
<file path=[Content_Types].xml><?xml version="1.0" encoding="utf-8"?>
<Types xmlns="http://schemas.openxmlformats.org/package/2006/content-types">
  <Default Extension="xml" ContentType="application/xml"/>
  <Default Extension="png-large" ContentType="image/png"/>
  <Default Extension="jpg" ContentType="image/jpeg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7" r:id="rId3"/>
    <p:sldId id="297" r:id="rId4"/>
    <p:sldId id="30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60" r:id="rId13"/>
    <p:sldId id="311" r:id="rId14"/>
    <p:sldId id="312" r:id="rId15"/>
    <p:sldId id="320" r:id="rId16"/>
    <p:sldId id="298" r:id="rId17"/>
    <p:sldId id="307" r:id="rId18"/>
    <p:sldId id="306" r:id="rId19"/>
    <p:sldId id="314" r:id="rId20"/>
    <p:sldId id="309" r:id="rId21"/>
    <p:sldId id="308" r:id="rId22"/>
    <p:sldId id="273" r:id="rId23"/>
    <p:sldId id="317" r:id="rId24"/>
    <p:sldId id="315" r:id="rId25"/>
    <p:sldId id="274" r:id="rId26"/>
    <p:sldId id="264" r:id="rId27"/>
    <p:sldId id="318" r:id="rId28"/>
    <p:sldId id="275" r:id="rId29"/>
    <p:sldId id="319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303" r:id="rId39"/>
    <p:sldId id="284" r:id="rId40"/>
    <p:sldId id="286" r:id="rId41"/>
    <p:sldId id="316" r:id="rId42"/>
    <p:sldId id="302" r:id="rId43"/>
    <p:sldId id="287" r:id="rId44"/>
    <p:sldId id="265" r:id="rId45"/>
    <p:sldId id="288" r:id="rId46"/>
    <p:sldId id="289" r:id="rId47"/>
    <p:sldId id="291" r:id="rId48"/>
    <p:sldId id="310" r:id="rId49"/>
    <p:sldId id="313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2" d="100"/>
          <a:sy n="162" d="100"/>
        </p:scale>
        <p:origin x="-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79AE8-4160-894D-960C-5BC50343F124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1B1C9-18A1-DC48-B697-B70F1DB47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52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1C3C5-4CF6-0447-8BF3-C7BB69A7F73E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DAF48C-D7BE-7C4C-8016-9D472D84E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46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vertical wind shear…. Ask if student</a:t>
            </a:r>
            <a:r>
              <a:rPr lang="en-US" baseline="0" dirty="0" smtClean="0"/>
              <a:t> know what this 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4CD-205D-C646-9AFB-D18696363D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5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 of forecast skill. Anomaly pattern and observed pattern= 1. Ridge with trough = 0. Magic number is 0.6=skill.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Research topics: Error growth, influence on extreme weather events,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AF48C-D7BE-7C4C-8016-9D472D84E0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995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Mesoscale</a:t>
            </a:r>
            <a:r>
              <a:rPr lang="en-US" dirty="0" smtClean="0"/>
              <a:t> </a:t>
            </a:r>
            <a:r>
              <a:rPr lang="en-US" dirty="0" err="1" smtClean="0"/>
              <a:t>influneces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6288-CAD4-9A48-8C22-0A223D48C2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0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Mesoscale</a:t>
            </a:r>
            <a:r>
              <a:rPr lang="en-US" dirty="0" smtClean="0"/>
              <a:t> </a:t>
            </a:r>
            <a:r>
              <a:rPr lang="en-US" dirty="0" err="1" smtClean="0"/>
              <a:t>influneces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76288-CAD4-9A48-8C22-0A223D48C2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30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24236-83B8-4BE9-BF9C-482FF95F430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13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Illustrate when there is no shear and when there is high shear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4CD-205D-C646-9AFB-D18696363D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10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Better illustration or</a:t>
            </a:r>
            <a:r>
              <a:rPr lang="en-US" baseline="0" dirty="0" smtClean="0"/>
              <a:t> create your own.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84CD-205D-C646-9AFB-D18696363D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9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Global TC tracks from 1990-2010. Tracks are from </a:t>
            </a:r>
            <a:r>
              <a:rPr lang="en-US" dirty="0" err="1" smtClean="0"/>
              <a:t>IBTrACS</a:t>
            </a:r>
            <a:r>
              <a:rPr lang="en-US" dirty="0" smtClean="0"/>
              <a:t> best track</a:t>
            </a:r>
            <a:r>
              <a:rPr lang="en-US" baseline="0" dirty="0" smtClean="0"/>
              <a:t> dataset.</a:t>
            </a:r>
          </a:p>
          <a:p>
            <a:endParaRPr lang="en-US" baseline="0" dirty="0" smtClean="0"/>
          </a:p>
          <a:p>
            <a:pPr lvl="0" fontAlgn="base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western North Pacific is the most active tropical cyclone region. It is also the region with the largest number of intense tropical cyclones (orange through red tracks);</a:t>
            </a:r>
          </a:p>
          <a:p>
            <a:pPr lvl="0" fontAlgn="base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Tropical cyclones in the western North Pacific and the North Atlantic can have tracks that extend to very high latitudes. Storms following these long tracks generally undergo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extratropical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transition;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AF48C-D7BE-7C4C-8016-9D472D84E0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Tropical cyclone count from 1985 to 2014 (Ramsey 2017). </a:t>
            </a:r>
          </a:p>
          <a:p>
            <a:r>
              <a:rPr lang="en-US" dirty="0" smtClean="0"/>
              <a:t>80</a:t>
            </a:r>
            <a:r>
              <a:rPr lang="en-US" baseline="0" dirty="0" smtClean="0"/>
              <a:t> TCs a year, a number that is consistent year to year, which mystifies climate scientists (Emanuel and Nolan 2004). Individual basins have much more variability (see next slide).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AF48C-D7BE-7C4C-8016-9D472D84E0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27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Seasonality of TC formation in ocean basins (Ramsey 2017)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AF48C-D7BE-7C4C-8016-9D472D84E0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21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Seasonality of TC formation in ocean basins (Ramsey 2017)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AF48C-D7BE-7C4C-8016-9D472D84E0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21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from the past is not as good </a:t>
            </a:r>
            <a:r>
              <a:rPr lang="mr-IN" dirty="0" smtClean="0"/>
              <a:t>–</a:t>
            </a:r>
            <a:r>
              <a:rPr lang="en-US" dirty="0" smtClean="0"/>
              <a:t> less coverage and accurate measurements of</a:t>
            </a:r>
            <a:r>
              <a:rPr lang="en-US" baseline="0" dirty="0" smtClean="0"/>
              <a:t> intensity.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AF48C-D7BE-7C4C-8016-9D472D84E0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70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Tracks of TCs that completed the transformation stage of ET in different basins.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AF48C-D7BE-7C4C-8016-9D472D84E0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9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7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0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94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8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4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8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6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53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8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4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E48F4-8909-9C49-B3D7-980231E1DD9D}" type="datetimeFigureOut">
              <a:rPr lang="en-US" smtClean="0"/>
              <a:t>13/11/2017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A4989-12FC-DB4A-8113-F0C411E13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7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-large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Relationship Id="rId3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Relationship Id="rId3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gif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7350" y="2270767"/>
            <a:ext cx="921135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Tropical Cyclones </a:t>
            </a:r>
            <a:br>
              <a:rPr lang="en-US" dirty="0" smtClean="0"/>
            </a:br>
            <a:r>
              <a:rPr lang="en-US" dirty="0" smtClean="0"/>
              <a:t>and </a:t>
            </a:r>
            <a:br>
              <a:rPr lang="en-US" dirty="0" smtClean="0"/>
            </a:br>
            <a:r>
              <a:rPr lang="en-US" dirty="0" err="1" smtClean="0"/>
              <a:t>Extratropical</a:t>
            </a:r>
            <a:r>
              <a:rPr lang="en-US" dirty="0" smtClean="0"/>
              <a:t> Transition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2357" y="4064245"/>
            <a:ext cx="6400800" cy="1752600"/>
          </a:xfrm>
        </p:spPr>
        <p:txBody>
          <a:bodyPr/>
          <a:lstStyle/>
          <a:p>
            <a:r>
              <a:rPr lang="en-US" dirty="0" smtClean="0"/>
              <a:t>Josh Alland</a:t>
            </a:r>
          </a:p>
          <a:p>
            <a:r>
              <a:rPr lang="en-US" dirty="0" smtClean="0"/>
              <a:t>ATM 305 Guest Lecture</a:t>
            </a:r>
            <a:endParaRPr lang="en-US" dirty="0"/>
          </a:p>
        </p:txBody>
      </p:sp>
      <p:pic>
        <p:nvPicPr>
          <p:cNvPr id="5" name="Picture 4" descr="harvey-goes-82517_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" t="10101" r="19363" b="23536"/>
          <a:stretch/>
        </p:blipFill>
        <p:spPr>
          <a:xfrm>
            <a:off x="0" y="0"/>
            <a:ext cx="3169717" cy="2164925"/>
          </a:xfrm>
          <a:prstGeom prst="rect">
            <a:avLst/>
          </a:prstGeom>
        </p:spPr>
      </p:pic>
      <p:pic>
        <p:nvPicPr>
          <p:cNvPr id="6" name="Picture 5" descr="Ir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717" y="-1"/>
            <a:ext cx="3009537" cy="2164925"/>
          </a:xfrm>
          <a:prstGeom prst="rect">
            <a:avLst/>
          </a:prstGeom>
        </p:spPr>
      </p:pic>
      <p:pic>
        <p:nvPicPr>
          <p:cNvPr id="7" name="Picture 6" descr="Maria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/>
          <a:stretch/>
        </p:blipFill>
        <p:spPr>
          <a:xfrm>
            <a:off x="6179254" y="-2"/>
            <a:ext cx="3005455" cy="2164926"/>
          </a:xfrm>
          <a:prstGeom prst="rect">
            <a:avLst/>
          </a:prstGeom>
        </p:spPr>
      </p:pic>
      <p:pic>
        <p:nvPicPr>
          <p:cNvPr id="8" name="Picture 7" descr="IMG_698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18801" b="25640"/>
          <a:stretch/>
        </p:blipFill>
        <p:spPr>
          <a:xfrm>
            <a:off x="6600323" y="3925725"/>
            <a:ext cx="2591782" cy="3232955"/>
          </a:xfrm>
          <a:prstGeom prst="rect">
            <a:avLst/>
          </a:prstGeom>
        </p:spPr>
      </p:pic>
      <p:pic>
        <p:nvPicPr>
          <p:cNvPr id="10" name="Picture 9" descr="IMG_679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5893" r="-3741" b="25206"/>
          <a:stretch/>
        </p:blipFill>
        <p:spPr>
          <a:xfrm>
            <a:off x="-19242" y="3944972"/>
            <a:ext cx="2623617" cy="32137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7493" y="-2"/>
            <a:ext cx="247271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Hurricane Harvey (2017)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439105" y="0"/>
            <a:ext cx="247271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Hurricane Irma (2017)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29400" y="0"/>
            <a:ext cx="247271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Hurricane Maria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39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How Do Tropical Cyclones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Ingredient number 3: Low environmental vertical wind shear</a:t>
            </a:r>
            <a:endParaRPr lang="en-US" sz="2800" b="1" dirty="0" smtClean="0">
              <a:solidFill>
                <a:srgbClr val="00009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99435" y="2175734"/>
            <a:ext cx="5983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Defined as a change in wind magnitude and direction with height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Low vertical wind shear implies a relatively uniform wind profile throughout the troposphere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Allows building convection to release heat and moisten up tropospheric column</a:t>
            </a:r>
          </a:p>
        </p:txBody>
      </p:sp>
      <p:sp>
        <p:nvSpPr>
          <p:cNvPr id="26" name="Cloud 25"/>
          <p:cNvSpPr/>
          <p:nvPr/>
        </p:nvSpPr>
        <p:spPr>
          <a:xfrm>
            <a:off x="1097343" y="2246777"/>
            <a:ext cx="2002092" cy="3623262"/>
          </a:xfrm>
          <a:prstGeom prst="cloud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197125" y="6198620"/>
            <a:ext cx="5062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97125" y="5534010"/>
            <a:ext cx="5062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197125" y="4851638"/>
            <a:ext cx="5062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197125" y="4167837"/>
            <a:ext cx="5062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197125" y="3423302"/>
            <a:ext cx="5062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197125" y="2589961"/>
            <a:ext cx="5062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99435" y="6367350"/>
            <a:ext cx="79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Winds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57200" y="2095808"/>
            <a:ext cx="0" cy="43425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6200000">
            <a:off x="-768770" y="3919576"/>
            <a:ext cx="208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Increasing In Height</a:t>
            </a:r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457200" y="6278545"/>
            <a:ext cx="2642235" cy="579455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954014" y="5026178"/>
            <a:ext cx="5100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60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3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How Do Tropical Cyclones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Ingredient number 3: Low environmental vertical wind shear</a:t>
            </a:r>
            <a:endParaRPr lang="en-US" sz="2800" b="1" dirty="0" smtClean="0">
              <a:solidFill>
                <a:srgbClr val="00009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97125" y="3528199"/>
            <a:ext cx="5983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When vertical wind shear increases, thunderstorms become displaced from the center of the forming tropical cyclone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Can inhibit formation</a:t>
            </a:r>
          </a:p>
        </p:txBody>
      </p:sp>
      <p:sp>
        <p:nvSpPr>
          <p:cNvPr id="3" name="Cloud 2"/>
          <p:cNvSpPr/>
          <p:nvPr/>
        </p:nvSpPr>
        <p:spPr>
          <a:xfrm rot="1911692">
            <a:off x="1514398" y="2150808"/>
            <a:ext cx="1079196" cy="4111692"/>
          </a:xfrm>
          <a:prstGeom prst="cloud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97125" y="6198620"/>
            <a:ext cx="5062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285934" y="5534010"/>
            <a:ext cx="4174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481314" y="4851638"/>
            <a:ext cx="2220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481314" y="4167837"/>
            <a:ext cx="2220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285934" y="3423302"/>
            <a:ext cx="4174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85934" y="2589961"/>
            <a:ext cx="101242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457200" y="2095808"/>
            <a:ext cx="0" cy="43425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 rot="16200000">
            <a:off x="-768770" y="3919576"/>
            <a:ext cx="208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Increasing In Height</a:t>
            </a:r>
            <a:endParaRPr lang="en-US" b="1" dirty="0"/>
          </a:p>
        </p:txBody>
      </p:sp>
      <p:sp>
        <p:nvSpPr>
          <p:cNvPr id="69" name="Rectangle 68"/>
          <p:cNvSpPr/>
          <p:nvPr/>
        </p:nvSpPr>
        <p:spPr>
          <a:xfrm>
            <a:off x="457200" y="6278545"/>
            <a:ext cx="2642235" cy="579455"/>
          </a:xfrm>
          <a:prstGeom prst="rect">
            <a:avLst/>
          </a:prstGeom>
          <a:solidFill>
            <a:srgbClr val="00009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099435" y="6367350"/>
            <a:ext cx="79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Winds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6062" y="5355563"/>
            <a:ext cx="402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40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76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00"/>
            <a:ext cx="9144000" cy="480866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Tropical Cyclone Tracks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3700" y="5825700"/>
            <a:ext cx="204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NOAA/NCEI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70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TC_Coun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0" y="0"/>
            <a:ext cx="552674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6851" y="6324398"/>
            <a:ext cx="15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Ramsay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216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0"/>
            <a:ext cx="47118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3308" y="6349204"/>
            <a:ext cx="15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Ramsay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52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0"/>
            <a:ext cx="471184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3308" y="6349204"/>
            <a:ext cx="157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Ramsay (2017)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16000" y="4508500"/>
            <a:ext cx="73533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Is there a better way to measure TC activity?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685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4832"/>
            <a:ext cx="8229600" cy="4525963"/>
          </a:xfrm>
        </p:spPr>
        <p:txBody>
          <a:bodyPr/>
          <a:lstStyle/>
          <a:p>
            <a:r>
              <a:rPr lang="en-US" dirty="0" smtClean="0"/>
              <a:t>Measured by accumulated cyclone energy (ACE)</a:t>
            </a:r>
          </a:p>
          <a:p>
            <a:r>
              <a:rPr lang="en-US" dirty="0" smtClean="0"/>
              <a:t>Accounts for intensity and duration of all named storms during the season.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ACE statistics from Colorado State website:</a:t>
            </a:r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tropical.atmos.colostate.edu</a:t>
            </a:r>
            <a:r>
              <a:rPr lang="en-US" dirty="0" smtClean="0"/>
              <a:t>/</a:t>
            </a:r>
            <a:r>
              <a:rPr lang="en-US" dirty="0" err="1" smtClean="0"/>
              <a:t>Realtime</a:t>
            </a:r>
            <a:r>
              <a:rPr lang="en-US" dirty="0" smtClean="0"/>
              <a:t>/ </a:t>
            </a:r>
            <a:endParaRPr lang="en-US" dirty="0"/>
          </a:p>
        </p:txBody>
      </p:sp>
      <p:pic>
        <p:nvPicPr>
          <p:cNvPr id="5" name="Picture 4" descr="Screen Shot 2017-11-08 at 3.53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28" y="3360605"/>
            <a:ext cx="5181600" cy="11049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Tropical Cyclone Activity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91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08 at 3.24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562"/>
            <a:ext cx="9144000" cy="57602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83449" y="6402585"/>
            <a:ext cx="176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Evans et al. 2017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05842"/>
            <a:ext cx="8229600" cy="81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</a:rPr>
              <a:t>Extratropical</a:t>
            </a:r>
            <a:r>
              <a:rPr lang="en-US" b="1" dirty="0" smtClean="0">
                <a:solidFill>
                  <a:srgbClr val="FF0000"/>
                </a:solidFill>
              </a:rPr>
              <a:t> Transition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361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20171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3" y="706793"/>
            <a:ext cx="8111806" cy="608385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-105842"/>
            <a:ext cx="8229600" cy="81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</a:rPr>
              <a:t>Extratropical</a:t>
            </a:r>
            <a:r>
              <a:rPr lang="en-US" b="1" dirty="0" smtClean="0">
                <a:solidFill>
                  <a:srgbClr val="FF0000"/>
                </a:solidFill>
              </a:rPr>
              <a:t> Transition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79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L5t94_XkAAXaLW (1).png-lar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60" y="712019"/>
            <a:ext cx="6999041" cy="5378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592" y="6106603"/>
            <a:ext cx="9057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Ophelia PV: </a:t>
            </a:r>
            <a:r>
              <a:rPr lang="en-US" sz="1400" dirty="0" smtClean="0"/>
              <a:t>http://</a:t>
            </a:r>
            <a:r>
              <a:rPr lang="en-US" sz="1400" dirty="0" err="1" smtClean="0"/>
              <a:t>manunicast.seaes.manchester.ac.uk</a:t>
            </a:r>
            <a:r>
              <a:rPr lang="en-US" sz="1400" dirty="0" smtClean="0"/>
              <a:t>/</a:t>
            </a:r>
            <a:r>
              <a:rPr lang="en-US" sz="1400" dirty="0" err="1" smtClean="0"/>
              <a:t>view.php?t</a:t>
            </a:r>
            <a:r>
              <a:rPr lang="en-US" sz="1400" dirty="0" smtClean="0"/>
              <a:t>=20171013&amp;d=d01&amp;p=10,14,12&amp;l=0,0,0</a:t>
            </a:r>
          </a:p>
          <a:p>
            <a:r>
              <a:rPr lang="en-US" dirty="0" smtClean="0"/>
              <a:t>Ophelia MSLP: </a:t>
            </a:r>
            <a:r>
              <a:rPr lang="en-US" sz="1400" dirty="0" smtClean="0"/>
              <a:t>http://</a:t>
            </a:r>
            <a:r>
              <a:rPr lang="en-US" sz="1400" dirty="0" err="1" smtClean="0"/>
              <a:t>manunicast.seaes.manchester.ac.uk</a:t>
            </a:r>
            <a:r>
              <a:rPr lang="en-US" sz="1400" dirty="0" smtClean="0"/>
              <a:t>/</a:t>
            </a:r>
            <a:r>
              <a:rPr lang="en-US" sz="1400" dirty="0" err="1" smtClean="0"/>
              <a:t>view.php?t</a:t>
            </a:r>
            <a:r>
              <a:rPr lang="en-US" sz="1400" dirty="0" smtClean="0"/>
              <a:t>=20171015&amp;d=d01&amp;p=14,12&amp;l=0,0</a:t>
            </a:r>
            <a:endParaRPr lang="en-US" sz="1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05842"/>
            <a:ext cx="8229600" cy="81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</a:rPr>
              <a:t>Extratropical</a:t>
            </a:r>
            <a:r>
              <a:rPr lang="en-US" b="1" dirty="0" smtClean="0">
                <a:solidFill>
                  <a:srgbClr val="FF0000"/>
                </a:solidFill>
              </a:rPr>
              <a:t> Transition Effects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17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Conditions necessary for tropical cyclone (TC) formation</a:t>
            </a:r>
          </a:p>
          <a:p>
            <a:r>
              <a:rPr lang="en-US" dirty="0" smtClean="0"/>
              <a:t>Global distribution of TCs </a:t>
            </a:r>
          </a:p>
          <a:p>
            <a:r>
              <a:rPr lang="en-US" dirty="0" err="1" smtClean="0"/>
              <a:t>Extratropical</a:t>
            </a:r>
            <a:r>
              <a:rPr lang="en-US" dirty="0" smtClean="0"/>
              <a:t> transition (ET)</a:t>
            </a:r>
          </a:p>
          <a:p>
            <a:r>
              <a:rPr lang="en-US" dirty="0" smtClean="0"/>
              <a:t>Tropical </a:t>
            </a:r>
            <a:r>
              <a:rPr lang="en-US" dirty="0" err="1" smtClean="0"/>
              <a:t>cyclogenesis</a:t>
            </a:r>
            <a:endParaRPr lang="en-US" dirty="0" smtClean="0"/>
          </a:p>
          <a:p>
            <a:r>
              <a:rPr lang="en-US" dirty="0" smtClean="0"/>
              <a:t>Tropical cyclone intensification</a:t>
            </a:r>
          </a:p>
          <a:p>
            <a:pPr lvl="1"/>
            <a:r>
              <a:rPr lang="en-US" dirty="0" smtClean="0"/>
              <a:t>Wind-induced surface heat exchange (WISHE) mechanism</a:t>
            </a:r>
          </a:p>
          <a:p>
            <a:pPr lvl="1"/>
            <a:r>
              <a:rPr lang="en-US" dirty="0" smtClean="0"/>
              <a:t>My research</a:t>
            </a:r>
          </a:p>
          <a:p>
            <a:pPr lvl="1"/>
            <a:r>
              <a:rPr lang="en-US" dirty="0" smtClean="0"/>
              <a:t>Rapid intensification </a:t>
            </a:r>
          </a:p>
        </p:txBody>
      </p:sp>
    </p:spTree>
    <p:extLst>
      <p:ext uri="{BB962C8B-B14F-4D97-AF65-F5344CB8AC3E}">
        <p14:creationId xmlns:p14="http://schemas.microsoft.com/office/powerpoint/2010/main" val="271633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7 at 8.17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3953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745" y="6017693"/>
            <a:ext cx="8261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Flow amplification determined by strength of TC--jet interaction.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554144" y="5648361"/>
            <a:ext cx="246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Archambault</a:t>
            </a:r>
            <a:r>
              <a:rPr lang="en-US" dirty="0" smtClean="0"/>
              <a:t> et al. 2013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-105842"/>
            <a:ext cx="8229600" cy="81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</a:rPr>
              <a:t>Extratropical</a:t>
            </a:r>
            <a:r>
              <a:rPr lang="en-US" b="1" dirty="0" smtClean="0">
                <a:solidFill>
                  <a:srgbClr val="FF0000"/>
                </a:solidFill>
              </a:rPr>
              <a:t> Transition Effects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3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7 at 8.22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793"/>
            <a:ext cx="9144000" cy="572212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-105842"/>
            <a:ext cx="8229600" cy="81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0000"/>
                </a:solidFill>
              </a:rPr>
              <a:t>Extratropical</a:t>
            </a:r>
            <a:r>
              <a:rPr lang="en-US" b="1" dirty="0" smtClean="0">
                <a:solidFill>
                  <a:srgbClr val="FF0000"/>
                </a:solidFill>
              </a:rPr>
              <a:t> Transition Effects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9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478" y="152587"/>
            <a:ext cx="8333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Tropical </a:t>
            </a:r>
            <a:r>
              <a:rPr lang="en-US" sz="4400" b="1" dirty="0" err="1" smtClean="0">
                <a:solidFill>
                  <a:srgbClr val="FF0000"/>
                </a:solidFill>
              </a:rPr>
              <a:t>Cyclogenesis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137048" y="2734430"/>
            <a:ext cx="6818923" cy="3440059"/>
            <a:chOff x="1011" y="1695"/>
            <a:chExt cx="3981" cy="1905"/>
          </a:xfrm>
        </p:grpSpPr>
        <p:pic>
          <p:nvPicPr>
            <p:cNvPr id="7" name="Picture 5" descr="2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" y="2040"/>
              <a:ext cx="379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320" y="1695"/>
              <a:ext cx="672" cy="2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charset="0"/>
                </a:rPr>
                <a:t>AEWs</a:t>
              </a: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4320" y="2004"/>
              <a:ext cx="24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456" y="3120"/>
              <a:ext cx="768" cy="2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charset="0"/>
                </a:rPr>
                <a:t>MCSs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 flipV="1">
              <a:off x="2976" y="2772"/>
              <a:ext cx="48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3687" y="2868"/>
              <a:ext cx="4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3888" y="2676"/>
              <a:ext cx="96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488" y="3012"/>
              <a:ext cx="576" cy="2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charset="0"/>
                </a:rPr>
                <a:t>TC</a:t>
              </a: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2064" y="2868"/>
              <a:ext cx="528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 flipV="1">
              <a:off x="4106" y="2538"/>
              <a:ext cx="48" cy="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>
              <a:off x="3592" y="2562"/>
              <a:ext cx="104" cy="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 flipV="1">
              <a:off x="3032" y="2554"/>
              <a:ext cx="48" cy="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2522" y="2548"/>
              <a:ext cx="104" cy="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93852" y="6323088"/>
            <a:ext cx="267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Source: Chris </a:t>
            </a:r>
            <a:r>
              <a:rPr lang="en-US" dirty="0" err="1" smtClean="0"/>
              <a:t>Thorncroft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9543" y="1033293"/>
            <a:ext cx="883090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African easterly waves initiate tropical </a:t>
            </a:r>
            <a:r>
              <a:rPr lang="en-US" sz="2400" dirty="0" err="1" smtClean="0"/>
              <a:t>cyclogenesis</a:t>
            </a:r>
            <a:r>
              <a:rPr lang="en-US" sz="2400" dirty="0" smtClean="0"/>
              <a:t> in both the North Pacific and North Atlantic Oceans. </a:t>
            </a:r>
          </a:p>
          <a:p>
            <a:endParaRPr lang="en-US" sz="2400" dirty="0"/>
          </a:p>
          <a:p>
            <a:r>
              <a:rPr lang="en-US" sz="2400" dirty="0" err="1" smtClean="0"/>
              <a:t>Mesoscale</a:t>
            </a:r>
            <a:r>
              <a:rPr lang="en-US" sz="2400" dirty="0" smtClean="0"/>
              <a:t> convective systems move with and through the synoptic-scale AEWs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478" y="152587"/>
            <a:ext cx="8333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Tropical </a:t>
            </a:r>
            <a:r>
              <a:rPr lang="en-US" sz="4400" b="1" dirty="0" err="1" smtClean="0">
                <a:solidFill>
                  <a:srgbClr val="FF0000"/>
                </a:solidFill>
              </a:rPr>
              <a:t>Cyclogenesis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1137048" y="2734430"/>
            <a:ext cx="6818923" cy="3440059"/>
            <a:chOff x="1011" y="1695"/>
            <a:chExt cx="3981" cy="1905"/>
          </a:xfrm>
        </p:grpSpPr>
        <p:pic>
          <p:nvPicPr>
            <p:cNvPr id="7" name="Picture 5" descr="2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" y="2040"/>
              <a:ext cx="3792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320" y="1695"/>
              <a:ext cx="672" cy="2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charset="0"/>
                </a:rPr>
                <a:t>AEWs</a:t>
              </a: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4320" y="2004"/>
              <a:ext cx="24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3456" y="3120"/>
              <a:ext cx="768" cy="2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charset="0"/>
                </a:rPr>
                <a:t>MCSs</a:t>
              </a: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 flipV="1">
              <a:off x="2976" y="2772"/>
              <a:ext cx="480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3687" y="2868"/>
              <a:ext cx="48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3888" y="2676"/>
              <a:ext cx="96" cy="4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488" y="3012"/>
              <a:ext cx="576" cy="25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charset="0"/>
                </a:rPr>
                <a:t>TC</a:t>
              </a: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2064" y="2868"/>
              <a:ext cx="528" cy="2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 flipV="1">
              <a:off x="4106" y="2538"/>
              <a:ext cx="48" cy="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H="1">
              <a:off x="3592" y="2562"/>
              <a:ext cx="104" cy="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H="1" flipV="1">
              <a:off x="3032" y="2554"/>
              <a:ext cx="48" cy="4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>
              <a:off x="2522" y="2548"/>
              <a:ext cx="104" cy="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293852" y="6323088"/>
            <a:ext cx="2676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Source: Chris </a:t>
            </a:r>
            <a:r>
              <a:rPr lang="en-US" dirty="0" err="1" smtClean="0"/>
              <a:t>Thorncroft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9543" y="1033293"/>
            <a:ext cx="883090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African easterly waves initiate tropical </a:t>
            </a:r>
            <a:r>
              <a:rPr lang="en-US" sz="2400" dirty="0" err="1" smtClean="0"/>
              <a:t>cyclogenesis</a:t>
            </a:r>
            <a:r>
              <a:rPr lang="en-US" sz="2400" dirty="0" smtClean="0"/>
              <a:t> in both the North Pacific and North Atlantic Oceans. </a:t>
            </a:r>
          </a:p>
          <a:p>
            <a:endParaRPr lang="en-US" sz="2400" dirty="0"/>
          </a:p>
          <a:p>
            <a:r>
              <a:rPr lang="en-US" sz="2400" dirty="0" err="1" smtClean="0"/>
              <a:t>Mesoscale</a:t>
            </a:r>
            <a:r>
              <a:rPr lang="en-US" sz="2400" dirty="0" smtClean="0"/>
              <a:t> convective systems move with and through the synoptic-scale AEWs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89798" y="3869450"/>
            <a:ext cx="8513423" cy="523220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How is relative </a:t>
            </a:r>
            <a:r>
              <a:rPr lang="en-US" sz="2800" dirty="0" err="1" smtClean="0">
                <a:solidFill>
                  <a:srgbClr val="FF0000"/>
                </a:solidFill>
              </a:rPr>
              <a:t>vorticity</a:t>
            </a:r>
            <a:r>
              <a:rPr lang="en-US" sz="2800" dirty="0" smtClean="0">
                <a:solidFill>
                  <a:srgbClr val="FF0000"/>
                </a:solidFill>
              </a:rPr>
              <a:t> created within the AEW?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90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8 at 4.1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928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5569" y="5388962"/>
            <a:ext cx="3182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Brammer</a:t>
            </a:r>
            <a:r>
              <a:rPr lang="en-US" dirty="0" smtClean="0"/>
              <a:t> and </a:t>
            </a:r>
            <a:r>
              <a:rPr lang="en-US" dirty="0" err="1" smtClean="0"/>
              <a:t>Thorncroft</a:t>
            </a:r>
            <a:r>
              <a:rPr lang="en-US" dirty="0" smtClean="0"/>
              <a:t> (2015)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7478" y="152587"/>
            <a:ext cx="8333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Tropical </a:t>
            </a:r>
            <a:r>
              <a:rPr lang="en-US" sz="4400" b="1" dirty="0" err="1" smtClean="0">
                <a:solidFill>
                  <a:srgbClr val="FF0000"/>
                </a:solidFill>
              </a:rPr>
              <a:t>Cyclogenesis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28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467"/>
            <a:ext cx="9144000" cy="35043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667" y="3043900"/>
            <a:ext cx="6527800" cy="381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3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478" y="1230372"/>
            <a:ext cx="672906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Research challenges: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Which waves will actually develop?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Is VWS good or bad for tropical </a:t>
            </a:r>
            <a:r>
              <a:rPr lang="en-US" sz="2400" dirty="0" err="1" smtClean="0"/>
              <a:t>cyclogenesis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77788" y="2583270"/>
            <a:ext cx="8571880" cy="156966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Discussion case: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An incipient disturbance is in an environment conducive for tropical </a:t>
            </a:r>
            <a:r>
              <a:rPr lang="en-US" sz="2400" dirty="0" err="1" smtClean="0"/>
              <a:t>cyclogenesis</a:t>
            </a:r>
            <a:r>
              <a:rPr lang="en-US" sz="2400" dirty="0" smtClean="0"/>
              <a:t>, except for moderate VWS of 7 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. Will development occur?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17478" y="152587"/>
            <a:ext cx="8333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Tropical </a:t>
            </a:r>
            <a:r>
              <a:rPr lang="en-US" sz="4400" b="1" dirty="0" err="1" smtClean="0">
                <a:solidFill>
                  <a:srgbClr val="FF0000"/>
                </a:solidFill>
              </a:rPr>
              <a:t>Cyclogenesis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5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478" y="1230372"/>
            <a:ext cx="672906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Research challenges: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Which waves will actually develop?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Is VWS good or bad for tropical </a:t>
            </a:r>
            <a:r>
              <a:rPr lang="en-US" sz="2400" dirty="0" err="1" smtClean="0"/>
              <a:t>cyclogenesis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277788" y="2583270"/>
            <a:ext cx="8571880" cy="156966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/>
              <a:t>Discussion case: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An incipient disturbance is in an environment conducive for tropical </a:t>
            </a:r>
            <a:r>
              <a:rPr lang="en-US" sz="2400" dirty="0" err="1" smtClean="0"/>
              <a:t>cyclogenesis</a:t>
            </a:r>
            <a:r>
              <a:rPr lang="en-US" sz="2400" dirty="0" smtClean="0"/>
              <a:t>, except for moderate VWS of 7 m s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. Will development occur?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17478" y="152587"/>
            <a:ext cx="8333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Tropical </a:t>
            </a:r>
            <a:r>
              <a:rPr lang="en-US" sz="4400" b="1" dirty="0" err="1" smtClean="0">
                <a:solidFill>
                  <a:srgbClr val="FF0000"/>
                </a:solidFill>
              </a:rPr>
              <a:t>Cyclogenesis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846" y="4322133"/>
            <a:ext cx="8333770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Pre-Hurricane Danny (1997) is one storm that likely benefited from the presence of moderate vertical wind shear (5-11 m s</a:t>
            </a:r>
            <a:r>
              <a:rPr lang="en-US" baseline="30000" dirty="0" smtClean="0"/>
              <a:t>-1 </a:t>
            </a:r>
            <a:r>
              <a:rPr lang="en-US" dirty="0" smtClean="0"/>
              <a:t>over 850-200 </a:t>
            </a:r>
            <a:r>
              <a:rPr lang="en-US" dirty="0" err="1" smtClean="0"/>
              <a:t>hPa</a:t>
            </a:r>
            <a:r>
              <a:rPr lang="en-US" dirty="0" smtClean="0"/>
              <a:t>). The shear acted to promote convection </a:t>
            </a:r>
            <a:r>
              <a:rPr lang="en-US" dirty="0" err="1" smtClean="0"/>
              <a:t>downshear</a:t>
            </a:r>
            <a:r>
              <a:rPr lang="en-US" dirty="0" smtClean="0"/>
              <a:t> of Danny, creating additional cyclonic </a:t>
            </a:r>
            <a:r>
              <a:rPr lang="en-US" dirty="0" err="1" smtClean="0"/>
              <a:t>vorticity</a:t>
            </a:r>
            <a:r>
              <a:rPr lang="en-US" dirty="0" smtClean="0"/>
              <a:t> in that region. This newly formed cyclonic </a:t>
            </a:r>
            <a:r>
              <a:rPr lang="en-US" dirty="0" err="1" smtClean="0"/>
              <a:t>vorticity</a:t>
            </a:r>
            <a:r>
              <a:rPr lang="en-US" dirty="0" smtClean="0"/>
              <a:t> became organized into a low-level vortex, and then ingested the </a:t>
            </a:r>
            <a:r>
              <a:rPr lang="en-US" dirty="0" err="1" smtClean="0"/>
              <a:t>vorticity</a:t>
            </a:r>
            <a:r>
              <a:rPr lang="en-US" dirty="0" smtClean="0"/>
              <a:t> associated with the original storm, becoming the primary “Danny”.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10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>
            <a:off x="6340232" y="3789513"/>
            <a:ext cx="507998" cy="703384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31543" y="1143000"/>
            <a:ext cx="7080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do we get this weak tropical storm to strengthen into a full-blown hurricane?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7897" y="5543359"/>
            <a:ext cx="40137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Sandy as a 45 mph tropical storm</a:t>
            </a:r>
          </a:p>
          <a:p>
            <a:endParaRPr lang="en-US" sz="2200" dirty="0"/>
          </a:p>
          <a:p>
            <a:pPr algn="ctr"/>
            <a:r>
              <a:rPr lang="en-US" sz="2200" u="sng" dirty="0" smtClean="0"/>
              <a:t>Scattered thunderstorms</a:t>
            </a:r>
            <a:endParaRPr lang="en-US" sz="22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5049001" y="5543358"/>
            <a:ext cx="3812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Sandy as a 115 mph hurricane</a:t>
            </a:r>
          </a:p>
          <a:p>
            <a:endParaRPr lang="en-US" sz="2200" dirty="0"/>
          </a:p>
          <a:p>
            <a:pPr algn="ctr"/>
            <a:r>
              <a:rPr lang="en-US" sz="2200" u="sng" dirty="0" smtClean="0">
                <a:solidFill>
                  <a:srgbClr val="FF0000"/>
                </a:solidFill>
              </a:rPr>
              <a:t>Densely packed thunderstorms</a:t>
            </a:r>
            <a:endParaRPr lang="en-US" sz="2200" u="sng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://rammb.cira.colostate.edu/products/tc_realtime/products/storms/2012AL18/4KMIRIMG/2012AL18_4KMIRIMG_20121025042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03" y="2194560"/>
            <a:ext cx="4461725" cy="33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ammb.cira.colostate.edu/products/tc_realtime/products/storms/2012AL18/4KMIRIMG/2012AL18_4KMIRIMG_2012102300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" y="2194560"/>
            <a:ext cx="4461725" cy="33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2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H="1">
            <a:off x="6340232" y="3789513"/>
            <a:ext cx="507998" cy="703384"/>
          </a:xfrm>
          <a:prstGeom prst="straightConnector1">
            <a:avLst/>
          </a:prstGeom>
          <a:ln w="635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31543" y="1143000"/>
            <a:ext cx="7080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do we get this weak tropical storm to strengthen into a full-blown hurricane?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7897" y="5543359"/>
            <a:ext cx="40137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Sandy as a 45 mph tropical storm</a:t>
            </a:r>
          </a:p>
          <a:p>
            <a:endParaRPr lang="en-US" sz="2200" dirty="0"/>
          </a:p>
          <a:p>
            <a:pPr algn="ctr"/>
            <a:r>
              <a:rPr lang="en-US" sz="2200" u="sng" dirty="0" smtClean="0"/>
              <a:t>Scattered thunderstorms</a:t>
            </a:r>
            <a:endParaRPr lang="en-US" sz="2200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5049001" y="5543358"/>
            <a:ext cx="3812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Sandy as a 115 mph hurricane</a:t>
            </a:r>
          </a:p>
          <a:p>
            <a:endParaRPr lang="en-US" sz="2200" dirty="0"/>
          </a:p>
          <a:p>
            <a:pPr algn="ctr"/>
            <a:r>
              <a:rPr lang="en-US" sz="2200" u="sng" dirty="0" smtClean="0">
                <a:solidFill>
                  <a:srgbClr val="FF0000"/>
                </a:solidFill>
              </a:rPr>
              <a:t>Densely packed thunderstorms</a:t>
            </a:r>
            <a:endParaRPr lang="en-US" sz="2200" u="sng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://rammb.cira.colostate.edu/products/tc_realtime/products/storms/2012AL18/4KMIRIMG/2012AL18_4KMIRIMG_20121025042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03" y="2194560"/>
            <a:ext cx="4461725" cy="33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ammb.cira.colostate.edu/products/tc_realtime/products/storms/2012AL18/4KMIRIMG/2012AL18_4KMIRIMG_20121023001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" y="2194560"/>
            <a:ext cx="4461725" cy="334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1543" y="2831923"/>
            <a:ext cx="743524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Activity: Wind-Induced Surface Heat Exchange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241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nerrtrd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28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11330"/>
            <a:ext cx="9144000" cy="846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40266" y="2963327"/>
            <a:ext cx="2946401" cy="2561167"/>
            <a:chOff x="440266" y="2607734"/>
            <a:chExt cx="2946401" cy="2561167"/>
          </a:xfrm>
        </p:grpSpPr>
        <p:sp>
          <p:nvSpPr>
            <p:cNvPr id="6" name="Cloud 5"/>
            <p:cNvSpPr/>
            <p:nvPr/>
          </p:nvSpPr>
          <p:spPr>
            <a:xfrm>
              <a:off x="440266" y="3572935"/>
              <a:ext cx="745067" cy="1595966"/>
            </a:xfrm>
            <a:prstGeom prst="cloud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2" name="Cloud 11"/>
            <p:cNvSpPr/>
            <p:nvPr/>
          </p:nvSpPr>
          <p:spPr>
            <a:xfrm>
              <a:off x="2641600" y="3572934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12"/>
            <p:cNvSpPr/>
            <p:nvPr/>
          </p:nvSpPr>
          <p:spPr>
            <a:xfrm>
              <a:off x="1540933" y="2607734"/>
              <a:ext cx="745067" cy="2561167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55599" y="1002838"/>
            <a:ext cx="550333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Hurricanes are a mass of thick, tall clouds </a:t>
            </a:r>
            <a:r>
              <a:rPr lang="en-US" sz="2600" dirty="0" smtClean="0"/>
              <a:t>(thunderstorms) </a:t>
            </a:r>
            <a:r>
              <a:rPr lang="en-US" sz="2600" dirty="0"/>
              <a:t>resulting from condensation of water vapor</a:t>
            </a:r>
            <a:r>
              <a:rPr lang="en-US" sz="2600" dirty="0" smtClean="0"/>
              <a:t>.  </a:t>
            </a:r>
            <a:endParaRPr lang="en-US" sz="2600" b="1" i="1" u="sng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17068" y="1498595"/>
            <a:ext cx="3852332" cy="4025899"/>
            <a:chOff x="5977466" y="1143001"/>
            <a:chExt cx="2929467" cy="4025899"/>
          </a:xfrm>
        </p:grpSpPr>
        <p:sp>
          <p:nvSpPr>
            <p:cNvPr id="22" name="Cloud 21"/>
            <p:cNvSpPr/>
            <p:nvPr/>
          </p:nvSpPr>
          <p:spPr>
            <a:xfrm>
              <a:off x="5977466" y="1143001"/>
              <a:ext cx="1625601" cy="4025899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loud 22"/>
            <p:cNvSpPr/>
            <p:nvPr/>
          </p:nvSpPr>
          <p:spPr>
            <a:xfrm>
              <a:off x="6942666" y="1199090"/>
              <a:ext cx="1964267" cy="3969810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0" y="5471870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 mph tropical storm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036734" y="5481883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115 mph hurricane</a:t>
            </a:r>
            <a:endParaRPr lang="en-US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5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11330"/>
            <a:ext cx="9144000" cy="846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40266" y="2963327"/>
            <a:ext cx="2946401" cy="2561167"/>
            <a:chOff x="440266" y="2607734"/>
            <a:chExt cx="2946401" cy="2561167"/>
          </a:xfrm>
        </p:grpSpPr>
        <p:sp>
          <p:nvSpPr>
            <p:cNvPr id="6" name="Cloud 5"/>
            <p:cNvSpPr/>
            <p:nvPr/>
          </p:nvSpPr>
          <p:spPr>
            <a:xfrm>
              <a:off x="440266" y="3572935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/>
            <p:cNvSpPr/>
            <p:nvPr/>
          </p:nvSpPr>
          <p:spPr>
            <a:xfrm>
              <a:off x="2641600" y="3572934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12"/>
            <p:cNvSpPr/>
            <p:nvPr/>
          </p:nvSpPr>
          <p:spPr>
            <a:xfrm>
              <a:off x="1540933" y="2607734"/>
              <a:ext cx="745067" cy="2561167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55599" y="1002838"/>
            <a:ext cx="550333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Hurricanes are a mass of thick, tall clouds </a:t>
            </a:r>
            <a:r>
              <a:rPr lang="en-US" sz="2600" dirty="0" smtClean="0"/>
              <a:t>(thunderstorms) </a:t>
            </a:r>
            <a:r>
              <a:rPr lang="en-US" sz="2600" dirty="0"/>
              <a:t>resulting from condensation of water vapor</a:t>
            </a:r>
            <a:r>
              <a:rPr lang="en-US" sz="2600" dirty="0" smtClean="0"/>
              <a:t>.  </a:t>
            </a:r>
            <a:endParaRPr lang="en-US" sz="2600" b="1" i="1" u="sng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17068" y="1498595"/>
            <a:ext cx="3852332" cy="4025899"/>
            <a:chOff x="5977466" y="1143001"/>
            <a:chExt cx="2929467" cy="4025899"/>
          </a:xfrm>
        </p:grpSpPr>
        <p:sp>
          <p:nvSpPr>
            <p:cNvPr id="22" name="Cloud 21"/>
            <p:cNvSpPr/>
            <p:nvPr/>
          </p:nvSpPr>
          <p:spPr>
            <a:xfrm>
              <a:off x="5977466" y="1143001"/>
              <a:ext cx="1625601" cy="4025899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Cloud 22"/>
            <p:cNvSpPr/>
            <p:nvPr/>
          </p:nvSpPr>
          <p:spPr>
            <a:xfrm>
              <a:off x="6942666" y="1199090"/>
              <a:ext cx="1964267" cy="3969810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57200" y="5471870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 mph tropical storm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036734" y="5481883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115 mph hurricane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54098" y="3953692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ondensation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56201" y="3080998"/>
            <a:ext cx="401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Condensation!</a:t>
            </a:r>
            <a:endParaRPr lang="en-US" sz="4800" b="1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2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11330"/>
            <a:ext cx="9144000" cy="846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40266" y="2963327"/>
            <a:ext cx="2946401" cy="2561167"/>
            <a:chOff x="440266" y="2607734"/>
            <a:chExt cx="2946401" cy="2561167"/>
          </a:xfrm>
        </p:grpSpPr>
        <p:sp>
          <p:nvSpPr>
            <p:cNvPr id="6" name="Cloud 5"/>
            <p:cNvSpPr/>
            <p:nvPr/>
          </p:nvSpPr>
          <p:spPr>
            <a:xfrm>
              <a:off x="440266" y="3572935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/>
            <p:cNvSpPr/>
            <p:nvPr/>
          </p:nvSpPr>
          <p:spPr>
            <a:xfrm>
              <a:off x="2641600" y="3572934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12"/>
            <p:cNvSpPr/>
            <p:nvPr/>
          </p:nvSpPr>
          <p:spPr>
            <a:xfrm>
              <a:off x="1540933" y="2607734"/>
              <a:ext cx="745067" cy="2561167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54098" y="3953692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ondensation</a:t>
            </a:r>
            <a:endParaRPr lang="en-US" sz="24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5317068" y="1498595"/>
            <a:ext cx="3852332" cy="4025899"/>
            <a:chOff x="5977466" y="1143001"/>
            <a:chExt cx="2929467" cy="4025899"/>
          </a:xfrm>
        </p:grpSpPr>
        <p:sp>
          <p:nvSpPr>
            <p:cNvPr id="23" name="Cloud 22"/>
            <p:cNvSpPr/>
            <p:nvPr/>
          </p:nvSpPr>
          <p:spPr>
            <a:xfrm>
              <a:off x="5977466" y="1143001"/>
              <a:ext cx="1625601" cy="4025899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Cloud 23"/>
            <p:cNvSpPr/>
            <p:nvPr/>
          </p:nvSpPr>
          <p:spPr>
            <a:xfrm>
              <a:off x="6942666" y="1199090"/>
              <a:ext cx="1964267" cy="3969810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55599" y="1002838"/>
            <a:ext cx="550333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/>
              <a:t>Hurricanes are a mass of thick, tall clouds (thunderstorms) resulting from condensation of water vapor</a:t>
            </a:r>
            <a:r>
              <a:rPr lang="en-US" sz="2600" dirty="0" smtClean="0"/>
              <a:t>.  This releases </a:t>
            </a:r>
            <a:r>
              <a:rPr lang="en-US" sz="2600" dirty="0" smtClean="0">
                <a:solidFill>
                  <a:srgbClr val="FF0000"/>
                </a:solidFill>
              </a:rPr>
              <a:t>latent heat </a:t>
            </a:r>
            <a:r>
              <a:rPr lang="en-US" sz="2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warming.</a:t>
            </a:r>
            <a:endParaRPr lang="en-US" sz="2600" b="1" i="1" u="sng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" y="5471870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 mph tropical storm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036734" y="5481883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115 mph hurricane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156201" y="3080998"/>
            <a:ext cx="401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Condensation!</a:t>
            </a:r>
            <a:endParaRPr lang="en-US" sz="4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04332" y="4321981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Latent heating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4384" y="3900352"/>
            <a:ext cx="4215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Latent heating!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836" y="6208087"/>
            <a:ext cx="891909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Discussion: What is the balanced dynamic response to this heating?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367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011330"/>
            <a:ext cx="9144000" cy="846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40266" y="2963327"/>
            <a:ext cx="2946401" cy="2561167"/>
            <a:chOff x="440266" y="2607734"/>
            <a:chExt cx="2946401" cy="2561167"/>
          </a:xfrm>
        </p:grpSpPr>
        <p:sp>
          <p:nvSpPr>
            <p:cNvPr id="6" name="Cloud 5"/>
            <p:cNvSpPr/>
            <p:nvPr/>
          </p:nvSpPr>
          <p:spPr>
            <a:xfrm>
              <a:off x="440266" y="3572935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/>
            <p:cNvSpPr/>
            <p:nvPr/>
          </p:nvSpPr>
          <p:spPr>
            <a:xfrm>
              <a:off x="2641600" y="3572934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12"/>
            <p:cNvSpPr/>
            <p:nvPr/>
          </p:nvSpPr>
          <p:spPr>
            <a:xfrm>
              <a:off x="1540933" y="2607734"/>
              <a:ext cx="745067" cy="2561167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17068" y="1498595"/>
            <a:ext cx="3852332" cy="4025899"/>
            <a:chOff x="5977466" y="1143001"/>
            <a:chExt cx="2929467" cy="4025899"/>
          </a:xfrm>
        </p:grpSpPr>
        <p:sp>
          <p:nvSpPr>
            <p:cNvPr id="14" name="Cloud 13"/>
            <p:cNvSpPr/>
            <p:nvPr/>
          </p:nvSpPr>
          <p:spPr>
            <a:xfrm>
              <a:off x="5977466" y="1143001"/>
              <a:ext cx="1625601" cy="4025899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loud 14"/>
            <p:cNvSpPr/>
            <p:nvPr/>
          </p:nvSpPr>
          <p:spPr>
            <a:xfrm>
              <a:off x="6942666" y="1199090"/>
              <a:ext cx="1964267" cy="3969810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56201" y="3080998"/>
            <a:ext cx="401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Condensation!</a:t>
            </a:r>
            <a:endParaRPr lang="en-US" sz="4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54098" y="3953692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ondensation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04332" y="4321981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Latent heating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54384" y="3900352"/>
            <a:ext cx="4215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Latent heating!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5599" y="1002838"/>
            <a:ext cx="550333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/>
              <a:t>More condensational </a:t>
            </a:r>
            <a:r>
              <a:rPr lang="en-US" sz="2600" b="1" i="1" u="sng" dirty="0" smtClean="0">
                <a:solidFill>
                  <a:srgbClr val="FF0000"/>
                </a:solidFill>
              </a:rPr>
              <a:t>warming</a:t>
            </a:r>
            <a:r>
              <a:rPr lang="en-US" sz="2600" dirty="0" smtClean="0"/>
              <a:t> </a:t>
            </a:r>
            <a:r>
              <a:rPr lang="en-US" sz="2600" dirty="0" smtClean="0">
                <a:sym typeface="Wingdings" panose="05000000000000000000" pitchFamily="2" charset="2"/>
              </a:rPr>
              <a:t> lower pressure  stronger pressure gradient and stronger winds!</a:t>
            </a:r>
            <a:endParaRPr lang="en-US" sz="2600" b="1" i="1" u="sng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19646" y="4742911"/>
            <a:ext cx="774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5322" y="4507807"/>
            <a:ext cx="774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L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" y="5471870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 mph tropical storm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036734" y="5481883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115 mph hurricane</a:t>
            </a:r>
            <a:endParaRPr lang="en-US" sz="2400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07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16910" y="2694824"/>
            <a:ext cx="2167467" cy="15240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469721" y="1143000"/>
            <a:ext cx="1845732" cy="1200329"/>
          </a:xfrm>
          <a:prstGeom prst="roundRect">
            <a:avLst/>
          </a:prstGeom>
          <a:noFill/>
          <a:ln w="38100">
            <a:solidFill>
              <a:srgbClr val="00B85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713386" y="2848067"/>
            <a:ext cx="3285068" cy="1200329"/>
            <a:chOff x="5086853" y="1564099"/>
            <a:chExt cx="3285068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5086853" y="1564099"/>
              <a:ext cx="32850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condensation, clouds/thunderstorms, latent heating</a:t>
              </a:r>
              <a:endParaRPr lang="en-US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086853" y="1564099"/>
              <a:ext cx="3285068" cy="1200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85533" y="4993390"/>
            <a:ext cx="3572933" cy="830997"/>
            <a:chOff x="6028267" y="3518563"/>
            <a:chExt cx="3572933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163733" y="3518563"/>
              <a:ext cx="3285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Lower pressure, stronger winds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028267" y="3518563"/>
              <a:ext cx="3572933" cy="83099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20800" y="1625250"/>
            <a:ext cx="2133600" cy="1033283"/>
          </a:xfrm>
          <a:custGeom>
            <a:avLst/>
            <a:gdLst>
              <a:gd name="connsiteX0" fmla="*/ 0 w 2133600"/>
              <a:gd name="connsiteY0" fmla="*/ 1033283 h 1033283"/>
              <a:gd name="connsiteX1" fmla="*/ 372533 w 2133600"/>
              <a:gd name="connsiteY1" fmla="*/ 389817 h 1033283"/>
              <a:gd name="connsiteX2" fmla="*/ 1134533 w 2133600"/>
              <a:gd name="connsiteY2" fmla="*/ 34217 h 1033283"/>
              <a:gd name="connsiteX3" fmla="*/ 2133600 w 2133600"/>
              <a:gd name="connsiteY3" fmla="*/ 34217 h 103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033283">
                <a:moveTo>
                  <a:pt x="0" y="1033283"/>
                </a:moveTo>
                <a:cubicBezTo>
                  <a:pt x="91722" y="794805"/>
                  <a:pt x="183444" y="556328"/>
                  <a:pt x="372533" y="389817"/>
                </a:cubicBezTo>
                <a:cubicBezTo>
                  <a:pt x="561622" y="223306"/>
                  <a:pt x="841022" y="93484"/>
                  <a:pt x="1134533" y="34217"/>
                </a:cubicBezTo>
                <a:cubicBezTo>
                  <a:pt x="1428044" y="-25050"/>
                  <a:pt x="1780822" y="4583"/>
                  <a:pt x="2133600" y="3421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317067" y="1666993"/>
            <a:ext cx="2087402" cy="1177807"/>
          </a:xfrm>
          <a:custGeom>
            <a:avLst/>
            <a:gdLst>
              <a:gd name="connsiteX0" fmla="*/ 0 w 2087402"/>
              <a:gd name="connsiteY0" fmla="*/ 60207 h 1177807"/>
              <a:gd name="connsiteX1" fmla="*/ 1049866 w 2087402"/>
              <a:gd name="connsiteY1" fmla="*/ 26340 h 1177807"/>
              <a:gd name="connsiteX2" fmla="*/ 1930400 w 2087402"/>
              <a:gd name="connsiteY2" fmla="*/ 398874 h 1177807"/>
              <a:gd name="connsiteX3" fmla="*/ 2082800 w 2087402"/>
              <a:gd name="connsiteY3" fmla="*/ 1177807 h 117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402" h="1177807">
                <a:moveTo>
                  <a:pt x="0" y="60207"/>
                </a:moveTo>
                <a:cubicBezTo>
                  <a:pt x="364066" y="15051"/>
                  <a:pt x="728133" y="-30104"/>
                  <a:pt x="1049866" y="26340"/>
                </a:cubicBezTo>
                <a:cubicBezTo>
                  <a:pt x="1371599" y="82784"/>
                  <a:pt x="1758244" y="206963"/>
                  <a:pt x="1930400" y="398874"/>
                </a:cubicBezTo>
                <a:cubicBezTo>
                  <a:pt x="2102556" y="590785"/>
                  <a:pt x="2092678" y="884296"/>
                  <a:pt x="2082800" y="117780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83867" y="4064000"/>
            <a:ext cx="1139272" cy="1354667"/>
          </a:xfrm>
          <a:custGeom>
            <a:avLst/>
            <a:gdLst>
              <a:gd name="connsiteX0" fmla="*/ 1032933 w 1139272"/>
              <a:gd name="connsiteY0" fmla="*/ 0 h 1354667"/>
              <a:gd name="connsiteX1" fmla="*/ 1134533 w 1139272"/>
              <a:gd name="connsiteY1" fmla="*/ 728133 h 1354667"/>
              <a:gd name="connsiteX2" fmla="*/ 897466 w 1139272"/>
              <a:gd name="connsiteY2" fmla="*/ 1185333 h 1354667"/>
              <a:gd name="connsiteX3" fmla="*/ 0 w 1139272"/>
              <a:gd name="connsiteY3" fmla="*/ 1354667 h 135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272" h="1354667">
                <a:moveTo>
                  <a:pt x="1032933" y="0"/>
                </a:moveTo>
                <a:cubicBezTo>
                  <a:pt x="1095022" y="265289"/>
                  <a:pt x="1157111" y="530578"/>
                  <a:pt x="1134533" y="728133"/>
                </a:cubicBezTo>
                <a:cubicBezTo>
                  <a:pt x="1111955" y="925688"/>
                  <a:pt x="1086555" y="1080911"/>
                  <a:pt x="897466" y="1185333"/>
                </a:cubicBezTo>
                <a:cubicBezTo>
                  <a:pt x="708377" y="1289755"/>
                  <a:pt x="354188" y="1322211"/>
                  <a:pt x="0" y="135466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71335" y="1436160"/>
            <a:ext cx="1845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814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16910" y="2694824"/>
            <a:ext cx="2167467" cy="1524000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469721" y="1143000"/>
            <a:ext cx="1845732" cy="1200329"/>
          </a:xfrm>
          <a:prstGeom prst="roundRect">
            <a:avLst/>
          </a:prstGeom>
          <a:noFill/>
          <a:ln w="38100">
            <a:solidFill>
              <a:srgbClr val="00B85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713386" y="2848067"/>
            <a:ext cx="3285068" cy="1200329"/>
            <a:chOff x="5086853" y="1564099"/>
            <a:chExt cx="3285068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5086853" y="1564099"/>
              <a:ext cx="32850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condensation, clouds/thunderstorms, latent heating</a:t>
              </a:r>
              <a:endParaRPr lang="en-US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086853" y="1564099"/>
              <a:ext cx="3285068" cy="1200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85533" y="4993390"/>
            <a:ext cx="3572933" cy="830997"/>
            <a:chOff x="6028267" y="3518563"/>
            <a:chExt cx="3572933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163733" y="3518563"/>
              <a:ext cx="3285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Lower pressure, stronger winds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028267" y="3518563"/>
              <a:ext cx="3572933" cy="83099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20800" y="1625250"/>
            <a:ext cx="2133600" cy="1033283"/>
          </a:xfrm>
          <a:custGeom>
            <a:avLst/>
            <a:gdLst>
              <a:gd name="connsiteX0" fmla="*/ 0 w 2133600"/>
              <a:gd name="connsiteY0" fmla="*/ 1033283 h 1033283"/>
              <a:gd name="connsiteX1" fmla="*/ 372533 w 2133600"/>
              <a:gd name="connsiteY1" fmla="*/ 389817 h 1033283"/>
              <a:gd name="connsiteX2" fmla="*/ 1134533 w 2133600"/>
              <a:gd name="connsiteY2" fmla="*/ 34217 h 1033283"/>
              <a:gd name="connsiteX3" fmla="*/ 2133600 w 2133600"/>
              <a:gd name="connsiteY3" fmla="*/ 34217 h 103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033283">
                <a:moveTo>
                  <a:pt x="0" y="1033283"/>
                </a:moveTo>
                <a:cubicBezTo>
                  <a:pt x="91722" y="794805"/>
                  <a:pt x="183444" y="556328"/>
                  <a:pt x="372533" y="389817"/>
                </a:cubicBezTo>
                <a:cubicBezTo>
                  <a:pt x="561622" y="223306"/>
                  <a:pt x="841022" y="93484"/>
                  <a:pt x="1134533" y="34217"/>
                </a:cubicBezTo>
                <a:cubicBezTo>
                  <a:pt x="1428044" y="-25050"/>
                  <a:pt x="1780822" y="4583"/>
                  <a:pt x="2133600" y="3421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317067" y="1666993"/>
            <a:ext cx="2087402" cy="1177807"/>
          </a:xfrm>
          <a:custGeom>
            <a:avLst/>
            <a:gdLst>
              <a:gd name="connsiteX0" fmla="*/ 0 w 2087402"/>
              <a:gd name="connsiteY0" fmla="*/ 60207 h 1177807"/>
              <a:gd name="connsiteX1" fmla="*/ 1049866 w 2087402"/>
              <a:gd name="connsiteY1" fmla="*/ 26340 h 1177807"/>
              <a:gd name="connsiteX2" fmla="*/ 1930400 w 2087402"/>
              <a:gd name="connsiteY2" fmla="*/ 398874 h 1177807"/>
              <a:gd name="connsiteX3" fmla="*/ 2082800 w 2087402"/>
              <a:gd name="connsiteY3" fmla="*/ 1177807 h 117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402" h="1177807">
                <a:moveTo>
                  <a:pt x="0" y="60207"/>
                </a:moveTo>
                <a:cubicBezTo>
                  <a:pt x="364066" y="15051"/>
                  <a:pt x="728133" y="-30104"/>
                  <a:pt x="1049866" y="26340"/>
                </a:cubicBezTo>
                <a:cubicBezTo>
                  <a:pt x="1371599" y="82784"/>
                  <a:pt x="1758244" y="206963"/>
                  <a:pt x="1930400" y="398874"/>
                </a:cubicBezTo>
                <a:cubicBezTo>
                  <a:pt x="2102556" y="590785"/>
                  <a:pt x="2092678" y="884296"/>
                  <a:pt x="2082800" y="117780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83867" y="4064000"/>
            <a:ext cx="1139272" cy="1354667"/>
          </a:xfrm>
          <a:custGeom>
            <a:avLst/>
            <a:gdLst>
              <a:gd name="connsiteX0" fmla="*/ 1032933 w 1139272"/>
              <a:gd name="connsiteY0" fmla="*/ 0 h 1354667"/>
              <a:gd name="connsiteX1" fmla="*/ 1134533 w 1139272"/>
              <a:gd name="connsiteY1" fmla="*/ 728133 h 1354667"/>
              <a:gd name="connsiteX2" fmla="*/ 897466 w 1139272"/>
              <a:gd name="connsiteY2" fmla="*/ 1185333 h 1354667"/>
              <a:gd name="connsiteX3" fmla="*/ 0 w 1139272"/>
              <a:gd name="connsiteY3" fmla="*/ 1354667 h 135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272" h="1354667">
                <a:moveTo>
                  <a:pt x="1032933" y="0"/>
                </a:moveTo>
                <a:cubicBezTo>
                  <a:pt x="1095022" y="265289"/>
                  <a:pt x="1157111" y="530578"/>
                  <a:pt x="1134533" y="728133"/>
                </a:cubicBezTo>
                <a:cubicBezTo>
                  <a:pt x="1111955" y="925688"/>
                  <a:pt x="1086555" y="1080911"/>
                  <a:pt x="897466" y="1185333"/>
                </a:cubicBezTo>
                <a:cubicBezTo>
                  <a:pt x="708377" y="1289755"/>
                  <a:pt x="354188" y="1322211"/>
                  <a:pt x="0" y="135466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20523" y="1208316"/>
            <a:ext cx="1845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More water vapor in the air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7347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5471870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 mph tropical storm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36734" y="5481883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115 mph hurricane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6011330"/>
            <a:ext cx="9144000" cy="846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40266" y="2963327"/>
            <a:ext cx="2946401" cy="2561167"/>
            <a:chOff x="440266" y="2607734"/>
            <a:chExt cx="2946401" cy="2561167"/>
          </a:xfrm>
        </p:grpSpPr>
        <p:sp>
          <p:nvSpPr>
            <p:cNvPr id="6" name="Cloud 5"/>
            <p:cNvSpPr/>
            <p:nvPr/>
          </p:nvSpPr>
          <p:spPr>
            <a:xfrm>
              <a:off x="440266" y="3572935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/>
            <p:cNvSpPr/>
            <p:nvPr/>
          </p:nvSpPr>
          <p:spPr>
            <a:xfrm>
              <a:off x="2641600" y="3572934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12"/>
            <p:cNvSpPr/>
            <p:nvPr/>
          </p:nvSpPr>
          <p:spPr>
            <a:xfrm>
              <a:off x="1540933" y="2607734"/>
              <a:ext cx="745067" cy="2561167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17068" y="1498595"/>
            <a:ext cx="3852332" cy="4025899"/>
            <a:chOff x="5977466" y="1143001"/>
            <a:chExt cx="2929467" cy="4025899"/>
          </a:xfrm>
        </p:grpSpPr>
        <p:sp>
          <p:nvSpPr>
            <p:cNvPr id="14" name="Cloud 13"/>
            <p:cNvSpPr/>
            <p:nvPr/>
          </p:nvSpPr>
          <p:spPr>
            <a:xfrm>
              <a:off x="5977466" y="1143001"/>
              <a:ext cx="1625601" cy="4025899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loud 14"/>
            <p:cNvSpPr/>
            <p:nvPr/>
          </p:nvSpPr>
          <p:spPr>
            <a:xfrm>
              <a:off x="6942666" y="1199090"/>
              <a:ext cx="1964267" cy="3969810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56201" y="3080998"/>
            <a:ext cx="401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Condensation!</a:t>
            </a:r>
            <a:endParaRPr lang="en-US" sz="4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54098" y="3953692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ondensation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19646" y="4742911"/>
            <a:ext cx="774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5322" y="4507807"/>
            <a:ext cx="774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L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101299"/>
            <a:ext cx="55795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We need more water vapor, but where do we get the water vapor from??</a:t>
            </a:r>
            <a:endParaRPr lang="en-US" sz="2600" dirty="0"/>
          </a:p>
        </p:txBody>
      </p:sp>
      <p:sp>
        <p:nvSpPr>
          <p:cNvPr id="24" name="TextBox 23"/>
          <p:cNvSpPr txBox="1"/>
          <p:nvPr/>
        </p:nvSpPr>
        <p:spPr>
          <a:xfrm>
            <a:off x="804332" y="4321981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Latent heating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4384" y="3900352"/>
            <a:ext cx="4215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Latent heating!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41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5471870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 mph tropical storm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36734" y="5481883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115 mph hurricane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6011330"/>
            <a:ext cx="9144000" cy="846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40266" y="2963327"/>
            <a:ext cx="2946401" cy="2561167"/>
            <a:chOff x="440266" y="2607734"/>
            <a:chExt cx="2946401" cy="2561167"/>
          </a:xfrm>
        </p:grpSpPr>
        <p:sp>
          <p:nvSpPr>
            <p:cNvPr id="6" name="Cloud 5"/>
            <p:cNvSpPr/>
            <p:nvPr/>
          </p:nvSpPr>
          <p:spPr>
            <a:xfrm>
              <a:off x="440266" y="3572935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/>
            <p:cNvSpPr/>
            <p:nvPr/>
          </p:nvSpPr>
          <p:spPr>
            <a:xfrm>
              <a:off x="2641600" y="3572934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12"/>
            <p:cNvSpPr/>
            <p:nvPr/>
          </p:nvSpPr>
          <p:spPr>
            <a:xfrm>
              <a:off x="1540933" y="2607734"/>
              <a:ext cx="745067" cy="2561167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17068" y="1498595"/>
            <a:ext cx="3852332" cy="4025899"/>
            <a:chOff x="5977466" y="1143001"/>
            <a:chExt cx="2929467" cy="4025899"/>
          </a:xfrm>
        </p:grpSpPr>
        <p:sp>
          <p:nvSpPr>
            <p:cNvPr id="14" name="Cloud 13"/>
            <p:cNvSpPr/>
            <p:nvPr/>
          </p:nvSpPr>
          <p:spPr>
            <a:xfrm>
              <a:off x="5977466" y="1143001"/>
              <a:ext cx="1625601" cy="4025899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loud 14"/>
            <p:cNvSpPr/>
            <p:nvPr/>
          </p:nvSpPr>
          <p:spPr>
            <a:xfrm>
              <a:off x="6942666" y="1199090"/>
              <a:ext cx="1964267" cy="3969810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56201" y="3080998"/>
            <a:ext cx="401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Condensation!</a:t>
            </a:r>
            <a:endParaRPr lang="en-US" sz="4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54098" y="3953692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ondensation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19646" y="4742911"/>
            <a:ext cx="774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5322" y="4507807"/>
            <a:ext cx="774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L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6" name="Freeform 25"/>
          <p:cNvSpPr>
            <a:spLocks noChangeAspect="1"/>
          </p:cNvSpPr>
          <p:nvPr/>
        </p:nvSpPr>
        <p:spPr>
          <a:xfrm>
            <a:off x="280639" y="5831246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Freeform 26"/>
          <p:cNvSpPr>
            <a:spLocks noChangeAspect="1"/>
          </p:cNvSpPr>
          <p:nvPr/>
        </p:nvSpPr>
        <p:spPr>
          <a:xfrm>
            <a:off x="1444686" y="5831246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2727507" y="5831246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Freeform 28"/>
          <p:cNvSpPr>
            <a:spLocks noChangeAspect="1"/>
          </p:cNvSpPr>
          <p:nvPr/>
        </p:nvSpPr>
        <p:spPr>
          <a:xfrm>
            <a:off x="4010328" y="5831246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5292664" y="5822179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Freeform 30"/>
          <p:cNvSpPr>
            <a:spLocks noChangeAspect="1"/>
          </p:cNvSpPr>
          <p:nvPr/>
        </p:nvSpPr>
        <p:spPr>
          <a:xfrm>
            <a:off x="6665322" y="5798578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>
            <a:spLocks noChangeAspect="1"/>
          </p:cNvSpPr>
          <p:nvPr/>
        </p:nvSpPr>
        <p:spPr>
          <a:xfrm>
            <a:off x="8084607" y="5789511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457200" y="1101299"/>
            <a:ext cx="55795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We need more water vapor, but where do we get the water vapor from??</a:t>
            </a:r>
          </a:p>
          <a:p>
            <a:endParaRPr lang="en-US" sz="2600" dirty="0"/>
          </a:p>
          <a:p>
            <a:r>
              <a:rPr lang="en-US" sz="2600" b="1" i="1" u="sng" dirty="0" smtClean="0">
                <a:solidFill>
                  <a:srgbClr val="00B853"/>
                </a:solidFill>
              </a:rPr>
              <a:t>Evaporation</a:t>
            </a:r>
            <a:r>
              <a:rPr lang="en-US" sz="2600" dirty="0" smtClean="0"/>
              <a:t> from the ocean</a:t>
            </a:r>
            <a:endParaRPr lang="en-US" sz="2600" b="1" i="1" u="sng" dirty="0"/>
          </a:p>
        </p:txBody>
      </p:sp>
      <p:sp>
        <p:nvSpPr>
          <p:cNvPr id="33" name="TextBox 32"/>
          <p:cNvSpPr txBox="1"/>
          <p:nvPr/>
        </p:nvSpPr>
        <p:spPr>
          <a:xfrm>
            <a:off x="804332" y="4321981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Latent heating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54384" y="3900352"/>
            <a:ext cx="4215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Latent heating!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7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5471870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45 mph tropical storm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036734" y="5481883"/>
            <a:ext cx="3132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115 mph hurricane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0" y="6011330"/>
            <a:ext cx="9144000" cy="8466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40266" y="2963327"/>
            <a:ext cx="2946401" cy="2561167"/>
            <a:chOff x="440266" y="2607734"/>
            <a:chExt cx="2946401" cy="2561167"/>
          </a:xfrm>
        </p:grpSpPr>
        <p:sp>
          <p:nvSpPr>
            <p:cNvPr id="6" name="Cloud 5"/>
            <p:cNvSpPr/>
            <p:nvPr/>
          </p:nvSpPr>
          <p:spPr>
            <a:xfrm>
              <a:off x="440266" y="3572935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/>
            <p:cNvSpPr/>
            <p:nvPr/>
          </p:nvSpPr>
          <p:spPr>
            <a:xfrm>
              <a:off x="2641600" y="3572934"/>
              <a:ext cx="745067" cy="1595966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Cloud 12"/>
            <p:cNvSpPr/>
            <p:nvPr/>
          </p:nvSpPr>
          <p:spPr>
            <a:xfrm>
              <a:off x="1540933" y="2607734"/>
              <a:ext cx="745067" cy="2561167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17068" y="1498595"/>
            <a:ext cx="3852332" cy="4025899"/>
            <a:chOff x="5977466" y="1143001"/>
            <a:chExt cx="2929467" cy="4025899"/>
          </a:xfrm>
        </p:grpSpPr>
        <p:sp>
          <p:nvSpPr>
            <p:cNvPr id="14" name="Cloud 13"/>
            <p:cNvSpPr/>
            <p:nvPr/>
          </p:nvSpPr>
          <p:spPr>
            <a:xfrm>
              <a:off x="5977466" y="1143001"/>
              <a:ext cx="1625601" cy="4025899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loud 14"/>
            <p:cNvSpPr/>
            <p:nvPr/>
          </p:nvSpPr>
          <p:spPr>
            <a:xfrm>
              <a:off x="6942666" y="1199090"/>
              <a:ext cx="1964267" cy="3969810"/>
            </a:xfrm>
            <a:prstGeom prst="cloud">
              <a:avLst/>
            </a:prstGeom>
            <a:solidFill>
              <a:srgbClr val="BFBFB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56201" y="3080998"/>
            <a:ext cx="401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Condensation!</a:t>
            </a:r>
            <a:endParaRPr lang="en-US" sz="4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54098" y="3953692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  <a:r>
              <a:rPr lang="en-US" sz="2400" b="1" dirty="0" smtClean="0"/>
              <a:t>ondensation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19646" y="4742911"/>
            <a:ext cx="774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</a:rPr>
              <a:t>L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65322" y="4507807"/>
            <a:ext cx="774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L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26" name="Freeform 25"/>
          <p:cNvSpPr>
            <a:spLocks noChangeAspect="1"/>
          </p:cNvSpPr>
          <p:nvPr/>
        </p:nvSpPr>
        <p:spPr>
          <a:xfrm>
            <a:off x="280639" y="5831246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Freeform 26"/>
          <p:cNvSpPr>
            <a:spLocks noChangeAspect="1"/>
          </p:cNvSpPr>
          <p:nvPr/>
        </p:nvSpPr>
        <p:spPr>
          <a:xfrm>
            <a:off x="1444686" y="5831246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Freeform 27"/>
          <p:cNvSpPr>
            <a:spLocks noChangeAspect="1"/>
          </p:cNvSpPr>
          <p:nvPr/>
        </p:nvSpPr>
        <p:spPr>
          <a:xfrm>
            <a:off x="2727507" y="5831246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Freeform 28"/>
          <p:cNvSpPr>
            <a:spLocks noChangeAspect="1"/>
          </p:cNvSpPr>
          <p:nvPr/>
        </p:nvSpPr>
        <p:spPr>
          <a:xfrm>
            <a:off x="4010328" y="5831246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Freeform 29"/>
          <p:cNvSpPr>
            <a:spLocks noChangeAspect="1"/>
          </p:cNvSpPr>
          <p:nvPr/>
        </p:nvSpPr>
        <p:spPr>
          <a:xfrm>
            <a:off x="5292664" y="5822179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Freeform 30"/>
          <p:cNvSpPr>
            <a:spLocks noChangeAspect="1"/>
          </p:cNvSpPr>
          <p:nvPr/>
        </p:nvSpPr>
        <p:spPr>
          <a:xfrm>
            <a:off x="6665322" y="5798578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>
            <a:spLocks noChangeAspect="1"/>
          </p:cNvSpPr>
          <p:nvPr/>
        </p:nvSpPr>
        <p:spPr>
          <a:xfrm>
            <a:off x="8084607" y="5789511"/>
            <a:ext cx="74960" cy="443640"/>
          </a:xfrm>
          <a:custGeom>
            <a:avLst/>
            <a:gdLst>
              <a:gd name="connsiteX0" fmla="*/ 51580 w 98448"/>
              <a:gd name="connsiteY0" fmla="*/ 422738 h 422738"/>
              <a:gd name="connsiteX1" fmla="*/ 1035 w 98448"/>
              <a:gd name="connsiteY1" fmla="*/ 349218 h 422738"/>
              <a:gd name="connsiteX2" fmla="*/ 92934 w 98448"/>
              <a:gd name="connsiteY2" fmla="*/ 271104 h 422738"/>
              <a:gd name="connsiteX3" fmla="*/ 79149 w 98448"/>
              <a:gd name="connsiteY3" fmla="*/ 192989 h 422738"/>
              <a:gd name="connsiteX4" fmla="*/ 5630 w 98448"/>
              <a:gd name="connsiteY4" fmla="*/ 147039 h 422738"/>
              <a:gd name="connsiteX5" fmla="*/ 51580 w 98448"/>
              <a:gd name="connsiteY5" fmla="*/ 68925 h 422738"/>
              <a:gd name="connsiteX6" fmla="*/ 56175 w 98448"/>
              <a:gd name="connsiteY6" fmla="*/ 0 h 42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448" h="422738">
                <a:moveTo>
                  <a:pt x="51580" y="422738"/>
                </a:moveTo>
                <a:cubicBezTo>
                  <a:pt x="22861" y="398614"/>
                  <a:pt x="-5857" y="374490"/>
                  <a:pt x="1035" y="349218"/>
                </a:cubicBezTo>
                <a:cubicBezTo>
                  <a:pt x="7927" y="323946"/>
                  <a:pt x="79915" y="297142"/>
                  <a:pt x="92934" y="271104"/>
                </a:cubicBezTo>
                <a:cubicBezTo>
                  <a:pt x="105953" y="245066"/>
                  <a:pt x="93700" y="213666"/>
                  <a:pt x="79149" y="192989"/>
                </a:cubicBezTo>
                <a:cubicBezTo>
                  <a:pt x="64598" y="172311"/>
                  <a:pt x="10225" y="167716"/>
                  <a:pt x="5630" y="147039"/>
                </a:cubicBezTo>
                <a:cubicBezTo>
                  <a:pt x="1035" y="126362"/>
                  <a:pt x="43156" y="93431"/>
                  <a:pt x="51580" y="68925"/>
                </a:cubicBezTo>
                <a:cubicBezTo>
                  <a:pt x="60004" y="44419"/>
                  <a:pt x="58089" y="22209"/>
                  <a:pt x="56175" y="0"/>
                </a:cubicBezTo>
              </a:path>
            </a:pathLst>
          </a:custGeom>
          <a:noFill/>
          <a:ln>
            <a:solidFill>
              <a:srgbClr val="00B05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TextBox 33"/>
          <p:cNvSpPr txBox="1"/>
          <p:nvPr/>
        </p:nvSpPr>
        <p:spPr>
          <a:xfrm>
            <a:off x="457200" y="1101299"/>
            <a:ext cx="557953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We need more water vapor, but where do we get the water vapor from??</a:t>
            </a:r>
          </a:p>
          <a:p>
            <a:endParaRPr lang="en-US" sz="2600" dirty="0"/>
          </a:p>
          <a:p>
            <a:r>
              <a:rPr lang="en-US" sz="2600" b="1" i="1" u="sng" dirty="0" smtClean="0">
                <a:solidFill>
                  <a:srgbClr val="00B853"/>
                </a:solidFill>
              </a:rPr>
              <a:t>Evaporation</a:t>
            </a:r>
            <a:r>
              <a:rPr lang="en-US" sz="2600" dirty="0" smtClean="0"/>
              <a:t> from the ocean</a:t>
            </a:r>
            <a:endParaRPr lang="en-US" sz="2600" b="1" i="1" u="sng" dirty="0"/>
          </a:p>
        </p:txBody>
      </p:sp>
      <p:sp>
        <p:nvSpPr>
          <p:cNvPr id="33" name="TextBox 32"/>
          <p:cNvSpPr txBox="1"/>
          <p:nvPr/>
        </p:nvSpPr>
        <p:spPr>
          <a:xfrm>
            <a:off x="804332" y="4321981"/>
            <a:ext cx="231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Latent heating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954384" y="3900352"/>
            <a:ext cx="4215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Latent heating!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67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6910" y="2694824"/>
            <a:ext cx="2167467" cy="1524000"/>
            <a:chOff x="457200" y="1778000"/>
            <a:chExt cx="2167467" cy="1524000"/>
          </a:xfrm>
        </p:grpSpPr>
        <p:sp>
          <p:nvSpPr>
            <p:cNvPr id="5" name="TextBox 4"/>
            <p:cNvSpPr txBox="1"/>
            <p:nvPr/>
          </p:nvSpPr>
          <p:spPr>
            <a:xfrm>
              <a:off x="618067" y="1975811"/>
              <a:ext cx="18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Evaporation from the ocean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57200" y="1778000"/>
              <a:ext cx="2167467" cy="152400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9721" y="1143000"/>
            <a:ext cx="1845732" cy="1200329"/>
            <a:chOff x="3241121" y="1449757"/>
            <a:chExt cx="1845732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3241121" y="1449757"/>
              <a:ext cx="18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water vapor in the air</a:t>
              </a:r>
              <a:endParaRPr lang="en-US" sz="2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41121" y="1449757"/>
              <a:ext cx="1845732" cy="1200329"/>
            </a:xfrm>
            <a:prstGeom prst="roundRect">
              <a:avLst/>
            </a:prstGeom>
            <a:noFill/>
            <a:ln w="38100">
              <a:solidFill>
                <a:srgbClr val="00B85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13386" y="2848067"/>
            <a:ext cx="3285068" cy="1200329"/>
            <a:chOff x="5086853" y="1564099"/>
            <a:chExt cx="3285068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5086853" y="1564099"/>
              <a:ext cx="32850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condensation, clouds/thunderstorms, latent heating</a:t>
              </a:r>
              <a:endParaRPr lang="en-US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086853" y="1564099"/>
              <a:ext cx="3285068" cy="1200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85533" y="4993390"/>
            <a:ext cx="3572933" cy="830997"/>
            <a:chOff x="6028267" y="3518563"/>
            <a:chExt cx="3572933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163733" y="3518563"/>
              <a:ext cx="3285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Lower pressure, stronger winds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028267" y="3518563"/>
              <a:ext cx="3572933" cy="83099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20800" y="1625250"/>
            <a:ext cx="2133600" cy="1033283"/>
          </a:xfrm>
          <a:custGeom>
            <a:avLst/>
            <a:gdLst>
              <a:gd name="connsiteX0" fmla="*/ 0 w 2133600"/>
              <a:gd name="connsiteY0" fmla="*/ 1033283 h 1033283"/>
              <a:gd name="connsiteX1" fmla="*/ 372533 w 2133600"/>
              <a:gd name="connsiteY1" fmla="*/ 389817 h 1033283"/>
              <a:gd name="connsiteX2" fmla="*/ 1134533 w 2133600"/>
              <a:gd name="connsiteY2" fmla="*/ 34217 h 1033283"/>
              <a:gd name="connsiteX3" fmla="*/ 2133600 w 2133600"/>
              <a:gd name="connsiteY3" fmla="*/ 34217 h 103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033283">
                <a:moveTo>
                  <a:pt x="0" y="1033283"/>
                </a:moveTo>
                <a:cubicBezTo>
                  <a:pt x="91722" y="794805"/>
                  <a:pt x="183444" y="556328"/>
                  <a:pt x="372533" y="389817"/>
                </a:cubicBezTo>
                <a:cubicBezTo>
                  <a:pt x="561622" y="223306"/>
                  <a:pt x="841022" y="93484"/>
                  <a:pt x="1134533" y="34217"/>
                </a:cubicBezTo>
                <a:cubicBezTo>
                  <a:pt x="1428044" y="-25050"/>
                  <a:pt x="1780822" y="4583"/>
                  <a:pt x="2133600" y="3421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317067" y="1666993"/>
            <a:ext cx="2087402" cy="1177807"/>
          </a:xfrm>
          <a:custGeom>
            <a:avLst/>
            <a:gdLst>
              <a:gd name="connsiteX0" fmla="*/ 0 w 2087402"/>
              <a:gd name="connsiteY0" fmla="*/ 60207 h 1177807"/>
              <a:gd name="connsiteX1" fmla="*/ 1049866 w 2087402"/>
              <a:gd name="connsiteY1" fmla="*/ 26340 h 1177807"/>
              <a:gd name="connsiteX2" fmla="*/ 1930400 w 2087402"/>
              <a:gd name="connsiteY2" fmla="*/ 398874 h 1177807"/>
              <a:gd name="connsiteX3" fmla="*/ 2082800 w 2087402"/>
              <a:gd name="connsiteY3" fmla="*/ 1177807 h 117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402" h="1177807">
                <a:moveTo>
                  <a:pt x="0" y="60207"/>
                </a:moveTo>
                <a:cubicBezTo>
                  <a:pt x="364066" y="15051"/>
                  <a:pt x="728133" y="-30104"/>
                  <a:pt x="1049866" y="26340"/>
                </a:cubicBezTo>
                <a:cubicBezTo>
                  <a:pt x="1371599" y="82784"/>
                  <a:pt x="1758244" y="206963"/>
                  <a:pt x="1930400" y="398874"/>
                </a:cubicBezTo>
                <a:cubicBezTo>
                  <a:pt x="2102556" y="590785"/>
                  <a:pt x="2092678" y="884296"/>
                  <a:pt x="2082800" y="117780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83867" y="4064000"/>
            <a:ext cx="1139272" cy="1354667"/>
          </a:xfrm>
          <a:custGeom>
            <a:avLst/>
            <a:gdLst>
              <a:gd name="connsiteX0" fmla="*/ 1032933 w 1139272"/>
              <a:gd name="connsiteY0" fmla="*/ 0 h 1354667"/>
              <a:gd name="connsiteX1" fmla="*/ 1134533 w 1139272"/>
              <a:gd name="connsiteY1" fmla="*/ 728133 h 1354667"/>
              <a:gd name="connsiteX2" fmla="*/ 897466 w 1139272"/>
              <a:gd name="connsiteY2" fmla="*/ 1185333 h 1354667"/>
              <a:gd name="connsiteX3" fmla="*/ 0 w 1139272"/>
              <a:gd name="connsiteY3" fmla="*/ 1354667 h 135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272" h="1354667">
                <a:moveTo>
                  <a:pt x="1032933" y="0"/>
                </a:moveTo>
                <a:cubicBezTo>
                  <a:pt x="1095022" y="265289"/>
                  <a:pt x="1157111" y="530578"/>
                  <a:pt x="1134533" y="728133"/>
                </a:cubicBezTo>
                <a:cubicBezTo>
                  <a:pt x="1111955" y="925688"/>
                  <a:pt x="1086555" y="1080911"/>
                  <a:pt x="897466" y="1185333"/>
                </a:cubicBezTo>
                <a:cubicBezTo>
                  <a:pt x="708377" y="1289755"/>
                  <a:pt x="354188" y="1322211"/>
                  <a:pt x="0" y="135466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inerrtrd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3661" y="5247567"/>
            <a:ext cx="7600958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What are favorable ingredients for TC formation?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1544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6910" y="2694824"/>
            <a:ext cx="2167467" cy="1524000"/>
            <a:chOff x="457200" y="1778000"/>
            <a:chExt cx="2167467" cy="1524000"/>
          </a:xfrm>
        </p:grpSpPr>
        <p:sp>
          <p:nvSpPr>
            <p:cNvPr id="5" name="TextBox 4"/>
            <p:cNvSpPr txBox="1"/>
            <p:nvPr/>
          </p:nvSpPr>
          <p:spPr>
            <a:xfrm>
              <a:off x="618067" y="1975811"/>
              <a:ext cx="18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Evaporation from the ocean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57200" y="1778000"/>
              <a:ext cx="2167467" cy="152400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9721" y="1143000"/>
            <a:ext cx="1845732" cy="1200329"/>
            <a:chOff x="3241121" y="1449757"/>
            <a:chExt cx="1845732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3241121" y="1449757"/>
              <a:ext cx="18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water vapor in the air</a:t>
              </a:r>
              <a:endParaRPr lang="en-US" sz="2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41121" y="1449757"/>
              <a:ext cx="1845732" cy="1200329"/>
            </a:xfrm>
            <a:prstGeom prst="roundRect">
              <a:avLst/>
            </a:prstGeom>
            <a:noFill/>
            <a:ln w="38100">
              <a:solidFill>
                <a:srgbClr val="00B85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13386" y="2848067"/>
            <a:ext cx="3285068" cy="1200329"/>
            <a:chOff x="5086853" y="1564099"/>
            <a:chExt cx="3285068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5086853" y="1564099"/>
              <a:ext cx="32850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condensation, clouds/thunderstorms, latent heating</a:t>
              </a:r>
              <a:endParaRPr lang="en-US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086853" y="1564099"/>
              <a:ext cx="3285068" cy="1200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85533" y="4993390"/>
            <a:ext cx="3572933" cy="830997"/>
            <a:chOff x="6028267" y="3518563"/>
            <a:chExt cx="3572933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163733" y="3518563"/>
              <a:ext cx="3285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Lower pressure, stronger winds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028267" y="3518563"/>
              <a:ext cx="3572933" cy="83099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20800" y="1625250"/>
            <a:ext cx="2133600" cy="1033283"/>
          </a:xfrm>
          <a:custGeom>
            <a:avLst/>
            <a:gdLst>
              <a:gd name="connsiteX0" fmla="*/ 0 w 2133600"/>
              <a:gd name="connsiteY0" fmla="*/ 1033283 h 1033283"/>
              <a:gd name="connsiteX1" fmla="*/ 372533 w 2133600"/>
              <a:gd name="connsiteY1" fmla="*/ 389817 h 1033283"/>
              <a:gd name="connsiteX2" fmla="*/ 1134533 w 2133600"/>
              <a:gd name="connsiteY2" fmla="*/ 34217 h 1033283"/>
              <a:gd name="connsiteX3" fmla="*/ 2133600 w 2133600"/>
              <a:gd name="connsiteY3" fmla="*/ 34217 h 103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033283">
                <a:moveTo>
                  <a:pt x="0" y="1033283"/>
                </a:moveTo>
                <a:cubicBezTo>
                  <a:pt x="91722" y="794805"/>
                  <a:pt x="183444" y="556328"/>
                  <a:pt x="372533" y="389817"/>
                </a:cubicBezTo>
                <a:cubicBezTo>
                  <a:pt x="561622" y="223306"/>
                  <a:pt x="841022" y="93484"/>
                  <a:pt x="1134533" y="34217"/>
                </a:cubicBezTo>
                <a:cubicBezTo>
                  <a:pt x="1428044" y="-25050"/>
                  <a:pt x="1780822" y="4583"/>
                  <a:pt x="2133600" y="3421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317067" y="1666993"/>
            <a:ext cx="2087402" cy="1177807"/>
          </a:xfrm>
          <a:custGeom>
            <a:avLst/>
            <a:gdLst>
              <a:gd name="connsiteX0" fmla="*/ 0 w 2087402"/>
              <a:gd name="connsiteY0" fmla="*/ 60207 h 1177807"/>
              <a:gd name="connsiteX1" fmla="*/ 1049866 w 2087402"/>
              <a:gd name="connsiteY1" fmla="*/ 26340 h 1177807"/>
              <a:gd name="connsiteX2" fmla="*/ 1930400 w 2087402"/>
              <a:gd name="connsiteY2" fmla="*/ 398874 h 1177807"/>
              <a:gd name="connsiteX3" fmla="*/ 2082800 w 2087402"/>
              <a:gd name="connsiteY3" fmla="*/ 1177807 h 117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402" h="1177807">
                <a:moveTo>
                  <a:pt x="0" y="60207"/>
                </a:moveTo>
                <a:cubicBezTo>
                  <a:pt x="364066" y="15051"/>
                  <a:pt x="728133" y="-30104"/>
                  <a:pt x="1049866" y="26340"/>
                </a:cubicBezTo>
                <a:cubicBezTo>
                  <a:pt x="1371599" y="82784"/>
                  <a:pt x="1758244" y="206963"/>
                  <a:pt x="1930400" y="398874"/>
                </a:cubicBezTo>
                <a:cubicBezTo>
                  <a:pt x="2102556" y="590785"/>
                  <a:pt x="2092678" y="884296"/>
                  <a:pt x="2082800" y="117780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83867" y="4064000"/>
            <a:ext cx="1139272" cy="1354667"/>
          </a:xfrm>
          <a:custGeom>
            <a:avLst/>
            <a:gdLst>
              <a:gd name="connsiteX0" fmla="*/ 1032933 w 1139272"/>
              <a:gd name="connsiteY0" fmla="*/ 0 h 1354667"/>
              <a:gd name="connsiteX1" fmla="*/ 1134533 w 1139272"/>
              <a:gd name="connsiteY1" fmla="*/ 728133 h 1354667"/>
              <a:gd name="connsiteX2" fmla="*/ 897466 w 1139272"/>
              <a:gd name="connsiteY2" fmla="*/ 1185333 h 1354667"/>
              <a:gd name="connsiteX3" fmla="*/ 0 w 1139272"/>
              <a:gd name="connsiteY3" fmla="*/ 1354667 h 135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272" h="1354667">
                <a:moveTo>
                  <a:pt x="1032933" y="0"/>
                </a:moveTo>
                <a:cubicBezTo>
                  <a:pt x="1095022" y="265289"/>
                  <a:pt x="1157111" y="530578"/>
                  <a:pt x="1134533" y="728133"/>
                </a:cubicBezTo>
                <a:cubicBezTo>
                  <a:pt x="1111955" y="925688"/>
                  <a:pt x="1086555" y="1080911"/>
                  <a:pt x="897466" y="1185333"/>
                </a:cubicBezTo>
                <a:cubicBezTo>
                  <a:pt x="708377" y="1289755"/>
                  <a:pt x="354188" y="1322211"/>
                  <a:pt x="0" y="135466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217936" y="4267200"/>
            <a:ext cx="1542197" cy="1166482"/>
          </a:xfrm>
          <a:custGeom>
            <a:avLst/>
            <a:gdLst>
              <a:gd name="connsiteX0" fmla="*/ 1542197 w 1542197"/>
              <a:gd name="connsiteY0" fmla="*/ 1117600 h 1166482"/>
              <a:gd name="connsiteX1" fmla="*/ 458464 w 1542197"/>
              <a:gd name="connsiteY1" fmla="*/ 1117600 h 1166482"/>
              <a:gd name="connsiteX2" fmla="*/ 52064 w 1542197"/>
              <a:gd name="connsiteY2" fmla="*/ 609600 h 1166482"/>
              <a:gd name="connsiteX3" fmla="*/ 18197 w 1542197"/>
              <a:gd name="connsiteY3" fmla="*/ 0 h 116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2197" h="1166482">
                <a:moveTo>
                  <a:pt x="1542197" y="1117600"/>
                </a:moveTo>
                <a:cubicBezTo>
                  <a:pt x="1124508" y="1159933"/>
                  <a:pt x="706819" y="1202267"/>
                  <a:pt x="458464" y="1117600"/>
                </a:cubicBezTo>
                <a:cubicBezTo>
                  <a:pt x="210109" y="1032933"/>
                  <a:pt x="125442" y="795867"/>
                  <a:pt x="52064" y="609600"/>
                </a:cubicBezTo>
                <a:cubicBezTo>
                  <a:pt x="-21314" y="423333"/>
                  <a:pt x="-1559" y="211666"/>
                  <a:pt x="18197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8551" y="4310957"/>
            <a:ext cx="2315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</a:rPr>
              <a:t>Stronger winds </a:t>
            </a:r>
            <a:r>
              <a:rPr lang="en-US" sz="2000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more evaporation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6910" y="2694824"/>
            <a:ext cx="2167467" cy="1524000"/>
            <a:chOff x="457200" y="1778000"/>
            <a:chExt cx="2167467" cy="1524000"/>
          </a:xfrm>
        </p:grpSpPr>
        <p:sp>
          <p:nvSpPr>
            <p:cNvPr id="5" name="TextBox 4"/>
            <p:cNvSpPr txBox="1"/>
            <p:nvPr/>
          </p:nvSpPr>
          <p:spPr>
            <a:xfrm>
              <a:off x="618067" y="1975811"/>
              <a:ext cx="18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Evaporation from the ocean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57200" y="1778000"/>
              <a:ext cx="2167467" cy="152400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9721" y="1143000"/>
            <a:ext cx="1845732" cy="1200329"/>
            <a:chOff x="3241121" y="1449757"/>
            <a:chExt cx="1845732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3241121" y="1449757"/>
              <a:ext cx="18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water vapor in the air</a:t>
              </a:r>
              <a:endParaRPr lang="en-US" sz="2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41121" y="1449757"/>
              <a:ext cx="1845732" cy="1200329"/>
            </a:xfrm>
            <a:prstGeom prst="roundRect">
              <a:avLst/>
            </a:prstGeom>
            <a:noFill/>
            <a:ln w="38100">
              <a:solidFill>
                <a:srgbClr val="00B85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13386" y="2848067"/>
            <a:ext cx="3285068" cy="1200329"/>
            <a:chOff x="5086853" y="1564099"/>
            <a:chExt cx="3285068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5086853" y="1564099"/>
              <a:ext cx="32850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condensation, clouds/thunderstorms, latent heating</a:t>
              </a:r>
              <a:endParaRPr lang="en-US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086853" y="1564099"/>
              <a:ext cx="3285068" cy="1200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85533" y="4993390"/>
            <a:ext cx="3572933" cy="830997"/>
            <a:chOff x="6028267" y="3518563"/>
            <a:chExt cx="3572933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163733" y="3518563"/>
              <a:ext cx="3285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Lower pressure, stronger winds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028267" y="3518563"/>
              <a:ext cx="3572933" cy="83099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20800" y="1625250"/>
            <a:ext cx="2133600" cy="1033283"/>
          </a:xfrm>
          <a:custGeom>
            <a:avLst/>
            <a:gdLst>
              <a:gd name="connsiteX0" fmla="*/ 0 w 2133600"/>
              <a:gd name="connsiteY0" fmla="*/ 1033283 h 1033283"/>
              <a:gd name="connsiteX1" fmla="*/ 372533 w 2133600"/>
              <a:gd name="connsiteY1" fmla="*/ 389817 h 1033283"/>
              <a:gd name="connsiteX2" fmla="*/ 1134533 w 2133600"/>
              <a:gd name="connsiteY2" fmla="*/ 34217 h 1033283"/>
              <a:gd name="connsiteX3" fmla="*/ 2133600 w 2133600"/>
              <a:gd name="connsiteY3" fmla="*/ 34217 h 103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033283">
                <a:moveTo>
                  <a:pt x="0" y="1033283"/>
                </a:moveTo>
                <a:cubicBezTo>
                  <a:pt x="91722" y="794805"/>
                  <a:pt x="183444" y="556328"/>
                  <a:pt x="372533" y="389817"/>
                </a:cubicBezTo>
                <a:cubicBezTo>
                  <a:pt x="561622" y="223306"/>
                  <a:pt x="841022" y="93484"/>
                  <a:pt x="1134533" y="34217"/>
                </a:cubicBezTo>
                <a:cubicBezTo>
                  <a:pt x="1428044" y="-25050"/>
                  <a:pt x="1780822" y="4583"/>
                  <a:pt x="2133600" y="3421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317067" y="1666993"/>
            <a:ext cx="2087402" cy="1177807"/>
          </a:xfrm>
          <a:custGeom>
            <a:avLst/>
            <a:gdLst>
              <a:gd name="connsiteX0" fmla="*/ 0 w 2087402"/>
              <a:gd name="connsiteY0" fmla="*/ 60207 h 1177807"/>
              <a:gd name="connsiteX1" fmla="*/ 1049866 w 2087402"/>
              <a:gd name="connsiteY1" fmla="*/ 26340 h 1177807"/>
              <a:gd name="connsiteX2" fmla="*/ 1930400 w 2087402"/>
              <a:gd name="connsiteY2" fmla="*/ 398874 h 1177807"/>
              <a:gd name="connsiteX3" fmla="*/ 2082800 w 2087402"/>
              <a:gd name="connsiteY3" fmla="*/ 1177807 h 117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402" h="1177807">
                <a:moveTo>
                  <a:pt x="0" y="60207"/>
                </a:moveTo>
                <a:cubicBezTo>
                  <a:pt x="364066" y="15051"/>
                  <a:pt x="728133" y="-30104"/>
                  <a:pt x="1049866" y="26340"/>
                </a:cubicBezTo>
                <a:cubicBezTo>
                  <a:pt x="1371599" y="82784"/>
                  <a:pt x="1758244" y="206963"/>
                  <a:pt x="1930400" y="398874"/>
                </a:cubicBezTo>
                <a:cubicBezTo>
                  <a:pt x="2102556" y="590785"/>
                  <a:pt x="2092678" y="884296"/>
                  <a:pt x="2082800" y="117780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83867" y="4064000"/>
            <a:ext cx="1139272" cy="1354667"/>
          </a:xfrm>
          <a:custGeom>
            <a:avLst/>
            <a:gdLst>
              <a:gd name="connsiteX0" fmla="*/ 1032933 w 1139272"/>
              <a:gd name="connsiteY0" fmla="*/ 0 h 1354667"/>
              <a:gd name="connsiteX1" fmla="*/ 1134533 w 1139272"/>
              <a:gd name="connsiteY1" fmla="*/ 728133 h 1354667"/>
              <a:gd name="connsiteX2" fmla="*/ 897466 w 1139272"/>
              <a:gd name="connsiteY2" fmla="*/ 1185333 h 1354667"/>
              <a:gd name="connsiteX3" fmla="*/ 0 w 1139272"/>
              <a:gd name="connsiteY3" fmla="*/ 1354667 h 135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272" h="1354667">
                <a:moveTo>
                  <a:pt x="1032933" y="0"/>
                </a:moveTo>
                <a:cubicBezTo>
                  <a:pt x="1095022" y="265289"/>
                  <a:pt x="1157111" y="530578"/>
                  <a:pt x="1134533" y="728133"/>
                </a:cubicBezTo>
                <a:cubicBezTo>
                  <a:pt x="1111955" y="925688"/>
                  <a:pt x="1086555" y="1080911"/>
                  <a:pt x="897466" y="1185333"/>
                </a:cubicBezTo>
                <a:cubicBezTo>
                  <a:pt x="708377" y="1289755"/>
                  <a:pt x="354188" y="1322211"/>
                  <a:pt x="0" y="135466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217936" y="4267200"/>
            <a:ext cx="1542197" cy="1166482"/>
          </a:xfrm>
          <a:custGeom>
            <a:avLst/>
            <a:gdLst>
              <a:gd name="connsiteX0" fmla="*/ 1542197 w 1542197"/>
              <a:gd name="connsiteY0" fmla="*/ 1117600 h 1166482"/>
              <a:gd name="connsiteX1" fmla="*/ 458464 w 1542197"/>
              <a:gd name="connsiteY1" fmla="*/ 1117600 h 1166482"/>
              <a:gd name="connsiteX2" fmla="*/ 52064 w 1542197"/>
              <a:gd name="connsiteY2" fmla="*/ 609600 h 1166482"/>
              <a:gd name="connsiteX3" fmla="*/ 18197 w 1542197"/>
              <a:gd name="connsiteY3" fmla="*/ 0 h 116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2197" h="1166482">
                <a:moveTo>
                  <a:pt x="1542197" y="1117600"/>
                </a:moveTo>
                <a:cubicBezTo>
                  <a:pt x="1124508" y="1159933"/>
                  <a:pt x="706819" y="1202267"/>
                  <a:pt x="458464" y="1117600"/>
                </a:cubicBezTo>
                <a:cubicBezTo>
                  <a:pt x="210109" y="1032933"/>
                  <a:pt x="125442" y="795867"/>
                  <a:pt x="52064" y="609600"/>
                </a:cubicBezTo>
                <a:cubicBezTo>
                  <a:pt x="-21314" y="423333"/>
                  <a:pt x="-1559" y="211666"/>
                  <a:pt x="18197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8551" y="4310957"/>
            <a:ext cx="2315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</a:rPr>
              <a:t>Stronger winds </a:t>
            </a:r>
            <a:r>
              <a:rPr lang="en-US" sz="2000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more evaporation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8551" y="6021081"/>
            <a:ext cx="6751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Wind-Induced Surface Heat Exchange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0586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16910" y="2694824"/>
            <a:ext cx="2167467" cy="1524000"/>
            <a:chOff x="457200" y="1778000"/>
            <a:chExt cx="2167467" cy="1524000"/>
          </a:xfrm>
        </p:grpSpPr>
        <p:sp>
          <p:nvSpPr>
            <p:cNvPr id="5" name="TextBox 4"/>
            <p:cNvSpPr txBox="1"/>
            <p:nvPr/>
          </p:nvSpPr>
          <p:spPr>
            <a:xfrm>
              <a:off x="618067" y="1975811"/>
              <a:ext cx="18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Evaporation from the ocean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57200" y="1778000"/>
              <a:ext cx="2167467" cy="1524000"/>
            </a:xfrm>
            <a:prstGeom prst="ellipse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9721" y="1143000"/>
            <a:ext cx="1845732" cy="1200329"/>
            <a:chOff x="3241121" y="1449757"/>
            <a:chExt cx="1845732" cy="1200329"/>
          </a:xfrm>
        </p:grpSpPr>
        <p:sp>
          <p:nvSpPr>
            <p:cNvPr id="7" name="TextBox 6"/>
            <p:cNvSpPr txBox="1"/>
            <p:nvPr/>
          </p:nvSpPr>
          <p:spPr>
            <a:xfrm>
              <a:off x="3241121" y="1449757"/>
              <a:ext cx="18457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water vapor in the air</a:t>
              </a:r>
              <a:endParaRPr lang="en-US" sz="2400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41121" y="1449757"/>
              <a:ext cx="1845732" cy="1200329"/>
            </a:xfrm>
            <a:prstGeom prst="roundRect">
              <a:avLst/>
            </a:prstGeom>
            <a:noFill/>
            <a:ln w="38100">
              <a:solidFill>
                <a:srgbClr val="00B85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13386" y="2848067"/>
            <a:ext cx="3285068" cy="1200329"/>
            <a:chOff x="5086853" y="1564099"/>
            <a:chExt cx="3285068" cy="1200329"/>
          </a:xfrm>
        </p:grpSpPr>
        <p:sp>
          <p:nvSpPr>
            <p:cNvPr id="8" name="TextBox 7"/>
            <p:cNvSpPr txBox="1"/>
            <p:nvPr/>
          </p:nvSpPr>
          <p:spPr>
            <a:xfrm>
              <a:off x="5086853" y="1564099"/>
              <a:ext cx="32850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More condensation, clouds/thunderstorms, latent heating</a:t>
              </a:r>
              <a:endParaRPr lang="en-US" sz="2400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086853" y="1564099"/>
              <a:ext cx="3285068" cy="120032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785533" y="4993390"/>
            <a:ext cx="3572933" cy="830997"/>
            <a:chOff x="6028267" y="3518563"/>
            <a:chExt cx="3572933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6163733" y="3518563"/>
              <a:ext cx="32850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Lower pressure, stronger winds</a:t>
              </a:r>
              <a:endParaRPr lang="en-US" sz="2400" dirty="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028267" y="3518563"/>
              <a:ext cx="3572933" cy="830997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20800" y="1625250"/>
            <a:ext cx="2133600" cy="1033283"/>
          </a:xfrm>
          <a:custGeom>
            <a:avLst/>
            <a:gdLst>
              <a:gd name="connsiteX0" fmla="*/ 0 w 2133600"/>
              <a:gd name="connsiteY0" fmla="*/ 1033283 h 1033283"/>
              <a:gd name="connsiteX1" fmla="*/ 372533 w 2133600"/>
              <a:gd name="connsiteY1" fmla="*/ 389817 h 1033283"/>
              <a:gd name="connsiteX2" fmla="*/ 1134533 w 2133600"/>
              <a:gd name="connsiteY2" fmla="*/ 34217 h 1033283"/>
              <a:gd name="connsiteX3" fmla="*/ 2133600 w 2133600"/>
              <a:gd name="connsiteY3" fmla="*/ 34217 h 1033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0" h="1033283">
                <a:moveTo>
                  <a:pt x="0" y="1033283"/>
                </a:moveTo>
                <a:cubicBezTo>
                  <a:pt x="91722" y="794805"/>
                  <a:pt x="183444" y="556328"/>
                  <a:pt x="372533" y="389817"/>
                </a:cubicBezTo>
                <a:cubicBezTo>
                  <a:pt x="561622" y="223306"/>
                  <a:pt x="841022" y="93484"/>
                  <a:pt x="1134533" y="34217"/>
                </a:cubicBezTo>
                <a:cubicBezTo>
                  <a:pt x="1428044" y="-25050"/>
                  <a:pt x="1780822" y="4583"/>
                  <a:pt x="2133600" y="3421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5317067" y="1666993"/>
            <a:ext cx="2087402" cy="1177807"/>
          </a:xfrm>
          <a:custGeom>
            <a:avLst/>
            <a:gdLst>
              <a:gd name="connsiteX0" fmla="*/ 0 w 2087402"/>
              <a:gd name="connsiteY0" fmla="*/ 60207 h 1177807"/>
              <a:gd name="connsiteX1" fmla="*/ 1049866 w 2087402"/>
              <a:gd name="connsiteY1" fmla="*/ 26340 h 1177807"/>
              <a:gd name="connsiteX2" fmla="*/ 1930400 w 2087402"/>
              <a:gd name="connsiteY2" fmla="*/ 398874 h 1177807"/>
              <a:gd name="connsiteX3" fmla="*/ 2082800 w 2087402"/>
              <a:gd name="connsiteY3" fmla="*/ 1177807 h 117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7402" h="1177807">
                <a:moveTo>
                  <a:pt x="0" y="60207"/>
                </a:moveTo>
                <a:cubicBezTo>
                  <a:pt x="364066" y="15051"/>
                  <a:pt x="728133" y="-30104"/>
                  <a:pt x="1049866" y="26340"/>
                </a:cubicBezTo>
                <a:cubicBezTo>
                  <a:pt x="1371599" y="82784"/>
                  <a:pt x="1758244" y="206963"/>
                  <a:pt x="1930400" y="398874"/>
                </a:cubicBezTo>
                <a:cubicBezTo>
                  <a:pt x="2102556" y="590785"/>
                  <a:pt x="2092678" y="884296"/>
                  <a:pt x="2082800" y="117780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6383867" y="4064000"/>
            <a:ext cx="1139272" cy="1354667"/>
          </a:xfrm>
          <a:custGeom>
            <a:avLst/>
            <a:gdLst>
              <a:gd name="connsiteX0" fmla="*/ 1032933 w 1139272"/>
              <a:gd name="connsiteY0" fmla="*/ 0 h 1354667"/>
              <a:gd name="connsiteX1" fmla="*/ 1134533 w 1139272"/>
              <a:gd name="connsiteY1" fmla="*/ 728133 h 1354667"/>
              <a:gd name="connsiteX2" fmla="*/ 897466 w 1139272"/>
              <a:gd name="connsiteY2" fmla="*/ 1185333 h 1354667"/>
              <a:gd name="connsiteX3" fmla="*/ 0 w 1139272"/>
              <a:gd name="connsiteY3" fmla="*/ 1354667 h 135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9272" h="1354667">
                <a:moveTo>
                  <a:pt x="1032933" y="0"/>
                </a:moveTo>
                <a:cubicBezTo>
                  <a:pt x="1095022" y="265289"/>
                  <a:pt x="1157111" y="530578"/>
                  <a:pt x="1134533" y="728133"/>
                </a:cubicBezTo>
                <a:cubicBezTo>
                  <a:pt x="1111955" y="925688"/>
                  <a:pt x="1086555" y="1080911"/>
                  <a:pt x="897466" y="1185333"/>
                </a:cubicBezTo>
                <a:cubicBezTo>
                  <a:pt x="708377" y="1289755"/>
                  <a:pt x="354188" y="1322211"/>
                  <a:pt x="0" y="1354667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217936" y="4267200"/>
            <a:ext cx="1542197" cy="1166482"/>
          </a:xfrm>
          <a:custGeom>
            <a:avLst/>
            <a:gdLst>
              <a:gd name="connsiteX0" fmla="*/ 1542197 w 1542197"/>
              <a:gd name="connsiteY0" fmla="*/ 1117600 h 1166482"/>
              <a:gd name="connsiteX1" fmla="*/ 458464 w 1542197"/>
              <a:gd name="connsiteY1" fmla="*/ 1117600 h 1166482"/>
              <a:gd name="connsiteX2" fmla="*/ 52064 w 1542197"/>
              <a:gd name="connsiteY2" fmla="*/ 609600 h 1166482"/>
              <a:gd name="connsiteX3" fmla="*/ 18197 w 1542197"/>
              <a:gd name="connsiteY3" fmla="*/ 0 h 1166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2197" h="1166482">
                <a:moveTo>
                  <a:pt x="1542197" y="1117600"/>
                </a:moveTo>
                <a:cubicBezTo>
                  <a:pt x="1124508" y="1159933"/>
                  <a:pt x="706819" y="1202267"/>
                  <a:pt x="458464" y="1117600"/>
                </a:cubicBezTo>
                <a:cubicBezTo>
                  <a:pt x="210109" y="1032933"/>
                  <a:pt x="125442" y="795867"/>
                  <a:pt x="52064" y="609600"/>
                </a:cubicBezTo>
                <a:cubicBezTo>
                  <a:pt x="-21314" y="423333"/>
                  <a:pt x="-1559" y="211666"/>
                  <a:pt x="18197" y="0"/>
                </a:cubicBezTo>
              </a:path>
            </a:pathLst>
          </a:custGeom>
          <a:noFill/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8551" y="4310957"/>
            <a:ext cx="2315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</a:rPr>
              <a:t>Stronger winds </a:t>
            </a:r>
            <a:r>
              <a:rPr lang="en-US" sz="2000" b="1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more evaporation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7777" y="5920607"/>
            <a:ext cx="8114734" cy="830997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Activity: What vertical profile of heating is most efficient at spinning up a low-level vortex?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1419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0" y="914400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Features of a hurricane:</a:t>
            </a:r>
          </a:p>
        </p:txBody>
      </p:sp>
      <p:pic>
        <p:nvPicPr>
          <p:cNvPr id="7" name="Picture 2" descr="http://2.bp.blogspot.com/-gqMFKLJpREs/Td6reUl9bXI/AAAAAAAAFgw/ytoiZnD4rdo/s1600/hurricane_isabel.gif"/>
          <p:cNvPicPr>
            <a:picLocks noChangeAspect="1" noChangeArrowheads="1"/>
          </p:cNvPicPr>
          <p:nvPr/>
        </p:nvPicPr>
        <p:blipFill>
          <a:blip r:embed="rId3" cstate="print"/>
          <a:srcRect l="9600" t="6000" r="12000" b="14000"/>
          <a:stretch>
            <a:fillRect/>
          </a:stretch>
        </p:blipFill>
        <p:spPr bwMode="auto">
          <a:xfrm>
            <a:off x="0" y="2634734"/>
            <a:ext cx="5141367" cy="422326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94933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Structure of a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ature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ropical Cyclone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70127"/>
            <a:ext cx="5079781" cy="0"/>
          </a:xfrm>
          <a:prstGeom prst="line">
            <a:avLst/>
          </a:prstGeom>
          <a:ln w="635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hur1a.jpg"/>
          <p:cNvPicPr>
            <a:picLocks noChangeAspect="1"/>
          </p:cNvPicPr>
          <p:nvPr/>
        </p:nvPicPr>
        <p:blipFill>
          <a:blip r:embed="rId4" cstate="print"/>
          <a:srcRect t="12245"/>
          <a:stretch>
            <a:fillRect/>
          </a:stretch>
        </p:blipFill>
        <p:spPr>
          <a:xfrm>
            <a:off x="3756755" y="1499175"/>
            <a:ext cx="5293116" cy="251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698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8107" y="1486700"/>
            <a:ext cx="86777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Vertical wind shear and dry air is considered bad for intensification.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3933" y="6059250"/>
            <a:ext cx="8161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Josh’s research: http://</a:t>
            </a:r>
            <a:r>
              <a:rPr lang="en-US" dirty="0" err="1" smtClean="0"/>
              <a:t>www.atmos.albany.edu</a:t>
            </a:r>
            <a:r>
              <a:rPr lang="en-US" dirty="0" smtClean="0"/>
              <a:t>/student/</a:t>
            </a:r>
            <a:r>
              <a:rPr lang="en-US" dirty="0" err="1" smtClean="0"/>
              <a:t>jalland</a:t>
            </a:r>
            <a:r>
              <a:rPr lang="en-US" dirty="0" smtClean="0"/>
              <a:t>/Images/Research/CM1_Model/3D/</a:t>
            </a:r>
            <a:r>
              <a:rPr lang="en-US" dirty="0" err="1" smtClean="0"/>
              <a:t>MSE_evolution</a:t>
            </a:r>
            <a:r>
              <a:rPr lang="en-US" dirty="0" smtClean="0"/>
              <a:t>/</a:t>
            </a:r>
            <a:r>
              <a:rPr lang="en-US" dirty="0" err="1" smtClean="0"/>
              <a:t>MSE.html</a:t>
            </a:r>
            <a:endParaRPr lang="en-US" dirty="0"/>
          </a:p>
        </p:txBody>
      </p:sp>
      <p:pic>
        <p:nvPicPr>
          <p:cNvPr id="5" name="Picture 4" descr="Screen Shot 2017-05-11 at 4.11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394" y="1948365"/>
            <a:ext cx="5323701" cy="3580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5981" y="4954799"/>
            <a:ext cx="289983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Tang and Emanuel (2012) </a:t>
            </a:r>
            <a:endParaRPr lang="en-US" sz="16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The Intensification of a Tropical Cyclone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215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11-07 at 8.0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72" y="1150598"/>
            <a:ext cx="7844328" cy="52071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2064" y="6357754"/>
            <a:ext cx="3111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Brian </a:t>
            </a:r>
            <a:r>
              <a:rPr lang="en-US" dirty="0" err="1" smtClean="0"/>
              <a:t>McNoldy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8548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Rapid Intensification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56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11-07 at 8.09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4" y="1064420"/>
            <a:ext cx="7104031" cy="5793579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0"/>
            <a:ext cx="9144000" cy="8548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Rapid Intensification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34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07 at 8.11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20" y="701395"/>
            <a:ext cx="7133657" cy="6156605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0" y="0"/>
            <a:ext cx="9144000" cy="8548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Rapid Intensification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76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1-07 at 8.11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20" y="701395"/>
            <a:ext cx="7133657" cy="61566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4920" y="4041192"/>
            <a:ext cx="7273024" cy="1200328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Discussion: Do you think unique processes are occurring during rapid intensification (compared to non-rapid intensification)? </a:t>
            </a:r>
            <a:endParaRPr lang="en-US" sz="2400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0"/>
            <a:ext cx="9144000" cy="85482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Rapid Intensification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44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704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142545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Conditions necessary for tropical cyclone (TC) formation</a:t>
            </a:r>
          </a:p>
          <a:p>
            <a:r>
              <a:rPr lang="en-US" dirty="0" smtClean="0"/>
              <a:t>Global distribution of TCs </a:t>
            </a:r>
          </a:p>
          <a:p>
            <a:r>
              <a:rPr lang="en-US" dirty="0" err="1" smtClean="0"/>
              <a:t>Extratropical</a:t>
            </a:r>
            <a:r>
              <a:rPr lang="en-US" dirty="0" smtClean="0"/>
              <a:t> transition (ET)</a:t>
            </a:r>
          </a:p>
          <a:p>
            <a:pPr lvl="1"/>
            <a:r>
              <a:rPr lang="en-US" dirty="0" smtClean="0"/>
              <a:t>Forecast issue: Impact on </a:t>
            </a:r>
            <a:r>
              <a:rPr lang="en-US" dirty="0" err="1" smtClean="0"/>
              <a:t>midlatitude</a:t>
            </a:r>
            <a:r>
              <a:rPr lang="en-US" dirty="0" smtClean="0"/>
              <a:t> waveguide</a:t>
            </a:r>
          </a:p>
          <a:p>
            <a:r>
              <a:rPr lang="en-US" dirty="0" smtClean="0"/>
              <a:t>Tropical </a:t>
            </a:r>
            <a:r>
              <a:rPr lang="en-US" dirty="0" err="1" smtClean="0"/>
              <a:t>cyclogenesis</a:t>
            </a:r>
            <a:endParaRPr lang="en-US" dirty="0" smtClean="0"/>
          </a:p>
          <a:p>
            <a:pPr lvl="1"/>
            <a:r>
              <a:rPr lang="en-US" dirty="0" smtClean="0"/>
              <a:t>Forecast issue: What wave will develop into TC?</a:t>
            </a:r>
          </a:p>
          <a:p>
            <a:r>
              <a:rPr lang="en-US" dirty="0" smtClean="0"/>
              <a:t>Tropical cyclone intensification</a:t>
            </a:r>
          </a:p>
          <a:p>
            <a:pPr lvl="1"/>
            <a:r>
              <a:rPr lang="en-US" dirty="0" smtClean="0"/>
              <a:t>Forecast issues: How does dry air and vertical wind shear affect development? Can we predict rapid intensification?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373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reen Shot 2015-08-10 at 6.50.1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/>
          <a:stretch/>
        </p:blipFill>
        <p:spPr>
          <a:xfrm>
            <a:off x="479000" y="1255655"/>
            <a:ext cx="8229600" cy="300504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719813" y="973689"/>
            <a:ext cx="400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TC Formation Locations 1948-2010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9264" y="3571073"/>
            <a:ext cx="31810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Arial"/>
                <a:cs typeface="Arial"/>
              </a:rPr>
              <a:t>From </a:t>
            </a:r>
            <a:r>
              <a:rPr lang="en-US" sz="1400" i="1" dirty="0" err="1" smtClean="0">
                <a:latin typeface="Arial"/>
                <a:cs typeface="Arial"/>
              </a:rPr>
              <a:t>McTaggart</a:t>
            </a:r>
            <a:r>
              <a:rPr lang="en-US" sz="1400" i="1" dirty="0" smtClean="0">
                <a:latin typeface="Arial"/>
                <a:cs typeface="Arial"/>
              </a:rPr>
              <a:t>-Cowan et al. (2013</a:t>
            </a:r>
            <a:r>
              <a:rPr lang="en-US" sz="1400" i="1" dirty="0" smtClean="0">
                <a:latin typeface="Times New Roman"/>
                <a:cs typeface="Times New Roman"/>
              </a:rPr>
              <a:t>)</a:t>
            </a:r>
            <a:endParaRPr lang="en-US" sz="1400" i="1" dirty="0">
              <a:latin typeface="Times New Roman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036560" y="1098175"/>
            <a:ext cx="650240" cy="314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Where do Tropical Cyclones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8360" y="1071994"/>
            <a:ext cx="650240" cy="314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83203" y="4283929"/>
            <a:ext cx="8768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Mainly between 5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N/S to 30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N/S (Tropics and Subtropics)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F</a:t>
            </a:r>
            <a:r>
              <a:rPr lang="en-US" sz="2000" b="1" dirty="0" smtClean="0">
                <a:solidFill>
                  <a:srgbClr val="000000"/>
                </a:solidFill>
              </a:rPr>
              <a:t>avorable ingredients for tropical cyclone formation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90"/>
                </a:solidFill>
              </a:rPr>
              <a:t>Warm sea surface temperatures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90"/>
                </a:solidFill>
              </a:rPr>
              <a:t>Sufficient Coriolis Force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>
                <a:solidFill>
                  <a:srgbClr val="000090"/>
                </a:solidFill>
              </a:rPr>
              <a:t>L</a:t>
            </a:r>
            <a:r>
              <a:rPr lang="en-US" sz="2000" b="1" dirty="0" smtClean="0">
                <a:solidFill>
                  <a:srgbClr val="000090"/>
                </a:solidFill>
              </a:rPr>
              <a:t>ow vertical wind shear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90"/>
                </a:solidFill>
              </a:rPr>
              <a:t>Enhanced mid-troposphere relative humidity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90"/>
                </a:solidFill>
              </a:rPr>
              <a:t>Conditional instability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90"/>
                </a:solidFill>
              </a:rPr>
              <a:t>Enhanced lower troposphere relative </a:t>
            </a:r>
            <a:r>
              <a:rPr lang="en-US" sz="2000" b="1" dirty="0" err="1" smtClean="0">
                <a:solidFill>
                  <a:srgbClr val="000090"/>
                </a:solidFill>
              </a:rPr>
              <a:t>vorticity</a:t>
            </a:r>
            <a:endParaRPr lang="en-US" sz="2000" b="1" dirty="0" smtClean="0">
              <a:solidFill>
                <a:srgbClr val="00009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04604" y="2034283"/>
            <a:ext cx="7402876" cy="554805"/>
          </a:xfrm>
          <a:prstGeom prst="rect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111544" y="2755368"/>
            <a:ext cx="7402876" cy="554805"/>
          </a:xfrm>
          <a:prstGeom prst="rect">
            <a:avLst/>
          </a:prstGeom>
          <a:solidFill>
            <a:srgbClr val="FF0000">
              <a:alpha val="20000"/>
            </a:srgbClr>
          </a:solidFill>
          <a:ln w="25400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8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How Do Tropical Cyclones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58360" y="1071994"/>
            <a:ext cx="650240" cy="314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5-08-10 at 6.50.1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/>
          <a:stretch/>
        </p:blipFill>
        <p:spPr>
          <a:xfrm>
            <a:off x="479000" y="1255655"/>
            <a:ext cx="8229600" cy="3005042"/>
          </a:xfrm>
          <a:prstGeom prst="rect">
            <a:avLst/>
          </a:prstGeom>
        </p:spPr>
      </p:pic>
      <p:pic>
        <p:nvPicPr>
          <p:cNvPr id="27" name="Picture 26" descr="sst_aug.gi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t="23856" r="3186" b="30037"/>
          <a:stretch/>
        </p:blipFill>
        <p:spPr>
          <a:xfrm>
            <a:off x="1062865" y="1434750"/>
            <a:ext cx="7513400" cy="247901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58360" y="1084323"/>
            <a:ext cx="650240" cy="314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st_aug.gif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2" t="89546" r="3186" b="4014"/>
          <a:stretch/>
        </p:blipFill>
        <p:spPr>
          <a:xfrm>
            <a:off x="2787223" y="974837"/>
            <a:ext cx="3423973" cy="346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9787" y="940277"/>
            <a:ext cx="881246" cy="412117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3203" y="4283929"/>
            <a:ext cx="8768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Mainly between 5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N/S to 30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N/S (Tropics and Subtropics)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00"/>
                </a:solidFill>
              </a:rPr>
              <a:t>Favorable ingredients for tropical cyclone formation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9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Warm sea surface temperatures </a:t>
            </a:r>
          </a:p>
          <a:p>
            <a:pPr marL="1776413" lvl="2" indent="-173038">
              <a:buFont typeface="Arial"/>
              <a:buChar char="•"/>
              <a:tabLst>
                <a:tab pos="1773238" algn="l"/>
              </a:tabLst>
            </a:pPr>
            <a:r>
              <a:rPr lang="en-US" sz="2000" b="1" dirty="0">
                <a:solidFill>
                  <a:srgbClr val="000090"/>
                </a:solidFill>
              </a:rPr>
              <a:t>26.5</a:t>
            </a:r>
            <a:r>
              <a:rPr lang="en-US" sz="2000" b="1" baseline="30000" dirty="0">
                <a:solidFill>
                  <a:srgbClr val="000090"/>
                </a:solidFill>
              </a:rPr>
              <a:t>o</a:t>
            </a:r>
            <a:r>
              <a:rPr lang="en-US" sz="2000" b="1" dirty="0">
                <a:solidFill>
                  <a:srgbClr val="000090"/>
                </a:solidFill>
              </a:rPr>
              <a:t>C (80</a:t>
            </a:r>
            <a:r>
              <a:rPr lang="en-US" sz="2000" b="1" baseline="30000" dirty="0">
                <a:solidFill>
                  <a:srgbClr val="000090"/>
                </a:solidFill>
              </a:rPr>
              <a:t>o</a:t>
            </a:r>
            <a:r>
              <a:rPr lang="en-US" sz="2000" b="1" dirty="0">
                <a:solidFill>
                  <a:srgbClr val="000090"/>
                </a:solidFill>
              </a:rPr>
              <a:t>F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</a:p>
          <a:p>
            <a:pPr marL="1776413" lvl="2" indent="-173038">
              <a:buFont typeface="Arial"/>
              <a:buChar char="•"/>
              <a:tabLst>
                <a:tab pos="1773238" algn="l"/>
              </a:tabLst>
            </a:pPr>
            <a:r>
              <a:rPr lang="en-US" sz="2000" b="1" dirty="0" smtClean="0">
                <a:solidFill>
                  <a:srgbClr val="000090"/>
                </a:solidFill>
              </a:rPr>
              <a:t>Allows thunderstorms (deep convection) to form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9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st_aug.gif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t="23856" r="3186" b="30037"/>
          <a:stretch/>
        </p:blipFill>
        <p:spPr>
          <a:xfrm>
            <a:off x="1062865" y="1434750"/>
            <a:ext cx="7513400" cy="247901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How Do Tropical Cyclones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58360" y="1071994"/>
            <a:ext cx="650240" cy="314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5-08-10 at 6.50.12 PM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/>
          <a:stretch/>
        </p:blipFill>
        <p:spPr>
          <a:xfrm>
            <a:off x="479000" y="1255655"/>
            <a:ext cx="8229600" cy="300504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58360" y="1084323"/>
            <a:ext cx="650240" cy="314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st_aug.gif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2" t="89546" r="3186" b="4014"/>
          <a:stretch/>
        </p:blipFill>
        <p:spPr>
          <a:xfrm>
            <a:off x="2787223" y="974837"/>
            <a:ext cx="3423973" cy="346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9787" y="940277"/>
            <a:ext cx="881246" cy="412117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3203" y="4283929"/>
            <a:ext cx="8768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Mainly between 5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N/S to 30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N/S (Tropics and Subtropics)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F</a:t>
            </a:r>
            <a:r>
              <a:rPr lang="en-US" sz="2000" b="1" dirty="0" smtClean="0">
                <a:solidFill>
                  <a:srgbClr val="000000"/>
                </a:solidFill>
              </a:rPr>
              <a:t>avorable ingredients for tropical cyclone formation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9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Warm sea surface temperatures </a:t>
            </a:r>
          </a:p>
          <a:p>
            <a:pPr marL="1776413" lvl="2" indent="-173038">
              <a:buFont typeface="Arial"/>
              <a:buChar char="•"/>
              <a:tabLst>
                <a:tab pos="1773238" algn="l"/>
              </a:tabLst>
            </a:pPr>
            <a:r>
              <a:rPr lang="en-US" sz="2000" b="1" dirty="0">
                <a:solidFill>
                  <a:srgbClr val="000090"/>
                </a:solidFill>
              </a:rPr>
              <a:t>26.5</a:t>
            </a:r>
            <a:r>
              <a:rPr lang="en-US" sz="2000" b="1" baseline="30000" dirty="0">
                <a:solidFill>
                  <a:srgbClr val="000090"/>
                </a:solidFill>
              </a:rPr>
              <a:t>o</a:t>
            </a:r>
            <a:r>
              <a:rPr lang="en-US" sz="2000" b="1" dirty="0">
                <a:solidFill>
                  <a:srgbClr val="000090"/>
                </a:solidFill>
              </a:rPr>
              <a:t>C (80</a:t>
            </a:r>
            <a:r>
              <a:rPr lang="en-US" sz="2000" b="1" baseline="30000" dirty="0">
                <a:solidFill>
                  <a:srgbClr val="000090"/>
                </a:solidFill>
              </a:rPr>
              <a:t>o</a:t>
            </a:r>
            <a:r>
              <a:rPr lang="en-US" sz="2000" b="1" dirty="0">
                <a:solidFill>
                  <a:srgbClr val="000090"/>
                </a:solidFill>
              </a:rPr>
              <a:t>F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</a:p>
          <a:p>
            <a:pPr marL="1776413" lvl="2" indent="-173038">
              <a:buFont typeface="Arial"/>
              <a:buChar char="•"/>
              <a:tabLst>
                <a:tab pos="1773238" algn="l"/>
              </a:tabLst>
            </a:pPr>
            <a:r>
              <a:rPr lang="en-US" sz="2000" b="1" dirty="0" smtClean="0">
                <a:solidFill>
                  <a:srgbClr val="000090"/>
                </a:solidFill>
              </a:rPr>
              <a:t>Allows thunderstorms (deep convection) to form</a:t>
            </a:r>
            <a:endParaRPr lang="en-US" sz="20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501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st_aug.gif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t="23856" r="3186" b="30037"/>
          <a:stretch/>
        </p:blipFill>
        <p:spPr>
          <a:xfrm>
            <a:off x="1062865" y="1434750"/>
            <a:ext cx="7513400" cy="2479016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How Do Tropical Cyclones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58360" y="1071994"/>
            <a:ext cx="650240" cy="314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Screen Shot 2015-08-10 at 6.50.12 PM.png"/>
          <p:cNvPicPr>
            <a:picLocks noChangeAspect="1"/>
          </p:cNvPicPr>
          <p:nvPr/>
        </p:nvPicPr>
        <p:blipFill rotWithShape="1">
          <a:blip r:embed="rId3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7"/>
          <a:stretch/>
        </p:blipFill>
        <p:spPr>
          <a:xfrm>
            <a:off x="479000" y="1255655"/>
            <a:ext cx="8229600" cy="300504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58360" y="1084323"/>
            <a:ext cx="650240" cy="3149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st_aug.gif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2" t="89546" r="3186" b="4014"/>
          <a:stretch/>
        </p:blipFill>
        <p:spPr>
          <a:xfrm>
            <a:off x="2787223" y="974837"/>
            <a:ext cx="3423973" cy="346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99787" y="940277"/>
            <a:ext cx="881246" cy="412117"/>
          </a:xfrm>
          <a:prstGeom prst="rect">
            <a:avLst/>
          </a:prstGeom>
          <a:noFill/>
          <a:ln w="38100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3203" y="4283929"/>
            <a:ext cx="8768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Mainly between 5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N/S to 30</a:t>
            </a:r>
            <a:r>
              <a:rPr lang="en-US" sz="2000" b="1" baseline="30000" dirty="0" smtClean="0"/>
              <a:t>o</a:t>
            </a:r>
            <a:r>
              <a:rPr lang="en-US" sz="2000" b="1" dirty="0" smtClean="0"/>
              <a:t>N/S (Tropics and Subtropics)</a:t>
            </a:r>
          </a:p>
          <a:p>
            <a:pPr marL="342900" indent="-342900">
              <a:buFont typeface="Arial"/>
              <a:buChar char="•"/>
            </a:pPr>
            <a:r>
              <a:rPr lang="en-US" sz="2000" b="1">
                <a:solidFill>
                  <a:srgbClr val="000000"/>
                </a:solidFill>
              </a:rPr>
              <a:t>F</a:t>
            </a:r>
            <a:r>
              <a:rPr lang="en-US" sz="2000" b="1" smtClean="0">
                <a:solidFill>
                  <a:srgbClr val="000000"/>
                </a:solidFill>
              </a:rPr>
              <a:t>avorable ingredients </a:t>
            </a:r>
            <a:r>
              <a:rPr lang="en-US" sz="2000" b="1" dirty="0" smtClean="0">
                <a:solidFill>
                  <a:srgbClr val="000000"/>
                </a:solidFill>
              </a:rPr>
              <a:t>for tropical cyclone formation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00009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Warm sea surface temperatures </a:t>
            </a:r>
          </a:p>
          <a:p>
            <a:pPr marL="1776413" lvl="2" indent="-173038">
              <a:buFont typeface="Arial"/>
              <a:buChar char="•"/>
              <a:tabLst>
                <a:tab pos="1773238" algn="l"/>
              </a:tabLst>
            </a:pPr>
            <a:r>
              <a:rPr lang="en-US" sz="2000" b="1" dirty="0">
                <a:solidFill>
                  <a:srgbClr val="000090"/>
                </a:solidFill>
              </a:rPr>
              <a:t>26.5</a:t>
            </a:r>
            <a:r>
              <a:rPr lang="en-US" sz="2000" b="1" baseline="30000" dirty="0">
                <a:solidFill>
                  <a:srgbClr val="000090"/>
                </a:solidFill>
              </a:rPr>
              <a:t>o</a:t>
            </a:r>
            <a:r>
              <a:rPr lang="en-US" sz="2000" b="1" dirty="0">
                <a:solidFill>
                  <a:srgbClr val="000090"/>
                </a:solidFill>
              </a:rPr>
              <a:t>C (80</a:t>
            </a:r>
            <a:r>
              <a:rPr lang="en-US" sz="2000" b="1" baseline="30000" dirty="0">
                <a:solidFill>
                  <a:srgbClr val="000090"/>
                </a:solidFill>
              </a:rPr>
              <a:t>o</a:t>
            </a:r>
            <a:r>
              <a:rPr lang="en-US" sz="2000" b="1" dirty="0">
                <a:solidFill>
                  <a:srgbClr val="000090"/>
                </a:solidFill>
              </a:rPr>
              <a:t>F</a:t>
            </a:r>
            <a:r>
              <a:rPr lang="en-US" sz="2000" b="1" dirty="0" smtClean="0">
                <a:solidFill>
                  <a:srgbClr val="000090"/>
                </a:solidFill>
              </a:rPr>
              <a:t>)</a:t>
            </a:r>
          </a:p>
          <a:p>
            <a:pPr marL="1776413" lvl="2" indent="-173038">
              <a:buFont typeface="Arial"/>
              <a:buChar char="•"/>
              <a:tabLst>
                <a:tab pos="1773238" algn="l"/>
              </a:tabLst>
            </a:pPr>
            <a:r>
              <a:rPr lang="en-US" sz="2000" b="1" dirty="0" smtClean="0">
                <a:solidFill>
                  <a:srgbClr val="000090"/>
                </a:solidFill>
              </a:rPr>
              <a:t>Allows thunderstorms (deep convection) to form</a:t>
            </a:r>
            <a:endParaRPr lang="en-US" sz="2000" b="1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72080" y="2672080"/>
            <a:ext cx="4124960" cy="0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  <a:effectLst>
            <a:glow rad="254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94424" y="2496902"/>
            <a:ext cx="1611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WHY NO TCs Here?</a:t>
            </a:r>
            <a:endParaRPr lang="en-US" sz="14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964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How Do Tropical Cyclones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13803" y="2172026"/>
            <a:ext cx="386904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Flow deflected to the right over long distances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Aids cyclonic circulation around low pressure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</a:rPr>
              <a:t>Coriolis force absent at equator, therefore lack of large scale cyclonic flow to produce circulation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864" t="18811" r="15530" b="9862"/>
          <a:stretch/>
        </p:blipFill>
        <p:spPr>
          <a:xfrm>
            <a:off x="457200" y="982959"/>
            <a:ext cx="5341485" cy="5511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5737" y="5142374"/>
            <a:ext cx="567658" cy="369332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10N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292" y="3201071"/>
            <a:ext cx="567658" cy="369332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20N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5737" y="1267005"/>
            <a:ext cx="567658" cy="369332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/>
                  </a:glow>
                </a:effectLst>
              </a:rPr>
              <a:t>30N</a:t>
            </a:r>
            <a:endParaRPr lang="en-US" b="1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91070" y="4124594"/>
            <a:ext cx="37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>
                      <a:alpha val="75000"/>
                    </a:schemeClr>
                  </a:solidFill>
                </a:ln>
                <a:solidFill>
                  <a:srgbClr val="FF0000"/>
                </a:solidFill>
              </a:rPr>
              <a:t>L</a:t>
            </a:r>
            <a:endParaRPr lang="en-US" sz="3600" b="1" dirty="0">
              <a:ln>
                <a:solidFill>
                  <a:schemeClr val="tx1">
                    <a:alpha val="75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22406" y="2991366"/>
            <a:ext cx="0" cy="11843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460883" y="4531604"/>
            <a:ext cx="137722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286874" y="4531604"/>
            <a:ext cx="1660095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036848" y="4745051"/>
            <a:ext cx="0" cy="13463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057703" y="1129124"/>
            <a:ext cx="3025139" cy="95410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Ingredient number 2: Coriolis Force</a:t>
            </a:r>
            <a:endParaRPr lang="en-US" sz="2800" b="1" dirty="0" smtClean="0">
              <a:solidFill>
                <a:srgbClr val="00009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Freeform 11"/>
          <p:cNvSpPr/>
          <p:nvPr/>
        </p:nvSpPr>
        <p:spPr>
          <a:xfrm rot="321375">
            <a:off x="2364595" y="2991366"/>
            <a:ext cx="650342" cy="1077895"/>
          </a:xfrm>
          <a:custGeom>
            <a:avLst/>
            <a:gdLst>
              <a:gd name="connsiteX0" fmla="*/ 618304 w 650342"/>
              <a:gd name="connsiteY0" fmla="*/ 0 h 1077895"/>
              <a:gd name="connsiteX1" fmla="*/ 635015 w 650342"/>
              <a:gd name="connsiteY1" fmla="*/ 534770 h 1077895"/>
              <a:gd name="connsiteX2" fmla="*/ 426128 w 650342"/>
              <a:gd name="connsiteY2" fmla="*/ 810510 h 1077895"/>
              <a:gd name="connsiteX3" fmla="*/ 0 w 650342"/>
              <a:gd name="connsiteY3" fmla="*/ 1077895 h 107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342" h="1077895">
                <a:moveTo>
                  <a:pt x="618304" y="0"/>
                </a:moveTo>
                <a:cubicBezTo>
                  <a:pt x="642674" y="199842"/>
                  <a:pt x="667044" y="399685"/>
                  <a:pt x="635015" y="534770"/>
                </a:cubicBezTo>
                <a:cubicBezTo>
                  <a:pt x="602986" y="669855"/>
                  <a:pt x="531964" y="719989"/>
                  <a:pt x="426128" y="810510"/>
                </a:cubicBezTo>
                <a:cubicBezTo>
                  <a:pt x="320292" y="901031"/>
                  <a:pt x="160146" y="989463"/>
                  <a:pt x="0" y="1077895"/>
                </a:cubicBezTo>
              </a:path>
            </a:pathLst>
          </a:custGeom>
          <a:ln w="38100">
            <a:solidFill>
              <a:srgbClr val="FF0000"/>
            </a:solidFill>
            <a:prstDash val="sysDot"/>
            <a:tailEnd type="arrow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11280437">
            <a:off x="3072205" y="5037373"/>
            <a:ext cx="650342" cy="1077895"/>
          </a:xfrm>
          <a:custGeom>
            <a:avLst/>
            <a:gdLst>
              <a:gd name="connsiteX0" fmla="*/ 618304 w 650342"/>
              <a:gd name="connsiteY0" fmla="*/ 0 h 1077895"/>
              <a:gd name="connsiteX1" fmla="*/ 635015 w 650342"/>
              <a:gd name="connsiteY1" fmla="*/ 534770 h 1077895"/>
              <a:gd name="connsiteX2" fmla="*/ 426128 w 650342"/>
              <a:gd name="connsiteY2" fmla="*/ 810510 h 1077895"/>
              <a:gd name="connsiteX3" fmla="*/ 0 w 650342"/>
              <a:gd name="connsiteY3" fmla="*/ 1077895 h 107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342" h="1077895">
                <a:moveTo>
                  <a:pt x="618304" y="0"/>
                </a:moveTo>
                <a:cubicBezTo>
                  <a:pt x="642674" y="199842"/>
                  <a:pt x="667044" y="399685"/>
                  <a:pt x="635015" y="534770"/>
                </a:cubicBezTo>
                <a:cubicBezTo>
                  <a:pt x="602986" y="669855"/>
                  <a:pt x="531964" y="719989"/>
                  <a:pt x="426128" y="810510"/>
                </a:cubicBezTo>
                <a:cubicBezTo>
                  <a:pt x="320292" y="901031"/>
                  <a:pt x="160146" y="989463"/>
                  <a:pt x="0" y="1077895"/>
                </a:cubicBezTo>
              </a:path>
            </a:pathLst>
          </a:custGeom>
          <a:ln w="38100">
            <a:solidFill>
              <a:srgbClr val="FF0000"/>
            </a:solidFill>
            <a:prstDash val="sysDot"/>
            <a:tailEnd type="arrow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497324" y="3929043"/>
            <a:ext cx="1096458" cy="109728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  <a:effectLst>
            <a:glow rad="25400">
              <a:schemeClr val="tx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465682" y="4770051"/>
            <a:ext cx="49415" cy="752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glow rad="254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610076" y="4074941"/>
            <a:ext cx="53320" cy="549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>
            <a:glow rad="25400">
              <a:schemeClr val="tx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 rot="5645835">
            <a:off x="3829415" y="3663417"/>
            <a:ext cx="650342" cy="1077895"/>
          </a:xfrm>
          <a:custGeom>
            <a:avLst/>
            <a:gdLst>
              <a:gd name="connsiteX0" fmla="*/ 618304 w 650342"/>
              <a:gd name="connsiteY0" fmla="*/ 0 h 1077895"/>
              <a:gd name="connsiteX1" fmla="*/ 635015 w 650342"/>
              <a:gd name="connsiteY1" fmla="*/ 534770 h 1077895"/>
              <a:gd name="connsiteX2" fmla="*/ 426128 w 650342"/>
              <a:gd name="connsiteY2" fmla="*/ 810510 h 1077895"/>
              <a:gd name="connsiteX3" fmla="*/ 0 w 650342"/>
              <a:gd name="connsiteY3" fmla="*/ 1077895 h 107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342" h="1077895">
                <a:moveTo>
                  <a:pt x="618304" y="0"/>
                </a:moveTo>
                <a:cubicBezTo>
                  <a:pt x="642674" y="199842"/>
                  <a:pt x="667044" y="399685"/>
                  <a:pt x="635015" y="534770"/>
                </a:cubicBezTo>
                <a:cubicBezTo>
                  <a:pt x="602986" y="669855"/>
                  <a:pt x="531964" y="719989"/>
                  <a:pt x="426128" y="810510"/>
                </a:cubicBezTo>
                <a:cubicBezTo>
                  <a:pt x="320292" y="901031"/>
                  <a:pt x="160146" y="989463"/>
                  <a:pt x="0" y="1077895"/>
                </a:cubicBezTo>
              </a:path>
            </a:pathLst>
          </a:custGeom>
          <a:ln w="38100">
            <a:solidFill>
              <a:srgbClr val="FF0000"/>
            </a:solidFill>
            <a:prstDash val="sysDot"/>
            <a:tailEnd type="arrow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 rot="16356853">
            <a:off x="1688931" y="4315243"/>
            <a:ext cx="650342" cy="1077895"/>
          </a:xfrm>
          <a:custGeom>
            <a:avLst/>
            <a:gdLst>
              <a:gd name="connsiteX0" fmla="*/ 618304 w 650342"/>
              <a:gd name="connsiteY0" fmla="*/ 0 h 1077895"/>
              <a:gd name="connsiteX1" fmla="*/ 635015 w 650342"/>
              <a:gd name="connsiteY1" fmla="*/ 534770 h 1077895"/>
              <a:gd name="connsiteX2" fmla="*/ 426128 w 650342"/>
              <a:gd name="connsiteY2" fmla="*/ 810510 h 1077895"/>
              <a:gd name="connsiteX3" fmla="*/ 0 w 650342"/>
              <a:gd name="connsiteY3" fmla="*/ 1077895 h 1077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0342" h="1077895">
                <a:moveTo>
                  <a:pt x="618304" y="0"/>
                </a:moveTo>
                <a:cubicBezTo>
                  <a:pt x="642674" y="199842"/>
                  <a:pt x="667044" y="399685"/>
                  <a:pt x="635015" y="534770"/>
                </a:cubicBezTo>
                <a:cubicBezTo>
                  <a:pt x="602986" y="669855"/>
                  <a:pt x="531964" y="719989"/>
                  <a:pt x="426128" y="810510"/>
                </a:cubicBezTo>
                <a:cubicBezTo>
                  <a:pt x="320292" y="901031"/>
                  <a:pt x="160146" y="989463"/>
                  <a:pt x="0" y="1077895"/>
                </a:cubicBezTo>
              </a:path>
            </a:pathLst>
          </a:custGeom>
          <a:ln w="38100">
            <a:solidFill>
              <a:srgbClr val="FF0000"/>
            </a:solidFill>
            <a:prstDash val="sysDot"/>
            <a:tailEnd type="arrow"/>
          </a:ln>
          <a:effectLst>
            <a:glow rad="25400">
              <a:schemeClr val="tx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2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12202</TotalTime>
  <Words>1842</Words>
  <Application>Microsoft Macintosh PowerPoint</Application>
  <PresentationFormat>On-screen Show (4:3)</PresentationFormat>
  <Paragraphs>293</Paragraphs>
  <Slides>49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Tropical Cyclones  and  Extratropical Transition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UAlbany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Alland</dc:creator>
  <cp:lastModifiedBy>Lance Bosart</cp:lastModifiedBy>
  <cp:revision>66</cp:revision>
  <cp:lastPrinted>2017-11-09T16:35:33Z</cp:lastPrinted>
  <dcterms:created xsi:type="dcterms:W3CDTF">2017-11-01T07:40:22Z</dcterms:created>
  <dcterms:modified xsi:type="dcterms:W3CDTF">2017-11-13T18:28:41Z</dcterms:modified>
</cp:coreProperties>
</file>