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1320" y="-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yi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Sheet1!$C$3:$C$7</c:f>
              <c:numCache>
                <c:formatCode>General</c:formatCode>
                <c:ptCount val="5"/>
                <c:pt idx="0">
                  <c:v>-2.0</c:v>
                </c:pt>
                <c:pt idx="1">
                  <c:v>-1.0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</c:numCache>
            </c:numRef>
          </c:xVal>
          <c:yVal>
            <c:numRef>
              <c:f>Sheet1!$D$3:$D$7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693768"/>
        <c:axId val="2111690424"/>
      </c:scatterChart>
      <c:valAx>
        <c:axId val="2111693768"/>
        <c:scaling>
          <c:orientation val="minMax"/>
          <c:max val="2.0"/>
          <c:min val="-2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X-Axis</a:t>
                </a:r>
              </a:p>
            </c:rich>
          </c:tx>
          <c:layout>
            <c:manualLayout>
              <c:xMode val="edge"/>
              <c:yMode val="edge"/>
              <c:x val="0.463626141732283"/>
              <c:y val="0.8953068592057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11690424"/>
        <c:crosses val="autoZero"/>
        <c:crossBetween val="midCat"/>
        <c:majorUnit val="1.0"/>
      </c:valAx>
      <c:valAx>
        <c:axId val="2111690424"/>
        <c:scaling>
          <c:orientation val="minMax"/>
          <c:max val="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Y-Axis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11693768"/>
        <c:crosses val="autoZero"/>
        <c:crossBetween val="midCat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yi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Sheet1!$C$3:$C$7</c:f>
              <c:numCache>
                <c:formatCode>General</c:formatCode>
                <c:ptCount val="5"/>
                <c:pt idx="0">
                  <c:v>-2.0</c:v>
                </c:pt>
                <c:pt idx="1">
                  <c:v>-1.0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</c:numCache>
            </c:numRef>
          </c:xVal>
          <c:yVal>
            <c:numRef>
              <c:f>Sheet1!$D$3:$D$7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660712"/>
        <c:axId val="-2144622632"/>
      </c:scatterChart>
      <c:valAx>
        <c:axId val="-2140660712"/>
        <c:scaling>
          <c:orientation val="minMax"/>
          <c:max val="2.0"/>
          <c:min val="-2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X-Axis</a:t>
                </a:r>
              </a:p>
            </c:rich>
          </c:tx>
          <c:layout>
            <c:manualLayout>
              <c:xMode val="edge"/>
              <c:yMode val="edge"/>
              <c:x val="0.463626141732283"/>
              <c:y val="0.8953068592057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44622632"/>
        <c:crosses val="autoZero"/>
        <c:crossBetween val="midCat"/>
        <c:majorUnit val="1.0"/>
      </c:valAx>
      <c:valAx>
        <c:axId val="-2144622632"/>
        <c:scaling>
          <c:orientation val="minMax"/>
          <c:max val="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Y-Axis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40660712"/>
        <c:crosses val="autoZero"/>
        <c:crossBetween val="midCat"/>
        <c:majorUnit val="1.0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7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6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1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9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7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143D3-19CF-8A4C-BA5D-4B29CA690EFA}" type="datetimeFigureOut">
              <a:rPr lang="en-US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46E6-FF43-1046-A5C5-CDF8FEE4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9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hyperlink" Target="https://www.tropicaltidbits.com/analysis/models/?model=gfs&amp;region=us&amp;pkg=z500a&amp;runtime=2017111600&amp;fh=228&amp;xpos=0&amp;ypos=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6.png"/><Relationship Id="rId5" Type="http://schemas.openxmlformats.org/officeDocument/2006/relationships/hyperlink" Target="https://www.tropicaltidbits.com/analysis/models/?model=gfs&amp;region=us&amp;pkg=z500aNorm&amp;runtime=2017111600&amp;fh=228&amp;xpos=0&amp;ypos=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dc.noaa.gov/teleconnections/enso/indicators/soi/" TargetMode="External"/><Relationship Id="rId3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c.ncep.noaa.gov/products/global_monitoring/precipitation/global_precip_accum.s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hyperlink" Target="https://www.youtube.com/watch?v=jEEJNz0RK4Q" TargetMode="External"/><Relationship Id="rId9" Type="http://schemas.openxmlformats.org/officeDocument/2006/relationships/hyperlink" Target="http://phet.colorado.edu/sims/html/least-squares-regression/latest/least-squares-regression_e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43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45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data/correlation/" TargetMode="External"/><Relationship Id="rId3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data/correlation/" TargetMode="External"/><Relationship Id="rId3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data/correlation/" TargetMode="External"/><Relationship Id="rId3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data/correlation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Statistical Summary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ATM 305 – </a:t>
            </a:r>
            <a:r>
              <a:rPr lang="en-US" dirty="0" smtClean="0">
                <a:solidFill>
                  <a:schemeClr val="tx1"/>
                </a:solidFill>
              </a:rPr>
              <a:t>16 </a:t>
            </a:r>
            <a:r>
              <a:rPr lang="en-US" dirty="0" smtClean="0">
                <a:solidFill>
                  <a:schemeClr val="tx1"/>
                </a:solidFill>
              </a:rPr>
              <a:t>November </a:t>
            </a:r>
            <a:r>
              <a:rPr lang="en-US" dirty="0" smtClean="0">
                <a:solidFill>
                  <a:schemeClr val="tx1"/>
                </a:solidFill>
              </a:rPr>
              <a:t>2017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Lance Bosart and Philippe </a:t>
            </a:r>
            <a:r>
              <a:rPr lang="en-US" dirty="0" err="1" smtClean="0">
                <a:solidFill>
                  <a:schemeClr val="tx1"/>
                </a:solidFill>
              </a:rPr>
              <a:t>Papin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6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48817" y="2623088"/>
            <a:ext cx="727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Standardizing anomalies allows us to compare anomalous values in different parts of the globe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be thought of as a measure of distance in standard deviation units of a value from its mean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92" r="38019"/>
          <a:stretch/>
        </p:blipFill>
        <p:spPr>
          <a:xfrm>
            <a:off x="1631041" y="1281878"/>
            <a:ext cx="1245070" cy="558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2246" y="1171071"/>
            <a:ext cx="4334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that is needed is a mean and standard deviation and you can find the standardized anomaly of a variable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615" r="41197"/>
          <a:stretch/>
        </p:blipFill>
        <p:spPr>
          <a:xfrm>
            <a:off x="1813652" y="2005086"/>
            <a:ext cx="888149" cy="5842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2676900" y="2169331"/>
            <a:ext cx="2905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67416" y="2030831"/>
            <a:ext cx="84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Anomaly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625280" y="1773921"/>
            <a:ext cx="2905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27502" y="1543421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Standard Deviation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714045" y="1174365"/>
            <a:ext cx="366395" cy="15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28384" y="876940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Individual Value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67416" y="821704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Mean of that value</a:t>
            </a:r>
          </a:p>
        </p:txBody>
      </p:sp>
      <p:cxnSp>
        <p:nvCxnSpPr>
          <p:cNvPr id="39" name="Straight Arrow Connector 38"/>
          <p:cNvCxnSpPr>
            <a:stCxn id="38" idx="1"/>
          </p:cNvCxnSpPr>
          <p:nvPr/>
        </p:nvCxnSpPr>
        <p:spPr>
          <a:xfrm flipH="1">
            <a:off x="2701801" y="1052537"/>
            <a:ext cx="265615" cy="229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8384" y="3820825"/>
            <a:ext cx="651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 standardized anomalies of 500-hPa geopotential heights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988795" y="4391931"/>
            <a:ext cx="10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Link: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78385" y="5121264"/>
            <a:ext cx="495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Can now directly compare low heights over midwestern US to high heights over east Pacific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Standard deviation of heights relatively low in tropics, but relatively high in mid-latitudes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39957"/>
            <a:ext cx="3511296" cy="247573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453164" y="4185939"/>
            <a:ext cx="11977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Anomalies</a:t>
            </a:r>
            <a:endParaRPr lang="en-US" dirty="0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Standardized Anomalies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21470" y="4239957"/>
            <a:ext cx="4124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https://www.tropicaltidbits.com/analysis/models/?model=gfs&amp;region=us&amp;pkg=z500a&amp;runtime=2017111600&amp;fh=228&amp;xpos=0&amp;ypos=</a:t>
            </a:r>
            <a:r>
              <a:rPr lang="en-US" sz="1200" dirty="0" smtClean="0">
                <a:hlinkClick r:id="rId5"/>
              </a:rPr>
              <a:t>0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616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Standardized Anomalies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48817" y="2624056"/>
            <a:ext cx="727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Standardizing anomalies allows us to compare anomalous values in different parts of the globe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be thought of as a measure of distance in standard deviation units of a value from its mean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92" r="38019"/>
          <a:stretch/>
        </p:blipFill>
        <p:spPr>
          <a:xfrm>
            <a:off x="1631041" y="1282846"/>
            <a:ext cx="1245070" cy="558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2246" y="844441"/>
            <a:ext cx="433479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that is needed is a mean and standard deviation and you can find the standardized anomaly of a variable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Standardizing a dataset results in a </a:t>
            </a:r>
            <a:r>
              <a:rPr lang="en-US" b="1" dirty="0" smtClean="0">
                <a:solidFill>
                  <a:srgbClr val="FF0000"/>
                </a:solidFill>
              </a:rPr>
              <a:t>mean = 0</a:t>
            </a:r>
            <a:r>
              <a:rPr lang="en-US" dirty="0" smtClean="0">
                <a:solidFill>
                  <a:srgbClr val="FF0000"/>
                </a:solidFill>
              </a:rPr>
              <a:t> and a </a:t>
            </a:r>
            <a:r>
              <a:rPr lang="en-US" b="1" dirty="0" smtClean="0">
                <a:solidFill>
                  <a:srgbClr val="FF0000"/>
                </a:solidFill>
              </a:rPr>
              <a:t>standard deviation = 1 </a:t>
            </a: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2615" r="41197"/>
          <a:stretch/>
        </p:blipFill>
        <p:spPr>
          <a:xfrm>
            <a:off x="1813652" y="2006054"/>
            <a:ext cx="888149" cy="5842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2676900" y="2170299"/>
            <a:ext cx="2905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67416" y="2031799"/>
            <a:ext cx="84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Anomaly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625280" y="1774889"/>
            <a:ext cx="2905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27502" y="1544389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Standard Deviation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714045" y="1175333"/>
            <a:ext cx="366395" cy="153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28384" y="877908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Individual Value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67416" y="822672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Mean of that value</a:t>
            </a:r>
          </a:p>
        </p:txBody>
      </p:sp>
      <p:cxnSp>
        <p:nvCxnSpPr>
          <p:cNvPr id="39" name="Straight Arrow Connector 38"/>
          <p:cNvCxnSpPr>
            <a:stCxn id="38" idx="1"/>
          </p:cNvCxnSpPr>
          <p:nvPr/>
        </p:nvCxnSpPr>
        <p:spPr>
          <a:xfrm flipH="1">
            <a:off x="2701801" y="1053505"/>
            <a:ext cx="265615" cy="2293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8384" y="3821793"/>
            <a:ext cx="651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Example: standardized anomalies of 500-hPa geopotential heights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978385" y="5122232"/>
            <a:ext cx="495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Can now directly compare low heights over midwestern US to high heights over east Pacific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Standard deviation of heights relatively low in tropics, but relatively high in mid-latitudes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30" y="4240925"/>
            <a:ext cx="3511296" cy="24757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88795" y="4392899"/>
            <a:ext cx="10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Link: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71979" y="4255110"/>
            <a:ext cx="395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https://www.tropicaltidbits.com/analysis/models/?model=gfs&amp;region=us&amp;pkg=z500aNorm&amp;runtime=2017111600&amp;fh=228&amp;xpos=0&amp;ypos=</a:t>
            </a:r>
            <a:r>
              <a:rPr lang="en-US" sz="1200" dirty="0" smtClean="0">
                <a:hlinkClick r:id="rId5"/>
              </a:rPr>
              <a:t>0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846769" y="4196365"/>
            <a:ext cx="24673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Standardized anomalies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1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Standardized Anomalies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6530" y="1657314"/>
            <a:ext cx="727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Southern Oscillation Index (SOI)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85399" y="1027538"/>
            <a:ext cx="5932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Additional applications of standardized anomalies</a:t>
            </a:r>
            <a:endParaRPr lang="en-US" baseline="30000" dirty="0"/>
          </a:p>
        </p:txBody>
      </p:sp>
      <p:sp>
        <p:nvSpPr>
          <p:cNvPr id="35" name="Rectangle 34"/>
          <p:cNvSpPr/>
          <p:nvPr/>
        </p:nvSpPr>
        <p:spPr>
          <a:xfrm>
            <a:off x="971054" y="2261054"/>
            <a:ext cx="593257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Teleconnection that measures the </a:t>
            </a:r>
            <a:r>
              <a:rPr lang="en-US" b="1" dirty="0" smtClean="0"/>
              <a:t>standardized monthly sea level pressure difference </a:t>
            </a:r>
            <a:r>
              <a:rPr lang="en-US" dirty="0" smtClean="0"/>
              <a:t>between Tahiti and Darwin, Australia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Often used as a proxy for ENSO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Positive SOI corresponds to La Nina like conditions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Negative SOI corresponds to El Nino like conditions </a:t>
            </a:r>
            <a:endParaRPr lang="en-US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4630858" y="4015381"/>
            <a:ext cx="4423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Link: </a:t>
            </a:r>
            <a:r>
              <a:rPr lang="en-US" sz="1200" dirty="0" smtClean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www.ncdc.noaa.gov</a:t>
            </a:r>
            <a:r>
              <a:rPr lang="en-US" sz="1200" dirty="0" smtClean="0">
                <a:hlinkClick r:id="rId2"/>
              </a:rPr>
              <a:t>/teleconnections/enso/indicators/soi/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7" name="Picture 6" descr="Screen Shot 2015-11-11 at 10.28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4" y="4015381"/>
            <a:ext cx="4440785" cy="2784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0321" y="6079334"/>
            <a:ext cx="86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 Nino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30321" y="4384713"/>
            <a:ext cx="89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La Nina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1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1930424" y="3412800"/>
            <a:ext cx="397424" cy="371520"/>
          </a:xfrm>
          <a:custGeom>
            <a:avLst/>
            <a:gdLst>
              <a:gd name="connsiteX0" fmla="*/ 0 w 397424"/>
              <a:gd name="connsiteY0" fmla="*/ 371520 h 371520"/>
              <a:gd name="connsiteX1" fmla="*/ 190072 w 397424"/>
              <a:gd name="connsiteY1" fmla="*/ 267840 h 371520"/>
              <a:gd name="connsiteX2" fmla="*/ 345586 w 397424"/>
              <a:gd name="connsiteY2" fmla="*/ 86400 h 371520"/>
              <a:gd name="connsiteX3" fmla="*/ 397424 w 397424"/>
              <a:gd name="connsiteY3" fmla="*/ 0 h 371520"/>
              <a:gd name="connsiteX4" fmla="*/ 388784 w 397424"/>
              <a:gd name="connsiteY4" fmla="*/ 371520 h 371520"/>
              <a:gd name="connsiteX5" fmla="*/ 388784 w 397424"/>
              <a:gd name="connsiteY5" fmla="*/ 371520 h 371520"/>
              <a:gd name="connsiteX6" fmla="*/ 0 w 397424"/>
              <a:gd name="connsiteY6" fmla="*/ 371520 h 3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424" h="371520">
                <a:moveTo>
                  <a:pt x="0" y="371520"/>
                </a:moveTo>
                <a:lnTo>
                  <a:pt x="190072" y="267840"/>
                </a:lnTo>
                <a:lnTo>
                  <a:pt x="345586" y="86400"/>
                </a:lnTo>
                <a:lnTo>
                  <a:pt x="397424" y="0"/>
                </a:lnTo>
                <a:lnTo>
                  <a:pt x="388784" y="371520"/>
                </a:lnTo>
                <a:lnTo>
                  <a:pt x="388784" y="371520"/>
                </a:lnTo>
                <a:lnTo>
                  <a:pt x="0" y="37152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530" y="1027538"/>
            <a:ext cx="84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Also known as a Gaussian distribution or “bell curve”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3051" y="1686500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223051" y="3818880"/>
            <a:ext cx="349798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087" y="2237175"/>
            <a:ext cx="982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Amplitude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61051" y="4303950"/>
            <a:ext cx="1621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Standard Deviation</a:t>
            </a:r>
            <a:endParaRPr lang="en-US" sz="14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3634" t="37591" r="62432" b="28267"/>
          <a:stretch/>
        </p:blipFill>
        <p:spPr>
          <a:xfrm>
            <a:off x="2865621" y="4034429"/>
            <a:ext cx="215813" cy="290506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1887225" y="2514992"/>
            <a:ext cx="2125356" cy="1295248"/>
          </a:xfrm>
          <a:custGeom>
            <a:avLst/>
            <a:gdLst>
              <a:gd name="connsiteX0" fmla="*/ 2125356 w 2125356"/>
              <a:gd name="connsiteY0" fmla="*/ 1295248 h 1295248"/>
              <a:gd name="connsiteX1" fmla="*/ 1762490 w 2125356"/>
              <a:gd name="connsiteY1" fmla="*/ 992848 h 1295248"/>
              <a:gd name="connsiteX2" fmla="*/ 1434183 w 2125356"/>
              <a:gd name="connsiteY2" fmla="*/ 284368 h 1295248"/>
              <a:gd name="connsiteX3" fmla="*/ 1209552 w 2125356"/>
              <a:gd name="connsiteY3" fmla="*/ 25168 h 1295248"/>
              <a:gd name="connsiteX4" fmla="*/ 950362 w 2125356"/>
              <a:gd name="connsiteY4" fmla="*/ 51088 h 1295248"/>
              <a:gd name="connsiteX5" fmla="*/ 630695 w 2125356"/>
              <a:gd name="connsiteY5" fmla="*/ 388048 h 1295248"/>
              <a:gd name="connsiteX6" fmla="*/ 380145 w 2125356"/>
              <a:gd name="connsiteY6" fmla="*/ 966928 h 1295248"/>
              <a:gd name="connsiteX7" fmla="*/ 138234 w 2125356"/>
              <a:gd name="connsiteY7" fmla="*/ 1217488 h 1295248"/>
              <a:gd name="connsiteX8" fmla="*/ 0 w 2125356"/>
              <a:gd name="connsiteY8" fmla="*/ 1295248 h 129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356" h="1295248">
                <a:moveTo>
                  <a:pt x="2125356" y="1295248"/>
                </a:moveTo>
                <a:cubicBezTo>
                  <a:pt x="2001520" y="1228288"/>
                  <a:pt x="1877685" y="1161328"/>
                  <a:pt x="1762490" y="992848"/>
                </a:cubicBezTo>
                <a:cubicBezTo>
                  <a:pt x="1647294" y="824368"/>
                  <a:pt x="1526339" y="445648"/>
                  <a:pt x="1434183" y="284368"/>
                </a:cubicBezTo>
                <a:cubicBezTo>
                  <a:pt x="1342027" y="123088"/>
                  <a:pt x="1290189" y="64048"/>
                  <a:pt x="1209552" y="25168"/>
                </a:cubicBezTo>
                <a:cubicBezTo>
                  <a:pt x="1128915" y="-13712"/>
                  <a:pt x="1046838" y="-9392"/>
                  <a:pt x="950362" y="51088"/>
                </a:cubicBezTo>
                <a:cubicBezTo>
                  <a:pt x="853886" y="111568"/>
                  <a:pt x="725731" y="235408"/>
                  <a:pt x="630695" y="388048"/>
                </a:cubicBezTo>
                <a:cubicBezTo>
                  <a:pt x="535659" y="540688"/>
                  <a:pt x="462222" y="828688"/>
                  <a:pt x="380145" y="966928"/>
                </a:cubicBezTo>
                <a:cubicBezTo>
                  <a:pt x="298068" y="1105168"/>
                  <a:pt x="201592" y="1162768"/>
                  <a:pt x="138234" y="1217488"/>
                </a:cubicBezTo>
                <a:cubicBezTo>
                  <a:pt x="74876" y="1272208"/>
                  <a:pt x="0" y="1295248"/>
                  <a:pt x="0" y="1295248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324707" y="3352320"/>
            <a:ext cx="0" cy="45792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67180" y="2718480"/>
            <a:ext cx="0" cy="112586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973528" y="2506352"/>
            <a:ext cx="18845" cy="132935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94761" y="2718480"/>
            <a:ext cx="0" cy="1125869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74344" y="3352320"/>
            <a:ext cx="0" cy="45792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49920" y="3796031"/>
            <a:ext cx="330627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-2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484586" y="3777262"/>
            <a:ext cx="330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-1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36859" y="37772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147080" y="377726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437310" y="378432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</a:t>
            </a:r>
            <a:endParaRPr lang="en-US" sz="1400" b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890751" y="3326693"/>
            <a:ext cx="195187" cy="2502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340676" y="2865028"/>
            <a:ext cx="1179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Only 2.5% of distribution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38957" y="1587220"/>
            <a:ext cx="5205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meteorological variables have normal distributions</a:t>
            </a:r>
          </a:p>
          <a:p>
            <a:r>
              <a:rPr lang="en-US" dirty="0"/>
              <a:t>	</a:t>
            </a:r>
            <a:r>
              <a:rPr lang="en-US" b="1" dirty="0" smtClean="0"/>
              <a:t>- Temperature, Geopotential Height</a:t>
            </a:r>
          </a:p>
          <a:p>
            <a:r>
              <a:rPr lang="en-US" dirty="0" smtClean="0"/>
              <a:t>	(these fields are good to “standardize”)</a:t>
            </a:r>
          </a:p>
          <a:p>
            <a:r>
              <a:rPr lang="en-US" dirty="0" smtClean="0"/>
              <a:t>Some meteorological variables DO NOT have normal distributions</a:t>
            </a:r>
          </a:p>
          <a:p>
            <a:r>
              <a:rPr lang="en-US" dirty="0"/>
              <a:t>	</a:t>
            </a:r>
            <a:r>
              <a:rPr lang="en-US" b="1" dirty="0" smtClean="0"/>
              <a:t>- Precipitation, </a:t>
            </a:r>
            <a:r>
              <a:rPr lang="en-US" b="1" dirty="0" err="1" smtClean="0"/>
              <a:t>precipitable</a:t>
            </a:r>
            <a:r>
              <a:rPr lang="en-US" b="1" dirty="0" smtClean="0"/>
              <a:t> water, </a:t>
            </a:r>
            <a:r>
              <a:rPr lang="en-US" b="1" dirty="0" err="1" smtClean="0"/>
              <a:t>windspeed</a:t>
            </a:r>
            <a:endParaRPr lang="en-US" b="1" dirty="0" smtClean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667180" y="3006720"/>
            <a:ext cx="627581" cy="864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789553" y="2695161"/>
            <a:ext cx="454350" cy="276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68%</a:t>
            </a:r>
          </a:p>
        </p:txBody>
      </p:sp>
      <p:cxnSp>
        <p:nvCxnSpPr>
          <p:cNvPr id="52" name="Straight Arrow Connector 51"/>
          <p:cNvCxnSpPr>
            <a:stCxn id="31" idx="3"/>
          </p:cNvCxnSpPr>
          <p:nvPr/>
        </p:nvCxnSpPr>
        <p:spPr>
          <a:xfrm>
            <a:off x="2327848" y="3412800"/>
            <a:ext cx="122984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72273" y="3115401"/>
            <a:ext cx="454350" cy="27699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29862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261553" y="2332831"/>
            <a:ext cx="362866" cy="198720"/>
          </a:xfrm>
          <a:custGeom>
            <a:avLst/>
            <a:gdLst>
              <a:gd name="connsiteX0" fmla="*/ 0 w 362866"/>
              <a:gd name="connsiteY0" fmla="*/ 198720 h 198720"/>
              <a:gd name="connsiteX1" fmla="*/ 362866 w 362866"/>
              <a:gd name="connsiteY1" fmla="*/ 190080 h 198720"/>
              <a:gd name="connsiteX2" fmla="*/ 362866 w 362866"/>
              <a:gd name="connsiteY2" fmla="*/ 0 h 198720"/>
              <a:gd name="connsiteX3" fmla="*/ 0 w 362866"/>
              <a:gd name="connsiteY3" fmla="*/ 198720 h 1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66" h="198720">
                <a:moveTo>
                  <a:pt x="0" y="198720"/>
                </a:moveTo>
                <a:lnTo>
                  <a:pt x="362866" y="190080"/>
                </a:lnTo>
                <a:lnTo>
                  <a:pt x="362866" y="0"/>
                </a:lnTo>
                <a:lnTo>
                  <a:pt x="0" y="19872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59165" y="2548831"/>
            <a:ext cx="259190" cy="129600"/>
          </a:xfrm>
          <a:custGeom>
            <a:avLst/>
            <a:gdLst>
              <a:gd name="connsiteX0" fmla="*/ 0 w 259190"/>
              <a:gd name="connsiteY0" fmla="*/ 129600 h 129600"/>
              <a:gd name="connsiteX1" fmla="*/ 0 w 259190"/>
              <a:gd name="connsiteY1" fmla="*/ 0 h 129600"/>
              <a:gd name="connsiteX2" fmla="*/ 259190 w 259190"/>
              <a:gd name="connsiteY2" fmla="*/ 0 h 129600"/>
              <a:gd name="connsiteX3" fmla="*/ 0 w 259190"/>
              <a:gd name="connsiteY3" fmla="*/ 129600 h 1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90" h="129600">
                <a:moveTo>
                  <a:pt x="0" y="129600"/>
                </a:moveTo>
                <a:lnTo>
                  <a:pt x="0" y="0"/>
                </a:lnTo>
                <a:lnTo>
                  <a:pt x="259190" y="0"/>
                </a:lnTo>
                <a:lnTo>
                  <a:pt x="0" y="12960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79020" y="2704351"/>
            <a:ext cx="371505" cy="198720"/>
          </a:xfrm>
          <a:custGeom>
            <a:avLst/>
            <a:gdLst>
              <a:gd name="connsiteX0" fmla="*/ 0 w 371505"/>
              <a:gd name="connsiteY0" fmla="*/ 198720 h 198720"/>
              <a:gd name="connsiteX1" fmla="*/ 371505 w 371505"/>
              <a:gd name="connsiteY1" fmla="*/ 190080 h 198720"/>
              <a:gd name="connsiteX2" fmla="*/ 371505 w 371505"/>
              <a:gd name="connsiteY2" fmla="*/ 0 h 198720"/>
              <a:gd name="connsiteX3" fmla="*/ 0 w 371505"/>
              <a:gd name="connsiteY3" fmla="*/ 198720 h 1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05" h="198720">
                <a:moveTo>
                  <a:pt x="0" y="198720"/>
                </a:moveTo>
                <a:lnTo>
                  <a:pt x="371505" y="190080"/>
                </a:lnTo>
                <a:lnTo>
                  <a:pt x="371505" y="0"/>
                </a:lnTo>
                <a:lnTo>
                  <a:pt x="0" y="19872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23881" y="2920351"/>
            <a:ext cx="1477382" cy="760320"/>
          </a:xfrm>
          <a:custGeom>
            <a:avLst/>
            <a:gdLst>
              <a:gd name="connsiteX0" fmla="*/ 0 w 1477382"/>
              <a:gd name="connsiteY0" fmla="*/ 760320 h 760320"/>
              <a:gd name="connsiteX1" fmla="*/ 8640 w 1477382"/>
              <a:gd name="connsiteY1" fmla="*/ 276480 h 760320"/>
              <a:gd name="connsiteX2" fmla="*/ 285109 w 1477382"/>
              <a:gd name="connsiteY2" fmla="*/ 285120 h 760320"/>
              <a:gd name="connsiteX3" fmla="*/ 302388 w 1477382"/>
              <a:gd name="connsiteY3" fmla="*/ 112320 h 760320"/>
              <a:gd name="connsiteX4" fmla="*/ 803488 w 1477382"/>
              <a:gd name="connsiteY4" fmla="*/ 103680 h 760320"/>
              <a:gd name="connsiteX5" fmla="*/ 794849 w 1477382"/>
              <a:gd name="connsiteY5" fmla="*/ 8640 h 760320"/>
              <a:gd name="connsiteX6" fmla="*/ 1477382 w 1477382"/>
              <a:gd name="connsiteY6" fmla="*/ 0 h 760320"/>
              <a:gd name="connsiteX7" fmla="*/ 0 w 1477382"/>
              <a:gd name="connsiteY7" fmla="*/ 760320 h 7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7382" h="760320">
                <a:moveTo>
                  <a:pt x="0" y="760320"/>
                </a:moveTo>
                <a:lnTo>
                  <a:pt x="8640" y="276480"/>
                </a:lnTo>
                <a:lnTo>
                  <a:pt x="285109" y="285120"/>
                </a:lnTo>
                <a:lnTo>
                  <a:pt x="302388" y="112320"/>
                </a:lnTo>
                <a:lnTo>
                  <a:pt x="803488" y="103680"/>
                </a:lnTo>
                <a:lnTo>
                  <a:pt x="794849" y="8640"/>
                </a:lnTo>
                <a:lnTo>
                  <a:pt x="1477382" y="0"/>
                </a:lnTo>
                <a:lnTo>
                  <a:pt x="0" y="76032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93186" y="3715231"/>
            <a:ext cx="647974" cy="336960"/>
          </a:xfrm>
          <a:custGeom>
            <a:avLst/>
            <a:gdLst>
              <a:gd name="connsiteX0" fmla="*/ 0 w 647974"/>
              <a:gd name="connsiteY0" fmla="*/ 336960 h 336960"/>
              <a:gd name="connsiteX1" fmla="*/ 647974 w 647974"/>
              <a:gd name="connsiteY1" fmla="*/ 328320 h 336960"/>
              <a:gd name="connsiteX2" fmla="*/ 630695 w 647974"/>
              <a:gd name="connsiteY2" fmla="*/ 0 h 336960"/>
              <a:gd name="connsiteX3" fmla="*/ 0 w 647974"/>
              <a:gd name="connsiteY3" fmla="*/ 336960 h 33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974" h="336960">
                <a:moveTo>
                  <a:pt x="0" y="336960"/>
                </a:moveTo>
                <a:lnTo>
                  <a:pt x="647974" y="328320"/>
                </a:lnTo>
                <a:lnTo>
                  <a:pt x="630695" y="0"/>
                </a:lnTo>
                <a:lnTo>
                  <a:pt x="0" y="33696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Cumulative Frequency Distributions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530" y="886147"/>
            <a:ext cx="84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Depicts the cumulative total of a variable over time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216612" y="2006211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16612" y="4138591"/>
            <a:ext cx="349798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49648" y="2695126"/>
            <a:ext cx="1142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Cumulative</a:t>
            </a:r>
          </a:p>
          <a:p>
            <a:r>
              <a:rPr lang="en-US" sz="1400" b="1" dirty="0" smtClean="0"/>
              <a:t>Precipitation</a:t>
            </a:r>
            <a:endParaRPr lang="en-US" sz="14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16612" y="2341471"/>
            <a:ext cx="3399167" cy="179712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4" idx="2"/>
          </p:cNvCxnSpPr>
          <p:nvPr/>
        </p:nvCxnSpPr>
        <p:spPr>
          <a:xfrm flipH="1">
            <a:off x="5624419" y="2006211"/>
            <a:ext cx="414704" cy="3266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039121" y="1695140"/>
            <a:ext cx="12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Normal precipitation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2298150" y="2540191"/>
            <a:ext cx="3326269" cy="1529280"/>
          </a:xfrm>
          <a:custGeom>
            <a:avLst/>
            <a:gdLst>
              <a:gd name="connsiteX0" fmla="*/ 0 w 3326269"/>
              <a:gd name="connsiteY0" fmla="*/ 1529280 h 1529280"/>
              <a:gd name="connsiteX1" fmla="*/ 725731 w 3326269"/>
              <a:gd name="connsiteY1" fmla="*/ 1512000 h 1529280"/>
              <a:gd name="connsiteX2" fmla="*/ 725731 w 3326269"/>
              <a:gd name="connsiteY2" fmla="*/ 656640 h 1529280"/>
              <a:gd name="connsiteX3" fmla="*/ 1010840 w 3326269"/>
              <a:gd name="connsiteY3" fmla="*/ 665280 h 1529280"/>
              <a:gd name="connsiteX4" fmla="*/ 1010840 w 3326269"/>
              <a:gd name="connsiteY4" fmla="*/ 483840 h 1529280"/>
              <a:gd name="connsiteX5" fmla="*/ 1511940 w 3326269"/>
              <a:gd name="connsiteY5" fmla="*/ 483840 h 1529280"/>
              <a:gd name="connsiteX6" fmla="*/ 1511940 w 3326269"/>
              <a:gd name="connsiteY6" fmla="*/ 380160 h 1529280"/>
              <a:gd name="connsiteX7" fmla="*/ 2652375 w 3326269"/>
              <a:gd name="connsiteY7" fmla="*/ 371520 h 1529280"/>
              <a:gd name="connsiteX8" fmla="*/ 2652375 w 3326269"/>
              <a:gd name="connsiteY8" fmla="*/ 8640 h 1529280"/>
              <a:gd name="connsiteX9" fmla="*/ 3326269 w 3326269"/>
              <a:gd name="connsiteY9" fmla="*/ 0 h 152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6269" h="1529280">
                <a:moveTo>
                  <a:pt x="0" y="1529280"/>
                </a:moveTo>
                <a:lnTo>
                  <a:pt x="725731" y="1512000"/>
                </a:lnTo>
                <a:lnTo>
                  <a:pt x="725731" y="656640"/>
                </a:lnTo>
                <a:lnTo>
                  <a:pt x="1010840" y="665280"/>
                </a:lnTo>
                <a:lnTo>
                  <a:pt x="1010840" y="483840"/>
                </a:lnTo>
                <a:lnTo>
                  <a:pt x="1511940" y="483840"/>
                </a:lnTo>
                <a:lnTo>
                  <a:pt x="1511940" y="380160"/>
                </a:lnTo>
                <a:lnTo>
                  <a:pt x="2652375" y="371520"/>
                </a:lnTo>
                <a:lnTo>
                  <a:pt x="2652375" y="8640"/>
                </a:lnTo>
                <a:lnTo>
                  <a:pt x="3326269" y="0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768026" y="4454566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Time</a:t>
            </a:r>
            <a:endParaRPr lang="en-US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112857" y="4146789"/>
            <a:ext cx="560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Jan 1</a:t>
            </a:r>
            <a:endParaRPr lang="en-US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5222135" y="4146789"/>
            <a:ext cx="685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Dec 31</a:t>
            </a:r>
            <a:endParaRPr lang="en-US" sz="1400" b="1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4855485" y="2842591"/>
            <a:ext cx="311028" cy="1137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83899" y="2842591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Below Normal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3473583" y="2678431"/>
            <a:ext cx="0" cy="539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842887" y="2426280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Above Normal 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041160" y="3636051"/>
            <a:ext cx="432425" cy="2174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473583" y="3405218"/>
            <a:ext cx="12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Daily Precipitation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323999" y="4885006"/>
            <a:ext cx="5168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http://www.cpc.ncep.noaa.gov/products/global_monitoring/precipitation/global_precip_accum.shtml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246582" y="4770146"/>
            <a:ext cx="285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URL to CFD plots from Climate Prediction Center: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8287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Pearson (Ordinary) Correlation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6529" y="1178510"/>
            <a:ext cx="810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measures the strength of a </a:t>
            </a:r>
            <a:r>
              <a:rPr lang="en-US" u="sng" dirty="0" smtClean="0"/>
              <a:t>linear</a:t>
            </a:r>
            <a:r>
              <a:rPr lang="en-US" dirty="0" smtClean="0"/>
              <a:t> relationship between 2 variables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574" y="1877300"/>
            <a:ext cx="5486400" cy="5969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9739" y="2856964"/>
            <a:ext cx="810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Alternative Computational Form (useful if you don’t have standardized anomalies)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381" r="14755"/>
          <a:stretch/>
        </p:blipFill>
        <p:spPr>
          <a:xfrm>
            <a:off x="2263591" y="3422650"/>
            <a:ext cx="3887848" cy="7747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80757" y="4486804"/>
            <a:ext cx="8105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</a:t>
            </a:r>
            <a:r>
              <a:rPr lang="en-US" dirty="0" smtClean="0"/>
              <a:t> -1 ≤ r</a:t>
            </a:r>
            <a:r>
              <a:rPr lang="en-US" baseline="-25000" dirty="0" smtClean="0"/>
              <a:t>xy </a:t>
            </a:r>
            <a:r>
              <a:rPr lang="en-US" dirty="0" smtClean="0"/>
              <a:t>≤ 1</a:t>
            </a:r>
          </a:p>
          <a:p>
            <a:r>
              <a:rPr lang="en-US" dirty="0" smtClean="0"/>
              <a:t>	-1,+1 </a:t>
            </a:r>
            <a:r>
              <a:rPr lang="en-US" dirty="0" smtClean="0">
                <a:sym typeface="Wingdings"/>
              </a:rPr>
              <a:t> Indicates perfect linear association between the two variables</a:t>
            </a:r>
          </a:p>
          <a:p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0  Indicates no linear relationship between the two variables</a:t>
            </a:r>
            <a:r>
              <a:rPr lang="en-US" dirty="0" smtClean="0"/>
              <a:t> 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6081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Pearson (Ordinary) Correlation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0942" y="1178510"/>
            <a:ext cx="810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Examples</a:t>
            </a:r>
            <a:endParaRPr lang="en-US" b="1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92168" y="2006242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92169" y="4138622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576723" y="2849045"/>
            <a:ext cx="919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 variable</a:t>
            </a:r>
            <a:endParaRPr lang="en-US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90088" y="4271525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 variable</a:t>
            </a:r>
            <a:endParaRPr lang="en-US" sz="1400" b="1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935709" y="1994544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935710" y="4126924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33629" y="4259827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 variable</a:t>
            </a:r>
            <a:endParaRPr lang="en-US" sz="1400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6674092" y="1979788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674093" y="4112168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72012" y="4245071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 variable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3201857" y="3001444"/>
            <a:ext cx="919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 variable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5982036" y="3001443"/>
            <a:ext cx="919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 variable</a:t>
            </a:r>
            <a:endParaRPr lang="en-US" sz="1400" b="1" dirty="0"/>
          </a:p>
        </p:txBody>
      </p:sp>
      <p:sp>
        <p:nvSpPr>
          <p:cNvPr id="6" name="Freeform 5"/>
          <p:cNvSpPr/>
          <p:nvPr/>
        </p:nvSpPr>
        <p:spPr>
          <a:xfrm>
            <a:off x="1460103" y="3084480"/>
            <a:ext cx="1581057" cy="630857"/>
          </a:xfrm>
          <a:custGeom>
            <a:avLst/>
            <a:gdLst>
              <a:gd name="connsiteX0" fmla="*/ 0 w 1581057"/>
              <a:gd name="connsiteY0" fmla="*/ 25920 h 630857"/>
              <a:gd name="connsiteX1" fmla="*/ 319667 w 1581057"/>
              <a:gd name="connsiteY1" fmla="*/ 630720 h 630857"/>
              <a:gd name="connsiteX2" fmla="*/ 734371 w 1581057"/>
              <a:gd name="connsiteY2" fmla="*/ 86400 h 630857"/>
              <a:gd name="connsiteX3" fmla="*/ 1209552 w 1581057"/>
              <a:gd name="connsiteY3" fmla="*/ 596160 h 630857"/>
              <a:gd name="connsiteX4" fmla="*/ 1581057 w 1581057"/>
              <a:gd name="connsiteY4" fmla="*/ 0 h 6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057" h="630857">
                <a:moveTo>
                  <a:pt x="0" y="25920"/>
                </a:moveTo>
                <a:cubicBezTo>
                  <a:pt x="98636" y="323280"/>
                  <a:pt x="197272" y="620640"/>
                  <a:pt x="319667" y="630720"/>
                </a:cubicBezTo>
                <a:cubicBezTo>
                  <a:pt x="442062" y="640800"/>
                  <a:pt x="586057" y="92160"/>
                  <a:pt x="734371" y="86400"/>
                </a:cubicBezTo>
                <a:cubicBezTo>
                  <a:pt x="882685" y="80640"/>
                  <a:pt x="1068438" y="610560"/>
                  <a:pt x="1209552" y="596160"/>
                </a:cubicBezTo>
                <a:cubicBezTo>
                  <a:pt x="1350666" y="581760"/>
                  <a:pt x="1581057" y="0"/>
                  <a:pt x="1581057" y="0"/>
                </a:cubicBezTo>
              </a:path>
            </a:pathLst>
          </a:cu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90088" y="2543200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≈ 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112478" y="2695598"/>
            <a:ext cx="1349610" cy="128744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19994" y="2695600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7058602" y="2543200"/>
            <a:ext cx="1390985" cy="143984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07303" y="2663334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-1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3927" y="4567604"/>
            <a:ext cx="3139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Note: </a:t>
            </a:r>
            <a:r>
              <a:rPr lang="en-US" sz="1400" dirty="0" smtClean="0"/>
              <a:t>even if there is no linear relationship, a strong </a:t>
            </a:r>
            <a:r>
              <a:rPr lang="en-US" sz="1400" b="1" dirty="0" smtClean="0"/>
              <a:t>non-linear </a:t>
            </a:r>
            <a:r>
              <a:rPr lang="en-US" sz="1400" dirty="0" smtClean="0"/>
              <a:t>relationship can exist!</a:t>
            </a:r>
            <a:endParaRPr lang="en-US" sz="1400" b="1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580757" y="5532138"/>
            <a:ext cx="810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IMPORTANT:</a:t>
            </a:r>
            <a:r>
              <a:rPr lang="en-US" dirty="0" smtClean="0"/>
              <a:t> Correlation can </a:t>
            </a:r>
            <a:r>
              <a:rPr lang="en-US" u="sng" dirty="0" smtClean="0"/>
              <a:t>suggest</a:t>
            </a:r>
            <a:r>
              <a:rPr lang="en-US" dirty="0" smtClean="0"/>
              <a:t> causation, pending a physical explanation of the relationship, but it can </a:t>
            </a:r>
            <a:r>
              <a:rPr lang="en-US" b="1" u="sng" dirty="0" smtClean="0"/>
              <a:t>NEVER</a:t>
            </a:r>
            <a:r>
              <a:rPr lang="en-US" b="1" dirty="0" smtClean="0"/>
              <a:t>,</a:t>
            </a:r>
            <a:r>
              <a:rPr lang="en-US" dirty="0" smtClean="0"/>
              <a:t> by itself, imply causation!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2918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Simple Linear Regression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6529" y="855344"/>
            <a:ext cx="810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some variable x be the independent or predictor variable (i.e., SSTs)</a:t>
            </a:r>
            <a:endParaRPr lang="en-US" b="1" dirty="0"/>
          </a:p>
          <a:p>
            <a:r>
              <a:rPr lang="en-US" dirty="0" smtClean="0"/>
              <a:t>Let some variable y be the dependent or </a:t>
            </a:r>
            <a:r>
              <a:rPr lang="en-US" dirty="0" err="1" smtClean="0"/>
              <a:t>predictand</a:t>
            </a:r>
            <a:r>
              <a:rPr lang="en-US" dirty="0" smtClean="0"/>
              <a:t> variable (i.e., # of TCs)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139" y="1495084"/>
            <a:ext cx="6707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 linear regression procedure chooses the line producing the least error for predictions of y given x, using a least squares approach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Linear regression can be used to predict linear changes in variables, and is often an important component of statistical models.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 calculus we write a line as: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Statisticians </a:t>
            </a:r>
            <a:r>
              <a:rPr lang="en-US" dirty="0" smtClean="0"/>
              <a:t>write line as: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057" r="38220"/>
          <a:stretch/>
        </p:blipFill>
        <p:spPr>
          <a:xfrm>
            <a:off x="3756605" y="3423872"/>
            <a:ext cx="1356427" cy="29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7530" r="38062"/>
          <a:stretch/>
        </p:blipFill>
        <p:spPr>
          <a:xfrm>
            <a:off x="3727298" y="3738123"/>
            <a:ext cx="1339148" cy="29210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4293910" y="4099837"/>
            <a:ext cx="69117" cy="205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87845" y="4305199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y</a:t>
            </a:r>
            <a:r>
              <a:rPr lang="en-US" sz="1200" dirty="0" smtClean="0">
                <a:solidFill>
                  <a:srgbClr val="FF0000"/>
                </a:solidFill>
              </a:rPr>
              <a:t>-intercept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769091" y="4066409"/>
            <a:ext cx="233273" cy="23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07325" y="4295497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slope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2914" t="23656" r="22914"/>
          <a:stretch/>
        </p:blipFill>
        <p:spPr>
          <a:xfrm>
            <a:off x="456529" y="4712510"/>
            <a:ext cx="2972044" cy="804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5693" r="14861"/>
          <a:stretch/>
        </p:blipFill>
        <p:spPr>
          <a:xfrm>
            <a:off x="3428573" y="4755250"/>
            <a:ext cx="3810092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40837" r="40424"/>
          <a:stretch/>
        </p:blipFill>
        <p:spPr>
          <a:xfrm>
            <a:off x="7316421" y="4755250"/>
            <a:ext cx="1028119" cy="635000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V="1">
            <a:off x="7974406" y="5517250"/>
            <a:ext cx="136862" cy="35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592028" y="5833665"/>
            <a:ext cx="255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Use this form if you already know correlation coefficient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7372" r="37432"/>
          <a:stretch/>
        </p:blipFill>
        <p:spPr>
          <a:xfrm>
            <a:off x="456530" y="5833665"/>
            <a:ext cx="1382347" cy="2921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22231" y="2062257"/>
            <a:ext cx="7121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charset="0"/>
              <a:buChar char="à"/>
            </a:pPr>
            <a:r>
              <a:rPr lang="en-US" sz="1200" dirty="0" smtClean="0"/>
              <a:t>see </a:t>
            </a:r>
            <a:r>
              <a:rPr lang="en-US" sz="1200" dirty="0" err="1" smtClean="0"/>
              <a:t>youtube</a:t>
            </a:r>
            <a:r>
              <a:rPr lang="en-US" sz="1200" dirty="0" smtClean="0"/>
              <a:t> video explanation: </a:t>
            </a:r>
            <a:r>
              <a:rPr lang="en-US" sz="1200" dirty="0" smtClean="0">
                <a:hlinkClick r:id="rId8"/>
              </a:rPr>
              <a:t>https://www.youtube.com/watch?v=jEEJNz0RK4Q</a:t>
            </a:r>
            <a:endParaRPr lang="en-US" sz="1200" dirty="0" smtClean="0"/>
          </a:p>
          <a:p>
            <a:pPr marL="171450" indent="-171450">
              <a:buFont typeface="Wingdings" charset="0"/>
              <a:buChar char="à"/>
            </a:pPr>
            <a:r>
              <a:rPr lang="en-US" sz="1200" dirty="0" smtClean="0"/>
              <a:t>Cool visualization of least squares approach </a:t>
            </a:r>
            <a:r>
              <a:rPr lang="en-US" sz="1200" dirty="0" smtClean="0">
                <a:hlinkClick r:id="rId9"/>
              </a:rPr>
              <a:t>http://phet.colorado.edu/sims/html/least-squares-regression/latest/least-squares-regression_en.html</a:t>
            </a:r>
            <a:r>
              <a:rPr lang="en-US" sz="12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221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Simple Linear Regression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6531" y="809178"/>
            <a:ext cx="210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88980"/>
              </p:ext>
            </p:extLst>
          </p:nvPr>
        </p:nvGraphicFramePr>
        <p:xfrm>
          <a:off x="456531" y="1320921"/>
          <a:ext cx="1651000" cy="19050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232899"/>
              </p:ext>
            </p:extLst>
          </p:nvPr>
        </p:nvGraphicFramePr>
        <p:xfrm>
          <a:off x="3286460" y="832641"/>
          <a:ext cx="5275442" cy="31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468618"/>
              </p:ext>
            </p:extLst>
          </p:nvPr>
        </p:nvGraphicFramePr>
        <p:xfrm>
          <a:off x="456530" y="3550041"/>
          <a:ext cx="1651000" cy="19050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*y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24358" y="3960321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Sum these values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632" r="38691"/>
          <a:stretch/>
        </p:blipFill>
        <p:spPr>
          <a:xfrm>
            <a:off x="2924358" y="4419006"/>
            <a:ext cx="1244112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8947" r="39479"/>
          <a:stretch/>
        </p:blipFill>
        <p:spPr>
          <a:xfrm>
            <a:off x="4293911" y="4419006"/>
            <a:ext cx="1183633" cy="850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6428" r="36644"/>
          <a:stretch/>
        </p:blipFill>
        <p:spPr>
          <a:xfrm>
            <a:off x="5477544" y="4419006"/>
            <a:ext cx="1477383" cy="850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36900" r="37274"/>
          <a:stretch/>
        </p:blipFill>
        <p:spPr>
          <a:xfrm>
            <a:off x="6954927" y="4419006"/>
            <a:ext cx="1416905" cy="850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82593" y="5461574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Solve for b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15693" r="14861"/>
          <a:stretch/>
        </p:blipFill>
        <p:spPr>
          <a:xfrm>
            <a:off x="1144208" y="5943860"/>
            <a:ext cx="3810092" cy="76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30286" r="30188"/>
          <a:stretch/>
        </p:blipFill>
        <p:spPr>
          <a:xfrm>
            <a:off x="4954300" y="5943860"/>
            <a:ext cx="2168555" cy="647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56100" y="6081250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0.7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205" y="6081250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8295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Simple Linear Regression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6531" y="809178"/>
            <a:ext cx="210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98561"/>
              </p:ext>
            </p:extLst>
          </p:nvPr>
        </p:nvGraphicFramePr>
        <p:xfrm>
          <a:off x="456531" y="1320921"/>
          <a:ext cx="1651000" cy="19050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474846"/>
              </p:ext>
            </p:extLst>
          </p:nvPr>
        </p:nvGraphicFramePr>
        <p:xfrm>
          <a:off x="3286460" y="832641"/>
          <a:ext cx="5275442" cy="31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301444"/>
              </p:ext>
            </p:extLst>
          </p:nvPr>
        </p:nvGraphicFramePr>
        <p:xfrm>
          <a:off x="456530" y="3550041"/>
          <a:ext cx="1651000" cy="1905000"/>
        </p:xfrm>
        <a:graphic>
          <a:graphicData uri="http://schemas.openxmlformats.org/drawingml/2006/table">
            <a:tbl>
              <a:tblPr/>
              <a:tblGrid>
                <a:gridCol w="825500"/>
                <a:gridCol w="82550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*y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n-US" sz="20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  <a:r>
                        <a:rPr lang="en-US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24358" y="3960321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Sum these values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8632" r="38691"/>
          <a:stretch/>
        </p:blipFill>
        <p:spPr>
          <a:xfrm>
            <a:off x="2924358" y="4419006"/>
            <a:ext cx="1244112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8947" r="39479"/>
          <a:stretch/>
        </p:blipFill>
        <p:spPr>
          <a:xfrm>
            <a:off x="4293911" y="4419006"/>
            <a:ext cx="1183633" cy="850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6428" r="36644"/>
          <a:stretch/>
        </p:blipFill>
        <p:spPr>
          <a:xfrm>
            <a:off x="5477544" y="4419006"/>
            <a:ext cx="1477383" cy="850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36900" r="37274"/>
          <a:stretch/>
        </p:blipFill>
        <p:spPr>
          <a:xfrm>
            <a:off x="6954927" y="4419006"/>
            <a:ext cx="1416905" cy="850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82593" y="5461574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Solve for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6289" y="6131252"/>
            <a:ext cx="237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7372" r="37432"/>
          <a:stretch/>
        </p:blipFill>
        <p:spPr>
          <a:xfrm>
            <a:off x="488803" y="6158482"/>
            <a:ext cx="1382347" cy="292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4853" r="36801"/>
          <a:stretch/>
        </p:blipFill>
        <p:spPr>
          <a:xfrm>
            <a:off x="1871150" y="6158482"/>
            <a:ext cx="1555139" cy="29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36270" r="35699"/>
          <a:stretch/>
        </p:blipFill>
        <p:spPr>
          <a:xfrm>
            <a:off x="5684896" y="6208484"/>
            <a:ext cx="1537859" cy="292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96111" y="6131252"/>
            <a:ext cx="2246312" cy="45242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/>
          <a:srcRect l="37530" r="38062"/>
          <a:stretch/>
        </p:blipFill>
        <p:spPr>
          <a:xfrm>
            <a:off x="5684896" y="5684856"/>
            <a:ext cx="1339148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5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Primary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Median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108" r="37035"/>
          <a:stretch/>
        </p:blipFill>
        <p:spPr>
          <a:xfrm>
            <a:off x="2287525" y="1554238"/>
            <a:ext cx="1473460" cy="85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5457" y="162629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</a:rPr>
              <a:t>i</a:t>
            </a:r>
            <a:r>
              <a:rPr lang="en-US" baseline="-25000" dirty="0" smtClean="0"/>
              <a:t>  </a:t>
            </a:r>
            <a:r>
              <a:rPr lang="en-US" dirty="0" smtClean="0"/>
              <a:t>- scalar quantity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- number of observations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5627" y="2787194"/>
            <a:ext cx="500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Value at the 50% cumulative frequency distribution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Ex - 8, 25, 35, 60, </a:t>
            </a:r>
            <a:r>
              <a:rPr lang="en-US" b="1" dirty="0" smtClean="0">
                <a:solidFill>
                  <a:srgbClr val="FF0000"/>
                </a:solidFill>
              </a:rPr>
              <a:t>85</a:t>
            </a:r>
            <a:r>
              <a:rPr lang="en-US" dirty="0" smtClean="0">
                <a:solidFill>
                  <a:srgbClr val="000000"/>
                </a:solidFill>
              </a:rPr>
              <a:t>, 90, 115, 200, 825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92400" y="3710524"/>
            <a:ext cx="1780535" cy="7936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84107" y="3710524"/>
            <a:ext cx="1426887" cy="7936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65988" y="3726601"/>
            <a:ext cx="4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50%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41382" y="3728778"/>
            <a:ext cx="494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50%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95627" y="4160784"/>
            <a:ext cx="4429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Maximum (or maxima) value of a distribution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Multiple modes possible (maxima)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38037" t="1" r="40448" b="-35266"/>
          <a:stretch/>
        </p:blipFill>
        <p:spPr>
          <a:xfrm>
            <a:off x="1001298" y="5067832"/>
            <a:ext cx="1180398" cy="395111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647016" y="4943780"/>
            <a:ext cx="0" cy="107089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638875" y="6014670"/>
            <a:ext cx="2118846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55534" y="529455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33210" y="601467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x</a:t>
            </a:r>
            <a:endParaRPr lang="en-US" sz="1400" b="1" dirty="0"/>
          </a:p>
        </p:txBody>
      </p:sp>
      <p:sp>
        <p:nvSpPr>
          <p:cNvPr id="28" name="Freeform 27"/>
          <p:cNvSpPr/>
          <p:nvPr/>
        </p:nvSpPr>
        <p:spPr>
          <a:xfrm>
            <a:off x="3744705" y="4999932"/>
            <a:ext cx="1953759" cy="861780"/>
          </a:xfrm>
          <a:custGeom>
            <a:avLst/>
            <a:gdLst>
              <a:gd name="connsiteX0" fmla="*/ 0 w 1953759"/>
              <a:gd name="connsiteY0" fmla="*/ 707096 h 861780"/>
              <a:gd name="connsiteX1" fmla="*/ 195376 w 1953759"/>
              <a:gd name="connsiteY1" fmla="*/ 715238 h 861780"/>
              <a:gd name="connsiteX2" fmla="*/ 301205 w 1953759"/>
              <a:gd name="connsiteY2" fmla="*/ 487282 h 861780"/>
              <a:gd name="connsiteX3" fmla="*/ 455877 w 1953759"/>
              <a:gd name="connsiteY3" fmla="*/ 332598 h 861780"/>
              <a:gd name="connsiteX4" fmla="*/ 675675 w 1953759"/>
              <a:gd name="connsiteY4" fmla="*/ 503565 h 861780"/>
              <a:gd name="connsiteX5" fmla="*/ 911754 w 1953759"/>
              <a:gd name="connsiteY5" fmla="*/ 430293 h 861780"/>
              <a:gd name="connsiteX6" fmla="*/ 1017583 w 1953759"/>
              <a:gd name="connsiteY6" fmla="*/ 55795 h 861780"/>
              <a:gd name="connsiteX7" fmla="*/ 1294366 w 1953759"/>
              <a:gd name="connsiteY7" fmla="*/ 55795 h 861780"/>
              <a:gd name="connsiteX8" fmla="*/ 1546726 w 1953759"/>
              <a:gd name="connsiteY8" fmla="*/ 568695 h 861780"/>
              <a:gd name="connsiteX9" fmla="*/ 1839790 w 1953759"/>
              <a:gd name="connsiteY9" fmla="*/ 666390 h 861780"/>
              <a:gd name="connsiteX10" fmla="*/ 1953759 w 1953759"/>
              <a:gd name="connsiteY10" fmla="*/ 861780 h 86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3759" h="861780">
                <a:moveTo>
                  <a:pt x="0" y="707096"/>
                </a:moveTo>
                <a:cubicBezTo>
                  <a:pt x="72587" y="729485"/>
                  <a:pt x="145175" y="751874"/>
                  <a:pt x="195376" y="715238"/>
                </a:cubicBezTo>
                <a:cubicBezTo>
                  <a:pt x="245577" y="678602"/>
                  <a:pt x="257788" y="551055"/>
                  <a:pt x="301205" y="487282"/>
                </a:cubicBezTo>
                <a:cubicBezTo>
                  <a:pt x="344622" y="423509"/>
                  <a:pt x="393465" y="329884"/>
                  <a:pt x="455877" y="332598"/>
                </a:cubicBezTo>
                <a:cubicBezTo>
                  <a:pt x="518289" y="335312"/>
                  <a:pt x="599696" y="487283"/>
                  <a:pt x="675675" y="503565"/>
                </a:cubicBezTo>
                <a:cubicBezTo>
                  <a:pt x="751654" y="519847"/>
                  <a:pt x="854769" y="504921"/>
                  <a:pt x="911754" y="430293"/>
                </a:cubicBezTo>
                <a:cubicBezTo>
                  <a:pt x="968739" y="355665"/>
                  <a:pt x="953814" y="118211"/>
                  <a:pt x="1017583" y="55795"/>
                </a:cubicBezTo>
                <a:cubicBezTo>
                  <a:pt x="1081352" y="-6621"/>
                  <a:pt x="1206176" y="-29688"/>
                  <a:pt x="1294366" y="55795"/>
                </a:cubicBezTo>
                <a:cubicBezTo>
                  <a:pt x="1382556" y="141278"/>
                  <a:pt x="1455822" y="466929"/>
                  <a:pt x="1546726" y="568695"/>
                </a:cubicBezTo>
                <a:cubicBezTo>
                  <a:pt x="1637630" y="670461"/>
                  <a:pt x="1771951" y="617543"/>
                  <a:pt x="1839790" y="666390"/>
                </a:cubicBezTo>
                <a:cubicBezTo>
                  <a:pt x="1907629" y="715237"/>
                  <a:pt x="1930694" y="788508"/>
                  <a:pt x="1953759" y="86178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006509" y="4943780"/>
            <a:ext cx="42987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00257" y="4760055"/>
            <a:ext cx="613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mode</a:t>
            </a:r>
            <a:endParaRPr lang="en-US" sz="1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01912" y="4911216"/>
            <a:ext cx="2274" cy="1103454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42043" r="42080" b="24365"/>
          <a:stretch/>
        </p:blipFill>
        <p:spPr>
          <a:xfrm>
            <a:off x="826273" y="5659659"/>
            <a:ext cx="871053" cy="6627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41004" r="42081"/>
          <a:stretch/>
        </p:blipFill>
        <p:spPr>
          <a:xfrm>
            <a:off x="1823506" y="5602336"/>
            <a:ext cx="92803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9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Correlation and Regression Maps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530" y="1533599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on NOAA ESRL Map Room: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4815" y="1533599"/>
            <a:ext cx="474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http://www.esrl.noaa.gov/psd/data/correlation/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80249" y="1163645"/>
            <a:ext cx="13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6530" y="2096538"/>
            <a:ext cx="375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Correlation of NAO with 500-hPa geopotential heights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635" t="9071"/>
          <a:stretch/>
        </p:blipFill>
        <p:spPr>
          <a:xfrm>
            <a:off x="267829" y="2742869"/>
            <a:ext cx="4441060" cy="403717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2409094" y="4138347"/>
            <a:ext cx="3327640" cy="627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36413" y="4548249"/>
            <a:ext cx="255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Strong negative correlation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923300" y="2005967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923301" y="4138347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2720" y="4271250"/>
            <a:ext cx="5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NAO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143398" y="3027622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500-hPa Hgt</a:t>
            </a:r>
            <a:endParaRPr lang="en-US" sz="14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92832" y="2881368"/>
            <a:ext cx="1319567" cy="95037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77443" y="2689513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-0.8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12399" y="4271250"/>
            <a:ext cx="107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positive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613523" y="4302028"/>
            <a:ext cx="1097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negative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404353" y="3758980"/>
            <a:ext cx="44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404353" y="2235037"/>
            <a:ext cx="4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755683" y="2172259"/>
            <a:ext cx="17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 each grid point in Northern Hemisphere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92832" y="2035506"/>
            <a:ext cx="202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Coast of Greenland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645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Correlation and Regression Maps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530" y="1533599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on NOAA ESRL Map Room: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4815" y="1533599"/>
            <a:ext cx="474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http://www.esrl.noaa.gov/psd/data/correlation/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80249" y="1163645"/>
            <a:ext cx="13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6530" y="2096538"/>
            <a:ext cx="375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Correlation of NAO with 500-hPa geopotential heights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635" t="9071"/>
          <a:stretch/>
        </p:blipFill>
        <p:spPr>
          <a:xfrm>
            <a:off x="267829" y="2742869"/>
            <a:ext cx="4441060" cy="403717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>
            <a:off x="2116718" y="5184000"/>
            <a:ext cx="2980681" cy="414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13523" y="6060249"/>
            <a:ext cx="255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Moderate positive correlation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845543" y="3333437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845544" y="5465817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44963" y="5598720"/>
            <a:ext cx="5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NAO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065641" y="4355092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500-hPa Hgt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02261" y="3654840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+0.6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4642" y="5598720"/>
            <a:ext cx="107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positive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535766" y="5629498"/>
            <a:ext cx="1097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negative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26596" y="5086450"/>
            <a:ext cx="44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326596" y="3562507"/>
            <a:ext cx="4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755683" y="2172259"/>
            <a:ext cx="17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 each grid point in Northern Hemisphere</a:t>
            </a:r>
          </a:p>
        </p:txBody>
      </p:sp>
      <p:sp>
        <p:nvSpPr>
          <p:cNvPr id="5" name="Freeform 4"/>
          <p:cNvSpPr/>
          <p:nvPr/>
        </p:nvSpPr>
        <p:spPr>
          <a:xfrm>
            <a:off x="6082321" y="4125762"/>
            <a:ext cx="1822968" cy="1161918"/>
          </a:xfrm>
          <a:custGeom>
            <a:avLst/>
            <a:gdLst>
              <a:gd name="connsiteX0" fmla="*/ 0 w 1822968"/>
              <a:gd name="connsiteY0" fmla="*/ 1161918 h 1161918"/>
              <a:gd name="connsiteX1" fmla="*/ 233270 w 1822968"/>
              <a:gd name="connsiteY1" fmla="*/ 790398 h 1161918"/>
              <a:gd name="connsiteX2" fmla="*/ 760290 w 1822968"/>
              <a:gd name="connsiteY2" fmla="*/ 833598 h 1161918"/>
              <a:gd name="connsiteX3" fmla="*/ 907164 w 1822968"/>
              <a:gd name="connsiteY3" fmla="*/ 453438 h 1161918"/>
              <a:gd name="connsiteX4" fmla="*/ 1347786 w 1822968"/>
              <a:gd name="connsiteY4" fmla="*/ 505278 h 1161918"/>
              <a:gd name="connsiteX5" fmla="*/ 1511940 w 1822968"/>
              <a:gd name="connsiteY5" fmla="*/ 12798 h 1161918"/>
              <a:gd name="connsiteX6" fmla="*/ 1822968 w 1822968"/>
              <a:gd name="connsiteY6" fmla="*/ 133758 h 116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968" h="1161918">
                <a:moveTo>
                  <a:pt x="0" y="1161918"/>
                </a:moveTo>
                <a:cubicBezTo>
                  <a:pt x="53277" y="1003518"/>
                  <a:pt x="106555" y="845118"/>
                  <a:pt x="233270" y="790398"/>
                </a:cubicBezTo>
                <a:cubicBezTo>
                  <a:pt x="359985" y="735678"/>
                  <a:pt x="647974" y="889758"/>
                  <a:pt x="760290" y="833598"/>
                </a:cubicBezTo>
                <a:cubicBezTo>
                  <a:pt x="872606" y="777438"/>
                  <a:pt x="809248" y="508158"/>
                  <a:pt x="907164" y="453438"/>
                </a:cubicBezTo>
                <a:cubicBezTo>
                  <a:pt x="1005080" y="398718"/>
                  <a:pt x="1246990" y="578718"/>
                  <a:pt x="1347786" y="505278"/>
                </a:cubicBezTo>
                <a:cubicBezTo>
                  <a:pt x="1448582" y="431838"/>
                  <a:pt x="1432743" y="74718"/>
                  <a:pt x="1511940" y="12798"/>
                </a:cubicBezTo>
                <a:cubicBezTo>
                  <a:pt x="1591137" y="-49122"/>
                  <a:pt x="1822968" y="133758"/>
                  <a:pt x="1822968" y="133758"/>
                </a:cubicBezTo>
              </a:path>
            </a:pathLst>
          </a:cu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02261" y="2304258"/>
            <a:ext cx="121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Eastern 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421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Correlation and Regression Maps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530" y="1533599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on NOAA ESRL Map Room: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4815" y="1533599"/>
            <a:ext cx="474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http://www.esrl.noaa.gov/psd/data/correlation/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80249" y="1163645"/>
            <a:ext cx="13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6530" y="2096538"/>
            <a:ext cx="3750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Correlation of NAO with 500-hPa geopotential heights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635" t="9071"/>
          <a:stretch/>
        </p:blipFill>
        <p:spPr>
          <a:xfrm>
            <a:off x="267829" y="2742869"/>
            <a:ext cx="4441060" cy="403717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984922" y="4337280"/>
            <a:ext cx="4112478" cy="285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92028" y="5921749"/>
            <a:ext cx="1166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 Correlation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845543" y="3333437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845544" y="5465817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44963" y="5598720"/>
            <a:ext cx="5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NAO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5065641" y="4355092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500-hPa Hgt</a:t>
            </a:r>
            <a:endParaRPr lang="en-US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02261" y="3654840"/>
            <a:ext cx="12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 ≈ 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34642" y="5598720"/>
            <a:ext cx="107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positive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535766" y="5629498"/>
            <a:ext cx="1097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negative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26596" y="5086450"/>
            <a:ext cx="44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326596" y="3562507"/>
            <a:ext cx="4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755683" y="2172259"/>
            <a:ext cx="17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 each grid point in Northern Hemisphere</a:t>
            </a:r>
          </a:p>
        </p:txBody>
      </p:sp>
      <p:sp>
        <p:nvSpPr>
          <p:cNvPr id="6" name="Freeform 5"/>
          <p:cNvSpPr/>
          <p:nvPr/>
        </p:nvSpPr>
        <p:spPr>
          <a:xfrm>
            <a:off x="6021843" y="4237967"/>
            <a:ext cx="1909365" cy="574513"/>
          </a:xfrm>
          <a:custGeom>
            <a:avLst/>
            <a:gdLst>
              <a:gd name="connsiteX0" fmla="*/ 0 w 1909365"/>
              <a:gd name="connsiteY0" fmla="*/ 574513 h 574513"/>
              <a:gd name="connsiteX1" fmla="*/ 181433 w 1909365"/>
              <a:gd name="connsiteY1" fmla="*/ 38833 h 574513"/>
              <a:gd name="connsiteX2" fmla="*/ 596136 w 1909365"/>
              <a:gd name="connsiteY2" fmla="*/ 453553 h 574513"/>
              <a:gd name="connsiteX3" fmla="*/ 863966 w 1909365"/>
              <a:gd name="connsiteY3" fmla="*/ 185713 h 574513"/>
              <a:gd name="connsiteX4" fmla="*/ 1123156 w 1909365"/>
              <a:gd name="connsiteY4" fmla="*/ 12913 h 574513"/>
              <a:gd name="connsiteX5" fmla="*/ 1295949 w 1909365"/>
              <a:gd name="connsiteY5" fmla="*/ 539953 h 574513"/>
              <a:gd name="connsiteX6" fmla="*/ 1658815 w 1909365"/>
              <a:gd name="connsiteY6" fmla="*/ 56113 h 574513"/>
              <a:gd name="connsiteX7" fmla="*/ 1909365 w 1909365"/>
              <a:gd name="connsiteY7" fmla="*/ 522673 h 57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9365" h="574513">
                <a:moveTo>
                  <a:pt x="0" y="574513"/>
                </a:moveTo>
                <a:cubicBezTo>
                  <a:pt x="41038" y="316753"/>
                  <a:pt x="82077" y="58993"/>
                  <a:pt x="181433" y="38833"/>
                </a:cubicBezTo>
                <a:cubicBezTo>
                  <a:pt x="280789" y="18673"/>
                  <a:pt x="482381" y="429073"/>
                  <a:pt x="596136" y="453553"/>
                </a:cubicBezTo>
                <a:cubicBezTo>
                  <a:pt x="709892" y="478033"/>
                  <a:pt x="776130" y="259153"/>
                  <a:pt x="863966" y="185713"/>
                </a:cubicBezTo>
                <a:cubicBezTo>
                  <a:pt x="951802" y="112273"/>
                  <a:pt x="1051159" y="-46127"/>
                  <a:pt x="1123156" y="12913"/>
                </a:cubicBezTo>
                <a:cubicBezTo>
                  <a:pt x="1195153" y="71953"/>
                  <a:pt x="1206672" y="532753"/>
                  <a:pt x="1295949" y="539953"/>
                </a:cubicBezTo>
                <a:cubicBezTo>
                  <a:pt x="1385226" y="547153"/>
                  <a:pt x="1556579" y="58993"/>
                  <a:pt x="1658815" y="56113"/>
                </a:cubicBezTo>
                <a:cubicBezTo>
                  <a:pt x="1761051" y="53233"/>
                  <a:pt x="1835208" y="287953"/>
                  <a:pt x="1909365" y="522673"/>
                </a:cubicBezTo>
              </a:path>
            </a:pathLst>
          </a:cu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17210" y="2449258"/>
            <a:ext cx="154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Central Pacific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493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/>
          <a:lstStyle/>
          <a:p>
            <a:r>
              <a:rPr lang="en-US" dirty="0" smtClean="0"/>
              <a:t>Correlation and Regression Maps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6530" y="1533599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on NOAA ESRL Map Room: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4815" y="1533599"/>
            <a:ext cx="4741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http://www.esrl.noaa.gov/psd/data/correlation/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680249" y="1163645"/>
            <a:ext cx="132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830" t="8945"/>
          <a:stretch/>
        </p:blipFill>
        <p:spPr>
          <a:xfrm>
            <a:off x="283124" y="2732515"/>
            <a:ext cx="4429867" cy="4042769"/>
          </a:xfrm>
          <a:prstGeom prst="rect">
            <a:avLst/>
          </a:prstGeom>
        </p:spPr>
      </p:pic>
      <p:pic>
        <p:nvPicPr>
          <p:cNvPr id="4" name="Picture 3" descr="Screen Shot 2015-11-12 at 1.14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2" y="1910631"/>
            <a:ext cx="2110154" cy="5938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6530" y="2096538"/>
            <a:ext cx="3167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Regression of NAO with 500-hPa geopotential heights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29956" y="2172259"/>
            <a:ext cx="17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At each grid point in Northern Hemisphere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2991" y="2732515"/>
            <a:ext cx="4431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Regression and Correlations maps show the same features, but amplitude of regression much greater than correlation which must be between -1 to 1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460389" y="3931861"/>
            <a:ext cx="0" cy="213238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460390" y="6064241"/>
            <a:ext cx="2215533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59809" y="6197144"/>
            <a:ext cx="5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NAO</a:t>
            </a:r>
            <a:endParaRPr lang="en-US" sz="1400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4680487" y="4953516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500-hPa Hgt</a:t>
            </a:r>
            <a:endParaRPr lang="en-US" sz="14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5829921" y="4807262"/>
            <a:ext cx="1319567" cy="95037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49488" y="6197144"/>
            <a:ext cx="1073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positive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150612" y="6227922"/>
            <a:ext cx="1097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negative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4941442" y="5684874"/>
            <a:ext cx="440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4941442" y="4160931"/>
            <a:ext cx="46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High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829921" y="3961400"/>
            <a:ext cx="202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Coast of Greenland</a:t>
            </a:r>
            <a:endParaRPr lang="en-US" b="1" dirty="0"/>
          </a:p>
        </p:txBody>
      </p:sp>
      <p:cxnSp>
        <p:nvCxnSpPr>
          <p:cNvPr id="53" name="Straight Arrow Connector 52"/>
          <p:cNvCxnSpPr>
            <a:stCxn id="45" idx="0"/>
          </p:cNvCxnSpPr>
          <p:nvPr/>
        </p:nvCxnSpPr>
        <p:spPr>
          <a:xfrm flipH="1" flipV="1">
            <a:off x="2409094" y="4765570"/>
            <a:ext cx="2665091" cy="341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634824" y="4807262"/>
            <a:ext cx="1710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regression line: Amplitude (≈ -60 m)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/>
          <a:srcRect l="37530" r="38062"/>
          <a:stretch/>
        </p:blipFill>
        <p:spPr>
          <a:xfrm>
            <a:off x="6634824" y="4413768"/>
            <a:ext cx="1339148" cy="2921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75057" y="4953597"/>
            <a:ext cx="54864" cy="5801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04945" y="4924588"/>
            <a:ext cx="54864" cy="5801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402481" y="5388009"/>
            <a:ext cx="54864" cy="5801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838076" y="5329991"/>
            <a:ext cx="54864" cy="5801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892940" y="5684874"/>
            <a:ext cx="54864" cy="5801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5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Simplified Statistical Summary Plots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7760" y="1027368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 and Whisker Display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742899" y="1933515"/>
            <a:ext cx="0" cy="3068331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35231" y="2930769"/>
            <a:ext cx="615461" cy="121138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1"/>
            <a:endCxn id="8" idx="3"/>
          </p:cNvCxnSpPr>
          <p:nvPr/>
        </p:nvCxnSpPr>
        <p:spPr>
          <a:xfrm>
            <a:off x="4435231" y="3536462"/>
            <a:ext cx="61546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890566" y="1933515"/>
            <a:ext cx="4919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82538" y="1795015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Max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050692" y="2930769"/>
            <a:ext cx="48846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39154" y="2792269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Upper quartile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890566" y="5001846"/>
            <a:ext cx="4919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82538" y="4863346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Min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051544" y="4142154"/>
            <a:ext cx="48846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40006" y="4003654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Lower quartile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051544" y="3536462"/>
            <a:ext cx="48846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540006" y="3397962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Median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060092" y="2930770"/>
            <a:ext cx="0" cy="121138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77184" y="3397963"/>
            <a:ext cx="482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Box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03169" y="3246723"/>
            <a:ext cx="126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Whiskers</a:t>
            </a:r>
          </a:p>
        </p:txBody>
      </p:sp>
      <p:sp>
        <p:nvSpPr>
          <p:cNvPr id="20" name="Freeform 19"/>
          <p:cNvSpPr/>
          <p:nvPr/>
        </p:nvSpPr>
        <p:spPr>
          <a:xfrm>
            <a:off x="5089769" y="3565769"/>
            <a:ext cx="2562468" cy="1006231"/>
          </a:xfrm>
          <a:custGeom>
            <a:avLst/>
            <a:gdLst>
              <a:gd name="connsiteX0" fmla="*/ 2530231 w 2562468"/>
              <a:gd name="connsiteY0" fmla="*/ 0 h 1006231"/>
              <a:gd name="connsiteX1" fmla="*/ 2207846 w 2562468"/>
              <a:gd name="connsiteY1" fmla="*/ 722923 h 1006231"/>
              <a:gd name="connsiteX2" fmla="*/ 0 w 2562468"/>
              <a:gd name="connsiteY2" fmla="*/ 1006231 h 100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468" h="1006231">
                <a:moveTo>
                  <a:pt x="2530231" y="0"/>
                </a:moveTo>
                <a:cubicBezTo>
                  <a:pt x="2579891" y="277609"/>
                  <a:pt x="2629551" y="555218"/>
                  <a:pt x="2207846" y="722923"/>
                </a:cubicBezTo>
                <a:cubicBezTo>
                  <a:pt x="1786141" y="890628"/>
                  <a:pt x="0" y="1006231"/>
                  <a:pt x="0" y="1006231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flipV="1">
            <a:off x="4890565" y="2373922"/>
            <a:ext cx="2761671" cy="695343"/>
          </a:xfrm>
          <a:custGeom>
            <a:avLst/>
            <a:gdLst>
              <a:gd name="connsiteX0" fmla="*/ 2530231 w 2562468"/>
              <a:gd name="connsiteY0" fmla="*/ 0 h 1006231"/>
              <a:gd name="connsiteX1" fmla="*/ 2207846 w 2562468"/>
              <a:gd name="connsiteY1" fmla="*/ 722923 h 1006231"/>
              <a:gd name="connsiteX2" fmla="*/ 0 w 2562468"/>
              <a:gd name="connsiteY2" fmla="*/ 1006231 h 100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2468" h="1006231">
                <a:moveTo>
                  <a:pt x="2530231" y="0"/>
                </a:moveTo>
                <a:cubicBezTo>
                  <a:pt x="2579891" y="277609"/>
                  <a:pt x="2629551" y="555218"/>
                  <a:pt x="2207846" y="722923"/>
                </a:cubicBezTo>
                <a:cubicBezTo>
                  <a:pt x="1786141" y="890628"/>
                  <a:pt x="0" y="1006231"/>
                  <a:pt x="0" y="1006231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0538" y="2325077"/>
            <a:ext cx="449385" cy="19098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424565" y="1396701"/>
            <a:ext cx="449385" cy="28381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913026" y="3077307"/>
            <a:ext cx="449385" cy="11464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401487" y="3564402"/>
            <a:ext cx="449385" cy="6593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30" y="-115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Simplified Statistical Summary Plots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7760" y="1027368"/>
            <a:ext cx="391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484928" y="1230923"/>
            <a:ext cx="2" cy="3003971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84930" y="4234894"/>
            <a:ext cx="3816224" cy="0"/>
          </a:xfrm>
          <a:prstGeom prst="line">
            <a:avLst/>
          </a:prstGeom>
          <a:ln w="50800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49258" y="4675574"/>
            <a:ext cx="130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Bins (amounts)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1749912" y="3124169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# of events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33924" y="4245595"/>
            <a:ext cx="465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0-10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349724" y="4245595"/>
            <a:ext cx="543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10-</a:t>
            </a:r>
            <a:r>
              <a:rPr lang="en-US" sz="1200" dirty="0"/>
              <a:t>2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863057" y="4234123"/>
            <a:ext cx="543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20-30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4349490" y="4234895"/>
            <a:ext cx="543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30-40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426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Mean wind speed</a:t>
            </a:r>
          </a:p>
          <a:p>
            <a:pPr lvl="1"/>
            <a:r>
              <a:rPr lang="en-US" sz="2000" dirty="0" smtClean="0"/>
              <a:t>Mean speed determined without consideration of direction of wind </a:t>
            </a:r>
          </a:p>
          <a:p>
            <a:r>
              <a:rPr lang="en-US" dirty="0" smtClean="0"/>
              <a:t>Mean resultant wind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185" r="37480"/>
          <a:stretch/>
        </p:blipFill>
        <p:spPr>
          <a:xfrm>
            <a:off x="691957" y="2533147"/>
            <a:ext cx="133506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7236" t="-2847" r="47125"/>
          <a:stretch/>
        </p:blipFill>
        <p:spPr>
          <a:xfrm>
            <a:off x="2702700" y="2533147"/>
            <a:ext cx="309345" cy="3526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012045" y="2516477"/>
            <a:ext cx="141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vector wind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58635" y="3078523"/>
            <a:ext cx="64658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calculate 	 it is necessary to compute the individual u</a:t>
            </a:r>
            <a:r>
              <a:rPr lang="en-US" baseline="-25000" dirty="0" smtClean="0"/>
              <a:t>i</a:t>
            </a:r>
            <a:r>
              <a:rPr lang="en-US" dirty="0" smtClean="0"/>
              <a:t> and v</a:t>
            </a:r>
            <a:r>
              <a:rPr lang="en-US" baseline="-25000" dirty="0" smtClean="0"/>
              <a:t>i</a:t>
            </a:r>
            <a:r>
              <a:rPr lang="en-US" dirty="0" smtClean="0"/>
              <a:t> wind components, average them separately, and recombine</a:t>
            </a:r>
          </a:p>
          <a:p>
            <a:r>
              <a:rPr lang="en-US" dirty="0" smtClean="0"/>
              <a:t>       and        to get the mean vector wind. </a:t>
            </a:r>
          </a:p>
          <a:p>
            <a:endParaRPr lang="en-US" dirty="0"/>
          </a:p>
          <a:p>
            <a:r>
              <a:rPr lang="en-US" b="1" dirty="0" smtClean="0"/>
              <a:t>Note</a:t>
            </a:r>
            <a:r>
              <a:rPr lang="en-US" dirty="0" smtClean="0"/>
              <a:t> the differences between mathematical wind direction and meteorological wind direction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8185" t="14861" r="55690" b="33947"/>
          <a:stretch/>
        </p:blipFill>
        <p:spPr>
          <a:xfrm>
            <a:off x="3549213" y="2979704"/>
            <a:ext cx="336040" cy="435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6346" r="47125"/>
          <a:stretch/>
        </p:blipFill>
        <p:spPr>
          <a:xfrm>
            <a:off x="2419932" y="3651097"/>
            <a:ext cx="358189" cy="29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7385" r="46828" b="-8696"/>
          <a:stretch/>
        </p:blipFill>
        <p:spPr>
          <a:xfrm>
            <a:off x="3231736" y="3651097"/>
            <a:ext cx="317477" cy="3175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1066416" y="3968597"/>
            <a:ext cx="0" cy="15349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52353" y="4733430"/>
            <a:ext cx="1644416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66416" y="4152046"/>
            <a:ext cx="675682" cy="56903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171321">
            <a:off x="1004182" y="4082585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 wind</a:t>
            </a:r>
            <a:endParaRPr lang="en-US" sz="1200" dirty="0"/>
          </a:p>
        </p:txBody>
      </p:sp>
      <p:sp>
        <p:nvSpPr>
          <p:cNvPr id="42" name="Freeform 41"/>
          <p:cNvSpPr/>
          <p:nvPr/>
        </p:nvSpPr>
        <p:spPr>
          <a:xfrm>
            <a:off x="1351346" y="4477697"/>
            <a:ext cx="107087" cy="244238"/>
          </a:xfrm>
          <a:custGeom>
            <a:avLst/>
            <a:gdLst>
              <a:gd name="connsiteX0" fmla="*/ 0 w 107087"/>
              <a:gd name="connsiteY0" fmla="*/ 0 h 244238"/>
              <a:gd name="connsiteX1" fmla="*/ 97688 w 107087"/>
              <a:gd name="connsiteY1" fmla="*/ 97695 h 244238"/>
              <a:gd name="connsiteX2" fmla="*/ 97688 w 107087"/>
              <a:gd name="connsiteY2" fmla="*/ 244238 h 24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7" h="244238">
                <a:moveTo>
                  <a:pt x="0" y="0"/>
                </a:moveTo>
                <a:cubicBezTo>
                  <a:pt x="40703" y="28494"/>
                  <a:pt x="81407" y="56989"/>
                  <a:pt x="97688" y="97695"/>
                </a:cubicBezTo>
                <a:cubicBezTo>
                  <a:pt x="113969" y="138401"/>
                  <a:pt x="105828" y="191319"/>
                  <a:pt x="97688" y="244238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/>
          <a:srcRect l="47385" r="48461"/>
          <a:stretch/>
        </p:blipFill>
        <p:spPr>
          <a:xfrm>
            <a:off x="2778121" y="5158336"/>
            <a:ext cx="227928" cy="2921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50494" y="5114621"/>
            <a:ext cx="646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       = meteorological wind direction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/>
          <a:srcRect l="44566" r="44751"/>
          <a:stretch/>
        </p:blipFill>
        <p:spPr>
          <a:xfrm>
            <a:off x="98957" y="5229512"/>
            <a:ext cx="323065" cy="16100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95907" y="5182664"/>
            <a:ext cx="584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= 225</a:t>
            </a:r>
            <a:r>
              <a:rPr lang="en-US" sz="1200" baseline="30000" dirty="0" smtClean="0"/>
              <a:t>o</a:t>
            </a:r>
            <a:endParaRPr lang="en-US" sz="1200" baseline="30000" dirty="0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543133" y="4713709"/>
            <a:ext cx="523283" cy="452768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/>
          <a:srcRect l="42933" r="44010"/>
          <a:stretch/>
        </p:blipFill>
        <p:spPr>
          <a:xfrm>
            <a:off x="1486817" y="4398201"/>
            <a:ext cx="409952" cy="16715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840470" y="4339197"/>
            <a:ext cx="506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= 45</a:t>
            </a:r>
            <a:r>
              <a:rPr lang="en-US" sz="1200" baseline="30000" dirty="0" smtClean="0"/>
              <a:t>o</a:t>
            </a:r>
            <a:endParaRPr lang="en-US" sz="1200" baseline="300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/>
          <a:srcRect l="42933" r="44010"/>
          <a:stretch/>
        </p:blipFill>
        <p:spPr>
          <a:xfrm>
            <a:off x="2321331" y="5516887"/>
            <a:ext cx="826622" cy="33705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7"/>
          <a:srcRect l="44566" r="44751"/>
          <a:stretch/>
        </p:blipFill>
        <p:spPr>
          <a:xfrm>
            <a:off x="4016798" y="5516887"/>
            <a:ext cx="676327" cy="337051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147953" y="5516887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270</a:t>
            </a:r>
            <a:r>
              <a:rPr lang="en-US" baseline="30000" dirty="0" smtClean="0"/>
              <a:t>o</a:t>
            </a:r>
            <a:r>
              <a:rPr lang="en-US" dirty="0" smtClean="0"/>
              <a:t> –   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8"/>
          <a:srcRect l="42933" r="44010"/>
          <a:stretch/>
        </p:blipFill>
        <p:spPr>
          <a:xfrm>
            <a:off x="3954401" y="5913466"/>
            <a:ext cx="826622" cy="33705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44566" r="44751"/>
          <a:stretch/>
        </p:blipFill>
        <p:spPr>
          <a:xfrm>
            <a:off x="2346663" y="5900516"/>
            <a:ext cx="676327" cy="337051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139823" y="588932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270</a:t>
            </a:r>
            <a:r>
              <a:rPr lang="en-US" baseline="30000" dirty="0" smtClean="0"/>
              <a:t>o</a:t>
            </a:r>
            <a:r>
              <a:rPr lang="en-US" dirty="0" smtClean="0"/>
              <a:t> –   </a:t>
            </a:r>
          </a:p>
        </p:txBody>
      </p:sp>
    </p:spTree>
    <p:extLst>
      <p:ext uri="{BB962C8B-B14F-4D97-AF65-F5344CB8AC3E}">
        <p14:creationId xmlns:p14="http://schemas.microsoft.com/office/powerpoint/2010/main" val="252073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Mean resultant wind (cont.)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83" y="1539824"/>
            <a:ext cx="368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b="1" dirty="0" smtClean="0"/>
              <a:t>mathematical</a:t>
            </a:r>
            <a:r>
              <a:rPr lang="en-US" dirty="0" smtClean="0"/>
              <a:t> wind direction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5071" r="25962"/>
          <a:stretch/>
        </p:blipFill>
        <p:spPr>
          <a:xfrm>
            <a:off x="4874848" y="3046535"/>
            <a:ext cx="2686538" cy="850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4359" r="26139"/>
          <a:stretch/>
        </p:blipFill>
        <p:spPr>
          <a:xfrm>
            <a:off x="4845539" y="2148743"/>
            <a:ext cx="2715847" cy="850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0199" t="-6896" r="30271" b="6896"/>
          <a:stretch/>
        </p:blipFill>
        <p:spPr>
          <a:xfrm>
            <a:off x="1357923" y="2256205"/>
            <a:ext cx="2168770" cy="368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30590" r="31482"/>
          <a:stretch/>
        </p:blipFill>
        <p:spPr>
          <a:xfrm>
            <a:off x="1445846" y="3279530"/>
            <a:ext cx="2080847" cy="36830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3834241" y="3129944"/>
            <a:ext cx="985031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88910" y="2830343"/>
            <a:ext cx="67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83112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Mean resultant wind (cont.)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83" y="1539824"/>
            <a:ext cx="368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b="1" dirty="0" smtClean="0"/>
              <a:t>meteorological</a:t>
            </a:r>
            <a:r>
              <a:rPr lang="en-US" dirty="0" smtClean="0"/>
              <a:t> wind direction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754" r="24423"/>
          <a:stretch/>
        </p:blipFill>
        <p:spPr>
          <a:xfrm>
            <a:off x="4876257" y="2028389"/>
            <a:ext cx="2898076" cy="85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941" r="24572"/>
          <a:stretch/>
        </p:blipFill>
        <p:spPr>
          <a:xfrm>
            <a:off x="4949523" y="2968843"/>
            <a:ext cx="2824810" cy="8509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7201" y="4061522"/>
            <a:ext cx="2554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Resultant Wind Speed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269" r="29669"/>
          <a:stretch/>
        </p:blipFill>
        <p:spPr>
          <a:xfrm>
            <a:off x="594268" y="4613569"/>
            <a:ext cx="2197980" cy="4699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087913" y="4061522"/>
            <a:ext cx="3166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Resultant Wind Direction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8800" r="20069"/>
          <a:stretch/>
        </p:blipFill>
        <p:spPr>
          <a:xfrm>
            <a:off x="4819272" y="4613569"/>
            <a:ext cx="3353953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9579" r="29765"/>
          <a:stretch/>
        </p:blipFill>
        <p:spPr>
          <a:xfrm>
            <a:off x="1326927" y="3238500"/>
            <a:ext cx="2230543" cy="368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0025" r="30655"/>
          <a:stretch/>
        </p:blipFill>
        <p:spPr>
          <a:xfrm>
            <a:off x="1326927" y="2326839"/>
            <a:ext cx="2157277" cy="3683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3834241" y="3129944"/>
            <a:ext cx="985031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88910" y="2830343"/>
            <a:ext cx="677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Mean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96308" y="1998349"/>
            <a:ext cx="87979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209" y="1751353"/>
            <a:ext cx="1115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Note Changes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63615" y="2028389"/>
            <a:ext cx="101792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63615" y="2971337"/>
            <a:ext cx="101792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96308" y="2971337"/>
            <a:ext cx="87979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28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Mean resultant wind (cont.)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7682" y="1580530"/>
            <a:ext cx="423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get meteorological wind direction right, necessary to check individual coordinates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33295" y="2549536"/>
            <a:ext cx="0" cy="153490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19232" y="3314369"/>
            <a:ext cx="1644416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363648" y="3145092"/>
            <a:ext cx="2924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u</a:t>
            </a:r>
            <a:endParaRPr lang="en-US" sz="1600" b="1" baseline="30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83254" y="2210982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v</a:t>
            </a:r>
            <a:endParaRPr lang="en-US" sz="1600" b="1" baseline="30000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1734665" y="2408492"/>
            <a:ext cx="317487" cy="368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1702102" y="2776792"/>
            <a:ext cx="350050" cy="36830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052152" y="2408492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</a:t>
            </a:r>
            <a:endParaRPr lang="en-US" baseline="30000" dirty="0"/>
          </a:p>
        </p:txBody>
      </p:sp>
      <p:sp>
        <p:nvSpPr>
          <p:cNvPr id="33" name="Rectangle 32"/>
          <p:cNvSpPr/>
          <p:nvPr/>
        </p:nvSpPr>
        <p:spPr>
          <a:xfrm>
            <a:off x="2052152" y="2775760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</a:t>
            </a:r>
            <a:endParaRPr lang="en-US" baseline="300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1712880" y="3347836"/>
            <a:ext cx="317487" cy="368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1680317" y="3716136"/>
            <a:ext cx="350050" cy="3683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30367" y="3347836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</a:t>
            </a:r>
            <a:endParaRPr lang="en-US" baseline="30000" dirty="0"/>
          </a:p>
        </p:txBody>
      </p:sp>
      <p:sp>
        <p:nvSpPr>
          <p:cNvPr id="38" name="Rectangle 37"/>
          <p:cNvSpPr/>
          <p:nvPr/>
        </p:nvSpPr>
        <p:spPr>
          <a:xfrm>
            <a:off x="2030367" y="3715104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</a:t>
            </a:r>
            <a:endParaRPr lang="en-US" baseline="300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682247" y="2411542"/>
            <a:ext cx="317487" cy="368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649684" y="2779842"/>
            <a:ext cx="350050" cy="3683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99734" y="2411542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</a:t>
            </a:r>
            <a:endParaRPr lang="en-US" baseline="30000" dirty="0"/>
          </a:p>
        </p:txBody>
      </p:sp>
      <p:sp>
        <p:nvSpPr>
          <p:cNvPr id="44" name="Rectangle 43"/>
          <p:cNvSpPr/>
          <p:nvPr/>
        </p:nvSpPr>
        <p:spPr>
          <a:xfrm>
            <a:off x="999734" y="2778810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</a:t>
            </a:r>
            <a:endParaRPr lang="en-US" baseline="300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682247" y="3349900"/>
            <a:ext cx="317487" cy="3683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649684" y="3718200"/>
            <a:ext cx="350050" cy="3683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999734" y="3349900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</a:t>
            </a:r>
            <a:endParaRPr lang="en-US" baseline="30000" dirty="0"/>
          </a:p>
        </p:txBody>
      </p:sp>
      <p:sp>
        <p:nvSpPr>
          <p:cNvPr id="48" name="Rectangle 47"/>
          <p:cNvSpPr/>
          <p:nvPr/>
        </p:nvSpPr>
        <p:spPr>
          <a:xfrm>
            <a:off x="999734" y="3717168"/>
            <a:ext cx="46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134155" y="2510057"/>
            <a:ext cx="36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</a:t>
            </a:r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17105" y="2511089"/>
            <a:ext cx="317487" cy="36830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903090" y="2511089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and </a:t>
            </a:r>
            <a:endParaRPr lang="en-US" baseline="300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4961374" y="2512121"/>
            <a:ext cx="350050" cy="36830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311424" y="2511089"/>
            <a:ext cx="178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(SW winds)   </a:t>
            </a:r>
            <a:endParaRPr lang="en-US" baseline="30000" dirty="0"/>
          </a:p>
        </p:txBody>
      </p:sp>
      <p:sp>
        <p:nvSpPr>
          <p:cNvPr id="53" name="TextBox 52"/>
          <p:cNvSpPr txBox="1"/>
          <p:nvPr/>
        </p:nvSpPr>
        <p:spPr>
          <a:xfrm>
            <a:off x="3134155" y="2883659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 </a:t>
            </a:r>
            <a:endParaRPr lang="en-US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17105" y="2884691"/>
            <a:ext cx="317487" cy="3683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903090" y="2884691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and </a:t>
            </a:r>
            <a:endParaRPr lang="en-US" baseline="300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4961374" y="2885723"/>
            <a:ext cx="350050" cy="3683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5311424" y="2884691"/>
            <a:ext cx="168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(NE winds)</a:t>
            </a:r>
            <a:endParaRPr lang="en-US" baseline="30000" dirty="0"/>
          </a:p>
        </p:txBody>
      </p:sp>
      <p:sp>
        <p:nvSpPr>
          <p:cNvPr id="58" name="TextBox 57"/>
          <p:cNvSpPr txBox="1"/>
          <p:nvPr/>
        </p:nvSpPr>
        <p:spPr>
          <a:xfrm>
            <a:off x="3135008" y="3216066"/>
            <a:ext cx="3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17958" y="3217098"/>
            <a:ext cx="317487" cy="36830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903943" y="3217098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and </a:t>
            </a:r>
            <a:endParaRPr lang="en-US" baseline="300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4962227" y="3218130"/>
            <a:ext cx="350050" cy="368300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5312277" y="3217098"/>
            <a:ext cx="1774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(NW winds)</a:t>
            </a:r>
            <a:endParaRPr lang="en-US" baseline="30000" dirty="0"/>
          </a:p>
        </p:txBody>
      </p:sp>
      <p:sp>
        <p:nvSpPr>
          <p:cNvPr id="63" name="TextBox 62"/>
          <p:cNvSpPr txBox="1"/>
          <p:nvPr/>
        </p:nvSpPr>
        <p:spPr>
          <a:xfrm>
            <a:off x="3134155" y="3581129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d) 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17105" y="3582161"/>
            <a:ext cx="317487" cy="3683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3903090" y="3582161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and </a:t>
            </a:r>
            <a:endParaRPr lang="en-US" baseline="300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4961374" y="3583193"/>
            <a:ext cx="350050" cy="3683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5311424" y="3582161"/>
            <a:ext cx="1639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(SE winds)</a:t>
            </a:r>
            <a:endParaRPr lang="en-US" baseline="30000" dirty="0"/>
          </a:p>
        </p:txBody>
      </p:sp>
      <p:sp>
        <p:nvSpPr>
          <p:cNvPr id="68" name="TextBox 67"/>
          <p:cNvSpPr txBox="1"/>
          <p:nvPr/>
        </p:nvSpPr>
        <p:spPr>
          <a:xfrm>
            <a:off x="3184664" y="4494242"/>
            <a:ext cx="36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67614" y="4495274"/>
            <a:ext cx="317487" cy="368300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953599" y="4495274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r>
              <a:rPr lang="en-US" dirty="0" smtClean="0"/>
              <a:t> 0    and </a:t>
            </a:r>
            <a:endParaRPr lang="en-US" baseline="30000" dirty="0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5011883" y="4496306"/>
            <a:ext cx="350050" cy="368300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5361933" y="4495274"/>
            <a:ext cx="152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(S winds)</a:t>
            </a:r>
            <a:endParaRPr lang="en-US" baseline="30000" dirty="0"/>
          </a:p>
        </p:txBody>
      </p:sp>
      <p:sp>
        <p:nvSpPr>
          <p:cNvPr id="73" name="TextBox 72"/>
          <p:cNvSpPr txBox="1"/>
          <p:nvPr/>
        </p:nvSpPr>
        <p:spPr>
          <a:xfrm>
            <a:off x="3184664" y="4867844"/>
            <a:ext cx="325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f) </a:t>
            </a:r>
            <a:endParaRPr lang="en-US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67614" y="4868876"/>
            <a:ext cx="317487" cy="3683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53599" y="4868876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</a:t>
            </a:r>
            <a:r>
              <a:rPr lang="en-US" dirty="0" smtClean="0"/>
              <a:t> 0    and </a:t>
            </a:r>
            <a:endParaRPr lang="en-US" baseline="30000" dirty="0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5011883" y="4869908"/>
            <a:ext cx="350050" cy="368300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5361933" y="4868876"/>
            <a:ext cx="1569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(N winds)</a:t>
            </a:r>
            <a:endParaRPr lang="en-US" baseline="30000" dirty="0"/>
          </a:p>
        </p:txBody>
      </p:sp>
      <p:sp>
        <p:nvSpPr>
          <p:cNvPr id="78" name="TextBox 77"/>
          <p:cNvSpPr txBox="1"/>
          <p:nvPr/>
        </p:nvSpPr>
        <p:spPr>
          <a:xfrm>
            <a:off x="3185517" y="5200251"/>
            <a:ext cx="36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g) </a:t>
            </a:r>
            <a:endParaRPr lang="en-US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68467" y="5201283"/>
            <a:ext cx="317487" cy="368300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>
          <a:xfrm>
            <a:off x="3954452" y="5201283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&gt; 0    and </a:t>
            </a:r>
            <a:endParaRPr lang="en-US" baseline="300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5012736" y="5202315"/>
            <a:ext cx="350050" cy="368300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5362786" y="5201283"/>
            <a:ext cx="16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0    (W winds)</a:t>
            </a:r>
            <a:endParaRPr lang="en-US" baseline="30000" dirty="0"/>
          </a:p>
        </p:txBody>
      </p:sp>
      <p:sp>
        <p:nvSpPr>
          <p:cNvPr id="83" name="TextBox 82"/>
          <p:cNvSpPr txBox="1"/>
          <p:nvPr/>
        </p:nvSpPr>
        <p:spPr>
          <a:xfrm>
            <a:off x="3184664" y="5565314"/>
            <a:ext cx="37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h) </a:t>
            </a:r>
            <a:endParaRPr lang="en-US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2"/>
          <a:srcRect l="30025" r="64188"/>
          <a:stretch/>
        </p:blipFill>
        <p:spPr>
          <a:xfrm>
            <a:off x="3567614" y="5566346"/>
            <a:ext cx="317487" cy="368300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3953599" y="5566346"/>
            <a:ext cx="103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&lt; 0    and </a:t>
            </a:r>
            <a:endParaRPr lang="en-US" baseline="30000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3"/>
          <a:srcRect l="29579" r="64041"/>
          <a:stretch/>
        </p:blipFill>
        <p:spPr>
          <a:xfrm>
            <a:off x="5011883" y="5567378"/>
            <a:ext cx="350050" cy="368300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5361933" y="5566346"/>
            <a:ext cx="153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0    (E winds)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470852" y="2602542"/>
            <a:ext cx="37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69239" y="3534566"/>
            <a:ext cx="38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1670" y="2602542"/>
            <a:ext cx="35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70852" y="3534566"/>
            <a:ext cx="38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/>
          <a:srcRect l="32857" r="32868"/>
          <a:stretch/>
        </p:blipFill>
        <p:spPr>
          <a:xfrm>
            <a:off x="7087184" y="2580407"/>
            <a:ext cx="1880493" cy="2413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5"/>
          <a:srcRect l="35366" t="-1" r="36507" b="3621"/>
          <a:stretch/>
        </p:blipFill>
        <p:spPr>
          <a:xfrm>
            <a:off x="7290182" y="2971874"/>
            <a:ext cx="1543151" cy="23256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6"/>
          <a:srcRect l="31351" r="32139"/>
          <a:stretch/>
        </p:blipFill>
        <p:spPr>
          <a:xfrm>
            <a:off x="7087184" y="3314369"/>
            <a:ext cx="2003102" cy="2413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7"/>
          <a:srcRect l="33289" t="-1" r="33920" b="3621"/>
          <a:stretch/>
        </p:blipFill>
        <p:spPr>
          <a:xfrm>
            <a:off x="7203344" y="3671332"/>
            <a:ext cx="1799086" cy="23256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/>
          <a:srcRect l="59700" r="29765"/>
          <a:stretch/>
        </p:blipFill>
        <p:spPr>
          <a:xfrm>
            <a:off x="7290182" y="4501608"/>
            <a:ext cx="577987" cy="36830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7868169" y="4494242"/>
            <a:ext cx="7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180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"/>
          <a:srcRect l="59700" r="29765"/>
          <a:stretch/>
        </p:blipFill>
        <p:spPr>
          <a:xfrm>
            <a:off x="7290182" y="4870940"/>
            <a:ext cx="577987" cy="368300"/>
          </a:xfrm>
          <a:prstGeom prst="rect">
            <a:avLst/>
          </a:prstGeom>
        </p:spPr>
      </p:pic>
      <p:sp>
        <p:nvSpPr>
          <p:cNvPr id="99" name="Rectangle 98"/>
          <p:cNvSpPr/>
          <p:nvPr/>
        </p:nvSpPr>
        <p:spPr>
          <a:xfrm>
            <a:off x="7868169" y="4863574"/>
            <a:ext cx="54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3"/>
          <a:srcRect l="59700" r="29765"/>
          <a:stretch/>
        </p:blipFill>
        <p:spPr>
          <a:xfrm>
            <a:off x="7258306" y="5240272"/>
            <a:ext cx="577987" cy="368300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7836293" y="5232906"/>
            <a:ext cx="7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270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"/>
          <a:srcRect l="59700" r="29765"/>
          <a:stretch/>
        </p:blipFill>
        <p:spPr>
          <a:xfrm>
            <a:off x="7258306" y="5576949"/>
            <a:ext cx="577987" cy="368300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7836293" y="5569583"/>
            <a:ext cx="666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90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2638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Mean resultant wind (cont.)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78239" y="1637518"/>
            <a:ext cx="7051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Resultant wind speed is smaller than average speed of individual winds</a:t>
            </a:r>
          </a:p>
          <a:p>
            <a:endParaRPr lang="en-US" dirty="0"/>
          </a:p>
          <a:p>
            <a:r>
              <a:rPr lang="en-US" dirty="0" smtClean="0"/>
              <a:t>The mean wind speed (NOT resultant wind) determines mean evaporation, cooling power, and boundary layer turbulence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72119" y="293632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Example: 10 wind measurements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538585" y="3295822"/>
            <a:ext cx="5566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 northerly wind measurements, each at 10 </a:t>
            </a:r>
            <a:r>
              <a:rPr lang="en-US" dirty="0" err="1" smtClean="0">
                <a:solidFill>
                  <a:srgbClr val="000000"/>
                </a:solidFill>
              </a:rPr>
              <a:t>kt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5 southerly wind measurements, each at 10 </a:t>
            </a:r>
            <a:r>
              <a:rPr lang="en-US" dirty="0" err="1" smtClean="0">
                <a:solidFill>
                  <a:srgbClr val="000000"/>
                </a:solidFill>
              </a:rPr>
              <a:t>kt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is the mean wind speed, and resultant wind speed?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2"/>
          <a:srcRect l="22754" t="32388" r="69382" b="23600"/>
          <a:stretch/>
        </p:blipFill>
        <p:spPr>
          <a:xfrm>
            <a:off x="1667417" y="5222070"/>
            <a:ext cx="431455" cy="374498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2163997" y="5164671"/>
            <a:ext cx="439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 (0 + 0 + 0 + 0 + 0 + 0 + 0 + 0 + 0 + 0) / 10 = 0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3"/>
          <a:srcRect l="23941" t="34763" r="70042" b="23137"/>
          <a:stretch/>
        </p:blipFill>
        <p:spPr>
          <a:xfrm>
            <a:off x="1732545" y="5584906"/>
            <a:ext cx="330114" cy="358217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2180279" y="5573791"/>
            <a:ext cx="650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 (-10) + (-10) + (-10) + (-10) + (-10) + 10 + 10 + 10 + 10 + 10) / 10 = 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964" y="4647216"/>
            <a:ext cx="772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mean wind speed = </a:t>
            </a:r>
            <a:r>
              <a:rPr lang="en-US" dirty="0" smtClean="0">
                <a:solidFill>
                  <a:srgbClr val="000000"/>
                </a:solidFill>
              </a:rPr>
              <a:t>(10 + 10 + 10 + 10 + 10 + 10 + 10 + 10 + 10 + 10) / 10  = </a:t>
            </a:r>
            <a:r>
              <a:rPr lang="en-US" b="1" dirty="0" smtClean="0">
                <a:solidFill>
                  <a:srgbClr val="000000"/>
                </a:solidFill>
              </a:rPr>
              <a:t>10 </a:t>
            </a:r>
            <a:r>
              <a:rPr lang="en-US" b="1" dirty="0" err="1" smtClean="0">
                <a:solidFill>
                  <a:srgbClr val="000000"/>
                </a:solidFill>
              </a:rPr>
              <a:t>kt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93302" y="5233206"/>
            <a:ext cx="1577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</a:t>
            </a:r>
            <a:r>
              <a:rPr lang="en-US" b="1" dirty="0" smtClean="0">
                <a:solidFill>
                  <a:srgbClr val="000000"/>
                </a:solidFill>
              </a:rPr>
              <a:t>esultant wind speed</a:t>
            </a:r>
            <a:endParaRPr lang="en-US" dirty="0"/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4"/>
          <a:srcRect l="30269" r="29669"/>
          <a:stretch/>
        </p:blipFill>
        <p:spPr>
          <a:xfrm>
            <a:off x="568427" y="5987148"/>
            <a:ext cx="219798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5366" r="35551"/>
          <a:stretch/>
        </p:blipFill>
        <p:spPr>
          <a:xfrm>
            <a:off x="2995763" y="6012548"/>
            <a:ext cx="1595571" cy="444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4068" y="6087716"/>
            <a:ext cx="71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b="1" dirty="0" smtClean="0">
                <a:solidFill>
                  <a:srgbClr val="000000"/>
                </a:solidFill>
              </a:rPr>
              <a:t>0 </a:t>
            </a:r>
            <a:r>
              <a:rPr lang="en-US" b="1" dirty="0" err="1" smtClean="0">
                <a:solidFill>
                  <a:srgbClr val="000000"/>
                </a:solidFill>
              </a:rPr>
              <a:t>kt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069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Wind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1909"/>
            <a:ext cx="8229600" cy="4525963"/>
          </a:xfrm>
        </p:spPr>
        <p:txBody>
          <a:bodyPr/>
          <a:lstStyle/>
          <a:p>
            <a:r>
              <a:rPr lang="en-US" dirty="0" smtClean="0"/>
              <a:t>Wind Persistence (“steadiness”)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896" t="25933" r="19082"/>
          <a:stretch/>
        </p:blipFill>
        <p:spPr>
          <a:xfrm>
            <a:off x="2661995" y="1620112"/>
            <a:ext cx="3402799" cy="68668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3607" y="2511089"/>
            <a:ext cx="5932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 = 1    Winds always blows from the same direction (resultant wind and mean wind speed are equal) </a:t>
            </a:r>
          </a:p>
          <a:p>
            <a:r>
              <a:rPr lang="en-US" dirty="0" smtClean="0"/>
              <a:t>P = 0    Wind is unsteady and blowing from all directions      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5991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40"/>
            <a:ext cx="8229600" cy="1143000"/>
          </a:xfrm>
        </p:spPr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1122" y="1656178"/>
            <a:ext cx="206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Sometimes denoted by sigma,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33634" t="37591" r="62432" b="28267"/>
          <a:stretch/>
        </p:blipFill>
        <p:spPr>
          <a:xfrm>
            <a:off x="1851002" y="1995075"/>
            <a:ext cx="215813" cy="29050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94316" y="1656178"/>
            <a:ext cx="206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9621" r="39459"/>
          <a:stretch/>
        </p:blipFill>
        <p:spPr>
          <a:xfrm>
            <a:off x="6964090" y="1726162"/>
            <a:ext cx="1120563" cy="24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9741" r="39684"/>
          <a:stretch/>
        </p:blipFill>
        <p:spPr>
          <a:xfrm>
            <a:off x="6964090" y="2025510"/>
            <a:ext cx="1128864" cy="2413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8818" y="3837941"/>
            <a:ext cx="206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Variance: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4006" r="23647"/>
          <a:stretch/>
        </p:blipFill>
        <p:spPr>
          <a:xfrm>
            <a:off x="3145876" y="1397672"/>
            <a:ext cx="2871961" cy="10287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94316" y="2326554"/>
            <a:ext cx="27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</a:t>
            </a:r>
            <a:r>
              <a:rPr lang="en-US" dirty="0" smtClean="0"/>
              <a:t> some texts when N is large replace N with (N – 1)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26124" r="25160"/>
          <a:stretch/>
        </p:blipFill>
        <p:spPr>
          <a:xfrm>
            <a:off x="3145876" y="3634169"/>
            <a:ext cx="2672750" cy="8509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48818" y="5165083"/>
            <a:ext cx="594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the standard deviation and variance measure the spread of a large sample of data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94316" y="3715676"/>
            <a:ext cx="27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Simply the square of standard deviation</a:t>
            </a:r>
            <a:endParaRPr lang="en-US" dirty="0" smtClean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53423" y="1397672"/>
            <a:ext cx="0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64875" y="1116929"/>
            <a:ext cx="577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Mean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926944" y="1397672"/>
            <a:ext cx="91305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41970" y="1116929"/>
            <a:ext cx="84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Anomaly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893838" y="1397672"/>
            <a:ext cx="169858" cy="328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60716" y="1072442"/>
            <a:ext cx="84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Individual Value</a:t>
            </a:r>
          </a:p>
        </p:txBody>
      </p:sp>
    </p:spTree>
    <p:extLst>
      <p:ext uri="{BB962C8B-B14F-4D97-AF65-F5344CB8AC3E}">
        <p14:creationId xmlns:p14="http://schemas.microsoft.com/office/powerpoint/2010/main" val="276125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1706</Words>
  <Application>Microsoft Macintosh PowerPoint</Application>
  <PresentationFormat>On-screen Show (4:3)</PresentationFormat>
  <Paragraphs>364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Statistical Summary</vt:lpstr>
      <vt:lpstr>Review of Primary Statistics</vt:lpstr>
      <vt:lpstr>Wind</vt:lpstr>
      <vt:lpstr>Wind</vt:lpstr>
      <vt:lpstr>Wind</vt:lpstr>
      <vt:lpstr>Wind</vt:lpstr>
      <vt:lpstr>Wind</vt:lpstr>
      <vt:lpstr>Wind</vt:lpstr>
      <vt:lpstr>Standard Deviation</vt:lpstr>
      <vt:lpstr>Standardized Anomalies</vt:lpstr>
      <vt:lpstr>Standardized Anomalies</vt:lpstr>
      <vt:lpstr>Standardized Anomalies</vt:lpstr>
      <vt:lpstr>Normal Distribution</vt:lpstr>
      <vt:lpstr>Cumulative Frequency Distributions</vt:lpstr>
      <vt:lpstr>Pearson (Ordinary) Correlation</vt:lpstr>
      <vt:lpstr>Pearson (Ordinary) Correlation</vt:lpstr>
      <vt:lpstr>Simple Linear Regression</vt:lpstr>
      <vt:lpstr>Simple Linear Regression</vt:lpstr>
      <vt:lpstr>Simple Linear Regression</vt:lpstr>
      <vt:lpstr>Correlation and Regression Maps</vt:lpstr>
      <vt:lpstr>Correlation and Regression Maps</vt:lpstr>
      <vt:lpstr>Correlation and Regression Maps</vt:lpstr>
      <vt:lpstr>Correlation and Regression Maps</vt:lpstr>
      <vt:lpstr>Simplified Statistical Summary Plots</vt:lpstr>
      <vt:lpstr>Simplified Statistical Summary Plots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</dc:title>
  <dc:creator>Philippe Papin</dc:creator>
  <cp:lastModifiedBy>Lance Bosart</cp:lastModifiedBy>
  <cp:revision>49</cp:revision>
  <dcterms:created xsi:type="dcterms:W3CDTF">2015-11-11T22:16:24Z</dcterms:created>
  <dcterms:modified xsi:type="dcterms:W3CDTF">2017-11-16T16:49:47Z</dcterms:modified>
</cp:coreProperties>
</file>