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440" r:id="rId2"/>
    <p:sldId id="471" r:id="rId3"/>
    <p:sldId id="470" r:id="rId4"/>
    <p:sldId id="462" r:id="rId5"/>
    <p:sldId id="464" r:id="rId6"/>
    <p:sldId id="458" r:id="rId7"/>
    <p:sldId id="450" r:id="rId8"/>
    <p:sldId id="476" r:id="rId9"/>
    <p:sldId id="477" r:id="rId10"/>
    <p:sldId id="467" r:id="rId11"/>
    <p:sldId id="465" r:id="rId12"/>
  </p:sldIdLst>
  <p:sldSz cx="9144000" cy="6858000" type="screen4x3"/>
  <p:notesSz cx="6794500" cy="9906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DFF"/>
    <a:srgbClr val="EBF0FF"/>
    <a:srgbClr val="D9ECFF"/>
    <a:srgbClr val="CCFFFF"/>
    <a:srgbClr val="99CC00"/>
    <a:srgbClr val="669900"/>
    <a:srgbClr val="1F3692"/>
    <a:srgbClr val="00279F"/>
    <a:srgbClr val="3399FF"/>
    <a:srgbClr val="003F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3" d="100"/>
          <a:sy n="123" d="100"/>
        </p:scale>
        <p:origin x="-12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013449" y="9439647"/>
            <a:ext cx="767606" cy="2574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8771" tIns="45193" rIns="88771" bIns="45193">
            <a:spAutoFit/>
          </a:bodyPr>
          <a:lstStyle/>
          <a:p>
            <a:pPr algn="ctr" defTabSz="882871" eaLnBrk="0" hangingPunct="0">
              <a:lnSpc>
                <a:spcPct val="90000"/>
              </a:lnSpc>
            </a:pPr>
            <a:r>
              <a:rPr lang="en-GB" sz="1200" b="0" dirty="0"/>
              <a:t>Page </a:t>
            </a:r>
            <a:fld id="{7A7A0C91-4E6C-4670-9D64-7C23D1A01F80}" type="slidenum">
              <a:rPr lang="en-GB" sz="1200" b="0"/>
              <a:pPr algn="ctr" defTabSz="882871" eaLnBrk="0" hangingPunct="0">
                <a:lnSpc>
                  <a:spcPct val="90000"/>
                </a:lnSpc>
              </a:pPr>
              <a:t>‹#›</a:t>
            </a:fld>
            <a:endParaRPr lang="en-GB" sz="1200" b="0" dirty="0"/>
          </a:p>
        </p:txBody>
      </p:sp>
    </p:spTree>
    <p:extLst>
      <p:ext uri="{BB962C8B-B14F-4D97-AF65-F5344CB8AC3E}">
        <p14:creationId xmlns:p14="http://schemas.microsoft.com/office/powerpoint/2010/main" val="18298697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013449" y="9439647"/>
            <a:ext cx="767606" cy="2574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8771" tIns="45193" rIns="88771" bIns="45193">
            <a:spAutoFit/>
          </a:bodyPr>
          <a:lstStyle/>
          <a:p>
            <a:pPr algn="ctr" defTabSz="882871" eaLnBrk="0" hangingPunct="0">
              <a:lnSpc>
                <a:spcPct val="90000"/>
              </a:lnSpc>
            </a:pPr>
            <a:r>
              <a:rPr lang="en-GB" sz="1200" b="0" dirty="0"/>
              <a:t>Page </a:t>
            </a:r>
            <a:fld id="{4E8F5CC3-CCD9-4869-9998-4B842BA96C23}" type="slidenum">
              <a:rPr lang="en-GB" sz="1200" b="0"/>
              <a:pPr algn="ctr" defTabSz="882871" eaLnBrk="0" hangingPunct="0">
                <a:lnSpc>
                  <a:spcPct val="90000"/>
                </a:lnSpc>
              </a:pPr>
              <a:t>‹#›</a:t>
            </a:fld>
            <a:endParaRPr lang="en-GB" sz="1200" b="0" dirty="0"/>
          </a:p>
        </p:txBody>
      </p:sp>
      <p:sp>
        <p:nvSpPr>
          <p:cNvPr id="512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84263" y="863600"/>
            <a:ext cx="4625975" cy="34702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24954" y="4708568"/>
            <a:ext cx="5144592" cy="41682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998" tIns="45193" rIns="91998" bIns="451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Body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1398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9" charset="-128"/>
        <a:cs typeface="ＭＳ Ｐゴシック" pitchFamily="39" charset="-128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6590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Note the reduction in analysis errors and the (greater) reduction in forecast errors at day 10. Plus the shape of the curve is flatter in 2010 than before for days 1 and 2 of the forecast.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2437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Horizontal mesh size has reduced exponentially over time with a halving roughly every 8 years.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7816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0083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8936" y="9409665"/>
            <a:ext cx="2943963" cy="494741"/>
          </a:xfrm>
          <a:prstGeom prst="rect">
            <a:avLst/>
          </a:prstGeom>
          <a:ln/>
        </p:spPr>
        <p:txBody>
          <a:bodyPr lIns="92043" tIns="46021" rIns="92043" bIns="46021"/>
          <a:lstStyle/>
          <a:p>
            <a:fld id="{18514D5E-B59B-4F0B-8F55-AF5405A49630}" type="slidenum">
              <a:rPr lang="en-GB">
                <a:latin typeface="Calibri"/>
              </a:rPr>
              <a:pPr/>
              <a:t>9</a:t>
            </a:fld>
            <a:endParaRPr lang="en-GB" dirty="0">
              <a:latin typeface="Calibri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66763"/>
            <a:ext cx="4902200" cy="3676650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591" y="4672914"/>
            <a:ext cx="4997369" cy="451970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 noChangeShapeType="1"/>
          </p:cNvCxnSpPr>
          <p:nvPr userDrawn="1"/>
        </p:nvCxnSpPr>
        <p:spPr bwMode="auto">
          <a:xfrm>
            <a:off x="211138" y="762000"/>
            <a:ext cx="8726487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6" name="Content Placeholder 5"/>
          <p:cNvSpPr>
            <a:spLocks noGrp="1" noChangeArrowheads="1"/>
          </p:cNvSpPr>
          <p:nvPr>
            <p:ph idx="1"/>
          </p:nvPr>
        </p:nvSpPr>
        <p:spPr bwMode="auto">
          <a:xfrm>
            <a:off x="344488" y="1143000"/>
            <a:ext cx="8447087" cy="495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>
              <a:lnSpc>
                <a:spcPts val="2400"/>
              </a:lnSpc>
              <a:spcAft>
                <a:spcPts val="600"/>
              </a:spcAft>
              <a:buClr>
                <a:srgbClr val="3366FF"/>
              </a:buClr>
              <a:buSzPct val="110000"/>
              <a:buFont typeface="Lucida Grande CE"/>
              <a:buChar char="●"/>
              <a:defRPr sz="2800" b="0">
                <a:solidFill>
                  <a:schemeClr val="tx1"/>
                </a:solidFill>
              </a:defRPr>
            </a:lvl1pPr>
            <a:lvl2pPr marL="536575" indent="-268288">
              <a:lnSpc>
                <a:spcPts val="2400"/>
              </a:lnSpc>
              <a:spcAft>
                <a:spcPts val="600"/>
              </a:spcAft>
              <a:buClr>
                <a:srgbClr val="0000FF"/>
              </a:buClr>
              <a:buFont typeface="Lucida Grande"/>
              <a:buChar char="–"/>
              <a:defRPr sz="2400" b="0">
                <a:solidFill>
                  <a:schemeClr val="tx1"/>
                </a:solidFill>
              </a:defRPr>
            </a:lvl2pPr>
            <a:lvl3pPr marL="806450" indent="-269875"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  <a:buFont typeface="Lucida Grande"/>
              <a:buChar char="●"/>
              <a:defRPr sz="2000"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146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611188" y="6356350"/>
            <a:ext cx="4248150" cy="3952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Introduction to ECMWF Strategy</a:t>
            </a:r>
            <a:endParaRPr lang="en-GB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4932363" y="6353175"/>
            <a:ext cx="1079500" cy="38893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  <a:fld id="{C711CACD-93DB-4C1F-B479-0F769FC870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317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sky-backdrop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5797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211138" y="6367463"/>
            <a:ext cx="6583362" cy="268287"/>
          </a:xfrm>
          <a:prstGeom prst="parallelogram">
            <a:avLst>
              <a:gd name="adj" fmla="val 47600"/>
            </a:avLst>
          </a:prstGeom>
          <a:solidFill>
            <a:srgbClr val="1F369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ea typeface="+mn-ea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44488" y="114300"/>
            <a:ext cx="8429625" cy="64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515938" y="6351588"/>
            <a:ext cx="5577213" cy="27443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2689225" algn="l"/>
              </a:tabLst>
            </a:pPr>
            <a:r>
              <a:rPr lang="en-GB" sz="1200" b="0" dirty="0" smtClean="0">
                <a:solidFill>
                  <a:srgbClr val="FFFFFF"/>
                </a:solidFill>
                <a:latin typeface="Calibri" pitchFamily="36" charset="0"/>
              </a:rPr>
              <a:t>AMS Presidential Forum  January 2013</a:t>
            </a:r>
            <a:r>
              <a:rPr lang="en-GB" sz="1200" b="0" dirty="0">
                <a:solidFill>
                  <a:srgbClr val="FFFFFF"/>
                </a:solidFill>
                <a:latin typeface="Calibri" pitchFamily="36" charset="0"/>
              </a:rPr>
              <a:t>	© </a:t>
            </a:r>
            <a:r>
              <a:rPr lang="en-GB" sz="1200" b="0" dirty="0" smtClean="0">
                <a:solidFill>
                  <a:srgbClr val="FFFFFF"/>
                </a:solidFill>
                <a:latin typeface="Calibri" pitchFamily="36" charset="0"/>
              </a:rPr>
              <a:t>ECMWF 		Slide </a:t>
            </a:r>
            <a:fld id="{B5200B52-1567-4898-81F9-1C2B094EE535}" type="slidenum">
              <a:rPr lang="en-GB" sz="1200" b="0" smtClean="0">
                <a:solidFill>
                  <a:srgbClr val="FFFFFF"/>
                </a:solidFill>
                <a:latin typeface="Calibri" pitchFamily="36" charset="0"/>
              </a:rPr>
              <a:pPr eaLnBrk="0" hangingPunct="0">
                <a:tabLst>
                  <a:tab pos="2689225" algn="l"/>
                </a:tabLst>
              </a:pPr>
              <a:t>‹#›</a:t>
            </a:fld>
            <a:r>
              <a:rPr lang="en-GB" sz="1200" b="0" dirty="0" smtClean="0">
                <a:solidFill>
                  <a:srgbClr val="FFFFFF"/>
                </a:solidFill>
                <a:latin typeface="Calibri" pitchFamily="36" charset="0"/>
              </a:rPr>
              <a:t> </a:t>
            </a:r>
            <a:endParaRPr lang="en-GB" sz="1200" b="0" dirty="0">
              <a:solidFill>
                <a:srgbClr val="FFFFFF"/>
              </a:solidFill>
              <a:latin typeface="Calibri" pitchFamily="36" charset="0"/>
            </a:endParaRPr>
          </a:p>
        </p:txBody>
      </p:sp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83400" y="6319838"/>
            <a:ext cx="1895475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  <p:sldLayoutId id="2147483657" r:id="rId3"/>
    <p:sldLayoutId id="2147483658" r:id="rId4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/>
          <a:ea typeface="ＭＳ Ｐゴシック" pitchFamily="39" charset="-128"/>
          <a:cs typeface="ＭＳ Ｐゴシック" pitchFamily="39" charset="-128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 pitchFamily="39" charset="0"/>
          <a:ea typeface="ＭＳ Ｐゴシック" pitchFamily="39" charset="-128"/>
          <a:cs typeface="ＭＳ Ｐゴシック" pitchFamily="39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 pitchFamily="39" charset="0"/>
          <a:ea typeface="ＭＳ Ｐゴシック" pitchFamily="39" charset="-128"/>
          <a:cs typeface="ＭＳ Ｐゴシック" pitchFamily="39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 pitchFamily="39" charset="0"/>
          <a:ea typeface="ＭＳ Ｐゴシック" pitchFamily="39" charset="-128"/>
          <a:cs typeface="ＭＳ Ｐゴシック" pitchFamily="39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 pitchFamily="39" charset="0"/>
          <a:ea typeface="ＭＳ Ｐゴシック" pitchFamily="39" charset="-128"/>
          <a:cs typeface="ＭＳ Ｐゴシック" pitchFamily="39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279F"/>
          </a:solidFill>
          <a:latin typeface="Arial Black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279F"/>
          </a:solidFill>
          <a:latin typeface="Arial Black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279F"/>
          </a:solidFill>
          <a:latin typeface="Arial Black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279F"/>
          </a:solidFill>
          <a:latin typeface="Arial Black" charset="0"/>
        </a:defRPr>
      </a:lvl9pPr>
    </p:titleStyle>
    <p:bodyStyle>
      <a:lvl1pPr marL="268288" indent="-268288" algn="l" rtl="0" eaLnBrk="1" fontAlgn="base" hangingPunct="1">
        <a:lnSpc>
          <a:spcPts val="2400"/>
        </a:lnSpc>
        <a:spcBef>
          <a:spcPct val="0"/>
        </a:spcBef>
        <a:spcAft>
          <a:spcPts val="600"/>
        </a:spcAft>
        <a:buClr>
          <a:srgbClr val="3366FF"/>
        </a:buClr>
        <a:buSzPct val="90000"/>
        <a:buFont typeface="Wingdings" pitchFamily="36" charset="2"/>
        <a:buChar char=""/>
        <a:defRPr sz="2000">
          <a:solidFill>
            <a:schemeClr val="tx1"/>
          </a:solidFill>
          <a:latin typeface="Calibri"/>
          <a:ea typeface="ＭＳ Ｐゴシック" pitchFamily="39" charset="-128"/>
          <a:cs typeface="ＭＳ Ｐゴシック" pitchFamily="39" charset="-128"/>
        </a:defRPr>
      </a:lvl1pPr>
      <a:lvl2pPr marL="539750" indent="-269875" algn="l" rtl="0" eaLnBrk="1" fontAlgn="base" hangingPunct="1">
        <a:lnSpc>
          <a:spcPts val="2400"/>
        </a:lnSpc>
        <a:spcBef>
          <a:spcPct val="0"/>
        </a:spcBef>
        <a:spcAft>
          <a:spcPts val="600"/>
        </a:spcAft>
        <a:buClr>
          <a:srgbClr val="1F3692"/>
        </a:buClr>
        <a:buSzPct val="100000"/>
        <a:buFont typeface="Lucida Grande CE" pitchFamily="36" charset="-18"/>
        <a:buChar char="–"/>
        <a:defRPr sz="2000">
          <a:solidFill>
            <a:schemeClr val="tx1"/>
          </a:solidFill>
          <a:latin typeface="Calibri"/>
          <a:ea typeface="ＭＳ Ｐゴシック" charset="-128"/>
        </a:defRPr>
      </a:lvl2pPr>
      <a:lvl3pPr marL="806450" indent="-269875" algn="l" rtl="0" eaLnBrk="1" fontAlgn="base" hangingPunct="1">
        <a:lnSpc>
          <a:spcPts val="2400"/>
        </a:lnSpc>
        <a:spcBef>
          <a:spcPct val="0"/>
        </a:spcBef>
        <a:spcAft>
          <a:spcPts val="600"/>
        </a:spcAft>
        <a:buChar char="•"/>
        <a:defRPr sz="2000">
          <a:solidFill>
            <a:schemeClr val="tx1"/>
          </a:solidFill>
          <a:latin typeface="Calibri"/>
          <a:ea typeface="ＭＳ Ｐゴシック" charset="-128"/>
        </a:defRPr>
      </a:lvl3pPr>
      <a:lvl4pPr marL="1581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charset="0"/>
          <a:ea typeface="ＭＳ Ｐゴシック" charset="-128"/>
        </a:defRPr>
      </a:lvl4pPr>
      <a:lvl5pPr marL="20002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5pPr>
      <a:lvl6pPr marL="24574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6pPr>
      <a:lvl7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7pPr>
      <a:lvl8pPr marL="33718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8pPr>
      <a:lvl9pPr marL="38290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gif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464" y="371623"/>
            <a:ext cx="8477572" cy="1825382"/>
          </a:xfrm>
        </p:spPr>
        <p:txBody>
          <a:bodyPr/>
          <a:lstStyle/>
          <a:p>
            <a:pPr algn="ctr"/>
            <a:r>
              <a:rPr lang="en-GB" sz="3600" dirty="0" smtClean="0"/>
              <a:t>Predicting Weather and Climate:  </a:t>
            </a:r>
            <a:br>
              <a:rPr lang="en-GB" sz="3600" dirty="0" smtClean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 smtClean="0"/>
              <a:t>Scientific progress and future opportunities</a:t>
            </a:r>
            <a:endParaRPr lang="en-GB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658319" y="2650210"/>
            <a:ext cx="56878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Alan Thorpe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 smtClean="0"/>
              <a:t>AMS Presidential Forum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07191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6171" y="69746"/>
            <a:ext cx="7663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tx2"/>
                </a:solidFill>
              </a:rPr>
              <a:t>International collaboration</a:t>
            </a:r>
            <a:endParaRPr lang="en-GB" sz="32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2504" y="708472"/>
            <a:ext cx="846512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dirty="0" smtClean="0"/>
              <a:t>Global Atmospheric Research Program: 1967 - 1982</a:t>
            </a:r>
          </a:p>
          <a:p>
            <a:pPr marL="342900" indent="-342900">
              <a:buFont typeface="Arial" pitchFamily="34" charset="0"/>
              <a:buChar char="•"/>
            </a:pPr>
            <a:endParaRPr lang="en-GB" dirty="0"/>
          </a:p>
          <a:p>
            <a:pPr marL="342900" indent="-342900">
              <a:buFont typeface="Arial" pitchFamily="34" charset="0"/>
              <a:buChar char="•"/>
            </a:pPr>
            <a:r>
              <a:rPr lang="en-GB" dirty="0" smtClean="0"/>
              <a:t>ICSU, WMO, IPCC and Belmont Forum</a:t>
            </a:r>
            <a:endParaRPr lang="en-GB" dirty="0" smtClean="0">
              <a:solidFill>
                <a:srgbClr val="FF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GB" sz="2000" dirty="0" smtClean="0">
              <a:solidFill>
                <a:srgbClr val="FF0000"/>
              </a:solidFill>
            </a:endParaRPr>
          </a:p>
          <a:p>
            <a:r>
              <a:rPr lang="en-GB" sz="2000" dirty="0" smtClean="0"/>
              <a:t>	</a:t>
            </a:r>
            <a:r>
              <a:rPr lang="en-GB" dirty="0" smtClean="0"/>
              <a:t>WWRP: </a:t>
            </a:r>
            <a:r>
              <a:rPr lang="en-GB" dirty="0" smtClean="0">
                <a:solidFill>
                  <a:srgbClr val="FF0000"/>
                </a:solidFill>
              </a:rPr>
              <a:t>THORPEX Legacy post 2014</a:t>
            </a:r>
          </a:p>
          <a:p>
            <a:pPr lvl="2"/>
            <a:r>
              <a:rPr lang="en-GB" dirty="0">
                <a:solidFill>
                  <a:srgbClr val="FF0000"/>
                </a:solidFill>
              </a:rPr>
              <a:t>	</a:t>
            </a:r>
            <a:r>
              <a:rPr lang="en-GB" dirty="0" smtClean="0">
                <a:solidFill>
                  <a:srgbClr val="FF0000"/>
                </a:solidFill>
              </a:rPr>
              <a:t>	</a:t>
            </a:r>
            <a:r>
              <a:rPr lang="en-GB" dirty="0" err="1" smtClean="0">
                <a:solidFill>
                  <a:schemeClr val="accent2"/>
                </a:solidFill>
              </a:rPr>
              <a:t>Subseasonal</a:t>
            </a:r>
            <a:r>
              <a:rPr lang="en-GB" dirty="0" smtClean="0">
                <a:solidFill>
                  <a:schemeClr val="accent2"/>
                </a:solidFill>
              </a:rPr>
              <a:t>-to-Seasonal</a:t>
            </a:r>
          </a:p>
          <a:p>
            <a:pPr lvl="2"/>
            <a:r>
              <a:rPr lang="en-GB" dirty="0">
                <a:solidFill>
                  <a:schemeClr val="accent2"/>
                </a:solidFill>
              </a:rPr>
              <a:t>	</a:t>
            </a:r>
            <a:r>
              <a:rPr lang="en-GB" dirty="0" smtClean="0">
                <a:solidFill>
                  <a:schemeClr val="accent2"/>
                </a:solidFill>
              </a:rPr>
              <a:t>	Polar Prediction Project</a:t>
            </a:r>
          </a:p>
          <a:p>
            <a:pPr lvl="2"/>
            <a:r>
              <a:rPr lang="en-GB" dirty="0">
                <a:solidFill>
                  <a:schemeClr val="accent2"/>
                </a:solidFill>
              </a:rPr>
              <a:t>	</a:t>
            </a:r>
            <a:r>
              <a:rPr lang="en-GB" dirty="0" smtClean="0">
                <a:solidFill>
                  <a:schemeClr val="accent2"/>
                </a:solidFill>
              </a:rPr>
              <a:t>	High-impact weather prediction</a:t>
            </a:r>
          </a:p>
          <a:p>
            <a:pPr lvl="2"/>
            <a:endParaRPr lang="en-GB" dirty="0" smtClean="0"/>
          </a:p>
          <a:p>
            <a:pPr lvl="2"/>
            <a:r>
              <a:rPr lang="en-GB" dirty="0" smtClean="0"/>
              <a:t>Linking WCRP and WWRP on seamless prediction</a:t>
            </a:r>
          </a:p>
          <a:p>
            <a:pPr lvl="2"/>
            <a:endParaRPr lang="en-GB" dirty="0"/>
          </a:p>
          <a:p>
            <a:pPr lvl="2"/>
            <a:r>
              <a:rPr lang="en-GB" dirty="0" smtClean="0"/>
              <a:t>ECMWF: </a:t>
            </a:r>
            <a:r>
              <a:rPr lang="en-GB" dirty="0" smtClean="0">
                <a:solidFill>
                  <a:srgbClr val="FF0000"/>
                </a:solidFill>
              </a:rPr>
              <a:t>extended TIGGE archive</a:t>
            </a:r>
          </a:p>
          <a:p>
            <a:pPr lvl="2"/>
            <a:endParaRPr lang="en-GB" sz="2000" dirty="0">
              <a:solidFill>
                <a:srgbClr val="FF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dirty="0" smtClean="0"/>
              <a:t>World Weather Open Science Conference:                  </a:t>
            </a:r>
            <a:r>
              <a:rPr lang="en-GB" dirty="0" smtClean="0">
                <a:solidFill>
                  <a:srgbClr val="FF0000"/>
                </a:solidFill>
              </a:rPr>
              <a:t>17 – 23 August 2014, Montreal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200169" y="1995055"/>
            <a:ext cx="7458920" cy="3297381"/>
          </a:xfrm>
          <a:prstGeom prst="rect">
            <a:avLst/>
          </a:prstGeom>
          <a:noFill/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55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464" y="274638"/>
            <a:ext cx="8477572" cy="1825382"/>
          </a:xfrm>
        </p:spPr>
        <p:txBody>
          <a:bodyPr/>
          <a:lstStyle/>
          <a:p>
            <a:pPr algn="ctr"/>
            <a:r>
              <a:rPr lang="en-GB" sz="3600" dirty="0" smtClean="0"/>
              <a:t>Predicting Weather and Climate:  </a:t>
            </a:r>
            <a:br>
              <a:rPr lang="en-GB" sz="3600" dirty="0" smtClean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 smtClean="0"/>
              <a:t>Scientific progress and future opportunities</a:t>
            </a:r>
            <a:endParaRPr lang="en-GB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720436" y="2379461"/>
            <a:ext cx="767541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Alan Thorpe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 smtClean="0"/>
              <a:t>AMS Presidential Forum</a:t>
            </a:r>
          </a:p>
          <a:p>
            <a:pPr algn="ctr"/>
            <a:endParaRPr lang="en-GB" sz="2800" dirty="0" smtClean="0"/>
          </a:p>
          <a:p>
            <a:pPr algn="ctr"/>
            <a:r>
              <a:rPr lang="en-GB" sz="3200" dirty="0" smtClean="0">
                <a:solidFill>
                  <a:srgbClr val="FF0000"/>
                </a:solidFill>
              </a:rPr>
              <a:t>Reduce and Quantify Uncertainties</a:t>
            </a:r>
          </a:p>
          <a:p>
            <a:pPr algn="ctr"/>
            <a:r>
              <a:rPr lang="en-GB" sz="3200" dirty="0">
                <a:solidFill>
                  <a:srgbClr val="FF0000"/>
                </a:solidFill>
              </a:rPr>
              <a:t>=</a:t>
            </a:r>
            <a:endParaRPr lang="en-GB" sz="3200" dirty="0" smtClean="0">
              <a:solidFill>
                <a:srgbClr val="FF0000"/>
              </a:solidFill>
            </a:endParaRPr>
          </a:p>
          <a:p>
            <a:pPr algn="ctr"/>
            <a:r>
              <a:rPr lang="en-GB" sz="3200" dirty="0" smtClean="0">
                <a:solidFill>
                  <a:srgbClr val="FF0000"/>
                </a:solidFill>
              </a:rPr>
              <a:t>Accuracy and Reliability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9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67822" y="179593"/>
            <a:ext cx="780011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tx2"/>
                </a:solidFill>
              </a:rPr>
              <a:t>What has it taken </a:t>
            </a:r>
            <a:r>
              <a:rPr lang="en-GB" sz="3200" dirty="0">
                <a:solidFill>
                  <a:schemeClr val="tx2"/>
                </a:solidFill>
              </a:rPr>
              <a:t>to realise </a:t>
            </a:r>
            <a:r>
              <a:rPr lang="en-GB" sz="3200" dirty="0" smtClean="0">
                <a:solidFill>
                  <a:schemeClr val="tx2"/>
                </a:solidFill>
              </a:rPr>
              <a:t>         </a:t>
            </a:r>
            <a:r>
              <a:rPr lang="en-GB" sz="3200" dirty="0" err="1" smtClean="0">
                <a:solidFill>
                  <a:schemeClr val="tx2"/>
                </a:solidFill>
              </a:rPr>
              <a:t>Vilhelm</a:t>
            </a:r>
            <a:r>
              <a:rPr lang="en-GB" sz="3200" dirty="0" smtClean="0">
                <a:solidFill>
                  <a:schemeClr val="tx2"/>
                </a:solidFill>
              </a:rPr>
              <a:t> </a:t>
            </a:r>
            <a:r>
              <a:rPr lang="en-GB" sz="3200" dirty="0" err="1">
                <a:solidFill>
                  <a:schemeClr val="tx2"/>
                </a:solidFill>
              </a:rPr>
              <a:t>Bjerknes</a:t>
            </a:r>
            <a:r>
              <a:rPr lang="en-GB" sz="3200" dirty="0">
                <a:solidFill>
                  <a:schemeClr val="tx2"/>
                </a:solidFill>
              </a:rPr>
              <a:t>’ </a:t>
            </a:r>
            <a:r>
              <a:rPr lang="en-GB" sz="3200" dirty="0" smtClean="0">
                <a:solidFill>
                  <a:schemeClr val="tx2"/>
                </a:solidFill>
              </a:rPr>
              <a:t>1904 vision?</a:t>
            </a:r>
          </a:p>
          <a:p>
            <a:endParaRPr lang="en-GB" dirty="0"/>
          </a:p>
          <a:p>
            <a:r>
              <a:rPr lang="en-GB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 and TECHNICAL INNOVATION:</a:t>
            </a:r>
          </a:p>
          <a:p>
            <a:endParaRPr lang="en-GB" sz="1200" dirty="0" smtClean="0">
              <a:solidFill>
                <a:srgbClr val="FF0000"/>
              </a:solidFill>
            </a:endParaRPr>
          </a:p>
          <a:p>
            <a:r>
              <a:rPr lang="en-GB" sz="3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P</a:t>
            </a:r>
            <a:r>
              <a:rPr lang="en-GB" sz="2800" dirty="0" smtClean="0">
                <a:solidFill>
                  <a:srgbClr val="FF0000"/>
                </a:solidFill>
              </a:rPr>
              <a:t>redictability theory</a:t>
            </a:r>
          </a:p>
          <a:p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dirty="0" smtClean="0">
                <a:solidFill>
                  <a:srgbClr val="FF0000"/>
                </a:solidFill>
              </a:rPr>
              <a:t>      </a:t>
            </a:r>
            <a:r>
              <a:rPr lang="en-GB" sz="3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GB" sz="2800" dirty="0" smtClean="0">
                <a:solidFill>
                  <a:srgbClr val="FF0000"/>
                </a:solidFill>
              </a:rPr>
              <a:t>epresent physical processes</a:t>
            </a:r>
            <a:endParaRPr lang="en-GB" sz="2800" dirty="0">
              <a:solidFill>
                <a:srgbClr val="FF0000"/>
              </a:solidFill>
            </a:endParaRPr>
          </a:p>
          <a:p>
            <a:pPr lvl="1"/>
            <a:r>
              <a:rPr lang="en-GB" sz="3600" dirty="0" smtClean="0">
                <a:solidFill>
                  <a:schemeClr val="accent2"/>
                </a:solidFill>
              </a:rPr>
              <a:t>      </a:t>
            </a:r>
            <a:r>
              <a:rPr lang="en-GB" sz="3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GB" sz="2800" dirty="0" smtClean="0">
                <a:solidFill>
                  <a:srgbClr val="FF0000"/>
                </a:solidFill>
              </a:rPr>
              <a:t>valuate forecast reliability</a:t>
            </a:r>
            <a:endParaRPr lang="en-GB" sz="2800" dirty="0">
              <a:solidFill>
                <a:srgbClr val="FF0000"/>
              </a:solidFill>
            </a:endParaRPr>
          </a:p>
          <a:p>
            <a:pPr lvl="1"/>
            <a:r>
              <a:rPr lang="en-GB" sz="3600" dirty="0" smtClean="0">
                <a:solidFill>
                  <a:schemeClr val="accent2"/>
                </a:solidFill>
              </a:rPr>
              <a:t>          </a:t>
            </a:r>
            <a:r>
              <a:rPr lang="en-GB" sz="3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GB" sz="2800" dirty="0" smtClean="0">
                <a:solidFill>
                  <a:srgbClr val="FF0000"/>
                </a:solidFill>
              </a:rPr>
              <a:t>ata assimilation &amp; observations</a:t>
            </a:r>
          </a:p>
          <a:p>
            <a:pPr lvl="1"/>
            <a:r>
              <a:rPr lang="en-GB" sz="3600" dirty="0" smtClean="0">
                <a:solidFill>
                  <a:schemeClr val="accent2"/>
                </a:solidFill>
              </a:rPr>
              <a:t>              </a:t>
            </a:r>
            <a:r>
              <a:rPr lang="en-GB" sz="3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2800" dirty="0" smtClean="0">
                <a:solidFill>
                  <a:srgbClr val="FF0000"/>
                </a:solidFill>
              </a:rPr>
              <a:t>nternational </a:t>
            </a:r>
            <a:r>
              <a:rPr lang="en-GB" sz="2800" dirty="0">
                <a:solidFill>
                  <a:srgbClr val="FF0000"/>
                </a:solidFill>
              </a:rPr>
              <a:t>collaboration</a:t>
            </a:r>
            <a:endParaRPr lang="en-GB" sz="2800" dirty="0"/>
          </a:p>
          <a:p>
            <a:pPr lvl="1"/>
            <a:r>
              <a:rPr lang="en-GB" sz="3600" dirty="0" smtClean="0">
                <a:solidFill>
                  <a:schemeClr val="accent2"/>
                </a:solidFill>
              </a:rPr>
              <a:t>                 </a:t>
            </a:r>
            <a:r>
              <a:rPr lang="en-GB" sz="3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GB" sz="2800" dirty="0" smtClean="0">
                <a:solidFill>
                  <a:srgbClr val="FF0000"/>
                </a:solidFill>
              </a:rPr>
              <a:t>omputational power</a:t>
            </a:r>
          </a:p>
          <a:p>
            <a:pPr lvl="1"/>
            <a:r>
              <a:rPr lang="en-GB" sz="3600" dirty="0" smtClean="0">
                <a:solidFill>
                  <a:schemeClr val="accent2"/>
                </a:solidFill>
              </a:rPr>
              <a:t>                     </a:t>
            </a:r>
            <a:r>
              <a:rPr lang="en-GB" sz="3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GB" sz="2800" dirty="0" smtClean="0">
                <a:solidFill>
                  <a:srgbClr val="FF0000"/>
                </a:solidFill>
              </a:rPr>
              <a:t>alented scientists</a:t>
            </a:r>
          </a:p>
        </p:txBody>
      </p:sp>
    </p:spTree>
    <p:extLst>
      <p:ext uri="{BB962C8B-B14F-4D97-AF65-F5344CB8AC3E}">
        <p14:creationId xmlns:p14="http://schemas.microsoft.com/office/powerpoint/2010/main" val="383509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r="9119"/>
          <a:stretch/>
        </p:blipFill>
        <p:spPr>
          <a:xfrm>
            <a:off x="6207072" y="1008601"/>
            <a:ext cx="2859438" cy="3101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4460" y="27861"/>
            <a:ext cx="4781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tx2"/>
                </a:solidFill>
              </a:rPr>
              <a:t>Sources of predictability</a:t>
            </a:r>
            <a:endParaRPr lang="en-GB" sz="2800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2" t="88039"/>
          <a:stretch/>
        </p:blipFill>
        <p:spPr bwMode="auto">
          <a:xfrm>
            <a:off x="247977" y="5869853"/>
            <a:ext cx="2437696" cy="79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erai_qbo.gif"/>
          <p:cNvPicPr/>
          <p:nvPr/>
        </p:nvPicPr>
        <p:blipFill>
          <a:blip r:embed="rId4" cstate="print"/>
          <a:srcRect l="2659" t="8920" r="5772" b="3521"/>
          <a:stretch>
            <a:fillRect/>
          </a:stretch>
        </p:blipFill>
        <p:spPr>
          <a:xfrm>
            <a:off x="2672599" y="4197444"/>
            <a:ext cx="3798801" cy="26434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8422" y="250507"/>
            <a:ext cx="1239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days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35502" y="616821"/>
            <a:ext cx="1518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seasons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53425" y="3940000"/>
            <a:ext cx="1239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years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7351" y="712172"/>
            <a:ext cx="1405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months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4" name="Picture 2" descr="Mauna Loa CO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5" t="8543" r="7388" b="9461"/>
          <a:stretch/>
        </p:blipFill>
        <p:spPr bwMode="auto">
          <a:xfrm>
            <a:off x="6486044" y="4704363"/>
            <a:ext cx="2510725" cy="195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010832" y="4234696"/>
            <a:ext cx="1461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decades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://envam1.env.uea.ac.uk/images/wh04_psi20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291" y="1091071"/>
            <a:ext cx="3678283" cy="262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" b="37841"/>
          <a:stretch/>
        </p:blipFill>
        <p:spPr bwMode="auto">
          <a:xfrm>
            <a:off x="0" y="698721"/>
            <a:ext cx="2696710" cy="5176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38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rrplot.png"/>
          <p:cNvPicPr>
            <a:picLocks noChangeAspect="1"/>
          </p:cNvPicPr>
          <p:nvPr/>
        </p:nvPicPr>
        <p:blipFill>
          <a:blip r:embed="rId3"/>
          <a:srcRect t="2787"/>
          <a:stretch>
            <a:fillRect/>
          </a:stretch>
        </p:blipFill>
        <p:spPr>
          <a:xfrm rot="16200000">
            <a:off x="2246747" y="95564"/>
            <a:ext cx="4841632" cy="66668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6979" y="98199"/>
            <a:ext cx="8710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tx2"/>
                </a:solidFill>
              </a:rPr>
              <a:t>Sources of unpredictability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01877" y="5751620"/>
            <a:ext cx="41185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Forecast lead time (days)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43911" y="3067003"/>
            <a:ext cx="25783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RMS error (m)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806130" y="1165565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1990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826120" y="1473847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2000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826120" y="1800145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2010</a:t>
            </a:r>
            <a:endParaRPr lang="en-GB" dirty="0"/>
          </a:p>
        </p:txBody>
      </p:sp>
      <p:sp>
        <p:nvSpPr>
          <p:cNvPr id="2" name="Oval 1"/>
          <p:cNvSpPr/>
          <p:nvPr/>
        </p:nvSpPr>
        <p:spPr bwMode="auto">
          <a:xfrm>
            <a:off x="1782308" y="4819973"/>
            <a:ext cx="526942" cy="829159"/>
          </a:xfrm>
          <a:prstGeom prst="ellips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4233611" y="4480183"/>
            <a:ext cx="981569" cy="208054"/>
          </a:xfrm>
          <a:prstGeom prst="straightConnector1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5269442" y="4347275"/>
            <a:ext cx="379706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Average medium-range forecast error growth</a:t>
            </a:r>
            <a:endParaRPr lang="en-GB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1015139" y="5341100"/>
            <a:ext cx="697424" cy="234408"/>
          </a:xfrm>
          <a:prstGeom prst="straightConnector1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47235" y="5575508"/>
            <a:ext cx="2518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Initial condition uncertainty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698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nh-sh-d+3,5,7,10-12-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86" y="1172101"/>
            <a:ext cx="7879230" cy="50120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6200" y="3581400"/>
            <a:ext cx="1037463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tIns="0" bIns="0" rtlCol="0">
            <a:spAutoFit/>
          </a:bodyPr>
          <a:lstStyle/>
          <a:p>
            <a:r>
              <a:rPr lang="en-GB" b="1" dirty="0" smtClean="0">
                <a:latin typeface="Arial" pitchFamily="34" charset="0"/>
                <a:cs typeface="Arial" pitchFamily="34" charset="0"/>
              </a:rPr>
              <a:t>~210km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14800" y="3304401"/>
            <a:ext cx="1037463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tIns="0" bIns="0" rtlCol="0">
            <a:spAutoFit/>
          </a:bodyPr>
          <a:lstStyle/>
          <a:p>
            <a:r>
              <a:rPr lang="en-GB" b="1" dirty="0" smtClean="0">
                <a:latin typeface="Arial" pitchFamily="34" charset="0"/>
                <a:cs typeface="Arial" pitchFamily="34" charset="0"/>
              </a:rPr>
              <a:t>~125km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19400" y="3200400"/>
            <a:ext cx="909223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tIns="0" bIns="0" rtlCol="0">
            <a:spAutoFit/>
          </a:bodyPr>
          <a:lstStyle/>
          <a:p>
            <a:r>
              <a:rPr lang="en-GB" b="1" dirty="0" smtClean="0">
                <a:latin typeface="Arial" pitchFamily="34" charset="0"/>
                <a:cs typeface="Arial" pitchFamily="34" charset="0"/>
              </a:rPr>
              <a:t>~63km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57800" y="2754868"/>
            <a:ext cx="909223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tIns="0" bIns="0" rtlCol="0">
            <a:spAutoFit/>
          </a:bodyPr>
          <a:lstStyle/>
          <a:p>
            <a:r>
              <a:rPr lang="en-GB" b="1" dirty="0" smtClean="0">
                <a:latin typeface="Arial" pitchFamily="34" charset="0"/>
                <a:cs typeface="Arial" pitchFamily="34" charset="0"/>
              </a:rPr>
              <a:t>~39km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01600" y="2590800"/>
            <a:ext cx="909223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tIns="0" bIns="0" rtlCol="0">
            <a:spAutoFit/>
          </a:bodyPr>
          <a:lstStyle/>
          <a:p>
            <a:r>
              <a:rPr lang="en-GB" b="1" dirty="0" smtClean="0">
                <a:latin typeface="Arial" pitchFamily="34" charset="0"/>
                <a:cs typeface="Arial" pitchFamily="34" charset="0"/>
              </a:rPr>
              <a:t>~25km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77577" y="2484000"/>
            <a:ext cx="909223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tIns="0" bIns="0" rtlCol="0">
            <a:spAutoFit/>
          </a:bodyPr>
          <a:lstStyle/>
          <a:p>
            <a:r>
              <a:rPr lang="en-GB" b="1" dirty="0" smtClean="0">
                <a:latin typeface="Arial" pitchFamily="34" charset="0"/>
                <a:cs typeface="Arial" pitchFamily="34" charset="0"/>
              </a:rPr>
              <a:t>~16km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 descr="katrinabw64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600" y="2422800"/>
            <a:ext cx="1123200" cy="1159200"/>
          </a:xfrm>
          <a:prstGeom prst="rect">
            <a:avLst/>
          </a:prstGeom>
        </p:spPr>
      </p:pic>
      <p:pic>
        <p:nvPicPr>
          <p:cNvPr id="10" name="Picture 9" descr="katrinabw48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71600" y="2160000"/>
            <a:ext cx="1123200" cy="1159200"/>
          </a:xfrm>
          <a:prstGeom prst="rect">
            <a:avLst/>
          </a:prstGeom>
        </p:spPr>
      </p:pic>
      <p:pic>
        <p:nvPicPr>
          <p:cNvPr id="13" name="Picture 12" descr="katrinabw32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43200" y="2041200"/>
            <a:ext cx="1123200" cy="1159200"/>
          </a:xfrm>
          <a:prstGeom prst="rect">
            <a:avLst/>
          </a:prstGeom>
        </p:spPr>
      </p:pic>
      <p:pic>
        <p:nvPicPr>
          <p:cNvPr id="14" name="Picture 13" descr="katrinabw20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81600" y="1620000"/>
            <a:ext cx="1123200" cy="1159200"/>
          </a:xfrm>
          <a:prstGeom prst="rect">
            <a:avLst/>
          </a:prstGeom>
        </p:spPr>
      </p:pic>
      <p:pic>
        <p:nvPicPr>
          <p:cNvPr id="15" name="Picture 14" descr="katrinabw13.jpg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00800" y="1447800"/>
            <a:ext cx="1123200" cy="1159200"/>
          </a:xfrm>
          <a:prstGeom prst="rect">
            <a:avLst/>
          </a:prstGeom>
        </p:spPr>
      </p:pic>
      <p:pic>
        <p:nvPicPr>
          <p:cNvPr id="16" name="Picture 15" descr="katrinabw8.jpg"/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39800" y="1332000"/>
            <a:ext cx="1123200" cy="1159200"/>
          </a:xfrm>
          <a:prstGeom prst="rect">
            <a:avLst/>
          </a:prstGeom>
        </p:spPr>
      </p:pic>
      <p:pic>
        <p:nvPicPr>
          <p:cNvPr id="12" name="Picture 11" descr="katrinabw.jpg"/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20800" y="304800"/>
            <a:ext cx="1123200" cy="1159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542078" y="190603"/>
            <a:ext cx="6039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00279F"/>
                </a:solidFill>
              </a:rPr>
              <a:t>Evolution of ECMWF forecast skill</a:t>
            </a:r>
            <a:endParaRPr lang="en-GB" sz="2800" dirty="0">
              <a:solidFill>
                <a:srgbClr val="00279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3278" y="1846555"/>
            <a:ext cx="109195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106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" t="9176" r="6064" b="6449"/>
          <a:stretch/>
        </p:blipFill>
        <p:spPr>
          <a:xfrm>
            <a:off x="8313" y="74817"/>
            <a:ext cx="9143999" cy="619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1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3920" y="123989"/>
            <a:ext cx="7663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tx2"/>
                </a:solidFill>
              </a:rPr>
              <a:t>Research and development  frontiers</a:t>
            </a:r>
            <a:endParaRPr lang="en-GB" sz="28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979" y="922158"/>
            <a:ext cx="46371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2000" dirty="0" smtClean="0"/>
              <a:t>High resolution: </a:t>
            </a:r>
            <a:r>
              <a:rPr lang="en-GB" sz="2000" dirty="0" smtClean="0">
                <a:solidFill>
                  <a:srgbClr val="FF0000"/>
                </a:solidFill>
              </a:rPr>
              <a:t>accuracy of initial conditions and the model; fidelity of weather systems</a:t>
            </a:r>
          </a:p>
          <a:p>
            <a:endParaRPr lang="en-GB" sz="1200" dirty="0" smtClean="0">
              <a:solidFill>
                <a:srgbClr val="FF0000"/>
              </a:solidFill>
            </a:endParaRPr>
          </a:p>
          <a:p>
            <a:pPr marL="457200" lvl="2"/>
            <a:r>
              <a:rPr lang="en-GB" sz="1600" dirty="0" err="1">
                <a:solidFill>
                  <a:schemeClr val="accent2"/>
                </a:solidFill>
              </a:rPr>
              <a:t>n.b.</a:t>
            </a:r>
            <a:r>
              <a:rPr lang="en-GB" sz="1600" dirty="0">
                <a:solidFill>
                  <a:schemeClr val="accent2"/>
                </a:solidFill>
              </a:rPr>
              <a:t>, effective resolution ~ </a:t>
            </a:r>
            <a:r>
              <a:rPr lang="en-GB" sz="1600" dirty="0" smtClean="0">
                <a:solidFill>
                  <a:schemeClr val="accent2"/>
                </a:solidFill>
              </a:rPr>
              <a:t>8x </a:t>
            </a:r>
            <a:r>
              <a:rPr lang="en-GB" sz="1600" dirty="0">
                <a:solidFill>
                  <a:schemeClr val="accent2"/>
                </a:solidFill>
              </a:rPr>
              <a:t>mesh size</a:t>
            </a:r>
          </a:p>
          <a:p>
            <a:endParaRPr lang="en-GB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 smtClean="0"/>
              <a:t>Identify sources of predictability: </a:t>
            </a:r>
            <a:r>
              <a:rPr lang="en-GB" sz="2000" dirty="0" smtClean="0">
                <a:solidFill>
                  <a:srgbClr val="FF0000"/>
                </a:solidFill>
              </a:rPr>
              <a:t>coupling to models of ocean, land, sea-ice, biosphere </a:t>
            </a:r>
            <a:r>
              <a:rPr lang="en-GB" sz="2000" i="1" dirty="0" err="1" smtClean="0">
                <a:solidFill>
                  <a:srgbClr val="FF0000"/>
                </a:solidFill>
              </a:rPr>
              <a:t>etc</a:t>
            </a:r>
            <a:endParaRPr lang="en-GB" sz="2000" i="1" dirty="0" smtClean="0">
              <a:solidFill>
                <a:srgbClr val="FF0000"/>
              </a:solidFill>
            </a:endParaRPr>
          </a:p>
          <a:p>
            <a:endParaRPr lang="en-GB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 smtClean="0"/>
              <a:t>Extend period of skill for high-impact weather out to day 7: </a:t>
            </a:r>
            <a:r>
              <a:rPr lang="en-GB" sz="2000" dirty="0" smtClean="0">
                <a:solidFill>
                  <a:srgbClr val="FF0000"/>
                </a:solidFill>
              </a:rPr>
              <a:t>ensemble of data assimilations to assess “errors of the day”</a:t>
            </a:r>
          </a:p>
          <a:p>
            <a:pPr marL="342900" indent="-342900">
              <a:buFont typeface="Arial" pitchFamily="34" charset="0"/>
              <a:buChar char="•"/>
            </a:pPr>
            <a:endParaRPr lang="en-GB" sz="2000" dirty="0" smtClean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1" t="2828" r="6820" b="3483"/>
          <a:stretch/>
        </p:blipFill>
        <p:spPr>
          <a:xfrm rot="5400000">
            <a:off x="5887042" y="20930"/>
            <a:ext cx="2185262" cy="41891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24237" y="74371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cs typeface="Times" pitchFamily="18" charset="0"/>
              </a:rPr>
              <a:t>Day 7</a:t>
            </a:r>
            <a:endParaRPr lang="en-GB" sz="1800" dirty="0">
              <a:cs typeface="Times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05808" y="1596143"/>
            <a:ext cx="1387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persistence</a:t>
            </a:r>
            <a:endParaRPr lang="en-GB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618334" y="2402816"/>
            <a:ext cx="813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HRES</a:t>
            </a:r>
            <a:endParaRPr lang="en-GB" sz="1600" dirty="0"/>
          </a:p>
        </p:txBody>
      </p:sp>
      <p:pic>
        <p:nvPicPr>
          <p:cNvPr id="11" name="Picture 10" descr="NL-130-Figure-p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775" y="3635716"/>
            <a:ext cx="3650781" cy="248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3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3920" y="92993"/>
            <a:ext cx="7663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tx2"/>
                </a:solidFill>
              </a:rPr>
              <a:t>Research and development frontiers</a:t>
            </a:r>
            <a:endParaRPr lang="en-GB" sz="2800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000" y="1045792"/>
            <a:ext cx="3743264" cy="23014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34762" y="1705691"/>
            <a:ext cx="2446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cs typeface="Times" pitchFamily="18" charset="0"/>
              </a:rPr>
              <a:t>Month 1 - regimes </a:t>
            </a:r>
            <a:endParaRPr lang="en-GB" sz="2000" dirty="0">
              <a:cs typeface="Times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493" y="669135"/>
            <a:ext cx="550189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 smtClean="0">
              <a:solidFill>
                <a:srgbClr val="FF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 smtClean="0"/>
              <a:t>Extending skill to weeks 2, 3 and 4:      </a:t>
            </a:r>
            <a:r>
              <a:rPr lang="en-GB" sz="2000" dirty="0" smtClean="0">
                <a:solidFill>
                  <a:srgbClr val="FF0000"/>
                </a:solidFill>
              </a:rPr>
              <a:t>e.g., regimes and regime transitions</a:t>
            </a:r>
          </a:p>
          <a:p>
            <a:endParaRPr lang="en-GB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 smtClean="0"/>
              <a:t>Predicting a season ahead in the          extra-tropics: </a:t>
            </a:r>
            <a:r>
              <a:rPr lang="en-GB" sz="2000" dirty="0" smtClean="0">
                <a:solidFill>
                  <a:srgbClr val="FF0000"/>
                </a:solidFill>
              </a:rPr>
              <a:t>identifying space and  time-dependent predictability</a:t>
            </a:r>
          </a:p>
          <a:p>
            <a:endParaRPr lang="en-GB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 smtClean="0"/>
              <a:t>Seamless </a:t>
            </a:r>
            <a:r>
              <a:rPr lang="en-GB" sz="2000" dirty="0"/>
              <a:t>prediction: </a:t>
            </a:r>
            <a:r>
              <a:rPr lang="en-GB" sz="2000" dirty="0" smtClean="0">
                <a:solidFill>
                  <a:srgbClr val="FF0000"/>
                </a:solidFill>
              </a:rPr>
              <a:t>focus on predicting</a:t>
            </a:r>
            <a:r>
              <a:rPr lang="en-GB" sz="2000" dirty="0" smtClean="0"/>
              <a:t> </a:t>
            </a:r>
            <a:r>
              <a:rPr lang="en-GB" sz="2000" dirty="0" smtClean="0">
                <a:solidFill>
                  <a:srgbClr val="FF0000"/>
                </a:solidFill>
              </a:rPr>
              <a:t>weather </a:t>
            </a:r>
            <a:r>
              <a:rPr lang="en-GB" sz="2000" dirty="0">
                <a:solidFill>
                  <a:srgbClr val="FF0000"/>
                </a:solidFill>
              </a:rPr>
              <a:t>and </a:t>
            </a:r>
            <a:r>
              <a:rPr lang="en-GB" sz="2000" dirty="0" smtClean="0">
                <a:solidFill>
                  <a:srgbClr val="FF0000"/>
                </a:solidFill>
              </a:rPr>
              <a:t>climate extremes</a:t>
            </a:r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3737" y="4326931"/>
            <a:ext cx="4278121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i="1" dirty="0" smtClean="0">
                <a:latin typeface="Cambria" pitchFamily="18" charset="0"/>
              </a:rPr>
              <a:t>Extreme rainfall in UK  “increasing” </a:t>
            </a:r>
          </a:p>
          <a:p>
            <a:endParaRPr lang="en-GB" sz="2000" i="1" dirty="0" smtClean="0">
              <a:latin typeface="Cambria" pitchFamily="18" charset="0"/>
            </a:endParaRPr>
          </a:p>
          <a:p>
            <a:r>
              <a:rPr lang="en-GB" sz="2000" i="1" dirty="0" smtClean="0">
                <a:latin typeface="Cambria" pitchFamily="18" charset="0"/>
              </a:rPr>
              <a:t>                  </a:t>
            </a:r>
            <a:r>
              <a:rPr lang="en-GB" sz="1800" dirty="0" smtClean="0">
                <a:latin typeface="+mj-lt"/>
              </a:rPr>
              <a:t>News : 3 January 2013</a:t>
            </a:r>
            <a:endParaRPr lang="en-GB" sz="1800" dirty="0">
              <a:latin typeface="+mj-lt"/>
            </a:endParaRPr>
          </a:p>
        </p:txBody>
      </p:sp>
      <p:pic>
        <p:nvPicPr>
          <p:cNvPr id="11" name="Picture 4" descr="BB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60" y="5028393"/>
            <a:ext cx="8001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ng16985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24667" y="3845866"/>
            <a:ext cx="2319333" cy="1546222"/>
          </a:xfrm>
          <a:prstGeom prst="rect">
            <a:avLst/>
          </a:prstGeom>
        </p:spPr>
      </p:pic>
      <p:pic>
        <p:nvPicPr>
          <p:cNvPr id="15" name="Picture 14" descr="Fig 3 DG Rep.PNG"/>
          <p:cNvPicPr>
            <a:picLocks noChangeAspect="1"/>
          </p:cNvPicPr>
          <p:nvPr/>
        </p:nvPicPr>
        <p:blipFill rotWithShape="1">
          <a:blip r:embed="rId6" cstate="print"/>
          <a:srcRect r="52531"/>
          <a:stretch/>
        </p:blipFill>
        <p:spPr>
          <a:xfrm>
            <a:off x="4612551" y="3845866"/>
            <a:ext cx="2442064" cy="197779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75084" y="5371815"/>
            <a:ext cx="23169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Extreme forecast index: rainfall</a:t>
            </a:r>
            <a:endParaRPr lang="en-GB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7109632" y="5392088"/>
            <a:ext cx="209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Genoa flood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718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2778" y="102216"/>
            <a:ext cx="8507546" cy="633412"/>
          </a:xfrm>
          <a:ln>
            <a:solidFill>
              <a:schemeClr val="tx2"/>
            </a:solidFill>
          </a:ln>
        </p:spPr>
        <p:txBody>
          <a:bodyPr>
            <a:normAutofit fontScale="90000"/>
          </a:bodyPr>
          <a:lstStyle/>
          <a:p>
            <a:r>
              <a:rPr lang="en-GB" sz="3600" dirty="0" smtClean="0">
                <a:latin typeface="Arial" pitchFamily="34" charset="0"/>
                <a:cs typeface="Arial" pitchFamily="34" charset="0"/>
              </a:rPr>
              <a:t> Super-seamless</a:t>
            </a:r>
            <a:r>
              <a:rPr lang="en-GB" sz="3600" dirty="0" smtClean="0">
                <a:latin typeface="Arial" pitchFamily="34" charset="0"/>
                <a:cs typeface="Arial" pitchFamily="34" charset="0"/>
              </a:rPr>
              <a:t>: environmental prediction</a:t>
            </a:r>
            <a:endParaRPr lang="en-GB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700" name="Picture 4" descr="00_Nitrogen32Dioxide_Surface"/>
          <p:cNvPicPr>
            <a:picLocks noChangeAspect="1" noChangeArrowheads="1"/>
          </p:cNvPicPr>
          <p:nvPr/>
        </p:nvPicPr>
        <p:blipFill rotWithShape="1">
          <a:blip r:embed="rId3" cstate="print"/>
          <a:srcRect t="8058"/>
          <a:stretch/>
        </p:blipFill>
        <p:spPr bwMode="auto">
          <a:xfrm>
            <a:off x="3424744" y="2884105"/>
            <a:ext cx="2698750" cy="1716455"/>
          </a:xfrm>
          <a:prstGeom prst="rect">
            <a:avLst/>
          </a:prstGeom>
          <a:noFill/>
        </p:spPr>
      </p:pic>
      <p:pic>
        <p:nvPicPr>
          <p:cNvPr id="29701" name="Picture 5" descr="AOD_Total_Global"/>
          <p:cNvPicPr>
            <a:picLocks noChangeAspect="1" noChangeArrowheads="1"/>
          </p:cNvPicPr>
          <p:nvPr/>
        </p:nvPicPr>
        <p:blipFill rotWithShape="1">
          <a:blip r:embed="rId4" cstate="print"/>
          <a:srcRect t="12848"/>
          <a:stretch/>
        </p:blipFill>
        <p:spPr bwMode="auto">
          <a:xfrm>
            <a:off x="142100" y="4912962"/>
            <a:ext cx="2698750" cy="1318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 descr="Global_Surface_Carbon32monoxide_66"/>
          <p:cNvPicPr>
            <a:picLocks noChangeAspect="1" noChangeArrowheads="1"/>
          </p:cNvPicPr>
          <p:nvPr/>
        </p:nvPicPr>
        <p:blipFill rotWithShape="1">
          <a:blip r:embed="rId5" cstate="print"/>
          <a:srcRect t="7939"/>
          <a:stretch/>
        </p:blipFill>
        <p:spPr bwMode="auto">
          <a:xfrm>
            <a:off x="6232311" y="3115931"/>
            <a:ext cx="2698750" cy="1275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7" descr="Europe_Total32sky_12"/>
          <p:cNvPicPr>
            <a:picLocks noChangeAspect="1" noChangeArrowheads="1"/>
          </p:cNvPicPr>
          <p:nvPr/>
        </p:nvPicPr>
        <p:blipFill rotWithShape="1">
          <a:blip r:embed="rId6" cstate="print"/>
          <a:srcRect t="7378"/>
          <a:stretch/>
        </p:blipFill>
        <p:spPr bwMode="auto">
          <a:xfrm>
            <a:off x="3269762" y="4805639"/>
            <a:ext cx="2698750" cy="140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1397564" y="5866981"/>
            <a:ext cx="1150929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Aerosol</a:t>
            </a:r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3300759" y="4776101"/>
            <a:ext cx="1318378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UV index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544470" y="2890418"/>
            <a:ext cx="2149334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Air quality: NO</a:t>
            </a:r>
            <a:r>
              <a:rPr lang="en-GB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6259595" y="2778184"/>
            <a:ext cx="27644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Global pollution: CO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10" descr="Analysis"/>
          <p:cNvPicPr>
            <a:picLocks noChangeAspect="1" noChangeArrowheads="1"/>
          </p:cNvPicPr>
          <p:nvPr/>
        </p:nvPicPr>
        <p:blipFill rotWithShape="1">
          <a:blip r:embed="rId7" cstate="print"/>
          <a:srcRect t="11425"/>
          <a:stretch/>
        </p:blipFill>
        <p:spPr bwMode="auto">
          <a:xfrm>
            <a:off x="292049" y="3084935"/>
            <a:ext cx="2698750" cy="1245827"/>
          </a:xfrm>
          <a:prstGeom prst="rect">
            <a:avLst/>
          </a:prstGeom>
          <a:noFill/>
        </p:spPr>
      </p:pic>
      <p:grpSp>
        <p:nvGrpSpPr>
          <p:cNvPr id="30" name="Group 13"/>
          <p:cNvGrpSpPr>
            <a:grpSpLocks/>
          </p:cNvGrpSpPr>
          <p:nvPr/>
        </p:nvGrpSpPr>
        <p:grpSpPr bwMode="auto">
          <a:xfrm>
            <a:off x="6293009" y="4505886"/>
            <a:ext cx="1622541" cy="1732197"/>
            <a:chOff x="3923" y="2704"/>
            <a:chExt cx="1401" cy="1486"/>
          </a:xfrm>
        </p:grpSpPr>
        <p:pic>
          <p:nvPicPr>
            <p:cNvPr id="36" name="Picture 9" descr="o3month200810_sp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23" y="2704"/>
              <a:ext cx="1401" cy="1486"/>
            </a:xfrm>
            <a:prstGeom prst="rect">
              <a:avLst/>
            </a:prstGeom>
            <a:noFill/>
          </p:spPr>
        </p:pic>
        <p:sp>
          <p:nvSpPr>
            <p:cNvPr id="37" name="Rectangle 12"/>
            <p:cNvSpPr>
              <a:spLocks noChangeArrowheads="1"/>
            </p:cNvSpPr>
            <p:nvPr/>
          </p:nvSpPr>
          <p:spPr bwMode="auto">
            <a:xfrm>
              <a:off x="3923" y="2795"/>
              <a:ext cx="227" cy="9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>
                <a:latin typeface="Calibri"/>
              </a:endParaRPr>
            </a:p>
          </p:txBody>
        </p:sp>
      </p:grp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297380" y="4305831"/>
            <a:ext cx="271441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Flux</a:t>
            </a: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inversions: CO</a:t>
            </a:r>
            <a:r>
              <a:rPr lang="en-GB" sz="2000" baseline="-25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GB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7743671" y="5124811"/>
            <a:ext cx="10693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Ozone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" name="Picture 40" descr="Europe_24"/>
          <p:cNvPicPr/>
          <p:nvPr/>
        </p:nvPicPr>
        <p:blipFill rotWithShape="1">
          <a:blip r:embed="rId9" cstate="print"/>
          <a:srcRect l="14394" t="33235" r="22572" b="18602"/>
          <a:stretch/>
        </p:blipFill>
        <p:spPr bwMode="auto">
          <a:xfrm>
            <a:off x="5154684" y="1069383"/>
            <a:ext cx="3454624" cy="156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774220" y="2236918"/>
            <a:ext cx="8350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Ash</a:t>
            </a:r>
            <a:endParaRPr lang="en-GB" sz="20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36" y="855825"/>
            <a:ext cx="4351320" cy="1590561"/>
          </a:xfrm>
          <a:prstGeom prst="rect">
            <a:avLst/>
          </a:prstGeom>
        </p:spPr>
      </p:pic>
      <p:sp>
        <p:nvSpPr>
          <p:cNvPr id="29713" name="Text Box 17"/>
          <p:cNvSpPr txBox="1">
            <a:spLocks noChangeArrowheads="1"/>
          </p:cNvSpPr>
          <p:nvPr/>
        </p:nvSpPr>
        <p:spPr bwMode="auto">
          <a:xfrm>
            <a:off x="884806" y="2446386"/>
            <a:ext cx="2082802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Fire and smoke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38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MWF-template">
  <a:themeElements>
    <a:clrScheme name="">
      <a:dk1>
        <a:srgbClr val="000000"/>
      </a:dk1>
      <a:lt1>
        <a:srgbClr val="FFFFFF"/>
      </a:lt1>
      <a:dk2>
        <a:srgbClr val="00279F"/>
      </a:dk2>
      <a:lt2>
        <a:srgbClr val="919191"/>
      </a:lt2>
      <a:accent1>
        <a:srgbClr val="F95AB7"/>
      </a:accent1>
      <a:accent2>
        <a:srgbClr val="3365FB"/>
      </a:accent2>
      <a:accent3>
        <a:srgbClr val="FFFFFF"/>
      </a:accent3>
      <a:accent4>
        <a:srgbClr val="000000"/>
      </a:accent4>
      <a:accent5>
        <a:srgbClr val="FBB5D8"/>
      </a:accent5>
      <a:accent6>
        <a:srgbClr val="2D5BE3"/>
      </a:accent6>
      <a:hlink>
        <a:srgbClr val="919191"/>
      </a:hlink>
      <a:folHlink>
        <a:srgbClr val="51DC00"/>
      </a:folHlink>
    </a:clrScheme>
    <a:fontScheme name="Microsoft Office 98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ECMWF-template</Template>
  <TotalTime>38013</TotalTime>
  <Words>359</Words>
  <Application>Microsoft Office PowerPoint</Application>
  <PresentationFormat>On-screen Show (4:3)</PresentationFormat>
  <Paragraphs>95</Paragraphs>
  <Slides>11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ECMWF-template</vt:lpstr>
      <vt:lpstr>Predicting Weather and Climate:    Scientific progress and future opportunities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Super-seamless: environmental prediction</vt:lpstr>
      <vt:lpstr>PowerPoint Presentation</vt:lpstr>
      <vt:lpstr>Predicting Weather and Climate:    Scientific progress and future opportunities</vt:lpstr>
    </vt:vector>
  </TitlesOfParts>
  <Company>ECMWF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RD progress rep 2009/2010</dc:title>
  <dc:creator>Erland Källén</dc:creator>
  <cp:lastModifiedBy>Alan Thorpe</cp:lastModifiedBy>
  <cp:revision>1034</cp:revision>
  <cp:lastPrinted>2012-12-19T14:32:13Z</cp:lastPrinted>
  <dcterms:created xsi:type="dcterms:W3CDTF">2010-06-03T16:09:56Z</dcterms:created>
  <dcterms:modified xsi:type="dcterms:W3CDTF">2013-01-03T11:00:11Z</dcterms:modified>
</cp:coreProperties>
</file>