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283" r:id="rId2"/>
  </p:sldMasterIdLst>
  <p:notesMasterIdLst>
    <p:notesMasterId r:id="rId28"/>
  </p:notesMasterIdLst>
  <p:sldIdLst>
    <p:sldId id="264" r:id="rId3"/>
    <p:sldId id="337" r:id="rId4"/>
    <p:sldId id="346" r:id="rId5"/>
    <p:sldId id="348" r:id="rId6"/>
    <p:sldId id="351" r:id="rId7"/>
    <p:sldId id="352" r:id="rId8"/>
    <p:sldId id="353" r:id="rId9"/>
    <p:sldId id="373" r:id="rId10"/>
    <p:sldId id="374" r:id="rId11"/>
    <p:sldId id="354" r:id="rId12"/>
    <p:sldId id="342" r:id="rId13"/>
    <p:sldId id="360" r:id="rId14"/>
    <p:sldId id="364" r:id="rId15"/>
    <p:sldId id="365" r:id="rId16"/>
    <p:sldId id="339" r:id="rId17"/>
    <p:sldId id="362" r:id="rId18"/>
    <p:sldId id="371" r:id="rId19"/>
    <p:sldId id="340" r:id="rId20"/>
    <p:sldId id="343" r:id="rId21"/>
    <p:sldId id="366" r:id="rId22"/>
    <p:sldId id="370" r:id="rId23"/>
    <p:sldId id="368" r:id="rId24"/>
    <p:sldId id="369" r:id="rId25"/>
    <p:sldId id="367" r:id="rId26"/>
    <p:sldId id="361" r:id="rId27"/>
  </p:sldIdLst>
  <p:sldSz cx="9144000" cy="6858000" type="screen4x3"/>
  <p:notesSz cx="6946900" cy="92202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8C6BD"/>
    <a:srgbClr val="3333FF"/>
    <a:srgbClr val="FFFF00"/>
    <a:srgbClr val="00CC00"/>
    <a:srgbClr val="FF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6" autoAdjust="0"/>
    <p:restoredTop sz="83886" autoAdjust="0"/>
  </p:normalViewPr>
  <p:slideViewPr>
    <p:cSldViewPr snapToGrid="0" snapToObjects="1">
      <p:cViewPr varScale="1">
        <p:scale>
          <a:sx n="101" d="100"/>
          <a:sy n="101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62" d="100"/>
          <a:sy n="62" d="100"/>
        </p:scale>
        <p:origin x="-2430" y="-660"/>
      </p:cViewPr>
      <p:guideLst>
        <p:guide orient="horz" pos="2904"/>
        <p:guide pos="218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vid.novak\My%20Documents\WORK\MyPresentations\2013\AMS2013\Sandy\Press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3200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Sandy's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34347897169419545"/>
          <c:y val="2.4093391296594401E-2"/>
        </c:manualLayout>
      </c:layout>
    </c:title>
    <c:plotArea>
      <c:layout>
        <c:manualLayout>
          <c:layoutTarget val="inner"/>
          <c:xMode val="edge"/>
          <c:yMode val="edge"/>
          <c:x val="6.6676056275793788E-2"/>
          <c:y val="0.10138812081982031"/>
          <c:w val="0.92350351723711299"/>
          <c:h val="0.80144990361062562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Pressure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Sheet1!$A$2:$A$32</c:f>
              <c:strCache>
                <c:ptCount val="31"/>
                <c:pt idx="0">
                  <c:v>24-03Z</c:v>
                </c:pt>
                <c:pt idx="1">
                  <c:v>24-09Z</c:v>
                </c:pt>
                <c:pt idx="2">
                  <c:v>24-15Z</c:v>
                </c:pt>
                <c:pt idx="3">
                  <c:v>24-21Z</c:v>
                </c:pt>
                <c:pt idx="4">
                  <c:v>25-03Z</c:v>
                </c:pt>
                <c:pt idx="5">
                  <c:v>25-09Z</c:v>
                </c:pt>
                <c:pt idx="6">
                  <c:v>25-15Z</c:v>
                </c:pt>
                <c:pt idx="7">
                  <c:v>25-21Z</c:v>
                </c:pt>
                <c:pt idx="8">
                  <c:v>26-03Z</c:v>
                </c:pt>
                <c:pt idx="9">
                  <c:v>26-09Z</c:v>
                </c:pt>
                <c:pt idx="10">
                  <c:v>26-15Z</c:v>
                </c:pt>
                <c:pt idx="11">
                  <c:v>26-21Z</c:v>
                </c:pt>
                <c:pt idx="12">
                  <c:v>27-03Z</c:v>
                </c:pt>
                <c:pt idx="13">
                  <c:v>27-09Z</c:v>
                </c:pt>
                <c:pt idx="14">
                  <c:v>27-15Z</c:v>
                </c:pt>
                <c:pt idx="15">
                  <c:v>27-21Z</c:v>
                </c:pt>
                <c:pt idx="16">
                  <c:v>28-03Z</c:v>
                </c:pt>
                <c:pt idx="17">
                  <c:v>28-09Z</c:v>
                </c:pt>
                <c:pt idx="18">
                  <c:v>28-15Z</c:v>
                </c:pt>
                <c:pt idx="19">
                  <c:v>28-21Z</c:v>
                </c:pt>
                <c:pt idx="20">
                  <c:v>29-03Z</c:v>
                </c:pt>
                <c:pt idx="21">
                  <c:v>29-09Z</c:v>
                </c:pt>
                <c:pt idx="22">
                  <c:v>29-15Z</c:v>
                </c:pt>
                <c:pt idx="23">
                  <c:v>29-21Z</c:v>
                </c:pt>
                <c:pt idx="24">
                  <c:v>30-03Z</c:v>
                </c:pt>
                <c:pt idx="25">
                  <c:v>30-09Z</c:v>
                </c:pt>
                <c:pt idx="26">
                  <c:v>30-15Z</c:v>
                </c:pt>
                <c:pt idx="27">
                  <c:v>30-21Z</c:v>
                </c:pt>
                <c:pt idx="28">
                  <c:v>31-03Z</c:v>
                </c:pt>
                <c:pt idx="29">
                  <c:v>31-09Z</c:v>
                </c:pt>
                <c:pt idx="30">
                  <c:v>31-15Z</c:v>
                </c:pt>
              </c:strCache>
            </c:str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989</c:v>
                </c:pt>
                <c:pt idx="1">
                  <c:v>986</c:v>
                </c:pt>
                <c:pt idx="2">
                  <c:v>973</c:v>
                </c:pt>
                <c:pt idx="3">
                  <c:v>970</c:v>
                </c:pt>
                <c:pt idx="4">
                  <c:v>954</c:v>
                </c:pt>
                <c:pt idx="5">
                  <c:v>960</c:v>
                </c:pt>
                <c:pt idx="6">
                  <c:v>964</c:v>
                </c:pt>
                <c:pt idx="7">
                  <c:v>963</c:v>
                </c:pt>
                <c:pt idx="8">
                  <c:v>968</c:v>
                </c:pt>
                <c:pt idx="9">
                  <c:v>968</c:v>
                </c:pt>
                <c:pt idx="10">
                  <c:v>970</c:v>
                </c:pt>
                <c:pt idx="11">
                  <c:v>971</c:v>
                </c:pt>
                <c:pt idx="12">
                  <c:v>969</c:v>
                </c:pt>
                <c:pt idx="13">
                  <c:v>969</c:v>
                </c:pt>
                <c:pt idx="14">
                  <c:v>958</c:v>
                </c:pt>
                <c:pt idx="15">
                  <c:v>961</c:v>
                </c:pt>
                <c:pt idx="16">
                  <c:v>960</c:v>
                </c:pt>
                <c:pt idx="17">
                  <c:v>960</c:v>
                </c:pt>
                <c:pt idx="18">
                  <c:v>951</c:v>
                </c:pt>
                <c:pt idx="19">
                  <c:v>952</c:v>
                </c:pt>
                <c:pt idx="20">
                  <c:v>950</c:v>
                </c:pt>
                <c:pt idx="21">
                  <c:v>946</c:v>
                </c:pt>
                <c:pt idx="22">
                  <c:v>943</c:v>
                </c:pt>
                <c:pt idx="23">
                  <c:v>940</c:v>
                </c:pt>
                <c:pt idx="24">
                  <c:v>952</c:v>
                </c:pt>
                <c:pt idx="25">
                  <c:v>960</c:v>
                </c:pt>
                <c:pt idx="26">
                  <c:v>983</c:v>
                </c:pt>
                <c:pt idx="27">
                  <c:v>988</c:v>
                </c:pt>
                <c:pt idx="28">
                  <c:v>992</c:v>
                </c:pt>
                <c:pt idx="29">
                  <c:v>993</c:v>
                </c:pt>
                <c:pt idx="30">
                  <c:v>994</c:v>
                </c:pt>
              </c:numCache>
            </c:numRef>
          </c:val>
        </c:ser>
        <c:marker val="1"/>
        <c:axId val="140485376"/>
        <c:axId val="140486912"/>
      </c:lineChart>
      <c:catAx>
        <c:axId val="140485376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 baseline="0"/>
            </a:pPr>
            <a:endParaRPr lang="en-US"/>
          </a:p>
        </c:txPr>
        <c:crossAx val="140486912"/>
        <c:crosses val="autoZero"/>
        <c:auto val="1"/>
        <c:lblAlgn val="ctr"/>
        <c:lblOffset val="100"/>
      </c:catAx>
      <c:valAx>
        <c:axId val="140486912"/>
        <c:scaling>
          <c:orientation val="minMax"/>
          <c:max val="1000"/>
          <c:min val="93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0485376"/>
        <c:crosses val="autoZero"/>
        <c:crossBetween val="between"/>
        <c:majorUnit val="10"/>
        <c:minorUnit val="2"/>
      </c:valAx>
      <c:spPr>
        <a:effectLst>
          <a:innerShdw blurRad="114300">
            <a:prstClr val="black"/>
          </a:innerShdw>
        </a:effectLst>
      </c:spPr>
    </c:plotArea>
    <c:plotVisOnly val="1"/>
  </c:chart>
  <c:spPr>
    <a:solidFill>
      <a:schemeClr val="bg1"/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642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668" y="1"/>
            <a:ext cx="3010642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2C13-5051-4739-AA5A-BE221B743C12}" type="datetimeFigureOut">
              <a:rPr lang="en-US" smtClean="0"/>
              <a:pPr/>
              <a:t>1/5/2013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9" y="4379914"/>
            <a:ext cx="5556884" cy="4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9"/>
            <a:ext cx="3010642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668" y="8758239"/>
            <a:ext cx="3010642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6CF30-EB89-4227-8024-4521D984C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804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8720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22249"/>
            <a:fld id="{93CCBC77-9164-41A6-A58C-793101AE627A}" type="slidenum">
              <a:rPr lang="en-US" smtClean="0">
                <a:solidFill>
                  <a:srgbClr val="000000"/>
                </a:solidFill>
              </a:rPr>
              <a:pPr defTabSz="922249"/>
              <a:t>16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22249"/>
            <a:fld id="{93CCBC77-9164-41A6-A58C-793101AE627A}" type="slidenum">
              <a:rPr lang="en-US" smtClean="0">
                <a:solidFill>
                  <a:srgbClr val="000000"/>
                </a:solidFill>
              </a:rPr>
              <a:pPr defTabSz="922249"/>
              <a:t>17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8B0DE3-47D5-4248-94C1-377046C38BF3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8B0DE3-47D5-4248-94C1-377046C38BF3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8B0DE3-47D5-4248-94C1-377046C38BF3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8B0DE3-47D5-4248-94C1-377046C38BF3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88975"/>
            <a:ext cx="4610100" cy="3457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94062" y="4378966"/>
            <a:ext cx="5558776" cy="277534"/>
          </a:xfrm>
          <a:prstGeom prst="rect">
            <a:avLst/>
          </a:prstGeom>
          <a:noFill/>
          <a:ln>
            <a:noFill/>
          </a:ln>
        </p:spPr>
        <p:txBody>
          <a:bodyPr lIns="92347" tIns="46174" rIns="92347" bIns="46174" anchor="t" anchorCtr="0">
            <a:spAutoFit/>
          </a:bodyPr>
          <a:lstStyle/>
          <a:p>
            <a:endParaRPr dirty="0"/>
          </a:p>
        </p:txBody>
      </p:sp>
      <p:sp>
        <p:nvSpPr>
          <p:cNvPr id="322" name="Shape 322"/>
          <p:cNvSpPr txBox="1"/>
          <p:nvPr/>
        </p:nvSpPr>
        <p:spPr>
          <a:xfrm>
            <a:off x="3935111" y="8941094"/>
            <a:ext cx="3010217" cy="277534"/>
          </a:xfrm>
          <a:prstGeom prst="rect">
            <a:avLst/>
          </a:prstGeom>
          <a:noFill/>
          <a:ln>
            <a:noFill/>
          </a:ln>
        </p:spPr>
        <p:txBody>
          <a:bodyPr lIns="92347" tIns="46174" rIns="92347" bIns="46174" anchor="b" anchorCtr="0">
            <a:spAutoFit/>
          </a:bodyPr>
          <a:lstStyle/>
          <a:p>
            <a:pPr algn="r">
              <a:buSzPct val="25000"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>
          <a:xfrm>
            <a:off x="3935111" y="8941094"/>
            <a:ext cx="3010217" cy="277534"/>
          </a:xfrm>
          <a:prstGeom prst="rect">
            <a:avLst/>
          </a:prstGeom>
          <a:noFill/>
          <a:ln>
            <a:noFill/>
          </a:ln>
        </p:spPr>
        <p:txBody>
          <a:bodyPr lIns="92347" tIns="46174" rIns="92347" bIns="46174" anchor="b" anchorCtr="0">
            <a:spAutoFit/>
          </a:bodyPr>
          <a:lstStyle/>
          <a:p>
            <a:pPr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872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8B0DE3-47D5-4248-94C1-377046C38BF3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D70F5-6339-4F01-AFDA-D1F18CFDBEB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CF30-EB89-4227-8024-4521D984C2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38583" name="Flash Movie" r:id="rId3" imgW="1248708" imgH="1254106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38584" name="Flash Movie" r:id="rId5" imgW="1248708" imgH="1254106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6288088"/>
            <a:ext cx="32004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</a:t>
            </a:r>
            <a:r>
              <a:rPr lang="en-US" sz="1600" i="1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Service</a:t>
            </a:r>
            <a:endParaRPr lang="en-US" sz="1600" i="1" dirty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38585" name="Flash Movie" r:id="rId6" imgW="1248708" imgH="1254106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4348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5750" name="Flash Movie" r:id="rId3" imgW="1248708" imgH="1254106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5751" name="Flash Movie" r:id="rId5" imgW="1248708" imgH="1254106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5752" name="Flash Movie" r:id="rId6" imgW="1248708" imgH="1254106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562F30A-FDC3-5046-A061-BB65083C32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173598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6774" name="Flash Movie" r:id="rId3" imgW="1248708" imgH="1254106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6775" name="Flash Movie" r:id="rId5" imgW="1248708" imgH="1254106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6776" name="Flash Movie" r:id="rId6" imgW="1248708" imgH="1254106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FCD224-EEF7-5941-A25A-D284C20CE9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660875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7798" name="Flash Movie" r:id="rId3" imgW="1248708" imgH="1254106" progId="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1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7799" name="Flash Movie" r:id="rId5" imgW="1248708" imgH="1254106" progId="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7800" name="Flash Movie" r:id="rId6" imgW="1248708" imgH="1254106" progId="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32821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8591" name="Flash Movie" r:id="rId3" imgW="1248708" imgH="1254106" progId="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1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8592" name="Flash Movie" r:id="rId5" imgW="1248708" imgH="1254106" progId="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fld id="{B7FBA6DD-EEC5-BE4B-B71C-CB52258504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5506804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EE85D-734C-4399-A439-7C574F0D6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206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990600" y="228600"/>
            <a:ext cx="71627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A8A12355-4AF8-4C20-9595-1D994CAFA8CD}" type="datetime1">
              <a:rPr lang="en-US" smtClean="0"/>
              <a:pPr/>
              <a:t>1/5/2013</a:t>
            </a:fld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0022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B602A-1A64-9442-99BF-B30EB743EDD5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A767-1CCE-7B4D-9C61-355DD3AFE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953559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030F1-2AB7-004A-ABDB-CE9DB662ED32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7A91B-92DD-9342-9E43-C72EB70F1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031357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CC00-A2D0-AD4E-8D37-65984B59A88C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BA12-B074-374B-B508-1C6ED7582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389940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6ECB-BC0F-D145-B46D-D8F873B5FF6D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CB312-1729-8147-82DA-27777E2C6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19295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2045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7F938-730A-5648-851E-63E0B9FDAA6F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F3B37-35F2-3349-9309-57BE740E5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861238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BF4C6-DFFC-A746-972D-A266C190C380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D35F3-15F4-FE47-AA22-65012C061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6468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0F042-A300-064B-94D1-8682D1B45276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B2925-945D-FE4A-B1D7-1ECDC0820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945805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536C5-3892-7E4F-96FD-0F2F7260E558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62381-5CBD-6941-B793-FA66EEC04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750258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0C70-3091-C545-9879-9FF37ACC7C51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3946C-E302-A541-B66D-A0E1EEDAF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34109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762A6-75E3-5448-B4ED-6D43D21A9068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3635D-1FF9-2C46-A063-9C8BBD209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200950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106A0-058E-AC4F-94A4-6B1C93170B94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555A7-B664-8149-A4E3-FEF9F2AED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10466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39606" name="Flash Movie" r:id="rId3" imgW="1248708" imgH="1254106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39607" name="Flash Movie" r:id="rId5" imgW="1248708" imgH="1254106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39608" name="Flash Movie" r:id="rId6" imgW="1248708" imgH="1254106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995717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0630" name="Flash Movie" r:id="rId3" imgW="1248708" imgH="1254106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0631" name="Flash Movie" r:id="rId5" imgW="1248708" imgH="1254106" progId="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0632" name="Flash Movie" r:id="rId6" imgW="1248708" imgH="1254106" progId="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374563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1654" name="Flash Movie" r:id="rId3" imgW="1248708" imgH="1254106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2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1655" name="Flash Movie" r:id="rId5" imgW="1248708" imgH="1254106" progId="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6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1656" name="Flash Movie" r:id="rId6" imgW="1248708" imgH="1254106" progId="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83293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2678" name="Flash Movie" r:id="rId3" imgW="1248708" imgH="1254106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2679" name="Flash Movie" r:id="rId5" imgW="1248708" imgH="1254106" progId="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2680" name="Flash Movie" r:id="rId6" imgW="1248708" imgH="1254106" progId="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E53F78B-D35F-A642-BD7E-FEF2662D8F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267217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7479072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3702" name="Flash Movie" r:id="rId3" imgW="1248708" imgH="1254106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3703" name="Flash Movie" r:id="rId5" imgW="1248708" imgH="1254106" progId="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3704" name="Flash Movie" r:id="rId6" imgW="1248708" imgH="1254106" progId="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A6B7C9D-9405-944A-826F-AD17088451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766250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4726" name="Flash Movie" r:id="rId3" imgW="1248708" imgH="1254106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4727" name="Flash Movie" r:id="rId5" imgW="1248708" imgH="1254106" progId="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44728" name="Flash Movie" r:id="rId6" imgW="1248708" imgH="1254106" progId="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943600" y="6288088"/>
            <a:ext cx="320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Des Moines, IA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0D3ED2C-77BF-9A41-9685-C1437F5A4B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26455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5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graphicFrame>
        <p:nvGraphicFramePr>
          <p:cNvPr id="1028" name="Object 47"/>
          <p:cNvGraphicFramePr>
            <a:graphicFrameLocks noChangeAspect="1"/>
          </p:cNvGraphicFramePr>
          <p:nvPr/>
        </p:nvGraphicFramePr>
        <p:xfrm>
          <a:off x="609600" y="6354763"/>
          <a:ext cx="484188" cy="485775"/>
        </p:xfrm>
        <a:graphic>
          <a:graphicData uri="http://schemas.openxmlformats.org/presentationml/2006/ole">
            <p:oleObj spid="_x0000_s1263" name="Flash Movie" r:id="rId19" imgW="1248708" imgH="1254106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2615" y="6288088"/>
            <a:ext cx="37513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National Weather Service</a:t>
            </a:r>
          </a:p>
          <a:p>
            <a:pPr algn="r">
              <a:defRPr/>
            </a:pPr>
            <a:r>
              <a:rPr lang="en-US" sz="1600" i="1" dirty="0" err="1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Hydrometeorological</a:t>
            </a:r>
            <a:r>
              <a:rPr lang="en-US" sz="1600" i="1" baseline="0" dirty="0" smtClean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 Prediction Center</a:t>
            </a:r>
            <a:endParaRPr lang="en-US" sz="1600" i="1" dirty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5720" y="6355080"/>
            <a:ext cx="457200" cy="457200"/>
            <a:chOff x="1056" y="336"/>
            <a:chExt cx="3318" cy="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1200" y="480"/>
              <a:ext cx="3024" cy="3024"/>
            </a:xfrm>
            <a:prstGeom prst="ellipse">
              <a:avLst/>
            </a:prstGeom>
            <a:solidFill>
              <a:srgbClr val="FFFFFF"/>
            </a:solidFill>
            <a:ln w="635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3" descr="NOAA_logo_color">
              <a:hlinkHover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056" y="336"/>
              <a:ext cx="3318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06" r:id="rId2"/>
    <p:sldLayoutId id="2147484320" r:id="rId3"/>
    <p:sldLayoutId id="2147484321" r:id="rId4"/>
    <p:sldLayoutId id="2147484322" r:id="rId5"/>
    <p:sldLayoutId id="2147484323" r:id="rId6"/>
    <p:sldLayoutId id="2147484307" r:id="rId7"/>
    <p:sldLayoutId id="2147484324" r:id="rId8"/>
    <p:sldLayoutId id="2147484325" r:id="rId9"/>
    <p:sldLayoutId id="2147484326" r:id="rId10"/>
    <p:sldLayoutId id="2147484327" r:id="rId11"/>
    <p:sldLayoutId id="2147484328" r:id="rId12"/>
    <p:sldLayoutId id="2147484329" r:id="rId13"/>
    <p:sldLayoutId id="2147484330" r:id="rId14"/>
    <p:sldLayoutId id="2147484331" r:id="rId1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D2C64303-E8F1-BA42-BF23-1886A88AC18E}" type="datetimeFigureOut">
              <a:rPr lang="en-US"/>
              <a:pPr>
                <a:defRPr/>
              </a:pPr>
              <a:t>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9210B9D4-5EF0-1947-9065-5A9F4FA9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ransition spd="med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41.g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7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chart" Target="../charts/chart1.xml"/><Relationship Id="rId9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ndy_sp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121" y="0"/>
            <a:ext cx="9354234" cy="685359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433633"/>
            <a:ext cx="877125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chemeClr val="accent1"/>
                </a:solidFill>
              </a:rPr>
              <a:t>Post-Tropical Cyclone Sandy</a:t>
            </a:r>
            <a:endParaRPr lang="en-US" sz="4400" i="1" dirty="0" smtClean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" y="167119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Rain, Snow, and Inland Wind Impacts</a:t>
            </a:r>
            <a:endParaRPr lang="en-US" sz="3200" b="1" i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 bwMode="auto">
          <a:xfrm>
            <a:off x="-108121" y="5100998"/>
            <a:ext cx="935423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/>
              <a:t>David Novak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Jim </a:t>
            </a:r>
            <a:r>
              <a:rPr lang="en-US" sz="2400" dirty="0" err="1" smtClean="0"/>
              <a:t>Hoke</a:t>
            </a:r>
            <a:r>
              <a:rPr lang="en-US" sz="2400" dirty="0" smtClean="0"/>
              <a:t>, Wallace </a:t>
            </a:r>
            <a:r>
              <a:rPr lang="en-US" sz="2400" dirty="0" err="1" smtClean="0"/>
              <a:t>Hogsett</a:t>
            </a:r>
            <a:r>
              <a:rPr lang="en-US" sz="2400" dirty="0" smtClean="0"/>
              <a:t>, Mark Klein, Anthony </a:t>
            </a:r>
            <a:r>
              <a:rPr lang="en-US" sz="2400" dirty="0" err="1" smtClean="0"/>
              <a:t>Fracasso</a:t>
            </a:r>
            <a:r>
              <a:rPr lang="en-US" sz="2400" dirty="0" smtClean="0"/>
              <a:t>, Dan Petersen</a:t>
            </a:r>
          </a:p>
          <a:p>
            <a:pPr marL="0" indent="0" algn="ctr">
              <a:buNone/>
            </a:pPr>
            <a:r>
              <a:rPr lang="en-US" sz="2800" b="1" dirty="0" smtClean="0"/>
              <a:t>Hydrometeorological Prediction Center</a:t>
            </a:r>
            <a:endParaRPr lang="en-US" b="1" dirty="0" smtClean="0"/>
          </a:p>
          <a:p>
            <a:pPr marL="0" indent="0" algn="ctr">
              <a:buNone/>
            </a:pPr>
            <a:endParaRPr lang="en-US" sz="12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6133"/>
            <a:ext cx="60960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92" y="6341534"/>
            <a:ext cx="512064" cy="5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2010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4"/>
          <p:cNvPicPr>
            <a:picLocks noChangeAspect="1"/>
          </p:cNvPicPr>
          <p:nvPr/>
        </p:nvPicPr>
        <p:blipFill>
          <a:blip r:embed="rId3" cstate="print"/>
          <a:srcRect l="53372" t="5556"/>
          <a:stretch>
            <a:fillRect/>
          </a:stretch>
        </p:blipFill>
        <p:spPr bwMode="auto">
          <a:xfrm>
            <a:off x="914400" y="939800"/>
            <a:ext cx="17065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 descr="C:\temp\Day 7-1.gif"/>
          <p:cNvPicPr>
            <a:picLocks noChangeAspect="1" noChangeArrowheads="1"/>
          </p:cNvPicPr>
          <p:nvPr/>
        </p:nvPicPr>
        <p:blipFill>
          <a:blip r:embed="rId4" cstate="print"/>
          <a:srcRect l="53571" t="6902" b="15517"/>
          <a:stretch>
            <a:fillRect/>
          </a:stretch>
        </p:blipFill>
        <p:spPr bwMode="auto">
          <a:xfrm>
            <a:off x="2622550" y="939800"/>
            <a:ext cx="19240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2" descr="C:\temp\Day 6.gif"/>
          <p:cNvPicPr>
            <a:picLocks noChangeAspect="1" noChangeArrowheads="1"/>
          </p:cNvPicPr>
          <p:nvPr/>
        </p:nvPicPr>
        <p:blipFill>
          <a:blip r:embed="rId5" cstate="print"/>
          <a:srcRect l="53397" t="6876" b="18379"/>
          <a:stretch>
            <a:fillRect/>
          </a:stretch>
        </p:blipFill>
        <p:spPr bwMode="auto">
          <a:xfrm>
            <a:off x="4546600" y="939800"/>
            <a:ext cx="200501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2" descr="C:\temp\Day 5.gif"/>
          <p:cNvPicPr>
            <a:picLocks noChangeAspect="1" noChangeArrowheads="1"/>
          </p:cNvPicPr>
          <p:nvPr/>
        </p:nvPicPr>
        <p:blipFill>
          <a:blip r:embed="rId6" cstate="print"/>
          <a:srcRect l="53458" t="6123" b="18771"/>
          <a:stretch>
            <a:fillRect/>
          </a:stretch>
        </p:blipFill>
        <p:spPr bwMode="auto">
          <a:xfrm>
            <a:off x="6477000" y="939800"/>
            <a:ext cx="199231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6" name="Picture 2" descr="C:\temp\Day 4.gif"/>
          <p:cNvPicPr>
            <a:picLocks noChangeAspect="1" noChangeArrowheads="1"/>
          </p:cNvPicPr>
          <p:nvPr/>
        </p:nvPicPr>
        <p:blipFill>
          <a:blip r:embed="rId7" cstate="print"/>
          <a:srcRect l="53482" t="6326" b="11444"/>
          <a:stretch>
            <a:fillRect/>
          </a:stretch>
        </p:blipFill>
        <p:spPr bwMode="auto">
          <a:xfrm>
            <a:off x="914400" y="3302000"/>
            <a:ext cx="19240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7" name="Picture 2" descr="C:\temp\Day 3.gif"/>
          <p:cNvPicPr>
            <a:picLocks noChangeAspect="1" noChangeArrowheads="1"/>
          </p:cNvPicPr>
          <p:nvPr/>
        </p:nvPicPr>
        <p:blipFill>
          <a:blip r:embed="rId8" cstate="print"/>
          <a:srcRect l="53635" t="6699" b="11301"/>
          <a:stretch>
            <a:fillRect/>
          </a:stretch>
        </p:blipFill>
        <p:spPr bwMode="auto">
          <a:xfrm>
            <a:off x="2700338" y="3276600"/>
            <a:ext cx="19415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8" name="Picture 2" descr="C:\temp\48 hours.gif"/>
          <p:cNvPicPr>
            <a:picLocks noChangeAspect="1" noChangeArrowheads="1"/>
          </p:cNvPicPr>
          <p:nvPr/>
        </p:nvPicPr>
        <p:blipFill>
          <a:blip r:embed="rId9" cstate="print"/>
          <a:srcRect l="53709" t="7117" r="1675" b="12624"/>
          <a:stretch>
            <a:fillRect/>
          </a:stretch>
        </p:blipFill>
        <p:spPr bwMode="auto">
          <a:xfrm>
            <a:off x="4521200" y="3276600"/>
            <a:ext cx="18796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9" name="Picture 2" descr="C:\temp\24 hours.gif"/>
          <p:cNvPicPr>
            <a:picLocks noChangeAspect="1" noChangeArrowheads="1"/>
          </p:cNvPicPr>
          <p:nvPr/>
        </p:nvPicPr>
        <p:blipFill>
          <a:blip r:embed="rId10" cstate="print"/>
          <a:srcRect l="53979" t="7120" b="13443"/>
          <a:stretch>
            <a:fillRect/>
          </a:stretch>
        </p:blipFill>
        <p:spPr bwMode="auto">
          <a:xfrm>
            <a:off x="6400800" y="3276600"/>
            <a:ext cx="1957388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0" name="TextBox 11"/>
          <p:cNvSpPr txBox="1">
            <a:spLocks noChangeArrowheads="1"/>
          </p:cNvSpPr>
          <p:nvPr/>
        </p:nvSpPr>
        <p:spPr bwMode="auto">
          <a:xfrm>
            <a:off x="901700" y="968375"/>
            <a:ext cx="13589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Surface Analysis</a:t>
            </a:r>
          </a:p>
        </p:txBody>
      </p:sp>
      <p:sp>
        <p:nvSpPr>
          <p:cNvPr id="168971" name="TextBox 12"/>
          <p:cNvSpPr txBox="1">
            <a:spLocks noChangeArrowheads="1"/>
          </p:cNvSpPr>
          <p:nvPr/>
        </p:nvSpPr>
        <p:spPr bwMode="auto">
          <a:xfrm>
            <a:off x="2622550" y="989013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7 day forecast</a:t>
            </a:r>
          </a:p>
        </p:txBody>
      </p:sp>
      <p:sp>
        <p:nvSpPr>
          <p:cNvPr id="168972" name="TextBox 13"/>
          <p:cNvSpPr txBox="1">
            <a:spLocks noChangeArrowheads="1"/>
          </p:cNvSpPr>
          <p:nvPr/>
        </p:nvSpPr>
        <p:spPr bwMode="auto">
          <a:xfrm>
            <a:off x="4521200" y="984250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6 day forecast</a:t>
            </a:r>
          </a:p>
        </p:txBody>
      </p:sp>
      <p:sp>
        <p:nvSpPr>
          <p:cNvPr id="168973" name="TextBox 14"/>
          <p:cNvSpPr txBox="1">
            <a:spLocks noChangeArrowheads="1"/>
          </p:cNvSpPr>
          <p:nvPr/>
        </p:nvSpPr>
        <p:spPr bwMode="auto">
          <a:xfrm>
            <a:off x="6477000" y="989013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5 day forecast</a:t>
            </a:r>
          </a:p>
        </p:txBody>
      </p:sp>
      <p:sp>
        <p:nvSpPr>
          <p:cNvPr id="168974" name="TextBox 15"/>
          <p:cNvSpPr txBox="1">
            <a:spLocks noChangeArrowheads="1"/>
          </p:cNvSpPr>
          <p:nvPr/>
        </p:nvSpPr>
        <p:spPr bwMode="auto">
          <a:xfrm>
            <a:off x="914400" y="3305175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4 day forecast</a:t>
            </a:r>
          </a:p>
        </p:txBody>
      </p:sp>
      <p:sp>
        <p:nvSpPr>
          <p:cNvPr id="168975" name="TextBox 16"/>
          <p:cNvSpPr txBox="1">
            <a:spLocks noChangeArrowheads="1"/>
          </p:cNvSpPr>
          <p:nvPr/>
        </p:nvSpPr>
        <p:spPr bwMode="auto">
          <a:xfrm>
            <a:off x="2595563" y="3309938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3 day forecast</a:t>
            </a:r>
          </a:p>
        </p:txBody>
      </p:sp>
      <p:sp>
        <p:nvSpPr>
          <p:cNvPr id="168976" name="TextBox 17"/>
          <p:cNvSpPr txBox="1">
            <a:spLocks noChangeArrowheads="1"/>
          </p:cNvSpPr>
          <p:nvPr/>
        </p:nvSpPr>
        <p:spPr bwMode="auto">
          <a:xfrm>
            <a:off x="4521200" y="3289300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2 day forecast</a:t>
            </a:r>
          </a:p>
        </p:txBody>
      </p:sp>
      <p:sp>
        <p:nvSpPr>
          <p:cNvPr id="168977" name="TextBox 18"/>
          <p:cNvSpPr txBox="1">
            <a:spLocks noChangeArrowheads="1"/>
          </p:cNvSpPr>
          <p:nvPr/>
        </p:nvSpPr>
        <p:spPr bwMode="auto">
          <a:xfrm>
            <a:off x="6394450" y="3279775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1 day forecast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52734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Charts Valid 12Z October 29, 2012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0" y="117803"/>
            <a:ext cx="9144000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Success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Ensembles and Forecasters</a:t>
            </a:r>
            <a:endParaRPr lang="en-US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339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1435100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1"/>
                </a:solidFill>
              </a:rPr>
              <a:t>Inland Winds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indGustsFSU_FI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297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16572" y="301658"/>
            <a:ext cx="9257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7" name="Rectangle 6"/>
          <p:cNvSpPr/>
          <p:nvPr/>
        </p:nvSpPr>
        <p:spPr>
          <a:xfrm>
            <a:off x="582561" y="1129749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1028</a:t>
            </a:r>
            <a:endParaRPr lang="en-US" b="1" u="sng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64799" y="3071827"/>
            <a:ext cx="766557" cy="1266318"/>
            <a:chOff x="6164799" y="2900333"/>
            <a:chExt cx="766557" cy="1266318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6164799" y="2900333"/>
              <a:ext cx="76655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L</a:t>
              </a:r>
              <a:endPara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242545" y="3704986"/>
              <a:ext cx="6511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940</a:t>
              </a:r>
              <a:endPara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41403" y="594701"/>
            <a:ext cx="5260156" cy="3660407"/>
            <a:chOff x="141403" y="594701"/>
            <a:chExt cx="5260156" cy="3660407"/>
          </a:xfrm>
        </p:grpSpPr>
        <p:grpSp>
          <p:nvGrpSpPr>
            <p:cNvPr id="12" name="Group 11"/>
            <p:cNvGrpSpPr/>
            <p:nvPr/>
          </p:nvGrpSpPr>
          <p:grpSpPr>
            <a:xfrm>
              <a:off x="141403" y="594701"/>
              <a:ext cx="5260156" cy="3660407"/>
              <a:chOff x="141403" y="1"/>
              <a:chExt cx="5260156" cy="3660407"/>
            </a:xfrm>
          </p:grpSpPr>
          <p:pic>
            <p:nvPicPr>
              <p:cNvPr id="5" name="Picture 4" descr="test_prob_wind_f39.g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1403" y="1"/>
                <a:ext cx="5139300" cy="3613571"/>
              </a:xfrm>
              <a:prstGeom prst="rect">
                <a:avLst/>
              </a:prstGeom>
            </p:spPr>
          </p:pic>
          <p:sp>
            <p:nvSpPr>
              <p:cNvPr id="8" name="Rectangle 1"/>
              <p:cNvSpPr txBox="1">
                <a:spLocks noChangeArrowheads="1"/>
              </p:cNvSpPr>
              <p:nvPr/>
            </p:nvSpPr>
            <p:spPr bwMode="auto">
              <a:xfrm>
                <a:off x="584463" y="1"/>
                <a:ext cx="4298622" cy="725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54071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8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/>
                </a:pPr>
                <a:r>
                  <a:rPr lang="en-US" b="1" kern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39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  <a:ea typeface="ＭＳ Ｐゴシック" charset="0"/>
                    <a:cs typeface="ＭＳ Ｐゴシック" charset="0"/>
                  </a:rPr>
                  <a:t> h Forecast </a:t>
                </a:r>
                <a:b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  <a:ea typeface="ＭＳ Ｐゴシック" charset="0"/>
                    <a:cs typeface="ＭＳ Ｐゴシック" charset="0"/>
                  </a:rPr>
                </a:b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  <a:ea typeface="ＭＳ Ｐゴシック" charset="0"/>
                    <a:cs typeface="ＭＳ Ｐゴシック" charset="0"/>
                  </a:rPr>
                  <a:t>SREF Max</a:t>
                </a:r>
                <a:r>
                  <a:rPr kumimoji="0" lang="en-US" sz="2400" b="1" i="0" u="none" strike="noStrike" kern="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  <a:ea typeface="ＭＳ Ｐゴシック" charset="0"/>
                    <a:cs typeface="ＭＳ Ｐゴシック" charset="0"/>
                  </a:rPr>
                  <a:t> Wind Gust</a:t>
                </a:r>
                <a:endPara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 bwMode="auto">
              <a:xfrm>
                <a:off x="2516957" y="3383409"/>
                <a:ext cx="288460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Courtesty</a:t>
                </a:r>
                <a:r>
                  <a:rPr lang="en-U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Peter </a:t>
                </a:r>
                <a:r>
                  <a:rPr lang="en-US" sz="1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Manousos</a:t>
                </a:r>
                <a:r>
                  <a:rPr lang="en-U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(First Energy)</a:t>
                </a:r>
                <a:endParaRPr lang="en-U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 bwMode="auto">
            <a:xfrm>
              <a:off x="4430598" y="1946366"/>
              <a:ext cx="97096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75+ mph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1840832" y="1489842"/>
              <a:ext cx="8262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65 mph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3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4701"/>
          </a:xfrm>
        </p:spPr>
        <p:txBody>
          <a:bodyPr/>
          <a:lstStyle/>
          <a:p>
            <a:r>
              <a:rPr lang="en-US" dirty="0" smtClean="0"/>
              <a:t>Wind and Wave Forecasts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3653" y="3758313"/>
            <a:ext cx="2613602" cy="2923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kern="0" dirty="0" smtClean="0">
                <a:solidFill>
                  <a:prstClr val="black"/>
                </a:solidFill>
                <a:cs typeface="Arial" charset="0"/>
              </a:rPr>
              <a:t>Issued Sunday Morning, Oct 28</a:t>
            </a:r>
            <a:endParaRPr lang="en-US" sz="1300" kern="0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76711" y="1494149"/>
            <a:ext cx="4904996" cy="4857538"/>
            <a:chOff x="4276711" y="1494149"/>
            <a:chExt cx="4904996" cy="4857538"/>
          </a:xfrm>
        </p:grpSpPr>
        <p:grpSp>
          <p:nvGrpSpPr>
            <p:cNvPr id="20" name="Group 19"/>
            <p:cNvGrpSpPr/>
            <p:nvPr/>
          </p:nvGrpSpPr>
          <p:grpSpPr>
            <a:xfrm>
              <a:off x="4276711" y="1494149"/>
              <a:ext cx="4904996" cy="4857538"/>
              <a:chOff x="4276711" y="1494149"/>
              <a:chExt cx="4904996" cy="4857538"/>
            </a:xfrm>
          </p:grpSpPr>
          <p:pic>
            <p:nvPicPr>
              <p:cNvPr id="10" name="Picture 9" descr="firewx_06z_10mwgust_f18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276711" y="2582945"/>
                <a:ext cx="4710928" cy="3768742"/>
              </a:xfrm>
              <a:prstGeom prst="rect">
                <a:avLst/>
              </a:prstGeom>
            </p:spPr>
          </p:pic>
          <p:sp>
            <p:nvSpPr>
              <p:cNvPr id="11" name="Rectangle 1"/>
              <p:cNvSpPr txBox="1">
                <a:spLocks noChangeArrowheads="1"/>
              </p:cNvSpPr>
              <p:nvPr/>
            </p:nvSpPr>
            <p:spPr bwMode="auto">
              <a:xfrm>
                <a:off x="4883085" y="1494149"/>
                <a:ext cx="4298622" cy="1088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54071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8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/>
                </a:pPr>
                <a:r>
                  <a:rPr lang="en-US" b="1" kern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18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  <a:ea typeface="ＭＳ Ｐゴシック" charset="0"/>
                    <a:cs typeface="ＭＳ Ｐゴシック" charset="0"/>
                  </a:rPr>
                  <a:t> h Forecast </a:t>
                </a:r>
                <a:b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  <a:ea typeface="ＭＳ Ｐゴシック" charset="0"/>
                    <a:cs typeface="ＭＳ Ｐゴシック" charset="0"/>
                  </a:rPr>
                </a:b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  <a:ea typeface="ＭＳ Ｐゴシック" charset="0"/>
                    <a:cs typeface="ＭＳ Ｐゴシック" charset="0"/>
                  </a:rPr>
                  <a:t>1.33</a:t>
                </a:r>
                <a:r>
                  <a:rPr kumimoji="0" lang="en-US" sz="2400" b="1" i="0" u="none" strike="noStrike" kern="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itchFamily="34" charset="0"/>
                    <a:ea typeface="ＭＳ Ｐゴシック" charset="0"/>
                    <a:cs typeface="ＭＳ Ｐゴシック" charset="0"/>
                  </a:rPr>
                  <a:t> km NAM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98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/>
                </a:pPr>
                <a:r>
                  <a:rPr lang="en-US" b="1" kern="0" noProof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Wind Gust</a:t>
                </a:r>
                <a:endPara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itchFamily="34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83085" y="6043910"/>
                <a:ext cx="3347078" cy="30777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kern="0" dirty="0" smtClean="0">
                    <a:solidFill>
                      <a:prstClr val="black"/>
                    </a:solidFill>
                    <a:cs typeface="Arial" charset="0"/>
                  </a:rPr>
                  <a:t>Issued Monday Morning, Oct 28</a:t>
                </a:r>
                <a:endParaRPr lang="en-US" sz="14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 bwMode="auto">
            <a:xfrm>
              <a:off x="7403894" y="3916554"/>
              <a:ext cx="8262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77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kts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1403" y="3286118"/>
            <a:ext cx="2613602" cy="3050180"/>
            <a:chOff x="141403" y="3286118"/>
            <a:chExt cx="2613602" cy="3050180"/>
          </a:xfrm>
        </p:grpSpPr>
        <p:grpSp>
          <p:nvGrpSpPr>
            <p:cNvPr id="19" name="Group 18"/>
            <p:cNvGrpSpPr/>
            <p:nvPr/>
          </p:nvGrpSpPr>
          <p:grpSpPr>
            <a:xfrm>
              <a:off x="141403" y="3286118"/>
              <a:ext cx="2613602" cy="3050180"/>
              <a:chOff x="141403" y="3286118"/>
              <a:chExt cx="2613602" cy="3050180"/>
            </a:xfrm>
          </p:grpSpPr>
          <p:pic>
            <p:nvPicPr>
              <p:cNvPr id="17" name="Picture 16" descr="mwv201230418.gif"/>
              <p:cNvPicPr>
                <a:picLocks noChangeAspect="1"/>
              </p:cNvPicPr>
              <p:nvPr/>
            </p:nvPicPr>
            <p:blipFill>
              <a:blip r:embed="rId5" cstate="print"/>
              <a:srcRect l="17561" t="1561" r="17561" b="1561"/>
              <a:stretch>
                <a:fillRect/>
              </a:stretch>
            </p:blipFill>
            <p:spPr>
              <a:xfrm>
                <a:off x="329939" y="3519843"/>
                <a:ext cx="2337162" cy="2617524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 bwMode="auto">
              <a:xfrm>
                <a:off x="329939" y="3286118"/>
                <a:ext cx="2337162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Calibri" pitchFamily="34" charset="0"/>
                    <a:cs typeface="Calibri" pitchFamily="34" charset="0"/>
                  </a:rPr>
                  <a:t>Great Lakes Coastal Forecast System</a:t>
                </a:r>
                <a:endParaRPr lang="en-US" sz="120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41403" y="6043910"/>
                <a:ext cx="2613602" cy="29238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300" kern="0" dirty="0" smtClean="0">
                    <a:solidFill>
                      <a:prstClr val="black"/>
                    </a:solidFill>
                    <a:cs typeface="Arial" charset="0"/>
                  </a:rPr>
                  <a:t>Issued Saturday Evening, Oct 27</a:t>
                </a:r>
                <a:endParaRPr lang="en-US" sz="13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 bwMode="auto">
            <a:xfrm>
              <a:off x="1014563" y="5487480"/>
              <a:ext cx="8262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19’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 bwMode="auto">
          <a:xfrm>
            <a:off x="1" y="1046377"/>
            <a:ext cx="9144000" cy="526297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107"/>
          </a:xfrm>
        </p:spPr>
        <p:txBody>
          <a:bodyPr/>
          <a:lstStyle/>
          <a:p>
            <a:r>
              <a:rPr lang="en-US" dirty="0" smtClean="0"/>
              <a:t>Great Lakes Impacts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0" y="1046377"/>
            <a:ext cx="9096867" cy="5042035"/>
            <a:chOff x="0" y="952107"/>
            <a:chExt cx="9096867" cy="5042035"/>
          </a:xfrm>
        </p:grpSpPr>
        <p:pic>
          <p:nvPicPr>
            <p:cNvPr id="11" name="Picture 10" descr="ChicagoWaves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1117" y="1360015"/>
              <a:ext cx="2865750" cy="220201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57200" y="1360580"/>
              <a:ext cx="2842182" cy="2248293"/>
              <a:chOff x="457200" y="1360580"/>
              <a:chExt cx="2842182" cy="2248293"/>
            </a:xfrm>
          </p:grpSpPr>
          <p:pic>
            <p:nvPicPr>
              <p:cNvPr id="10" name="Picture 9" descr="plot_wave_south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7200" y="1360580"/>
                <a:ext cx="2842182" cy="2248293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 bwMode="auto">
              <a:xfrm>
                <a:off x="848416" y="1536569"/>
                <a:ext cx="154599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21.7’</a:t>
                </a:r>
              </a:p>
              <a:p>
                <a:pPr algn="ctr"/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Second Highest since 1980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1885365" y="1593130"/>
                <a:ext cx="650450" cy="1131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457200" y="3608308"/>
              <a:ext cx="2842182" cy="2248858"/>
              <a:chOff x="457200" y="3608308"/>
              <a:chExt cx="2842182" cy="2248858"/>
            </a:xfrm>
          </p:grpSpPr>
          <p:pic>
            <p:nvPicPr>
              <p:cNvPr id="16" name="Picture 15" descr="Erie_wave_ht_sm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57200" y="3608308"/>
                <a:ext cx="2842182" cy="224885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 bwMode="auto">
              <a:xfrm>
                <a:off x="1150070" y="3826969"/>
                <a:ext cx="65045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14’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1630838" y="3995839"/>
                <a:ext cx="527901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3299382" y="3608873"/>
              <a:ext cx="2931735" cy="2248293"/>
              <a:chOff x="3299382" y="3608873"/>
              <a:chExt cx="2931735" cy="2248293"/>
            </a:xfrm>
          </p:grpSpPr>
          <p:pic>
            <p:nvPicPr>
              <p:cNvPr id="17" name="Picture 16" descr="Cleveland_water_level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99382" y="3608873"/>
                <a:ext cx="2931735" cy="2248293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 bwMode="auto">
              <a:xfrm>
                <a:off x="3338659" y="4345444"/>
                <a:ext cx="154599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1-2’ Surge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3299382" y="1359450"/>
              <a:ext cx="2931735" cy="2248858"/>
              <a:chOff x="3299382" y="1359450"/>
              <a:chExt cx="2931735" cy="2248858"/>
            </a:xfrm>
          </p:grpSpPr>
          <p:pic>
            <p:nvPicPr>
              <p:cNvPr id="12" name="Picture 11" descr="Sandy_CalumetHarbor_LakeMI_Level(1)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299382" y="1359450"/>
                <a:ext cx="2931735" cy="2248858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 bwMode="auto">
              <a:xfrm>
                <a:off x="4111657" y="2121344"/>
                <a:ext cx="154599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1’ Surge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 bwMode="auto">
            <a:xfrm>
              <a:off x="641022" y="952107"/>
              <a:ext cx="24321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Wave Height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3517769" y="952107"/>
              <a:ext cx="24321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Water Level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6488784" y="952107"/>
              <a:ext cx="24321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Impacts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 bwMode="auto">
            <a:xfrm rot="16200000">
              <a:off x="-985225" y="2229065"/>
              <a:ext cx="24321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Lake Michigan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 rot="16200000">
              <a:off x="-985225" y="4547251"/>
              <a:ext cx="24321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Lake Erie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6" name="Picture 25" descr="USCG_CLE_lakefront_s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31117" y="3713074"/>
            <a:ext cx="2865750" cy="225374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6193408" y="5736951"/>
            <a:ext cx="6315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USCG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6146274" y="3435858"/>
            <a:ext cx="6315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42900"/>
            <a:ext cx="8229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Rainfall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PC_4-day_QPF_valid_20121031.gif"/>
          <p:cNvPicPr>
            <a:picLocks noChangeAspect="1"/>
          </p:cNvPicPr>
          <p:nvPr/>
        </p:nvPicPr>
        <p:blipFill>
          <a:blip r:embed="rId3" cstate="print"/>
          <a:srcRect l="12944" r="12944"/>
          <a:stretch>
            <a:fillRect/>
          </a:stretch>
        </p:blipFill>
        <p:spPr>
          <a:xfrm>
            <a:off x="18120" y="929524"/>
            <a:ext cx="3008187" cy="2905116"/>
          </a:xfrm>
          <a:prstGeom prst="rect">
            <a:avLst/>
          </a:prstGeom>
        </p:spPr>
      </p:pic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669302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Rainfall</a:t>
            </a:r>
          </a:p>
        </p:txBody>
      </p:sp>
      <p:sp>
        <p:nvSpPr>
          <p:cNvPr id="158724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50D995-BE7C-45C4-9062-417FBAB614EB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16773"/>
            <a:ext cx="3347078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prstClr val="black"/>
                </a:solidFill>
                <a:cs typeface="Arial" charset="0"/>
              </a:rPr>
              <a:t>5 Day Precipitation </a:t>
            </a:r>
            <a:r>
              <a:rPr lang="en-US" sz="1400" kern="0" dirty="0">
                <a:solidFill>
                  <a:prstClr val="black"/>
                </a:solidFill>
                <a:cs typeface="Arial" charset="0"/>
              </a:rPr>
              <a:t>Forecast:  </a:t>
            </a:r>
            <a:endParaRPr lang="en-US" sz="1400" kern="0" dirty="0" smtClean="0">
              <a:solidFill>
                <a:prstClr val="black"/>
              </a:solidFill>
              <a:cs typeface="Arial" charset="0"/>
            </a:endParaRPr>
          </a:p>
          <a:p>
            <a:pPr algn="ctr">
              <a:defRPr/>
            </a:pPr>
            <a:r>
              <a:rPr lang="en-US" sz="1400" kern="0" dirty="0" smtClean="0">
                <a:solidFill>
                  <a:prstClr val="black"/>
                </a:solidFill>
                <a:cs typeface="Arial" charset="0"/>
              </a:rPr>
              <a:t>Issued Friday morning, Oct 26</a:t>
            </a:r>
            <a:endParaRPr lang="en-US" sz="14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273377" y="453571"/>
            <a:ext cx="8689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Very accurate rainfall forecasts</a:t>
            </a:r>
            <a:endParaRPr lang="en-US" sz="2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HPC_72hour_QPF_valid_20121031.gif"/>
          <p:cNvPicPr>
            <a:picLocks noChangeAspect="1"/>
          </p:cNvPicPr>
          <p:nvPr/>
        </p:nvPicPr>
        <p:blipFill>
          <a:blip r:embed="rId4" cstate="print"/>
          <a:srcRect l="12944" r="12944"/>
          <a:stretch>
            <a:fillRect/>
          </a:stretch>
        </p:blipFill>
        <p:spPr>
          <a:xfrm>
            <a:off x="3024862" y="929524"/>
            <a:ext cx="3008203" cy="2905116"/>
          </a:xfrm>
          <a:prstGeom prst="rect">
            <a:avLst/>
          </a:prstGeom>
        </p:spPr>
      </p:pic>
      <p:pic>
        <p:nvPicPr>
          <p:cNvPr id="21" name="Picture 20" descr="STAGEIV_4-day_total_QPE_valid_20121031.gif"/>
          <p:cNvPicPr>
            <a:picLocks noChangeAspect="1"/>
          </p:cNvPicPr>
          <p:nvPr/>
        </p:nvPicPr>
        <p:blipFill>
          <a:blip r:embed="rId5" cstate="print"/>
          <a:srcRect l="12944" r="12944"/>
          <a:stretch>
            <a:fillRect/>
          </a:stretch>
        </p:blipFill>
        <p:spPr>
          <a:xfrm>
            <a:off x="6033065" y="930935"/>
            <a:ext cx="3006740" cy="2903705"/>
          </a:xfrm>
          <a:prstGeom prst="rect">
            <a:avLst/>
          </a:prstGeom>
        </p:spPr>
      </p:pic>
      <p:pic>
        <p:nvPicPr>
          <p:cNvPr id="22" name="Picture 21" descr="QPF_Legen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9914" y="1207162"/>
            <a:ext cx="312476" cy="26667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24861" y="3716773"/>
            <a:ext cx="3008203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prstClr val="black"/>
                </a:solidFill>
                <a:cs typeface="Arial" charset="0"/>
              </a:rPr>
              <a:t>3 Day Precipitation </a:t>
            </a:r>
            <a:r>
              <a:rPr lang="en-US" sz="1400" kern="0" dirty="0">
                <a:solidFill>
                  <a:prstClr val="black"/>
                </a:solidFill>
                <a:cs typeface="Arial" charset="0"/>
              </a:rPr>
              <a:t>Forecast:  </a:t>
            </a:r>
            <a:endParaRPr lang="en-US" sz="1400" kern="0" dirty="0" smtClean="0">
              <a:solidFill>
                <a:prstClr val="black"/>
              </a:solidFill>
              <a:cs typeface="Arial" charset="0"/>
            </a:endParaRPr>
          </a:p>
          <a:p>
            <a:pPr algn="ctr">
              <a:defRPr/>
            </a:pPr>
            <a:r>
              <a:rPr lang="en-US" sz="1400" kern="0" dirty="0" smtClean="0">
                <a:solidFill>
                  <a:prstClr val="black"/>
                </a:solidFill>
                <a:cs typeface="Arial" charset="0"/>
              </a:rPr>
              <a:t>Issued Sunday morning, Oct 28</a:t>
            </a:r>
            <a:endParaRPr lang="en-US" sz="14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3277" y="3716773"/>
            <a:ext cx="3076527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Observed Rainfall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57200" y="4195523"/>
            <a:ext cx="8702812" cy="2681941"/>
            <a:chOff x="457200" y="4195523"/>
            <a:chExt cx="8702812" cy="2681941"/>
          </a:xfrm>
        </p:grpSpPr>
        <p:sp>
          <p:nvSpPr>
            <p:cNvPr id="24" name="Rectangle 23"/>
            <p:cNvSpPr/>
            <p:nvPr/>
          </p:nvSpPr>
          <p:spPr>
            <a:xfrm>
              <a:off x="457200" y="4812655"/>
              <a:ext cx="39306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Rainfall </a:t>
              </a:r>
              <a:r>
                <a:rPr lang="en-US" b="1" dirty="0" smtClean="0">
                  <a:solidFill>
                    <a:srgbClr val="002060"/>
                  </a:solidFill>
                </a:rPr>
                <a:t>alleviated drought</a:t>
              </a:r>
              <a:r>
                <a:rPr lang="en-US" b="1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en-US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450972" y="4195523"/>
              <a:ext cx="3709040" cy="2681941"/>
              <a:chOff x="5450972" y="4195523"/>
              <a:chExt cx="3709040" cy="2681941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5593852" y="4225704"/>
                <a:ext cx="3566160" cy="2651760"/>
              </a:xfrm>
              <a:prstGeom prst="rect">
                <a:avLst/>
              </a:prstGeom>
              <a:solidFill>
                <a:schemeClr val="bg1"/>
              </a:solidFill>
              <a:ln w="31750" cap="flat" cmpd="sng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6233549" y="4195523"/>
                <a:ext cx="2926463" cy="2640242"/>
                <a:chOff x="1563075" y="4217758"/>
                <a:chExt cx="2926463" cy="2640242"/>
              </a:xfrm>
            </p:grpSpPr>
            <p:pic>
              <p:nvPicPr>
                <p:cNvPr id="29" name="Picture 28" descr="NortheastRegionFINAL_Oct23.PN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563075" y="4217758"/>
                  <a:ext cx="2926463" cy="2640242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 bwMode="auto">
                <a:xfrm>
                  <a:off x="2529916" y="4217758"/>
                  <a:ext cx="1348564" cy="3385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latin typeface="Calibri" pitchFamily="34" charset="0"/>
                      <a:cs typeface="Calibri" pitchFamily="34" charset="0"/>
                    </a:rPr>
                    <a:t>Oct 23, 2012</a:t>
                  </a:r>
                  <a:endParaRPr lang="en-US" sz="16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pic>
            <p:nvPicPr>
              <p:cNvPr id="27" name="Picture 26" descr="droughtScale.gif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581216" y="4195523"/>
                <a:ext cx="1657784" cy="103432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 bwMode="auto">
              <a:xfrm>
                <a:off x="5450972" y="5172698"/>
                <a:ext cx="183564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D0-D4:  24% of area</a:t>
                </a:r>
                <a:endParaRPr lang="en-US" sz="14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940900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5593852" y="4225704"/>
            <a:ext cx="3566160" cy="2651760"/>
          </a:xfrm>
          <a:prstGeom prst="rect">
            <a:avLst/>
          </a:prstGeom>
          <a:solidFill>
            <a:schemeClr val="bg1"/>
          </a:solidFill>
          <a:ln w="31750" cap="flat" cmpd="sng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21" name="Picture 20" descr="STAGEIV_4-day_total_QPE_valid_20121031.gif"/>
          <p:cNvPicPr>
            <a:picLocks noChangeAspect="1"/>
          </p:cNvPicPr>
          <p:nvPr/>
        </p:nvPicPr>
        <p:blipFill>
          <a:blip r:embed="rId3" cstate="print"/>
          <a:srcRect l="12944" r="12944"/>
          <a:stretch>
            <a:fillRect/>
          </a:stretch>
        </p:blipFill>
        <p:spPr>
          <a:xfrm>
            <a:off x="6033065" y="930935"/>
            <a:ext cx="3006740" cy="2903705"/>
          </a:xfrm>
          <a:prstGeom prst="rect">
            <a:avLst/>
          </a:prstGeom>
        </p:spPr>
      </p:pic>
      <p:pic>
        <p:nvPicPr>
          <p:cNvPr id="13" name="Picture 12" descr="HPC_4-day_QPF_valid_20121031.gif"/>
          <p:cNvPicPr>
            <a:picLocks noChangeAspect="1"/>
          </p:cNvPicPr>
          <p:nvPr/>
        </p:nvPicPr>
        <p:blipFill>
          <a:blip r:embed="rId4" cstate="print"/>
          <a:srcRect l="12944" r="12944"/>
          <a:stretch>
            <a:fillRect/>
          </a:stretch>
        </p:blipFill>
        <p:spPr>
          <a:xfrm>
            <a:off x="18120" y="929524"/>
            <a:ext cx="3008187" cy="2905116"/>
          </a:xfrm>
          <a:prstGeom prst="rect">
            <a:avLst/>
          </a:prstGeom>
        </p:spPr>
      </p:pic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669302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Rainfall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716773"/>
            <a:ext cx="3347078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prstClr val="black"/>
                </a:solidFill>
                <a:cs typeface="Arial" charset="0"/>
              </a:rPr>
              <a:t>5 Day Precipitation </a:t>
            </a:r>
            <a:r>
              <a:rPr lang="en-US" sz="1400" kern="0" dirty="0">
                <a:solidFill>
                  <a:prstClr val="black"/>
                </a:solidFill>
                <a:cs typeface="Arial" charset="0"/>
              </a:rPr>
              <a:t>Forecast:  </a:t>
            </a:r>
            <a:endParaRPr lang="en-US" sz="1400" kern="0" dirty="0" smtClean="0">
              <a:solidFill>
                <a:prstClr val="black"/>
              </a:solidFill>
              <a:cs typeface="Arial" charset="0"/>
            </a:endParaRPr>
          </a:p>
          <a:p>
            <a:pPr algn="ctr">
              <a:defRPr/>
            </a:pPr>
            <a:r>
              <a:rPr lang="en-US" sz="1400" kern="0" dirty="0" smtClean="0">
                <a:solidFill>
                  <a:prstClr val="black"/>
                </a:solidFill>
                <a:cs typeface="Arial" charset="0"/>
              </a:rPr>
              <a:t>Issued Friday morning, Oct 26</a:t>
            </a:r>
            <a:endParaRPr lang="en-US" sz="14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273377" y="453571"/>
            <a:ext cx="8689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Very accurate rainfall forecasts</a:t>
            </a:r>
            <a:endParaRPr lang="en-US" sz="2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HPC_72hour_QPF_valid_20121031.gif"/>
          <p:cNvPicPr>
            <a:picLocks noChangeAspect="1"/>
          </p:cNvPicPr>
          <p:nvPr/>
        </p:nvPicPr>
        <p:blipFill>
          <a:blip r:embed="rId5" cstate="print"/>
          <a:srcRect l="12944" r="12944"/>
          <a:stretch>
            <a:fillRect/>
          </a:stretch>
        </p:blipFill>
        <p:spPr>
          <a:xfrm>
            <a:off x="3024862" y="929524"/>
            <a:ext cx="3008203" cy="29051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24861" y="3716773"/>
            <a:ext cx="3008203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kern="0" dirty="0" smtClean="0">
                <a:solidFill>
                  <a:prstClr val="black"/>
                </a:solidFill>
                <a:cs typeface="Arial" charset="0"/>
              </a:rPr>
              <a:t>3 Day Precipitation </a:t>
            </a:r>
            <a:r>
              <a:rPr lang="en-US" sz="1400" kern="0" dirty="0">
                <a:solidFill>
                  <a:prstClr val="black"/>
                </a:solidFill>
                <a:cs typeface="Arial" charset="0"/>
              </a:rPr>
              <a:t>Forecast:  </a:t>
            </a:r>
            <a:endParaRPr lang="en-US" sz="1400" kern="0" dirty="0" smtClean="0">
              <a:solidFill>
                <a:prstClr val="black"/>
              </a:solidFill>
              <a:cs typeface="Arial" charset="0"/>
            </a:endParaRPr>
          </a:p>
          <a:p>
            <a:pPr algn="ctr">
              <a:defRPr/>
            </a:pPr>
            <a:r>
              <a:rPr lang="en-US" sz="1400" kern="0" dirty="0" smtClean="0">
                <a:solidFill>
                  <a:prstClr val="black"/>
                </a:solidFill>
                <a:cs typeface="Arial" charset="0"/>
              </a:rPr>
              <a:t>Issued Sunday morning, Oct 28</a:t>
            </a:r>
            <a:endParaRPr lang="en-US" sz="14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4812655"/>
            <a:ext cx="3930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Rainfall </a:t>
            </a:r>
            <a:r>
              <a:rPr lang="en-US" b="1" dirty="0" smtClean="0">
                <a:solidFill>
                  <a:srgbClr val="002060"/>
                </a:solidFill>
              </a:rPr>
              <a:t>alleviated drought</a:t>
            </a:r>
            <a:r>
              <a:rPr lang="en-US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" name="Picture 30" descr="QPF_Legen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49914" y="1207162"/>
            <a:ext cx="312476" cy="26667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63277" y="3716773"/>
            <a:ext cx="3076527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Observed Rainfall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" name="Group 31"/>
          <p:cNvGrpSpPr/>
          <p:nvPr/>
        </p:nvGrpSpPr>
        <p:grpSpPr>
          <a:xfrm>
            <a:off x="6236208" y="4201769"/>
            <a:ext cx="2933445" cy="2632295"/>
            <a:chOff x="6187620" y="4225705"/>
            <a:chExt cx="2933445" cy="2632295"/>
          </a:xfrm>
        </p:grpSpPr>
        <p:pic>
          <p:nvPicPr>
            <p:cNvPr id="25" name="Picture 24" descr="NortheastRegionFINAL_Oct30.PNG"/>
            <p:cNvPicPr>
              <a:picLocks noChangeAspect="1"/>
            </p:cNvPicPr>
            <p:nvPr/>
          </p:nvPicPr>
          <p:blipFill>
            <a:blip r:embed="rId7" cstate="print"/>
            <a:srcRect l="381" b="848"/>
            <a:stretch>
              <a:fillRect/>
            </a:stretch>
          </p:blipFill>
          <p:spPr>
            <a:xfrm>
              <a:off x="6187620" y="4233747"/>
              <a:ext cx="2933445" cy="262425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 bwMode="auto">
            <a:xfrm>
              <a:off x="7176660" y="4225705"/>
              <a:ext cx="1348564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Oct 30, 2012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7" name="Picture 26" descr="droughtScal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1216" y="4195523"/>
            <a:ext cx="1657784" cy="103432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5450972" y="5172698"/>
            <a:ext cx="1835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D0-D4:  12% of area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09009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ndy_FloodPoin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3209" y="1090393"/>
            <a:ext cx="3176630" cy="317663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305"/>
            <a:ext cx="9143998" cy="39466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2"/>
                </a:solidFill>
              </a:rPr>
              <a:t>Inland Flooding</a:t>
            </a:r>
            <a:endParaRPr lang="en-US" sz="3200" dirty="0" smtClean="0">
              <a:solidFill>
                <a:schemeClr val="bg2"/>
              </a:solidFill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043113" y="1103313"/>
            <a:ext cx="588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1433513" y="1179513"/>
            <a:ext cx="687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646759" y="3120702"/>
            <a:ext cx="3725421" cy="3218823"/>
            <a:chOff x="3646759" y="3120702"/>
            <a:chExt cx="3725421" cy="3218823"/>
          </a:xfrm>
        </p:grpSpPr>
        <p:grpSp>
          <p:nvGrpSpPr>
            <p:cNvPr id="57" name="Group 56"/>
            <p:cNvGrpSpPr/>
            <p:nvPr/>
          </p:nvGrpSpPr>
          <p:grpSpPr>
            <a:xfrm>
              <a:off x="3646759" y="3120702"/>
              <a:ext cx="3637438" cy="3218823"/>
              <a:chOff x="3646759" y="3120702"/>
              <a:chExt cx="3637438" cy="3218823"/>
            </a:xfrm>
          </p:grpSpPr>
          <p:pic>
            <p:nvPicPr>
              <p:cNvPr id="9" name="Picture 8" descr="USGS 01644000 GOOSE CREEK NEAR LEESBURG 2012-10-30 at 19.5ft watson rd looking N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58572" y="3940404"/>
                <a:ext cx="3525625" cy="2399121"/>
              </a:xfrm>
              <a:prstGeom prst="rect">
                <a:avLst/>
              </a:prstGeom>
            </p:spPr>
          </p:pic>
          <p:cxnSp>
            <p:nvCxnSpPr>
              <p:cNvPr id="11" name="Straight Connector 10"/>
              <p:cNvCxnSpPr/>
              <p:nvPr/>
            </p:nvCxnSpPr>
            <p:spPr>
              <a:xfrm rot="180000" flipH="1" flipV="1">
                <a:off x="3657600" y="3157979"/>
                <a:ext cx="144964" cy="78242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3646759" y="3120702"/>
                <a:ext cx="3566160" cy="82296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 bwMode="auto">
            <a:xfrm>
              <a:off x="3758572" y="5877860"/>
              <a:ext cx="36136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Goose Creek</a:t>
              </a:r>
              <a:endPara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758572" y="859560"/>
            <a:ext cx="5253031" cy="2178777"/>
            <a:chOff x="3758572" y="859560"/>
            <a:chExt cx="5253031" cy="2178777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3758572" y="898493"/>
              <a:ext cx="1215434" cy="213984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3758572" y="859560"/>
              <a:ext cx="5253031" cy="2178777"/>
              <a:chOff x="3758572" y="859560"/>
              <a:chExt cx="5253031" cy="2178777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3758572" y="3038337"/>
                <a:ext cx="121543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 descr="r-POTOMAC-RIVER-FLOODING-large570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974006" y="898492"/>
                <a:ext cx="4037597" cy="2139845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 bwMode="auto">
              <a:xfrm>
                <a:off x="5240151" y="859560"/>
                <a:ext cx="36136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Calibri" pitchFamily="34" charset="0"/>
                    <a:cs typeface="Calibri" pitchFamily="34" charset="0"/>
                  </a:rPr>
                  <a:t>Potomac</a:t>
                </a:r>
                <a:endParaRPr lang="en-US" sz="24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0" y="462142"/>
            <a:ext cx="3758572" cy="5877384"/>
            <a:chOff x="0" y="462142"/>
            <a:chExt cx="3758572" cy="5877384"/>
          </a:xfrm>
        </p:grpSpPr>
        <p:grpSp>
          <p:nvGrpSpPr>
            <p:cNvPr id="60" name="Group 59"/>
            <p:cNvGrpSpPr/>
            <p:nvPr/>
          </p:nvGrpSpPr>
          <p:grpSpPr>
            <a:xfrm>
              <a:off x="0" y="462142"/>
              <a:ext cx="3758572" cy="5877384"/>
              <a:chOff x="0" y="462142"/>
              <a:chExt cx="3758572" cy="5877384"/>
            </a:xfrm>
          </p:grpSpPr>
          <p:pic>
            <p:nvPicPr>
              <p:cNvPr id="14" name="Picture 13" descr="Monococy_large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462142"/>
                <a:ext cx="3613608" cy="2168165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3594964" y="2630307"/>
                <a:ext cx="163608" cy="2542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2" y="2630307"/>
                <a:ext cx="3758570" cy="2542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 descr="monocacy_flood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4541" y="3972828"/>
                <a:ext cx="3244840" cy="2366698"/>
              </a:xfrm>
              <a:prstGeom prst="rect">
                <a:avLst/>
              </a:prstGeom>
            </p:spPr>
          </p:pic>
        </p:grpSp>
        <p:sp>
          <p:nvSpPr>
            <p:cNvPr id="53" name="TextBox 52"/>
            <p:cNvSpPr txBox="1"/>
            <p:nvPr/>
          </p:nvSpPr>
          <p:spPr bwMode="auto">
            <a:xfrm>
              <a:off x="0" y="462142"/>
              <a:ext cx="36136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Monocacy</a:t>
              </a:r>
              <a:endPara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30664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1435100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1"/>
                </a:solidFill>
              </a:rPr>
              <a:t>Snowfall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10" descr="LWX-CW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56135" y="2986665"/>
            <a:ext cx="797597" cy="59819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043113" y="1103313"/>
            <a:ext cx="588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1433513" y="1179513"/>
            <a:ext cx="687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58817" y="-9626"/>
            <a:ext cx="9052560" cy="6325386"/>
            <a:chOff x="160423" y="-9626"/>
            <a:chExt cx="9144000" cy="6325386"/>
          </a:xfrm>
        </p:grpSpPr>
        <p:graphicFrame>
          <p:nvGraphicFramePr>
            <p:cNvPr id="11" name="Chart 10"/>
            <p:cNvGraphicFramePr/>
            <p:nvPr/>
          </p:nvGraphicFramePr>
          <p:xfrm>
            <a:off x="160423" y="-9626"/>
            <a:ext cx="9144000" cy="63253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3" name="Straight Arrow Connector 12"/>
            <p:cNvCxnSpPr/>
            <p:nvPr/>
          </p:nvCxnSpPr>
          <p:spPr>
            <a:xfrm>
              <a:off x="1593936" y="2219813"/>
              <a:ext cx="0" cy="44306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 bwMode="auto">
            <a:xfrm>
              <a:off x="1053132" y="1682173"/>
              <a:ext cx="13291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Jamaica</a:t>
              </a:r>
            </a:p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Landfall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074063" y="3115013"/>
              <a:ext cx="0" cy="509047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 bwMode="auto">
            <a:xfrm>
              <a:off x="1460625" y="2597871"/>
              <a:ext cx="13291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Cuba Landfall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7228023" y="4077423"/>
              <a:ext cx="0" cy="509047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 bwMode="auto">
            <a:xfrm>
              <a:off x="6450311" y="3548650"/>
              <a:ext cx="13291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New Jersey  Landfall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45857" y="5188016"/>
              <a:ext cx="2600668" cy="33855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Symmetric Warm Core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3109641" y="5188016"/>
              <a:ext cx="4292869" cy="338554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Asymmetric Warm Core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7017498" y="5188017"/>
              <a:ext cx="2077454" cy="338554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Asymmetric Cold Core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 bwMode="auto">
          <a:xfrm rot="16200000">
            <a:off x="-2993416" y="2993417"/>
            <a:ext cx="6325387" cy="338554"/>
          </a:xfrm>
          <a:prstGeom prst="rect">
            <a:avLst/>
          </a:prstGeom>
          <a:solidFill>
            <a:prstClr val="white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Pressure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mb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187778" y="632834"/>
            <a:ext cx="7937783" cy="1088963"/>
            <a:chOff x="1187778" y="632834"/>
            <a:chExt cx="7937783" cy="1088963"/>
          </a:xfrm>
        </p:grpSpPr>
        <p:pic>
          <p:nvPicPr>
            <p:cNvPr id="17" name="Picture 16" descr="Oct25_0710.TIF"/>
            <p:cNvPicPr>
              <a:picLocks noChangeAspect="1"/>
            </p:cNvPicPr>
            <p:nvPr/>
          </p:nvPicPr>
          <p:blipFill>
            <a:blip r:embed="rId5" cstate="print"/>
            <a:srcRect l="49000" t="51200" r="21500" b="16000"/>
            <a:stretch>
              <a:fillRect/>
            </a:stretch>
          </p:blipFill>
          <p:spPr>
            <a:xfrm>
              <a:off x="1187778" y="636111"/>
              <a:ext cx="1574972" cy="1085686"/>
            </a:xfrm>
            <a:prstGeom prst="rect">
              <a:avLst/>
            </a:prstGeom>
          </p:spPr>
        </p:pic>
        <p:pic>
          <p:nvPicPr>
            <p:cNvPr id="21" name="Picture 20" descr="Oct26_1040.TIF"/>
            <p:cNvPicPr>
              <a:picLocks noChangeAspect="1"/>
            </p:cNvPicPr>
            <p:nvPr/>
          </p:nvPicPr>
          <p:blipFill>
            <a:blip r:embed="rId6" cstate="print"/>
            <a:srcRect l="43000" t="12800" r="9500" b="35200"/>
            <a:stretch>
              <a:fillRect/>
            </a:stretch>
          </p:blipFill>
          <p:spPr>
            <a:xfrm>
              <a:off x="2672824" y="632834"/>
              <a:ext cx="1591560" cy="1088962"/>
            </a:xfrm>
            <a:prstGeom prst="rect">
              <a:avLst/>
            </a:prstGeom>
          </p:spPr>
        </p:pic>
        <p:pic>
          <p:nvPicPr>
            <p:cNvPr id="25" name="Picture 24" descr="Oct29_2345.TIF"/>
            <p:cNvPicPr>
              <a:picLocks noChangeAspect="1"/>
            </p:cNvPicPr>
            <p:nvPr/>
          </p:nvPicPr>
          <p:blipFill>
            <a:blip r:embed="rId7" cstate="print"/>
            <a:srcRect l="39000" t="3200" r="22500" b="56000"/>
            <a:stretch>
              <a:fillRect/>
            </a:stretch>
          </p:blipFill>
          <p:spPr>
            <a:xfrm>
              <a:off x="5842268" y="632834"/>
              <a:ext cx="1644120" cy="1088963"/>
            </a:xfrm>
            <a:prstGeom prst="rect">
              <a:avLst/>
            </a:prstGeom>
          </p:spPr>
        </p:pic>
        <p:pic>
          <p:nvPicPr>
            <p:cNvPr id="26" name="Picture 25" descr="Oct31_0045.TIF"/>
            <p:cNvPicPr>
              <a:picLocks noChangeAspect="1"/>
            </p:cNvPicPr>
            <p:nvPr/>
          </p:nvPicPr>
          <p:blipFill>
            <a:blip r:embed="rId8" cstate="print"/>
            <a:srcRect l="42000" t="3200" r="19500" b="56000"/>
            <a:stretch>
              <a:fillRect/>
            </a:stretch>
          </p:blipFill>
          <p:spPr>
            <a:xfrm>
              <a:off x="7486388" y="636110"/>
              <a:ext cx="1639173" cy="1085686"/>
            </a:xfrm>
            <a:prstGeom prst="rect">
              <a:avLst/>
            </a:prstGeom>
          </p:spPr>
        </p:pic>
        <p:pic>
          <p:nvPicPr>
            <p:cNvPr id="33" name="Picture 32" descr="Oct29_0015.TIF"/>
            <p:cNvPicPr>
              <a:picLocks noChangeAspect="1"/>
            </p:cNvPicPr>
            <p:nvPr/>
          </p:nvPicPr>
          <p:blipFill>
            <a:blip r:embed="rId9" cstate="print"/>
            <a:srcRect l="27500" t="12800" r="37000" b="48000"/>
            <a:stretch>
              <a:fillRect/>
            </a:stretch>
          </p:blipFill>
          <p:spPr>
            <a:xfrm>
              <a:off x="4256399" y="636111"/>
              <a:ext cx="1585869" cy="1085686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 bwMode="auto">
          <a:xfrm>
            <a:off x="1187779" y="2597871"/>
            <a:ext cx="8553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973 </a:t>
            </a:r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mb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729351" y="3548650"/>
            <a:ext cx="8553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957 </a:t>
            </a:r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mb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6846360" y="4504532"/>
            <a:ext cx="8553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946 </a:t>
            </a:r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mb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664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9nhfnl_conus_201210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85881"/>
            <a:ext cx="6070601" cy="455652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013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Snowfall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377" y="1348033"/>
            <a:ext cx="3610466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7</a:t>
            </a:r>
            <a:r>
              <a:rPr lang="en-US" sz="1800" b="1" dirty="0" smtClean="0">
                <a:solidFill>
                  <a:srgbClr val="C00000"/>
                </a:solidFill>
              </a:rPr>
              <a:t> Days Prior to Landfall: </a:t>
            </a:r>
          </a:p>
          <a:p>
            <a:endParaRPr lang="en-US" sz="1800" b="1" dirty="0" smtClean="0">
              <a:solidFill>
                <a:srgbClr val="C00000"/>
              </a:solidFill>
            </a:endParaRPr>
          </a:p>
          <a:p>
            <a:r>
              <a:rPr lang="en-US" sz="1800" b="1" dirty="0" smtClean="0">
                <a:solidFill>
                  <a:srgbClr val="C00000"/>
                </a:solidFill>
              </a:rPr>
              <a:t>“…</a:t>
            </a:r>
            <a:r>
              <a:rPr lang="en-US" sz="1800" b="1" dirty="0">
                <a:solidFill>
                  <a:srgbClr val="C00000"/>
                </a:solidFill>
              </a:rPr>
              <a:t>BESIDES THE WIND, THE OTHER SENSIBLE WEATHER THREAT IS HEAVY RAINS, WITH HEAVY SNOWS POSSIBLE ON THE SOUTHWEST SIDE OF THE HYBRID </a:t>
            </a:r>
            <a:r>
              <a:rPr lang="en-US" sz="1800" b="1" dirty="0" smtClean="0">
                <a:solidFill>
                  <a:srgbClr val="C00000"/>
                </a:solidFill>
              </a:rPr>
              <a:t>CIRCULATION</a:t>
            </a:r>
            <a:r>
              <a:rPr lang="en-US" sz="1800" dirty="0" smtClean="0">
                <a:solidFill>
                  <a:srgbClr val="C00000"/>
                </a:solidFill>
              </a:rPr>
              <a:t>…</a:t>
            </a:r>
            <a:r>
              <a:rPr lang="en-US" sz="1800" b="1" dirty="0" smtClean="0">
                <a:solidFill>
                  <a:srgbClr val="C00000"/>
                </a:solidFill>
              </a:rPr>
              <a:t>”</a:t>
            </a:r>
            <a:endParaRPr lang="en-US" sz="1800" b="1" dirty="0">
              <a:solidFill>
                <a:srgbClr val="C00000"/>
              </a:solidFill>
            </a:endParaRPr>
          </a:p>
          <a:p>
            <a:endParaRPr lang="en-US" sz="1800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rgbClr val="C00000"/>
                </a:solidFill>
              </a:rPr>
              <a:t>CISCO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70600" y="2155865"/>
            <a:ext cx="3073400" cy="4169519"/>
            <a:chOff x="6070600" y="2155865"/>
            <a:chExt cx="3073400" cy="4169519"/>
          </a:xfrm>
        </p:grpSpPr>
        <p:grpSp>
          <p:nvGrpSpPr>
            <p:cNvPr id="12" name="Group 11"/>
            <p:cNvGrpSpPr/>
            <p:nvPr/>
          </p:nvGrpSpPr>
          <p:grpSpPr>
            <a:xfrm>
              <a:off x="6070600" y="2155865"/>
              <a:ext cx="3073400" cy="4169519"/>
              <a:chOff x="6070600" y="2155865"/>
              <a:chExt cx="3073400" cy="416951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54955" t="33222" r="23184" b="38950"/>
              <a:stretch/>
            </p:blipFill>
            <p:spPr bwMode="auto">
              <a:xfrm>
                <a:off x="6070600" y="2155865"/>
                <a:ext cx="3073400" cy="3646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innerShdw blurRad="114300">
                  <a:prstClr val="black"/>
                </a:innerShdw>
              </a:effec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070600" y="5802164"/>
                <a:ext cx="3073400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cs typeface="Arial" charset="0"/>
                  </a:rPr>
                  <a:t>3 day Snow Total: </a:t>
                </a:r>
                <a:endParaRPr lang="en-US" sz="1400" dirty="0" smtClean="0">
                  <a:solidFill>
                    <a:srgbClr val="000000"/>
                  </a:solidFill>
                  <a:cs typeface="Arial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  <a:cs typeface="Arial" charset="0"/>
                  </a:rPr>
                  <a:t>Issued Sunday morning, Oct 28</a:t>
                </a:r>
                <a:endParaRPr lang="en-US" sz="14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 bwMode="auto">
              <a:xfrm>
                <a:off x="8031637" y="4015817"/>
                <a:ext cx="848412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Calibri" pitchFamily="34" charset="0"/>
                    <a:cs typeface="Calibri" pitchFamily="34" charset="0"/>
                  </a:rPr>
                  <a:t>30”+</a:t>
                </a:r>
                <a:endParaRPr lang="en-US" sz="24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H="1" flipV="1">
              <a:off x="7588577" y="3836708"/>
              <a:ext cx="443060" cy="1791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10" descr="LWX-CW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56135" y="2986665"/>
            <a:ext cx="797597" cy="59819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043113" y="1103313"/>
            <a:ext cx="588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1433513" y="1179513"/>
            <a:ext cx="687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1015"/>
            <a:ext cx="8229600" cy="639762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bg2"/>
                </a:solidFill>
              </a:rPr>
              <a:t>Have you ever seen this?!</a:t>
            </a:r>
          </a:p>
        </p:txBody>
      </p:sp>
      <p:pic>
        <p:nvPicPr>
          <p:cNvPr id="35" name="Picture 34" descr="Mesoscale (10-29-1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8309" y="832509"/>
            <a:ext cx="5081451" cy="5504708"/>
          </a:xfrm>
          <a:prstGeom prst="rect">
            <a:avLst/>
          </a:prstGeom>
        </p:spPr>
      </p:pic>
      <p:pic>
        <p:nvPicPr>
          <p:cNvPr id="7" name="Picture 6" descr="Advisory_w_snow_fin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6281" y="1300899"/>
            <a:ext cx="4807132" cy="3929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0664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9466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2"/>
                </a:solidFill>
              </a:rPr>
              <a:t>Sandy Snowfall</a:t>
            </a:r>
            <a:endParaRPr lang="en-US" sz="3200" dirty="0" smtClean="0">
              <a:solidFill>
                <a:schemeClr val="bg2"/>
              </a:solidFill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043113" y="1103313"/>
            <a:ext cx="588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1433513" y="1179513"/>
            <a:ext cx="687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90487" y="0"/>
            <a:ext cx="9234487" cy="6858000"/>
            <a:chOff x="-90487" y="0"/>
            <a:chExt cx="9234487" cy="6858000"/>
          </a:xfrm>
        </p:grpSpPr>
        <p:pic>
          <p:nvPicPr>
            <p:cNvPr id="9" name="Picture 8" descr="534694_379456292132542_202000238_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 descr="1670814,h=425,pd=1,w=62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90487" y="3559380"/>
              <a:ext cx="2859087" cy="2089355"/>
            </a:xfrm>
            <a:prstGeom prst="rect">
              <a:avLst/>
            </a:prstGeom>
          </p:spPr>
        </p:pic>
        <p:pic>
          <p:nvPicPr>
            <p:cNvPr id="7" name="Picture 6" descr="wv_snow_Snowsho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4824" y="4580469"/>
              <a:ext cx="2768600" cy="2136531"/>
            </a:xfrm>
            <a:prstGeom prst="rect">
              <a:avLst/>
            </a:prstGeom>
          </p:spPr>
        </p:pic>
        <p:pic>
          <p:nvPicPr>
            <p:cNvPr id="10" name="Picture 9" descr="west-virginia-snow_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9044" y="1470024"/>
              <a:ext cx="2420056" cy="1539875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 bwMode="auto">
          <a:xfrm>
            <a:off x="5334785" y="4015817"/>
            <a:ext cx="848412" cy="46166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30”+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891725" y="3836708"/>
            <a:ext cx="443060" cy="17910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4557713" y="6400800"/>
            <a:ext cx="21431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Snowshoe, WV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664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1435100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1"/>
                </a:solidFill>
              </a:rPr>
              <a:t>Decision Support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143000" y="246767"/>
            <a:ext cx="6934199" cy="6462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Coordinating the Message</a:t>
            </a:r>
            <a:endParaRPr lang="en-US" sz="3600" b="1" i="0" u="none" strike="noStrike" cap="none" baseline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4422775" y="1139825"/>
            <a:ext cx="311149" cy="701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4000" b="0" i="0" u="none" strike="noStrike" cap="non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3" name="AutoShape 2" descr="https://mail-attachment.googleusercontent.com/attachment/u/0/?ui=2&amp;ik=227601d0bc&amp;view=att&amp;th=139b1964ce49f7f1&amp;attid=0.1&amp;disp=inline&amp;realattid=f_h6xxjbs30&amp;safe=1&amp;zw&amp;saduie=AG9B_P_20-3O75tTszEmPiFQjh3G&amp;sadet=1354046690985&amp;sads=SKRXKO0IqNqmbwM0T_J_ZZu-3D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mail-attachment.googleusercontent.com/attachment/u/0/?ui=2&amp;ik=227601d0bc&amp;view=att&amp;th=139b1964ce49f7f1&amp;attid=0.1&amp;disp=inline&amp;realattid=f_h6xxjbs30&amp;safe=1&amp;zw&amp;saduie=AG9B_P_20-3O75tTszEmPiFQjh3G&amp;sadet=1354046690985&amp;sads=SKRXKO0IqNqmbwM0T_J_ZZu-3D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mail-attachment.googleusercontent.com/attachment/u/0/?ui=2&amp;ik=227601d0bc&amp;view=att&amp;th=139b1964ce49f7f1&amp;attid=0.1&amp;disp=inline&amp;realattid=f_h6xxjbs30&amp;safe=1&amp;zw&amp;saduie=AG9B_P_20-3O75tTszEmPiFQjh3G&amp;sadet=1354046690985&amp;sads=SKRXKO0IqNqmbwM0T_J_ZZu-3D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https://mail-attachment.googleusercontent.com/attachment/u/0/?ui=2&amp;ik=227601d0bc&amp;view=att&amp;th=13ac6e2e777941cd&amp;attid=0.2&amp;disp=inline&amp;realattid=f_h9222dgv1&amp;safe=1&amp;zw&amp;saduie=AG9B_P_20-3O75tTszEmPiFQjh3G&amp;sadet=1354047130921&amp;sads=CxOOALsD137eDKJIgjhwJTj9cg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ttps://mail-attachment.googleusercontent.com/attachment/u/0/?ui=2&amp;ik=227601d0bc&amp;view=att&amp;th=13ac6e2e777941cd&amp;attid=0.2&amp;disp=inline&amp;realattid=f_h9222dgv1&amp;safe=1&amp;zw&amp;saduie=AG9B_P_20-3O75tTszEmPiFQjh3G&amp;sadet=1354047130921&amp;sads=CxOOALsD137eDKJIgjhwJTj9cg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914400" y="944108"/>
            <a:ext cx="76962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Shape 306"/>
          <p:cNvSpPr txBox="1">
            <a:spLocks/>
          </p:cNvSpPr>
          <p:nvPr/>
        </p:nvSpPr>
        <p:spPr>
          <a:xfrm>
            <a:off x="76200" y="1087573"/>
            <a:ext cx="4289469" cy="2262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spAutoFit/>
          </a:bodyPr>
          <a:lstStyle>
            <a:lvl1pPr marL="342900" indent="-222250" algn="l" defTabSz="914400" rtl="0" eaLnBrk="1" latinLnBrk="0" hangingPunct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indent="-177800" algn="l" defTabSz="914400" rtl="0" eaLnBrk="1" latinLnBrk="0" hangingPunct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indent="-136525" algn="l" defTabSz="914400" rtl="0" eaLnBrk="1" latinLnBrk="0" hangingPunct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indent="-1524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indent="-1524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indent="-1524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indent="-1524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indent="-1524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indent="-1524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kern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342900">
              <a:buSzPct val="98958"/>
            </a:pPr>
            <a:r>
              <a:rPr lang="en-US" sz="1800" b="1" dirty="0" smtClean="0">
                <a:solidFill>
                  <a:srgbClr val="002060"/>
                </a:solidFill>
              </a:rPr>
              <a:t>HPC QPF linked at NHC</a:t>
            </a:r>
          </a:p>
          <a:p>
            <a:pPr indent="-342900">
              <a:buSzPct val="98958"/>
            </a:pPr>
            <a:r>
              <a:rPr lang="en-US" sz="1800" b="1" dirty="0" smtClean="0">
                <a:solidFill>
                  <a:srgbClr val="002060"/>
                </a:solidFill>
              </a:rPr>
              <a:t>Sandy-specific products highlighted on HPC homepage</a:t>
            </a:r>
          </a:p>
          <a:p>
            <a:pPr indent="-342900">
              <a:buSzPct val="98958"/>
            </a:pPr>
            <a:r>
              <a:rPr lang="en-US" sz="1800" b="1" dirty="0" smtClean="0">
                <a:solidFill>
                  <a:srgbClr val="002060"/>
                </a:solidFill>
              </a:rPr>
              <a:t>Internal: NOC, FEMA, Regions, WFOs</a:t>
            </a:r>
          </a:p>
          <a:p>
            <a:pPr indent="-342900">
              <a:buSzPct val="98958"/>
            </a:pPr>
            <a:r>
              <a:rPr lang="en-US" sz="1800" b="1" dirty="0" smtClean="0">
                <a:solidFill>
                  <a:srgbClr val="002060"/>
                </a:solidFill>
              </a:rPr>
              <a:t>External: Media (CNN, Univision, ABC, etc.), Congressional visitors, etc.</a:t>
            </a:r>
          </a:p>
        </p:txBody>
      </p:sp>
      <p:sp>
        <p:nvSpPr>
          <p:cNvPr id="2050" name="AutoShape 2" descr="https://mail-attachment.googleusercontent.com/attachment/u/0/?ui=2&amp;ik=227601d0bc&amp;view=att&amp;th=13b57cf517a7bd57&amp;attid=0.1&amp;disp=inline&amp;realattid=f_ha73bp9i1&amp;safe=1&amp;zw&amp;saduie=AG9B_P_20-3O75tTszEmPiFQjh3G&amp;sadet=1354465869932&amp;sads=yHuScs6TcRS6QH6ouBeVCFbBs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https://mail-attachment.googleusercontent.com/attachment/u/0/?ui=2&amp;ik=227601d0bc&amp;view=att&amp;th=13b5d9c4a4cf996a&amp;attid=0.1&amp;disp=inline&amp;realattid=f_ha8pimea0&amp;safe=1&amp;zw&amp;saduie=AG9B_P_20-3O75tTszEmPiFQjh3G&amp;sadet=1354485774759&amp;sads=-gjexK2v8tasKJnMftVgKhl6wl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 descr="HPC_SandyHomepage.PNG"/>
          <p:cNvPicPr>
            <a:picLocks noChangeAspect="1"/>
          </p:cNvPicPr>
          <p:nvPr/>
        </p:nvPicPr>
        <p:blipFill>
          <a:blip r:embed="rId3" cstate="print"/>
          <a:srcRect r="24840" b="30000"/>
          <a:stretch>
            <a:fillRect/>
          </a:stretch>
        </p:blipFill>
        <p:spPr>
          <a:xfrm>
            <a:off x="4365669" y="1153172"/>
            <a:ext cx="4762779" cy="4254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IMG_1903.JPG"/>
          <p:cNvPicPr>
            <a:picLocks noChangeAspect="1"/>
          </p:cNvPicPr>
          <p:nvPr/>
        </p:nvPicPr>
        <p:blipFill>
          <a:blip r:embed="rId4" cstate="print">
            <a:lum bright="9000" contrast="6000"/>
          </a:blip>
          <a:stretch>
            <a:fillRect/>
          </a:stretch>
        </p:blipFill>
        <p:spPr>
          <a:xfrm>
            <a:off x="304800" y="3692288"/>
            <a:ext cx="3346356" cy="25477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7783" y="3756793"/>
            <a:ext cx="3435531" cy="2846907"/>
          </a:xfrm>
          <a:prstGeom prst="rect">
            <a:avLst/>
          </a:prstGeom>
          <a:noFill/>
          <a:ln w="9525">
            <a:solidFill>
              <a:prstClr val="black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025123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ndy_sp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121" y="0"/>
            <a:ext cx="9354234" cy="685359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1"/>
            <a:ext cx="8771254" cy="88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chemeClr val="accent1"/>
                </a:solidFill>
              </a:rPr>
              <a:t>Post-Tropical Cyclone Sandy</a:t>
            </a:r>
            <a:endParaRPr lang="en-US" sz="4400" i="1" dirty="0" smtClean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" y="71643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Summary</a:t>
            </a:r>
            <a:endParaRPr lang="en-US" sz="3200" b="1" i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 bwMode="auto">
          <a:xfrm>
            <a:off x="228600" y="1057274"/>
            <a:ext cx="8771254" cy="579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b="1" dirty="0" smtClean="0"/>
              <a:t>A historic event</a:t>
            </a:r>
          </a:p>
          <a:p>
            <a:pPr marL="400050" lvl="1" indent="0"/>
            <a:r>
              <a:rPr lang="en-US" b="1" dirty="0" smtClean="0"/>
              <a:t>Unusual track</a:t>
            </a:r>
          </a:p>
          <a:p>
            <a:pPr marL="400050" lvl="1" indent="0"/>
            <a:r>
              <a:rPr lang="en-US" b="1" dirty="0" smtClean="0"/>
              <a:t>Rare evolution</a:t>
            </a:r>
          </a:p>
          <a:p>
            <a:pPr marL="400050" lvl="1" indent="0"/>
            <a:r>
              <a:rPr lang="en-US" b="1" dirty="0" smtClean="0"/>
              <a:t>Historic impacts</a:t>
            </a:r>
          </a:p>
          <a:p>
            <a:pPr marL="0" indent="0"/>
            <a:endParaRPr lang="en-US" sz="1600" b="1" dirty="0" smtClean="0"/>
          </a:p>
          <a:p>
            <a:pPr marL="0" indent="0"/>
            <a:r>
              <a:rPr lang="en-US" b="1" dirty="0" smtClean="0"/>
              <a:t>An accurate forecast</a:t>
            </a:r>
          </a:p>
          <a:p>
            <a:pPr marL="400050" lvl="1" indent="0"/>
            <a:r>
              <a:rPr lang="en-US" b="1" dirty="0" smtClean="0"/>
              <a:t>Heavy reliance on ensemble datasets</a:t>
            </a:r>
          </a:p>
          <a:p>
            <a:pPr marL="400050" lvl="1" indent="0"/>
            <a:r>
              <a:rPr lang="en-US" b="1" dirty="0" smtClean="0"/>
              <a:t>Accomplishment of the Weather Enterprise</a:t>
            </a:r>
          </a:p>
          <a:p>
            <a:pPr marL="0" indent="0"/>
            <a:endParaRPr lang="en-US" sz="1600" b="1" dirty="0" smtClean="0"/>
          </a:p>
          <a:p>
            <a:pPr marL="0" indent="0"/>
            <a:r>
              <a:rPr lang="en-US" b="1" dirty="0" smtClean="0"/>
              <a:t>A coordinated message</a:t>
            </a:r>
          </a:p>
          <a:p>
            <a:pPr marL="400050" lvl="1" indent="0"/>
            <a:r>
              <a:rPr lang="en-US" b="1" dirty="0" smtClean="0"/>
              <a:t>The Weather Enterprise saved lives and property</a:t>
            </a:r>
          </a:p>
          <a:p>
            <a:pPr marL="0" indent="0">
              <a:buNone/>
            </a:pPr>
            <a:endParaRPr lang="en-US" sz="1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6133"/>
            <a:ext cx="60960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92" y="6341534"/>
            <a:ext cx="512064" cy="5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2010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10" descr="LWX-CW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56135" y="2986665"/>
            <a:ext cx="797597" cy="59819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043113" y="1103313"/>
            <a:ext cx="588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1433513" y="1179513"/>
            <a:ext cx="687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1" name="Picture 10" descr="LongLoo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44000" cy="62864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0664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1"/>
                </a:solidFill>
              </a:rPr>
              <a:t>Track</a:t>
            </a:r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57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4"/>
          <p:cNvPicPr>
            <a:picLocks noChangeAspect="1"/>
          </p:cNvPicPr>
          <p:nvPr/>
        </p:nvPicPr>
        <p:blipFill>
          <a:blip r:embed="rId2" cstate="print"/>
          <a:srcRect l="53372" t="5556" b="6833"/>
          <a:stretch>
            <a:fillRect/>
          </a:stretch>
        </p:blipFill>
        <p:spPr bwMode="auto">
          <a:xfrm>
            <a:off x="914400" y="939800"/>
            <a:ext cx="1706563" cy="240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 descr="C:\temp\Day 7-1.gif"/>
          <p:cNvPicPr>
            <a:picLocks noChangeAspect="1" noChangeArrowheads="1"/>
          </p:cNvPicPr>
          <p:nvPr/>
        </p:nvPicPr>
        <p:blipFill>
          <a:blip r:embed="rId3" cstate="print"/>
          <a:srcRect l="53571" t="6902" b="15517"/>
          <a:stretch>
            <a:fillRect/>
          </a:stretch>
        </p:blipFill>
        <p:spPr bwMode="auto">
          <a:xfrm>
            <a:off x="2622550" y="939800"/>
            <a:ext cx="19240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0" name="TextBox 11"/>
          <p:cNvSpPr txBox="1">
            <a:spLocks noChangeArrowheads="1"/>
          </p:cNvSpPr>
          <p:nvPr/>
        </p:nvSpPr>
        <p:spPr bwMode="auto">
          <a:xfrm>
            <a:off x="901700" y="968375"/>
            <a:ext cx="13589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Surface Analysis</a:t>
            </a:r>
          </a:p>
        </p:txBody>
      </p:sp>
      <p:sp>
        <p:nvSpPr>
          <p:cNvPr id="168971" name="TextBox 12"/>
          <p:cNvSpPr txBox="1">
            <a:spLocks noChangeArrowheads="1"/>
          </p:cNvSpPr>
          <p:nvPr/>
        </p:nvSpPr>
        <p:spPr bwMode="auto">
          <a:xfrm>
            <a:off x="2622550" y="989013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7 day forecast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26524" y="3352800"/>
            <a:ext cx="4103539" cy="3046988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1600" dirty="0" smtClean="0"/>
              <a:t>FOR NOW, HAVE KEPT THE INCREASINGLY HYBRID CYCLONE OFF THE EAST COAST, THOUGH NOT AS FAR OUT TO SEA  AS THE GFS AND GEFS MEMBERS.</a:t>
            </a:r>
          </a:p>
          <a:p>
            <a:endParaRPr lang="en-US" sz="1600" dirty="0" smtClean="0"/>
          </a:p>
          <a:p>
            <a:r>
              <a:rPr lang="en-US" sz="1600" dirty="0" smtClean="0"/>
              <a:t>CONSIDERING THE WILDLY DIVERSE DETERMINISTIC SOLUTIONS AND ENSEMBLE MEMBERS…THAT SEEMS TO HAVE BEEN A SAFE BET.</a:t>
            </a:r>
          </a:p>
          <a:p>
            <a:endParaRPr lang="en-US" sz="1600" b="1" dirty="0" smtClean="0"/>
          </a:p>
          <a:p>
            <a:r>
              <a:rPr lang="en-US" sz="1600" dirty="0" smtClean="0"/>
              <a:t>CISCO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0" y="3371429"/>
            <a:ext cx="4796936" cy="3291838"/>
            <a:chOff x="0" y="3371429"/>
            <a:chExt cx="4796936" cy="3291838"/>
          </a:xfrm>
        </p:grpSpPr>
        <p:pic>
          <p:nvPicPr>
            <p:cNvPr id="43" name="Picture 42" descr="verify_20121029_f180_5580.gif"/>
            <p:cNvPicPr>
              <a:picLocks noChangeAspect="1"/>
            </p:cNvPicPr>
            <p:nvPr/>
          </p:nvPicPr>
          <p:blipFill>
            <a:blip r:embed="rId4" cstate="print"/>
            <a:srcRect l="34286" t="17143" r="17143" b="25714"/>
            <a:stretch>
              <a:fillRect/>
            </a:stretch>
          </p:blipFill>
          <p:spPr>
            <a:xfrm>
              <a:off x="320040" y="3371429"/>
              <a:ext cx="4476896" cy="3291838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0" y="3373570"/>
              <a:ext cx="2143157" cy="3265709"/>
              <a:chOff x="365760" y="1531741"/>
              <a:chExt cx="2286000" cy="4071190"/>
            </a:xfrm>
          </p:grpSpPr>
          <p:pic>
            <p:nvPicPr>
              <p:cNvPr id="22" name="Picture 19" descr="spaghetti_labeled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7934" r="75058" b="20826"/>
              <a:stretch/>
            </p:blipFill>
            <p:spPr bwMode="auto">
              <a:xfrm>
                <a:off x="365760" y="1531741"/>
                <a:ext cx="1981200" cy="4071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6"/>
              <p:cNvSpPr txBox="1">
                <a:spLocks noChangeArrowheads="1"/>
              </p:cNvSpPr>
              <p:nvPr/>
            </p:nvSpPr>
            <p:spPr bwMode="auto">
              <a:xfrm>
                <a:off x="822960" y="1535344"/>
                <a:ext cx="16764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GEFS Member</a:t>
                </a:r>
              </a:p>
            </p:txBody>
          </p:sp>
          <p:sp>
            <p:nvSpPr>
              <p:cNvPr id="24" name="Text Box 17"/>
              <p:cNvSpPr txBox="1">
                <a:spLocks noChangeArrowheads="1"/>
              </p:cNvSpPr>
              <p:nvPr/>
            </p:nvSpPr>
            <p:spPr bwMode="auto">
              <a:xfrm>
                <a:off x="822960" y="19163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ECMWF Member</a:t>
                </a:r>
              </a:p>
            </p:txBody>
          </p:sp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822960" y="22973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CMC Member</a:t>
                </a:r>
              </a:p>
            </p:txBody>
          </p:sp>
          <p:sp>
            <p:nvSpPr>
              <p:cNvPr id="26" name="Text Box 20"/>
              <p:cNvSpPr txBox="1">
                <a:spLocks noChangeArrowheads="1"/>
              </p:cNvSpPr>
              <p:nvPr/>
            </p:nvSpPr>
            <p:spPr bwMode="auto">
              <a:xfrm>
                <a:off x="822960" y="28307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ECMWF Mean</a:t>
                </a:r>
              </a:p>
            </p:txBody>
          </p:sp>
          <p:sp>
            <p:nvSpPr>
              <p:cNvPr id="27" name="Text Box 21"/>
              <p:cNvSpPr txBox="1">
                <a:spLocks noChangeArrowheads="1"/>
              </p:cNvSpPr>
              <p:nvPr/>
            </p:nvSpPr>
            <p:spPr bwMode="auto">
              <a:xfrm>
                <a:off x="822960" y="32879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NAEFS Mean</a:t>
                </a:r>
              </a:p>
            </p:txBody>
          </p:sp>
          <p:sp>
            <p:nvSpPr>
              <p:cNvPr id="28" name="Text Box 22"/>
              <p:cNvSpPr txBox="1">
                <a:spLocks noChangeArrowheads="1"/>
              </p:cNvSpPr>
              <p:nvPr/>
            </p:nvSpPr>
            <p:spPr bwMode="auto">
              <a:xfrm>
                <a:off x="822960" y="38975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GEFS Mean</a:t>
                </a:r>
              </a:p>
            </p:txBody>
          </p:sp>
          <p:sp>
            <p:nvSpPr>
              <p:cNvPr id="29" name="Text Box 23"/>
              <p:cNvSpPr txBox="1">
                <a:spLocks noChangeArrowheads="1"/>
              </p:cNvSpPr>
              <p:nvPr/>
            </p:nvSpPr>
            <p:spPr bwMode="auto">
              <a:xfrm>
                <a:off x="899160" y="4659544"/>
                <a:ext cx="6096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</a:rPr>
                  <a:t>GFS</a:t>
                </a:r>
              </a:p>
            </p:txBody>
          </p:sp>
          <p:sp>
            <p:nvSpPr>
              <p:cNvPr id="30" name="Text Box 24"/>
              <p:cNvSpPr txBox="1">
                <a:spLocks noChangeArrowheads="1"/>
              </p:cNvSpPr>
              <p:nvPr/>
            </p:nvSpPr>
            <p:spPr bwMode="auto">
              <a:xfrm>
                <a:off x="899160" y="5269144"/>
                <a:ext cx="11430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</a:rPr>
                  <a:t>ECMWF</a:t>
                </a:r>
              </a:p>
            </p:txBody>
          </p:sp>
        </p:grpSp>
        <p:sp>
          <p:nvSpPr>
            <p:cNvPr id="32" name="TextBox 12"/>
            <p:cNvSpPr txBox="1">
              <a:spLocks noChangeArrowheads="1"/>
            </p:cNvSpPr>
            <p:nvPr/>
          </p:nvSpPr>
          <p:spPr bwMode="auto">
            <a:xfrm>
              <a:off x="3228975" y="3376460"/>
              <a:ext cx="1378904" cy="3077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cs typeface="Arial" charset="0"/>
                </a:rPr>
                <a:t>558 DM Height</a:t>
              </a:r>
              <a:endParaRPr lang="en-US" sz="14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 bwMode="auto">
          <a:xfrm>
            <a:off x="2620962" y="3045023"/>
            <a:ext cx="19256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247 nm Displacement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0" y="52734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Charts Valid 12Z October 29, 2012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0" y="117803"/>
            <a:ext cx="9144000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Success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Ensembles and Forecasters</a:t>
            </a:r>
            <a:endParaRPr lang="en-US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339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4"/>
          <p:cNvPicPr>
            <a:picLocks noChangeAspect="1"/>
          </p:cNvPicPr>
          <p:nvPr/>
        </p:nvPicPr>
        <p:blipFill>
          <a:blip r:embed="rId2" cstate="print"/>
          <a:srcRect l="53372" t="5556"/>
          <a:stretch>
            <a:fillRect/>
          </a:stretch>
        </p:blipFill>
        <p:spPr bwMode="auto">
          <a:xfrm>
            <a:off x="914400" y="939800"/>
            <a:ext cx="17065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 descr="C:\temp\Day 7-1.gif"/>
          <p:cNvPicPr>
            <a:picLocks noChangeAspect="1" noChangeArrowheads="1"/>
          </p:cNvPicPr>
          <p:nvPr/>
        </p:nvPicPr>
        <p:blipFill>
          <a:blip r:embed="rId3" cstate="print"/>
          <a:srcRect l="53571" t="6902" b="15517"/>
          <a:stretch>
            <a:fillRect/>
          </a:stretch>
        </p:blipFill>
        <p:spPr bwMode="auto">
          <a:xfrm>
            <a:off x="2622550" y="939800"/>
            <a:ext cx="19240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2" descr="C:\temp\Day 6.gif"/>
          <p:cNvPicPr>
            <a:picLocks noChangeAspect="1" noChangeArrowheads="1"/>
          </p:cNvPicPr>
          <p:nvPr/>
        </p:nvPicPr>
        <p:blipFill>
          <a:blip r:embed="rId4" cstate="print"/>
          <a:srcRect l="53397" t="6876" b="18379"/>
          <a:stretch>
            <a:fillRect/>
          </a:stretch>
        </p:blipFill>
        <p:spPr bwMode="auto">
          <a:xfrm>
            <a:off x="4546600" y="939800"/>
            <a:ext cx="200501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0" name="TextBox 11"/>
          <p:cNvSpPr txBox="1">
            <a:spLocks noChangeArrowheads="1"/>
          </p:cNvSpPr>
          <p:nvPr/>
        </p:nvSpPr>
        <p:spPr bwMode="auto">
          <a:xfrm>
            <a:off x="901700" y="968375"/>
            <a:ext cx="13589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Surface Analysis</a:t>
            </a:r>
          </a:p>
        </p:txBody>
      </p:sp>
      <p:sp>
        <p:nvSpPr>
          <p:cNvPr id="168971" name="TextBox 12"/>
          <p:cNvSpPr txBox="1">
            <a:spLocks noChangeArrowheads="1"/>
          </p:cNvSpPr>
          <p:nvPr/>
        </p:nvSpPr>
        <p:spPr bwMode="auto">
          <a:xfrm>
            <a:off x="2622550" y="989013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7 day forecast</a:t>
            </a:r>
          </a:p>
        </p:txBody>
      </p:sp>
      <p:sp>
        <p:nvSpPr>
          <p:cNvPr id="168972" name="TextBox 13"/>
          <p:cNvSpPr txBox="1">
            <a:spLocks noChangeArrowheads="1"/>
          </p:cNvSpPr>
          <p:nvPr/>
        </p:nvSpPr>
        <p:spPr bwMode="auto">
          <a:xfrm>
            <a:off x="4521200" y="984250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6 day forecast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26524" y="3352800"/>
            <a:ext cx="4103539" cy="2554545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THERE HAVE BEEN GFS ENSEMBLE MEMBERS QUITE SIMILAR TO THE ECMWF/GEM CAMP FOR THE LAST FEW DAYS OF MODEL CYCLES, </a:t>
            </a:r>
          </a:p>
          <a:p>
            <a:r>
              <a:rPr lang="en-US" sz="1600" dirty="0" smtClean="0"/>
              <a:t>PUTTING THE DETERMINISTIC GFS SOLUTIONS IN A BROADER FRAMEWORK…</a:t>
            </a:r>
          </a:p>
          <a:p>
            <a:endParaRPr lang="en-US" sz="1600" dirty="0" smtClean="0"/>
          </a:p>
          <a:p>
            <a:r>
              <a:rPr lang="en-US" sz="1600" dirty="0" smtClean="0"/>
              <a:t>CISCO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2620962" y="3045023"/>
            <a:ext cx="19256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247 nm Displacement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4546600" y="3043534"/>
            <a:ext cx="19256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186 nm Displacement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" name="Picture 37" descr="verify_20121029_f156_5580.gif"/>
          <p:cNvPicPr>
            <a:picLocks noChangeAspect="1"/>
          </p:cNvPicPr>
          <p:nvPr/>
        </p:nvPicPr>
        <p:blipFill>
          <a:blip r:embed="rId5" cstate="print"/>
          <a:srcRect l="34286" t="17143" r="17143" b="25714"/>
          <a:stretch>
            <a:fillRect/>
          </a:stretch>
        </p:blipFill>
        <p:spPr>
          <a:xfrm>
            <a:off x="320040" y="3374136"/>
            <a:ext cx="4476900" cy="3291840"/>
          </a:xfrm>
          <a:prstGeom prst="rect">
            <a:avLst/>
          </a:prstGeom>
        </p:spPr>
      </p:pic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3228975" y="3376460"/>
            <a:ext cx="1378904" cy="3077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558 DM Height</a:t>
            </a:r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3373570"/>
            <a:ext cx="2143157" cy="3265709"/>
            <a:chOff x="365760" y="1531741"/>
            <a:chExt cx="2286000" cy="4071190"/>
          </a:xfrm>
        </p:grpSpPr>
        <p:pic>
          <p:nvPicPr>
            <p:cNvPr id="22" name="Picture 19" descr="spaghetti_labeled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934" r="75058" b="20826"/>
            <a:stretch/>
          </p:blipFill>
          <p:spPr bwMode="auto">
            <a:xfrm>
              <a:off x="365760" y="1531741"/>
              <a:ext cx="1981200" cy="407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822960" y="1535344"/>
              <a:ext cx="1676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GEFS Member</a:t>
              </a: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822960" y="1916344"/>
              <a:ext cx="1828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ECMWF Member</a:t>
              </a: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822960" y="2297344"/>
              <a:ext cx="1828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CMC Member</a:t>
              </a: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822960" y="2830744"/>
              <a:ext cx="1828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ECMWF Mean</a:t>
              </a: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822960" y="3287944"/>
              <a:ext cx="1828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NAEFS Mean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822960" y="3897544"/>
              <a:ext cx="1828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GEFS Mean</a:t>
              </a:r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899160" y="4659544"/>
              <a:ext cx="609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GFS</a:t>
              </a:r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899160" y="5269144"/>
              <a:ext cx="1143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ECMWF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0" y="52734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Charts Valid 12Z October 29, 2012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0" y="117803"/>
            <a:ext cx="9144000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Success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Ensembles and Forecasters</a:t>
            </a:r>
            <a:endParaRPr lang="en-US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339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4"/>
          <p:cNvPicPr>
            <a:picLocks noChangeAspect="1"/>
          </p:cNvPicPr>
          <p:nvPr/>
        </p:nvPicPr>
        <p:blipFill>
          <a:blip r:embed="rId2" cstate="print"/>
          <a:srcRect l="53372" t="5556"/>
          <a:stretch>
            <a:fillRect/>
          </a:stretch>
        </p:blipFill>
        <p:spPr bwMode="auto">
          <a:xfrm>
            <a:off x="914400" y="939800"/>
            <a:ext cx="17065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 descr="C:\temp\Day 7-1.gif"/>
          <p:cNvPicPr>
            <a:picLocks noChangeAspect="1" noChangeArrowheads="1"/>
          </p:cNvPicPr>
          <p:nvPr/>
        </p:nvPicPr>
        <p:blipFill>
          <a:blip r:embed="rId3" cstate="print"/>
          <a:srcRect l="53571" t="6902" b="15517"/>
          <a:stretch>
            <a:fillRect/>
          </a:stretch>
        </p:blipFill>
        <p:spPr bwMode="auto">
          <a:xfrm>
            <a:off x="2622550" y="939800"/>
            <a:ext cx="19240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2" descr="C:\temp\Day 6.gif"/>
          <p:cNvPicPr>
            <a:picLocks noChangeAspect="1" noChangeArrowheads="1"/>
          </p:cNvPicPr>
          <p:nvPr/>
        </p:nvPicPr>
        <p:blipFill>
          <a:blip r:embed="rId4" cstate="print"/>
          <a:srcRect l="53397" t="6876" b="18379"/>
          <a:stretch>
            <a:fillRect/>
          </a:stretch>
        </p:blipFill>
        <p:spPr bwMode="auto">
          <a:xfrm>
            <a:off x="4546600" y="939800"/>
            <a:ext cx="200501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2" descr="C:\temp\Day 5.gif"/>
          <p:cNvPicPr>
            <a:picLocks noChangeAspect="1" noChangeArrowheads="1"/>
          </p:cNvPicPr>
          <p:nvPr/>
        </p:nvPicPr>
        <p:blipFill>
          <a:blip r:embed="rId5" cstate="print"/>
          <a:srcRect l="53458" t="6123" b="18771"/>
          <a:stretch>
            <a:fillRect/>
          </a:stretch>
        </p:blipFill>
        <p:spPr bwMode="auto">
          <a:xfrm>
            <a:off x="6477000" y="939800"/>
            <a:ext cx="199231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0" name="TextBox 11"/>
          <p:cNvSpPr txBox="1">
            <a:spLocks noChangeArrowheads="1"/>
          </p:cNvSpPr>
          <p:nvPr/>
        </p:nvSpPr>
        <p:spPr bwMode="auto">
          <a:xfrm>
            <a:off x="901700" y="968375"/>
            <a:ext cx="13589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Surface Analysis</a:t>
            </a:r>
          </a:p>
        </p:txBody>
      </p:sp>
      <p:sp>
        <p:nvSpPr>
          <p:cNvPr id="168971" name="TextBox 12"/>
          <p:cNvSpPr txBox="1">
            <a:spLocks noChangeArrowheads="1"/>
          </p:cNvSpPr>
          <p:nvPr/>
        </p:nvSpPr>
        <p:spPr bwMode="auto">
          <a:xfrm>
            <a:off x="2622550" y="989013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7 day forecast</a:t>
            </a:r>
          </a:p>
        </p:txBody>
      </p:sp>
      <p:sp>
        <p:nvSpPr>
          <p:cNvPr id="168972" name="TextBox 13"/>
          <p:cNvSpPr txBox="1">
            <a:spLocks noChangeArrowheads="1"/>
          </p:cNvSpPr>
          <p:nvPr/>
        </p:nvSpPr>
        <p:spPr bwMode="auto">
          <a:xfrm>
            <a:off x="4521200" y="984250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6 day forecast</a:t>
            </a:r>
          </a:p>
        </p:txBody>
      </p:sp>
      <p:sp>
        <p:nvSpPr>
          <p:cNvPr id="168973" name="TextBox 14"/>
          <p:cNvSpPr txBox="1">
            <a:spLocks noChangeArrowheads="1"/>
          </p:cNvSpPr>
          <p:nvPr/>
        </p:nvSpPr>
        <p:spPr bwMode="auto">
          <a:xfrm>
            <a:off x="6477000" y="989013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5 day forecast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26524" y="3352800"/>
            <a:ext cx="4103539" cy="2800767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THE DETERMINISTIC SOLUTIONS… ARE OUTLIERS TO THE MAJORITY OF THEIR ENSEMBLE BROTHERS AND SISTERS, WITH </a:t>
            </a:r>
            <a:r>
              <a:rPr lang="en-US" sz="1600" b="1" dirty="0" smtClean="0"/>
              <a:t>THE LION'S SHARE OF THE ENSEMBLE GUIDANCE INDICATING A WHOLESALE INCORPORATION OF SANDY'S POST-TROPICAL CIRCULATION INTO THE UPPER VORTEX…</a:t>
            </a:r>
          </a:p>
          <a:p>
            <a:endParaRPr lang="en-US" sz="1600" dirty="0" smtClean="0"/>
          </a:p>
        </p:txBody>
      </p:sp>
      <p:sp>
        <p:nvSpPr>
          <p:cNvPr id="33" name="TextBox 32"/>
          <p:cNvSpPr txBox="1"/>
          <p:nvPr/>
        </p:nvSpPr>
        <p:spPr bwMode="auto">
          <a:xfrm>
            <a:off x="2620962" y="3045023"/>
            <a:ext cx="19256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247 nm Displacement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4546600" y="3043534"/>
            <a:ext cx="19256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186 nm Displacement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6472238" y="3047505"/>
            <a:ext cx="19256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89 nm Displacement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3373570"/>
            <a:ext cx="4796940" cy="3292406"/>
            <a:chOff x="0" y="3373570"/>
            <a:chExt cx="4796940" cy="3292406"/>
          </a:xfrm>
        </p:grpSpPr>
        <p:pic>
          <p:nvPicPr>
            <p:cNvPr id="36" name="Picture 35" descr="verify_20121029_f132_5580.gif"/>
            <p:cNvPicPr>
              <a:picLocks noChangeAspect="1"/>
            </p:cNvPicPr>
            <p:nvPr/>
          </p:nvPicPr>
          <p:blipFill>
            <a:blip r:embed="rId6" cstate="print"/>
            <a:srcRect l="34286" t="17143" r="17143" b="25714"/>
            <a:stretch>
              <a:fillRect/>
            </a:stretch>
          </p:blipFill>
          <p:spPr>
            <a:xfrm>
              <a:off x="320040" y="3374136"/>
              <a:ext cx="4476900" cy="329184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0" y="3373570"/>
              <a:ext cx="2143157" cy="3265709"/>
              <a:chOff x="365760" y="1531741"/>
              <a:chExt cx="2286000" cy="4071190"/>
            </a:xfrm>
          </p:grpSpPr>
          <p:pic>
            <p:nvPicPr>
              <p:cNvPr id="22" name="Picture 19" descr="spaghetti_labeled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7934" r="75058" b="20826"/>
              <a:stretch/>
            </p:blipFill>
            <p:spPr bwMode="auto">
              <a:xfrm>
                <a:off x="365760" y="1531741"/>
                <a:ext cx="1981200" cy="4071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6"/>
              <p:cNvSpPr txBox="1">
                <a:spLocks noChangeArrowheads="1"/>
              </p:cNvSpPr>
              <p:nvPr/>
            </p:nvSpPr>
            <p:spPr bwMode="auto">
              <a:xfrm>
                <a:off x="822960" y="1535344"/>
                <a:ext cx="16764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GEFS Member</a:t>
                </a:r>
              </a:p>
            </p:txBody>
          </p:sp>
          <p:sp>
            <p:nvSpPr>
              <p:cNvPr id="24" name="Text Box 17"/>
              <p:cNvSpPr txBox="1">
                <a:spLocks noChangeArrowheads="1"/>
              </p:cNvSpPr>
              <p:nvPr/>
            </p:nvSpPr>
            <p:spPr bwMode="auto">
              <a:xfrm>
                <a:off x="822960" y="19163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ECMWF Member</a:t>
                </a:r>
              </a:p>
            </p:txBody>
          </p:sp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822960" y="22973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CMC Member</a:t>
                </a:r>
              </a:p>
            </p:txBody>
          </p:sp>
          <p:sp>
            <p:nvSpPr>
              <p:cNvPr id="26" name="Text Box 20"/>
              <p:cNvSpPr txBox="1">
                <a:spLocks noChangeArrowheads="1"/>
              </p:cNvSpPr>
              <p:nvPr/>
            </p:nvSpPr>
            <p:spPr bwMode="auto">
              <a:xfrm>
                <a:off x="822960" y="28307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ECMWF Mean</a:t>
                </a:r>
              </a:p>
            </p:txBody>
          </p:sp>
          <p:sp>
            <p:nvSpPr>
              <p:cNvPr id="27" name="Text Box 21"/>
              <p:cNvSpPr txBox="1">
                <a:spLocks noChangeArrowheads="1"/>
              </p:cNvSpPr>
              <p:nvPr/>
            </p:nvSpPr>
            <p:spPr bwMode="auto">
              <a:xfrm>
                <a:off x="822960" y="32879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NAEFS Mean</a:t>
                </a:r>
              </a:p>
            </p:txBody>
          </p:sp>
          <p:sp>
            <p:nvSpPr>
              <p:cNvPr id="28" name="Text Box 22"/>
              <p:cNvSpPr txBox="1">
                <a:spLocks noChangeArrowheads="1"/>
              </p:cNvSpPr>
              <p:nvPr/>
            </p:nvSpPr>
            <p:spPr bwMode="auto">
              <a:xfrm>
                <a:off x="822960" y="3897544"/>
                <a:ext cx="1828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GEFS Mean</a:t>
                </a:r>
              </a:p>
            </p:txBody>
          </p:sp>
          <p:sp>
            <p:nvSpPr>
              <p:cNvPr id="29" name="Text Box 23"/>
              <p:cNvSpPr txBox="1">
                <a:spLocks noChangeArrowheads="1"/>
              </p:cNvSpPr>
              <p:nvPr/>
            </p:nvSpPr>
            <p:spPr bwMode="auto">
              <a:xfrm>
                <a:off x="899160" y="4659544"/>
                <a:ext cx="6096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</a:rPr>
                  <a:t>GFS</a:t>
                </a:r>
              </a:p>
            </p:txBody>
          </p:sp>
          <p:sp>
            <p:nvSpPr>
              <p:cNvPr id="30" name="Text Box 24"/>
              <p:cNvSpPr txBox="1">
                <a:spLocks noChangeArrowheads="1"/>
              </p:cNvSpPr>
              <p:nvPr/>
            </p:nvSpPr>
            <p:spPr bwMode="auto">
              <a:xfrm>
                <a:off x="899160" y="5269144"/>
                <a:ext cx="11430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</a:rPr>
                  <a:t>ECMWF</a:t>
                </a:r>
              </a:p>
            </p:txBody>
          </p:sp>
        </p:grpSp>
        <p:sp>
          <p:nvSpPr>
            <p:cNvPr id="31" name="TextBox 12"/>
            <p:cNvSpPr txBox="1">
              <a:spLocks noChangeArrowheads="1"/>
            </p:cNvSpPr>
            <p:nvPr/>
          </p:nvSpPr>
          <p:spPr bwMode="auto">
            <a:xfrm>
              <a:off x="3228975" y="3376460"/>
              <a:ext cx="1378904" cy="3077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cs typeface="Arial" charset="0"/>
                </a:rPr>
                <a:t>558 DM Height</a:t>
              </a:r>
              <a:endParaRPr lang="en-US" sz="14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0" y="52734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Charts Valid 12Z October 29, 2012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0" y="117803"/>
            <a:ext cx="9144000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Success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Ensembles and Forecasters</a:t>
            </a:r>
            <a:endParaRPr lang="en-US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339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p://lauren%2Emorone@mail.nems.noaa.gov:993/fetch%3EUID%3E/INBOX%3E29509?part=1.2&amp;type=image/bmp&amp;filename=sandy_verif2.b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2237" y="37011"/>
            <a:ext cx="6481763" cy="675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75" y="2112496"/>
            <a:ext cx="2354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Forecasters Used Ensemble Information for Track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668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:\sandy postmortem\graphics\lowtrack - 00ZOct28b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73" t="19663" b="40741"/>
          <a:stretch/>
        </p:blipFill>
        <p:spPr bwMode="auto">
          <a:xfrm>
            <a:off x="4027713" y="939795"/>
            <a:ext cx="4793355" cy="46313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14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Track Forecast – 1.5 days prior to landfall 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976" t="113920" r="71710" b="-26399"/>
          <a:stretch/>
        </p:blipFill>
        <p:spPr bwMode="auto">
          <a:xfrm>
            <a:off x="381000" y="4419600"/>
            <a:ext cx="2855259" cy="75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08" t="102737" r="57862" b="-15337"/>
          <a:stretch/>
        </p:blipFill>
        <p:spPr bwMode="auto">
          <a:xfrm>
            <a:off x="676275" y="5853953"/>
            <a:ext cx="2819960" cy="76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999" y="1045027"/>
            <a:ext cx="35801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* Note the ensemble spread at each forecast time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sz="1100" dirty="0" smtClean="0">
              <a:solidFill>
                <a:prstClr val="black"/>
              </a:solidFill>
            </a:endParaRPr>
          </a:p>
        </p:txBody>
      </p:sp>
      <p:pic>
        <p:nvPicPr>
          <p:cNvPr id="7" name="Picture 2" descr="N:\sandy postmortem\graphics\lowtrack - 00ZOct28b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324" r="54038"/>
          <a:stretch/>
        </p:blipFill>
        <p:spPr bwMode="auto">
          <a:xfrm>
            <a:off x="489159" y="1768234"/>
            <a:ext cx="3194192" cy="185896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3114" y="5155604"/>
            <a:ext cx="18288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Storm accelerated towards New Jersey coast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424391" y="3711260"/>
            <a:ext cx="727523" cy="144434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2176" y="3679448"/>
            <a:ext cx="37889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SREF uncertainty in acceleration </a:t>
            </a:r>
            <a:r>
              <a:rPr lang="en-US" dirty="0">
                <a:solidFill>
                  <a:prstClr val="black"/>
                </a:solidFill>
              </a:rPr>
              <a:t>of storm </a:t>
            </a:r>
            <a:r>
              <a:rPr lang="en-US" dirty="0" smtClean="0">
                <a:solidFill>
                  <a:prstClr val="black"/>
                </a:solidFill>
              </a:rPr>
              <a:t>36 </a:t>
            </a:r>
            <a:r>
              <a:rPr lang="en-US" dirty="0">
                <a:solidFill>
                  <a:prstClr val="black"/>
                </a:solidFill>
              </a:rPr>
              <a:t>hours </a:t>
            </a:r>
            <a:r>
              <a:rPr lang="en-US" dirty="0" smtClean="0">
                <a:solidFill>
                  <a:prstClr val="black"/>
                </a:solidFill>
              </a:rPr>
              <a:t>before landfall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Ensemble mean was very accurate (00 UTC landfall)</a:t>
            </a:r>
          </a:p>
        </p:txBody>
      </p:sp>
    </p:spTree>
    <p:extLst>
      <p:ext uri="{BB962C8B-B14F-4D97-AF65-F5344CB8AC3E}">
        <p14:creationId xmlns:p14="http://schemas.microsoft.com/office/powerpoint/2010/main" xmlns="" val="3630720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patcher Training">
  <a:themeElements>
    <a:clrScheme name="Custom 4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DEF5FA"/>
      </a:accent1>
      <a:accent2>
        <a:srgbClr val="000000"/>
      </a:accent2>
      <a:accent3>
        <a:srgbClr val="0070C0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>
          <a:solidFill>
            <a:srgbClr val="0000FF"/>
          </a:solidFill>
          <a:prstDash val="solid"/>
          <a:round/>
          <a:headEnd type="none" w="med" len="med"/>
          <a:tailEnd type="triangle" w="med" len="med"/>
        </a:ln>
        <a:effectLst/>
      </a:spPr>
      <a:bodyPr anchor="ctr">
        <a:spAutoFit/>
      </a:bodyPr>
      <a:lstStyle>
        <a:defPPr>
          <a:defRPr/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algn="ctr">
          <a:defRPr sz="2400" b="1" dirty="0"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Dispatcher Training.pot</Template>
  <TotalTime>7342</TotalTime>
  <Words>734</Words>
  <Application>Microsoft Office PowerPoint</Application>
  <PresentationFormat>On-screen Show (4:3)</PresentationFormat>
  <Paragraphs>221</Paragraphs>
  <Slides>25</Slides>
  <Notes>22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Dispatcher Training</vt:lpstr>
      <vt:lpstr>Custom Design</vt:lpstr>
      <vt:lpstr>Flash Movie</vt:lpstr>
      <vt:lpstr>Slide 1</vt:lpstr>
      <vt:lpstr>Slide 2</vt:lpstr>
      <vt:lpstr>Slide 3</vt:lpstr>
      <vt:lpstr>Track</vt:lpstr>
      <vt:lpstr>Slide 5</vt:lpstr>
      <vt:lpstr>Slide 6</vt:lpstr>
      <vt:lpstr>Slide 7</vt:lpstr>
      <vt:lpstr>Slide 8</vt:lpstr>
      <vt:lpstr>Slide 9</vt:lpstr>
      <vt:lpstr>Slide 10</vt:lpstr>
      <vt:lpstr>Inland Winds</vt:lpstr>
      <vt:lpstr>Slide 12</vt:lpstr>
      <vt:lpstr>Wind and Wave Forecasts</vt:lpstr>
      <vt:lpstr>Great Lakes Impacts</vt:lpstr>
      <vt:lpstr>Slide 15</vt:lpstr>
      <vt:lpstr>Rainfall</vt:lpstr>
      <vt:lpstr>Rainfall</vt:lpstr>
      <vt:lpstr>Inland Flooding</vt:lpstr>
      <vt:lpstr>Snowfall</vt:lpstr>
      <vt:lpstr>Snowfall</vt:lpstr>
      <vt:lpstr>Have you ever seen this?!</vt:lpstr>
      <vt:lpstr>Sandy Snowfall</vt:lpstr>
      <vt:lpstr>Decision Support</vt:lpstr>
      <vt:lpstr>Coordinating the Message</vt:lpstr>
      <vt:lpstr>Slide 25</vt:lpstr>
      <vt:lpstr>Custom Show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dnovak</cp:lastModifiedBy>
  <cp:revision>616</cp:revision>
  <cp:lastPrinted>2012-03-20T16:44:26Z</cp:lastPrinted>
  <dcterms:created xsi:type="dcterms:W3CDTF">2011-03-04T00:11:42Z</dcterms:created>
  <dcterms:modified xsi:type="dcterms:W3CDTF">2013-01-05T16:50:21Z</dcterms:modified>
</cp:coreProperties>
</file>