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Default Extension="xlsx" ContentType="application/vnd.openxmlformats-officedocument.spreadsheetml.sheet"/>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Default Extension="bin" ContentType="application/vnd.openxmlformats-officedocument.oleObject"/>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xls" ContentType="application/vnd.ms-exce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9" r:id="rId3"/>
    <p:sldMasterId id="2147483713" r:id="rId4"/>
    <p:sldMasterId id="2147483727" r:id="rId5"/>
    <p:sldMasterId id="2147483780" r:id="rId6"/>
    <p:sldMasterId id="2147483794" r:id="rId7"/>
    <p:sldMasterId id="2147483807" r:id="rId8"/>
    <p:sldMasterId id="2147483846" r:id="rId9"/>
    <p:sldMasterId id="2147483898" r:id="rId10"/>
    <p:sldMasterId id="2147483912" r:id="rId11"/>
    <p:sldMasterId id="2147483925" r:id="rId12"/>
    <p:sldMasterId id="2147483938" r:id="rId13"/>
    <p:sldMasterId id="2147483950" r:id="rId14"/>
    <p:sldMasterId id="2147483976" r:id="rId15"/>
    <p:sldMasterId id="2147483989" r:id="rId16"/>
    <p:sldMasterId id="2147484001" r:id="rId17"/>
  </p:sldMasterIdLst>
  <p:notesMasterIdLst>
    <p:notesMasterId r:id="rId72"/>
  </p:notesMasterIdLst>
  <p:handoutMasterIdLst>
    <p:handoutMasterId r:id="rId73"/>
  </p:handoutMasterIdLst>
  <p:sldIdLst>
    <p:sldId id="276" r:id="rId18"/>
    <p:sldId id="277" r:id="rId19"/>
    <p:sldId id="257" r:id="rId20"/>
    <p:sldId id="278" r:id="rId21"/>
    <p:sldId id="280" r:id="rId22"/>
    <p:sldId id="281" r:id="rId23"/>
    <p:sldId id="282" r:id="rId24"/>
    <p:sldId id="283" r:id="rId25"/>
    <p:sldId id="286" r:id="rId26"/>
    <p:sldId id="291" r:id="rId27"/>
    <p:sldId id="284" r:id="rId28"/>
    <p:sldId id="360" r:id="rId29"/>
    <p:sldId id="361" r:id="rId30"/>
    <p:sldId id="353" r:id="rId31"/>
    <p:sldId id="292" r:id="rId32"/>
    <p:sldId id="346" r:id="rId33"/>
    <p:sldId id="345" r:id="rId34"/>
    <p:sldId id="347" r:id="rId35"/>
    <p:sldId id="367" r:id="rId36"/>
    <p:sldId id="348" r:id="rId37"/>
    <p:sldId id="354" r:id="rId38"/>
    <p:sldId id="293" r:id="rId39"/>
    <p:sldId id="294" r:id="rId40"/>
    <p:sldId id="288" r:id="rId41"/>
    <p:sldId id="289" r:id="rId42"/>
    <p:sldId id="295" r:id="rId43"/>
    <p:sldId id="296" r:id="rId44"/>
    <p:sldId id="297" r:id="rId45"/>
    <p:sldId id="298" r:id="rId46"/>
    <p:sldId id="334" r:id="rId47"/>
    <p:sldId id="264" r:id="rId48"/>
    <p:sldId id="306" r:id="rId49"/>
    <p:sldId id="312" r:id="rId50"/>
    <p:sldId id="305" r:id="rId51"/>
    <p:sldId id="309" r:id="rId52"/>
    <p:sldId id="313" r:id="rId53"/>
    <p:sldId id="314" r:id="rId54"/>
    <p:sldId id="319" r:id="rId55"/>
    <p:sldId id="337" r:id="rId56"/>
    <p:sldId id="310" r:id="rId57"/>
    <p:sldId id="311" r:id="rId58"/>
    <p:sldId id="339" r:id="rId59"/>
    <p:sldId id="362" r:id="rId60"/>
    <p:sldId id="363" r:id="rId61"/>
    <p:sldId id="366" r:id="rId62"/>
    <p:sldId id="331" r:id="rId63"/>
    <p:sldId id="344" r:id="rId64"/>
    <p:sldId id="376" r:id="rId65"/>
    <p:sldId id="377" r:id="rId66"/>
    <p:sldId id="371" r:id="rId67"/>
    <p:sldId id="372" r:id="rId68"/>
    <p:sldId id="373" r:id="rId69"/>
    <p:sldId id="374" r:id="rId70"/>
    <p:sldId id="375" r:id="rId7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CCFFFF"/>
    <a:srgbClr val="FF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141" autoAdjust="0"/>
  </p:normalViewPr>
  <p:slideViewPr>
    <p:cSldViewPr>
      <p:cViewPr>
        <p:scale>
          <a:sx n="66" d="100"/>
          <a:sy n="66" d="100"/>
        </p:scale>
        <p:origin x="-1608"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GFS</c:v>
                </c:pt>
              </c:strCache>
            </c:strRef>
          </c:tx>
          <c:cat>
            <c:numRef>
              <c:f>Sheet1!$A$2:$A$16</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Sheet1!$B$2:$B$16</c:f>
              <c:numCache>
                <c:formatCode>General</c:formatCode>
                <c:ptCount val="15"/>
                <c:pt idx="0">
                  <c:v>0.996</c:v>
                </c:pt>
                <c:pt idx="1">
                  <c:v>0.98699999999999999</c:v>
                </c:pt>
                <c:pt idx="2">
                  <c:v>0.96800000000000064</c:v>
                </c:pt>
                <c:pt idx="3">
                  <c:v>0.92800000000000005</c:v>
                </c:pt>
                <c:pt idx="4">
                  <c:v>0.86600000000000066</c:v>
                </c:pt>
                <c:pt idx="5">
                  <c:v>0.78400000000000003</c:v>
                </c:pt>
                <c:pt idx="6">
                  <c:v>0.69500000000000095</c:v>
                </c:pt>
                <c:pt idx="7">
                  <c:v>0.58700000000000063</c:v>
                </c:pt>
                <c:pt idx="8">
                  <c:v>0.47500000000000031</c:v>
                </c:pt>
                <c:pt idx="9">
                  <c:v>0.39500000000000046</c:v>
                </c:pt>
                <c:pt idx="10">
                  <c:v>0.3250000000000004</c:v>
                </c:pt>
                <c:pt idx="11">
                  <c:v>0.27</c:v>
                </c:pt>
                <c:pt idx="12">
                  <c:v>0.22500000000000023</c:v>
                </c:pt>
                <c:pt idx="13">
                  <c:v>0.17</c:v>
                </c:pt>
                <c:pt idx="14">
                  <c:v>0.13500000000000001</c:v>
                </c:pt>
              </c:numCache>
            </c:numRef>
          </c:val>
        </c:ser>
        <c:ser>
          <c:idx val="1"/>
          <c:order val="1"/>
          <c:tx>
            <c:strRef>
              <c:f>Sheet1!$C$1</c:f>
              <c:strCache>
                <c:ptCount val="1"/>
                <c:pt idx="0">
                  <c:v>GEFS</c:v>
                </c:pt>
              </c:strCache>
            </c:strRef>
          </c:tx>
          <c:cat>
            <c:numRef>
              <c:f>Sheet1!$A$2:$A$16</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Sheet1!$C$2:$C$16</c:f>
              <c:numCache>
                <c:formatCode>General</c:formatCode>
                <c:ptCount val="15"/>
                <c:pt idx="0">
                  <c:v>0.995</c:v>
                </c:pt>
                <c:pt idx="1">
                  <c:v>0.98499999999999999</c:v>
                </c:pt>
                <c:pt idx="2">
                  <c:v>0.96500000000000064</c:v>
                </c:pt>
                <c:pt idx="3">
                  <c:v>0.92900000000000005</c:v>
                </c:pt>
                <c:pt idx="4">
                  <c:v>0.87500000000000078</c:v>
                </c:pt>
                <c:pt idx="5">
                  <c:v>0.80900000000000005</c:v>
                </c:pt>
                <c:pt idx="6">
                  <c:v>0.73700000000000065</c:v>
                </c:pt>
                <c:pt idx="7">
                  <c:v>0.66100000000000092</c:v>
                </c:pt>
                <c:pt idx="8">
                  <c:v>0.58500000000000063</c:v>
                </c:pt>
                <c:pt idx="9">
                  <c:v>0.51800000000000002</c:v>
                </c:pt>
                <c:pt idx="10">
                  <c:v>0.45400000000000001</c:v>
                </c:pt>
                <c:pt idx="11">
                  <c:v>0.39300000000000046</c:v>
                </c:pt>
                <c:pt idx="12">
                  <c:v>0.34000000000000047</c:v>
                </c:pt>
                <c:pt idx="13">
                  <c:v>0.30000000000000032</c:v>
                </c:pt>
                <c:pt idx="14">
                  <c:v>0.26</c:v>
                </c:pt>
              </c:numCache>
            </c:numRef>
          </c:val>
        </c:ser>
        <c:ser>
          <c:idx val="2"/>
          <c:order val="2"/>
          <c:tx>
            <c:strRef>
              <c:f>Sheet1!$D$1</c:f>
              <c:strCache>
                <c:ptCount val="1"/>
                <c:pt idx="0">
                  <c:v>NAEFS</c:v>
                </c:pt>
              </c:strCache>
            </c:strRef>
          </c:tx>
          <c:cat>
            <c:numRef>
              <c:f>Sheet1!$A$2:$A$16</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Sheet1!$D$2:$D$16</c:f>
              <c:numCache>
                <c:formatCode>General</c:formatCode>
                <c:ptCount val="15"/>
                <c:pt idx="0">
                  <c:v>0.997</c:v>
                </c:pt>
                <c:pt idx="1">
                  <c:v>0.98899999999999999</c:v>
                </c:pt>
                <c:pt idx="2">
                  <c:v>0.97199999999999998</c:v>
                </c:pt>
                <c:pt idx="3">
                  <c:v>0.94000000000000061</c:v>
                </c:pt>
                <c:pt idx="4">
                  <c:v>0.89200000000000079</c:v>
                </c:pt>
                <c:pt idx="5">
                  <c:v>0.83000000000000063</c:v>
                </c:pt>
                <c:pt idx="6">
                  <c:v>0.76400000000000079</c:v>
                </c:pt>
                <c:pt idx="7">
                  <c:v>0.69200000000000095</c:v>
                </c:pt>
                <c:pt idx="8">
                  <c:v>0.62100000000000066</c:v>
                </c:pt>
                <c:pt idx="9">
                  <c:v>0.55500000000000005</c:v>
                </c:pt>
                <c:pt idx="10">
                  <c:v>0.49400000000000038</c:v>
                </c:pt>
                <c:pt idx="11">
                  <c:v>0.43600000000000033</c:v>
                </c:pt>
                <c:pt idx="12">
                  <c:v>0.3870000000000004</c:v>
                </c:pt>
                <c:pt idx="13">
                  <c:v>0.34700000000000047</c:v>
                </c:pt>
                <c:pt idx="14">
                  <c:v>0.30800000000000033</c:v>
                </c:pt>
              </c:numCache>
            </c:numRef>
          </c:val>
        </c:ser>
        <c:axId val="35254272"/>
        <c:axId val="35255808"/>
      </c:barChart>
      <c:catAx>
        <c:axId val="35254272"/>
        <c:scaling>
          <c:orientation val="minMax"/>
        </c:scaling>
        <c:axPos val="b"/>
        <c:numFmt formatCode="General" sourceLinked="1"/>
        <c:tickLblPos val="nextTo"/>
        <c:crossAx val="35255808"/>
        <c:crossesAt val="0"/>
        <c:auto val="1"/>
        <c:lblAlgn val="ctr"/>
        <c:lblOffset val="100"/>
      </c:catAx>
      <c:valAx>
        <c:axId val="35255808"/>
        <c:scaling>
          <c:orientation val="minMax"/>
          <c:max val="1"/>
          <c:min val="0"/>
        </c:scaling>
        <c:axPos val="l"/>
        <c:majorGridlines/>
        <c:numFmt formatCode="General" sourceLinked="1"/>
        <c:tickLblPos val="nextTo"/>
        <c:txPr>
          <a:bodyPr rot="0"/>
          <a:lstStyle/>
          <a:p>
            <a:pPr>
              <a:defRPr/>
            </a:pPr>
            <a:endParaRPr lang="en-US"/>
          </a:p>
        </c:txPr>
        <c:crossAx val="35254272"/>
        <c:crosses val="autoZero"/>
        <c:crossBetween val="between"/>
      </c:valAx>
    </c:plotArea>
    <c:legend>
      <c:legendPos val="t"/>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A21C0ACE-5FBA-4C55-BCFD-8430A3392C30}" type="datetimeFigureOut">
              <a:rPr lang="en-US" smtClean="0"/>
              <a:pPr/>
              <a:t>1/25/2012</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22AC2B6C-671F-4512-9370-65B8D21A8032}" type="slidenum">
              <a:rPr lang="en-US" smtClean="0"/>
              <a:pPr/>
              <a:t>‹#›</a:t>
            </a:fld>
            <a:endParaRPr lang="en-US"/>
          </a:p>
        </p:txBody>
      </p:sp>
    </p:spTree>
    <p:extLst>
      <p:ext uri="{BB962C8B-B14F-4D97-AF65-F5344CB8AC3E}">
        <p14:creationId xmlns="" xmlns:p14="http://schemas.microsoft.com/office/powerpoint/2010/main" val="1600642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B476326-C18C-485C-B3C8-2B2A0EB85EEC}" type="datetimeFigureOut">
              <a:rPr lang="en-US" smtClean="0"/>
              <a:pPr/>
              <a:t>1/25/2012</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FC418B5-E064-4174-9796-8A0410A2E6B5}" type="slidenum">
              <a:rPr lang="en-US" smtClean="0"/>
              <a:pPr/>
              <a:t>‹#›</a:t>
            </a:fld>
            <a:endParaRPr lang="en-US"/>
          </a:p>
        </p:txBody>
      </p:sp>
    </p:spTree>
    <p:extLst>
      <p:ext uri="{BB962C8B-B14F-4D97-AF65-F5344CB8AC3E}">
        <p14:creationId xmlns="" xmlns:p14="http://schemas.microsoft.com/office/powerpoint/2010/main" val="214747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F5CBB-6D83-4732-B403-831F14E7E73A}" type="slidenum">
              <a:rPr lang="en-US" smtClean="0"/>
              <a:pPr fontAlgn="base">
                <a:spcBef>
                  <a:spcPct val="0"/>
                </a:spcBef>
                <a:spcAft>
                  <a:spcPct val="0"/>
                </a:spcAft>
                <a:defRPr/>
              </a:pPr>
              <a:t>1</a:t>
            </a:fld>
            <a:endParaRPr lang="en-US" smtClean="0"/>
          </a:p>
        </p:txBody>
      </p:sp>
      <p:sp>
        <p:nvSpPr>
          <p:cNvPr id="137219" name="Rectangle 2"/>
          <p:cNvSpPr>
            <a:spLocks noGrp="1" noRot="1" noChangeAspect="1" noChangeArrowheads="1" noTextEdit="1"/>
          </p:cNvSpPr>
          <p:nvPr>
            <p:ph type="sldImg"/>
          </p:nvPr>
        </p:nvSpPr>
        <p:spPr bwMode="auto">
          <a:xfrm>
            <a:off x="558800" y="177800"/>
            <a:ext cx="5843588" cy="43830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xfrm>
            <a:off x="931962" y="4707011"/>
            <a:ext cx="5159179" cy="413949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977531" y="8841738"/>
            <a:ext cx="3043979" cy="465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67" tIns="46584" rIns="93167" bIns="46584" anchor="b"/>
          <a:lstStyle>
            <a:lvl1pPr defTabSz="925513" eaLnBrk="0" hangingPunct="0">
              <a:defRPr>
                <a:solidFill>
                  <a:schemeClr val="tx1"/>
                </a:solidFill>
                <a:latin typeface="Arial" pitchFamily="34" charset="0"/>
              </a:defRPr>
            </a:lvl1pPr>
            <a:lvl2pPr marL="742950" indent="-285750" defTabSz="925513" eaLnBrk="0" hangingPunct="0">
              <a:defRPr>
                <a:solidFill>
                  <a:schemeClr val="tx1"/>
                </a:solidFill>
                <a:latin typeface="Arial" pitchFamily="34" charset="0"/>
              </a:defRPr>
            </a:lvl2pPr>
            <a:lvl3pPr marL="1143000" indent="-228600" defTabSz="925513" eaLnBrk="0" hangingPunct="0">
              <a:defRPr>
                <a:solidFill>
                  <a:schemeClr val="tx1"/>
                </a:solidFill>
                <a:latin typeface="Arial" pitchFamily="34" charset="0"/>
              </a:defRPr>
            </a:lvl3pPr>
            <a:lvl4pPr marL="1600200" indent="-228600" defTabSz="925513" eaLnBrk="0" hangingPunct="0">
              <a:defRPr>
                <a:solidFill>
                  <a:schemeClr val="tx1"/>
                </a:solidFill>
                <a:latin typeface="Arial" pitchFamily="34" charset="0"/>
              </a:defRPr>
            </a:lvl4pPr>
            <a:lvl5pPr marL="2057400" indent="-228600" defTabSz="925513" eaLnBrk="0" hangingPunct="0">
              <a:defRPr>
                <a:solidFill>
                  <a:schemeClr val="tx1"/>
                </a:solidFill>
                <a:latin typeface="Arial" pitchFamily="34" charset="0"/>
              </a:defRPr>
            </a:lvl5pPr>
            <a:lvl6pPr marL="2514600" indent="-228600" defTabSz="925513" eaLnBrk="0" fontAlgn="base" hangingPunct="0">
              <a:spcBef>
                <a:spcPct val="0"/>
              </a:spcBef>
              <a:spcAft>
                <a:spcPct val="0"/>
              </a:spcAft>
              <a:defRPr>
                <a:solidFill>
                  <a:schemeClr val="tx1"/>
                </a:solidFill>
                <a:latin typeface="Arial" pitchFamily="34" charset="0"/>
              </a:defRPr>
            </a:lvl6pPr>
            <a:lvl7pPr marL="2971800" indent="-228600" defTabSz="925513" eaLnBrk="0" fontAlgn="base" hangingPunct="0">
              <a:spcBef>
                <a:spcPct val="0"/>
              </a:spcBef>
              <a:spcAft>
                <a:spcPct val="0"/>
              </a:spcAft>
              <a:defRPr>
                <a:solidFill>
                  <a:schemeClr val="tx1"/>
                </a:solidFill>
                <a:latin typeface="Arial" pitchFamily="34" charset="0"/>
              </a:defRPr>
            </a:lvl7pPr>
            <a:lvl8pPr marL="3429000" indent="-228600" defTabSz="925513" eaLnBrk="0" fontAlgn="base" hangingPunct="0">
              <a:spcBef>
                <a:spcPct val="0"/>
              </a:spcBef>
              <a:spcAft>
                <a:spcPct val="0"/>
              </a:spcAft>
              <a:defRPr>
                <a:solidFill>
                  <a:schemeClr val="tx1"/>
                </a:solidFill>
                <a:latin typeface="Arial" pitchFamily="34" charset="0"/>
              </a:defRPr>
            </a:lvl8pPr>
            <a:lvl9pPr marL="3886200" indent="-228600" defTabSz="925513"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46B6B3AB-D769-4339-85EB-D6945F9B9CAD}" type="slidenum">
              <a:rPr lang="en-US" sz="1200">
                <a:solidFill>
                  <a:srgbClr val="000000"/>
                </a:solidFill>
                <a:latin typeface="Calibri" pitchFamily="34" charset="0"/>
              </a:rPr>
              <a:pPr algn="r" eaLnBrk="1" fontAlgn="base" hangingPunct="1">
                <a:spcBef>
                  <a:spcPct val="0"/>
                </a:spcBef>
                <a:spcAft>
                  <a:spcPct val="0"/>
                </a:spcAft>
              </a:pPr>
              <a:t>50</a:t>
            </a:fld>
            <a:endParaRPr lang="en-US" sz="1200">
              <a:solidFill>
                <a:srgbClr val="000000"/>
              </a:solidFill>
              <a:latin typeface="Calibri" pitchFamily="34" charset="0"/>
            </a:endParaRPr>
          </a:p>
        </p:txBody>
      </p:sp>
      <p:sp>
        <p:nvSpPr>
          <p:cNvPr id="91139" name="Rectangle 2"/>
          <p:cNvSpPr>
            <a:spLocks noGrp="1" noRot="1" noChangeAspect="1" noChangeArrowheads="1" noTextEdit="1"/>
          </p:cNvSpPr>
          <p:nvPr>
            <p:ph type="sldImg"/>
          </p:nvPr>
        </p:nvSpPr>
        <p:spPr bwMode="auto">
          <a:xfrm>
            <a:off x="2657475" y="258763"/>
            <a:ext cx="3201988" cy="24018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Rectangle 3"/>
          <p:cNvSpPr>
            <a:spLocks noGrp="1" noChangeArrowheads="1"/>
          </p:cNvSpPr>
          <p:nvPr>
            <p:ph type="body" idx="1"/>
          </p:nvPr>
        </p:nvSpPr>
        <p:spPr>
          <a:xfrm>
            <a:off x="154268" y="2540290"/>
            <a:ext cx="6700253" cy="4838952"/>
          </a:xfrm>
        </p:spPr>
        <p:txBody>
          <a:bodyPr>
            <a:normAutofit lnSpcReduction="10000"/>
          </a:bodyPr>
          <a:lstStyle/>
          <a:p>
            <a:pPr marL="112667" indent="-112667">
              <a:lnSpc>
                <a:spcPct val="80000"/>
              </a:lnSpc>
              <a:defRPr/>
            </a:pPr>
            <a:r>
              <a:rPr lang="en-US" sz="1100" b="1" dirty="0"/>
              <a:t>DR. UCCELLINI</a:t>
            </a:r>
          </a:p>
          <a:p>
            <a:pPr marL="112667" indent="-112667">
              <a:lnSpc>
                <a:spcPct val="80000"/>
              </a:lnSpc>
              <a:defRPr/>
            </a:pPr>
            <a:r>
              <a:rPr lang="en-US" sz="1100" b="1" dirty="0"/>
              <a:t>2008 is already tied as the 23rd deadliest tornado year since record keeping began in 1950, </a:t>
            </a:r>
            <a:r>
              <a:rPr lang="en-US" sz="1100" b="1" u="sng" dirty="0"/>
              <a:t>and it is only mid-February</a:t>
            </a:r>
            <a:r>
              <a:rPr lang="en-US" sz="1100" b="1" dirty="0"/>
              <a:t>.</a:t>
            </a:r>
            <a:r>
              <a:rPr lang="en-US" sz="1100" dirty="0"/>
              <a:t> </a:t>
            </a:r>
            <a:endParaRPr lang="en-US" sz="1100" b="1" dirty="0"/>
          </a:p>
          <a:p>
            <a:pPr marL="112667" indent="-112667">
              <a:lnSpc>
                <a:spcPct val="80000"/>
              </a:lnSpc>
              <a:buFontTx/>
              <a:buChar char="•"/>
              <a:defRPr/>
            </a:pPr>
            <a:r>
              <a:rPr lang="en-US" sz="1100" dirty="0"/>
              <a:t>America is vulnerable to severe weather.</a:t>
            </a:r>
          </a:p>
          <a:p>
            <a:pPr marL="112667" indent="-112667">
              <a:lnSpc>
                <a:spcPct val="80000"/>
              </a:lnSpc>
              <a:buFontTx/>
              <a:buChar char="•"/>
              <a:defRPr/>
            </a:pPr>
            <a:r>
              <a:rPr lang="en-US" sz="1100" dirty="0"/>
              <a:t>90% of all presidential disaster declarations are weather related.  We still have an average 500 deaths per year and $14 billion damage.</a:t>
            </a:r>
          </a:p>
          <a:p>
            <a:pPr marL="112667" indent="-112667">
              <a:lnSpc>
                <a:spcPct val="80000"/>
              </a:lnSpc>
              <a:buFontTx/>
              <a:buChar char="•"/>
              <a:defRPr/>
            </a:pPr>
            <a:r>
              <a:rPr lang="en-US" sz="1100" dirty="0"/>
              <a:t>We average 1,300 tornadoes a year in this country (10 year average). </a:t>
            </a:r>
          </a:p>
          <a:p>
            <a:pPr marL="112667" indent="-112667">
              <a:lnSpc>
                <a:spcPct val="80000"/>
              </a:lnSpc>
              <a:buFontTx/>
              <a:buChar char="•"/>
              <a:defRPr/>
            </a:pPr>
            <a:r>
              <a:rPr lang="en-US" sz="1100" dirty="0"/>
              <a:t>2008 is the 60th anniversary of the first tornado forecast.  March 25, 1948, two Air Force Officers, predicted that tornadoes would hit Tinker Air Force Base, Okla., where they were weather officers. They issued the first successful tornado forecast in America, saving many lives.</a:t>
            </a:r>
          </a:p>
          <a:p>
            <a:pPr marL="112667" indent="-112667">
              <a:lnSpc>
                <a:spcPct val="80000"/>
              </a:lnSpc>
              <a:buFontTx/>
              <a:buChar char="•"/>
              <a:defRPr/>
            </a:pPr>
            <a:r>
              <a:rPr lang="en-US" sz="1100" dirty="0"/>
              <a:t>So far this year we are far above average with 291 tornadoes and 67 deaths.  </a:t>
            </a:r>
          </a:p>
          <a:p>
            <a:pPr marL="112667" indent="-112667">
              <a:lnSpc>
                <a:spcPct val="80000"/>
              </a:lnSpc>
              <a:buFontTx/>
              <a:buChar char="•"/>
              <a:defRPr/>
            </a:pPr>
            <a:r>
              <a:rPr lang="en-US" sz="1100" dirty="0"/>
              <a:t>Despite our best efforts, the past few years have seen a steady increase in the number of tornado deaths in the U.S.  </a:t>
            </a:r>
          </a:p>
          <a:p>
            <a:pPr marL="345934" lvl="1" indent="-119014">
              <a:lnSpc>
                <a:spcPct val="80000"/>
              </a:lnSpc>
              <a:buFontTx/>
              <a:buChar char="•"/>
              <a:defRPr/>
            </a:pPr>
            <a:r>
              <a:rPr lang="en-US" sz="1100" dirty="0"/>
              <a:t>2008: 67 fatalities so far this year (number of tornadoes: 291; killer tornadoes: 16)</a:t>
            </a:r>
          </a:p>
          <a:p>
            <a:pPr marL="345934" lvl="1" indent="-119014">
              <a:lnSpc>
                <a:spcPct val="80000"/>
              </a:lnSpc>
              <a:buFontTx/>
              <a:buChar char="•"/>
              <a:defRPr/>
            </a:pPr>
            <a:r>
              <a:rPr lang="en-US" sz="1100" dirty="0"/>
              <a:t>2007: 81 (number of tornadoes: 1,074; killer tornadoes: 26)</a:t>
            </a:r>
          </a:p>
          <a:p>
            <a:pPr marL="345934" lvl="1" indent="-119014">
              <a:lnSpc>
                <a:spcPct val="80000"/>
              </a:lnSpc>
              <a:buFontTx/>
              <a:buChar char="•"/>
              <a:defRPr/>
            </a:pPr>
            <a:r>
              <a:rPr lang="en-US" sz="1100" dirty="0"/>
              <a:t>2006: 67 (number of tornadoes: 1,106; killer tornadoes: 25)</a:t>
            </a:r>
          </a:p>
          <a:p>
            <a:pPr marL="345934" lvl="1" indent="-119014">
              <a:lnSpc>
                <a:spcPct val="80000"/>
              </a:lnSpc>
              <a:buFontTx/>
              <a:buChar char="•"/>
              <a:defRPr/>
            </a:pPr>
            <a:r>
              <a:rPr lang="en-US" sz="1100" dirty="0"/>
              <a:t>2005: 38 (number of tornadoes: 1,264; killer tornadoes: 13)</a:t>
            </a:r>
          </a:p>
          <a:p>
            <a:pPr marL="345934" lvl="1" indent="-119014">
              <a:lnSpc>
                <a:spcPct val="80000"/>
              </a:lnSpc>
              <a:defRPr/>
            </a:pPr>
            <a:endParaRPr lang="en-US" sz="1100" dirty="0"/>
          </a:p>
          <a:p>
            <a:pPr marL="112667" indent="-112667">
              <a:lnSpc>
                <a:spcPct val="80000"/>
              </a:lnSpc>
              <a:defRPr/>
            </a:pPr>
            <a:r>
              <a:rPr lang="en-US" sz="1100" b="1" dirty="0"/>
              <a:t>Event Synopsis:</a:t>
            </a:r>
          </a:p>
          <a:p>
            <a:pPr marL="112667" indent="-112667">
              <a:lnSpc>
                <a:spcPct val="80000"/>
              </a:lnSpc>
              <a:buFontTx/>
              <a:buChar char="•"/>
              <a:defRPr/>
            </a:pPr>
            <a:r>
              <a:rPr lang="en-US" sz="1100" dirty="0"/>
              <a:t>The February 5-6 tornado outbreak in the South was the deadliest February tornado outbreak since Feb. 1971.  (Southern Mississippi Valley tornado outbreak with 121 fatalities)</a:t>
            </a:r>
          </a:p>
          <a:p>
            <a:pPr marL="112667" indent="-112667">
              <a:lnSpc>
                <a:spcPct val="80000"/>
              </a:lnSpc>
              <a:buFontTx/>
              <a:buChar char="•"/>
              <a:defRPr/>
            </a:pPr>
            <a:r>
              <a:rPr lang="en-US" sz="1100" dirty="0"/>
              <a:t>Deadliest single day tornado event since May 31, 1985.  (Ohio, Pennsylvania tornado outbreak with 76 fatalities)</a:t>
            </a:r>
          </a:p>
          <a:p>
            <a:pPr marL="112667" indent="-112667">
              <a:lnSpc>
                <a:spcPct val="80000"/>
              </a:lnSpc>
              <a:buFontTx/>
              <a:buChar char="•"/>
              <a:defRPr/>
            </a:pPr>
            <a:r>
              <a:rPr lang="en-US" sz="1100" dirty="0"/>
              <a:t>This event was well forecast.</a:t>
            </a:r>
          </a:p>
          <a:p>
            <a:pPr marL="112667" indent="-112667">
              <a:lnSpc>
                <a:spcPct val="80000"/>
              </a:lnSpc>
              <a:buFontTx/>
              <a:buChar char="•"/>
              <a:defRPr/>
            </a:pPr>
            <a:r>
              <a:rPr lang="en-US" sz="1100" dirty="0"/>
              <a:t>Storm Prediction Center warned a tornado outbreak was possible 6 days in advance.</a:t>
            </a:r>
          </a:p>
          <a:p>
            <a:pPr marL="112667" indent="-112667">
              <a:lnSpc>
                <a:spcPct val="80000"/>
              </a:lnSpc>
              <a:buFontTx/>
              <a:buChar char="•"/>
              <a:defRPr/>
            </a:pPr>
            <a:r>
              <a:rPr lang="en-US" sz="1100" dirty="0"/>
              <a:t>SPC issued a high-risk warning early in the morning of Feb. 5, and a moderate-risk warning two days before.  This captured the attention of broadcast media and emergency managers since we only issue a handful of the high-risk warnings each year.</a:t>
            </a:r>
          </a:p>
          <a:p>
            <a:pPr marL="112667" indent="-112667">
              <a:lnSpc>
                <a:spcPct val="80000"/>
              </a:lnSpc>
              <a:buFontTx/>
              <a:buChar char="•"/>
              <a:defRPr/>
            </a:pPr>
            <a:r>
              <a:rPr lang="en-US" sz="1100" dirty="0"/>
              <a:t>The average lead time for the tornado watches was 2 days. </a:t>
            </a:r>
          </a:p>
          <a:p>
            <a:pPr marL="112667" indent="-112667">
              <a:lnSpc>
                <a:spcPct val="80000"/>
              </a:lnSpc>
              <a:buFontTx/>
              <a:buChar char="•"/>
              <a:defRPr/>
            </a:pPr>
            <a:r>
              <a:rPr lang="en-US" sz="1100" dirty="0"/>
              <a:t>The average lead time for the warnings was 17 minutes. </a:t>
            </a:r>
          </a:p>
          <a:p>
            <a:pPr marL="112667" indent="-112667">
              <a:lnSpc>
                <a:spcPct val="80000"/>
              </a:lnSpc>
              <a:buFontTx/>
              <a:buChar char="•"/>
              <a:defRPr/>
            </a:pPr>
            <a:r>
              <a:rPr lang="en-US" sz="1100" dirty="0"/>
              <a:t>In terms of the destruction, the numbers are devastating: </a:t>
            </a:r>
          </a:p>
          <a:p>
            <a:pPr marL="345934" lvl="1" indent="-119014">
              <a:lnSpc>
                <a:spcPct val="80000"/>
              </a:lnSpc>
              <a:buFontTx/>
              <a:buChar char="•"/>
              <a:defRPr/>
            </a:pPr>
            <a:r>
              <a:rPr lang="en-US" sz="1100" dirty="0"/>
              <a:t>63 confirmed tornadoes (spawned by a long-lived squall line that developed out of a strong upper level storm system) across SR and into CR </a:t>
            </a:r>
          </a:p>
          <a:p>
            <a:pPr marL="345934" lvl="1" indent="-119014">
              <a:lnSpc>
                <a:spcPct val="80000"/>
              </a:lnSpc>
              <a:buFontTx/>
              <a:buChar char="•"/>
              <a:defRPr/>
            </a:pPr>
            <a:r>
              <a:rPr lang="en-US" sz="1100" dirty="0"/>
              <a:t>11 killer tornadoes </a:t>
            </a:r>
          </a:p>
          <a:p>
            <a:pPr marL="345934" lvl="1" indent="-119014">
              <a:lnSpc>
                <a:spcPct val="80000"/>
              </a:lnSpc>
              <a:buFontTx/>
              <a:buChar char="•"/>
              <a:defRPr/>
            </a:pPr>
            <a:r>
              <a:rPr lang="en-US" sz="1100" dirty="0"/>
              <a:t>59 people killed and more than 350 injured in five states (Alabama, Arkansas, Kentucky, Tennessee, and Mississippi) </a:t>
            </a:r>
          </a:p>
          <a:p>
            <a:pPr marL="345934" lvl="1" indent="-119014">
              <a:lnSpc>
                <a:spcPct val="80000"/>
              </a:lnSpc>
              <a:buFontTx/>
              <a:buChar char="•"/>
              <a:defRPr/>
            </a:pPr>
            <a:r>
              <a:rPr lang="en-US" sz="1100" dirty="0"/>
              <a:t>Extensive damage across the affected areas </a:t>
            </a:r>
          </a:p>
          <a:p>
            <a:pPr marL="112667" indent="-112667">
              <a:lnSpc>
                <a:spcPct val="80000"/>
              </a:lnSpc>
              <a:buFontTx/>
              <a:buChar char="•"/>
              <a:defRPr/>
            </a:pPr>
            <a:r>
              <a:rPr lang="en-US" sz="1100" dirty="0"/>
              <a:t>The service performed by our national centers, regional staff, and field staff was exemplary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defTabSz="929901">
              <a:defRPr/>
            </a:pPr>
            <a:fld id="{F706D0E9-0BCB-499A-AE32-04000CBDB752}" type="slidenum">
              <a:rPr lang="en-US">
                <a:solidFill>
                  <a:srgbClr val="000000"/>
                </a:solidFill>
              </a:rPr>
              <a:pPr defTabSz="929901">
                <a:defRPr/>
              </a:pPr>
              <a:t>11</a:t>
            </a:fld>
            <a:endParaRPr lang="en-US" dirty="0">
              <a:solidFill>
                <a:srgbClr val="000000"/>
              </a:solidFill>
            </a:endParaRPr>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Products</a:t>
            </a:r>
            <a:r>
              <a:rPr lang="en-US" baseline="0" dirty="0" smtClean="0"/>
              <a:t> are being generated based on the CFS combined with EUROSIP. </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SSEO – Storm Scale Ensemble of Opportunity – 7 models</a:t>
            </a:r>
          </a:p>
          <a:p>
            <a:r>
              <a:rPr lang="en-US" dirty="0" smtClean="0"/>
              <a:t>NSSL WRF-ARW</a:t>
            </a:r>
          </a:p>
          <a:p>
            <a:r>
              <a:rPr lang="en-US" dirty="0" smtClean="0"/>
              <a:t>EMC HRW WRF-ARW</a:t>
            </a:r>
          </a:p>
          <a:p>
            <a:r>
              <a:rPr lang="en-US" dirty="0" smtClean="0"/>
              <a:t>EMC</a:t>
            </a:r>
            <a:r>
              <a:rPr lang="en-US" baseline="0" dirty="0" smtClean="0"/>
              <a:t> HRW WRF_ARW (12 hour time lag)</a:t>
            </a:r>
          </a:p>
          <a:p>
            <a:r>
              <a:rPr lang="en-US" baseline="0" dirty="0" smtClean="0"/>
              <a:t>EMC CONUS WRF-NMM</a:t>
            </a:r>
          </a:p>
          <a:p>
            <a:r>
              <a:rPr lang="en-US" baseline="0" dirty="0" smtClean="0"/>
              <a:t>EMC HRW WRF-NMM</a:t>
            </a:r>
          </a:p>
          <a:p>
            <a:r>
              <a:rPr lang="en-US" baseline="0" dirty="0" smtClean="0"/>
              <a:t>EMC HRW WRF-NMM (12 hr time lag)</a:t>
            </a:r>
          </a:p>
          <a:p>
            <a:r>
              <a:rPr lang="en-US" baseline="0" dirty="0" smtClean="0"/>
              <a:t>EMC NMMB nest</a:t>
            </a:r>
          </a:p>
          <a:p>
            <a:endParaRPr lang="en-US" baseline="0" dirty="0" smtClean="0"/>
          </a:p>
          <a:p>
            <a:r>
              <a:rPr lang="en-US" baseline="0" dirty="0" smtClean="0"/>
              <a:t>Upper right – 6 hour ensemble of max Updraft </a:t>
            </a:r>
            <a:r>
              <a:rPr lang="en-US" baseline="0" dirty="0" err="1" smtClean="0"/>
              <a:t>Helicity</a:t>
            </a:r>
            <a:r>
              <a:rPr lang="en-US" baseline="0" dirty="0" smtClean="0"/>
              <a:t> valid ending 00Z April 28</a:t>
            </a:r>
          </a:p>
          <a:p>
            <a:r>
              <a:rPr lang="en-US" baseline="0" dirty="0" smtClean="0"/>
              <a:t>Lower right – 6 hour smoothed ensemble neighborhood (40 km) probability of UH &gt; 25 m2/s2 valid ending 00Z 28 April</a:t>
            </a:r>
            <a:endParaRPr lang="en-US" dirty="0"/>
          </a:p>
        </p:txBody>
      </p:sp>
      <p:sp>
        <p:nvSpPr>
          <p:cNvPr id="4" name="Slide Number Placeholder 3"/>
          <p:cNvSpPr>
            <a:spLocks noGrp="1"/>
          </p:cNvSpPr>
          <p:nvPr>
            <p:ph type="sldNum" sz="quarter" idx="10"/>
          </p:nvPr>
        </p:nvSpPr>
        <p:spPr/>
        <p:txBody>
          <a:bodyPr/>
          <a:lstStyle/>
          <a:p>
            <a:fld id="{8FC418B5-E064-4174-9796-8A0410A2E6B5}" type="slidenum">
              <a:rPr lang="en-US" smtClean="0"/>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0" y="307975"/>
            <a:ext cx="1588" cy="1588"/>
          </a:xfrm>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10243" name="Rectangle 3"/>
          <p:cNvSpPr txBox="1">
            <a:spLocks noGrp="1" noChangeArrowheads="1"/>
          </p:cNvSpPr>
          <p:nvPr>
            <p:ph type="body" idx="1"/>
          </p:nvPr>
        </p:nvSpPr>
        <p:spPr>
          <a:xfrm>
            <a:off x="515123" y="4394178"/>
            <a:ext cx="5997610" cy="413380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p:cNvSpPr>
            <a:spLocks noGrp="1" noRot="1" noChangeAspect="1" noChangeArrowheads="1" noTextEdit="1"/>
          </p:cNvSpPr>
          <p:nvPr>
            <p:ph type="sldImg"/>
          </p:nvPr>
        </p:nvSpPr>
        <p:spPr>
          <a:xfrm>
            <a:off x="0" y="307975"/>
            <a:ext cx="1588" cy="1588"/>
          </a:xfrm>
          <a:ln/>
        </p:spPr>
      </p:sp>
      <p:sp>
        <p:nvSpPr>
          <p:cNvPr id="33795" name="Rectangle 2"/>
          <p:cNvSpPr txBox="1">
            <a:spLocks noGrp="1" noChangeArrowheads="1"/>
          </p:cNvSpPr>
          <p:nvPr>
            <p:ph type="body" idx="1"/>
          </p:nvPr>
        </p:nvSpPr>
        <p:spPr>
          <a:xfrm>
            <a:off x="515123" y="4394178"/>
            <a:ext cx="5997610" cy="413380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Came from a Washington Post poll held two days (the evening of Feb 3) prior to snow asking “As we gear up for the impending storm on Friday: we face an urgent decision. What are we going to call it?“  </a:t>
            </a:r>
          </a:p>
          <a:p>
            <a:pPr eaLnBrk="1" hangingPunct="1">
              <a:spcBef>
                <a:spcPct val="0"/>
              </a:spcBef>
            </a:pPr>
            <a:r>
              <a:rPr lang="en-US" smtClean="0"/>
              <a:t>”My recommendation – SNOWMAGEDDON </a:t>
            </a:r>
          </a:p>
          <a:p>
            <a:pPr eaLnBrk="1" hangingPunct="1">
              <a:spcBef>
                <a:spcPct val="0"/>
              </a:spcBef>
            </a:pPr>
            <a:r>
              <a:rPr lang="en-US" smtClean="0"/>
              <a:t>Posted by: 300_sq_ft | February 3, 2010 8:56 PM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10596" name="Slide Number Placeholder 3"/>
          <p:cNvSpPr>
            <a:spLocks noGrp="1"/>
          </p:cNvSpPr>
          <p:nvPr>
            <p:ph type="sldNum" sz="quarter" idx="5"/>
          </p:nvPr>
        </p:nvSpPr>
        <p:spPr/>
        <p:txBody>
          <a:bodyPr/>
          <a:lstStyle/>
          <a:p>
            <a:pPr defTabSz="931670">
              <a:defRPr/>
            </a:pPr>
            <a:fld id="{A4153087-4CB8-412A-BB2D-4D35A7CE131D}" type="slidenum">
              <a:rPr lang="en-US" smtClean="0">
                <a:solidFill>
                  <a:srgbClr val="000000"/>
                </a:solidFill>
              </a:rPr>
              <a:pPr defTabSz="931670">
                <a:defRPr/>
              </a:pPr>
              <a:t>33</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p:txBody>
          <a:bodyPr/>
          <a:lstStyle/>
          <a:p>
            <a:pPr defTabSz="931566">
              <a:defRPr/>
            </a:pPr>
            <a:fld id="{3059D72C-D10F-48B7-8DEB-A1C3D2217385}" type="slidenum">
              <a:rPr lang="en-US">
                <a:solidFill>
                  <a:srgbClr val="000000"/>
                </a:solidFill>
              </a:rPr>
              <a:pPr defTabSz="931566">
                <a:defRPr/>
              </a:pPr>
              <a:t>41</a:t>
            </a:fld>
            <a:endParaRPr lang="en-US"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eaLnBrk="1" hangingPunct="1"/>
            <a:fld id="{4631FA0F-19A2-49CB-997C-CB63FCD7C99D}" type="slidenum">
              <a:rPr lang="en-US">
                <a:solidFill>
                  <a:srgbClr val="000000"/>
                </a:solidFill>
                <a:latin typeface="Calibri" pitchFamily="34" charset="0"/>
              </a:rPr>
              <a:pPr eaLnBrk="1" hangingPunct="1"/>
              <a:t>44</a:t>
            </a:fld>
            <a:endParaRPr lang="en-US">
              <a:solidFill>
                <a:srgbClr val="000000"/>
              </a:solidFill>
              <a:latin typeface="Calibri" pitchFamily="34" charset="0"/>
            </a:endParaRPr>
          </a:p>
        </p:txBody>
      </p:sp>
      <p:sp>
        <p:nvSpPr>
          <p:cNvPr id="184323" name="Rectangle 2"/>
          <p:cNvSpPr>
            <a:spLocks noGrp="1" noRot="1" noChangeAspect="1" noChangeArrowheads="1" noTextEdit="1"/>
          </p:cNvSpPr>
          <p:nvPr>
            <p:ph type="sldImg"/>
          </p:nvPr>
        </p:nvSpPr>
        <p:spPr bwMode="auto">
          <a:xfrm>
            <a:off x="557213" y="177800"/>
            <a:ext cx="5843587" cy="43830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xfrm>
            <a:off x="931863" y="4708525"/>
            <a:ext cx="5159375" cy="41386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defTabSz="931594">
              <a:defRPr/>
            </a:pPr>
            <a:fld id="{EBFEFC3C-D2A3-4551-8F06-FBF2E72E6BA8}" type="slidenum">
              <a:rPr lang="en-US">
                <a:solidFill>
                  <a:srgbClr val="000000"/>
                </a:solidFill>
              </a:rPr>
              <a:pPr defTabSz="931594">
                <a:defRPr/>
              </a:pPr>
              <a:t>46</a:t>
            </a:fld>
            <a:endParaRPr lang="en-US" dirty="0">
              <a:solidFill>
                <a:srgbClr val="000000"/>
              </a:solidFill>
            </a:endParaRPr>
          </a:p>
        </p:txBody>
      </p:sp>
      <p:sp>
        <p:nvSpPr>
          <p:cNvPr id="143363" name="Rectangle 7"/>
          <p:cNvSpPr txBox="1">
            <a:spLocks noGrp="1" noChangeArrowheads="1"/>
          </p:cNvSpPr>
          <p:nvPr/>
        </p:nvSpPr>
        <p:spPr bwMode="auto">
          <a:xfrm>
            <a:off x="3979121" y="8843328"/>
            <a:ext cx="3043979" cy="465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823" tIns="47413" rIns="94823" bIns="47413" anchor="b"/>
          <a:lstStyle>
            <a:lvl1pPr defTabSz="942975" eaLnBrk="0" hangingPunct="0">
              <a:defRPr>
                <a:solidFill>
                  <a:schemeClr val="tx1"/>
                </a:solidFill>
                <a:latin typeface="Arial" pitchFamily="34" charset="0"/>
              </a:defRPr>
            </a:lvl1pPr>
            <a:lvl2pPr marL="742950" indent="-285750" defTabSz="942975" eaLnBrk="0" hangingPunct="0">
              <a:defRPr>
                <a:solidFill>
                  <a:schemeClr val="tx1"/>
                </a:solidFill>
                <a:latin typeface="Arial" pitchFamily="34" charset="0"/>
              </a:defRPr>
            </a:lvl2pPr>
            <a:lvl3pPr marL="1143000" indent="-228600" defTabSz="942975" eaLnBrk="0" hangingPunct="0">
              <a:defRPr>
                <a:solidFill>
                  <a:schemeClr val="tx1"/>
                </a:solidFill>
                <a:latin typeface="Arial" pitchFamily="34" charset="0"/>
              </a:defRPr>
            </a:lvl3pPr>
            <a:lvl4pPr marL="1600200" indent="-228600" defTabSz="942975" eaLnBrk="0" hangingPunct="0">
              <a:defRPr>
                <a:solidFill>
                  <a:schemeClr val="tx1"/>
                </a:solidFill>
                <a:latin typeface="Arial" pitchFamily="34" charset="0"/>
              </a:defRPr>
            </a:lvl4pPr>
            <a:lvl5pPr marL="2057400" indent="-228600" defTabSz="942975" eaLnBrk="0" hangingPunct="0">
              <a:defRPr>
                <a:solidFill>
                  <a:schemeClr val="tx1"/>
                </a:solidFill>
                <a:latin typeface="Arial" pitchFamily="34" charset="0"/>
              </a:defRPr>
            </a:lvl5pPr>
            <a:lvl6pPr marL="2514600" indent="-228600" defTabSz="942975" eaLnBrk="0" fontAlgn="base" hangingPunct="0">
              <a:spcBef>
                <a:spcPct val="0"/>
              </a:spcBef>
              <a:spcAft>
                <a:spcPct val="0"/>
              </a:spcAft>
              <a:defRPr>
                <a:solidFill>
                  <a:schemeClr val="tx1"/>
                </a:solidFill>
                <a:latin typeface="Arial" pitchFamily="34" charset="0"/>
              </a:defRPr>
            </a:lvl6pPr>
            <a:lvl7pPr marL="2971800" indent="-228600" defTabSz="942975" eaLnBrk="0" fontAlgn="base" hangingPunct="0">
              <a:spcBef>
                <a:spcPct val="0"/>
              </a:spcBef>
              <a:spcAft>
                <a:spcPct val="0"/>
              </a:spcAft>
              <a:defRPr>
                <a:solidFill>
                  <a:schemeClr val="tx1"/>
                </a:solidFill>
                <a:latin typeface="Arial" pitchFamily="34" charset="0"/>
              </a:defRPr>
            </a:lvl7pPr>
            <a:lvl8pPr marL="3429000" indent="-228600" defTabSz="942975" eaLnBrk="0" fontAlgn="base" hangingPunct="0">
              <a:spcBef>
                <a:spcPct val="0"/>
              </a:spcBef>
              <a:spcAft>
                <a:spcPct val="0"/>
              </a:spcAft>
              <a:defRPr>
                <a:solidFill>
                  <a:schemeClr val="tx1"/>
                </a:solidFill>
                <a:latin typeface="Arial" pitchFamily="34" charset="0"/>
              </a:defRPr>
            </a:lvl8pPr>
            <a:lvl9pPr marL="3886200" indent="-228600" defTabSz="942975"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4EDD68DF-24D7-4575-96A5-CB6687AADAC7}" type="slidenum">
              <a:rPr lang="en-US" sz="1200">
                <a:solidFill>
                  <a:srgbClr val="000000"/>
                </a:solidFill>
              </a:rPr>
              <a:pPr algn="r" eaLnBrk="1" fontAlgn="base" hangingPunct="1">
                <a:spcBef>
                  <a:spcPct val="0"/>
                </a:spcBef>
                <a:spcAft>
                  <a:spcPct val="0"/>
                </a:spcAft>
              </a:pPr>
              <a:t>46</a:t>
            </a:fld>
            <a:endParaRPr lang="en-US" sz="1200">
              <a:solidFill>
                <a:srgbClr val="000000"/>
              </a:solidFill>
            </a:endParaRPr>
          </a:p>
        </p:txBody>
      </p:sp>
      <p:sp>
        <p:nvSpPr>
          <p:cNvPr id="1433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65" name="Rectangle 3"/>
          <p:cNvSpPr>
            <a:spLocks noGrp="1" noChangeArrowheads="1"/>
          </p:cNvSpPr>
          <p:nvPr>
            <p:ph type="body" idx="1"/>
          </p:nvPr>
        </p:nvSpPr>
        <p:spPr bwMode="auto">
          <a:xfrm>
            <a:off x="701357" y="4422459"/>
            <a:ext cx="5620389" cy="41887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4823" tIns="47413" rIns="94823" bIns="47413"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14D800-3CAD-44DB-ABB3-D6185E9F35B4}"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195452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8C204E-DDDB-4B47-A1E8-3940793D68E2}"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7109024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63BE0906-113F-4AAE-880B-C242D650CC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23644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682BA3-520A-4DA5-92AE-7E1D3AEE6A1A}" type="slidenum">
              <a:rPr lang="en-US"/>
              <a:pPr>
                <a:defRPr/>
              </a:pPr>
              <a:t>‹#›</a:t>
            </a:fld>
            <a:endParaRPr lang="en-US"/>
          </a:p>
        </p:txBody>
      </p:sp>
    </p:spTree>
    <p:extLst>
      <p:ext uri="{BB962C8B-B14F-4D97-AF65-F5344CB8AC3E}">
        <p14:creationId xmlns="" xmlns:p14="http://schemas.microsoft.com/office/powerpoint/2010/main" val="7649964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F524F-85C2-4263-AE70-E97867B1845B}" type="slidenum">
              <a:rPr lang="en-US"/>
              <a:pPr>
                <a:defRPr/>
              </a:pPr>
              <a:t>‹#›</a:t>
            </a:fld>
            <a:endParaRPr lang="en-US"/>
          </a:p>
        </p:txBody>
      </p:sp>
    </p:spTree>
    <p:extLst>
      <p:ext uri="{BB962C8B-B14F-4D97-AF65-F5344CB8AC3E}">
        <p14:creationId xmlns="" xmlns:p14="http://schemas.microsoft.com/office/powerpoint/2010/main" val="1503170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026E1A-C113-4151-83F4-E0149D03A5A5}" type="slidenum">
              <a:rPr lang="en-US"/>
              <a:pPr>
                <a:defRPr/>
              </a:pPr>
              <a:t>‹#›</a:t>
            </a:fld>
            <a:endParaRPr lang="en-US"/>
          </a:p>
        </p:txBody>
      </p:sp>
    </p:spTree>
    <p:extLst>
      <p:ext uri="{BB962C8B-B14F-4D97-AF65-F5344CB8AC3E}">
        <p14:creationId xmlns="" xmlns:p14="http://schemas.microsoft.com/office/powerpoint/2010/main" val="13511499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849828-ECBD-4D2A-8574-0FD6F1D45C65}" type="slidenum">
              <a:rPr lang="en-US"/>
              <a:pPr>
                <a:defRPr/>
              </a:pPr>
              <a:t>‹#›</a:t>
            </a:fld>
            <a:endParaRPr lang="en-US"/>
          </a:p>
        </p:txBody>
      </p:sp>
    </p:spTree>
    <p:extLst>
      <p:ext uri="{BB962C8B-B14F-4D97-AF65-F5344CB8AC3E}">
        <p14:creationId xmlns="" xmlns:p14="http://schemas.microsoft.com/office/powerpoint/2010/main" val="981588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7943-254E-43DC-A373-20E48C643299}" type="slidenum">
              <a:rPr lang="en-US"/>
              <a:pPr>
                <a:defRPr/>
              </a:pPr>
              <a:t>‹#›</a:t>
            </a:fld>
            <a:endParaRPr lang="en-US"/>
          </a:p>
        </p:txBody>
      </p:sp>
    </p:spTree>
    <p:extLst>
      <p:ext uri="{BB962C8B-B14F-4D97-AF65-F5344CB8AC3E}">
        <p14:creationId xmlns="" xmlns:p14="http://schemas.microsoft.com/office/powerpoint/2010/main" val="20757958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148F1D-36C4-460C-ACEC-0AA7E6C165EC}" type="slidenum">
              <a:rPr lang="en-US"/>
              <a:pPr>
                <a:defRPr/>
              </a:pPr>
              <a:t>‹#›</a:t>
            </a:fld>
            <a:endParaRPr lang="en-US"/>
          </a:p>
        </p:txBody>
      </p:sp>
    </p:spTree>
    <p:extLst>
      <p:ext uri="{BB962C8B-B14F-4D97-AF65-F5344CB8AC3E}">
        <p14:creationId xmlns="" xmlns:p14="http://schemas.microsoft.com/office/powerpoint/2010/main" val="42867228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CA798-E28E-4F93-B65F-2D19EBDE34CA}" type="slidenum">
              <a:rPr lang="en-US"/>
              <a:pPr>
                <a:defRPr/>
              </a:pPr>
              <a:t>‹#›</a:t>
            </a:fld>
            <a:endParaRPr lang="en-US"/>
          </a:p>
        </p:txBody>
      </p:sp>
    </p:spTree>
    <p:extLst>
      <p:ext uri="{BB962C8B-B14F-4D97-AF65-F5344CB8AC3E}">
        <p14:creationId xmlns="" xmlns:p14="http://schemas.microsoft.com/office/powerpoint/2010/main" val="19844942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0D269-9829-45A6-A5A7-C7F66A125261}" type="slidenum">
              <a:rPr lang="en-US"/>
              <a:pPr>
                <a:defRPr/>
              </a:pPr>
              <a:t>‹#›</a:t>
            </a:fld>
            <a:endParaRPr lang="en-US"/>
          </a:p>
        </p:txBody>
      </p:sp>
    </p:spTree>
    <p:extLst>
      <p:ext uri="{BB962C8B-B14F-4D97-AF65-F5344CB8AC3E}">
        <p14:creationId xmlns="" xmlns:p14="http://schemas.microsoft.com/office/powerpoint/2010/main" val="29849432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54D4BF-AF78-4FC9-8782-573E1424063B}" type="slidenum">
              <a:rPr lang="en-US"/>
              <a:pPr>
                <a:defRPr/>
              </a:pPr>
              <a:t>‹#›</a:t>
            </a:fld>
            <a:endParaRPr lang="en-US"/>
          </a:p>
        </p:txBody>
      </p:sp>
    </p:spTree>
    <p:extLst>
      <p:ext uri="{BB962C8B-B14F-4D97-AF65-F5344CB8AC3E}">
        <p14:creationId xmlns="" xmlns:p14="http://schemas.microsoft.com/office/powerpoint/2010/main" val="73636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9142E8-7040-4AEC-9224-EB11F92A0FA9}"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937868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7D5EB-7FEB-4897-9378-715CDABEC3C7}" type="slidenum">
              <a:rPr lang="en-US"/>
              <a:pPr>
                <a:defRPr/>
              </a:pPr>
              <a:t>‹#›</a:t>
            </a:fld>
            <a:endParaRPr lang="en-US"/>
          </a:p>
        </p:txBody>
      </p:sp>
    </p:spTree>
    <p:extLst>
      <p:ext uri="{BB962C8B-B14F-4D97-AF65-F5344CB8AC3E}">
        <p14:creationId xmlns="" xmlns:p14="http://schemas.microsoft.com/office/powerpoint/2010/main" val="4793883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C1BD28-2330-4FD7-A7D8-569796B62EDF}" type="slidenum">
              <a:rPr lang="en-US"/>
              <a:pPr>
                <a:defRPr/>
              </a:pPr>
              <a:t>‹#›</a:t>
            </a:fld>
            <a:endParaRPr lang="en-US"/>
          </a:p>
        </p:txBody>
      </p:sp>
    </p:spTree>
    <p:extLst>
      <p:ext uri="{BB962C8B-B14F-4D97-AF65-F5344CB8AC3E}">
        <p14:creationId xmlns="" xmlns:p14="http://schemas.microsoft.com/office/powerpoint/2010/main" val="10016904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B5AF47-C71D-44FA-884A-DE70A8559BD0}" type="slidenum">
              <a:rPr lang="en-US"/>
              <a:pPr>
                <a:defRPr/>
              </a:pPr>
              <a:t>‹#›</a:t>
            </a:fld>
            <a:endParaRPr lang="en-US"/>
          </a:p>
        </p:txBody>
      </p:sp>
    </p:spTree>
    <p:extLst>
      <p:ext uri="{BB962C8B-B14F-4D97-AF65-F5344CB8AC3E}">
        <p14:creationId xmlns="" xmlns:p14="http://schemas.microsoft.com/office/powerpoint/2010/main" val="19708829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598509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155896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2379127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6983633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0294574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708079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1816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494D45E-64A5-4224-B7CE-E98A37539F31}" type="slidenum">
              <a:rPr lang="en-US"/>
              <a:pPr>
                <a:defRPr/>
              </a:pPr>
              <a:t>‹#›</a:t>
            </a:fld>
            <a:endParaRPr lang="en-US"/>
          </a:p>
        </p:txBody>
      </p:sp>
    </p:spTree>
    <p:extLst>
      <p:ext uri="{BB962C8B-B14F-4D97-AF65-F5344CB8AC3E}">
        <p14:creationId xmlns="" xmlns:p14="http://schemas.microsoft.com/office/powerpoint/2010/main" val="35948530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2459437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4187181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7572682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5078508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18658115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7013"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9658478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7C5541-B207-459E-99F4-D29777668DB7}" type="slidenum">
              <a:rPr lang="en-US"/>
              <a:pPr>
                <a:defRPr/>
              </a:pPr>
              <a:t>‹#›</a:t>
            </a:fld>
            <a:endParaRPr lang="en-US"/>
          </a:p>
        </p:txBody>
      </p:sp>
    </p:spTree>
    <p:extLst>
      <p:ext uri="{BB962C8B-B14F-4D97-AF65-F5344CB8AC3E}">
        <p14:creationId xmlns="" xmlns:p14="http://schemas.microsoft.com/office/powerpoint/2010/main" val="18606547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A281EC-362D-4BC6-A6B6-6240548A8F14}" type="slidenum">
              <a:rPr lang="en-US"/>
              <a:pPr>
                <a:defRPr/>
              </a:pPr>
              <a:t>‹#›</a:t>
            </a:fld>
            <a:endParaRPr lang="en-US"/>
          </a:p>
        </p:txBody>
      </p:sp>
    </p:spTree>
    <p:extLst>
      <p:ext uri="{BB962C8B-B14F-4D97-AF65-F5344CB8AC3E}">
        <p14:creationId xmlns="" xmlns:p14="http://schemas.microsoft.com/office/powerpoint/2010/main" val="36994462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49458-E190-4ED9-B79F-B0658136D7F3}" type="slidenum">
              <a:rPr lang="en-US"/>
              <a:pPr>
                <a:defRPr/>
              </a:pPr>
              <a:t>‹#›</a:t>
            </a:fld>
            <a:endParaRPr lang="en-US"/>
          </a:p>
        </p:txBody>
      </p:sp>
    </p:spTree>
    <p:extLst>
      <p:ext uri="{BB962C8B-B14F-4D97-AF65-F5344CB8AC3E}">
        <p14:creationId xmlns="" xmlns:p14="http://schemas.microsoft.com/office/powerpoint/2010/main" val="11852757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541904-ADDC-4556-BEE8-668F1980799A}" type="slidenum">
              <a:rPr lang="en-US"/>
              <a:pPr>
                <a:defRPr/>
              </a:pPr>
              <a:t>‹#›</a:t>
            </a:fld>
            <a:endParaRPr lang="en-US"/>
          </a:p>
        </p:txBody>
      </p:sp>
    </p:spTree>
    <p:extLst>
      <p:ext uri="{BB962C8B-B14F-4D97-AF65-F5344CB8AC3E}">
        <p14:creationId xmlns="" xmlns:p14="http://schemas.microsoft.com/office/powerpoint/2010/main" val="4131618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ADA3A8E-72DD-4C21-8B74-86A978ABA7BA}" type="slidenum">
              <a:rPr lang="en-US"/>
              <a:pPr>
                <a:defRPr/>
              </a:pPr>
              <a:t>‹#›</a:t>
            </a:fld>
            <a:endParaRPr lang="en-US"/>
          </a:p>
        </p:txBody>
      </p:sp>
    </p:spTree>
    <p:extLst>
      <p:ext uri="{BB962C8B-B14F-4D97-AF65-F5344CB8AC3E}">
        <p14:creationId xmlns="" xmlns:p14="http://schemas.microsoft.com/office/powerpoint/2010/main" val="14841932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BF0CF1-6D5D-435E-AA8A-A6A2C3B3C65D}" type="slidenum">
              <a:rPr lang="en-US"/>
              <a:pPr>
                <a:defRPr/>
              </a:pPr>
              <a:t>‹#›</a:t>
            </a:fld>
            <a:endParaRPr lang="en-US"/>
          </a:p>
        </p:txBody>
      </p:sp>
    </p:spTree>
    <p:extLst>
      <p:ext uri="{BB962C8B-B14F-4D97-AF65-F5344CB8AC3E}">
        <p14:creationId xmlns="" xmlns:p14="http://schemas.microsoft.com/office/powerpoint/2010/main" val="3362797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565892-C4A7-451A-B8C4-1AD110420670}" type="slidenum">
              <a:rPr lang="en-US"/>
              <a:pPr>
                <a:defRPr/>
              </a:pPr>
              <a:t>‹#›</a:t>
            </a:fld>
            <a:endParaRPr lang="en-US"/>
          </a:p>
        </p:txBody>
      </p:sp>
    </p:spTree>
    <p:extLst>
      <p:ext uri="{BB962C8B-B14F-4D97-AF65-F5344CB8AC3E}">
        <p14:creationId xmlns="" xmlns:p14="http://schemas.microsoft.com/office/powerpoint/2010/main" val="2697090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44BB47-CD0A-48BE-9275-270CEA96F555}" type="slidenum">
              <a:rPr lang="en-US"/>
              <a:pPr>
                <a:defRPr/>
              </a:pPr>
              <a:t>‹#›</a:t>
            </a:fld>
            <a:endParaRPr lang="en-US"/>
          </a:p>
        </p:txBody>
      </p:sp>
    </p:spTree>
    <p:extLst>
      <p:ext uri="{BB962C8B-B14F-4D97-AF65-F5344CB8AC3E}">
        <p14:creationId xmlns="" xmlns:p14="http://schemas.microsoft.com/office/powerpoint/2010/main" val="5858105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08E568-1EE1-42EB-A12F-400A36F27282}" type="slidenum">
              <a:rPr lang="en-US"/>
              <a:pPr>
                <a:defRPr/>
              </a:pPr>
              <a:t>‹#›</a:t>
            </a:fld>
            <a:endParaRPr lang="en-US"/>
          </a:p>
        </p:txBody>
      </p:sp>
    </p:spTree>
    <p:extLst>
      <p:ext uri="{BB962C8B-B14F-4D97-AF65-F5344CB8AC3E}">
        <p14:creationId xmlns="" xmlns:p14="http://schemas.microsoft.com/office/powerpoint/2010/main" val="8212757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493D-AD83-4C8E-875C-2768CF4C7827}" type="slidenum">
              <a:rPr lang="en-US"/>
              <a:pPr>
                <a:defRPr/>
              </a:pPr>
              <a:t>‹#›</a:t>
            </a:fld>
            <a:endParaRPr lang="en-US"/>
          </a:p>
        </p:txBody>
      </p:sp>
    </p:spTree>
    <p:extLst>
      <p:ext uri="{BB962C8B-B14F-4D97-AF65-F5344CB8AC3E}">
        <p14:creationId xmlns="" xmlns:p14="http://schemas.microsoft.com/office/powerpoint/2010/main" val="7466549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10BA6-A73C-418A-B6A1-485259C84EE2}" type="slidenum">
              <a:rPr lang="en-US"/>
              <a:pPr>
                <a:defRPr/>
              </a:pPr>
              <a:t>‹#›</a:t>
            </a:fld>
            <a:endParaRPr lang="en-US"/>
          </a:p>
        </p:txBody>
      </p:sp>
    </p:spTree>
    <p:extLst>
      <p:ext uri="{BB962C8B-B14F-4D97-AF65-F5344CB8AC3E}">
        <p14:creationId xmlns="" xmlns:p14="http://schemas.microsoft.com/office/powerpoint/2010/main" val="14394101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B54487-E972-4610-A185-DD261647A5D8}" type="slidenum">
              <a:rPr lang="en-US"/>
              <a:pPr>
                <a:defRPr/>
              </a:pPr>
              <a:t>‹#›</a:t>
            </a:fld>
            <a:endParaRPr lang="en-US"/>
          </a:p>
        </p:txBody>
      </p:sp>
    </p:spTree>
    <p:extLst>
      <p:ext uri="{BB962C8B-B14F-4D97-AF65-F5344CB8AC3E}">
        <p14:creationId xmlns="" xmlns:p14="http://schemas.microsoft.com/office/powerpoint/2010/main" val="23321469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B1D0E9-4EBA-47B1-8F21-6969D033C7E2}" type="slidenum">
              <a:rPr lang="en-US"/>
              <a:pPr>
                <a:defRPr/>
              </a:pPr>
              <a:t>‹#›</a:t>
            </a:fld>
            <a:endParaRPr lang="en-US"/>
          </a:p>
        </p:txBody>
      </p:sp>
    </p:spTree>
    <p:extLst>
      <p:ext uri="{BB962C8B-B14F-4D97-AF65-F5344CB8AC3E}">
        <p14:creationId xmlns="" xmlns:p14="http://schemas.microsoft.com/office/powerpoint/2010/main" val="38615448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7F61CDA-0838-492B-B378-600726772DBF}" type="datetimeFigureOut">
              <a:rPr lang="en-US">
                <a:solidFill>
                  <a:prstClr val="black">
                    <a:tint val="75000"/>
                  </a:prstClr>
                </a:solidFill>
              </a:rPr>
              <a:pPr>
                <a:def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6A40D4-4743-4544-974F-229864FD55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7425772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40A00B-31B5-46F9-84C5-19E082C9106B}" type="datetimeFigureOut">
              <a:rPr lang="en-US">
                <a:solidFill>
                  <a:prstClr val="black">
                    <a:tint val="75000"/>
                  </a:prstClr>
                </a:solidFill>
              </a:rPr>
              <a:pPr>
                <a:def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2D7503-89A6-4F4F-A077-9593F21B55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251990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7E5A097-2642-4314-959B-C5009680B3FD}" type="slidenum">
              <a:rPr lang="en-US"/>
              <a:pPr>
                <a:defRPr/>
              </a:pPr>
              <a:t>‹#›</a:t>
            </a:fld>
            <a:endParaRPr lang="en-US"/>
          </a:p>
        </p:txBody>
      </p:sp>
    </p:spTree>
    <p:extLst>
      <p:ext uri="{BB962C8B-B14F-4D97-AF65-F5344CB8AC3E}">
        <p14:creationId xmlns="" xmlns:p14="http://schemas.microsoft.com/office/powerpoint/2010/main" val="41551902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6904E9-48BB-4A26-844B-FAC78CB1F1F2}" type="datetimeFigureOut">
              <a:rPr lang="en-US">
                <a:solidFill>
                  <a:prstClr val="black">
                    <a:tint val="75000"/>
                  </a:prstClr>
                </a:solidFill>
              </a:rPr>
              <a:pPr>
                <a:def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FF9434-7D74-422C-9A74-B34C19F647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6015794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A69BF6-16E8-435B-B3A1-4385B48795C0}" type="datetimeFigureOut">
              <a:rPr lang="en-US">
                <a:solidFill>
                  <a:prstClr val="black">
                    <a:tint val="75000"/>
                  </a:prstClr>
                </a:solidFill>
              </a:rPr>
              <a:pPr>
                <a:defRPr/>
              </a:pPr>
              <a:t>1/25/2012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95C150-6C47-44B7-98C6-09025EB5E2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6705541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73E55DB-B385-4B07-A692-9DDBB5697085}" type="datetimeFigureOut">
              <a:rPr lang="en-US">
                <a:solidFill>
                  <a:prstClr val="black">
                    <a:tint val="75000"/>
                  </a:prstClr>
                </a:solidFill>
              </a:rPr>
              <a:pPr>
                <a:defRPr/>
              </a:pPr>
              <a:t>1/25/2012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20388C1-E987-4128-B5B2-98BDD9E359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126240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61B9F64-C512-408D-9950-7928B933B922}" type="datetimeFigureOut">
              <a:rPr lang="en-US">
                <a:solidFill>
                  <a:prstClr val="black">
                    <a:tint val="75000"/>
                  </a:prstClr>
                </a:solidFill>
              </a:rPr>
              <a:pPr>
                <a:defRPr/>
              </a:pPr>
              <a:t>1/25/2012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EB0DA87-FFAF-4FD8-8632-9F16950FF5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0685525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F70E73-77E8-4E90-8E8A-3D8A7E8090FB}" type="datetimeFigureOut">
              <a:rPr lang="en-US">
                <a:solidFill>
                  <a:prstClr val="black">
                    <a:tint val="75000"/>
                  </a:prstClr>
                </a:solidFill>
              </a:rPr>
              <a:pPr>
                <a:defRPr/>
              </a:pPr>
              <a:t>1/25/2012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F74ED02-F936-49D5-8E1B-2D9F18E6B0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8457259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C5DFFD-8D5C-44F2-99D3-3F8BB2205CFD}" type="datetimeFigureOut">
              <a:rPr lang="en-US">
                <a:solidFill>
                  <a:prstClr val="black">
                    <a:tint val="75000"/>
                  </a:prstClr>
                </a:solidFill>
              </a:rPr>
              <a:pPr>
                <a:defRPr/>
              </a:pPr>
              <a:t>1/25/2012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5F2F797-CC2F-4D85-A716-D2C603FDE4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576147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75EAF8-834A-481C-B978-1C218BA0555B}" type="datetimeFigureOut">
              <a:rPr lang="en-US">
                <a:solidFill>
                  <a:prstClr val="black">
                    <a:tint val="75000"/>
                  </a:prstClr>
                </a:solidFill>
              </a:rPr>
              <a:pPr>
                <a:defRPr/>
              </a:pPr>
              <a:t>1/25/2012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9013F-4494-4BEA-9021-85028B0E1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8771462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728F6A-3EC8-4FC1-BD62-EC6F55C68D4D}" type="datetimeFigureOut">
              <a:rPr lang="en-US">
                <a:solidFill>
                  <a:prstClr val="black">
                    <a:tint val="75000"/>
                  </a:prstClr>
                </a:solidFill>
              </a:rPr>
              <a:pPr>
                <a:def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6A0D92-AE78-4DC3-ACF0-F17BC24101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700214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1806CE-5F44-47B4-AF16-7DA54891044C}" type="datetimeFigureOut">
              <a:rPr lang="en-US">
                <a:solidFill>
                  <a:prstClr val="black">
                    <a:tint val="75000"/>
                  </a:prstClr>
                </a:solidFill>
              </a:rPr>
              <a:pPr>
                <a:def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3D7115-4A6D-42DF-AA0E-FF49A3FACF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8097611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458200" cy="6354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452488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CA1250C-B5C6-4CCE-B78D-CAB2EB10E31C}" type="slidenum">
              <a:rPr lang="en-US"/>
              <a:pPr>
                <a:defRPr/>
              </a:pPr>
              <a:t>‹#›</a:t>
            </a:fld>
            <a:endParaRPr lang="en-US"/>
          </a:p>
        </p:txBody>
      </p:sp>
    </p:spTree>
    <p:extLst>
      <p:ext uri="{BB962C8B-B14F-4D97-AF65-F5344CB8AC3E}">
        <p14:creationId xmlns="" xmlns:p14="http://schemas.microsoft.com/office/powerpoint/2010/main" val="24708309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A1B110-F8AB-45C1-8E56-514A4451476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1738106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332F25-FA70-47C6-8936-3A4A2865FE0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29429606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B006BC-D608-4F0F-B590-5FFD231968E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20477204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DECBC5-A7F7-4724-836D-2E3875041D5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6242307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7082342-7887-40DE-B353-818EA01B5BE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3568180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D03DF89-F1EC-4A4A-AC62-FEF3AB86CB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8156875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0189A0D-FE00-4591-AC2F-0168441AD9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2326090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DF8417-EB15-4470-A861-DF4E9BFD934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42408413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4B65D88-3AD3-419C-BD29-58BF929F90E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40175834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F521C1-2626-4FBD-97EC-C89FB228CB7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2082168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25CF570-D129-42B4-9399-7D289CB6089A}" type="slidenum">
              <a:rPr lang="en-US"/>
              <a:pPr>
                <a:defRPr/>
              </a:pPr>
              <a:t>‹#›</a:t>
            </a:fld>
            <a:endParaRPr lang="en-US"/>
          </a:p>
        </p:txBody>
      </p:sp>
    </p:spTree>
    <p:extLst>
      <p:ext uri="{BB962C8B-B14F-4D97-AF65-F5344CB8AC3E}">
        <p14:creationId xmlns="" xmlns:p14="http://schemas.microsoft.com/office/powerpoint/2010/main" val="29340675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A9E388-4BD7-4D35-9EFD-B3E7B6E6967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925981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3933266232"/>
      </p:ext>
    </p:extLst>
  </p:cSld>
  <p:clrMapOvr>
    <a:masterClrMapping/>
  </p:clrMapOvr>
  <p:transition advClick="0"/>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3881563002"/>
      </p:ext>
    </p:extLst>
  </p:cSld>
  <p:clrMapOvr>
    <a:masterClrMapping/>
  </p:clrMapOvr>
  <p:transition advClick="0"/>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4216369103"/>
      </p:ext>
    </p:extLst>
  </p:cSld>
  <p:clrMapOvr>
    <a:masterClrMapping/>
  </p:clrMapOvr>
  <p:transition advClick="0"/>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2625805555"/>
      </p:ext>
    </p:extLst>
  </p:cSld>
  <p:clrMapOvr>
    <a:masterClrMapping/>
  </p:clrMapOvr>
  <p:transition advClick="0"/>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317981912"/>
      </p:ext>
    </p:extLst>
  </p:cSld>
  <p:clrMapOvr>
    <a:masterClrMapping/>
  </p:clrMapOvr>
  <p:transition advClick="0"/>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2127418394"/>
      </p:ext>
    </p:extLst>
  </p:cSld>
  <p:clrMapOvr>
    <a:masterClrMapping/>
  </p:clrMapOvr>
  <p:transition advClick="0"/>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1226378017"/>
      </p:ext>
    </p:extLst>
  </p:cSld>
  <p:clrMapOvr>
    <a:masterClrMapping/>
  </p:clrMapOvr>
  <p:transition advClick="0"/>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2469551878"/>
      </p:ext>
    </p:extLst>
  </p:cSld>
  <p:clrMapOvr>
    <a:masterClrMapping/>
  </p:clrMapOvr>
  <p:transition advClick="0"/>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4095266879"/>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867F8694-9858-4B2F-AB89-36041268B6F6}" type="slidenum">
              <a:rPr lang="en-US"/>
              <a:pPr>
                <a:defRPr/>
              </a:pPr>
              <a:t>‹#›</a:t>
            </a:fld>
            <a:endParaRPr lang="en-US"/>
          </a:p>
        </p:txBody>
      </p:sp>
    </p:spTree>
    <p:extLst>
      <p:ext uri="{BB962C8B-B14F-4D97-AF65-F5344CB8AC3E}">
        <p14:creationId xmlns="" xmlns:p14="http://schemas.microsoft.com/office/powerpoint/2010/main" val="20807102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509681046"/>
      </p:ext>
    </p:extLst>
  </p:cSld>
  <p:clrMapOvr>
    <a:masterClrMapping/>
  </p:clrMapOvr>
  <p:transition advClick="0"/>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3/30/2004</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636018159"/>
      </p:ext>
    </p:extLst>
  </p:cSld>
  <p:clrMapOvr>
    <a:masterClrMapping/>
  </p:clrMapOvr>
  <p:transition advClick="0"/>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010400" y="6629400"/>
            <a:ext cx="2133600" cy="228600"/>
          </a:xfrm>
        </p:spPr>
        <p:txBody>
          <a:bodyPr/>
          <a:lstStyle>
            <a:lvl1pPr>
              <a:defRPr/>
            </a:lvl1pPr>
          </a:lstStyle>
          <a:p>
            <a:r>
              <a:rPr lang="en-US" smtClean="0">
                <a:solidFill>
                  <a:srgbClr val="000000"/>
                </a:solidFill>
              </a:rPr>
              <a:t>3/30/2004</a:t>
            </a:r>
            <a:endParaRPr lang="en-US">
              <a:solidFill>
                <a:srgbClr val="000000"/>
              </a:solidFill>
            </a:endParaRPr>
          </a:p>
        </p:txBody>
      </p:sp>
      <p:sp>
        <p:nvSpPr>
          <p:cNvPr id="7" name="Footer Placeholder 6"/>
          <p:cNvSpPr>
            <a:spLocks noGrp="1"/>
          </p:cNvSpPr>
          <p:nvPr>
            <p:ph type="ftr" sz="quarter" idx="11"/>
          </p:nvPr>
        </p:nvSpPr>
        <p:spPr>
          <a:xfrm>
            <a:off x="1905000" y="6245225"/>
            <a:ext cx="4800600" cy="476250"/>
          </a:xfrm>
        </p:spPr>
        <p:txBody>
          <a:bodyPr/>
          <a:lstStyle>
            <a:lvl1pPr>
              <a:defRPr/>
            </a:lvl1pPr>
          </a:lstStyle>
          <a:p>
            <a:endParaRPr lang="en-US">
              <a:solidFill>
                <a:srgbClr val="000000"/>
              </a:solidFill>
            </a:endParaRPr>
          </a:p>
        </p:txBody>
      </p:sp>
    </p:spTree>
    <p:extLst>
      <p:ext uri="{BB962C8B-B14F-4D97-AF65-F5344CB8AC3E}">
        <p14:creationId xmlns="" xmlns:p14="http://schemas.microsoft.com/office/powerpoint/2010/main" val="1334567081"/>
      </p:ext>
    </p:extLst>
  </p:cSld>
  <p:clrMapOvr>
    <a:masterClrMapping/>
  </p:clrMapOvr>
  <p:transition advClick="0"/>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8E78E3-17EF-4492-831C-AF0C5F4845B0}" type="slidenum">
              <a:rPr lang="en-US"/>
              <a:pPr>
                <a:defRPr/>
              </a:pPr>
              <a:t>‹#›</a:t>
            </a:fld>
            <a:endParaRPr lang="en-US"/>
          </a:p>
        </p:txBody>
      </p:sp>
    </p:spTree>
    <p:extLst>
      <p:ext uri="{BB962C8B-B14F-4D97-AF65-F5344CB8AC3E}">
        <p14:creationId xmlns="" xmlns:p14="http://schemas.microsoft.com/office/powerpoint/2010/main" val="22560472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DC6A42-355A-41DB-8343-D93FE5C6F651}" type="datetime1">
              <a:rPr lang="en-US"/>
              <a:pPr>
                <a:defRPr/>
              </a:pPr>
              <a:t>1/25/2012</a:t>
            </a:fld>
            <a:endParaRPr lang="en-US"/>
          </a:p>
        </p:txBody>
      </p:sp>
      <p:sp>
        <p:nvSpPr>
          <p:cNvPr id="5" name="Slide Number Placeholder 4"/>
          <p:cNvSpPr>
            <a:spLocks noGrp="1"/>
          </p:cNvSpPr>
          <p:nvPr>
            <p:ph type="sldNum" sz="quarter" idx="11"/>
          </p:nvPr>
        </p:nvSpPr>
        <p:spPr/>
        <p:txBody>
          <a:bodyPr/>
          <a:lstStyle>
            <a:lvl1pPr>
              <a:defRPr/>
            </a:lvl1pPr>
          </a:lstStyle>
          <a:p>
            <a:pPr>
              <a:defRPr/>
            </a:pPr>
            <a:fld id="{A3E82577-9858-47EA-85BB-641B30E6CDD3}" type="slidenum">
              <a:rPr lang="en-US"/>
              <a:pPr>
                <a:defRPr/>
              </a:pPr>
              <a:t>‹#›</a:t>
            </a:fld>
            <a:endParaRPr lang="en-US" dirty="0"/>
          </a:p>
        </p:txBody>
      </p:sp>
    </p:spTree>
    <p:extLst>
      <p:ext uri="{BB962C8B-B14F-4D97-AF65-F5344CB8AC3E}">
        <p14:creationId xmlns="" xmlns:p14="http://schemas.microsoft.com/office/powerpoint/2010/main" val="14477737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F3EFBF-4C8A-4659-BE32-779E77338669}" type="slidenum">
              <a:rPr lang="en-US"/>
              <a:pPr>
                <a:defRPr/>
              </a:pPr>
              <a:t>‹#›</a:t>
            </a:fld>
            <a:endParaRPr lang="en-US"/>
          </a:p>
        </p:txBody>
      </p:sp>
    </p:spTree>
    <p:extLst>
      <p:ext uri="{BB962C8B-B14F-4D97-AF65-F5344CB8AC3E}">
        <p14:creationId xmlns="" xmlns:p14="http://schemas.microsoft.com/office/powerpoint/2010/main" val="41529212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27A2F2-2A64-4221-98B3-00BB6EE710F0}" type="slidenum">
              <a:rPr lang="en-US"/>
              <a:pPr>
                <a:defRPr/>
              </a:pPr>
              <a:t>‹#›</a:t>
            </a:fld>
            <a:endParaRPr lang="en-US"/>
          </a:p>
        </p:txBody>
      </p:sp>
    </p:spTree>
    <p:extLst>
      <p:ext uri="{BB962C8B-B14F-4D97-AF65-F5344CB8AC3E}">
        <p14:creationId xmlns="" xmlns:p14="http://schemas.microsoft.com/office/powerpoint/2010/main" val="997456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7642A22-F802-40C3-8A2B-AF7539C78189}" type="slidenum">
              <a:rPr lang="en-US"/>
              <a:pPr>
                <a:defRPr/>
              </a:pPr>
              <a:t>‹#›</a:t>
            </a:fld>
            <a:endParaRPr lang="en-US"/>
          </a:p>
        </p:txBody>
      </p:sp>
    </p:spTree>
    <p:extLst>
      <p:ext uri="{BB962C8B-B14F-4D97-AF65-F5344CB8AC3E}">
        <p14:creationId xmlns="" xmlns:p14="http://schemas.microsoft.com/office/powerpoint/2010/main" val="42362071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1AB79F-EFCA-4558-AC4A-A36D10A509C7}" type="slidenum">
              <a:rPr lang="en-US"/>
              <a:pPr>
                <a:defRPr/>
              </a:pPr>
              <a:t>‹#›</a:t>
            </a:fld>
            <a:endParaRPr lang="en-US"/>
          </a:p>
        </p:txBody>
      </p:sp>
    </p:spTree>
    <p:extLst>
      <p:ext uri="{BB962C8B-B14F-4D97-AF65-F5344CB8AC3E}">
        <p14:creationId xmlns="" xmlns:p14="http://schemas.microsoft.com/office/powerpoint/2010/main" val="19692646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B75835-A505-4915-97DE-D2B03C9D17C9}" type="slidenum">
              <a:rPr lang="en-US"/>
              <a:pPr>
                <a:defRPr/>
              </a:pPr>
              <a:t>‹#›</a:t>
            </a:fld>
            <a:endParaRPr lang="en-US"/>
          </a:p>
        </p:txBody>
      </p:sp>
    </p:spTree>
    <p:extLst>
      <p:ext uri="{BB962C8B-B14F-4D97-AF65-F5344CB8AC3E}">
        <p14:creationId xmlns="" xmlns:p14="http://schemas.microsoft.com/office/powerpoint/2010/main" val="160674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2211104B-1083-4F16-AE48-9D9065C076ED}" type="slidenum">
              <a:rPr lang="en-US"/>
              <a:pPr>
                <a:defRPr/>
              </a:pPr>
              <a:t>‹#›</a:t>
            </a:fld>
            <a:endParaRPr lang="en-US"/>
          </a:p>
        </p:txBody>
      </p:sp>
    </p:spTree>
    <p:extLst>
      <p:ext uri="{BB962C8B-B14F-4D97-AF65-F5344CB8AC3E}">
        <p14:creationId xmlns="" xmlns:p14="http://schemas.microsoft.com/office/powerpoint/2010/main" val="1346108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34DE2D-11B7-4F45-A5E9-E9D1840D9980}" type="slidenum">
              <a:rPr lang="en-US"/>
              <a:pPr>
                <a:defRPr/>
              </a:pPr>
              <a:t>‹#›</a:t>
            </a:fld>
            <a:endParaRPr lang="en-US"/>
          </a:p>
        </p:txBody>
      </p:sp>
    </p:spTree>
    <p:extLst>
      <p:ext uri="{BB962C8B-B14F-4D97-AF65-F5344CB8AC3E}">
        <p14:creationId xmlns="" xmlns:p14="http://schemas.microsoft.com/office/powerpoint/2010/main" val="9878473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D92498-BEBB-4B60-93A6-B9360E8CCD76}" type="slidenum">
              <a:rPr lang="en-US"/>
              <a:pPr>
                <a:defRPr/>
              </a:pPr>
              <a:t>‹#›</a:t>
            </a:fld>
            <a:endParaRPr lang="en-US"/>
          </a:p>
        </p:txBody>
      </p:sp>
    </p:spTree>
    <p:extLst>
      <p:ext uri="{BB962C8B-B14F-4D97-AF65-F5344CB8AC3E}">
        <p14:creationId xmlns="" xmlns:p14="http://schemas.microsoft.com/office/powerpoint/2010/main" val="17074910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15A648-5B95-4A25-83E9-FBFA1702768A}" type="slidenum">
              <a:rPr lang="en-US"/>
              <a:pPr>
                <a:defRPr/>
              </a:pPr>
              <a:t>‹#›</a:t>
            </a:fld>
            <a:endParaRPr lang="en-US"/>
          </a:p>
        </p:txBody>
      </p:sp>
    </p:spTree>
    <p:extLst>
      <p:ext uri="{BB962C8B-B14F-4D97-AF65-F5344CB8AC3E}">
        <p14:creationId xmlns="" xmlns:p14="http://schemas.microsoft.com/office/powerpoint/2010/main" val="33563149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A671BA-A254-45C0-84F4-A0005DD550DB}" type="datetime1">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F40C67-81CF-485A-BD34-C88CE1F63FA3}" type="slidenum">
              <a:rPr lang="en-US"/>
              <a:pPr>
                <a:defRPr/>
              </a:pPr>
              <a:t>‹#›</a:t>
            </a:fld>
            <a:endParaRPr lang="en-US"/>
          </a:p>
        </p:txBody>
      </p:sp>
    </p:spTree>
    <p:extLst>
      <p:ext uri="{BB962C8B-B14F-4D97-AF65-F5344CB8AC3E}">
        <p14:creationId xmlns="" xmlns:p14="http://schemas.microsoft.com/office/powerpoint/2010/main" val="17412246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5600B98F-7C6E-482B-94C6-8128EC5EE1FA}" type="datetime1">
              <a:rPr lang="en-US"/>
              <a:pPr>
                <a:defRPr/>
              </a:pPr>
              <a:t>1/25/2012</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31E2C011-E845-4063-842F-1136AB870C73}" type="slidenum">
              <a:rPr lang="en-US"/>
              <a:pPr>
                <a:defRPr/>
              </a:pPr>
              <a:t>‹#›</a:t>
            </a:fld>
            <a:endParaRPr lang="en-US"/>
          </a:p>
        </p:txBody>
      </p:sp>
    </p:spTree>
    <p:extLst>
      <p:ext uri="{BB962C8B-B14F-4D97-AF65-F5344CB8AC3E}">
        <p14:creationId xmlns="" xmlns:p14="http://schemas.microsoft.com/office/powerpoint/2010/main" val="15987251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76A052C4-C376-4953-9CDF-4645D9DC2D35}" type="slidenum">
              <a:rPr lang="en-US"/>
              <a:pPr>
                <a:defRPr/>
              </a:pPr>
              <a:t>‹#›</a:t>
            </a:fld>
            <a:endParaRPr lang="en-US"/>
          </a:p>
        </p:txBody>
      </p:sp>
    </p:spTree>
    <p:extLst>
      <p:ext uri="{BB962C8B-B14F-4D97-AF65-F5344CB8AC3E}">
        <p14:creationId xmlns="" xmlns:p14="http://schemas.microsoft.com/office/powerpoint/2010/main" val="33815466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1E00A5DD-B0C8-4F60-AD06-E85B10D9CE97}" type="slidenum">
              <a:rPr lang="en-US"/>
              <a:pPr>
                <a:defRPr/>
              </a:pPr>
              <a:t>‹#›</a:t>
            </a:fld>
            <a:endParaRPr lang="en-US"/>
          </a:p>
        </p:txBody>
      </p:sp>
    </p:spTree>
    <p:extLst>
      <p:ext uri="{BB962C8B-B14F-4D97-AF65-F5344CB8AC3E}">
        <p14:creationId xmlns="" xmlns:p14="http://schemas.microsoft.com/office/powerpoint/2010/main" val="3269023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5FEAFF98-B4C7-47D2-803E-20305F59A934}" type="slidenum">
              <a:rPr lang="en-US"/>
              <a:pPr>
                <a:defRPr/>
              </a:pPr>
              <a:t>‹#›</a:t>
            </a:fld>
            <a:endParaRPr lang="en-US"/>
          </a:p>
        </p:txBody>
      </p:sp>
    </p:spTree>
    <p:extLst>
      <p:ext uri="{BB962C8B-B14F-4D97-AF65-F5344CB8AC3E}">
        <p14:creationId xmlns="" xmlns:p14="http://schemas.microsoft.com/office/powerpoint/2010/main" val="12003915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5857F34E-731B-40E6-9C72-62B0C00C137E}" type="slidenum">
              <a:rPr lang="en-US"/>
              <a:pPr>
                <a:defRPr/>
              </a:pPr>
              <a:t>‹#›</a:t>
            </a:fld>
            <a:endParaRPr lang="en-US"/>
          </a:p>
        </p:txBody>
      </p:sp>
    </p:spTree>
    <p:extLst>
      <p:ext uri="{BB962C8B-B14F-4D97-AF65-F5344CB8AC3E}">
        <p14:creationId xmlns="" xmlns:p14="http://schemas.microsoft.com/office/powerpoint/2010/main" val="14126243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A5495E7B-C091-4E5B-8A0A-31AE69C92EE5}" type="slidenum">
              <a:rPr lang="en-US"/>
              <a:pPr>
                <a:defRPr/>
              </a:pPr>
              <a:t>‹#›</a:t>
            </a:fld>
            <a:endParaRPr lang="en-US"/>
          </a:p>
        </p:txBody>
      </p:sp>
    </p:spTree>
    <p:extLst>
      <p:ext uri="{BB962C8B-B14F-4D97-AF65-F5344CB8AC3E}">
        <p14:creationId xmlns="" xmlns:p14="http://schemas.microsoft.com/office/powerpoint/2010/main" val="437226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DAB5F0D-015E-4334-ACD7-62BBE427D70C}" type="slidenum">
              <a:rPr lang="en-US"/>
              <a:pPr>
                <a:defRPr/>
              </a:pPr>
              <a:t>‹#›</a:t>
            </a:fld>
            <a:endParaRPr lang="en-US"/>
          </a:p>
        </p:txBody>
      </p:sp>
    </p:spTree>
    <p:extLst>
      <p:ext uri="{BB962C8B-B14F-4D97-AF65-F5344CB8AC3E}">
        <p14:creationId xmlns="" xmlns:p14="http://schemas.microsoft.com/office/powerpoint/2010/main" val="37252499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CBBF4C73-5E2C-4702-91B7-B8C1CE64E420}" type="slidenum">
              <a:rPr lang="en-US"/>
              <a:pPr>
                <a:defRPr/>
              </a:pPr>
              <a:t>‹#›</a:t>
            </a:fld>
            <a:endParaRPr lang="en-US"/>
          </a:p>
        </p:txBody>
      </p:sp>
    </p:spTree>
    <p:extLst>
      <p:ext uri="{BB962C8B-B14F-4D97-AF65-F5344CB8AC3E}">
        <p14:creationId xmlns="" xmlns:p14="http://schemas.microsoft.com/office/powerpoint/2010/main" val="22450677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37CF696F-9792-467C-8A4F-86BC3290B08E}" type="slidenum">
              <a:rPr lang="en-US"/>
              <a:pPr>
                <a:defRPr/>
              </a:pPr>
              <a:t>‹#›</a:t>
            </a:fld>
            <a:endParaRPr lang="en-US"/>
          </a:p>
        </p:txBody>
      </p:sp>
    </p:spTree>
    <p:extLst>
      <p:ext uri="{BB962C8B-B14F-4D97-AF65-F5344CB8AC3E}">
        <p14:creationId xmlns="" xmlns:p14="http://schemas.microsoft.com/office/powerpoint/2010/main" val="17143208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7957D668-0F4D-416E-B2D1-84E8AD379BF1}" type="slidenum">
              <a:rPr lang="en-US"/>
              <a:pPr>
                <a:defRPr/>
              </a:pPr>
              <a:t>‹#›</a:t>
            </a:fld>
            <a:endParaRPr lang="en-US"/>
          </a:p>
        </p:txBody>
      </p:sp>
    </p:spTree>
    <p:extLst>
      <p:ext uri="{BB962C8B-B14F-4D97-AF65-F5344CB8AC3E}">
        <p14:creationId xmlns="" xmlns:p14="http://schemas.microsoft.com/office/powerpoint/2010/main" val="12445058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7674D97F-C8D1-4ED3-B00C-C7D7FB41EA4C}" type="slidenum">
              <a:rPr lang="en-US"/>
              <a:pPr>
                <a:defRPr/>
              </a:pPr>
              <a:t>‹#›</a:t>
            </a:fld>
            <a:endParaRPr lang="en-US"/>
          </a:p>
        </p:txBody>
      </p:sp>
    </p:spTree>
    <p:extLst>
      <p:ext uri="{BB962C8B-B14F-4D97-AF65-F5344CB8AC3E}">
        <p14:creationId xmlns="" xmlns:p14="http://schemas.microsoft.com/office/powerpoint/2010/main" val="19005612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4A116B02-E588-4990-AFB6-A1A465235B09}" type="slidenum">
              <a:rPr lang="en-US"/>
              <a:pPr>
                <a:defRPr/>
              </a:pPr>
              <a:t>‹#›</a:t>
            </a:fld>
            <a:endParaRPr lang="en-US"/>
          </a:p>
        </p:txBody>
      </p:sp>
    </p:spTree>
    <p:extLst>
      <p:ext uri="{BB962C8B-B14F-4D97-AF65-F5344CB8AC3E}">
        <p14:creationId xmlns="" xmlns:p14="http://schemas.microsoft.com/office/powerpoint/2010/main" val="15281613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02642F9-8E0A-469D-B9D3-44D93E326B4D}" type="slidenum">
              <a:rPr lang="en-US"/>
              <a:pPr>
                <a:defRPr/>
              </a:pPr>
              <a:t>‹#›</a:t>
            </a:fld>
            <a:endParaRPr lang="en-US"/>
          </a:p>
        </p:txBody>
      </p:sp>
    </p:spTree>
    <p:extLst>
      <p:ext uri="{BB962C8B-B14F-4D97-AF65-F5344CB8AC3E}">
        <p14:creationId xmlns="" xmlns:p14="http://schemas.microsoft.com/office/powerpoint/2010/main" val="25838378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905798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103794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442625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0970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070B8A-0269-4CF4-8D53-493720314367}"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101355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1E70EA2-CADB-44FB-8899-1194FE159E31}" type="slidenum">
              <a:rPr lang="en-US"/>
              <a:pPr>
                <a:defRPr/>
              </a:pPr>
              <a:t>‹#›</a:t>
            </a:fld>
            <a:endParaRPr lang="en-US"/>
          </a:p>
        </p:txBody>
      </p:sp>
    </p:spTree>
    <p:extLst>
      <p:ext uri="{BB962C8B-B14F-4D97-AF65-F5344CB8AC3E}">
        <p14:creationId xmlns="" xmlns:p14="http://schemas.microsoft.com/office/powerpoint/2010/main" val="19354902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47786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786753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919174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639284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612581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672112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67219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8291AE0-04B0-4777-82CF-7E0C17DB9FBD}" type="slidenum">
              <a:rPr lang="en-US"/>
              <a:pPr>
                <a:defRPr/>
              </a:pPr>
              <a:t>‹#›</a:t>
            </a:fld>
            <a:endParaRPr lang="en-US"/>
          </a:p>
        </p:txBody>
      </p:sp>
    </p:spTree>
    <p:extLst>
      <p:ext uri="{BB962C8B-B14F-4D97-AF65-F5344CB8AC3E}">
        <p14:creationId xmlns="" xmlns:p14="http://schemas.microsoft.com/office/powerpoint/2010/main" val="3882248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1A21558-AECE-4401-AEB2-0C6806FD3BE4}" type="slidenum">
              <a:rPr lang="en-US"/>
              <a:pPr>
                <a:defRPr/>
              </a:pPr>
              <a:t>‹#›</a:t>
            </a:fld>
            <a:endParaRPr lang="en-US"/>
          </a:p>
        </p:txBody>
      </p:sp>
    </p:spTree>
    <p:extLst>
      <p:ext uri="{BB962C8B-B14F-4D97-AF65-F5344CB8AC3E}">
        <p14:creationId xmlns="" xmlns:p14="http://schemas.microsoft.com/office/powerpoint/2010/main" val="3099158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F141F74-4069-451B-8C8B-5D06CC7BA3BF}" type="slidenum">
              <a:rPr lang="en-US"/>
              <a:pPr>
                <a:defRPr/>
              </a:pPr>
              <a:t>‹#›</a:t>
            </a:fld>
            <a:endParaRPr lang="en-US"/>
          </a:p>
        </p:txBody>
      </p:sp>
    </p:spTree>
    <p:extLst>
      <p:ext uri="{BB962C8B-B14F-4D97-AF65-F5344CB8AC3E}">
        <p14:creationId xmlns="" xmlns:p14="http://schemas.microsoft.com/office/powerpoint/2010/main" val="3220442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E7528B9-5C53-4487-98B4-065C7FA95196}" type="slidenum">
              <a:rPr lang="en-US"/>
              <a:pPr>
                <a:defRPr/>
              </a:pPr>
              <a:t>‹#›</a:t>
            </a:fld>
            <a:endParaRPr lang="en-US"/>
          </a:p>
        </p:txBody>
      </p:sp>
    </p:spTree>
    <p:extLst>
      <p:ext uri="{BB962C8B-B14F-4D97-AF65-F5344CB8AC3E}">
        <p14:creationId xmlns="" xmlns:p14="http://schemas.microsoft.com/office/powerpoint/2010/main" val="135464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1DE041D-8268-473C-9022-FDD0C4339A00}" type="slidenum">
              <a:rPr lang="en-US"/>
              <a:pPr>
                <a:defRPr/>
              </a:pPr>
              <a:t>‹#›</a:t>
            </a:fld>
            <a:endParaRPr lang="en-US"/>
          </a:p>
        </p:txBody>
      </p:sp>
    </p:spTree>
    <p:extLst>
      <p:ext uri="{BB962C8B-B14F-4D97-AF65-F5344CB8AC3E}">
        <p14:creationId xmlns="" xmlns:p14="http://schemas.microsoft.com/office/powerpoint/2010/main" val="693067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9C4720C-1D49-426E-918C-B0619E8BE0C0}" type="slidenum">
              <a:rPr lang="en-US"/>
              <a:pPr>
                <a:defRPr/>
              </a:pPr>
              <a:t>‹#›</a:t>
            </a:fld>
            <a:endParaRPr lang="en-US"/>
          </a:p>
        </p:txBody>
      </p:sp>
    </p:spTree>
    <p:extLst>
      <p:ext uri="{BB962C8B-B14F-4D97-AF65-F5344CB8AC3E}">
        <p14:creationId xmlns="" xmlns:p14="http://schemas.microsoft.com/office/powerpoint/2010/main" val="112756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8A0883B-2BC1-400D-9740-89EAAAD0CBEE}" type="slidenum">
              <a:rPr lang="en-US"/>
              <a:pPr>
                <a:defRPr/>
              </a:pPr>
              <a:t>‹#›</a:t>
            </a:fld>
            <a:endParaRPr lang="en-US"/>
          </a:p>
        </p:txBody>
      </p:sp>
    </p:spTree>
    <p:extLst>
      <p:ext uri="{BB962C8B-B14F-4D97-AF65-F5344CB8AC3E}">
        <p14:creationId xmlns="" xmlns:p14="http://schemas.microsoft.com/office/powerpoint/2010/main" val="693562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6F4387A-A373-4EF2-9408-6C173F3E5CD0}" type="slidenum">
              <a:rPr lang="en-US"/>
              <a:pPr>
                <a:defRPr/>
              </a:pPr>
              <a:t>‹#›</a:t>
            </a:fld>
            <a:endParaRPr lang="en-US"/>
          </a:p>
        </p:txBody>
      </p:sp>
    </p:spTree>
    <p:extLst>
      <p:ext uri="{BB962C8B-B14F-4D97-AF65-F5344CB8AC3E}">
        <p14:creationId xmlns="" xmlns:p14="http://schemas.microsoft.com/office/powerpoint/2010/main" val="3255502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9E8CB3BE-1331-4A3E-AF4A-FDBC773F1AF8}" type="slidenum">
              <a:rPr lang="en-US"/>
              <a:pPr>
                <a:defRPr/>
              </a:pPr>
              <a:t>‹#›</a:t>
            </a:fld>
            <a:endParaRPr lang="en-US"/>
          </a:p>
        </p:txBody>
      </p:sp>
    </p:spTree>
    <p:extLst>
      <p:ext uri="{BB962C8B-B14F-4D97-AF65-F5344CB8AC3E}">
        <p14:creationId xmlns="" xmlns:p14="http://schemas.microsoft.com/office/powerpoint/2010/main" val="313634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8E3B98-15A3-454E-AD08-195901C8F721}"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535344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BF2FEE8F-F63E-46E7-84C2-1DA9B1213E14}" type="slidenum">
              <a:rPr lang="en-US"/>
              <a:pPr>
                <a:defRPr/>
              </a:pPr>
              <a:t>‹#›</a:t>
            </a:fld>
            <a:endParaRPr lang="en-US"/>
          </a:p>
        </p:txBody>
      </p:sp>
    </p:spTree>
    <p:extLst>
      <p:ext uri="{BB962C8B-B14F-4D97-AF65-F5344CB8AC3E}">
        <p14:creationId xmlns="" xmlns:p14="http://schemas.microsoft.com/office/powerpoint/2010/main" val="4137766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7ED10D5E-CDB8-4F1E-B0AC-8E6063F63A9C}" type="slidenum">
              <a:rPr lang="en-US"/>
              <a:pPr>
                <a:defRPr/>
              </a:pPr>
              <a:t>‹#›</a:t>
            </a:fld>
            <a:endParaRPr lang="en-US"/>
          </a:p>
        </p:txBody>
      </p:sp>
    </p:spTree>
    <p:extLst>
      <p:ext uri="{BB962C8B-B14F-4D97-AF65-F5344CB8AC3E}">
        <p14:creationId xmlns="" xmlns:p14="http://schemas.microsoft.com/office/powerpoint/2010/main" val="1634026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A277B0E-9AAD-4961-B0AB-9868ADA935E9}" type="slidenum">
              <a:rPr lang="en-US"/>
              <a:pPr>
                <a:defRPr/>
              </a:pPr>
              <a:t>‹#›</a:t>
            </a:fld>
            <a:endParaRPr lang="en-US"/>
          </a:p>
        </p:txBody>
      </p:sp>
    </p:spTree>
    <p:extLst>
      <p:ext uri="{BB962C8B-B14F-4D97-AF65-F5344CB8AC3E}">
        <p14:creationId xmlns="" xmlns:p14="http://schemas.microsoft.com/office/powerpoint/2010/main" val="1784240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6F3FB78-A62D-4671-8DBE-FB49BC2B9D60}" type="slidenum">
              <a:rPr lang="en-US"/>
              <a:pPr>
                <a:defRPr/>
              </a:pPr>
              <a:t>‹#›</a:t>
            </a:fld>
            <a:endParaRPr lang="en-US"/>
          </a:p>
        </p:txBody>
      </p:sp>
    </p:spTree>
    <p:extLst>
      <p:ext uri="{BB962C8B-B14F-4D97-AF65-F5344CB8AC3E}">
        <p14:creationId xmlns="" xmlns:p14="http://schemas.microsoft.com/office/powerpoint/2010/main" val="2614750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3399EED-1D1C-4AA2-879F-F9273B339149}" type="slidenum">
              <a:rPr lang="en-US"/>
              <a:pPr>
                <a:defRPr/>
              </a:pPr>
              <a:t>‹#›</a:t>
            </a:fld>
            <a:endParaRPr lang="en-US"/>
          </a:p>
        </p:txBody>
      </p:sp>
    </p:spTree>
    <p:extLst>
      <p:ext uri="{BB962C8B-B14F-4D97-AF65-F5344CB8AC3E}">
        <p14:creationId xmlns="" xmlns:p14="http://schemas.microsoft.com/office/powerpoint/2010/main" val="3655144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E54DA9F-2FE3-44FD-A1A1-211BC151C727}" type="slidenum">
              <a:rPr lang="en-US"/>
              <a:pPr>
                <a:defRPr/>
              </a:pPr>
              <a:t>‹#›</a:t>
            </a:fld>
            <a:endParaRPr lang="en-US"/>
          </a:p>
        </p:txBody>
      </p:sp>
    </p:spTree>
    <p:extLst>
      <p:ext uri="{BB962C8B-B14F-4D97-AF65-F5344CB8AC3E}">
        <p14:creationId xmlns="" xmlns:p14="http://schemas.microsoft.com/office/powerpoint/2010/main" val="1972351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7FD7E98-CD48-4407-9B56-3D8A692780DE}" type="slidenum">
              <a:rPr lang="en-US"/>
              <a:pPr>
                <a:defRPr/>
              </a:pPr>
              <a:t>‹#›</a:t>
            </a:fld>
            <a:endParaRPr lang="en-US"/>
          </a:p>
        </p:txBody>
      </p:sp>
    </p:spTree>
    <p:extLst>
      <p:ext uri="{BB962C8B-B14F-4D97-AF65-F5344CB8AC3E}">
        <p14:creationId xmlns="" xmlns:p14="http://schemas.microsoft.com/office/powerpoint/2010/main" val="1085253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3BF24AF-74B4-404E-A746-F47605E59456}" type="slidenum">
              <a:rPr lang="en-US"/>
              <a:pPr>
                <a:defRPr/>
              </a:pPr>
              <a:t>‹#›</a:t>
            </a:fld>
            <a:endParaRPr lang="en-US"/>
          </a:p>
        </p:txBody>
      </p:sp>
    </p:spTree>
    <p:extLst>
      <p:ext uri="{BB962C8B-B14F-4D97-AF65-F5344CB8AC3E}">
        <p14:creationId xmlns="" xmlns:p14="http://schemas.microsoft.com/office/powerpoint/2010/main" val="2429519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E99D9C1-D5A7-49C3-9F00-CBB292B95D9C}" type="slidenum">
              <a:rPr lang="en-US"/>
              <a:pPr>
                <a:defRPr/>
              </a:pPr>
              <a:t>‹#›</a:t>
            </a:fld>
            <a:endParaRPr lang="en-US"/>
          </a:p>
        </p:txBody>
      </p:sp>
    </p:spTree>
    <p:extLst>
      <p:ext uri="{BB962C8B-B14F-4D97-AF65-F5344CB8AC3E}">
        <p14:creationId xmlns="" xmlns:p14="http://schemas.microsoft.com/office/powerpoint/2010/main" val="1627674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1476A79-1FD7-4B40-970E-110D0F84DB11}" type="slidenum">
              <a:rPr lang="en-US"/>
              <a:pPr>
                <a:defRPr/>
              </a:pPr>
              <a:t>‹#›</a:t>
            </a:fld>
            <a:endParaRPr lang="en-US"/>
          </a:p>
        </p:txBody>
      </p:sp>
    </p:spTree>
    <p:extLst>
      <p:ext uri="{BB962C8B-B14F-4D97-AF65-F5344CB8AC3E}">
        <p14:creationId xmlns="" xmlns:p14="http://schemas.microsoft.com/office/powerpoint/2010/main" val="119016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D77AB9-1B3A-4473-9B6D-7947E2CDDD55}"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4117376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EFA795A-1720-4A75-B8B0-21CA30C95F22}" type="slidenum">
              <a:rPr lang="en-US"/>
              <a:pPr>
                <a:defRPr/>
              </a:pPr>
              <a:t>‹#›</a:t>
            </a:fld>
            <a:endParaRPr lang="en-US"/>
          </a:p>
        </p:txBody>
      </p:sp>
    </p:spTree>
    <p:extLst>
      <p:ext uri="{BB962C8B-B14F-4D97-AF65-F5344CB8AC3E}">
        <p14:creationId xmlns="" xmlns:p14="http://schemas.microsoft.com/office/powerpoint/2010/main" val="3527007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60CE647-AC0B-41B1-A054-62DF1E35F9D8}" type="slidenum">
              <a:rPr lang="en-US"/>
              <a:pPr>
                <a:defRPr/>
              </a:pPr>
              <a:t>‹#›</a:t>
            </a:fld>
            <a:endParaRPr lang="en-US"/>
          </a:p>
        </p:txBody>
      </p:sp>
    </p:spTree>
    <p:extLst>
      <p:ext uri="{BB962C8B-B14F-4D97-AF65-F5344CB8AC3E}">
        <p14:creationId xmlns="" xmlns:p14="http://schemas.microsoft.com/office/powerpoint/2010/main" val="353360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A4748421-80F8-4AE8-BBFF-96FC25572F66}" type="slidenum">
              <a:rPr lang="en-US"/>
              <a:pPr>
                <a:defRPr/>
              </a:pPr>
              <a:t>‹#›</a:t>
            </a:fld>
            <a:endParaRPr lang="en-US"/>
          </a:p>
        </p:txBody>
      </p:sp>
    </p:spTree>
    <p:extLst>
      <p:ext uri="{BB962C8B-B14F-4D97-AF65-F5344CB8AC3E}">
        <p14:creationId xmlns="" xmlns:p14="http://schemas.microsoft.com/office/powerpoint/2010/main" val="219730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A717B737-6F93-4E05-9BEE-443F5A2DAD4D}" type="slidenum">
              <a:rPr lang="en-US"/>
              <a:pPr>
                <a:defRPr/>
              </a:pPr>
              <a:t>‹#›</a:t>
            </a:fld>
            <a:endParaRPr lang="en-US"/>
          </a:p>
        </p:txBody>
      </p:sp>
    </p:spTree>
    <p:extLst>
      <p:ext uri="{BB962C8B-B14F-4D97-AF65-F5344CB8AC3E}">
        <p14:creationId xmlns="" xmlns:p14="http://schemas.microsoft.com/office/powerpoint/2010/main" val="623490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1040FE64-E854-4C0D-A089-20D2837EE1C4}" type="slidenum">
              <a:rPr lang="en-US"/>
              <a:pPr>
                <a:defRPr/>
              </a:pPr>
              <a:t>‹#›</a:t>
            </a:fld>
            <a:endParaRPr lang="en-US"/>
          </a:p>
        </p:txBody>
      </p:sp>
    </p:spTree>
    <p:extLst>
      <p:ext uri="{BB962C8B-B14F-4D97-AF65-F5344CB8AC3E}">
        <p14:creationId xmlns="" xmlns:p14="http://schemas.microsoft.com/office/powerpoint/2010/main" val="2929319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EDD73B5-EE3D-45D7-8E67-63DE953B84F2}" type="slidenum">
              <a:rPr lang="en-US"/>
              <a:pPr>
                <a:defRPr/>
              </a:pPr>
              <a:t>‹#›</a:t>
            </a:fld>
            <a:endParaRPr lang="en-US"/>
          </a:p>
        </p:txBody>
      </p:sp>
    </p:spTree>
    <p:extLst>
      <p:ext uri="{BB962C8B-B14F-4D97-AF65-F5344CB8AC3E}">
        <p14:creationId xmlns="" xmlns:p14="http://schemas.microsoft.com/office/powerpoint/2010/main" val="3994195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85BE43C-F8B9-4486-A96D-237C1F5F0300}" type="slidenum">
              <a:rPr lang="en-US"/>
              <a:pPr>
                <a:defRPr/>
              </a:pPr>
              <a:t>‹#›</a:t>
            </a:fld>
            <a:endParaRPr lang="en-US"/>
          </a:p>
        </p:txBody>
      </p:sp>
    </p:spTree>
    <p:extLst>
      <p:ext uri="{BB962C8B-B14F-4D97-AF65-F5344CB8AC3E}">
        <p14:creationId xmlns="" xmlns:p14="http://schemas.microsoft.com/office/powerpoint/2010/main" val="1949903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ED51526-0D7C-472D-9307-3A09DC1A49A3}" type="slidenum">
              <a:rPr lang="en-US"/>
              <a:pPr>
                <a:defRPr/>
              </a:pPr>
              <a:t>‹#›</a:t>
            </a:fld>
            <a:endParaRPr lang="en-US"/>
          </a:p>
        </p:txBody>
      </p:sp>
    </p:spTree>
    <p:extLst>
      <p:ext uri="{BB962C8B-B14F-4D97-AF65-F5344CB8AC3E}">
        <p14:creationId xmlns="" xmlns:p14="http://schemas.microsoft.com/office/powerpoint/2010/main" val="3502064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EDA8511-7F89-418F-BD36-6CE7B7682BE6}" type="slidenum">
              <a:rPr lang="en-US"/>
              <a:pPr>
                <a:defRPr/>
              </a:pPr>
              <a:t>‹#›</a:t>
            </a:fld>
            <a:endParaRPr lang="en-US"/>
          </a:p>
        </p:txBody>
      </p:sp>
    </p:spTree>
    <p:extLst>
      <p:ext uri="{BB962C8B-B14F-4D97-AF65-F5344CB8AC3E}">
        <p14:creationId xmlns="" xmlns:p14="http://schemas.microsoft.com/office/powerpoint/2010/main" val="305895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54754A0-3C2B-4F64-9C99-53D1E65B8CAF}" type="slidenum">
              <a:rPr lang="en-US"/>
              <a:pPr>
                <a:defRPr/>
              </a:pPr>
              <a:t>‹#›</a:t>
            </a:fld>
            <a:endParaRPr lang="en-US"/>
          </a:p>
        </p:txBody>
      </p:sp>
    </p:spTree>
    <p:extLst>
      <p:ext uri="{BB962C8B-B14F-4D97-AF65-F5344CB8AC3E}">
        <p14:creationId xmlns="" xmlns:p14="http://schemas.microsoft.com/office/powerpoint/2010/main" val="376445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595374A-97F5-4E91-AD2B-09F4D25C5D37}"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126303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1A66AB3-C884-47C9-8AB5-9F6D311E759D}" type="slidenum">
              <a:rPr lang="en-US"/>
              <a:pPr>
                <a:defRPr/>
              </a:pPr>
              <a:t>‹#›</a:t>
            </a:fld>
            <a:endParaRPr lang="en-US"/>
          </a:p>
        </p:txBody>
      </p:sp>
    </p:spTree>
    <p:extLst>
      <p:ext uri="{BB962C8B-B14F-4D97-AF65-F5344CB8AC3E}">
        <p14:creationId xmlns="" xmlns:p14="http://schemas.microsoft.com/office/powerpoint/2010/main" val="2093538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1978992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192436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4051495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237845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496144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630256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22857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4235358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900081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450F8D7-202E-4C96-9E24-CE1405521826}"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1870916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646196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980365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951112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7013"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552484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99C192C-8A48-472E-9811-0545B49A821A}" type="slidenum">
              <a:rPr lang="en-US"/>
              <a:pPr>
                <a:defRPr/>
              </a:pPr>
              <a:t>‹#›</a:t>
            </a:fld>
            <a:endParaRPr lang="en-US"/>
          </a:p>
        </p:txBody>
      </p:sp>
    </p:spTree>
    <p:extLst>
      <p:ext uri="{BB962C8B-B14F-4D97-AF65-F5344CB8AC3E}">
        <p14:creationId xmlns="" xmlns:p14="http://schemas.microsoft.com/office/powerpoint/2010/main" val="215393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C1D3C0A-18AB-4DE6-A22B-3908D63E9A83}" type="slidenum">
              <a:rPr lang="en-US"/>
              <a:pPr>
                <a:defRPr/>
              </a:pPr>
              <a:t>‹#›</a:t>
            </a:fld>
            <a:endParaRPr lang="en-US"/>
          </a:p>
        </p:txBody>
      </p:sp>
    </p:spTree>
    <p:extLst>
      <p:ext uri="{BB962C8B-B14F-4D97-AF65-F5344CB8AC3E}">
        <p14:creationId xmlns="" xmlns:p14="http://schemas.microsoft.com/office/powerpoint/2010/main" val="2016810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ADCA6FD-F2A4-4ACA-A1C9-39E109E4F2F2}" type="slidenum">
              <a:rPr lang="en-US"/>
              <a:pPr>
                <a:defRPr/>
              </a:pPr>
              <a:t>‹#›</a:t>
            </a:fld>
            <a:endParaRPr lang="en-US"/>
          </a:p>
        </p:txBody>
      </p:sp>
    </p:spTree>
    <p:extLst>
      <p:ext uri="{BB962C8B-B14F-4D97-AF65-F5344CB8AC3E}">
        <p14:creationId xmlns="" xmlns:p14="http://schemas.microsoft.com/office/powerpoint/2010/main" val="804101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FCEE1158-2BA5-4815-825E-6B6862A0D409}" type="slidenum">
              <a:rPr lang="en-US"/>
              <a:pPr>
                <a:defRPr/>
              </a:pPr>
              <a:t>‹#›</a:t>
            </a:fld>
            <a:endParaRPr lang="en-US"/>
          </a:p>
        </p:txBody>
      </p:sp>
    </p:spTree>
    <p:extLst>
      <p:ext uri="{BB962C8B-B14F-4D97-AF65-F5344CB8AC3E}">
        <p14:creationId xmlns="" xmlns:p14="http://schemas.microsoft.com/office/powerpoint/2010/main" val="2133331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686E035-65A3-417D-AFA9-C6206CE2F9D0}" type="slidenum">
              <a:rPr lang="en-US"/>
              <a:pPr>
                <a:defRPr/>
              </a:pPr>
              <a:t>‹#›</a:t>
            </a:fld>
            <a:endParaRPr lang="en-US"/>
          </a:p>
        </p:txBody>
      </p:sp>
    </p:spTree>
    <p:extLst>
      <p:ext uri="{BB962C8B-B14F-4D97-AF65-F5344CB8AC3E}">
        <p14:creationId xmlns="" xmlns:p14="http://schemas.microsoft.com/office/powerpoint/2010/main" val="1670951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EB95844-1A5B-4946-96CA-A703DE8677A5}" type="slidenum">
              <a:rPr lang="en-US"/>
              <a:pPr>
                <a:defRPr/>
              </a:pPr>
              <a:t>‹#›</a:t>
            </a:fld>
            <a:endParaRPr lang="en-US"/>
          </a:p>
        </p:txBody>
      </p:sp>
    </p:spTree>
    <p:extLst>
      <p:ext uri="{BB962C8B-B14F-4D97-AF65-F5344CB8AC3E}">
        <p14:creationId xmlns="" xmlns:p14="http://schemas.microsoft.com/office/powerpoint/2010/main" val="363831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8CFD30C-3EB9-4830-91DE-AF27C1FEB660}"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19419828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47AE746A-98D3-40E3-A27D-4C8242430073}" type="slidenum">
              <a:rPr lang="en-US"/>
              <a:pPr>
                <a:defRPr/>
              </a:pPr>
              <a:t>‹#›</a:t>
            </a:fld>
            <a:endParaRPr lang="en-US"/>
          </a:p>
        </p:txBody>
      </p:sp>
    </p:spTree>
    <p:extLst>
      <p:ext uri="{BB962C8B-B14F-4D97-AF65-F5344CB8AC3E}">
        <p14:creationId xmlns="" xmlns:p14="http://schemas.microsoft.com/office/powerpoint/2010/main" val="3202071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4340452-AE12-4997-922D-639A6675D8ED}" type="slidenum">
              <a:rPr lang="en-US"/>
              <a:pPr>
                <a:defRPr/>
              </a:pPr>
              <a:t>‹#›</a:t>
            </a:fld>
            <a:endParaRPr lang="en-US"/>
          </a:p>
        </p:txBody>
      </p:sp>
    </p:spTree>
    <p:extLst>
      <p:ext uri="{BB962C8B-B14F-4D97-AF65-F5344CB8AC3E}">
        <p14:creationId xmlns="" xmlns:p14="http://schemas.microsoft.com/office/powerpoint/2010/main" val="2814921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19A692F-3563-4873-8E7E-33CCE5853938}" type="slidenum">
              <a:rPr lang="en-US"/>
              <a:pPr>
                <a:defRPr/>
              </a:pPr>
              <a:t>‹#›</a:t>
            </a:fld>
            <a:endParaRPr lang="en-US"/>
          </a:p>
        </p:txBody>
      </p:sp>
    </p:spTree>
    <p:extLst>
      <p:ext uri="{BB962C8B-B14F-4D97-AF65-F5344CB8AC3E}">
        <p14:creationId xmlns="" xmlns:p14="http://schemas.microsoft.com/office/powerpoint/2010/main" val="42132025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BA6E437-C26F-4A9F-B9F2-27B83E34980C}" type="slidenum">
              <a:rPr lang="en-US"/>
              <a:pPr>
                <a:defRPr/>
              </a:pPr>
              <a:t>‹#›</a:t>
            </a:fld>
            <a:endParaRPr lang="en-US"/>
          </a:p>
        </p:txBody>
      </p:sp>
    </p:spTree>
    <p:extLst>
      <p:ext uri="{BB962C8B-B14F-4D97-AF65-F5344CB8AC3E}">
        <p14:creationId xmlns="" xmlns:p14="http://schemas.microsoft.com/office/powerpoint/2010/main" val="3288345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1E0396E-9A06-423C-A586-AA4A47E805CB}" type="slidenum">
              <a:rPr lang="en-US"/>
              <a:pPr>
                <a:defRPr/>
              </a:pPr>
              <a:t>‹#›</a:t>
            </a:fld>
            <a:endParaRPr lang="en-US"/>
          </a:p>
        </p:txBody>
      </p:sp>
    </p:spTree>
    <p:extLst>
      <p:ext uri="{BB962C8B-B14F-4D97-AF65-F5344CB8AC3E}">
        <p14:creationId xmlns="" xmlns:p14="http://schemas.microsoft.com/office/powerpoint/2010/main" val="3394988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D09329B-182E-4757-AB18-A30B55C4DD7C}" type="slidenum">
              <a:rPr lang="en-US"/>
              <a:pPr>
                <a:defRPr/>
              </a:pPr>
              <a:t>‹#›</a:t>
            </a:fld>
            <a:endParaRPr lang="en-US"/>
          </a:p>
        </p:txBody>
      </p:sp>
    </p:spTree>
    <p:extLst>
      <p:ext uri="{BB962C8B-B14F-4D97-AF65-F5344CB8AC3E}">
        <p14:creationId xmlns="" xmlns:p14="http://schemas.microsoft.com/office/powerpoint/2010/main" val="14462513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D6B5A4D-0E65-477B-B55B-3CFCEA5CC36F}" type="slidenum">
              <a:rPr lang="en-US"/>
              <a:pPr>
                <a:defRPr/>
              </a:pPr>
              <a:t>‹#›</a:t>
            </a:fld>
            <a:endParaRPr lang="en-US"/>
          </a:p>
        </p:txBody>
      </p:sp>
    </p:spTree>
    <p:extLst>
      <p:ext uri="{BB962C8B-B14F-4D97-AF65-F5344CB8AC3E}">
        <p14:creationId xmlns="" xmlns:p14="http://schemas.microsoft.com/office/powerpoint/2010/main" val="2676829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A954D-FAE3-4D3D-BA53-9CCD5E454813}" type="slidenum">
              <a:rPr lang="en-US"/>
              <a:pPr>
                <a:defRPr/>
              </a:pPr>
              <a:t>‹#›</a:t>
            </a:fld>
            <a:endParaRPr lang="en-US"/>
          </a:p>
        </p:txBody>
      </p:sp>
    </p:spTree>
    <p:extLst>
      <p:ext uri="{BB962C8B-B14F-4D97-AF65-F5344CB8AC3E}">
        <p14:creationId xmlns="" xmlns:p14="http://schemas.microsoft.com/office/powerpoint/2010/main" val="1808822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FA673-D47F-4D43-BCCA-94EAB07160DE}" type="slidenum">
              <a:rPr lang="en-US"/>
              <a:pPr>
                <a:defRPr/>
              </a:pPr>
              <a:t>‹#›</a:t>
            </a:fld>
            <a:endParaRPr lang="en-US"/>
          </a:p>
        </p:txBody>
      </p:sp>
    </p:spTree>
    <p:extLst>
      <p:ext uri="{BB962C8B-B14F-4D97-AF65-F5344CB8AC3E}">
        <p14:creationId xmlns="" xmlns:p14="http://schemas.microsoft.com/office/powerpoint/2010/main" val="7736338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DB1087-F5F8-4273-844F-DD098D513015}" type="slidenum">
              <a:rPr lang="en-US"/>
              <a:pPr>
                <a:defRPr/>
              </a:pPr>
              <a:t>‹#›</a:t>
            </a:fld>
            <a:endParaRPr lang="en-US"/>
          </a:p>
        </p:txBody>
      </p:sp>
    </p:spTree>
    <p:extLst>
      <p:ext uri="{BB962C8B-B14F-4D97-AF65-F5344CB8AC3E}">
        <p14:creationId xmlns="" xmlns:p14="http://schemas.microsoft.com/office/powerpoint/2010/main" val="337424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5D06D-A07E-47E2-A490-17F8E43011B6}"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3021394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C0255C-8820-48E7-AD47-4C8F47900AE1}" type="slidenum">
              <a:rPr lang="en-US"/>
              <a:pPr>
                <a:defRPr/>
              </a:pPr>
              <a:t>‹#›</a:t>
            </a:fld>
            <a:endParaRPr lang="en-US"/>
          </a:p>
        </p:txBody>
      </p:sp>
    </p:spTree>
    <p:extLst>
      <p:ext uri="{BB962C8B-B14F-4D97-AF65-F5344CB8AC3E}">
        <p14:creationId xmlns="" xmlns:p14="http://schemas.microsoft.com/office/powerpoint/2010/main" val="2102361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DFD0F8-AC91-422C-8155-1AC87C9DF2B5}" type="slidenum">
              <a:rPr lang="en-US"/>
              <a:pPr>
                <a:defRPr/>
              </a:pPr>
              <a:t>‹#›</a:t>
            </a:fld>
            <a:endParaRPr lang="en-US"/>
          </a:p>
        </p:txBody>
      </p:sp>
    </p:spTree>
    <p:extLst>
      <p:ext uri="{BB962C8B-B14F-4D97-AF65-F5344CB8AC3E}">
        <p14:creationId xmlns="" xmlns:p14="http://schemas.microsoft.com/office/powerpoint/2010/main" val="2193656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830139-803B-4BFF-BC6F-02CD8F9F1948}" type="slidenum">
              <a:rPr lang="en-US"/>
              <a:pPr>
                <a:defRPr/>
              </a:pPr>
              <a:t>‹#›</a:t>
            </a:fld>
            <a:endParaRPr lang="en-US"/>
          </a:p>
        </p:txBody>
      </p:sp>
    </p:spTree>
    <p:extLst>
      <p:ext uri="{BB962C8B-B14F-4D97-AF65-F5344CB8AC3E}">
        <p14:creationId xmlns="" xmlns:p14="http://schemas.microsoft.com/office/powerpoint/2010/main" val="42390593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F3F1B8-8838-40EC-92A3-0297797311A8}" type="slidenum">
              <a:rPr lang="en-US"/>
              <a:pPr>
                <a:defRPr/>
              </a:pPr>
              <a:t>‹#›</a:t>
            </a:fld>
            <a:endParaRPr lang="en-US"/>
          </a:p>
        </p:txBody>
      </p:sp>
    </p:spTree>
    <p:extLst>
      <p:ext uri="{BB962C8B-B14F-4D97-AF65-F5344CB8AC3E}">
        <p14:creationId xmlns="" xmlns:p14="http://schemas.microsoft.com/office/powerpoint/2010/main" val="1389902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63E614-1E17-4789-80C0-17FDA1A1D706}" type="slidenum">
              <a:rPr lang="en-US"/>
              <a:pPr>
                <a:defRPr/>
              </a:pPr>
              <a:t>‹#›</a:t>
            </a:fld>
            <a:endParaRPr lang="en-US"/>
          </a:p>
        </p:txBody>
      </p:sp>
    </p:spTree>
    <p:extLst>
      <p:ext uri="{BB962C8B-B14F-4D97-AF65-F5344CB8AC3E}">
        <p14:creationId xmlns="" xmlns:p14="http://schemas.microsoft.com/office/powerpoint/2010/main" val="28961026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1F40B3-6466-438B-AB05-F5C247FBF8D3}" type="slidenum">
              <a:rPr lang="en-US"/>
              <a:pPr>
                <a:defRPr/>
              </a:pPr>
              <a:t>‹#›</a:t>
            </a:fld>
            <a:endParaRPr lang="en-US"/>
          </a:p>
        </p:txBody>
      </p:sp>
    </p:spTree>
    <p:extLst>
      <p:ext uri="{BB962C8B-B14F-4D97-AF65-F5344CB8AC3E}">
        <p14:creationId xmlns="" xmlns:p14="http://schemas.microsoft.com/office/powerpoint/2010/main" val="39414745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BB6C52-5380-40C7-9595-FBA9F7870AA4}" type="slidenum">
              <a:rPr lang="en-US"/>
              <a:pPr>
                <a:defRPr/>
              </a:pPr>
              <a:t>‹#›</a:t>
            </a:fld>
            <a:endParaRPr lang="en-US"/>
          </a:p>
        </p:txBody>
      </p:sp>
    </p:spTree>
    <p:extLst>
      <p:ext uri="{BB962C8B-B14F-4D97-AF65-F5344CB8AC3E}">
        <p14:creationId xmlns="" xmlns:p14="http://schemas.microsoft.com/office/powerpoint/2010/main" val="9289834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7F11A-819E-4810-8CC6-7DFCE360355B}" type="slidenum">
              <a:rPr lang="en-US"/>
              <a:pPr>
                <a:defRPr/>
              </a:pPr>
              <a:t>‹#›</a:t>
            </a:fld>
            <a:endParaRPr lang="en-US"/>
          </a:p>
        </p:txBody>
      </p:sp>
    </p:spTree>
    <p:extLst>
      <p:ext uri="{BB962C8B-B14F-4D97-AF65-F5344CB8AC3E}">
        <p14:creationId xmlns="" xmlns:p14="http://schemas.microsoft.com/office/powerpoint/2010/main" val="13087457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C4F403-4C2E-4605-A880-34259D2177D9}" type="slidenum">
              <a:rPr lang="en-US"/>
              <a:pPr>
                <a:defRPr/>
              </a:pPr>
              <a:t>‹#›</a:t>
            </a:fld>
            <a:endParaRPr lang="en-US"/>
          </a:p>
        </p:txBody>
      </p:sp>
    </p:spTree>
    <p:extLst>
      <p:ext uri="{BB962C8B-B14F-4D97-AF65-F5344CB8AC3E}">
        <p14:creationId xmlns="" xmlns:p14="http://schemas.microsoft.com/office/powerpoint/2010/main" val="3759392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78014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376E9F8-142C-478F-8A5D-C79166DDBCB2}"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4568239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594924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10819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709545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336284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951324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008293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33506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141827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786533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6046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oleObject" Target="../embeddings/oleObject2.bin"/><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oleObject" Target="../embeddings/oleObject1.bin"/><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vmlDrawing" Target="../drawings/vmlDrawing1.v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2773BE1-64C4-4595-BD11-16399C18CA0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 xmlns:p14="http://schemas.microsoft.com/office/powerpoint/2010/main" val="2341609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1"/>
          <p:cNvSpPr txBox="1">
            <a:spLocks noChangeArrowheads="1"/>
          </p:cNvSpPr>
          <p:nvPr/>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bg1"/>
                </a:solidFill>
                <a:latin typeface="Times New Roman" pitchFamily="18" charset="0"/>
                <a:ea typeface="Arial Unicode MS" pitchFamily="34" charset="-128"/>
                <a:cs typeface="Arial Unicode MS" pitchFamily="34" charset="-128"/>
              </a:defRPr>
            </a:lvl1pPr>
            <a:lvl2pPr marL="742950" indent="-285750">
              <a:defRPr>
                <a:solidFill>
                  <a:schemeClr val="bg1"/>
                </a:solidFill>
                <a:latin typeface="Times New Roman" pitchFamily="18" charset="0"/>
                <a:ea typeface="Arial Unicode MS" pitchFamily="34" charset="-128"/>
                <a:cs typeface="Arial Unicode MS" pitchFamily="34" charset="-128"/>
              </a:defRPr>
            </a:lvl2pPr>
            <a:lvl3pPr marL="1143000" indent="-228600">
              <a:defRPr>
                <a:solidFill>
                  <a:schemeClr val="bg1"/>
                </a:solidFill>
                <a:latin typeface="Times New Roman" pitchFamily="18" charset="0"/>
                <a:ea typeface="Arial Unicode MS" pitchFamily="34" charset="-128"/>
                <a:cs typeface="Arial Unicode MS" pitchFamily="34" charset="-128"/>
              </a:defRPr>
            </a:lvl3pPr>
            <a:lvl4pPr marL="1600200" indent="-228600">
              <a:defRPr>
                <a:solidFill>
                  <a:schemeClr val="bg1"/>
                </a:solidFill>
                <a:latin typeface="Times New Roman" pitchFamily="18" charset="0"/>
                <a:ea typeface="Arial Unicode MS" pitchFamily="34" charset="-128"/>
                <a:cs typeface="Arial Unicode MS" pitchFamily="34" charset="-128"/>
              </a:defRPr>
            </a:lvl4pPr>
            <a:lvl5pPr marL="2057400" indent="-228600">
              <a:defRPr>
                <a:solidFill>
                  <a:schemeClr val="bg1"/>
                </a:solidFill>
                <a:latin typeface="Times New Roman" pitchFamily="18"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bg1"/>
                </a:solidFill>
                <a:latin typeface="Times New Roman" pitchFamily="18"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bg1"/>
                </a:solidFill>
                <a:latin typeface="Times New Roman" pitchFamily="18"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bg1"/>
                </a:solidFill>
                <a:latin typeface="Times New Roman" pitchFamily="18"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bg1"/>
                </a:solidFill>
                <a:latin typeface="Times New Roman" pitchFamily="18"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smtClean="0">
              <a:solidFill>
                <a:srgbClr val="FFFFFF"/>
              </a:solidFill>
            </a:endParaRPr>
          </a:p>
        </p:txBody>
      </p:sp>
      <p:sp>
        <p:nvSpPr>
          <p:cNvPr id="1027" name="Text Box 2"/>
          <p:cNvSpPr txBox="1">
            <a:spLocks noChangeArrowheads="1"/>
          </p:cNvSpPr>
          <p:nvPr/>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bg1"/>
                </a:solidFill>
                <a:latin typeface="Times New Roman" pitchFamily="18" charset="0"/>
                <a:ea typeface="Arial Unicode MS" pitchFamily="34" charset="-128"/>
                <a:cs typeface="Arial Unicode MS" pitchFamily="34" charset="-128"/>
              </a:defRPr>
            </a:lvl1pPr>
            <a:lvl2pPr marL="742950" indent="-285750">
              <a:defRPr>
                <a:solidFill>
                  <a:schemeClr val="bg1"/>
                </a:solidFill>
                <a:latin typeface="Times New Roman" pitchFamily="18" charset="0"/>
                <a:ea typeface="Arial Unicode MS" pitchFamily="34" charset="-128"/>
                <a:cs typeface="Arial Unicode MS" pitchFamily="34" charset="-128"/>
              </a:defRPr>
            </a:lvl2pPr>
            <a:lvl3pPr marL="1143000" indent="-228600">
              <a:defRPr>
                <a:solidFill>
                  <a:schemeClr val="bg1"/>
                </a:solidFill>
                <a:latin typeface="Times New Roman" pitchFamily="18" charset="0"/>
                <a:ea typeface="Arial Unicode MS" pitchFamily="34" charset="-128"/>
                <a:cs typeface="Arial Unicode MS" pitchFamily="34" charset="-128"/>
              </a:defRPr>
            </a:lvl3pPr>
            <a:lvl4pPr marL="1600200" indent="-228600">
              <a:defRPr>
                <a:solidFill>
                  <a:schemeClr val="bg1"/>
                </a:solidFill>
                <a:latin typeface="Times New Roman" pitchFamily="18" charset="0"/>
                <a:ea typeface="Arial Unicode MS" pitchFamily="34" charset="-128"/>
                <a:cs typeface="Arial Unicode MS" pitchFamily="34" charset="-128"/>
              </a:defRPr>
            </a:lvl4pPr>
            <a:lvl5pPr marL="2057400" indent="-228600">
              <a:defRPr>
                <a:solidFill>
                  <a:schemeClr val="bg1"/>
                </a:solidFill>
                <a:latin typeface="Times New Roman" pitchFamily="18"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bg1"/>
                </a:solidFill>
                <a:latin typeface="Times New Roman" pitchFamily="18"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bg1"/>
                </a:solidFill>
                <a:latin typeface="Times New Roman" pitchFamily="18"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bg1"/>
                </a:solidFill>
                <a:latin typeface="Times New Roman" pitchFamily="18"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bg1"/>
                </a:solidFill>
                <a:latin typeface="Times New Roman" pitchFamily="18"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smtClean="0">
              <a:solidFill>
                <a:srgbClr val="FFFFFF"/>
              </a:solidFill>
            </a:endParaRPr>
          </a:p>
        </p:txBody>
      </p:sp>
      <p:sp>
        <p:nvSpPr>
          <p:cNvPr id="1028" name="Rectangle 3"/>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9" name="Rectangle 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 xmlns:p14="http://schemas.microsoft.com/office/powerpoint/2010/main" val="195116167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Arial" charset="0"/>
          <a:ea typeface="Arial Unicode MS" pitchFamily="34" charset="-128"/>
          <a:cs typeface="Arial Unicode MS" pitchFamily="34" charset="-128"/>
        </a:defRPr>
      </a:lvl2pPr>
      <a:lvl3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Arial" charset="0"/>
          <a:ea typeface="Arial Unicode MS" pitchFamily="34" charset="-128"/>
          <a:cs typeface="Arial Unicode MS" pitchFamily="34" charset="-128"/>
        </a:defRPr>
      </a:lvl3pPr>
      <a:lvl4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Arial" charset="0"/>
          <a:ea typeface="Arial Unicode MS" pitchFamily="34" charset="-128"/>
          <a:cs typeface="Arial Unicode MS" pitchFamily="34" charset="-128"/>
        </a:defRPr>
      </a:lvl4pPr>
      <a:lvl5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Arial" charset="0"/>
          <a:ea typeface="Arial Unicode MS" pitchFamily="34" charset="-128"/>
          <a:cs typeface="Arial Unicode MS" pitchFamily="34" charset="-128"/>
        </a:defRPr>
      </a:lvl5pPr>
      <a:lvl6pPr marL="457200" algn="l" defTabSz="457200" rtl="0" fontAlgn="base">
        <a:spcBef>
          <a:spcPct val="0"/>
        </a:spcBef>
        <a:spcAft>
          <a:spcPct val="0"/>
        </a:spcAft>
        <a:buClr>
          <a:srgbClr val="000000"/>
        </a:buClr>
        <a:buSzPct val="100000"/>
        <a:buFont typeface="Arial" charset="0"/>
        <a:defRPr sz="4400">
          <a:solidFill>
            <a:srgbClr val="000000"/>
          </a:solidFill>
          <a:latin typeface="Times New Roman" pitchFamily="18" charset="0"/>
          <a:ea typeface="Arial Unicode MS" pitchFamily="34" charset="-128"/>
          <a:cs typeface="Arial Unicode MS" pitchFamily="34" charset="-128"/>
        </a:defRPr>
      </a:lvl6pPr>
      <a:lvl7pPr marL="914400" algn="l" defTabSz="457200" rtl="0" fontAlgn="base">
        <a:spcBef>
          <a:spcPct val="0"/>
        </a:spcBef>
        <a:spcAft>
          <a:spcPct val="0"/>
        </a:spcAft>
        <a:buClr>
          <a:srgbClr val="000000"/>
        </a:buClr>
        <a:buSzPct val="100000"/>
        <a:buFont typeface="Arial" charset="0"/>
        <a:defRPr sz="4400">
          <a:solidFill>
            <a:srgbClr val="000000"/>
          </a:solidFill>
          <a:latin typeface="Times New Roman" pitchFamily="18" charset="0"/>
          <a:ea typeface="Arial Unicode MS" pitchFamily="34" charset="-128"/>
          <a:cs typeface="Arial Unicode MS" pitchFamily="34" charset="-128"/>
        </a:defRPr>
      </a:lvl7pPr>
      <a:lvl8pPr marL="1371600" algn="l" defTabSz="457200" rtl="0" fontAlgn="base">
        <a:spcBef>
          <a:spcPct val="0"/>
        </a:spcBef>
        <a:spcAft>
          <a:spcPct val="0"/>
        </a:spcAft>
        <a:buClr>
          <a:srgbClr val="000000"/>
        </a:buClr>
        <a:buSzPct val="100000"/>
        <a:buFont typeface="Arial" charset="0"/>
        <a:defRPr sz="4400">
          <a:solidFill>
            <a:srgbClr val="000000"/>
          </a:solidFill>
          <a:latin typeface="Times New Roman" pitchFamily="18" charset="0"/>
          <a:ea typeface="Arial Unicode MS" pitchFamily="34" charset="-128"/>
          <a:cs typeface="Arial Unicode MS" pitchFamily="34" charset="-128"/>
        </a:defRPr>
      </a:lvl8pPr>
      <a:lvl9pPr marL="1828800" algn="l" defTabSz="457200" rtl="0" fontAlgn="base">
        <a:spcBef>
          <a:spcPct val="0"/>
        </a:spcBef>
        <a:spcAft>
          <a:spcPct val="0"/>
        </a:spcAft>
        <a:buClr>
          <a:srgbClr val="000000"/>
        </a:buClr>
        <a:buSzPct val="100000"/>
        <a:buFont typeface="Arial" charset="0"/>
        <a:defRPr sz="4400">
          <a:solidFill>
            <a:srgbClr val="000000"/>
          </a:solidFill>
          <a:latin typeface="Times New Roman" pitchFamily="18" charset="0"/>
          <a:ea typeface="Arial Unicode MS" pitchFamily="34" charset="-128"/>
          <a:cs typeface="Arial Unicode MS" pitchFamily="34" charset="-128"/>
        </a:defRPr>
      </a:lvl9pPr>
    </p:titleStyle>
    <p:bodyStyle>
      <a:lvl1pPr marL="341313" indent="-341313" algn="l" defTabSz="457200" rtl="0" eaLnBrk="0" fontAlgn="base" hangingPunct="0">
        <a:spcBef>
          <a:spcPts val="800"/>
        </a:spcBef>
        <a:spcAft>
          <a:spcPct val="0"/>
        </a:spcAft>
        <a:buClr>
          <a:srgbClr val="000000"/>
        </a:buClr>
        <a:buSzPct val="100000"/>
        <a:buFont typeface="Arial" pitchFamily="34"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Arial" pitchFamily="34"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Arial" pitchFamily="34"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Arial" pitchFamily="34"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Arial" pitchFamily="34"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Arial"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Arial"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Arial"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Arial"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fontAlgn="base">
              <a:spcBef>
                <a:spcPct val="0"/>
              </a:spcBef>
              <a:spcAft>
                <a:spcPct val="0"/>
              </a:spcAft>
              <a:defRPr/>
            </a:pPr>
            <a:fld id="{5293C203-FECE-4F2F-9D37-0495C41E4DA9}" type="slidenum">
              <a:rPr lang="en-US"/>
              <a:pPr fontAlgn="base">
                <a:spcBef>
                  <a:spcPct val="0"/>
                </a:spcBef>
                <a:spcAft>
                  <a:spcPct val="0"/>
                </a:spcAft>
                <a:defRPr/>
              </a:pPr>
              <a:t>‹#›</a:t>
            </a:fld>
            <a:endParaRPr lang="en-US"/>
          </a:p>
        </p:txBody>
      </p:sp>
    </p:spTree>
    <p:extLst>
      <p:ext uri="{BB962C8B-B14F-4D97-AF65-F5344CB8AC3E}">
        <p14:creationId xmlns="" xmlns:p14="http://schemas.microsoft.com/office/powerpoint/2010/main" val="70149246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E649A8A-33A2-43FA-833D-CE5A7F0DE188}" type="datetimeFigureOut">
              <a:rPr lang="en-US">
                <a:solidFill>
                  <a:prstClr val="black">
                    <a:tint val="75000"/>
                  </a:prstClr>
                </a:solidFill>
              </a:rPr>
              <a:pPr>
                <a:defRPr/>
              </a:pPr>
              <a:t>1/25/2012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16D1D92-4273-4C64-B703-9871326992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708788471"/>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a:cs typeface="ＭＳ Ｐゴシック"/>
              </a:defRPr>
            </a:lvl1pPr>
          </a:lstStyle>
          <a:p>
            <a:pPr eaLnBrk="0" fontAlgn="base" hangingPunct="0">
              <a:spcBef>
                <a:spcPct val="0"/>
              </a:spcBef>
              <a:spcAft>
                <a:spcPct val="0"/>
              </a:spcAft>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a:cs typeface="ＭＳ Ｐゴシック"/>
              </a:defRPr>
            </a:lvl1pPr>
          </a:lstStyle>
          <a:p>
            <a:pPr eaLnBrk="0" fontAlgn="base" hangingPunct="0">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ea typeface="ＭＳ Ｐゴシック"/>
                <a:cs typeface="ＭＳ Ｐゴシック"/>
              </a:defRPr>
            </a:lvl1pPr>
          </a:lstStyle>
          <a:p>
            <a:pPr eaLnBrk="0" fontAlgn="base" hangingPunct="0">
              <a:spcBef>
                <a:spcPct val="0"/>
              </a:spcBef>
              <a:spcAft>
                <a:spcPct val="0"/>
              </a:spcAft>
              <a:defRPr/>
            </a:pPr>
            <a:fld id="{9F091995-A02B-4884-BF89-B4832817DCA3}" type="slidenum">
              <a:rPr lang="en-US">
                <a:solidFill>
                  <a:prstClr val="black">
                    <a:tint val="75000"/>
                  </a:prstClr>
                </a:solidFill>
                <a:latin typeface="Arial" pitchFamily="34" charset="0"/>
              </a:rPr>
              <a:pPr eaLnBrk="0" fontAlgn="base" hangingPunct="0">
                <a:spcBef>
                  <a:spcPct val="0"/>
                </a:spcBef>
                <a:spcAft>
                  <a:spcPct val="0"/>
                </a:spcAft>
                <a:defRPr/>
              </a:pPr>
              <a:t>‹#›</a:t>
            </a:fld>
            <a:endParaRPr lang="en-US" dirty="0">
              <a:solidFill>
                <a:prstClr val="black">
                  <a:tint val="75000"/>
                </a:prstClr>
              </a:solidFill>
              <a:latin typeface="Arial" pitchFamily="34" charset="0"/>
            </a:endParaRPr>
          </a:p>
        </p:txBody>
      </p:sp>
      <p:pic>
        <p:nvPicPr>
          <p:cNvPr id="3079" name="Picture 7" descr="DOC_LOGO_1X1"/>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304800" y="203200"/>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0" name="Picture 8" descr="Noaalogo"/>
          <p:cNvPicPr>
            <a:picLocks noChangeAspect="1" noChangeArrowheads="1"/>
          </p:cNvPicPr>
          <p:nvPr userDrawn="1"/>
        </p:nvPicPr>
        <p:blipFill>
          <a:blip r:embed="rId14" cstate="print">
            <a:extLst>
              <a:ext uri="{28A0092B-C50C-407E-A947-70E740481C1C}">
                <a14:useLocalDpi xmlns="" xmlns:a14="http://schemas.microsoft.com/office/drawing/2010/main" val="0"/>
              </a:ext>
            </a:extLst>
          </a:blip>
          <a:srcRect/>
          <a:stretch>
            <a:fillRect/>
          </a:stretch>
        </p:blipFill>
        <p:spPr bwMode="auto">
          <a:xfrm>
            <a:off x="7926388" y="201613"/>
            <a:ext cx="836612"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9"/>
          <p:cNvSpPr>
            <a:spLocks noChangeShapeType="1"/>
          </p:cNvSpPr>
          <p:nvPr userDrawn="1"/>
        </p:nvSpPr>
        <p:spPr bwMode="auto">
          <a:xfrm>
            <a:off x="842963" y="1066800"/>
            <a:ext cx="7696200" cy="0"/>
          </a:xfrm>
          <a:prstGeom prst="line">
            <a:avLst/>
          </a:prstGeom>
          <a:noFill/>
          <a:ln w="57150" cmpd="thinThick">
            <a:solidFill>
              <a:srgbClr val="0066FF"/>
            </a:solidFill>
            <a:round/>
            <a:headEnd/>
            <a:tailEnd/>
          </a:ln>
          <a:effectLst/>
          <a:extLst/>
        </p:spPr>
        <p:txBody>
          <a:bodyPr wrap="none" anchor="ctr"/>
          <a:lstStyle/>
          <a:p>
            <a:pPr eaLnBrk="0" fontAlgn="base" hangingPunct="0">
              <a:spcBef>
                <a:spcPct val="0"/>
              </a:spcBef>
              <a:spcAft>
                <a:spcPct val="0"/>
              </a:spcAft>
              <a:defRPr/>
            </a:pPr>
            <a:endParaRPr lang="en-US" sz="2400" dirty="0">
              <a:solidFill>
                <a:prstClr val="black"/>
              </a:solidFill>
              <a:latin typeface="Arial" charset="0"/>
              <a:ea typeface="ＭＳ Ｐゴシック" charset="0"/>
            </a:endParaRPr>
          </a:p>
        </p:txBody>
      </p:sp>
    </p:spTree>
    <p:extLst>
      <p:ext uri="{BB962C8B-B14F-4D97-AF65-F5344CB8AC3E}">
        <p14:creationId xmlns="" xmlns:p14="http://schemas.microsoft.com/office/powerpoint/2010/main" val="4235365369"/>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701040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u="none">
                <a:latin typeface="+mn-lt"/>
              </a:defRPr>
            </a:lvl1pPr>
          </a:lstStyle>
          <a:p>
            <a:pPr fontAlgn="base">
              <a:spcBef>
                <a:spcPct val="0"/>
              </a:spcBef>
              <a:spcAft>
                <a:spcPct val="0"/>
              </a:spcAft>
            </a:pPr>
            <a:r>
              <a:rPr lang="en-US" smtClean="0">
                <a:solidFill>
                  <a:srgbClr val="000000"/>
                </a:solidFill>
              </a:rPr>
              <a:t>3/30/2004</a:t>
            </a:r>
            <a:endParaRPr lang="en-US">
              <a:solidFill>
                <a:srgbClr val="000000"/>
              </a:solidFill>
            </a:endParaRPr>
          </a:p>
        </p:txBody>
      </p:sp>
      <p:sp>
        <p:nvSpPr>
          <p:cNvPr id="47109" name="Rectangle 5"/>
          <p:cNvSpPr>
            <a:spLocks noGrp="1" noChangeArrowheads="1"/>
          </p:cNvSpPr>
          <p:nvPr>
            <p:ph type="ftr" sz="quarter" idx="3"/>
          </p:nvPr>
        </p:nvSpPr>
        <p:spPr bwMode="auto">
          <a:xfrm>
            <a:off x="1905000" y="6245225"/>
            <a:ext cx="4800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fontAlgn="base">
              <a:spcBef>
                <a:spcPct val="0"/>
              </a:spcBef>
              <a:spcAft>
                <a:spcPct val="0"/>
              </a:spcAft>
            </a:pPr>
            <a:endParaRPr lang="en-US">
              <a:solidFill>
                <a:srgbClr val="000000"/>
              </a:solidFill>
            </a:endParaRPr>
          </a:p>
        </p:txBody>
      </p:sp>
      <p:graphicFrame>
        <p:nvGraphicFramePr>
          <p:cNvPr id="47110" name="Object 6"/>
          <p:cNvGraphicFramePr>
            <a:graphicFrameLocks noChangeAspect="1"/>
          </p:cNvGraphicFramePr>
          <p:nvPr/>
        </p:nvGraphicFramePr>
        <p:xfrm>
          <a:off x="7543800" y="5970588"/>
          <a:ext cx="1438275" cy="754062"/>
        </p:xfrm>
        <a:graphic>
          <a:graphicData uri="http://schemas.openxmlformats.org/presentationml/2006/ole">
            <p:oleObj spid="_x0000_s7178" name="Drawing" r:id="rId15" imgW="1971564" imgH="933473" progId="">
              <p:embed/>
            </p:oleObj>
          </a:graphicData>
        </a:graphic>
      </p:graphicFrame>
      <p:graphicFrame>
        <p:nvGraphicFramePr>
          <p:cNvPr id="47111" name="Object 7"/>
          <p:cNvGraphicFramePr>
            <a:graphicFrameLocks noChangeAspect="1"/>
          </p:cNvGraphicFramePr>
          <p:nvPr/>
        </p:nvGraphicFramePr>
        <p:xfrm>
          <a:off x="152400" y="5791200"/>
          <a:ext cx="914400" cy="914400"/>
        </p:xfrm>
        <a:graphic>
          <a:graphicData uri="http://schemas.openxmlformats.org/presentationml/2006/ole">
            <p:oleObj spid="_x0000_s7179" name="Drawing" r:id="rId16" imgW="1276261" imgH="1276261" progId="">
              <p:embed/>
            </p:oleObj>
          </a:graphicData>
        </a:graphic>
      </p:graphicFrame>
    </p:spTree>
    <p:extLst>
      <p:ext uri="{BB962C8B-B14F-4D97-AF65-F5344CB8AC3E}">
        <p14:creationId xmlns="" xmlns:p14="http://schemas.microsoft.com/office/powerpoint/2010/main" val="4216927121"/>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ransition advClick="0"/>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93A671BA-A254-45C0-84F4-A0005DD550DB}" type="datetime1">
              <a:rPr lang="en-US"/>
              <a:pPr>
                <a:defRPr/>
              </a:pPr>
              <a:t>1/25/2012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169F65F-435F-48F0-B1F2-EADB1582CEA1}" type="slidenum">
              <a:rPr lang="en-US"/>
              <a:pPr>
                <a:defRPr/>
              </a:pPr>
              <a:t>‹#›</a:t>
            </a:fld>
            <a:endParaRPr lang="en-US"/>
          </a:p>
        </p:txBody>
      </p:sp>
    </p:spTree>
    <p:extLst>
      <p:ext uri="{BB962C8B-B14F-4D97-AF65-F5344CB8AC3E}">
        <p14:creationId xmlns="" xmlns:p14="http://schemas.microsoft.com/office/powerpoint/2010/main" val="351176099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fontAlgn="base">
              <a:spcBef>
                <a:spcPct val="0"/>
              </a:spcBef>
              <a:spcAft>
                <a:spcPct val="0"/>
              </a:spcAft>
              <a:defRPr/>
            </a:pPr>
            <a:fld id="{FB3446BD-86A5-49C9-BBDA-694AF900288A}" type="slidenum">
              <a:rPr lang="en-US"/>
              <a:pPr fontAlgn="base">
                <a:spcBef>
                  <a:spcPct val="0"/>
                </a:spcBef>
                <a:spcAft>
                  <a:spcPct val="0"/>
                </a:spcAft>
                <a:defRPr/>
              </a:pPr>
              <a:t>‹#›</a:t>
            </a:fld>
            <a:endParaRPr lang="en-US"/>
          </a:p>
        </p:txBody>
      </p:sp>
    </p:spTree>
    <p:extLst>
      <p:ext uri="{BB962C8B-B14F-4D97-AF65-F5344CB8AC3E}">
        <p14:creationId xmlns="" xmlns:p14="http://schemas.microsoft.com/office/powerpoint/2010/main" val="153642225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63BC-D54C-4EE5-8EC9-A40E287D8DE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02A6B9-DD91-437F-9F2A-E3D7F04DF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65364462"/>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03957529-524D-4158-A9F5-56F99165B445}" type="slidenum">
              <a:rPr lang="en-US"/>
              <a:pPr fontAlgn="base">
                <a:spcBef>
                  <a:spcPct val="0"/>
                </a:spcBef>
                <a:spcAft>
                  <a:spcPct val="0"/>
                </a:spcAft>
                <a:defRPr/>
              </a:pPr>
              <a:t>‹#›</a:t>
            </a:fld>
            <a:endParaRPr lang="en-US"/>
          </a:p>
        </p:txBody>
      </p:sp>
    </p:spTree>
    <p:extLst>
      <p:ext uri="{BB962C8B-B14F-4D97-AF65-F5344CB8AC3E}">
        <p14:creationId xmlns="" xmlns:p14="http://schemas.microsoft.com/office/powerpoint/2010/main" val="16874674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C0406B0A-1431-410F-8004-451894A93885}" type="slidenum">
              <a:rPr lang="en-US"/>
              <a:pPr fontAlgn="base">
                <a:spcBef>
                  <a:spcPct val="0"/>
                </a:spcBef>
                <a:spcAft>
                  <a:spcPct val="0"/>
                </a:spcAft>
                <a:defRPr/>
              </a:pPr>
              <a:t>‹#›</a:t>
            </a:fld>
            <a:endParaRPr lang="en-US"/>
          </a:p>
        </p:txBody>
      </p:sp>
    </p:spTree>
    <p:extLst>
      <p:ext uri="{BB962C8B-B14F-4D97-AF65-F5344CB8AC3E}">
        <p14:creationId xmlns="" xmlns:p14="http://schemas.microsoft.com/office/powerpoint/2010/main" val="4351007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A25D0C88-A044-4ADA-85E6-91EFDE32A70D}" type="slidenum">
              <a:rPr lang="en-US"/>
              <a:pPr fontAlgn="base">
                <a:spcBef>
                  <a:spcPct val="0"/>
                </a:spcBef>
                <a:spcAft>
                  <a:spcPct val="0"/>
                </a:spcAft>
                <a:defRPr/>
              </a:pPr>
              <a:t>‹#›</a:t>
            </a:fld>
            <a:endParaRPr lang="en-US"/>
          </a:p>
        </p:txBody>
      </p:sp>
    </p:spTree>
    <p:extLst>
      <p:ext uri="{BB962C8B-B14F-4D97-AF65-F5344CB8AC3E}">
        <p14:creationId xmlns="" xmlns:p14="http://schemas.microsoft.com/office/powerpoint/2010/main" val="15270059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457200" y="6245225"/>
            <a:ext cx="2133600" cy="476250"/>
          </a:xfrm>
          <a:prstGeom prst="rect">
            <a:avLst/>
          </a:prstGeom>
          <a:noFill/>
          <a:ln w="9525">
            <a:noFill/>
            <a:miter lim="800000"/>
            <a:headEnd/>
            <a:tailEnd/>
          </a:ln>
        </p:spPr>
        <p:txBody>
          <a:bodyPr wrap="none" anchor="ctr"/>
          <a:lstStyle/>
          <a:p>
            <a:pPr eaLnBrk="0" fontAlgn="base" hangingPunct="0">
              <a:spcBef>
                <a:spcPct val="0"/>
              </a:spcBef>
              <a:spcAft>
                <a:spcPct val="0"/>
              </a:spcAft>
              <a:defRPr/>
            </a:pPr>
            <a:endParaRPr lang="en-US">
              <a:solidFill>
                <a:srgbClr val="FFFFFF"/>
              </a:solidFill>
              <a:latin typeface="Times New Roman" pitchFamily="18" charset="0"/>
            </a:endParaRPr>
          </a:p>
        </p:txBody>
      </p:sp>
      <p:sp>
        <p:nvSpPr>
          <p:cNvPr id="1026" name="Text Box 2"/>
          <p:cNvSpPr txBox="1">
            <a:spLocks noChangeArrowheads="1"/>
          </p:cNvSpPr>
          <p:nvPr/>
        </p:nvSpPr>
        <p:spPr bwMode="auto">
          <a:xfrm>
            <a:off x="3124200" y="6245225"/>
            <a:ext cx="2895600" cy="476250"/>
          </a:xfrm>
          <a:prstGeom prst="rect">
            <a:avLst/>
          </a:prstGeom>
          <a:noFill/>
          <a:ln w="9525">
            <a:noFill/>
            <a:miter lim="800000"/>
            <a:headEnd/>
            <a:tailEnd/>
          </a:ln>
        </p:spPr>
        <p:txBody>
          <a:bodyPr wrap="none" anchor="ctr"/>
          <a:lstStyle/>
          <a:p>
            <a:pPr eaLnBrk="0" fontAlgn="base" hangingPunct="0">
              <a:spcBef>
                <a:spcPct val="0"/>
              </a:spcBef>
              <a:spcAft>
                <a:spcPct val="0"/>
              </a:spcAft>
              <a:defRPr/>
            </a:pPr>
            <a:endParaRPr lang="en-US">
              <a:solidFill>
                <a:srgbClr val="FFFFFF"/>
              </a:solidFill>
              <a:latin typeface="Times New Roman" pitchFamily="18" charset="0"/>
            </a:endParaRPr>
          </a:p>
        </p:txBody>
      </p:sp>
      <p:sp>
        <p:nvSpPr>
          <p:cNvPr id="1028" name="Rectangle 3"/>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9" name="Rectangle 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 xmlns:p14="http://schemas.microsoft.com/office/powerpoint/2010/main" val="108826250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Arial" charset="0"/>
          <a:ea typeface="Arial Unicode MS" pitchFamily="34" charset="-128"/>
          <a:cs typeface="Arial Unicode MS" pitchFamily="34" charset="-128"/>
        </a:defRPr>
      </a:lvl2pPr>
      <a:lvl3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Arial" charset="0"/>
          <a:ea typeface="Arial Unicode MS" pitchFamily="34" charset="-128"/>
          <a:cs typeface="Arial Unicode MS" pitchFamily="34" charset="-128"/>
        </a:defRPr>
      </a:lvl3pPr>
      <a:lvl4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Arial" charset="0"/>
          <a:ea typeface="Arial Unicode MS" pitchFamily="34" charset="-128"/>
          <a:cs typeface="Arial Unicode MS" pitchFamily="34" charset="-128"/>
        </a:defRPr>
      </a:lvl4pPr>
      <a:lvl5pPr algn="ctr" defTabSz="457200" rtl="0" eaLnBrk="0" fontAlgn="base" hangingPunct="0">
        <a:spcBef>
          <a:spcPct val="0"/>
        </a:spcBef>
        <a:spcAft>
          <a:spcPct val="0"/>
        </a:spcAft>
        <a:buClr>
          <a:srgbClr val="000000"/>
        </a:buClr>
        <a:buSzPct val="100000"/>
        <a:buFont typeface="Arial" pitchFamily="34" charset="0"/>
        <a:defRPr sz="4400">
          <a:solidFill>
            <a:srgbClr val="000000"/>
          </a:solidFill>
          <a:latin typeface="Arial" charset="0"/>
          <a:ea typeface="Arial Unicode MS" pitchFamily="34" charset="-128"/>
          <a:cs typeface="Arial Unicode MS" pitchFamily="34" charset="-128"/>
        </a:defRPr>
      </a:lvl5pPr>
      <a:lvl6pPr marL="457200" algn="l" defTabSz="457200" rtl="0" fontAlgn="base">
        <a:spcBef>
          <a:spcPct val="0"/>
        </a:spcBef>
        <a:spcAft>
          <a:spcPct val="0"/>
        </a:spcAft>
        <a:buClr>
          <a:srgbClr val="000000"/>
        </a:buClr>
        <a:buSzPct val="100000"/>
        <a:buFont typeface="Arial" charset="0"/>
        <a:defRPr sz="4400">
          <a:solidFill>
            <a:srgbClr val="000000"/>
          </a:solidFill>
          <a:latin typeface="Times New Roman" pitchFamily="18" charset="0"/>
          <a:ea typeface="Arial Unicode MS" pitchFamily="34" charset="-128"/>
          <a:cs typeface="Arial Unicode MS" pitchFamily="34" charset="-128"/>
        </a:defRPr>
      </a:lvl6pPr>
      <a:lvl7pPr marL="914400" algn="l" defTabSz="457200" rtl="0" fontAlgn="base">
        <a:spcBef>
          <a:spcPct val="0"/>
        </a:spcBef>
        <a:spcAft>
          <a:spcPct val="0"/>
        </a:spcAft>
        <a:buClr>
          <a:srgbClr val="000000"/>
        </a:buClr>
        <a:buSzPct val="100000"/>
        <a:buFont typeface="Arial" charset="0"/>
        <a:defRPr sz="4400">
          <a:solidFill>
            <a:srgbClr val="000000"/>
          </a:solidFill>
          <a:latin typeface="Times New Roman" pitchFamily="18" charset="0"/>
          <a:ea typeface="Arial Unicode MS" pitchFamily="34" charset="-128"/>
          <a:cs typeface="Arial Unicode MS" pitchFamily="34" charset="-128"/>
        </a:defRPr>
      </a:lvl7pPr>
      <a:lvl8pPr marL="1371600" algn="l" defTabSz="457200" rtl="0" fontAlgn="base">
        <a:spcBef>
          <a:spcPct val="0"/>
        </a:spcBef>
        <a:spcAft>
          <a:spcPct val="0"/>
        </a:spcAft>
        <a:buClr>
          <a:srgbClr val="000000"/>
        </a:buClr>
        <a:buSzPct val="100000"/>
        <a:buFont typeface="Arial" charset="0"/>
        <a:defRPr sz="4400">
          <a:solidFill>
            <a:srgbClr val="000000"/>
          </a:solidFill>
          <a:latin typeface="Times New Roman" pitchFamily="18" charset="0"/>
          <a:ea typeface="Arial Unicode MS" pitchFamily="34" charset="-128"/>
          <a:cs typeface="Arial Unicode MS" pitchFamily="34" charset="-128"/>
        </a:defRPr>
      </a:lvl8pPr>
      <a:lvl9pPr marL="1828800" algn="l" defTabSz="457200" rtl="0" fontAlgn="base">
        <a:spcBef>
          <a:spcPct val="0"/>
        </a:spcBef>
        <a:spcAft>
          <a:spcPct val="0"/>
        </a:spcAft>
        <a:buClr>
          <a:srgbClr val="000000"/>
        </a:buClr>
        <a:buSzPct val="100000"/>
        <a:buFont typeface="Arial" charset="0"/>
        <a:defRPr sz="4400">
          <a:solidFill>
            <a:srgbClr val="000000"/>
          </a:solidFill>
          <a:latin typeface="Times New Roman" pitchFamily="18" charset="0"/>
          <a:ea typeface="Arial Unicode MS" pitchFamily="34" charset="-128"/>
          <a:cs typeface="Arial Unicode MS" pitchFamily="34" charset="-128"/>
        </a:defRPr>
      </a:lvl9pPr>
    </p:titleStyle>
    <p:bodyStyle>
      <a:lvl1pPr marL="341313" indent="-341313" algn="l" defTabSz="457200" rtl="0" eaLnBrk="0" fontAlgn="base" hangingPunct="0">
        <a:spcBef>
          <a:spcPts val="800"/>
        </a:spcBef>
        <a:spcAft>
          <a:spcPct val="0"/>
        </a:spcAft>
        <a:buClr>
          <a:srgbClr val="000000"/>
        </a:buClr>
        <a:buSzPct val="100000"/>
        <a:buFont typeface="Arial" pitchFamily="34"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Arial" pitchFamily="34"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Arial" pitchFamily="34"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Arial" pitchFamily="34"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Arial" pitchFamily="34"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Arial"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Arial"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Arial"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Arial"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F2CE43A1-A5CF-456B-BB13-E2D12A6E5E28}" type="slidenum">
              <a:rPr lang="en-US"/>
              <a:pPr fontAlgn="base">
                <a:spcBef>
                  <a:spcPct val="0"/>
                </a:spcBef>
                <a:spcAft>
                  <a:spcPct val="0"/>
                </a:spcAft>
                <a:defRPr/>
              </a:pPr>
              <a:t>‹#›</a:t>
            </a:fld>
            <a:endParaRPr lang="en-US"/>
          </a:p>
        </p:txBody>
      </p:sp>
    </p:spTree>
    <p:extLst>
      <p:ext uri="{BB962C8B-B14F-4D97-AF65-F5344CB8AC3E}">
        <p14:creationId xmlns="" xmlns:p14="http://schemas.microsoft.com/office/powerpoint/2010/main" val="145231570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fontAlgn="base">
              <a:spcBef>
                <a:spcPct val="0"/>
              </a:spcBef>
              <a:spcAft>
                <a:spcPct val="0"/>
              </a:spcAft>
              <a:defRPr/>
            </a:pPr>
            <a:fld id="{009F27C2-B8FF-40A9-B739-FDF2A0BEC006}" type="slidenum">
              <a:rPr lang="en-US"/>
              <a:pPr fontAlgn="base">
                <a:spcBef>
                  <a:spcPct val="0"/>
                </a:spcBef>
                <a:spcAft>
                  <a:spcPct val="0"/>
                </a:spcAft>
                <a:defRPr/>
              </a:pPr>
              <a:t>‹#›</a:t>
            </a:fld>
            <a:endParaRPr lang="en-US"/>
          </a:p>
        </p:txBody>
      </p:sp>
    </p:spTree>
    <p:extLst>
      <p:ext uri="{BB962C8B-B14F-4D97-AF65-F5344CB8AC3E}">
        <p14:creationId xmlns="" xmlns:p14="http://schemas.microsoft.com/office/powerpoint/2010/main" val="145534503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3CCD4-5144-48A1-B6F2-A31261FA2290}"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88C4B-D030-476D-82C5-5EF3C8A1BF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0782045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fontAlgn="base">
              <a:spcBef>
                <a:spcPct val="0"/>
              </a:spcBef>
              <a:spcAft>
                <a:spcPct val="0"/>
              </a:spcAft>
              <a:defRPr/>
            </a:pPr>
            <a:fld id="{DB0736BC-38C0-4C95-852A-573C2B1A159E}" type="slidenum">
              <a:rPr lang="en-US"/>
              <a:pPr fontAlgn="base">
                <a:spcBef>
                  <a:spcPct val="0"/>
                </a:spcBef>
                <a:spcAft>
                  <a:spcPct val="0"/>
                </a:spcAft>
                <a:defRPr/>
              </a:pPr>
              <a:t>‹#›</a:t>
            </a:fld>
            <a:endParaRPr lang="en-US"/>
          </a:p>
        </p:txBody>
      </p:sp>
    </p:spTree>
    <p:extLst>
      <p:ext uri="{BB962C8B-B14F-4D97-AF65-F5344CB8AC3E}">
        <p14:creationId xmlns="" xmlns:p14="http://schemas.microsoft.com/office/powerpoint/2010/main" val="8779480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2.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184.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167.xml"/><Relationship Id="rId5" Type="http://schemas.openxmlformats.org/officeDocument/2006/relationships/image" Target="../media/image25.png"/><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19.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hyperlink" Target="http://www.spc.noaa.gov/exper/sref" TargetMode="External"/><Relationship Id="rId2" Type="http://schemas.openxmlformats.org/officeDocument/2006/relationships/image" Target="../media/image28.gif"/><Relationship Id="rId1" Type="http://schemas.openxmlformats.org/officeDocument/2006/relationships/slideLayout" Target="../slideLayouts/slideLayout19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0.xml"/><Relationship Id="rId1" Type="http://schemas.openxmlformats.org/officeDocument/2006/relationships/video" Target="file:///C:\Documents%20and%20Settings\llmorone\Desktop\375-197_Snowmageddon-2010.wm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gif"/><Relationship Id="rId2" Type="http://schemas.openxmlformats.org/officeDocument/2006/relationships/image" Target="../media/image44.png"/><Relationship Id="rId1" Type="http://schemas.openxmlformats.org/officeDocument/2006/relationships/slideLayout" Target="../slideLayouts/slideLayout7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50.gif"/></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0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0.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8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86.xml"/><Relationship Id="rId6" Type="http://schemas.openxmlformats.org/officeDocument/2006/relationships/image" Target="../media/image63.jpeg"/><Relationship Id="rId5"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6.png"/><Relationship Id="rId7" Type="http://schemas.openxmlformats.org/officeDocument/2006/relationships/image" Target="../media/image1.png"/><Relationship Id="rId12"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0.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6.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56.xml"/><Relationship Id="rId1" Type="http://schemas.openxmlformats.org/officeDocument/2006/relationships/video" Target="file:///C:\Documents%20and%20Settings\llmorone\Desktop\821_20110830-IreneTracks-WaterMark.wmv"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6.png"/><Relationship Id="rId7" Type="http://schemas.openxmlformats.org/officeDocument/2006/relationships/image" Target="../media/image80.gif"/><Relationship Id="rId2" Type="http://schemas.openxmlformats.org/officeDocument/2006/relationships/notesSlide" Target="../notesSlides/notesSlide11.xml"/><Relationship Id="rId1" Type="http://schemas.openxmlformats.org/officeDocument/2006/relationships/slideLayout" Target="../slideLayouts/slideLayout119.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19.xml"/><Relationship Id="rId5" Type="http://schemas.openxmlformats.org/officeDocument/2006/relationships/image" Target="../media/image86.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1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490538" y="1393825"/>
            <a:ext cx="8189912" cy="1143000"/>
          </a:xfrm>
        </p:spPr>
        <p:txBody>
          <a:bodyPr/>
          <a:lstStyle/>
          <a:p>
            <a:pPr eaLnBrk="1" hangingPunct="1"/>
            <a:r>
              <a:rPr lang="en-US" sz="2800" dirty="0" smtClean="0">
                <a:latin typeface="Times New Roman" pitchFamily="18" charset="0"/>
              </a:rPr>
              <a:t>Advancing Ensemble Modeling Systems within and Operational Environment – the Status of Ensemble Forecasts at the National Centers for Environmental Prediction</a:t>
            </a:r>
            <a:endParaRPr lang="en-US" sz="2800" dirty="0" smtClean="0"/>
          </a:p>
        </p:txBody>
      </p:sp>
      <p:sp>
        <p:nvSpPr>
          <p:cNvPr id="43011" name="Rectangle 3"/>
          <p:cNvSpPr>
            <a:spLocks noGrp="1" noChangeArrowheads="1"/>
          </p:cNvSpPr>
          <p:nvPr>
            <p:ph type="subTitle" idx="1"/>
          </p:nvPr>
        </p:nvSpPr>
        <p:spPr>
          <a:xfrm>
            <a:off x="914400" y="2817813"/>
            <a:ext cx="7581900" cy="3581400"/>
          </a:xfrm>
        </p:spPr>
        <p:txBody>
          <a:bodyPr rtlCol="0">
            <a:normAutofit/>
          </a:bodyPr>
          <a:lstStyle/>
          <a:p>
            <a:pPr eaLnBrk="1" fontAlgn="auto" hangingPunct="1">
              <a:lnSpc>
                <a:spcPct val="110000"/>
              </a:lnSpc>
              <a:spcBef>
                <a:spcPct val="0"/>
              </a:spcBef>
              <a:spcAft>
                <a:spcPts val="0"/>
              </a:spcAft>
              <a:defRPr/>
            </a:pPr>
            <a:r>
              <a:rPr lang="en-US" sz="2000" dirty="0"/>
              <a:t/>
            </a:r>
            <a:br>
              <a:rPr lang="en-US" sz="2000" dirty="0"/>
            </a:br>
            <a:r>
              <a:rPr lang="en-US" sz="2000" b="1" dirty="0">
                <a:solidFill>
                  <a:schemeClr val="tx2"/>
                </a:solidFill>
                <a:latin typeface="Times New Roman" pitchFamily="18" charset="0"/>
              </a:rPr>
              <a:t>Dr. Louis W. </a:t>
            </a:r>
            <a:r>
              <a:rPr lang="en-US" sz="2000" b="1" dirty="0" err="1">
                <a:solidFill>
                  <a:schemeClr val="tx2"/>
                </a:solidFill>
                <a:latin typeface="Times New Roman" pitchFamily="18" charset="0"/>
              </a:rPr>
              <a:t>Uccellini</a:t>
            </a:r>
            <a:endParaRPr lang="en-US" sz="2000" b="1" dirty="0">
              <a:solidFill>
                <a:schemeClr val="tx2"/>
              </a:solidFill>
              <a:latin typeface="Times New Roman" pitchFamily="18" charset="0"/>
            </a:endParaRPr>
          </a:p>
          <a:p>
            <a:pPr eaLnBrk="1" fontAlgn="auto" hangingPunct="1">
              <a:lnSpc>
                <a:spcPct val="110000"/>
              </a:lnSpc>
              <a:spcBef>
                <a:spcPct val="0"/>
              </a:spcBef>
              <a:spcAft>
                <a:spcPts val="0"/>
              </a:spcAft>
              <a:defRPr/>
            </a:pPr>
            <a:r>
              <a:rPr lang="en-US" sz="2000" b="1" dirty="0">
                <a:solidFill>
                  <a:schemeClr val="tx2"/>
                </a:solidFill>
                <a:latin typeface="Times New Roman" pitchFamily="18" charset="0"/>
              </a:rPr>
              <a:t>Director, </a:t>
            </a:r>
            <a:r>
              <a:rPr lang="en-US" sz="2000" b="1" dirty="0" smtClean="0">
                <a:solidFill>
                  <a:schemeClr val="tx2"/>
                </a:solidFill>
                <a:latin typeface="Times New Roman" pitchFamily="18" charset="0"/>
              </a:rPr>
              <a:t>NCEP</a:t>
            </a:r>
          </a:p>
          <a:p>
            <a:pPr eaLnBrk="1" fontAlgn="auto" hangingPunct="1">
              <a:lnSpc>
                <a:spcPct val="110000"/>
              </a:lnSpc>
              <a:spcBef>
                <a:spcPct val="0"/>
              </a:spcBef>
              <a:spcAft>
                <a:spcPts val="0"/>
              </a:spcAft>
              <a:defRPr/>
            </a:pPr>
            <a:endParaRPr lang="en-US" sz="2000" b="1" dirty="0">
              <a:latin typeface="Times New Roman" pitchFamily="18" charset="0"/>
            </a:endParaRPr>
          </a:p>
        </p:txBody>
      </p:sp>
      <p:sp>
        <p:nvSpPr>
          <p:cNvPr id="77828" name="Rectangle 4"/>
          <p:cNvSpPr>
            <a:spLocks noChangeArrowheads="1"/>
          </p:cNvSpPr>
          <p:nvPr/>
        </p:nvSpPr>
        <p:spPr bwMode="auto">
          <a:xfrm>
            <a:off x="1219200" y="2895600"/>
            <a:ext cx="6629400" cy="46038"/>
          </a:xfrm>
          <a:prstGeom prst="rect">
            <a:avLst/>
          </a:prstGeom>
          <a:solidFill>
            <a:srgbClr val="00B0F0"/>
          </a:solidFill>
          <a:ln>
            <a:noFill/>
          </a:ln>
          <a:extLst/>
        </p:spPr>
        <p:txBody>
          <a:bodyPr wrap="none" anchor="ctr"/>
          <a:lstStyle/>
          <a:p>
            <a:endParaRPr lang="en-US">
              <a:latin typeface="Calibri" pitchFamily="34" charset="0"/>
            </a:endParaRPr>
          </a:p>
        </p:txBody>
      </p:sp>
      <p:sp>
        <p:nvSpPr>
          <p:cNvPr id="77829" name="Rectangle 5"/>
          <p:cNvSpPr>
            <a:spLocks noChangeArrowheads="1"/>
          </p:cNvSpPr>
          <p:nvPr/>
        </p:nvSpPr>
        <p:spPr bwMode="auto">
          <a:xfrm>
            <a:off x="1228725" y="4113213"/>
            <a:ext cx="6629400" cy="46037"/>
          </a:xfrm>
          <a:prstGeom prst="rect">
            <a:avLst/>
          </a:prstGeom>
          <a:solidFill>
            <a:srgbClr val="00B0F0"/>
          </a:solidFill>
          <a:ln>
            <a:noFill/>
          </a:ln>
          <a:extLst/>
        </p:spPr>
        <p:txBody>
          <a:bodyPr wrap="none" anchor="ctr"/>
          <a:lstStyle/>
          <a:p>
            <a:endParaRPr lang="en-US">
              <a:latin typeface="Calibri" pitchFamily="34" charset="0"/>
            </a:endParaRPr>
          </a:p>
        </p:txBody>
      </p:sp>
      <p:sp>
        <p:nvSpPr>
          <p:cNvPr id="77830" name="Text Box 6"/>
          <p:cNvSpPr txBox="1">
            <a:spLocks noChangeArrowheads="1"/>
          </p:cNvSpPr>
          <p:nvPr/>
        </p:nvSpPr>
        <p:spPr bwMode="auto">
          <a:xfrm>
            <a:off x="2828925" y="4211459"/>
            <a:ext cx="3429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i="1" dirty="0" smtClean="0">
                <a:solidFill>
                  <a:schemeClr val="tx2"/>
                </a:solidFill>
                <a:latin typeface="Times New Roman" pitchFamily="18" charset="0"/>
              </a:rPr>
              <a:t>T.N. </a:t>
            </a:r>
            <a:r>
              <a:rPr lang="en-US" b="1" i="1" dirty="0" err="1" smtClean="0">
                <a:solidFill>
                  <a:schemeClr val="tx2"/>
                </a:solidFill>
                <a:latin typeface="Times New Roman" pitchFamily="18" charset="0"/>
              </a:rPr>
              <a:t>Krishnamurti</a:t>
            </a:r>
            <a:r>
              <a:rPr lang="en-US" b="1" i="1" dirty="0" smtClean="0">
                <a:solidFill>
                  <a:schemeClr val="tx2"/>
                </a:solidFill>
                <a:latin typeface="Times New Roman" pitchFamily="18" charset="0"/>
              </a:rPr>
              <a:t> Symposium</a:t>
            </a:r>
          </a:p>
          <a:p>
            <a:pPr algn="ctr"/>
            <a:r>
              <a:rPr lang="en-US" b="1" i="1" dirty="0" smtClean="0">
                <a:solidFill>
                  <a:schemeClr val="tx2"/>
                </a:solidFill>
                <a:latin typeface="Times New Roman" pitchFamily="18" charset="0"/>
              </a:rPr>
              <a:t>92</a:t>
            </a:r>
            <a:r>
              <a:rPr lang="en-US" b="1" i="1" baseline="30000" dirty="0" smtClean="0">
                <a:solidFill>
                  <a:schemeClr val="tx2"/>
                </a:solidFill>
                <a:latin typeface="Times New Roman" pitchFamily="18" charset="0"/>
              </a:rPr>
              <a:t>th</a:t>
            </a:r>
            <a:r>
              <a:rPr lang="en-US" b="1" i="1" dirty="0" smtClean="0">
                <a:solidFill>
                  <a:schemeClr val="tx2"/>
                </a:solidFill>
                <a:latin typeface="Times New Roman" pitchFamily="18" charset="0"/>
              </a:rPr>
              <a:t> </a:t>
            </a:r>
            <a:r>
              <a:rPr lang="en-US" b="1" i="1" dirty="0">
                <a:solidFill>
                  <a:schemeClr val="tx2"/>
                </a:solidFill>
                <a:latin typeface="Times New Roman" pitchFamily="18" charset="0"/>
              </a:rPr>
              <a:t>AMS  Annual Meeting</a:t>
            </a:r>
          </a:p>
          <a:p>
            <a:pPr algn="ctr"/>
            <a:r>
              <a:rPr lang="en-US" b="1" i="1" dirty="0" smtClean="0">
                <a:solidFill>
                  <a:schemeClr val="tx2"/>
                </a:solidFill>
                <a:latin typeface="Times New Roman" pitchFamily="18" charset="0"/>
              </a:rPr>
              <a:t>New Orleans, LA</a:t>
            </a:r>
            <a:endParaRPr lang="en-US" b="1" i="1" dirty="0">
              <a:solidFill>
                <a:schemeClr val="tx2"/>
              </a:solidFill>
              <a:latin typeface="Times New Roman" pitchFamily="18" charset="0"/>
            </a:endParaRPr>
          </a:p>
          <a:p>
            <a:pPr algn="ctr"/>
            <a:r>
              <a:rPr lang="en-US" b="1" i="1" dirty="0">
                <a:solidFill>
                  <a:schemeClr val="tx2"/>
                </a:solidFill>
                <a:latin typeface="Times New Roman" pitchFamily="18" charset="0"/>
              </a:rPr>
              <a:t>January </a:t>
            </a:r>
            <a:r>
              <a:rPr lang="en-US" b="1" i="1" dirty="0" smtClean="0">
                <a:solidFill>
                  <a:schemeClr val="tx2"/>
                </a:solidFill>
                <a:latin typeface="Times New Roman" pitchFamily="18" charset="0"/>
              </a:rPr>
              <a:t>26, 2012</a:t>
            </a:r>
            <a:endParaRPr lang="en-US" b="1" i="1" dirty="0">
              <a:solidFill>
                <a:schemeClr val="tx2"/>
              </a:solidFill>
              <a:latin typeface="Times New Roman" pitchFamily="18" charset="0"/>
            </a:endParaRPr>
          </a:p>
        </p:txBody>
      </p:sp>
      <p:sp>
        <p:nvSpPr>
          <p:cNvPr id="77831" name="Text Box 7"/>
          <p:cNvSpPr txBox="1">
            <a:spLocks noChangeArrowheads="1"/>
          </p:cNvSpPr>
          <p:nvPr/>
        </p:nvSpPr>
        <p:spPr bwMode="auto">
          <a:xfrm>
            <a:off x="430213" y="6172200"/>
            <a:ext cx="83724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000" i="1">
                <a:latin typeface="Times New Roman" pitchFamily="18" charset="0"/>
              </a:rPr>
              <a:t>“Where America’s Climate, Weather, Ocean and Space Weather Services Begin”</a:t>
            </a:r>
          </a:p>
        </p:txBody>
      </p:sp>
      <p:pic>
        <p:nvPicPr>
          <p:cNvPr id="77832" name="Picture 12" descr="DOC_LOGO_1X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7368" y="217615"/>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3" name="Picture 13" descr="Noaa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7834" name="Group 14"/>
          <p:cNvGrpSpPr>
            <a:grpSpLocks/>
          </p:cNvGrpSpPr>
          <p:nvPr/>
        </p:nvGrpSpPr>
        <p:grpSpPr bwMode="auto">
          <a:xfrm>
            <a:off x="990600" y="5410200"/>
            <a:ext cx="7145338" cy="685800"/>
            <a:chOff x="626" y="3408"/>
            <a:chExt cx="4501" cy="432"/>
          </a:xfrm>
        </p:grpSpPr>
        <p:pic>
          <p:nvPicPr>
            <p:cNvPr id="77835" name="Picture 15" descr="wing_sunset2_small"/>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6" name="Picture 16" descr="roughseas"/>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7" name="Picture 17"/>
            <p:cNvPicPr>
              <a:picLocks noChangeAspect="1" noChangeArrowheads="1"/>
            </p:cNvPicPr>
            <p:nvPr/>
          </p:nvPicPr>
          <p:blipFill>
            <a:blip r:embed="rId7" cstate="print">
              <a:extLst>
                <a:ext uri="{28A0092B-C50C-407E-A947-70E740481C1C}">
                  <a14:useLocalDpi xmlns=""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8" name="Picture 18"/>
            <p:cNvPicPr>
              <a:picLocks noChangeAspect="1" noChangeArrowheads="1"/>
            </p:cNvPicPr>
            <p:nvPr/>
          </p:nvPicPr>
          <p:blipFill>
            <a:blip r:embed="rId8" cstate="print">
              <a:extLst>
                <a:ext uri="{28A0092B-C50C-407E-A947-70E740481C1C}">
                  <a14:useLocalDpi xmlns=""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9" name="Picture 19"/>
            <p:cNvPicPr>
              <a:picLocks noChangeAspect="1" noChangeArrowheads="1"/>
            </p:cNvPicPr>
            <p:nvPr/>
          </p:nvPicPr>
          <p:blipFill>
            <a:blip r:embed="rId9" cstate="print">
              <a:extLst>
                <a:ext uri="{28A0092B-C50C-407E-A947-70E740481C1C}">
                  <a14:useLocalDpi xmlns=""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40" name="Picture 20" descr="PLOW_-_BUS"/>
            <p:cNvPicPr>
              <a:picLocks noChangeAspect="1" noChangeArrowheads="1"/>
            </p:cNvPicPr>
            <p:nvPr/>
          </p:nvPicPr>
          <p:blipFill>
            <a:blip r:embed="rId10" cstate="print">
              <a:extLst>
                <a:ext uri="{28A0092B-C50C-407E-A947-70E740481C1C}">
                  <a14:useLocalDpi xmlns=""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19378127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040FE64-E854-4C0D-A089-20D2837EE1C4}" type="slidenum">
              <a:rPr lang="en-US" smtClean="0"/>
              <a:pPr>
                <a:defRPr/>
              </a:pPr>
              <a:t>10</a:t>
            </a:fld>
            <a:endParaRPr lang="en-US"/>
          </a:p>
        </p:txBody>
      </p:sp>
      <p:graphicFrame>
        <p:nvGraphicFramePr>
          <p:cNvPr id="3" name="Table 2"/>
          <p:cNvGraphicFramePr>
            <a:graphicFrameLocks noGrp="1"/>
          </p:cNvGraphicFramePr>
          <p:nvPr>
            <p:extLst>
              <p:ext uri="{D42A27DB-BD31-4B8C-83A1-F6EECF244321}">
                <p14:modId xmlns="" xmlns:p14="http://schemas.microsoft.com/office/powerpoint/2010/main" val="2753296652"/>
              </p:ext>
            </p:extLst>
          </p:nvPr>
        </p:nvGraphicFramePr>
        <p:xfrm>
          <a:off x="670384" y="1752600"/>
          <a:ext cx="8001000" cy="4739747"/>
        </p:xfrm>
        <a:graphic>
          <a:graphicData uri="http://schemas.openxmlformats.org/drawingml/2006/table">
            <a:tbl>
              <a:tblPr firstRow="1" bandRow="1">
                <a:tableStyleId>{5C22544A-7EE6-4342-B048-85BDC9FD1C3A}</a:tableStyleId>
              </a:tblPr>
              <a:tblGrid>
                <a:gridCol w="1360170"/>
                <a:gridCol w="1840230"/>
                <a:gridCol w="1600200"/>
                <a:gridCol w="1387016"/>
                <a:gridCol w="1813384"/>
              </a:tblGrid>
              <a:tr h="441852">
                <a:tc>
                  <a:txBody>
                    <a:bodyPr/>
                    <a:lstStyle/>
                    <a:p>
                      <a:endParaRPr lang="en-US" dirty="0"/>
                    </a:p>
                  </a:txBody>
                  <a:tcPr/>
                </a:tc>
                <a:tc>
                  <a:txBody>
                    <a:bodyPr/>
                    <a:lstStyle/>
                    <a:p>
                      <a:r>
                        <a:rPr lang="en-US" dirty="0" smtClean="0"/>
                        <a:t>NAEFS</a:t>
                      </a:r>
                      <a:endParaRPr lang="en-US" dirty="0"/>
                    </a:p>
                  </a:txBody>
                  <a:tcPr/>
                </a:tc>
                <a:tc>
                  <a:txBody>
                    <a:bodyPr/>
                    <a:lstStyle/>
                    <a:p>
                      <a:r>
                        <a:rPr lang="en-US" dirty="0" smtClean="0"/>
                        <a:t>SREF</a:t>
                      </a:r>
                      <a:endParaRPr lang="en-US" dirty="0"/>
                    </a:p>
                  </a:txBody>
                  <a:tcPr/>
                </a:tc>
                <a:tc>
                  <a:txBody>
                    <a:bodyPr/>
                    <a:lstStyle/>
                    <a:p>
                      <a:r>
                        <a:rPr lang="en-US" dirty="0" smtClean="0"/>
                        <a:t>CFS</a:t>
                      </a:r>
                      <a:endParaRPr lang="en-US" dirty="0"/>
                    </a:p>
                  </a:txBody>
                  <a:tcPr/>
                </a:tc>
                <a:tc>
                  <a:txBody>
                    <a:bodyPr/>
                    <a:lstStyle/>
                    <a:p>
                      <a:r>
                        <a:rPr lang="en-US" dirty="0" smtClean="0"/>
                        <a:t>EUROSIP***</a:t>
                      </a:r>
                      <a:endParaRPr lang="en-US" dirty="0"/>
                    </a:p>
                  </a:txBody>
                  <a:tcPr/>
                </a:tc>
              </a:tr>
              <a:tr h="1416347">
                <a:tc>
                  <a:txBody>
                    <a:bodyPr/>
                    <a:lstStyle/>
                    <a:p>
                      <a:r>
                        <a:rPr lang="en-US" dirty="0" smtClean="0"/>
                        <a:t>Members</a:t>
                      </a:r>
                      <a:endParaRPr lang="en-US" dirty="0"/>
                    </a:p>
                  </a:txBody>
                  <a:tcPr/>
                </a:tc>
                <a:tc>
                  <a:txBody>
                    <a:bodyPr/>
                    <a:lstStyle/>
                    <a:p>
                      <a:r>
                        <a:rPr lang="en-US" dirty="0" smtClean="0"/>
                        <a:t>GEFS – 84/day</a:t>
                      </a:r>
                    </a:p>
                    <a:p>
                      <a:r>
                        <a:rPr lang="en-US" dirty="0" smtClean="0"/>
                        <a:t>GEM – 42/day</a:t>
                      </a:r>
                      <a:endParaRPr lang="en-US" dirty="0"/>
                    </a:p>
                  </a:txBody>
                  <a:tcPr/>
                </a:tc>
                <a:tc>
                  <a:txBody>
                    <a:bodyPr/>
                    <a:lstStyle/>
                    <a:p>
                      <a:r>
                        <a:rPr lang="en-US" dirty="0" smtClean="0"/>
                        <a:t>84/day</a:t>
                      </a:r>
                      <a:endParaRPr lang="en-US" dirty="0"/>
                    </a:p>
                  </a:txBody>
                  <a:tcPr/>
                </a:tc>
                <a:tc>
                  <a:txBody>
                    <a:bodyPr/>
                    <a:lstStyle/>
                    <a:p>
                      <a:r>
                        <a:rPr lang="en-US" dirty="0" smtClean="0"/>
                        <a:t>4/day</a:t>
                      </a:r>
                      <a:endParaRPr lang="en-US" dirty="0"/>
                    </a:p>
                  </a:txBody>
                  <a:tcPr/>
                </a:tc>
                <a:tc>
                  <a:txBody>
                    <a:bodyPr/>
                    <a:lstStyle/>
                    <a:p>
                      <a:r>
                        <a:rPr lang="en-US" dirty="0" smtClean="0"/>
                        <a:t>CFS</a:t>
                      </a:r>
                    </a:p>
                    <a:p>
                      <a:r>
                        <a:rPr lang="en-US" dirty="0" smtClean="0"/>
                        <a:t>ECMWF</a:t>
                      </a:r>
                    </a:p>
                    <a:p>
                      <a:r>
                        <a:rPr lang="en-US" dirty="0" err="1" smtClean="0"/>
                        <a:t>UKMet</a:t>
                      </a:r>
                      <a:endParaRPr lang="en-US" dirty="0" smtClean="0"/>
                    </a:p>
                    <a:p>
                      <a:r>
                        <a:rPr lang="en-US" dirty="0" err="1" smtClean="0"/>
                        <a:t>MeteoFrance</a:t>
                      </a:r>
                      <a:endParaRPr lang="en-US" dirty="0"/>
                    </a:p>
                  </a:txBody>
                  <a:tcPr/>
                </a:tc>
              </a:tr>
              <a:tr h="762648">
                <a:tc>
                  <a:txBody>
                    <a:bodyPr/>
                    <a:lstStyle/>
                    <a:p>
                      <a:r>
                        <a:rPr lang="en-US" dirty="0" smtClean="0"/>
                        <a:t>Resolution</a:t>
                      </a:r>
                      <a:endParaRPr lang="en-US" dirty="0"/>
                    </a:p>
                  </a:txBody>
                  <a:tcPr/>
                </a:tc>
                <a:tc>
                  <a:txBody>
                    <a:bodyPr/>
                    <a:lstStyle/>
                    <a:p>
                      <a:r>
                        <a:rPr lang="en-US" dirty="0" smtClean="0"/>
                        <a:t>GEFS* 50 km</a:t>
                      </a:r>
                    </a:p>
                    <a:p>
                      <a:r>
                        <a:rPr lang="en-US" dirty="0" smtClean="0"/>
                        <a:t>GEM  60km</a:t>
                      </a:r>
                      <a:endParaRPr lang="en-US" dirty="0"/>
                    </a:p>
                  </a:txBody>
                  <a:tcPr/>
                </a:tc>
                <a:tc>
                  <a:txBody>
                    <a:bodyPr/>
                    <a:lstStyle/>
                    <a:p>
                      <a:r>
                        <a:rPr lang="en-US" dirty="0" smtClean="0"/>
                        <a:t>16 km**</a:t>
                      </a:r>
                      <a:endParaRPr lang="en-US" dirty="0"/>
                    </a:p>
                  </a:txBody>
                  <a:tcPr/>
                </a:tc>
                <a:tc>
                  <a:txBody>
                    <a:bodyPr/>
                    <a:lstStyle/>
                    <a:p>
                      <a:r>
                        <a:rPr lang="en-US" dirty="0" smtClean="0"/>
                        <a:t>100 km</a:t>
                      </a:r>
                      <a:endParaRPr lang="en-US" dirty="0"/>
                    </a:p>
                  </a:txBody>
                  <a:tcPr/>
                </a:tc>
                <a:tc>
                  <a:txBody>
                    <a:bodyPr/>
                    <a:lstStyle/>
                    <a:p>
                      <a:endParaRPr lang="en-US" dirty="0"/>
                    </a:p>
                  </a:txBody>
                  <a:tcPr/>
                </a:tc>
              </a:tr>
              <a:tr h="762648">
                <a:tc>
                  <a:txBody>
                    <a:bodyPr/>
                    <a:lstStyle/>
                    <a:p>
                      <a:r>
                        <a:rPr lang="en-US" dirty="0" smtClean="0"/>
                        <a:t>Forecast Length</a:t>
                      </a:r>
                      <a:endParaRPr lang="en-US" dirty="0"/>
                    </a:p>
                  </a:txBody>
                  <a:tcPr/>
                </a:tc>
                <a:tc>
                  <a:txBody>
                    <a:bodyPr/>
                    <a:lstStyle/>
                    <a:p>
                      <a:r>
                        <a:rPr lang="en-US" dirty="0" smtClean="0"/>
                        <a:t>16 days</a:t>
                      </a:r>
                      <a:endParaRPr lang="en-US" dirty="0"/>
                    </a:p>
                  </a:txBody>
                  <a:tcPr/>
                </a:tc>
                <a:tc>
                  <a:txBody>
                    <a:bodyPr/>
                    <a:lstStyle/>
                    <a:p>
                      <a:r>
                        <a:rPr lang="en-US" dirty="0" smtClean="0"/>
                        <a:t>87 hours</a:t>
                      </a:r>
                      <a:endParaRPr lang="en-US" dirty="0"/>
                    </a:p>
                  </a:txBody>
                  <a:tcPr/>
                </a:tc>
                <a:tc>
                  <a:txBody>
                    <a:bodyPr/>
                    <a:lstStyle/>
                    <a:p>
                      <a:r>
                        <a:rPr lang="en-US" dirty="0" smtClean="0"/>
                        <a:t>9 months</a:t>
                      </a:r>
                      <a:endParaRPr lang="en-US" dirty="0"/>
                    </a:p>
                  </a:txBody>
                  <a:tcPr/>
                </a:tc>
                <a:tc>
                  <a:txBody>
                    <a:bodyPr/>
                    <a:lstStyle/>
                    <a:p>
                      <a:r>
                        <a:rPr lang="en-US" dirty="0" smtClean="0"/>
                        <a:t>6 months</a:t>
                      </a:r>
                      <a:endParaRPr lang="en-US" dirty="0"/>
                    </a:p>
                  </a:txBody>
                  <a:tcPr/>
                </a:tc>
              </a:tr>
              <a:tr h="44185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441852">
                <a:tc>
                  <a:txBody>
                    <a:bodyPr/>
                    <a:lstStyle/>
                    <a:p>
                      <a:endParaRPr lang="en-US"/>
                    </a:p>
                  </a:txBody>
                  <a:tcPr/>
                </a:tc>
                <a:tc>
                  <a:txBody>
                    <a:bodyPr/>
                    <a:lstStyle/>
                    <a:p>
                      <a:r>
                        <a:rPr lang="en-US" dirty="0" smtClean="0"/>
                        <a:t>*starting 2/12</a:t>
                      </a:r>
                      <a:endParaRPr lang="en-US" dirty="0"/>
                    </a:p>
                  </a:txBody>
                  <a:tcPr/>
                </a:tc>
                <a:tc>
                  <a:txBody>
                    <a:bodyPr/>
                    <a:lstStyle/>
                    <a:p>
                      <a:r>
                        <a:rPr lang="en-US" smtClean="0"/>
                        <a:t>**starting </a:t>
                      </a:r>
                      <a:r>
                        <a:rPr lang="en-US" dirty="0" smtClean="0"/>
                        <a:t>4/12</a:t>
                      </a:r>
                      <a:endParaRPr lang="en-US" dirty="0"/>
                    </a:p>
                  </a:txBody>
                  <a:tcPr/>
                </a:tc>
                <a:tc>
                  <a:txBody>
                    <a:bodyPr/>
                    <a:lstStyle/>
                    <a:p>
                      <a:endParaRPr lang="en-US" dirty="0"/>
                    </a:p>
                  </a:txBody>
                  <a:tcPr/>
                </a:tc>
                <a:tc>
                  <a:txBody>
                    <a:bodyPr/>
                    <a:lstStyle/>
                    <a:p>
                      <a:r>
                        <a:rPr lang="en-US" dirty="0" smtClean="0"/>
                        <a:t>*** 3 forecast parameters starting Dec ‘11</a:t>
                      </a:r>
                      <a:endParaRPr lang="en-US" dirty="0"/>
                    </a:p>
                  </a:txBody>
                  <a:tcPr/>
                </a:tc>
              </a:tr>
            </a:tbl>
          </a:graphicData>
        </a:graphic>
      </p:graphicFrame>
      <p:sp>
        <p:nvSpPr>
          <p:cNvPr id="5" name="TextBox 4"/>
          <p:cNvSpPr txBox="1"/>
          <p:nvPr/>
        </p:nvSpPr>
        <p:spPr>
          <a:xfrm>
            <a:off x="762000" y="609600"/>
            <a:ext cx="7665368" cy="523220"/>
          </a:xfrm>
          <a:prstGeom prst="rect">
            <a:avLst/>
          </a:prstGeom>
          <a:noFill/>
        </p:spPr>
        <p:txBody>
          <a:bodyPr wrap="none" rtlCol="0">
            <a:spAutoFit/>
          </a:bodyPr>
          <a:lstStyle/>
          <a:p>
            <a:r>
              <a:rPr lang="en-US" sz="2800" dirty="0" smtClean="0"/>
              <a:t>Current NCEP Operational Ensemble Configuration</a:t>
            </a:r>
            <a:endParaRPr lang="en-US" sz="2800" dirty="0"/>
          </a:p>
        </p:txBody>
      </p:sp>
    </p:spTree>
    <p:extLst>
      <p:ext uri="{BB962C8B-B14F-4D97-AF65-F5344CB8AC3E}">
        <p14:creationId xmlns="" xmlns:p14="http://schemas.microsoft.com/office/powerpoint/2010/main" val="1224144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2"/>
          <p:cNvSpPr>
            <a:spLocks noGrp="1"/>
          </p:cNvSpPr>
          <p:nvPr>
            <p:ph type="sldNum" sz="quarter" idx="12"/>
          </p:nvPr>
        </p:nvSpPr>
        <p:spPr>
          <a:xfrm>
            <a:off x="3124200" y="6477000"/>
            <a:ext cx="2895600" cy="457200"/>
          </a:xfrm>
        </p:spPr>
        <p:txBody>
          <a:bodyPr/>
          <a:lstStyle/>
          <a:p>
            <a:pPr algn="ctr">
              <a:defRPr/>
            </a:pPr>
            <a:fld id="{E22E3B1B-47E2-4DFC-8BA4-DD0CE18FD325}" type="slidenum">
              <a:rPr lang="en-US" smtClean="0"/>
              <a:pPr algn="ctr">
                <a:defRPr/>
              </a:pPr>
              <a:t>11</a:t>
            </a:fld>
            <a:endParaRPr lang="en-US" smtClean="0"/>
          </a:p>
        </p:txBody>
      </p:sp>
      <p:sp>
        <p:nvSpPr>
          <p:cNvPr id="49155" name="Text Box 2"/>
          <p:cNvSpPr txBox="1">
            <a:spLocks noChangeArrowheads="1"/>
          </p:cNvSpPr>
          <p:nvPr/>
        </p:nvSpPr>
        <p:spPr bwMode="auto">
          <a:xfrm>
            <a:off x="7391400" y="2943225"/>
            <a:ext cx="1400175" cy="5175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400" smtClean="0">
                <a:solidFill>
                  <a:srgbClr val="000000"/>
                </a:solidFill>
              </a:rPr>
              <a:t>Climate/Weather</a:t>
            </a:r>
          </a:p>
          <a:p>
            <a:pPr algn="ctr" eaLnBrk="1" fontAlgn="base" hangingPunct="1">
              <a:spcBef>
                <a:spcPct val="0"/>
              </a:spcBef>
              <a:spcAft>
                <a:spcPct val="0"/>
              </a:spcAft>
            </a:pPr>
            <a:r>
              <a:rPr lang="en-US" sz="1400" smtClean="0">
                <a:solidFill>
                  <a:srgbClr val="000000"/>
                </a:solidFill>
              </a:rPr>
              <a:t>Linkage</a:t>
            </a:r>
          </a:p>
        </p:txBody>
      </p:sp>
      <p:sp>
        <p:nvSpPr>
          <p:cNvPr id="49156" name="Freeform 3"/>
          <p:cNvSpPr>
            <a:spLocks/>
          </p:cNvSpPr>
          <p:nvPr/>
        </p:nvSpPr>
        <p:spPr bwMode="auto">
          <a:xfrm>
            <a:off x="2286000" y="1357313"/>
            <a:ext cx="4800600" cy="3810000"/>
          </a:xfrm>
          <a:custGeom>
            <a:avLst/>
            <a:gdLst>
              <a:gd name="T0" fmla="*/ 0 w 2963"/>
              <a:gd name="T1" fmla="*/ 2147483647 h 2136"/>
              <a:gd name="T2" fmla="*/ 2147483647 w 2963"/>
              <a:gd name="T3" fmla="*/ 2147483647 h 2136"/>
              <a:gd name="T4" fmla="*/ 2147483647 w 2963"/>
              <a:gd name="T5" fmla="*/ 2147483647 h 2136"/>
              <a:gd name="T6" fmla="*/ 2147483647 w 2963"/>
              <a:gd name="T7" fmla="*/ 2147483647 h 2136"/>
              <a:gd name="T8" fmla="*/ 2147483647 w 2963"/>
              <a:gd name="T9" fmla="*/ 2147483647 h 2136"/>
              <a:gd name="T10" fmla="*/ 2147483647 w 2963"/>
              <a:gd name="T11" fmla="*/ 0 h 2136"/>
              <a:gd name="T12" fmla="*/ 0 60000 65536"/>
              <a:gd name="T13" fmla="*/ 0 60000 65536"/>
              <a:gd name="T14" fmla="*/ 0 60000 65536"/>
              <a:gd name="T15" fmla="*/ 0 60000 65536"/>
              <a:gd name="T16" fmla="*/ 0 60000 65536"/>
              <a:gd name="T17" fmla="*/ 0 60000 65536"/>
              <a:gd name="T18" fmla="*/ 0 w 2963"/>
              <a:gd name="T19" fmla="*/ 0 h 2136"/>
              <a:gd name="T20" fmla="*/ 2963 w 2963"/>
              <a:gd name="T21" fmla="*/ 2136 h 2136"/>
            </a:gdLst>
            <a:ahLst/>
            <a:cxnLst>
              <a:cxn ang="T12">
                <a:pos x="T0" y="T1"/>
              </a:cxn>
              <a:cxn ang="T13">
                <a:pos x="T2" y="T3"/>
              </a:cxn>
              <a:cxn ang="T14">
                <a:pos x="T4" y="T5"/>
              </a:cxn>
              <a:cxn ang="T15">
                <a:pos x="T6" y="T7"/>
              </a:cxn>
              <a:cxn ang="T16">
                <a:pos x="T8" y="T9"/>
              </a:cxn>
              <a:cxn ang="T17">
                <a:pos x="T10" y="T11"/>
              </a:cxn>
            </a:cxnLst>
            <a:rect l="T18" t="T19" r="T20" b="T21"/>
            <a:pathLst>
              <a:path w="2963" h="2136">
                <a:moveTo>
                  <a:pt x="0" y="2136"/>
                </a:moveTo>
                <a:cubicBezTo>
                  <a:pt x="57" y="1906"/>
                  <a:pt x="114" y="1675"/>
                  <a:pt x="228" y="1445"/>
                </a:cubicBezTo>
                <a:cubicBezTo>
                  <a:pt x="342" y="1215"/>
                  <a:pt x="484" y="953"/>
                  <a:pt x="684" y="754"/>
                </a:cubicBezTo>
                <a:cubicBezTo>
                  <a:pt x="883" y="555"/>
                  <a:pt x="1162" y="370"/>
                  <a:pt x="1425" y="251"/>
                </a:cubicBezTo>
                <a:cubicBezTo>
                  <a:pt x="1688" y="132"/>
                  <a:pt x="2004" y="84"/>
                  <a:pt x="2260" y="42"/>
                </a:cubicBezTo>
                <a:cubicBezTo>
                  <a:pt x="2516" y="0"/>
                  <a:pt x="2817" y="9"/>
                  <a:pt x="2963" y="0"/>
                </a:cubicBezTo>
              </a:path>
            </a:pathLst>
          </a:custGeom>
          <a:noFill/>
          <a:ln w="28575">
            <a:solidFill>
              <a:srgbClr val="FF9933"/>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fontAlgn="base">
              <a:spcBef>
                <a:spcPct val="0"/>
              </a:spcBef>
              <a:spcAft>
                <a:spcPct val="0"/>
              </a:spcAft>
            </a:pPr>
            <a:endParaRPr lang="en-US" smtClean="0">
              <a:solidFill>
                <a:srgbClr val="000000"/>
              </a:solidFill>
              <a:latin typeface="Arial" pitchFamily="34" charset="0"/>
            </a:endParaRPr>
          </a:p>
        </p:txBody>
      </p:sp>
      <p:sp>
        <p:nvSpPr>
          <p:cNvPr id="49157" name="Freeform 4"/>
          <p:cNvSpPr>
            <a:spLocks/>
          </p:cNvSpPr>
          <p:nvPr/>
        </p:nvSpPr>
        <p:spPr bwMode="auto">
          <a:xfrm>
            <a:off x="2286000" y="2381250"/>
            <a:ext cx="4800600" cy="2816225"/>
          </a:xfrm>
          <a:custGeom>
            <a:avLst/>
            <a:gdLst>
              <a:gd name="T0" fmla="*/ 0 w 2964"/>
              <a:gd name="T1" fmla="*/ 2147483647 h 1753"/>
              <a:gd name="T2" fmla="*/ 2147483647 w 2964"/>
              <a:gd name="T3" fmla="*/ 2147483647 h 1753"/>
              <a:gd name="T4" fmla="*/ 2147483647 w 2964"/>
              <a:gd name="T5" fmla="*/ 2147483647 h 1753"/>
              <a:gd name="T6" fmla="*/ 2147483647 w 2964"/>
              <a:gd name="T7" fmla="*/ 2147483647 h 1753"/>
              <a:gd name="T8" fmla="*/ 2147483647 w 2964"/>
              <a:gd name="T9" fmla="*/ 2147483647 h 1753"/>
              <a:gd name="T10" fmla="*/ 2147483647 w 2964"/>
              <a:gd name="T11" fmla="*/ 2147483647 h 1753"/>
              <a:gd name="T12" fmla="*/ 2147483647 w 2964"/>
              <a:gd name="T13" fmla="*/ 2147483647 h 1753"/>
              <a:gd name="T14" fmla="*/ 2147483647 w 2964"/>
              <a:gd name="T15" fmla="*/ 0 h 1753"/>
              <a:gd name="T16" fmla="*/ 0 60000 65536"/>
              <a:gd name="T17" fmla="*/ 0 60000 65536"/>
              <a:gd name="T18" fmla="*/ 0 60000 65536"/>
              <a:gd name="T19" fmla="*/ 0 60000 65536"/>
              <a:gd name="T20" fmla="*/ 0 60000 65536"/>
              <a:gd name="T21" fmla="*/ 0 60000 65536"/>
              <a:gd name="T22" fmla="*/ 0 60000 65536"/>
              <a:gd name="T23" fmla="*/ 0 60000 65536"/>
              <a:gd name="T24" fmla="*/ 0 w 2964"/>
              <a:gd name="T25" fmla="*/ 0 h 1753"/>
              <a:gd name="T26" fmla="*/ 2964 w 2964"/>
              <a:gd name="T27" fmla="*/ 1753 h 17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4" h="1753">
                <a:moveTo>
                  <a:pt x="0" y="1753"/>
                </a:moveTo>
                <a:cubicBezTo>
                  <a:pt x="52" y="1624"/>
                  <a:pt x="98" y="1509"/>
                  <a:pt x="170" y="1381"/>
                </a:cubicBezTo>
                <a:cubicBezTo>
                  <a:pt x="242" y="1253"/>
                  <a:pt x="341" y="1105"/>
                  <a:pt x="431" y="987"/>
                </a:cubicBezTo>
                <a:cubicBezTo>
                  <a:pt x="521" y="869"/>
                  <a:pt x="591" y="772"/>
                  <a:pt x="708" y="672"/>
                </a:cubicBezTo>
                <a:cubicBezTo>
                  <a:pt x="825" y="572"/>
                  <a:pt x="969" y="476"/>
                  <a:pt x="1135" y="387"/>
                </a:cubicBezTo>
                <a:cubicBezTo>
                  <a:pt x="1301" y="298"/>
                  <a:pt x="1484" y="199"/>
                  <a:pt x="1703" y="139"/>
                </a:cubicBezTo>
                <a:cubicBezTo>
                  <a:pt x="1922" y="79"/>
                  <a:pt x="2237" y="50"/>
                  <a:pt x="2447" y="27"/>
                </a:cubicBezTo>
                <a:cubicBezTo>
                  <a:pt x="2657" y="4"/>
                  <a:pt x="2856" y="6"/>
                  <a:pt x="2964" y="0"/>
                </a:cubicBezTo>
              </a:path>
            </a:pathLst>
          </a:custGeom>
          <a:noFill/>
          <a:ln w="28575">
            <a:solidFill>
              <a:srgbClr val="FF9933"/>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fontAlgn="base">
              <a:spcBef>
                <a:spcPct val="0"/>
              </a:spcBef>
              <a:spcAft>
                <a:spcPct val="0"/>
              </a:spcAft>
            </a:pPr>
            <a:endParaRPr lang="en-US" smtClean="0">
              <a:solidFill>
                <a:srgbClr val="000000"/>
              </a:solidFill>
              <a:latin typeface="Arial" pitchFamily="34" charset="0"/>
            </a:endParaRPr>
          </a:p>
        </p:txBody>
      </p:sp>
      <p:sp>
        <p:nvSpPr>
          <p:cNvPr id="49158" name="Line 5"/>
          <p:cNvSpPr>
            <a:spLocks noChangeShapeType="1"/>
          </p:cNvSpPr>
          <p:nvPr/>
        </p:nvSpPr>
        <p:spPr bwMode="auto">
          <a:xfrm>
            <a:off x="7086600" y="1371600"/>
            <a:ext cx="0" cy="1066800"/>
          </a:xfrm>
          <a:prstGeom prst="line">
            <a:avLst/>
          </a:prstGeom>
          <a:noFill/>
          <a:ln w="28575">
            <a:solidFill>
              <a:srgbClr val="FF9933"/>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235526" name="Text Box 6"/>
          <p:cNvSpPr txBox="1">
            <a:spLocks noChangeArrowheads="1"/>
          </p:cNvSpPr>
          <p:nvPr/>
        </p:nvSpPr>
        <p:spPr bwMode="auto">
          <a:xfrm>
            <a:off x="7391400" y="1676400"/>
            <a:ext cx="1143000" cy="457200"/>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ffectLst>
                  <a:outerShdw blurRad="38100" dist="38100" dir="2700000" algn="tl">
                    <a:srgbClr val="C0C0C0"/>
                  </a:outerShdw>
                </a:effectLst>
                <a:latin typeface="Arial" pitchFamily="34" charset="0"/>
                <a:cs typeface="Times New Roman" pitchFamily="18" charset="0"/>
              </a:rPr>
              <a:t>Forecast </a:t>
            </a:r>
          </a:p>
          <a:p>
            <a:pPr algn="ctr" eaLnBrk="0" fontAlgn="base" hangingPunct="0">
              <a:spcBef>
                <a:spcPct val="0"/>
              </a:spcBef>
              <a:spcAft>
                <a:spcPct val="0"/>
              </a:spcAft>
              <a:defRPr/>
            </a:pPr>
            <a:r>
              <a:rPr lang="en-US" sz="1200" b="1" i="1" dirty="0">
                <a:solidFill>
                  <a:srgbClr val="000000"/>
                </a:solidFill>
                <a:effectLst>
                  <a:outerShdw blurRad="38100" dist="38100" dir="2700000" algn="tl">
                    <a:srgbClr val="C0C0C0"/>
                  </a:outerShdw>
                </a:effectLst>
                <a:latin typeface="Arial" pitchFamily="34" charset="0"/>
                <a:cs typeface="Times New Roman" pitchFamily="18" charset="0"/>
              </a:rPr>
              <a:t>Uncertainty</a:t>
            </a:r>
          </a:p>
        </p:txBody>
      </p:sp>
      <p:sp>
        <p:nvSpPr>
          <p:cNvPr id="235527" name="Text Box 7"/>
          <p:cNvSpPr txBox="1">
            <a:spLocks noChangeArrowheads="1"/>
          </p:cNvSpPr>
          <p:nvPr/>
        </p:nvSpPr>
        <p:spPr bwMode="auto">
          <a:xfrm>
            <a:off x="1752600" y="4708525"/>
            <a:ext cx="1006475" cy="304800"/>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a:solidFill>
                  <a:srgbClr val="808080"/>
                </a:solidFill>
                <a:effectLst>
                  <a:outerShdw blurRad="38100" dist="38100" dir="2700000" algn="tl">
                    <a:srgbClr val="000000"/>
                  </a:outerShdw>
                </a:effectLst>
                <a:latin typeface="Arial" pitchFamily="34" charset="0"/>
                <a:cs typeface="Times New Roman" pitchFamily="18" charset="0"/>
              </a:rPr>
              <a:t>Minutes</a:t>
            </a:r>
          </a:p>
        </p:txBody>
      </p:sp>
      <p:sp>
        <p:nvSpPr>
          <p:cNvPr id="235528" name="Text Box 8"/>
          <p:cNvSpPr txBox="1">
            <a:spLocks noChangeArrowheads="1"/>
          </p:cNvSpPr>
          <p:nvPr/>
        </p:nvSpPr>
        <p:spPr bwMode="auto">
          <a:xfrm>
            <a:off x="2078038" y="4232275"/>
            <a:ext cx="1020762" cy="303213"/>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a:solidFill>
                  <a:srgbClr val="808080"/>
                </a:solidFill>
                <a:effectLst>
                  <a:outerShdw blurRad="38100" dist="38100" dir="2700000" algn="tl">
                    <a:srgbClr val="000000"/>
                  </a:outerShdw>
                </a:effectLst>
                <a:latin typeface="Arial" pitchFamily="34" charset="0"/>
                <a:cs typeface="Times New Roman" pitchFamily="18" charset="0"/>
              </a:rPr>
              <a:t>Hours</a:t>
            </a:r>
          </a:p>
        </p:txBody>
      </p:sp>
      <p:sp>
        <p:nvSpPr>
          <p:cNvPr id="235529" name="Text Box 9"/>
          <p:cNvSpPr txBox="1">
            <a:spLocks noChangeArrowheads="1"/>
          </p:cNvSpPr>
          <p:nvPr/>
        </p:nvSpPr>
        <p:spPr bwMode="auto">
          <a:xfrm>
            <a:off x="2381250" y="3754438"/>
            <a:ext cx="1046163" cy="301625"/>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a:solidFill>
                  <a:srgbClr val="808080"/>
                </a:solidFill>
                <a:effectLst>
                  <a:outerShdw blurRad="38100" dist="38100" dir="2700000" algn="tl">
                    <a:srgbClr val="000000"/>
                  </a:outerShdw>
                </a:effectLst>
                <a:latin typeface="Arial" pitchFamily="34" charset="0"/>
                <a:cs typeface="Times New Roman" pitchFamily="18" charset="0"/>
              </a:rPr>
              <a:t>Days</a:t>
            </a:r>
          </a:p>
        </p:txBody>
      </p:sp>
      <p:sp>
        <p:nvSpPr>
          <p:cNvPr id="235530" name="Text Box 10"/>
          <p:cNvSpPr txBox="1">
            <a:spLocks noChangeArrowheads="1"/>
          </p:cNvSpPr>
          <p:nvPr/>
        </p:nvSpPr>
        <p:spPr bwMode="auto">
          <a:xfrm>
            <a:off x="2679700" y="3278188"/>
            <a:ext cx="1082675" cy="303212"/>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a:solidFill>
                  <a:srgbClr val="808080"/>
                </a:solidFill>
                <a:effectLst>
                  <a:outerShdw blurRad="38100" dist="38100" dir="2700000" algn="tl">
                    <a:srgbClr val="000000"/>
                  </a:outerShdw>
                </a:effectLst>
                <a:latin typeface="Arial" pitchFamily="34" charset="0"/>
                <a:cs typeface="Times New Roman" pitchFamily="18" charset="0"/>
              </a:rPr>
              <a:t>1 Week</a:t>
            </a:r>
          </a:p>
        </p:txBody>
      </p:sp>
      <p:sp>
        <p:nvSpPr>
          <p:cNvPr id="235531" name="Text Box 11"/>
          <p:cNvSpPr txBox="1">
            <a:spLocks noChangeArrowheads="1"/>
          </p:cNvSpPr>
          <p:nvPr/>
        </p:nvSpPr>
        <p:spPr bwMode="auto">
          <a:xfrm>
            <a:off x="3114675" y="2814638"/>
            <a:ext cx="1125538" cy="303212"/>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a:solidFill>
                  <a:srgbClr val="000000"/>
                </a:solidFill>
                <a:effectLst>
                  <a:outerShdw blurRad="38100" dist="38100" dir="2700000" algn="tl">
                    <a:srgbClr val="FFFFFF"/>
                  </a:outerShdw>
                </a:effectLst>
                <a:latin typeface="Arial" pitchFamily="34" charset="0"/>
                <a:cs typeface="Times New Roman" pitchFamily="18" charset="0"/>
              </a:rPr>
              <a:t>2 Week</a:t>
            </a:r>
          </a:p>
        </p:txBody>
      </p:sp>
      <p:sp>
        <p:nvSpPr>
          <p:cNvPr id="235532" name="Text Box 12"/>
          <p:cNvSpPr txBox="1">
            <a:spLocks noChangeArrowheads="1"/>
          </p:cNvSpPr>
          <p:nvPr/>
        </p:nvSpPr>
        <p:spPr bwMode="auto">
          <a:xfrm>
            <a:off x="3575050" y="2382838"/>
            <a:ext cx="1179513" cy="303212"/>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a:solidFill>
                  <a:srgbClr val="000000"/>
                </a:solidFill>
                <a:effectLst>
                  <a:outerShdw blurRad="38100" dist="38100" dir="2700000" algn="tl">
                    <a:srgbClr val="FFFFFF"/>
                  </a:outerShdw>
                </a:effectLst>
                <a:latin typeface="Arial" pitchFamily="34" charset="0"/>
                <a:cs typeface="Times New Roman" pitchFamily="18" charset="0"/>
              </a:rPr>
              <a:t>Months</a:t>
            </a:r>
          </a:p>
        </p:txBody>
      </p:sp>
      <p:sp>
        <p:nvSpPr>
          <p:cNvPr id="235533" name="Text Box 13"/>
          <p:cNvSpPr txBox="1">
            <a:spLocks noChangeArrowheads="1"/>
          </p:cNvSpPr>
          <p:nvPr/>
        </p:nvSpPr>
        <p:spPr bwMode="auto">
          <a:xfrm>
            <a:off x="4505325" y="1974850"/>
            <a:ext cx="1177925" cy="301625"/>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a:solidFill>
                  <a:srgbClr val="000000"/>
                </a:solidFill>
                <a:effectLst>
                  <a:outerShdw blurRad="38100" dist="38100" dir="2700000" algn="tl">
                    <a:srgbClr val="FFFFFF"/>
                  </a:outerShdw>
                </a:effectLst>
                <a:latin typeface="Arial" pitchFamily="34" charset="0"/>
                <a:cs typeface="Times New Roman" pitchFamily="18" charset="0"/>
              </a:rPr>
              <a:t>Seasons</a:t>
            </a:r>
          </a:p>
        </p:txBody>
      </p:sp>
      <p:sp>
        <p:nvSpPr>
          <p:cNvPr id="235534" name="Text Box 14"/>
          <p:cNvSpPr txBox="1">
            <a:spLocks noChangeArrowheads="1"/>
          </p:cNvSpPr>
          <p:nvPr/>
        </p:nvSpPr>
        <p:spPr bwMode="auto">
          <a:xfrm>
            <a:off x="5821363" y="1725613"/>
            <a:ext cx="1160462" cy="303212"/>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a:solidFill>
                  <a:srgbClr val="000000"/>
                </a:solidFill>
                <a:effectLst>
                  <a:outerShdw blurRad="38100" dist="38100" dir="2700000" algn="tl">
                    <a:srgbClr val="FFFFFF"/>
                  </a:outerShdw>
                </a:effectLst>
                <a:latin typeface="Arial" pitchFamily="34" charset="0"/>
                <a:cs typeface="Times New Roman" pitchFamily="18" charset="0"/>
              </a:rPr>
              <a:t>Years</a:t>
            </a:r>
          </a:p>
        </p:txBody>
      </p:sp>
      <p:sp>
        <p:nvSpPr>
          <p:cNvPr id="49168" name="Rectangle 15"/>
          <p:cNvSpPr>
            <a:spLocks noGrp="1" noChangeArrowheads="1"/>
          </p:cNvSpPr>
          <p:nvPr>
            <p:ph type="title" idx="4294967295"/>
          </p:nvPr>
        </p:nvSpPr>
        <p:spPr>
          <a:xfrm>
            <a:off x="685800" y="76200"/>
            <a:ext cx="7772400" cy="1143000"/>
          </a:xfrm>
        </p:spPr>
        <p:txBody>
          <a:bodyPr/>
          <a:lstStyle/>
          <a:p>
            <a:pPr eaLnBrk="1" hangingPunct="1"/>
            <a:r>
              <a:rPr lang="en-US" sz="2800" smtClean="0"/>
              <a:t>NOAA Seamless Suite of Forecast</a:t>
            </a:r>
            <a:br>
              <a:rPr lang="en-US" sz="2800" smtClean="0"/>
            </a:br>
            <a:r>
              <a:rPr lang="en-US" sz="2800" smtClean="0"/>
              <a:t>Products Spanning Climate and Weather</a:t>
            </a:r>
          </a:p>
        </p:txBody>
      </p:sp>
      <p:sp>
        <p:nvSpPr>
          <p:cNvPr id="49169" name="Line 16"/>
          <p:cNvSpPr>
            <a:spLocks noChangeShapeType="1"/>
          </p:cNvSpPr>
          <p:nvPr/>
        </p:nvSpPr>
        <p:spPr bwMode="auto">
          <a:xfrm>
            <a:off x="690563" y="1257300"/>
            <a:ext cx="76962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pic>
        <p:nvPicPr>
          <p:cNvPr id="49170" name="Picture 17" descr="DOC_LOGO_1X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71" name="Picture 18" descr="Noaa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16" name="Text Box 19"/>
          <p:cNvSpPr txBox="1">
            <a:spLocks noChangeArrowheads="1"/>
          </p:cNvSpPr>
          <p:nvPr/>
        </p:nvSpPr>
        <p:spPr bwMode="auto">
          <a:xfrm>
            <a:off x="4373563" y="2903538"/>
            <a:ext cx="2427287" cy="590550"/>
          </a:xfrm>
          <a:prstGeom prst="rect">
            <a:avLst/>
          </a:prstGeom>
          <a:solidFill>
            <a:srgbClr val="99CCFF"/>
          </a:solidFill>
          <a:ln w="9525">
            <a:solidFill>
              <a:schemeClr val="tx1"/>
            </a:solidFill>
            <a:miter lim="800000"/>
            <a:headEnd/>
            <a:tailEnd/>
          </a:ln>
        </p:spPr>
        <p:txBody>
          <a:bodyPr wrap="none">
            <a:spAutoFit/>
          </a:bodyPr>
          <a:lstStyle/>
          <a:p>
            <a:pPr algn="ctr" fontAlgn="base">
              <a:spcBef>
                <a:spcPct val="0"/>
              </a:spcBef>
              <a:spcAft>
                <a:spcPct val="0"/>
              </a:spcAft>
              <a:defRPr/>
            </a:pPr>
            <a:r>
              <a:rPr lang="en-US" sz="1600" dirty="0">
                <a:solidFill>
                  <a:srgbClr val="000000"/>
                </a:solidFill>
              </a:rPr>
              <a:t>North American Ensemble </a:t>
            </a:r>
          </a:p>
          <a:p>
            <a:pPr algn="ctr" fontAlgn="base">
              <a:spcBef>
                <a:spcPct val="0"/>
              </a:spcBef>
              <a:spcAft>
                <a:spcPct val="0"/>
              </a:spcAft>
              <a:defRPr/>
            </a:pPr>
            <a:r>
              <a:rPr lang="en-US" sz="1600" dirty="0">
                <a:solidFill>
                  <a:srgbClr val="000000"/>
                </a:solidFill>
              </a:rPr>
              <a:t>Forecast System</a:t>
            </a:r>
          </a:p>
        </p:txBody>
      </p:sp>
      <p:sp>
        <p:nvSpPr>
          <p:cNvPr id="55317" name="Text Box 20"/>
          <p:cNvSpPr txBox="1">
            <a:spLocks noChangeArrowheads="1"/>
          </p:cNvSpPr>
          <p:nvPr/>
        </p:nvSpPr>
        <p:spPr bwMode="auto">
          <a:xfrm>
            <a:off x="5634038" y="2514600"/>
            <a:ext cx="2232025" cy="346075"/>
          </a:xfrm>
          <a:prstGeom prst="rect">
            <a:avLst/>
          </a:prstGeom>
          <a:solidFill>
            <a:srgbClr val="99CCFF"/>
          </a:solidFill>
          <a:ln w="9525">
            <a:solidFill>
              <a:schemeClr val="tx1"/>
            </a:solidFill>
            <a:miter lim="800000"/>
            <a:headEnd/>
            <a:tailEnd/>
          </a:ln>
        </p:spPr>
        <p:txBody>
          <a:bodyPr wrap="none">
            <a:spAutoFit/>
          </a:bodyPr>
          <a:lstStyle/>
          <a:p>
            <a:pPr algn="ctr" fontAlgn="base">
              <a:spcBef>
                <a:spcPct val="0"/>
              </a:spcBef>
              <a:spcAft>
                <a:spcPct val="0"/>
              </a:spcAft>
              <a:defRPr/>
            </a:pPr>
            <a:r>
              <a:rPr lang="en-US" sz="1600" dirty="0">
                <a:solidFill>
                  <a:srgbClr val="000000"/>
                </a:solidFill>
              </a:rPr>
              <a:t>Climate Forecast System</a:t>
            </a:r>
          </a:p>
        </p:txBody>
      </p:sp>
      <p:grpSp>
        <p:nvGrpSpPr>
          <p:cNvPr id="49174" name="Group 21"/>
          <p:cNvGrpSpPr>
            <a:grpSpLocks/>
          </p:cNvGrpSpPr>
          <p:nvPr/>
        </p:nvGrpSpPr>
        <p:grpSpPr bwMode="auto">
          <a:xfrm>
            <a:off x="0" y="1641475"/>
            <a:ext cx="1649413" cy="3538538"/>
            <a:chOff x="18" y="1034"/>
            <a:chExt cx="1039" cy="2229"/>
          </a:xfrm>
        </p:grpSpPr>
        <p:grpSp>
          <p:nvGrpSpPr>
            <p:cNvPr id="49205" name="Group 22"/>
            <p:cNvGrpSpPr>
              <a:grpSpLocks/>
            </p:cNvGrpSpPr>
            <p:nvPr/>
          </p:nvGrpSpPr>
          <p:grpSpPr bwMode="auto">
            <a:xfrm>
              <a:off x="878" y="1034"/>
              <a:ext cx="179" cy="2229"/>
              <a:chOff x="878" y="1034"/>
              <a:chExt cx="179" cy="2229"/>
            </a:xfrm>
          </p:grpSpPr>
          <p:sp>
            <p:nvSpPr>
              <p:cNvPr id="49213" name="Line 23"/>
              <p:cNvSpPr>
                <a:spLocks noChangeShapeType="1"/>
              </p:cNvSpPr>
              <p:nvPr/>
            </p:nvSpPr>
            <p:spPr bwMode="auto">
              <a:xfrm>
                <a:off x="952" y="1034"/>
                <a:ext cx="0" cy="2229"/>
              </a:xfrm>
              <a:prstGeom prst="line">
                <a:avLst/>
              </a:prstGeom>
              <a:noFill/>
              <a:ln w="28575">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235544" name="Text Box 24"/>
              <p:cNvSpPr txBox="1">
                <a:spLocks noChangeArrowheads="1"/>
              </p:cNvSpPr>
              <p:nvPr/>
            </p:nvSpPr>
            <p:spPr bwMode="auto">
              <a:xfrm rot="-5400000">
                <a:off x="386" y="2148"/>
                <a:ext cx="1164" cy="179"/>
              </a:xfrm>
              <a:prstGeom prst="rect">
                <a:avLst/>
              </a:prstGeom>
              <a:gradFill rotWithShape="0">
                <a:gsLst>
                  <a:gs pos="0">
                    <a:srgbClr val="FFFF99">
                      <a:gamma/>
                      <a:shade val="46275"/>
                      <a:invGamma/>
                    </a:srgbClr>
                  </a:gs>
                  <a:gs pos="50000">
                    <a:srgbClr val="FFFF99"/>
                  </a:gs>
                  <a:gs pos="100000">
                    <a:srgbClr val="FFFF99">
                      <a:gamma/>
                      <a:shade val="46275"/>
                      <a:invGamma/>
                    </a:srgbClr>
                  </a:gs>
                </a:gsLst>
                <a:lin ang="0" scaled="1"/>
              </a:grad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lnSpc>
                    <a:spcPct val="90000"/>
                  </a:lnSpc>
                  <a:spcBef>
                    <a:spcPct val="0"/>
                  </a:spcBef>
                  <a:spcAft>
                    <a:spcPct val="0"/>
                  </a:spcAft>
                  <a:defRPr/>
                </a:pPr>
                <a:r>
                  <a:rPr lang="en-US" sz="1400" b="1">
                    <a:solidFill>
                      <a:srgbClr val="808080"/>
                    </a:solidFill>
                    <a:latin typeface="Arial" pitchFamily="34" charset="0"/>
                    <a:cs typeface="Times New Roman" pitchFamily="18" charset="0"/>
                  </a:rPr>
                  <a:t>Forecast Lead Time</a:t>
                </a:r>
              </a:p>
            </p:txBody>
          </p:sp>
        </p:grpSp>
        <p:grpSp>
          <p:nvGrpSpPr>
            <p:cNvPr id="49206" name="Group 25"/>
            <p:cNvGrpSpPr>
              <a:grpSpLocks/>
            </p:cNvGrpSpPr>
            <p:nvPr/>
          </p:nvGrpSpPr>
          <p:grpSpPr bwMode="auto">
            <a:xfrm>
              <a:off x="18" y="1231"/>
              <a:ext cx="895" cy="1922"/>
              <a:chOff x="18" y="1231"/>
              <a:chExt cx="895" cy="1922"/>
            </a:xfrm>
          </p:grpSpPr>
          <p:sp>
            <p:nvSpPr>
              <p:cNvPr id="235546" name="Text Box 26"/>
              <p:cNvSpPr txBox="1">
                <a:spLocks noChangeArrowheads="1"/>
              </p:cNvSpPr>
              <p:nvPr/>
            </p:nvSpPr>
            <p:spPr bwMode="auto">
              <a:xfrm>
                <a:off x="18" y="2865"/>
                <a:ext cx="895" cy="288"/>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Warnings &amp; Alert Coordination</a:t>
                </a:r>
              </a:p>
            </p:txBody>
          </p:sp>
          <p:sp>
            <p:nvSpPr>
              <p:cNvPr id="235547" name="Text Box 27"/>
              <p:cNvSpPr txBox="1">
                <a:spLocks noChangeArrowheads="1"/>
              </p:cNvSpPr>
              <p:nvPr/>
            </p:nvSpPr>
            <p:spPr bwMode="auto">
              <a:xfrm>
                <a:off x="287" y="2550"/>
                <a:ext cx="626" cy="173"/>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Watches</a:t>
                </a:r>
              </a:p>
            </p:txBody>
          </p:sp>
          <p:sp>
            <p:nvSpPr>
              <p:cNvPr id="235548" name="Text Box 28"/>
              <p:cNvSpPr txBox="1">
                <a:spLocks noChangeArrowheads="1"/>
              </p:cNvSpPr>
              <p:nvPr/>
            </p:nvSpPr>
            <p:spPr bwMode="auto">
              <a:xfrm>
                <a:off x="187" y="2235"/>
                <a:ext cx="726" cy="173"/>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Forecasts</a:t>
                </a:r>
              </a:p>
            </p:txBody>
          </p:sp>
          <p:sp>
            <p:nvSpPr>
              <p:cNvPr id="49210" name="Text Box 29"/>
              <p:cNvSpPr txBox="1">
                <a:spLocks noChangeArrowheads="1"/>
              </p:cNvSpPr>
              <p:nvPr/>
            </p:nvSpPr>
            <p:spPr bwMode="auto">
              <a:xfrm>
                <a:off x="93" y="1794"/>
                <a:ext cx="82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50000"/>
                  </a:spcBef>
                  <a:spcAft>
                    <a:spcPct val="0"/>
                  </a:spcAft>
                </a:pPr>
                <a:r>
                  <a:rPr lang="en-US" sz="1200" smtClean="0">
                    <a:solidFill>
                      <a:srgbClr val="000000"/>
                    </a:solidFill>
                    <a:cs typeface="Times New Roman" pitchFamily="18" charset="0"/>
                  </a:rPr>
                  <a:t>Threats Assessments</a:t>
                </a:r>
              </a:p>
            </p:txBody>
          </p:sp>
          <p:sp>
            <p:nvSpPr>
              <p:cNvPr id="235550" name="Text Box 30"/>
              <p:cNvSpPr txBox="1">
                <a:spLocks noChangeArrowheads="1"/>
              </p:cNvSpPr>
              <p:nvPr/>
            </p:nvSpPr>
            <p:spPr bwMode="auto">
              <a:xfrm>
                <a:off x="208" y="1544"/>
                <a:ext cx="705" cy="173"/>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Guidance</a:t>
                </a:r>
              </a:p>
            </p:txBody>
          </p:sp>
          <p:sp>
            <p:nvSpPr>
              <p:cNvPr id="235551" name="Text Box 31"/>
              <p:cNvSpPr txBox="1">
                <a:spLocks noChangeArrowheads="1"/>
              </p:cNvSpPr>
              <p:nvPr/>
            </p:nvSpPr>
            <p:spPr bwMode="auto">
              <a:xfrm>
                <a:off x="338" y="1231"/>
                <a:ext cx="575" cy="173"/>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Outlook</a:t>
                </a:r>
              </a:p>
            </p:txBody>
          </p:sp>
        </p:grpSp>
      </p:grpSp>
      <p:grpSp>
        <p:nvGrpSpPr>
          <p:cNvPr id="49175" name="Group 32"/>
          <p:cNvGrpSpPr>
            <a:grpSpLocks/>
          </p:cNvGrpSpPr>
          <p:nvPr/>
        </p:nvGrpSpPr>
        <p:grpSpPr bwMode="auto">
          <a:xfrm>
            <a:off x="1482725" y="5049838"/>
            <a:ext cx="7569200" cy="274637"/>
            <a:chOff x="952" y="3181"/>
            <a:chExt cx="4768" cy="173"/>
          </a:xfrm>
        </p:grpSpPr>
        <p:sp>
          <p:nvSpPr>
            <p:cNvPr id="49203" name="Line 33"/>
            <p:cNvSpPr>
              <a:spLocks noChangeShapeType="1"/>
            </p:cNvSpPr>
            <p:nvPr/>
          </p:nvSpPr>
          <p:spPr bwMode="auto">
            <a:xfrm>
              <a:off x="952" y="3263"/>
              <a:ext cx="4768"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9204" name="Text Box 34"/>
            <p:cNvSpPr txBox="1">
              <a:spLocks noChangeArrowheads="1"/>
            </p:cNvSpPr>
            <p:nvPr/>
          </p:nvSpPr>
          <p:spPr bwMode="auto">
            <a:xfrm>
              <a:off x="2807" y="3181"/>
              <a:ext cx="783" cy="173"/>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808080"/>
                  </a:solidFill>
                  <a:cs typeface="Times New Roman" pitchFamily="18" charset="0"/>
                </a:rPr>
                <a:t>Benefits</a:t>
              </a:r>
            </a:p>
          </p:txBody>
        </p:sp>
      </p:grpSp>
      <p:sp>
        <p:nvSpPr>
          <p:cNvPr id="55320" name="Text Box 35"/>
          <p:cNvSpPr txBox="1">
            <a:spLocks noChangeArrowheads="1"/>
          </p:cNvSpPr>
          <p:nvPr/>
        </p:nvSpPr>
        <p:spPr bwMode="auto">
          <a:xfrm>
            <a:off x="4044950" y="3725863"/>
            <a:ext cx="2817813" cy="346075"/>
          </a:xfrm>
          <a:prstGeom prst="rect">
            <a:avLst/>
          </a:prstGeom>
          <a:solidFill>
            <a:srgbClr val="99CCFF"/>
          </a:solidFill>
          <a:ln w="9525">
            <a:solidFill>
              <a:schemeClr val="tx1"/>
            </a:solidFill>
            <a:miter lim="800000"/>
            <a:headEnd/>
            <a:tailEnd/>
          </a:ln>
        </p:spPr>
        <p:txBody>
          <a:bodyPr wrap="none">
            <a:spAutoFit/>
          </a:bodyPr>
          <a:lstStyle/>
          <a:p>
            <a:pPr algn="ctr" fontAlgn="base">
              <a:spcBef>
                <a:spcPct val="0"/>
              </a:spcBef>
              <a:spcAft>
                <a:spcPct val="0"/>
              </a:spcAft>
              <a:defRPr/>
            </a:pPr>
            <a:r>
              <a:rPr lang="en-US" sz="1600" dirty="0">
                <a:solidFill>
                  <a:srgbClr val="000000"/>
                </a:solidFill>
              </a:rPr>
              <a:t>Short-Range Ensemble Forecast</a:t>
            </a:r>
          </a:p>
        </p:txBody>
      </p:sp>
      <p:sp>
        <p:nvSpPr>
          <p:cNvPr id="49177" name="Line 36"/>
          <p:cNvSpPr>
            <a:spLocks noChangeShapeType="1"/>
          </p:cNvSpPr>
          <p:nvPr/>
        </p:nvSpPr>
        <p:spPr bwMode="auto">
          <a:xfrm>
            <a:off x="3581400" y="3200400"/>
            <a:ext cx="51816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22" name="Text Box 37"/>
          <p:cNvSpPr txBox="1">
            <a:spLocks noChangeArrowheads="1"/>
          </p:cNvSpPr>
          <p:nvPr/>
        </p:nvSpPr>
        <p:spPr bwMode="auto">
          <a:xfrm>
            <a:off x="7391400" y="3340100"/>
            <a:ext cx="1524000" cy="830263"/>
          </a:xfrm>
          <a:prstGeom prst="rect">
            <a:avLst/>
          </a:prstGeom>
          <a:noFill/>
          <a:ln w="9525">
            <a:noFill/>
            <a:miter lim="800000"/>
            <a:headEnd/>
            <a:tailEnd/>
          </a:ln>
        </p:spPr>
        <p:txBody>
          <a:bodyPr>
            <a:spAutoFit/>
          </a:bodyPr>
          <a:lstStyle/>
          <a:p>
            <a:pPr fontAlgn="base">
              <a:spcBef>
                <a:spcPct val="0"/>
              </a:spcBef>
              <a:spcAft>
                <a:spcPct val="0"/>
              </a:spcAft>
              <a:defRPr/>
            </a:pPr>
            <a:r>
              <a:rPr lang="en-US" sz="1600" u="sng" dirty="0">
                <a:solidFill>
                  <a:srgbClr val="000000"/>
                </a:solidFill>
              </a:rPr>
              <a:t>Ocean Model</a:t>
            </a:r>
          </a:p>
          <a:p>
            <a:pPr fontAlgn="base">
              <a:spcBef>
                <a:spcPct val="0"/>
              </a:spcBef>
              <a:spcAft>
                <a:spcPct val="0"/>
              </a:spcAft>
              <a:defRPr/>
            </a:pPr>
            <a:r>
              <a:rPr lang="en-US" sz="1500" dirty="0">
                <a:solidFill>
                  <a:srgbClr val="000000"/>
                </a:solidFill>
              </a:rPr>
              <a:t>HYCOM</a:t>
            </a:r>
          </a:p>
          <a:p>
            <a:pPr fontAlgn="base">
              <a:spcBef>
                <a:spcPct val="0"/>
              </a:spcBef>
              <a:spcAft>
                <a:spcPct val="0"/>
              </a:spcAft>
              <a:defRPr/>
            </a:pPr>
            <a:r>
              <a:rPr lang="en-US" sz="1500" dirty="0">
                <a:solidFill>
                  <a:srgbClr val="000000"/>
                </a:solidFill>
              </a:rPr>
              <a:t>Wave Watch III</a:t>
            </a:r>
          </a:p>
        </p:txBody>
      </p:sp>
      <p:sp>
        <p:nvSpPr>
          <p:cNvPr id="49179" name="Line 38"/>
          <p:cNvSpPr>
            <a:spLocks noChangeShapeType="1"/>
          </p:cNvSpPr>
          <p:nvPr/>
        </p:nvSpPr>
        <p:spPr bwMode="auto">
          <a:xfrm>
            <a:off x="7162800" y="3429000"/>
            <a:ext cx="0" cy="1447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9180" name="Line 39"/>
          <p:cNvSpPr>
            <a:spLocks noChangeShapeType="1"/>
          </p:cNvSpPr>
          <p:nvPr/>
        </p:nvSpPr>
        <p:spPr bwMode="auto">
          <a:xfrm>
            <a:off x="7239000" y="3429000"/>
            <a:ext cx="0" cy="1447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25" name="Text Box 40"/>
          <p:cNvSpPr txBox="1">
            <a:spLocks noChangeArrowheads="1"/>
          </p:cNvSpPr>
          <p:nvPr/>
        </p:nvSpPr>
        <p:spPr bwMode="auto">
          <a:xfrm>
            <a:off x="4422775" y="3441700"/>
            <a:ext cx="2130425" cy="33655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600" dirty="0">
                <a:solidFill>
                  <a:srgbClr val="000000"/>
                </a:solidFill>
              </a:rPr>
              <a:t>Global Forecast System</a:t>
            </a:r>
          </a:p>
        </p:txBody>
      </p:sp>
      <p:sp>
        <p:nvSpPr>
          <p:cNvPr id="55326" name="Text Box 41"/>
          <p:cNvSpPr txBox="1">
            <a:spLocks noChangeArrowheads="1"/>
          </p:cNvSpPr>
          <p:nvPr/>
        </p:nvSpPr>
        <p:spPr bwMode="auto">
          <a:xfrm>
            <a:off x="4343400" y="4010025"/>
            <a:ext cx="2254250" cy="33655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600" dirty="0">
                <a:solidFill>
                  <a:srgbClr val="000000"/>
                </a:solidFill>
              </a:rPr>
              <a:t>North American Forecast</a:t>
            </a:r>
          </a:p>
        </p:txBody>
      </p:sp>
      <p:sp>
        <p:nvSpPr>
          <p:cNvPr id="55327" name="Text Box 42"/>
          <p:cNvSpPr txBox="1">
            <a:spLocks noChangeArrowheads="1"/>
          </p:cNvSpPr>
          <p:nvPr/>
        </p:nvSpPr>
        <p:spPr bwMode="auto">
          <a:xfrm>
            <a:off x="4048125" y="4452258"/>
            <a:ext cx="2886075" cy="33655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600" dirty="0">
                <a:solidFill>
                  <a:srgbClr val="000000"/>
                </a:solidFill>
              </a:rPr>
              <a:t>Rapid Update Cycle for Aviation</a:t>
            </a:r>
          </a:p>
        </p:txBody>
      </p:sp>
      <p:sp>
        <p:nvSpPr>
          <p:cNvPr id="55328" name="Text Box 43"/>
          <p:cNvSpPr txBox="1">
            <a:spLocks noChangeArrowheads="1"/>
          </p:cNvSpPr>
          <p:nvPr/>
        </p:nvSpPr>
        <p:spPr bwMode="auto">
          <a:xfrm>
            <a:off x="5106556" y="4724400"/>
            <a:ext cx="877164" cy="338554"/>
          </a:xfrm>
          <a:prstGeom prst="rect">
            <a:avLst/>
          </a:prstGeom>
          <a:solidFill>
            <a:srgbClr val="99CCFF"/>
          </a:solidFill>
          <a:ln w="9525">
            <a:solidFill>
              <a:schemeClr val="tx1"/>
            </a:solidFill>
            <a:miter lim="800000"/>
            <a:headEnd/>
            <a:tailEnd/>
          </a:ln>
        </p:spPr>
        <p:txBody>
          <a:bodyPr wrap="none">
            <a:spAutoFit/>
          </a:bodyPr>
          <a:lstStyle/>
          <a:p>
            <a:pPr algn="ctr" fontAlgn="base">
              <a:spcBef>
                <a:spcPct val="0"/>
              </a:spcBef>
              <a:spcAft>
                <a:spcPct val="0"/>
              </a:spcAft>
              <a:defRPr/>
            </a:pPr>
            <a:r>
              <a:rPr lang="en-US" sz="1600" dirty="0" smtClean="0">
                <a:solidFill>
                  <a:srgbClr val="000000"/>
                </a:solidFill>
              </a:rPr>
              <a:t>NARRE</a:t>
            </a:r>
            <a:endParaRPr lang="en-US" sz="1600" dirty="0">
              <a:solidFill>
                <a:srgbClr val="000000"/>
              </a:solidFill>
            </a:endParaRPr>
          </a:p>
        </p:txBody>
      </p:sp>
      <p:sp>
        <p:nvSpPr>
          <p:cNvPr id="55329" name="Text Box 45"/>
          <p:cNvSpPr txBox="1">
            <a:spLocks noChangeArrowheads="1"/>
          </p:cNvSpPr>
          <p:nvPr/>
        </p:nvSpPr>
        <p:spPr bwMode="auto">
          <a:xfrm>
            <a:off x="1627188" y="1371600"/>
            <a:ext cx="2944812" cy="406400"/>
          </a:xfrm>
          <a:prstGeom prst="rect">
            <a:avLst/>
          </a:prstGeom>
          <a:solidFill>
            <a:srgbClr val="FFFF99"/>
          </a:solidFill>
          <a:ln w="9525">
            <a:solidFill>
              <a:schemeClr val="tx1"/>
            </a:solidFill>
            <a:miter lim="800000"/>
            <a:headEnd/>
            <a:tailEnd/>
          </a:ln>
        </p:spPr>
        <p:txBody>
          <a:bodyPr wrap="none">
            <a:spAutoFit/>
          </a:bodyPr>
          <a:lstStyle/>
          <a:p>
            <a:pPr fontAlgn="base">
              <a:spcBef>
                <a:spcPct val="0"/>
              </a:spcBef>
              <a:spcAft>
                <a:spcPct val="0"/>
              </a:spcAft>
              <a:defRPr/>
            </a:pPr>
            <a:r>
              <a:rPr lang="en-US" sz="2000" b="1" dirty="0">
                <a:solidFill>
                  <a:srgbClr val="000000"/>
                </a:solidFill>
              </a:rPr>
              <a:t>NCEP Model Perspective</a:t>
            </a:r>
          </a:p>
        </p:txBody>
      </p:sp>
      <p:sp>
        <p:nvSpPr>
          <p:cNvPr id="235566" name="Text Box 46"/>
          <p:cNvSpPr txBox="1">
            <a:spLocks noChangeArrowheads="1"/>
          </p:cNvSpPr>
          <p:nvPr/>
        </p:nvSpPr>
        <p:spPr bwMode="auto">
          <a:xfrm rot="-5400000">
            <a:off x="2506662" y="5570538"/>
            <a:ext cx="900113"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Maritime</a:t>
            </a:r>
          </a:p>
        </p:txBody>
      </p:sp>
      <p:sp>
        <p:nvSpPr>
          <p:cNvPr id="235567" name="Text Box 47"/>
          <p:cNvSpPr txBox="1">
            <a:spLocks noChangeArrowheads="1"/>
          </p:cNvSpPr>
          <p:nvPr/>
        </p:nvSpPr>
        <p:spPr bwMode="auto">
          <a:xfrm rot="-5400000">
            <a:off x="1629569" y="5777707"/>
            <a:ext cx="119062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Life &amp; Property</a:t>
            </a:r>
          </a:p>
        </p:txBody>
      </p:sp>
      <p:sp>
        <p:nvSpPr>
          <p:cNvPr id="235568" name="Text Box 48"/>
          <p:cNvSpPr txBox="1">
            <a:spLocks noChangeArrowheads="1"/>
          </p:cNvSpPr>
          <p:nvPr/>
        </p:nvSpPr>
        <p:spPr bwMode="auto">
          <a:xfrm rot="-5400000">
            <a:off x="2605882" y="5882481"/>
            <a:ext cx="1524000"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Space Operations</a:t>
            </a:r>
          </a:p>
        </p:txBody>
      </p:sp>
      <p:sp>
        <p:nvSpPr>
          <p:cNvPr id="235569" name="Text Box 49"/>
          <p:cNvSpPr txBox="1">
            <a:spLocks noChangeArrowheads="1"/>
          </p:cNvSpPr>
          <p:nvPr/>
        </p:nvSpPr>
        <p:spPr bwMode="auto">
          <a:xfrm rot="-5400000">
            <a:off x="5957094" y="5641182"/>
            <a:ext cx="91757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Recreation</a:t>
            </a:r>
          </a:p>
        </p:txBody>
      </p:sp>
      <p:sp>
        <p:nvSpPr>
          <p:cNvPr id="235570" name="Text Box 50"/>
          <p:cNvSpPr txBox="1">
            <a:spLocks noChangeArrowheads="1"/>
          </p:cNvSpPr>
          <p:nvPr/>
        </p:nvSpPr>
        <p:spPr bwMode="auto">
          <a:xfrm rot="-5400000">
            <a:off x="6332538" y="5646738"/>
            <a:ext cx="928687"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Ecosystem</a:t>
            </a:r>
          </a:p>
        </p:txBody>
      </p:sp>
      <p:sp>
        <p:nvSpPr>
          <p:cNvPr id="235571" name="Text Box 51"/>
          <p:cNvSpPr txBox="1">
            <a:spLocks noChangeArrowheads="1"/>
          </p:cNvSpPr>
          <p:nvPr/>
        </p:nvSpPr>
        <p:spPr bwMode="auto">
          <a:xfrm rot="-5400000">
            <a:off x="7040563" y="5700713"/>
            <a:ext cx="1036637"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Environment</a:t>
            </a:r>
          </a:p>
        </p:txBody>
      </p:sp>
      <p:sp>
        <p:nvSpPr>
          <p:cNvPr id="235572" name="Text Box 52"/>
          <p:cNvSpPr txBox="1">
            <a:spLocks noChangeArrowheads="1"/>
          </p:cNvSpPr>
          <p:nvPr/>
        </p:nvSpPr>
        <p:spPr bwMode="auto">
          <a:xfrm rot="-5400000">
            <a:off x="3471069" y="5825331"/>
            <a:ext cx="1409700"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Emergency Mgmt </a:t>
            </a:r>
          </a:p>
        </p:txBody>
      </p:sp>
      <p:sp>
        <p:nvSpPr>
          <p:cNvPr id="235573" name="Text Box 53"/>
          <p:cNvSpPr txBox="1">
            <a:spLocks noChangeArrowheads="1"/>
          </p:cNvSpPr>
          <p:nvPr/>
        </p:nvSpPr>
        <p:spPr bwMode="auto">
          <a:xfrm rot="-5400000">
            <a:off x="5610225" y="5637213"/>
            <a:ext cx="909637"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Agriculture</a:t>
            </a:r>
          </a:p>
        </p:txBody>
      </p:sp>
      <p:sp>
        <p:nvSpPr>
          <p:cNvPr id="235574" name="Text Box 54"/>
          <p:cNvSpPr txBox="1">
            <a:spLocks noChangeArrowheads="1"/>
          </p:cNvSpPr>
          <p:nvPr/>
        </p:nvSpPr>
        <p:spPr bwMode="auto">
          <a:xfrm rot="-5400000">
            <a:off x="4960938" y="5889625"/>
            <a:ext cx="1538288"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Reservoir Control</a:t>
            </a:r>
          </a:p>
        </p:txBody>
      </p:sp>
      <p:sp>
        <p:nvSpPr>
          <p:cNvPr id="235575" name="Text Box 55"/>
          <p:cNvSpPr txBox="1">
            <a:spLocks noChangeArrowheads="1"/>
          </p:cNvSpPr>
          <p:nvPr/>
        </p:nvSpPr>
        <p:spPr bwMode="auto">
          <a:xfrm rot="-5400000">
            <a:off x="4321175" y="5843588"/>
            <a:ext cx="1296987"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Energy Planning</a:t>
            </a:r>
          </a:p>
        </p:txBody>
      </p:sp>
      <p:sp>
        <p:nvSpPr>
          <p:cNvPr id="235576" name="Text Box 56"/>
          <p:cNvSpPr txBox="1">
            <a:spLocks noChangeArrowheads="1"/>
          </p:cNvSpPr>
          <p:nvPr/>
        </p:nvSpPr>
        <p:spPr bwMode="auto">
          <a:xfrm rot="-5400000">
            <a:off x="4123532" y="5645944"/>
            <a:ext cx="927100"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Commerce</a:t>
            </a:r>
          </a:p>
        </p:txBody>
      </p:sp>
      <p:sp>
        <p:nvSpPr>
          <p:cNvPr id="235577" name="Text Box 57"/>
          <p:cNvSpPr txBox="1">
            <a:spLocks noChangeArrowheads="1"/>
          </p:cNvSpPr>
          <p:nvPr/>
        </p:nvSpPr>
        <p:spPr bwMode="auto">
          <a:xfrm rot="-5400000">
            <a:off x="4878388" y="5683250"/>
            <a:ext cx="1001712"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Hydropower</a:t>
            </a:r>
          </a:p>
        </p:txBody>
      </p:sp>
      <p:sp>
        <p:nvSpPr>
          <p:cNvPr id="235578" name="Text Box 58"/>
          <p:cNvSpPr txBox="1">
            <a:spLocks noChangeArrowheads="1"/>
          </p:cNvSpPr>
          <p:nvPr/>
        </p:nvSpPr>
        <p:spPr bwMode="auto">
          <a:xfrm rot="-5400000">
            <a:off x="3293269" y="5714207"/>
            <a:ext cx="106362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Fire Weather</a:t>
            </a:r>
          </a:p>
        </p:txBody>
      </p:sp>
      <p:sp>
        <p:nvSpPr>
          <p:cNvPr id="235579" name="Text Box 59"/>
          <p:cNvSpPr txBox="1">
            <a:spLocks noChangeArrowheads="1"/>
          </p:cNvSpPr>
          <p:nvPr/>
        </p:nvSpPr>
        <p:spPr bwMode="auto">
          <a:xfrm rot="-5400000">
            <a:off x="6844507" y="5515769"/>
            <a:ext cx="666750"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Health</a:t>
            </a:r>
          </a:p>
        </p:txBody>
      </p:sp>
      <p:sp>
        <p:nvSpPr>
          <p:cNvPr id="235580" name="Text Box 60"/>
          <p:cNvSpPr txBox="1">
            <a:spLocks noChangeArrowheads="1"/>
          </p:cNvSpPr>
          <p:nvPr/>
        </p:nvSpPr>
        <p:spPr bwMode="auto">
          <a:xfrm rot="-5400000">
            <a:off x="2194719" y="5577681"/>
            <a:ext cx="762000"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fontAlgn="base" hangingPunct="0">
              <a:spcBef>
                <a:spcPct val="0"/>
              </a:spcBef>
              <a:spcAft>
                <a:spcPct val="0"/>
              </a:spcAft>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Aviation</a:t>
            </a:r>
          </a:p>
        </p:txBody>
      </p:sp>
      <p:sp>
        <p:nvSpPr>
          <p:cNvPr id="55345" name="TextBox 61"/>
          <p:cNvSpPr txBox="1">
            <a:spLocks noChangeArrowheads="1"/>
          </p:cNvSpPr>
          <p:nvPr/>
        </p:nvSpPr>
        <p:spPr bwMode="auto">
          <a:xfrm>
            <a:off x="4343400" y="4251325"/>
            <a:ext cx="2289175" cy="33972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600" dirty="0">
                <a:solidFill>
                  <a:srgbClr val="000000"/>
                </a:solidFill>
              </a:rPr>
              <a:t>Hurricane – GFDL, WRF</a:t>
            </a:r>
          </a:p>
        </p:txBody>
      </p:sp>
      <p:sp>
        <p:nvSpPr>
          <p:cNvPr id="55346" name="Text Box 37"/>
          <p:cNvSpPr txBox="1">
            <a:spLocks noChangeArrowheads="1"/>
          </p:cNvSpPr>
          <p:nvPr/>
        </p:nvSpPr>
        <p:spPr bwMode="auto">
          <a:xfrm>
            <a:off x="7391400" y="3989388"/>
            <a:ext cx="1524000" cy="1246187"/>
          </a:xfrm>
          <a:prstGeom prst="rect">
            <a:avLst/>
          </a:prstGeom>
          <a:noFill/>
          <a:ln w="9525">
            <a:noFill/>
            <a:miter lim="800000"/>
            <a:headEnd/>
            <a:tailEnd/>
          </a:ln>
        </p:spPr>
        <p:txBody>
          <a:bodyPr>
            <a:spAutoFit/>
          </a:bodyPr>
          <a:lstStyle/>
          <a:p>
            <a:pPr fontAlgn="base">
              <a:spcBef>
                <a:spcPct val="0"/>
              </a:spcBef>
              <a:spcAft>
                <a:spcPct val="0"/>
              </a:spcAft>
              <a:defRPr/>
            </a:pPr>
            <a:r>
              <a:rPr lang="en-US" sz="1500" dirty="0">
                <a:solidFill>
                  <a:srgbClr val="000000"/>
                </a:solidFill>
              </a:rPr>
              <a:t>GLOFS</a:t>
            </a:r>
          </a:p>
          <a:p>
            <a:pPr fontAlgn="base">
              <a:spcBef>
                <a:spcPct val="0"/>
              </a:spcBef>
              <a:spcAft>
                <a:spcPct val="0"/>
              </a:spcAft>
              <a:defRPr/>
            </a:pPr>
            <a:r>
              <a:rPr lang="en-US" sz="1500" u="sng" dirty="0">
                <a:solidFill>
                  <a:srgbClr val="000000"/>
                </a:solidFill>
              </a:rPr>
              <a:t> Bays</a:t>
            </a:r>
          </a:p>
          <a:p>
            <a:pPr fontAlgn="base">
              <a:spcBef>
                <a:spcPct val="0"/>
              </a:spcBef>
              <a:spcAft>
                <a:spcPct val="0"/>
              </a:spcAft>
              <a:defRPr/>
            </a:pPr>
            <a:r>
              <a:rPr lang="en-US" sz="1500" dirty="0">
                <a:solidFill>
                  <a:srgbClr val="000000"/>
                </a:solidFill>
              </a:rPr>
              <a:t>Chesapeake</a:t>
            </a:r>
          </a:p>
          <a:p>
            <a:pPr fontAlgn="base">
              <a:spcBef>
                <a:spcPct val="0"/>
              </a:spcBef>
              <a:spcAft>
                <a:spcPct val="0"/>
              </a:spcAft>
              <a:defRPr/>
            </a:pPr>
            <a:r>
              <a:rPr lang="en-US" sz="1500" dirty="0">
                <a:solidFill>
                  <a:srgbClr val="000000"/>
                </a:solidFill>
              </a:rPr>
              <a:t>Tampa</a:t>
            </a:r>
          </a:p>
          <a:p>
            <a:pPr fontAlgn="base">
              <a:spcBef>
                <a:spcPct val="0"/>
              </a:spcBef>
              <a:spcAft>
                <a:spcPct val="0"/>
              </a:spcAft>
              <a:defRPr/>
            </a:pPr>
            <a:r>
              <a:rPr lang="en-US" sz="1500" dirty="0">
                <a:solidFill>
                  <a:srgbClr val="000000"/>
                </a:solidFill>
              </a:rPr>
              <a:t>Delaware</a:t>
            </a:r>
          </a:p>
        </p:txBody>
      </p:sp>
      <p:sp>
        <p:nvSpPr>
          <p:cNvPr id="63" name="Text Box 20"/>
          <p:cNvSpPr txBox="1">
            <a:spLocks noChangeArrowheads="1"/>
          </p:cNvSpPr>
          <p:nvPr/>
        </p:nvSpPr>
        <p:spPr bwMode="auto">
          <a:xfrm>
            <a:off x="8000853" y="2509422"/>
            <a:ext cx="1037465" cy="338554"/>
          </a:xfrm>
          <a:prstGeom prst="rect">
            <a:avLst/>
          </a:prstGeom>
          <a:solidFill>
            <a:srgbClr val="99CCFF"/>
          </a:solidFill>
          <a:ln w="9525">
            <a:solidFill>
              <a:schemeClr val="tx1"/>
            </a:solidFill>
            <a:miter lim="800000"/>
            <a:headEnd/>
            <a:tailEnd/>
          </a:ln>
        </p:spPr>
        <p:txBody>
          <a:bodyPr wrap="none">
            <a:spAutoFit/>
          </a:bodyPr>
          <a:lstStyle/>
          <a:p>
            <a:pPr algn="ctr" fontAlgn="base">
              <a:spcBef>
                <a:spcPct val="0"/>
              </a:spcBef>
              <a:spcAft>
                <a:spcPct val="0"/>
              </a:spcAft>
              <a:defRPr/>
            </a:pPr>
            <a:r>
              <a:rPr lang="en-US" sz="1600" dirty="0" smtClean="0">
                <a:solidFill>
                  <a:srgbClr val="000000"/>
                </a:solidFill>
              </a:rPr>
              <a:t>EUROSIP</a:t>
            </a:r>
            <a:endParaRPr lang="en-US" sz="1600" dirty="0">
              <a:solidFill>
                <a:srgbClr val="000000"/>
              </a:solidFill>
            </a:endParaRPr>
          </a:p>
        </p:txBody>
      </p:sp>
    </p:spTree>
    <p:extLst>
      <p:ext uri="{BB962C8B-B14F-4D97-AF65-F5344CB8AC3E}">
        <p14:creationId xmlns="" xmlns:p14="http://schemas.microsoft.com/office/powerpoint/2010/main" val="2959366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p:cNvSpPr>
            <a:spLocks noGrp="1" noChangeArrowheads="1"/>
          </p:cNvSpPr>
          <p:nvPr>
            <p:ph type="title"/>
          </p:nvPr>
        </p:nvSpPr>
        <p:spPr>
          <a:xfrm>
            <a:off x="457200" y="0"/>
            <a:ext cx="8229600" cy="990600"/>
          </a:xfrm>
        </p:spPr>
        <p:txBody>
          <a:bodyPr/>
          <a:lstStyle/>
          <a:p>
            <a:r>
              <a:rPr lang="en-US" sz="2400" smtClean="0"/>
              <a:t>Day at which forecast loses useful skill (AC=0.6) </a:t>
            </a:r>
            <a:br>
              <a:rPr lang="en-US" sz="2400" smtClean="0"/>
            </a:br>
            <a:r>
              <a:rPr lang="en-US" sz="2400" smtClean="0"/>
              <a:t>N. Hemisphere 500hPa height calendar year means</a:t>
            </a:r>
          </a:p>
        </p:txBody>
      </p:sp>
      <p:graphicFrame>
        <p:nvGraphicFramePr>
          <p:cNvPr id="123907" name="Object 2"/>
          <p:cNvGraphicFramePr>
            <a:graphicFrameLocks noGrp="1" noChangeAspect="1"/>
          </p:cNvGraphicFramePr>
          <p:nvPr>
            <p:ph type="chart" idx="1"/>
          </p:nvPr>
        </p:nvGraphicFramePr>
        <p:xfrm>
          <a:off x="228600" y="1219200"/>
          <a:ext cx="8612188" cy="5449888"/>
        </p:xfrm>
        <a:graphic>
          <a:graphicData uri="http://schemas.openxmlformats.org/presentationml/2006/ole">
            <p:oleObj spid="_x0000_s8197" r:id="rId3" imgW="8608298" imgH="5450296" progId="Excel.Sheet.8">
              <p:embed/>
            </p:oleObj>
          </a:graphicData>
        </a:graphic>
      </p:graphicFrame>
      <p:sp>
        <p:nvSpPr>
          <p:cNvPr id="123908" name="Text Box 7"/>
          <p:cNvSpPr txBox="1">
            <a:spLocks noChangeArrowheads="1"/>
          </p:cNvSpPr>
          <p:nvPr/>
        </p:nvSpPr>
        <p:spPr bwMode="auto">
          <a:xfrm rot="10800000">
            <a:off x="204788" y="3276600"/>
            <a:ext cx="458787"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10800000" vert="eaVe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endParaRPr lang="en-US" smtClean="0">
              <a:solidFill>
                <a:srgbClr val="000000"/>
              </a:solidFill>
            </a:endParaRPr>
          </a:p>
        </p:txBody>
      </p:sp>
      <p:sp>
        <p:nvSpPr>
          <p:cNvPr id="123909" name="Text Box 8"/>
          <p:cNvSpPr txBox="1">
            <a:spLocks noChangeArrowheads="1"/>
          </p:cNvSpPr>
          <p:nvPr/>
        </p:nvSpPr>
        <p:spPr bwMode="auto">
          <a:xfrm rot="10800000">
            <a:off x="303213" y="3124200"/>
            <a:ext cx="458787"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10800000" vert="eaVe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endParaRPr lang="en-US" smtClean="0">
              <a:solidFill>
                <a:srgbClr val="000000"/>
              </a:solidFill>
            </a:endParaRPr>
          </a:p>
        </p:txBody>
      </p:sp>
      <p:sp>
        <p:nvSpPr>
          <p:cNvPr id="123910" name="Text Box 9"/>
          <p:cNvSpPr txBox="1">
            <a:spLocks noChangeArrowheads="1"/>
          </p:cNvSpPr>
          <p:nvPr/>
        </p:nvSpPr>
        <p:spPr bwMode="auto">
          <a:xfrm rot="-5400000">
            <a:off x="-450056" y="3740944"/>
            <a:ext cx="16002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rPr>
              <a:t>Forecast day</a:t>
            </a:r>
          </a:p>
        </p:txBody>
      </p:sp>
      <p:sp>
        <p:nvSpPr>
          <p:cNvPr id="123911" name="Text Box 12"/>
          <p:cNvSpPr txBox="1">
            <a:spLocks noChangeArrowheads="1"/>
          </p:cNvSpPr>
          <p:nvPr/>
        </p:nvSpPr>
        <p:spPr bwMode="auto">
          <a:xfrm>
            <a:off x="7848600" y="2057400"/>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u="sng" smtClean="0">
                <a:solidFill>
                  <a:srgbClr val="3333CC"/>
                </a:solidFill>
              </a:rPr>
              <a:t>8 d</a:t>
            </a:r>
          </a:p>
        </p:txBody>
      </p:sp>
    </p:spTree>
    <p:extLst>
      <p:ext uri="{BB962C8B-B14F-4D97-AF65-F5344CB8AC3E}">
        <p14:creationId xmlns="" xmlns:p14="http://schemas.microsoft.com/office/powerpoint/2010/main" val="2738800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normAutofit fontScale="90000"/>
          </a:bodyPr>
          <a:lstStyle/>
          <a:p>
            <a:r>
              <a:rPr lang="en-US" sz="3100" dirty="0" smtClean="0"/>
              <a:t>North American Ensemble Forecast System (NAEFS)</a:t>
            </a:r>
            <a:br>
              <a:rPr lang="en-US" sz="3100" dirty="0" smtClean="0"/>
            </a:br>
            <a:r>
              <a:rPr lang="en-US" sz="2700" dirty="0" smtClean="0"/>
              <a:t>Impact on NH </a:t>
            </a:r>
            <a:r>
              <a:rPr lang="en-US" sz="2700" dirty="0"/>
              <a:t>Anomaly Correlation for 500hPa Height</a:t>
            </a:r>
            <a:r>
              <a:rPr lang="en-US" dirty="0"/>
              <a:t/>
            </a:r>
            <a:br>
              <a:rPr lang="en-US" dirty="0"/>
            </a:br>
            <a:r>
              <a:rPr lang="en-US" sz="2700" dirty="0"/>
              <a:t>Period: </a:t>
            </a:r>
            <a:r>
              <a:rPr lang="en-US" sz="2700" dirty="0" smtClean="0"/>
              <a:t>September 1st </a:t>
            </a:r>
            <a:r>
              <a:rPr lang="en-US" sz="2700" dirty="0"/>
              <a:t>– </a:t>
            </a:r>
            <a:r>
              <a:rPr lang="en-US" sz="2700" dirty="0" smtClean="0"/>
              <a:t>November 30th 2011</a:t>
            </a:r>
            <a:endParaRPr lang="en-US" sz="27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950096067"/>
              </p:ext>
            </p:extLst>
          </p:nvPr>
        </p:nvGraphicFramePr>
        <p:xfrm>
          <a:off x="457200" y="1143000"/>
          <a:ext cx="8229600" cy="52578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1066800" y="3385458"/>
            <a:ext cx="74676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72200" y="4572000"/>
            <a:ext cx="190500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49143" y="2209800"/>
            <a:ext cx="1752600" cy="923330"/>
          </a:xfrm>
          <a:prstGeom prst="rect">
            <a:avLst/>
          </a:prstGeom>
          <a:solidFill>
            <a:srgbClr val="00B0F0"/>
          </a:solidFill>
        </p:spPr>
        <p:txBody>
          <a:bodyPr wrap="square" rtlCol="0">
            <a:spAutoFit/>
          </a:bodyPr>
          <a:lstStyle/>
          <a:p>
            <a:r>
              <a:rPr lang="en-US" dirty="0" smtClean="0"/>
              <a:t>Week 2:  </a:t>
            </a:r>
          </a:p>
          <a:p>
            <a:r>
              <a:rPr lang="en-US" dirty="0" smtClean="0"/>
              <a:t>Adding 3-4 days of skill</a:t>
            </a:r>
            <a:endParaRPr lang="en-US" dirty="0"/>
          </a:p>
        </p:txBody>
      </p:sp>
      <p:cxnSp>
        <p:nvCxnSpPr>
          <p:cNvPr id="10" name="Straight Arrow Connector 9"/>
          <p:cNvCxnSpPr/>
          <p:nvPr/>
        </p:nvCxnSpPr>
        <p:spPr>
          <a:xfrm flipH="1">
            <a:off x="7239000" y="3133130"/>
            <a:ext cx="386443" cy="105787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09094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title"/>
          </p:nvPr>
        </p:nvSpPr>
        <p:spPr>
          <a:xfrm>
            <a:off x="685800" y="125186"/>
            <a:ext cx="7772400" cy="1170214"/>
          </a:xfrm>
        </p:spPr>
        <p:txBody>
          <a:bodyPr/>
          <a:lstStyle/>
          <a:p>
            <a:pPr eaLnBrk="1" hangingPunct="1"/>
            <a:r>
              <a:rPr lang="en-US" sz="3200" dirty="0" smtClean="0">
                <a:latin typeface="Times New Roman" pitchFamily="18" charset="0"/>
                <a:cs typeface="Times New Roman" pitchFamily="18" charset="0"/>
              </a:rPr>
              <a:t>HREF Mean, ARW &amp; NMM</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2m Temperature </a:t>
            </a:r>
            <a:r>
              <a:rPr lang="en-US" sz="3200" dirty="0" err="1" smtClean="0">
                <a:latin typeface="Times New Roman" pitchFamily="18" charset="0"/>
                <a:cs typeface="Times New Roman" pitchFamily="18" charset="0"/>
              </a:rPr>
              <a:t>vs</a:t>
            </a:r>
            <a:r>
              <a:rPr lang="en-US" sz="3200" dirty="0" smtClean="0">
                <a:latin typeface="Times New Roman" pitchFamily="18" charset="0"/>
                <a:cs typeface="Times New Roman" pitchFamily="18" charset="0"/>
              </a:rPr>
              <a:t> Surface </a:t>
            </a:r>
            <a:r>
              <a:rPr lang="en-US" sz="3200" dirty="0" err="1" smtClean="0">
                <a:latin typeface="Times New Roman" pitchFamily="18" charset="0"/>
                <a:cs typeface="Times New Roman" pitchFamily="18" charset="0"/>
              </a:rPr>
              <a:t>Obs</a:t>
            </a:r>
            <a:endParaRPr lang="en-US" sz="3200" dirty="0" smtClean="0">
              <a:latin typeface="Times New Roman" pitchFamily="18" charset="0"/>
              <a:cs typeface="Times New Roman" pitchFamily="18" charset="0"/>
            </a:endParaRPr>
          </a:p>
        </p:txBody>
      </p:sp>
      <p:sp>
        <p:nvSpPr>
          <p:cNvPr id="36867" name="Slide Number Placeholder 4"/>
          <p:cNvSpPr>
            <a:spLocks noGrp="1"/>
          </p:cNvSpPr>
          <p:nvPr>
            <p:ph type="sldNum" sz="quarter" idx="12"/>
          </p:nvPr>
        </p:nvSpPr>
        <p:spPr/>
        <p:txBody>
          <a:bodyPr/>
          <a:lstStyle/>
          <a:p>
            <a:pPr>
              <a:defRPr/>
            </a:pPr>
            <a:fld id="{3899F293-7ECE-4C3E-BC99-D665EA446BFD}" type="slidenum">
              <a:rPr lang="en-US">
                <a:solidFill>
                  <a:prstClr val="black">
                    <a:tint val="75000"/>
                  </a:prstClr>
                </a:solidFill>
                <a:latin typeface="Arial" pitchFamily="34" charset="0"/>
              </a:rPr>
              <a:pPr>
                <a:defRPr/>
              </a:pPr>
              <a:t>14</a:t>
            </a:fld>
            <a:endParaRPr lang="en-US">
              <a:solidFill>
                <a:prstClr val="black">
                  <a:tint val="75000"/>
                </a:prstClr>
              </a:solidFill>
              <a:latin typeface="Arial" pitchFamily="34" charset="0"/>
            </a:endParaRPr>
          </a:p>
        </p:txBody>
      </p:sp>
      <p:grpSp>
        <p:nvGrpSpPr>
          <p:cNvPr id="10244" name="Group 11"/>
          <p:cNvGrpSpPr>
            <a:grpSpLocks/>
          </p:cNvGrpSpPr>
          <p:nvPr/>
        </p:nvGrpSpPr>
        <p:grpSpPr bwMode="auto">
          <a:xfrm>
            <a:off x="0" y="1638300"/>
            <a:ext cx="6400800" cy="5219700"/>
            <a:chOff x="1206500" y="1638300"/>
            <a:chExt cx="6400800" cy="5219700"/>
          </a:xfrm>
        </p:grpSpPr>
        <p:pic>
          <p:nvPicPr>
            <p:cNvPr id="10246" name="Picture 6" descr="temp_2m_hiresw.gif"/>
            <p:cNvPicPr>
              <a:picLocks noChangeAspect="1"/>
            </p:cNvPicPr>
            <p:nvPr/>
          </p:nvPicPr>
          <p:blipFill>
            <a:blip r:embed="rId2" cstate="print">
              <a:extLst>
                <a:ext uri="{28A0092B-C50C-407E-A947-70E740481C1C}">
                  <a14:useLocalDpi xmlns="" xmlns:a14="http://schemas.microsoft.com/office/drawing/2010/main" val="0"/>
                </a:ext>
              </a:extLst>
            </a:blip>
            <a:srcRect l="4974" t="2647" r="5099" b="2444"/>
            <a:stretch>
              <a:fillRect/>
            </a:stretch>
          </p:blipFill>
          <p:spPr bwMode="auto">
            <a:xfrm>
              <a:off x="1206500" y="1638300"/>
              <a:ext cx="6400800" cy="521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7" name="TextBox 7"/>
            <p:cNvSpPr txBox="1">
              <a:spLocks noChangeArrowheads="1"/>
            </p:cNvSpPr>
            <p:nvPr/>
          </p:nvSpPr>
          <p:spPr bwMode="auto">
            <a:xfrm>
              <a:off x="5930900" y="3289300"/>
              <a:ext cx="16764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200" b="1" smtClean="0">
                  <a:solidFill>
                    <a:srgbClr val="FF0000"/>
                  </a:solidFill>
                  <a:latin typeface="Calibri" pitchFamily="34" charset="0"/>
                </a:rPr>
                <a:t>HREF RMS</a:t>
              </a:r>
            </a:p>
          </p:txBody>
        </p:sp>
        <p:sp>
          <p:nvSpPr>
            <p:cNvPr id="10248" name="TextBox 8"/>
            <p:cNvSpPr txBox="1">
              <a:spLocks noChangeArrowheads="1"/>
            </p:cNvSpPr>
            <p:nvPr/>
          </p:nvSpPr>
          <p:spPr bwMode="auto">
            <a:xfrm>
              <a:off x="3460750" y="3451225"/>
              <a:ext cx="1617751"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200" b="1" smtClean="0">
                  <a:solidFill>
                    <a:srgbClr val="0000FF"/>
                  </a:solidFill>
                  <a:latin typeface="Calibri" pitchFamily="34" charset="0"/>
                </a:rPr>
                <a:t>NMM RMS</a:t>
              </a:r>
            </a:p>
          </p:txBody>
        </p:sp>
        <p:sp>
          <p:nvSpPr>
            <p:cNvPr id="10249" name="TextBox 9"/>
            <p:cNvSpPr txBox="1">
              <a:spLocks noChangeArrowheads="1"/>
            </p:cNvSpPr>
            <p:nvPr/>
          </p:nvSpPr>
          <p:spPr bwMode="auto">
            <a:xfrm>
              <a:off x="3289300" y="2662238"/>
              <a:ext cx="155626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200" b="1" smtClean="0">
                  <a:solidFill>
                    <a:srgbClr val="00CC00"/>
                  </a:solidFill>
                  <a:latin typeface="Calibri" pitchFamily="34" charset="0"/>
                </a:rPr>
                <a:t>ARW RMS</a:t>
              </a:r>
            </a:p>
          </p:txBody>
        </p:sp>
        <p:sp>
          <p:nvSpPr>
            <p:cNvPr id="10250" name="TextBox 10"/>
            <p:cNvSpPr txBox="1">
              <a:spLocks noChangeArrowheads="1"/>
            </p:cNvSpPr>
            <p:nvPr/>
          </p:nvSpPr>
          <p:spPr bwMode="auto">
            <a:xfrm>
              <a:off x="5191125" y="5656263"/>
              <a:ext cx="158671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200" b="1" smtClean="0">
                  <a:solidFill>
                    <a:srgbClr val="00CC00"/>
                  </a:solidFill>
                  <a:latin typeface="Calibri" pitchFamily="34" charset="0"/>
                </a:rPr>
                <a:t>ARW BIAS</a:t>
              </a:r>
            </a:p>
          </p:txBody>
        </p:sp>
        <p:sp>
          <p:nvSpPr>
            <p:cNvPr id="10251" name="TextBox 11"/>
            <p:cNvSpPr txBox="1">
              <a:spLocks noChangeArrowheads="1"/>
            </p:cNvSpPr>
            <p:nvPr/>
          </p:nvSpPr>
          <p:spPr bwMode="auto">
            <a:xfrm>
              <a:off x="2249488" y="4508500"/>
              <a:ext cx="164820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200" b="1" smtClean="0">
                  <a:solidFill>
                    <a:srgbClr val="0000FF"/>
                  </a:solidFill>
                  <a:latin typeface="Calibri" pitchFamily="34" charset="0"/>
                </a:rPr>
                <a:t>NMM BIAS</a:t>
              </a:r>
            </a:p>
          </p:txBody>
        </p:sp>
        <p:sp>
          <p:nvSpPr>
            <p:cNvPr id="10252" name="TextBox 12"/>
            <p:cNvSpPr txBox="1">
              <a:spLocks noChangeArrowheads="1"/>
            </p:cNvSpPr>
            <p:nvPr/>
          </p:nvSpPr>
          <p:spPr bwMode="auto">
            <a:xfrm>
              <a:off x="3209924" y="5137150"/>
              <a:ext cx="173037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200" b="1" smtClean="0">
                  <a:solidFill>
                    <a:srgbClr val="FF0000"/>
                  </a:solidFill>
                  <a:latin typeface="Calibri" pitchFamily="34" charset="0"/>
                </a:rPr>
                <a:t>HREF BIAS</a:t>
              </a:r>
            </a:p>
          </p:txBody>
        </p:sp>
      </p:grpSp>
      <p:sp>
        <p:nvSpPr>
          <p:cNvPr id="10245" name="TextBox 10"/>
          <p:cNvSpPr txBox="1">
            <a:spLocks noChangeArrowheads="1"/>
          </p:cNvSpPr>
          <p:nvPr/>
        </p:nvSpPr>
        <p:spPr bwMode="auto">
          <a:xfrm>
            <a:off x="6538913" y="1966913"/>
            <a:ext cx="2430462"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b="1" dirty="0" smtClean="0">
                <a:solidFill>
                  <a:srgbClr val="FF0000"/>
                </a:solidFill>
                <a:latin typeface="Calibri" pitchFamily="34" charset="0"/>
              </a:rPr>
              <a:t>HREF has Lowest RMS &amp; BIAS Near Zero</a:t>
            </a:r>
          </a:p>
        </p:txBody>
      </p:sp>
    </p:spTree>
    <p:extLst>
      <p:ext uri="{BB962C8B-B14F-4D97-AF65-F5344CB8AC3E}">
        <p14:creationId xmlns="" xmlns:p14="http://schemas.microsoft.com/office/powerpoint/2010/main" val="55189662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239F8435-36E5-4FB9-96A7-70C6DDD1B410}" type="slidenum">
              <a:rPr lang="en-US" smtClean="0"/>
              <a:pPr fontAlgn="base">
                <a:spcBef>
                  <a:spcPct val="0"/>
                </a:spcBef>
                <a:spcAft>
                  <a:spcPct val="0"/>
                </a:spcAft>
                <a:defRPr/>
              </a:pPr>
              <a:t>15</a:t>
            </a:fld>
            <a:endParaRPr lang="en-US" smtClean="0"/>
          </a:p>
        </p:txBody>
      </p:sp>
      <p:sp>
        <p:nvSpPr>
          <p:cNvPr id="67587" name="Rectangle 2"/>
          <p:cNvSpPr>
            <a:spLocks noGrp="1" noChangeArrowheads="1"/>
          </p:cNvSpPr>
          <p:nvPr>
            <p:ph type="ctrTitle"/>
          </p:nvPr>
        </p:nvSpPr>
        <p:spPr>
          <a:xfrm>
            <a:off x="152400" y="1905000"/>
            <a:ext cx="8763000" cy="1143000"/>
          </a:xfrm>
        </p:spPr>
        <p:txBody>
          <a:bodyPr/>
          <a:lstStyle/>
          <a:p>
            <a:pPr eaLnBrk="1" hangingPunct="1"/>
            <a:r>
              <a:rPr lang="en-US" sz="4000" dirty="0" smtClean="0"/>
              <a:t>Some Products</a:t>
            </a:r>
            <a:endParaRPr lang="en-US" sz="2800" dirty="0" smtClean="0"/>
          </a:p>
        </p:txBody>
      </p:sp>
      <p:sp>
        <p:nvSpPr>
          <p:cNvPr id="67588" name="Line 3"/>
          <p:cNvSpPr>
            <a:spLocks noChangeShapeType="1"/>
          </p:cNvSpPr>
          <p:nvPr/>
        </p:nvSpPr>
        <p:spPr bwMode="auto">
          <a:xfrm>
            <a:off x="609600" y="3048000"/>
            <a:ext cx="78486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itchFamily="34" charset="0"/>
            </a:endParaRPr>
          </a:p>
        </p:txBody>
      </p:sp>
      <p:pic>
        <p:nvPicPr>
          <p:cNvPr id="6758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7591" name="Group 7"/>
          <p:cNvGrpSpPr>
            <a:grpSpLocks/>
          </p:cNvGrpSpPr>
          <p:nvPr/>
        </p:nvGrpSpPr>
        <p:grpSpPr bwMode="auto">
          <a:xfrm>
            <a:off x="990600" y="5740400"/>
            <a:ext cx="7145338" cy="685800"/>
            <a:chOff x="626" y="3408"/>
            <a:chExt cx="4501" cy="432"/>
          </a:xfrm>
        </p:grpSpPr>
        <p:pic>
          <p:nvPicPr>
            <p:cNvPr id="67592" name="Picture 8" descr="wing_sunset2_smal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3" name="Picture 9" descr="roughsea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4" name="Picture 10"/>
            <p:cNvPicPr>
              <a:picLocks noChangeAspect="1" noChangeArrowheads="1"/>
            </p:cNvPicPr>
            <p:nvPr/>
          </p:nvPicPr>
          <p:blipFill>
            <a:blip r:embed="rId6" cstate="print">
              <a:extLst>
                <a:ext uri="{28A0092B-C50C-407E-A947-70E740481C1C}">
                  <a14:useLocalDpi xmlns=""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5"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6" name="Picture 12"/>
            <p:cNvPicPr>
              <a:picLocks noChangeAspect="1" noChangeArrowheads="1"/>
            </p:cNvPicPr>
            <p:nvPr/>
          </p:nvPicPr>
          <p:blipFill>
            <a:blip r:embed="rId8" cstate="print">
              <a:extLst>
                <a:ext uri="{28A0092B-C50C-407E-A947-70E740481C1C}">
                  <a14:useLocalDpi xmlns=""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7" name="Picture 13" descr="PLOW_-_BUS"/>
            <p:cNvPicPr>
              <a:picLocks noChangeAspect="1" noChangeArrowheads="1"/>
            </p:cNvPicPr>
            <p:nvPr/>
          </p:nvPicPr>
          <p:blipFill>
            <a:blip r:embed="rId9" cstate="print">
              <a:extLst>
                <a:ext uri="{28A0092B-C50C-407E-A947-70E740481C1C}">
                  <a14:useLocalDpi xmlns=""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TextBox 13"/>
          <p:cNvSpPr txBox="1"/>
          <p:nvPr/>
        </p:nvSpPr>
        <p:spPr>
          <a:xfrm>
            <a:off x="2895600" y="3429000"/>
            <a:ext cx="3611886" cy="523220"/>
          </a:xfrm>
          <a:prstGeom prst="rect">
            <a:avLst/>
          </a:prstGeom>
          <a:noFill/>
        </p:spPr>
        <p:txBody>
          <a:bodyPr wrap="none" rtlCol="0">
            <a:spAutoFit/>
          </a:bodyPr>
          <a:lstStyle/>
          <a:p>
            <a:r>
              <a:rPr lang="en-US" sz="2800" dirty="0" smtClean="0"/>
              <a:t>Covering the Spectrum:</a:t>
            </a:r>
            <a:endParaRPr lang="en-US" sz="2800" dirty="0"/>
          </a:p>
        </p:txBody>
      </p:sp>
      <p:sp>
        <p:nvSpPr>
          <p:cNvPr id="15" name="TextBox 14"/>
          <p:cNvSpPr txBox="1"/>
          <p:nvPr/>
        </p:nvSpPr>
        <p:spPr>
          <a:xfrm>
            <a:off x="1143000" y="4089402"/>
            <a:ext cx="7013458" cy="461665"/>
          </a:xfrm>
          <a:prstGeom prst="rect">
            <a:avLst/>
          </a:prstGeom>
          <a:noFill/>
        </p:spPr>
        <p:txBody>
          <a:bodyPr wrap="none" rtlCol="0">
            <a:spAutoFit/>
          </a:bodyPr>
          <a:lstStyle/>
          <a:p>
            <a:r>
              <a:rPr lang="en-US" sz="2400" dirty="0" smtClean="0"/>
              <a:t>Short – range </a:t>
            </a:r>
            <a:r>
              <a:rPr lang="en-US" sz="2400" dirty="0" err="1" smtClean="0"/>
              <a:t>mesoscale</a:t>
            </a:r>
            <a:r>
              <a:rPr lang="en-US" sz="2400" dirty="0" smtClean="0"/>
              <a:t> </a:t>
            </a:r>
            <a:r>
              <a:rPr lang="en-US" sz="2400" dirty="0" smtClean="0">
                <a:sym typeface="Wingdings" pitchFamily="2" charset="2"/>
              </a:rPr>
              <a:t> Medium-range  Seasonal</a:t>
            </a:r>
            <a:endParaRPr lang="en-US" sz="2400" dirty="0"/>
          </a:p>
        </p:txBody>
      </p:sp>
    </p:spTree>
    <p:extLst>
      <p:ext uri="{BB962C8B-B14F-4D97-AF65-F5344CB8AC3E}">
        <p14:creationId xmlns="" xmlns:p14="http://schemas.microsoft.com/office/powerpoint/2010/main" val="195283722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descr="C:\Russ_Files\Presentations\Russ\NWA2011\TCL_SSEO_6NEPROB-UH25_2011042700_f024.gif"/>
          <p:cNvPicPr>
            <a:picLocks noChangeAspect="1" noChangeArrowheads="1"/>
          </p:cNvPicPr>
          <p:nvPr/>
        </p:nvPicPr>
        <p:blipFill>
          <a:blip r:embed="rId3" cstate="print"/>
          <a:srcRect/>
          <a:stretch>
            <a:fillRect/>
          </a:stretch>
        </p:blipFill>
        <p:spPr bwMode="auto">
          <a:xfrm>
            <a:off x="5201976" y="4191000"/>
            <a:ext cx="3352800" cy="2514600"/>
          </a:xfrm>
          <a:prstGeom prst="rect">
            <a:avLst/>
          </a:prstGeom>
          <a:noFill/>
          <a:ln w="12700">
            <a:solidFill>
              <a:schemeClr val="tx1"/>
            </a:solidFill>
          </a:ln>
        </p:spPr>
      </p:pic>
      <p:pic>
        <p:nvPicPr>
          <p:cNvPr id="432132" name="Picture 4" descr="C:\Russ_Files\Presentations\Russ\NWA2011\TCL_SSEO_6MAX-UH25_2011042700_f024.gif"/>
          <p:cNvPicPr>
            <a:picLocks noChangeAspect="1" noChangeArrowheads="1"/>
          </p:cNvPicPr>
          <p:nvPr/>
        </p:nvPicPr>
        <p:blipFill>
          <a:blip r:embed="rId4" cstate="print"/>
          <a:srcRect/>
          <a:stretch>
            <a:fillRect/>
          </a:stretch>
        </p:blipFill>
        <p:spPr bwMode="auto">
          <a:xfrm>
            <a:off x="5187143" y="1124856"/>
            <a:ext cx="3352800" cy="2514600"/>
          </a:xfrm>
          <a:prstGeom prst="rect">
            <a:avLst/>
          </a:prstGeom>
          <a:noFill/>
          <a:ln w="12700">
            <a:solidFill>
              <a:schemeClr val="tx1"/>
            </a:solidFill>
          </a:ln>
        </p:spPr>
      </p:pic>
      <p:sp>
        <p:nvSpPr>
          <p:cNvPr id="6" name="Text Box 74"/>
          <p:cNvSpPr txBox="1">
            <a:spLocks noChangeArrowheads="1"/>
          </p:cNvSpPr>
          <p:nvPr/>
        </p:nvSpPr>
        <p:spPr bwMode="auto">
          <a:xfrm>
            <a:off x="182880" y="171450"/>
            <a:ext cx="8803178"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2400" b="1" dirty="0" smtClean="0">
                <a:solidFill>
                  <a:srgbClr val="800000"/>
                </a:solidFill>
              </a:rPr>
              <a:t>Storm Scale Ensembles</a:t>
            </a:r>
            <a:endParaRPr lang="en-US" sz="2400" b="1" dirty="0">
              <a:solidFill>
                <a:srgbClr val="800000"/>
              </a:solidFill>
            </a:endParaRPr>
          </a:p>
        </p:txBody>
      </p:sp>
      <p:sp>
        <p:nvSpPr>
          <p:cNvPr id="7" name="TextBox 6"/>
          <p:cNvSpPr txBox="1"/>
          <p:nvPr/>
        </p:nvSpPr>
        <p:spPr>
          <a:xfrm>
            <a:off x="1257300" y="4947583"/>
            <a:ext cx="2849562" cy="707886"/>
          </a:xfrm>
          <a:prstGeom prst="rect">
            <a:avLst/>
          </a:prstGeom>
          <a:noFill/>
          <a:ln w="12700">
            <a:solidFill>
              <a:schemeClr val="tx1"/>
            </a:solidFill>
          </a:ln>
        </p:spPr>
        <p:txBody>
          <a:bodyPr wrap="square" rtlCol="0">
            <a:spAutoFit/>
          </a:bodyPr>
          <a:lstStyle/>
          <a:p>
            <a:pPr algn="ctr" fontAlgn="base">
              <a:spcBef>
                <a:spcPct val="0"/>
              </a:spcBef>
              <a:spcAft>
                <a:spcPct val="0"/>
              </a:spcAft>
            </a:pPr>
            <a:r>
              <a:rPr lang="en-US" sz="2000" b="1" dirty="0" smtClean="0">
                <a:solidFill>
                  <a:srgbClr val="C00000"/>
                </a:solidFill>
              </a:rPr>
              <a:t>Hazardous Weather </a:t>
            </a:r>
            <a:r>
              <a:rPr lang="en-US" sz="2000" b="1" dirty="0" err="1" smtClean="0">
                <a:solidFill>
                  <a:srgbClr val="C00000"/>
                </a:solidFill>
              </a:rPr>
              <a:t>Testbed</a:t>
            </a:r>
            <a:endParaRPr lang="en-US" sz="2000" b="1" dirty="0" smtClean="0">
              <a:solidFill>
                <a:srgbClr val="C00000"/>
              </a:solidFill>
            </a:endParaRPr>
          </a:p>
        </p:txBody>
      </p:sp>
      <p:sp>
        <p:nvSpPr>
          <p:cNvPr id="8" name="TextBox 7"/>
          <p:cNvSpPr txBox="1"/>
          <p:nvPr/>
        </p:nvSpPr>
        <p:spPr>
          <a:xfrm>
            <a:off x="7124700" y="6329362"/>
            <a:ext cx="1419225" cy="369332"/>
          </a:xfrm>
          <a:prstGeom prst="rect">
            <a:avLst/>
          </a:prstGeom>
          <a:solidFill>
            <a:schemeClr val="bg1"/>
          </a:solidFill>
          <a:ln w="12700">
            <a:solidFill>
              <a:schemeClr val="tx1"/>
            </a:solidFill>
          </a:ln>
        </p:spPr>
        <p:txBody>
          <a:bodyPr wrap="square" rtlCol="0">
            <a:spAutoFit/>
          </a:bodyPr>
          <a:lstStyle/>
          <a:p>
            <a:pPr fontAlgn="base">
              <a:spcBef>
                <a:spcPct val="0"/>
              </a:spcBef>
              <a:spcAft>
                <a:spcPct val="0"/>
              </a:spcAft>
            </a:pPr>
            <a:r>
              <a:rPr lang="en-US" b="1" dirty="0" smtClean="0">
                <a:solidFill>
                  <a:srgbClr val="000000"/>
                </a:solidFill>
                <a:latin typeface="Arial" charset="0"/>
              </a:rPr>
              <a:t>SPC SSEO</a:t>
            </a:r>
            <a:endParaRPr lang="en-US" b="1" dirty="0">
              <a:solidFill>
                <a:srgbClr val="000000"/>
              </a:solidFill>
              <a:latin typeface="Arial" charset="0"/>
            </a:endParaRPr>
          </a:p>
        </p:txBody>
      </p:sp>
      <p:sp>
        <p:nvSpPr>
          <p:cNvPr id="9" name="TextBox 8"/>
          <p:cNvSpPr txBox="1"/>
          <p:nvPr/>
        </p:nvSpPr>
        <p:spPr>
          <a:xfrm>
            <a:off x="7115175" y="3263218"/>
            <a:ext cx="1419225" cy="369332"/>
          </a:xfrm>
          <a:prstGeom prst="rect">
            <a:avLst/>
          </a:prstGeom>
          <a:solidFill>
            <a:schemeClr val="bg1"/>
          </a:solidFill>
          <a:ln w="12700">
            <a:solidFill>
              <a:schemeClr val="tx1"/>
            </a:solidFill>
          </a:ln>
        </p:spPr>
        <p:txBody>
          <a:bodyPr wrap="square" rtlCol="0">
            <a:spAutoFit/>
          </a:bodyPr>
          <a:lstStyle/>
          <a:p>
            <a:pPr fontAlgn="base">
              <a:spcBef>
                <a:spcPct val="0"/>
              </a:spcBef>
              <a:spcAft>
                <a:spcPct val="0"/>
              </a:spcAft>
            </a:pPr>
            <a:r>
              <a:rPr lang="en-US" b="1" dirty="0" smtClean="0">
                <a:solidFill>
                  <a:srgbClr val="000000"/>
                </a:solidFill>
                <a:latin typeface="Arial" charset="0"/>
              </a:rPr>
              <a:t>SPC SSEO</a:t>
            </a:r>
            <a:endParaRPr lang="en-US" b="1" dirty="0">
              <a:solidFill>
                <a:srgbClr val="000000"/>
              </a:solidFill>
              <a:latin typeface="Arial" charset="0"/>
            </a:endParaRPr>
          </a:p>
        </p:txBody>
      </p:sp>
      <p:pic>
        <p:nvPicPr>
          <p:cNvPr id="12" name="Picture 11" descr="110427_tracks.png"/>
          <p:cNvPicPr>
            <a:picLocks noChangeAspect="1"/>
          </p:cNvPicPr>
          <p:nvPr/>
        </p:nvPicPr>
        <p:blipFill>
          <a:blip r:embed="rId5" cstate="print"/>
          <a:stretch>
            <a:fillRect/>
          </a:stretch>
        </p:blipFill>
        <p:spPr>
          <a:xfrm>
            <a:off x="85641" y="890587"/>
            <a:ext cx="4994781" cy="3957637"/>
          </a:xfrm>
          <a:prstGeom prst="rect">
            <a:avLst/>
          </a:prstGeom>
          <a:ln w="12700">
            <a:solidFill>
              <a:schemeClr val="tx1"/>
            </a:solidFill>
          </a:ln>
        </p:spPr>
      </p:pic>
      <p:sp>
        <p:nvSpPr>
          <p:cNvPr id="10" name="TextBox 9"/>
          <p:cNvSpPr txBox="1"/>
          <p:nvPr/>
        </p:nvSpPr>
        <p:spPr>
          <a:xfrm>
            <a:off x="1244599" y="6103260"/>
            <a:ext cx="3124199" cy="646331"/>
          </a:xfrm>
          <a:prstGeom prst="rect">
            <a:avLst/>
          </a:prstGeom>
          <a:noFill/>
        </p:spPr>
        <p:txBody>
          <a:bodyPr wrap="square" rtlCol="0">
            <a:spAutoFit/>
          </a:bodyPr>
          <a:lstStyle/>
          <a:p>
            <a:r>
              <a:rPr lang="en-US" dirty="0" smtClean="0"/>
              <a:t>SSEO – 7 model Storm Scale Ensemble of Opportunity</a:t>
            </a:r>
            <a:endParaRPr lang="en-US" dirty="0"/>
          </a:p>
        </p:txBody>
      </p:sp>
      <p:sp>
        <p:nvSpPr>
          <p:cNvPr id="11" name="Rectangle 10"/>
          <p:cNvSpPr/>
          <p:nvPr/>
        </p:nvSpPr>
        <p:spPr>
          <a:xfrm>
            <a:off x="5181600" y="609600"/>
            <a:ext cx="3352800" cy="523220"/>
          </a:xfrm>
          <a:prstGeom prst="rect">
            <a:avLst/>
          </a:prstGeom>
        </p:spPr>
        <p:txBody>
          <a:bodyPr wrap="square">
            <a:spAutoFit/>
          </a:bodyPr>
          <a:lstStyle/>
          <a:p>
            <a:pPr algn="ctr"/>
            <a:r>
              <a:rPr lang="en-US" sz="1400" dirty="0" smtClean="0"/>
              <a:t>6 hour ensemble of max Updraft </a:t>
            </a:r>
            <a:r>
              <a:rPr lang="en-US" sz="1400" dirty="0" err="1" smtClean="0"/>
              <a:t>Helicity</a:t>
            </a:r>
            <a:r>
              <a:rPr lang="en-US" sz="1400" dirty="0" smtClean="0"/>
              <a:t> (UH) valid ending 00Z April 28</a:t>
            </a:r>
            <a:endParaRPr lang="en-US" sz="1400" dirty="0"/>
          </a:p>
        </p:txBody>
      </p:sp>
      <p:sp>
        <p:nvSpPr>
          <p:cNvPr id="13" name="TextBox 12"/>
          <p:cNvSpPr txBox="1"/>
          <p:nvPr/>
        </p:nvSpPr>
        <p:spPr>
          <a:xfrm>
            <a:off x="5029200" y="3733800"/>
            <a:ext cx="3733800" cy="461665"/>
          </a:xfrm>
          <a:prstGeom prst="rect">
            <a:avLst/>
          </a:prstGeom>
          <a:noFill/>
        </p:spPr>
        <p:txBody>
          <a:bodyPr wrap="square" rtlCol="0">
            <a:spAutoFit/>
          </a:bodyPr>
          <a:lstStyle/>
          <a:p>
            <a:pPr algn="ctr"/>
            <a:r>
              <a:rPr lang="en-US" sz="1200" dirty="0" smtClean="0"/>
              <a:t>6 hour smoothed ensemble neighborhood (40 km) probability of UH &gt; 25 m2/s2 valid ending 00Z 28 April</a:t>
            </a:r>
            <a:endParaRPr lang="en-US" sz="1200" dirty="0"/>
          </a:p>
        </p:txBody>
      </p:sp>
      <p:sp>
        <p:nvSpPr>
          <p:cNvPr id="14" name="TextBox 13"/>
          <p:cNvSpPr txBox="1"/>
          <p:nvPr/>
        </p:nvSpPr>
        <p:spPr>
          <a:xfrm>
            <a:off x="1143000" y="4114800"/>
            <a:ext cx="2390399" cy="646331"/>
          </a:xfrm>
          <a:prstGeom prst="rect">
            <a:avLst/>
          </a:prstGeom>
          <a:solidFill>
            <a:schemeClr val="bg1"/>
          </a:solidFill>
          <a:ln>
            <a:solidFill>
              <a:schemeClr val="accent1"/>
            </a:solidFill>
          </a:ln>
        </p:spPr>
        <p:txBody>
          <a:bodyPr wrap="none" rtlCol="0">
            <a:spAutoFit/>
          </a:bodyPr>
          <a:lstStyle/>
          <a:p>
            <a:pPr algn="ctr"/>
            <a:r>
              <a:rPr lang="en-US" b="1" dirty="0" smtClean="0"/>
              <a:t>OU-CAPS</a:t>
            </a:r>
          </a:p>
          <a:p>
            <a:pPr algn="ctr"/>
            <a:r>
              <a:rPr lang="en-US" b="1" dirty="0" smtClean="0"/>
              <a:t>Storm Scale Ensemble</a:t>
            </a:r>
            <a:endParaRPr lang="en-US" b="1" dirty="0"/>
          </a:p>
        </p:txBody>
      </p:sp>
      <p:sp>
        <p:nvSpPr>
          <p:cNvPr id="15" name="TextBox 14"/>
          <p:cNvSpPr txBox="1"/>
          <p:nvPr/>
        </p:nvSpPr>
        <p:spPr>
          <a:xfrm>
            <a:off x="164651" y="3635826"/>
            <a:ext cx="2585836" cy="523220"/>
          </a:xfrm>
          <a:prstGeom prst="rect">
            <a:avLst/>
          </a:prstGeom>
          <a:solidFill>
            <a:schemeClr val="bg1"/>
          </a:solidFill>
        </p:spPr>
        <p:txBody>
          <a:bodyPr wrap="none" rtlCol="0">
            <a:spAutoFit/>
          </a:bodyPr>
          <a:lstStyle/>
          <a:p>
            <a:pPr algn="ctr"/>
            <a:r>
              <a:rPr lang="en-US" sz="1400" b="1" dirty="0" smtClean="0"/>
              <a:t>Accumulated over 24-hr period</a:t>
            </a:r>
          </a:p>
          <a:p>
            <a:pPr algn="ctr"/>
            <a:r>
              <a:rPr lang="en-US" sz="1400" b="1" dirty="0" smtClean="0"/>
              <a:t>12 – 36 hrs into forecast</a:t>
            </a:r>
            <a:endParaRPr lang="en-US" sz="1400" b="1" dirty="0"/>
          </a:p>
        </p:txBody>
      </p:sp>
    </p:spTree>
    <p:extLst>
      <p:ext uri="{BB962C8B-B14F-4D97-AF65-F5344CB8AC3E}">
        <p14:creationId xmlns="" xmlns:p14="http://schemas.microsoft.com/office/powerpoint/2010/main" val="543894235"/>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5771" y="74613"/>
            <a:ext cx="8610600" cy="6477000"/>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685800" y="219753"/>
            <a:ext cx="7467600" cy="1077218"/>
          </a:xfrm>
          <a:prstGeom prst="rect">
            <a:avLst/>
          </a:prstGeom>
          <a:solidFill>
            <a:schemeClr val="bg1"/>
          </a:solidFill>
        </p:spPr>
        <p:txBody>
          <a:bodyPr wrap="square" rtlCol="0">
            <a:spAutoFit/>
          </a:bodyPr>
          <a:lstStyle/>
          <a:p>
            <a:pPr algn="ctr"/>
            <a:r>
              <a:rPr lang="en-US" sz="3200" b="1" dirty="0" smtClean="0"/>
              <a:t>SREF-based Probability of Precipitation Type</a:t>
            </a:r>
            <a:endParaRPr lang="en-US" dirty="0"/>
          </a:p>
        </p:txBody>
      </p:sp>
      <p:pic>
        <p:nvPicPr>
          <p:cNvPr id="5" name="Picture 4" descr="DOC_LOGO_1X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Noaalogo"/>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855931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0"/>
            <a:ext cx="8685213" cy="1141412"/>
          </a:xfrm>
        </p:spPr>
        <p:txBody>
          <a:bodyPr>
            <a:normAutofit/>
          </a:bodyPr>
          <a:lstStyle/>
          <a:p>
            <a:pPr>
              <a:buFont typeface="Arial" charset="0"/>
              <a:buNone/>
              <a:defRPr/>
            </a:pPr>
            <a:r>
              <a:rPr lang="en-US" sz="3200" dirty="0" smtClean="0">
                <a:latin typeface="Times New Roman" pitchFamily="18" charset="0"/>
                <a:cs typeface="Times New Roman" pitchFamily="18" charset="0"/>
              </a:rPr>
              <a:t>AWC’s SREF-based risk forecast for U.S. Airports</a:t>
            </a:r>
            <a:endParaRPr lang="en-US" sz="3200" dirty="0">
              <a:latin typeface="Times New Roman" pitchFamily="18" charset="0"/>
              <a:cs typeface="Times New Roman" pitchFamily="18" charset="0"/>
            </a:endParaRPr>
          </a:p>
        </p:txBody>
      </p:sp>
      <p:pic>
        <p:nvPicPr>
          <p:cNvPr id="5123" name="Content Placeholder 8"/>
          <p:cNvPicPr>
            <a:picLocks noGrp="1" noChangeAspect="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1371600" y="865646"/>
            <a:ext cx="6477000" cy="5699361"/>
          </a:xfrm>
        </p:spPr>
      </p:pic>
    </p:spTree>
    <p:extLst>
      <p:ext uri="{BB962C8B-B14F-4D97-AF65-F5344CB8AC3E}">
        <p14:creationId xmlns="" xmlns:p14="http://schemas.microsoft.com/office/powerpoint/2010/main" val="3375524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pc.noaa.gov/exper/sref/gifs/2012011921/SREF_ROADSNOW__f024.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86991" y="1164771"/>
            <a:ext cx="7348246" cy="564560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3"/>
          <p:cNvSpPr>
            <a:spLocks noChangeArrowheads="1"/>
          </p:cNvSpPr>
          <p:nvPr/>
        </p:nvSpPr>
        <p:spPr bwMode="auto">
          <a:xfrm>
            <a:off x="-10886" y="21771"/>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r>
              <a:rPr lang="en-US" sz="3200" b="1" i="1" dirty="0">
                <a:solidFill>
                  <a:srgbClr val="FF0000"/>
                </a:solidFill>
                <a:effectLst>
                  <a:outerShdw blurRad="38100" dist="38100" dir="2700000" algn="tl">
                    <a:srgbClr val="000000"/>
                  </a:outerShdw>
                </a:effectLst>
              </a:rPr>
              <a:t>Example: Calibrated Accumulations</a:t>
            </a:r>
            <a:br>
              <a:rPr lang="en-US" sz="3200" b="1" i="1" dirty="0">
                <a:solidFill>
                  <a:srgbClr val="FF0000"/>
                </a:solidFill>
                <a:effectLst>
                  <a:outerShdw blurRad="38100" dist="38100" dir="2700000" algn="tl">
                    <a:srgbClr val="000000"/>
                  </a:outerShdw>
                </a:effectLst>
              </a:rPr>
            </a:br>
            <a:r>
              <a:rPr lang="en-US" sz="2000" b="1" i="1" dirty="0" smtClean="0">
                <a:solidFill>
                  <a:srgbClr val="FF0000"/>
                </a:solidFill>
                <a:effectLst>
                  <a:outerShdw blurRad="38100" dist="38100" dir="2700000" algn="tl">
                    <a:srgbClr val="000000"/>
                  </a:outerShdw>
                </a:effectLst>
              </a:rPr>
              <a:t>NCEP </a:t>
            </a:r>
            <a:r>
              <a:rPr lang="en-US" sz="2000" b="1" i="1" dirty="0">
                <a:solidFill>
                  <a:srgbClr val="FF0000"/>
                </a:solidFill>
                <a:effectLst>
                  <a:outerShdw blurRad="38100" dist="38100" dir="2700000" algn="tl">
                    <a:srgbClr val="000000"/>
                  </a:outerShdw>
                </a:effectLst>
              </a:rPr>
              <a:t>SREF 3h Probability of Road Accumulation – </a:t>
            </a:r>
            <a:br>
              <a:rPr lang="en-US" sz="2000" b="1" i="1" dirty="0">
                <a:solidFill>
                  <a:srgbClr val="FF0000"/>
                </a:solidFill>
                <a:effectLst>
                  <a:outerShdw blurRad="38100" dist="38100" dir="2700000" algn="tl">
                    <a:srgbClr val="000000"/>
                  </a:outerShdw>
                </a:effectLst>
              </a:rPr>
            </a:br>
            <a:r>
              <a:rPr lang="en-US" sz="2000" b="1" i="1" dirty="0" smtClean="0">
                <a:solidFill>
                  <a:srgbClr val="FF0000"/>
                </a:solidFill>
                <a:effectLst>
                  <a:outerShdw blurRad="38100" dist="38100" dir="2700000" algn="tl">
                    <a:srgbClr val="000000"/>
                  </a:outerShdw>
                </a:effectLst>
              </a:rPr>
              <a:t>24-hour Forecast Valid 21 </a:t>
            </a:r>
            <a:r>
              <a:rPr lang="en-US" sz="2000" b="1" i="1" dirty="0">
                <a:solidFill>
                  <a:srgbClr val="FF0000"/>
                </a:solidFill>
                <a:effectLst>
                  <a:outerShdw blurRad="38100" dist="38100" dir="2700000" algn="tl">
                    <a:srgbClr val="000000"/>
                  </a:outerShdw>
                </a:effectLst>
              </a:rPr>
              <a:t>UTC </a:t>
            </a:r>
            <a:r>
              <a:rPr lang="en-US" sz="2000" b="1" i="1" dirty="0" smtClean="0">
                <a:solidFill>
                  <a:srgbClr val="FF0000"/>
                </a:solidFill>
                <a:effectLst>
                  <a:outerShdw blurRad="38100" dist="38100" dir="2700000" algn="tl">
                    <a:srgbClr val="000000"/>
                  </a:outerShdw>
                </a:effectLst>
              </a:rPr>
              <a:t>20 January 2012</a:t>
            </a:r>
            <a:endParaRPr lang="en-US" sz="2000" b="1" i="1" dirty="0">
              <a:solidFill>
                <a:srgbClr val="FF0000"/>
              </a:solidFill>
              <a:effectLst>
                <a:outerShdw blurRad="38100" dist="38100" dir="2700000" algn="tl">
                  <a:srgbClr val="000000"/>
                </a:outerShdw>
              </a:effectLst>
            </a:endParaRPr>
          </a:p>
        </p:txBody>
      </p:sp>
      <p:sp>
        <p:nvSpPr>
          <p:cNvPr id="5" name="TextBox 4"/>
          <p:cNvSpPr txBox="1"/>
          <p:nvPr/>
        </p:nvSpPr>
        <p:spPr>
          <a:xfrm>
            <a:off x="2744110" y="5562600"/>
            <a:ext cx="3634008" cy="646331"/>
          </a:xfrm>
          <a:prstGeom prst="rect">
            <a:avLst/>
          </a:prstGeom>
          <a:solidFill>
            <a:schemeClr val="bg1"/>
          </a:solidFill>
          <a:ln w="12700">
            <a:solidFill>
              <a:schemeClr val="tx1"/>
            </a:solidFill>
          </a:ln>
        </p:spPr>
        <p:txBody>
          <a:bodyPr wrap="none" rtlCol="0">
            <a:spAutoFit/>
          </a:bodyPr>
          <a:lstStyle/>
          <a:p>
            <a:r>
              <a:rPr lang="en-US" dirty="0" smtClean="0">
                <a:solidFill>
                  <a:prstClr val="black"/>
                </a:solidFill>
                <a:hlinkClick r:id="rId3"/>
              </a:rPr>
              <a:t>http://www.spc.noaa.gov/exper/sref</a:t>
            </a:r>
            <a:endParaRPr lang="en-US" dirty="0" smtClean="0">
              <a:solidFill>
                <a:prstClr val="black"/>
              </a:solidFill>
            </a:endParaRPr>
          </a:p>
          <a:p>
            <a:r>
              <a:rPr lang="en-US" dirty="0" smtClean="0">
                <a:solidFill>
                  <a:prstClr val="black"/>
                </a:solidFill>
              </a:rPr>
              <a:t>Under “Post-Processed Guidance” </a:t>
            </a:r>
            <a:endParaRPr lang="en-US" dirty="0">
              <a:solidFill>
                <a:prstClr val="black"/>
              </a:solidFill>
            </a:endParaRPr>
          </a:p>
        </p:txBody>
      </p:sp>
    </p:spTree>
    <p:extLst>
      <p:ext uri="{BB962C8B-B14F-4D97-AF65-F5344CB8AC3E}">
        <p14:creationId xmlns="" xmlns:p14="http://schemas.microsoft.com/office/powerpoint/2010/main" val="1496413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2FDE4D-6165-40EF-94E4-BC68F0D06039}" type="slidenum">
              <a:rPr lang="en-US" sz="1400" smtClean="0"/>
              <a:pPr eaLnBrk="1" hangingPunct="1"/>
              <a:t>2</a:t>
            </a:fld>
            <a:endParaRPr lang="en-US" sz="1400" smtClean="0"/>
          </a:p>
        </p:txBody>
      </p:sp>
      <p:sp>
        <p:nvSpPr>
          <p:cNvPr id="3075" name="Rectangle 2"/>
          <p:cNvSpPr>
            <a:spLocks noGrp="1" noChangeArrowheads="1"/>
          </p:cNvSpPr>
          <p:nvPr>
            <p:ph type="title"/>
          </p:nvPr>
        </p:nvSpPr>
        <p:spPr>
          <a:xfrm>
            <a:off x="1143000" y="533400"/>
            <a:ext cx="6934200" cy="457200"/>
          </a:xfrm>
        </p:spPr>
        <p:txBody>
          <a:bodyPr/>
          <a:lstStyle/>
          <a:p>
            <a:pPr eaLnBrk="1" hangingPunct="1"/>
            <a:r>
              <a:rPr lang="en-US" sz="3600" b="1" smtClean="0"/>
              <a:t>Outline</a:t>
            </a:r>
          </a:p>
        </p:txBody>
      </p:sp>
      <p:sp>
        <p:nvSpPr>
          <p:cNvPr id="3076" name="Line 3"/>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9" name="Rectangle 6"/>
          <p:cNvSpPr>
            <a:spLocks noChangeArrowheads="1"/>
          </p:cNvSpPr>
          <p:nvPr/>
        </p:nvSpPr>
        <p:spPr bwMode="auto">
          <a:xfrm>
            <a:off x="4422775" y="1139825"/>
            <a:ext cx="311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000">
                <a:solidFill>
                  <a:schemeClr val="tx2"/>
                </a:solidFill>
              </a:rPr>
              <a:t> </a:t>
            </a:r>
          </a:p>
        </p:txBody>
      </p:sp>
      <p:sp>
        <p:nvSpPr>
          <p:cNvPr id="3080" name="Rectangle 7"/>
          <p:cNvSpPr>
            <a:spLocks noGrp="1" noChangeArrowheads="1"/>
          </p:cNvSpPr>
          <p:nvPr>
            <p:ph type="body" idx="1"/>
          </p:nvPr>
        </p:nvSpPr>
        <p:spPr>
          <a:xfrm>
            <a:off x="692150" y="1490662"/>
            <a:ext cx="7461250" cy="4572000"/>
          </a:xfrm>
        </p:spPr>
        <p:txBody>
          <a:bodyPr>
            <a:normAutofit fontScale="77500" lnSpcReduction="20000"/>
          </a:bodyPr>
          <a:lstStyle/>
          <a:p>
            <a:pPr eaLnBrk="1" hangingPunct="1">
              <a:lnSpc>
                <a:spcPct val="90000"/>
              </a:lnSpc>
              <a:spcBef>
                <a:spcPts val="600"/>
              </a:spcBef>
              <a:spcAft>
                <a:spcPts val="600"/>
              </a:spcAft>
            </a:pPr>
            <a:r>
              <a:rPr lang="en-US" dirty="0" smtClean="0"/>
              <a:t>Pre-Ensemble Era:  The first revolution in forecasting</a:t>
            </a:r>
          </a:p>
          <a:p>
            <a:pPr eaLnBrk="1" hangingPunct="1">
              <a:lnSpc>
                <a:spcPct val="90000"/>
              </a:lnSpc>
              <a:spcBef>
                <a:spcPts val="600"/>
              </a:spcBef>
              <a:spcAft>
                <a:spcPts val="600"/>
              </a:spcAft>
            </a:pPr>
            <a:r>
              <a:rPr lang="en-US" dirty="0" smtClean="0"/>
              <a:t>Expansion of the Operational Ensemble System:    The second revolution in forecasting</a:t>
            </a:r>
          </a:p>
          <a:p>
            <a:pPr lvl="1" eaLnBrk="1" hangingPunct="1">
              <a:lnSpc>
                <a:spcPct val="90000"/>
              </a:lnSpc>
              <a:spcBef>
                <a:spcPts val="600"/>
              </a:spcBef>
              <a:spcAft>
                <a:spcPts val="600"/>
              </a:spcAft>
            </a:pPr>
            <a:r>
              <a:rPr lang="en-US" dirty="0" smtClean="0"/>
              <a:t>Current status of NCEP’s operational Ensemble Forecast System</a:t>
            </a:r>
          </a:p>
          <a:p>
            <a:pPr eaLnBrk="1" hangingPunct="1">
              <a:lnSpc>
                <a:spcPct val="90000"/>
              </a:lnSpc>
              <a:spcBef>
                <a:spcPts val="600"/>
              </a:spcBef>
              <a:spcAft>
                <a:spcPts val="600"/>
              </a:spcAft>
            </a:pPr>
            <a:r>
              <a:rPr lang="en-US" dirty="0" smtClean="0"/>
              <a:t>The case that made the case for operationalizing the SREF:  January 24-25, 2000</a:t>
            </a:r>
          </a:p>
          <a:p>
            <a:pPr eaLnBrk="1" hangingPunct="1">
              <a:lnSpc>
                <a:spcPct val="90000"/>
              </a:lnSpc>
              <a:spcBef>
                <a:spcPts val="600"/>
              </a:spcBef>
              <a:spcAft>
                <a:spcPts val="600"/>
              </a:spcAft>
            </a:pPr>
            <a:r>
              <a:rPr lang="en-US" dirty="0" smtClean="0"/>
              <a:t>Pay Off</a:t>
            </a:r>
          </a:p>
          <a:p>
            <a:pPr lvl="1" eaLnBrk="1" hangingPunct="1">
              <a:lnSpc>
                <a:spcPct val="90000"/>
              </a:lnSpc>
              <a:spcBef>
                <a:spcPts val="600"/>
              </a:spcBef>
              <a:spcAft>
                <a:spcPts val="600"/>
              </a:spcAft>
            </a:pPr>
            <a:r>
              <a:rPr lang="en-US" dirty="0" smtClean="0"/>
              <a:t>Forecasting extreme events</a:t>
            </a:r>
          </a:p>
          <a:p>
            <a:pPr lvl="1" eaLnBrk="1" hangingPunct="1">
              <a:lnSpc>
                <a:spcPct val="90000"/>
              </a:lnSpc>
              <a:spcBef>
                <a:spcPts val="600"/>
              </a:spcBef>
              <a:spcAft>
                <a:spcPts val="600"/>
              </a:spcAft>
            </a:pPr>
            <a:r>
              <a:rPr lang="en-US" dirty="0" err="1" smtClean="0"/>
              <a:t>Snowmageddon</a:t>
            </a:r>
            <a:r>
              <a:rPr lang="en-US" dirty="0" smtClean="0"/>
              <a:t>, February 2010</a:t>
            </a:r>
          </a:p>
          <a:p>
            <a:pPr eaLnBrk="1" hangingPunct="1">
              <a:lnSpc>
                <a:spcPct val="90000"/>
              </a:lnSpc>
              <a:spcBef>
                <a:spcPts val="600"/>
              </a:spcBef>
              <a:spcAft>
                <a:spcPts val="600"/>
              </a:spcAft>
            </a:pPr>
            <a:r>
              <a:rPr lang="en-US" dirty="0" smtClean="0"/>
              <a:t>A wake up call:  NYC Blizzard, December 2010</a:t>
            </a:r>
          </a:p>
          <a:p>
            <a:pPr eaLnBrk="1" hangingPunct="1">
              <a:lnSpc>
                <a:spcPct val="90000"/>
              </a:lnSpc>
              <a:spcBef>
                <a:spcPts val="600"/>
              </a:spcBef>
              <a:spcAft>
                <a:spcPts val="600"/>
              </a:spcAft>
            </a:pPr>
            <a:r>
              <a:rPr lang="en-US" dirty="0" smtClean="0"/>
              <a:t>Summary:  ongoing research and transition issues</a:t>
            </a:r>
          </a:p>
        </p:txBody>
      </p:sp>
      <p:pic>
        <p:nvPicPr>
          <p:cNvPr id="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1130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1808" y="2057400"/>
            <a:ext cx="8942192" cy="4292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285780" y="381000"/>
            <a:ext cx="657244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Brush Script"/>
              </a:rPr>
              <a:t>North American Ensemble Forecast System</a:t>
            </a:r>
            <a:endParaRPr kumimoji="0" lang="en-US" sz="2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Brush Script"/>
              </a:rPr>
              <a:t>8 to 14 Day Temperature Guidance</a:t>
            </a:r>
            <a:endParaRPr kumimoji="0" lang="en-US" sz="24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1143000" y="1322365"/>
            <a:ext cx="7366184" cy="646331"/>
          </a:xfrm>
          <a:prstGeom prst="rect">
            <a:avLst/>
          </a:prstGeom>
          <a:noFill/>
        </p:spPr>
        <p:txBody>
          <a:bodyPr wrap="none" rtlCol="0">
            <a:spAutoFit/>
          </a:bodyPr>
          <a:lstStyle/>
          <a:p>
            <a:pPr algn="ctr"/>
            <a:r>
              <a:rPr lang="en-US" b="1" dirty="0" smtClean="0">
                <a:latin typeface="Brush Script"/>
              </a:rPr>
              <a:t>Experimental</a:t>
            </a:r>
          </a:p>
          <a:p>
            <a:r>
              <a:rPr lang="en-US" b="1" dirty="0" smtClean="0">
                <a:latin typeface="Brush Script"/>
              </a:rPr>
              <a:t>Valid</a:t>
            </a:r>
            <a:r>
              <a:rPr lang="en-US" b="1" dirty="0">
                <a:latin typeface="Brush Script"/>
              </a:rPr>
              <a:t>: January 27, 2012 to February 02, 2012, Issued: Jan 19, 2012</a:t>
            </a:r>
            <a:endParaRPr lang="en-US" dirty="0"/>
          </a:p>
        </p:txBody>
      </p:sp>
    </p:spTree>
    <p:extLst>
      <p:ext uri="{BB962C8B-B14F-4D97-AF65-F5344CB8AC3E}">
        <p14:creationId xmlns="" xmlns:p14="http://schemas.microsoft.com/office/powerpoint/2010/main" val="2175201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90500"/>
            <a:ext cx="8382000" cy="647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91874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239F8435-36E5-4FB9-96A7-70C6DDD1B410}" type="slidenum">
              <a:rPr lang="en-US" smtClean="0"/>
              <a:pPr fontAlgn="base">
                <a:spcBef>
                  <a:spcPct val="0"/>
                </a:spcBef>
                <a:spcAft>
                  <a:spcPct val="0"/>
                </a:spcAft>
                <a:defRPr/>
              </a:pPr>
              <a:t>22</a:t>
            </a:fld>
            <a:endParaRPr lang="en-US" smtClean="0"/>
          </a:p>
        </p:txBody>
      </p:sp>
      <p:sp>
        <p:nvSpPr>
          <p:cNvPr id="67587" name="Rectangle 2"/>
          <p:cNvSpPr>
            <a:spLocks noGrp="1" noChangeArrowheads="1"/>
          </p:cNvSpPr>
          <p:nvPr>
            <p:ph type="ctrTitle"/>
          </p:nvPr>
        </p:nvSpPr>
        <p:spPr>
          <a:xfrm>
            <a:off x="304800" y="2336802"/>
            <a:ext cx="8763000" cy="1143000"/>
          </a:xfrm>
        </p:spPr>
        <p:txBody>
          <a:bodyPr/>
          <a:lstStyle/>
          <a:p>
            <a:pPr eaLnBrk="1" hangingPunct="1"/>
            <a:r>
              <a:rPr lang="en-US" sz="4000" dirty="0" smtClean="0"/>
              <a:t>The Case that Made the Case for</a:t>
            </a:r>
            <a:br>
              <a:rPr lang="en-US" sz="4000" dirty="0" smtClean="0"/>
            </a:br>
            <a:r>
              <a:rPr lang="en-US" sz="4000" dirty="0" smtClean="0"/>
              <a:t>an Operational SREF</a:t>
            </a:r>
            <a:endParaRPr lang="en-US" sz="2800" dirty="0" smtClean="0"/>
          </a:p>
        </p:txBody>
      </p:sp>
      <p:sp>
        <p:nvSpPr>
          <p:cNvPr id="67588" name="Line 3"/>
          <p:cNvSpPr>
            <a:spLocks noChangeShapeType="1"/>
          </p:cNvSpPr>
          <p:nvPr/>
        </p:nvSpPr>
        <p:spPr bwMode="auto">
          <a:xfrm>
            <a:off x="609600" y="3581400"/>
            <a:ext cx="78486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itchFamily="34" charset="0"/>
            </a:endParaRPr>
          </a:p>
        </p:txBody>
      </p:sp>
      <p:pic>
        <p:nvPicPr>
          <p:cNvPr id="6758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7591" name="Group 7"/>
          <p:cNvGrpSpPr>
            <a:grpSpLocks/>
          </p:cNvGrpSpPr>
          <p:nvPr/>
        </p:nvGrpSpPr>
        <p:grpSpPr bwMode="auto">
          <a:xfrm>
            <a:off x="990600" y="5740400"/>
            <a:ext cx="7145338" cy="685800"/>
            <a:chOff x="626" y="3408"/>
            <a:chExt cx="4501" cy="432"/>
          </a:xfrm>
        </p:grpSpPr>
        <p:pic>
          <p:nvPicPr>
            <p:cNvPr id="67592" name="Picture 8" descr="wing_sunset2_smal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3" name="Picture 9" descr="roughsea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4" name="Picture 10"/>
            <p:cNvPicPr>
              <a:picLocks noChangeAspect="1" noChangeArrowheads="1"/>
            </p:cNvPicPr>
            <p:nvPr/>
          </p:nvPicPr>
          <p:blipFill>
            <a:blip r:embed="rId6" cstate="print">
              <a:extLst>
                <a:ext uri="{28A0092B-C50C-407E-A947-70E740481C1C}">
                  <a14:useLocalDpi xmlns=""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5"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6" name="Picture 12"/>
            <p:cNvPicPr>
              <a:picLocks noChangeAspect="1" noChangeArrowheads="1"/>
            </p:cNvPicPr>
            <p:nvPr/>
          </p:nvPicPr>
          <p:blipFill>
            <a:blip r:embed="rId8" cstate="print">
              <a:extLst>
                <a:ext uri="{28A0092B-C50C-407E-A947-70E740481C1C}">
                  <a14:useLocalDpi xmlns=""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7" name="Picture 13" descr="PLOW_-_BUS"/>
            <p:cNvPicPr>
              <a:picLocks noChangeAspect="1" noChangeArrowheads="1"/>
            </p:cNvPicPr>
            <p:nvPr/>
          </p:nvPicPr>
          <p:blipFill>
            <a:blip r:embed="rId9" cstate="print">
              <a:extLst>
                <a:ext uri="{28A0092B-C50C-407E-A947-70E740481C1C}">
                  <a14:useLocalDpi xmlns=""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extBox 1"/>
          <p:cNvSpPr txBox="1"/>
          <p:nvPr/>
        </p:nvSpPr>
        <p:spPr>
          <a:xfrm>
            <a:off x="2970811" y="4343400"/>
            <a:ext cx="3126177" cy="523220"/>
          </a:xfrm>
          <a:prstGeom prst="rect">
            <a:avLst/>
          </a:prstGeom>
          <a:noFill/>
        </p:spPr>
        <p:txBody>
          <a:bodyPr wrap="none" rtlCol="0">
            <a:spAutoFit/>
          </a:bodyPr>
          <a:lstStyle/>
          <a:p>
            <a:r>
              <a:rPr lang="en-US" sz="2800" dirty="0" smtClean="0"/>
              <a:t>January 24-25, 2000</a:t>
            </a:r>
            <a:endParaRPr lang="en-US" sz="2800" dirty="0"/>
          </a:p>
        </p:txBody>
      </p:sp>
    </p:spTree>
    <p:extLst>
      <p:ext uri="{BB962C8B-B14F-4D97-AF65-F5344CB8AC3E}">
        <p14:creationId xmlns="" xmlns:p14="http://schemas.microsoft.com/office/powerpoint/2010/main" val="27613628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040FE64-E854-4C0D-A089-20D2837EE1C4}" type="slidenum">
              <a:rPr lang="en-US" smtClean="0"/>
              <a:pPr>
                <a:defRPr/>
              </a:pPr>
              <a:t>23</a:t>
            </a:fld>
            <a:endParaRPr lang="en-US"/>
          </a:p>
        </p:txBody>
      </p:sp>
      <p:pic>
        <p:nvPicPr>
          <p:cNvPr id="3" name="Picture 2"/>
          <p:cNvPicPr>
            <a:picLocks noChangeAspect="1"/>
          </p:cNvPicPr>
          <p:nvPr/>
        </p:nvPicPr>
        <p:blipFill rotWithShape="1">
          <a:blip r:embed="rId2" cstate="print">
            <a:extLst>
              <a:ext uri="{28A0092B-C50C-407E-A947-70E740481C1C}">
                <a14:useLocalDpi xmlns="" xmlns:a14="http://schemas.microsoft.com/office/drawing/2010/main" val="0"/>
              </a:ext>
            </a:extLst>
          </a:blip>
          <a:srcRect l="12730" t="9589" r="12585" b="49998"/>
          <a:stretch/>
        </p:blipFill>
        <p:spPr>
          <a:xfrm>
            <a:off x="609600" y="537028"/>
            <a:ext cx="8165980" cy="5711372"/>
          </a:xfrm>
          <a:prstGeom prst="rect">
            <a:avLst/>
          </a:prstGeom>
        </p:spPr>
      </p:pic>
      <p:sp>
        <p:nvSpPr>
          <p:cNvPr id="4" name="TextBox 3"/>
          <p:cNvSpPr txBox="1"/>
          <p:nvPr/>
        </p:nvSpPr>
        <p:spPr>
          <a:xfrm>
            <a:off x="2818164" y="6248400"/>
            <a:ext cx="3811236" cy="400110"/>
          </a:xfrm>
          <a:prstGeom prst="rect">
            <a:avLst/>
          </a:prstGeom>
          <a:noFill/>
        </p:spPr>
        <p:txBody>
          <a:bodyPr wrap="none" rtlCol="0">
            <a:spAutoFit/>
          </a:bodyPr>
          <a:lstStyle/>
          <a:p>
            <a:r>
              <a:rPr lang="en-US" sz="2000" b="1" dirty="0" smtClean="0"/>
              <a:t>From </a:t>
            </a:r>
            <a:r>
              <a:rPr lang="en-US" sz="2000" b="1" dirty="0" err="1" smtClean="0"/>
              <a:t>Tracton</a:t>
            </a:r>
            <a:r>
              <a:rPr lang="en-US" sz="2000" b="1" dirty="0" smtClean="0"/>
              <a:t> (2008) and Jun Du</a:t>
            </a:r>
            <a:endParaRPr lang="en-US" sz="2000" b="1" dirty="0"/>
          </a:p>
        </p:txBody>
      </p:sp>
    </p:spTree>
    <p:extLst>
      <p:ext uri="{BB962C8B-B14F-4D97-AF65-F5344CB8AC3E}">
        <p14:creationId xmlns="" xmlns:p14="http://schemas.microsoft.com/office/powerpoint/2010/main" val="1780459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r>
              <a:rPr lang="en-US" smtClean="0"/>
              <a:t>Jan. 25, 2000 East Coast snow storm: observation</a:t>
            </a:r>
          </a:p>
        </p:txBody>
      </p:sp>
      <p:pic>
        <p:nvPicPr>
          <p:cNvPr id="6147" name="Picture 1"/>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a:xfrm>
            <a:off x="0" y="1828800"/>
            <a:ext cx="4494213" cy="3548063"/>
          </a:xfrm>
          <a:noFill/>
        </p:spPr>
      </p:pic>
      <p:pic>
        <p:nvPicPr>
          <p:cNvPr id="6148" name="Picture 1"/>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a:xfrm>
            <a:off x="4646613" y="1828800"/>
            <a:ext cx="4268787" cy="3548063"/>
          </a:xfrm>
          <a:noFill/>
        </p:spPr>
      </p:pic>
    </p:spTree>
    <p:extLst>
      <p:ext uri="{BB962C8B-B14F-4D97-AF65-F5344CB8AC3E}">
        <p14:creationId xmlns="" xmlns:p14="http://schemas.microsoft.com/office/powerpoint/2010/main" val="2278637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 y="304800"/>
            <a:ext cx="83058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457372" y="4709886"/>
            <a:ext cx="3352800" cy="1631216"/>
          </a:xfrm>
          <a:prstGeom prst="rect">
            <a:avLst/>
          </a:prstGeom>
          <a:solidFill>
            <a:srgbClr val="CCFFFF"/>
          </a:solidFill>
          <a:ln w="50800">
            <a:solidFill>
              <a:schemeClr val="tx1"/>
            </a:solidFill>
          </a:ln>
        </p:spPr>
        <p:txBody>
          <a:bodyPr wrap="square" rtlCol="0">
            <a:spAutoFit/>
          </a:bodyPr>
          <a:lstStyle/>
          <a:p>
            <a:r>
              <a:rPr lang="en-US" sz="2000" b="1" dirty="0" smtClean="0"/>
              <a:t>Not Good – especially due to its effect on DC (just after announcement of new supercomputer by NWS HQ)</a:t>
            </a:r>
            <a:endParaRPr lang="en-US" sz="2000" b="1" dirty="0"/>
          </a:p>
        </p:txBody>
      </p:sp>
    </p:spTree>
    <p:extLst>
      <p:ext uri="{BB962C8B-B14F-4D97-AF65-F5344CB8AC3E}">
        <p14:creationId xmlns="" xmlns:p14="http://schemas.microsoft.com/office/powerpoint/2010/main" val="35002212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24834" t="8254" r="8692" b="45873"/>
          <a:stretch/>
        </p:blipFill>
        <p:spPr>
          <a:xfrm>
            <a:off x="1219200" y="304800"/>
            <a:ext cx="7010400" cy="6253104"/>
          </a:xfrm>
          <a:prstGeom prst="rect">
            <a:avLst/>
          </a:prstGeom>
        </p:spPr>
      </p:pic>
    </p:spTree>
    <p:extLst>
      <p:ext uri="{BB962C8B-B14F-4D97-AF65-F5344CB8AC3E}">
        <p14:creationId xmlns="" xmlns:p14="http://schemas.microsoft.com/office/powerpoint/2010/main" val="2651065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26748" t="8466" r="34407" b="51322"/>
          <a:stretch/>
        </p:blipFill>
        <p:spPr>
          <a:xfrm>
            <a:off x="2057400" y="304799"/>
            <a:ext cx="4712405" cy="6305333"/>
          </a:xfrm>
          <a:prstGeom prst="rect">
            <a:avLst/>
          </a:prstGeom>
        </p:spPr>
      </p:pic>
      <p:sp>
        <p:nvSpPr>
          <p:cNvPr id="3" name="TextBox 2"/>
          <p:cNvSpPr txBox="1"/>
          <p:nvPr/>
        </p:nvSpPr>
        <p:spPr>
          <a:xfrm>
            <a:off x="104709" y="990600"/>
            <a:ext cx="1967205" cy="923330"/>
          </a:xfrm>
          <a:prstGeom prst="rect">
            <a:avLst/>
          </a:prstGeom>
          <a:noFill/>
        </p:spPr>
        <p:txBody>
          <a:bodyPr wrap="none" rtlCol="0">
            <a:spAutoFit/>
          </a:bodyPr>
          <a:lstStyle/>
          <a:p>
            <a:pPr algn="ctr"/>
            <a:r>
              <a:rPr lang="en-US" dirty="0" smtClean="0"/>
              <a:t>Operational Eta</a:t>
            </a:r>
          </a:p>
          <a:p>
            <a:pPr algn="ctr"/>
            <a:r>
              <a:rPr lang="en-US" dirty="0" smtClean="0"/>
              <a:t>From 12Z</a:t>
            </a:r>
          </a:p>
          <a:p>
            <a:pPr algn="ctr"/>
            <a:r>
              <a:rPr lang="en-US" dirty="0" smtClean="0"/>
              <a:t>January 24, 2000</a:t>
            </a:r>
            <a:endParaRPr lang="en-US" dirty="0"/>
          </a:p>
        </p:txBody>
      </p:sp>
      <p:sp>
        <p:nvSpPr>
          <p:cNvPr id="4" name="TextBox 3"/>
          <p:cNvSpPr txBox="1"/>
          <p:nvPr/>
        </p:nvSpPr>
        <p:spPr>
          <a:xfrm>
            <a:off x="6650762" y="2648965"/>
            <a:ext cx="2518638" cy="1200329"/>
          </a:xfrm>
          <a:prstGeom prst="rect">
            <a:avLst/>
          </a:prstGeom>
          <a:noFill/>
        </p:spPr>
        <p:txBody>
          <a:bodyPr wrap="none" rtlCol="0">
            <a:spAutoFit/>
          </a:bodyPr>
          <a:lstStyle/>
          <a:p>
            <a:pPr algn="ctr"/>
            <a:r>
              <a:rPr lang="en-US" dirty="0" smtClean="0"/>
              <a:t>24 hour </a:t>
            </a:r>
          </a:p>
          <a:p>
            <a:pPr algn="ctr"/>
            <a:r>
              <a:rPr lang="en-US" dirty="0" smtClean="0"/>
              <a:t>accumulated QPF (in.)</a:t>
            </a:r>
          </a:p>
          <a:p>
            <a:pPr algn="ctr"/>
            <a:r>
              <a:rPr lang="en-US" dirty="0" smtClean="0"/>
              <a:t>for period ending</a:t>
            </a:r>
          </a:p>
          <a:p>
            <a:pPr algn="ctr"/>
            <a:r>
              <a:rPr lang="en-US" dirty="0" smtClean="0"/>
              <a:t>12Z January 25, 2000</a:t>
            </a:r>
            <a:endParaRPr lang="en-US" dirty="0"/>
          </a:p>
        </p:txBody>
      </p:sp>
    </p:spTree>
    <p:extLst>
      <p:ext uri="{BB962C8B-B14F-4D97-AF65-F5344CB8AC3E}">
        <p14:creationId xmlns="" xmlns:p14="http://schemas.microsoft.com/office/powerpoint/2010/main" val="1868615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10882" t="8889" r="9240" b="12527"/>
          <a:stretch/>
        </p:blipFill>
        <p:spPr>
          <a:xfrm>
            <a:off x="2039256" y="410776"/>
            <a:ext cx="5047344" cy="6418195"/>
          </a:xfrm>
          <a:prstGeom prst="rect">
            <a:avLst/>
          </a:prstGeom>
        </p:spPr>
      </p:pic>
      <p:sp>
        <p:nvSpPr>
          <p:cNvPr id="3" name="TextBox 2"/>
          <p:cNvSpPr txBox="1"/>
          <p:nvPr/>
        </p:nvSpPr>
        <p:spPr>
          <a:xfrm>
            <a:off x="1905000" y="10666"/>
            <a:ext cx="5594801" cy="400110"/>
          </a:xfrm>
          <a:prstGeom prst="rect">
            <a:avLst/>
          </a:prstGeom>
          <a:noFill/>
        </p:spPr>
        <p:txBody>
          <a:bodyPr wrap="none" rtlCol="0">
            <a:spAutoFit/>
          </a:bodyPr>
          <a:lstStyle/>
          <a:p>
            <a:r>
              <a:rPr lang="en-US" sz="2000" dirty="0" smtClean="0"/>
              <a:t>24-hr Eta Ensemble from 12Z January 24, 2000</a:t>
            </a:r>
            <a:endParaRPr lang="en-US" sz="2000" dirty="0"/>
          </a:p>
        </p:txBody>
      </p:sp>
      <p:sp>
        <p:nvSpPr>
          <p:cNvPr id="4" name="TextBox 3"/>
          <p:cNvSpPr txBox="1"/>
          <p:nvPr/>
        </p:nvSpPr>
        <p:spPr>
          <a:xfrm>
            <a:off x="304800" y="3886200"/>
            <a:ext cx="2873990" cy="1323439"/>
          </a:xfrm>
          <a:prstGeom prst="rect">
            <a:avLst/>
          </a:prstGeom>
          <a:noFill/>
        </p:spPr>
        <p:txBody>
          <a:bodyPr wrap="square" rtlCol="0">
            <a:spAutoFit/>
          </a:bodyPr>
          <a:lstStyle/>
          <a:p>
            <a:pPr algn="ctr"/>
            <a:r>
              <a:rPr lang="en-US" sz="2000" dirty="0" smtClean="0"/>
              <a:t>Spaghetti diagrams of </a:t>
            </a:r>
          </a:p>
          <a:p>
            <a:pPr algn="ctr"/>
            <a:r>
              <a:rPr lang="en-US" sz="2000" dirty="0" smtClean="0"/>
              <a:t>0.25, .50, 1.0 inch QPF </a:t>
            </a:r>
          </a:p>
          <a:p>
            <a:pPr algn="ctr"/>
            <a:r>
              <a:rPr lang="en-US" sz="2000" dirty="0" smtClean="0"/>
              <a:t>for period ending</a:t>
            </a:r>
          </a:p>
          <a:p>
            <a:pPr algn="ctr"/>
            <a:r>
              <a:rPr lang="en-US" sz="2000" dirty="0" smtClean="0"/>
              <a:t>12Z January 25, 2000</a:t>
            </a:r>
            <a:endParaRPr lang="en-US" sz="2000" dirty="0"/>
          </a:p>
        </p:txBody>
      </p:sp>
    </p:spTree>
    <p:extLst>
      <p:ext uri="{BB962C8B-B14F-4D97-AF65-F5344CB8AC3E}">
        <p14:creationId xmlns="" xmlns:p14="http://schemas.microsoft.com/office/powerpoint/2010/main" val="34701103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2FDE4D-6165-40EF-94E4-BC68F0D06039}" type="slidenum">
              <a:rPr lang="en-US" sz="1400" smtClean="0">
                <a:solidFill>
                  <a:srgbClr val="000000"/>
                </a:solidFill>
              </a:rPr>
              <a:pPr eaLnBrk="1" hangingPunct="1"/>
              <a:t>29</a:t>
            </a:fld>
            <a:endParaRPr lang="en-US" sz="1400" smtClean="0">
              <a:solidFill>
                <a:srgbClr val="000000"/>
              </a:solidFill>
            </a:endParaRPr>
          </a:p>
        </p:txBody>
      </p:sp>
      <p:sp>
        <p:nvSpPr>
          <p:cNvPr id="3075" name="Rectangle 2"/>
          <p:cNvSpPr>
            <a:spLocks noGrp="1" noChangeArrowheads="1"/>
          </p:cNvSpPr>
          <p:nvPr>
            <p:ph type="title"/>
          </p:nvPr>
        </p:nvSpPr>
        <p:spPr>
          <a:xfrm>
            <a:off x="1143000" y="533400"/>
            <a:ext cx="6934200" cy="457200"/>
          </a:xfrm>
        </p:spPr>
        <p:txBody>
          <a:bodyPr/>
          <a:lstStyle/>
          <a:p>
            <a:pPr eaLnBrk="1" hangingPunct="1"/>
            <a:r>
              <a:rPr lang="en-US" sz="3600" dirty="0" smtClean="0"/>
              <a:t>January 24-25, 2000</a:t>
            </a:r>
          </a:p>
        </p:txBody>
      </p:sp>
      <p:sp>
        <p:nvSpPr>
          <p:cNvPr id="3076" name="Line 3"/>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sp>
        <p:nvSpPr>
          <p:cNvPr id="3079" name="Rectangle 6"/>
          <p:cNvSpPr>
            <a:spLocks noChangeArrowheads="1"/>
          </p:cNvSpPr>
          <p:nvPr/>
        </p:nvSpPr>
        <p:spPr bwMode="auto">
          <a:xfrm>
            <a:off x="4422775" y="1139825"/>
            <a:ext cx="311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rPr>
              <a:t> </a:t>
            </a:r>
          </a:p>
        </p:txBody>
      </p:sp>
      <p:sp>
        <p:nvSpPr>
          <p:cNvPr id="3080" name="Rectangle 7"/>
          <p:cNvSpPr>
            <a:spLocks noGrp="1" noChangeArrowheads="1"/>
          </p:cNvSpPr>
          <p:nvPr>
            <p:ph type="body" idx="1"/>
          </p:nvPr>
        </p:nvSpPr>
        <p:spPr>
          <a:xfrm>
            <a:off x="692150" y="1371600"/>
            <a:ext cx="7772400" cy="4876800"/>
          </a:xfrm>
        </p:spPr>
        <p:txBody>
          <a:bodyPr>
            <a:normAutofit fontScale="92500"/>
          </a:bodyPr>
          <a:lstStyle/>
          <a:p>
            <a:pPr eaLnBrk="1" hangingPunct="1">
              <a:spcBef>
                <a:spcPts val="600"/>
              </a:spcBef>
              <a:spcAft>
                <a:spcPts val="600"/>
              </a:spcAft>
            </a:pPr>
            <a:r>
              <a:rPr lang="en-US" sz="2800" dirty="0" smtClean="0"/>
              <a:t>Surface analysis points to storm potential on </a:t>
            </a:r>
            <a:r>
              <a:rPr lang="en-US" sz="2800" dirty="0" smtClean="0"/>
              <a:t>    January </a:t>
            </a:r>
            <a:r>
              <a:rPr lang="en-US" sz="2800" dirty="0" smtClean="0"/>
              <a:t>24</a:t>
            </a:r>
          </a:p>
          <a:p>
            <a:pPr eaLnBrk="1" hangingPunct="1">
              <a:spcBef>
                <a:spcPts val="600"/>
              </a:spcBef>
              <a:spcAft>
                <a:spcPts val="600"/>
              </a:spcAft>
            </a:pPr>
            <a:r>
              <a:rPr lang="en-US" sz="2800" dirty="0" smtClean="0"/>
              <a:t>Developing trough pointed to potential major storm along the East Coast</a:t>
            </a:r>
          </a:p>
          <a:p>
            <a:pPr eaLnBrk="1" hangingPunct="1">
              <a:spcBef>
                <a:spcPts val="600"/>
              </a:spcBef>
              <a:spcAft>
                <a:spcPts val="600"/>
              </a:spcAft>
            </a:pPr>
            <a:r>
              <a:rPr lang="en-US" sz="2800" dirty="0" smtClean="0"/>
              <a:t>Single runs pointed to snow staying out of </a:t>
            </a:r>
            <a:r>
              <a:rPr lang="en-US" sz="2800" dirty="0" smtClean="0"/>
              <a:t>metropolitan area from Washington to west of NYC</a:t>
            </a:r>
            <a:endParaRPr lang="en-US" sz="2800" dirty="0" smtClean="0"/>
          </a:p>
          <a:p>
            <a:pPr eaLnBrk="1" hangingPunct="1">
              <a:spcBef>
                <a:spcPts val="600"/>
              </a:spcBef>
              <a:spcAft>
                <a:spcPts val="600"/>
              </a:spcAft>
            </a:pPr>
            <a:r>
              <a:rPr lang="en-US" sz="2800" dirty="0" smtClean="0"/>
              <a:t>No watches, no </a:t>
            </a:r>
            <a:r>
              <a:rPr lang="en-US" sz="2800" dirty="0" smtClean="0"/>
              <a:t>warnings in Washington, D.C.</a:t>
            </a:r>
            <a:endParaRPr lang="en-US" sz="2800" dirty="0" smtClean="0"/>
          </a:p>
          <a:p>
            <a:pPr eaLnBrk="1" hangingPunct="1">
              <a:spcBef>
                <a:spcPts val="600"/>
              </a:spcBef>
              <a:spcAft>
                <a:spcPts val="600"/>
              </a:spcAft>
            </a:pPr>
            <a:r>
              <a:rPr lang="en-US" sz="2800" dirty="0" smtClean="0"/>
              <a:t>“Near real-time” SREF points to increasing probability that no snow/snow line would shift west</a:t>
            </a:r>
          </a:p>
        </p:txBody>
      </p:sp>
      <p:pic>
        <p:nvPicPr>
          <p:cNvPr id="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836060" y="5554636"/>
            <a:ext cx="5334000" cy="523220"/>
          </a:xfrm>
          <a:prstGeom prst="rect">
            <a:avLst/>
          </a:prstGeom>
          <a:solidFill>
            <a:srgbClr val="0070C0">
              <a:alpha val="51000"/>
            </a:srgbClr>
          </a:solidFill>
        </p:spPr>
        <p:txBody>
          <a:bodyPr wrap="square" rtlCol="0">
            <a:spAutoFit/>
          </a:bodyPr>
          <a:lstStyle/>
          <a:p>
            <a:pPr lvl="0" fontAlgn="base">
              <a:spcBef>
                <a:spcPts val="600"/>
              </a:spcBef>
              <a:spcAft>
                <a:spcPts val="600"/>
              </a:spcAft>
            </a:pPr>
            <a:r>
              <a:rPr lang="en-US" sz="2800" kern="0" dirty="0" smtClean="0">
                <a:solidFill>
                  <a:srgbClr val="000000"/>
                </a:solidFill>
              </a:rPr>
              <a:t> </a:t>
            </a:r>
            <a:r>
              <a:rPr lang="en-US" sz="2600" kern="0" dirty="0" smtClean="0">
                <a:solidFill>
                  <a:srgbClr val="000000"/>
                </a:solidFill>
              </a:rPr>
              <a:t>- received </a:t>
            </a:r>
            <a:r>
              <a:rPr lang="en-US" sz="2600" kern="0" dirty="0">
                <a:solidFill>
                  <a:srgbClr val="000000"/>
                </a:solidFill>
              </a:rPr>
              <a:t>24 hours after the event!</a:t>
            </a:r>
          </a:p>
        </p:txBody>
      </p:sp>
    </p:spTree>
    <p:extLst>
      <p:ext uri="{BB962C8B-B14F-4D97-AF65-F5344CB8AC3E}">
        <p14:creationId xmlns="" xmlns:p14="http://schemas.microsoft.com/office/powerpoint/2010/main" val="36690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1734"/>
            <a:ext cx="4343400" cy="508711"/>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a:spLocks noGrp="1"/>
          </p:cNvSpPr>
          <p:nvPr>
            <p:ph type="sldNum" sz="quarter" idx="12"/>
          </p:nvPr>
        </p:nvSpPr>
        <p:spPr/>
        <p:txBody>
          <a:bodyPr/>
          <a:lstStyle/>
          <a:p>
            <a:fld id="{8707E8EA-DC3D-4740-A26A-A7CE1B594CB6}" type="slidenum">
              <a:rPr lang="en-US">
                <a:solidFill>
                  <a:srgbClr val="000000"/>
                </a:solidFill>
              </a:rPr>
              <a:pPr/>
              <a:t>3</a:t>
            </a:fld>
            <a:endParaRPr lang="en-US">
              <a:solidFill>
                <a:srgbClr val="000000"/>
              </a:solidFill>
            </a:endParaRPr>
          </a:p>
        </p:txBody>
      </p:sp>
      <p:sp>
        <p:nvSpPr>
          <p:cNvPr id="51202" name="Rectangle 2"/>
          <p:cNvSpPr>
            <a:spLocks noGrp="1" noChangeArrowheads="1"/>
          </p:cNvSpPr>
          <p:nvPr>
            <p:ph type="title"/>
          </p:nvPr>
        </p:nvSpPr>
        <p:spPr>
          <a:xfrm>
            <a:off x="1143000" y="609600"/>
            <a:ext cx="6934200" cy="457200"/>
          </a:xfrm>
        </p:spPr>
        <p:txBody>
          <a:bodyPr/>
          <a:lstStyle/>
          <a:p>
            <a:r>
              <a:rPr lang="en-US" sz="4000" dirty="0" smtClean="0"/>
              <a:t>Pre-Ensemble Era</a:t>
            </a:r>
            <a:endParaRPr lang="en-US" sz="3200" dirty="0"/>
          </a:p>
        </p:txBody>
      </p:sp>
      <p:sp>
        <p:nvSpPr>
          <p:cNvPr id="51203" name="Line 3"/>
          <p:cNvSpPr>
            <a:spLocks noChangeShapeType="1"/>
          </p:cNvSpPr>
          <p:nvPr/>
        </p:nvSpPr>
        <p:spPr bwMode="auto">
          <a:xfrm>
            <a:off x="762000" y="1295400"/>
            <a:ext cx="7696200" cy="0"/>
          </a:xfrm>
          <a:prstGeom prst="line">
            <a:avLst/>
          </a:prstGeom>
          <a:noFill/>
          <a:ln w="57150" cmpd="thinThick">
            <a:solidFill>
              <a:srgbClr val="00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pic>
        <p:nvPicPr>
          <p:cNvPr id="51204" name="Picture 4" descr="C:\MyGraphics\noaassml.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28600"/>
            <a:ext cx="781050" cy="771525"/>
          </a:xfrm>
          <a:prstGeom prst="rect">
            <a:avLst/>
          </a:prstGeom>
          <a:noFill/>
          <a:extLst>
            <a:ext uri="{909E8E84-426E-40DD-AFC4-6F175D3DCCD1}">
              <a14:hiddenFill xmlns="" xmlns:a14="http://schemas.microsoft.com/office/drawing/2010/main">
                <a:solidFill>
                  <a:srgbClr val="FFFFFF"/>
                </a:solidFill>
              </a14:hiddenFill>
            </a:ext>
          </a:extLst>
        </p:spPr>
      </p:pic>
      <p:pic>
        <p:nvPicPr>
          <p:cNvPr id="51205" name="Picture 5" descr="C:\MyGraphics\nws_logo(1).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77200" y="228600"/>
            <a:ext cx="838200" cy="838200"/>
          </a:xfrm>
          <a:prstGeom prst="rect">
            <a:avLst/>
          </a:prstGeom>
          <a:noFill/>
          <a:extLst>
            <a:ext uri="{909E8E84-426E-40DD-AFC4-6F175D3DCCD1}">
              <a14:hiddenFill xmlns="" xmlns:a14="http://schemas.microsoft.com/office/drawing/2010/main">
                <a:solidFill>
                  <a:srgbClr val="FFFFFF"/>
                </a:solidFill>
              </a14:hiddenFill>
            </a:ext>
          </a:extLst>
        </p:spPr>
      </p:pic>
      <p:sp>
        <p:nvSpPr>
          <p:cNvPr id="51207" name="Rectangle 7"/>
          <p:cNvSpPr>
            <a:spLocks noGrp="1" noChangeArrowheads="1"/>
          </p:cNvSpPr>
          <p:nvPr>
            <p:ph type="body" idx="1"/>
          </p:nvPr>
        </p:nvSpPr>
        <p:spPr>
          <a:xfrm>
            <a:off x="395624" y="1295400"/>
            <a:ext cx="6847005" cy="4724400"/>
          </a:xfrm>
        </p:spPr>
        <p:txBody>
          <a:bodyPr/>
          <a:lstStyle/>
          <a:p>
            <a:pPr>
              <a:lnSpc>
                <a:spcPct val="90000"/>
              </a:lnSpc>
            </a:pPr>
            <a:r>
              <a:rPr lang="en-US" sz="2000" dirty="0" smtClean="0"/>
              <a:t>1954            </a:t>
            </a:r>
            <a:r>
              <a:rPr lang="en-US" sz="2000" dirty="0" smtClean="0">
                <a:sym typeface="Wingdings" pitchFamily="2" charset="2"/>
              </a:rPr>
              <a:t> 2000:  focus of operational                            centers: run single models</a:t>
            </a:r>
          </a:p>
          <a:p>
            <a:pPr lvl="1">
              <a:lnSpc>
                <a:spcPct val="90000"/>
              </a:lnSpc>
            </a:pPr>
            <a:r>
              <a:rPr lang="en-US" sz="1800" dirty="0" smtClean="0">
                <a:sym typeface="Wingdings" pitchFamily="2" charset="2"/>
              </a:rPr>
              <a:t>Global, regional</a:t>
            </a:r>
          </a:p>
          <a:p>
            <a:pPr lvl="1">
              <a:lnSpc>
                <a:spcPct val="90000"/>
              </a:lnSpc>
            </a:pPr>
            <a:r>
              <a:rPr lang="en-US" sz="1800" dirty="0" smtClean="0">
                <a:sym typeface="Wingdings" pitchFamily="2" charset="2"/>
              </a:rPr>
              <a:t>Highest possible resolution</a:t>
            </a:r>
          </a:p>
          <a:p>
            <a:pPr lvl="1">
              <a:lnSpc>
                <a:spcPct val="90000"/>
              </a:lnSpc>
            </a:pPr>
            <a:r>
              <a:rPr lang="en-US" sz="1800" dirty="0" smtClean="0">
                <a:sym typeface="Wingdings" pitchFamily="2" charset="2"/>
              </a:rPr>
              <a:t>Extend model simulation to longest                                  possible time</a:t>
            </a:r>
          </a:p>
          <a:p>
            <a:pPr lvl="1">
              <a:lnSpc>
                <a:spcPct val="90000"/>
              </a:lnSpc>
            </a:pPr>
            <a:r>
              <a:rPr lang="en-US" sz="1800" dirty="0" smtClean="0">
                <a:sym typeface="Wingdings" pitchFamily="2" charset="2"/>
              </a:rPr>
              <a:t>Provide ready access to all model runs</a:t>
            </a:r>
          </a:p>
          <a:p>
            <a:pPr lvl="1">
              <a:lnSpc>
                <a:spcPct val="90000"/>
              </a:lnSpc>
            </a:pPr>
            <a:r>
              <a:rPr lang="en-US" sz="1800" dirty="0" smtClean="0">
                <a:sym typeface="Wingdings" pitchFamily="2" charset="2"/>
              </a:rPr>
              <a:t>“Model of the day” approach dominated                                  forecast decisions</a:t>
            </a:r>
          </a:p>
          <a:p>
            <a:pPr>
              <a:lnSpc>
                <a:spcPct val="90000"/>
              </a:lnSpc>
            </a:pPr>
            <a:r>
              <a:rPr lang="en-US" sz="2000" dirty="0" smtClean="0">
                <a:sym typeface="Wingdings" pitchFamily="2" charset="2"/>
              </a:rPr>
              <a:t>1980s              early 1990s</a:t>
            </a:r>
          </a:p>
          <a:p>
            <a:pPr lvl="1">
              <a:lnSpc>
                <a:spcPct val="90000"/>
              </a:lnSpc>
            </a:pPr>
            <a:r>
              <a:rPr lang="en-US" sz="1800" dirty="0" smtClean="0">
                <a:sym typeface="Wingdings" pitchFamily="2" charset="2"/>
              </a:rPr>
              <a:t>Models run globally with full                                                        complement of satellite observations</a:t>
            </a:r>
          </a:p>
          <a:p>
            <a:pPr lvl="1">
              <a:lnSpc>
                <a:spcPct val="90000"/>
              </a:lnSpc>
            </a:pPr>
            <a:r>
              <a:rPr lang="en-US" sz="1800" dirty="0" smtClean="0">
                <a:sym typeface="Wingdings" pitchFamily="2" charset="2"/>
              </a:rPr>
              <a:t>Skill extended from day 1 out into the                                        medium range (day 3-5)</a:t>
            </a:r>
          </a:p>
          <a:p>
            <a:pPr lvl="1">
              <a:lnSpc>
                <a:spcPct val="90000"/>
              </a:lnSpc>
            </a:pPr>
            <a:r>
              <a:rPr lang="en-US" sz="1800" dirty="0" smtClean="0">
                <a:sym typeface="Wingdings" pitchFamily="2" charset="2"/>
              </a:rPr>
              <a:t>Extreme events predicted with regularity (rapid </a:t>
            </a:r>
            <a:r>
              <a:rPr lang="en-US" sz="1800" dirty="0" err="1" smtClean="0">
                <a:sym typeface="Wingdings" pitchFamily="2" charset="2"/>
              </a:rPr>
              <a:t>cyclogenesis</a:t>
            </a:r>
            <a:r>
              <a:rPr lang="en-US" sz="1800" dirty="0" smtClean="0">
                <a:sym typeface="Wingdings" pitchFamily="2" charset="2"/>
              </a:rPr>
              <a:t>)</a:t>
            </a:r>
          </a:p>
          <a:p>
            <a:pPr lvl="1">
              <a:lnSpc>
                <a:spcPct val="90000"/>
              </a:lnSpc>
            </a:pPr>
            <a:r>
              <a:rPr lang="en-US" sz="1800" dirty="0" smtClean="0">
                <a:sym typeface="Wingdings" pitchFamily="2" charset="2"/>
              </a:rPr>
              <a:t>Models becoming fully accepted by the forecast community (only took 30+ years!)</a:t>
            </a:r>
          </a:p>
          <a:p>
            <a:pPr lvl="1">
              <a:lnSpc>
                <a:spcPct val="90000"/>
              </a:lnSpc>
            </a:pPr>
            <a:endParaRPr lang="en-US" sz="2000" dirty="0" smtClean="0">
              <a:sym typeface="Wingdings" pitchFamily="2" charset="2"/>
            </a:endParaRPr>
          </a:p>
          <a:p>
            <a:pPr lvl="1">
              <a:lnSpc>
                <a:spcPct val="90000"/>
              </a:lnSpc>
            </a:pPr>
            <a:endParaRPr lang="en-US" sz="2000" dirty="0"/>
          </a:p>
        </p:txBody>
      </p:sp>
      <p:cxnSp>
        <p:nvCxnSpPr>
          <p:cNvPr id="3" name="Straight Arrow Connector 2"/>
          <p:cNvCxnSpPr/>
          <p:nvPr/>
        </p:nvCxnSpPr>
        <p:spPr>
          <a:xfrm>
            <a:off x="1454127" y="1462314"/>
            <a:ext cx="67215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545774" y="4085772"/>
            <a:ext cx="74560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cstate="print">
            <a:extLst>
              <a:ext uri="{28A0092B-C50C-407E-A947-70E740481C1C}">
                <a14:useLocalDpi xmlns="" xmlns:a14="http://schemas.microsoft.com/office/drawing/2010/main" val="0"/>
              </a:ext>
            </a:extLst>
          </a:blip>
          <a:srcRect l="48359" t="60953" r="7599" b="7090"/>
          <a:stretch/>
        </p:blipFill>
        <p:spPr>
          <a:xfrm>
            <a:off x="4978400" y="1462314"/>
            <a:ext cx="4084018" cy="3830351"/>
          </a:xfrm>
          <a:prstGeom prst="rect">
            <a:avLst/>
          </a:prstGeom>
        </p:spPr>
      </p:pic>
    </p:spTree>
    <p:extLst>
      <p:ext uri="{BB962C8B-B14F-4D97-AF65-F5344CB8AC3E}">
        <p14:creationId xmlns="" xmlns:p14="http://schemas.microsoft.com/office/powerpoint/2010/main" val="622250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211104B-1083-4F16-AE48-9D9065C076ED}" type="slidenum">
              <a:rPr lang="en-US" smtClean="0"/>
              <a:pPr>
                <a:defRPr/>
              </a:pPr>
              <a:t>30</a:t>
            </a:fld>
            <a:endParaRPr lang="en-US"/>
          </a:p>
        </p:txBody>
      </p:sp>
      <p:pic>
        <p:nvPicPr>
          <p:cNvPr id="512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227" r="1710"/>
          <a:stretch/>
        </p:blipFill>
        <p:spPr bwMode="auto">
          <a:xfrm>
            <a:off x="174171" y="-11113"/>
            <a:ext cx="8752116" cy="6889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09928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239F8435-36E5-4FB9-96A7-70C6DDD1B410}" type="slidenum">
              <a:rPr lang="en-US" smtClean="0"/>
              <a:pPr fontAlgn="base">
                <a:spcBef>
                  <a:spcPct val="0"/>
                </a:spcBef>
                <a:spcAft>
                  <a:spcPct val="0"/>
                </a:spcAft>
                <a:defRPr/>
              </a:pPr>
              <a:t>31</a:t>
            </a:fld>
            <a:endParaRPr lang="en-US" smtClean="0"/>
          </a:p>
        </p:txBody>
      </p:sp>
      <p:sp>
        <p:nvSpPr>
          <p:cNvPr id="67587" name="Rectangle 2"/>
          <p:cNvSpPr>
            <a:spLocks noGrp="1" noChangeArrowheads="1"/>
          </p:cNvSpPr>
          <p:nvPr>
            <p:ph type="ctrTitle"/>
          </p:nvPr>
        </p:nvSpPr>
        <p:spPr>
          <a:xfrm>
            <a:off x="304800" y="1752600"/>
            <a:ext cx="8763000" cy="1143000"/>
          </a:xfrm>
        </p:spPr>
        <p:txBody>
          <a:bodyPr/>
          <a:lstStyle/>
          <a:p>
            <a:pPr eaLnBrk="1" hangingPunct="1"/>
            <a:r>
              <a:rPr lang="en-US" sz="4000" dirty="0" smtClean="0"/>
              <a:t>Pay Off:  Forecasting Extreme Events</a:t>
            </a:r>
            <a:endParaRPr lang="en-US" sz="2800" dirty="0" smtClean="0"/>
          </a:p>
        </p:txBody>
      </p:sp>
      <p:sp>
        <p:nvSpPr>
          <p:cNvPr id="67588" name="Line 3"/>
          <p:cNvSpPr>
            <a:spLocks noChangeShapeType="1"/>
          </p:cNvSpPr>
          <p:nvPr/>
        </p:nvSpPr>
        <p:spPr bwMode="auto">
          <a:xfrm>
            <a:off x="609600" y="2895600"/>
            <a:ext cx="78486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itchFamily="34" charset="0"/>
            </a:endParaRPr>
          </a:p>
        </p:txBody>
      </p:sp>
      <p:pic>
        <p:nvPicPr>
          <p:cNvPr id="6758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7591" name="Group 7"/>
          <p:cNvGrpSpPr>
            <a:grpSpLocks/>
          </p:cNvGrpSpPr>
          <p:nvPr/>
        </p:nvGrpSpPr>
        <p:grpSpPr bwMode="auto">
          <a:xfrm>
            <a:off x="990600" y="5740400"/>
            <a:ext cx="7145338" cy="685800"/>
            <a:chOff x="626" y="3408"/>
            <a:chExt cx="4501" cy="432"/>
          </a:xfrm>
        </p:grpSpPr>
        <p:pic>
          <p:nvPicPr>
            <p:cNvPr id="67592" name="Picture 8" descr="wing_sunset2_smal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3" name="Picture 9" descr="roughsea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4" name="Picture 10"/>
            <p:cNvPicPr>
              <a:picLocks noChangeAspect="1" noChangeArrowheads="1"/>
            </p:cNvPicPr>
            <p:nvPr/>
          </p:nvPicPr>
          <p:blipFill>
            <a:blip r:embed="rId6" cstate="print">
              <a:extLst>
                <a:ext uri="{28A0092B-C50C-407E-A947-70E740481C1C}">
                  <a14:useLocalDpi xmlns=""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5"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6" name="Picture 12"/>
            <p:cNvPicPr>
              <a:picLocks noChangeAspect="1" noChangeArrowheads="1"/>
            </p:cNvPicPr>
            <p:nvPr/>
          </p:nvPicPr>
          <p:blipFill>
            <a:blip r:embed="rId8" cstate="print">
              <a:extLst>
                <a:ext uri="{28A0092B-C50C-407E-A947-70E740481C1C}">
                  <a14:useLocalDpi xmlns=""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7" name="Picture 13" descr="PLOW_-_BUS"/>
            <p:cNvPicPr>
              <a:picLocks noChangeAspect="1" noChangeArrowheads="1"/>
            </p:cNvPicPr>
            <p:nvPr/>
          </p:nvPicPr>
          <p:blipFill>
            <a:blip r:embed="rId9" cstate="print">
              <a:extLst>
                <a:ext uri="{28A0092B-C50C-407E-A947-70E740481C1C}">
                  <a14:useLocalDpi xmlns=""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TextBox 13"/>
          <p:cNvSpPr txBox="1"/>
          <p:nvPr/>
        </p:nvSpPr>
        <p:spPr>
          <a:xfrm>
            <a:off x="1219200" y="3447144"/>
            <a:ext cx="6474849" cy="1569660"/>
          </a:xfrm>
          <a:prstGeom prst="rect">
            <a:avLst/>
          </a:prstGeom>
          <a:noFill/>
        </p:spPr>
        <p:txBody>
          <a:bodyPr wrap="none" rtlCol="0">
            <a:spAutoFit/>
          </a:bodyPr>
          <a:lstStyle/>
          <a:p>
            <a:pPr>
              <a:buFont typeface="Wingdings" pitchFamily="2" charset="2"/>
              <a:buChar char="§"/>
            </a:pPr>
            <a:r>
              <a:rPr lang="en-US" sz="2400" dirty="0" smtClean="0"/>
              <a:t> West Coast cyclones</a:t>
            </a:r>
          </a:p>
          <a:p>
            <a:pPr>
              <a:buFont typeface="Wingdings" pitchFamily="2" charset="2"/>
              <a:buChar char="§"/>
            </a:pPr>
            <a:r>
              <a:rPr lang="en-US" sz="2400" dirty="0" smtClean="0"/>
              <a:t> Mid-west severe weather outbreaks and blizzards</a:t>
            </a:r>
          </a:p>
          <a:p>
            <a:pPr>
              <a:buFont typeface="Wingdings" pitchFamily="2" charset="2"/>
              <a:buChar char="§"/>
            </a:pPr>
            <a:r>
              <a:rPr lang="en-US" sz="2400" dirty="0" smtClean="0"/>
              <a:t> Hurricanes</a:t>
            </a:r>
          </a:p>
          <a:p>
            <a:pPr>
              <a:buFont typeface="Wingdings" pitchFamily="2" charset="2"/>
              <a:buChar char="§"/>
            </a:pPr>
            <a:r>
              <a:rPr lang="en-US" sz="2400" dirty="0" smtClean="0"/>
              <a:t> East Coast storms</a:t>
            </a:r>
            <a:endParaRPr lang="en-US" sz="2400" dirty="0"/>
          </a:p>
        </p:txBody>
      </p:sp>
      <p:sp>
        <p:nvSpPr>
          <p:cNvPr id="15" name="TextBox 14"/>
          <p:cNvSpPr txBox="1"/>
          <p:nvPr/>
        </p:nvSpPr>
        <p:spPr>
          <a:xfrm>
            <a:off x="3733800" y="2971800"/>
            <a:ext cx="1143000" cy="523220"/>
          </a:xfrm>
          <a:prstGeom prst="rect">
            <a:avLst/>
          </a:prstGeom>
          <a:noFill/>
        </p:spPr>
        <p:txBody>
          <a:bodyPr wrap="square" rtlCol="0">
            <a:spAutoFit/>
          </a:bodyPr>
          <a:lstStyle/>
          <a:p>
            <a:r>
              <a:rPr lang="en-US" sz="2800" u="sng" dirty="0" smtClean="0"/>
              <a:t>Today</a:t>
            </a:r>
            <a:endParaRPr lang="en-US" sz="2800" u="sng" dirty="0"/>
          </a:p>
        </p:txBody>
      </p:sp>
      <p:sp>
        <p:nvSpPr>
          <p:cNvPr id="16" name="TextBox 15"/>
          <p:cNvSpPr txBox="1"/>
          <p:nvPr/>
        </p:nvSpPr>
        <p:spPr>
          <a:xfrm>
            <a:off x="1371600" y="5105400"/>
            <a:ext cx="6495689" cy="461665"/>
          </a:xfrm>
          <a:prstGeom prst="rect">
            <a:avLst/>
          </a:prstGeom>
          <a:noFill/>
        </p:spPr>
        <p:txBody>
          <a:bodyPr wrap="none" rtlCol="0">
            <a:spAutoFit/>
          </a:bodyPr>
          <a:lstStyle/>
          <a:p>
            <a:r>
              <a:rPr lang="en-US" sz="2400" dirty="0" smtClean="0"/>
              <a:t>Predicted up to 7-8 days in advance for many cases</a:t>
            </a:r>
            <a:endParaRPr lang="en-US" sz="2400" dirty="0"/>
          </a:p>
        </p:txBody>
      </p:sp>
    </p:spTree>
    <p:extLst>
      <p:ext uri="{BB962C8B-B14F-4D97-AF65-F5344CB8AC3E}">
        <p14:creationId xmlns="" xmlns:p14="http://schemas.microsoft.com/office/powerpoint/2010/main" val="94394805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B4090F1-FB7B-4BBD-BA16-EC2CACC05EC4}" type="slidenum">
              <a:rPr lang="en-US" smtClean="0"/>
              <a:pPr>
                <a:defRPr/>
              </a:pPr>
              <a:t>32</a:t>
            </a:fld>
            <a:endParaRPr lang="en-US"/>
          </a:p>
        </p:txBody>
      </p:sp>
      <p:pic>
        <p:nvPicPr>
          <p:cNvPr id="3" name="375-197_Snowmageddon-2010.wmv">
            <a:hlinkClick r:id="" action="ppaction://media"/>
          </p:cNvPr>
          <p:cNvPicPr>
            <a:picLocks noRot="1" noChangeAspect="1"/>
          </p:cNvPicPr>
          <p:nvPr>
            <a:videoFile r:link="rId1"/>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8382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447800" y="152400"/>
            <a:ext cx="6305550" cy="584200"/>
          </a:xfrm>
          <a:prstGeom prst="rect">
            <a:avLst/>
          </a:prstGeom>
          <a:noFill/>
        </p:spPr>
        <p:txBody>
          <a:bodyPr wrap="none">
            <a:spAutoFit/>
          </a:bodyPr>
          <a:lstStyle/>
          <a:p>
            <a:pPr fontAlgn="base">
              <a:spcBef>
                <a:spcPct val="0"/>
              </a:spcBef>
              <a:spcAft>
                <a:spcPct val="0"/>
              </a:spcAft>
              <a:defRPr/>
            </a:pPr>
            <a:r>
              <a:rPr lang="en-US" sz="3200" dirty="0">
                <a:solidFill>
                  <a:srgbClr val="000000"/>
                </a:solidFill>
              </a:rPr>
              <a:t>February 2-7, 2010:  </a:t>
            </a:r>
            <a:r>
              <a:rPr lang="en-US" sz="3200" dirty="0" err="1">
                <a:solidFill>
                  <a:srgbClr val="000000"/>
                </a:solidFill>
              </a:rPr>
              <a:t>Snowmageddon</a:t>
            </a:r>
            <a:endParaRPr lang="en-US" sz="3200" dirty="0">
              <a:solidFill>
                <a:srgbClr val="000000"/>
              </a:solidFill>
            </a:endParaRPr>
          </a:p>
        </p:txBody>
      </p:sp>
    </p:spTree>
    <p:extLst>
      <p:ext uri="{BB962C8B-B14F-4D97-AF65-F5344CB8AC3E}">
        <p14:creationId xmlns="" xmlns:p14="http://schemas.microsoft.com/office/powerpoint/2010/main" val="3579139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9600" y="3487738"/>
            <a:ext cx="8001000" cy="685800"/>
          </a:xfrm>
          <a:prstGeom prst="rect">
            <a:avLst/>
          </a:prstGeom>
          <a:solidFill>
            <a:srgbClr val="66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5" name="Title 1"/>
          <p:cNvSpPr>
            <a:spLocks noGrp="1"/>
          </p:cNvSpPr>
          <p:nvPr>
            <p:ph type="title"/>
          </p:nvPr>
        </p:nvSpPr>
        <p:spPr>
          <a:xfrm>
            <a:off x="685800" y="228600"/>
            <a:ext cx="7772400" cy="1143000"/>
          </a:xfrm>
        </p:spPr>
        <p:txBody>
          <a:bodyPr/>
          <a:lstStyle/>
          <a:p>
            <a:pPr eaLnBrk="1" hangingPunct="1"/>
            <a:r>
              <a:rPr lang="en-US" sz="3200" smtClean="0">
                <a:latin typeface="Times New Roman" pitchFamily="18" charset="0"/>
                <a:cs typeface="Times New Roman" pitchFamily="18" charset="0"/>
              </a:rPr>
              <a:t>February 4-11, 2010: “Snowmageddon”</a:t>
            </a:r>
          </a:p>
        </p:txBody>
      </p:sp>
      <p:sp>
        <p:nvSpPr>
          <p:cNvPr id="38916" name="Content Placeholder 2"/>
          <p:cNvSpPr>
            <a:spLocks noGrp="1"/>
          </p:cNvSpPr>
          <p:nvPr>
            <p:ph idx="1"/>
          </p:nvPr>
        </p:nvSpPr>
        <p:spPr>
          <a:xfrm>
            <a:off x="685800" y="1371600"/>
            <a:ext cx="7924800" cy="3962400"/>
          </a:xfrm>
        </p:spPr>
        <p:txBody>
          <a:bodyPr/>
          <a:lstStyle/>
          <a:p>
            <a:pPr eaLnBrk="1" hangingPunct="1"/>
            <a:r>
              <a:rPr lang="en-US" sz="1600" smtClean="0">
                <a:latin typeface="Times New Roman" pitchFamily="18" charset="0"/>
                <a:cs typeface="Times New Roman" pitchFamily="18" charset="0"/>
              </a:rPr>
              <a:t>February 4-7, 2010: massive winter storm paralyzes mid-Atlantic region</a:t>
            </a:r>
          </a:p>
          <a:p>
            <a:pPr lvl="1" eaLnBrk="1" hangingPunct="1"/>
            <a:r>
              <a:rPr lang="en-US" sz="1200" smtClean="0">
                <a:latin typeface="Times New Roman" pitchFamily="18" charset="0"/>
                <a:cs typeface="Times New Roman" pitchFamily="18" charset="0"/>
              </a:rPr>
              <a:t>Locations in Maryland, Pennsylvania, Virginia, and West Virginia recorded more than 30 inches of snow. </a:t>
            </a:r>
          </a:p>
          <a:p>
            <a:pPr lvl="1" eaLnBrk="1" hangingPunct="1"/>
            <a:r>
              <a:rPr lang="en-US" sz="1200" smtClean="0">
                <a:latin typeface="Times New Roman" pitchFamily="18" charset="0"/>
                <a:cs typeface="Times New Roman" pitchFamily="18" charset="0"/>
              </a:rPr>
              <a:t>Washington DC’s two-day total of 17.8 inches ranked as the fourth highest total storm amount in history.</a:t>
            </a:r>
          </a:p>
          <a:p>
            <a:pPr lvl="1" eaLnBrk="1" hangingPunct="1"/>
            <a:r>
              <a:rPr lang="en-US" sz="1200" smtClean="0">
                <a:latin typeface="Times New Roman" pitchFamily="18" charset="0"/>
                <a:cs typeface="Times New Roman" pitchFamily="18" charset="0"/>
              </a:rPr>
              <a:t>Philadelphia’s 28.5 inches ranked as the second highest amount</a:t>
            </a:r>
          </a:p>
          <a:p>
            <a:pPr lvl="1" eaLnBrk="1" hangingPunct="1"/>
            <a:r>
              <a:rPr lang="en-US" sz="1200" smtClean="0">
                <a:latin typeface="Times New Roman" pitchFamily="18" charset="0"/>
                <a:cs typeface="Times New Roman" pitchFamily="18" charset="0"/>
              </a:rPr>
              <a:t>Baltimore’s 24.8 inches ranked as its third highest storm total amount</a:t>
            </a:r>
          </a:p>
          <a:p>
            <a:pPr eaLnBrk="1" hangingPunct="1"/>
            <a:r>
              <a:rPr lang="en-US" sz="1600" smtClean="0">
                <a:latin typeface="Times New Roman" pitchFamily="18" charset="0"/>
                <a:cs typeface="Times New Roman" pitchFamily="18" charset="0"/>
              </a:rPr>
              <a:t>Strong blizzard during February 9-11 affects same areas still digging out from earlier storm. </a:t>
            </a:r>
          </a:p>
          <a:p>
            <a:pPr lvl="1" eaLnBrk="1" hangingPunct="1"/>
            <a:r>
              <a:rPr lang="en-US" sz="1200" smtClean="0">
                <a:latin typeface="Times New Roman" pitchFamily="18" charset="0"/>
                <a:cs typeface="Times New Roman" pitchFamily="18" charset="0"/>
              </a:rPr>
              <a:t>Produced as much as 14 inches in the D.C. area, 20 inches in Baltimore, 17 inches in New Jersey, more than 27 inches in Pennsylvania, and 24 inches in northern Maryland. </a:t>
            </a:r>
          </a:p>
          <a:p>
            <a:pPr eaLnBrk="1" hangingPunct="1"/>
            <a:r>
              <a:rPr lang="en-US" sz="1600" smtClean="0">
                <a:latin typeface="Times New Roman" pitchFamily="18" charset="0"/>
                <a:cs typeface="Times New Roman" pitchFamily="18" charset="0"/>
              </a:rPr>
              <a:t>Storm system predicted 7+ days in advance; potential for heavy snow 3-5 days in advance</a:t>
            </a:r>
          </a:p>
          <a:p>
            <a:pPr eaLnBrk="1" hangingPunct="1"/>
            <a:r>
              <a:rPr lang="en-US" sz="1600" smtClean="0">
                <a:latin typeface="Times New Roman" pitchFamily="18" charset="0"/>
                <a:cs typeface="Times New Roman" pitchFamily="18" charset="0"/>
              </a:rPr>
              <a:t>States implement COOP plans, airlines cancel flights, retail industry pre-stocks shelves</a:t>
            </a:r>
          </a:p>
        </p:txBody>
      </p:sp>
      <p:sp>
        <p:nvSpPr>
          <p:cNvPr id="18436" name="Slide Number Placeholder 3"/>
          <p:cNvSpPr>
            <a:spLocks noGrp="1"/>
          </p:cNvSpPr>
          <p:nvPr>
            <p:ph type="sldNum" sz="quarter" idx="12"/>
          </p:nvPr>
        </p:nvSpPr>
        <p:spPr/>
        <p:txBody>
          <a:bodyPr/>
          <a:lstStyle/>
          <a:p>
            <a:pPr fontAlgn="base">
              <a:spcBef>
                <a:spcPct val="0"/>
              </a:spcBef>
              <a:spcAft>
                <a:spcPct val="0"/>
              </a:spcAft>
              <a:defRPr/>
            </a:pPr>
            <a:fld id="{06659B4D-2236-49C1-834E-7F435AAB79BC}" type="slidenum">
              <a:rPr lang="en-US"/>
              <a:pPr fontAlgn="base">
                <a:spcBef>
                  <a:spcPct val="0"/>
                </a:spcBef>
                <a:spcAft>
                  <a:spcPct val="0"/>
                </a:spcAft>
                <a:defRPr/>
              </a:pPr>
              <a:t>33</a:t>
            </a:fld>
            <a:endParaRPr lang="en-US"/>
          </a:p>
        </p:txBody>
      </p:sp>
      <p:sp>
        <p:nvSpPr>
          <p:cNvPr id="38918" name="Line 4"/>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38919" name="Picture 6" descr="DOC_LOGO_1X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0" name="Picture 7" descr="Noaa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1" name="Picture 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05200" y="4395788"/>
            <a:ext cx="1852613" cy="208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2"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1000" y="4395788"/>
            <a:ext cx="2743200" cy="2119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3"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019800" y="4395788"/>
            <a:ext cx="2743200" cy="2119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4" name="TextBox 10"/>
          <p:cNvSpPr txBox="1">
            <a:spLocks noChangeArrowheads="1"/>
          </p:cNvSpPr>
          <p:nvPr/>
        </p:nvSpPr>
        <p:spPr bwMode="auto">
          <a:xfrm>
            <a:off x="381000" y="4395788"/>
            <a:ext cx="16208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0000"/>
                </a:solidFill>
                <a:latin typeface="Calibri" pitchFamily="34" charset="0"/>
              </a:rPr>
              <a:t>Feb 4-7, 2010</a:t>
            </a:r>
          </a:p>
        </p:txBody>
      </p:sp>
      <p:sp>
        <p:nvSpPr>
          <p:cNvPr id="38925" name="TextBox 11"/>
          <p:cNvSpPr txBox="1">
            <a:spLocks noChangeArrowheads="1"/>
          </p:cNvSpPr>
          <p:nvPr/>
        </p:nvSpPr>
        <p:spPr bwMode="auto">
          <a:xfrm>
            <a:off x="6019800" y="4395788"/>
            <a:ext cx="17494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0000"/>
                </a:solidFill>
                <a:latin typeface="Calibri" pitchFamily="34" charset="0"/>
              </a:rPr>
              <a:t>Feb 9-11, 2010</a:t>
            </a:r>
          </a:p>
        </p:txBody>
      </p:sp>
    </p:spTree>
    <p:extLst>
      <p:ext uri="{BB962C8B-B14F-4D97-AF65-F5344CB8AC3E}">
        <p14:creationId xmlns="" xmlns:p14="http://schemas.microsoft.com/office/powerpoint/2010/main" val="18920136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1"/>
          <p:cNvSpPr>
            <a:spLocks noGrp="1"/>
          </p:cNvSpPr>
          <p:nvPr>
            <p:ph type="sldNum" sz="quarter" idx="12"/>
          </p:nvPr>
        </p:nvSpPr>
        <p:spPr/>
        <p:txBody>
          <a:bodyPr/>
          <a:lstStyle/>
          <a:p>
            <a:pPr>
              <a:defRPr/>
            </a:pPr>
            <a:fld id="{47324987-D5EF-42AA-BB47-5A18327056F0}" type="slidenum">
              <a:rPr lang="en-US" smtClean="0"/>
              <a:pPr>
                <a:defRPr/>
              </a:pPr>
              <a:t>34</a:t>
            </a:fld>
            <a:endParaRPr lang="en-US" smtClean="0"/>
          </a:p>
        </p:txBody>
      </p:sp>
      <p:pic>
        <p:nvPicPr>
          <p:cNvPr id="57347" name="Picture 2" descr="2010020315_lowtrack.gif"/>
          <p:cNvPicPr>
            <a:picLocks noChangeAspect="1"/>
          </p:cNvPicPr>
          <p:nvPr/>
        </p:nvPicPr>
        <p:blipFill>
          <a:blip r:embed="rId2" cstate="print">
            <a:extLst>
              <a:ext uri="{28A0092B-C50C-407E-A947-70E740481C1C}">
                <a14:useLocalDpi xmlns="" xmlns:a14="http://schemas.microsoft.com/office/drawing/2010/main" val="0"/>
              </a:ext>
            </a:extLst>
          </a:blip>
          <a:srcRect l="18752" t="15005" b="7469"/>
          <a:stretch>
            <a:fillRect/>
          </a:stretch>
        </p:blipFill>
        <p:spPr bwMode="auto">
          <a:xfrm>
            <a:off x="4572000" y="304800"/>
            <a:ext cx="436721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8" name="Picture 3" descr="2010020415_lowtrack.gif"/>
          <p:cNvPicPr>
            <a:picLocks noChangeAspect="1"/>
          </p:cNvPicPr>
          <p:nvPr/>
        </p:nvPicPr>
        <p:blipFill>
          <a:blip r:embed="rId3" cstate="print">
            <a:extLst>
              <a:ext uri="{28A0092B-C50C-407E-A947-70E740481C1C}">
                <a14:useLocalDpi xmlns="" xmlns:a14="http://schemas.microsoft.com/office/drawing/2010/main" val="0"/>
              </a:ext>
            </a:extLst>
          </a:blip>
          <a:srcRect l="18520" t="14819" b="8615"/>
          <a:stretch>
            <a:fillRect/>
          </a:stretch>
        </p:blipFill>
        <p:spPr bwMode="auto">
          <a:xfrm>
            <a:off x="457200" y="3810000"/>
            <a:ext cx="4110038"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9" name="Picture 4" descr="2010020515_lowtrack.gif"/>
          <p:cNvPicPr>
            <a:picLocks noChangeAspect="1"/>
          </p:cNvPicPr>
          <p:nvPr/>
        </p:nvPicPr>
        <p:blipFill>
          <a:blip r:embed="rId4" cstate="print">
            <a:extLst>
              <a:ext uri="{28A0092B-C50C-407E-A947-70E740481C1C}">
                <a14:useLocalDpi xmlns="" xmlns:a14="http://schemas.microsoft.com/office/drawing/2010/main" val="0"/>
              </a:ext>
            </a:extLst>
          </a:blip>
          <a:srcRect l="18288" t="14635" b="12195"/>
          <a:stretch>
            <a:fillRect/>
          </a:stretch>
        </p:blipFill>
        <p:spPr bwMode="auto">
          <a:xfrm>
            <a:off x="4981575" y="3886200"/>
            <a:ext cx="40862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50" name="Text Box 23"/>
          <p:cNvSpPr txBox="1">
            <a:spLocks noChangeArrowheads="1"/>
          </p:cNvSpPr>
          <p:nvPr/>
        </p:nvSpPr>
        <p:spPr bwMode="auto">
          <a:xfrm>
            <a:off x="4953000" y="1752600"/>
            <a:ext cx="981075" cy="83185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rPr>
              <a:t>3 days</a:t>
            </a:r>
          </a:p>
          <a:p>
            <a:pPr eaLnBrk="1" fontAlgn="base" hangingPunct="1">
              <a:spcBef>
                <a:spcPct val="0"/>
              </a:spcBef>
              <a:spcAft>
                <a:spcPct val="0"/>
              </a:spcAft>
            </a:pPr>
            <a:r>
              <a:rPr lang="en-US" smtClean="0">
                <a:solidFill>
                  <a:srgbClr val="000000"/>
                </a:solidFill>
              </a:rPr>
              <a:t>prior</a:t>
            </a:r>
          </a:p>
        </p:txBody>
      </p:sp>
      <p:sp>
        <p:nvSpPr>
          <p:cNvPr id="57351" name="Text Box 24"/>
          <p:cNvSpPr txBox="1">
            <a:spLocks noChangeArrowheads="1"/>
          </p:cNvSpPr>
          <p:nvPr/>
        </p:nvSpPr>
        <p:spPr bwMode="auto">
          <a:xfrm>
            <a:off x="300038" y="3654425"/>
            <a:ext cx="981075" cy="83185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rPr>
              <a:t>2 days</a:t>
            </a:r>
          </a:p>
          <a:p>
            <a:pPr eaLnBrk="1" fontAlgn="base" hangingPunct="1">
              <a:spcBef>
                <a:spcPct val="0"/>
              </a:spcBef>
              <a:spcAft>
                <a:spcPct val="0"/>
              </a:spcAft>
            </a:pPr>
            <a:r>
              <a:rPr lang="en-US" smtClean="0">
                <a:solidFill>
                  <a:srgbClr val="000000"/>
                </a:solidFill>
              </a:rPr>
              <a:t>prior</a:t>
            </a:r>
          </a:p>
        </p:txBody>
      </p:sp>
      <p:sp>
        <p:nvSpPr>
          <p:cNvPr id="57352" name="Text Box 25"/>
          <p:cNvSpPr txBox="1">
            <a:spLocks noChangeArrowheads="1"/>
          </p:cNvSpPr>
          <p:nvPr/>
        </p:nvSpPr>
        <p:spPr bwMode="auto">
          <a:xfrm>
            <a:off x="4953000" y="3657600"/>
            <a:ext cx="938213" cy="83185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rPr>
              <a:t>1 day </a:t>
            </a:r>
          </a:p>
          <a:p>
            <a:pPr eaLnBrk="1" fontAlgn="base" hangingPunct="1">
              <a:spcBef>
                <a:spcPct val="0"/>
              </a:spcBef>
              <a:spcAft>
                <a:spcPct val="0"/>
              </a:spcAft>
            </a:pPr>
            <a:r>
              <a:rPr lang="en-US" smtClean="0">
                <a:solidFill>
                  <a:srgbClr val="000000"/>
                </a:solidFill>
              </a:rPr>
              <a:t>prior</a:t>
            </a:r>
          </a:p>
        </p:txBody>
      </p:sp>
      <p:pic>
        <p:nvPicPr>
          <p:cNvPr id="57353" name="Picture 21" descr="legend"/>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24800" y="5953125"/>
            <a:ext cx="1219200"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54" name="Rectangle 10"/>
          <p:cNvSpPr>
            <a:spLocks noChangeArrowheads="1"/>
          </p:cNvSpPr>
          <p:nvPr/>
        </p:nvSpPr>
        <p:spPr bwMode="auto">
          <a:xfrm rot="5400000" flipV="1">
            <a:off x="560387" y="5459413"/>
            <a:ext cx="131763" cy="338138"/>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spAutoFit/>
          </a:bodyPr>
          <a:lstStyle/>
          <a:p>
            <a:pPr algn="ctr" fontAlgn="base">
              <a:spcBef>
                <a:spcPct val="0"/>
              </a:spcBef>
              <a:spcAft>
                <a:spcPct val="0"/>
              </a:spcAft>
            </a:pPr>
            <a:endParaRPr lang="en-US" sz="1600" b="1" smtClean="0">
              <a:solidFill>
                <a:srgbClr val="000000"/>
              </a:solidFill>
              <a:latin typeface="Arial" pitchFamily="34" charset="0"/>
            </a:endParaRPr>
          </a:p>
        </p:txBody>
      </p:sp>
      <p:pic>
        <p:nvPicPr>
          <p:cNvPr id="57355" name="Picture 9" descr="2010020515_lowtrack.gif"/>
          <p:cNvPicPr>
            <a:picLocks noChangeAspect="1"/>
          </p:cNvPicPr>
          <p:nvPr/>
        </p:nvPicPr>
        <p:blipFill>
          <a:blip r:embed="rId6" cstate="print">
            <a:extLst>
              <a:ext uri="{28A0092B-C50C-407E-A947-70E740481C1C}">
                <a14:useLocalDpi xmlns="" xmlns:a14="http://schemas.microsoft.com/office/drawing/2010/main" val="0"/>
              </a:ext>
            </a:extLst>
          </a:blip>
          <a:srcRect r="87323"/>
          <a:stretch>
            <a:fillRect/>
          </a:stretch>
        </p:blipFill>
        <p:spPr bwMode="auto">
          <a:xfrm>
            <a:off x="0" y="5176838"/>
            <a:ext cx="660400" cy="168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6" name="Picture 7" descr="Feb3-6RadarAnimation.gif"/>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0"/>
            <a:ext cx="4495800"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57" name="TextBox 12"/>
          <p:cNvSpPr txBox="1">
            <a:spLocks noChangeArrowheads="1"/>
          </p:cNvSpPr>
          <p:nvPr/>
        </p:nvSpPr>
        <p:spPr bwMode="auto">
          <a:xfrm>
            <a:off x="1768475" y="152400"/>
            <a:ext cx="5519738" cy="36988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000000"/>
                </a:solidFill>
              </a:rPr>
              <a:t>SREF Forecasts for Feb 5, 2010:  “Snowmageddon”</a:t>
            </a:r>
          </a:p>
        </p:txBody>
      </p:sp>
    </p:spTree>
    <p:extLst>
      <p:ext uri="{BB962C8B-B14F-4D97-AF65-F5344CB8AC3E}">
        <p14:creationId xmlns="" xmlns:p14="http://schemas.microsoft.com/office/powerpoint/2010/main" val="39039522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239F8435-36E5-4FB9-96A7-70C6DDD1B410}" type="slidenum">
              <a:rPr lang="en-US" smtClean="0"/>
              <a:pPr fontAlgn="base">
                <a:spcBef>
                  <a:spcPct val="0"/>
                </a:spcBef>
                <a:spcAft>
                  <a:spcPct val="0"/>
                </a:spcAft>
                <a:defRPr/>
              </a:pPr>
              <a:t>35</a:t>
            </a:fld>
            <a:endParaRPr lang="en-US" smtClean="0"/>
          </a:p>
        </p:txBody>
      </p:sp>
      <p:sp>
        <p:nvSpPr>
          <p:cNvPr id="67587" name="Rectangle 2"/>
          <p:cNvSpPr>
            <a:spLocks noGrp="1" noChangeArrowheads="1"/>
          </p:cNvSpPr>
          <p:nvPr>
            <p:ph type="ctrTitle"/>
          </p:nvPr>
        </p:nvSpPr>
        <p:spPr>
          <a:xfrm>
            <a:off x="304800" y="1752600"/>
            <a:ext cx="8763000" cy="1143000"/>
          </a:xfrm>
        </p:spPr>
        <p:txBody>
          <a:bodyPr/>
          <a:lstStyle/>
          <a:p>
            <a:pPr eaLnBrk="1" hangingPunct="1"/>
            <a:r>
              <a:rPr lang="en-US" sz="4000" dirty="0" smtClean="0"/>
              <a:t>A Wake Up Call:  NYC Blizzard</a:t>
            </a:r>
            <a:endParaRPr lang="en-US" sz="2800" dirty="0" smtClean="0"/>
          </a:p>
        </p:txBody>
      </p:sp>
      <p:sp>
        <p:nvSpPr>
          <p:cNvPr id="67588" name="Line 3"/>
          <p:cNvSpPr>
            <a:spLocks noChangeShapeType="1"/>
          </p:cNvSpPr>
          <p:nvPr/>
        </p:nvSpPr>
        <p:spPr bwMode="auto">
          <a:xfrm>
            <a:off x="609600" y="2819400"/>
            <a:ext cx="78486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itchFamily="34" charset="0"/>
            </a:endParaRPr>
          </a:p>
        </p:txBody>
      </p:sp>
      <p:pic>
        <p:nvPicPr>
          <p:cNvPr id="6758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descr="BlizzardLoop"/>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13429" y="3073401"/>
            <a:ext cx="44704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6245975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LowTrackComp22nd"/>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 Box 7"/>
          <p:cNvSpPr txBox="1">
            <a:spLocks noChangeArrowheads="1"/>
          </p:cNvSpPr>
          <p:nvPr/>
        </p:nvSpPr>
        <p:spPr bwMode="auto">
          <a:xfrm>
            <a:off x="2057400" y="6172200"/>
            <a:ext cx="5105400" cy="400050"/>
          </a:xfrm>
          <a:prstGeom prst="rect">
            <a:avLst/>
          </a:prstGeom>
          <a:solidFill>
            <a:schemeClr val="bg1"/>
          </a:solidFill>
          <a:ln w="9525">
            <a:solidFill>
              <a:schemeClr val="tx1"/>
            </a:solidFill>
            <a:miter lim="800000"/>
            <a:headEnd/>
            <a:tailEnd/>
          </a:ln>
        </p:spPr>
        <p:txBody>
          <a:bodyPr>
            <a:spAutoFit/>
          </a:bodyPr>
          <a:lstStyle/>
          <a:p>
            <a:pPr algn="ctr">
              <a:defRPr/>
            </a:pPr>
            <a:r>
              <a:rPr lang="en-US" sz="2000" dirty="0">
                <a:latin typeface="+mj-lt"/>
              </a:rPr>
              <a:t>Guidance from 12Z December 22 - Wednesday</a:t>
            </a:r>
          </a:p>
        </p:txBody>
      </p:sp>
      <p:sp>
        <p:nvSpPr>
          <p:cNvPr id="4" name="TextBox 3"/>
          <p:cNvSpPr txBox="1"/>
          <p:nvPr/>
        </p:nvSpPr>
        <p:spPr>
          <a:xfrm>
            <a:off x="6096000" y="1066800"/>
            <a:ext cx="2743200" cy="1323975"/>
          </a:xfrm>
          <a:prstGeom prst="rect">
            <a:avLst/>
          </a:prstGeom>
          <a:solidFill>
            <a:schemeClr val="bg1"/>
          </a:solidFill>
          <a:ln>
            <a:solidFill>
              <a:schemeClr val="tx1"/>
            </a:solidFill>
          </a:ln>
        </p:spPr>
        <p:txBody>
          <a:bodyPr>
            <a:spAutoFit/>
          </a:bodyPr>
          <a:lstStyle/>
          <a:p>
            <a:pPr algn="ctr">
              <a:defRPr/>
            </a:pPr>
            <a:r>
              <a:rPr lang="en-US" sz="2000" dirty="0">
                <a:latin typeface="+mj-lt"/>
              </a:rPr>
              <a:t>Forecast uncertainty led to inaction that increased the overall impact of the storm</a:t>
            </a:r>
          </a:p>
        </p:txBody>
      </p:sp>
      <p:sp>
        <p:nvSpPr>
          <p:cNvPr id="62469" name="TextBox 4"/>
          <p:cNvSpPr txBox="1">
            <a:spLocks noChangeArrowheads="1"/>
          </p:cNvSpPr>
          <p:nvPr/>
        </p:nvSpPr>
        <p:spPr bwMode="auto">
          <a:xfrm>
            <a:off x="457200" y="3505200"/>
            <a:ext cx="1903413" cy="9239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Observed – </a:t>
            </a:r>
            <a:r>
              <a:rPr lang="en-US">
                <a:solidFill>
                  <a:srgbClr val="0000FF"/>
                </a:solidFill>
              </a:rPr>
              <a:t>Blue</a:t>
            </a:r>
          </a:p>
          <a:p>
            <a:pPr eaLnBrk="1" hangingPunct="1"/>
            <a:r>
              <a:rPr lang="en-US"/>
              <a:t>ECMWF – </a:t>
            </a:r>
            <a:r>
              <a:rPr lang="en-US">
                <a:solidFill>
                  <a:srgbClr val="FF0000"/>
                </a:solidFill>
              </a:rPr>
              <a:t>Red</a:t>
            </a:r>
            <a:r>
              <a:rPr lang="en-US"/>
              <a:t/>
            </a:r>
            <a:br>
              <a:rPr lang="en-US"/>
            </a:br>
            <a:r>
              <a:rPr lang="en-US"/>
              <a:t>GFS - </a:t>
            </a:r>
            <a:r>
              <a:rPr lang="en-US">
                <a:solidFill>
                  <a:srgbClr val="00FF00"/>
                </a:solidFill>
              </a:rPr>
              <a:t>Green</a:t>
            </a:r>
          </a:p>
        </p:txBody>
      </p:sp>
    </p:spTree>
    <p:extLst>
      <p:ext uri="{BB962C8B-B14F-4D97-AF65-F5344CB8AC3E}">
        <p14:creationId xmlns="" xmlns:p14="http://schemas.microsoft.com/office/powerpoint/2010/main" val="36670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1"/>
          <p:cNvSpPr>
            <a:spLocks noGrp="1"/>
          </p:cNvSpPr>
          <p:nvPr>
            <p:ph type="sldNum" sz="quarter" idx="12"/>
          </p:nvPr>
        </p:nvSpPr>
        <p:spPr/>
        <p:txBody>
          <a:bodyPr/>
          <a:lstStyle/>
          <a:p>
            <a:pPr>
              <a:defRPr/>
            </a:pPr>
            <a:fld id="{BCA25224-A1E6-49F4-B1D4-F402E20ABB06}" type="slidenum">
              <a:rPr lang="en-US" smtClean="0"/>
              <a:pPr>
                <a:defRPr/>
              </a:pPr>
              <a:t>37</a:t>
            </a:fld>
            <a:endParaRPr lang="en-US" smtClean="0"/>
          </a:p>
        </p:txBody>
      </p:sp>
      <p:pic>
        <p:nvPicPr>
          <p:cNvPr id="63491" name="Picture 2" descr="lows12-24.G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0" name="Text Box 7"/>
          <p:cNvSpPr txBox="1">
            <a:spLocks noChangeArrowheads="1"/>
          </p:cNvSpPr>
          <p:nvPr/>
        </p:nvSpPr>
        <p:spPr bwMode="auto">
          <a:xfrm>
            <a:off x="1828800" y="6248400"/>
            <a:ext cx="5105400" cy="400050"/>
          </a:xfrm>
          <a:prstGeom prst="rect">
            <a:avLst/>
          </a:prstGeom>
          <a:solidFill>
            <a:schemeClr val="bg1"/>
          </a:solidFill>
          <a:ln w="9525">
            <a:solidFill>
              <a:schemeClr val="tx1"/>
            </a:solidFill>
            <a:miter lim="800000"/>
            <a:headEnd/>
            <a:tailEnd/>
          </a:ln>
        </p:spPr>
        <p:txBody>
          <a:bodyPr>
            <a:spAutoFit/>
          </a:bodyPr>
          <a:lstStyle/>
          <a:p>
            <a:pPr algn="ctr">
              <a:defRPr/>
            </a:pPr>
            <a:r>
              <a:rPr lang="en-US" sz="2000" dirty="0">
                <a:latin typeface="+mj-lt"/>
              </a:rPr>
              <a:t>Guidance from 12Z December 24 - Friday</a:t>
            </a:r>
          </a:p>
        </p:txBody>
      </p:sp>
      <p:sp>
        <p:nvSpPr>
          <p:cNvPr id="5" name="Rectangle 4"/>
          <p:cNvSpPr/>
          <p:nvPr/>
        </p:nvSpPr>
        <p:spPr>
          <a:xfrm>
            <a:off x="6400800" y="106680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494" name="TextBox 5"/>
          <p:cNvSpPr txBox="1">
            <a:spLocks noChangeArrowheads="1"/>
          </p:cNvSpPr>
          <p:nvPr/>
        </p:nvSpPr>
        <p:spPr bwMode="auto">
          <a:xfrm>
            <a:off x="457200" y="3505200"/>
            <a:ext cx="2378075" cy="120015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Observed – </a:t>
            </a:r>
            <a:r>
              <a:rPr lang="en-US">
                <a:solidFill>
                  <a:srgbClr val="0000FF"/>
                </a:solidFill>
              </a:rPr>
              <a:t>Blue</a:t>
            </a:r>
          </a:p>
          <a:p>
            <a:pPr eaLnBrk="1" hangingPunct="1"/>
            <a:r>
              <a:rPr lang="en-US"/>
              <a:t>12Z ECMWF – </a:t>
            </a:r>
            <a:r>
              <a:rPr lang="en-US">
                <a:solidFill>
                  <a:srgbClr val="FF0000"/>
                </a:solidFill>
              </a:rPr>
              <a:t>Red</a:t>
            </a:r>
            <a:r>
              <a:rPr lang="en-US"/>
              <a:t/>
            </a:r>
            <a:br>
              <a:rPr lang="en-US"/>
            </a:br>
            <a:r>
              <a:rPr lang="en-US"/>
              <a:t>12Z GFS – </a:t>
            </a:r>
            <a:r>
              <a:rPr lang="en-US">
                <a:solidFill>
                  <a:srgbClr val="00FF00"/>
                </a:solidFill>
              </a:rPr>
              <a:t>Green</a:t>
            </a:r>
          </a:p>
          <a:p>
            <a:pPr eaLnBrk="1" hangingPunct="1"/>
            <a:r>
              <a:rPr lang="en-US"/>
              <a:t>00Z ECMWF - </a:t>
            </a:r>
            <a:r>
              <a:rPr lang="en-US">
                <a:solidFill>
                  <a:srgbClr val="663300"/>
                </a:solidFill>
              </a:rPr>
              <a:t>Brown</a:t>
            </a:r>
          </a:p>
        </p:txBody>
      </p:sp>
    </p:spTree>
    <p:extLst>
      <p:ext uri="{BB962C8B-B14F-4D97-AF65-F5344CB8AC3E}">
        <p14:creationId xmlns="" xmlns:p14="http://schemas.microsoft.com/office/powerpoint/2010/main" val="593441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1"/>
          <p:cNvSpPr>
            <a:spLocks noGrp="1"/>
          </p:cNvSpPr>
          <p:nvPr>
            <p:ph type="sldNum" sz="quarter" idx="12"/>
          </p:nvPr>
        </p:nvSpPr>
        <p:spPr>
          <a:xfrm>
            <a:off x="3124200" y="62484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fld id="{37D5C830-44E6-45DE-AFE5-E3C2C987251E}" type="slidenum">
              <a:rPr lang="en-US" smtClean="0">
                <a:solidFill>
                  <a:srgbClr val="000000"/>
                </a:solidFill>
                <a:latin typeface="Times New Roman" pitchFamily="18" charset="0"/>
              </a:rPr>
              <a:pPr algn="l" eaLnBrk="1" hangingPunct="1"/>
              <a:t>38</a:t>
            </a:fld>
            <a:endParaRPr lang="en-US" smtClean="0">
              <a:solidFill>
                <a:srgbClr val="000000"/>
              </a:solidFill>
              <a:latin typeface="Times New Roman" pitchFamily="18" charset="0"/>
            </a:endParaRPr>
          </a:p>
        </p:txBody>
      </p:sp>
      <p:sp>
        <p:nvSpPr>
          <p:cNvPr id="71683" name="Rectangle 10"/>
          <p:cNvSpPr>
            <a:spLocks noChangeArrowheads="1"/>
          </p:cNvSpPr>
          <p:nvPr/>
        </p:nvSpPr>
        <p:spPr bwMode="auto">
          <a:xfrm rot="5400000" flipV="1">
            <a:off x="560387" y="5459413"/>
            <a:ext cx="131763" cy="338138"/>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spAutoFit/>
          </a:bodyPr>
          <a:lstStyle/>
          <a:p>
            <a:pPr algn="ctr" fontAlgn="base">
              <a:spcBef>
                <a:spcPct val="0"/>
              </a:spcBef>
              <a:spcAft>
                <a:spcPct val="0"/>
              </a:spcAft>
            </a:pPr>
            <a:endParaRPr lang="en-US" sz="1600" b="1" smtClean="0">
              <a:solidFill>
                <a:srgbClr val="000000"/>
              </a:solidFill>
            </a:endParaRPr>
          </a:p>
        </p:txBody>
      </p:sp>
      <p:pic>
        <p:nvPicPr>
          <p:cNvPr id="71684" name="Picture 9" descr="2010020515_lowtrack.gif"/>
          <p:cNvPicPr>
            <a:picLocks noChangeAspect="1"/>
          </p:cNvPicPr>
          <p:nvPr/>
        </p:nvPicPr>
        <p:blipFill>
          <a:blip r:embed="rId2" cstate="print">
            <a:extLst>
              <a:ext uri="{28A0092B-C50C-407E-A947-70E740481C1C}">
                <a14:useLocalDpi xmlns="" xmlns:a14="http://schemas.microsoft.com/office/drawing/2010/main" val="0"/>
              </a:ext>
            </a:extLst>
          </a:blip>
          <a:srcRect r="87323"/>
          <a:stretch>
            <a:fillRect/>
          </a:stretch>
        </p:blipFill>
        <p:spPr bwMode="auto">
          <a:xfrm>
            <a:off x="0" y="5176838"/>
            <a:ext cx="660400" cy="168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5" name="Picture 5" descr="BlizzardLoop"/>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4704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6" name="Picture 16" descr="2010122403_lowtrackCRO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53000" y="0"/>
            <a:ext cx="335915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7" name="Text Box 23"/>
          <p:cNvSpPr txBox="1">
            <a:spLocks noChangeArrowheads="1"/>
          </p:cNvSpPr>
          <p:nvPr/>
        </p:nvSpPr>
        <p:spPr bwMode="auto">
          <a:xfrm>
            <a:off x="4953000" y="838200"/>
            <a:ext cx="1125538" cy="83026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latin typeface="Times New Roman" pitchFamily="18" charset="0"/>
              </a:rPr>
              <a:t>3 days</a:t>
            </a:r>
          </a:p>
          <a:p>
            <a:pPr eaLnBrk="1" fontAlgn="base" hangingPunct="1">
              <a:spcBef>
                <a:spcPct val="0"/>
              </a:spcBef>
              <a:spcAft>
                <a:spcPct val="0"/>
              </a:spcAft>
            </a:pPr>
            <a:r>
              <a:rPr lang="en-US" sz="2400" smtClean="0">
                <a:solidFill>
                  <a:srgbClr val="000000"/>
                </a:solidFill>
                <a:latin typeface="Times New Roman" pitchFamily="18" charset="0"/>
              </a:rPr>
              <a:t>prior</a:t>
            </a:r>
          </a:p>
        </p:txBody>
      </p:sp>
      <p:sp>
        <p:nvSpPr>
          <p:cNvPr id="71688" name="TextBox 12"/>
          <p:cNvSpPr txBox="1">
            <a:spLocks noChangeArrowheads="1"/>
          </p:cNvSpPr>
          <p:nvPr/>
        </p:nvSpPr>
        <p:spPr bwMode="auto">
          <a:xfrm>
            <a:off x="838200" y="93663"/>
            <a:ext cx="7167563" cy="461962"/>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latin typeface="Times New Roman" pitchFamily="18" charset="0"/>
              </a:rPr>
              <a:t>SREF/GEFS Forecasts for Dec 26, 2010:  NYC Blizzard</a:t>
            </a:r>
          </a:p>
        </p:txBody>
      </p:sp>
      <p:pic>
        <p:nvPicPr>
          <p:cNvPr id="71689" name="Picture 17" descr="2010122503_lowtrackCRO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43000" y="3375025"/>
            <a:ext cx="2819400"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0" name="Text Box 24"/>
          <p:cNvSpPr txBox="1">
            <a:spLocks noChangeArrowheads="1"/>
          </p:cNvSpPr>
          <p:nvPr/>
        </p:nvSpPr>
        <p:spPr bwMode="auto">
          <a:xfrm>
            <a:off x="300038" y="3654425"/>
            <a:ext cx="981075" cy="83185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latin typeface="Times New Roman" pitchFamily="18" charset="0"/>
              </a:rPr>
              <a:t>2 days</a:t>
            </a:r>
          </a:p>
          <a:p>
            <a:pPr eaLnBrk="1" fontAlgn="base" hangingPunct="1">
              <a:spcBef>
                <a:spcPct val="0"/>
              </a:spcBef>
              <a:spcAft>
                <a:spcPct val="0"/>
              </a:spcAft>
            </a:pPr>
            <a:r>
              <a:rPr lang="en-US" sz="2400" smtClean="0">
                <a:solidFill>
                  <a:srgbClr val="000000"/>
                </a:solidFill>
                <a:latin typeface="Times New Roman" pitchFamily="18" charset="0"/>
              </a:rPr>
              <a:t>prior</a:t>
            </a:r>
          </a:p>
        </p:txBody>
      </p:sp>
      <p:pic>
        <p:nvPicPr>
          <p:cNvPr id="71691" name="Picture 18" descr="2010122603_lowtrackCROP"/>
          <p:cNvPicPr>
            <a:picLocks noChangeAspect="1" noChangeArrowheads="1"/>
          </p:cNvPicPr>
          <p:nvPr/>
        </p:nvPicPr>
        <p:blipFill>
          <a:blip r:embed="rId6" cstate="print">
            <a:extLst>
              <a:ext uri="{28A0092B-C50C-407E-A947-70E740481C1C}">
                <a14:useLocalDpi xmlns="" xmlns:a14="http://schemas.microsoft.com/office/drawing/2010/main" val="0"/>
              </a:ext>
            </a:extLst>
          </a:blip>
          <a:srcRect l="-3209"/>
          <a:stretch>
            <a:fillRect/>
          </a:stretch>
        </p:blipFill>
        <p:spPr bwMode="auto">
          <a:xfrm>
            <a:off x="5562600" y="3416300"/>
            <a:ext cx="24511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2" name="Text Box 25"/>
          <p:cNvSpPr txBox="1">
            <a:spLocks noChangeArrowheads="1"/>
          </p:cNvSpPr>
          <p:nvPr/>
        </p:nvSpPr>
        <p:spPr bwMode="auto">
          <a:xfrm>
            <a:off x="4953000" y="3657600"/>
            <a:ext cx="938213" cy="83185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latin typeface="Times New Roman" pitchFamily="18" charset="0"/>
              </a:rPr>
              <a:t>1 day </a:t>
            </a:r>
          </a:p>
          <a:p>
            <a:pPr eaLnBrk="1" fontAlgn="base" hangingPunct="1">
              <a:spcBef>
                <a:spcPct val="0"/>
              </a:spcBef>
              <a:spcAft>
                <a:spcPct val="0"/>
              </a:spcAft>
            </a:pPr>
            <a:r>
              <a:rPr lang="en-US" sz="2400" smtClean="0">
                <a:solidFill>
                  <a:srgbClr val="000000"/>
                </a:solidFill>
                <a:latin typeface="Times New Roman" pitchFamily="18" charset="0"/>
              </a:rPr>
              <a:t>prior</a:t>
            </a:r>
          </a:p>
        </p:txBody>
      </p:sp>
      <p:pic>
        <p:nvPicPr>
          <p:cNvPr id="71693" name="Picture 21" descr="legend"/>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696200" y="5953125"/>
            <a:ext cx="1219200"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73820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a:xfrm>
            <a:off x="152400" y="152400"/>
            <a:ext cx="8763000" cy="381000"/>
          </a:xfrm>
        </p:spPr>
        <p:txBody>
          <a:bodyPr rtlCol="0">
            <a:normAutofit fontScale="90000"/>
          </a:bodyPr>
          <a:lstStyle/>
          <a:p>
            <a:pPr eaLnBrk="1" fontAlgn="auto" hangingPunct="1">
              <a:spcAft>
                <a:spcPts val="0"/>
              </a:spcAft>
              <a:defRPr/>
            </a:pPr>
            <a:r>
              <a:rPr lang="en-US" sz="3600" dirty="0"/>
              <a:t/>
            </a:r>
            <a:br>
              <a:rPr lang="en-US" sz="3600" dirty="0"/>
            </a:br>
            <a:r>
              <a:rPr lang="en-US" sz="4000" dirty="0" smtClean="0"/>
              <a:t>December 26-27, 2010</a:t>
            </a:r>
            <a:endParaRPr lang="en-US" sz="4000" dirty="0"/>
          </a:p>
        </p:txBody>
      </p:sp>
      <p:sp>
        <p:nvSpPr>
          <p:cNvPr id="75779" name="Line 3"/>
          <p:cNvSpPr>
            <a:spLocks noChangeShapeType="1"/>
          </p:cNvSpPr>
          <p:nvPr/>
        </p:nvSpPr>
        <p:spPr bwMode="auto">
          <a:xfrm>
            <a:off x="609600" y="1143000"/>
            <a:ext cx="78486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pic>
        <p:nvPicPr>
          <p:cNvPr id="75780"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1"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2" name="Rectangle 5"/>
          <p:cNvSpPr>
            <a:spLocks noChangeArrowheads="1"/>
          </p:cNvSpPr>
          <p:nvPr/>
        </p:nvSpPr>
        <p:spPr bwMode="auto">
          <a:xfrm>
            <a:off x="4614863" y="6319838"/>
            <a:ext cx="36353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fld id="{3C576E79-A5B6-4368-A551-7B781ACBE626}" type="slidenum">
              <a:rPr lang="en-US" sz="1400" smtClean="0">
                <a:solidFill>
                  <a:srgbClr val="000000"/>
                </a:solidFill>
                <a:latin typeface="Arial" pitchFamily="34" charset="0"/>
              </a:rPr>
              <a:pPr fontAlgn="base">
                <a:spcBef>
                  <a:spcPct val="0"/>
                </a:spcBef>
                <a:spcAft>
                  <a:spcPct val="0"/>
                </a:spcAft>
              </a:pPr>
              <a:t>39</a:t>
            </a:fld>
            <a:endParaRPr lang="en-US" sz="1400" smtClean="0">
              <a:solidFill>
                <a:srgbClr val="000000"/>
              </a:solidFill>
              <a:latin typeface="Arial" pitchFamily="34" charset="0"/>
            </a:endParaRPr>
          </a:p>
        </p:txBody>
      </p:sp>
      <p:sp>
        <p:nvSpPr>
          <p:cNvPr id="73735" name="TextBox 6"/>
          <p:cNvSpPr txBox="1">
            <a:spLocks noChangeArrowheads="1"/>
          </p:cNvSpPr>
          <p:nvPr/>
        </p:nvSpPr>
        <p:spPr bwMode="auto">
          <a:xfrm>
            <a:off x="381000" y="1295400"/>
            <a:ext cx="5943600" cy="4832350"/>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Char char="•"/>
              <a:defRPr/>
            </a:pPr>
            <a:r>
              <a:rPr lang="en-US" dirty="0">
                <a:solidFill>
                  <a:srgbClr val="000000"/>
                </a:solidFill>
                <a:latin typeface="Arial" pitchFamily="34" charset="0"/>
              </a:rPr>
              <a:t> </a:t>
            </a:r>
            <a:r>
              <a:rPr lang="en-US" sz="2200" u="sng" dirty="0">
                <a:solidFill>
                  <a:srgbClr val="000000"/>
                </a:solidFill>
              </a:rPr>
              <a:t>Potential</a:t>
            </a:r>
            <a:r>
              <a:rPr lang="en-US" sz="2200" dirty="0">
                <a:solidFill>
                  <a:srgbClr val="000000"/>
                </a:solidFill>
              </a:rPr>
              <a:t> for major east coast storm highlighted                          5 days in advance</a:t>
            </a:r>
          </a:p>
          <a:p>
            <a:pPr fontAlgn="base">
              <a:spcBef>
                <a:spcPct val="0"/>
              </a:spcBef>
              <a:spcAft>
                <a:spcPct val="0"/>
              </a:spcAft>
              <a:buFont typeface="Arial" pitchFamily="34" charset="0"/>
              <a:buChar char="•"/>
              <a:defRPr/>
            </a:pPr>
            <a:r>
              <a:rPr lang="en-US" sz="2200" dirty="0">
                <a:solidFill>
                  <a:srgbClr val="000000"/>
                </a:solidFill>
              </a:rPr>
              <a:t> Low confidence about model predictions –  especially track forecasts – until late December 24</a:t>
            </a:r>
          </a:p>
          <a:p>
            <a:pPr fontAlgn="base">
              <a:spcBef>
                <a:spcPct val="0"/>
              </a:spcBef>
              <a:spcAft>
                <a:spcPct val="0"/>
              </a:spcAft>
              <a:buFont typeface="Arial" pitchFamily="34" charset="0"/>
              <a:buChar char="•"/>
              <a:defRPr/>
            </a:pPr>
            <a:r>
              <a:rPr lang="en-US" sz="2200" dirty="0">
                <a:solidFill>
                  <a:srgbClr val="000000"/>
                </a:solidFill>
              </a:rPr>
              <a:t> Blizzard warning issued for NYC at 4PM Saturday, December 25 (14 hours prior to onset)</a:t>
            </a:r>
          </a:p>
          <a:p>
            <a:pPr fontAlgn="base">
              <a:spcBef>
                <a:spcPct val="0"/>
              </a:spcBef>
              <a:spcAft>
                <a:spcPct val="0"/>
              </a:spcAft>
              <a:buFont typeface="Arial" pitchFamily="34" charset="0"/>
              <a:buChar char="•"/>
              <a:defRPr/>
            </a:pPr>
            <a:r>
              <a:rPr lang="en-US" sz="2200" dirty="0">
                <a:solidFill>
                  <a:srgbClr val="000000"/>
                </a:solidFill>
              </a:rPr>
              <a:t> By December 24-25, special effort made to reach out to Emergency managers and airline industry prior to onset of heavy snow in Northeast corridor/NYC</a:t>
            </a:r>
          </a:p>
          <a:p>
            <a:pPr fontAlgn="base">
              <a:spcBef>
                <a:spcPct val="0"/>
              </a:spcBef>
              <a:spcAft>
                <a:spcPct val="0"/>
              </a:spcAft>
              <a:buFont typeface="Arial" pitchFamily="34" charset="0"/>
              <a:buChar char="•"/>
              <a:defRPr/>
            </a:pPr>
            <a:r>
              <a:rPr lang="en-US" sz="2200" dirty="0">
                <a:solidFill>
                  <a:srgbClr val="000000"/>
                </a:solidFill>
              </a:rPr>
              <a:t>  Airline industry takes action</a:t>
            </a:r>
          </a:p>
          <a:p>
            <a:pPr fontAlgn="base">
              <a:spcBef>
                <a:spcPct val="0"/>
              </a:spcBef>
              <a:spcAft>
                <a:spcPct val="0"/>
              </a:spcAft>
              <a:buFont typeface="Arial" pitchFamily="34" charset="0"/>
              <a:buChar char="•"/>
              <a:defRPr/>
            </a:pPr>
            <a:r>
              <a:rPr lang="en-US" sz="2200" dirty="0">
                <a:solidFill>
                  <a:srgbClr val="000000"/>
                </a:solidFill>
              </a:rPr>
              <a:t> Snow emergency not declared in NYC</a:t>
            </a:r>
          </a:p>
          <a:p>
            <a:pPr fontAlgn="base">
              <a:spcBef>
                <a:spcPct val="0"/>
              </a:spcBef>
              <a:spcAft>
                <a:spcPct val="0"/>
              </a:spcAft>
              <a:buFont typeface="Arial" pitchFamily="34" charset="0"/>
              <a:buChar char="•"/>
              <a:defRPr/>
            </a:pPr>
            <a:r>
              <a:rPr lang="en-US" sz="2200" dirty="0">
                <a:solidFill>
                  <a:srgbClr val="000000"/>
                </a:solidFill>
              </a:rPr>
              <a:t> NYC/NJ/West CT gets buried by 2+ feet of snow with  50+ mph winds</a:t>
            </a:r>
          </a:p>
        </p:txBody>
      </p:sp>
      <p:pic>
        <p:nvPicPr>
          <p:cNvPr id="7578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8400" y="5237163"/>
            <a:ext cx="2895600" cy="1620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5"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77000" y="1371600"/>
            <a:ext cx="2667000"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r="39784"/>
          <a:stretch>
            <a:fillRect/>
          </a:stretch>
        </p:blipFill>
        <p:spPr bwMode="auto">
          <a:xfrm>
            <a:off x="6248400" y="3200400"/>
            <a:ext cx="2601913" cy="214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902905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7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37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37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4"/>
          <p:cNvSpPr>
            <a:spLocks noGrp="1"/>
          </p:cNvSpPr>
          <p:nvPr>
            <p:ph type="sldNum" sz="quarter" idx="12"/>
          </p:nvPr>
        </p:nvSpPr>
        <p:spPr/>
        <p:txBody>
          <a:bodyPr/>
          <a:lstStyle/>
          <a:p>
            <a:pPr>
              <a:defRPr/>
            </a:pPr>
            <a:fld id="{CC0FC704-5846-479B-9818-21FE98F05396}" type="slidenum">
              <a:rPr lang="en-US" smtClean="0"/>
              <a:pPr>
                <a:defRPr/>
              </a:pPr>
              <a:t>4</a:t>
            </a:fld>
            <a:endParaRPr lang="en-US" smtClean="0"/>
          </a:p>
        </p:txBody>
      </p:sp>
      <p:sp>
        <p:nvSpPr>
          <p:cNvPr id="33795" name="Line 2"/>
          <p:cNvSpPr>
            <a:spLocks noChangeShapeType="1"/>
          </p:cNvSpPr>
          <p:nvPr/>
        </p:nvSpPr>
        <p:spPr bwMode="auto">
          <a:xfrm>
            <a:off x="762000" y="1447800"/>
            <a:ext cx="76962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graphicFrame>
        <p:nvGraphicFramePr>
          <p:cNvPr id="33796" name="Object 5"/>
          <p:cNvGraphicFramePr>
            <a:graphicFrameLocks noChangeAspect="1"/>
          </p:cNvGraphicFramePr>
          <p:nvPr/>
        </p:nvGraphicFramePr>
        <p:xfrm>
          <a:off x="228600" y="2319338"/>
          <a:ext cx="5029200" cy="3509962"/>
        </p:xfrm>
        <a:graphic>
          <a:graphicData uri="http://schemas.openxmlformats.org/presentationml/2006/ole">
            <p:oleObj spid="_x0000_s2066" name="Drawing" r:id="rId3" imgW="6629400" imgH="4791240" progId="">
              <p:embed/>
            </p:oleObj>
          </a:graphicData>
        </a:graphic>
      </p:graphicFrame>
      <p:sp>
        <p:nvSpPr>
          <p:cNvPr id="1031" name="Text Box 6"/>
          <p:cNvSpPr txBox="1">
            <a:spLocks noChangeArrowheads="1"/>
          </p:cNvSpPr>
          <p:nvPr/>
        </p:nvSpPr>
        <p:spPr bwMode="auto">
          <a:xfrm>
            <a:off x="1447800" y="304800"/>
            <a:ext cx="6629400" cy="1077913"/>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3200" dirty="0">
                <a:solidFill>
                  <a:srgbClr val="000000"/>
                </a:solidFill>
              </a:rPr>
              <a:t>The Advance from Subjective to         Model-Based Forecasts</a:t>
            </a:r>
          </a:p>
        </p:txBody>
      </p:sp>
      <p:sp>
        <p:nvSpPr>
          <p:cNvPr id="33798" name="Text Box 7"/>
          <p:cNvSpPr txBox="1">
            <a:spLocks noChangeArrowheads="1"/>
          </p:cNvSpPr>
          <p:nvPr/>
        </p:nvSpPr>
        <p:spPr bwMode="auto">
          <a:xfrm>
            <a:off x="2561999" y="1657419"/>
            <a:ext cx="386355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cs typeface="Times New Roman" pitchFamily="18" charset="0"/>
              </a:rPr>
              <a:t>1970s Limits of Predictability</a:t>
            </a:r>
          </a:p>
        </p:txBody>
      </p:sp>
      <p:sp>
        <p:nvSpPr>
          <p:cNvPr id="33799" name="Text Box 8"/>
          <p:cNvSpPr txBox="1">
            <a:spLocks noChangeArrowheads="1"/>
          </p:cNvSpPr>
          <p:nvPr/>
        </p:nvSpPr>
        <p:spPr bwMode="auto">
          <a:xfrm>
            <a:off x="954315" y="5715000"/>
            <a:ext cx="1484086" cy="3048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dirty="0" err="1" smtClean="0">
                <a:solidFill>
                  <a:srgbClr val="000000"/>
                </a:solidFill>
              </a:rPr>
              <a:t>Cressman</a:t>
            </a:r>
            <a:r>
              <a:rPr lang="en-US" sz="1400" dirty="0" smtClean="0">
                <a:solidFill>
                  <a:srgbClr val="000000"/>
                </a:solidFill>
              </a:rPr>
              <a:t>, 1970</a:t>
            </a:r>
          </a:p>
        </p:txBody>
      </p:sp>
      <p:sp>
        <p:nvSpPr>
          <p:cNvPr id="46089" name="Text Box 9"/>
          <p:cNvSpPr txBox="1">
            <a:spLocks noChangeArrowheads="1"/>
          </p:cNvSpPr>
          <p:nvPr/>
        </p:nvSpPr>
        <p:spPr bwMode="auto">
          <a:xfrm>
            <a:off x="5029200" y="2400300"/>
            <a:ext cx="3886200" cy="22463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latin typeface="Times New Roman" pitchFamily="18" charset="0"/>
                <a:cs typeface="Times New Roman" pitchFamily="18" charset="0"/>
              </a:rPr>
              <a:t>“…abandon research that uses “weather sequences” generated in a computer as bases for deduction about the real atmosphere.” C.S. Ramage, 1976:  Prognosis for Weather Prediction. </a:t>
            </a:r>
            <a:r>
              <a:rPr lang="en-US" sz="2000" i="1" smtClean="0">
                <a:solidFill>
                  <a:srgbClr val="000000"/>
                </a:solidFill>
                <a:latin typeface="Times New Roman" pitchFamily="18" charset="0"/>
                <a:cs typeface="Times New Roman" pitchFamily="18" charset="0"/>
              </a:rPr>
              <a:t>Bull Amer. Meteor. Soc</a:t>
            </a:r>
            <a:r>
              <a:rPr lang="en-US" sz="2000" smtClean="0">
                <a:solidFill>
                  <a:srgbClr val="000000"/>
                </a:solidFill>
                <a:latin typeface="Times New Roman" pitchFamily="18" charset="0"/>
                <a:cs typeface="Times New Roman" pitchFamily="18" charset="0"/>
              </a:rPr>
              <a:t>., 57, 4-10.</a:t>
            </a:r>
          </a:p>
        </p:txBody>
      </p:sp>
      <p:sp>
        <p:nvSpPr>
          <p:cNvPr id="33801" name="Line 12"/>
          <p:cNvSpPr>
            <a:spLocks noChangeShapeType="1"/>
          </p:cNvSpPr>
          <p:nvPr/>
        </p:nvSpPr>
        <p:spPr bwMode="auto">
          <a:xfrm flipH="1">
            <a:off x="1219200" y="3787775"/>
            <a:ext cx="2133600" cy="0"/>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33802" name="Line 13"/>
          <p:cNvSpPr>
            <a:spLocks noChangeShapeType="1"/>
          </p:cNvSpPr>
          <p:nvPr/>
        </p:nvSpPr>
        <p:spPr bwMode="auto">
          <a:xfrm>
            <a:off x="3352800" y="3787775"/>
            <a:ext cx="0" cy="1371600"/>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33803" name="Rectangle 13"/>
          <p:cNvSpPr>
            <a:spLocks noChangeArrowheads="1"/>
          </p:cNvSpPr>
          <p:nvPr/>
        </p:nvSpPr>
        <p:spPr bwMode="auto">
          <a:xfrm>
            <a:off x="457200" y="6248400"/>
            <a:ext cx="533400" cy="304800"/>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spAutoFit/>
          </a:bodyPr>
          <a:lstStyle/>
          <a:p>
            <a:pPr algn="ctr" fontAlgn="base">
              <a:spcBef>
                <a:spcPct val="0"/>
              </a:spcBef>
              <a:spcAft>
                <a:spcPct val="0"/>
              </a:spcAft>
            </a:pPr>
            <a:endParaRPr lang="en-US" sz="1600" b="1" smtClean="0">
              <a:solidFill>
                <a:srgbClr val="000000"/>
              </a:solidFill>
              <a:latin typeface="Arial" pitchFamily="34" charset="0"/>
            </a:endParaRPr>
          </a:p>
        </p:txBody>
      </p:sp>
      <p:pic>
        <p:nvPicPr>
          <p:cNvPr id="33804" name="Picture 4" descr="DOC_LOGO_1X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5" name="Picture 5" descr="Noaalogo"/>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0031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4294967295"/>
          </p:nvPr>
        </p:nvSpPr>
        <p:spPr>
          <a:xfrm>
            <a:off x="533400" y="1447800"/>
            <a:ext cx="4343400" cy="4800600"/>
          </a:xfrm>
        </p:spPr>
        <p:txBody>
          <a:bodyPr/>
          <a:lstStyle/>
          <a:p>
            <a:pPr eaLnBrk="1" hangingPunct="1">
              <a:lnSpc>
                <a:spcPct val="90000"/>
              </a:lnSpc>
            </a:pPr>
            <a:r>
              <a:rPr lang="en-US" sz="2600" smtClean="0"/>
              <a:t>Airlines/airports are prepared for crippling event</a:t>
            </a:r>
          </a:p>
          <a:p>
            <a:pPr lvl="1" eaLnBrk="1" hangingPunct="1">
              <a:lnSpc>
                <a:spcPct val="90000"/>
              </a:lnSpc>
            </a:pPr>
            <a:r>
              <a:rPr lang="en-US" sz="2200" smtClean="0"/>
              <a:t>Cancel thousands of flights</a:t>
            </a:r>
          </a:p>
          <a:p>
            <a:pPr lvl="1" eaLnBrk="1" hangingPunct="1">
              <a:lnSpc>
                <a:spcPct val="90000"/>
              </a:lnSpc>
            </a:pPr>
            <a:r>
              <a:rPr lang="en-US" sz="2200" smtClean="0"/>
              <a:t>Attempt to mitigate impact on national and international flight operations</a:t>
            </a:r>
          </a:p>
          <a:p>
            <a:pPr lvl="1" eaLnBrk="1" hangingPunct="1">
              <a:lnSpc>
                <a:spcPct val="90000"/>
              </a:lnSpc>
            </a:pPr>
            <a:r>
              <a:rPr lang="en-US" sz="2200" smtClean="0"/>
              <a:t>Fully recover in 3-4 days</a:t>
            </a:r>
          </a:p>
          <a:p>
            <a:pPr eaLnBrk="1" hangingPunct="1">
              <a:lnSpc>
                <a:spcPct val="90000"/>
              </a:lnSpc>
            </a:pPr>
            <a:r>
              <a:rPr lang="en-US" sz="2600" smtClean="0"/>
              <a:t>NYC does not declare snow emergency despite blizzard warning – results in major gridlock within city</a:t>
            </a:r>
          </a:p>
          <a:p>
            <a:pPr eaLnBrk="1" hangingPunct="1">
              <a:lnSpc>
                <a:spcPct val="90000"/>
              </a:lnSpc>
            </a:pPr>
            <a:endParaRPr lang="en-US" sz="2600" smtClean="0"/>
          </a:p>
        </p:txBody>
      </p:sp>
      <p:sp>
        <p:nvSpPr>
          <p:cNvPr id="76803" name="Rectangle 3"/>
          <p:cNvSpPr>
            <a:spLocks noGrp="1" noChangeArrowheads="1"/>
          </p:cNvSpPr>
          <p:nvPr>
            <p:ph type="title" idx="4294967295"/>
          </p:nvPr>
        </p:nvSpPr>
        <p:spPr>
          <a:xfrm>
            <a:off x="1143000" y="457200"/>
            <a:ext cx="6934200" cy="457200"/>
          </a:xfrm>
        </p:spPr>
        <p:txBody>
          <a:bodyPr/>
          <a:lstStyle/>
          <a:p>
            <a:pPr eaLnBrk="1" hangingPunct="1"/>
            <a:r>
              <a:rPr lang="en-US" sz="4000" smtClean="0"/>
              <a:t>Impacts:</a:t>
            </a:r>
            <a:br>
              <a:rPr lang="en-US" sz="4000" smtClean="0"/>
            </a:br>
            <a:r>
              <a:rPr lang="en-US" sz="2400" smtClean="0"/>
              <a:t>Forecast for 26-27 December 2010</a:t>
            </a:r>
          </a:p>
        </p:txBody>
      </p:sp>
      <p:sp>
        <p:nvSpPr>
          <p:cNvPr id="76804" name="Line 4"/>
          <p:cNvSpPr>
            <a:spLocks noChangeShapeType="1"/>
          </p:cNvSpPr>
          <p:nvPr/>
        </p:nvSpPr>
        <p:spPr bwMode="auto">
          <a:xfrm>
            <a:off x="762000" y="1219200"/>
            <a:ext cx="76962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76805" name="Rectangle 5"/>
          <p:cNvSpPr>
            <a:spLocks noChangeArrowheads="1"/>
          </p:cNvSpPr>
          <p:nvPr/>
        </p:nvSpPr>
        <p:spPr bwMode="auto">
          <a:xfrm>
            <a:off x="4422775" y="1139825"/>
            <a:ext cx="311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4000" smtClean="0">
                <a:solidFill>
                  <a:srgbClr val="000000"/>
                </a:solidFill>
                <a:latin typeface="Arial" pitchFamily="34" charset="0"/>
              </a:rPr>
              <a:t> </a:t>
            </a:r>
          </a:p>
        </p:txBody>
      </p:sp>
      <p:pic>
        <p:nvPicPr>
          <p:cNvPr id="76806" name="Picture 6"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7" name="Picture 7"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8" name="Slide Number Placeholder 15"/>
          <p:cNvSpPr txBox="1">
            <a:spLocks noGrp="1"/>
          </p:cNvSpPr>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D15F7E1-5CDD-4A7D-9586-5BB1B8CA30A3}" type="slidenum">
              <a:rPr lang="en-US" sz="1400" smtClean="0">
                <a:solidFill>
                  <a:srgbClr val="000000"/>
                </a:solidFill>
              </a:rPr>
              <a:pPr algn="r" eaLnBrk="1" fontAlgn="base" hangingPunct="1">
                <a:spcBef>
                  <a:spcPct val="0"/>
                </a:spcBef>
                <a:spcAft>
                  <a:spcPct val="0"/>
                </a:spcAft>
              </a:pPr>
              <a:t>40</a:t>
            </a:fld>
            <a:endParaRPr lang="en-US" sz="1400" smtClean="0">
              <a:solidFill>
                <a:srgbClr val="000000"/>
              </a:solidFill>
            </a:endParaRPr>
          </a:p>
        </p:txBody>
      </p:sp>
      <p:sp>
        <p:nvSpPr>
          <p:cNvPr id="76809" name="Rectangle 13"/>
          <p:cNvSpPr>
            <a:spLocks noChangeArrowheads="1"/>
          </p:cNvSpPr>
          <p:nvPr/>
        </p:nvSpPr>
        <p:spPr bwMode="auto">
          <a:xfrm>
            <a:off x="5486400" y="1981200"/>
            <a:ext cx="3352800" cy="338138"/>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spAutoFit/>
          </a:bodyPr>
          <a:lstStyle/>
          <a:p>
            <a:pPr algn="ctr" fontAlgn="base">
              <a:spcBef>
                <a:spcPct val="0"/>
              </a:spcBef>
              <a:spcAft>
                <a:spcPct val="0"/>
              </a:spcAft>
            </a:pPr>
            <a:endParaRPr lang="en-US" sz="1600" b="1" smtClean="0">
              <a:solidFill>
                <a:srgbClr val="000000"/>
              </a:solidFill>
              <a:latin typeface="Arial" pitchFamily="34" charset="0"/>
            </a:endParaRPr>
          </a:p>
        </p:txBody>
      </p:sp>
      <p:sp>
        <p:nvSpPr>
          <p:cNvPr id="76810" name="Rectangle 14"/>
          <p:cNvSpPr>
            <a:spLocks noChangeArrowheads="1"/>
          </p:cNvSpPr>
          <p:nvPr/>
        </p:nvSpPr>
        <p:spPr bwMode="auto">
          <a:xfrm>
            <a:off x="5105400" y="1447800"/>
            <a:ext cx="3733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spAutoFit/>
          </a:bodyPr>
          <a:lstStyle/>
          <a:p>
            <a:pPr algn="ctr" fontAlgn="base">
              <a:spcBef>
                <a:spcPct val="0"/>
              </a:spcBef>
              <a:spcAft>
                <a:spcPct val="0"/>
              </a:spcAft>
            </a:pPr>
            <a:endParaRPr lang="en-US" sz="1600" b="1" smtClean="0">
              <a:solidFill>
                <a:srgbClr val="000000"/>
              </a:solidFill>
              <a:latin typeface="Arial" pitchFamily="34" charset="0"/>
            </a:endParaRPr>
          </a:p>
        </p:txBody>
      </p:sp>
      <p:sp>
        <p:nvSpPr>
          <p:cNvPr id="76811" name="Rectangle 16"/>
          <p:cNvSpPr>
            <a:spLocks noChangeArrowheads="1"/>
          </p:cNvSpPr>
          <p:nvPr/>
        </p:nvSpPr>
        <p:spPr bwMode="auto">
          <a:xfrm>
            <a:off x="5638800" y="1447800"/>
            <a:ext cx="27432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spAutoFit/>
          </a:bodyPr>
          <a:lstStyle/>
          <a:p>
            <a:pPr algn="ctr" fontAlgn="base">
              <a:spcBef>
                <a:spcPct val="0"/>
              </a:spcBef>
              <a:spcAft>
                <a:spcPct val="0"/>
              </a:spcAft>
            </a:pPr>
            <a:endParaRPr lang="en-US" sz="1600" b="1" smtClean="0">
              <a:solidFill>
                <a:srgbClr val="000000"/>
              </a:solidFill>
              <a:latin typeface="Arial" pitchFamily="34" charset="0"/>
            </a:endParaRPr>
          </a:p>
        </p:txBody>
      </p:sp>
      <p:pic>
        <p:nvPicPr>
          <p:cNvPr id="7681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r="39784"/>
          <a:stretch>
            <a:fillRect/>
          </a:stretch>
        </p:blipFill>
        <p:spPr bwMode="auto">
          <a:xfrm>
            <a:off x="5029200" y="1295400"/>
            <a:ext cx="2314575" cy="190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13"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57800" y="3352800"/>
            <a:ext cx="3060700" cy="206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14"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010400" y="2667000"/>
            <a:ext cx="2032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15"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800600" y="5105400"/>
            <a:ext cx="28575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81959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685800" y="112713"/>
            <a:ext cx="7772400" cy="1143000"/>
          </a:xfrm>
        </p:spPr>
        <p:txBody>
          <a:bodyPr>
            <a:normAutofit fontScale="90000"/>
          </a:bodyPr>
          <a:lstStyle/>
          <a:p>
            <a:pPr eaLnBrk="1" hangingPunct="1">
              <a:defRPr/>
            </a:pPr>
            <a:r>
              <a:rPr lang="en-US" sz="2400" dirty="0" smtClean="0"/>
              <a:t>New York City Report:</a:t>
            </a:r>
            <a:br>
              <a:rPr lang="en-US" sz="2400" dirty="0" smtClean="0"/>
            </a:br>
            <a:r>
              <a:rPr lang="en-US" sz="2400" dirty="0" smtClean="0"/>
              <a:t>Preliminary Review of the City’s Response to the </a:t>
            </a:r>
            <a:br>
              <a:rPr lang="en-US" sz="2400" dirty="0" smtClean="0"/>
            </a:br>
            <a:r>
              <a:rPr lang="en-US" sz="2400" dirty="0" smtClean="0"/>
              <a:t>December 2010 Blizzard - Report and Recommendations</a:t>
            </a:r>
            <a:endParaRPr lang="en-US" sz="2400" dirty="0" smtClean="0">
              <a:cs typeface="Times New Roman" pitchFamily="18" charset="0"/>
            </a:endParaRPr>
          </a:p>
        </p:txBody>
      </p:sp>
      <p:sp>
        <p:nvSpPr>
          <p:cNvPr id="77827"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F1476B0-3C99-4844-8570-790B823E5FCF}" type="slidenum">
              <a:rPr lang="en-US" smtClean="0">
                <a:solidFill>
                  <a:srgbClr val="000000"/>
                </a:solidFill>
                <a:latin typeface="Times New Roman" pitchFamily="18" charset="0"/>
              </a:rPr>
              <a:pPr eaLnBrk="1" hangingPunct="1"/>
              <a:t>41</a:t>
            </a:fld>
            <a:endParaRPr lang="en-US" smtClean="0">
              <a:solidFill>
                <a:srgbClr val="000000"/>
              </a:solidFill>
              <a:latin typeface="Times New Roman" pitchFamily="18" charset="0"/>
            </a:endParaRPr>
          </a:p>
        </p:txBody>
      </p:sp>
      <p:sp>
        <p:nvSpPr>
          <p:cNvPr id="77828" name="Line 4"/>
          <p:cNvSpPr>
            <a:spLocks noChangeShapeType="1"/>
          </p:cNvSpPr>
          <p:nvPr/>
        </p:nvSpPr>
        <p:spPr bwMode="auto">
          <a:xfrm>
            <a:off x="762000" y="1219200"/>
            <a:ext cx="76962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pic>
        <p:nvPicPr>
          <p:cNvPr id="77829" name="Picture 6" descr="DOC_LOGO_1X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685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0" name="Picture 7" descr="Noaa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064500" y="228600"/>
            <a:ext cx="836613"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1"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38800" y="4848225"/>
            <a:ext cx="3048000" cy="188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2514600" y="2971800"/>
            <a:ext cx="5638800" cy="304800"/>
          </a:xfrm>
          <a:prstGeom prst="rect">
            <a:avLst/>
          </a:prstGeom>
          <a:solidFill>
            <a:srgbClr val="66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Rectangle 9"/>
          <p:cNvSpPr/>
          <p:nvPr/>
        </p:nvSpPr>
        <p:spPr>
          <a:xfrm>
            <a:off x="2286000" y="3627438"/>
            <a:ext cx="6019800" cy="304800"/>
          </a:xfrm>
          <a:prstGeom prst="rect">
            <a:avLst/>
          </a:prstGeom>
          <a:solidFill>
            <a:srgbClr val="66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Rectangle 10"/>
          <p:cNvSpPr/>
          <p:nvPr/>
        </p:nvSpPr>
        <p:spPr>
          <a:xfrm>
            <a:off x="1066800" y="3932238"/>
            <a:ext cx="1524000" cy="304800"/>
          </a:xfrm>
          <a:prstGeom prst="rect">
            <a:avLst/>
          </a:prstGeom>
          <a:solidFill>
            <a:srgbClr val="66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Rectangle 11"/>
          <p:cNvSpPr/>
          <p:nvPr/>
        </p:nvSpPr>
        <p:spPr>
          <a:xfrm>
            <a:off x="2706688" y="4227513"/>
            <a:ext cx="3846512" cy="304800"/>
          </a:xfrm>
          <a:prstGeom prst="rect">
            <a:avLst/>
          </a:prstGeom>
          <a:solidFill>
            <a:srgbClr val="66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Rectangle 12"/>
          <p:cNvSpPr/>
          <p:nvPr/>
        </p:nvSpPr>
        <p:spPr>
          <a:xfrm>
            <a:off x="1524000" y="4551363"/>
            <a:ext cx="5943600" cy="304800"/>
          </a:xfrm>
          <a:prstGeom prst="rect">
            <a:avLst/>
          </a:prstGeom>
          <a:solidFill>
            <a:srgbClr val="66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Rectangle 13"/>
          <p:cNvSpPr/>
          <p:nvPr/>
        </p:nvSpPr>
        <p:spPr>
          <a:xfrm>
            <a:off x="1066800" y="4846638"/>
            <a:ext cx="3048000" cy="304800"/>
          </a:xfrm>
          <a:prstGeom prst="rect">
            <a:avLst/>
          </a:prstGeom>
          <a:solidFill>
            <a:srgbClr val="66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7838" name="Content Placeholder 2"/>
          <p:cNvSpPr>
            <a:spLocks noGrp="1"/>
          </p:cNvSpPr>
          <p:nvPr>
            <p:ph idx="1"/>
          </p:nvPr>
        </p:nvSpPr>
        <p:spPr>
          <a:xfrm>
            <a:off x="685800" y="1371600"/>
            <a:ext cx="7924800" cy="5181600"/>
          </a:xfrm>
        </p:spPr>
        <p:txBody>
          <a:bodyPr/>
          <a:lstStyle/>
          <a:p>
            <a:pPr eaLnBrk="1" hangingPunct="1"/>
            <a:r>
              <a:rPr lang="en-US" sz="2000" smtClean="0"/>
              <a:t>From Introduction – “On December 26, 2010, a blizzard struck New York City and surrounding areas. Though earlier forecasts had called for only a light to moderate snow falls, the National Weather Service issued a blizzard warning at 3:55 PM on December 25th. At that time, between 11 and 16 inches of snow were predicted, along with high winds and low visibility. Even this forecast underestimated the storm’s ferocity. ”</a:t>
            </a:r>
          </a:p>
          <a:p>
            <a:pPr eaLnBrk="1" hangingPunct="1"/>
            <a:r>
              <a:rPr lang="en-US" sz="2000" smtClean="0"/>
              <a:t>Third of six key problems – “Insufficient and delayed deployment of City assets. The weather forecast for the storm got significantly worse rather quickly, culminating in a blizzard warning issued at 3:55pm on Christmas Day. Due to the late change in the forecast, as well as the fact that DSNY has adeptly handled large snowfalls so many times previously without assistance, agencies                                                that are not typically involved in snow                                                  removal—such as the Taxi and Limousine                                          Commission --were not mobilized                                                 expeditiously.” </a:t>
            </a:r>
            <a:endParaRPr lang="en-US" sz="2000" smtClean="0">
              <a:cs typeface="Times New Roman" pitchFamily="18" charset="0"/>
            </a:endParaRPr>
          </a:p>
        </p:txBody>
      </p:sp>
    </p:spTree>
    <p:extLst>
      <p:ext uri="{BB962C8B-B14F-4D97-AF65-F5344CB8AC3E}">
        <p14:creationId xmlns="" xmlns:p14="http://schemas.microsoft.com/office/powerpoint/2010/main" val="40771985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2FDE4D-6165-40EF-94E4-BC68F0D06039}" type="slidenum">
              <a:rPr lang="en-US" sz="1400" smtClean="0">
                <a:solidFill>
                  <a:srgbClr val="000000"/>
                </a:solidFill>
              </a:rPr>
              <a:pPr eaLnBrk="1" hangingPunct="1"/>
              <a:t>42</a:t>
            </a:fld>
            <a:endParaRPr lang="en-US" sz="1400" smtClean="0">
              <a:solidFill>
                <a:srgbClr val="000000"/>
              </a:solidFill>
            </a:endParaRPr>
          </a:p>
        </p:txBody>
      </p:sp>
      <p:sp>
        <p:nvSpPr>
          <p:cNvPr id="3075" name="Rectangle 2"/>
          <p:cNvSpPr>
            <a:spLocks noGrp="1" noChangeArrowheads="1"/>
          </p:cNvSpPr>
          <p:nvPr>
            <p:ph type="title"/>
          </p:nvPr>
        </p:nvSpPr>
        <p:spPr>
          <a:xfrm>
            <a:off x="1143000" y="533400"/>
            <a:ext cx="6934200" cy="457200"/>
          </a:xfrm>
        </p:spPr>
        <p:txBody>
          <a:bodyPr/>
          <a:lstStyle/>
          <a:p>
            <a:pPr eaLnBrk="1" hangingPunct="1"/>
            <a:r>
              <a:rPr lang="en-US" sz="3600" dirty="0" smtClean="0"/>
              <a:t>Ongoing Issues/Opportunities</a:t>
            </a:r>
          </a:p>
        </p:txBody>
      </p:sp>
      <p:sp>
        <p:nvSpPr>
          <p:cNvPr id="3076" name="Line 3"/>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sp>
        <p:nvSpPr>
          <p:cNvPr id="3079" name="Rectangle 6"/>
          <p:cNvSpPr>
            <a:spLocks noChangeArrowheads="1"/>
          </p:cNvSpPr>
          <p:nvPr/>
        </p:nvSpPr>
        <p:spPr bwMode="auto">
          <a:xfrm>
            <a:off x="4422775" y="1139825"/>
            <a:ext cx="311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rPr>
              <a:t> </a:t>
            </a:r>
          </a:p>
        </p:txBody>
      </p:sp>
      <p:sp>
        <p:nvSpPr>
          <p:cNvPr id="3080" name="Rectangle 7"/>
          <p:cNvSpPr>
            <a:spLocks noGrp="1" noChangeArrowheads="1"/>
          </p:cNvSpPr>
          <p:nvPr>
            <p:ph type="body" idx="1"/>
          </p:nvPr>
        </p:nvSpPr>
        <p:spPr>
          <a:xfrm>
            <a:off x="692150" y="1490662"/>
            <a:ext cx="7461250" cy="5062538"/>
          </a:xfrm>
        </p:spPr>
        <p:txBody>
          <a:bodyPr>
            <a:normAutofit fontScale="92500" lnSpcReduction="20000"/>
          </a:bodyPr>
          <a:lstStyle/>
          <a:p>
            <a:pPr eaLnBrk="1" hangingPunct="1">
              <a:lnSpc>
                <a:spcPct val="90000"/>
              </a:lnSpc>
              <a:spcBef>
                <a:spcPts val="600"/>
              </a:spcBef>
              <a:spcAft>
                <a:spcPts val="600"/>
              </a:spcAft>
            </a:pPr>
            <a:r>
              <a:rPr lang="en-US" dirty="0" smtClean="0"/>
              <a:t>Decentralized product generation (distribute all ensemble members -  NOMADS)</a:t>
            </a:r>
          </a:p>
          <a:p>
            <a:pPr eaLnBrk="1" hangingPunct="1">
              <a:lnSpc>
                <a:spcPct val="90000"/>
              </a:lnSpc>
              <a:spcBef>
                <a:spcPts val="600"/>
              </a:spcBef>
              <a:spcAft>
                <a:spcPts val="600"/>
              </a:spcAft>
            </a:pPr>
            <a:r>
              <a:rPr lang="en-US" dirty="0" smtClean="0"/>
              <a:t>What is optimal configuration?  How many members, at what resolution?</a:t>
            </a:r>
          </a:p>
          <a:p>
            <a:pPr lvl="1" eaLnBrk="1" hangingPunct="1">
              <a:lnSpc>
                <a:spcPct val="90000"/>
              </a:lnSpc>
              <a:spcBef>
                <a:spcPts val="600"/>
              </a:spcBef>
              <a:spcAft>
                <a:spcPts val="600"/>
              </a:spcAft>
            </a:pPr>
            <a:r>
              <a:rPr lang="en-US" dirty="0" smtClean="0"/>
              <a:t>“High resolution matters” (Richard </a:t>
            </a:r>
            <a:r>
              <a:rPr lang="en-US" dirty="0" err="1" smtClean="0"/>
              <a:t>Grumm</a:t>
            </a:r>
            <a:r>
              <a:rPr lang="en-US" dirty="0" smtClean="0"/>
              <a:t> from recent forecast discussion on West Coast storm)</a:t>
            </a:r>
          </a:p>
          <a:p>
            <a:pPr eaLnBrk="1" hangingPunct="1">
              <a:lnSpc>
                <a:spcPct val="90000"/>
              </a:lnSpc>
              <a:spcBef>
                <a:spcPts val="600"/>
              </a:spcBef>
              <a:spcAft>
                <a:spcPts val="600"/>
              </a:spcAft>
            </a:pPr>
            <a:r>
              <a:rPr lang="en-US" dirty="0" smtClean="0"/>
              <a:t>What constitutes best MME?  Physics? Dynamic cores? Both?</a:t>
            </a:r>
          </a:p>
          <a:p>
            <a:pPr eaLnBrk="1" hangingPunct="1">
              <a:lnSpc>
                <a:spcPct val="90000"/>
              </a:lnSpc>
              <a:spcBef>
                <a:spcPts val="600"/>
              </a:spcBef>
              <a:spcAft>
                <a:spcPts val="600"/>
              </a:spcAft>
            </a:pPr>
            <a:r>
              <a:rPr lang="en-US" dirty="0" smtClean="0"/>
              <a:t>How best to serve research communities to address these and other issues – O2R!</a:t>
            </a:r>
          </a:p>
          <a:p>
            <a:pPr eaLnBrk="1" hangingPunct="1">
              <a:lnSpc>
                <a:spcPct val="90000"/>
              </a:lnSpc>
              <a:spcBef>
                <a:spcPts val="600"/>
              </a:spcBef>
              <a:spcAft>
                <a:spcPts val="600"/>
              </a:spcAft>
            </a:pPr>
            <a:r>
              <a:rPr lang="en-US" dirty="0" smtClean="0"/>
              <a:t>Enormous opportunities to build off THORPEX and provide research community with hundreds of ensemble runs/day</a:t>
            </a:r>
          </a:p>
        </p:txBody>
      </p:sp>
      <p:pic>
        <p:nvPicPr>
          <p:cNvPr id="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15191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2FDE4D-6165-40EF-94E4-BC68F0D06039}" type="slidenum">
              <a:rPr lang="en-US" sz="1400" smtClean="0">
                <a:solidFill>
                  <a:srgbClr val="000000"/>
                </a:solidFill>
              </a:rPr>
              <a:pPr eaLnBrk="1" hangingPunct="1"/>
              <a:t>43</a:t>
            </a:fld>
            <a:endParaRPr lang="en-US" sz="1400" smtClean="0">
              <a:solidFill>
                <a:srgbClr val="000000"/>
              </a:solidFill>
            </a:endParaRPr>
          </a:p>
        </p:txBody>
      </p:sp>
      <p:sp>
        <p:nvSpPr>
          <p:cNvPr id="3075" name="Rectangle 2"/>
          <p:cNvSpPr>
            <a:spLocks noGrp="1" noChangeArrowheads="1"/>
          </p:cNvSpPr>
          <p:nvPr>
            <p:ph type="title"/>
          </p:nvPr>
        </p:nvSpPr>
        <p:spPr>
          <a:xfrm>
            <a:off x="1143000" y="533400"/>
            <a:ext cx="6934200" cy="457200"/>
          </a:xfrm>
        </p:spPr>
        <p:txBody>
          <a:bodyPr/>
          <a:lstStyle/>
          <a:p>
            <a:pPr eaLnBrk="1" hangingPunct="1"/>
            <a:r>
              <a:rPr lang="en-US" sz="3600" dirty="0" smtClean="0"/>
              <a:t>Summary</a:t>
            </a:r>
          </a:p>
        </p:txBody>
      </p:sp>
      <p:sp>
        <p:nvSpPr>
          <p:cNvPr id="3076" name="Line 3"/>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sp>
        <p:nvSpPr>
          <p:cNvPr id="3079" name="Rectangle 6"/>
          <p:cNvSpPr>
            <a:spLocks noChangeArrowheads="1"/>
          </p:cNvSpPr>
          <p:nvPr/>
        </p:nvSpPr>
        <p:spPr bwMode="auto">
          <a:xfrm>
            <a:off x="4422775" y="1139825"/>
            <a:ext cx="311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rPr>
              <a:t> </a:t>
            </a:r>
          </a:p>
        </p:txBody>
      </p:sp>
      <p:sp>
        <p:nvSpPr>
          <p:cNvPr id="3080" name="Rectangle 7"/>
          <p:cNvSpPr>
            <a:spLocks noGrp="1" noChangeArrowheads="1"/>
          </p:cNvSpPr>
          <p:nvPr>
            <p:ph type="body" idx="1"/>
          </p:nvPr>
        </p:nvSpPr>
        <p:spPr>
          <a:xfrm>
            <a:off x="692150" y="1490662"/>
            <a:ext cx="7461250" cy="4833938"/>
          </a:xfrm>
        </p:spPr>
        <p:txBody>
          <a:bodyPr>
            <a:normAutofit fontScale="85000" lnSpcReduction="10000"/>
          </a:bodyPr>
          <a:lstStyle/>
          <a:p>
            <a:pPr eaLnBrk="1" hangingPunct="1">
              <a:lnSpc>
                <a:spcPct val="90000"/>
              </a:lnSpc>
              <a:spcBef>
                <a:spcPts val="600"/>
              </a:spcBef>
              <a:spcAft>
                <a:spcPts val="600"/>
              </a:spcAft>
            </a:pPr>
            <a:r>
              <a:rPr lang="en-US" dirty="0" smtClean="0"/>
              <a:t>Ensemble prediction systems represent the second revolution in numerical weather prediction</a:t>
            </a:r>
          </a:p>
          <a:p>
            <a:pPr eaLnBrk="1" hangingPunct="1">
              <a:lnSpc>
                <a:spcPct val="90000"/>
              </a:lnSpc>
              <a:spcBef>
                <a:spcPts val="600"/>
              </a:spcBef>
              <a:spcAft>
                <a:spcPts val="600"/>
              </a:spcAft>
            </a:pPr>
            <a:r>
              <a:rPr lang="en-US" dirty="0" smtClean="0"/>
              <a:t>Operational ensembles have been developed and implemented hand in hand with research communities – great example of R2O!</a:t>
            </a:r>
          </a:p>
          <a:p>
            <a:pPr eaLnBrk="1" hangingPunct="1">
              <a:lnSpc>
                <a:spcPct val="90000"/>
              </a:lnSpc>
              <a:spcBef>
                <a:spcPts val="600"/>
              </a:spcBef>
              <a:spcAft>
                <a:spcPts val="600"/>
              </a:spcAft>
            </a:pPr>
            <a:r>
              <a:rPr lang="en-US" dirty="0" smtClean="0"/>
              <a:t>Multi-model ensemble approaches have extended and improved forecast skill </a:t>
            </a:r>
          </a:p>
          <a:p>
            <a:pPr lvl="1" eaLnBrk="1" hangingPunct="1">
              <a:lnSpc>
                <a:spcPct val="90000"/>
              </a:lnSpc>
              <a:spcBef>
                <a:spcPts val="600"/>
              </a:spcBef>
              <a:spcAft>
                <a:spcPts val="600"/>
              </a:spcAft>
            </a:pPr>
            <a:r>
              <a:rPr lang="en-US" dirty="0" smtClean="0"/>
              <a:t>Especially for extreme weather and climate events</a:t>
            </a:r>
          </a:p>
          <a:p>
            <a:pPr lvl="1" eaLnBrk="1" hangingPunct="1">
              <a:lnSpc>
                <a:spcPct val="90000"/>
              </a:lnSpc>
              <a:spcBef>
                <a:spcPts val="600"/>
              </a:spcBef>
              <a:spcAft>
                <a:spcPts val="600"/>
              </a:spcAft>
            </a:pPr>
            <a:r>
              <a:rPr lang="en-US" dirty="0" smtClean="0"/>
              <a:t>Useful skill attained for 7 days and beyond</a:t>
            </a:r>
          </a:p>
          <a:p>
            <a:pPr eaLnBrk="1" hangingPunct="1">
              <a:lnSpc>
                <a:spcPct val="90000"/>
              </a:lnSpc>
              <a:spcBef>
                <a:spcPts val="600"/>
              </a:spcBef>
              <a:spcAft>
                <a:spcPts val="600"/>
              </a:spcAft>
            </a:pPr>
            <a:r>
              <a:rPr lang="en-US" dirty="0" smtClean="0"/>
              <a:t>Many opportunities/issues remain to be addressed </a:t>
            </a:r>
          </a:p>
          <a:p>
            <a:pPr lvl="1" eaLnBrk="1" hangingPunct="1">
              <a:lnSpc>
                <a:spcPct val="90000"/>
              </a:lnSpc>
              <a:spcBef>
                <a:spcPts val="600"/>
              </a:spcBef>
              <a:spcAft>
                <a:spcPts val="600"/>
              </a:spcAft>
            </a:pPr>
            <a:r>
              <a:rPr lang="en-US" dirty="0" smtClean="0"/>
              <a:t>Preferably through a research/operational partnership</a:t>
            </a:r>
          </a:p>
        </p:txBody>
      </p:sp>
      <p:pic>
        <p:nvPicPr>
          <p:cNvPr id="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39657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16425" y="4648200"/>
            <a:ext cx="4346575" cy="168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3842" name="Rectangle 2"/>
          <p:cNvSpPr>
            <a:spLocks noGrp="1" noChangeArrowheads="1"/>
          </p:cNvSpPr>
          <p:nvPr>
            <p:ph type="title"/>
          </p:nvPr>
        </p:nvSpPr>
        <p:spPr>
          <a:xfrm>
            <a:off x="838200" y="322944"/>
            <a:ext cx="7359650" cy="654050"/>
          </a:xfrm>
        </p:spPr>
        <p:txBody>
          <a:bodyPr/>
          <a:lstStyle/>
          <a:p>
            <a:pPr eaLnBrk="1" hangingPunct="1"/>
            <a:r>
              <a:rPr lang="en-US" sz="4000" dirty="0" smtClean="0">
                <a:cs typeface="Times New Roman" pitchFamily="18" charset="0"/>
              </a:rPr>
              <a:t>The Building!</a:t>
            </a:r>
            <a:br>
              <a:rPr lang="en-US" sz="4000" dirty="0" smtClean="0">
                <a:cs typeface="Times New Roman" pitchFamily="18" charset="0"/>
              </a:rPr>
            </a:br>
            <a:r>
              <a:rPr lang="en-US" sz="2800" dirty="0" smtClean="0">
                <a:cs typeface="Times New Roman" pitchFamily="18" charset="0"/>
              </a:rPr>
              <a:t>Move Schedule</a:t>
            </a:r>
          </a:p>
        </p:txBody>
      </p:sp>
      <p:sp>
        <p:nvSpPr>
          <p:cNvPr id="163843" name="Rectangle 3"/>
          <p:cNvSpPr>
            <a:spLocks noGrp="1" noChangeArrowheads="1"/>
          </p:cNvSpPr>
          <p:nvPr>
            <p:ph idx="1"/>
          </p:nvPr>
        </p:nvSpPr>
        <p:spPr>
          <a:xfrm>
            <a:off x="333375" y="1211263"/>
            <a:ext cx="8001000" cy="3573462"/>
          </a:xfrm>
        </p:spPr>
        <p:txBody>
          <a:bodyPr/>
          <a:lstStyle/>
          <a:p>
            <a:pPr eaLnBrk="1" hangingPunct="1">
              <a:spcBef>
                <a:spcPct val="25000"/>
              </a:spcBef>
            </a:pPr>
            <a:r>
              <a:rPr lang="en-US" sz="2400" dirty="0" smtClean="0">
                <a:solidFill>
                  <a:srgbClr val="000000"/>
                </a:solidFill>
              </a:rPr>
              <a:t>February 2, 2012 </a:t>
            </a:r>
            <a:r>
              <a:rPr lang="en-US" sz="2400" dirty="0" smtClean="0">
                <a:solidFill>
                  <a:srgbClr val="000000"/>
                </a:solidFill>
                <a:cs typeface="Times New Roman" pitchFamily="18" charset="0"/>
              </a:rPr>
              <a:t>– data center setup begins</a:t>
            </a:r>
            <a:endParaRPr lang="en-US" sz="2400" dirty="0" smtClean="0">
              <a:solidFill>
                <a:srgbClr val="000000"/>
              </a:solidFill>
            </a:endParaRPr>
          </a:p>
          <a:p>
            <a:pPr eaLnBrk="1" hangingPunct="1">
              <a:spcBef>
                <a:spcPct val="25000"/>
              </a:spcBef>
            </a:pPr>
            <a:r>
              <a:rPr lang="en-US" sz="2400" dirty="0" smtClean="0">
                <a:solidFill>
                  <a:srgbClr val="000000"/>
                </a:solidFill>
                <a:cs typeface="Times New Roman" pitchFamily="18" charset="0"/>
              </a:rPr>
              <a:t>August 2012 – begin phased                                            move-in</a:t>
            </a:r>
          </a:p>
          <a:p>
            <a:pPr lvl="1" eaLnBrk="1" hangingPunct="1">
              <a:spcBef>
                <a:spcPct val="25000"/>
              </a:spcBef>
            </a:pPr>
            <a:r>
              <a:rPr lang="en-US" sz="2000" dirty="0" smtClean="0">
                <a:solidFill>
                  <a:srgbClr val="000000"/>
                </a:solidFill>
                <a:cs typeface="Times New Roman" pitchFamily="18" charset="0"/>
              </a:rPr>
              <a:t>Front offices</a:t>
            </a:r>
          </a:p>
          <a:p>
            <a:pPr lvl="1" eaLnBrk="1" hangingPunct="1">
              <a:spcBef>
                <a:spcPct val="25000"/>
              </a:spcBef>
            </a:pPr>
            <a:r>
              <a:rPr lang="en-US" sz="2000" dirty="0" smtClean="0">
                <a:solidFill>
                  <a:srgbClr val="000000"/>
                </a:solidFill>
                <a:cs typeface="Times New Roman" pitchFamily="18" charset="0"/>
              </a:rPr>
              <a:t>Non-operational groups</a:t>
            </a:r>
          </a:p>
          <a:p>
            <a:pPr eaLnBrk="1" hangingPunct="1">
              <a:spcBef>
                <a:spcPct val="25000"/>
              </a:spcBef>
            </a:pPr>
            <a:r>
              <a:rPr lang="en-US" sz="2400" dirty="0" smtClean="0">
                <a:solidFill>
                  <a:srgbClr val="000000"/>
                </a:solidFill>
                <a:cs typeface="Times New Roman" pitchFamily="18" charset="0"/>
              </a:rPr>
              <a:t>August 2012 – dual operations</a:t>
            </a:r>
          </a:p>
          <a:p>
            <a:pPr eaLnBrk="1" hangingPunct="1">
              <a:spcBef>
                <a:spcPct val="25000"/>
              </a:spcBef>
            </a:pPr>
            <a:r>
              <a:rPr lang="en-US" sz="2400" dirty="0" smtClean="0">
                <a:solidFill>
                  <a:srgbClr val="000000"/>
                </a:solidFill>
                <a:cs typeface="Times New Roman" pitchFamily="18" charset="0"/>
              </a:rPr>
              <a:t>October 2012 – complete move</a:t>
            </a:r>
          </a:p>
          <a:p>
            <a:pPr eaLnBrk="1" hangingPunct="1">
              <a:spcBef>
                <a:spcPct val="25000"/>
              </a:spcBef>
            </a:pPr>
            <a:r>
              <a:rPr lang="en-US" sz="2400" dirty="0" smtClean="0">
                <a:solidFill>
                  <a:srgbClr val="000000"/>
                </a:solidFill>
                <a:cs typeface="Times New Roman" pitchFamily="18" charset="0"/>
              </a:rPr>
              <a:t>September/October 2012 –                                            ribbon-cutting ceremony</a:t>
            </a:r>
            <a:endParaRPr lang="en-US" sz="2400" dirty="0" smtClean="0">
              <a:cs typeface="Times New Roman" pitchFamily="18" charset="0"/>
            </a:endParaRPr>
          </a:p>
          <a:p>
            <a:pPr eaLnBrk="1" hangingPunct="1"/>
            <a:endParaRPr lang="en-US" sz="2400" dirty="0" smtClean="0">
              <a:cs typeface="Times New Roman" pitchFamily="18" charset="0"/>
            </a:endParaRPr>
          </a:p>
        </p:txBody>
      </p:sp>
      <p:sp>
        <p:nvSpPr>
          <p:cNvPr id="163844" name="Slide Number Placeholder 4"/>
          <p:cNvSpPr>
            <a:spLocks noGrp="1"/>
          </p:cNvSpPr>
          <p:nvPr>
            <p:ph type="sldNum" sz="quarter" idx="12"/>
          </p:nvPr>
        </p:nvSpPr>
        <p:spPr>
          <a:xfrm>
            <a:off x="3124200" y="6356350"/>
            <a:ext cx="28956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fld id="{7DDD51F1-4237-45CE-9267-028BB13519E0}" type="slidenum">
              <a:rPr lang="en-US" smtClean="0">
                <a:solidFill>
                  <a:srgbClr val="000000"/>
                </a:solidFill>
                <a:latin typeface="Times New Roman" pitchFamily="18" charset="0"/>
              </a:rPr>
              <a:pPr algn="ctr" eaLnBrk="1" hangingPunct="1"/>
              <a:t>44</a:t>
            </a:fld>
            <a:endParaRPr lang="en-US" smtClean="0">
              <a:solidFill>
                <a:srgbClr val="000000"/>
              </a:solidFill>
              <a:latin typeface="Times New Roman" pitchFamily="18" charset="0"/>
            </a:endParaRPr>
          </a:p>
        </p:txBody>
      </p:sp>
      <p:sp>
        <p:nvSpPr>
          <p:cNvPr id="163845" name="Line 4"/>
          <p:cNvSpPr>
            <a:spLocks noChangeShapeType="1"/>
          </p:cNvSpPr>
          <p:nvPr/>
        </p:nvSpPr>
        <p:spPr bwMode="auto">
          <a:xfrm>
            <a:off x="762000" y="1219200"/>
            <a:ext cx="7696200" cy="0"/>
          </a:xfrm>
          <a:prstGeom prst="line">
            <a:avLst/>
          </a:prstGeom>
          <a:noFill/>
          <a:ln w="57150" cmpd="thinThick">
            <a:solidFill>
              <a:srgbClr val="0099CC"/>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pic>
        <p:nvPicPr>
          <p:cNvPr id="163846" name="Picture 5" descr="DOC_LOGO_1X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1920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7" name="Picture 6" descr="Noaalogo"/>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26388" y="1905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4" name="Picture 1"/>
          <p:cNvPicPr>
            <a:picLocks noChangeAspect="1"/>
          </p:cNvPicPr>
          <p:nvPr/>
        </p:nvPicPr>
        <p:blipFill>
          <a:blip r:embed="rId6" cstate="print"/>
          <a:srcRect/>
          <a:stretch>
            <a:fillRect/>
          </a:stretch>
        </p:blipFill>
        <p:spPr bwMode="auto">
          <a:xfrm>
            <a:off x="1357313" y="4972050"/>
            <a:ext cx="2470150" cy="1852613"/>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cstate="print"/>
          <a:stretch>
            <a:fillRect/>
          </a:stretch>
        </p:blipFill>
        <p:spPr>
          <a:xfrm>
            <a:off x="5278438" y="1676400"/>
            <a:ext cx="3365500" cy="2524125"/>
          </a:xfrm>
          <a:prstGeom prst="rect">
            <a:avLst/>
          </a:prstGeom>
          <a:effectLst>
            <a:outerShdw blurRad="50800" dist="38100" dir="2700000" algn="tl" rotWithShape="0">
              <a:prstClr val="black">
                <a:alpha val="40000"/>
              </a:prstClr>
            </a:outerShdw>
          </a:effectLst>
        </p:spPr>
      </p:pic>
      <p:pic>
        <p:nvPicPr>
          <p:cNvPr id="9218"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324350" y="4648200"/>
            <a:ext cx="4529137" cy="168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87389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239F8435-36E5-4FB9-96A7-70C6DDD1B410}" type="slidenum">
              <a:rPr lang="en-US" smtClean="0"/>
              <a:pPr fontAlgn="base">
                <a:spcBef>
                  <a:spcPct val="0"/>
                </a:spcBef>
                <a:spcAft>
                  <a:spcPct val="0"/>
                </a:spcAft>
                <a:defRPr/>
              </a:pPr>
              <a:t>45</a:t>
            </a:fld>
            <a:endParaRPr lang="en-US" smtClean="0"/>
          </a:p>
        </p:txBody>
      </p:sp>
      <p:sp>
        <p:nvSpPr>
          <p:cNvPr id="67587" name="Rectangle 2"/>
          <p:cNvSpPr>
            <a:spLocks noGrp="1" noChangeArrowheads="1"/>
          </p:cNvSpPr>
          <p:nvPr>
            <p:ph type="ctrTitle"/>
          </p:nvPr>
        </p:nvSpPr>
        <p:spPr>
          <a:xfrm>
            <a:off x="304800" y="2438400"/>
            <a:ext cx="8763000" cy="1143000"/>
          </a:xfrm>
        </p:spPr>
        <p:txBody>
          <a:bodyPr/>
          <a:lstStyle/>
          <a:p>
            <a:pPr eaLnBrk="1" hangingPunct="1"/>
            <a:r>
              <a:rPr lang="en-US" sz="4000" dirty="0" smtClean="0"/>
              <a:t>Appendix</a:t>
            </a:r>
            <a:endParaRPr lang="en-US" sz="2800" dirty="0" smtClean="0"/>
          </a:p>
        </p:txBody>
      </p:sp>
      <p:sp>
        <p:nvSpPr>
          <p:cNvPr id="67588" name="Line 3"/>
          <p:cNvSpPr>
            <a:spLocks noChangeShapeType="1"/>
          </p:cNvSpPr>
          <p:nvPr/>
        </p:nvSpPr>
        <p:spPr bwMode="auto">
          <a:xfrm>
            <a:off x="609600" y="3581400"/>
            <a:ext cx="78486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itchFamily="34" charset="0"/>
            </a:endParaRPr>
          </a:p>
        </p:txBody>
      </p:sp>
      <p:pic>
        <p:nvPicPr>
          <p:cNvPr id="6758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7591" name="Group 7"/>
          <p:cNvGrpSpPr>
            <a:grpSpLocks/>
          </p:cNvGrpSpPr>
          <p:nvPr/>
        </p:nvGrpSpPr>
        <p:grpSpPr bwMode="auto">
          <a:xfrm>
            <a:off x="990600" y="5740400"/>
            <a:ext cx="7145338" cy="685800"/>
            <a:chOff x="626" y="3408"/>
            <a:chExt cx="4501" cy="432"/>
          </a:xfrm>
        </p:grpSpPr>
        <p:pic>
          <p:nvPicPr>
            <p:cNvPr id="67592" name="Picture 8" descr="wing_sunset2_smal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3" name="Picture 9" descr="roughsea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4" name="Picture 10"/>
            <p:cNvPicPr>
              <a:picLocks noChangeAspect="1" noChangeArrowheads="1"/>
            </p:cNvPicPr>
            <p:nvPr/>
          </p:nvPicPr>
          <p:blipFill>
            <a:blip r:embed="rId6" cstate="print">
              <a:extLst>
                <a:ext uri="{28A0092B-C50C-407E-A947-70E740481C1C}">
                  <a14:useLocalDpi xmlns=""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5"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6" name="Picture 12"/>
            <p:cNvPicPr>
              <a:picLocks noChangeAspect="1" noChangeArrowheads="1"/>
            </p:cNvPicPr>
            <p:nvPr/>
          </p:nvPicPr>
          <p:blipFill>
            <a:blip r:embed="rId8" cstate="print">
              <a:extLst>
                <a:ext uri="{28A0092B-C50C-407E-A947-70E740481C1C}">
                  <a14:useLocalDpi xmlns=""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7" name="Picture 13" descr="PLOW_-_BUS"/>
            <p:cNvPicPr>
              <a:picLocks noChangeAspect="1" noChangeArrowheads="1"/>
            </p:cNvPicPr>
            <p:nvPr/>
          </p:nvPicPr>
          <p:blipFill>
            <a:blip r:embed="rId9" cstate="print">
              <a:extLst>
                <a:ext uri="{28A0092B-C50C-407E-A947-70E740481C1C}">
                  <a14:useLocalDpi xmlns=""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286855442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2FA0E52-5867-410E-8271-FF512AD66EE8}" type="slidenum">
              <a:rPr lang="en-US" sz="1400" smtClean="0">
                <a:solidFill>
                  <a:srgbClr val="000000"/>
                </a:solidFill>
              </a:rPr>
              <a:pPr algn="r" eaLnBrk="1" fontAlgn="base" hangingPunct="1">
                <a:spcBef>
                  <a:spcPct val="0"/>
                </a:spcBef>
                <a:spcAft>
                  <a:spcPct val="0"/>
                </a:spcAft>
              </a:pPr>
              <a:t>46</a:t>
            </a:fld>
            <a:endParaRPr lang="en-US" sz="1400" smtClean="0">
              <a:solidFill>
                <a:srgbClr val="000000"/>
              </a:solidFill>
            </a:endParaRPr>
          </a:p>
        </p:txBody>
      </p:sp>
      <p:sp>
        <p:nvSpPr>
          <p:cNvPr id="47107" name="Text Box 2"/>
          <p:cNvSpPr txBox="1">
            <a:spLocks noChangeArrowheads="1"/>
          </p:cNvSpPr>
          <p:nvPr/>
        </p:nvSpPr>
        <p:spPr bwMode="auto">
          <a:xfrm>
            <a:off x="6367463" y="4976813"/>
            <a:ext cx="13081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smtClean="0">
                <a:solidFill>
                  <a:srgbClr val="000000"/>
                </a:solidFill>
              </a:rPr>
              <a:t>Air Quality</a:t>
            </a:r>
          </a:p>
        </p:txBody>
      </p:sp>
      <p:sp>
        <p:nvSpPr>
          <p:cNvPr id="47108" name="Text Box 3"/>
          <p:cNvSpPr txBox="1">
            <a:spLocks noChangeArrowheads="1"/>
          </p:cNvSpPr>
          <p:nvPr/>
        </p:nvSpPr>
        <p:spPr bwMode="auto">
          <a:xfrm>
            <a:off x="6334125" y="4237038"/>
            <a:ext cx="1525588"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smtClean="0">
                <a:solidFill>
                  <a:srgbClr val="000000"/>
                </a:solidFill>
              </a:rPr>
              <a:t>WRF NMM/ARW</a:t>
            </a:r>
          </a:p>
          <a:p>
            <a:pPr eaLnBrk="1" fontAlgn="base" hangingPunct="1">
              <a:spcBef>
                <a:spcPct val="0"/>
              </a:spcBef>
              <a:spcAft>
                <a:spcPct val="0"/>
              </a:spcAft>
            </a:pPr>
            <a:r>
              <a:rPr lang="en-US" sz="1400" smtClean="0">
                <a:solidFill>
                  <a:srgbClr val="000000"/>
                </a:solidFill>
              </a:rPr>
              <a:t>Workstation WRF</a:t>
            </a:r>
          </a:p>
        </p:txBody>
      </p:sp>
      <p:sp>
        <p:nvSpPr>
          <p:cNvPr id="47109" name="Text Box 4"/>
          <p:cNvSpPr txBox="1">
            <a:spLocks noChangeArrowheads="1"/>
          </p:cNvSpPr>
          <p:nvPr/>
        </p:nvSpPr>
        <p:spPr bwMode="auto">
          <a:xfrm>
            <a:off x="3771900" y="4967288"/>
            <a:ext cx="1843088"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682625" eaLnBrk="0" hangingPunct="0">
              <a:defRPr>
                <a:solidFill>
                  <a:schemeClr val="tx1"/>
                </a:solidFill>
                <a:latin typeface="Arial" pitchFamily="34" charset="0"/>
              </a:defRPr>
            </a:lvl1pPr>
            <a:lvl2pPr marL="742950" indent="-285750" defTabSz="682625" eaLnBrk="0" hangingPunct="0">
              <a:defRPr>
                <a:solidFill>
                  <a:schemeClr val="tx1"/>
                </a:solidFill>
                <a:latin typeface="Arial" pitchFamily="34" charset="0"/>
              </a:defRPr>
            </a:lvl2pPr>
            <a:lvl3pPr marL="1143000" indent="-228600" defTabSz="682625" eaLnBrk="0" hangingPunct="0">
              <a:defRPr>
                <a:solidFill>
                  <a:schemeClr val="tx1"/>
                </a:solidFill>
                <a:latin typeface="Arial" pitchFamily="34" charset="0"/>
              </a:defRPr>
            </a:lvl3pPr>
            <a:lvl4pPr marL="1600200" indent="-228600" defTabSz="682625" eaLnBrk="0" hangingPunct="0">
              <a:defRPr>
                <a:solidFill>
                  <a:schemeClr val="tx1"/>
                </a:solidFill>
                <a:latin typeface="Arial" pitchFamily="34" charset="0"/>
              </a:defRPr>
            </a:lvl4pPr>
            <a:lvl5pPr marL="2057400" indent="-228600" defTabSz="682625" eaLnBrk="0" hangingPunct="0">
              <a:defRPr>
                <a:solidFill>
                  <a:schemeClr val="tx1"/>
                </a:solidFill>
                <a:latin typeface="Arial" pitchFamily="34" charset="0"/>
              </a:defRPr>
            </a:lvl5pPr>
            <a:lvl6pPr marL="2514600" indent="-228600" defTabSz="682625" eaLnBrk="0" fontAlgn="base" hangingPunct="0">
              <a:spcBef>
                <a:spcPct val="0"/>
              </a:spcBef>
              <a:spcAft>
                <a:spcPct val="0"/>
              </a:spcAft>
              <a:defRPr>
                <a:solidFill>
                  <a:schemeClr val="tx1"/>
                </a:solidFill>
                <a:latin typeface="Arial" pitchFamily="34" charset="0"/>
              </a:defRPr>
            </a:lvl6pPr>
            <a:lvl7pPr marL="2971800" indent="-228600" defTabSz="682625" eaLnBrk="0" fontAlgn="base" hangingPunct="0">
              <a:spcBef>
                <a:spcPct val="0"/>
              </a:spcBef>
              <a:spcAft>
                <a:spcPct val="0"/>
              </a:spcAft>
              <a:defRPr>
                <a:solidFill>
                  <a:schemeClr val="tx1"/>
                </a:solidFill>
                <a:latin typeface="Arial" pitchFamily="34" charset="0"/>
              </a:defRPr>
            </a:lvl7pPr>
            <a:lvl8pPr marL="3429000" indent="-228600" defTabSz="682625" eaLnBrk="0" fontAlgn="base" hangingPunct="0">
              <a:spcBef>
                <a:spcPct val="0"/>
              </a:spcBef>
              <a:spcAft>
                <a:spcPct val="0"/>
              </a:spcAft>
              <a:defRPr>
                <a:solidFill>
                  <a:schemeClr val="tx1"/>
                </a:solidFill>
                <a:latin typeface="Arial" pitchFamily="34" charset="0"/>
              </a:defRPr>
            </a:lvl8pPr>
            <a:lvl9pPr marL="3886200" indent="-228600" defTabSz="682625"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400" smtClean="0">
                <a:solidFill>
                  <a:srgbClr val="000000"/>
                </a:solidFill>
              </a:rPr>
              <a:t>WRF: ARW, NMM</a:t>
            </a:r>
          </a:p>
          <a:p>
            <a:pPr algn="ctr" eaLnBrk="1" fontAlgn="base" hangingPunct="1">
              <a:spcBef>
                <a:spcPct val="0"/>
              </a:spcBef>
              <a:spcAft>
                <a:spcPct val="0"/>
              </a:spcAft>
            </a:pPr>
            <a:r>
              <a:rPr lang="en-US" sz="1400" smtClean="0">
                <a:solidFill>
                  <a:srgbClr val="000000"/>
                </a:solidFill>
              </a:rPr>
              <a:t>ETA, RSM </a:t>
            </a:r>
          </a:p>
        </p:txBody>
      </p:sp>
      <p:sp>
        <p:nvSpPr>
          <p:cNvPr id="47110" name="Text Box 5"/>
          <p:cNvSpPr txBox="1">
            <a:spLocks noChangeArrowheads="1"/>
          </p:cNvSpPr>
          <p:nvPr/>
        </p:nvSpPr>
        <p:spPr bwMode="auto">
          <a:xfrm>
            <a:off x="1066800" y="5181600"/>
            <a:ext cx="2362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682625" eaLnBrk="0" hangingPunct="0">
              <a:defRPr>
                <a:solidFill>
                  <a:schemeClr val="tx1"/>
                </a:solidFill>
                <a:latin typeface="Arial" pitchFamily="34" charset="0"/>
              </a:defRPr>
            </a:lvl1pPr>
            <a:lvl2pPr marL="742950" indent="-285750" defTabSz="682625" eaLnBrk="0" hangingPunct="0">
              <a:defRPr>
                <a:solidFill>
                  <a:schemeClr val="tx1"/>
                </a:solidFill>
                <a:latin typeface="Arial" pitchFamily="34" charset="0"/>
              </a:defRPr>
            </a:lvl2pPr>
            <a:lvl3pPr marL="1143000" indent="-228600" defTabSz="682625" eaLnBrk="0" hangingPunct="0">
              <a:defRPr>
                <a:solidFill>
                  <a:schemeClr val="tx1"/>
                </a:solidFill>
                <a:latin typeface="Arial" pitchFamily="34" charset="0"/>
              </a:defRPr>
            </a:lvl3pPr>
            <a:lvl4pPr marL="1600200" indent="-228600" defTabSz="682625" eaLnBrk="0" hangingPunct="0">
              <a:defRPr>
                <a:solidFill>
                  <a:schemeClr val="tx1"/>
                </a:solidFill>
                <a:latin typeface="Arial" pitchFamily="34" charset="0"/>
              </a:defRPr>
            </a:lvl4pPr>
            <a:lvl5pPr marL="2057400" indent="-228600" defTabSz="682625" eaLnBrk="0" hangingPunct="0">
              <a:defRPr>
                <a:solidFill>
                  <a:schemeClr val="tx1"/>
                </a:solidFill>
                <a:latin typeface="Arial" pitchFamily="34" charset="0"/>
              </a:defRPr>
            </a:lvl5pPr>
            <a:lvl6pPr marL="2514600" indent="-228600" defTabSz="682625" eaLnBrk="0" fontAlgn="base" hangingPunct="0">
              <a:spcBef>
                <a:spcPct val="0"/>
              </a:spcBef>
              <a:spcAft>
                <a:spcPct val="0"/>
              </a:spcAft>
              <a:defRPr>
                <a:solidFill>
                  <a:schemeClr val="tx1"/>
                </a:solidFill>
                <a:latin typeface="Arial" pitchFamily="34" charset="0"/>
              </a:defRPr>
            </a:lvl6pPr>
            <a:lvl7pPr marL="2971800" indent="-228600" defTabSz="682625" eaLnBrk="0" fontAlgn="base" hangingPunct="0">
              <a:spcBef>
                <a:spcPct val="0"/>
              </a:spcBef>
              <a:spcAft>
                <a:spcPct val="0"/>
              </a:spcAft>
              <a:defRPr>
                <a:solidFill>
                  <a:schemeClr val="tx1"/>
                </a:solidFill>
                <a:latin typeface="Arial" pitchFamily="34" charset="0"/>
              </a:defRPr>
            </a:lvl7pPr>
            <a:lvl8pPr marL="3429000" indent="-228600" defTabSz="682625" eaLnBrk="0" fontAlgn="base" hangingPunct="0">
              <a:spcBef>
                <a:spcPct val="0"/>
              </a:spcBef>
              <a:spcAft>
                <a:spcPct val="0"/>
              </a:spcAft>
              <a:defRPr>
                <a:solidFill>
                  <a:schemeClr val="tx1"/>
                </a:solidFill>
                <a:latin typeface="Arial" pitchFamily="34" charset="0"/>
              </a:defRPr>
            </a:lvl8pPr>
            <a:lvl9pPr marL="3886200" indent="-228600" defTabSz="682625"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200" smtClean="0">
                <a:solidFill>
                  <a:srgbClr val="000000"/>
                </a:solidFill>
              </a:rPr>
              <a:t>GFS, Canadian Global Model </a:t>
            </a:r>
          </a:p>
        </p:txBody>
      </p:sp>
      <p:pic>
        <p:nvPicPr>
          <p:cNvPr id="47111" name="Picture 7" descr="050511_00_ref1"/>
          <p:cNvPicPr>
            <a:picLocks noChangeAspect="1" noChangeArrowheads="1"/>
          </p:cNvPicPr>
          <p:nvPr/>
        </p:nvPicPr>
        <p:blipFill>
          <a:blip r:embed="rId3" cstate="print">
            <a:extLst>
              <a:ext uri="{28A0092B-C50C-407E-A947-70E740481C1C}">
                <a14:useLocalDpi xmlns="" xmlns:a14="http://schemas.microsoft.com/office/drawing/2010/main" val="0"/>
              </a:ext>
            </a:extLst>
          </a:blip>
          <a:srcRect l="50000" b="49451"/>
          <a:stretch>
            <a:fillRect/>
          </a:stretch>
        </p:blipFill>
        <p:spPr bwMode="auto">
          <a:xfrm>
            <a:off x="7848600" y="3927475"/>
            <a:ext cx="898525" cy="80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2" name="Text Box 8"/>
          <p:cNvSpPr txBox="1">
            <a:spLocks noChangeArrowheads="1"/>
          </p:cNvSpPr>
          <p:nvPr/>
        </p:nvSpPr>
        <p:spPr bwMode="auto">
          <a:xfrm>
            <a:off x="3886200" y="3048000"/>
            <a:ext cx="1676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000000"/>
                </a:solidFill>
              </a:rPr>
              <a:t>Regional NAM</a:t>
            </a:r>
          </a:p>
          <a:p>
            <a:pPr algn="ctr" eaLnBrk="1" fontAlgn="base" hangingPunct="1">
              <a:spcBef>
                <a:spcPct val="0"/>
              </a:spcBef>
              <a:spcAft>
                <a:spcPct val="0"/>
              </a:spcAft>
            </a:pPr>
            <a:endParaRPr lang="en-US" sz="600" b="1" dirty="0" smtClean="0">
              <a:solidFill>
                <a:srgbClr val="000000"/>
              </a:solidFill>
            </a:endParaRPr>
          </a:p>
          <a:p>
            <a:pPr algn="ctr" eaLnBrk="1" fontAlgn="base" hangingPunct="1">
              <a:spcBef>
                <a:spcPct val="0"/>
              </a:spcBef>
              <a:spcAft>
                <a:spcPct val="0"/>
              </a:spcAft>
            </a:pPr>
            <a:r>
              <a:rPr lang="en-US" sz="1400" dirty="0" smtClean="0">
                <a:solidFill>
                  <a:srgbClr val="000000"/>
                </a:solidFill>
              </a:rPr>
              <a:t>WRF NMM </a:t>
            </a:r>
          </a:p>
        </p:txBody>
      </p:sp>
      <p:sp>
        <p:nvSpPr>
          <p:cNvPr id="47113" name="Line 10"/>
          <p:cNvSpPr>
            <a:spLocks noChangeShapeType="1"/>
          </p:cNvSpPr>
          <p:nvPr/>
        </p:nvSpPr>
        <p:spPr bwMode="auto">
          <a:xfrm>
            <a:off x="5486400" y="3733800"/>
            <a:ext cx="762000" cy="381000"/>
          </a:xfrm>
          <a:prstGeom prst="line">
            <a:avLst/>
          </a:prstGeom>
          <a:noFill/>
          <a:ln w="57150">
            <a:solidFill>
              <a:srgbClr val="6633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4" name="Line 11"/>
          <p:cNvSpPr>
            <a:spLocks noChangeShapeType="1"/>
          </p:cNvSpPr>
          <p:nvPr/>
        </p:nvSpPr>
        <p:spPr bwMode="auto">
          <a:xfrm>
            <a:off x="5486400" y="3276600"/>
            <a:ext cx="714375" cy="61913"/>
          </a:xfrm>
          <a:prstGeom prst="line">
            <a:avLst/>
          </a:prstGeom>
          <a:noFill/>
          <a:ln w="57150">
            <a:solidFill>
              <a:srgbClr val="6633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5" name="Text Box 12"/>
          <p:cNvSpPr txBox="1">
            <a:spLocks noChangeArrowheads="1"/>
          </p:cNvSpPr>
          <p:nvPr/>
        </p:nvSpPr>
        <p:spPr bwMode="auto">
          <a:xfrm>
            <a:off x="1143000" y="4724400"/>
            <a:ext cx="2286000" cy="866775"/>
          </a:xfrm>
          <a:prstGeom prst="rect">
            <a:avLst/>
          </a:prstGeom>
          <a:noFill/>
          <a:ln w="5715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200" b="1" smtClean="0">
                <a:solidFill>
                  <a:srgbClr val="000000"/>
                </a:solidFill>
              </a:rPr>
              <a:t>North American Ensemble Forecast System</a:t>
            </a:r>
          </a:p>
        </p:txBody>
      </p:sp>
      <p:sp>
        <p:nvSpPr>
          <p:cNvPr id="47116" name="Line 14"/>
          <p:cNvSpPr>
            <a:spLocks noChangeShapeType="1"/>
          </p:cNvSpPr>
          <p:nvPr/>
        </p:nvSpPr>
        <p:spPr bwMode="auto">
          <a:xfrm flipV="1">
            <a:off x="3048000" y="2514600"/>
            <a:ext cx="457200" cy="609600"/>
          </a:xfrm>
          <a:prstGeom prst="line">
            <a:avLst/>
          </a:prstGeom>
          <a:noFill/>
          <a:ln w="63500">
            <a:solidFill>
              <a:srgbClr val="0066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7" name="Rectangle 15"/>
          <p:cNvSpPr>
            <a:spLocks noChangeArrowheads="1"/>
          </p:cNvSpPr>
          <p:nvPr/>
        </p:nvSpPr>
        <p:spPr bwMode="auto">
          <a:xfrm>
            <a:off x="3505200" y="1600200"/>
            <a:ext cx="1371600" cy="762000"/>
          </a:xfrm>
          <a:prstGeom prst="rect">
            <a:avLst/>
          </a:prstGeom>
          <a:noFill/>
          <a:ln w="57150">
            <a:solidFill>
              <a:srgbClr val="6666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7118" name="Text Box 16"/>
          <p:cNvSpPr txBox="1">
            <a:spLocks noChangeArrowheads="1"/>
          </p:cNvSpPr>
          <p:nvPr/>
        </p:nvSpPr>
        <p:spPr bwMode="auto">
          <a:xfrm>
            <a:off x="3505200" y="1600200"/>
            <a:ext cx="1371600" cy="771525"/>
          </a:xfrm>
          <a:prstGeom prst="rect">
            <a:avLst/>
          </a:prstGeom>
          <a:noFill/>
          <a:ln w="9525">
            <a:solidFill>
              <a:srgbClr val="66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smtClean="0">
                <a:solidFill>
                  <a:srgbClr val="000000"/>
                </a:solidFill>
              </a:rPr>
              <a:t>Hurricane </a:t>
            </a:r>
            <a:r>
              <a:rPr lang="en-US" sz="1400" smtClean="0">
                <a:solidFill>
                  <a:srgbClr val="000000"/>
                </a:solidFill>
              </a:rPr>
              <a:t>GFDL</a:t>
            </a:r>
          </a:p>
          <a:p>
            <a:pPr algn="ctr" eaLnBrk="1" fontAlgn="base" hangingPunct="1">
              <a:spcBef>
                <a:spcPct val="0"/>
              </a:spcBef>
              <a:spcAft>
                <a:spcPct val="0"/>
              </a:spcAft>
            </a:pPr>
            <a:r>
              <a:rPr lang="en-US" sz="1400" smtClean="0">
                <a:solidFill>
                  <a:srgbClr val="000000"/>
                </a:solidFill>
              </a:rPr>
              <a:t>HWRF</a:t>
            </a:r>
          </a:p>
        </p:txBody>
      </p:sp>
      <p:sp>
        <p:nvSpPr>
          <p:cNvPr id="47119" name="Text Box 17"/>
          <p:cNvSpPr txBox="1">
            <a:spLocks noChangeArrowheads="1"/>
          </p:cNvSpPr>
          <p:nvPr/>
        </p:nvSpPr>
        <p:spPr bwMode="auto">
          <a:xfrm>
            <a:off x="1828800" y="3276600"/>
            <a:ext cx="1447800" cy="96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80000"/>
              </a:lnSpc>
              <a:spcBef>
                <a:spcPct val="0"/>
              </a:spcBef>
              <a:spcAft>
                <a:spcPct val="0"/>
              </a:spcAft>
            </a:pPr>
            <a:r>
              <a:rPr lang="en-US" b="1" smtClean="0">
                <a:solidFill>
                  <a:srgbClr val="000000"/>
                </a:solidFill>
              </a:rPr>
              <a:t>Global</a:t>
            </a:r>
          </a:p>
          <a:p>
            <a:pPr algn="ctr" eaLnBrk="1" fontAlgn="base" hangingPunct="1">
              <a:lnSpc>
                <a:spcPct val="80000"/>
              </a:lnSpc>
              <a:spcBef>
                <a:spcPct val="0"/>
              </a:spcBef>
              <a:spcAft>
                <a:spcPct val="0"/>
              </a:spcAft>
            </a:pPr>
            <a:r>
              <a:rPr lang="en-US" b="1" smtClean="0">
                <a:solidFill>
                  <a:srgbClr val="000000"/>
                </a:solidFill>
              </a:rPr>
              <a:t>Forecast</a:t>
            </a:r>
          </a:p>
          <a:p>
            <a:pPr algn="ctr" eaLnBrk="1" fontAlgn="base" hangingPunct="1">
              <a:lnSpc>
                <a:spcPct val="80000"/>
              </a:lnSpc>
              <a:spcBef>
                <a:spcPct val="0"/>
              </a:spcBef>
              <a:spcAft>
                <a:spcPct val="0"/>
              </a:spcAft>
            </a:pPr>
            <a:r>
              <a:rPr lang="en-US" b="1" smtClean="0">
                <a:solidFill>
                  <a:srgbClr val="000000"/>
                </a:solidFill>
              </a:rPr>
              <a:t>System</a:t>
            </a:r>
          </a:p>
        </p:txBody>
      </p:sp>
      <p:pic>
        <p:nvPicPr>
          <p:cNvPr id="47120" name="Picture 18" descr="NJplume"/>
          <p:cNvPicPr>
            <a:picLocks noChangeAspect="1" noChangeArrowheads="1"/>
          </p:cNvPicPr>
          <p:nvPr/>
        </p:nvPicPr>
        <p:blipFill>
          <a:blip r:embed="rId4" cstate="print">
            <a:extLst>
              <a:ext uri="{28A0092B-C50C-407E-A947-70E740481C1C}">
                <a14:useLocalDpi xmlns="" xmlns:a14="http://schemas.microsoft.com/office/drawing/2010/main" val="0"/>
              </a:ext>
            </a:extLst>
          </a:blip>
          <a:srcRect t="10898" r="21671"/>
          <a:stretch>
            <a:fillRect/>
          </a:stretch>
        </p:blipFill>
        <p:spPr bwMode="auto">
          <a:xfrm>
            <a:off x="7785100" y="2984500"/>
            <a:ext cx="91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21" name="Text Box 20"/>
          <p:cNvSpPr txBox="1">
            <a:spLocks noChangeArrowheads="1"/>
          </p:cNvSpPr>
          <p:nvPr/>
        </p:nvSpPr>
        <p:spPr bwMode="auto">
          <a:xfrm>
            <a:off x="6384925" y="2976563"/>
            <a:ext cx="1447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smtClean="0">
                <a:solidFill>
                  <a:srgbClr val="000000"/>
                </a:solidFill>
              </a:rPr>
              <a:t>Dispersion</a:t>
            </a:r>
          </a:p>
          <a:p>
            <a:pPr eaLnBrk="1" fontAlgn="base" hangingPunct="1">
              <a:spcBef>
                <a:spcPct val="0"/>
              </a:spcBef>
              <a:spcAft>
                <a:spcPct val="0"/>
              </a:spcAft>
            </a:pPr>
            <a:endParaRPr lang="en-US" sz="1200" b="1" smtClean="0">
              <a:solidFill>
                <a:srgbClr val="000000"/>
              </a:solidFill>
            </a:endParaRPr>
          </a:p>
          <a:p>
            <a:pPr eaLnBrk="1" fontAlgn="base" hangingPunct="1">
              <a:spcBef>
                <a:spcPct val="0"/>
              </a:spcBef>
              <a:spcAft>
                <a:spcPct val="0"/>
              </a:spcAft>
            </a:pPr>
            <a:r>
              <a:rPr lang="en-US" sz="1400" smtClean="0">
                <a:solidFill>
                  <a:srgbClr val="000000"/>
                </a:solidFill>
              </a:rPr>
              <a:t>ARL/HYSPLIT</a:t>
            </a:r>
          </a:p>
        </p:txBody>
      </p:sp>
      <p:sp>
        <p:nvSpPr>
          <p:cNvPr id="47122" name="Rectangle 21"/>
          <p:cNvSpPr>
            <a:spLocks noChangeArrowheads="1"/>
          </p:cNvSpPr>
          <p:nvPr/>
        </p:nvSpPr>
        <p:spPr bwMode="auto">
          <a:xfrm>
            <a:off x="6308725" y="2947988"/>
            <a:ext cx="2438400" cy="819150"/>
          </a:xfrm>
          <a:prstGeom prst="rect">
            <a:avLst/>
          </a:prstGeom>
          <a:noFill/>
          <a:ln w="57150">
            <a:solidFill>
              <a:srgbClr val="66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grpSp>
        <p:nvGrpSpPr>
          <p:cNvPr id="47123" name="Group 22"/>
          <p:cNvGrpSpPr>
            <a:grpSpLocks/>
          </p:cNvGrpSpPr>
          <p:nvPr/>
        </p:nvGrpSpPr>
        <p:grpSpPr bwMode="auto">
          <a:xfrm>
            <a:off x="7756525" y="4914900"/>
            <a:ext cx="990600" cy="1000125"/>
            <a:chOff x="384" y="2722"/>
            <a:chExt cx="2256" cy="2000"/>
          </a:xfrm>
        </p:grpSpPr>
        <p:pic>
          <p:nvPicPr>
            <p:cNvPr id="47188" name="Picture 23" descr="2004072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4" y="2722"/>
              <a:ext cx="2256" cy="1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89" name="Text Box 24"/>
            <p:cNvSpPr txBox="1">
              <a:spLocks noChangeArrowheads="1"/>
            </p:cNvSpPr>
            <p:nvPr/>
          </p:nvSpPr>
          <p:spPr bwMode="auto">
            <a:xfrm>
              <a:off x="1921" y="3985"/>
              <a:ext cx="701" cy="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r>
                <a:rPr lang="en-US" sz="600" b="1" smtClean="0">
                  <a:solidFill>
                    <a:srgbClr val="FFFFFF"/>
                  </a:solidFill>
                  <a:latin typeface="Garamond" pitchFamily="18" charset="0"/>
                  <a:cs typeface="Arial" pitchFamily="34" charset="0"/>
                </a:rPr>
                <a:t>Forecast</a:t>
              </a:r>
            </a:p>
          </p:txBody>
        </p:sp>
      </p:grpSp>
      <p:pic>
        <p:nvPicPr>
          <p:cNvPr id="47124" name="Picture 25" descr="cape06"/>
          <p:cNvPicPr>
            <a:picLocks noChangeAspect="1" noChangeArrowheads="1"/>
          </p:cNvPicPr>
          <p:nvPr/>
        </p:nvPicPr>
        <p:blipFill>
          <a:blip r:embed="rId6" cstate="print">
            <a:extLst>
              <a:ext uri="{28A0092B-C50C-407E-A947-70E740481C1C}">
                <a14:useLocalDpi xmlns="" xmlns:a14="http://schemas.microsoft.com/office/drawing/2010/main" val="0"/>
              </a:ext>
            </a:extLst>
          </a:blip>
          <a:srcRect l="24686" t="24426" b="20480"/>
          <a:stretch>
            <a:fillRect/>
          </a:stretch>
        </p:blipFill>
        <p:spPr bwMode="auto">
          <a:xfrm>
            <a:off x="7848600" y="5875338"/>
            <a:ext cx="898525"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pic>
      <p:sp>
        <p:nvSpPr>
          <p:cNvPr id="47125" name="Text Box 26"/>
          <p:cNvSpPr txBox="1">
            <a:spLocks noChangeArrowheads="1"/>
          </p:cNvSpPr>
          <p:nvPr/>
        </p:nvSpPr>
        <p:spPr bwMode="auto">
          <a:xfrm>
            <a:off x="6324600" y="3919538"/>
            <a:ext cx="22256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000000"/>
                </a:solidFill>
              </a:rPr>
              <a:t>Severe Weather</a:t>
            </a:r>
          </a:p>
        </p:txBody>
      </p:sp>
      <p:sp>
        <p:nvSpPr>
          <p:cNvPr id="47126" name="Rectangle 27"/>
          <p:cNvSpPr>
            <a:spLocks noChangeArrowheads="1"/>
          </p:cNvSpPr>
          <p:nvPr/>
        </p:nvSpPr>
        <p:spPr bwMode="auto">
          <a:xfrm>
            <a:off x="6308725" y="3924300"/>
            <a:ext cx="2438400" cy="819150"/>
          </a:xfrm>
          <a:prstGeom prst="rect">
            <a:avLst/>
          </a:prstGeom>
          <a:noFill/>
          <a:ln w="57150">
            <a:solidFill>
              <a:srgbClr val="66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7127" name="Rectangle 28"/>
          <p:cNvSpPr>
            <a:spLocks noChangeArrowheads="1"/>
          </p:cNvSpPr>
          <p:nvPr/>
        </p:nvSpPr>
        <p:spPr bwMode="auto">
          <a:xfrm>
            <a:off x="6308725" y="4900613"/>
            <a:ext cx="2438400" cy="820737"/>
          </a:xfrm>
          <a:prstGeom prst="rect">
            <a:avLst/>
          </a:prstGeom>
          <a:noFill/>
          <a:ln w="57150">
            <a:solidFill>
              <a:srgbClr val="66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mtClean="0">
              <a:solidFill>
                <a:srgbClr val="A50021"/>
              </a:solidFill>
              <a:latin typeface="Arial" pitchFamily="34" charset="0"/>
            </a:endParaRPr>
          </a:p>
        </p:txBody>
      </p:sp>
      <p:sp>
        <p:nvSpPr>
          <p:cNvPr id="47128" name="Text Box 29"/>
          <p:cNvSpPr txBox="1">
            <a:spLocks noChangeArrowheads="1"/>
          </p:cNvSpPr>
          <p:nvPr/>
        </p:nvSpPr>
        <p:spPr bwMode="auto">
          <a:xfrm>
            <a:off x="6308725" y="5905500"/>
            <a:ext cx="2438400" cy="646113"/>
          </a:xfrm>
          <a:prstGeom prst="rect">
            <a:avLst/>
          </a:prstGeom>
          <a:noFill/>
          <a:ln w="57150">
            <a:solidFill>
              <a:srgbClr val="6633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smtClean="0">
                <a:solidFill>
                  <a:srgbClr val="000000"/>
                </a:solidFill>
              </a:rPr>
              <a:t>Rapid Update</a:t>
            </a:r>
          </a:p>
          <a:p>
            <a:pPr eaLnBrk="1" fontAlgn="base" hangingPunct="1">
              <a:spcBef>
                <a:spcPct val="0"/>
              </a:spcBef>
              <a:spcAft>
                <a:spcPct val="0"/>
              </a:spcAft>
            </a:pPr>
            <a:r>
              <a:rPr lang="en-US" b="1" smtClean="0">
                <a:solidFill>
                  <a:srgbClr val="000000"/>
                </a:solidFill>
              </a:rPr>
              <a:t>for Aviation</a:t>
            </a:r>
          </a:p>
        </p:txBody>
      </p:sp>
      <p:sp>
        <p:nvSpPr>
          <p:cNvPr id="47129" name="Rectangle 30"/>
          <p:cNvSpPr>
            <a:spLocks noChangeArrowheads="1"/>
          </p:cNvSpPr>
          <p:nvPr/>
        </p:nvSpPr>
        <p:spPr bwMode="auto">
          <a:xfrm>
            <a:off x="1828800" y="1219200"/>
            <a:ext cx="1219200" cy="1066800"/>
          </a:xfrm>
          <a:prstGeom prst="rect">
            <a:avLst/>
          </a:prstGeom>
          <a:noFill/>
          <a:ln w="635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sp>
        <p:nvSpPr>
          <p:cNvPr id="47130" name="Text Box 31"/>
          <p:cNvSpPr txBox="1">
            <a:spLocks noChangeArrowheads="1"/>
          </p:cNvSpPr>
          <p:nvPr/>
        </p:nvSpPr>
        <p:spPr bwMode="auto">
          <a:xfrm>
            <a:off x="2057400" y="1219200"/>
            <a:ext cx="8747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smtClean="0">
                <a:solidFill>
                  <a:srgbClr val="000000"/>
                </a:solidFill>
              </a:rPr>
              <a:t>Climate</a:t>
            </a:r>
          </a:p>
        </p:txBody>
      </p:sp>
      <p:sp>
        <p:nvSpPr>
          <p:cNvPr id="47131" name="Line 32"/>
          <p:cNvSpPr>
            <a:spLocks noChangeShapeType="1"/>
          </p:cNvSpPr>
          <p:nvPr/>
        </p:nvSpPr>
        <p:spPr bwMode="auto">
          <a:xfrm flipH="1">
            <a:off x="2362200" y="4267200"/>
            <a:ext cx="76200" cy="381000"/>
          </a:xfrm>
          <a:prstGeom prst="line">
            <a:avLst/>
          </a:prstGeom>
          <a:noFill/>
          <a:ln w="63500">
            <a:solidFill>
              <a:srgbClr val="0066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2" name="Text Box 34"/>
          <p:cNvSpPr txBox="1">
            <a:spLocks noChangeArrowheads="1"/>
          </p:cNvSpPr>
          <p:nvPr/>
        </p:nvSpPr>
        <p:spPr bwMode="auto">
          <a:xfrm>
            <a:off x="3725863" y="4470400"/>
            <a:ext cx="19812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400" b="1" smtClean="0">
                <a:solidFill>
                  <a:srgbClr val="000000"/>
                </a:solidFill>
              </a:rPr>
              <a:t>Short-Range</a:t>
            </a:r>
          </a:p>
          <a:p>
            <a:pPr algn="ctr" eaLnBrk="1" fontAlgn="base" hangingPunct="1">
              <a:spcBef>
                <a:spcPct val="0"/>
              </a:spcBef>
              <a:spcAft>
                <a:spcPct val="0"/>
              </a:spcAft>
            </a:pPr>
            <a:r>
              <a:rPr lang="en-US" sz="1400" b="1" smtClean="0">
                <a:solidFill>
                  <a:srgbClr val="000000"/>
                </a:solidFill>
              </a:rPr>
              <a:t>Ensemble Forecast</a:t>
            </a:r>
          </a:p>
        </p:txBody>
      </p:sp>
      <p:sp>
        <p:nvSpPr>
          <p:cNvPr id="47133" name="Line 36"/>
          <p:cNvSpPr>
            <a:spLocks noChangeShapeType="1"/>
          </p:cNvSpPr>
          <p:nvPr/>
        </p:nvSpPr>
        <p:spPr bwMode="auto">
          <a:xfrm>
            <a:off x="1462088" y="3657600"/>
            <a:ext cx="304800" cy="0"/>
          </a:xfrm>
          <a:prstGeom prst="line">
            <a:avLst/>
          </a:prstGeom>
          <a:noFill/>
          <a:ln w="57150">
            <a:solidFill>
              <a:srgbClr val="3366CC"/>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4" name="Oval 37"/>
          <p:cNvSpPr>
            <a:spLocks noChangeArrowheads="1"/>
          </p:cNvSpPr>
          <p:nvPr/>
        </p:nvSpPr>
        <p:spPr bwMode="auto">
          <a:xfrm>
            <a:off x="1828800" y="3048000"/>
            <a:ext cx="1447800" cy="1143000"/>
          </a:xfrm>
          <a:prstGeom prst="ellipse">
            <a:avLst/>
          </a:prstGeom>
          <a:noFill/>
          <a:ln w="57150">
            <a:solidFill>
              <a:srgbClr val="00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7135" name="Line 38"/>
          <p:cNvSpPr>
            <a:spLocks noChangeShapeType="1"/>
          </p:cNvSpPr>
          <p:nvPr/>
        </p:nvSpPr>
        <p:spPr bwMode="auto">
          <a:xfrm flipV="1">
            <a:off x="3276600" y="3200400"/>
            <a:ext cx="228600" cy="114300"/>
          </a:xfrm>
          <a:prstGeom prst="line">
            <a:avLst/>
          </a:prstGeom>
          <a:noFill/>
          <a:ln w="57150">
            <a:solidFill>
              <a:srgbClr val="0066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6" name="Line 39"/>
          <p:cNvSpPr>
            <a:spLocks noChangeShapeType="1"/>
          </p:cNvSpPr>
          <p:nvPr/>
        </p:nvSpPr>
        <p:spPr bwMode="auto">
          <a:xfrm>
            <a:off x="3200400" y="4008438"/>
            <a:ext cx="457200" cy="381000"/>
          </a:xfrm>
          <a:prstGeom prst="line">
            <a:avLst/>
          </a:prstGeom>
          <a:noFill/>
          <a:ln w="63500">
            <a:solidFill>
              <a:srgbClr val="0066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7" name="Line 40"/>
          <p:cNvSpPr>
            <a:spLocks noChangeShapeType="1"/>
          </p:cNvSpPr>
          <p:nvPr/>
        </p:nvSpPr>
        <p:spPr bwMode="auto">
          <a:xfrm>
            <a:off x="5410200" y="3886200"/>
            <a:ext cx="838200" cy="1066800"/>
          </a:xfrm>
          <a:prstGeom prst="line">
            <a:avLst/>
          </a:prstGeom>
          <a:noFill/>
          <a:ln w="57150">
            <a:solidFill>
              <a:srgbClr val="6633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8" name="Rectangle 42"/>
          <p:cNvSpPr>
            <a:spLocks noGrp="1" noChangeArrowheads="1"/>
          </p:cNvSpPr>
          <p:nvPr>
            <p:ph type="title" idx="4294967295"/>
          </p:nvPr>
        </p:nvSpPr>
        <p:spPr>
          <a:xfrm>
            <a:off x="1066800" y="76200"/>
            <a:ext cx="7010400" cy="990600"/>
          </a:xfrm>
        </p:spPr>
        <p:txBody>
          <a:bodyPr/>
          <a:lstStyle/>
          <a:p>
            <a:pPr eaLnBrk="1" hangingPunct="1"/>
            <a:r>
              <a:rPr lang="en-US" sz="3200" smtClean="0">
                <a:solidFill>
                  <a:schemeClr val="tx1"/>
                </a:solidFill>
                <a:cs typeface="Times New Roman" pitchFamily="18" charset="0"/>
              </a:rPr>
              <a:t>NOAA’s NWS Model Production Suite</a:t>
            </a:r>
          </a:p>
        </p:txBody>
      </p:sp>
      <p:pic>
        <p:nvPicPr>
          <p:cNvPr id="47139" name="Picture 43" descr="DOC_LOGO_1X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2400" y="152400"/>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40" name="Picture 44" descr="Noaalogo"/>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153400" y="152400"/>
            <a:ext cx="836613"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41" name="Line 45"/>
          <p:cNvSpPr>
            <a:spLocks noChangeShapeType="1"/>
          </p:cNvSpPr>
          <p:nvPr/>
        </p:nvSpPr>
        <p:spPr bwMode="auto">
          <a:xfrm>
            <a:off x="690563" y="11430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7142" name="Line 46"/>
          <p:cNvSpPr>
            <a:spLocks noChangeShapeType="1"/>
          </p:cNvSpPr>
          <p:nvPr/>
        </p:nvSpPr>
        <p:spPr bwMode="auto">
          <a:xfrm>
            <a:off x="1905000" y="1524000"/>
            <a:ext cx="1143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3" name="Text Box 47"/>
          <p:cNvSpPr txBox="1">
            <a:spLocks noChangeArrowheads="1"/>
          </p:cNvSpPr>
          <p:nvPr/>
        </p:nvSpPr>
        <p:spPr bwMode="auto">
          <a:xfrm>
            <a:off x="2133600" y="1447800"/>
            <a:ext cx="83820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000000"/>
                </a:solidFill>
              </a:rPr>
              <a:t>CFS</a:t>
            </a:r>
            <a:r>
              <a:rPr lang="en-US" smtClean="0">
                <a:solidFill>
                  <a:srgbClr val="000000"/>
                </a:solidFill>
              </a:rPr>
              <a:t> </a:t>
            </a:r>
          </a:p>
          <a:p>
            <a:pPr eaLnBrk="1" fontAlgn="base" hangingPunct="1">
              <a:spcBef>
                <a:spcPct val="0"/>
              </a:spcBef>
              <a:spcAft>
                <a:spcPct val="0"/>
              </a:spcAft>
            </a:pPr>
            <a:r>
              <a:rPr lang="en-US" sz="1000" b="1" smtClean="0">
                <a:solidFill>
                  <a:srgbClr val="000000"/>
                </a:solidFill>
              </a:rPr>
              <a:t>MOM4</a:t>
            </a:r>
          </a:p>
          <a:p>
            <a:pPr eaLnBrk="1" fontAlgn="base" hangingPunct="1">
              <a:spcBef>
                <a:spcPct val="0"/>
              </a:spcBef>
              <a:spcAft>
                <a:spcPct val="0"/>
              </a:spcAft>
            </a:pPr>
            <a:r>
              <a:rPr lang="en-US" sz="1000" b="1" smtClean="0">
                <a:solidFill>
                  <a:srgbClr val="000000"/>
                </a:solidFill>
              </a:rPr>
              <a:t>NOAH</a:t>
            </a:r>
          </a:p>
          <a:p>
            <a:pPr eaLnBrk="1" fontAlgn="base" hangingPunct="1">
              <a:spcBef>
                <a:spcPct val="0"/>
              </a:spcBef>
              <a:spcAft>
                <a:spcPct val="0"/>
              </a:spcAft>
            </a:pPr>
            <a:r>
              <a:rPr lang="en-US" sz="1000" b="1" smtClean="0">
                <a:solidFill>
                  <a:srgbClr val="000000"/>
                </a:solidFill>
              </a:rPr>
              <a:t>Sea Ice</a:t>
            </a:r>
          </a:p>
        </p:txBody>
      </p:sp>
      <p:sp>
        <p:nvSpPr>
          <p:cNvPr id="47144" name="Rectangle 48"/>
          <p:cNvSpPr>
            <a:spLocks noChangeArrowheads="1"/>
          </p:cNvSpPr>
          <p:nvPr/>
        </p:nvSpPr>
        <p:spPr bwMode="auto">
          <a:xfrm>
            <a:off x="2057400" y="6629400"/>
            <a:ext cx="2362200" cy="228600"/>
          </a:xfrm>
          <a:prstGeom prst="rect">
            <a:avLst/>
          </a:prstGeom>
          <a:gradFill rotWithShape="1">
            <a:gsLst>
              <a:gs pos="0">
                <a:srgbClr val="66CCFF"/>
              </a:gs>
              <a:gs pos="100000">
                <a:srgbClr val="008000"/>
              </a:gs>
            </a:gsLst>
            <a:lin ang="5400000" scaled="1"/>
          </a:gradFill>
          <a:ln w="9525">
            <a:solidFill>
              <a:schemeClr val="tx1"/>
            </a:solidFill>
            <a:miter lim="800000"/>
            <a:headEnd/>
            <a:tailEnd/>
          </a:ln>
        </p:spPr>
        <p:txBody>
          <a:bodyPr wrap="none" anchor="ctr"/>
          <a:lstStyle/>
          <a:p>
            <a:pPr algn="ctr" fontAlgn="base">
              <a:spcBef>
                <a:spcPct val="0"/>
              </a:spcBef>
              <a:spcAft>
                <a:spcPct val="0"/>
              </a:spcAft>
            </a:pPr>
            <a:r>
              <a:rPr lang="en-US" sz="1200" b="1" smtClean="0">
                <a:solidFill>
                  <a:srgbClr val="000000"/>
                </a:solidFill>
                <a:latin typeface="Arial" pitchFamily="34" charset="0"/>
              </a:rPr>
              <a:t>NOAH Land Surface Model</a:t>
            </a:r>
          </a:p>
        </p:txBody>
      </p:sp>
      <p:sp>
        <p:nvSpPr>
          <p:cNvPr id="47145" name="Line 49"/>
          <p:cNvSpPr>
            <a:spLocks noChangeShapeType="1"/>
          </p:cNvSpPr>
          <p:nvPr/>
        </p:nvSpPr>
        <p:spPr bwMode="auto">
          <a:xfrm flipV="1">
            <a:off x="4953000" y="1981200"/>
            <a:ext cx="914400" cy="0"/>
          </a:xfrm>
          <a:prstGeom prst="line">
            <a:avLst/>
          </a:prstGeom>
          <a:noFill/>
          <a:ln w="38100">
            <a:solidFill>
              <a:srgbClr val="000000"/>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6" name="Text Box 50"/>
          <p:cNvSpPr txBox="1">
            <a:spLocks noChangeArrowheads="1"/>
          </p:cNvSpPr>
          <p:nvPr/>
        </p:nvSpPr>
        <p:spPr bwMode="auto">
          <a:xfrm>
            <a:off x="5029200" y="1600200"/>
            <a:ext cx="787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smtClean="0">
                <a:solidFill>
                  <a:srgbClr val="000000"/>
                </a:solidFill>
              </a:rPr>
              <a:t>Coupled</a:t>
            </a:r>
          </a:p>
        </p:txBody>
      </p:sp>
      <p:sp>
        <p:nvSpPr>
          <p:cNvPr id="47147" name="Text Box 51"/>
          <p:cNvSpPr txBox="1">
            <a:spLocks noChangeArrowheads="1"/>
          </p:cNvSpPr>
          <p:nvPr/>
        </p:nvSpPr>
        <p:spPr bwMode="auto">
          <a:xfrm>
            <a:off x="44450" y="354965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smtClean="0">
                <a:solidFill>
                  <a:srgbClr val="000000"/>
                </a:solidFill>
              </a:rPr>
              <a:t>Global Data</a:t>
            </a:r>
          </a:p>
          <a:p>
            <a:pPr algn="ctr" eaLnBrk="1" fontAlgn="base" hangingPunct="1">
              <a:spcBef>
                <a:spcPct val="0"/>
              </a:spcBef>
              <a:spcAft>
                <a:spcPct val="0"/>
              </a:spcAft>
            </a:pPr>
            <a:r>
              <a:rPr lang="en-US" sz="1600" b="1" smtClean="0">
                <a:solidFill>
                  <a:srgbClr val="000000"/>
                </a:solidFill>
              </a:rPr>
              <a:t>Assimilation</a:t>
            </a:r>
          </a:p>
        </p:txBody>
      </p:sp>
      <p:sp>
        <p:nvSpPr>
          <p:cNvPr id="47148" name="Oval 52"/>
          <p:cNvSpPr>
            <a:spLocks noChangeArrowheads="1"/>
          </p:cNvSpPr>
          <p:nvPr/>
        </p:nvSpPr>
        <p:spPr bwMode="auto">
          <a:xfrm>
            <a:off x="76200" y="2286000"/>
            <a:ext cx="1447800" cy="228600"/>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7149" name="Arc 53"/>
          <p:cNvSpPr>
            <a:spLocks/>
          </p:cNvSpPr>
          <p:nvPr/>
        </p:nvSpPr>
        <p:spPr bwMode="auto">
          <a:xfrm rot="1074670" flipV="1">
            <a:off x="638175" y="3197225"/>
            <a:ext cx="296863" cy="152400"/>
          </a:xfrm>
          <a:custGeom>
            <a:avLst/>
            <a:gdLst>
              <a:gd name="T0" fmla="*/ 2147483647 w 20671"/>
              <a:gd name="T1" fmla="*/ 0 h 21585"/>
              <a:gd name="T2" fmla="*/ 2147483647 w 20671"/>
              <a:gd name="T3" fmla="*/ 2147483647 h 21585"/>
              <a:gd name="T4" fmla="*/ 0 w 20671"/>
              <a:gd name="T5" fmla="*/ 2147483647 h 21585"/>
              <a:gd name="T6" fmla="*/ 0 60000 65536"/>
              <a:gd name="T7" fmla="*/ 0 60000 65536"/>
              <a:gd name="T8" fmla="*/ 0 60000 65536"/>
              <a:gd name="T9" fmla="*/ 0 w 20671"/>
              <a:gd name="T10" fmla="*/ 0 h 21585"/>
              <a:gd name="T11" fmla="*/ 20671 w 20671"/>
              <a:gd name="T12" fmla="*/ 21585 h 21585"/>
            </a:gdLst>
            <a:ahLst/>
            <a:cxnLst>
              <a:cxn ang="T6">
                <a:pos x="T0" y="T1"/>
              </a:cxn>
              <a:cxn ang="T7">
                <a:pos x="T2" y="T3"/>
              </a:cxn>
              <a:cxn ang="T8">
                <a:pos x="T4" y="T5"/>
              </a:cxn>
            </a:cxnLst>
            <a:rect l="T9" t="T10" r="T11" b="T12"/>
            <a:pathLst>
              <a:path w="20671" h="21585" fill="none" extrusionOk="0">
                <a:moveTo>
                  <a:pt x="793" y="-1"/>
                </a:moveTo>
                <a:cubicBezTo>
                  <a:pt x="10009" y="338"/>
                  <a:pt x="17994" y="6491"/>
                  <a:pt x="20670" y="15318"/>
                </a:cubicBezTo>
              </a:path>
              <a:path w="20671" h="21585" stroke="0" extrusionOk="0">
                <a:moveTo>
                  <a:pt x="793" y="-1"/>
                </a:moveTo>
                <a:cubicBezTo>
                  <a:pt x="10009" y="338"/>
                  <a:pt x="17994" y="6491"/>
                  <a:pt x="20670" y="15318"/>
                </a:cubicBezTo>
                <a:lnTo>
                  <a:pt x="0" y="21585"/>
                </a:lnTo>
                <a:close/>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pic>
        <p:nvPicPr>
          <p:cNvPr id="47150" name="Picture 54" descr="MCj04247800000[1]"/>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04800" y="1371600"/>
            <a:ext cx="1038225" cy="103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
        <p:nvSpPr>
          <p:cNvPr id="47151" name="Line 56"/>
          <p:cNvSpPr>
            <a:spLocks noChangeShapeType="1"/>
          </p:cNvSpPr>
          <p:nvPr/>
        </p:nvSpPr>
        <p:spPr bwMode="auto">
          <a:xfrm>
            <a:off x="3954463" y="4953000"/>
            <a:ext cx="152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2" name="Line 57"/>
          <p:cNvSpPr>
            <a:spLocks noChangeShapeType="1"/>
          </p:cNvSpPr>
          <p:nvPr/>
        </p:nvSpPr>
        <p:spPr bwMode="auto">
          <a:xfrm>
            <a:off x="1295400" y="5181600"/>
            <a:ext cx="20574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3" name="Line 58"/>
          <p:cNvSpPr>
            <a:spLocks noChangeShapeType="1"/>
          </p:cNvSpPr>
          <p:nvPr/>
        </p:nvSpPr>
        <p:spPr bwMode="auto">
          <a:xfrm>
            <a:off x="3581400" y="1890713"/>
            <a:ext cx="1219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4" name="Freeform 60"/>
          <p:cNvSpPr>
            <a:spLocks/>
          </p:cNvSpPr>
          <p:nvPr/>
        </p:nvSpPr>
        <p:spPr bwMode="auto">
          <a:xfrm>
            <a:off x="914400" y="2424113"/>
            <a:ext cx="595313" cy="876300"/>
          </a:xfrm>
          <a:custGeom>
            <a:avLst/>
            <a:gdLst>
              <a:gd name="T0" fmla="*/ 2147483647 w 400"/>
              <a:gd name="T1" fmla="*/ 0 h 528"/>
              <a:gd name="T2" fmla="*/ 2147483647 w 400"/>
              <a:gd name="T3" fmla="*/ 2147483647 h 528"/>
              <a:gd name="T4" fmla="*/ 2147483647 w 400"/>
              <a:gd name="T5" fmla="*/ 2147483647 h 528"/>
              <a:gd name="T6" fmla="*/ 0 60000 65536"/>
              <a:gd name="T7" fmla="*/ 0 60000 65536"/>
              <a:gd name="T8" fmla="*/ 0 60000 65536"/>
              <a:gd name="T9" fmla="*/ 0 w 400"/>
              <a:gd name="T10" fmla="*/ 0 h 528"/>
              <a:gd name="T11" fmla="*/ 400 w 400"/>
              <a:gd name="T12" fmla="*/ 528 h 528"/>
            </a:gdLst>
            <a:ahLst/>
            <a:cxnLst>
              <a:cxn ang="T6">
                <a:pos x="T0" y="T1"/>
              </a:cxn>
              <a:cxn ang="T7">
                <a:pos x="T2" y="T3"/>
              </a:cxn>
              <a:cxn ang="T8">
                <a:pos x="T4" y="T5"/>
              </a:cxn>
            </a:cxnLst>
            <a:rect l="T9" t="T10" r="T11" b="T12"/>
            <a:pathLst>
              <a:path w="400" h="528">
                <a:moveTo>
                  <a:pt x="400" y="0"/>
                </a:moveTo>
                <a:cubicBezTo>
                  <a:pt x="264" y="100"/>
                  <a:pt x="128" y="200"/>
                  <a:pt x="64" y="288"/>
                </a:cubicBezTo>
                <a:cubicBezTo>
                  <a:pt x="0" y="376"/>
                  <a:pt x="24" y="488"/>
                  <a:pt x="16" y="528"/>
                </a:cubicBez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5" name="Freeform 61"/>
          <p:cNvSpPr>
            <a:spLocks/>
          </p:cNvSpPr>
          <p:nvPr/>
        </p:nvSpPr>
        <p:spPr bwMode="auto">
          <a:xfrm flipH="1">
            <a:off x="100013" y="2428875"/>
            <a:ext cx="568325" cy="881063"/>
          </a:xfrm>
          <a:custGeom>
            <a:avLst/>
            <a:gdLst>
              <a:gd name="T0" fmla="*/ 2147483647 w 400"/>
              <a:gd name="T1" fmla="*/ 0 h 528"/>
              <a:gd name="T2" fmla="*/ 2147483647 w 400"/>
              <a:gd name="T3" fmla="*/ 2147483647 h 528"/>
              <a:gd name="T4" fmla="*/ 2147483647 w 400"/>
              <a:gd name="T5" fmla="*/ 2147483647 h 528"/>
              <a:gd name="T6" fmla="*/ 0 60000 65536"/>
              <a:gd name="T7" fmla="*/ 0 60000 65536"/>
              <a:gd name="T8" fmla="*/ 0 60000 65536"/>
              <a:gd name="T9" fmla="*/ 0 w 400"/>
              <a:gd name="T10" fmla="*/ 0 h 528"/>
              <a:gd name="T11" fmla="*/ 400 w 400"/>
              <a:gd name="T12" fmla="*/ 528 h 528"/>
            </a:gdLst>
            <a:ahLst/>
            <a:cxnLst>
              <a:cxn ang="T6">
                <a:pos x="T0" y="T1"/>
              </a:cxn>
              <a:cxn ang="T7">
                <a:pos x="T2" y="T3"/>
              </a:cxn>
              <a:cxn ang="T8">
                <a:pos x="T4" y="T5"/>
              </a:cxn>
            </a:cxnLst>
            <a:rect l="T9" t="T10" r="T11" b="T12"/>
            <a:pathLst>
              <a:path w="400" h="528">
                <a:moveTo>
                  <a:pt x="400" y="0"/>
                </a:moveTo>
                <a:cubicBezTo>
                  <a:pt x="264" y="100"/>
                  <a:pt x="128" y="200"/>
                  <a:pt x="64" y="288"/>
                </a:cubicBezTo>
                <a:cubicBezTo>
                  <a:pt x="0" y="376"/>
                  <a:pt x="24" y="488"/>
                  <a:pt x="16" y="528"/>
                </a:cubicBez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6" name="Line 63"/>
          <p:cNvSpPr>
            <a:spLocks noChangeShapeType="1"/>
          </p:cNvSpPr>
          <p:nvPr/>
        </p:nvSpPr>
        <p:spPr bwMode="auto">
          <a:xfrm>
            <a:off x="6477000" y="3352800"/>
            <a:ext cx="1066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nvGrpSpPr>
          <p:cNvPr id="47157" name="Group 56"/>
          <p:cNvGrpSpPr>
            <a:grpSpLocks/>
          </p:cNvGrpSpPr>
          <p:nvPr/>
        </p:nvGrpSpPr>
        <p:grpSpPr bwMode="auto">
          <a:xfrm>
            <a:off x="5943600" y="1371600"/>
            <a:ext cx="1600200" cy="1350963"/>
            <a:chOff x="3744" y="864"/>
            <a:chExt cx="1008" cy="851"/>
          </a:xfrm>
        </p:grpSpPr>
        <p:sp>
          <p:nvSpPr>
            <p:cNvPr id="47183" name="Line 59"/>
            <p:cNvSpPr>
              <a:spLocks noChangeShapeType="1"/>
            </p:cNvSpPr>
            <p:nvPr/>
          </p:nvSpPr>
          <p:spPr bwMode="auto">
            <a:xfrm>
              <a:off x="3786" y="1281"/>
              <a:ext cx="458" cy="0"/>
            </a:xfrm>
            <a:prstGeom prst="line">
              <a:avLst/>
            </a:prstGeom>
            <a:noFill/>
            <a:ln w="9525">
              <a:solidFill>
                <a:srgbClr val="33CCF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nvGrpSpPr>
            <p:cNvPr id="47184" name="Group 58"/>
            <p:cNvGrpSpPr>
              <a:grpSpLocks/>
            </p:cNvGrpSpPr>
            <p:nvPr/>
          </p:nvGrpSpPr>
          <p:grpSpPr bwMode="auto">
            <a:xfrm>
              <a:off x="3744" y="864"/>
              <a:ext cx="1008" cy="851"/>
              <a:chOff x="3744" y="864"/>
              <a:chExt cx="1008" cy="851"/>
            </a:xfrm>
          </p:grpSpPr>
          <p:pic>
            <p:nvPicPr>
              <p:cNvPr id="47185" name="Picture 19" descr="aofs_sst_nowcast_natl"/>
              <p:cNvPicPr>
                <a:picLocks noChangeAspect="1" noChangeArrowheads="1"/>
              </p:cNvPicPr>
              <p:nvPr/>
            </p:nvPicPr>
            <p:blipFill>
              <a:blip r:embed="rId10" cstate="print">
                <a:extLst>
                  <a:ext uri="{28A0092B-C50C-407E-A947-70E740481C1C}">
                    <a14:useLocalDpi xmlns="" xmlns:a14="http://schemas.microsoft.com/office/drawing/2010/main" val="0"/>
                  </a:ext>
                </a:extLst>
              </a:blip>
              <a:srcRect l="-1250" t="-1666" r="-1250" b="-1666"/>
              <a:stretch>
                <a:fillRect/>
              </a:stretch>
            </p:blipFill>
            <p:spPr bwMode="auto">
              <a:xfrm>
                <a:off x="4244" y="864"/>
                <a:ext cx="508" cy="370"/>
              </a:xfrm>
              <a:prstGeom prst="rect">
                <a:avLst/>
              </a:prstGeom>
              <a:noFill/>
              <a:ln w="19050">
                <a:solidFill>
                  <a:srgbClr val="33CCFF"/>
                </a:solidFill>
                <a:miter lim="800000"/>
                <a:headEnd/>
                <a:tailEnd/>
              </a:ln>
              <a:extLst>
                <a:ext uri="{909E8E84-426E-40DD-AFC4-6F175D3DCCD1}">
                  <a14:hiddenFill xmlns="" xmlns:a14="http://schemas.microsoft.com/office/drawing/2010/main">
                    <a:solidFill>
                      <a:srgbClr val="FFFFFF"/>
                    </a:solidFill>
                  </a14:hiddenFill>
                </a:ext>
              </a:extLst>
            </p:spPr>
          </p:pic>
          <p:pic>
            <p:nvPicPr>
              <p:cNvPr id="47186" name="Picture 62" descr="izzy_24h"/>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20" y="1392"/>
                <a:ext cx="416" cy="323"/>
              </a:xfrm>
              <a:prstGeom prst="rect">
                <a:avLst/>
              </a:prstGeom>
              <a:noFill/>
              <a:ln w="9525">
                <a:solidFill>
                  <a:srgbClr val="33CCFF"/>
                </a:solidFill>
                <a:miter lim="800000"/>
                <a:headEnd/>
                <a:tailEnd/>
              </a:ln>
              <a:extLst>
                <a:ext uri="{909E8E84-426E-40DD-AFC4-6F175D3DCCD1}">
                  <a14:hiddenFill xmlns="" xmlns:a14="http://schemas.microsoft.com/office/drawing/2010/main">
                    <a:solidFill>
                      <a:srgbClr val="FFFFFF"/>
                    </a:solidFill>
                  </a14:hiddenFill>
                </a:ext>
              </a:extLst>
            </p:spPr>
          </p:pic>
          <p:sp>
            <p:nvSpPr>
              <p:cNvPr id="47187" name="Text Box 64"/>
              <p:cNvSpPr txBox="1">
                <a:spLocks noChangeArrowheads="1"/>
              </p:cNvSpPr>
              <p:nvPr/>
            </p:nvSpPr>
            <p:spPr bwMode="auto">
              <a:xfrm>
                <a:off x="3744" y="864"/>
                <a:ext cx="1008" cy="820"/>
              </a:xfrm>
              <a:prstGeom prst="rect">
                <a:avLst/>
              </a:prstGeom>
              <a:noFill/>
              <a:ln w="57150">
                <a:solidFill>
                  <a:srgbClr val="33CC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000000"/>
                    </a:solidFill>
                  </a:rPr>
                  <a:t>Oceans</a:t>
                </a:r>
              </a:p>
              <a:p>
                <a:pPr eaLnBrk="1" fontAlgn="base" hangingPunct="1">
                  <a:spcBef>
                    <a:spcPct val="40000"/>
                  </a:spcBef>
                  <a:spcAft>
                    <a:spcPct val="0"/>
                  </a:spcAft>
                </a:pPr>
                <a:r>
                  <a:rPr lang="en-US" sz="1200" smtClean="0">
                    <a:solidFill>
                      <a:srgbClr val="000000"/>
                    </a:solidFill>
                  </a:rPr>
                  <a:t>HYCOM</a:t>
                </a:r>
              </a:p>
              <a:p>
                <a:pPr eaLnBrk="1" fontAlgn="base" hangingPunct="1">
                  <a:spcBef>
                    <a:spcPct val="40000"/>
                  </a:spcBef>
                  <a:spcAft>
                    <a:spcPct val="0"/>
                  </a:spcAft>
                </a:pPr>
                <a:endParaRPr lang="en-US" sz="1200" smtClean="0">
                  <a:solidFill>
                    <a:srgbClr val="000000"/>
                  </a:solidFill>
                </a:endParaRPr>
              </a:p>
              <a:p>
                <a:pPr eaLnBrk="1" fontAlgn="base" hangingPunct="1">
                  <a:spcBef>
                    <a:spcPct val="0"/>
                  </a:spcBef>
                  <a:spcAft>
                    <a:spcPct val="0"/>
                  </a:spcAft>
                </a:pPr>
                <a:r>
                  <a:rPr lang="en-US" sz="1100" smtClean="0">
                    <a:solidFill>
                      <a:srgbClr val="000000"/>
                    </a:solidFill>
                  </a:rPr>
                  <a:t>WaveWatch </a:t>
                </a:r>
              </a:p>
              <a:p>
                <a:pPr eaLnBrk="1" fontAlgn="base" hangingPunct="1">
                  <a:spcBef>
                    <a:spcPct val="0"/>
                  </a:spcBef>
                  <a:spcAft>
                    <a:spcPct val="0"/>
                  </a:spcAft>
                </a:pPr>
                <a:r>
                  <a:rPr lang="en-US" sz="1100" smtClean="0">
                    <a:solidFill>
                      <a:srgbClr val="000000"/>
                    </a:solidFill>
                  </a:rPr>
                  <a:t>III</a:t>
                </a:r>
              </a:p>
              <a:p>
                <a:pPr eaLnBrk="1" fontAlgn="base" hangingPunct="1">
                  <a:spcBef>
                    <a:spcPct val="0"/>
                  </a:spcBef>
                  <a:spcAft>
                    <a:spcPct val="0"/>
                  </a:spcAft>
                </a:pPr>
                <a:endParaRPr lang="en-US" sz="700" b="1" smtClean="0">
                  <a:solidFill>
                    <a:srgbClr val="000000"/>
                  </a:solidFill>
                </a:endParaRPr>
              </a:p>
            </p:txBody>
          </p:sp>
        </p:grpSp>
      </p:grpSp>
      <p:sp>
        <p:nvSpPr>
          <p:cNvPr id="47158" name="Line 65"/>
          <p:cNvSpPr>
            <a:spLocks noChangeShapeType="1"/>
          </p:cNvSpPr>
          <p:nvPr/>
        </p:nvSpPr>
        <p:spPr bwMode="auto">
          <a:xfrm>
            <a:off x="6434138" y="5305425"/>
            <a:ext cx="1219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9" name="Text Box 66"/>
          <p:cNvSpPr txBox="1">
            <a:spLocks noChangeArrowheads="1"/>
          </p:cNvSpPr>
          <p:nvPr/>
        </p:nvSpPr>
        <p:spPr bwMode="auto">
          <a:xfrm>
            <a:off x="6443663" y="5386388"/>
            <a:ext cx="11842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smtClean="0">
                <a:solidFill>
                  <a:srgbClr val="000000"/>
                </a:solidFill>
              </a:rPr>
              <a:t>NAM/CMAQ</a:t>
            </a:r>
          </a:p>
        </p:txBody>
      </p:sp>
      <p:sp>
        <p:nvSpPr>
          <p:cNvPr id="47160" name="Line 67"/>
          <p:cNvSpPr>
            <a:spLocks noChangeShapeType="1"/>
          </p:cNvSpPr>
          <p:nvPr/>
        </p:nvSpPr>
        <p:spPr bwMode="auto">
          <a:xfrm>
            <a:off x="6415088" y="4224338"/>
            <a:ext cx="1371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pic>
        <p:nvPicPr>
          <p:cNvPr id="47161" name="Picture 68"/>
          <p:cNvPicPr>
            <a:picLocks noChangeAspect="1" noChangeArrowheads="1"/>
          </p:cNvPicPr>
          <p:nvPr/>
        </p:nvPicPr>
        <p:blipFill>
          <a:blip r:embed="rId12" cstate="print">
            <a:extLst>
              <a:ext uri="{28A0092B-C50C-407E-A947-70E740481C1C}">
                <a14:useLocalDpi xmlns="" xmlns:a14="http://schemas.microsoft.com/office/drawing/2010/main" val="0"/>
              </a:ext>
            </a:extLst>
          </a:blip>
          <a:srcRect t="22087" b="26651"/>
          <a:stretch>
            <a:fillRect/>
          </a:stretch>
        </p:blipFill>
        <p:spPr bwMode="auto">
          <a:xfrm>
            <a:off x="1524000" y="5638800"/>
            <a:ext cx="3429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7162" name="Rectangle 69"/>
          <p:cNvSpPr>
            <a:spLocks noChangeArrowheads="1"/>
          </p:cNvSpPr>
          <p:nvPr/>
        </p:nvSpPr>
        <p:spPr bwMode="auto">
          <a:xfrm>
            <a:off x="5299075" y="6400800"/>
            <a:ext cx="2730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fld id="{EA9B2915-9B47-4CE7-B706-141C8D4EF1E2}" type="slidenum">
              <a:rPr lang="en-US" sz="1400" smtClean="0">
                <a:solidFill>
                  <a:srgbClr val="000000"/>
                </a:solidFill>
                <a:latin typeface="Arial" pitchFamily="34" charset="0"/>
              </a:rPr>
              <a:pPr fontAlgn="base">
                <a:spcBef>
                  <a:spcPct val="0"/>
                </a:spcBef>
                <a:spcAft>
                  <a:spcPct val="0"/>
                </a:spcAft>
              </a:pPr>
              <a:t>46</a:t>
            </a:fld>
            <a:endParaRPr lang="en-US" sz="1400" smtClean="0">
              <a:solidFill>
                <a:srgbClr val="000000"/>
              </a:solidFill>
              <a:latin typeface="Arial" pitchFamily="34" charset="0"/>
            </a:endParaRPr>
          </a:p>
        </p:txBody>
      </p:sp>
      <p:sp>
        <p:nvSpPr>
          <p:cNvPr id="47163" name="TextBox 70"/>
          <p:cNvSpPr txBox="1">
            <a:spLocks noChangeArrowheads="1"/>
          </p:cNvSpPr>
          <p:nvPr/>
        </p:nvSpPr>
        <p:spPr bwMode="auto">
          <a:xfrm rot="-5400000">
            <a:off x="3309827" y="3108870"/>
            <a:ext cx="940594" cy="461665"/>
          </a:xfrm>
          <a:prstGeom prst="rect">
            <a:avLst/>
          </a:prstGeom>
          <a:solidFill>
            <a:schemeClr val="accent2"/>
          </a:solidFill>
          <a:ln w="12700">
            <a:solidFill>
              <a:schemeClr val="accent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200" smtClean="0">
                <a:solidFill>
                  <a:srgbClr val="000000"/>
                </a:solidFill>
              </a:rPr>
              <a:t>Regional</a:t>
            </a:r>
          </a:p>
          <a:p>
            <a:pPr algn="ctr" eaLnBrk="1" fontAlgn="base" hangingPunct="1">
              <a:spcBef>
                <a:spcPct val="0"/>
              </a:spcBef>
              <a:spcAft>
                <a:spcPct val="0"/>
              </a:spcAft>
            </a:pPr>
            <a:r>
              <a:rPr lang="en-US" sz="1200" smtClean="0">
                <a:solidFill>
                  <a:srgbClr val="000000"/>
                </a:solidFill>
              </a:rPr>
              <a:t>DA</a:t>
            </a:r>
          </a:p>
        </p:txBody>
      </p:sp>
      <p:sp>
        <p:nvSpPr>
          <p:cNvPr id="47164" name="Rectangle 13"/>
          <p:cNvSpPr>
            <a:spLocks noChangeArrowheads="1"/>
          </p:cNvSpPr>
          <p:nvPr/>
        </p:nvSpPr>
        <p:spPr bwMode="auto">
          <a:xfrm>
            <a:off x="3581400" y="2895600"/>
            <a:ext cx="1828800" cy="914400"/>
          </a:xfrm>
          <a:prstGeom prst="rect">
            <a:avLst/>
          </a:prstGeom>
          <a:noFill/>
          <a:ln w="57150">
            <a:solidFill>
              <a:srgbClr val="66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mtClean="0">
              <a:solidFill>
                <a:srgbClr val="00CC66"/>
              </a:solidFill>
              <a:latin typeface="Arial" pitchFamily="34" charset="0"/>
            </a:endParaRPr>
          </a:p>
        </p:txBody>
      </p:sp>
      <p:sp>
        <p:nvSpPr>
          <p:cNvPr id="47165" name="Line 56"/>
          <p:cNvSpPr>
            <a:spLocks noChangeShapeType="1"/>
          </p:cNvSpPr>
          <p:nvPr/>
        </p:nvSpPr>
        <p:spPr bwMode="auto">
          <a:xfrm>
            <a:off x="4084638" y="3368675"/>
            <a:ext cx="12954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6" name="Text Box 6"/>
          <p:cNvSpPr txBox="1">
            <a:spLocks noChangeArrowheads="1"/>
          </p:cNvSpPr>
          <p:nvPr/>
        </p:nvSpPr>
        <p:spPr bwMode="auto">
          <a:xfrm>
            <a:off x="420688" y="2663825"/>
            <a:ext cx="773112" cy="40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75000"/>
              </a:lnSpc>
              <a:spcBef>
                <a:spcPct val="0"/>
              </a:spcBef>
              <a:spcAft>
                <a:spcPct val="0"/>
              </a:spcAft>
            </a:pPr>
            <a:r>
              <a:rPr lang="en-US" sz="900" smtClean="0">
                <a:solidFill>
                  <a:srgbClr val="000000"/>
                </a:solidFill>
              </a:rPr>
              <a:t>Satellites + Radar</a:t>
            </a:r>
          </a:p>
          <a:p>
            <a:pPr algn="ctr" eaLnBrk="1" fontAlgn="base" hangingPunct="1">
              <a:lnSpc>
                <a:spcPct val="75000"/>
              </a:lnSpc>
              <a:spcBef>
                <a:spcPct val="0"/>
              </a:spcBef>
              <a:spcAft>
                <a:spcPct val="0"/>
              </a:spcAft>
            </a:pPr>
            <a:r>
              <a:rPr lang="en-US" sz="900" smtClean="0">
                <a:solidFill>
                  <a:srgbClr val="000000"/>
                </a:solidFill>
              </a:rPr>
              <a:t>99.9%</a:t>
            </a:r>
          </a:p>
        </p:txBody>
      </p:sp>
      <p:sp>
        <p:nvSpPr>
          <p:cNvPr id="47167" name="Text Box 33"/>
          <p:cNvSpPr txBox="1">
            <a:spLocks noChangeArrowheads="1"/>
          </p:cNvSpPr>
          <p:nvPr/>
        </p:nvSpPr>
        <p:spPr bwMode="auto">
          <a:xfrm>
            <a:off x="361950" y="2465388"/>
            <a:ext cx="901700"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20000"/>
              </a:lnSpc>
              <a:spcBef>
                <a:spcPct val="0"/>
              </a:spcBef>
              <a:spcAft>
                <a:spcPct val="0"/>
              </a:spcAft>
            </a:pPr>
            <a:r>
              <a:rPr lang="en-US" sz="900" smtClean="0">
                <a:solidFill>
                  <a:srgbClr val="000000"/>
                </a:solidFill>
              </a:rPr>
              <a:t>3.5B Obs/Day</a:t>
            </a:r>
          </a:p>
        </p:txBody>
      </p:sp>
      <p:sp>
        <p:nvSpPr>
          <p:cNvPr id="47168" name="Oval 37"/>
          <p:cNvSpPr>
            <a:spLocks noChangeArrowheads="1"/>
          </p:cNvSpPr>
          <p:nvPr/>
        </p:nvSpPr>
        <p:spPr bwMode="auto">
          <a:xfrm>
            <a:off x="30163" y="3429000"/>
            <a:ext cx="1447800" cy="838200"/>
          </a:xfrm>
          <a:prstGeom prst="ellipse">
            <a:avLst/>
          </a:prstGeom>
          <a:noFill/>
          <a:ln w="57150">
            <a:solidFill>
              <a:srgbClr val="00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7169" name="Line 9"/>
          <p:cNvSpPr>
            <a:spLocks noChangeShapeType="1"/>
          </p:cNvSpPr>
          <p:nvPr/>
        </p:nvSpPr>
        <p:spPr bwMode="auto">
          <a:xfrm>
            <a:off x="4419600" y="3856038"/>
            <a:ext cx="76200" cy="533400"/>
          </a:xfrm>
          <a:prstGeom prst="line">
            <a:avLst/>
          </a:prstGeom>
          <a:noFill/>
          <a:ln w="57150">
            <a:solidFill>
              <a:srgbClr val="6633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0" name="Text Box 64"/>
          <p:cNvSpPr txBox="1">
            <a:spLocks noChangeArrowheads="1"/>
          </p:cNvSpPr>
          <p:nvPr/>
        </p:nvSpPr>
        <p:spPr bwMode="auto">
          <a:xfrm>
            <a:off x="8001000" y="1371600"/>
            <a:ext cx="914400" cy="1428750"/>
          </a:xfrm>
          <a:prstGeom prst="rect">
            <a:avLst/>
          </a:prstGeom>
          <a:noFill/>
          <a:ln w="57150">
            <a:solidFill>
              <a:srgbClr val="6633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200" b="1" smtClean="0">
                <a:solidFill>
                  <a:srgbClr val="000000"/>
                </a:solidFill>
                <a:latin typeface="Calibri" pitchFamily="34" charset="0"/>
                <a:ea typeface="ＭＳ Ｐゴシック"/>
                <a:cs typeface="ＭＳ Ｐゴシック"/>
              </a:rPr>
              <a:t>NOS</a:t>
            </a:r>
          </a:p>
          <a:p>
            <a:pPr algn="ctr" eaLnBrk="1" fontAlgn="base" hangingPunct="1">
              <a:spcBef>
                <a:spcPct val="0"/>
              </a:spcBef>
              <a:spcAft>
                <a:spcPct val="0"/>
              </a:spcAft>
            </a:pPr>
            <a:r>
              <a:rPr lang="en-US" sz="1200" b="1" smtClean="0">
                <a:solidFill>
                  <a:srgbClr val="000000"/>
                </a:solidFill>
                <a:latin typeface="Calibri" pitchFamily="34" charset="0"/>
                <a:ea typeface="ＭＳ Ｐゴシック"/>
                <a:cs typeface="ＭＳ Ｐゴシック"/>
              </a:rPr>
              <a:t>PORTS</a:t>
            </a:r>
          </a:p>
          <a:p>
            <a:pPr algn="ctr" eaLnBrk="1" fontAlgn="base" hangingPunct="1">
              <a:spcBef>
                <a:spcPct val="0"/>
              </a:spcBef>
              <a:spcAft>
                <a:spcPct val="0"/>
              </a:spcAft>
            </a:pPr>
            <a:r>
              <a:rPr lang="en-US" sz="1000" b="1" smtClean="0">
                <a:solidFill>
                  <a:srgbClr val="000000"/>
                </a:solidFill>
                <a:latin typeface="Calibri" pitchFamily="34" charset="0"/>
                <a:ea typeface="ＭＳ Ｐゴシック"/>
                <a:cs typeface="ＭＳ Ｐゴシック"/>
              </a:rPr>
              <a:t>GLOFS</a:t>
            </a:r>
          </a:p>
          <a:p>
            <a:pPr algn="ctr" eaLnBrk="1" fontAlgn="base" hangingPunct="1">
              <a:spcBef>
                <a:spcPct val="0"/>
              </a:spcBef>
              <a:spcAft>
                <a:spcPct val="0"/>
              </a:spcAft>
            </a:pPr>
            <a:r>
              <a:rPr lang="en-US" sz="1000" b="1" smtClean="0">
                <a:solidFill>
                  <a:srgbClr val="000000"/>
                </a:solidFill>
                <a:latin typeface="Calibri" pitchFamily="34" charset="0"/>
                <a:ea typeface="ＭＳ Ｐゴシック"/>
                <a:cs typeface="ＭＳ Ｐゴシック"/>
              </a:rPr>
              <a:t>Chesapeake</a:t>
            </a:r>
          </a:p>
          <a:p>
            <a:pPr algn="ctr" eaLnBrk="1" fontAlgn="base" hangingPunct="1">
              <a:spcBef>
                <a:spcPct val="0"/>
              </a:spcBef>
              <a:spcAft>
                <a:spcPct val="0"/>
              </a:spcAft>
            </a:pPr>
            <a:r>
              <a:rPr lang="en-US" sz="1000" b="1" smtClean="0">
                <a:solidFill>
                  <a:srgbClr val="000000"/>
                </a:solidFill>
                <a:latin typeface="Calibri" pitchFamily="34" charset="0"/>
                <a:ea typeface="ＭＳ Ｐゴシック"/>
                <a:cs typeface="ＭＳ Ｐゴシック"/>
              </a:rPr>
              <a:t>Tampa </a:t>
            </a:r>
          </a:p>
          <a:p>
            <a:pPr algn="ctr" eaLnBrk="1" fontAlgn="base" hangingPunct="1">
              <a:spcBef>
                <a:spcPct val="0"/>
              </a:spcBef>
              <a:spcAft>
                <a:spcPct val="0"/>
              </a:spcAft>
            </a:pPr>
            <a:r>
              <a:rPr lang="en-US" sz="1000" b="1" smtClean="0">
                <a:solidFill>
                  <a:srgbClr val="000000"/>
                </a:solidFill>
                <a:latin typeface="Calibri" pitchFamily="34" charset="0"/>
                <a:ea typeface="ＭＳ Ｐゴシック"/>
                <a:cs typeface="ＭＳ Ｐゴシック"/>
              </a:rPr>
              <a:t>Delaware</a:t>
            </a:r>
          </a:p>
          <a:p>
            <a:pPr algn="ctr" eaLnBrk="1" fontAlgn="base" hangingPunct="1">
              <a:spcBef>
                <a:spcPct val="0"/>
              </a:spcBef>
              <a:spcAft>
                <a:spcPct val="0"/>
              </a:spcAft>
            </a:pPr>
            <a:endParaRPr lang="en-US" sz="1000" b="1" smtClean="0">
              <a:solidFill>
                <a:srgbClr val="000000"/>
              </a:solidFill>
              <a:latin typeface="Calibri" pitchFamily="34" charset="0"/>
              <a:ea typeface="ＭＳ Ｐゴシック"/>
              <a:cs typeface="ＭＳ Ｐゴシック"/>
            </a:endParaRPr>
          </a:p>
          <a:p>
            <a:pPr algn="ctr" eaLnBrk="1" fontAlgn="base" hangingPunct="1">
              <a:spcBef>
                <a:spcPct val="0"/>
              </a:spcBef>
              <a:spcAft>
                <a:spcPct val="0"/>
              </a:spcAft>
            </a:pPr>
            <a:r>
              <a:rPr lang="en-US" sz="1000" b="1" smtClean="0">
                <a:solidFill>
                  <a:srgbClr val="000000"/>
                </a:solidFill>
                <a:latin typeface="Calibri" pitchFamily="34" charset="0"/>
                <a:ea typeface="ＭＳ Ｐゴシック"/>
                <a:cs typeface="ＭＳ Ｐゴシック"/>
              </a:rPr>
              <a:t>ADCIRC</a:t>
            </a:r>
            <a:endParaRPr lang="en-US" sz="1000" smtClean="0">
              <a:solidFill>
                <a:srgbClr val="000000"/>
              </a:solidFill>
              <a:ea typeface="ＭＳ Ｐゴシック"/>
              <a:cs typeface="ＭＳ Ｐゴシック"/>
            </a:endParaRPr>
          </a:p>
        </p:txBody>
      </p:sp>
      <p:sp>
        <p:nvSpPr>
          <p:cNvPr id="47171" name="Line 11"/>
          <p:cNvSpPr>
            <a:spLocks noChangeShapeType="1"/>
          </p:cNvSpPr>
          <p:nvPr/>
        </p:nvSpPr>
        <p:spPr bwMode="auto">
          <a:xfrm>
            <a:off x="7620000" y="1905000"/>
            <a:ext cx="304800" cy="0"/>
          </a:xfrm>
          <a:prstGeom prst="line">
            <a:avLst/>
          </a:prstGeom>
          <a:noFill/>
          <a:ln w="57150">
            <a:solidFill>
              <a:srgbClr val="33CCFF"/>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2" name="Rectangle 35"/>
          <p:cNvSpPr>
            <a:spLocks noChangeArrowheads="1"/>
          </p:cNvSpPr>
          <p:nvPr/>
        </p:nvSpPr>
        <p:spPr bwMode="auto">
          <a:xfrm>
            <a:off x="152400" y="4648200"/>
            <a:ext cx="838200" cy="1071563"/>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7173" name="Text Box 78"/>
          <p:cNvSpPr txBox="1">
            <a:spLocks noChangeArrowheads="1"/>
          </p:cNvSpPr>
          <p:nvPr/>
        </p:nvSpPr>
        <p:spPr bwMode="auto">
          <a:xfrm>
            <a:off x="157163" y="4724400"/>
            <a:ext cx="84455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400" b="1" smtClean="0">
                <a:solidFill>
                  <a:srgbClr val="000000"/>
                </a:solidFill>
                <a:cs typeface="Times New Roman" pitchFamily="18" charset="0"/>
              </a:rPr>
              <a:t>Space</a:t>
            </a:r>
          </a:p>
          <a:p>
            <a:pPr algn="ctr" eaLnBrk="1" fontAlgn="base" hangingPunct="1">
              <a:spcBef>
                <a:spcPct val="0"/>
              </a:spcBef>
              <a:spcAft>
                <a:spcPct val="0"/>
              </a:spcAft>
            </a:pPr>
            <a:r>
              <a:rPr lang="en-US" sz="1400" b="1" smtClean="0">
                <a:solidFill>
                  <a:srgbClr val="000000"/>
                </a:solidFill>
                <a:cs typeface="Times New Roman" pitchFamily="18" charset="0"/>
              </a:rPr>
              <a:t>Weather</a:t>
            </a:r>
          </a:p>
          <a:p>
            <a:pPr algn="ctr" eaLnBrk="1" fontAlgn="base" hangingPunct="1">
              <a:spcBef>
                <a:spcPct val="0"/>
              </a:spcBef>
              <a:spcAft>
                <a:spcPct val="0"/>
              </a:spcAft>
            </a:pPr>
            <a:r>
              <a:rPr lang="en-US" sz="1000" b="1" smtClean="0">
                <a:solidFill>
                  <a:srgbClr val="000000"/>
                </a:solidFill>
                <a:cs typeface="Times New Roman" pitchFamily="18" charset="0"/>
              </a:rPr>
              <a:t>(Future)</a:t>
            </a:r>
          </a:p>
        </p:txBody>
      </p:sp>
      <p:sp>
        <p:nvSpPr>
          <p:cNvPr id="47174" name="Line 57"/>
          <p:cNvSpPr>
            <a:spLocks noChangeShapeType="1"/>
          </p:cNvSpPr>
          <p:nvPr/>
        </p:nvSpPr>
        <p:spPr bwMode="auto">
          <a:xfrm>
            <a:off x="228600" y="5334000"/>
            <a:ext cx="685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5" name="Text Box 80"/>
          <p:cNvSpPr txBox="1">
            <a:spLocks noChangeArrowheads="1"/>
          </p:cNvSpPr>
          <p:nvPr/>
        </p:nvSpPr>
        <p:spPr bwMode="auto">
          <a:xfrm>
            <a:off x="228600" y="5334000"/>
            <a:ext cx="6778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smtClean="0">
                <a:solidFill>
                  <a:srgbClr val="000000"/>
                </a:solidFill>
              </a:rPr>
              <a:t>ENLIL</a:t>
            </a:r>
          </a:p>
        </p:txBody>
      </p:sp>
      <p:sp>
        <p:nvSpPr>
          <p:cNvPr id="47176" name="Line 58"/>
          <p:cNvSpPr>
            <a:spLocks noChangeShapeType="1"/>
          </p:cNvSpPr>
          <p:nvPr/>
        </p:nvSpPr>
        <p:spPr bwMode="auto">
          <a:xfrm>
            <a:off x="8077200" y="2514600"/>
            <a:ext cx="762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7" name="Line 82"/>
          <p:cNvSpPr>
            <a:spLocks noChangeShapeType="1"/>
          </p:cNvSpPr>
          <p:nvPr/>
        </p:nvSpPr>
        <p:spPr bwMode="auto">
          <a:xfrm>
            <a:off x="2438400" y="2362200"/>
            <a:ext cx="76200" cy="609600"/>
          </a:xfrm>
          <a:prstGeom prst="line">
            <a:avLst/>
          </a:prstGeom>
          <a:noFill/>
          <a:ln w="57150">
            <a:solidFill>
              <a:srgbClr val="006600"/>
            </a:solidFill>
            <a:prstDash val="sysDot"/>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8" name="Text Box 50"/>
          <p:cNvSpPr txBox="1">
            <a:spLocks noChangeArrowheads="1"/>
          </p:cNvSpPr>
          <p:nvPr/>
        </p:nvSpPr>
        <p:spPr bwMode="auto">
          <a:xfrm rot="-5543701">
            <a:off x="1764506" y="2550091"/>
            <a:ext cx="735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dirty="0" smtClean="0">
                <a:solidFill>
                  <a:srgbClr val="000000"/>
                </a:solidFill>
              </a:rPr>
              <a:t>Coupled</a:t>
            </a:r>
          </a:p>
          <a:p>
            <a:pPr eaLnBrk="1" fontAlgn="base" hangingPunct="1">
              <a:spcBef>
                <a:spcPct val="0"/>
              </a:spcBef>
              <a:spcAft>
                <a:spcPct val="0"/>
              </a:spcAft>
            </a:pPr>
            <a:r>
              <a:rPr lang="en-US" sz="1200" b="1" dirty="0" smtClean="0">
                <a:solidFill>
                  <a:srgbClr val="000000"/>
                </a:solidFill>
              </a:rPr>
              <a:t>(Future)</a:t>
            </a:r>
          </a:p>
        </p:txBody>
      </p:sp>
      <p:grpSp>
        <p:nvGrpSpPr>
          <p:cNvPr id="47179" name="Group 87"/>
          <p:cNvGrpSpPr>
            <a:grpSpLocks/>
          </p:cNvGrpSpPr>
          <p:nvPr/>
        </p:nvGrpSpPr>
        <p:grpSpPr bwMode="auto">
          <a:xfrm>
            <a:off x="3581400" y="4419600"/>
            <a:ext cx="1981200" cy="1143000"/>
            <a:chOff x="3230563" y="4470400"/>
            <a:chExt cx="2133600" cy="1076325"/>
          </a:xfrm>
        </p:grpSpPr>
        <p:sp>
          <p:nvSpPr>
            <p:cNvPr id="47181" name="TextBox 71"/>
            <p:cNvSpPr txBox="1">
              <a:spLocks noChangeArrowheads="1"/>
            </p:cNvSpPr>
            <p:nvPr/>
          </p:nvSpPr>
          <p:spPr bwMode="auto">
            <a:xfrm rot="-5400000">
              <a:off x="2855089" y="4870063"/>
              <a:ext cx="1076325" cy="276999"/>
            </a:xfrm>
            <a:prstGeom prst="rect">
              <a:avLst/>
            </a:prstGeom>
            <a:solidFill>
              <a:schemeClr val="accent2"/>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200" b="1" smtClean="0">
                  <a:solidFill>
                    <a:srgbClr val="000000"/>
                  </a:solidFill>
                  <a:latin typeface="Calibri" pitchFamily="34" charset="0"/>
                </a:rPr>
                <a:t>Regional DA</a:t>
              </a:r>
            </a:p>
          </p:txBody>
        </p:sp>
        <p:sp>
          <p:nvSpPr>
            <p:cNvPr id="47182" name="Rectangle 35"/>
            <p:cNvSpPr>
              <a:spLocks noChangeArrowheads="1"/>
            </p:cNvSpPr>
            <p:nvPr/>
          </p:nvSpPr>
          <p:spPr bwMode="auto">
            <a:xfrm>
              <a:off x="3230563" y="4473575"/>
              <a:ext cx="2133600" cy="1071563"/>
            </a:xfrm>
            <a:prstGeom prst="rect">
              <a:avLst/>
            </a:prstGeom>
            <a:noFill/>
            <a:ln w="5715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sp>
        <p:nvSpPr>
          <p:cNvPr id="47180" name="Line 9"/>
          <p:cNvSpPr>
            <a:spLocks noChangeShapeType="1"/>
          </p:cNvSpPr>
          <p:nvPr/>
        </p:nvSpPr>
        <p:spPr bwMode="auto">
          <a:xfrm>
            <a:off x="5257800" y="3886200"/>
            <a:ext cx="990600" cy="1981200"/>
          </a:xfrm>
          <a:prstGeom prst="line">
            <a:avLst/>
          </a:prstGeom>
          <a:noFill/>
          <a:ln w="57150">
            <a:solidFill>
              <a:srgbClr val="663300"/>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2" name="Rectangle 1"/>
          <p:cNvSpPr/>
          <p:nvPr/>
        </p:nvSpPr>
        <p:spPr bwMode="auto">
          <a:xfrm>
            <a:off x="1791272" y="1167384"/>
            <a:ext cx="1281112" cy="1171868"/>
          </a:xfrm>
          <a:prstGeom prst="rect">
            <a:avLst/>
          </a:prstGeom>
          <a:noFill/>
          <a:ln w="63500" cap="flat" cmpd="sng" algn="ctr">
            <a:solidFill>
              <a:srgbClr val="FF99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1600" b="1" smtClean="0">
              <a:solidFill>
                <a:srgbClr val="000000"/>
              </a:solidFill>
              <a:latin typeface="Arial" pitchFamily="34" charset="0"/>
            </a:endParaRPr>
          </a:p>
        </p:txBody>
      </p:sp>
      <p:sp>
        <p:nvSpPr>
          <p:cNvPr id="87" name="Rectangle 86"/>
          <p:cNvSpPr/>
          <p:nvPr/>
        </p:nvSpPr>
        <p:spPr bwMode="auto">
          <a:xfrm>
            <a:off x="3549290" y="4389438"/>
            <a:ext cx="2065698" cy="1205402"/>
          </a:xfrm>
          <a:prstGeom prst="rect">
            <a:avLst/>
          </a:prstGeom>
          <a:noFill/>
          <a:ln w="635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1600" b="1" smtClean="0">
              <a:solidFill>
                <a:srgbClr val="000000"/>
              </a:solidFill>
              <a:latin typeface="Arial" pitchFamily="34" charset="0"/>
            </a:endParaRPr>
          </a:p>
        </p:txBody>
      </p:sp>
      <p:sp>
        <p:nvSpPr>
          <p:cNvPr id="88" name="Rectangle 87"/>
          <p:cNvSpPr/>
          <p:nvPr/>
        </p:nvSpPr>
        <p:spPr bwMode="auto">
          <a:xfrm>
            <a:off x="1119193" y="4657726"/>
            <a:ext cx="2362200" cy="998780"/>
          </a:xfrm>
          <a:prstGeom prst="rect">
            <a:avLst/>
          </a:prstGeom>
          <a:noFill/>
          <a:ln w="635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1600" b="1" smtClean="0">
              <a:solidFill>
                <a:srgbClr val="000000"/>
              </a:solidFill>
              <a:latin typeface="Arial" pitchFamily="34" charset="0"/>
            </a:endParaRPr>
          </a:p>
        </p:txBody>
      </p:sp>
    </p:spTree>
    <p:extLst>
      <p:ext uri="{BB962C8B-B14F-4D97-AF65-F5344CB8AC3E}">
        <p14:creationId xmlns="" xmlns:p14="http://schemas.microsoft.com/office/powerpoint/2010/main" val="335195130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MS PGothic"/>
                <a:cs typeface="MS PGothic"/>
              </a:defRPr>
            </a:lvl1pPr>
            <a:lvl2pPr marL="742950" indent="-285750">
              <a:defRPr sz="2400">
                <a:solidFill>
                  <a:schemeClr val="tx1"/>
                </a:solidFill>
                <a:latin typeface="Arial" pitchFamily="34" charset="0"/>
                <a:ea typeface="MS PGothic"/>
                <a:cs typeface="MS PGothic"/>
              </a:defRPr>
            </a:lvl2pPr>
            <a:lvl3pPr marL="1143000" indent="-228600">
              <a:defRPr sz="2400">
                <a:solidFill>
                  <a:schemeClr val="tx1"/>
                </a:solidFill>
                <a:latin typeface="Arial" pitchFamily="34" charset="0"/>
                <a:ea typeface="MS PGothic"/>
                <a:cs typeface="MS PGothic"/>
              </a:defRPr>
            </a:lvl3pPr>
            <a:lvl4pPr marL="1600200" indent="-228600">
              <a:defRPr sz="2400">
                <a:solidFill>
                  <a:schemeClr val="tx1"/>
                </a:solidFill>
                <a:latin typeface="Arial" pitchFamily="34" charset="0"/>
                <a:ea typeface="MS PGothic"/>
                <a:cs typeface="MS PGothic"/>
              </a:defRPr>
            </a:lvl4pPr>
            <a:lvl5pPr marL="2057400" indent="-228600">
              <a:defRPr sz="2400">
                <a:solidFill>
                  <a:schemeClr val="tx1"/>
                </a:solidFill>
                <a:latin typeface="Arial" pitchFamily="34" charset="0"/>
                <a:ea typeface="MS PGothic"/>
                <a:cs typeface="MS PGothic"/>
              </a:defRPr>
            </a:lvl5pPr>
            <a:lvl6pPr marL="2514600" indent="-228600" eaLnBrk="0" fontAlgn="base" hangingPunct="0">
              <a:spcBef>
                <a:spcPct val="0"/>
              </a:spcBef>
              <a:spcAft>
                <a:spcPct val="0"/>
              </a:spcAft>
              <a:defRPr sz="2400">
                <a:solidFill>
                  <a:schemeClr val="tx1"/>
                </a:solidFill>
                <a:latin typeface="Arial" pitchFamily="34" charset="0"/>
                <a:ea typeface="MS PGothic"/>
                <a:cs typeface="MS PGothic"/>
              </a:defRPr>
            </a:lvl6pPr>
            <a:lvl7pPr marL="2971800" indent="-228600" eaLnBrk="0" fontAlgn="base" hangingPunct="0">
              <a:spcBef>
                <a:spcPct val="0"/>
              </a:spcBef>
              <a:spcAft>
                <a:spcPct val="0"/>
              </a:spcAft>
              <a:defRPr sz="2400">
                <a:solidFill>
                  <a:schemeClr val="tx1"/>
                </a:solidFill>
                <a:latin typeface="Arial" pitchFamily="34" charset="0"/>
                <a:ea typeface="MS PGothic"/>
                <a:cs typeface="MS PGothic"/>
              </a:defRPr>
            </a:lvl7pPr>
            <a:lvl8pPr marL="3429000" indent="-228600" eaLnBrk="0" fontAlgn="base" hangingPunct="0">
              <a:spcBef>
                <a:spcPct val="0"/>
              </a:spcBef>
              <a:spcAft>
                <a:spcPct val="0"/>
              </a:spcAft>
              <a:defRPr sz="2400">
                <a:solidFill>
                  <a:schemeClr val="tx1"/>
                </a:solidFill>
                <a:latin typeface="Arial" pitchFamily="34" charset="0"/>
                <a:ea typeface="MS PGothic"/>
                <a:cs typeface="MS PGothic"/>
              </a:defRPr>
            </a:lvl8pPr>
            <a:lvl9pPr marL="3886200" indent="-228600" eaLnBrk="0" fontAlgn="base" hangingPunct="0">
              <a:spcBef>
                <a:spcPct val="0"/>
              </a:spcBef>
              <a:spcAft>
                <a:spcPct val="0"/>
              </a:spcAft>
              <a:defRPr sz="2400">
                <a:solidFill>
                  <a:schemeClr val="tx1"/>
                </a:solidFill>
                <a:latin typeface="Arial" pitchFamily="34" charset="0"/>
                <a:ea typeface="MS PGothic"/>
                <a:cs typeface="MS PGothic"/>
              </a:defRPr>
            </a:lvl9pPr>
          </a:lstStyle>
          <a:p>
            <a:fld id="{2EF736CB-B678-45A7-937E-32B153400FA5}" type="slidenum">
              <a:rPr lang="en-US" sz="1400">
                <a:solidFill>
                  <a:srgbClr val="000000"/>
                </a:solidFill>
              </a:rPr>
              <a:pPr/>
              <a:t>47</a:t>
            </a:fld>
            <a:endParaRPr lang="en-US" sz="1400">
              <a:solidFill>
                <a:srgbClr val="000000"/>
              </a:solidFill>
            </a:endParaRPr>
          </a:p>
        </p:txBody>
      </p:sp>
      <p:graphicFrame>
        <p:nvGraphicFramePr>
          <p:cNvPr id="2096" name="Group 48"/>
          <p:cNvGraphicFramePr>
            <a:graphicFrameLocks noGrp="1"/>
          </p:cNvGraphicFramePr>
          <p:nvPr>
            <p:ph idx="4294967295"/>
          </p:nvPr>
        </p:nvGraphicFramePr>
        <p:xfrm>
          <a:off x="300038" y="762000"/>
          <a:ext cx="8843962" cy="5911850"/>
        </p:xfrm>
        <a:graphic>
          <a:graphicData uri="http://schemas.openxmlformats.org/drawingml/2006/table">
            <a:tbl>
              <a:tblPr/>
              <a:tblGrid>
                <a:gridCol w="2124075"/>
                <a:gridCol w="3228975"/>
                <a:gridCol w="3490912"/>
              </a:tblGrid>
              <a:tr h="6949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cs typeface="Times New Roman" charset="0"/>
                        </a:rPr>
                        <a:t>Attribute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cs typeface="Times New Roman" charset="0"/>
                        </a:rPr>
                        <a:t>CFS v1.0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cs typeface="Times New Roman" charset="0"/>
                        </a:rPr>
                        <a:t>Operational Since 2004</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cs typeface="Times New Roman" charset="0"/>
                        </a:rPr>
                        <a:t>CFS v2.0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cs typeface="Times New Roman" charset="0"/>
                        </a:rPr>
                        <a:t>Operational Since March 2011</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Analysis Resolution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200 km</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27 km</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15850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Atmosphere model</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2003: 200 km/64 levels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Humidity based clouds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charset="0"/>
                        </a:rPr>
                        <a:t>2010: 100 km/64 levels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charset="0"/>
                        </a:rPr>
                        <a:t>Variable CO2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charset="0"/>
                        </a:rPr>
                        <a:t>AER SW &amp; LW radiation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charset="0"/>
                        </a:rPr>
                        <a:t>Prognostic clouds &amp; liquid water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charset="0"/>
                        </a:rPr>
                        <a:t>Retuned mountain blocking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charset="0"/>
                        </a:rPr>
                        <a:t>Convective gravity wave drag</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69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Ocean model</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MOM-3: 60N-65S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1/3 x 1 deg.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Assim depth 750 m</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MOM-4 fully global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¼ x ½ deg.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Assim depth 4737 m</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65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Land surface model (LSM) and assimilation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2-level OSU LSM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No separate land data assim</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4 level Noah model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GLDAS driven by obs precip</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Sea ice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Climatology</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Daily analysis and 3-layer interactive sea ice model</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3111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Coupling</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Daily</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30 minutes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Data assimilation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Retrieved soundings, 1995 analysis, uncoupled background</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Radiances assimilated, 2008 GSI, coupled background</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Reforecasts</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charset="0"/>
                        </a:rPr>
                        <a:t>15/month seasonal output</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charset="0"/>
                        </a:rPr>
                        <a:t>24/month (seasonal)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charset="0"/>
                        </a:rPr>
                        <a:t>124/month (week 3-6)</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333" name="Rectangle 54"/>
          <p:cNvSpPr>
            <a:spLocks noChangeArrowheads="1"/>
          </p:cNvSpPr>
          <p:nvPr/>
        </p:nvSpPr>
        <p:spPr bwMode="auto">
          <a:xfrm>
            <a:off x="685800" y="103188"/>
            <a:ext cx="7723188" cy="84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0" fontAlgn="base" hangingPunct="0">
              <a:spcBef>
                <a:spcPct val="0"/>
              </a:spcBef>
              <a:spcAft>
                <a:spcPct val="0"/>
              </a:spcAft>
            </a:pPr>
            <a:r>
              <a:rPr lang="en-US" sz="2400" b="1" smtClean="0">
                <a:solidFill>
                  <a:srgbClr val="1F497D"/>
                </a:solidFill>
                <a:cs typeface="Arial" pitchFamily="34" charset="0"/>
              </a:rPr>
              <a:t>NOAA Climate Forecast System (CFS) </a:t>
            </a:r>
            <a:r>
              <a:rPr lang="en-US" sz="2400" b="1" smtClean="0">
                <a:solidFill>
                  <a:srgbClr val="0000FF"/>
                </a:solidFill>
                <a:cs typeface="Arial" pitchFamily="34" charset="0"/>
              </a:rPr>
              <a:t/>
            </a:r>
            <a:br>
              <a:rPr lang="en-US" sz="2400" b="1" smtClean="0">
                <a:solidFill>
                  <a:srgbClr val="0000FF"/>
                </a:solidFill>
                <a:cs typeface="Arial" pitchFamily="34" charset="0"/>
              </a:rPr>
            </a:br>
            <a:endParaRPr lang="en-US" sz="2400" b="1" smtClean="0">
              <a:solidFill>
                <a:srgbClr val="0000FF"/>
              </a:solidFill>
              <a:cs typeface="Arial" pitchFamily="34" charset="0"/>
            </a:endParaRPr>
          </a:p>
        </p:txBody>
      </p:sp>
    </p:spTree>
    <p:extLst>
      <p:ext uri="{BB962C8B-B14F-4D97-AF65-F5344CB8AC3E}">
        <p14:creationId xmlns="" xmlns:p14="http://schemas.microsoft.com/office/powerpoint/2010/main" val="784488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052FC00-7790-4D97-A1FE-3E592BE530A7}" type="slidenum">
              <a:rPr lang="en-US" smtClean="0"/>
              <a:pPr>
                <a:defRPr/>
              </a:pPr>
              <a:t>48</a:t>
            </a:fld>
            <a:endParaRPr lang="en-US"/>
          </a:p>
        </p:txBody>
      </p:sp>
      <p:pic>
        <p:nvPicPr>
          <p:cNvPr id="3" name="821_20110830-IreneTracks-WaterMark.wmv">
            <a:hlinkClick r:id="" action="ppaction://media"/>
          </p:cNvPr>
          <p:cNvPicPr>
            <a:picLocks noRot="1" noChangeAspect="1"/>
          </p:cNvPicPr>
          <p:nvPr>
            <a:videoFile r:link="rId1"/>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0" y="1143000"/>
            <a:ext cx="685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8" name="TextBox 4"/>
          <p:cNvSpPr txBox="1">
            <a:spLocks noChangeArrowheads="1"/>
          </p:cNvSpPr>
          <p:nvPr/>
        </p:nvSpPr>
        <p:spPr bwMode="auto">
          <a:xfrm>
            <a:off x="2209800" y="188688"/>
            <a:ext cx="4658776"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800" dirty="0" smtClean="0">
                <a:solidFill>
                  <a:srgbClr val="000000"/>
                </a:solidFill>
                <a:latin typeface="Times New Roman" pitchFamily="18" charset="0"/>
                <a:cs typeface="Times New Roman" pitchFamily="18" charset="0"/>
              </a:rPr>
              <a:t>Hurricane Irene Track Forecast</a:t>
            </a:r>
          </a:p>
          <a:p>
            <a:pPr algn="ctr" eaLnBrk="1" fontAlgn="base" hangingPunct="1">
              <a:spcBef>
                <a:spcPct val="0"/>
              </a:spcBef>
              <a:spcAft>
                <a:spcPct val="0"/>
              </a:spcAft>
            </a:pPr>
            <a:r>
              <a:rPr lang="en-US" sz="2400" dirty="0" smtClean="0">
                <a:solidFill>
                  <a:srgbClr val="000000"/>
                </a:solidFill>
                <a:latin typeface="Times New Roman" pitchFamily="18" charset="0"/>
                <a:cs typeface="Times New Roman" pitchFamily="18" charset="0"/>
              </a:rPr>
              <a:t>The Use of Ensembles Pays Off</a:t>
            </a:r>
          </a:p>
        </p:txBody>
      </p:sp>
      <p:sp>
        <p:nvSpPr>
          <p:cNvPr id="129029" name="TextBox 5"/>
          <p:cNvSpPr txBox="1">
            <a:spLocks noChangeArrowheads="1"/>
          </p:cNvSpPr>
          <p:nvPr/>
        </p:nvSpPr>
        <p:spPr bwMode="auto">
          <a:xfrm>
            <a:off x="2743200" y="6019800"/>
            <a:ext cx="35655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Times New Roman" pitchFamily="18" charset="0"/>
                <a:cs typeface="Times New Roman" pitchFamily="18" charset="0"/>
              </a:rPr>
              <a:t>August  20, 2011 – August  27, 2011</a:t>
            </a:r>
          </a:p>
        </p:txBody>
      </p:sp>
    </p:spTree>
    <p:extLst>
      <p:ext uri="{BB962C8B-B14F-4D97-AF65-F5344CB8AC3E}">
        <p14:creationId xmlns="" xmlns:p14="http://schemas.microsoft.com/office/powerpoint/2010/main" val="4074023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242F29D-B25F-4F2F-A9F4-0978857681CD}" type="slidenum">
              <a:rPr lang="en-US" smtClean="0"/>
              <a:pPr>
                <a:defRPr/>
              </a:pPr>
              <a:t>49</a:t>
            </a:fld>
            <a:endParaRPr lang="en-US"/>
          </a:p>
        </p:txBody>
      </p:sp>
      <p:pic>
        <p:nvPicPr>
          <p:cNvPr id="130051" name="Picture 3" descr="Animated_HPC_STAGEIV.g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787525"/>
            <a:ext cx="9144000" cy="328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2" name="TextBox 3"/>
          <p:cNvSpPr txBox="1">
            <a:spLocks noChangeArrowheads="1"/>
          </p:cNvSpPr>
          <p:nvPr/>
        </p:nvSpPr>
        <p:spPr bwMode="auto">
          <a:xfrm>
            <a:off x="871538" y="1068388"/>
            <a:ext cx="26797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smtClean="0">
                <a:solidFill>
                  <a:srgbClr val="000000"/>
                </a:solidFill>
              </a:rPr>
              <a:t>Precipitation Forecast Loop</a:t>
            </a:r>
          </a:p>
        </p:txBody>
      </p:sp>
      <p:sp>
        <p:nvSpPr>
          <p:cNvPr id="130053" name="TextBox 4"/>
          <p:cNvSpPr txBox="1">
            <a:spLocks noChangeArrowheads="1"/>
          </p:cNvSpPr>
          <p:nvPr/>
        </p:nvSpPr>
        <p:spPr bwMode="auto">
          <a:xfrm>
            <a:off x="5340350" y="1085850"/>
            <a:ext cx="28844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smtClean="0">
                <a:solidFill>
                  <a:srgbClr val="000000"/>
                </a:solidFill>
              </a:rPr>
              <a:t>Precipitation Verification Loop</a:t>
            </a:r>
          </a:p>
        </p:txBody>
      </p:sp>
      <p:sp>
        <p:nvSpPr>
          <p:cNvPr id="130054" name="TextBox 5"/>
          <p:cNvSpPr txBox="1">
            <a:spLocks noChangeArrowheads="1"/>
          </p:cNvSpPr>
          <p:nvPr/>
        </p:nvSpPr>
        <p:spPr bwMode="auto">
          <a:xfrm>
            <a:off x="2514600" y="304800"/>
            <a:ext cx="4089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rPr>
              <a:t>Hurricane Irene Precipitation</a:t>
            </a:r>
          </a:p>
        </p:txBody>
      </p:sp>
      <p:sp>
        <p:nvSpPr>
          <p:cNvPr id="130055" name="TextBox 6"/>
          <p:cNvSpPr txBox="1">
            <a:spLocks noChangeArrowheads="1"/>
          </p:cNvSpPr>
          <p:nvPr/>
        </p:nvSpPr>
        <p:spPr bwMode="auto">
          <a:xfrm>
            <a:off x="3352800" y="5715000"/>
            <a:ext cx="26717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August  26 – 29, 2011</a:t>
            </a:r>
          </a:p>
        </p:txBody>
      </p:sp>
    </p:spTree>
    <p:extLst>
      <p:ext uri="{BB962C8B-B14F-4D97-AF65-F5344CB8AC3E}">
        <p14:creationId xmlns="" xmlns:p14="http://schemas.microsoft.com/office/powerpoint/2010/main" val="2157544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8707E8EA-DC3D-4740-A26A-A7CE1B594CB6}" type="slidenum">
              <a:rPr lang="en-US">
                <a:solidFill>
                  <a:srgbClr val="000000"/>
                </a:solidFill>
              </a:rPr>
              <a:pPr/>
              <a:t>5</a:t>
            </a:fld>
            <a:endParaRPr lang="en-US">
              <a:solidFill>
                <a:srgbClr val="000000"/>
              </a:solidFill>
            </a:endParaRPr>
          </a:p>
        </p:txBody>
      </p:sp>
      <p:sp>
        <p:nvSpPr>
          <p:cNvPr id="51202" name="Rectangle 2"/>
          <p:cNvSpPr>
            <a:spLocks noGrp="1" noChangeArrowheads="1"/>
          </p:cNvSpPr>
          <p:nvPr>
            <p:ph type="title"/>
          </p:nvPr>
        </p:nvSpPr>
        <p:spPr>
          <a:xfrm>
            <a:off x="1155192" y="419100"/>
            <a:ext cx="6934200" cy="457200"/>
          </a:xfrm>
        </p:spPr>
        <p:txBody>
          <a:bodyPr/>
          <a:lstStyle/>
          <a:p>
            <a:r>
              <a:rPr lang="en-US" sz="3200" dirty="0" smtClean="0"/>
              <a:t>Rapid Improvements in Operational Models for Predicting Extreme Events</a:t>
            </a:r>
            <a:endParaRPr lang="en-US" sz="3200" dirty="0"/>
          </a:p>
        </p:txBody>
      </p:sp>
      <p:sp>
        <p:nvSpPr>
          <p:cNvPr id="51203" name="Line 3"/>
          <p:cNvSpPr>
            <a:spLocks noChangeShapeType="1"/>
          </p:cNvSpPr>
          <p:nvPr/>
        </p:nvSpPr>
        <p:spPr bwMode="auto">
          <a:xfrm>
            <a:off x="762000" y="1295400"/>
            <a:ext cx="7696200" cy="0"/>
          </a:xfrm>
          <a:prstGeom prst="line">
            <a:avLst/>
          </a:prstGeom>
          <a:noFill/>
          <a:ln w="57150" cmpd="thinThick">
            <a:solidFill>
              <a:srgbClr val="00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pic>
        <p:nvPicPr>
          <p:cNvPr id="51204" name="Picture 4" descr="C:\MyGraphics\noaassml.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28600"/>
            <a:ext cx="781050" cy="771525"/>
          </a:xfrm>
          <a:prstGeom prst="rect">
            <a:avLst/>
          </a:prstGeom>
          <a:noFill/>
          <a:extLst>
            <a:ext uri="{909E8E84-426E-40DD-AFC4-6F175D3DCCD1}">
              <a14:hiddenFill xmlns="" xmlns:a14="http://schemas.microsoft.com/office/drawing/2010/main">
                <a:solidFill>
                  <a:srgbClr val="FFFFFF"/>
                </a:solidFill>
              </a14:hiddenFill>
            </a:ext>
          </a:extLst>
        </p:spPr>
      </p:pic>
      <p:pic>
        <p:nvPicPr>
          <p:cNvPr id="51205" name="Picture 5" descr="C:\MyGraphics\nws_logo(1).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77200" y="228600"/>
            <a:ext cx="838200" cy="838200"/>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C:\1Morone\Long Beach 2003\BraceYourself.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74232" y="3687313"/>
            <a:ext cx="2374238" cy="3170687"/>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print">
            <a:extLst>
              <a:ext uri="{28A0092B-C50C-407E-A947-70E740481C1C}">
                <a14:useLocalDpi xmlns="" xmlns:a14="http://schemas.microsoft.com/office/drawing/2010/main" val="0"/>
              </a:ext>
            </a:extLst>
          </a:blip>
          <a:srcRect l="23115" t="11623" r="6570" b="55378"/>
          <a:stretch/>
        </p:blipFill>
        <p:spPr>
          <a:xfrm>
            <a:off x="695324" y="3742037"/>
            <a:ext cx="4867275" cy="2952584"/>
          </a:xfrm>
          <a:prstGeom prst="rect">
            <a:avLst/>
          </a:prstGeom>
        </p:spPr>
      </p:pic>
      <p:sp>
        <p:nvSpPr>
          <p:cNvPr id="3" name="TextBox 2"/>
          <p:cNvSpPr txBox="1"/>
          <p:nvPr/>
        </p:nvSpPr>
        <p:spPr>
          <a:xfrm>
            <a:off x="1862381" y="3251344"/>
            <a:ext cx="5111528" cy="461665"/>
          </a:xfrm>
          <a:prstGeom prst="rect">
            <a:avLst/>
          </a:prstGeom>
          <a:solidFill>
            <a:schemeClr val="bg1"/>
          </a:solidFill>
        </p:spPr>
        <p:txBody>
          <a:bodyPr wrap="none" rtlCol="0">
            <a:spAutoFit/>
          </a:bodyPr>
          <a:lstStyle/>
          <a:p>
            <a:r>
              <a:rPr lang="en-US" sz="2400" b="1" dirty="0" smtClean="0"/>
              <a:t>            12-14 March 1993 </a:t>
            </a:r>
            <a:r>
              <a:rPr lang="en-US" sz="2400" b="1" dirty="0" err="1" smtClean="0"/>
              <a:t>Superstorm</a:t>
            </a:r>
            <a:endParaRPr lang="en-US" sz="2400" b="1" dirty="0"/>
          </a:p>
        </p:txBody>
      </p:sp>
      <p:sp>
        <p:nvSpPr>
          <p:cNvPr id="4" name="TextBox 3"/>
          <p:cNvSpPr txBox="1"/>
          <p:nvPr/>
        </p:nvSpPr>
        <p:spPr>
          <a:xfrm>
            <a:off x="1760783" y="3906090"/>
            <a:ext cx="3273076" cy="307777"/>
          </a:xfrm>
          <a:prstGeom prst="rect">
            <a:avLst/>
          </a:prstGeom>
          <a:noFill/>
        </p:spPr>
        <p:txBody>
          <a:bodyPr wrap="none" rtlCol="0">
            <a:spAutoFit/>
          </a:bodyPr>
          <a:lstStyle/>
          <a:p>
            <a:r>
              <a:rPr lang="en-US" sz="1400" b="1" dirty="0" smtClean="0"/>
              <a:t>WATCH AND WARNING LEAD TIME</a:t>
            </a:r>
            <a:endParaRPr lang="en-US" sz="1400" b="1" dirty="0"/>
          </a:p>
        </p:txBody>
      </p:sp>
      <p:sp>
        <p:nvSpPr>
          <p:cNvPr id="51207" name="Rectangle 7"/>
          <p:cNvSpPr>
            <a:spLocks noGrp="1" noChangeArrowheads="1"/>
          </p:cNvSpPr>
          <p:nvPr>
            <p:ph type="body" idx="1"/>
          </p:nvPr>
        </p:nvSpPr>
        <p:spPr>
          <a:xfrm>
            <a:off x="550086" y="1309914"/>
            <a:ext cx="8136713" cy="4724400"/>
          </a:xfrm>
        </p:spPr>
        <p:txBody>
          <a:bodyPr/>
          <a:lstStyle/>
          <a:p>
            <a:pPr>
              <a:lnSpc>
                <a:spcPct val="90000"/>
              </a:lnSpc>
            </a:pPr>
            <a:r>
              <a:rPr lang="en-US" sz="2200" dirty="0" smtClean="0"/>
              <a:t>NCEP model performance tracked by Sanders, </a:t>
            </a:r>
            <a:r>
              <a:rPr lang="en-US" sz="2200" dirty="0" err="1" smtClean="0"/>
              <a:t>Grumm</a:t>
            </a:r>
            <a:r>
              <a:rPr lang="en-US" sz="2200" dirty="0" smtClean="0"/>
              <a:t> and others</a:t>
            </a:r>
          </a:p>
          <a:p>
            <a:pPr>
              <a:lnSpc>
                <a:spcPct val="90000"/>
              </a:lnSpc>
            </a:pPr>
            <a:r>
              <a:rPr lang="en-US" sz="2200" dirty="0" smtClean="0"/>
              <a:t>By early 1990s – global models predicting rapid </a:t>
            </a:r>
            <a:r>
              <a:rPr lang="en-US" sz="2200" dirty="0" err="1" smtClean="0"/>
              <a:t>cyclogenesis</a:t>
            </a:r>
            <a:r>
              <a:rPr lang="en-US" sz="2200" dirty="0" smtClean="0"/>
              <a:t> 3+ days in advance with remarkable skill</a:t>
            </a:r>
          </a:p>
          <a:p>
            <a:pPr>
              <a:lnSpc>
                <a:spcPct val="90000"/>
              </a:lnSpc>
            </a:pPr>
            <a:r>
              <a:rPr lang="en-US" sz="2200" dirty="0" smtClean="0"/>
              <a:t>Specific forecasts for March 1993 </a:t>
            </a:r>
            <a:r>
              <a:rPr lang="en-US" sz="2200" dirty="0" err="1" smtClean="0"/>
              <a:t>superstorm</a:t>
            </a:r>
            <a:r>
              <a:rPr lang="en-US" sz="2200" dirty="0"/>
              <a:t> </a:t>
            </a:r>
            <a:r>
              <a:rPr lang="en-US" sz="2200" dirty="0" smtClean="0"/>
              <a:t>(4+ days in advance) and January 1996 East Coast Blizzard became defining moments in the ability to predict big storms</a:t>
            </a:r>
            <a:endParaRPr lang="en-US" sz="2200" dirty="0"/>
          </a:p>
        </p:txBody>
      </p:sp>
    </p:spTree>
    <p:extLst>
      <p:ext uri="{BB962C8B-B14F-4D97-AF65-F5344CB8AC3E}">
        <p14:creationId xmlns="" xmlns:p14="http://schemas.microsoft.com/office/powerpoint/2010/main" val="37839316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 y="2173288"/>
            <a:ext cx="5791200" cy="990600"/>
          </a:xfrm>
          <a:prstGeom prst="rect">
            <a:avLst/>
          </a:prstGeom>
          <a:solidFill>
            <a:schemeClr val="accent1">
              <a:alpha val="5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6867" name="Rectangle 4"/>
          <p:cNvSpPr>
            <a:spLocks noGrp="1" noChangeArrowheads="1"/>
          </p:cNvSpPr>
          <p:nvPr>
            <p:ph type="body" idx="4294967295"/>
          </p:nvPr>
        </p:nvSpPr>
        <p:spPr>
          <a:xfrm>
            <a:off x="152400" y="1341438"/>
            <a:ext cx="6019800" cy="2895600"/>
          </a:xfrm>
          <a:noFill/>
        </p:spPr>
        <p:txBody>
          <a:bodyPr/>
          <a:lstStyle/>
          <a:p>
            <a:pPr eaLnBrk="1" hangingPunct="1">
              <a:lnSpc>
                <a:spcPct val="90000"/>
              </a:lnSpc>
              <a:buFontTx/>
              <a:buNone/>
            </a:pPr>
            <a:r>
              <a:rPr lang="en-US" sz="1800" b="1" smtClean="0">
                <a:latin typeface="Times New Roman" pitchFamily="18" charset="0"/>
                <a:cs typeface="Times New Roman" pitchFamily="18" charset="0"/>
              </a:rPr>
              <a:t>April 27-28, 2011</a:t>
            </a:r>
          </a:p>
          <a:p>
            <a:pPr eaLnBrk="1" hangingPunct="1">
              <a:lnSpc>
                <a:spcPct val="90000"/>
              </a:lnSpc>
            </a:pPr>
            <a:r>
              <a:rPr lang="en-US" sz="1600" b="1" smtClean="0">
                <a:latin typeface="Times New Roman" pitchFamily="18" charset="0"/>
                <a:cs typeface="Times New Roman" pitchFamily="18" charset="0"/>
              </a:rPr>
              <a:t>~190 tornadoes, ~311 fatalities</a:t>
            </a:r>
          </a:p>
          <a:p>
            <a:pPr eaLnBrk="1" hangingPunct="1">
              <a:lnSpc>
                <a:spcPct val="90000"/>
              </a:lnSpc>
            </a:pPr>
            <a:r>
              <a:rPr lang="en-US" sz="1600" b="1" smtClean="0">
                <a:latin typeface="Times New Roman" pitchFamily="18" charset="0"/>
                <a:cs typeface="Times New Roman" pitchFamily="18" charset="0"/>
              </a:rPr>
              <a:t>Deadliest outbreak since March 21, 1932</a:t>
            </a:r>
          </a:p>
          <a:p>
            <a:pPr eaLnBrk="1" hangingPunct="1">
              <a:lnSpc>
                <a:spcPct val="90000"/>
              </a:lnSpc>
            </a:pPr>
            <a:r>
              <a:rPr lang="en-US" sz="1600" b="1" smtClean="0">
                <a:latin typeface="Times New Roman" pitchFamily="18" charset="0"/>
                <a:cs typeface="Times New Roman" pitchFamily="18" charset="0"/>
              </a:rPr>
              <a:t>Outlook issued 5 days prior; Moderate Risk issued 3 days in advance; High Risk issued 16 hours in advance</a:t>
            </a:r>
          </a:p>
          <a:p>
            <a:pPr eaLnBrk="1" hangingPunct="1">
              <a:lnSpc>
                <a:spcPct val="90000"/>
              </a:lnSpc>
            </a:pPr>
            <a:r>
              <a:rPr lang="en-US" sz="1600" b="1" smtClean="0">
                <a:latin typeface="Times New Roman" pitchFamily="18" charset="0"/>
                <a:cs typeface="Times New Roman" pitchFamily="18" charset="0"/>
              </a:rPr>
              <a:t>Coordination calls initiated w/FEMA and state emergency managers 3 days in advance </a:t>
            </a:r>
          </a:p>
          <a:p>
            <a:pPr eaLnBrk="1" hangingPunct="1">
              <a:lnSpc>
                <a:spcPct val="90000"/>
              </a:lnSpc>
            </a:pPr>
            <a:r>
              <a:rPr lang="en-US" sz="1600" b="1" smtClean="0">
                <a:latin typeface="Times New Roman" pitchFamily="18" charset="0"/>
                <a:cs typeface="Times New Roman" pitchFamily="18" charset="0"/>
              </a:rPr>
              <a:t>POD 96% for tornadoes occurring in SPC watches</a:t>
            </a:r>
          </a:p>
          <a:p>
            <a:pPr eaLnBrk="1" hangingPunct="1">
              <a:lnSpc>
                <a:spcPct val="90000"/>
              </a:lnSpc>
            </a:pPr>
            <a:r>
              <a:rPr lang="en-US" sz="1600" b="1" smtClean="0">
                <a:latin typeface="Times New Roman" pitchFamily="18" charset="0"/>
                <a:cs typeface="Times New Roman" pitchFamily="18" charset="0"/>
              </a:rPr>
              <a:t>Average warning lead time 24 min</a:t>
            </a:r>
          </a:p>
          <a:p>
            <a:pPr eaLnBrk="1" hangingPunct="1">
              <a:lnSpc>
                <a:spcPct val="90000"/>
              </a:lnSpc>
            </a:pPr>
            <a:endParaRPr lang="en-US" sz="1600" b="1" smtClean="0"/>
          </a:p>
        </p:txBody>
      </p:sp>
      <p:sp>
        <p:nvSpPr>
          <p:cNvPr id="11" name="Slide Number Placeholder 4"/>
          <p:cNvSpPr txBox="1">
            <a:spLocks noGrp="1"/>
          </p:cNvSpPr>
          <p:nvPr/>
        </p:nvSpPr>
        <p:spPr>
          <a:xfrm>
            <a:off x="3124200" y="6248400"/>
            <a:ext cx="2895600" cy="457200"/>
          </a:xfrm>
          <a:prstGeom prst="rect">
            <a:avLst/>
          </a:prstGeom>
          <a:noFill/>
        </p:spPr>
        <p:txBody>
          <a:bodyPr anchor="ctr"/>
          <a:lstStyle/>
          <a:p>
            <a:pPr>
              <a:defRPr/>
            </a:pPr>
            <a:fld id="{A2E17FC0-A959-48F1-836C-0F8CD013AA92}" type="slidenum">
              <a:rPr lang="en-US" sz="1200">
                <a:solidFill>
                  <a:prstClr val="black">
                    <a:tint val="75000"/>
                  </a:prstClr>
                </a:solidFill>
              </a:rPr>
              <a:pPr>
                <a:defRPr/>
              </a:pPr>
              <a:t>50</a:t>
            </a:fld>
            <a:endParaRPr lang="en-US" sz="1200">
              <a:solidFill>
                <a:prstClr val="black">
                  <a:tint val="75000"/>
                </a:prstClr>
              </a:solidFill>
            </a:endParaRPr>
          </a:p>
        </p:txBody>
      </p:sp>
      <p:sp>
        <p:nvSpPr>
          <p:cNvPr id="36869" name="Rectangle 3"/>
          <p:cNvSpPr>
            <a:spLocks noGrp="1" noChangeArrowheads="1"/>
          </p:cNvSpPr>
          <p:nvPr>
            <p:ph type="title" idx="4294967295"/>
          </p:nvPr>
        </p:nvSpPr>
        <p:spPr>
          <a:xfrm>
            <a:off x="685800" y="76200"/>
            <a:ext cx="7772400" cy="1143000"/>
          </a:xfrm>
        </p:spPr>
        <p:txBody>
          <a:bodyPr/>
          <a:lstStyle/>
          <a:p>
            <a:pPr eaLnBrk="1" hangingPunct="1"/>
            <a:r>
              <a:rPr lang="en-US" sz="3600" dirty="0" smtClean="0">
                <a:latin typeface="Times New Roman" pitchFamily="18" charset="0"/>
                <a:cs typeface="Times New Roman" pitchFamily="18" charset="0"/>
              </a:rPr>
              <a:t>April 27-28, 2011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Southeast Tornado Outbreak</a:t>
            </a:r>
          </a:p>
        </p:txBody>
      </p:sp>
      <p:pic>
        <p:nvPicPr>
          <p:cNvPr id="36870" name="Picture 12" descr="day1otlk_v_20110427_1630"/>
          <p:cNvPicPr>
            <a:picLocks noChangeAspect="1" noChangeArrowheads="1"/>
          </p:cNvPicPr>
          <p:nvPr/>
        </p:nvPicPr>
        <p:blipFill>
          <a:blip r:embed="rId3" cstate="print">
            <a:extLst>
              <a:ext uri="{28A0092B-C50C-407E-A947-70E740481C1C}">
                <a14:useLocalDpi xmlns="" xmlns:a14="http://schemas.microsoft.com/office/drawing/2010/main" val="0"/>
              </a:ext>
            </a:extLst>
          </a:blip>
          <a:srcRect l="37694" t="13838"/>
          <a:stretch>
            <a:fillRect/>
          </a:stretch>
        </p:blipFill>
        <p:spPr bwMode="auto">
          <a:xfrm>
            <a:off x="6172200" y="1287463"/>
            <a:ext cx="2438400" cy="229552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6871" name="Picture 11" descr="bilde"/>
          <p:cNvPicPr>
            <a:picLocks noChangeAspect="1" noChangeArrowheads="1"/>
          </p:cNvPicPr>
          <p:nvPr/>
        </p:nvPicPr>
        <p:blipFill>
          <a:blip r:embed="rId4" cstate="print">
            <a:extLst>
              <a:ext uri="{28A0092B-C50C-407E-A947-70E740481C1C}">
                <a14:useLocalDpi xmlns="" xmlns:a14="http://schemas.microsoft.com/office/drawing/2010/main" val="0"/>
              </a:ext>
            </a:extLst>
          </a:blip>
          <a:srcRect l="16583"/>
          <a:stretch>
            <a:fillRect/>
          </a:stretch>
        </p:blipFill>
        <p:spPr bwMode="auto">
          <a:xfrm>
            <a:off x="685800" y="3962400"/>
            <a:ext cx="2938463" cy="186372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6872" name="Picture 13" descr="Tornado - Arab AL (27 April 2011)"/>
          <p:cNvPicPr>
            <a:picLocks noChangeAspect="1" noChangeArrowheads="1"/>
          </p:cNvPicPr>
          <p:nvPr/>
        </p:nvPicPr>
        <p:blipFill>
          <a:blip r:embed="rId5" cstate="print">
            <a:extLst>
              <a:ext uri="{28A0092B-C50C-407E-A947-70E740481C1C}">
                <a14:useLocalDpi xmlns="" xmlns:a14="http://schemas.microsoft.com/office/drawing/2010/main" val="0"/>
              </a:ext>
            </a:extLst>
          </a:blip>
          <a:srcRect l="8878" t="9766" r="14796" b="9766"/>
          <a:stretch>
            <a:fillRect/>
          </a:stretch>
        </p:blipFill>
        <p:spPr bwMode="auto">
          <a:xfrm>
            <a:off x="1752600" y="5126038"/>
            <a:ext cx="2590800" cy="16557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6873" name="Picture 15" descr="April-27-2011-Killer-Tornadoes"/>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00575" y="3611563"/>
            <a:ext cx="4010025" cy="30226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6874" name="TextBox 13"/>
          <p:cNvSpPr txBox="1">
            <a:spLocks noChangeArrowheads="1"/>
          </p:cNvSpPr>
          <p:nvPr/>
        </p:nvSpPr>
        <p:spPr bwMode="auto">
          <a:xfrm>
            <a:off x="5029200" y="6577013"/>
            <a:ext cx="31115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smtClean="0">
                <a:solidFill>
                  <a:prstClr val="black"/>
                </a:solidFill>
              </a:rPr>
              <a:t>10AM – 11PM CDT April 27, 2011</a:t>
            </a:r>
          </a:p>
        </p:txBody>
      </p:sp>
      <p:pic>
        <p:nvPicPr>
          <p:cNvPr id="36875" name="Picture 14" descr="HourlyZoom.gif"/>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72000" y="3602038"/>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6" name="Slide Number Placeholder 1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228FA5FE-2768-4505-8549-92523B50FCE1}" type="slidenum">
              <a:rPr lang="en-US" smtClean="0">
                <a:solidFill>
                  <a:prstClr val="black"/>
                </a:solidFill>
              </a:rPr>
              <a:pPr eaLnBrk="1" fontAlgn="base" hangingPunct="1">
                <a:spcBef>
                  <a:spcPct val="0"/>
                </a:spcBef>
                <a:spcAft>
                  <a:spcPct val="0"/>
                </a:spcAft>
              </a:pPr>
              <a:t>50</a:t>
            </a:fld>
            <a:endParaRPr lang="en-US" smtClean="0">
              <a:solidFill>
                <a:prstClr val="black"/>
              </a:solidFill>
            </a:endParaRPr>
          </a:p>
        </p:txBody>
      </p:sp>
      <p:sp>
        <p:nvSpPr>
          <p:cNvPr id="36877" name="Line 3"/>
          <p:cNvSpPr>
            <a:spLocks noChangeShapeType="1"/>
          </p:cNvSpPr>
          <p:nvPr/>
        </p:nvSpPr>
        <p:spPr bwMode="auto">
          <a:xfrm>
            <a:off x="762000" y="11430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mtClean="0">
              <a:solidFill>
                <a:prstClr val="black"/>
              </a:solidFill>
              <a:latin typeface="Arial" pitchFamily="34" charset="0"/>
            </a:endParaRPr>
          </a:p>
        </p:txBody>
      </p:sp>
      <p:pic>
        <p:nvPicPr>
          <p:cNvPr id="36878" name="Picture 4" descr="DOC_LOGO_1X1"/>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9" name="Picture 5" descr="Noaalogo"/>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9901172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6400800" y="533400"/>
            <a:ext cx="2427288" cy="830263"/>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000000"/>
                </a:solidFill>
                <a:latin typeface="Times New Roman" pitchFamily="18" charset="0"/>
              </a:rPr>
              <a:t>April 27-28, 2011</a:t>
            </a:r>
          </a:p>
          <a:p>
            <a:pPr algn="ctr" eaLnBrk="1" fontAlgn="base" hangingPunct="1">
              <a:spcBef>
                <a:spcPct val="0"/>
              </a:spcBef>
              <a:spcAft>
                <a:spcPct val="0"/>
              </a:spcAft>
            </a:pPr>
            <a:r>
              <a:rPr lang="en-US" sz="2400" smtClean="0">
                <a:solidFill>
                  <a:srgbClr val="000000"/>
                </a:solidFill>
                <a:latin typeface="Times New Roman" pitchFamily="18" charset="0"/>
              </a:rPr>
              <a:t>Tornado Outbreak</a:t>
            </a:r>
          </a:p>
        </p:txBody>
      </p:sp>
      <p:sp>
        <p:nvSpPr>
          <p:cNvPr id="37891" name="Text Box 5"/>
          <p:cNvSpPr txBox="1">
            <a:spLocks noChangeArrowheads="1"/>
          </p:cNvSpPr>
          <p:nvPr/>
        </p:nvSpPr>
        <p:spPr bwMode="auto">
          <a:xfrm>
            <a:off x="7010400" y="1447800"/>
            <a:ext cx="118427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latin typeface="Times New Roman" pitchFamily="18" charset="0"/>
              </a:rPr>
              <a:t>Day 4-8</a:t>
            </a:r>
          </a:p>
        </p:txBody>
      </p:sp>
      <p:pic>
        <p:nvPicPr>
          <p:cNvPr id="37892"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29000" y="2816225"/>
            <a:ext cx="5934075" cy="404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3" name="TextBox 9"/>
          <p:cNvSpPr txBox="1">
            <a:spLocks noChangeArrowheads="1"/>
          </p:cNvSpPr>
          <p:nvPr/>
        </p:nvSpPr>
        <p:spPr bwMode="auto">
          <a:xfrm>
            <a:off x="4572000" y="5867400"/>
            <a:ext cx="4267200" cy="36988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rPr>
              <a:t>Day 4 – 12Z April 27- 12Z April 28, 2011</a:t>
            </a:r>
          </a:p>
        </p:txBody>
      </p:sp>
      <p:pic>
        <p:nvPicPr>
          <p:cNvPr id="378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6265863"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5" name="TextBox 7"/>
          <p:cNvSpPr txBox="1">
            <a:spLocks noChangeArrowheads="1"/>
          </p:cNvSpPr>
          <p:nvPr/>
        </p:nvSpPr>
        <p:spPr bwMode="auto">
          <a:xfrm>
            <a:off x="1371600" y="3276600"/>
            <a:ext cx="4267200" cy="36988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rPr>
              <a:t>Day 5 – 12Z April 27- 12Z April 28, 2011</a:t>
            </a:r>
          </a:p>
        </p:txBody>
      </p:sp>
    </p:spTree>
    <p:extLst>
      <p:ext uri="{BB962C8B-B14F-4D97-AF65-F5344CB8AC3E}">
        <p14:creationId xmlns="" xmlns:p14="http://schemas.microsoft.com/office/powerpoint/2010/main" val="14083823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4763" y="3228975"/>
            <a:ext cx="5329237" cy="362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08450" y="0"/>
            <a:ext cx="503555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Slide Number Placeholder 2"/>
          <p:cNvSpPr>
            <a:spLocks noGrp="1"/>
          </p:cNvSpPr>
          <p:nvPr>
            <p:ph type="sldNum" sz="quarter" idx="4294967295"/>
          </p:nvPr>
        </p:nvSpPr>
        <p:spPr>
          <a:xfrm>
            <a:off x="3124200" y="6248400"/>
            <a:ext cx="2895600" cy="457200"/>
          </a:xfrm>
          <a:prstGeom prst="rect">
            <a:avLst/>
          </a:prstGeom>
        </p:spPr>
        <p:txBody>
          <a:bodyPr/>
          <a:lstStyle/>
          <a:p>
            <a:pPr algn="l">
              <a:defRPr/>
            </a:pPr>
            <a:fld id="{9568D6DA-10ED-42C3-836E-B7146D6A1E42}" type="slidenum">
              <a:rPr lang="en-US">
                <a:solidFill>
                  <a:prstClr val="black">
                    <a:tint val="75000"/>
                  </a:prstClr>
                </a:solidFill>
              </a:rPr>
              <a:pPr algn="l">
                <a:defRPr/>
              </a:pPr>
              <a:t>52</a:t>
            </a:fld>
            <a:endParaRPr lang="en-US">
              <a:solidFill>
                <a:prstClr val="black">
                  <a:tint val="75000"/>
                </a:prstClr>
              </a:solidFill>
            </a:endParaRPr>
          </a:p>
        </p:txBody>
      </p:sp>
      <p:sp>
        <p:nvSpPr>
          <p:cNvPr id="38917" name="Text Box 10"/>
          <p:cNvSpPr txBox="1">
            <a:spLocks noChangeArrowheads="1"/>
          </p:cNvSpPr>
          <p:nvPr/>
        </p:nvSpPr>
        <p:spPr bwMode="auto">
          <a:xfrm>
            <a:off x="7543800" y="228600"/>
            <a:ext cx="1349375" cy="37623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Times New Roman" pitchFamily="18" charset="0"/>
              </a:rPr>
              <a:t>Probabilistic</a:t>
            </a:r>
          </a:p>
        </p:txBody>
      </p:sp>
      <p:pic>
        <p:nvPicPr>
          <p:cNvPr id="3891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503555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9" name="Text Box 7"/>
          <p:cNvSpPr txBox="1">
            <a:spLocks noChangeArrowheads="1"/>
          </p:cNvSpPr>
          <p:nvPr/>
        </p:nvSpPr>
        <p:spPr bwMode="auto">
          <a:xfrm>
            <a:off x="4267200" y="228600"/>
            <a:ext cx="93027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latin typeface="Times New Roman" pitchFamily="18" charset="0"/>
              </a:rPr>
              <a:t>Day 3</a:t>
            </a:r>
          </a:p>
        </p:txBody>
      </p:sp>
      <p:sp>
        <p:nvSpPr>
          <p:cNvPr id="38920" name="Text Box 9"/>
          <p:cNvSpPr txBox="1">
            <a:spLocks noChangeArrowheads="1"/>
          </p:cNvSpPr>
          <p:nvPr/>
        </p:nvSpPr>
        <p:spPr bwMode="auto">
          <a:xfrm>
            <a:off x="228600" y="228600"/>
            <a:ext cx="1247775" cy="37623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Times New Roman" pitchFamily="18" charset="0"/>
              </a:rPr>
              <a:t>Categorical</a:t>
            </a:r>
          </a:p>
        </p:txBody>
      </p:sp>
      <p:pic>
        <p:nvPicPr>
          <p:cNvPr id="38921"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3505200"/>
            <a:ext cx="4922838"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2" name="Text Box 11"/>
          <p:cNvSpPr txBox="1">
            <a:spLocks noChangeArrowheads="1"/>
          </p:cNvSpPr>
          <p:nvPr/>
        </p:nvSpPr>
        <p:spPr bwMode="auto">
          <a:xfrm>
            <a:off x="228600" y="5943600"/>
            <a:ext cx="1247775"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Times New Roman" pitchFamily="18" charset="0"/>
              </a:rPr>
              <a:t>Categorical</a:t>
            </a:r>
          </a:p>
        </p:txBody>
      </p:sp>
      <p:sp>
        <p:nvSpPr>
          <p:cNvPr id="38923" name="Text Box 12"/>
          <p:cNvSpPr txBox="1">
            <a:spLocks noChangeArrowheads="1"/>
          </p:cNvSpPr>
          <p:nvPr/>
        </p:nvSpPr>
        <p:spPr bwMode="auto">
          <a:xfrm>
            <a:off x="7543800" y="6096000"/>
            <a:ext cx="1349375" cy="37623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Times New Roman" pitchFamily="18" charset="0"/>
              </a:rPr>
              <a:t>Probabilistic</a:t>
            </a:r>
          </a:p>
        </p:txBody>
      </p:sp>
      <p:sp>
        <p:nvSpPr>
          <p:cNvPr id="38924" name="Text Box 6"/>
          <p:cNvSpPr txBox="1">
            <a:spLocks noChangeArrowheads="1"/>
          </p:cNvSpPr>
          <p:nvPr/>
        </p:nvSpPr>
        <p:spPr bwMode="auto">
          <a:xfrm>
            <a:off x="1981200" y="3429000"/>
            <a:ext cx="5257800" cy="4667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000000"/>
                </a:solidFill>
                <a:latin typeface="Times New Roman" pitchFamily="18" charset="0"/>
              </a:rPr>
              <a:t>April 27-28, 2011 Tornado Outbreak</a:t>
            </a:r>
          </a:p>
        </p:txBody>
      </p:sp>
      <p:sp>
        <p:nvSpPr>
          <p:cNvPr id="38925" name="Text Box 8"/>
          <p:cNvSpPr txBox="1">
            <a:spLocks noChangeArrowheads="1"/>
          </p:cNvSpPr>
          <p:nvPr/>
        </p:nvSpPr>
        <p:spPr bwMode="auto">
          <a:xfrm>
            <a:off x="4267200" y="5715000"/>
            <a:ext cx="93027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latin typeface="Times New Roman" pitchFamily="18" charset="0"/>
              </a:rPr>
              <a:t>Day 2</a:t>
            </a:r>
          </a:p>
        </p:txBody>
      </p:sp>
    </p:spTree>
    <p:extLst>
      <p:ext uri="{BB962C8B-B14F-4D97-AF65-F5344CB8AC3E}">
        <p14:creationId xmlns="" xmlns:p14="http://schemas.microsoft.com/office/powerpoint/2010/main" val="34814306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14800" y="3433763"/>
            <a:ext cx="5029200" cy="342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Picture 1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433763"/>
            <a:ext cx="5029200" cy="342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14800" y="0"/>
            <a:ext cx="5029200" cy="342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lide Number Placeholder 2"/>
          <p:cNvSpPr>
            <a:spLocks noGrp="1"/>
          </p:cNvSpPr>
          <p:nvPr>
            <p:ph type="sldNum" sz="quarter" idx="4294967295"/>
          </p:nvPr>
        </p:nvSpPr>
        <p:spPr>
          <a:xfrm>
            <a:off x="3124200" y="6248400"/>
            <a:ext cx="2895600" cy="457200"/>
          </a:xfrm>
          <a:prstGeom prst="rect">
            <a:avLst/>
          </a:prstGeom>
        </p:spPr>
        <p:txBody>
          <a:bodyPr/>
          <a:lstStyle/>
          <a:p>
            <a:pPr algn="l">
              <a:defRPr/>
            </a:pPr>
            <a:fld id="{ED38D10A-2EB2-456E-A5CD-343D8F03F176}" type="slidenum">
              <a:rPr lang="en-US">
                <a:solidFill>
                  <a:prstClr val="black">
                    <a:tint val="75000"/>
                  </a:prstClr>
                </a:solidFill>
              </a:rPr>
              <a:pPr algn="l">
                <a:defRPr/>
              </a:pPr>
              <a:t>53</a:t>
            </a:fld>
            <a:endParaRPr lang="en-US">
              <a:solidFill>
                <a:prstClr val="black">
                  <a:tint val="75000"/>
                </a:prstClr>
              </a:solidFill>
            </a:endParaRPr>
          </a:p>
        </p:txBody>
      </p:sp>
      <p:pic>
        <p:nvPicPr>
          <p:cNvPr id="39942" name="Picture 2" descr="day1otlk_20080205_1630_prt"/>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48768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3" name="Picture 1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0"/>
            <a:ext cx="5029200" cy="342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4" name="Text Box 8"/>
          <p:cNvSpPr txBox="1">
            <a:spLocks noChangeArrowheads="1"/>
          </p:cNvSpPr>
          <p:nvPr/>
        </p:nvSpPr>
        <p:spPr bwMode="auto">
          <a:xfrm>
            <a:off x="1295400" y="762000"/>
            <a:ext cx="1450975" cy="40005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latin typeface="Times New Roman" pitchFamily="18" charset="0"/>
              </a:rPr>
              <a:t>Categorical</a:t>
            </a:r>
          </a:p>
        </p:txBody>
      </p:sp>
      <p:sp>
        <p:nvSpPr>
          <p:cNvPr id="39945" name="Text Box 7"/>
          <p:cNvSpPr txBox="1">
            <a:spLocks noChangeArrowheads="1"/>
          </p:cNvSpPr>
          <p:nvPr/>
        </p:nvSpPr>
        <p:spPr bwMode="auto">
          <a:xfrm>
            <a:off x="3886200" y="228600"/>
            <a:ext cx="93027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smtClean="0">
                <a:solidFill>
                  <a:srgbClr val="000000"/>
                </a:solidFill>
                <a:latin typeface="Times New Roman" pitchFamily="18" charset="0"/>
              </a:rPr>
              <a:t>Day 1</a:t>
            </a:r>
          </a:p>
        </p:txBody>
      </p:sp>
      <p:sp>
        <p:nvSpPr>
          <p:cNvPr id="39946" name="Text Box 9"/>
          <p:cNvSpPr txBox="1">
            <a:spLocks noChangeArrowheads="1"/>
          </p:cNvSpPr>
          <p:nvPr/>
        </p:nvSpPr>
        <p:spPr bwMode="auto">
          <a:xfrm>
            <a:off x="7315200" y="4191000"/>
            <a:ext cx="1497013" cy="40640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latin typeface="Times New Roman" pitchFamily="18" charset="0"/>
              </a:rPr>
              <a:t>High Winds</a:t>
            </a:r>
          </a:p>
        </p:txBody>
      </p:sp>
      <p:sp>
        <p:nvSpPr>
          <p:cNvPr id="39947" name="Text Box 6"/>
          <p:cNvSpPr txBox="1">
            <a:spLocks noChangeArrowheads="1"/>
          </p:cNvSpPr>
          <p:nvPr/>
        </p:nvSpPr>
        <p:spPr bwMode="auto">
          <a:xfrm>
            <a:off x="1981200" y="3505200"/>
            <a:ext cx="5257800" cy="4667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000000"/>
                </a:solidFill>
                <a:latin typeface="Times New Roman" pitchFamily="18" charset="0"/>
              </a:rPr>
              <a:t>April 27-28, 2011 Tornado Outbreak</a:t>
            </a:r>
          </a:p>
        </p:txBody>
      </p:sp>
      <p:sp>
        <p:nvSpPr>
          <p:cNvPr id="39948" name="Text Box 10"/>
          <p:cNvSpPr txBox="1">
            <a:spLocks noChangeArrowheads="1"/>
          </p:cNvSpPr>
          <p:nvPr/>
        </p:nvSpPr>
        <p:spPr bwMode="auto">
          <a:xfrm>
            <a:off x="1676400" y="4251325"/>
            <a:ext cx="657225" cy="40640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latin typeface="Times New Roman" pitchFamily="18" charset="0"/>
              </a:rPr>
              <a:t>Hail</a:t>
            </a:r>
          </a:p>
        </p:txBody>
      </p:sp>
      <p:sp>
        <p:nvSpPr>
          <p:cNvPr id="39949" name="Text Box 11"/>
          <p:cNvSpPr txBox="1">
            <a:spLocks noChangeArrowheads="1"/>
          </p:cNvSpPr>
          <p:nvPr/>
        </p:nvSpPr>
        <p:spPr bwMode="auto">
          <a:xfrm>
            <a:off x="5638800" y="762000"/>
            <a:ext cx="1139825" cy="406400"/>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latin typeface="Times New Roman" pitchFamily="18" charset="0"/>
              </a:rPr>
              <a:t>Tornado</a:t>
            </a:r>
          </a:p>
        </p:txBody>
      </p:sp>
    </p:spTree>
    <p:extLst>
      <p:ext uri="{BB962C8B-B14F-4D97-AF65-F5344CB8AC3E}">
        <p14:creationId xmlns="" xmlns:p14="http://schemas.microsoft.com/office/powerpoint/2010/main" val="35006285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3124200" y="6248400"/>
            <a:ext cx="2895600" cy="457200"/>
          </a:xfrm>
          <a:prstGeom prst="rect">
            <a:avLst/>
          </a:prstGeom>
        </p:spPr>
        <p:txBody>
          <a:bodyPr/>
          <a:lstStyle/>
          <a:p>
            <a:pPr algn="l">
              <a:defRPr/>
            </a:pPr>
            <a:fld id="{041D360F-0D70-4198-A46B-1269E11AC164}" type="slidenum">
              <a:rPr lang="en-US">
                <a:solidFill>
                  <a:prstClr val="black">
                    <a:tint val="75000"/>
                  </a:prstClr>
                </a:solidFill>
              </a:rPr>
              <a:pPr algn="l">
                <a:defRPr/>
              </a:pPr>
              <a:t>54</a:t>
            </a:fld>
            <a:endParaRPr lang="en-US">
              <a:solidFill>
                <a:prstClr val="black">
                  <a:tint val="75000"/>
                </a:prstClr>
              </a:solidFill>
            </a:endParaRPr>
          </a:p>
        </p:txBody>
      </p:sp>
      <p:pic>
        <p:nvPicPr>
          <p:cNvPr id="40963"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27100" y="663575"/>
            <a:ext cx="753110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31500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09600" y="3839028"/>
            <a:ext cx="8153400" cy="830997"/>
          </a:xfrm>
          <a:prstGeom prst="rect">
            <a:avLst/>
          </a:prstGeom>
          <a:solidFill>
            <a:srgbClr val="99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ndParaRPr>
          </a:p>
        </p:txBody>
      </p:sp>
      <p:sp>
        <p:nvSpPr>
          <p:cNvPr id="3080" name="Rectangle 7"/>
          <p:cNvSpPr>
            <a:spLocks noGrp="1" noChangeArrowheads="1"/>
          </p:cNvSpPr>
          <p:nvPr>
            <p:ph type="body" idx="1"/>
          </p:nvPr>
        </p:nvSpPr>
        <p:spPr>
          <a:xfrm>
            <a:off x="692150" y="1240974"/>
            <a:ext cx="8147050" cy="4572000"/>
          </a:xfrm>
        </p:spPr>
        <p:txBody>
          <a:bodyPr>
            <a:normAutofit/>
          </a:bodyPr>
          <a:lstStyle/>
          <a:p>
            <a:pPr eaLnBrk="1" hangingPunct="1">
              <a:spcBef>
                <a:spcPts val="600"/>
              </a:spcBef>
              <a:spcAft>
                <a:spcPts val="600"/>
              </a:spcAft>
            </a:pPr>
            <a:r>
              <a:rPr lang="en-US" sz="2800" dirty="0" smtClean="0"/>
              <a:t>Better forecasts translated into decision makers actually using the forecasts</a:t>
            </a:r>
          </a:p>
          <a:p>
            <a:pPr lvl="1" eaLnBrk="1" hangingPunct="1">
              <a:spcBef>
                <a:spcPts val="600"/>
              </a:spcBef>
              <a:spcAft>
                <a:spcPts val="600"/>
              </a:spcAft>
            </a:pPr>
            <a:r>
              <a:rPr lang="en-US" sz="2400" dirty="0" smtClean="0"/>
              <a:t>with no measure of uncertainty</a:t>
            </a:r>
          </a:p>
          <a:p>
            <a:pPr eaLnBrk="1" hangingPunct="1">
              <a:spcBef>
                <a:spcPts val="600"/>
              </a:spcBef>
              <a:spcAft>
                <a:spcPts val="600"/>
              </a:spcAft>
            </a:pPr>
            <a:r>
              <a:rPr lang="en-US" sz="2800" dirty="0" smtClean="0"/>
              <a:t>User/customer expectations exceeded forecast capabilities (lead time, accuracy)</a:t>
            </a:r>
          </a:p>
          <a:p>
            <a:pPr eaLnBrk="1" hangingPunct="1">
              <a:spcBef>
                <a:spcPts val="600"/>
              </a:spcBef>
              <a:spcAft>
                <a:spcPts val="600"/>
              </a:spcAft>
            </a:pPr>
            <a:r>
              <a:rPr lang="en-US" sz="2800" dirty="0" smtClean="0"/>
              <a:t>The pressure to predict every storm with the lead times and accuracy of the ‘93/’96 storms set the trap:</a:t>
            </a:r>
          </a:p>
        </p:txBody>
      </p:sp>
      <p:sp>
        <p:nvSpPr>
          <p:cNvPr id="307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2FDE4D-6165-40EF-94E4-BC68F0D06039}" type="slidenum">
              <a:rPr lang="en-US" sz="1400" smtClean="0">
                <a:solidFill>
                  <a:srgbClr val="000000"/>
                </a:solidFill>
              </a:rPr>
              <a:pPr eaLnBrk="1" hangingPunct="1"/>
              <a:t>6</a:t>
            </a:fld>
            <a:endParaRPr lang="en-US" sz="1400" smtClean="0">
              <a:solidFill>
                <a:srgbClr val="000000"/>
              </a:solidFill>
            </a:endParaRPr>
          </a:p>
        </p:txBody>
      </p:sp>
      <p:sp>
        <p:nvSpPr>
          <p:cNvPr id="3075" name="Rectangle 2"/>
          <p:cNvSpPr>
            <a:spLocks noGrp="1" noChangeArrowheads="1"/>
          </p:cNvSpPr>
          <p:nvPr>
            <p:ph type="title"/>
          </p:nvPr>
        </p:nvSpPr>
        <p:spPr>
          <a:xfrm>
            <a:off x="1143000" y="533400"/>
            <a:ext cx="6934200" cy="457200"/>
          </a:xfrm>
        </p:spPr>
        <p:txBody>
          <a:bodyPr/>
          <a:lstStyle/>
          <a:p>
            <a:pPr eaLnBrk="1" hangingPunct="1"/>
            <a:r>
              <a:rPr lang="en-US" sz="3600" dirty="0" smtClean="0"/>
              <a:t>The Double-Edged Sword</a:t>
            </a:r>
          </a:p>
        </p:txBody>
      </p:sp>
      <p:sp>
        <p:nvSpPr>
          <p:cNvPr id="3076" name="Line 3"/>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sp>
        <p:nvSpPr>
          <p:cNvPr id="3079" name="Rectangle 6"/>
          <p:cNvSpPr>
            <a:spLocks noChangeArrowheads="1"/>
          </p:cNvSpPr>
          <p:nvPr/>
        </p:nvSpPr>
        <p:spPr bwMode="auto">
          <a:xfrm>
            <a:off x="4422775" y="1139825"/>
            <a:ext cx="311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rPr>
              <a:t> </a:t>
            </a:r>
          </a:p>
        </p:txBody>
      </p:sp>
      <p:pic>
        <p:nvPicPr>
          <p:cNvPr id="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7"/>
          <p:cNvSpPr txBox="1">
            <a:spLocks noChangeArrowheads="1"/>
          </p:cNvSpPr>
          <p:nvPr/>
        </p:nvSpPr>
        <p:spPr bwMode="auto">
          <a:xfrm>
            <a:off x="1630204" y="4724400"/>
            <a:ext cx="6363494"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Aft>
                <a:spcPct val="50000"/>
              </a:spcAft>
            </a:pPr>
            <a:r>
              <a:rPr lang="en-US" sz="2800" dirty="0" smtClean="0"/>
              <a:t>January 2000 – surprise East Coast blizzard</a:t>
            </a:r>
          </a:p>
          <a:p>
            <a:pPr eaLnBrk="1" hangingPunct="1">
              <a:lnSpc>
                <a:spcPct val="90000"/>
              </a:lnSpc>
              <a:spcAft>
                <a:spcPct val="50000"/>
              </a:spcAft>
            </a:pPr>
            <a:r>
              <a:rPr lang="en-US" sz="2800" dirty="0" smtClean="0"/>
              <a:t>December 2000 – no show/no snow for Washington, D.C.</a:t>
            </a:r>
          </a:p>
          <a:p>
            <a:pPr eaLnBrk="1" hangingPunct="1">
              <a:lnSpc>
                <a:spcPct val="90000"/>
              </a:lnSpc>
              <a:spcAft>
                <a:spcPct val="50000"/>
              </a:spcAft>
            </a:pPr>
            <a:r>
              <a:rPr lang="en-US" sz="2800" dirty="0" smtClean="0"/>
              <a:t>March 2001 – the “one in fifty year event”  - Not!  (big rainstorm)</a:t>
            </a:r>
          </a:p>
        </p:txBody>
      </p:sp>
    </p:spTree>
    <p:extLst>
      <p:ext uri="{BB962C8B-B14F-4D97-AF65-F5344CB8AC3E}">
        <p14:creationId xmlns="" xmlns:p14="http://schemas.microsoft.com/office/powerpoint/2010/main" val="464324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211104B-1083-4F16-AE48-9D9065C076ED}" type="slidenum">
              <a:rPr lang="en-US" smtClean="0"/>
              <a:pPr>
                <a:defRPr/>
              </a:pPr>
              <a:t>7</a:t>
            </a:fld>
            <a:endParaRPr lang="en-US"/>
          </a:p>
        </p:txBody>
      </p:sp>
      <p:pic>
        <p:nvPicPr>
          <p:cNvPr id="5" name="Picture 4"/>
          <p:cNvPicPr>
            <a:picLocks noChangeAspect="1"/>
          </p:cNvPicPr>
          <p:nvPr/>
        </p:nvPicPr>
        <p:blipFill rotWithShape="1">
          <a:blip r:embed="rId2" cstate="print">
            <a:extLst>
              <a:ext uri="{28A0092B-C50C-407E-A947-70E740481C1C}">
                <a14:useLocalDpi xmlns="" xmlns:a14="http://schemas.microsoft.com/office/drawing/2010/main" val="0"/>
              </a:ext>
            </a:extLst>
          </a:blip>
          <a:srcRect l="29779" t="1422" r="1745" b="18223"/>
          <a:stretch/>
        </p:blipFill>
        <p:spPr>
          <a:xfrm>
            <a:off x="3048000" y="152400"/>
            <a:ext cx="3633216" cy="5510784"/>
          </a:xfrm>
          <a:prstGeom prst="rect">
            <a:avLst/>
          </a:prstGeom>
        </p:spPr>
      </p:pic>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l="28400" t="1422" r="1745" b="18222"/>
          <a:stretch/>
        </p:blipFill>
        <p:spPr>
          <a:xfrm>
            <a:off x="24384" y="1981200"/>
            <a:ext cx="3279972" cy="4876800"/>
          </a:xfrm>
          <a:prstGeom prst="rect">
            <a:avLst/>
          </a:prstGeom>
        </p:spPr>
      </p:pic>
      <p:pic>
        <p:nvPicPr>
          <p:cNvPr id="4" name="Picture 3"/>
          <p:cNvPicPr>
            <a:picLocks noChangeAspect="1"/>
          </p:cNvPicPr>
          <p:nvPr/>
        </p:nvPicPr>
        <p:blipFill rotWithShape="1">
          <a:blip r:embed="rId4" cstate="print">
            <a:extLst>
              <a:ext uri="{28A0092B-C50C-407E-A947-70E740481C1C}">
                <a14:useLocalDpi xmlns="" xmlns:a14="http://schemas.microsoft.com/office/drawing/2010/main" val="0"/>
              </a:ext>
            </a:extLst>
          </a:blip>
          <a:srcRect l="17830" t="1422" r="1975" b="8800"/>
          <a:stretch/>
        </p:blipFill>
        <p:spPr>
          <a:xfrm>
            <a:off x="5695836" y="1828800"/>
            <a:ext cx="3359771" cy="4861560"/>
          </a:xfrm>
          <a:prstGeom prst="rect">
            <a:avLst/>
          </a:prstGeom>
        </p:spPr>
      </p:pic>
      <p:sp>
        <p:nvSpPr>
          <p:cNvPr id="6" name="TextBox 5"/>
          <p:cNvSpPr txBox="1"/>
          <p:nvPr/>
        </p:nvSpPr>
        <p:spPr>
          <a:xfrm>
            <a:off x="199571" y="181429"/>
            <a:ext cx="2590800" cy="1384995"/>
          </a:xfrm>
          <a:prstGeom prst="rect">
            <a:avLst/>
          </a:prstGeom>
          <a:noFill/>
        </p:spPr>
        <p:txBody>
          <a:bodyPr wrap="square" rtlCol="0">
            <a:spAutoFit/>
          </a:bodyPr>
          <a:lstStyle/>
          <a:p>
            <a:r>
              <a:rPr lang="en-US" sz="2800" dirty="0" smtClean="0"/>
              <a:t>National Research Council Reports</a:t>
            </a:r>
            <a:endParaRPr lang="en-US" sz="2800" dirty="0"/>
          </a:p>
        </p:txBody>
      </p:sp>
      <p:sp>
        <p:nvSpPr>
          <p:cNvPr id="7" name="TextBox 6"/>
          <p:cNvSpPr txBox="1"/>
          <p:nvPr/>
        </p:nvSpPr>
        <p:spPr>
          <a:xfrm>
            <a:off x="108386" y="6441198"/>
            <a:ext cx="697627" cy="400110"/>
          </a:xfrm>
          <a:prstGeom prst="rect">
            <a:avLst/>
          </a:prstGeom>
          <a:noFill/>
        </p:spPr>
        <p:txBody>
          <a:bodyPr wrap="none" rtlCol="0">
            <a:spAutoFit/>
          </a:bodyPr>
          <a:lstStyle/>
          <a:p>
            <a:r>
              <a:rPr lang="en-US" sz="2000" dirty="0" smtClean="0">
                <a:solidFill>
                  <a:schemeClr val="bg1"/>
                </a:solidFill>
              </a:rPr>
              <a:t>2003</a:t>
            </a:r>
            <a:endParaRPr lang="en-US" sz="2000" dirty="0">
              <a:solidFill>
                <a:schemeClr val="bg1"/>
              </a:solidFill>
            </a:endParaRPr>
          </a:p>
        </p:txBody>
      </p:sp>
      <p:sp>
        <p:nvSpPr>
          <p:cNvPr id="8" name="TextBox 7"/>
          <p:cNvSpPr txBox="1"/>
          <p:nvPr/>
        </p:nvSpPr>
        <p:spPr>
          <a:xfrm>
            <a:off x="4648200" y="5263074"/>
            <a:ext cx="697627" cy="400110"/>
          </a:xfrm>
          <a:prstGeom prst="rect">
            <a:avLst/>
          </a:prstGeom>
          <a:noFill/>
        </p:spPr>
        <p:txBody>
          <a:bodyPr wrap="none" rtlCol="0">
            <a:spAutoFit/>
          </a:bodyPr>
          <a:lstStyle/>
          <a:p>
            <a:r>
              <a:rPr lang="en-US" sz="2000" dirty="0" smtClean="0">
                <a:solidFill>
                  <a:schemeClr val="bg1"/>
                </a:solidFill>
              </a:rPr>
              <a:t>2003</a:t>
            </a:r>
            <a:endParaRPr lang="en-US" sz="2000" dirty="0">
              <a:solidFill>
                <a:schemeClr val="bg1"/>
              </a:solidFill>
            </a:endParaRPr>
          </a:p>
        </p:txBody>
      </p:sp>
      <p:sp>
        <p:nvSpPr>
          <p:cNvPr id="9" name="TextBox 8"/>
          <p:cNvSpPr txBox="1"/>
          <p:nvPr/>
        </p:nvSpPr>
        <p:spPr>
          <a:xfrm>
            <a:off x="8153400" y="6241143"/>
            <a:ext cx="697627" cy="400110"/>
          </a:xfrm>
          <a:prstGeom prst="rect">
            <a:avLst/>
          </a:prstGeom>
          <a:noFill/>
        </p:spPr>
        <p:txBody>
          <a:bodyPr wrap="none" rtlCol="0">
            <a:spAutoFit/>
          </a:bodyPr>
          <a:lstStyle/>
          <a:p>
            <a:r>
              <a:rPr lang="en-US" sz="2000" dirty="0" smtClean="0">
                <a:solidFill>
                  <a:schemeClr val="bg1"/>
                </a:solidFill>
              </a:rPr>
              <a:t>2010</a:t>
            </a:r>
            <a:endParaRPr lang="en-US" sz="2000" dirty="0">
              <a:solidFill>
                <a:schemeClr val="bg1"/>
              </a:solidFill>
            </a:endParaRPr>
          </a:p>
        </p:txBody>
      </p:sp>
    </p:spTree>
    <p:extLst>
      <p:ext uri="{BB962C8B-B14F-4D97-AF65-F5344CB8AC3E}">
        <p14:creationId xmlns="" xmlns:p14="http://schemas.microsoft.com/office/powerpoint/2010/main" val="1636977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2FDE4D-6165-40EF-94E4-BC68F0D06039}" type="slidenum">
              <a:rPr lang="en-US" sz="1400" smtClean="0">
                <a:solidFill>
                  <a:srgbClr val="000000"/>
                </a:solidFill>
              </a:rPr>
              <a:pPr eaLnBrk="1" hangingPunct="1"/>
              <a:t>8</a:t>
            </a:fld>
            <a:endParaRPr lang="en-US" sz="1400" smtClean="0">
              <a:solidFill>
                <a:srgbClr val="000000"/>
              </a:solidFill>
            </a:endParaRPr>
          </a:p>
        </p:txBody>
      </p:sp>
      <p:sp>
        <p:nvSpPr>
          <p:cNvPr id="3075" name="Rectangle 2"/>
          <p:cNvSpPr>
            <a:spLocks noGrp="1" noChangeArrowheads="1"/>
          </p:cNvSpPr>
          <p:nvPr>
            <p:ph type="title"/>
          </p:nvPr>
        </p:nvSpPr>
        <p:spPr>
          <a:xfrm>
            <a:off x="1143000" y="457200"/>
            <a:ext cx="6934200" cy="457200"/>
          </a:xfrm>
        </p:spPr>
        <p:txBody>
          <a:bodyPr/>
          <a:lstStyle/>
          <a:p>
            <a:pPr eaLnBrk="1" hangingPunct="1"/>
            <a:r>
              <a:rPr lang="en-US" sz="3600" dirty="0" smtClean="0"/>
              <a:t>Expansion of the Operational Ensemble System</a:t>
            </a:r>
          </a:p>
        </p:txBody>
      </p:sp>
      <p:sp>
        <p:nvSpPr>
          <p:cNvPr id="3076" name="Line 3"/>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sp>
        <p:nvSpPr>
          <p:cNvPr id="3079" name="Rectangle 6"/>
          <p:cNvSpPr>
            <a:spLocks noChangeArrowheads="1"/>
          </p:cNvSpPr>
          <p:nvPr/>
        </p:nvSpPr>
        <p:spPr bwMode="auto">
          <a:xfrm>
            <a:off x="4422775" y="1139825"/>
            <a:ext cx="311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rPr>
              <a:t> </a:t>
            </a:r>
          </a:p>
        </p:txBody>
      </p:sp>
      <p:sp>
        <p:nvSpPr>
          <p:cNvPr id="3080" name="Rectangle 7"/>
          <p:cNvSpPr>
            <a:spLocks noGrp="1" noChangeArrowheads="1"/>
          </p:cNvSpPr>
          <p:nvPr>
            <p:ph type="body" idx="1"/>
          </p:nvPr>
        </p:nvSpPr>
        <p:spPr>
          <a:xfrm>
            <a:off x="692150" y="1371600"/>
            <a:ext cx="7772400" cy="4572000"/>
          </a:xfrm>
        </p:spPr>
        <p:txBody>
          <a:bodyPr>
            <a:normAutofit fontScale="92500"/>
          </a:bodyPr>
          <a:lstStyle/>
          <a:p>
            <a:pPr eaLnBrk="1" hangingPunct="1">
              <a:spcBef>
                <a:spcPts val="600"/>
              </a:spcBef>
              <a:spcAft>
                <a:spcPts val="600"/>
              </a:spcAft>
            </a:pPr>
            <a:r>
              <a:rPr lang="en-US" dirty="0" smtClean="0"/>
              <a:t>Many players at NCEP</a:t>
            </a:r>
          </a:p>
          <a:p>
            <a:pPr lvl="1" eaLnBrk="1" hangingPunct="1">
              <a:spcBef>
                <a:spcPts val="600"/>
              </a:spcBef>
              <a:spcAft>
                <a:spcPts val="600"/>
              </a:spcAft>
            </a:pPr>
            <a:r>
              <a:rPr lang="en-US" dirty="0" err="1" smtClean="0"/>
              <a:t>Kalnay</a:t>
            </a:r>
            <a:r>
              <a:rPr lang="en-US" dirty="0" smtClean="0"/>
              <a:t>, </a:t>
            </a:r>
            <a:r>
              <a:rPr lang="en-US" dirty="0" err="1" smtClean="0"/>
              <a:t>Toth</a:t>
            </a:r>
            <a:r>
              <a:rPr lang="en-US" dirty="0" smtClean="0"/>
              <a:t>, </a:t>
            </a:r>
            <a:r>
              <a:rPr lang="en-US" dirty="0" err="1" smtClean="0"/>
              <a:t>Zhu,Tracton</a:t>
            </a:r>
            <a:r>
              <a:rPr lang="en-US" dirty="0" smtClean="0"/>
              <a:t>, Du, …</a:t>
            </a:r>
          </a:p>
          <a:p>
            <a:pPr eaLnBrk="1" hangingPunct="1">
              <a:spcBef>
                <a:spcPts val="600"/>
              </a:spcBef>
              <a:spcAft>
                <a:spcPts val="600"/>
              </a:spcAft>
            </a:pPr>
            <a:r>
              <a:rPr lang="en-US" dirty="0" smtClean="0"/>
              <a:t>Research community</a:t>
            </a:r>
          </a:p>
          <a:p>
            <a:pPr lvl="1" eaLnBrk="1" hangingPunct="1">
              <a:spcBef>
                <a:spcPts val="600"/>
              </a:spcBef>
              <a:spcAft>
                <a:spcPts val="600"/>
              </a:spcAft>
            </a:pPr>
            <a:r>
              <a:rPr lang="en-US" dirty="0" err="1" smtClean="0"/>
              <a:t>Krisnamurti</a:t>
            </a:r>
            <a:r>
              <a:rPr lang="en-US" dirty="0" smtClean="0"/>
              <a:t>, Mullen, </a:t>
            </a:r>
            <a:r>
              <a:rPr lang="en-US" dirty="0" err="1" smtClean="0"/>
              <a:t>Stensrud</a:t>
            </a:r>
            <a:r>
              <a:rPr lang="en-US" dirty="0" smtClean="0"/>
              <a:t>, Palmer, Mass, …</a:t>
            </a:r>
          </a:p>
          <a:p>
            <a:pPr eaLnBrk="1" hangingPunct="1">
              <a:spcBef>
                <a:spcPts val="600"/>
              </a:spcBef>
              <a:spcAft>
                <a:spcPts val="600"/>
              </a:spcAft>
            </a:pPr>
            <a:r>
              <a:rPr lang="en-US" dirty="0" smtClean="0"/>
              <a:t>First big issue in 1990s: over what time scale will ensembles be useful</a:t>
            </a:r>
          </a:p>
          <a:p>
            <a:pPr lvl="1" eaLnBrk="1" hangingPunct="1">
              <a:spcBef>
                <a:spcPts val="600"/>
              </a:spcBef>
              <a:spcAft>
                <a:spcPts val="600"/>
              </a:spcAft>
            </a:pPr>
            <a:r>
              <a:rPr lang="en-US" dirty="0" smtClean="0"/>
              <a:t>ECMWF: Medium range and beyond</a:t>
            </a:r>
          </a:p>
          <a:p>
            <a:pPr lvl="1" eaLnBrk="1" hangingPunct="1">
              <a:spcBef>
                <a:spcPts val="600"/>
              </a:spcBef>
              <a:spcAft>
                <a:spcPts val="600"/>
              </a:spcAft>
            </a:pPr>
            <a:r>
              <a:rPr lang="en-US" dirty="0" smtClean="0"/>
              <a:t>NCEP: from short range and beyond</a:t>
            </a:r>
          </a:p>
        </p:txBody>
      </p:sp>
      <p:pic>
        <p:nvPicPr>
          <p:cNvPr id="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31579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5744028" y="2971800"/>
            <a:ext cx="1066800" cy="304800"/>
          </a:xfrm>
          <a:prstGeom prst="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838200" y="3352800"/>
            <a:ext cx="1447800" cy="304800"/>
          </a:xfrm>
          <a:prstGeom prst="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
        <p:nvSpPr>
          <p:cNvPr id="2" name="Title 1"/>
          <p:cNvSpPr>
            <a:spLocks noGrp="1"/>
          </p:cNvSpPr>
          <p:nvPr>
            <p:ph type="title"/>
          </p:nvPr>
        </p:nvSpPr>
        <p:spPr/>
        <p:txBody>
          <a:bodyPr/>
          <a:lstStyle/>
          <a:p>
            <a:r>
              <a:rPr lang="en-US" sz="3200" dirty="0" smtClean="0"/>
              <a:t>NCEP Operational Ensemble Systems</a:t>
            </a:r>
            <a:endParaRPr lang="en-US" sz="3200" dirty="0"/>
          </a:p>
        </p:txBody>
      </p:sp>
      <p:sp>
        <p:nvSpPr>
          <p:cNvPr id="3" name="Text Placeholder 2"/>
          <p:cNvSpPr>
            <a:spLocks noGrp="1"/>
          </p:cNvSpPr>
          <p:nvPr>
            <p:ph type="body" idx="1"/>
          </p:nvPr>
        </p:nvSpPr>
        <p:spPr>
          <a:xfrm>
            <a:off x="457200" y="1244833"/>
            <a:ext cx="4040188" cy="639762"/>
          </a:xfrm>
        </p:spPr>
        <p:txBody>
          <a:bodyPr/>
          <a:lstStyle/>
          <a:p>
            <a:pPr algn="ctr"/>
            <a:r>
              <a:rPr lang="en-US" sz="2800" dirty="0" smtClean="0"/>
              <a:t>Global</a:t>
            </a:r>
            <a:endParaRPr lang="en-US" sz="2800" dirty="0"/>
          </a:p>
        </p:txBody>
      </p:sp>
      <p:sp>
        <p:nvSpPr>
          <p:cNvPr id="4" name="Content Placeholder 3"/>
          <p:cNvSpPr>
            <a:spLocks noGrp="1"/>
          </p:cNvSpPr>
          <p:nvPr>
            <p:ph sz="half" idx="2"/>
          </p:nvPr>
        </p:nvSpPr>
        <p:spPr>
          <a:xfrm>
            <a:off x="457200" y="1884594"/>
            <a:ext cx="4040188" cy="4516205"/>
          </a:xfrm>
        </p:spPr>
        <p:txBody>
          <a:bodyPr>
            <a:normAutofit fontScale="92500" lnSpcReduction="20000"/>
          </a:bodyPr>
          <a:lstStyle/>
          <a:p>
            <a:r>
              <a:rPr lang="en-US" dirty="0" smtClean="0">
                <a:solidFill>
                  <a:srgbClr val="C00000"/>
                </a:solidFill>
              </a:rPr>
              <a:t>1991:</a:t>
            </a:r>
            <a:r>
              <a:rPr lang="en-US" dirty="0" smtClean="0"/>
              <a:t> Startup  (</a:t>
            </a:r>
            <a:r>
              <a:rPr lang="en-US" dirty="0" err="1" smtClean="0"/>
              <a:t>Kalnay</a:t>
            </a:r>
            <a:r>
              <a:rPr lang="en-US" dirty="0" smtClean="0"/>
              <a:t>, </a:t>
            </a:r>
            <a:r>
              <a:rPr lang="en-US" dirty="0" err="1" smtClean="0"/>
              <a:t>Toth</a:t>
            </a:r>
            <a:r>
              <a:rPr lang="en-US" dirty="0" smtClean="0"/>
              <a:t>)</a:t>
            </a:r>
          </a:p>
          <a:p>
            <a:pPr lvl="1"/>
            <a:r>
              <a:rPr lang="en-US" dirty="0" smtClean="0"/>
              <a:t>Breeding technique single dynamic core</a:t>
            </a:r>
          </a:p>
          <a:p>
            <a:pPr lvl="0"/>
            <a:r>
              <a:rPr lang="en-US" dirty="0" smtClean="0">
                <a:solidFill>
                  <a:srgbClr val="C00000"/>
                </a:solidFill>
              </a:rPr>
              <a:t>1992-94:</a:t>
            </a:r>
            <a:r>
              <a:rPr lang="en-US" dirty="0" smtClean="0">
                <a:solidFill>
                  <a:srgbClr val="000000"/>
                </a:solidFill>
              </a:rPr>
              <a:t> </a:t>
            </a:r>
            <a:r>
              <a:rPr lang="en-US" dirty="0" smtClean="0"/>
              <a:t>Implemented </a:t>
            </a:r>
          </a:p>
          <a:p>
            <a:r>
              <a:rPr lang="en-US" dirty="0">
                <a:solidFill>
                  <a:srgbClr val="C00000"/>
                </a:solidFill>
              </a:rPr>
              <a:t>late 90s early </a:t>
            </a:r>
            <a:r>
              <a:rPr lang="en-US" dirty="0" smtClean="0">
                <a:solidFill>
                  <a:srgbClr val="C00000"/>
                </a:solidFill>
              </a:rPr>
              <a:t>2000s:  </a:t>
            </a:r>
            <a:r>
              <a:rPr lang="en-US" dirty="0" smtClean="0"/>
              <a:t>THORPEX, improved resolution, number of members, 4 cycles per day (</a:t>
            </a:r>
            <a:r>
              <a:rPr lang="en-US" dirty="0" err="1" smtClean="0"/>
              <a:t>Toth</a:t>
            </a:r>
            <a:r>
              <a:rPr lang="en-US" dirty="0" smtClean="0"/>
              <a:t>, Zhu) </a:t>
            </a:r>
          </a:p>
          <a:p>
            <a:r>
              <a:rPr lang="en-US" dirty="0" smtClean="0">
                <a:solidFill>
                  <a:srgbClr val="C00000"/>
                </a:solidFill>
              </a:rPr>
              <a:t>2004: </a:t>
            </a:r>
            <a:r>
              <a:rPr lang="en-US" dirty="0" smtClean="0"/>
              <a:t>Combined with Canada’s GEM to create North American Ensemble Forecast System (NAEFS) </a:t>
            </a:r>
          </a:p>
          <a:p>
            <a:pPr lvl="0"/>
            <a:r>
              <a:rPr lang="en-US" dirty="0" smtClean="0">
                <a:solidFill>
                  <a:srgbClr val="C00000"/>
                </a:solidFill>
              </a:rPr>
              <a:t>2/2012:</a:t>
            </a:r>
            <a:r>
              <a:rPr lang="en-US" dirty="0" smtClean="0">
                <a:solidFill>
                  <a:srgbClr val="000000"/>
                </a:solidFill>
              </a:rPr>
              <a:t> </a:t>
            </a:r>
            <a:r>
              <a:rPr lang="en-US" dirty="0" smtClean="0"/>
              <a:t>50 km GEFs to 10 days, 60 km GEM  </a:t>
            </a:r>
          </a:p>
          <a:p>
            <a:endParaRPr lang="en-US" dirty="0"/>
          </a:p>
        </p:txBody>
      </p:sp>
      <p:sp>
        <p:nvSpPr>
          <p:cNvPr id="5" name="Text Placeholder 4"/>
          <p:cNvSpPr>
            <a:spLocks noGrp="1"/>
          </p:cNvSpPr>
          <p:nvPr>
            <p:ph type="body" sz="quarter" idx="3"/>
          </p:nvPr>
        </p:nvSpPr>
        <p:spPr>
          <a:xfrm>
            <a:off x="4645025" y="1244833"/>
            <a:ext cx="4041775" cy="639762"/>
          </a:xfrm>
        </p:spPr>
        <p:txBody>
          <a:bodyPr/>
          <a:lstStyle/>
          <a:p>
            <a:pPr algn="ctr"/>
            <a:r>
              <a:rPr lang="en-US" sz="2800" dirty="0" smtClean="0"/>
              <a:t>Regional</a:t>
            </a:r>
            <a:endParaRPr lang="en-US" sz="2800" dirty="0"/>
          </a:p>
        </p:txBody>
      </p:sp>
      <p:sp>
        <p:nvSpPr>
          <p:cNvPr id="6" name="Content Placeholder 5"/>
          <p:cNvSpPr>
            <a:spLocks noGrp="1"/>
          </p:cNvSpPr>
          <p:nvPr>
            <p:ph sz="quarter" idx="4"/>
          </p:nvPr>
        </p:nvSpPr>
        <p:spPr>
          <a:xfrm>
            <a:off x="4645025" y="1884594"/>
            <a:ext cx="4041775" cy="4440005"/>
          </a:xfrm>
        </p:spPr>
        <p:txBody>
          <a:bodyPr>
            <a:normAutofit fontScale="92500" lnSpcReduction="10000"/>
          </a:bodyPr>
          <a:lstStyle/>
          <a:p>
            <a:r>
              <a:rPr lang="en-US" dirty="0" smtClean="0">
                <a:solidFill>
                  <a:srgbClr val="C00000"/>
                </a:solidFill>
              </a:rPr>
              <a:t>1994:</a:t>
            </a:r>
            <a:r>
              <a:rPr lang="en-US" dirty="0" smtClean="0"/>
              <a:t> SREF Workshop (</a:t>
            </a:r>
            <a:r>
              <a:rPr lang="en-US" dirty="0" err="1" smtClean="0"/>
              <a:t>Tracton</a:t>
            </a:r>
            <a:r>
              <a:rPr lang="en-US" dirty="0" smtClean="0"/>
              <a:t>)</a:t>
            </a:r>
          </a:p>
          <a:p>
            <a:r>
              <a:rPr lang="en-US" dirty="0" smtClean="0">
                <a:solidFill>
                  <a:srgbClr val="C00000"/>
                </a:solidFill>
              </a:rPr>
              <a:t>1997:</a:t>
            </a:r>
            <a:r>
              <a:rPr lang="en-US" dirty="0" smtClean="0"/>
              <a:t> Regional breeding (Du) </a:t>
            </a:r>
          </a:p>
          <a:p>
            <a:r>
              <a:rPr lang="en-US" dirty="0" smtClean="0">
                <a:solidFill>
                  <a:srgbClr val="C00000"/>
                </a:solidFill>
              </a:rPr>
              <a:t>1998:</a:t>
            </a:r>
            <a:r>
              <a:rPr lang="en-US" dirty="0" smtClean="0"/>
              <a:t> SAMEX – first real time test </a:t>
            </a:r>
          </a:p>
          <a:p>
            <a:r>
              <a:rPr lang="en-US" dirty="0" smtClean="0">
                <a:solidFill>
                  <a:srgbClr val="C00000"/>
                </a:solidFill>
              </a:rPr>
              <a:t>2001:</a:t>
            </a:r>
            <a:r>
              <a:rPr lang="en-US" dirty="0" smtClean="0"/>
              <a:t> First operational implementation, 10 members </a:t>
            </a:r>
          </a:p>
          <a:p>
            <a:r>
              <a:rPr lang="en-US" dirty="0" smtClean="0">
                <a:solidFill>
                  <a:srgbClr val="C00000"/>
                </a:solidFill>
              </a:rPr>
              <a:t>2006:</a:t>
            </a:r>
            <a:r>
              <a:rPr lang="en-US" dirty="0" smtClean="0"/>
              <a:t> 21 member (RSM, Eta, WRF NMM, WRF ARW) </a:t>
            </a:r>
          </a:p>
          <a:p>
            <a:r>
              <a:rPr lang="en-US" dirty="0" smtClean="0">
                <a:solidFill>
                  <a:srgbClr val="C00000"/>
                </a:solidFill>
              </a:rPr>
              <a:t>4/2012: </a:t>
            </a:r>
            <a:r>
              <a:rPr lang="en-US" dirty="0" smtClean="0"/>
              <a:t>Current (NMMB, WRF ARW, WRF NMM) run at 16 km </a:t>
            </a:r>
          </a:p>
          <a:p>
            <a:endParaRPr lang="en-US" dirty="0"/>
          </a:p>
        </p:txBody>
      </p:sp>
      <p:sp>
        <p:nvSpPr>
          <p:cNvPr id="7" name="Slide Number Placeholder 6"/>
          <p:cNvSpPr>
            <a:spLocks noGrp="1"/>
          </p:cNvSpPr>
          <p:nvPr>
            <p:ph type="sldNum" sz="quarter" idx="12"/>
          </p:nvPr>
        </p:nvSpPr>
        <p:spPr/>
        <p:txBody>
          <a:bodyPr/>
          <a:lstStyle/>
          <a:p>
            <a:pPr>
              <a:defRPr/>
            </a:pPr>
            <a:fld id="{A4748421-80F8-4AE8-BBFF-96FC25572F66}" type="slidenum">
              <a:rPr lang="en-US" smtClean="0"/>
              <a:pPr>
                <a:defRPr/>
              </a:pPr>
              <a:t>9</a:t>
            </a:fld>
            <a:endParaRPr lang="en-US"/>
          </a:p>
        </p:txBody>
      </p:sp>
      <p:sp>
        <p:nvSpPr>
          <p:cNvPr id="8" name="Line 3"/>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9" name="Picture 4" descr="DOC_LOGO_1X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descr="Noa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3173649" y="145926"/>
            <a:ext cx="2872902" cy="523220"/>
          </a:xfrm>
          <a:prstGeom prst="rect">
            <a:avLst/>
          </a:prstGeom>
          <a:noFill/>
        </p:spPr>
        <p:txBody>
          <a:bodyPr wrap="none" rtlCol="0">
            <a:spAutoFit/>
          </a:bodyPr>
          <a:lstStyle/>
          <a:p>
            <a:r>
              <a:rPr lang="en-US" sz="2800" dirty="0" smtClean="0"/>
              <a:t>Historical Review</a:t>
            </a:r>
            <a:endParaRPr lang="en-US" sz="2800" dirty="0"/>
          </a:p>
        </p:txBody>
      </p:sp>
    </p:spTree>
    <p:extLst>
      <p:ext uri="{BB962C8B-B14F-4D97-AF65-F5344CB8AC3E}">
        <p14:creationId xmlns="" xmlns:p14="http://schemas.microsoft.com/office/powerpoint/2010/main" val="3967402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Default Design">
  <a:themeElements>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FF"/>
      </a:hlink>
      <a:folHlink>
        <a:srgbClr val="6600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66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FF"/>
        </a:hlink>
        <a:folHlink>
          <a:srgbClr val="6600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Russ SPC Design - NOAA">
  <a:themeElements>
    <a:clrScheme name="Russ SPC Design - NOA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ss SPC Design - NOA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charset="0"/>
          </a:defRPr>
        </a:defPPr>
      </a:lstStyle>
    </a:lnDef>
  </a:objectDefaults>
  <a:extraClrSchemeLst>
    <a:extraClrScheme>
      <a:clrScheme name="Russ SPC Design - NOA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ss SPC Design - NOA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ss SPC Design - NOA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ss SPC Design - NOA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ss SPC Design - NOA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ss SPC Design - NOA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ss SPC Design - NOA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ss SPC Design - NOA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ss SPC Design - NOA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ss SPC Design - NOA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ss SPC Design - NOA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ss SPC Design - NOA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FF"/>
      </a:hlink>
      <a:folHlink>
        <a:srgbClr val="6600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66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FF"/>
        </a:hlink>
        <a:folHlink>
          <a:srgbClr val="6600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Default Design">
  <a:themeElements>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FF"/>
      </a:hlink>
      <a:folHlink>
        <a:srgbClr val="6600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66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FF"/>
        </a:hlink>
        <a:folHlink>
          <a:srgbClr val="6600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3645</TotalTime>
  <Words>3053</Words>
  <Application>Microsoft Office PowerPoint</Application>
  <PresentationFormat>On-screen Show (4:3)</PresentationFormat>
  <Paragraphs>542</Paragraphs>
  <Slides>54</Slides>
  <Notes>11</Notes>
  <HiddenSlides>0</HiddenSlides>
  <MMClips>2</MMClips>
  <ScaleCrop>false</ScaleCrop>
  <HeadingPairs>
    <vt:vector size="6" baseType="variant">
      <vt:variant>
        <vt:lpstr>Theme</vt:lpstr>
      </vt:variant>
      <vt:variant>
        <vt:i4>17</vt:i4>
      </vt:variant>
      <vt:variant>
        <vt:lpstr>Embedded OLE Servers</vt:lpstr>
      </vt:variant>
      <vt:variant>
        <vt:i4>2</vt:i4>
      </vt:variant>
      <vt:variant>
        <vt:lpstr>Slide Titles</vt:lpstr>
      </vt:variant>
      <vt:variant>
        <vt:i4>54</vt:i4>
      </vt:variant>
    </vt:vector>
  </HeadingPairs>
  <TitlesOfParts>
    <vt:vector size="73" baseType="lpstr">
      <vt:lpstr>Default Design</vt:lpstr>
      <vt:lpstr>1_Default Design</vt:lpstr>
      <vt:lpstr>3_Default Design</vt:lpstr>
      <vt:lpstr>4_Default Design</vt:lpstr>
      <vt:lpstr>5_Default Design</vt:lpstr>
      <vt:lpstr>6_Default Design</vt:lpstr>
      <vt:lpstr>11_Default Design</vt:lpstr>
      <vt:lpstr>3_Office Theme</vt:lpstr>
      <vt:lpstr>12_Default Design</vt:lpstr>
      <vt:lpstr>2_Default Design</vt:lpstr>
      <vt:lpstr>13_Default Design</vt:lpstr>
      <vt:lpstr>4_Office Theme</vt:lpstr>
      <vt:lpstr>6_Office Theme</vt:lpstr>
      <vt:lpstr>Russ SPC Design - NOAA</vt:lpstr>
      <vt:lpstr>1_Office Theme</vt:lpstr>
      <vt:lpstr>7_Default Design</vt:lpstr>
      <vt:lpstr>2_Office Theme</vt:lpstr>
      <vt:lpstr>Drawing</vt:lpstr>
      <vt:lpstr>Microsoft Office Excel 97-2003 Worksheet</vt:lpstr>
      <vt:lpstr>Advancing Ensemble Modeling Systems within and Operational Environment – the Status of Ensemble Forecasts at the National Centers for Environmental Prediction</vt:lpstr>
      <vt:lpstr>Outline</vt:lpstr>
      <vt:lpstr>Pre-Ensemble Era</vt:lpstr>
      <vt:lpstr>Slide 4</vt:lpstr>
      <vt:lpstr>Rapid Improvements in Operational Models for Predicting Extreme Events</vt:lpstr>
      <vt:lpstr>The Double-Edged Sword</vt:lpstr>
      <vt:lpstr>Slide 7</vt:lpstr>
      <vt:lpstr>Expansion of the Operational Ensemble System</vt:lpstr>
      <vt:lpstr>NCEP Operational Ensemble Systems</vt:lpstr>
      <vt:lpstr>Slide 10</vt:lpstr>
      <vt:lpstr>NOAA Seamless Suite of Forecast Products Spanning Climate and Weather</vt:lpstr>
      <vt:lpstr>Day at which forecast loses useful skill (AC=0.6)  N. Hemisphere 500hPa height calendar year means</vt:lpstr>
      <vt:lpstr>North American Ensemble Forecast System (NAEFS) Impact on NH Anomaly Correlation for 500hPa Height Period: September 1st – November 30th 2011</vt:lpstr>
      <vt:lpstr>HREF Mean, ARW &amp; NMM 2m Temperature vs Surface Obs</vt:lpstr>
      <vt:lpstr>Some Products</vt:lpstr>
      <vt:lpstr>Slide 16</vt:lpstr>
      <vt:lpstr>Slide 17</vt:lpstr>
      <vt:lpstr>AWC’s SREF-based risk forecast for U.S. Airports</vt:lpstr>
      <vt:lpstr>Slide 19</vt:lpstr>
      <vt:lpstr>Slide 20</vt:lpstr>
      <vt:lpstr>Slide 21</vt:lpstr>
      <vt:lpstr>The Case that Made the Case for an Operational SREF</vt:lpstr>
      <vt:lpstr>Slide 23</vt:lpstr>
      <vt:lpstr>Jan. 25, 2000 East Coast snow storm: observation</vt:lpstr>
      <vt:lpstr>Slide 25</vt:lpstr>
      <vt:lpstr>Slide 26</vt:lpstr>
      <vt:lpstr>Slide 27</vt:lpstr>
      <vt:lpstr>Slide 28</vt:lpstr>
      <vt:lpstr>January 24-25, 2000</vt:lpstr>
      <vt:lpstr>Slide 30</vt:lpstr>
      <vt:lpstr>Pay Off:  Forecasting Extreme Events</vt:lpstr>
      <vt:lpstr>Slide 32</vt:lpstr>
      <vt:lpstr>February 4-11, 2010: “Snowmageddon”</vt:lpstr>
      <vt:lpstr>Slide 34</vt:lpstr>
      <vt:lpstr>A Wake Up Call:  NYC Blizzard</vt:lpstr>
      <vt:lpstr>Slide 36</vt:lpstr>
      <vt:lpstr>Slide 37</vt:lpstr>
      <vt:lpstr>Slide 38</vt:lpstr>
      <vt:lpstr> December 26-27, 2010</vt:lpstr>
      <vt:lpstr>Impacts: Forecast for 26-27 December 2010</vt:lpstr>
      <vt:lpstr>New York City Report: Preliminary Review of the City’s Response to the  December 2010 Blizzard - Report and Recommendations</vt:lpstr>
      <vt:lpstr>Ongoing Issues/Opportunities</vt:lpstr>
      <vt:lpstr>Summary</vt:lpstr>
      <vt:lpstr>The Building! Move Schedule</vt:lpstr>
      <vt:lpstr>Appendix</vt:lpstr>
      <vt:lpstr>NOAA’s NWS Model Production Suite</vt:lpstr>
      <vt:lpstr>Slide 47</vt:lpstr>
      <vt:lpstr>Slide 48</vt:lpstr>
      <vt:lpstr>Slide 49</vt:lpstr>
      <vt:lpstr>April 27-28, 2011  Southeast Tornado Outbreak</vt:lpstr>
      <vt:lpstr>Slide 51</vt:lpstr>
      <vt:lpstr>Slide 52</vt:lpstr>
      <vt:lpstr>Slide 53</vt:lpstr>
      <vt:lpstr>Slide 54</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llmorone</dc:creator>
  <cp:lastModifiedBy>llmorone</cp:lastModifiedBy>
  <cp:revision>83</cp:revision>
  <cp:lastPrinted>2012-01-19T21:39:00Z</cp:lastPrinted>
  <dcterms:created xsi:type="dcterms:W3CDTF">2012-01-06T12:47:58Z</dcterms:created>
  <dcterms:modified xsi:type="dcterms:W3CDTF">2012-01-26T01:07:49Z</dcterms:modified>
</cp:coreProperties>
</file>