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xls" ContentType="application/vnd.ms-excel"/>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8.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9.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0.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1.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2.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3.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4.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4160" r:id="rId3"/>
    <p:sldMasterId id="2147484630" r:id="rId4"/>
    <p:sldMasterId id="2147485329" r:id="rId5"/>
    <p:sldMasterId id="2147485355" r:id="rId6"/>
    <p:sldMasterId id="2147485367" r:id="rId7"/>
    <p:sldMasterId id="2147485381" r:id="rId8"/>
    <p:sldMasterId id="2147485456" r:id="rId9"/>
    <p:sldMasterId id="2147485471" r:id="rId10"/>
    <p:sldMasterId id="2147485486" r:id="rId11"/>
    <p:sldMasterId id="2147485548" r:id="rId12"/>
    <p:sldMasterId id="2147485566" r:id="rId13"/>
    <p:sldMasterId id="2147485578" r:id="rId14"/>
    <p:sldMasterId id="2147485587" r:id="rId15"/>
  </p:sldMasterIdLst>
  <p:notesMasterIdLst>
    <p:notesMasterId r:id="rId84"/>
  </p:notesMasterIdLst>
  <p:handoutMasterIdLst>
    <p:handoutMasterId r:id="rId85"/>
  </p:handoutMasterIdLst>
  <p:sldIdLst>
    <p:sldId id="261" r:id="rId16"/>
    <p:sldId id="321" r:id="rId17"/>
    <p:sldId id="407" r:id="rId18"/>
    <p:sldId id="409" r:id="rId19"/>
    <p:sldId id="420" r:id="rId20"/>
    <p:sldId id="322" r:id="rId21"/>
    <p:sldId id="446" r:id="rId22"/>
    <p:sldId id="400" r:id="rId23"/>
    <p:sldId id="311" r:id="rId24"/>
    <p:sldId id="386" r:id="rId25"/>
    <p:sldId id="410" r:id="rId26"/>
    <p:sldId id="387" r:id="rId27"/>
    <p:sldId id="313" r:id="rId28"/>
    <p:sldId id="328" r:id="rId29"/>
    <p:sldId id="445" r:id="rId30"/>
    <p:sldId id="339" r:id="rId31"/>
    <p:sldId id="323" r:id="rId32"/>
    <p:sldId id="268" r:id="rId33"/>
    <p:sldId id="267" r:id="rId34"/>
    <p:sldId id="262" r:id="rId35"/>
    <p:sldId id="278" r:id="rId36"/>
    <p:sldId id="324" r:id="rId37"/>
    <p:sldId id="369" r:id="rId38"/>
    <p:sldId id="356" r:id="rId39"/>
    <p:sldId id="370" r:id="rId40"/>
    <p:sldId id="425" r:id="rId41"/>
    <p:sldId id="411" r:id="rId42"/>
    <p:sldId id="421" r:id="rId43"/>
    <p:sldId id="351" r:id="rId44"/>
    <p:sldId id="358" r:id="rId45"/>
    <p:sldId id="346" r:id="rId46"/>
    <p:sldId id="388" r:id="rId47"/>
    <p:sldId id="405" r:id="rId48"/>
    <p:sldId id="412" r:id="rId49"/>
    <p:sldId id="348" r:id="rId50"/>
    <p:sldId id="413" r:id="rId51"/>
    <p:sldId id="349" r:id="rId52"/>
    <p:sldId id="352" r:id="rId53"/>
    <p:sldId id="353" r:id="rId54"/>
    <p:sldId id="326" r:id="rId55"/>
    <p:sldId id="385" r:id="rId56"/>
    <p:sldId id="414" r:id="rId57"/>
    <p:sldId id="447" r:id="rId58"/>
    <p:sldId id="296" r:id="rId59"/>
    <p:sldId id="443" r:id="rId60"/>
    <p:sldId id="448" r:id="rId61"/>
    <p:sldId id="432" r:id="rId62"/>
    <p:sldId id="433" r:id="rId63"/>
    <p:sldId id="434" r:id="rId64"/>
    <p:sldId id="444" r:id="rId65"/>
    <p:sldId id="435" r:id="rId66"/>
    <p:sldId id="436" r:id="rId67"/>
    <p:sldId id="449" r:id="rId68"/>
    <p:sldId id="438" r:id="rId69"/>
    <p:sldId id="439" r:id="rId70"/>
    <p:sldId id="440" r:id="rId71"/>
    <p:sldId id="441" r:id="rId72"/>
    <p:sldId id="442" r:id="rId73"/>
    <p:sldId id="260" r:id="rId74"/>
    <p:sldId id="415" r:id="rId75"/>
    <p:sldId id="399" r:id="rId76"/>
    <p:sldId id="450" r:id="rId77"/>
    <p:sldId id="451" r:id="rId78"/>
    <p:sldId id="382" r:id="rId79"/>
    <p:sldId id="263" r:id="rId80"/>
    <p:sldId id="377" r:id="rId81"/>
    <p:sldId id="429" r:id="rId82"/>
    <p:sldId id="364" r:id="rId83"/>
  </p:sldIdLst>
  <p:sldSz cx="9144000" cy="6858000" type="screen4x3"/>
  <p:notesSz cx="7023100" cy="93091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FF"/>
    <a:srgbClr val="6699FF"/>
    <a:srgbClr val="336699"/>
    <a:srgbClr val="9966FF"/>
    <a:srgbClr val="9DA5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725" autoAdjust="0"/>
  </p:normalViewPr>
  <p:slideViewPr>
    <p:cSldViewPr>
      <p:cViewPr>
        <p:scale>
          <a:sx n="69" d="100"/>
          <a:sy n="69" d="100"/>
        </p:scale>
        <p:origin x="-1110" y="-7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slide" Target="slides/slide48.xml"/><Relationship Id="rId68" Type="http://schemas.openxmlformats.org/officeDocument/2006/relationships/slide" Target="slides/slide53.xml"/><Relationship Id="rId76" Type="http://schemas.openxmlformats.org/officeDocument/2006/relationships/slide" Target="slides/slide61.xml"/><Relationship Id="rId84" Type="http://schemas.openxmlformats.org/officeDocument/2006/relationships/notesMaster" Target="notesMasters/notesMaster1.xml"/><Relationship Id="rId89"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6.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slide" Target="slides/slide59.xml"/><Relationship Id="rId79" Type="http://schemas.openxmlformats.org/officeDocument/2006/relationships/slide" Target="slides/slide64.xml"/><Relationship Id="rId87"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993559832798674E-2"/>
          <c:y val="0.14409684745544776"/>
          <c:w val="0.7939879216486827"/>
          <c:h val="0.68136571156237913"/>
        </c:manualLayout>
      </c:layout>
      <c:lineChart>
        <c:grouping val="standard"/>
        <c:varyColors val="0"/>
        <c:ser>
          <c:idx val="0"/>
          <c:order val="0"/>
          <c:tx>
            <c:strRef>
              <c:f>Sheet1!$B$1</c:f>
              <c:strCache>
                <c:ptCount val="1"/>
                <c:pt idx="0">
                  <c:v>72 hour track error (nmi)</c:v>
                </c:pt>
              </c:strCache>
            </c:strRef>
          </c:tx>
          <c:cat>
            <c:numRef>
              <c:f>Sheet1!$A$2:$A$43</c:f>
              <c:numCache>
                <c:formatCode>General</c:formatCode>
                <c:ptCount val="42"/>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numCache>
            </c:numRef>
          </c:cat>
          <c:val>
            <c:numRef>
              <c:f>Sheet1!$B$2:$B$43</c:f>
              <c:numCache>
                <c:formatCode>General</c:formatCode>
                <c:ptCount val="42"/>
                <c:pt idx="0">
                  <c:v>254</c:v>
                </c:pt>
                <c:pt idx="1">
                  <c:v>381.9</c:v>
                </c:pt>
                <c:pt idx="2">
                  <c:v>687.9</c:v>
                </c:pt>
                <c:pt idx="3">
                  <c:v>363.2</c:v>
                </c:pt>
                <c:pt idx="4">
                  <c:v>348.3</c:v>
                </c:pt>
                <c:pt idx="5">
                  <c:v>401.9</c:v>
                </c:pt>
                <c:pt idx="6">
                  <c:v>433</c:v>
                </c:pt>
                <c:pt idx="7">
                  <c:v>484.7</c:v>
                </c:pt>
                <c:pt idx="8">
                  <c:v>422.8</c:v>
                </c:pt>
                <c:pt idx="9">
                  <c:v>238.6</c:v>
                </c:pt>
                <c:pt idx="10">
                  <c:v>404.8</c:v>
                </c:pt>
                <c:pt idx="11">
                  <c:v>422.9</c:v>
                </c:pt>
                <c:pt idx="12">
                  <c:v>269.3</c:v>
                </c:pt>
                <c:pt idx="13">
                  <c:v>439.6</c:v>
                </c:pt>
                <c:pt idx="14">
                  <c:v>390.1</c:v>
                </c:pt>
                <c:pt idx="15">
                  <c:v>330.1</c:v>
                </c:pt>
                <c:pt idx="16">
                  <c:v>383.6</c:v>
                </c:pt>
                <c:pt idx="17">
                  <c:v>349.1</c:v>
                </c:pt>
                <c:pt idx="18">
                  <c:v>230.9</c:v>
                </c:pt>
                <c:pt idx="19">
                  <c:v>283.5</c:v>
                </c:pt>
                <c:pt idx="20">
                  <c:v>303.7</c:v>
                </c:pt>
                <c:pt idx="21">
                  <c:v>296.8</c:v>
                </c:pt>
                <c:pt idx="22">
                  <c:v>278.39999999999998</c:v>
                </c:pt>
                <c:pt idx="23">
                  <c:v>240.7</c:v>
                </c:pt>
                <c:pt idx="24">
                  <c:v>341.8</c:v>
                </c:pt>
                <c:pt idx="25">
                  <c:v>233.2</c:v>
                </c:pt>
                <c:pt idx="26">
                  <c:v>189.9</c:v>
                </c:pt>
                <c:pt idx="27">
                  <c:v>229.3</c:v>
                </c:pt>
                <c:pt idx="28">
                  <c:v>201.8</c:v>
                </c:pt>
                <c:pt idx="29">
                  <c:v>211.4</c:v>
                </c:pt>
                <c:pt idx="30">
                  <c:v>220.7</c:v>
                </c:pt>
                <c:pt idx="31">
                  <c:v>187.7</c:v>
                </c:pt>
                <c:pt idx="32">
                  <c:v>179.7</c:v>
                </c:pt>
                <c:pt idx="33">
                  <c:v>132</c:v>
                </c:pt>
                <c:pt idx="34">
                  <c:v>143</c:v>
                </c:pt>
                <c:pt idx="35">
                  <c:v>151</c:v>
                </c:pt>
                <c:pt idx="36">
                  <c:v>147</c:v>
                </c:pt>
                <c:pt idx="37">
                  <c:v>140</c:v>
                </c:pt>
                <c:pt idx="38">
                  <c:v>127</c:v>
                </c:pt>
                <c:pt idx="39">
                  <c:v>119</c:v>
                </c:pt>
                <c:pt idx="40">
                  <c:v>112</c:v>
                </c:pt>
                <c:pt idx="41">
                  <c:v>111</c:v>
                </c:pt>
              </c:numCache>
            </c:numRef>
          </c:val>
          <c:smooth val="0"/>
        </c:ser>
        <c:dLbls>
          <c:showLegendKey val="0"/>
          <c:showVal val="0"/>
          <c:showCatName val="0"/>
          <c:showSerName val="0"/>
          <c:showPercent val="0"/>
          <c:showBubbleSize val="0"/>
        </c:dLbls>
        <c:marker val="1"/>
        <c:smooth val="0"/>
        <c:axId val="274723200"/>
        <c:axId val="274724736"/>
      </c:lineChart>
      <c:catAx>
        <c:axId val="274723200"/>
        <c:scaling>
          <c:orientation val="minMax"/>
        </c:scaling>
        <c:delete val="0"/>
        <c:axPos val="b"/>
        <c:numFmt formatCode="General" sourceLinked="1"/>
        <c:majorTickMark val="out"/>
        <c:minorTickMark val="none"/>
        <c:tickLblPos val="nextTo"/>
        <c:crossAx val="274724736"/>
        <c:crosses val="autoZero"/>
        <c:auto val="1"/>
        <c:lblAlgn val="ctr"/>
        <c:lblOffset val="100"/>
        <c:noMultiLvlLbl val="0"/>
      </c:catAx>
      <c:valAx>
        <c:axId val="274724736"/>
        <c:scaling>
          <c:orientation val="minMax"/>
        </c:scaling>
        <c:delete val="0"/>
        <c:axPos val="l"/>
        <c:majorGridlines/>
        <c:numFmt formatCode="General" sourceLinked="1"/>
        <c:majorTickMark val="out"/>
        <c:minorTickMark val="none"/>
        <c:tickLblPos val="nextTo"/>
        <c:crossAx val="274723200"/>
        <c:crosses val="autoZero"/>
        <c:crossBetween val="between"/>
      </c:valAx>
      <c:spPr>
        <a:noFill/>
        <a:ln w="25398">
          <a:noFill/>
        </a:ln>
      </c:spPr>
    </c:plotArea>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image" Target="../media/image6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3315" tIns="46658" rIns="93315" bIns="46658"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978275" y="0"/>
            <a:ext cx="3043238" cy="465138"/>
          </a:xfrm>
          <a:prstGeom prst="rect">
            <a:avLst/>
          </a:prstGeom>
        </p:spPr>
        <p:txBody>
          <a:bodyPr vert="horz" lIns="93315" tIns="46658" rIns="93315" bIns="46658" rtlCol="0"/>
          <a:lstStyle>
            <a:lvl1pPr algn="r" fontAlgn="auto">
              <a:spcBef>
                <a:spcPts val="0"/>
              </a:spcBef>
              <a:spcAft>
                <a:spcPts val="0"/>
              </a:spcAft>
              <a:defRPr sz="1200">
                <a:latin typeface="+mn-lt"/>
              </a:defRPr>
            </a:lvl1pPr>
          </a:lstStyle>
          <a:p>
            <a:pPr>
              <a:defRPr/>
            </a:pPr>
            <a:fld id="{DB33D9BF-CC7C-42AB-B5E6-7F71B5506064}" type="datetimeFigureOut">
              <a:rPr lang="en-US"/>
              <a:pPr>
                <a:defRPr/>
              </a:pPr>
              <a:t>11/9/2012</a:t>
            </a:fld>
            <a:endParaRPr lang="en-US"/>
          </a:p>
        </p:txBody>
      </p:sp>
      <p:sp>
        <p:nvSpPr>
          <p:cNvPr id="4" name="Footer Placeholder 3"/>
          <p:cNvSpPr>
            <a:spLocks noGrp="1"/>
          </p:cNvSpPr>
          <p:nvPr>
            <p:ph type="ftr" sz="quarter" idx="2"/>
          </p:nvPr>
        </p:nvSpPr>
        <p:spPr>
          <a:xfrm>
            <a:off x="0" y="8842376"/>
            <a:ext cx="3043238" cy="465138"/>
          </a:xfrm>
          <a:prstGeom prst="rect">
            <a:avLst/>
          </a:prstGeom>
        </p:spPr>
        <p:txBody>
          <a:bodyPr vert="horz" lIns="93315" tIns="46658" rIns="93315" bIns="46658"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978275" y="8842376"/>
            <a:ext cx="3043238" cy="465138"/>
          </a:xfrm>
          <a:prstGeom prst="rect">
            <a:avLst/>
          </a:prstGeom>
        </p:spPr>
        <p:txBody>
          <a:bodyPr vert="horz" lIns="93315" tIns="46658" rIns="93315" bIns="46658" rtlCol="0" anchor="b"/>
          <a:lstStyle>
            <a:lvl1pPr algn="r" fontAlgn="auto">
              <a:spcBef>
                <a:spcPts val="0"/>
              </a:spcBef>
              <a:spcAft>
                <a:spcPts val="0"/>
              </a:spcAft>
              <a:defRPr sz="1200">
                <a:latin typeface="+mn-lt"/>
              </a:defRPr>
            </a:lvl1pPr>
          </a:lstStyle>
          <a:p>
            <a:pPr>
              <a:defRPr/>
            </a:pPr>
            <a:fld id="{B8B89588-701F-44AB-9B4F-57A9F4765DEE}" type="slidenum">
              <a:rPr lang="en-US"/>
              <a:pPr>
                <a:defRPr/>
              </a:pPr>
              <a:t>‹#›</a:t>
            </a:fld>
            <a:endParaRPr lang="en-US"/>
          </a:p>
        </p:txBody>
      </p:sp>
    </p:spTree>
    <p:extLst>
      <p:ext uri="{BB962C8B-B14F-4D97-AF65-F5344CB8AC3E}">
        <p14:creationId xmlns:p14="http://schemas.microsoft.com/office/powerpoint/2010/main" val="21420322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3315" tIns="46658" rIns="93315" bIns="46658"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8275" y="0"/>
            <a:ext cx="3043238" cy="465138"/>
          </a:xfrm>
          <a:prstGeom prst="rect">
            <a:avLst/>
          </a:prstGeom>
        </p:spPr>
        <p:txBody>
          <a:bodyPr vert="horz" lIns="93315" tIns="46658" rIns="93315" bIns="46658" rtlCol="0"/>
          <a:lstStyle>
            <a:lvl1pPr algn="r" fontAlgn="auto">
              <a:spcBef>
                <a:spcPts val="0"/>
              </a:spcBef>
              <a:spcAft>
                <a:spcPts val="0"/>
              </a:spcAft>
              <a:defRPr sz="1200">
                <a:latin typeface="+mn-lt"/>
              </a:defRPr>
            </a:lvl1pPr>
          </a:lstStyle>
          <a:p>
            <a:pPr>
              <a:defRPr/>
            </a:pPr>
            <a:fld id="{4A09A4FA-C7D9-4947-ADE2-E449DDAD1FD7}" type="datetimeFigureOut">
              <a:rPr lang="en-US"/>
              <a:pPr>
                <a:defRPr/>
              </a:pPr>
              <a:t>11/9/2012</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15" tIns="46658" rIns="93315" bIns="46658" rtlCol="0" anchor="ctr"/>
          <a:lstStyle/>
          <a:p>
            <a:pPr lvl="0"/>
            <a:endParaRPr lang="en-US" noProof="0" smtClean="0"/>
          </a:p>
        </p:txBody>
      </p:sp>
      <p:sp>
        <p:nvSpPr>
          <p:cNvPr id="5" name="Notes Placeholder 4"/>
          <p:cNvSpPr>
            <a:spLocks noGrp="1"/>
          </p:cNvSpPr>
          <p:nvPr>
            <p:ph type="body" sz="quarter" idx="3"/>
          </p:nvPr>
        </p:nvSpPr>
        <p:spPr>
          <a:xfrm>
            <a:off x="703264" y="4422776"/>
            <a:ext cx="5616575" cy="4187825"/>
          </a:xfrm>
          <a:prstGeom prst="rect">
            <a:avLst/>
          </a:prstGeom>
        </p:spPr>
        <p:txBody>
          <a:bodyPr vert="horz" lIns="93315" tIns="46658" rIns="93315" bIns="46658"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42376"/>
            <a:ext cx="3043238" cy="465138"/>
          </a:xfrm>
          <a:prstGeom prst="rect">
            <a:avLst/>
          </a:prstGeom>
        </p:spPr>
        <p:txBody>
          <a:bodyPr vert="horz" lIns="93315" tIns="46658" rIns="93315" bIns="46658"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8275" y="8842376"/>
            <a:ext cx="3043238" cy="465138"/>
          </a:xfrm>
          <a:prstGeom prst="rect">
            <a:avLst/>
          </a:prstGeom>
        </p:spPr>
        <p:txBody>
          <a:bodyPr vert="horz" lIns="93315" tIns="46658" rIns="93315" bIns="46658" rtlCol="0" anchor="b"/>
          <a:lstStyle>
            <a:lvl1pPr algn="r" fontAlgn="auto">
              <a:spcBef>
                <a:spcPts val="0"/>
              </a:spcBef>
              <a:spcAft>
                <a:spcPts val="0"/>
              </a:spcAft>
              <a:defRPr sz="1200">
                <a:latin typeface="+mn-lt"/>
              </a:defRPr>
            </a:lvl1pPr>
          </a:lstStyle>
          <a:p>
            <a:pPr>
              <a:defRPr/>
            </a:pPr>
            <a:fld id="{2F7612BE-6E54-4C13-A2C6-9983D3CBD196}" type="slidenum">
              <a:rPr lang="en-US"/>
              <a:pPr>
                <a:defRPr/>
              </a:pPr>
              <a:t>‹#›</a:t>
            </a:fld>
            <a:endParaRPr lang="en-US"/>
          </a:p>
        </p:txBody>
      </p:sp>
    </p:spTree>
    <p:extLst>
      <p:ext uri="{BB962C8B-B14F-4D97-AF65-F5344CB8AC3E}">
        <p14:creationId xmlns:p14="http://schemas.microsoft.com/office/powerpoint/2010/main" val="27101810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defTabSz="928472" fontAlgn="base">
              <a:spcBef>
                <a:spcPct val="0"/>
              </a:spcBef>
              <a:spcAft>
                <a:spcPct val="0"/>
              </a:spcAft>
              <a:defRPr/>
            </a:pPr>
            <a:fld id="{6C2D88D6-4C71-4398-8F8A-7D8502E3ECFA}" type="slidenum">
              <a:rPr lang="en-US" smtClean="0"/>
              <a:pPr defTabSz="928472" fontAlgn="base">
                <a:spcBef>
                  <a:spcPct val="0"/>
                </a:spcBef>
                <a:spcAft>
                  <a:spcPct val="0"/>
                </a:spcAft>
                <a:defRPr/>
              </a:pPr>
              <a:t>1</a:t>
            </a:fld>
            <a:endParaRPr lang="en-US" smtClean="0"/>
          </a:p>
        </p:txBody>
      </p:sp>
      <p:sp>
        <p:nvSpPr>
          <p:cNvPr id="1792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defTabSz="928472" fontAlgn="base">
              <a:spcBef>
                <a:spcPct val="0"/>
              </a:spcBef>
              <a:spcAft>
                <a:spcPct val="0"/>
              </a:spcAft>
              <a:defRPr/>
            </a:pPr>
            <a:fld id="{9DA5F604-9B84-49C9-9BBE-10344B304DD1}" type="slidenum">
              <a:rPr lang="en-US" smtClean="0">
                <a:solidFill>
                  <a:srgbClr val="000000"/>
                </a:solidFill>
              </a:rPr>
              <a:pPr defTabSz="928472" fontAlgn="base">
                <a:spcBef>
                  <a:spcPct val="0"/>
                </a:spcBef>
                <a:spcAft>
                  <a:spcPct val="0"/>
                </a:spcAft>
                <a:defRPr/>
              </a:pPr>
              <a:t>21</a:t>
            </a:fld>
            <a:endParaRPr lang="en-US" smtClean="0">
              <a:solidFill>
                <a:srgbClr val="000000"/>
              </a:solidFill>
            </a:endParaRPr>
          </a:p>
        </p:txBody>
      </p:sp>
      <p:sp>
        <p:nvSpPr>
          <p:cNvPr id="1873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6690" y="8843964"/>
            <a:ext cx="30448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34" tIns="46467" rIns="92934" bIns="46467" anchor="b"/>
          <a:lstStyle>
            <a:lvl1pPr defTabSz="931863" eaLnBrk="0" hangingPunct="0">
              <a:defRPr>
                <a:solidFill>
                  <a:schemeClr val="tx1"/>
                </a:solidFill>
                <a:latin typeface="Arial" pitchFamily="34" charset="0"/>
              </a:defRPr>
            </a:lvl1pPr>
            <a:lvl2pPr marL="742950" indent="-285750" defTabSz="931863" eaLnBrk="0" hangingPunct="0">
              <a:defRPr>
                <a:solidFill>
                  <a:schemeClr val="tx1"/>
                </a:solidFill>
                <a:latin typeface="Arial" pitchFamily="34" charset="0"/>
              </a:defRPr>
            </a:lvl2pPr>
            <a:lvl3pPr marL="1143000" indent="-228600" defTabSz="931863" eaLnBrk="0" hangingPunct="0">
              <a:defRPr>
                <a:solidFill>
                  <a:schemeClr val="tx1"/>
                </a:solidFill>
                <a:latin typeface="Arial" pitchFamily="34" charset="0"/>
              </a:defRPr>
            </a:lvl3pPr>
            <a:lvl4pPr marL="1600200" indent="-228600" defTabSz="931863" eaLnBrk="0" hangingPunct="0">
              <a:defRPr>
                <a:solidFill>
                  <a:schemeClr val="tx1"/>
                </a:solidFill>
                <a:latin typeface="Arial" pitchFamily="34" charset="0"/>
              </a:defRPr>
            </a:lvl4pPr>
            <a:lvl5pPr marL="2057400" indent="-228600" defTabSz="931863" eaLnBrk="0" hangingPunct="0">
              <a:defRPr>
                <a:solidFill>
                  <a:schemeClr val="tx1"/>
                </a:solidFill>
                <a:latin typeface="Arial" pitchFamily="34" charset="0"/>
              </a:defRPr>
            </a:lvl5pPr>
            <a:lvl6pPr marL="2514600" indent="-228600" defTabSz="931863" eaLnBrk="0" fontAlgn="base" hangingPunct="0">
              <a:spcBef>
                <a:spcPct val="0"/>
              </a:spcBef>
              <a:spcAft>
                <a:spcPct val="0"/>
              </a:spcAft>
              <a:defRPr>
                <a:solidFill>
                  <a:schemeClr val="tx1"/>
                </a:solidFill>
                <a:latin typeface="Arial" pitchFamily="34" charset="0"/>
              </a:defRPr>
            </a:lvl6pPr>
            <a:lvl7pPr marL="2971800" indent="-228600" defTabSz="931863" eaLnBrk="0" fontAlgn="base" hangingPunct="0">
              <a:spcBef>
                <a:spcPct val="0"/>
              </a:spcBef>
              <a:spcAft>
                <a:spcPct val="0"/>
              </a:spcAft>
              <a:defRPr>
                <a:solidFill>
                  <a:schemeClr val="tx1"/>
                </a:solidFill>
                <a:latin typeface="Arial" pitchFamily="34" charset="0"/>
              </a:defRPr>
            </a:lvl7pPr>
            <a:lvl8pPr marL="3429000" indent="-228600" defTabSz="931863" eaLnBrk="0" fontAlgn="base" hangingPunct="0">
              <a:spcBef>
                <a:spcPct val="0"/>
              </a:spcBef>
              <a:spcAft>
                <a:spcPct val="0"/>
              </a:spcAft>
              <a:defRPr>
                <a:solidFill>
                  <a:schemeClr val="tx1"/>
                </a:solidFill>
                <a:latin typeface="Arial" pitchFamily="34" charset="0"/>
              </a:defRPr>
            </a:lvl8pPr>
            <a:lvl9pPr marL="3886200" indent="-228600" defTabSz="931863" eaLnBrk="0" fontAlgn="base" hangingPunct="0">
              <a:spcBef>
                <a:spcPct val="0"/>
              </a:spcBef>
              <a:spcAft>
                <a:spcPct val="0"/>
              </a:spcAft>
              <a:defRPr>
                <a:solidFill>
                  <a:schemeClr val="tx1"/>
                </a:solidFill>
                <a:latin typeface="Arial" pitchFamily="34" charset="0"/>
              </a:defRPr>
            </a:lvl9pPr>
          </a:lstStyle>
          <a:p>
            <a:pPr algn="r" eaLnBrk="1" hangingPunct="1"/>
            <a:fld id="{C4B73F68-A630-4432-98F0-D851B8119741}" type="slidenum">
              <a:rPr lang="en-US" sz="1200">
                <a:solidFill>
                  <a:srgbClr val="000000"/>
                </a:solidFill>
                <a:latin typeface="Times New Roman" pitchFamily="18" charset="0"/>
              </a:rPr>
              <a:pPr algn="r" eaLnBrk="1" hangingPunct="1"/>
              <a:t>23</a:t>
            </a:fld>
            <a:endParaRPr lang="en-US" sz="1200">
              <a:solidFill>
                <a:srgbClr val="000000"/>
              </a:solidFill>
              <a:latin typeface="Times New Roman" pitchFamily="18" charset="0"/>
            </a:endParaRPr>
          </a:p>
        </p:txBody>
      </p:sp>
      <p:sp>
        <p:nvSpPr>
          <p:cNvPr id="131075" name="Rectangle 2"/>
          <p:cNvSpPr>
            <a:spLocks noGrp="1" noRot="1" noChangeAspect="1" noChangeArrowheads="1" noTextEdit="1"/>
          </p:cNvSpPr>
          <p:nvPr>
            <p:ph type="sldImg"/>
          </p:nvPr>
        </p:nvSpPr>
        <p:spPr bwMode="auto">
          <a:xfrm>
            <a:off x="1185863" y="701675"/>
            <a:ext cx="4651375" cy="34893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6" name="Rectangle 3"/>
          <p:cNvSpPr>
            <a:spLocks noGrp="1" noChangeArrowheads="1"/>
          </p:cNvSpPr>
          <p:nvPr>
            <p:ph type="body" idx="1"/>
          </p:nvPr>
        </p:nvSpPr>
        <p:spPr bwMode="auto">
          <a:xfrm>
            <a:off x="703263" y="4422776"/>
            <a:ext cx="5618163" cy="4186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934" tIns="46467" rIns="92934" bIns="46467" numCol="1" anchor="t" anchorCtr="0" compatLnSpc="1">
            <a:prstTxWarp prst="textNoShape">
              <a:avLst/>
            </a:prstTxWarp>
          </a:bodyPr>
          <a:lstStyle/>
          <a:p>
            <a:endParaRPr 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6977" eaLnBrk="0" hangingPunct="0">
              <a:defRPr>
                <a:solidFill>
                  <a:schemeClr val="tx1"/>
                </a:solidFill>
                <a:latin typeface="Arial" charset="0"/>
              </a:defRPr>
            </a:lvl1pPr>
            <a:lvl2pPr marL="742851" indent="-285712" defTabSz="926977" eaLnBrk="0" hangingPunct="0">
              <a:defRPr>
                <a:solidFill>
                  <a:schemeClr val="tx1"/>
                </a:solidFill>
                <a:latin typeface="Arial" charset="0"/>
              </a:defRPr>
            </a:lvl2pPr>
            <a:lvl3pPr marL="1142848" indent="-228570" defTabSz="926977" eaLnBrk="0" hangingPunct="0">
              <a:defRPr>
                <a:solidFill>
                  <a:schemeClr val="tx1"/>
                </a:solidFill>
                <a:latin typeface="Arial" charset="0"/>
              </a:defRPr>
            </a:lvl3pPr>
            <a:lvl4pPr marL="1599987" indent="-228570" defTabSz="926977" eaLnBrk="0" hangingPunct="0">
              <a:defRPr>
                <a:solidFill>
                  <a:schemeClr val="tx1"/>
                </a:solidFill>
                <a:latin typeface="Arial" charset="0"/>
              </a:defRPr>
            </a:lvl4pPr>
            <a:lvl5pPr marL="2057126" indent="-228570" defTabSz="926977" eaLnBrk="0" hangingPunct="0">
              <a:defRPr>
                <a:solidFill>
                  <a:schemeClr val="tx1"/>
                </a:solidFill>
                <a:latin typeface="Arial" charset="0"/>
              </a:defRPr>
            </a:lvl5pPr>
            <a:lvl6pPr marL="2514265" indent="-228570" defTabSz="926977" eaLnBrk="0" fontAlgn="base" hangingPunct="0">
              <a:spcBef>
                <a:spcPct val="0"/>
              </a:spcBef>
              <a:spcAft>
                <a:spcPct val="0"/>
              </a:spcAft>
              <a:defRPr>
                <a:solidFill>
                  <a:schemeClr val="tx1"/>
                </a:solidFill>
                <a:latin typeface="Arial" charset="0"/>
              </a:defRPr>
            </a:lvl6pPr>
            <a:lvl7pPr marL="2971402" indent="-228570" defTabSz="926977" eaLnBrk="0" fontAlgn="base" hangingPunct="0">
              <a:spcBef>
                <a:spcPct val="0"/>
              </a:spcBef>
              <a:spcAft>
                <a:spcPct val="0"/>
              </a:spcAft>
              <a:defRPr>
                <a:solidFill>
                  <a:schemeClr val="tx1"/>
                </a:solidFill>
                <a:latin typeface="Arial" charset="0"/>
              </a:defRPr>
            </a:lvl7pPr>
            <a:lvl8pPr marL="3428541" indent="-228570" defTabSz="926977" eaLnBrk="0" fontAlgn="base" hangingPunct="0">
              <a:spcBef>
                <a:spcPct val="0"/>
              </a:spcBef>
              <a:spcAft>
                <a:spcPct val="0"/>
              </a:spcAft>
              <a:defRPr>
                <a:solidFill>
                  <a:schemeClr val="tx1"/>
                </a:solidFill>
                <a:latin typeface="Arial" charset="0"/>
              </a:defRPr>
            </a:lvl8pPr>
            <a:lvl9pPr marL="3885682" indent="-228570" defTabSz="926977" eaLnBrk="0" fontAlgn="base" hangingPunct="0">
              <a:spcBef>
                <a:spcPct val="0"/>
              </a:spcBef>
              <a:spcAft>
                <a:spcPct val="0"/>
              </a:spcAft>
              <a:defRPr>
                <a:solidFill>
                  <a:schemeClr val="tx1"/>
                </a:solidFill>
                <a:latin typeface="Arial" charset="0"/>
              </a:defRPr>
            </a:lvl9pPr>
          </a:lstStyle>
          <a:p>
            <a:pPr eaLnBrk="1" hangingPunct="1"/>
            <a:fld id="{14B98EB3-DC7B-4B2D-ADD7-D7A8E8EC05EA}" type="slidenum">
              <a:rPr lang="en-US">
                <a:solidFill>
                  <a:srgbClr val="000000"/>
                </a:solidFill>
                <a:latin typeface="Times New Roman" pitchFamily="18" charset="0"/>
              </a:rPr>
              <a:pPr eaLnBrk="1" hangingPunct="1"/>
              <a:t>26</a:t>
            </a:fld>
            <a:endParaRPr lang="en-US">
              <a:solidFill>
                <a:srgbClr val="000000"/>
              </a:solidFill>
              <a:latin typeface="Times New Roman" pitchFamily="18" charset="0"/>
            </a:endParaRPr>
          </a:p>
        </p:txBody>
      </p:sp>
      <p:sp>
        <p:nvSpPr>
          <p:cNvPr id="59395" name="Rectangle 7"/>
          <p:cNvSpPr txBox="1">
            <a:spLocks noGrp="1" noChangeArrowheads="1"/>
          </p:cNvSpPr>
          <p:nvPr/>
        </p:nvSpPr>
        <p:spPr bwMode="auto">
          <a:xfrm>
            <a:off x="3979864" y="8843965"/>
            <a:ext cx="3043237"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93" tIns="47399" rIns="94793" bIns="47399" anchor="b"/>
          <a:lstStyle>
            <a:lvl1pPr defTabSz="941388" eaLnBrk="0" hangingPunct="0">
              <a:defRPr>
                <a:solidFill>
                  <a:schemeClr val="tx1"/>
                </a:solidFill>
                <a:latin typeface="Arial" charset="0"/>
              </a:defRPr>
            </a:lvl1pPr>
            <a:lvl2pPr marL="742950" indent="-285750" defTabSz="941388" eaLnBrk="0" hangingPunct="0">
              <a:defRPr>
                <a:solidFill>
                  <a:schemeClr val="tx1"/>
                </a:solidFill>
                <a:latin typeface="Arial" charset="0"/>
              </a:defRPr>
            </a:lvl2pPr>
            <a:lvl3pPr marL="1143000" indent="-228600" defTabSz="941388" eaLnBrk="0" hangingPunct="0">
              <a:defRPr>
                <a:solidFill>
                  <a:schemeClr val="tx1"/>
                </a:solidFill>
                <a:latin typeface="Arial" charset="0"/>
              </a:defRPr>
            </a:lvl3pPr>
            <a:lvl4pPr marL="1600200" indent="-228600" defTabSz="941388" eaLnBrk="0" hangingPunct="0">
              <a:defRPr>
                <a:solidFill>
                  <a:schemeClr val="tx1"/>
                </a:solidFill>
                <a:latin typeface="Arial" charset="0"/>
              </a:defRPr>
            </a:lvl4pPr>
            <a:lvl5pPr marL="2057400" indent="-228600" defTabSz="941388" eaLnBrk="0" hangingPunct="0">
              <a:defRPr>
                <a:solidFill>
                  <a:schemeClr val="tx1"/>
                </a:solidFill>
                <a:latin typeface="Arial" charset="0"/>
              </a:defRPr>
            </a:lvl5pPr>
            <a:lvl6pPr marL="2514600" indent="-228600" defTabSz="941388" eaLnBrk="0" fontAlgn="base" hangingPunct="0">
              <a:spcBef>
                <a:spcPct val="0"/>
              </a:spcBef>
              <a:spcAft>
                <a:spcPct val="0"/>
              </a:spcAft>
              <a:defRPr>
                <a:solidFill>
                  <a:schemeClr val="tx1"/>
                </a:solidFill>
                <a:latin typeface="Arial" charset="0"/>
              </a:defRPr>
            </a:lvl6pPr>
            <a:lvl7pPr marL="2971800" indent="-228600" defTabSz="941388" eaLnBrk="0" fontAlgn="base" hangingPunct="0">
              <a:spcBef>
                <a:spcPct val="0"/>
              </a:spcBef>
              <a:spcAft>
                <a:spcPct val="0"/>
              </a:spcAft>
              <a:defRPr>
                <a:solidFill>
                  <a:schemeClr val="tx1"/>
                </a:solidFill>
                <a:latin typeface="Arial" charset="0"/>
              </a:defRPr>
            </a:lvl7pPr>
            <a:lvl8pPr marL="3429000" indent="-228600" defTabSz="941388" eaLnBrk="0" fontAlgn="base" hangingPunct="0">
              <a:spcBef>
                <a:spcPct val="0"/>
              </a:spcBef>
              <a:spcAft>
                <a:spcPct val="0"/>
              </a:spcAft>
              <a:defRPr>
                <a:solidFill>
                  <a:schemeClr val="tx1"/>
                </a:solidFill>
                <a:latin typeface="Arial" charset="0"/>
              </a:defRPr>
            </a:lvl8pPr>
            <a:lvl9pPr marL="3886200" indent="-228600" defTabSz="941388" eaLnBrk="0" fontAlgn="base" hangingPunct="0">
              <a:spcBef>
                <a:spcPct val="0"/>
              </a:spcBef>
              <a:spcAft>
                <a:spcPct val="0"/>
              </a:spcAft>
              <a:defRPr>
                <a:solidFill>
                  <a:schemeClr val="tx1"/>
                </a:solidFill>
                <a:latin typeface="Arial" charset="0"/>
              </a:defRPr>
            </a:lvl9pPr>
          </a:lstStyle>
          <a:p>
            <a:pPr algn="r" eaLnBrk="1" hangingPunct="1"/>
            <a:fld id="{081B7F58-3F9D-4DCE-8389-31C094EFA73C}" type="slidenum">
              <a:rPr lang="en-US" sz="1200">
                <a:solidFill>
                  <a:srgbClr val="000000"/>
                </a:solidFill>
                <a:latin typeface="Calibri" pitchFamily="34" charset="0"/>
              </a:rPr>
              <a:pPr algn="r" eaLnBrk="1" hangingPunct="1"/>
              <a:t>26</a:t>
            </a:fld>
            <a:endParaRPr lang="en-US" sz="1200">
              <a:solidFill>
                <a:srgbClr val="000000"/>
              </a:solidFill>
              <a:latin typeface="Calibri" pitchFamily="34" charset="0"/>
            </a:endParaRPr>
          </a:p>
        </p:txBody>
      </p:sp>
      <p:sp>
        <p:nvSpPr>
          <p:cNvPr id="59396" name="Rectangle 2"/>
          <p:cNvSpPr>
            <a:spLocks noGrp="1" noRot="1" noChangeAspect="1" noChangeArrowheads="1" noTextEdit="1"/>
          </p:cNvSpPr>
          <p:nvPr>
            <p:ph type="sldImg"/>
          </p:nvPr>
        </p:nvSpPr>
        <p:spPr>
          <a:ln/>
        </p:spPr>
      </p:sp>
      <p:sp>
        <p:nvSpPr>
          <p:cNvPr id="59397" name="Rectangle 3"/>
          <p:cNvSpPr>
            <a:spLocks noGrp="1" noChangeArrowheads="1"/>
          </p:cNvSpPr>
          <p:nvPr>
            <p:ph type="body" idx="1"/>
          </p:nvPr>
        </p:nvSpPr>
        <p:spPr>
          <a:xfrm>
            <a:off x="701676" y="4422776"/>
            <a:ext cx="5619750"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93" tIns="47399" rIns="94793" bIns="47399"/>
          <a:lstStyle/>
          <a:p>
            <a:pPr eaLnBrk="1" hangingPunct="1">
              <a:spcBef>
                <a:spcPct val="0"/>
              </a:spcBef>
            </a:pPr>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p:txBody>
          <a:bodyPr/>
          <a:lstStyle/>
          <a:p>
            <a:pPr defTabSz="929873">
              <a:defRPr/>
            </a:pPr>
            <a:fld id="{D15CA3DB-2558-41FC-A4F1-DFEEE509430C}" type="slidenum">
              <a:rPr lang="en-US" smtClean="0">
                <a:solidFill>
                  <a:srgbClr val="000000"/>
                </a:solidFill>
              </a:rPr>
              <a:pPr defTabSz="929873">
                <a:defRPr/>
              </a:pPr>
              <a:t>27</a:t>
            </a:fld>
            <a:endParaRPr lang="en-US" dirty="0" smtClean="0">
              <a:solidFill>
                <a:srgbClr val="000000"/>
              </a:solidFill>
            </a:endParaRPr>
          </a:p>
        </p:txBody>
      </p:sp>
      <p:sp>
        <p:nvSpPr>
          <p:cNvPr id="1607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defTabSz="904123">
              <a:defRPr/>
            </a:pPr>
            <a:fld id="{FC06F0DF-EBC5-4646-B0D2-F44DE5999D38}" type="slidenum">
              <a:rPr lang="en-US">
                <a:solidFill>
                  <a:prstClr val="black"/>
                </a:solidFill>
              </a:rPr>
              <a:pPr defTabSz="904123">
                <a:defRPr/>
              </a:pPr>
              <a:t>28</a:t>
            </a:fld>
            <a:endParaRPr lang="en-US">
              <a:solidFill>
                <a:prstClr val="black"/>
              </a:solidFill>
            </a:endParaRPr>
          </a:p>
        </p:txBody>
      </p:sp>
      <p:sp>
        <p:nvSpPr>
          <p:cNvPr id="1617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defTabSz="927140">
              <a:defRPr/>
            </a:pPr>
            <a:fld id="{8ACAAA5D-4C58-410B-BC91-E1C58BFADEFD}" type="slidenum">
              <a:rPr lang="en-US">
                <a:solidFill>
                  <a:prstClr val="black"/>
                </a:solidFill>
              </a:rPr>
              <a:pPr defTabSz="927140">
                <a:defRPr/>
              </a:pPr>
              <a:t>30</a:t>
            </a:fld>
            <a:endParaRPr lang="en-US">
              <a:solidFill>
                <a:prstClr val="black"/>
              </a:solidFill>
            </a:endParaRPr>
          </a:p>
        </p:txBody>
      </p:sp>
      <p:sp>
        <p:nvSpPr>
          <p:cNvPr id="1413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WSA-</a:t>
            </a:r>
            <a:r>
              <a:rPr lang="en-US" dirty="0" err="1" smtClean="0"/>
              <a:t>Enlil</a:t>
            </a:r>
            <a:r>
              <a:rPr lang="en-US" dirty="0" smtClean="0"/>
              <a:t> predictions of Coronal Mass Ejections (CMEs) hitting the earth.</a:t>
            </a:r>
          </a:p>
          <a:p>
            <a:pPr eaLnBrk="1" hangingPunct="1">
              <a:spcBef>
                <a:spcPct val="0"/>
              </a:spcBef>
            </a:pPr>
            <a:r>
              <a:rPr lang="en-US" dirty="0" smtClean="0"/>
              <a:t>Radial</a:t>
            </a:r>
            <a:r>
              <a:rPr lang="en-US" baseline="0" dirty="0" smtClean="0"/>
              <a:t> </a:t>
            </a:r>
            <a:r>
              <a:rPr lang="en-US" baseline="0" dirty="0" err="1" smtClean="0"/>
              <a:t>Ve</a:t>
            </a:r>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defTabSz="928472">
              <a:defRPr/>
            </a:pPr>
            <a:fld id="{64961E51-F8D3-44FD-AACF-2CA17D08838C}" type="slidenum">
              <a:rPr lang="en-US">
                <a:solidFill>
                  <a:prstClr val="black"/>
                </a:solidFill>
              </a:rPr>
              <a:pPr defTabSz="928472">
                <a:defRPr/>
              </a:pPr>
              <a:t>35</a:t>
            </a:fld>
            <a:endParaRPr lang="en-US">
              <a:solidFill>
                <a:prstClr val="black"/>
              </a:solidFill>
            </a:endParaRPr>
          </a:p>
        </p:txBody>
      </p:sp>
      <p:sp>
        <p:nvSpPr>
          <p:cNvPr id="1945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defTabSz="928472">
              <a:defRPr/>
            </a:pPr>
            <a:fld id="{5A7D888B-749C-4AE3-B13F-01CB16E95117}" type="slidenum">
              <a:rPr lang="en-US">
                <a:solidFill>
                  <a:prstClr val="black"/>
                </a:solidFill>
              </a:rPr>
              <a:pPr defTabSz="928472">
                <a:defRPr/>
              </a:pPr>
              <a:t>37</a:t>
            </a:fld>
            <a:endParaRPr lang="en-US">
              <a:solidFill>
                <a:prstClr val="black"/>
              </a:solidFill>
            </a:endParaRPr>
          </a:p>
        </p:txBody>
      </p:sp>
      <p:sp>
        <p:nvSpPr>
          <p:cNvPr id="1955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defTabSz="928472">
              <a:defRPr/>
            </a:pPr>
            <a:fld id="{35748AE5-6F09-45EF-B60C-5A7219B96FA5}" type="slidenum">
              <a:rPr lang="en-US">
                <a:solidFill>
                  <a:prstClr val="black"/>
                </a:solidFill>
              </a:rPr>
              <a:pPr defTabSz="928472">
                <a:defRPr/>
              </a:pPr>
              <a:t>38</a:t>
            </a:fld>
            <a:endParaRPr lang="en-US">
              <a:solidFill>
                <a:prstClr val="black"/>
              </a:solidFill>
            </a:endParaRPr>
          </a:p>
        </p:txBody>
      </p:sp>
      <p:sp>
        <p:nvSpPr>
          <p:cNvPr id="1966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5495" eaLnBrk="0" hangingPunct="0">
              <a:defRPr>
                <a:solidFill>
                  <a:schemeClr val="tx1"/>
                </a:solidFill>
                <a:latin typeface="Arial" charset="0"/>
              </a:defRPr>
            </a:lvl1pPr>
            <a:lvl2pPr marL="742935" indent="-285744" defTabSz="925495" eaLnBrk="0" hangingPunct="0">
              <a:defRPr>
                <a:solidFill>
                  <a:schemeClr val="tx1"/>
                </a:solidFill>
                <a:latin typeface="Arial" charset="0"/>
              </a:defRPr>
            </a:lvl2pPr>
            <a:lvl3pPr marL="1142977" indent="-228595" defTabSz="925495" eaLnBrk="0" hangingPunct="0">
              <a:defRPr>
                <a:solidFill>
                  <a:schemeClr val="tx1"/>
                </a:solidFill>
                <a:latin typeface="Arial" charset="0"/>
              </a:defRPr>
            </a:lvl3pPr>
            <a:lvl4pPr marL="1600168" indent="-228595" defTabSz="925495" eaLnBrk="0" hangingPunct="0">
              <a:defRPr>
                <a:solidFill>
                  <a:schemeClr val="tx1"/>
                </a:solidFill>
                <a:latin typeface="Arial" charset="0"/>
              </a:defRPr>
            </a:lvl4pPr>
            <a:lvl5pPr marL="2057359" indent="-228595" defTabSz="925495" eaLnBrk="0" hangingPunct="0">
              <a:defRPr>
                <a:solidFill>
                  <a:schemeClr val="tx1"/>
                </a:solidFill>
                <a:latin typeface="Arial" charset="0"/>
              </a:defRPr>
            </a:lvl5pPr>
            <a:lvl6pPr marL="2514550" indent="-228595" defTabSz="925495" eaLnBrk="0" fontAlgn="base" hangingPunct="0">
              <a:spcBef>
                <a:spcPct val="0"/>
              </a:spcBef>
              <a:spcAft>
                <a:spcPct val="0"/>
              </a:spcAft>
              <a:defRPr>
                <a:solidFill>
                  <a:schemeClr val="tx1"/>
                </a:solidFill>
                <a:latin typeface="Arial" charset="0"/>
              </a:defRPr>
            </a:lvl6pPr>
            <a:lvl7pPr marL="2971740" indent="-228595" defTabSz="925495" eaLnBrk="0" fontAlgn="base" hangingPunct="0">
              <a:spcBef>
                <a:spcPct val="0"/>
              </a:spcBef>
              <a:spcAft>
                <a:spcPct val="0"/>
              </a:spcAft>
              <a:defRPr>
                <a:solidFill>
                  <a:schemeClr val="tx1"/>
                </a:solidFill>
                <a:latin typeface="Arial" charset="0"/>
              </a:defRPr>
            </a:lvl7pPr>
            <a:lvl8pPr marL="3428932" indent="-228595" defTabSz="925495" eaLnBrk="0" fontAlgn="base" hangingPunct="0">
              <a:spcBef>
                <a:spcPct val="0"/>
              </a:spcBef>
              <a:spcAft>
                <a:spcPct val="0"/>
              </a:spcAft>
              <a:defRPr>
                <a:solidFill>
                  <a:schemeClr val="tx1"/>
                </a:solidFill>
                <a:latin typeface="Arial" charset="0"/>
              </a:defRPr>
            </a:lvl8pPr>
            <a:lvl9pPr marL="3886122" indent="-228595" defTabSz="925495"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59802F60-CB54-49D5-B80D-2CF5B76D92E7}" type="slidenum">
              <a:rPr lang="en-US" smtClean="0">
                <a:solidFill>
                  <a:srgbClr val="000000"/>
                </a:solidFill>
                <a:latin typeface="Calibri" pitchFamily="34" charset="0"/>
              </a:rPr>
              <a:pPr eaLnBrk="1" fontAlgn="base" hangingPunct="1">
                <a:spcBef>
                  <a:spcPct val="0"/>
                </a:spcBef>
                <a:spcAft>
                  <a:spcPct val="0"/>
                </a:spcAft>
              </a:pPr>
              <a:t>2</a:t>
            </a:fld>
            <a:endParaRPr lang="en-US" smtClean="0">
              <a:solidFill>
                <a:srgbClr val="000000"/>
              </a:solidFill>
              <a:latin typeface="Calibri" pitchFamily="34" charset="0"/>
            </a:endParaRPr>
          </a:p>
        </p:txBody>
      </p:sp>
      <p:sp>
        <p:nvSpPr>
          <p:cNvPr id="180227" name="Rectangle 2"/>
          <p:cNvSpPr>
            <a:spLocks noGrp="1" noRot="1" noChangeAspect="1" noChangeArrowheads="1" noTextEdit="1"/>
          </p:cNvSpPr>
          <p:nvPr>
            <p:ph type="sldImg"/>
          </p:nvPr>
        </p:nvSpPr>
        <p:spPr bwMode="auto">
          <a:xfrm>
            <a:off x="557213" y="177800"/>
            <a:ext cx="5843587" cy="4383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8" name="Rectangle 3"/>
          <p:cNvSpPr>
            <a:spLocks noGrp="1" noChangeArrowheads="1"/>
          </p:cNvSpPr>
          <p:nvPr>
            <p:ph type="body" idx="1"/>
          </p:nvPr>
        </p:nvSpPr>
        <p:spPr bwMode="auto">
          <a:xfrm>
            <a:off x="931864" y="4708526"/>
            <a:ext cx="5159375" cy="4138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defTabSz="928472">
              <a:defRPr/>
            </a:pPr>
            <a:fld id="{3528F3E6-26FC-4A0C-B24C-F380058A6C28}" type="slidenum">
              <a:rPr lang="en-US">
                <a:solidFill>
                  <a:prstClr val="black"/>
                </a:solidFill>
              </a:rPr>
              <a:pPr defTabSz="928472">
                <a:defRPr/>
              </a:pPr>
              <a:t>39</a:t>
            </a:fld>
            <a:endParaRPr lang="en-US">
              <a:solidFill>
                <a:prstClr val="black"/>
              </a:solidFill>
            </a:endParaRPr>
          </a:p>
        </p:txBody>
      </p:sp>
      <p:sp>
        <p:nvSpPr>
          <p:cNvPr id="1976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SSEO – Storm Scale Ensemble of Opportunity – 7 models</a:t>
            </a:r>
          </a:p>
          <a:p>
            <a:pPr eaLnBrk="1" hangingPunct="1">
              <a:spcBef>
                <a:spcPct val="0"/>
              </a:spcBef>
            </a:pPr>
            <a:r>
              <a:rPr lang="en-US" dirty="0" smtClean="0"/>
              <a:t>NSSL WRF-ARW</a:t>
            </a:r>
          </a:p>
          <a:p>
            <a:pPr eaLnBrk="1" hangingPunct="1">
              <a:spcBef>
                <a:spcPct val="0"/>
              </a:spcBef>
            </a:pPr>
            <a:r>
              <a:rPr lang="en-US" dirty="0" smtClean="0"/>
              <a:t>EMC HRW WRF-ARW</a:t>
            </a:r>
          </a:p>
          <a:p>
            <a:pPr eaLnBrk="1" hangingPunct="1">
              <a:spcBef>
                <a:spcPct val="0"/>
              </a:spcBef>
            </a:pPr>
            <a:r>
              <a:rPr lang="en-US" dirty="0" smtClean="0"/>
              <a:t>EMC HRW WRF_ARW (12 hour time lag)</a:t>
            </a:r>
          </a:p>
          <a:p>
            <a:pPr eaLnBrk="1" hangingPunct="1">
              <a:spcBef>
                <a:spcPct val="0"/>
              </a:spcBef>
            </a:pPr>
            <a:r>
              <a:rPr lang="en-US" dirty="0" smtClean="0"/>
              <a:t>EMC CONUS WRF-NMM</a:t>
            </a:r>
          </a:p>
          <a:p>
            <a:pPr eaLnBrk="1" hangingPunct="1">
              <a:spcBef>
                <a:spcPct val="0"/>
              </a:spcBef>
            </a:pPr>
            <a:r>
              <a:rPr lang="en-US" dirty="0" smtClean="0"/>
              <a:t>EMC HRW WRF-NMM</a:t>
            </a:r>
          </a:p>
          <a:p>
            <a:pPr eaLnBrk="1" hangingPunct="1">
              <a:spcBef>
                <a:spcPct val="0"/>
              </a:spcBef>
            </a:pPr>
            <a:r>
              <a:rPr lang="en-US" dirty="0" smtClean="0"/>
              <a:t>EMC HRW WRF-NMM (12 </a:t>
            </a:r>
            <a:r>
              <a:rPr lang="en-US" dirty="0" err="1" smtClean="0"/>
              <a:t>hr</a:t>
            </a:r>
            <a:r>
              <a:rPr lang="en-US" dirty="0" smtClean="0"/>
              <a:t> time lag)</a:t>
            </a:r>
          </a:p>
          <a:p>
            <a:pPr eaLnBrk="1" hangingPunct="1">
              <a:spcBef>
                <a:spcPct val="0"/>
              </a:spcBef>
            </a:pPr>
            <a:r>
              <a:rPr lang="en-US" dirty="0" smtClean="0"/>
              <a:t>EMC NMMB nest</a:t>
            </a:r>
          </a:p>
          <a:p>
            <a:pPr eaLnBrk="1" hangingPunct="1">
              <a:spcBef>
                <a:spcPct val="0"/>
              </a:spcBef>
            </a:pPr>
            <a:r>
              <a:rPr lang="en-US" dirty="0" smtClean="0"/>
              <a:t>Upper right – 6 hour smoothed ensemble neighborhood (40 km) probability of UH &gt; 25 m2/s2 valid ending 00Z 28 April</a:t>
            </a:r>
          </a:p>
          <a:p>
            <a:pPr eaLnBrk="1" hangingPunct="1">
              <a:spcBef>
                <a:spcPct val="0"/>
              </a:spcBef>
            </a:pPr>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latin typeface="Arial" charset="0"/>
            </a:endParaRPr>
          </a:p>
        </p:txBody>
      </p:sp>
      <p:sp>
        <p:nvSpPr>
          <p:cNvPr id="35844" name="Slide Number Placeholder 3"/>
          <p:cNvSpPr txBox="1">
            <a:spLocks noGrp="1"/>
          </p:cNvSpPr>
          <p:nvPr/>
        </p:nvSpPr>
        <p:spPr bwMode="auto">
          <a:xfrm>
            <a:off x="3978134" y="8842031"/>
            <a:ext cx="3043343"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08" tIns="46654" rIns="93308" bIns="46654" anchor="b"/>
          <a:lstStyle>
            <a:lvl1pPr defTabSz="931863">
              <a:defRPr>
                <a:solidFill>
                  <a:schemeClr val="tx1"/>
                </a:solidFill>
                <a:latin typeface="Times New Roman" pitchFamily="18" charset="0"/>
              </a:defRPr>
            </a:lvl1pPr>
            <a:lvl2pPr marL="742950" indent="-285750" defTabSz="931863">
              <a:defRPr>
                <a:solidFill>
                  <a:schemeClr val="tx1"/>
                </a:solidFill>
                <a:latin typeface="Times New Roman" pitchFamily="18" charset="0"/>
              </a:defRPr>
            </a:lvl2pPr>
            <a:lvl3pPr marL="1143000" indent="-228600" defTabSz="931863">
              <a:defRPr>
                <a:solidFill>
                  <a:schemeClr val="tx1"/>
                </a:solidFill>
                <a:latin typeface="Times New Roman" pitchFamily="18" charset="0"/>
              </a:defRPr>
            </a:lvl3pPr>
            <a:lvl4pPr marL="1600200" indent="-228600" defTabSz="931863">
              <a:defRPr>
                <a:solidFill>
                  <a:schemeClr val="tx1"/>
                </a:solidFill>
                <a:latin typeface="Times New Roman" pitchFamily="18" charset="0"/>
              </a:defRPr>
            </a:lvl4pPr>
            <a:lvl5pPr marL="2057400" indent="-228600" defTabSz="931863">
              <a:defRPr>
                <a:solidFill>
                  <a:schemeClr val="tx1"/>
                </a:solidFill>
                <a:latin typeface="Times New Roman" pitchFamily="18" charset="0"/>
              </a:defRPr>
            </a:lvl5pPr>
            <a:lvl6pPr marL="2514600" indent="-228600" defTabSz="931863" fontAlgn="base">
              <a:spcBef>
                <a:spcPct val="0"/>
              </a:spcBef>
              <a:spcAft>
                <a:spcPct val="0"/>
              </a:spcAft>
              <a:defRPr>
                <a:solidFill>
                  <a:schemeClr val="tx1"/>
                </a:solidFill>
                <a:latin typeface="Times New Roman" pitchFamily="18" charset="0"/>
              </a:defRPr>
            </a:lvl6pPr>
            <a:lvl7pPr marL="2971800" indent="-228600" defTabSz="931863" fontAlgn="base">
              <a:spcBef>
                <a:spcPct val="0"/>
              </a:spcBef>
              <a:spcAft>
                <a:spcPct val="0"/>
              </a:spcAft>
              <a:defRPr>
                <a:solidFill>
                  <a:schemeClr val="tx1"/>
                </a:solidFill>
                <a:latin typeface="Times New Roman" pitchFamily="18" charset="0"/>
              </a:defRPr>
            </a:lvl7pPr>
            <a:lvl8pPr marL="3429000" indent="-228600" defTabSz="931863" fontAlgn="base">
              <a:spcBef>
                <a:spcPct val="0"/>
              </a:spcBef>
              <a:spcAft>
                <a:spcPct val="0"/>
              </a:spcAft>
              <a:defRPr>
                <a:solidFill>
                  <a:schemeClr val="tx1"/>
                </a:solidFill>
                <a:latin typeface="Times New Roman" pitchFamily="18" charset="0"/>
              </a:defRPr>
            </a:lvl8pPr>
            <a:lvl9pPr marL="3886200" indent="-228600" defTabSz="931863" fontAlgn="base">
              <a:spcBef>
                <a:spcPct val="0"/>
              </a:spcBef>
              <a:spcAft>
                <a:spcPct val="0"/>
              </a:spcAft>
              <a:defRPr>
                <a:solidFill>
                  <a:schemeClr val="tx1"/>
                </a:solidFill>
                <a:latin typeface="Times New Roman" pitchFamily="18" charset="0"/>
              </a:defRPr>
            </a:lvl9pPr>
          </a:lstStyle>
          <a:p>
            <a:pPr algn="r"/>
            <a:fld id="{237B15C7-7BB0-44AD-B54E-376C717C1B5C}" type="slidenum">
              <a:rPr lang="en-US" sz="1200">
                <a:solidFill>
                  <a:srgbClr val="000000"/>
                </a:solidFill>
                <a:latin typeface="Calibri" pitchFamily="34" charset="0"/>
              </a:rPr>
              <a:pPr algn="r"/>
              <a:t>42</a:t>
            </a:fld>
            <a:endParaRPr lang="en-US" sz="1200">
              <a:solidFill>
                <a:srgbClr val="000000"/>
              </a:solidFill>
              <a:latin typeface="Calibri"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see animation again, simply arrow up once and then</a:t>
            </a:r>
            <a:r>
              <a:rPr lang="en-US" baseline="0" dirty="0" smtClean="0"/>
              <a:t> click once.  </a:t>
            </a:r>
            <a:endParaRPr lang="en-US" dirty="0"/>
          </a:p>
        </p:txBody>
      </p:sp>
      <p:sp>
        <p:nvSpPr>
          <p:cNvPr id="4" name="Slide Number Placeholder 3"/>
          <p:cNvSpPr>
            <a:spLocks noGrp="1"/>
          </p:cNvSpPr>
          <p:nvPr>
            <p:ph type="sldNum" sz="quarter" idx="10"/>
          </p:nvPr>
        </p:nvSpPr>
        <p:spPr/>
        <p:txBody>
          <a:bodyPr/>
          <a:lstStyle/>
          <a:p>
            <a:pPr>
              <a:defRPr/>
            </a:pPr>
            <a:fld id="{97ECB008-094B-415B-BE6C-93E1796D9434}" type="slidenum">
              <a:rPr lang="en-US" smtClean="0">
                <a:solidFill>
                  <a:prstClr val="black"/>
                </a:solidFill>
              </a:rPr>
              <a:pPr>
                <a:defRPr/>
              </a:pPr>
              <a:t>45</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CCF89A8-0B0F-41B8-9590-751DC682EBF6}" type="slidenum">
              <a:rPr lang="en-US">
                <a:solidFill>
                  <a:prstClr val="black"/>
                </a:solidFill>
              </a:rPr>
              <a:pPr>
                <a:defRPr/>
              </a:pPr>
              <a:t>46</a:t>
            </a:fld>
            <a:endParaRPr lang="en-US">
              <a:solidFill>
                <a:prstClr val="black"/>
              </a:solidFill>
            </a:endParaRPr>
          </a:p>
        </p:txBody>
      </p:sp>
    </p:spTree>
    <p:extLst>
      <p:ext uri="{BB962C8B-B14F-4D97-AF65-F5344CB8AC3E}">
        <p14:creationId xmlns:p14="http://schemas.microsoft.com/office/powerpoint/2010/main" val="18408707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03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defTabSz="930062" fontAlgn="base">
              <a:spcBef>
                <a:spcPct val="0"/>
              </a:spcBef>
              <a:spcAft>
                <a:spcPct val="0"/>
              </a:spcAft>
              <a:defRPr/>
            </a:pPr>
            <a:fld id="{5777CCFD-A1A2-4756-BDEA-1C4A520E57C0}" type="slidenum">
              <a:rPr lang="en-US" smtClean="0"/>
              <a:pPr defTabSz="930062" fontAlgn="base">
                <a:spcBef>
                  <a:spcPct val="0"/>
                </a:spcBef>
                <a:spcAft>
                  <a:spcPct val="0"/>
                </a:spcAft>
                <a:defRPr/>
              </a:pPr>
              <a:t>59</a:t>
            </a:fld>
            <a:endParaRPr lang="en-US" smtClean="0"/>
          </a:p>
        </p:txBody>
      </p:sp>
      <p:sp>
        <p:nvSpPr>
          <p:cNvPr id="1996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defTabSz="931670">
              <a:defRPr/>
            </a:pPr>
            <a:fld id="{696FCD53-9DC7-4AA0-A7AD-0BBEFF2DD728}" type="slidenum">
              <a:rPr lang="en-US" smtClean="0">
                <a:solidFill>
                  <a:srgbClr val="000000"/>
                </a:solidFill>
              </a:rPr>
              <a:pPr defTabSz="931670">
                <a:defRPr/>
              </a:pPr>
              <a:t>61</a:t>
            </a:fld>
            <a:endParaRPr lang="en-US" smtClean="0">
              <a:solidFill>
                <a:srgbClr val="000000"/>
              </a:solidFill>
            </a:endParaRPr>
          </a:p>
        </p:txBody>
      </p:sp>
      <p:sp>
        <p:nvSpPr>
          <p:cNvPr id="634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defTabSz="929913">
              <a:defRPr/>
            </a:pPr>
            <a:fld id="{AF5F85C2-5BB8-4842-9676-7DBBADF015E0}" type="slidenum">
              <a:rPr lang="en-US" smtClean="0">
                <a:solidFill>
                  <a:srgbClr val="000000"/>
                </a:solidFill>
              </a:rPr>
              <a:pPr defTabSz="929913">
                <a:defRPr/>
              </a:pPr>
              <a:t>64</a:t>
            </a:fld>
            <a:endParaRPr lang="en-US" dirty="0" smtClean="0">
              <a:solidFill>
                <a:srgbClr val="000000"/>
              </a:solidFill>
            </a:endParaRPr>
          </a:p>
        </p:txBody>
      </p:sp>
      <p:sp>
        <p:nvSpPr>
          <p:cNvPr id="64515" name="Rectangle 2"/>
          <p:cNvSpPr>
            <a:spLocks noGrp="1" noRot="1" noChangeAspect="1" noChangeArrowheads="1" noTextEdit="1"/>
          </p:cNvSpPr>
          <p:nvPr>
            <p:ph type="sldImg"/>
          </p:nvPr>
        </p:nvSpPr>
        <p:spPr bwMode="auto">
          <a:xfrm>
            <a:off x="557213" y="177800"/>
            <a:ext cx="5843587" cy="4383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p:cNvSpPr>
            <a:spLocks noGrp="1" noChangeArrowheads="1"/>
          </p:cNvSpPr>
          <p:nvPr>
            <p:ph type="body" idx="1"/>
          </p:nvPr>
        </p:nvSpPr>
        <p:spPr bwMode="auto">
          <a:xfrm>
            <a:off x="931864" y="4706938"/>
            <a:ext cx="5159375" cy="414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defTabSz="928472" fontAlgn="base">
              <a:spcBef>
                <a:spcPct val="0"/>
              </a:spcBef>
              <a:spcAft>
                <a:spcPct val="0"/>
              </a:spcAft>
              <a:defRPr/>
            </a:pPr>
            <a:fld id="{14D00E03-1C00-4069-9570-F2AC6D85AC48}" type="slidenum">
              <a:rPr lang="en-US" smtClean="0"/>
              <a:pPr defTabSz="928472" fontAlgn="base">
                <a:spcBef>
                  <a:spcPct val="0"/>
                </a:spcBef>
                <a:spcAft>
                  <a:spcPct val="0"/>
                </a:spcAft>
                <a:defRPr/>
              </a:pPr>
              <a:t>65</a:t>
            </a:fld>
            <a:endParaRPr lang="en-US" smtClean="0"/>
          </a:p>
        </p:txBody>
      </p:sp>
      <p:sp>
        <p:nvSpPr>
          <p:cNvPr id="2048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defTabSz="928364" fontAlgn="base">
              <a:spcBef>
                <a:spcPct val="0"/>
              </a:spcBef>
              <a:spcAft>
                <a:spcPct val="0"/>
              </a:spcAft>
              <a:defRPr/>
            </a:pPr>
            <a:fld id="{EB56B42A-1F84-44D5-B9D2-4FA86A1F8674}" type="slidenum">
              <a:rPr lang="en-US" smtClean="0">
                <a:solidFill>
                  <a:prstClr val="black"/>
                </a:solidFill>
              </a:rPr>
              <a:pPr defTabSz="928364" fontAlgn="base">
                <a:spcBef>
                  <a:spcPct val="0"/>
                </a:spcBef>
                <a:spcAft>
                  <a:spcPct val="0"/>
                </a:spcAft>
                <a:defRPr/>
              </a:pPr>
              <a:t>66</a:t>
            </a:fld>
            <a:endParaRPr lang="en-US" smtClean="0">
              <a:solidFill>
                <a:prstClr val="black"/>
              </a:solidFill>
            </a:endParaRPr>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txBox="1">
            <a:spLocks noGrp="1" noChangeArrowheads="1"/>
          </p:cNvSpPr>
          <p:nvPr/>
        </p:nvSpPr>
        <p:spPr bwMode="auto">
          <a:xfrm>
            <a:off x="3977531" y="8841738"/>
            <a:ext cx="3043979" cy="46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7" tIns="46584" rIns="93167" bIns="46584" anchor="b"/>
          <a:lstStyle>
            <a:lvl1pPr defTabSz="927100" eaLnBrk="0" hangingPunct="0">
              <a:defRPr>
                <a:solidFill>
                  <a:schemeClr val="tx1"/>
                </a:solidFill>
                <a:latin typeface="Arial" pitchFamily="34" charset="0"/>
              </a:defRPr>
            </a:lvl1pPr>
            <a:lvl2pPr marL="742950" indent="-285750" defTabSz="927100" eaLnBrk="0" hangingPunct="0">
              <a:defRPr>
                <a:solidFill>
                  <a:schemeClr val="tx1"/>
                </a:solidFill>
                <a:latin typeface="Arial" pitchFamily="34" charset="0"/>
              </a:defRPr>
            </a:lvl2pPr>
            <a:lvl3pPr marL="1143000" indent="-228600" defTabSz="927100" eaLnBrk="0" hangingPunct="0">
              <a:defRPr>
                <a:solidFill>
                  <a:schemeClr val="tx1"/>
                </a:solidFill>
                <a:latin typeface="Arial" pitchFamily="34" charset="0"/>
              </a:defRPr>
            </a:lvl3pPr>
            <a:lvl4pPr marL="1600200" indent="-228600" defTabSz="927100" eaLnBrk="0" hangingPunct="0">
              <a:defRPr>
                <a:solidFill>
                  <a:schemeClr val="tx1"/>
                </a:solidFill>
                <a:latin typeface="Arial" pitchFamily="34" charset="0"/>
              </a:defRPr>
            </a:lvl4pPr>
            <a:lvl5pPr marL="2057400" indent="-228600" defTabSz="927100" eaLnBrk="0" hangingPunct="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algn="r" eaLnBrk="1" hangingPunct="1"/>
            <a:fld id="{AC4898A0-15B5-4CD0-9C26-B27C388CC6E1}" type="slidenum">
              <a:rPr lang="en-US" sz="1200">
                <a:solidFill>
                  <a:srgbClr val="000000"/>
                </a:solidFill>
              </a:rPr>
              <a:pPr algn="r" eaLnBrk="1" hangingPunct="1"/>
              <a:t>10</a:t>
            </a:fld>
            <a:endParaRPr lang="en-US" sz="1200">
              <a:solidFill>
                <a:srgbClr val="000000"/>
              </a:solidFill>
            </a:endParaRPr>
          </a:p>
        </p:txBody>
      </p:sp>
      <p:sp>
        <p:nvSpPr>
          <p:cNvPr id="154627" name="Rectangle 2"/>
          <p:cNvSpPr>
            <a:spLocks noGrp="1" noRot="1" noChangeAspect="1" noChangeArrowheads="1" noTextEdit="1"/>
          </p:cNvSpPr>
          <p:nvPr>
            <p:ph type="sldImg"/>
          </p:nvPr>
        </p:nvSpPr>
        <p:spPr bwMode="auto">
          <a:xfrm>
            <a:off x="555625" y="177800"/>
            <a:ext cx="5845175" cy="4383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8" name="Rectangle 3"/>
          <p:cNvSpPr>
            <a:spLocks noGrp="1" noChangeArrowheads="1"/>
          </p:cNvSpPr>
          <p:nvPr>
            <p:ph type="body" idx="1"/>
          </p:nvPr>
        </p:nvSpPr>
        <p:spPr bwMode="auto">
          <a:xfrm>
            <a:off x="931961" y="4707010"/>
            <a:ext cx="5159179" cy="413949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036" eaLnBrk="0" hangingPunct="0">
              <a:defRPr sz="2400">
                <a:solidFill>
                  <a:schemeClr val="tx1"/>
                </a:solidFill>
                <a:latin typeface="Times New Roman" pitchFamily="18" charset="0"/>
              </a:defRPr>
            </a:lvl1pPr>
            <a:lvl2pPr marL="745242" indent="-286632" defTabSz="914036" eaLnBrk="0" hangingPunct="0">
              <a:defRPr sz="2400">
                <a:solidFill>
                  <a:schemeClr val="tx1"/>
                </a:solidFill>
                <a:latin typeface="Times New Roman" pitchFamily="18" charset="0"/>
              </a:defRPr>
            </a:lvl2pPr>
            <a:lvl3pPr marL="1146525" indent="-229306" defTabSz="914036" eaLnBrk="0" hangingPunct="0">
              <a:defRPr sz="2400">
                <a:solidFill>
                  <a:schemeClr val="tx1"/>
                </a:solidFill>
                <a:latin typeface="Times New Roman" pitchFamily="18" charset="0"/>
              </a:defRPr>
            </a:lvl3pPr>
            <a:lvl4pPr marL="1605137" indent="-229306" defTabSz="914036" eaLnBrk="0" hangingPunct="0">
              <a:defRPr sz="2400">
                <a:solidFill>
                  <a:schemeClr val="tx1"/>
                </a:solidFill>
                <a:latin typeface="Times New Roman" pitchFamily="18" charset="0"/>
              </a:defRPr>
            </a:lvl4pPr>
            <a:lvl5pPr marL="2063746" indent="-229306" defTabSz="914036" eaLnBrk="0" hangingPunct="0">
              <a:defRPr sz="2400">
                <a:solidFill>
                  <a:schemeClr val="tx1"/>
                </a:solidFill>
                <a:latin typeface="Times New Roman" pitchFamily="18" charset="0"/>
              </a:defRPr>
            </a:lvl5pPr>
            <a:lvl6pPr marL="2522357" indent="-229306" defTabSz="914036" eaLnBrk="0" fontAlgn="base" hangingPunct="0">
              <a:spcBef>
                <a:spcPct val="0"/>
              </a:spcBef>
              <a:spcAft>
                <a:spcPct val="0"/>
              </a:spcAft>
              <a:defRPr sz="2400">
                <a:solidFill>
                  <a:schemeClr val="tx1"/>
                </a:solidFill>
                <a:latin typeface="Times New Roman" pitchFamily="18" charset="0"/>
              </a:defRPr>
            </a:lvl6pPr>
            <a:lvl7pPr marL="2980968" indent="-229306" defTabSz="914036" eaLnBrk="0" fontAlgn="base" hangingPunct="0">
              <a:spcBef>
                <a:spcPct val="0"/>
              </a:spcBef>
              <a:spcAft>
                <a:spcPct val="0"/>
              </a:spcAft>
              <a:defRPr sz="2400">
                <a:solidFill>
                  <a:schemeClr val="tx1"/>
                </a:solidFill>
                <a:latin typeface="Times New Roman" pitchFamily="18" charset="0"/>
              </a:defRPr>
            </a:lvl7pPr>
            <a:lvl8pPr marL="3439577" indent="-229306" defTabSz="914036" eaLnBrk="0" fontAlgn="base" hangingPunct="0">
              <a:spcBef>
                <a:spcPct val="0"/>
              </a:spcBef>
              <a:spcAft>
                <a:spcPct val="0"/>
              </a:spcAft>
              <a:defRPr sz="2400">
                <a:solidFill>
                  <a:schemeClr val="tx1"/>
                </a:solidFill>
                <a:latin typeface="Times New Roman" pitchFamily="18" charset="0"/>
              </a:defRPr>
            </a:lvl8pPr>
            <a:lvl9pPr marL="3898188" indent="-229306" defTabSz="914036" eaLnBrk="0" fontAlgn="base" hangingPunct="0">
              <a:spcBef>
                <a:spcPct val="0"/>
              </a:spcBef>
              <a:spcAft>
                <a:spcPct val="0"/>
              </a:spcAft>
              <a:defRPr sz="2400">
                <a:solidFill>
                  <a:schemeClr val="tx1"/>
                </a:solidFill>
                <a:latin typeface="Times New Roman" pitchFamily="18" charset="0"/>
              </a:defRPr>
            </a:lvl9pPr>
          </a:lstStyle>
          <a:p>
            <a:pPr eaLnBrk="1" hangingPunct="1"/>
            <a:fld id="{5735689E-8F21-470E-B862-00279CAE3032}" type="slidenum">
              <a:rPr lang="en-US" sz="1200">
                <a:solidFill>
                  <a:prstClr val="black"/>
                </a:solidFill>
              </a:rPr>
              <a:pPr eaLnBrk="1" hangingPunct="1"/>
              <a:t>11</a:t>
            </a:fld>
            <a:endParaRPr lang="en-US" sz="1200">
              <a:solidFill>
                <a:prstClr val="black"/>
              </a:solidFill>
            </a:endParaRPr>
          </a:p>
        </p:txBody>
      </p:sp>
      <p:sp>
        <p:nvSpPr>
          <p:cNvPr id="39939" name="Rectangle 7"/>
          <p:cNvSpPr txBox="1">
            <a:spLocks noGrp="1" noChangeArrowheads="1"/>
          </p:cNvSpPr>
          <p:nvPr/>
        </p:nvSpPr>
        <p:spPr bwMode="auto">
          <a:xfrm>
            <a:off x="3978377" y="8842691"/>
            <a:ext cx="3043131" cy="464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3" tIns="46656" rIns="93313" bIns="46656" anchor="b"/>
          <a:lstStyle>
            <a:lvl1pPr defTabSz="923925" eaLnBrk="0" hangingPunct="0">
              <a:defRPr sz="2400">
                <a:solidFill>
                  <a:schemeClr val="tx1"/>
                </a:solidFill>
                <a:latin typeface="Times New Roman" pitchFamily="18" charset="0"/>
              </a:defRPr>
            </a:lvl1pPr>
            <a:lvl2pPr marL="742950" indent="-285750" defTabSz="923925" eaLnBrk="0" hangingPunct="0">
              <a:defRPr sz="2400">
                <a:solidFill>
                  <a:schemeClr val="tx1"/>
                </a:solidFill>
                <a:latin typeface="Times New Roman" pitchFamily="18" charset="0"/>
              </a:defRPr>
            </a:lvl2pPr>
            <a:lvl3pPr marL="1143000" indent="-228600" defTabSz="923925" eaLnBrk="0" hangingPunct="0">
              <a:defRPr sz="2400">
                <a:solidFill>
                  <a:schemeClr val="tx1"/>
                </a:solidFill>
                <a:latin typeface="Times New Roman" pitchFamily="18" charset="0"/>
              </a:defRPr>
            </a:lvl3pPr>
            <a:lvl4pPr marL="1600200" indent="-228600" defTabSz="923925" eaLnBrk="0" hangingPunct="0">
              <a:defRPr sz="2400">
                <a:solidFill>
                  <a:schemeClr val="tx1"/>
                </a:solidFill>
                <a:latin typeface="Times New Roman" pitchFamily="18" charset="0"/>
              </a:defRPr>
            </a:lvl4pPr>
            <a:lvl5pPr marL="2057400" indent="-228600" defTabSz="923925" eaLnBrk="0" hangingPunct="0">
              <a:defRPr sz="2400">
                <a:solidFill>
                  <a:schemeClr val="tx1"/>
                </a:solidFill>
                <a:latin typeface="Times New Roman" pitchFamily="18" charset="0"/>
              </a:defRPr>
            </a:lvl5pPr>
            <a:lvl6pPr marL="2514600" indent="-228600" defTabSz="923925" eaLnBrk="0" fontAlgn="base" hangingPunct="0">
              <a:spcBef>
                <a:spcPct val="0"/>
              </a:spcBef>
              <a:spcAft>
                <a:spcPct val="0"/>
              </a:spcAft>
              <a:defRPr sz="2400">
                <a:solidFill>
                  <a:schemeClr val="tx1"/>
                </a:solidFill>
                <a:latin typeface="Times New Roman" pitchFamily="18" charset="0"/>
              </a:defRPr>
            </a:lvl6pPr>
            <a:lvl7pPr marL="2971800" indent="-228600" defTabSz="923925" eaLnBrk="0" fontAlgn="base" hangingPunct="0">
              <a:spcBef>
                <a:spcPct val="0"/>
              </a:spcBef>
              <a:spcAft>
                <a:spcPct val="0"/>
              </a:spcAft>
              <a:defRPr sz="2400">
                <a:solidFill>
                  <a:schemeClr val="tx1"/>
                </a:solidFill>
                <a:latin typeface="Times New Roman" pitchFamily="18" charset="0"/>
              </a:defRPr>
            </a:lvl7pPr>
            <a:lvl8pPr marL="3429000" indent="-228600" defTabSz="923925" eaLnBrk="0" fontAlgn="base" hangingPunct="0">
              <a:spcBef>
                <a:spcPct val="0"/>
              </a:spcBef>
              <a:spcAft>
                <a:spcPct val="0"/>
              </a:spcAft>
              <a:defRPr sz="2400">
                <a:solidFill>
                  <a:schemeClr val="tx1"/>
                </a:solidFill>
                <a:latin typeface="Times New Roman" pitchFamily="18" charset="0"/>
              </a:defRPr>
            </a:lvl8pPr>
            <a:lvl9pPr marL="3886200" indent="-228600" defTabSz="923925" eaLnBrk="0" fontAlgn="base" hangingPunct="0">
              <a:spcBef>
                <a:spcPct val="0"/>
              </a:spcBef>
              <a:spcAft>
                <a:spcPct val="0"/>
              </a:spcAft>
              <a:defRPr sz="2400">
                <a:solidFill>
                  <a:schemeClr val="tx1"/>
                </a:solidFill>
                <a:latin typeface="Times New Roman" pitchFamily="18" charset="0"/>
              </a:defRPr>
            </a:lvl9pPr>
          </a:lstStyle>
          <a:p>
            <a:pPr algn="r" eaLnBrk="1" hangingPunct="1"/>
            <a:fld id="{24094D45-2C43-4119-8D77-D6908121FFCB}" type="slidenum">
              <a:rPr lang="en-US" sz="1200">
                <a:solidFill>
                  <a:srgbClr val="000000"/>
                </a:solidFill>
                <a:latin typeface="Calibri" pitchFamily="34" charset="0"/>
              </a:rPr>
              <a:pPr algn="r" eaLnBrk="1" hangingPunct="1"/>
              <a:t>11</a:t>
            </a:fld>
            <a:endParaRPr lang="en-US" sz="1200">
              <a:solidFill>
                <a:srgbClr val="000000"/>
              </a:solidFill>
              <a:latin typeface="Calibri" pitchFamily="34" charset="0"/>
            </a:endParaRPr>
          </a:p>
        </p:txBody>
      </p:sp>
      <p:sp>
        <p:nvSpPr>
          <p:cNvPr id="39940" name="Rectangle 2"/>
          <p:cNvSpPr>
            <a:spLocks noGrp="1" noRot="1" noChangeAspect="1" noChangeArrowheads="1" noTextEdit="1"/>
          </p:cNvSpPr>
          <p:nvPr>
            <p:ph type="sldImg"/>
          </p:nvPr>
        </p:nvSpPr>
        <p:spPr>
          <a:xfrm>
            <a:off x="2655888" y="258763"/>
            <a:ext cx="3203575" cy="2401887"/>
          </a:xfrm>
          <a:ln/>
        </p:spPr>
      </p:sp>
      <p:sp>
        <p:nvSpPr>
          <p:cNvPr id="39941" name="Rectangle 3"/>
          <p:cNvSpPr>
            <a:spLocks noGrp="1" noChangeArrowheads="1"/>
          </p:cNvSpPr>
          <p:nvPr>
            <p:ph type="body" idx="1"/>
          </p:nvPr>
        </p:nvSpPr>
        <p:spPr>
          <a:xfrm>
            <a:off x="154549" y="2540582"/>
            <a:ext cx="6699667" cy="483920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3" tIns="46656" rIns="93313" bIns="46656"/>
          <a:lstStyle/>
          <a:p>
            <a:pPr marL="113060" indent="-113060">
              <a:lnSpc>
                <a:spcPct val="70000"/>
              </a:lnSpc>
              <a:spcBef>
                <a:spcPct val="0"/>
              </a:spcBef>
            </a:pPr>
            <a:endParaRPr lang="en-US" sz="11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p:txBody>
          <a:bodyPr/>
          <a:lstStyle/>
          <a:p>
            <a:pPr defTabSz="929978">
              <a:defRPr/>
            </a:pPr>
            <a:fld id="{3995DD0C-9671-4150-B6CB-6F84DBC3718B}" type="slidenum">
              <a:rPr lang="en-US">
                <a:solidFill>
                  <a:srgbClr val="000000"/>
                </a:solidFill>
              </a:rPr>
              <a:pPr defTabSz="929978">
                <a:defRPr/>
              </a:pPr>
              <a:t>12</a:t>
            </a:fld>
            <a:endParaRPr lang="en-US" dirty="0">
              <a:solidFill>
                <a:srgbClr val="000000"/>
              </a:solidFill>
            </a:endParaRPr>
          </a:p>
        </p:txBody>
      </p:sp>
      <p:sp>
        <p:nvSpPr>
          <p:cNvPr id="150531" name="Rectangle 2"/>
          <p:cNvSpPr>
            <a:spLocks noGrp="1" noRot="1" noChangeAspect="1" noChangeArrowheads="1" noTextEdit="1"/>
          </p:cNvSpPr>
          <p:nvPr>
            <p:ph type="sldImg"/>
          </p:nvPr>
        </p:nvSpPr>
        <p:spPr bwMode="auto">
          <a:xfrm>
            <a:off x="555625" y="177800"/>
            <a:ext cx="5845175" cy="4383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2" name="Rectangle 3"/>
          <p:cNvSpPr>
            <a:spLocks noGrp="1" noChangeArrowheads="1"/>
          </p:cNvSpPr>
          <p:nvPr>
            <p:ph type="body" idx="1"/>
          </p:nvPr>
        </p:nvSpPr>
        <p:spPr bwMode="auto">
          <a:xfrm>
            <a:off x="931961" y="4707010"/>
            <a:ext cx="5159179" cy="413949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Came from a Washington Post poll held two days (the evening of Feb 3) prior to snow asking “As we gear up for the impending storm on Friday: we face an urgent decision. What are we going to call it?“  </a:t>
            </a:r>
          </a:p>
          <a:p>
            <a:pPr eaLnBrk="1" hangingPunct="1">
              <a:spcBef>
                <a:spcPct val="0"/>
              </a:spcBef>
            </a:pPr>
            <a:r>
              <a:rPr lang="en-US" smtClean="0"/>
              <a:t>”My recommendation – SNOWMAGEDDON </a:t>
            </a:r>
          </a:p>
          <a:p>
            <a:pPr eaLnBrk="1" hangingPunct="1">
              <a:spcBef>
                <a:spcPct val="0"/>
              </a:spcBef>
            </a:pPr>
            <a:r>
              <a:rPr lang="en-US" smtClean="0"/>
              <a:t>Posted by: 300_sq_ft | February 3, 2010 8:56 PM “</a:t>
            </a:r>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p:txBody>
      </p:sp>
      <p:sp>
        <p:nvSpPr>
          <p:cNvPr id="110596" name="Slide Number Placeholder 3"/>
          <p:cNvSpPr>
            <a:spLocks noGrp="1"/>
          </p:cNvSpPr>
          <p:nvPr>
            <p:ph type="sldNum" sz="quarter" idx="5"/>
          </p:nvPr>
        </p:nvSpPr>
        <p:spPr/>
        <p:txBody>
          <a:bodyPr/>
          <a:lstStyle/>
          <a:p>
            <a:pPr defTabSz="931643">
              <a:defRPr/>
            </a:pPr>
            <a:fld id="{E3A42946-E3FE-494D-8B52-25885222720C}" type="slidenum">
              <a:rPr lang="en-US">
                <a:solidFill>
                  <a:srgbClr val="000000"/>
                </a:solidFill>
              </a:rPr>
              <a:pPr defTabSz="931643">
                <a:defRPr/>
              </a:pPr>
              <a:t>13</a:t>
            </a:fld>
            <a:endParaRPr lang="en-US">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p:txBody>
          <a:bodyPr/>
          <a:lstStyle/>
          <a:p>
            <a:pPr defTabSz="930062">
              <a:defRPr/>
            </a:pPr>
            <a:fld id="{89E2C88C-1D49-4B14-B68B-4AA62F671B90}" type="slidenum">
              <a:rPr lang="en-US" smtClean="0"/>
              <a:pPr defTabSz="930062">
                <a:defRPr/>
              </a:pPr>
              <a:t>18</a:t>
            </a:fld>
            <a:endParaRPr lang="en-US" smtClean="0"/>
          </a:p>
        </p:txBody>
      </p:sp>
      <p:sp>
        <p:nvSpPr>
          <p:cNvPr id="1832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3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p:txBody>
          <a:bodyPr/>
          <a:lstStyle/>
          <a:p>
            <a:pPr defTabSz="930062">
              <a:defRPr/>
            </a:pPr>
            <a:fld id="{2E560B35-DB52-4FCD-8080-1C9A4A7E60FC}" type="slidenum">
              <a:rPr lang="en-US" smtClean="0"/>
              <a:pPr defTabSz="930062">
                <a:defRPr/>
              </a:pPr>
              <a:t>19</a:t>
            </a:fld>
            <a:endParaRPr lang="en-US" smtClean="0"/>
          </a:p>
        </p:txBody>
      </p:sp>
      <p:sp>
        <p:nvSpPr>
          <p:cNvPr id="1843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defTabSz="928472" fontAlgn="base">
              <a:spcBef>
                <a:spcPct val="0"/>
              </a:spcBef>
              <a:spcAft>
                <a:spcPct val="0"/>
              </a:spcAft>
              <a:defRPr/>
            </a:pPr>
            <a:fld id="{16574C0F-4FDD-4710-ABA7-D8B17DCDF929}" type="slidenum">
              <a:rPr lang="en-US" smtClean="0"/>
              <a:pPr defTabSz="928472" fontAlgn="base">
                <a:spcBef>
                  <a:spcPct val="0"/>
                </a:spcBef>
                <a:spcAft>
                  <a:spcPct val="0"/>
                </a:spcAft>
                <a:defRPr/>
              </a:pPr>
              <a:t>20</a:t>
            </a:fld>
            <a:endParaRPr lang="en-US" smtClean="0"/>
          </a:p>
        </p:txBody>
      </p:sp>
      <p:sp>
        <p:nvSpPr>
          <p:cNvPr id="1863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12" Type="http://schemas.openxmlformats.org/officeDocument/2006/relationships/image" Target="../media/image21.jpeg"/><Relationship Id="rId2" Type="http://schemas.openxmlformats.org/officeDocument/2006/relationships/image" Target="../media/image11.png"/><Relationship Id="rId1" Type="http://schemas.openxmlformats.org/officeDocument/2006/relationships/slideMaster" Target="../slideMasters/slideMaster14.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gif"/><Relationship Id="rId4" Type="http://schemas.openxmlformats.org/officeDocument/2006/relationships/image" Target="../media/image13.jpeg"/><Relationship Id="rId9" Type="http://schemas.openxmlformats.org/officeDocument/2006/relationships/image" Target="../media/image18.jpe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FBBD4ED-F7CD-43B6-996A-2F89D05AB0E4}" type="datetime1">
              <a:rPr lang="en-US" smtClean="0"/>
              <a:t>11/9/2012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228D4F8-6AFA-4068-8127-7D1DD90D1CEA}" type="slidenum">
              <a:rPr lang="en-US"/>
              <a:pPr>
                <a:defRPr/>
              </a:pPr>
              <a:t>‹#›</a:t>
            </a:fld>
            <a:endParaRPr lang="en-US"/>
          </a:p>
        </p:txBody>
      </p:sp>
    </p:spTree>
    <p:extLst>
      <p:ext uri="{BB962C8B-B14F-4D97-AF65-F5344CB8AC3E}">
        <p14:creationId xmlns:p14="http://schemas.microsoft.com/office/powerpoint/2010/main" val="52648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AA7E68-8D5F-4A54-A98A-E6967A04DDA2}" type="datetime1">
              <a:rPr lang="en-US" smtClean="0"/>
              <a:t>11/9/2012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703529C-E95D-4A33-B773-5D8D103B628D}" type="slidenum">
              <a:rPr lang="en-US"/>
              <a:pPr>
                <a:defRPr/>
              </a:pPr>
              <a:t>‹#›</a:t>
            </a:fld>
            <a:endParaRPr lang="en-US"/>
          </a:p>
        </p:txBody>
      </p:sp>
    </p:spTree>
    <p:extLst>
      <p:ext uri="{BB962C8B-B14F-4D97-AF65-F5344CB8AC3E}">
        <p14:creationId xmlns:p14="http://schemas.microsoft.com/office/powerpoint/2010/main" val="1615891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endParaRPr lang="en-US" sz="440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Font typeface="Arial" charset="0"/>
              <a:buChar char="•"/>
            </a:pPr>
            <a:endParaRPr lang="en-US" sz="3200">
              <a:solidFill>
                <a:srgbClr val="000000"/>
              </a:solidFill>
              <a:latin typeface="Calibri" pitchFamily="34" charset="0"/>
            </a:endParaRPr>
          </a:p>
        </p:txBody>
      </p:sp>
    </p:spTree>
    <p:extLst>
      <p:ext uri="{BB962C8B-B14F-4D97-AF65-F5344CB8AC3E}">
        <p14:creationId xmlns:p14="http://schemas.microsoft.com/office/powerpoint/2010/main" val="250186417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3EA9CF4-0175-46D4-9846-7347B6709251}" type="datetime1">
              <a:rPr lang="en-US" smtClean="0"/>
              <a:t>11/9/2012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FD57619-5C09-400E-BE08-D5EC0E1F9152}" type="slidenum">
              <a:rPr lang="en-US"/>
              <a:pPr>
                <a:defRPr/>
              </a:pPr>
              <a:t>‹#›</a:t>
            </a:fld>
            <a:endParaRPr lang="en-US"/>
          </a:p>
        </p:txBody>
      </p:sp>
    </p:spTree>
    <p:extLst>
      <p:ext uri="{BB962C8B-B14F-4D97-AF65-F5344CB8AC3E}">
        <p14:creationId xmlns:p14="http://schemas.microsoft.com/office/powerpoint/2010/main" val="6730280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F0271E6-2CCD-434F-8BED-560D3E17BEC3}" type="datetime1">
              <a:rPr lang="en-US" smtClean="0"/>
              <a:t>11/9/2012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E7F330C-9441-48CF-8005-19FCF41DB2A4}" type="slidenum">
              <a:rPr lang="en-US"/>
              <a:pPr>
                <a:defRPr/>
              </a:pPr>
              <a:t>‹#›</a:t>
            </a:fld>
            <a:endParaRPr lang="en-US"/>
          </a:p>
        </p:txBody>
      </p:sp>
    </p:spTree>
    <p:extLst>
      <p:ext uri="{BB962C8B-B14F-4D97-AF65-F5344CB8AC3E}">
        <p14:creationId xmlns:p14="http://schemas.microsoft.com/office/powerpoint/2010/main" val="24944877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8EDDD34-E1E5-4D91-B9EE-8162521C1C73}" type="datetime1">
              <a:rPr lang="en-US" smtClean="0"/>
              <a:t>11/9/2012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055E3B9-6270-4111-8ABE-62FB8FEDB6BD}" type="slidenum">
              <a:rPr lang="en-US"/>
              <a:pPr>
                <a:defRPr/>
              </a:pPr>
              <a:t>‹#›</a:t>
            </a:fld>
            <a:endParaRPr lang="en-US"/>
          </a:p>
        </p:txBody>
      </p:sp>
    </p:spTree>
    <p:extLst>
      <p:ext uri="{BB962C8B-B14F-4D97-AF65-F5344CB8AC3E}">
        <p14:creationId xmlns:p14="http://schemas.microsoft.com/office/powerpoint/2010/main" val="369178102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F4B6EF9-CA2C-4775-B090-719939BA8CBA}" type="datetime1">
              <a:rPr lang="en-US" smtClean="0"/>
              <a:t>11/9/2012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AFE780A-989A-4A4E-A739-8368C7195D62}" type="slidenum">
              <a:rPr lang="en-US"/>
              <a:pPr>
                <a:defRPr/>
              </a:pPr>
              <a:t>‹#›</a:t>
            </a:fld>
            <a:endParaRPr lang="en-US"/>
          </a:p>
        </p:txBody>
      </p:sp>
    </p:spTree>
    <p:extLst>
      <p:ext uri="{BB962C8B-B14F-4D97-AF65-F5344CB8AC3E}">
        <p14:creationId xmlns:p14="http://schemas.microsoft.com/office/powerpoint/2010/main" val="422157853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95C2D83-5AC6-45D2-B579-3B9F3DF93641}" type="datetime1">
              <a:rPr lang="en-US" smtClean="0"/>
              <a:t>11/9/2012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C64E92D-0105-4B0E-9202-180C908F798C}" type="slidenum">
              <a:rPr lang="en-US"/>
              <a:pPr>
                <a:defRPr/>
              </a:pPr>
              <a:t>‹#›</a:t>
            </a:fld>
            <a:endParaRPr lang="en-US"/>
          </a:p>
        </p:txBody>
      </p:sp>
    </p:spTree>
    <p:extLst>
      <p:ext uri="{BB962C8B-B14F-4D97-AF65-F5344CB8AC3E}">
        <p14:creationId xmlns:p14="http://schemas.microsoft.com/office/powerpoint/2010/main" val="332240884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9C59BA2-389E-416F-BB60-07F9A61F4324}" type="datetime1">
              <a:rPr lang="en-US" smtClean="0"/>
              <a:t>11/9/2012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6B8C8A7-A5ED-4463-ABAF-7EBBE6CA0D38}" type="slidenum">
              <a:rPr lang="en-US"/>
              <a:pPr>
                <a:defRPr/>
              </a:pPr>
              <a:t>‹#›</a:t>
            </a:fld>
            <a:endParaRPr lang="en-US"/>
          </a:p>
        </p:txBody>
      </p:sp>
    </p:spTree>
    <p:extLst>
      <p:ext uri="{BB962C8B-B14F-4D97-AF65-F5344CB8AC3E}">
        <p14:creationId xmlns:p14="http://schemas.microsoft.com/office/powerpoint/2010/main" val="254838242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0DEA6B1-7D2C-456E-ACDA-F97C4967FB69}" type="datetime1">
              <a:rPr lang="en-US" smtClean="0"/>
              <a:t>11/9/2012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701AA00-476E-49D4-A7E6-E37DFCA4365D}" type="slidenum">
              <a:rPr lang="en-US"/>
              <a:pPr>
                <a:defRPr/>
              </a:pPr>
              <a:t>‹#›</a:t>
            </a:fld>
            <a:endParaRPr lang="en-US"/>
          </a:p>
        </p:txBody>
      </p:sp>
    </p:spTree>
    <p:extLst>
      <p:ext uri="{BB962C8B-B14F-4D97-AF65-F5344CB8AC3E}">
        <p14:creationId xmlns:p14="http://schemas.microsoft.com/office/powerpoint/2010/main" val="51768704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1CD31AE-4012-4534-B3CB-9171BC8C9B02}" type="datetime1">
              <a:rPr lang="en-US" smtClean="0"/>
              <a:t>11/9/2012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DF39273-B650-42B8-87A5-2203C2FFFD7D}" type="slidenum">
              <a:rPr lang="en-US"/>
              <a:pPr>
                <a:defRPr/>
              </a:pPr>
              <a:t>‹#›</a:t>
            </a:fld>
            <a:endParaRPr lang="en-US"/>
          </a:p>
        </p:txBody>
      </p:sp>
    </p:spTree>
    <p:extLst>
      <p:ext uri="{BB962C8B-B14F-4D97-AF65-F5344CB8AC3E}">
        <p14:creationId xmlns:p14="http://schemas.microsoft.com/office/powerpoint/2010/main" val="364217721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0E9232A-16DB-491C-90C2-241E037B72CB}" type="datetime1">
              <a:rPr lang="en-US" smtClean="0"/>
              <a:t>11/9/2012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51DEF83-4653-4181-9C11-079A50D3A0A5}" type="slidenum">
              <a:rPr lang="en-US"/>
              <a:pPr>
                <a:defRPr/>
              </a:pPr>
              <a:t>‹#›</a:t>
            </a:fld>
            <a:endParaRPr lang="en-US"/>
          </a:p>
        </p:txBody>
      </p:sp>
    </p:spTree>
    <p:extLst>
      <p:ext uri="{BB962C8B-B14F-4D97-AF65-F5344CB8AC3E}">
        <p14:creationId xmlns:p14="http://schemas.microsoft.com/office/powerpoint/2010/main" val="188346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CC4DA21-3DDF-46AD-BF82-65689FF2E3AA}" type="datetime1">
              <a:rPr lang="en-US" smtClean="0"/>
              <a:t>11/9/2012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B4B4A55-C6E8-4139-991C-1FEAF59DCB9A}" type="slidenum">
              <a:rPr lang="en-US"/>
              <a:pPr>
                <a:defRPr/>
              </a:pPr>
              <a:t>‹#›</a:t>
            </a:fld>
            <a:endParaRPr lang="en-US"/>
          </a:p>
        </p:txBody>
      </p:sp>
    </p:spTree>
    <p:extLst>
      <p:ext uri="{BB962C8B-B14F-4D97-AF65-F5344CB8AC3E}">
        <p14:creationId xmlns:p14="http://schemas.microsoft.com/office/powerpoint/2010/main" val="24130238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5E34C9E-CBC5-4D9F-A91D-3319EED0F863}" type="datetime1">
              <a:rPr lang="en-US" smtClean="0"/>
              <a:t>11/9/2012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654D9C1-1FF6-44CD-9529-158F76129376}" type="slidenum">
              <a:rPr lang="en-US"/>
              <a:pPr>
                <a:defRPr/>
              </a:pPr>
              <a:t>‹#›</a:t>
            </a:fld>
            <a:endParaRPr lang="en-US"/>
          </a:p>
        </p:txBody>
      </p:sp>
    </p:spTree>
    <p:extLst>
      <p:ext uri="{BB962C8B-B14F-4D97-AF65-F5344CB8AC3E}">
        <p14:creationId xmlns:p14="http://schemas.microsoft.com/office/powerpoint/2010/main" val="304862871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BE6EB27-B9F4-45F7-9465-B4F12B7149DE}" type="datetime1">
              <a:rPr lang="en-US" smtClean="0"/>
              <a:t>11/9/2012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A1CCBF8-3BBE-4B26-8AA2-C03092CDDF6C}" type="slidenum">
              <a:rPr lang="en-US"/>
              <a:pPr>
                <a:defRPr/>
              </a:pPr>
              <a:t>‹#›</a:t>
            </a:fld>
            <a:endParaRPr lang="en-US"/>
          </a:p>
        </p:txBody>
      </p:sp>
    </p:spTree>
    <p:extLst>
      <p:ext uri="{BB962C8B-B14F-4D97-AF65-F5344CB8AC3E}">
        <p14:creationId xmlns:p14="http://schemas.microsoft.com/office/powerpoint/2010/main" val="120554274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fld id="{5753E364-DBA3-4B88-8879-78418F6781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204061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fld id="{C034D12E-11EE-4E2A-946D-3A603727AE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933192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fld id="{4EE23BE3-3FD7-4BD2-9106-8712E5EB49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98881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1pPr>
              <a:defRPr/>
            </a:lvl1pPr>
          </a:lstStyle>
          <a:p>
            <a:fld id="{CA348C23-5365-4B89-A439-F190E6942C0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6596044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1"/>
          </p:nvPr>
        </p:nvSpPr>
        <p:spPr/>
        <p:txBody>
          <a:bodyPr/>
          <a:lstStyle>
            <a:lvl1pPr>
              <a:defRPr/>
            </a:lvl1pPr>
          </a:lstStyle>
          <a:p>
            <a:fld id="{A7F5B8BB-46A9-4218-9F10-9EA8DDD3E3B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526415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1"/>
          </p:nvPr>
        </p:nvSpPr>
        <p:spPr/>
        <p:txBody>
          <a:bodyPr/>
          <a:lstStyle>
            <a:lvl1pPr>
              <a:defRPr/>
            </a:lvl1pPr>
          </a:lstStyle>
          <a:p>
            <a:fld id="{A5D91A69-8ACD-44B2-AC4A-64AEDCAF121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686730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solidFill>
                <a:srgbClr val="000000"/>
              </a:solidFill>
            </a:endParaRPr>
          </a:p>
        </p:txBody>
      </p:sp>
      <p:sp>
        <p:nvSpPr>
          <p:cNvPr id="3" name="Slide Number Placeholder 2"/>
          <p:cNvSpPr>
            <a:spLocks noGrp="1"/>
          </p:cNvSpPr>
          <p:nvPr>
            <p:ph type="sldNum" sz="quarter" idx="11"/>
          </p:nvPr>
        </p:nvSpPr>
        <p:spPr/>
        <p:txBody>
          <a:bodyPr/>
          <a:lstStyle>
            <a:lvl1pPr>
              <a:defRPr/>
            </a:lvl1pPr>
          </a:lstStyle>
          <a:p>
            <a:fld id="{00B6B5E8-4679-4DC7-B204-9BC8DD2FC7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147199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1pPr>
              <a:defRPr/>
            </a:lvl1pPr>
          </a:lstStyle>
          <a:p>
            <a:fld id="{3B026E6C-FA92-456F-A677-009B452BE0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0155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fld id="{3696D901-92CA-49E2-920F-2F78AB087DF3}" type="datetime1">
              <a:rPr lang="en-US" smtClean="0"/>
              <a:t>11/9/2012</a:t>
            </a:fld>
            <a:endParaRPr lang="en-US"/>
          </a:p>
        </p:txBody>
      </p:sp>
      <p:sp>
        <p:nvSpPr>
          <p:cNvPr id="5" name="Footer Placeholder 4"/>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BFAF13C7-C355-4BE2-9BFE-8DD63611230A}" type="slidenum">
              <a:rPr lang="en-US"/>
              <a:pPr>
                <a:defRPr/>
              </a:pPr>
              <a:t>‹#›</a:t>
            </a:fld>
            <a:endParaRPr lang="en-US"/>
          </a:p>
        </p:txBody>
      </p:sp>
    </p:spTree>
    <p:extLst>
      <p:ext uri="{BB962C8B-B14F-4D97-AF65-F5344CB8AC3E}">
        <p14:creationId xmlns:p14="http://schemas.microsoft.com/office/powerpoint/2010/main" val="252818729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1pPr>
              <a:defRPr/>
            </a:lvl1pPr>
          </a:lstStyle>
          <a:p>
            <a:fld id="{CEB4E6E0-C954-4298-93C3-B71FE091AB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173222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fld id="{ED177E67-C93D-4C96-8C84-BFA805BD5D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985500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fld id="{77E03D10-8690-4A3B-BF3B-D55C0E9B9C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12484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0"/>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1"/>
          </p:nvPr>
        </p:nvSpPr>
        <p:spPr>
          <a:xfrm>
            <a:off x="6553200" y="6245225"/>
            <a:ext cx="2133600" cy="476250"/>
          </a:xfrm>
        </p:spPr>
        <p:txBody>
          <a:bodyPr/>
          <a:lstStyle>
            <a:lvl1pPr>
              <a:defRPr/>
            </a:lvl1pPr>
          </a:lstStyle>
          <a:p>
            <a:fld id="{34DD0EF3-E1F9-4A02-AE8C-DB7EEC3213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531034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a:xfrm>
            <a:off x="3124200" y="6245225"/>
            <a:ext cx="2895600" cy="47625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1"/>
          </p:nvPr>
        </p:nvSpPr>
        <p:spPr>
          <a:xfrm>
            <a:off x="6553200" y="6245225"/>
            <a:ext cx="2133600" cy="476250"/>
          </a:xfrm>
        </p:spPr>
        <p:txBody>
          <a:bodyPr/>
          <a:lstStyle>
            <a:lvl1pPr>
              <a:defRPr/>
            </a:lvl1pPr>
          </a:lstStyle>
          <a:p>
            <a:fld id="{1EABB745-AC61-4F73-B4D9-C93E85D0549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65324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a:xfrm>
            <a:off x="6553200" y="6245225"/>
            <a:ext cx="2133600" cy="476250"/>
          </a:xfrm>
        </p:spPr>
        <p:txBody>
          <a:bodyPr/>
          <a:lstStyle>
            <a:lvl1pPr>
              <a:defRPr/>
            </a:lvl1pPr>
          </a:lstStyle>
          <a:p>
            <a:fld id="{A3B6DAB0-B638-421D-9650-D6F5254F33D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897618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fld id="{D7898461-F634-4CDA-8947-BA754BED7B01}" type="datetime1">
              <a:rPr lang="en-US" smtClean="0"/>
              <a:t>11/9/2012</a:t>
            </a:fld>
            <a:endParaRPr lang="en-US"/>
          </a:p>
        </p:txBody>
      </p:sp>
      <p:sp>
        <p:nvSpPr>
          <p:cNvPr id="5" name="Footer Placeholder 4"/>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C1EC2749-80D9-44EA-8088-849446D2CE15}" type="slidenum">
              <a:rPr lang="en-US"/>
              <a:pPr>
                <a:defRPr/>
              </a:pPr>
              <a:t>‹#›</a:t>
            </a:fld>
            <a:endParaRPr lang="en-US"/>
          </a:p>
        </p:txBody>
      </p:sp>
    </p:spTree>
    <p:extLst>
      <p:ext uri="{BB962C8B-B14F-4D97-AF65-F5344CB8AC3E}">
        <p14:creationId xmlns:p14="http://schemas.microsoft.com/office/powerpoint/2010/main" val="390356641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fld id="{A3FA0E2B-F0C9-4D33-A333-69E96B84C40A}" type="datetime1">
              <a:rPr lang="en-US" smtClean="0"/>
              <a:t>11/9/2012</a:t>
            </a:fld>
            <a:endParaRPr lang="en-US"/>
          </a:p>
        </p:txBody>
      </p:sp>
      <p:sp>
        <p:nvSpPr>
          <p:cNvPr id="5" name="Footer Placeholder 4"/>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1C5371F2-6338-4A7A-A46D-F4EB42BE915D}" type="slidenum">
              <a:rPr lang="en-US"/>
              <a:pPr>
                <a:defRPr/>
              </a:pPr>
              <a:t>‹#›</a:t>
            </a:fld>
            <a:endParaRPr lang="en-US"/>
          </a:p>
        </p:txBody>
      </p:sp>
    </p:spTree>
    <p:extLst>
      <p:ext uri="{BB962C8B-B14F-4D97-AF65-F5344CB8AC3E}">
        <p14:creationId xmlns:p14="http://schemas.microsoft.com/office/powerpoint/2010/main" val="351343507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fld id="{739286CE-665E-4124-BCC1-600B3CEBBAC6}" type="datetime1">
              <a:rPr lang="en-US" smtClean="0"/>
              <a:t>11/9/2012</a:t>
            </a:fld>
            <a:endParaRPr lang="en-US"/>
          </a:p>
        </p:txBody>
      </p:sp>
      <p:sp>
        <p:nvSpPr>
          <p:cNvPr id="5" name="Footer Placeholder 4"/>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36BD67F3-C376-4740-A68E-22A3B7367CD3}" type="slidenum">
              <a:rPr lang="en-US"/>
              <a:pPr>
                <a:defRPr/>
              </a:pPr>
              <a:t>‹#›</a:t>
            </a:fld>
            <a:endParaRPr lang="en-US"/>
          </a:p>
        </p:txBody>
      </p:sp>
    </p:spTree>
    <p:extLst>
      <p:ext uri="{BB962C8B-B14F-4D97-AF65-F5344CB8AC3E}">
        <p14:creationId xmlns:p14="http://schemas.microsoft.com/office/powerpoint/2010/main" val="102382725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fld id="{93D5F384-09AB-44ED-BB5A-DD7E989FA898}" type="datetime1">
              <a:rPr lang="en-US" smtClean="0"/>
              <a:t>11/9/2012</a:t>
            </a:fld>
            <a:endParaRPr lang="en-US"/>
          </a:p>
        </p:txBody>
      </p:sp>
      <p:sp>
        <p:nvSpPr>
          <p:cNvPr id="6" name="Footer Placeholder 5"/>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58FB6989-5E10-4627-87F1-C63811280DF2}" type="slidenum">
              <a:rPr lang="en-US"/>
              <a:pPr>
                <a:defRPr/>
              </a:pPr>
              <a:t>‹#›</a:t>
            </a:fld>
            <a:endParaRPr lang="en-US"/>
          </a:p>
        </p:txBody>
      </p:sp>
    </p:spTree>
    <p:extLst>
      <p:ext uri="{BB962C8B-B14F-4D97-AF65-F5344CB8AC3E}">
        <p14:creationId xmlns:p14="http://schemas.microsoft.com/office/powerpoint/2010/main" val="4214348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fld id="{36C08109-D193-4A9F-BB07-0F5E589E6B05}" type="datetime1">
              <a:rPr lang="en-US" smtClean="0"/>
              <a:t>11/9/2012</a:t>
            </a:fld>
            <a:endParaRPr lang="en-US"/>
          </a:p>
        </p:txBody>
      </p:sp>
      <p:sp>
        <p:nvSpPr>
          <p:cNvPr id="5" name="Footer Placeholder 4"/>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8FC4FBB7-4ADF-4837-9837-071E3DC4615D}" type="slidenum">
              <a:rPr lang="en-US"/>
              <a:pPr>
                <a:defRPr/>
              </a:pPr>
              <a:t>‹#›</a:t>
            </a:fld>
            <a:endParaRPr lang="en-US"/>
          </a:p>
        </p:txBody>
      </p:sp>
    </p:spTree>
    <p:extLst>
      <p:ext uri="{BB962C8B-B14F-4D97-AF65-F5344CB8AC3E}">
        <p14:creationId xmlns:p14="http://schemas.microsoft.com/office/powerpoint/2010/main" val="27217163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fld id="{70B23C68-ABCB-49CC-B3BC-4ECB6BD9413E}" type="datetime1">
              <a:rPr lang="en-US" smtClean="0"/>
              <a:t>11/9/2012</a:t>
            </a:fld>
            <a:endParaRPr lang="en-US"/>
          </a:p>
        </p:txBody>
      </p:sp>
      <p:sp>
        <p:nvSpPr>
          <p:cNvPr id="8" name="Footer Placeholder 7"/>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vl1pPr>
          </a:lstStyle>
          <a:p>
            <a:pPr>
              <a:defRPr/>
            </a:pPr>
            <a:fld id="{2A22448C-343A-4E56-B506-EDC9C6C12EDE}" type="slidenum">
              <a:rPr lang="en-US"/>
              <a:pPr>
                <a:defRPr/>
              </a:pPr>
              <a:t>‹#›</a:t>
            </a:fld>
            <a:endParaRPr lang="en-US"/>
          </a:p>
        </p:txBody>
      </p:sp>
    </p:spTree>
    <p:extLst>
      <p:ext uri="{BB962C8B-B14F-4D97-AF65-F5344CB8AC3E}">
        <p14:creationId xmlns:p14="http://schemas.microsoft.com/office/powerpoint/2010/main" val="169960491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fld id="{C84A4200-7A0E-4BE9-A53A-28C578D01B96}" type="datetime1">
              <a:rPr lang="en-US" smtClean="0"/>
              <a:t>11/9/2012</a:t>
            </a:fld>
            <a:endParaRPr lang="en-US"/>
          </a:p>
        </p:txBody>
      </p:sp>
      <p:sp>
        <p:nvSpPr>
          <p:cNvPr id="4" name="Footer Placeholder 3"/>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B739908D-2DD1-466A-B782-0D0A5466E199}" type="slidenum">
              <a:rPr lang="en-US"/>
              <a:pPr>
                <a:defRPr/>
              </a:pPr>
              <a:t>‹#›</a:t>
            </a:fld>
            <a:endParaRPr lang="en-US"/>
          </a:p>
        </p:txBody>
      </p:sp>
    </p:spTree>
    <p:extLst>
      <p:ext uri="{BB962C8B-B14F-4D97-AF65-F5344CB8AC3E}">
        <p14:creationId xmlns:p14="http://schemas.microsoft.com/office/powerpoint/2010/main" val="145400364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fld id="{FAE72996-8ED1-4410-9C1F-18A84BA66308}" type="datetime1">
              <a:rPr lang="en-US" smtClean="0"/>
              <a:t>11/9/2012</a:t>
            </a:fld>
            <a:endParaRPr lang="en-US"/>
          </a:p>
        </p:txBody>
      </p:sp>
      <p:sp>
        <p:nvSpPr>
          <p:cNvPr id="3" name="Footer Placeholder 2"/>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vl1pPr>
          </a:lstStyle>
          <a:p>
            <a:pPr>
              <a:defRPr/>
            </a:pPr>
            <a:fld id="{7514EE03-FB27-40D7-B7FC-867D8028CD52}" type="slidenum">
              <a:rPr lang="en-US"/>
              <a:pPr>
                <a:defRPr/>
              </a:pPr>
              <a:t>‹#›</a:t>
            </a:fld>
            <a:endParaRPr lang="en-US"/>
          </a:p>
        </p:txBody>
      </p:sp>
    </p:spTree>
    <p:extLst>
      <p:ext uri="{BB962C8B-B14F-4D97-AF65-F5344CB8AC3E}">
        <p14:creationId xmlns:p14="http://schemas.microsoft.com/office/powerpoint/2010/main" val="150070131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fld id="{4E3B1922-69E8-4D68-9BD1-EF71D9A02177}" type="datetime1">
              <a:rPr lang="en-US" smtClean="0"/>
              <a:t>11/9/2012</a:t>
            </a:fld>
            <a:endParaRPr lang="en-US"/>
          </a:p>
        </p:txBody>
      </p:sp>
      <p:sp>
        <p:nvSpPr>
          <p:cNvPr id="6" name="Footer Placeholder 5"/>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7197D530-A1B1-4E4F-8C3A-0057462D50F2}" type="slidenum">
              <a:rPr lang="en-US"/>
              <a:pPr>
                <a:defRPr/>
              </a:pPr>
              <a:t>‹#›</a:t>
            </a:fld>
            <a:endParaRPr lang="en-US"/>
          </a:p>
        </p:txBody>
      </p:sp>
    </p:spTree>
    <p:extLst>
      <p:ext uri="{BB962C8B-B14F-4D97-AF65-F5344CB8AC3E}">
        <p14:creationId xmlns:p14="http://schemas.microsoft.com/office/powerpoint/2010/main" val="199226039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fld id="{18859782-2BA5-41EC-8CD7-D75AF846A67E}" type="datetime1">
              <a:rPr lang="en-US" smtClean="0"/>
              <a:t>11/9/2012</a:t>
            </a:fld>
            <a:endParaRPr lang="en-US"/>
          </a:p>
        </p:txBody>
      </p:sp>
      <p:sp>
        <p:nvSpPr>
          <p:cNvPr id="6" name="Footer Placeholder 5"/>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9178C324-65FD-4842-AE31-56841766670C}" type="slidenum">
              <a:rPr lang="en-US"/>
              <a:pPr>
                <a:defRPr/>
              </a:pPr>
              <a:t>‹#›</a:t>
            </a:fld>
            <a:endParaRPr lang="en-US"/>
          </a:p>
        </p:txBody>
      </p:sp>
    </p:spTree>
    <p:extLst>
      <p:ext uri="{BB962C8B-B14F-4D97-AF65-F5344CB8AC3E}">
        <p14:creationId xmlns:p14="http://schemas.microsoft.com/office/powerpoint/2010/main" val="56199473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fld id="{CB40DBEA-32F6-44A5-B9BF-A4A951A33363}" type="datetime1">
              <a:rPr lang="en-US" smtClean="0"/>
              <a:t>11/9/2012</a:t>
            </a:fld>
            <a:endParaRPr lang="en-US"/>
          </a:p>
        </p:txBody>
      </p:sp>
      <p:sp>
        <p:nvSpPr>
          <p:cNvPr id="5" name="Footer Placeholder 4"/>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D0C48F1C-3A91-4470-A2B8-21A06CEF5E96}" type="slidenum">
              <a:rPr lang="en-US"/>
              <a:pPr>
                <a:defRPr/>
              </a:pPr>
              <a:t>‹#›</a:t>
            </a:fld>
            <a:endParaRPr lang="en-US"/>
          </a:p>
        </p:txBody>
      </p:sp>
    </p:spTree>
    <p:extLst>
      <p:ext uri="{BB962C8B-B14F-4D97-AF65-F5344CB8AC3E}">
        <p14:creationId xmlns:p14="http://schemas.microsoft.com/office/powerpoint/2010/main" val="317305547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fld id="{FD606E03-9251-486E-875A-C6BDB87ABCA6}" type="datetime1">
              <a:rPr lang="en-US" smtClean="0"/>
              <a:t>11/9/2012</a:t>
            </a:fld>
            <a:endParaRPr lang="en-US"/>
          </a:p>
        </p:txBody>
      </p:sp>
      <p:sp>
        <p:nvSpPr>
          <p:cNvPr id="5" name="Footer Placeholder 4"/>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608E7DE1-B4E5-4AA7-9A01-F54F40CF778C}" type="slidenum">
              <a:rPr lang="en-US"/>
              <a:pPr>
                <a:defRPr/>
              </a:pPr>
              <a:t>‹#›</a:t>
            </a:fld>
            <a:endParaRPr lang="en-US"/>
          </a:p>
        </p:txBody>
      </p:sp>
    </p:spTree>
    <p:extLst>
      <p:ext uri="{BB962C8B-B14F-4D97-AF65-F5344CB8AC3E}">
        <p14:creationId xmlns:p14="http://schemas.microsoft.com/office/powerpoint/2010/main" val="86699229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981200"/>
            <a:ext cx="3810000" cy="4114800"/>
          </a:xfrm>
        </p:spPr>
        <p:txBody>
          <a:bodyPr/>
          <a:lstStyle/>
          <a:p>
            <a:pPr lvl="0"/>
            <a:endParaRPr lang="en-US" noProof="0" smtClean="0"/>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fld id="{FDA3B044-D9D1-470E-8CBC-DD95DA96ADD7}" type="datetime1">
              <a:rPr lang="en-US" smtClean="0"/>
              <a:t>11/9/2012</a:t>
            </a:fld>
            <a:endParaRPr lang="en-US"/>
          </a:p>
        </p:txBody>
      </p:sp>
      <p:sp>
        <p:nvSpPr>
          <p:cNvPr id="6" name="Footer Placeholder 5"/>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75328B76-A9E4-4FFB-A1B9-CDC451364402}" type="slidenum">
              <a:rPr lang="en-US"/>
              <a:pPr>
                <a:defRPr/>
              </a:pPr>
              <a:t>‹#›</a:t>
            </a:fld>
            <a:endParaRPr lang="en-US"/>
          </a:p>
        </p:txBody>
      </p:sp>
    </p:spTree>
    <p:extLst>
      <p:ext uri="{BB962C8B-B14F-4D97-AF65-F5344CB8AC3E}">
        <p14:creationId xmlns:p14="http://schemas.microsoft.com/office/powerpoint/2010/main" val="154811441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fld id="{B4A1F6FE-7420-4380-858B-7239ABBB1A07}" type="datetime1">
              <a:rPr lang="en-US" smtClean="0"/>
              <a:t>11/9/2012</a:t>
            </a:fld>
            <a:endParaRPr lang="en-US"/>
          </a:p>
        </p:txBody>
      </p:sp>
      <p:sp>
        <p:nvSpPr>
          <p:cNvPr id="6" name="Footer Placeholder 5"/>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AE1E95E4-EE58-4754-855C-A4A7993FD3FC}" type="slidenum">
              <a:rPr lang="en-US"/>
              <a:pPr>
                <a:defRPr/>
              </a:pPr>
              <a:t>‹#›</a:t>
            </a:fld>
            <a:endParaRPr lang="en-US"/>
          </a:p>
        </p:txBody>
      </p:sp>
    </p:spTree>
    <p:extLst>
      <p:ext uri="{BB962C8B-B14F-4D97-AF65-F5344CB8AC3E}">
        <p14:creationId xmlns:p14="http://schemas.microsoft.com/office/powerpoint/2010/main" val="418512257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rtlCol="0">
            <a:normAutofit/>
          </a:bodyPr>
          <a:lstStyle/>
          <a:p>
            <a:pPr lvl="0"/>
            <a:endParaRPr lang="en-US" noProof="0"/>
          </a:p>
        </p:txBody>
      </p:sp>
      <p:sp>
        <p:nvSpPr>
          <p:cNvPr id="4" name="Date Placeholder 3"/>
          <p:cNvSpPr>
            <a:spLocks noGrp="1"/>
          </p:cNvSpPr>
          <p:nvPr>
            <p:ph type="dt" sz="half" idx="10"/>
          </p:nvPr>
        </p:nvSpPr>
        <p:spPr>
          <a:xfrm>
            <a:off x="457200" y="6245225"/>
            <a:ext cx="2133600" cy="476250"/>
          </a:xfrm>
        </p:spPr>
        <p:txBody>
          <a:bodyPr/>
          <a:lstStyle>
            <a:lvl1pPr fontAlgn="auto">
              <a:spcBef>
                <a:spcPts val="0"/>
              </a:spcBef>
              <a:spcAft>
                <a:spcPts val="0"/>
              </a:spcAft>
              <a:defRPr/>
            </a:lvl1pPr>
          </a:lstStyle>
          <a:p>
            <a:pPr>
              <a:defRPr/>
            </a:pPr>
            <a:fld id="{DE3A0942-972C-4177-ADF4-D683EF797506}" type="datetime1">
              <a:rPr lang="en-US" smtClean="0"/>
              <a:t>11/9/2012</a:t>
            </a:fld>
            <a:endParaRPr lang="en-US"/>
          </a:p>
        </p:txBody>
      </p:sp>
      <p:sp>
        <p:nvSpPr>
          <p:cNvPr id="5" name="Footer Placeholder 4"/>
          <p:cNvSpPr>
            <a:spLocks noGrp="1"/>
          </p:cNvSpPr>
          <p:nvPr>
            <p:ph type="ftr" sz="quarter" idx="11"/>
          </p:nvPr>
        </p:nvSpPr>
        <p:spPr>
          <a:xfrm>
            <a:off x="3124200" y="6245225"/>
            <a:ext cx="2895600" cy="476250"/>
          </a:xfrm>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fontAlgn="auto">
              <a:spcBef>
                <a:spcPts val="0"/>
              </a:spcBef>
              <a:spcAft>
                <a:spcPts val="0"/>
              </a:spcAft>
              <a:defRPr/>
            </a:lvl1pPr>
          </a:lstStyle>
          <a:p>
            <a:pPr>
              <a:defRPr/>
            </a:pPr>
            <a:fld id="{06C17AC8-5AB7-4000-A86F-452F442103DF}" type="slidenum">
              <a:rPr lang="en-US"/>
              <a:pPr>
                <a:defRPr/>
              </a:pPr>
              <a:t>‹#›</a:t>
            </a:fld>
            <a:endParaRPr lang="en-US"/>
          </a:p>
        </p:txBody>
      </p:sp>
    </p:spTree>
    <p:extLst>
      <p:ext uri="{BB962C8B-B14F-4D97-AF65-F5344CB8AC3E}">
        <p14:creationId xmlns:p14="http://schemas.microsoft.com/office/powerpoint/2010/main" val="1515804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fld id="{9715930A-186E-427F-8CB2-89E0B792576F}" type="datetime1">
              <a:rPr lang="en-US" smtClean="0"/>
              <a:t>11/9/2012</a:t>
            </a:fld>
            <a:endParaRPr lang="en-US"/>
          </a:p>
        </p:txBody>
      </p:sp>
      <p:sp>
        <p:nvSpPr>
          <p:cNvPr id="5" name="Footer Placeholder 4"/>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68D78F22-E98B-438F-8290-36CB1132B428}" type="slidenum">
              <a:rPr lang="en-US"/>
              <a:pPr>
                <a:defRPr/>
              </a:pPr>
              <a:t>‹#›</a:t>
            </a:fld>
            <a:endParaRPr lang="en-US"/>
          </a:p>
        </p:txBody>
      </p:sp>
    </p:spTree>
    <p:extLst>
      <p:ext uri="{BB962C8B-B14F-4D97-AF65-F5344CB8AC3E}">
        <p14:creationId xmlns:p14="http://schemas.microsoft.com/office/powerpoint/2010/main" val="315208285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3B5D8FA2-D11E-49D3-9F50-EC75FBDC2AC8}" type="datetime1">
              <a:rPr lang="en-US" smtClean="0">
                <a:solidFill>
                  <a:srgbClr val="000000"/>
                </a:solidFill>
              </a:rPr>
              <a:t>11/9/2012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5E6826-A698-437F-B144-FE716D0820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967271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C88F69B-E8BD-4B2B-99AC-A524755E2634}" type="datetime1">
              <a:rPr lang="en-US" smtClean="0">
                <a:solidFill>
                  <a:srgbClr val="000000"/>
                </a:solidFill>
              </a:rPr>
              <a:t>11/9/2012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22FCFC-7FCD-4307-B285-12C217CC5D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038934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63C7F99-19DB-4206-BE5B-DED7F573379F}" type="datetime1">
              <a:rPr lang="en-US" smtClean="0">
                <a:solidFill>
                  <a:srgbClr val="000000"/>
                </a:solidFill>
              </a:rPr>
              <a:t>11/9/2012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6EDC57-ED84-48B0-B746-C89B64890C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351826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03EFE471-CB21-4DE1-9757-254F816E2B31}" type="datetime1">
              <a:rPr lang="en-US" smtClean="0">
                <a:solidFill>
                  <a:srgbClr val="000000"/>
                </a:solidFill>
              </a:rPr>
              <a:t>11/9/2012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4A7CF08-7699-4A05-9444-832D820EEB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804713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D7CCA95B-C933-46E0-9ECE-F25A73F559F6}" type="datetime1">
              <a:rPr lang="en-US" smtClean="0">
                <a:solidFill>
                  <a:srgbClr val="000000"/>
                </a:solidFill>
              </a:rPr>
              <a:t>11/9/2012</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C64A4A1-9E9D-4FCE-9C00-C6D3AB6CF0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222024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EDA54E94-48B9-414E-A8FA-71566389E5E2}" type="datetime1">
              <a:rPr lang="en-US" smtClean="0">
                <a:solidFill>
                  <a:srgbClr val="000000"/>
                </a:solidFill>
              </a:rPr>
              <a:t>11/9/2012</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D317667-735D-40EE-8E77-63F8A10CF3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480333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13F45A7C-481A-4C32-AAC8-A818DBE85E84}" type="datetime1">
              <a:rPr lang="en-US" smtClean="0">
                <a:solidFill>
                  <a:srgbClr val="000000"/>
                </a:solidFill>
              </a:rPr>
              <a:t>11/9/2012</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F10781B-99DF-4E78-BEC1-012D270CEE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615753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2A6B2D5-AAC0-4661-B536-2FF483861C7D}" type="datetime1">
              <a:rPr lang="en-US" smtClean="0">
                <a:solidFill>
                  <a:srgbClr val="000000"/>
                </a:solidFill>
              </a:rPr>
              <a:t>11/9/2012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E1EF6F-A5BB-4140-856B-C8FA8855AC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877554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1C4302A-3B94-4826-BA4A-59AE99E13CD5}" type="datetime1">
              <a:rPr lang="en-US" smtClean="0">
                <a:solidFill>
                  <a:srgbClr val="000000"/>
                </a:solidFill>
              </a:rPr>
              <a:t>11/9/2012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222FB5-4BAA-4396-B2DF-9E31BD641F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060920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CBCAF0B-0022-40A3-B92F-7BA7E3BD6301}" type="datetime1">
              <a:rPr lang="en-US" smtClean="0">
                <a:solidFill>
                  <a:srgbClr val="000000"/>
                </a:solidFill>
              </a:rPr>
              <a:t>11/9/2012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B0C14F-E8C2-41EB-939F-C15048FE2E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8054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fld id="{48E7D8AC-C015-4779-9693-FD75AB89E415}" type="datetime1">
              <a:rPr lang="en-US" smtClean="0"/>
              <a:t>11/9/2012</a:t>
            </a:fld>
            <a:endParaRPr lang="en-US"/>
          </a:p>
        </p:txBody>
      </p:sp>
      <p:sp>
        <p:nvSpPr>
          <p:cNvPr id="6" name="Footer Placeholder 5"/>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D8296DB8-6E94-43AC-8C9C-27791D4E2EBF}" type="slidenum">
              <a:rPr lang="en-US"/>
              <a:pPr>
                <a:defRPr/>
              </a:pPr>
              <a:t>‹#›</a:t>
            </a:fld>
            <a:endParaRPr lang="en-US"/>
          </a:p>
        </p:txBody>
      </p:sp>
    </p:spTree>
    <p:extLst>
      <p:ext uri="{BB962C8B-B14F-4D97-AF65-F5344CB8AC3E}">
        <p14:creationId xmlns:p14="http://schemas.microsoft.com/office/powerpoint/2010/main" val="117591618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7DE5D5A-7EA6-42AF-A78A-A28BC82986C1}" type="datetime1">
              <a:rPr lang="en-US" smtClean="0">
                <a:solidFill>
                  <a:srgbClr val="000000"/>
                </a:solidFill>
              </a:rPr>
              <a:t>11/9/2012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941F40-226C-4768-86E7-7B0D1DA33C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126508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3" name="Footer Placeholder 2"/>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vl1pPr>
          </a:lstStyle>
          <a:p>
            <a:pPr>
              <a:defRPr/>
            </a:pPr>
            <a:fld id="{3DA25236-EAD6-45F7-882F-457A8698AB40}" type="slidenum">
              <a:rPr lang="en-US"/>
              <a:pPr>
                <a:defRPr/>
              </a:pPr>
              <a:t>‹#›</a:t>
            </a:fld>
            <a:endParaRPr lang="en-US"/>
          </a:p>
        </p:txBody>
      </p:sp>
    </p:spTree>
    <p:extLst>
      <p:ext uri="{BB962C8B-B14F-4D97-AF65-F5344CB8AC3E}">
        <p14:creationId xmlns:p14="http://schemas.microsoft.com/office/powerpoint/2010/main" val="114092910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ADEEE76B-CF60-406B-B1A5-130C7B0836FB}" type="slidenum">
              <a:rPr lang="en-US"/>
              <a:pPr>
                <a:defRPr/>
              </a:pPr>
              <a:t>‹#›</a:t>
            </a:fld>
            <a:endParaRPr lang="en-US"/>
          </a:p>
        </p:txBody>
      </p:sp>
    </p:spTree>
    <p:extLst>
      <p:ext uri="{BB962C8B-B14F-4D97-AF65-F5344CB8AC3E}">
        <p14:creationId xmlns:p14="http://schemas.microsoft.com/office/powerpoint/2010/main" val="387706201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BFAF13C7-C355-4BE2-9BFE-8DD63611230A}" type="slidenum">
              <a:rPr lang="en-US"/>
              <a:pPr>
                <a:defRPr/>
              </a:pPr>
              <a:t>‹#›</a:t>
            </a:fld>
            <a:endParaRPr lang="en-US"/>
          </a:p>
        </p:txBody>
      </p:sp>
    </p:spTree>
    <p:extLst>
      <p:ext uri="{BB962C8B-B14F-4D97-AF65-F5344CB8AC3E}">
        <p14:creationId xmlns:p14="http://schemas.microsoft.com/office/powerpoint/2010/main" val="286132839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129E2EEC-90C6-4D76-AAF1-4CA6A68DEA23}" type="slidenum">
              <a:rPr lang="en-US"/>
              <a:pPr>
                <a:defRPr/>
              </a:pPr>
              <a:t>‹#›</a:t>
            </a:fld>
            <a:endParaRPr lang="en-US"/>
          </a:p>
        </p:txBody>
      </p:sp>
    </p:spTree>
    <p:extLst>
      <p:ext uri="{BB962C8B-B14F-4D97-AF65-F5344CB8AC3E}">
        <p14:creationId xmlns:p14="http://schemas.microsoft.com/office/powerpoint/2010/main" val="329358874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981200"/>
            <a:ext cx="3810000" cy="4114800"/>
          </a:xfrm>
        </p:spPr>
        <p:txBody>
          <a:bodyPr/>
          <a:lstStyle/>
          <a:p>
            <a:pPr lvl="0"/>
            <a:endParaRPr lang="en-US" noProof="0" smtClean="0"/>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DCE054F4-3093-4A1B-855D-076DC5E868CA}" type="slidenum">
              <a:rPr lang="en-US"/>
              <a:pPr>
                <a:defRPr/>
              </a:pPr>
              <a:t>‹#›</a:t>
            </a:fld>
            <a:endParaRPr lang="en-US"/>
          </a:p>
        </p:txBody>
      </p:sp>
    </p:spTree>
    <p:extLst>
      <p:ext uri="{BB962C8B-B14F-4D97-AF65-F5344CB8AC3E}">
        <p14:creationId xmlns:p14="http://schemas.microsoft.com/office/powerpoint/2010/main" val="255743084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3A37FB5-6999-425F-8108-A1A7F216AD36}" type="datetimeFigureOut">
              <a:rPr lang="en-US" smtClean="0">
                <a:solidFill>
                  <a:prstClr val="black">
                    <a:tint val="75000"/>
                  </a:prstClr>
                </a:solidFill>
              </a:rPr>
              <a:pPr/>
              <a:t>11/9/2012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45DB75-A83B-45D9-83A1-476FBC3782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623595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A37FB5-6999-425F-8108-A1A7F216AD36}" type="datetimeFigureOut">
              <a:rPr lang="en-US" smtClean="0">
                <a:solidFill>
                  <a:prstClr val="black">
                    <a:tint val="75000"/>
                  </a:prstClr>
                </a:solidFill>
              </a:rPr>
              <a:pPr/>
              <a:t>11/9/2012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45DB75-A83B-45D9-83A1-476FBC3782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878253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A37FB5-6999-425F-8108-A1A7F216AD36}" type="datetimeFigureOut">
              <a:rPr lang="en-US" smtClean="0">
                <a:solidFill>
                  <a:prstClr val="black">
                    <a:tint val="75000"/>
                  </a:prstClr>
                </a:solidFill>
              </a:rPr>
              <a:pPr/>
              <a:t>11/9/2012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45DB75-A83B-45D9-83A1-476FBC3782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102189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3A37FB5-6999-425F-8108-A1A7F216AD36}" type="datetimeFigureOut">
              <a:rPr lang="en-US" smtClean="0">
                <a:solidFill>
                  <a:prstClr val="black">
                    <a:tint val="75000"/>
                  </a:prstClr>
                </a:solidFill>
              </a:rPr>
              <a:pPr/>
              <a:t>11/9/2012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45DB75-A83B-45D9-83A1-476FBC3782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72546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fld id="{44046AAC-C26E-4F63-BDA9-2ABDF5D0E39C}" type="datetime1">
              <a:rPr lang="en-US" smtClean="0"/>
              <a:t>11/9/2012</a:t>
            </a:fld>
            <a:endParaRPr lang="en-US"/>
          </a:p>
        </p:txBody>
      </p:sp>
      <p:sp>
        <p:nvSpPr>
          <p:cNvPr id="8" name="Footer Placeholder 7"/>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vl1pPr>
          </a:lstStyle>
          <a:p>
            <a:pPr>
              <a:defRPr/>
            </a:pPr>
            <a:fld id="{81F4AE3F-88E1-44CA-98AD-F75EF082FCE4}" type="slidenum">
              <a:rPr lang="en-US"/>
              <a:pPr>
                <a:defRPr/>
              </a:pPr>
              <a:t>‹#›</a:t>
            </a:fld>
            <a:endParaRPr lang="en-US"/>
          </a:p>
        </p:txBody>
      </p:sp>
    </p:spTree>
    <p:extLst>
      <p:ext uri="{BB962C8B-B14F-4D97-AF65-F5344CB8AC3E}">
        <p14:creationId xmlns:p14="http://schemas.microsoft.com/office/powerpoint/2010/main" val="351966428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3A37FB5-6999-425F-8108-A1A7F216AD36}" type="datetimeFigureOut">
              <a:rPr lang="en-US" smtClean="0">
                <a:solidFill>
                  <a:prstClr val="black">
                    <a:tint val="75000"/>
                  </a:prstClr>
                </a:solidFill>
              </a:rPr>
              <a:pPr/>
              <a:t>11/9/2012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45DB75-A83B-45D9-83A1-476FBC3782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788274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3A37FB5-6999-425F-8108-A1A7F216AD36}" type="datetimeFigureOut">
              <a:rPr lang="en-US" smtClean="0">
                <a:solidFill>
                  <a:prstClr val="black">
                    <a:tint val="75000"/>
                  </a:prstClr>
                </a:solidFill>
              </a:rPr>
              <a:pPr/>
              <a:t>11/9/2012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45DB75-A83B-45D9-83A1-476FBC3782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423924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A37FB5-6999-425F-8108-A1A7F216AD36}" type="datetimeFigureOut">
              <a:rPr lang="en-US" smtClean="0">
                <a:solidFill>
                  <a:prstClr val="black">
                    <a:tint val="75000"/>
                  </a:prstClr>
                </a:solidFill>
              </a:rPr>
              <a:pPr/>
              <a:t>11/9/2012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45DB75-A83B-45D9-83A1-476FBC3782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101669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A37FB5-6999-425F-8108-A1A7F216AD36}" type="datetimeFigureOut">
              <a:rPr lang="en-US" smtClean="0">
                <a:solidFill>
                  <a:prstClr val="black">
                    <a:tint val="75000"/>
                  </a:prstClr>
                </a:solidFill>
              </a:rPr>
              <a:pPr/>
              <a:t>11/9/2012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45DB75-A83B-45D9-83A1-476FBC3782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264490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A37FB5-6999-425F-8108-A1A7F216AD36}" type="datetimeFigureOut">
              <a:rPr lang="en-US" smtClean="0">
                <a:solidFill>
                  <a:prstClr val="black">
                    <a:tint val="75000"/>
                  </a:prstClr>
                </a:solidFill>
              </a:rPr>
              <a:pPr/>
              <a:t>11/9/2012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45DB75-A83B-45D9-83A1-476FBC3782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261260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A37FB5-6999-425F-8108-A1A7F216AD36}" type="datetimeFigureOut">
              <a:rPr lang="en-US" smtClean="0">
                <a:solidFill>
                  <a:prstClr val="black">
                    <a:tint val="75000"/>
                  </a:prstClr>
                </a:solidFill>
              </a:rPr>
              <a:pPr/>
              <a:t>11/9/2012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45DB75-A83B-45D9-83A1-476FBC3782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404219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A37FB5-6999-425F-8108-A1A7F216AD36}" type="datetimeFigureOut">
              <a:rPr lang="en-US" smtClean="0">
                <a:solidFill>
                  <a:prstClr val="black">
                    <a:tint val="75000"/>
                  </a:prstClr>
                </a:solidFill>
              </a:rPr>
              <a:pPr/>
              <a:t>11/9/2012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45DB75-A83B-45D9-83A1-476FBC3782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124653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cstate="print">
            <a:lum/>
          </a:blip>
          <a:srcRect/>
          <a:stretch>
            <a:fillRect t="-3000" b="-3000"/>
          </a:stretch>
        </a:blipFill>
        <a:effectLst/>
      </p:bgPr>
    </p:bg>
    <p:spTree>
      <p:nvGrpSpPr>
        <p:cNvPr id="1" name=""/>
        <p:cNvGrpSpPr/>
        <p:nvPr/>
      </p:nvGrpSpPr>
      <p:grpSpPr>
        <a:xfrm>
          <a:off x="0" y="0"/>
          <a:ext cx="0" cy="0"/>
          <a:chOff x="0" y="0"/>
          <a:chExt cx="0" cy="0"/>
        </a:xfrm>
      </p:grpSpPr>
      <p:sp>
        <p:nvSpPr>
          <p:cNvPr id="4" name="Rectangle 3"/>
          <p:cNvSpPr/>
          <p:nvPr/>
        </p:nvSpPr>
        <p:spPr>
          <a:xfrm>
            <a:off x="0" y="2209800"/>
            <a:ext cx="9144000" cy="2971800"/>
          </a:xfrm>
          <a:prstGeom prst="rect">
            <a:avLst/>
          </a:prstGeom>
          <a:solidFill>
            <a:schemeClr val="tx1">
              <a:alpha val="70000"/>
            </a:schemeClr>
          </a:solidFill>
          <a:effectLst>
            <a:innerShdw blurRad="114300">
              <a:prstClr val="black"/>
            </a:innerShdw>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solidFill>
                <a:srgbClr val="FFFFFF"/>
              </a:solidFill>
            </a:endParaRPr>
          </a:p>
        </p:txBody>
      </p:sp>
      <p:sp>
        <p:nvSpPr>
          <p:cNvPr id="5" name="Rectangle 22"/>
          <p:cNvSpPr/>
          <p:nvPr/>
        </p:nvSpPr>
        <p:spPr>
          <a:xfrm>
            <a:off x="152400" y="2286000"/>
            <a:ext cx="1676400" cy="1371600"/>
          </a:xfrm>
          <a:prstGeom prst="rect">
            <a:avLst/>
          </a:prstGeom>
          <a:blipFill>
            <a:blip r:embed="rId3" cstate="print"/>
            <a:stretch>
              <a:fillRect/>
            </a:stretch>
          </a:blipFill>
          <a:ln>
            <a:solidFill>
              <a:srgbClr val="FFFFFF">
                <a:alpha val="74902"/>
              </a:srgb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Rectangle 24"/>
          <p:cNvSpPr/>
          <p:nvPr/>
        </p:nvSpPr>
        <p:spPr>
          <a:xfrm>
            <a:off x="1943100" y="2286000"/>
            <a:ext cx="1676400" cy="1371600"/>
          </a:xfrm>
          <a:prstGeom prst="rect">
            <a:avLst/>
          </a:prstGeom>
          <a:blipFill>
            <a:blip r:embed="rId4" cstate="print"/>
            <a:stretch>
              <a:fillRect/>
            </a:stretch>
          </a:blipFill>
          <a:ln>
            <a:solidFill>
              <a:srgbClr val="FFFFFF">
                <a:alpha val="74902"/>
              </a:srgb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 name="Rectangle 25"/>
          <p:cNvSpPr/>
          <p:nvPr/>
        </p:nvSpPr>
        <p:spPr>
          <a:xfrm>
            <a:off x="3733800" y="2286000"/>
            <a:ext cx="1676400" cy="1371600"/>
          </a:xfrm>
          <a:prstGeom prst="rect">
            <a:avLst/>
          </a:prstGeom>
          <a:blipFill>
            <a:blip r:embed="rId5" cstate="print"/>
            <a:stretch>
              <a:fillRect/>
            </a:stretch>
          </a:blipFill>
          <a:ln>
            <a:solidFill>
              <a:srgbClr val="FFFFFF">
                <a:alpha val="74902"/>
              </a:srgb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 name="Rectangle 26"/>
          <p:cNvSpPr/>
          <p:nvPr/>
        </p:nvSpPr>
        <p:spPr>
          <a:xfrm>
            <a:off x="5524500" y="2286000"/>
            <a:ext cx="1676400" cy="1371600"/>
          </a:xfrm>
          <a:prstGeom prst="rect">
            <a:avLst/>
          </a:prstGeom>
          <a:blipFill>
            <a:blip r:embed="rId6" cstate="print"/>
            <a:stretch>
              <a:fillRect/>
            </a:stretch>
          </a:blipFill>
          <a:ln>
            <a:solidFill>
              <a:srgbClr val="FFFFFF">
                <a:alpha val="74902"/>
              </a:srgb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 name="Rectangle 28"/>
          <p:cNvSpPr/>
          <p:nvPr/>
        </p:nvSpPr>
        <p:spPr>
          <a:xfrm>
            <a:off x="7315200" y="2286000"/>
            <a:ext cx="1676400" cy="1371600"/>
          </a:xfrm>
          <a:prstGeom prst="rect">
            <a:avLst/>
          </a:prstGeom>
          <a:blipFill dpi="0" rotWithShape="1">
            <a:blip r:embed="rId7" cstate="print"/>
            <a:srcRect/>
            <a:tile tx="0" ty="0" sx="40000" sy="40000" flip="none" algn="ctr"/>
          </a:blipFill>
          <a:ln>
            <a:solidFill>
              <a:srgbClr val="FFFFFF">
                <a:alpha val="74902"/>
              </a:srgb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Rectangle 29"/>
          <p:cNvSpPr/>
          <p:nvPr/>
        </p:nvSpPr>
        <p:spPr>
          <a:xfrm>
            <a:off x="152400" y="3733800"/>
            <a:ext cx="1676400" cy="1371600"/>
          </a:xfrm>
          <a:prstGeom prst="rect">
            <a:avLst/>
          </a:prstGeom>
          <a:blipFill>
            <a:blip r:embed="rId8" cstate="print"/>
            <a:stretch>
              <a:fillRect/>
            </a:stretch>
          </a:blipFill>
          <a:ln>
            <a:solidFill>
              <a:srgbClr val="FFFFFF">
                <a:alpha val="74902"/>
              </a:srgb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Rectangle 30"/>
          <p:cNvSpPr/>
          <p:nvPr/>
        </p:nvSpPr>
        <p:spPr>
          <a:xfrm>
            <a:off x="1943100" y="3733800"/>
            <a:ext cx="1676400" cy="1371600"/>
          </a:xfrm>
          <a:prstGeom prst="rect">
            <a:avLst/>
          </a:prstGeom>
          <a:blipFill>
            <a:blip r:embed="rId9" cstate="print"/>
            <a:stretch>
              <a:fillRect/>
            </a:stretch>
          </a:blipFill>
          <a:ln>
            <a:solidFill>
              <a:srgbClr val="FFFFFF">
                <a:alpha val="74902"/>
              </a:srgb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Rectangle 31"/>
          <p:cNvSpPr/>
          <p:nvPr/>
        </p:nvSpPr>
        <p:spPr>
          <a:xfrm>
            <a:off x="3733800" y="3733800"/>
            <a:ext cx="1676400" cy="1371600"/>
          </a:xfrm>
          <a:prstGeom prst="rect">
            <a:avLst/>
          </a:prstGeom>
          <a:blipFill>
            <a:blip r:embed="rId10" cstate="print"/>
            <a:stretch>
              <a:fillRect/>
            </a:stretch>
          </a:blipFill>
          <a:ln>
            <a:solidFill>
              <a:srgbClr val="FFFFFF">
                <a:alpha val="74902"/>
              </a:srgb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Rectangle 32"/>
          <p:cNvSpPr/>
          <p:nvPr/>
        </p:nvSpPr>
        <p:spPr>
          <a:xfrm>
            <a:off x="5524500" y="3733800"/>
            <a:ext cx="1676400" cy="1371600"/>
          </a:xfrm>
          <a:prstGeom prst="rect">
            <a:avLst/>
          </a:prstGeom>
          <a:blipFill>
            <a:blip r:embed="rId11" cstate="print"/>
            <a:stretch>
              <a:fillRect/>
            </a:stretch>
          </a:blipFill>
          <a:ln>
            <a:solidFill>
              <a:srgbClr val="FFFFFF">
                <a:alpha val="74902"/>
              </a:srgb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Rectangle 33"/>
          <p:cNvSpPr/>
          <p:nvPr/>
        </p:nvSpPr>
        <p:spPr>
          <a:xfrm>
            <a:off x="7315200" y="3733800"/>
            <a:ext cx="1676400" cy="1371600"/>
          </a:xfrm>
          <a:prstGeom prst="rect">
            <a:avLst/>
          </a:prstGeom>
          <a:blipFill>
            <a:blip r:embed="rId12" cstate="print"/>
            <a:stretch>
              <a:fillRect/>
            </a:stretch>
          </a:blipFill>
          <a:ln>
            <a:solidFill>
              <a:srgbClr val="FFFFFF">
                <a:alpha val="74902"/>
              </a:srgb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4514" name="Rectangle 2"/>
          <p:cNvSpPr>
            <a:spLocks noGrp="1" noChangeArrowheads="1"/>
          </p:cNvSpPr>
          <p:nvPr>
            <p:ph type="ctrTitle"/>
          </p:nvPr>
        </p:nvSpPr>
        <p:spPr>
          <a:xfrm>
            <a:off x="0" y="0"/>
            <a:ext cx="9144000" cy="2209800"/>
          </a:xfrm>
          <a:ln/>
        </p:spPr>
        <p:txBody>
          <a:bodyPr/>
          <a:lstStyle>
            <a:lvl1pPr algn="l">
              <a:lnSpc>
                <a:spcPct val="100000"/>
              </a:lnSpc>
              <a:defRPr sz="5400">
                <a:effectLst>
                  <a:outerShdw blurRad="38100" dist="38100" dir="2700000" algn="tl">
                    <a:srgbClr val="000000">
                      <a:alpha val="43137"/>
                    </a:srgbClr>
                  </a:outerShdw>
                </a:effectLst>
                <a:latin typeface="Franklin Gothic Heavy" pitchFamily="34" charset="0"/>
              </a:defRPr>
            </a:lvl1pPr>
          </a:lstStyle>
          <a:p>
            <a:r>
              <a:rPr lang="en-US" smtClean="0"/>
              <a:t>Click to edit Master title style</a:t>
            </a:r>
            <a:endParaRPr lang="en-US" dirty="0"/>
          </a:p>
        </p:txBody>
      </p:sp>
      <p:sp>
        <p:nvSpPr>
          <p:cNvPr id="64515" name="Rectangle 3"/>
          <p:cNvSpPr>
            <a:spLocks noGrp="1" noChangeArrowheads="1"/>
          </p:cNvSpPr>
          <p:nvPr>
            <p:ph type="subTitle" idx="1"/>
          </p:nvPr>
        </p:nvSpPr>
        <p:spPr>
          <a:xfrm>
            <a:off x="0" y="5181600"/>
            <a:ext cx="5486400" cy="1676400"/>
          </a:xfrm>
        </p:spPr>
        <p:txBody>
          <a:bodyPr tIns="182880" rIns="182880"/>
          <a:lstStyle>
            <a:lvl1pPr algn="l">
              <a:defRPr sz="3200">
                <a:solidFill>
                  <a:srgbClr val="FFFFCC"/>
                </a:solidFill>
                <a:latin typeface="Franklin Gothic Medium Cond" pitchFamily="34" charset="0"/>
              </a:defRPr>
            </a:lvl1pPr>
          </a:lstStyle>
          <a:p>
            <a:r>
              <a:rPr lang="en-US" smtClean="0"/>
              <a:t>Click to edit Master subtitle style</a:t>
            </a:r>
            <a:endParaRPr lang="en-US" dirty="0"/>
          </a:p>
        </p:txBody>
      </p:sp>
    </p:spTree>
    <p:extLst>
      <p:ext uri="{BB962C8B-B14F-4D97-AF65-F5344CB8AC3E}">
        <p14:creationId xmlns:p14="http://schemas.microsoft.com/office/powerpoint/2010/main" val="554324261"/>
      </p:ext>
    </p:extLst>
  </p:cSld>
  <p:clrMapOvr>
    <a:masterClrMapping/>
  </p:clrMapOvr>
  <p:transition>
    <p:pull dir="ld"/>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baseline="0"/>
            </a:lvl1pPr>
            <a:lvl2pPr>
              <a:defRPr baseline="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Footer Placeholder 3"/>
          <p:cNvSpPr>
            <a:spLocks noGrp="1"/>
          </p:cNvSpPr>
          <p:nvPr>
            <p:ph type="ftr" sz="quarter" idx="10"/>
          </p:nvPr>
        </p:nvSpPr>
        <p:spPr/>
        <p:txBody>
          <a:bodyPr/>
          <a:lstStyle>
            <a:lvl1pPr>
              <a:defRPr smtClean="0"/>
            </a:lvl1pPr>
          </a:lstStyle>
          <a:p>
            <a:pPr>
              <a:defRPr/>
            </a:pPr>
            <a:endParaRPr lang="en-US"/>
          </a:p>
        </p:txBody>
      </p:sp>
      <p:sp>
        <p:nvSpPr>
          <p:cNvPr id="5" name="Slide Number Placeholder 4"/>
          <p:cNvSpPr>
            <a:spLocks noGrp="1"/>
          </p:cNvSpPr>
          <p:nvPr>
            <p:ph type="sldNum" sz="quarter" idx="11"/>
          </p:nvPr>
        </p:nvSpPr>
        <p:spPr/>
        <p:txBody>
          <a:bodyPr/>
          <a:lstStyle>
            <a:lvl1pPr>
              <a:defRPr smtClean="0"/>
            </a:lvl1pPr>
          </a:lstStyle>
          <a:p>
            <a:pPr>
              <a:defRPr/>
            </a:pPr>
            <a:fld id="{F70B4F2E-4D29-429F-AB91-CBF390A0AC7D}" type="slidenum">
              <a:rPr lang="en-US"/>
              <a:pPr>
                <a:defRPr/>
              </a:pPr>
              <a:t>‹#›</a:t>
            </a:fld>
            <a:endParaRPr lang="en-US"/>
          </a:p>
        </p:txBody>
      </p:sp>
    </p:spTree>
    <p:extLst>
      <p:ext uri="{BB962C8B-B14F-4D97-AF65-F5344CB8AC3E}">
        <p14:creationId xmlns:p14="http://schemas.microsoft.com/office/powerpoint/2010/main" val="1195058609"/>
      </p:ext>
    </p:extLst>
  </p:cSld>
  <p:clrMapOvr>
    <a:masterClrMapping/>
  </p:clrMapOvr>
  <p:transition>
    <p:pull dir="ld"/>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47800" y="1600200"/>
            <a:ext cx="3771900" cy="4953000"/>
          </a:xfrm>
        </p:spPr>
        <p:txBody>
          <a:bodyPr/>
          <a:lstStyle>
            <a:lvl1pPr>
              <a:defRPr sz="2400"/>
            </a:lvl1pPr>
            <a:lvl2pPr>
              <a:defRPr sz="2000"/>
            </a:lvl2pPr>
            <a:lvl3pPr>
              <a:defRPr sz="1800"/>
            </a:lvl3pPr>
            <a:lvl4pPr>
              <a:defRPr sz="16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5372100" y="1600200"/>
            <a:ext cx="3771900" cy="4953000"/>
          </a:xfrm>
        </p:spPr>
        <p:txBody>
          <a:bodyPr/>
          <a:lstStyle>
            <a:lvl1pPr>
              <a:defRPr sz="2400"/>
            </a:lvl1pPr>
            <a:lvl2pPr>
              <a:defRPr sz="2000"/>
            </a:lvl2pPr>
            <a:lvl3pPr>
              <a:defRPr sz="1800"/>
            </a:lvl3pPr>
            <a:lvl4pPr>
              <a:defRPr sz="16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Rectangle 5"/>
          <p:cNvSpPr>
            <a:spLocks noGrp="1" noChangeArrowheads="1"/>
          </p:cNvSpPr>
          <p:nvPr>
            <p:ph type="ftr" sz="quarter" idx="10"/>
          </p:nvPr>
        </p:nvSpPr>
        <p:spPr/>
        <p:txBody>
          <a:bodyPr/>
          <a:lstStyle>
            <a:lvl1pPr>
              <a:defRPr smtClean="0"/>
            </a:lvl1pPr>
          </a:lstStyle>
          <a:p>
            <a:pPr>
              <a:defRPr/>
            </a:pPr>
            <a:endParaRPr lang="en-US"/>
          </a:p>
        </p:txBody>
      </p:sp>
      <p:sp>
        <p:nvSpPr>
          <p:cNvPr id="6" name="Rectangle 5"/>
          <p:cNvSpPr>
            <a:spLocks noGrp="1" noChangeArrowheads="1"/>
          </p:cNvSpPr>
          <p:nvPr>
            <p:ph type="ftr" sz="quarter" idx="11"/>
          </p:nvPr>
        </p:nvSpPr>
        <p:spPr/>
        <p:txBody>
          <a:bodyPr/>
          <a:lstStyle>
            <a:lvl1pPr>
              <a:defRPr smtClean="0"/>
            </a:lvl1pPr>
          </a:lstStyle>
          <a:p>
            <a:pPr>
              <a:defRPr/>
            </a:pPr>
            <a:r>
              <a:rPr lang="fr-FR"/>
              <a:t>National Satellite and Information Service: National Environmental Satellite, Data, &amp; Information Service (NESDIS)</a:t>
            </a:r>
            <a:endParaRPr lang="en-US"/>
          </a:p>
        </p:txBody>
      </p:sp>
      <p:sp>
        <p:nvSpPr>
          <p:cNvPr id="7" name="Rectangle 6"/>
          <p:cNvSpPr>
            <a:spLocks noGrp="1" noChangeArrowheads="1"/>
          </p:cNvSpPr>
          <p:nvPr>
            <p:ph type="sldNum" sz="quarter" idx="12"/>
          </p:nvPr>
        </p:nvSpPr>
        <p:spPr/>
        <p:txBody>
          <a:bodyPr/>
          <a:lstStyle>
            <a:lvl1pPr>
              <a:defRPr smtClean="0"/>
            </a:lvl1pPr>
          </a:lstStyle>
          <a:p>
            <a:pPr>
              <a:defRPr/>
            </a:pPr>
            <a:fld id="{D2F3A38D-829C-4E1A-8485-869998937A3A}" type="slidenum">
              <a:rPr lang="en-US"/>
              <a:pPr>
                <a:defRPr/>
              </a:pPr>
              <a:t>‹#›</a:t>
            </a:fld>
            <a:endParaRPr lang="en-US"/>
          </a:p>
        </p:txBody>
      </p:sp>
      <p:sp>
        <p:nvSpPr>
          <p:cNvPr id="8" name="Rectangle 6"/>
          <p:cNvSpPr>
            <a:spLocks noGrp="1" noChangeArrowheads="1"/>
          </p:cNvSpPr>
          <p:nvPr>
            <p:ph type="sldNum" sz="quarter" idx="13"/>
          </p:nvPr>
        </p:nvSpPr>
        <p:spPr/>
        <p:txBody>
          <a:bodyPr/>
          <a:lstStyle>
            <a:lvl1pPr>
              <a:defRPr smtClean="0"/>
            </a:lvl1pPr>
          </a:lstStyle>
          <a:p>
            <a:pPr>
              <a:defRPr/>
            </a:pPr>
            <a:fld id="{FB42AD02-5D5D-4FA0-92C0-1EF2792BAAE5}" type="slidenum">
              <a:rPr lang="en-US"/>
              <a:pPr>
                <a:defRPr/>
              </a:pPr>
              <a:t>‹#›</a:t>
            </a:fld>
            <a:endParaRPr lang="en-US"/>
          </a:p>
        </p:txBody>
      </p:sp>
    </p:spTree>
    <p:extLst>
      <p:ext uri="{BB962C8B-B14F-4D97-AF65-F5344CB8AC3E}">
        <p14:creationId xmlns:p14="http://schemas.microsoft.com/office/powerpoint/2010/main" val="2884893099"/>
      </p:ext>
    </p:extLst>
  </p:cSld>
  <p:clrMapOvr>
    <a:masterClrMapping/>
  </p:clrMapOvr>
  <p:transition>
    <p:pull dir="l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fld id="{95AEC8FD-4D33-4D49-A9DD-CFD528F65952}" type="datetime1">
              <a:rPr lang="en-US" smtClean="0"/>
              <a:t>11/9/2012</a:t>
            </a:fld>
            <a:endParaRPr lang="en-US"/>
          </a:p>
        </p:txBody>
      </p:sp>
      <p:sp>
        <p:nvSpPr>
          <p:cNvPr id="4" name="Footer Placeholder 3"/>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129E2EEC-90C6-4D76-AAF1-4CA6A68DEA23}" type="slidenum">
              <a:rPr lang="en-US"/>
              <a:pPr>
                <a:defRPr/>
              </a:pPr>
              <a:t>‹#›</a:t>
            </a:fld>
            <a:endParaRPr lang="en-US"/>
          </a:p>
        </p:txBody>
      </p:sp>
    </p:spTree>
    <p:extLst>
      <p:ext uri="{BB962C8B-B14F-4D97-AF65-F5344CB8AC3E}">
        <p14:creationId xmlns:p14="http://schemas.microsoft.com/office/powerpoint/2010/main" val="312507709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46304" y="1535113"/>
            <a:ext cx="3810000" cy="639762"/>
          </a:xfrm>
        </p:spPr>
        <p:txBody>
          <a:bodyPr anchor="b"/>
          <a:lstStyle>
            <a:lvl1pPr marL="0" indent="0">
              <a:buNone/>
              <a:defRPr sz="2000" b="0">
                <a:latin typeface="Franklin Gothic Dem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46304" y="2174875"/>
            <a:ext cx="3810000"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ext Placeholder 4"/>
          <p:cNvSpPr>
            <a:spLocks noGrp="1"/>
          </p:cNvSpPr>
          <p:nvPr>
            <p:ph type="body" sz="quarter" idx="3"/>
          </p:nvPr>
        </p:nvSpPr>
        <p:spPr>
          <a:xfrm>
            <a:off x="5256304" y="1535113"/>
            <a:ext cx="3811496" cy="639762"/>
          </a:xfrm>
        </p:spPr>
        <p:txBody>
          <a:bodyPr anchor="b"/>
          <a:lstStyle>
            <a:lvl1pPr marL="0" indent="0">
              <a:buNone/>
              <a:defRPr sz="2000" b="0">
                <a:latin typeface="Franklin Gothic Dem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56304" y="2174875"/>
            <a:ext cx="3811496"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9" name="Title 8"/>
          <p:cNvSpPr>
            <a:spLocks noGrp="1"/>
          </p:cNvSpPr>
          <p:nvPr>
            <p:ph type="title"/>
          </p:nvPr>
        </p:nvSpPr>
        <p:spPr/>
        <p:txBody>
          <a:bodyPr/>
          <a:lstStyle/>
          <a:p>
            <a:r>
              <a:rPr lang="en-US" smtClean="0"/>
              <a:t>Click to edit Master title style</a:t>
            </a:r>
            <a:endParaRPr lang="en-US"/>
          </a:p>
        </p:txBody>
      </p:sp>
      <p:sp>
        <p:nvSpPr>
          <p:cNvPr id="7" name="Footer Placeholder 6"/>
          <p:cNvSpPr>
            <a:spLocks noGrp="1"/>
          </p:cNvSpPr>
          <p:nvPr>
            <p:ph type="ftr" sz="quarter" idx="10"/>
          </p:nvPr>
        </p:nvSpPr>
        <p:spPr/>
        <p:txBody>
          <a:bodyPr/>
          <a:lstStyle>
            <a:lvl1pPr>
              <a:defRPr smtClean="0"/>
            </a:lvl1pPr>
          </a:lstStyle>
          <a:p>
            <a:pPr>
              <a:defRPr/>
            </a:pPr>
            <a:endParaRPr lang="en-US"/>
          </a:p>
        </p:txBody>
      </p:sp>
      <p:sp>
        <p:nvSpPr>
          <p:cNvPr id="8" name="Slide Number Placeholder 7"/>
          <p:cNvSpPr>
            <a:spLocks noGrp="1"/>
          </p:cNvSpPr>
          <p:nvPr>
            <p:ph type="sldNum" sz="quarter" idx="11"/>
          </p:nvPr>
        </p:nvSpPr>
        <p:spPr/>
        <p:txBody>
          <a:bodyPr/>
          <a:lstStyle>
            <a:lvl1pPr>
              <a:defRPr smtClean="0"/>
            </a:lvl1pPr>
          </a:lstStyle>
          <a:p>
            <a:pPr>
              <a:defRPr/>
            </a:pPr>
            <a:fld id="{18B30CE1-6099-4AB4-98FB-86FF0CB52D34}" type="slidenum">
              <a:rPr lang="en-US"/>
              <a:pPr>
                <a:defRPr/>
              </a:pPr>
              <a:t>‹#›</a:t>
            </a:fld>
            <a:endParaRPr lang="en-US"/>
          </a:p>
        </p:txBody>
      </p:sp>
    </p:spTree>
    <p:extLst>
      <p:ext uri="{BB962C8B-B14F-4D97-AF65-F5344CB8AC3E}">
        <p14:creationId xmlns:p14="http://schemas.microsoft.com/office/powerpoint/2010/main" val="99502540"/>
      </p:ext>
    </p:extLst>
  </p:cSld>
  <p:clrMapOvr>
    <a:masterClrMapping/>
  </p:clrMapOvr>
  <p:transition>
    <p:pull dir="ld"/>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Footer Placeholder 2"/>
          <p:cNvSpPr>
            <a:spLocks noGrp="1"/>
          </p:cNvSpPr>
          <p:nvPr>
            <p:ph type="ftr" sz="quarter" idx="10"/>
          </p:nvPr>
        </p:nvSpPr>
        <p:spPr/>
        <p:txBody>
          <a:bodyPr/>
          <a:lstStyle>
            <a:lvl1pPr>
              <a:defRPr smtClean="0"/>
            </a:lvl1pPr>
          </a:lstStyle>
          <a:p>
            <a:pPr>
              <a:defRPr/>
            </a:pPr>
            <a:endParaRPr lang="en-US"/>
          </a:p>
        </p:txBody>
      </p:sp>
      <p:sp>
        <p:nvSpPr>
          <p:cNvPr id="4" name="Slide Number Placeholder 3"/>
          <p:cNvSpPr>
            <a:spLocks noGrp="1"/>
          </p:cNvSpPr>
          <p:nvPr>
            <p:ph type="sldNum" sz="quarter" idx="11"/>
          </p:nvPr>
        </p:nvSpPr>
        <p:spPr/>
        <p:txBody>
          <a:bodyPr/>
          <a:lstStyle>
            <a:lvl1pPr>
              <a:defRPr smtClean="0"/>
            </a:lvl1pPr>
          </a:lstStyle>
          <a:p>
            <a:pPr>
              <a:defRPr/>
            </a:pPr>
            <a:fld id="{BEE88468-FCB0-4C7A-8AD2-1A963A424393}" type="slidenum">
              <a:rPr lang="en-US"/>
              <a:pPr>
                <a:defRPr/>
              </a:pPr>
              <a:t>‹#›</a:t>
            </a:fld>
            <a:endParaRPr lang="en-US"/>
          </a:p>
        </p:txBody>
      </p:sp>
    </p:spTree>
    <p:extLst>
      <p:ext uri="{BB962C8B-B14F-4D97-AF65-F5344CB8AC3E}">
        <p14:creationId xmlns:p14="http://schemas.microsoft.com/office/powerpoint/2010/main" val="1859035456"/>
      </p:ext>
    </p:extLst>
  </p:cSld>
  <p:clrMapOvr>
    <a:masterClrMapping/>
  </p:clrMapOvr>
  <p:transition>
    <p:pull dir="ld"/>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smtClean="0"/>
            </a:lvl1pPr>
          </a:lstStyle>
          <a:p>
            <a:pPr>
              <a:defRPr/>
            </a:pPr>
            <a:endParaRPr lang="en-US"/>
          </a:p>
        </p:txBody>
      </p:sp>
      <p:sp>
        <p:nvSpPr>
          <p:cNvPr id="3" name="Slide Number Placeholder 2"/>
          <p:cNvSpPr>
            <a:spLocks noGrp="1"/>
          </p:cNvSpPr>
          <p:nvPr>
            <p:ph type="sldNum" sz="quarter" idx="11"/>
          </p:nvPr>
        </p:nvSpPr>
        <p:spPr/>
        <p:txBody>
          <a:bodyPr/>
          <a:lstStyle>
            <a:lvl1pPr>
              <a:defRPr smtClean="0"/>
            </a:lvl1pPr>
          </a:lstStyle>
          <a:p>
            <a:pPr>
              <a:defRPr/>
            </a:pPr>
            <a:fld id="{28041454-1054-44BB-9485-9A459F85C682}" type="slidenum">
              <a:rPr lang="en-US"/>
              <a:pPr>
                <a:defRPr/>
              </a:pPr>
              <a:t>‹#›</a:t>
            </a:fld>
            <a:endParaRPr lang="en-US"/>
          </a:p>
        </p:txBody>
      </p:sp>
    </p:spTree>
    <p:extLst>
      <p:ext uri="{BB962C8B-B14F-4D97-AF65-F5344CB8AC3E}">
        <p14:creationId xmlns:p14="http://schemas.microsoft.com/office/powerpoint/2010/main" val="3085135219"/>
      </p:ext>
    </p:extLst>
  </p:cSld>
  <p:clrMapOvr>
    <a:masterClrMapping/>
  </p:clrMapOvr>
  <p:transition>
    <p:pull dir="ld"/>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Mission/Vision">
    <p:spTree>
      <p:nvGrpSpPr>
        <p:cNvPr id="1" name=""/>
        <p:cNvGrpSpPr/>
        <p:nvPr/>
      </p:nvGrpSpPr>
      <p:grpSpPr>
        <a:xfrm>
          <a:off x="0" y="0"/>
          <a:ext cx="0" cy="0"/>
          <a:chOff x="0" y="0"/>
          <a:chExt cx="0" cy="0"/>
        </a:xfrm>
      </p:grpSpPr>
      <p:sp>
        <p:nvSpPr>
          <p:cNvPr id="7" name="TextBox 17"/>
          <p:cNvSpPr txBox="1"/>
          <p:nvPr/>
        </p:nvSpPr>
        <p:spPr>
          <a:xfrm>
            <a:off x="5395913" y="1447800"/>
            <a:ext cx="1857375" cy="584200"/>
          </a:xfrm>
          <a:prstGeom prst="rect">
            <a:avLst/>
          </a:prstGeom>
          <a:noFill/>
          <a:ln w="9525">
            <a:noFill/>
            <a:miter lim="800000"/>
            <a:headEnd/>
            <a:tailEnd/>
          </a:ln>
          <a:effectLst/>
        </p:spPr>
        <p:txBody>
          <a:bodyPr wrap="none">
            <a:spAutoFit/>
          </a:bodyPr>
          <a:lstStyle/>
          <a:p>
            <a:pPr algn="ctr">
              <a:defRPr/>
            </a:pPr>
            <a:r>
              <a:rPr lang="en-US" sz="3200">
                <a:solidFill>
                  <a:srgbClr val="387026"/>
                </a:solidFill>
                <a:cs typeface="Arial" charset="0"/>
              </a:rPr>
              <a:t>MISSION</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6" name="Text Placeholder 5"/>
          <p:cNvSpPr>
            <a:spLocks noGrp="1"/>
          </p:cNvSpPr>
          <p:nvPr>
            <p:ph type="body" sz="quarter" idx="12"/>
          </p:nvPr>
        </p:nvSpPr>
        <p:spPr>
          <a:xfrm>
            <a:off x="812800" y="1447800"/>
            <a:ext cx="3657600" cy="5093208"/>
          </a:xfrm>
          <a:gradFill>
            <a:gsLst>
              <a:gs pos="0">
                <a:schemeClr val="accent1">
                  <a:tint val="50000"/>
                  <a:satMod val="300000"/>
                </a:schemeClr>
              </a:gs>
              <a:gs pos="35000">
                <a:schemeClr val="accent1">
                  <a:tint val="37000"/>
                  <a:satMod val="300000"/>
                </a:schemeClr>
              </a:gs>
              <a:gs pos="100000">
                <a:schemeClr val="accent1">
                  <a:tint val="15000"/>
                  <a:satMod val="350000"/>
                  <a:alpha val="0"/>
                </a:schemeClr>
              </a:gs>
            </a:gsLst>
          </a:gradFill>
          <a:ln>
            <a:noFill/>
          </a:ln>
        </p:spPr>
        <p:style>
          <a:lnRef idx="1">
            <a:schemeClr val="accent1"/>
          </a:lnRef>
          <a:fillRef idx="2">
            <a:schemeClr val="accent1"/>
          </a:fillRef>
          <a:effectRef idx="1">
            <a:schemeClr val="accent1"/>
          </a:effectRef>
          <a:fontRef idx="minor">
            <a:schemeClr val="dk1"/>
          </a:fontRef>
        </p:style>
        <p:txBody>
          <a:bodyPr lIns="274320" tIns="2560320" rIns="274320" rtlCol="0"/>
          <a:lstStyle>
            <a:lvl1pPr algn="l" rtl="0" fontAlgn="base">
              <a:spcBef>
                <a:spcPct val="0"/>
              </a:spcBef>
              <a:spcAft>
                <a:spcPct val="0"/>
              </a:spcAft>
              <a:defRPr lang="en-US" sz="1800" dirty="0" smtClean="0">
                <a:solidFill>
                  <a:schemeClr val="accent1">
                    <a:lumMod val="75000"/>
                  </a:schemeClr>
                </a:solidFill>
                <a:latin typeface="Franklin Gothic Medium" pitchFamily="34" charset="0"/>
                <a:ea typeface="+mn-ea"/>
                <a:cs typeface="+mn-cs"/>
              </a:defRPr>
            </a:lvl1pPr>
          </a:lstStyle>
          <a:p>
            <a:pPr lvl="0"/>
            <a:r>
              <a:rPr lang="en-US" smtClean="0"/>
              <a:t>Click to edit Master text styles</a:t>
            </a:r>
          </a:p>
        </p:txBody>
      </p:sp>
      <p:sp>
        <p:nvSpPr>
          <p:cNvPr id="8" name="Text Placeholder 7"/>
          <p:cNvSpPr>
            <a:spLocks noGrp="1"/>
          </p:cNvSpPr>
          <p:nvPr>
            <p:ph type="body" sz="quarter" idx="13"/>
          </p:nvPr>
        </p:nvSpPr>
        <p:spPr>
          <a:xfrm>
            <a:off x="4495800" y="1447800"/>
            <a:ext cx="3657600" cy="5093208"/>
          </a:xfrm>
          <a:gradFill>
            <a:gsLst>
              <a:gs pos="0">
                <a:schemeClr val="accent5">
                  <a:tint val="50000"/>
                  <a:satMod val="300000"/>
                </a:schemeClr>
              </a:gs>
              <a:gs pos="35000">
                <a:schemeClr val="accent5">
                  <a:tint val="37000"/>
                  <a:satMod val="300000"/>
                </a:schemeClr>
              </a:gs>
              <a:gs pos="100000">
                <a:schemeClr val="accent5">
                  <a:tint val="15000"/>
                  <a:satMod val="350000"/>
                  <a:alpha val="0"/>
                </a:schemeClr>
              </a:gs>
            </a:gsLst>
          </a:gradFill>
          <a:ln>
            <a:noFill/>
          </a:ln>
        </p:spPr>
        <p:style>
          <a:lnRef idx="1">
            <a:schemeClr val="accent5"/>
          </a:lnRef>
          <a:fillRef idx="2">
            <a:schemeClr val="accent5"/>
          </a:fillRef>
          <a:effectRef idx="1">
            <a:schemeClr val="accent5"/>
          </a:effectRef>
          <a:fontRef idx="minor">
            <a:schemeClr val="dk1"/>
          </a:fontRef>
        </p:style>
        <p:txBody>
          <a:bodyPr lIns="274320" tIns="2560320" rIns="274320" rtlCol="0"/>
          <a:lstStyle>
            <a:lvl1pPr algn="r" rtl="0" fontAlgn="base">
              <a:spcBef>
                <a:spcPct val="0"/>
              </a:spcBef>
              <a:spcAft>
                <a:spcPct val="0"/>
              </a:spcAft>
              <a:defRPr lang="en-US" sz="1800" dirty="0" smtClean="0">
                <a:solidFill>
                  <a:srgbClr val="008000"/>
                </a:solidFill>
                <a:latin typeface="Franklin Gothic Medium" pitchFamily="34" charset="0"/>
                <a:ea typeface="+mn-ea"/>
                <a:cs typeface="+mn-cs"/>
              </a:defRPr>
            </a:lvl1pPr>
          </a:lstStyle>
          <a:p>
            <a:pPr lvl="0"/>
            <a:r>
              <a:rPr lang="en-US" smtClean="0"/>
              <a:t>Click to edit Master text styles</a:t>
            </a:r>
          </a:p>
        </p:txBody>
      </p:sp>
      <p:sp>
        <p:nvSpPr>
          <p:cNvPr id="12" name="Picture Placeholder 11"/>
          <p:cNvSpPr>
            <a:spLocks noGrp="1"/>
          </p:cNvSpPr>
          <p:nvPr>
            <p:ph type="pic" sz="quarter" idx="14"/>
          </p:nvPr>
        </p:nvSpPr>
        <p:spPr>
          <a:xfrm>
            <a:off x="965200" y="2057400"/>
            <a:ext cx="3352800" cy="1828800"/>
          </a:xfrm>
        </p:spPr>
        <p:txBody>
          <a:bodyPr/>
          <a:lstStyle/>
          <a:p>
            <a:pPr lvl="0"/>
            <a:r>
              <a:rPr lang="en-US" noProof="0" smtClean="0"/>
              <a:t>Click icon to add picture</a:t>
            </a:r>
            <a:endParaRPr lang="en-US" noProof="0"/>
          </a:p>
        </p:txBody>
      </p:sp>
      <p:sp>
        <p:nvSpPr>
          <p:cNvPr id="17" name="Picture Placeholder 11"/>
          <p:cNvSpPr>
            <a:spLocks noGrp="1"/>
          </p:cNvSpPr>
          <p:nvPr>
            <p:ph type="pic" sz="quarter" idx="15"/>
          </p:nvPr>
        </p:nvSpPr>
        <p:spPr>
          <a:xfrm>
            <a:off x="4648200" y="2057400"/>
            <a:ext cx="3352800" cy="1828800"/>
          </a:xfrm>
        </p:spPr>
        <p:txBody>
          <a:bodyPr/>
          <a:lstStyle/>
          <a:p>
            <a:pPr lvl="0"/>
            <a:r>
              <a:rPr lang="en-US" noProof="0" smtClean="0"/>
              <a:t>Click icon to add picture</a:t>
            </a:r>
            <a:endParaRPr lang="en-US" noProof="0"/>
          </a:p>
        </p:txBody>
      </p:sp>
      <p:sp>
        <p:nvSpPr>
          <p:cNvPr id="9" name="Footer Placeholder 2"/>
          <p:cNvSpPr>
            <a:spLocks noGrp="1"/>
          </p:cNvSpPr>
          <p:nvPr>
            <p:ph type="ftr" sz="quarter" idx="16"/>
          </p:nvPr>
        </p:nvSpPr>
        <p:spPr/>
        <p:txBody>
          <a:bodyPr/>
          <a:lstStyle>
            <a:lvl1pPr>
              <a:defRPr smtClean="0"/>
            </a:lvl1pPr>
          </a:lstStyle>
          <a:p>
            <a:pPr>
              <a:defRPr/>
            </a:pPr>
            <a:endParaRPr lang="en-US"/>
          </a:p>
        </p:txBody>
      </p:sp>
      <p:sp>
        <p:nvSpPr>
          <p:cNvPr id="10" name="Slide Number Placeholder 3"/>
          <p:cNvSpPr>
            <a:spLocks noGrp="1"/>
          </p:cNvSpPr>
          <p:nvPr>
            <p:ph type="sldNum" sz="quarter" idx="17"/>
          </p:nvPr>
        </p:nvSpPr>
        <p:spPr/>
        <p:txBody>
          <a:bodyPr/>
          <a:lstStyle>
            <a:lvl1pPr>
              <a:defRPr smtClean="0"/>
            </a:lvl1pPr>
          </a:lstStyle>
          <a:p>
            <a:pPr>
              <a:defRPr/>
            </a:pPr>
            <a:fld id="{B313BBF1-1F6A-455E-A7A5-CB967312D97F}" type="slidenum">
              <a:rPr lang="en-US"/>
              <a:pPr>
                <a:defRPr/>
              </a:pPr>
              <a:t>‹#›</a:t>
            </a:fld>
            <a:endParaRPr lang="en-US"/>
          </a:p>
        </p:txBody>
      </p:sp>
    </p:spTree>
    <p:extLst>
      <p:ext uri="{BB962C8B-B14F-4D97-AF65-F5344CB8AC3E}">
        <p14:creationId xmlns:p14="http://schemas.microsoft.com/office/powerpoint/2010/main" val="272270766"/>
      </p:ext>
    </p:extLst>
  </p:cSld>
  <p:clrMapOvr>
    <a:masterClrMapping/>
  </p:clrMapOvr>
  <p:transition>
    <p:pull dir="ld"/>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p:cSld name="Total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4988830"/>
      </p:ext>
    </p:extLst>
  </p:cSld>
  <p:clrMapOvr>
    <a:masterClrMapping/>
  </p:clrMapOvr>
  <p:transition>
    <p:pull dir="ld"/>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DCDC7C42-06F9-4391-86C7-7100A165E678}" type="datetimeFigureOut">
              <a:rPr lang="en-US"/>
              <a:pPr>
                <a:defRPr/>
              </a:pPr>
              <a:t>11/9/2012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04F83A52-B6D0-46DB-9DC3-A48D7A249D9B}" type="slidenum">
              <a:rPr lang="en-US"/>
              <a:pPr>
                <a:defRPr/>
              </a:pPr>
              <a:t>‹#›</a:t>
            </a:fld>
            <a:endParaRPr lang="en-US"/>
          </a:p>
        </p:txBody>
      </p:sp>
    </p:spTree>
    <p:extLst>
      <p:ext uri="{BB962C8B-B14F-4D97-AF65-F5344CB8AC3E}">
        <p14:creationId xmlns:p14="http://schemas.microsoft.com/office/powerpoint/2010/main" val="350452448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DCDC7C42-06F9-4391-86C7-7100A165E678}" type="datetimeFigureOut">
              <a:rPr lang="en-US"/>
              <a:pPr>
                <a:defRPr/>
              </a:pPr>
              <a:t>11/9/2012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D838601F-3611-47E8-9062-773C19A0890B}" type="slidenum">
              <a:rPr lang="en-US"/>
              <a:pPr>
                <a:defRPr/>
              </a:pPr>
              <a:t>‹#›</a:t>
            </a:fld>
            <a:endParaRPr lang="en-US"/>
          </a:p>
        </p:txBody>
      </p:sp>
    </p:spTree>
    <p:extLst>
      <p:ext uri="{BB962C8B-B14F-4D97-AF65-F5344CB8AC3E}">
        <p14:creationId xmlns:p14="http://schemas.microsoft.com/office/powerpoint/2010/main" val="8943775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DCDC7C42-06F9-4391-86C7-7100A165E678}" type="datetimeFigureOut">
              <a:rPr lang="en-US"/>
              <a:pPr>
                <a:defRPr/>
              </a:pPr>
              <a:t>11/9/2012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6D473333-4AAB-47C4-A8CC-39450C790318}" type="slidenum">
              <a:rPr lang="en-US"/>
              <a:pPr>
                <a:defRPr/>
              </a:pPr>
              <a:t>‹#›</a:t>
            </a:fld>
            <a:endParaRPr lang="en-US"/>
          </a:p>
        </p:txBody>
      </p:sp>
    </p:spTree>
    <p:extLst>
      <p:ext uri="{BB962C8B-B14F-4D97-AF65-F5344CB8AC3E}">
        <p14:creationId xmlns:p14="http://schemas.microsoft.com/office/powerpoint/2010/main" val="62467666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DCDC7C42-06F9-4391-86C7-7100A165E678}" type="datetimeFigureOut">
              <a:rPr lang="en-US"/>
              <a:pPr>
                <a:defRPr/>
              </a:pPr>
              <a:t>11/9/2012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D42EAEDA-0DF2-4F1E-9EB2-921F957094EC}" type="slidenum">
              <a:rPr lang="en-US"/>
              <a:pPr>
                <a:defRPr/>
              </a:pPr>
              <a:t>‹#›</a:t>
            </a:fld>
            <a:endParaRPr lang="en-US"/>
          </a:p>
        </p:txBody>
      </p:sp>
    </p:spTree>
    <p:extLst>
      <p:ext uri="{BB962C8B-B14F-4D97-AF65-F5344CB8AC3E}">
        <p14:creationId xmlns:p14="http://schemas.microsoft.com/office/powerpoint/2010/main" val="116030060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DCDC7C42-06F9-4391-86C7-7100A165E678}" type="datetimeFigureOut">
              <a:rPr lang="en-US"/>
              <a:pPr>
                <a:defRPr/>
              </a:pPr>
              <a:t>11/9/2012</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3C47D158-B87E-4A7A-B3FF-463C67AA55CB}" type="slidenum">
              <a:rPr lang="en-US"/>
              <a:pPr>
                <a:defRPr/>
              </a:pPr>
              <a:t>‹#›</a:t>
            </a:fld>
            <a:endParaRPr lang="en-US"/>
          </a:p>
        </p:txBody>
      </p:sp>
    </p:spTree>
    <p:extLst>
      <p:ext uri="{BB962C8B-B14F-4D97-AF65-F5344CB8AC3E}">
        <p14:creationId xmlns:p14="http://schemas.microsoft.com/office/powerpoint/2010/main" val="19292741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fld id="{F5F58353-8E31-4A45-95D0-9ACA0C1202B7}" type="datetime1">
              <a:rPr lang="en-US" smtClean="0"/>
              <a:t>11/9/2012</a:t>
            </a:fld>
            <a:endParaRPr lang="en-US"/>
          </a:p>
        </p:txBody>
      </p:sp>
      <p:sp>
        <p:nvSpPr>
          <p:cNvPr id="3" name="Footer Placeholder 2"/>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vl1pPr>
          </a:lstStyle>
          <a:p>
            <a:pPr>
              <a:defRPr/>
            </a:pPr>
            <a:fld id="{3DA25236-EAD6-45F7-882F-457A8698AB40}" type="slidenum">
              <a:rPr lang="en-US"/>
              <a:pPr>
                <a:defRPr/>
              </a:pPr>
              <a:t>‹#›</a:t>
            </a:fld>
            <a:endParaRPr lang="en-US"/>
          </a:p>
        </p:txBody>
      </p:sp>
    </p:spTree>
    <p:extLst>
      <p:ext uri="{BB962C8B-B14F-4D97-AF65-F5344CB8AC3E}">
        <p14:creationId xmlns:p14="http://schemas.microsoft.com/office/powerpoint/2010/main" val="46164183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DCDC7C42-06F9-4391-86C7-7100A165E678}" type="datetimeFigureOut">
              <a:rPr lang="en-US"/>
              <a:pPr>
                <a:defRPr/>
              </a:pPr>
              <a:t>11/9/2012</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8DD4041E-0CDA-4BE2-A703-7059F82CFFCF}" type="slidenum">
              <a:rPr lang="en-US"/>
              <a:pPr>
                <a:defRPr/>
              </a:pPr>
              <a:t>‹#›</a:t>
            </a:fld>
            <a:endParaRPr lang="en-US"/>
          </a:p>
        </p:txBody>
      </p:sp>
    </p:spTree>
    <p:extLst>
      <p:ext uri="{BB962C8B-B14F-4D97-AF65-F5344CB8AC3E}">
        <p14:creationId xmlns:p14="http://schemas.microsoft.com/office/powerpoint/2010/main" val="31092399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DCDC7C42-06F9-4391-86C7-7100A165E678}" type="datetimeFigureOut">
              <a:rPr lang="en-US"/>
              <a:pPr>
                <a:defRPr/>
              </a:pPr>
              <a:t>11/9/2012</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921BBBFA-1A6F-4062-975C-3E2D6C53702D}" type="slidenum">
              <a:rPr lang="en-US"/>
              <a:pPr>
                <a:defRPr/>
              </a:pPr>
              <a:t>‹#›</a:t>
            </a:fld>
            <a:endParaRPr lang="en-US"/>
          </a:p>
        </p:txBody>
      </p:sp>
    </p:spTree>
    <p:extLst>
      <p:ext uri="{BB962C8B-B14F-4D97-AF65-F5344CB8AC3E}">
        <p14:creationId xmlns:p14="http://schemas.microsoft.com/office/powerpoint/2010/main" val="381593324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DCDC7C42-06F9-4391-86C7-7100A165E678}" type="datetimeFigureOut">
              <a:rPr lang="en-US"/>
              <a:pPr>
                <a:defRPr/>
              </a:pPr>
              <a:t>11/9/2012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3816803B-399A-4CC8-BEA3-4341909108D4}" type="slidenum">
              <a:rPr lang="en-US"/>
              <a:pPr>
                <a:defRPr/>
              </a:pPr>
              <a:t>‹#›</a:t>
            </a:fld>
            <a:endParaRPr lang="en-US"/>
          </a:p>
        </p:txBody>
      </p:sp>
    </p:spTree>
    <p:extLst>
      <p:ext uri="{BB962C8B-B14F-4D97-AF65-F5344CB8AC3E}">
        <p14:creationId xmlns:p14="http://schemas.microsoft.com/office/powerpoint/2010/main" val="22322283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DCDC7C42-06F9-4391-86C7-7100A165E678}" type="datetimeFigureOut">
              <a:rPr lang="en-US"/>
              <a:pPr>
                <a:defRPr/>
              </a:pPr>
              <a:t>11/9/2012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0AAB4334-2D6A-4A90-8D23-6D94ADFA9238}" type="slidenum">
              <a:rPr lang="en-US"/>
              <a:pPr>
                <a:defRPr/>
              </a:pPr>
              <a:t>‹#›</a:t>
            </a:fld>
            <a:endParaRPr lang="en-US"/>
          </a:p>
        </p:txBody>
      </p:sp>
    </p:spTree>
    <p:extLst>
      <p:ext uri="{BB962C8B-B14F-4D97-AF65-F5344CB8AC3E}">
        <p14:creationId xmlns:p14="http://schemas.microsoft.com/office/powerpoint/2010/main" val="148500833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DCDC7C42-06F9-4391-86C7-7100A165E678}" type="datetimeFigureOut">
              <a:rPr lang="en-US"/>
              <a:pPr>
                <a:defRPr/>
              </a:pPr>
              <a:t>11/9/2012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7B534082-7892-46DC-A319-80DDA01BBC21}" type="slidenum">
              <a:rPr lang="en-US"/>
              <a:pPr>
                <a:defRPr/>
              </a:pPr>
              <a:t>‹#›</a:t>
            </a:fld>
            <a:endParaRPr lang="en-US"/>
          </a:p>
        </p:txBody>
      </p:sp>
    </p:spTree>
    <p:extLst>
      <p:ext uri="{BB962C8B-B14F-4D97-AF65-F5344CB8AC3E}">
        <p14:creationId xmlns:p14="http://schemas.microsoft.com/office/powerpoint/2010/main" val="221024616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DCDC7C42-06F9-4391-86C7-7100A165E678}" type="datetimeFigureOut">
              <a:rPr lang="en-US"/>
              <a:pPr>
                <a:defRPr/>
              </a:pPr>
              <a:t>11/9/2012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4B6D5C00-1FA6-4093-B0C6-5DDD815D6110}" type="slidenum">
              <a:rPr lang="en-US"/>
              <a:pPr>
                <a:defRPr/>
              </a:pPr>
              <a:t>‹#›</a:t>
            </a:fld>
            <a:endParaRPr lang="en-US"/>
          </a:p>
        </p:txBody>
      </p:sp>
    </p:spTree>
    <p:extLst>
      <p:ext uri="{BB962C8B-B14F-4D97-AF65-F5344CB8AC3E}">
        <p14:creationId xmlns:p14="http://schemas.microsoft.com/office/powerpoint/2010/main" val="27716738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fld id="{06C3CBEE-115D-4634-95EC-E17AA41DF3EB}" type="datetime1">
              <a:rPr lang="en-US" smtClean="0"/>
              <a:t>11/9/2012</a:t>
            </a:fld>
            <a:endParaRPr lang="en-US"/>
          </a:p>
        </p:txBody>
      </p:sp>
      <p:sp>
        <p:nvSpPr>
          <p:cNvPr id="6" name="Footer Placeholder 5"/>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0358CCF9-287E-4616-837A-B78A20C1956D}" type="slidenum">
              <a:rPr lang="en-US"/>
              <a:pPr>
                <a:defRPr/>
              </a:pPr>
              <a:t>‹#›</a:t>
            </a:fld>
            <a:endParaRPr lang="en-US"/>
          </a:p>
        </p:txBody>
      </p:sp>
    </p:spTree>
    <p:extLst>
      <p:ext uri="{BB962C8B-B14F-4D97-AF65-F5344CB8AC3E}">
        <p14:creationId xmlns:p14="http://schemas.microsoft.com/office/powerpoint/2010/main" val="2905931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23D740B-4065-4759-BE2E-0293DE344AAF}" type="datetime1">
              <a:rPr lang="en-US" smtClean="0"/>
              <a:t>11/9/2012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ACA0EF-5D1B-4811-8F23-66165BA3DD18}" type="slidenum">
              <a:rPr lang="en-US"/>
              <a:pPr>
                <a:defRPr/>
              </a:pPr>
              <a:t>‹#›</a:t>
            </a:fld>
            <a:endParaRPr lang="en-US"/>
          </a:p>
        </p:txBody>
      </p:sp>
    </p:spTree>
    <p:extLst>
      <p:ext uri="{BB962C8B-B14F-4D97-AF65-F5344CB8AC3E}">
        <p14:creationId xmlns:p14="http://schemas.microsoft.com/office/powerpoint/2010/main" val="35999410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fld id="{6B75F65E-57EF-4E09-9102-1F7E585EAA96}" type="datetime1">
              <a:rPr lang="en-US" smtClean="0"/>
              <a:t>11/9/2012</a:t>
            </a:fld>
            <a:endParaRPr lang="en-US"/>
          </a:p>
        </p:txBody>
      </p:sp>
      <p:sp>
        <p:nvSpPr>
          <p:cNvPr id="6" name="Footer Placeholder 5"/>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46C4328D-5EB2-4A5D-9BA0-803A8FBF11C9}" type="slidenum">
              <a:rPr lang="en-US"/>
              <a:pPr>
                <a:defRPr/>
              </a:pPr>
              <a:t>‹#›</a:t>
            </a:fld>
            <a:endParaRPr lang="en-US"/>
          </a:p>
        </p:txBody>
      </p:sp>
    </p:spTree>
    <p:extLst>
      <p:ext uri="{BB962C8B-B14F-4D97-AF65-F5344CB8AC3E}">
        <p14:creationId xmlns:p14="http://schemas.microsoft.com/office/powerpoint/2010/main" val="18246048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fld id="{D5DD47EA-F7AA-4F13-AD47-67A5E96E897B}" type="datetime1">
              <a:rPr lang="en-US" smtClean="0"/>
              <a:t>11/9/2012</a:t>
            </a:fld>
            <a:endParaRPr lang="en-US"/>
          </a:p>
        </p:txBody>
      </p:sp>
      <p:sp>
        <p:nvSpPr>
          <p:cNvPr id="5" name="Footer Placeholder 4"/>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F2E41EC9-5D23-402A-A82E-267BAC3B38B2}" type="slidenum">
              <a:rPr lang="en-US"/>
              <a:pPr>
                <a:defRPr/>
              </a:pPr>
              <a:t>‹#›</a:t>
            </a:fld>
            <a:endParaRPr lang="en-US"/>
          </a:p>
        </p:txBody>
      </p:sp>
    </p:spTree>
    <p:extLst>
      <p:ext uri="{BB962C8B-B14F-4D97-AF65-F5344CB8AC3E}">
        <p14:creationId xmlns:p14="http://schemas.microsoft.com/office/powerpoint/2010/main" val="27374649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fld id="{53EABFB1-F679-4577-82A9-691BB42C1BD5}" type="datetime1">
              <a:rPr lang="en-US" smtClean="0"/>
              <a:t>11/9/2012</a:t>
            </a:fld>
            <a:endParaRPr lang="en-US"/>
          </a:p>
        </p:txBody>
      </p:sp>
      <p:sp>
        <p:nvSpPr>
          <p:cNvPr id="5" name="Footer Placeholder 4"/>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2CB070B9-77D0-435A-9DEC-D722F404EBCB}" type="slidenum">
              <a:rPr lang="en-US"/>
              <a:pPr>
                <a:defRPr/>
              </a:pPr>
              <a:t>‹#›</a:t>
            </a:fld>
            <a:endParaRPr lang="en-US"/>
          </a:p>
        </p:txBody>
      </p:sp>
    </p:spTree>
    <p:extLst>
      <p:ext uri="{BB962C8B-B14F-4D97-AF65-F5344CB8AC3E}">
        <p14:creationId xmlns:p14="http://schemas.microsoft.com/office/powerpoint/2010/main" val="22054822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981200"/>
            <a:ext cx="3810000" cy="4114800"/>
          </a:xfrm>
        </p:spPr>
        <p:txBody>
          <a:bodyPr/>
          <a:lstStyle/>
          <a:p>
            <a:pPr lvl="0"/>
            <a:endParaRPr lang="en-US" noProof="0" smtClean="0"/>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fld id="{EC162E92-41E6-41F6-9B4D-CDFCB4B3B14A}" type="datetime1">
              <a:rPr lang="en-US" smtClean="0"/>
              <a:t>11/9/2012</a:t>
            </a:fld>
            <a:endParaRPr lang="en-US"/>
          </a:p>
        </p:txBody>
      </p:sp>
      <p:sp>
        <p:nvSpPr>
          <p:cNvPr id="6" name="Footer Placeholder 5"/>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3E80CD5A-FBCD-4F50-BA77-FB24E4BC808F}" type="slidenum">
              <a:rPr lang="en-US"/>
              <a:pPr>
                <a:defRPr/>
              </a:pPr>
              <a:t>‹#›</a:t>
            </a:fld>
            <a:endParaRPr lang="en-US"/>
          </a:p>
        </p:txBody>
      </p:sp>
    </p:spTree>
    <p:extLst>
      <p:ext uri="{BB962C8B-B14F-4D97-AF65-F5344CB8AC3E}">
        <p14:creationId xmlns:p14="http://schemas.microsoft.com/office/powerpoint/2010/main" val="33241322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fld id="{9CD640D1-36D9-4BAD-925F-C69FBBAF4555}" type="datetime1">
              <a:rPr lang="en-US" smtClean="0"/>
              <a:t>11/9/2012</a:t>
            </a:fld>
            <a:endParaRPr lang="en-US"/>
          </a:p>
        </p:txBody>
      </p:sp>
      <p:sp>
        <p:nvSpPr>
          <p:cNvPr id="6" name="Footer Placeholder 5"/>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B13207A6-2F7A-48AC-BA6B-C91326191DEC}" type="slidenum">
              <a:rPr lang="en-US"/>
              <a:pPr>
                <a:defRPr/>
              </a:pPr>
              <a:t>‹#›</a:t>
            </a:fld>
            <a:endParaRPr lang="en-US"/>
          </a:p>
        </p:txBody>
      </p:sp>
    </p:spTree>
    <p:extLst>
      <p:ext uri="{BB962C8B-B14F-4D97-AF65-F5344CB8AC3E}">
        <p14:creationId xmlns:p14="http://schemas.microsoft.com/office/powerpoint/2010/main" val="17007308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rtlCol="0">
            <a:normAutofit/>
          </a:bodyPr>
          <a:lstStyle/>
          <a:p>
            <a:pPr lvl="0"/>
            <a:endParaRPr lang="en-US" noProof="0"/>
          </a:p>
        </p:txBody>
      </p:sp>
      <p:sp>
        <p:nvSpPr>
          <p:cNvPr id="4" name="Date Placeholder 3"/>
          <p:cNvSpPr>
            <a:spLocks noGrp="1"/>
          </p:cNvSpPr>
          <p:nvPr>
            <p:ph type="dt" sz="half" idx="10"/>
          </p:nvPr>
        </p:nvSpPr>
        <p:spPr>
          <a:xfrm>
            <a:off x="457200" y="6245225"/>
            <a:ext cx="2133600" cy="476250"/>
          </a:xfrm>
        </p:spPr>
        <p:txBody>
          <a:bodyPr/>
          <a:lstStyle>
            <a:lvl1pPr fontAlgn="auto">
              <a:spcBef>
                <a:spcPts val="0"/>
              </a:spcBef>
              <a:spcAft>
                <a:spcPts val="0"/>
              </a:spcAft>
              <a:defRPr/>
            </a:lvl1pPr>
          </a:lstStyle>
          <a:p>
            <a:pPr>
              <a:defRPr/>
            </a:pPr>
            <a:fld id="{28F27D8A-64C5-402D-BDC1-02D7ED5BCD73}" type="datetime1">
              <a:rPr lang="en-US" smtClean="0"/>
              <a:t>11/9/2012</a:t>
            </a:fld>
            <a:endParaRPr lang="en-US"/>
          </a:p>
        </p:txBody>
      </p:sp>
      <p:sp>
        <p:nvSpPr>
          <p:cNvPr id="5" name="Footer Placeholder 4"/>
          <p:cNvSpPr>
            <a:spLocks noGrp="1"/>
          </p:cNvSpPr>
          <p:nvPr>
            <p:ph type="ftr" sz="quarter" idx="11"/>
          </p:nvPr>
        </p:nvSpPr>
        <p:spPr>
          <a:xfrm>
            <a:off x="3124200" y="6245225"/>
            <a:ext cx="2895600" cy="476250"/>
          </a:xfrm>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fontAlgn="auto">
              <a:spcBef>
                <a:spcPts val="0"/>
              </a:spcBef>
              <a:spcAft>
                <a:spcPts val="0"/>
              </a:spcAft>
              <a:defRPr/>
            </a:lvl1pPr>
          </a:lstStyle>
          <a:p>
            <a:pPr>
              <a:defRPr/>
            </a:pPr>
            <a:fld id="{0DB22DB1-D0BE-4994-BF5A-687064A13CF9}" type="slidenum">
              <a:rPr lang="en-US"/>
              <a:pPr>
                <a:defRPr/>
              </a:pPr>
              <a:t>‹#›</a:t>
            </a:fld>
            <a:endParaRPr lang="en-US"/>
          </a:p>
        </p:txBody>
      </p:sp>
    </p:spTree>
    <p:extLst>
      <p:ext uri="{BB962C8B-B14F-4D97-AF65-F5344CB8AC3E}">
        <p14:creationId xmlns:p14="http://schemas.microsoft.com/office/powerpoint/2010/main" val="22948604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fld id="{387F4DEF-4A78-41F8-82BB-B172FE85C89A}" type="datetime1">
              <a:rPr lang="en-US" smtClean="0"/>
              <a:t>11/9/2012</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8B1320DF-FD3B-4F41-BB47-FF0049194285}" type="slidenum">
              <a:rPr lang="en-US"/>
              <a:pPr>
                <a:defRPr/>
              </a:pPr>
              <a:t>‹#›</a:t>
            </a:fld>
            <a:endParaRPr lang="en-US"/>
          </a:p>
        </p:txBody>
      </p:sp>
    </p:spTree>
    <p:extLst>
      <p:ext uri="{BB962C8B-B14F-4D97-AF65-F5344CB8AC3E}">
        <p14:creationId xmlns:p14="http://schemas.microsoft.com/office/powerpoint/2010/main" val="2987286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fld id="{16ACC273-F73B-4DF7-963E-B920B64C9733}" type="datetime1">
              <a:rPr lang="en-US" smtClean="0"/>
              <a:t>11/9/2012</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7EF8C614-66F2-4322-BE18-BA1208140476}" type="slidenum">
              <a:rPr lang="en-US"/>
              <a:pPr>
                <a:defRPr/>
              </a:pPr>
              <a:t>‹#›</a:t>
            </a:fld>
            <a:endParaRPr lang="en-US"/>
          </a:p>
        </p:txBody>
      </p:sp>
    </p:spTree>
    <p:extLst>
      <p:ext uri="{BB962C8B-B14F-4D97-AF65-F5344CB8AC3E}">
        <p14:creationId xmlns:p14="http://schemas.microsoft.com/office/powerpoint/2010/main" val="1671208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fld id="{3685F119-84AF-4BCE-9A35-9C9C1B8F73F5}" type="datetime1">
              <a:rPr lang="en-US" smtClean="0"/>
              <a:t>11/9/2012</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2E2F52EF-27DD-4D3D-B704-276E3B6B3518}" type="slidenum">
              <a:rPr lang="en-US"/>
              <a:pPr>
                <a:defRPr/>
              </a:pPr>
              <a:t>‹#›</a:t>
            </a:fld>
            <a:endParaRPr lang="en-US"/>
          </a:p>
        </p:txBody>
      </p:sp>
    </p:spTree>
    <p:extLst>
      <p:ext uri="{BB962C8B-B14F-4D97-AF65-F5344CB8AC3E}">
        <p14:creationId xmlns:p14="http://schemas.microsoft.com/office/powerpoint/2010/main" val="6554236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fld id="{2A3C2914-0938-4FEC-9240-1DF5082E03AD}" type="datetime1">
              <a:rPr lang="en-US" smtClean="0"/>
              <a:t>11/9/2012</a:t>
            </a:fld>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CC3A40A7-2F78-459B-A900-9C752E1F3291}" type="slidenum">
              <a:rPr lang="en-US"/>
              <a:pPr>
                <a:defRPr/>
              </a:pPr>
              <a:t>‹#›</a:t>
            </a:fld>
            <a:endParaRPr lang="en-US"/>
          </a:p>
        </p:txBody>
      </p:sp>
    </p:spTree>
    <p:extLst>
      <p:ext uri="{BB962C8B-B14F-4D97-AF65-F5344CB8AC3E}">
        <p14:creationId xmlns:p14="http://schemas.microsoft.com/office/powerpoint/2010/main" val="4075974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C9CCD79-AB4D-4957-B87C-C85275DBBDD5}" type="datetime1">
              <a:rPr lang="en-US" smtClean="0"/>
              <a:t>11/9/2012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0C16CC2-93E7-4933-A850-AA4D8CC7F54B}" type="slidenum">
              <a:rPr lang="en-US"/>
              <a:pPr>
                <a:defRPr/>
              </a:pPr>
              <a:t>‹#›</a:t>
            </a:fld>
            <a:endParaRPr lang="en-US"/>
          </a:p>
        </p:txBody>
      </p:sp>
    </p:spTree>
    <p:extLst>
      <p:ext uri="{BB962C8B-B14F-4D97-AF65-F5344CB8AC3E}">
        <p14:creationId xmlns:p14="http://schemas.microsoft.com/office/powerpoint/2010/main" val="7283760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fld id="{F331EF66-5A00-4B22-8CB6-54C577C9B91B}" type="datetime1">
              <a:rPr lang="en-US" smtClean="0"/>
              <a:t>11/9/2012</a:t>
            </a:fld>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vl1pPr>
          </a:lstStyle>
          <a:p>
            <a:pPr>
              <a:defRPr/>
            </a:pPr>
            <a:fld id="{19563EA6-3522-4FC0-89A3-49A96FB2ACD4}" type="slidenum">
              <a:rPr lang="en-US"/>
              <a:pPr>
                <a:defRPr/>
              </a:pPr>
              <a:t>‹#›</a:t>
            </a:fld>
            <a:endParaRPr lang="en-US"/>
          </a:p>
        </p:txBody>
      </p:sp>
    </p:spTree>
    <p:extLst>
      <p:ext uri="{BB962C8B-B14F-4D97-AF65-F5344CB8AC3E}">
        <p14:creationId xmlns:p14="http://schemas.microsoft.com/office/powerpoint/2010/main" val="18508144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fld id="{D314106F-633D-4657-A0C3-A6C69322A8A5}" type="datetime1">
              <a:rPr lang="en-US" smtClean="0"/>
              <a:t>11/9/2012</a:t>
            </a:fld>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6F437506-9F6E-4A4D-9758-230099543734}" type="slidenum">
              <a:rPr lang="en-US"/>
              <a:pPr>
                <a:defRPr/>
              </a:pPr>
              <a:t>‹#›</a:t>
            </a:fld>
            <a:endParaRPr lang="en-US"/>
          </a:p>
        </p:txBody>
      </p:sp>
    </p:spTree>
    <p:extLst>
      <p:ext uri="{BB962C8B-B14F-4D97-AF65-F5344CB8AC3E}">
        <p14:creationId xmlns:p14="http://schemas.microsoft.com/office/powerpoint/2010/main" val="38575455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fld id="{2948A4C0-EEE2-46AB-94C9-423812D47862}" type="datetime1">
              <a:rPr lang="en-US" smtClean="0"/>
              <a:t>11/9/2012</a:t>
            </a:fld>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vl1pPr>
          </a:lstStyle>
          <a:p>
            <a:pPr>
              <a:defRPr/>
            </a:pPr>
            <a:fld id="{06438BD9-DD0E-4A43-A2E8-B6C156C3A034}" type="slidenum">
              <a:rPr lang="en-US"/>
              <a:pPr>
                <a:defRPr/>
              </a:pPr>
              <a:t>‹#›</a:t>
            </a:fld>
            <a:endParaRPr lang="en-US"/>
          </a:p>
        </p:txBody>
      </p:sp>
    </p:spTree>
    <p:extLst>
      <p:ext uri="{BB962C8B-B14F-4D97-AF65-F5344CB8AC3E}">
        <p14:creationId xmlns:p14="http://schemas.microsoft.com/office/powerpoint/2010/main" val="19203446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fld id="{D64F41DD-C77F-4C43-96A0-BCA2F4E0AC6C}" type="datetime1">
              <a:rPr lang="en-US" smtClean="0"/>
              <a:t>11/9/2012</a:t>
            </a:fld>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055F3D19-2B05-4E0B-9BDB-82DF60776FE1}" type="slidenum">
              <a:rPr lang="en-US"/>
              <a:pPr>
                <a:defRPr/>
              </a:pPr>
              <a:t>‹#›</a:t>
            </a:fld>
            <a:endParaRPr lang="en-US"/>
          </a:p>
        </p:txBody>
      </p:sp>
    </p:spTree>
    <p:extLst>
      <p:ext uri="{BB962C8B-B14F-4D97-AF65-F5344CB8AC3E}">
        <p14:creationId xmlns:p14="http://schemas.microsoft.com/office/powerpoint/2010/main" val="22656287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fld id="{825403C8-C2C9-4D64-9642-D325F709FA10}" type="datetime1">
              <a:rPr lang="en-US" smtClean="0"/>
              <a:t>11/9/2012</a:t>
            </a:fld>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245D507C-4966-415C-BD84-EB91179C7383}" type="slidenum">
              <a:rPr lang="en-US"/>
              <a:pPr>
                <a:defRPr/>
              </a:pPr>
              <a:t>‹#›</a:t>
            </a:fld>
            <a:endParaRPr lang="en-US"/>
          </a:p>
        </p:txBody>
      </p:sp>
    </p:spTree>
    <p:extLst>
      <p:ext uri="{BB962C8B-B14F-4D97-AF65-F5344CB8AC3E}">
        <p14:creationId xmlns:p14="http://schemas.microsoft.com/office/powerpoint/2010/main" val="35913142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fld id="{393AFB29-9DCD-4BB2-AEB3-531A730B9D8D}" type="datetime1">
              <a:rPr lang="en-US" smtClean="0"/>
              <a:t>11/9/2012</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F2C450C9-51E7-4505-88B5-AFF3CF6643DA}" type="slidenum">
              <a:rPr lang="en-US"/>
              <a:pPr>
                <a:defRPr/>
              </a:pPr>
              <a:t>‹#›</a:t>
            </a:fld>
            <a:endParaRPr lang="en-US"/>
          </a:p>
        </p:txBody>
      </p:sp>
    </p:spTree>
    <p:extLst>
      <p:ext uri="{BB962C8B-B14F-4D97-AF65-F5344CB8AC3E}">
        <p14:creationId xmlns:p14="http://schemas.microsoft.com/office/powerpoint/2010/main" val="12109398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fld id="{8BE13FF7-6D27-4863-8A83-B91293EC4A8B}" type="datetime1">
              <a:rPr lang="en-US" smtClean="0"/>
              <a:t>11/9/2012</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8FB0CDAA-96EC-4817-9930-17B4F6672852}" type="slidenum">
              <a:rPr lang="en-US"/>
              <a:pPr>
                <a:defRPr/>
              </a:pPr>
              <a:t>‹#›</a:t>
            </a:fld>
            <a:endParaRPr lang="en-US"/>
          </a:p>
        </p:txBody>
      </p:sp>
    </p:spTree>
    <p:extLst>
      <p:ext uri="{BB962C8B-B14F-4D97-AF65-F5344CB8AC3E}">
        <p14:creationId xmlns:p14="http://schemas.microsoft.com/office/powerpoint/2010/main" val="9975549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3095534C-B03E-49FE-B728-C3F7ACE26CC5}" type="datetime1">
              <a:rPr lang="en-US" smtClean="0"/>
              <a:t>11/9/2012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ED9893-F11E-41B3-9866-F38D3EE73E8F}" type="slidenum">
              <a:rPr lang="en-US"/>
              <a:pPr>
                <a:defRPr/>
              </a:pPr>
              <a:t>‹#›</a:t>
            </a:fld>
            <a:endParaRPr lang="en-US"/>
          </a:p>
        </p:txBody>
      </p:sp>
    </p:spTree>
    <p:extLst>
      <p:ext uri="{BB962C8B-B14F-4D97-AF65-F5344CB8AC3E}">
        <p14:creationId xmlns:p14="http://schemas.microsoft.com/office/powerpoint/2010/main" val="25675267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918F1A69-45CC-42F3-80E8-4BD05AFAC3B6}" type="datetime1">
              <a:rPr lang="en-US" smtClean="0"/>
              <a:t>11/9/2012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F8F501-D602-4983-827E-1BE9C43C9EED}" type="slidenum">
              <a:rPr lang="en-US"/>
              <a:pPr>
                <a:defRPr/>
              </a:pPr>
              <a:t>‹#›</a:t>
            </a:fld>
            <a:endParaRPr lang="en-US"/>
          </a:p>
        </p:txBody>
      </p:sp>
    </p:spTree>
    <p:extLst>
      <p:ext uri="{BB962C8B-B14F-4D97-AF65-F5344CB8AC3E}">
        <p14:creationId xmlns:p14="http://schemas.microsoft.com/office/powerpoint/2010/main" val="19485364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957D5DEC-ED95-4EB2-AE5C-EBB216920BE5}" type="datetime1">
              <a:rPr lang="en-US" smtClean="0"/>
              <a:t>11/9/2012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360264-6C09-4094-A169-532850CD4C2D}" type="slidenum">
              <a:rPr lang="en-US"/>
              <a:pPr>
                <a:defRPr/>
              </a:pPr>
              <a:t>‹#›</a:t>
            </a:fld>
            <a:endParaRPr lang="en-US"/>
          </a:p>
        </p:txBody>
      </p:sp>
    </p:spTree>
    <p:extLst>
      <p:ext uri="{BB962C8B-B14F-4D97-AF65-F5344CB8AC3E}">
        <p14:creationId xmlns:p14="http://schemas.microsoft.com/office/powerpoint/2010/main" val="3452183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0794B2E-0D88-4670-B925-8FEBAA0EFC0F}" type="datetime1">
              <a:rPr lang="en-US" smtClean="0"/>
              <a:t>11/9/2012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F0F7A81-DA63-4F3A-A149-BE676697D705}" type="slidenum">
              <a:rPr lang="en-US"/>
              <a:pPr>
                <a:defRPr/>
              </a:pPr>
              <a:t>‹#›</a:t>
            </a:fld>
            <a:endParaRPr lang="en-US"/>
          </a:p>
        </p:txBody>
      </p:sp>
    </p:spTree>
    <p:extLst>
      <p:ext uri="{BB962C8B-B14F-4D97-AF65-F5344CB8AC3E}">
        <p14:creationId xmlns:p14="http://schemas.microsoft.com/office/powerpoint/2010/main" val="19175348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D09182F6-84E8-4CFE-A0FD-A0117010DD57}" type="datetime1">
              <a:rPr lang="en-US" smtClean="0"/>
              <a:t>11/9/2012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8593DB-A01D-4942-B6F2-487EED33B9CE}" type="slidenum">
              <a:rPr lang="en-US"/>
              <a:pPr>
                <a:defRPr/>
              </a:pPr>
              <a:t>‹#›</a:t>
            </a:fld>
            <a:endParaRPr lang="en-US"/>
          </a:p>
        </p:txBody>
      </p:sp>
    </p:spTree>
    <p:extLst>
      <p:ext uri="{BB962C8B-B14F-4D97-AF65-F5344CB8AC3E}">
        <p14:creationId xmlns:p14="http://schemas.microsoft.com/office/powerpoint/2010/main" val="32034294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4B549FB5-76C7-4342-BBD0-EFC75607A0BC}" type="datetime1">
              <a:rPr lang="en-US" smtClean="0"/>
              <a:t>11/9/2012</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72CF3B0-C3CA-49BD-9C89-9FBE52F08C64}" type="slidenum">
              <a:rPr lang="en-US"/>
              <a:pPr>
                <a:defRPr/>
              </a:pPr>
              <a:t>‹#›</a:t>
            </a:fld>
            <a:endParaRPr lang="en-US"/>
          </a:p>
        </p:txBody>
      </p:sp>
    </p:spTree>
    <p:extLst>
      <p:ext uri="{BB962C8B-B14F-4D97-AF65-F5344CB8AC3E}">
        <p14:creationId xmlns:p14="http://schemas.microsoft.com/office/powerpoint/2010/main" val="8401954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2A76A880-CF97-471A-915A-B6345B74EB61}" type="datetime1">
              <a:rPr lang="en-US" smtClean="0"/>
              <a:t>11/9/2012</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04FCA14-B590-4094-8797-6E6B6A4AA354}" type="slidenum">
              <a:rPr lang="en-US"/>
              <a:pPr>
                <a:defRPr/>
              </a:pPr>
              <a:t>‹#›</a:t>
            </a:fld>
            <a:endParaRPr lang="en-US"/>
          </a:p>
        </p:txBody>
      </p:sp>
    </p:spTree>
    <p:extLst>
      <p:ext uri="{BB962C8B-B14F-4D97-AF65-F5344CB8AC3E}">
        <p14:creationId xmlns:p14="http://schemas.microsoft.com/office/powerpoint/2010/main" val="10896935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56D8E995-7EE3-44E8-B4DC-9198C2007132}" type="datetime1">
              <a:rPr lang="en-US" smtClean="0"/>
              <a:t>11/9/2012</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7509C89-B705-440A-A70F-A8DAECB3963D}" type="slidenum">
              <a:rPr lang="en-US"/>
              <a:pPr>
                <a:defRPr/>
              </a:pPr>
              <a:t>‹#›</a:t>
            </a:fld>
            <a:endParaRPr lang="en-US"/>
          </a:p>
        </p:txBody>
      </p:sp>
    </p:spTree>
    <p:extLst>
      <p:ext uri="{BB962C8B-B14F-4D97-AF65-F5344CB8AC3E}">
        <p14:creationId xmlns:p14="http://schemas.microsoft.com/office/powerpoint/2010/main" val="18358740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025D8A8-697B-40A6-BEDB-ED000CE3624F}" type="datetime1">
              <a:rPr lang="en-US" smtClean="0"/>
              <a:t>11/9/2012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C831987-6840-4472-AD4A-FCB5FCF3701C}" type="slidenum">
              <a:rPr lang="en-US"/>
              <a:pPr>
                <a:defRPr/>
              </a:pPr>
              <a:t>‹#›</a:t>
            </a:fld>
            <a:endParaRPr lang="en-US"/>
          </a:p>
        </p:txBody>
      </p:sp>
    </p:spTree>
    <p:extLst>
      <p:ext uri="{BB962C8B-B14F-4D97-AF65-F5344CB8AC3E}">
        <p14:creationId xmlns:p14="http://schemas.microsoft.com/office/powerpoint/2010/main" val="10439431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7F5A9CA-C07B-4538-8384-6E38822DA696}" type="datetime1">
              <a:rPr lang="en-US" smtClean="0"/>
              <a:t>11/9/2012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C4BAA3-7E46-4BA7-A414-870D4C445062}" type="slidenum">
              <a:rPr lang="en-US"/>
              <a:pPr>
                <a:defRPr/>
              </a:pPr>
              <a:t>‹#›</a:t>
            </a:fld>
            <a:endParaRPr lang="en-US"/>
          </a:p>
        </p:txBody>
      </p:sp>
    </p:spTree>
    <p:extLst>
      <p:ext uri="{BB962C8B-B14F-4D97-AF65-F5344CB8AC3E}">
        <p14:creationId xmlns:p14="http://schemas.microsoft.com/office/powerpoint/2010/main" val="26541301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D0D2E292-499E-4AED-827F-9020A273FF3A}" type="datetime1">
              <a:rPr lang="en-US" smtClean="0"/>
              <a:t>11/9/2012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0A0406-A6FF-498B-8ABA-34D13C25BCA8}" type="slidenum">
              <a:rPr lang="en-US"/>
              <a:pPr>
                <a:defRPr/>
              </a:pPr>
              <a:t>‹#›</a:t>
            </a:fld>
            <a:endParaRPr lang="en-US"/>
          </a:p>
        </p:txBody>
      </p:sp>
    </p:spTree>
    <p:extLst>
      <p:ext uri="{BB962C8B-B14F-4D97-AF65-F5344CB8AC3E}">
        <p14:creationId xmlns:p14="http://schemas.microsoft.com/office/powerpoint/2010/main" val="12053485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C55FF9E-5C24-4043-B703-38361CBB7720}" type="datetime1">
              <a:rPr lang="en-US" smtClean="0"/>
              <a:t>11/9/2012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F43692-90B9-4991-9F8B-07641D75EB76}" type="slidenum">
              <a:rPr lang="en-US"/>
              <a:pPr>
                <a:defRPr/>
              </a:pPr>
              <a:t>‹#›</a:t>
            </a:fld>
            <a:endParaRPr lang="en-US"/>
          </a:p>
        </p:txBody>
      </p:sp>
    </p:spTree>
    <p:extLst>
      <p:ext uri="{BB962C8B-B14F-4D97-AF65-F5344CB8AC3E}">
        <p14:creationId xmlns:p14="http://schemas.microsoft.com/office/powerpoint/2010/main" val="3764026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Oval 9"/>
          <p:cNvSpPr>
            <a:spLocks noChangeArrowheads="1"/>
          </p:cNvSpPr>
          <p:nvPr userDrawn="1"/>
        </p:nvSpPr>
        <p:spPr bwMode="auto">
          <a:xfrm>
            <a:off x="71438" y="76200"/>
            <a:ext cx="1295400" cy="1308100"/>
          </a:xfrm>
          <a:prstGeom prst="ellipse">
            <a:avLst/>
          </a:prstGeom>
          <a:solidFill>
            <a:schemeClr val="bg1"/>
          </a:solidFill>
          <a:ln w="19050">
            <a:solidFill>
              <a:schemeClr val="bg1"/>
            </a:solidFill>
            <a:round/>
            <a:headEnd/>
            <a:tailEnd/>
          </a:ln>
        </p:spPr>
        <p:txBody>
          <a:bodyPr wrap="none" anchor="ctr"/>
          <a:lstStyle/>
          <a:p>
            <a:endParaRPr lang="en-US">
              <a:solidFill>
                <a:srgbClr val="000000"/>
              </a:solidFill>
              <a:ea typeface="MS PGothic" pitchFamily="34" charset="-128"/>
            </a:endParaRPr>
          </a:p>
        </p:txBody>
      </p:sp>
      <p:sp>
        <p:nvSpPr>
          <p:cNvPr id="4" name="Rectangle 10"/>
          <p:cNvSpPr>
            <a:spLocks noChangeArrowheads="1"/>
          </p:cNvSpPr>
          <p:nvPr userDrawn="1"/>
        </p:nvSpPr>
        <p:spPr bwMode="auto">
          <a:xfrm>
            <a:off x="771525" y="76200"/>
            <a:ext cx="7610475" cy="347663"/>
          </a:xfrm>
          <a:prstGeom prst="rect">
            <a:avLst/>
          </a:prstGeom>
          <a:solidFill>
            <a:srgbClr val="6C9BC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0" tIns="91430" rIns="91430" bIns="91430" anchor="ctr"/>
          <a:lstStyle/>
          <a:p>
            <a:pPr algn="ctr"/>
            <a:r>
              <a:rPr lang="en-US" sz="1200">
                <a:solidFill>
                  <a:srgbClr val="215A9F"/>
                </a:solidFill>
                <a:latin typeface="Trebuchet MS" pitchFamily="34" charset="0"/>
                <a:ea typeface="MS PGothic" pitchFamily="34" charset="-128"/>
              </a:rPr>
              <a:t>N A T I O N A L   O C E A N I C   A N D   A T M O S P H E R I C   A D M I N I S T R A T I O N</a:t>
            </a:r>
          </a:p>
        </p:txBody>
      </p:sp>
      <p:sp>
        <p:nvSpPr>
          <p:cNvPr id="5" name="Text Box 9"/>
          <p:cNvSpPr txBox="1">
            <a:spLocks noChangeArrowheads="1"/>
          </p:cNvSpPr>
          <p:nvPr userDrawn="1"/>
        </p:nvSpPr>
        <p:spPr bwMode="auto">
          <a:xfrm>
            <a:off x="771525" y="457200"/>
            <a:ext cx="7686675" cy="914400"/>
          </a:xfrm>
          <a:prstGeom prst="rect">
            <a:avLst/>
          </a:prstGeom>
          <a:solidFill>
            <a:srgbClr val="215A9F"/>
          </a:solidFill>
          <a:ln>
            <a:noFill/>
          </a:ln>
          <a:extLst/>
        </p:spPr>
        <p:txBody>
          <a:bodyPr lIns="36572" tIns="73144" rIns="36572" bIns="36572"/>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endParaRPr lang="en-US" smtClean="0">
              <a:solidFill>
                <a:srgbClr val="000000"/>
              </a:solidFill>
              <a:ea typeface="ＭＳ Ｐゴシック" pitchFamily="34" charset="-128"/>
            </a:endParaRPr>
          </a:p>
        </p:txBody>
      </p:sp>
      <p:grpSp>
        <p:nvGrpSpPr>
          <p:cNvPr id="6" name="Group 16"/>
          <p:cNvGrpSpPr>
            <a:grpSpLocks/>
          </p:cNvGrpSpPr>
          <p:nvPr userDrawn="1"/>
        </p:nvGrpSpPr>
        <p:grpSpPr bwMode="auto">
          <a:xfrm>
            <a:off x="7758113" y="76200"/>
            <a:ext cx="1314450" cy="1314450"/>
            <a:chOff x="72" y="84"/>
            <a:chExt cx="828" cy="828"/>
          </a:xfrm>
        </p:grpSpPr>
        <p:sp>
          <p:nvSpPr>
            <p:cNvPr id="7" name="Oval 13"/>
            <p:cNvSpPr>
              <a:spLocks noChangeAspect="1" noChangeArrowheads="1"/>
            </p:cNvSpPr>
            <p:nvPr userDrawn="1"/>
          </p:nvSpPr>
          <p:spPr bwMode="auto">
            <a:xfrm>
              <a:off x="72" y="84"/>
              <a:ext cx="828" cy="8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36576" tIns="36576" rIns="36576" bIns="36576"/>
            <a:lstStyle/>
            <a:p>
              <a:endParaRPr lang="en-US">
                <a:solidFill>
                  <a:srgbClr val="000000"/>
                </a:solidFill>
                <a:ea typeface="MS PGothic" pitchFamily="34" charset="-128"/>
              </a:endParaRPr>
            </a:p>
          </p:txBody>
        </p:sp>
        <p:pic>
          <p:nvPicPr>
            <p:cNvPr id="8" name="Picture 11" descr="NOAA seal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 y="84"/>
              <a:ext cx="828" cy="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7"/>
          <p:cNvGrpSpPr>
            <a:grpSpLocks/>
          </p:cNvGrpSpPr>
          <p:nvPr userDrawn="1"/>
        </p:nvGrpSpPr>
        <p:grpSpPr bwMode="auto">
          <a:xfrm>
            <a:off x="87313" y="82550"/>
            <a:ext cx="1295400" cy="1298575"/>
            <a:chOff x="4560" y="3448"/>
            <a:chExt cx="541" cy="536"/>
          </a:xfrm>
        </p:grpSpPr>
        <p:sp>
          <p:nvSpPr>
            <p:cNvPr id="10" name="Oval 11"/>
            <p:cNvSpPr>
              <a:spLocks noChangeArrowheads="1"/>
            </p:cNvSpPr>
            <p:nvPr userDrawn="1"/>
          </p:nvSpPr>
          <p:spPr bwMode="auto">
            <a:xfrm>
              <a:off x="4560" y="3448"/>
              <a:ext cx="541" cy="536"/>
            </a:xfrm>
            <a:prstGeom prst="ellipse">
              <a:avLst/>
            </a:prstGeom>
            <a:solidFill>
              <a:schemeClr val="bg1"/>
            </a:solidFill>
            <a:ln w="19050">
              <a:solidFill>
                <a:schemeClr val="bg1"/>
              </a:solidFill>
              <a:round/>
              <a:headEnd/>
              <a:tailEnd/>
            </a:ln>
          </p:spPr>
          <p:txBody>
            <a:bodyPr wrap="none" anchor="ctr"/>
            <a:lstStyle/>
            <a:p>
              <a:endParaRPr lang="en-US">
                <a:solidFill>
                  <a:srgbClr val="000000"/>
                </a:solidFill>
                <a:ea typeface="MS PGothic" pitchFamily="34" charset="-128"/>
              </a:endParaRPr>
            </a:p>
          </p:txBody>
        </p:sp>
        <p:pic>
          <p:nvPicPr>
            <p:cNvPr id="11" name="Picture 1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68" y="3460"/>
              <a:ext cx="520" cy="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 name="Title 1"/>
          <p:cNvSpPr>
            <a:spLocks noGrp="1"/>
          </p:cNvSpPr>
          <p:nvPr>
            <p:ph type="title"/>
          </p:nvPr>
        </p:nvSpPr>
        <p:spPr>
          <a:xfrm>
            <a:off x="457200" y="274638"/>
            <a:ext cx="8229600" cy="1143000"/>
          </a:xfrm>
        </p:spPr>
        <p:txBody>
          <a:bodyPr/>
          <a:lstStyle>
            <a:lvl1pPr>
              <a:defRPr>
                <a:solidFill>
                  <a:schemeClr val="bg1"/>
                </a:solidFill>
              </a:defRPr>
            </a:lvl1pPr>
          </a:lstStyle>
          <a:p>
            <a:r>
              <a:rPr lang="en-US" smtClean="0"/>
              <a:t>Click to edit Master title style</a:t>
            </a:r>
            <a:endParaRPr lang="en-US" dirty="0"/>
          </a:p>
        </p:txBody>
      </p:sp>
      <p:sp>
        <p:nvSpPr>
          <p:cNvPr id="12" name="Date Placeholder 3"/>
          <p:cNvSpPr>
            <a:spLocks noGrp="1"/>
          </p:cNvSpPr>
          <p:nvPr>
            <p:ph type="dt" sz="half" idx="10"/>
          </p:nvPr>
        </p:nvSpPr>
        <p:spPr>
          <a:xfrm>
            <a:off x="-55563" y="6583363"/>
            <a:ext cx="2133601" cy="365125"/>
          </a:xfrm>
        </p:spPr>
        <p:txBody>
          <a:bodyPr/>
          <a:lstStyle>
            <a:lvl1pPr>
              <a:defRPr/>
            </a:lvl1pPr>
          </a:lstStyle>
          <a:p>
            <a:pPr>
              <a:defRPr/>
            </a:pPr>
            <a:fld id="{AC1188B7-AFA9-4E04-97D0-A7C1E5C91E89}" type="datetime1">
              <a:rPr lang="en-US" smtClean="0"/>
              <a:t>11/9/2012</a:t>
            </a:fld>
            <a:endParaRPr lang="en-US"/>
          </a:p>
        </p:txBody>
      </p:sp>
      <p:sp>
        <p:nvSpPr>
          <p:cNvPr id="13" name="Footer Placeholder 4"/>
          <p:cNvSpPr>
            <a:spLocks noGrp="1"/>
          </p:cNvSpPr>
          <p:nvPr>
            <p:ph type="ftr" sz="quarter" idx="11"/>
          </p:nvPr>
        </p:nvSpPr>
        <p:spPr>
          <a:xfrm>
            <a:off x="2286000" y="6583363"/>
            <a:ext cx="4648200" cy="365125"/>
          </a:xfrm>
        </p:spPr>
        <p:txBody>
          <a:bodyPr/>
          <a:lstStyle>
            <a:lvl1pPr>
              <a:defRPr/>
            </a:lvl1pPr>
          </a:lstStyle>
          <a:p>
            <a:pPr>
              <a:defRPr/>
            </a:pPr>
            <a:endParaRPr lang="en-US"/>
          </a:p>
        </p:txBody>
      </p:sp>
      <p:sp>
        <p:nvSpPr>
          <p:cNvPr id="14" name="Slide Number Placeholder 5"/>
          <p:cNvSpPr>
            <a:spLocks noGrp="1"/>
          </p:cNvSpPr>
          <p:nvPr>
            <p:ph type="sldNum" sz="quarter" idx="12"/>
          </p:nvPr>
        </p:nvSpPr>
        <p:spPr>
          <a:xfrm>
            <a:off x="7035800" y="6569075"/>
            <a:ext cx="2133600" cy="365125"/>
          </a:xfrm>
        </p:spPr>
        <p:txBody>
          <a:bodyPr/>
          <a:lstStyle>
            <a:lvl1pPr>
              <a:defRPr/>
            </a:lvl1pPr>
          </a:lstStyle>
          <a:p>
            <a:pPr>
              <a:defRPr/>
            </a:pPr>
            <a:fld id="{657D7108-5FF7-4CE1-B33F-3B9B5032ED9F}" type="slidenum">
              <a:rPr lang="en-US"/>
              <a:pPr>
                <a:defRPr/>
              </a:pPr>
              <a:t>‹#›</a:t>
            </a:fld>
            <a:endParaRPr lang="en-US"/>
          </a:p>
        </p:txBody>
      </p:sp>
    </p:spTree>
    <p:extLst>
      <p:ext uri="{BB962C8B-B14F-4D97-AF65-F5344CB8AC3E}">
        <p14:creationId xmlns:p14="http://schemas.microsoft.com/office/powerpoint/2010/main" val="16074080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fld id="{4AAC1EB7-6579-4F65-8793-DD29520E46F0}" type="datetime1">
              <a:rPr lang="en-US" smtClean="0"/>
              <a:t>11/9/2012</a:t>
            </a:fld>
            <a:endParaRPr lang="en-US"/>
          </a:p>
        </p:txBody>
      </p:sp>
      <p:sp>
        <p:nvSpPr>
          <p:cNvPr id="5" name="Footer Placeholder 4"/>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57869920-CDCA-487F-A85C-C9022D8F04E4}" type="slidenum">
              <a:rPr lang="en-US"/>
              <a:pPr>
                <a:defRPr/>
              </a:pPr>
              <a:t>‹#›</a:t>
            </a:fld>
            <a:endParaRPr lang="en-US"/>
          </a:p>
        </p:txBody>
      </p:sp>
    </p:spTree>
    <p:extLst>
      <p:ext uri="{BB962C8B-B14F-4D97-AF65-F5344CB8AC3E}">
        <p14:creationId xmlns:p14="http://schemas.microsoft.com/office/powerpoint/2010/main" val="1637069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63889DD-9B7B-4F79-8C67-637D07A6C818}" type="datetime1">
              <a:rPr lang="en-US" smtClean="0"/>
              <a:t>11/9/2012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D535D52-F968-49BD-ACC4-F23A1B3A517B}" type="slidenum">
              <a:rPr lang="en-US"/>
              <a:pPr>
                <a:defRPr/>
              </a:pPr>
              <a:t>‹#›</a:t>
            </a:fld>
            <a:endParaRPr lang="en-US"/>
          </a:p>
        </p:txBody>
      </p:sp>
    </p:spTree>
    <p:extLst>
      <p:ext uri="{BB962C8B-B14F-4D97-AF65-F5344CB8AC3E}">
        <p14:creationId xmlns:p14="http://schemas.microsoft.com/office/powerpoint/2010/main" val="13629372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fld id="{96520722-6D3A-4CF1-9956-58F1DBD6C7DB}" type="datetime1">
              <a:rPr lang="en-US" smtClean="0"/>
              <a:t>11/9/2012</a:t>
            </a:fld>
            <a:endParaRPr lang="en-US"/>
          </a:p>
        </p:txBody>
      </p:sp>
      <p:sp>
        <p:nvSpPr>
          <p:cNvPr id="5" name="Footer Placeholder 4"/>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15C7AD1B-CCF8-46D3-A022-15E19F01DA71}" type="slidenum">
              <a:rPr lang="en-US"/>
              <a:pPr>
                <a:defRPr/>
              </a:pPr>
              <a:t>‹#›</a:t>
            </a:fld>
            <a:endParaRPr lang="en-US"/>
          </a:p>
        </p:txBody>
      </p:sp>
    </p:spTree>
    <p:extLst>
      <p:ext uri="{BB962C8B-B14F-4D97-AF65-F5344CB8AC3E}">
        <p14:creationId xmlns:p14="http://schemas.microsoft.com/office/powerpoint/2010/main" val="5472041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fld id="{A0279330-1F84-42AE-8F08-1AA2CF7638B3}" type="datetime1">
              <a:rPr lang="en-US" smtClean="0"/>
              <a:t>11/9/2012</a:t>
            </a:fld>
            <a:endParaRPr lang="en-US"/>
          </a:p>
        </p:txBody>
      </p:sp>
      <p:sp>
        <p:nvSpPr>
          <p:cNvPr id="5" name="Footer Placeholder 4"/>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8EF6A7BE-9F05-4D9D-8784-506A955E1130}" type="slidenum">
              <a:rPr lang="en-US"/>
              <a:pPr>
                <a:defRPr/>
              </a:pPr>
              <a:t>‹#›</a:t>
            </a:fld>
            <a:endParaRPr lang="en-US"/>
          </a:p>
        </p:txBody>
      </p:sp>
    </p:spTree>
    <p:extLst>
      <p:ext uri="{BB962C8B-B14F-4D97-AF65-F5344CB8AC3E}">
        <p14:creationId xmlns:p14="http://schemas.microsoft.com/office/powerpoint/2010/main" val="27799276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fld id="{10B649F9-CA9B-4E65-8391-6FDC8C3A1645}" type="datetime1">
              <a:rPr lang="en-US" smtClean="0"/>
              <a:t>11/9/2012</a:t>
            </a:fld>
            <a:endParaRPr lang="en-US"/>
          </a:p>
        </p:txBody>
      </p:sp>
      <p:sp>
        <p:nvSpPr>
          <p:cNvPr id="6" name="Footer Placeholder 5"/>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7120112C-A424-42D4-AA9A-41148CF415C3}" type="slidenum">
              <a:rPr lang="en-US"/>
              <a:pPr>
                <a:defRPr/>
              </a:pPr>
              <a:t>‹#›</a:t>
            </a:fld>
            <a:endParaRPr lang="en-US"/>
          </a:p>
        </p:txBody>
      </p:sp>
    </p:spTree>
    <p:extLst>
      <p:ext uri="{BB962C8B-B14F-4D97-AF65-F5344CB8AC3E}">
        <p14:creationId xmlns:p14="http://schemas.microsoft.com/office/powerpoint/2010/main" val="32637911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fld id="{1F4BA74E-DC83-439A-99B9-277DE6DDBEE6}" type="datetime1">
              <a:rPr lang="en-US" smtClean="0"/>
              <a:t>11/9/2012</a:t>
            </a:fld>
            <a:endParaRPr lang="en-US"/>
          </a:p>
        </p:txBody>
      </p:sp>
      <p:sp>
        <p:nvSpPr>
          <p:cNvPr id="8" name="Footer Placeholder 7"/>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vl1pPr>
          </a:lstStyle>
          <a:p>
            <a:pPr>
              <a:defRPr/>
            </a:pPr>
            <a:fld id="{AA193D46-3FCD-45A4-B301-C56B3B047BC1}" type="slidenum">
              <a:rPr lang="en-US"/>
              <a:pPr>
                <a:defRPr/>
              </a:pPr>
              <a:t>‹#›</a:t>
            </a:fld>
            <a:endParaRPr lang="en-US"/>
          </a:p>
        </p:txBody>
      </p:sp>
    </p:spTree>
    <p:extLst>
      <p:ext uri="{BB962C8B-B14F-4D97-AF65-F5344CB8AC3E}">
        <p14:creationId xmlns:p14="http://schemas.microsoft.com/office/powerpoint/2010/main" val="39105702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fld id="{AD1BD45E-61D9-452D-9A55-B311D46A23AB}" type="datetime1">
              <a:rPr lang="en-US" smtClean="0"/>
              <a:t>11/9/2012</a:t>
            </a:fld>
            <a:endParaRPr lang="en-US"/>
          </a:p>
        </p:txBody>
      </p:sp>
      <p:sp>
        <p:nvSpPr>
          <p:cNvPr id="4" name="Footer Placeholder 3"/>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FB739694-359E-4A81-BF9E-6932DD203D5B}" type="slidenum">
              <a:rPr lang="en-US"/>
              <a:pPr>
                <a:defRPr/>
              </a:pPr>
              <a:t>‹#›</a:t>
            </a:fld>
            <a:endParaRPr lang="en-US"/>
          </a:p>
        </p:txBody>
      </p:sp>
    </p:spTree>
    <p:extLst>
      <p:ext uri="{BB962C8B-B14F-4D97-AF65-F5344CB8AC3E}">
        <p14:creationId xmlns:p14="http://schemas.microsoft.com/office/powerpoint/2010/main" val="10450041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fld id="{69D8421B-E2B9-4079-AA97-78FC179D2ACF}" type="datetime1">
              <a:rPr lang="en-US" smtClean="0"/>
              <a:t>11/9/2012</a:t>
            </a:fld>
            <a:endParaRPr lang="en-US"/>
          </a:p>
        </p:txBody>
      </p:sp>
      <p:sp>
        <p:nvSpPr>
          <p:cNvPr id="3" name="Footer Placeholder 2"/>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vl1pPr>
          </a:lstStyle>
          <a:p>
            <a:pPr>
              <a:defRPr/>
            </a:pPr>
            <a:fld id="{0C3CC934-241E-4661-A049-10BE541FB975}" type="slidenum">
              <a:rPr lang="en-US"/>
              <a:pPr>
                <a:defRPr/>
              </a:pPr>
              <a:t>‹#›</a:t>
            </a:fld>
            <a:endParaRPr lang="en-US"/>
          </a:p>
        </p:txBody>
      </p:sp>
    </p:spTree>
    <p:extLst>
      <p:ext uri="{BB962C8B-B14F-4D97-AF65-F5344CB8AC3E}">
        <p14:creationId xmlns:p14="http://schemas.microsoft.com/office/powerpoint/2010/main" val="42425044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fld id="{C798D8D1-F40D-47BB-A0B4-AD47FD9A2D59}" type="datetime1">
              <a:rPr lang="en-US" smtClean="0"/>
              <a:t>11/9/2012</a:t>
            </a:fld>
            <a:endParaRPr lang="en-US"/>
          </a:p>
        </p:txBody>
      </p:sp>
      <p:sp>
        <p:nvSpPr>
          <p:cNvPr id="6" name="Footer Placeholder 5"/>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9D0E6485-1541-4CF3-874B-72CE6E6570A2}" type="slidenum">
              <a:rPr lang="en-US"/>
              <a:pPr>
                <a:defRPr/>
              </a:pPr>
              <a:t>‹#›</a:t>
            </a:fld>
            <a:endParaRPr lang="en-US"/>
          </a:p>
        </p:txBody>
      </p:sp>
    </p:spTree>
    <p:extLst>
      <p:ext uri="{BB962C8B-B14F-4D97-AF65-F5344CB8AC3E}">
        <p14:creationId xmlns:p14="http://schemas.microsoft.com/office/powerpoint/2010/main" val="17320795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fld id="{79AFD709-88C0-4387-A594-F99F3C34A29A}" type="datetime1">
              <a:rPr lang="en-US" smtClean="0"/>
              <a:t>11/9/2012</a:t>
            </a:fld>
            <a:endParaRPr lang="en-US"/>
          </a:p>
        </p:txBody>
      </p:sp>
      <p:sp>
        <p:nvSpPr>
          <p:cNvPr id="6" name="Footer Placeholder 5"/>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3B9316EE-3A96-4270-A89D-050A684AA475}" type="slidenum">
              <a:rPr lang="en-US"/>
              <a:pPr>
                <a:defRPr/>
              </a:pPr>
              <a:t>‹#›</a:t>
            </a:fld>
            <a:endParaRPr lang="en-US"/>
          </a:p>
        </p:txBody>
      </p:sp>
    </p:spTree>
    <p:extLst>
      <p:ext uri="{BB962C8B-B14F-4D97-AF65-F5344CB8AC3E}">
        <p14:creationId xmlns:p14="http://schemas.microsoft.com/office/powerpoint/2010/main" val="26991313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fld id="{975D3627-0639-4B7A-9A6F-04E5272C3EA9}" type="datetime1">
              <a:rPr lang="en-US" smtClean="0"/>
              <a:t>11/9/2012</a:t>
            </a:fld>
            <a:endParaRPr lang="en-US"/>
          </a:p>
        </p:txBody>
      </p:sp>
      <p:sp>
        <p:nvSpPr>
          <p:cNvPr id="5" name="Footer Placeholder 4"/>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1B1E49DF-4306-43D5-AA34-4DEDD374C691}" type="slidenum">
              <a:rPr lang="en-US"/>
              <a:pPr>
                <a:defRPr/>
              </a:pPr>
              <a:t>‹#›</a:t>
            </a:fld>
            <a:endParaRPr lang="en-US"/>
          </a:p>
        </p:txBody>
      </p:sp>
    </p:spTree>
    <p:extLst>
      <p:ext uri="{BB962C8B-B14F-4D97-AF65-F5344CB8AC3E}">
        <p14:creationId xmlns:p14="http://schemas.microsoft.com/office/powerpoint/2010/main" val="30540082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fld id="{5829C4D0-7B8E-4781-A145-88E6E95CF1BC}" type="datetime1">
              <a:rPr lang="en-US" smtClean="0"/>
              <a:t>11/9/2012</a:t>
            </a:fld>
            <a:endParaRPr lang="en-US"/>
          </a:p>
        </p:txBody>
      </p:sp>
      <p:sp>
        <p:nvSpPr>
          <p:cNvPr id="5" name="Footer Placeholder 4"/>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41AF3D60-5A31-45E0-96A1-75D4CD3ADFE2}" type="slidenum">
              <a:rPr lang="en-US"/>
              <a:pPr>
                <a:defRPr/>
              </a:pPr>
              <a:t>‹#›</a:t>
            </a:fld>
            <a:endParaRPr lang="en-US"/>
          </a:p>
        </p:txBody>
      </p:sp>
    </p:spTree>
    <p:extLst>
      <p:ext uri="{BB962C8B-B14F-4D97-AF65-F5344CB8AC3E}">
        <p14:creationId xmlns:p14="http://schemas.microsoft.com/office/powerpoint/2010/main" val="2525577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FC9DAA0-6EB3-4445-A983-CAC4EBD64E4B}" type="datetime1">
              <a:rPr lang="en-US" smtClean="0"/>
              <a:t>11/9/2012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19D1A39-1201-4D21-8456-45284006E8D5}" type="slidenum">
              <a:rPr lang="en-US"/>
              <a:pPr>
                <a:defRPr/>
              </a:pPr>
              <a:t>‹#›</a:t>
            </a:fld>
            <a:endParaRPr lang="en-US"/>
          </a:p>
        </p:txBody>
      </p:sp>
    </p:spTree>
    <p:extLst>
      <p:ext uri="{BB962C8B-B14F-4D97-AF65-F5344CB8AC3E}">
        <p14:creationId xmlns:p14="http://schemas.microsoft.com/office/powerpoint/2010/main" val="1580791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981200"/>
            <a:ext cx="3810000" cy="4114800"/>
          </a:xfrm>
        </p:spPr>
        <p:txBody>
          <a:bodyPr/>
          <a:lstStyle/>
          <a:p>
            <a:pPr lvl="0"/>
            <a:endParaRPr lang="en-US" noProof="0" smtClean="0"/>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fld id="{330833EE-A0AA-47C1-AA92-8918E9326C1F}" type="datetime1">
              <a:rPr lang="en-US" smtClean="0"/>
              <a:t>11/9/2012</a:t>
            </a:fld>
            <a:endParaRPr lang="en-US"/>
          </a:p>
        </p:txBody>
      </p:sp>
      <p:sp>
        <p:nvSpPr>
          <p:cNvPr id="6" name="Footer Placeholder 5"/>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47560DF9-FF66-4684-AE99-131A450E19C4}" type="slidenum">
              <a:rPr lang="en-US"/>
              <a:pPr>
                <a:defRPr/>
              </a:pPr>
              <a:t>‹#›</a:t>
            </a:fld>
            <a:endParaRPr lang="en-US"/>
          </a:p>
        </p:txBody>
      </p:sp>
    </p:spTree>
    <p:extLst>
      <p:ext uri="{BB962C8B-B14F-4D97-AF65-F5344CB8AC3E}">
        <p14:creationId xmlns:p14="http://schemas.microsoft.com/office/powerpoint/2010/main" val="37662836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fld id="{0AA84383-85F0-4DF7-91D4-313FBAD8A308}" type="datetime1">
              <a:rPr lang="en-US" smtClean="0"/>
              <a:t>11/9/2012</a:t>
            </a:fld>
            <a:endParaRPr lang="en-US"/>
          </a:p>
        </p:txBody>
      </p:sp>
      <p:sp>
        <p:nvSpPr>
          <p:cNvPr id="6" name="Footer Placeholder 5"/>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D7EF49D2-DA2B-42A6-849A-9306A69D6473}" type="slidenum">
              <a:rPr lang="en-US"/>
              <a:pPr>
                <a:defRPr/>
              </a:pPr>
              <a:t>‹#›</a:t>
            </a:fld>
            <a:endParaRPr lang="en-US"/>
          </a:p>
        </p:txBody>
      </p:sp>
    </p:spTree>
    <p:extLst>
      <p:ext uri="{BB962C8B-B14F-4D97-AF65-F5344CB8AC3E}">
        <p14:creationId xmlns:p14="http://schemas.microsoft.com/office/powerpoint/2010/main" val="1364416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7921BCD-F233-45C1-84FD-BD3F181CB81D}" type="datetime1">
              <a:rPr lang="en-US" smtClean="0"/>
              <a:t>11/9/2012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F8D188-ED2A-41AB-8CD9-6CEA508FD9B9}" type="slidenum">
              <a:rPr lang="en-US"/>
              <a:pPr>
                <a:defRPr/>
              </a:pPr>
              <a:t>‹#›</a:t>
            </a:fld>
            <a:endParaRPr lang="en-US"/>
          </a:p>
        </p:txBody>
      </p:sp>
    </p:spTree>
    <p:extLst>
      <p:ext uri="{BB962C8B-B14F-4D97-AF65-F5344CB8AC3E}">
        <p14:creationId xmlns:p14="http://schemas.microsoft.com/office/powerpoint/2010/main" val="20168883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6CAFCD2-A817-4F86-BC94-72B83BDC37EE}" type="datetime1">
              <a:rPr lang="en-US" smtClean="0"/>
              <a:t>11/9/2012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88A61AA-CA01-4F03-855D-341AF7933073}" type="slidenum">
              <a:rPr lang="en-US"/>
              <a:pPr>
                <a:defRPr/>
              </a:pPr>
              <a:t>‹#›</a:t>
            </a:fld>
            <a:endParaRPr lang="en-US"/>
          </a:p>
        </p:txBody>
      </p:sp>
    </p:spTree>
    <p:extLst>
      <p:ext uri="{BB962C8B-B14F-4D97-AF65-F5344CB8AC3E}">
        <p14:creationId xmlns:p14="http://schemas.microsoft.com/office/powerpoint/2010/main" val="27160056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0FD31B3-B363-447F-9E8E-8894EB8729BB}" type="datetime1">
              <a:rPr lang="en-US" smtClean="0"/>
              <a:t>11/9/2012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CEBF96-892D-45D8-960C-241AF95BAF36}" type="slidenum">
              <a:rPr lang="en-US"/>
              <a:pPr>
                <a:defRPr/>
              </a:pPr>
              <a:t>‹#›</a:t>
            </a:fld>
            <a:endParaRPr lang="en-US"/>
          </a:p>
        </p:txBody>
      </p:sp>
    </p:spTree>
    <p:extLst>
      <p:ext uri="{BB962C8B-B14F-4D97-AF65-F5344CB8AC3E}">
        <p14:creationId xmlns:p14="http://schemas.microsoft.com/office/powerpoint/2010/main" val="16563945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A5EAEBB-65DC-4119-8819-528AA09BAD33}" type="datetime1">
              <a:rPr lang="en-US" smtClean="0"/>
              <a:t>11/9/2012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244A067-A28A-4A46-BF5F-4E5BC372C5DB}" type="slidenum">
              <a:rPr lang="en-US"/>
              <a:pPr>
                <a:defRPr/>
              </a:pPr>
              <a:t>‹#›</a:t>
            </a:fld>
            <a:endParaRPr lang="en-US"/>
          </a:p>
        </p:txBody>
      </p:sp>
    </p:spTree>
    <p:extLst>
      <p:ext uri="{BB962C8B-B14F-4D97-AF65-F5344CB8AC3E}">
        <p14:creationId xmlns:p14="http://schemas.microsoft.com/office/powerpoint/2010/main" val="20202036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4D622BB-9BB7-40B1-BA0D-16426B1CAB5D}" type="datetime1">
              <a:rPr lang="en-US" smtClean="0"/>
              <a:t>11/9/2012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DD38378-2F0D-4213-A30F-D7C26902ABDD}" type="slidenum">
              <a:rPr lang="en-US"/>
              <a:pPr>
                <a:defRPr/>
              </a:pPr>
              <a:t>‹#›</a:t>
            </a:fld>
            <a:endParaRPr lang="en-US"/>
          </a:p>
        </p:txBody>
      </p:sp>
    </p:spTree>
    <p:extLst>
      <p:ext uri="{BB962C8B-B14F-4D97-AF65-F5344CB8AC3E}">
        <p14:creationId xmlns:p14="http://schemas.microsoft.com/office/powerpoint/2010/main" val="5760881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4E04BEB-9CBA-4800-9C22-EF1F866CBCDA}" type="datetime1">
              <a:rPr lang="en-US" smtClean="0"/>
              <a:t>11/9/2012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2ECFA93-F77B-48EA-84B6-0E43C836CA62}" type="slidenum">
              <a:rPr lang="en-US"/>
              <a:pPr>
                <a:defRPr/>
              </a:pPr>
              <a:t>‹#›</a:t>
            </a:fld>
            <a:endParaRPr lang="en-US"/>
          </a:p>
        </p:txBody>
      </p:sp>
    </p:spTree>
    <p:extLst>
      <p:ext uri="{BB962C8B-B14F-4D97-AF65-F5344CB8AC3E}">
        <p14:creationId xmlns:p14="http://schemas.microsoft.com/office/powerpoint/2010/main" val="40901038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B13D59E-0ECA-4BAC-95F1-6716145F50AC}" type="datetime1">
              <a:rPr lang="en-US" smtClean="0"/>
              <a:t>11/9/2012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C6144FE-442B-43BE-99AA-986ED7E2F5B0}" type="slidenum">
              <a:rPr lang="en-US"/>
              <a:pPr>
                <a:defRPr/>
              </a:pPr>
              <a:t>‹#›</a:t>
            </a:fld>
            <a:endParaRPr lang="en-US"/>
          </a:p>
        </p:txBody>
      </p:sp>
    </p:spTree>
    <p:extLst>
      <p:ext uri="{BB962C8B-B14F-4D97-AF65-F5344CB8AC3E}">
        <p14:creationId xmlns:p14="http://schemas.microsoft.com/office/powerpoint/2010/main" val="40035283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EAD212A-1FFB-41A1-A325-97E28BE8062A}" type="datetime1">
              <a:rPr lang="en-US" smtClean="0"/>
              <a:t>11/9/2012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34FAADD-E92C-405D-8294-79B12F94F433}" type="slidenum">
              <a:rPr lang="en-US"/>
              <a:pPr>
                <a:defRPr/>
              </a:pPr>
              <a:t>‹#›</a:t>
            </a:fld>
            <a:endParaRPr lang="en-US"/>
          </a:p>
        </p:txBody>
      </p:sp>
    </p:spTree>
    <p:extLst>
      <p:ext uri="{BB962C8B-B14F-4D97-AF65-F5344CB8AC3E}">
        <p14:creationId xmlns:p14="http://schemas.microsoft.com/office/powerpoint/2010/main" val="486485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F81653F-D12E-432A-B108-E89035658997}" type="datetime1">
              <a:rPr lang="en-US" smtClean="0"/>
              <a:t>11/9/2012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C762854-AA86-487B-96D3-34B660A6BF9F}" type="slidenum">
              <a:rPr lang="en-US"/>
              <a:pPr>
                <a:defRPr/>
              </a:pPr>
              <a:t>‹#›</a:t>
            </a:fld>
            <a:endParaRPr lang="en-US"/>
          </a:p>
        </p:txBody>
      </p:sp>
    </p:spTree>
    <p:extLst>
      <p:ext uri="{BB962C8B-B14F-4D97-AF65-F5344CB8AC3E}">
        <p14:creationId xmlns:p14="http://schemas.microsoft.com/office/powerpoint/2010/main" val="22496502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9AC2535-71DE-45D9-94C9-FB8CACA84867}" type="datetime1">
              <a:rPr lang="en-US" smtClean="0"/>
              <a:t>11/9/2012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A4F4CAD-4BF3-4A37-8163-69DCDD62351A}" type="slidenum">
              <a:rPr lang="en-US"/>
              <a:pPr>
                <a:defRPr/>
              </a:pPr>
              <a:t>‹#›</a:t>
            </a:fld>
            <a:endParaRPr lang="en-US"/>
          </a:p>
        </p:txBody>
      </p:sp>
    </p:spTree>
    <p:extLst>
      <p:ext uri="{BB962C8B-B14F-4D97-AF65-F5344CB8AC3E}">
        <p14:creationId xmlns:p14="http://schemas.microsoft.com/office/powerpoint/2010/main" val="10969846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EFB7777-5E36-4C16-8386-96DA72F4CA83}" type="datetime1">
              <a:rPr lang="en-US" smtClean="0"/>
              <a:t>11/9/2012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2E07341-979E-47CF-AF0F-29E659406D62}" type="slidenum">
              <a:rPr lang="en-US"/>
              <a:pPr>
                <a:defRPr/>
              </a:pPr>
              <a:t>‹#›</a:t>
            </a:fld>
            <a:endParaRPr lang="en-US"/>
          </a:p>
        </p:txBody>
      </p:sp>
    </p:spTree>
    <p:extLst>
      <p:ext uri="{BB962C8B-B14F-4D97-AF65-F5344CB8AC3E}">
        <p14:creationId xmlns:p14="http://schemas.microsoft.com/office/powerpoint/2010/main" val="15770801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3E761B9-81D9-4949-9A4F-03E23C1D3EB7}" type="datetime1">
              <a:rPr lang="en-US" smtClean="0"/>
              <a:t>11/9/2012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4F80284-FB5B-4193-816B-C5FDB9A8ACC8}" type="slidenum">
              <a:rPr lang="en-US"/>
              <a:pPr>
                <a:defRPr/>
              </a:pPr>
              <a:t>‹#›</a:t>
            </a:fld>
            <a:endParaRPr lang="en-US"/>
          </a:p>
        </p:txBody>
      </p:sp>
    </p:spTree>
    <p:extLst>
      <p:ext uri="{BB962C8B-B14F-4D97-AF65-F5344CB8AC3E}">
        <p14:creationId xmlns:p14="http://schemas.microsoft.com/office/powerpoint/2010/main" val="28558106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fld id="{E8B25AD0-81CD-4523-B6A0-33D665A90C8C}" type="datetime1">
              <a:rPr lang="en-US" smtClean="0"/>
              <a:t>11/9/2012</a:t>
            </a:fld>
            <a:endParaRPr lang="en-US"/>
          </a:p>
        </p:txBody>
      </p:sp>
      <p:sp>
        <p:nvSpPr>
          <p:cNvPr id="5" name="Footer Placeholder 4"/>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C256AF99-BAAC-4AA9-92B0-DCBFF70EF6FF}" type="slidenum">
              <a:rPr lang="en-US"/>
              <a:pPr>
                <a:defRPr/>
              </a:pPr>
              <a:t>‹#›</a:t>
            </a:fld>
            <a:endParaRPr lang="en-US"/>
          </a:p>
        </p:txBody>
      </p:sp>
    </p:spTree>
    <p:extLst>
      <p:ext uri="{BB962C8B-B14F-4D97-AF65-F5344CB8AC3E}">
        <p14:creationId xmlns:p14="http://schemas.microsoft.com/office/powerpoint/2010/main" val="5833340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fld id="{29D65BF3-AEFC-44C5-8FA0-C98C98E044F9}" type="datetime1">
              <a:rPr lang="en-US" smtClean="0"/>
              <a:t>11/9/2012</a:t>
            </a:fld>
            <a:endParaRPr lang="en-US"/>
          </a:p>
        </p:txBody>
      </p:sp>
      <p:sp>
        <p:nvSpPr>
          <p:cNvPr id="5" name="Footer Placeholder 4"/>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ADEEE76B-CF60-406B-B1A5-130C7B0836FB}" type="slidenum">
              <a:rPr lang="en-US"/>
              <a:pPr>
                <a:defRPr/>
              </a:pPr>
              <a:t>‹#›</a:t>
            </a:fld>
            <a:endParaRPr lang="en-US"/>
          </a:p>
        </p:txBody>
      </p:sp>
    </p:spTree>
    <p:extLst>
      <p:ext uri="{BB962C8B-B14F-4D97-AF65-F5344CB8AC3E}">
        <p14:creationId xmlns:p14="http://schemas.microsoft.com/office/powerpoint/2010/main" val="35947359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fld id="{6F9C1E35-48A1-4360-94B0-71BA26AFBCEC}" type="datetime1">
              <a:rPr lang="en-US" smtClean="0"/>
              <a:t>11/9/2012</a:t>
            </a:fld>
            <a:endParaRPr lang="en-US"/>
          </a:p>
        </p:txBody>
      </p:sp>
      <p:sp>
        <p:nvSpPr>
          <p:cNvPr id="5" name="Footer Placeholder 4"/>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D8339D05-8C15-45EB-A1F2-FFCCB0DE4408}" type="slidenum">
              <a:rPr lang="en-US"/>
              <a:pPr>
                <a:defRPr/>
              </a:pPr>
              <a:t>‹#›</a:t>
            </a:fld>
            <a:endParaRPr lang="en-US"/>
          </a:p>
        </p:txBody>
      </p:sp>
    </p:spTree>
    <p:extLst>
      <p:ext uri="{BB962C8B-B14F-4D97-AF65-F5344CB8AC3E}">
        <p14:creationId xmlns:p14="http://schemas.microsoft.com/office/powerpoint/2010/main" val="2191608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fld id="{48DCEFFC-49B7-4878-BF01-A84084CF00F1}" type="datetime1">
              <a:rPr lang="en-US" smtClean="0"/>
              <a:t>11/9/2012</a:t>
            </a:fld>
            <a:endParaRPr lang="en-US"/>
          </a:p>
        </p:txBody>
      </p:sp>
      <p:sp>
        <p:nvSpPr>
          <p:cNvPr id="6" name="Footer Placeholder 5"/>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DEB3BE4C-25ED-44A8-A7F1-08B32521EC29}" type="slidenum">
              <a:rPr lang="en-US"/>
              <a:pPr>
                <a:defRPr/>
              </a:pPr>
              <a:t>‹#›</a:t>
            </a:fld>
            <a:endParaRPr lang="en-US"/>
          </a:p>
        </p:txBody>
      </p:sp>
    </p:spTree>
    <p:extLst>
      <p:ext uri="{BB962C8B-B14F-4D97-AF65-F5344CB8AC3E}">
        <p14:creationId xmlns:p14="http://schemas.microsoft.com/office/powerpoint/2010/main" val="39185256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fld id="{9104C540-3123-4B9C-B7B7-A3F0D35AD98F}" type="datetime1">
              <a:rPr lang="en-US" smtClean="0"/>
              <a:t>11/9/2012</a:t>
            </a:fld>
            <a:endParaRPr lang="en-US"/>
          </a:p>
        </p:txBody>
      </p:sp>
      <p:sp>
        <p:nvSpPr>
          <p:cNvPr id="8" name="Footer Placeholder 7"/>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vl1pPr>
          </a:lstStyle>
          <a:p>
            <a:pPr>
              <a:defRPr/>
            </a:pPr>
            <a:fld id="{5268CA1E-7DF8-4E93-96E4-EF925966030D}" type="slidenum">
              <a:rPr lang="en-US"/>
              <a:pPr>
                <a:defRPr/>
              </a:pPr>
              <a:t>‹#›</a:t>
            </a:fld>
            <a:endParaRPr lang="en-US"/>
          </a:p>
        </p:txBody>
      </p:sp>
    </p:spTree>
    <p:extLst>
      <p:ext uri="{BB962C8B-B14F-4D97-AF65-F5344CB8AC3E}">
        <p14:creationId xmlns:p14="http://schemas.microsoft.com/office/powerpoint/2010/main" val="17638314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fld id="{AA3E84C1-7561-4373-8875-01BD638965FF}" type="datetime1">
              <a:rPr lang="en-US" smtClean="0"/>
              <a:t>11/9/2012</a:t>
            </a:fld>
            <a:endParaRPr lang="en-US"/>
          </a:p>
        </p:txBody>
      </p:sp>
      <p:sp>
        <p:nvSpPr>
          <p:cNvPr id="4" name="Footer Placeholder 3"/>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C4053EC0-67C6-4681-A98A-3C3F0D26A86B}" type="slidenum">
              <a:rPr lang="en-US"/>
              <a:pPr>
                <a:defRPr/>
              </a:pPr>
              <a:t>‹#›</a:t>
            </a:fld>
            <a:endParaRPr lang="en-US"/>
          </a:p>
        </p:txBody>
      </p:sp>
    </p:spTree>
    <p:extLst>
      <p:ext uri="{BB962C8B-B14F-4D97-AF65-F5344CB8AC3E}">
        <p14:creationId xmlns:p14="http://schemas.microsoft.com/office/powerpoint/2010/main" val="33922214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fld id="{5EE8610C-6301-491F-9063-E1E10FCC59E0}" type="datetime1">
              <a:rPr lang="en-US" smtClean="0"/>
              <a:t>11/9/2012</a:t>
            </a:fld>
            <a:endParaRPr lang="en-US"/>
          </a:p>
        </p:txBody>
      </p:sp>
      <p:sp>
        <p:nvSpPr>
          <p:cNvPr id="3" name="Footer Placeholder 2"/>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vl1pPr>
          </a:lstStyle>
          <a:p>
            <a:pPr>
              <a:defRPr/>
            </a:pPr>
            <a:fld id="{FFA3BF15-516D-45E3-BB36-D21FE7579A99}" type="slidenum">
              <a:rPr lang="en-US"/>
              <a:pPr>
                <a:defRPr/>
              </a:pPr>
              <a:t>‹#›</a:t>
            </a:fld>
            <a:endParaRPr lang="en-US"/>
          </a:p>
        </p:txBody>
      </p:sp>
    </p:spTree>
    <p:extLst>
      <p:ext uri="{BB962C8B-B14F-4D97-AF65-F5344CB8AC3E}">
        <p14:creationId xmlns:p14="http://schemas.microsoft.com/office/powerpoint/2010/main" val="3455873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F11B194-DA0A-49B4-83FB-CA9D9FD1718E}" type="datetime1">
              <a:rPr lang="en-US" smtClean="0"/>
              <a:t>11/9/2012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7E96BA0-FE69-4D90-955D-88102C1CA3F8}" type="slidenum">
              <a:rPr lang="en-US"/>
              <a:pPr>
                <a:defRPr/>
              </a:pPr>
              <a:t>‹#›</a:t>
            </a:fld>
            <a:endParaRPr lang="en-US"/>
          </a:p>
        </p:txBody>
      </p:sp>
    </p:spTree>
    <p:extLst>
      <p:ext uri="{BB962C8B-B14F-4D97-AF65-F5344CB8AC3E}">
        <p14:creationId xmlns:p14="http://schemas.microsoft.com/office/powerpoint/2010/main" val="31467641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fld id="{82CE73A1-5BAA-4C4D-ACB0-BF567C1F3524}" type="datetime1">
              <a:rPr lang="en-US" smtClean="0"/>
              <a:t>11/9/2012</a:t>
            </a:fld>
            <a:endParaRPr lang="en-US"/>
          </a:p>
        </p:txBody>
      </p:sp>
      <p:sp>
        <p:nvSpPr>
          <p:cNvPr id="6" name="Footer Placeholder 5"/>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B7159AB5-FE6A-495B-B8DC-CC9F69A28B09}" type="slidenum">
              <a:rPr lang="en-US"/>
              <a:pPr>
                <a:defRPr/>
              </a:pPr>
              <a:t>‹#›</a:t>
            </a:fld>
            <a:endParaRPr lang="en-US"/>
          </a:p>
        </p:txBody>
      </p:sp>
    </p:spTree>
    <p:extLst>
      <p:ext uri="{BB962C8B-B14F-4D97-AF65-F5344CB8AC3E}">
        <p14:creationId xmlns:p14="http://schemas.microsoft.com/office/powerpoint/2010/main" val="4197804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fld id="{61F6AD3F-0389-4435-947A-11F1364CCA5D}" type="datetime1">
              <a:rPr lang="en-US" smtClean="0"/>
              <a:t>11/9/2012</a:t>
            </a:fld>
            <a:endParaRPr lang="en-US"/>
          </a:p>
        </p:txBody>
      </p:sp>
      <p:sp>
        <p:nvSpPr>
          <p:cNvPr id="6" name="Footer Placeholder 5"/>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09CA4F06-12A3-4610-8050-924365EA81CA}" type="slidenum">
              <a:rPr lang="en-US"/>
              <a:pPr>
                <a:defRPr/>
              </a:pPr>
              <a:t>‹#›</a:t>
            </a:fld>
            <a:endParaRPr lang="en-US"/>
          </a:p>
        </p:txBody>
      </p:sp>
    </p:spTree>
    <p:extLst>
      <p:ext uri="{BB962C8B-B14F-4D97-AF65-F5344CB8AC3E}">
        <p14:creationId xmlns:p14="http://schemas.microsoft.com/office/powerpoint/2010/main" val="34776139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fld id="{0FD3ADB0-9DFA-4789-A8E3-22C39717FB16}" type="datetime1">
              <a:rPr lang="en-US" smtClean="0"/>
              <a:t>11/9/2012</a:t>
            </a:fld>
            <a:endParaRPr lang="en-US"/>
          </a:p>
        </p:txBody>
      </p:sp>
      <p:sp>
        <p:nvSpPr>
          <p:cNvPr id="5" name="Footer Placeholder 4"/>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2E32F412-72D1-4698-8B23-8B2C77731CEC}" type="slidenum">
              <a:rPr lang="en-US"/>
              <a:pPr>
                <a:defRPr/>
              </a:pPr>
              <a:t>‹#›</a:t>
            </a:fld>
            <a:endParaRPr lang="en-US"/>
          </a:p>
        </p:txBody>
      </p:sp>
    </p:spTree>
    <p:extLst>
      <p:ext uri="{BB962C8B-B14F-4D97-AF65-F5344CB8AC3E}">
        <p14:creationId xmlns:p14="http://schemas.microsoft.com/office/powerpoint/2010/main" val="5646984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fld id="{E7FFFCFD-10A6-4B39-B133-1C0345206954}" type="datetime1">
              <a:rPr lang="en-US" smtClean="0"/>
              <a:t>11/9/2012</a:t>
            </a:fld>
            <a:endParaRPr lang="en-US"/>
          </a:p>
        </p:txBody>
      </p:sp>
      <p:sp>
        <p:nvSpPr>
          <p:cNvPr id="5" name="Footer Placeholder 4"/>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121961F5-839A-4EC4-9ECB-22BE91D8C934}" type="slidenum">
              <a:rPr lang="en-US"/>
              <a:pPr>
                <a:defRPr/>
              </a:pPr>
              <a:t>‹#›</a:t>
            </a:fld>
            <a:endParaRPr lang="en-US"/>
          </a:p>
        </p:txBody>
      </p:sp>
    </p:spTree>
    <p:extLst>
      <p:ext uri="{BB962C8B-B14F-4D97-AF65-F5344CB8AC3E}">
        <p14:creationId xmlns:p14="http://schemas.microsoft.com/office/powerpoint/2010/main" val="19519773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981200"/>
            <a:ext cx="3810000" cy="4114800"/>
          </a:xfrm>
        </p:spPr>
        <p:txBody>
          <a:bodyPr/>
          <a:lstStyle/>
          <a:p>
            <a:pPr lvl="0"/>
            <a:endParaRPr lang="en-US" noProof="0" smtClean="0"/>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fld id="{7AF018F6-4FB1-46E5-9196-699F70BAF7CA}" type="datetime1">
              <a:rPr lang="en-US" smtClean="0"/>
              <a:t>11/9/2012</a:t>
            </a:fld>
            <a:endParaRPr lang="en-US"/>
          </a:p>
        </p:txBody>
      </p:sp>
      <p:sp>
        <p:nvSpPr>
          <p:cNvPr id="6" name="Footer Placeholder 5"/>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6A97FEBE-B5B9-4111-8138-BDB4765A9FC8}" type="slidenum">
              <a:rPr lang="en-US"/>
              <a:pPr>
                <a:defRPr/>
              </a:pPr>
              <a:t>‹#›</a:t>
            </a:fld>
            <a:endParaRPr lang="en-US"/>
          </a:p>
        </p:txBody>
      </p:sp>
    </p:spTree>
    <p:extLst>
      <p:ext uri="{BB962C8B-B14F-4D97-AF65-F5344CB8AC3E}">
        <p14:creationId xmlns:p14="http://schemas.microsoft.com/office/powerpoint/2010/main" val="17076953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fld id="{9B730E81-93E7-41F4-B261-4919E4231EBA}" type="datetime1">
              <a:rPr lang="en-US" smtClean="0"/>
              <a:t>11/9/2012</a:t>
            </a:fld>
            <a:endParaRPr lang="en-US"/>
          </a:p>
        </p:txBody>
      </p:sp>
      <p:sp>
        <p:nvSpPr>
          <p:cNvPr id="6" name="Footer Placeholder 5"/>
          <p:cNvSpPr>
            <a:spLocks noGrp="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2D736689-769F-4C09-841F-50E8944E63A4}" type="slidenum">
              <a:rPr lang="en-US"/>
              <a:pPr>
                <a:defRPr/>
              </a:pPr>
              <a:t>‹#›</a:t>
            </a:fld>
            <a:endParaRPr lang="en-US"/>
          </a:p>
        </p:txBody>
      </p:sp>
    </p:spTree>
    <p:extLst>
      <p:ext uri="{BB962C8B-B14F-4D97-AF65-F5344CB8AC3E}">
        <p14:creationId xmlns:p14="http://schemas.microsoft.com/office/powerpoint/2010/main" val="8814251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endParaRPr lang="en-US" sz="440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Font typeface="Arial" charset="0"/>
              <a:buChar char="•"/>
            </a:pPr>
            <a:endParaRPr lang="en-US" sz="3200">
              <a:solidFill>
                <a:srgbClr val="000000"/>
              </a:solidFill>
              <a:latin typeface="Calibri" pitchFamily="34" charset="0"/>
            </a:endParaRPr>
          </a:p>
        </p:txBody>
      </p:sp>
    </p:spTree>
    <p:extLst>
      <p:ext uri="{BB962C8B-B14F-4D97-AF65-F5344CB8AC3E}">
        <p14:creationId xmlns:p14="http://schemas.microsoft.com/office/powerpoint/2010/main" val="13607371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endParaRPr lang="en-US" sz="440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Font typeface="Arial" charset="0"/>
              <a:buChar char="•"/>
            </a:pPr>
            <a:endParaRPr lang="en-US" sz="3200">
              <a:solidFill>
                <a:srgbClr val="000000"/>
              </a:solidFill>
              <a:latin typeface="Calibri" pitchFamily="34" charset="0"/>
            </a:endParaRPr>
          </a:p>
        </p:txBody>
      </p:sp>
    </p:spTree>
    <p:extLst>
      <p:ext uri="{BB962C8B-B14F-4D97-AF65-F5344CB8AC3E}">
        <p14:creationId xmlns:p14="http://schemas.microsoft.com/office/powerpoint/2010/main" val="5982722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endParaRPr lang="en-US" sz="440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Font typeface="Arial" charset="0"/>
              <a:buChar char="•"/>
            </a:pPr>
            <a:endParaRPr lang="en-US" sz="3200">
              <a:solidFill>
                <a:srgbClr val="000000"/>
              </a:solidFill>
              <a:latin typeface="Calibri" pitchFamily="34" charset="0"/>
            </a:endParaRPr>
          </a:p>
        </p:txBody>
      </p:sp>
    </p:spTree>
    <p:extLst>
      <p:ext uri="{BB962C8B-B14F-4D97-AF65-F5344CB8AC3E}">
        <p14:creationId xmlns:p14="http://schemas.microsoft.com/office/powerpoint/2010/main" val="12752842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endParaRPr lang="en-US" sz="440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Font typeface="Arial" charset="0"/>
              <a:buChar char="•"/>
            </a:pPr>
            <a:endParaRPr lang="en-US" sz="3200">
              <a:solidFill>
                <a:srgbClr val="000000"/>
              </a:solidFill>
              <a:latin typeface="Calibri" pitchFamily="34" charset="0"/>
            </a:endParaRPr>
          </a:p>
        </p:txBody>
      </p:sp>
    </p:spTree>
    <p:extLst>
      <p:ext uri="{BB962C8B-B14F-4D97-AF65-F5344CB8AC3E}">
        <p14:creationId xmlns:p14="http://schemas.microsoft.com/office/powerpoint/2010/main" val="3126375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C5709E9-A88D-4DF8-AC03-3902380C2E5F}" type="datetime1">
              <a:rPr lang="en-US" smtClean="0"/>
              <a:t>11/9/2012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64AAC6A-FE56-4E61-9A32-96CD28BEFC6C}" type="slidenum">
              <a:rPr lang="en-US"/>
              <a:pPr>
                <a:defRPr/>
              </a:pPr>
              <a:t>‹#›</a:t>
            </a:fld>
            <a:endParaRPr lang="en-US"/>
          </a:p>
        </p:txBody>
      </p:sp>
    </p:spTree>
    <p:extLst>
      <p:ext uri="{BB962C8B-B14F-4D97-AF65-F5344CB8AC3E}">
        <p14:creationId xmlns:p14="http://schemas.microsoft.com/office/powerpoint/2010/main" val="33167276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endParaRPr lang="en-US" sz="440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Font typeface="Arial" charset="0"/>
              <a:buChar char="•"/>
            </a:pPr>
            <a:endParaRPr lang="en-US" sz="3200">
              <a:solidFill>
                <a:srgbClr val="000000"/>
              </a:solidFill>
              <a:latin typeface="Calibri" pitchFamily="34" charset="0"/>
            </a:endParaRPr>
          </a:p>
        </p:txBody>
      </p:sp>
    </p:spTree>
    <p:extLst>
      <p:ext uri="{BB962C8B-B14F-4D97-AF65-F5344CB8AC3E}">
        <p14:creationId xmlns:p14="http://schemas.microsoft.com/office/powerpoint/2010/main" val="41290521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endParaRPr lang="en-US" sz="440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Font typeface="Arial" charset="0"/>
              <a:buChar char="•"/>
            </a:pPr>
            <a:endParaRPr lang="en-US" sz="3200">
              <a:solidFill>
                <a:srgbClr val="000000"/>
              </a:solidFill>
              <a:latin typeface="Calibri" pitchFamily="34" charset="0"/>
            </a:endParaRPr>
          </a:p>
        </p:txBody>
      </p:sp>
    </p:spTree>
    <p:extLst>
      <p:ext uri="{BB962C8B-B14F-4D97-AF65-F5344CB8AC3E}">
        <p14:creationId xmlns:p14="http://schemas.microsoft.com/office/powerpoint/2010/main" val="24992773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endParaRPr lang="en-US" sz="440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Font typeface="Arial" charset="0"/>
              <a:buChar char="•"/>
            </a:pPr>
            <a:endParaRPr lang="en-US" sz="3200">
              <a:solidFill>
                <a:srgbClr val="000000"/>
              </a:solidFill>
              <a:latin typeface="Calibri" pitchFamily="34" charset="0"/>
            </a:endParaRPr>
          </a:p>
        </p:txBody>
      </p:sp>
    </p:spTree>
    <p:extLst>
      <p:ext uri="{BB962C8B-B14F-4D97-AF65-F5344CB8AC3E}">
        <p14:creationId xmlns:p14="http://schemas.microsoft.com/office/powerpoint/2010/main" val="25142332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endParaRPr lang="en-US" sz="440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Font typeface="Arial" charset="0"/>
              <a:buChar char="•"/>
            </a:pPr>
            <a:endParaRPr lang="en-US" sz="3200">
              <a:solidFill>
                <a:srgbClr val="000000"/>
              </a:solidFill>
              <a:latin typeface="Calibri" pitchFamily="34" charset="0"/>
            </a:endParaRPr>
          </a:p>
        </p:txBody>
      </p:sp>
    </p:spTree>
    <p:extLst>
      <p:ext uri="{BB962C8B-B14F-4D97-AF65-F5344CB8AC3E}">
        <p14:creationId xmlns:p14="http://schemas.microsoft.com/office/powerpoint/2010/main" val="322113808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endParaRPr lang="en-US" sz="440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Font typeface="Arial" charset="0"/>
              <a:buChar char="•"/>
            </a:pPr>
            <a:endParaRPr lang="en-US" sz="3200">
              <a:solidFill>
                <a:srgbClr val="000000"/>
              </a:solidFill>
              <a:latin typeface="Calibri" pitchFamily="34" charset="0"/>
            </a:endParaRPr>
          </a:p>
        </p:txBody>
      </p:sp>
    </p:spTree>
    <p:extLst>
      <p:ext uri="{BB962C8B-B14F-4D97-AF65-F5344CB8AC3E}">
        <p14:creationId xmlns:p14="http://schemas.microsoft.com/office/powerpoint/2010/main" val="14952040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endParaRPr lang="en-US" sz="440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Font typeface="Arial" charset="0"/>
              <a:buChar char="•"/>
            </a:pPr>
            <a:endParaRPr lang="en-US" sz="3200">
              <a:solidFill>
                <a:srgbClr val="000000"/>
              </a:solidFill>
              <a:latin typeface="Calibri" pitchFamily="34" charset="0"/>
            </a:endParaRPr>
          </a:p>
        </p:txBody>
      </p:sp>
    </p:spTree>
    <p:extLst>
      <p:ext uri="{BB962C8B-B14F-4D97-AF65-F5344CB8AC3E}">
        <p14:creationId xmlns:p14="http://schemas.microsoft.com/office/powerpoint/2010/main" val="22176110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endParaRPr lang="en-US" sz="440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Font typeface="Arial" charset="0"/>
              <a:buChar char="•"/>
            </a:pPr>
            <a:endParaRPr lang="en-US" sz="3200">
              <a:solidFill>
                <a:srgbClr val="000000"/>
              </a:solidFill>
              <a:latin typeface="Calibri" pitchFamily="34" charset="0"/>
            </a:endParaRPr>
          </a:p>
        </p:txBody>
      </p:sp>
    </p:spTree>
    <p:extLst>
      <p:ext uri="{BB962C8B-B14F-4D97-AF65-F5344CB8AC3E}">
        <p14:creationId xmlns:p14="http://schemas.microsoft.com/office/powerpoint/2010/main" val="18431516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endParaRPr lang="en-US" sz="440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Font typeface="Arial" charset="0"/>
              <a:buChar char="•"/>
            </a:pPr>
            <a:endParaRPr lang="en-US" sz="3200">
              <a:solidFill>
                <a:srgbClr val="000000"/>
              </a:solidFill>
              <a:latin typeface="Calibri" pitchFamily="34" charset="0"/>
            </a:endParaRPr>
          </a:p>
        </p:txBody>
      </p:sp>
    </p:spTree>
    <p:extLst>
      <p:ext uri="{BB962C8B-B14F-4D97-AF65-F5344CB8AC3E}">
        <p14:creationId xmlns:p14="http://schemas.microsoft.com/office/powerpoint/2010/main" val="20803209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endParaRPr lang="en-US" sz="440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Font typeface="Arial" charset="0"/>
              <a:buChar char="•"/>
            </a:pPr>
            <a:endParaRPr lang="en-US" sz="3200">
              <a:solidFill>
                <a:srgbClr val="000000"/>
              </a:solidFill>
              <a:latin typeface="Calibri" pitchFamily="34" charset="0"/>
            </a:endParaRPr>
          </a:p>
        </p:txBody>
      </p:sp>
    </p:spTree>
    <p:extLst>
      <p:ext uri="{BB962C8B-B14F-4D97-AF65-F5344CB8AC3E}">
        <p14:creationId xmlns:p14="http://schemas.microsoft.com/office/powerpoint/2010/main" val="35983659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endParaRPr lang="en-US" sz="4400">
              <a:solidFill>
                <a:srgbClr val="000000"/>
              </a:solidFill>
              <a:latin typeface="Calibri" pitchFamily="34" charset="0"/>
            </a:endParaRPr>
          </a:p>
        </p:txBody>
      </p:sp>
      <p:sp>
        <p:nvSpPr>
          <p:cNvPr id="3" name="Rectangle 3"/>
          <p:cNvSpPr>
            <a:spLocks noGrp="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Font typeface="Arial" charset="0"/>
              <a:buChar char="•"/>
            </a:pPr>
            <a:endParaRPr lang="en-US" sz="3200">
              <a:solidFill>
                <a:srgbClr val="000000"/>
              </a:solidFill>
              <a:latin typeface="Calibri" pitchFamily="34" charset="0"/>
            </a:endParaRPr>
          </a:p>
        </p:txBody>
      </p:sp>
    </p:spTree>
    <p:extLst>
      <p:ext uri="{BB962C8B-B14F-4D97-AF65-F5344CB8AC3E}">
        <p14:creationId xmlns:p14="http://schemas.microsoft.com/office/powerpoint/2010/main" val="1763579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5" Type="http://schemas.openxmlformats.org/officeDocument/2006/relationships/theme" Target="../theme/theme1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53.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theme" Target="../theme/theme12.xml"/><Relationship Id="rId5" Type="http://schemas.openxmlformats.org/officeDocument/2006/relationships/slideLayout" Target="../slideLayouts/slideLayout155.xml"/><Relationship Id="rId4" Type="http://schemas.openxmlformats.org/officeDocument/2006/relationships/slideLayout" Target="../slideLayouts/slideLayout15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3.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image" Target="../media/image8.png"/><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image" Target="../media/image7.png"/><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image" Target="../media/image6.png"/><Relationship Id="rId5" Type="http://schemas.openxmlformats.org/officeDocument/2006/relationships/slideLayout" Target="../slideLayouts/slideLayout171.xml"/><Relationship Id="rId1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slideLayout" Target="../slideLayouts/slideLayout170.xml"/><Relationship Id="rId9" Type="http://schemas.openxmlformats.org/officeDocument/2006/relationships/theme" Target="../theme/theme14.xml"/><Relationship Id="rId14" Type="http://schemas.openxmlformats.org/officeDocument/2006/relationships/image" Target="../media/image9.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5.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2.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 Type="http://schemas.openxmlformats.org/officeDocument/2006/relationships/slideLayout" Target="../slideLayouts/slideLayout88.xml"/><Relationship Id="rId21" Type="http://schemas.openxmlformats.org/officeDocument/2006/relationships/slideLayout" Target="../slideLayouts/slideLayout106.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theme" Target="../theme/theme9.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97F74B1-0A59-48B3-A495-2B216A5ED8FA}" type="datetime1">
              <a:rPr lang="en-US" smtClean="0"/>
              <a:t>11/9/2012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56714130-D9C4-48C9-9F50-B22F526BE9B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197" r:id="rId1"/>
    <p:sldLayoutId id="2147485198" r:id="rId2"/>
    <p:sldLayoutId id="2147485199" r:id="rId3"/>
    <p:sldLayoutId id="2147485200" r:id="rId4"/>
    <p:sldLayoutId id="2147485201" r:id="rId5"/>
    <p:sldLayoutId id="2147485202" r:id="rId6"/>
    <p:sldLayoutId id="2147485203" r:id="rId7"/>
    <p:sldLayoutId id="2147485204" r:id="rId8"/>
    <p:sldLayoutId id="2147485205" r:id="rId9"/>
    <p:sldLayoutId id="2147485206" r:id="rId10"/>
    <p:sldLayoutId id="2147485207"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mn-lt"/>
              </a:defRPr>
            </a:lvl1pPr>
          </a:lstStyle>
          <a:p>
            <a:pPr>
              <a:defRPr/>
            </a:pPr>
            <a:fld id="{EE91B516-3DED-47C2-9639-76A39B52F16D}" type="datetime1">
              <a:rPr lang="en-US" smtClean="0"/>
              <a:t>11/9/2012</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mn-lt"/>
              </a:defRPr>
            </a:lvl1pPr>
          </a:lstStyle>
          <a:p>
            <a:pPr>
              <a:defRPr/>
            </a:pPr>
            <a:fld id="{98FE64DD-6C33-4FA1-B5E5-DD02BEE06C7D}" type="slidenum">
              <a:rPr lang="en-US"/>
              <a:pPr>
                <a:defRPr/>
              </a:pPr>
              <a:t>‹#›</a:t>
            </a:fld>
            <a:endParaRPr lang="en-US"/>
          </a:p>
        </p:txBody>
      </p:sp>
    </p:spTree>
    <p:extLst>
      <p:ext uri="{BB962C8B-B14F-4D97-AF65-F5344CB8AC3E}">
        <p14:creationId xmlns:p14="http://schemas.microsoft.com/office/powerpoint/2010/main" val="4059939190"/>
      </p:ext>
    </p:extLst>
  </p:cSld>
  <p:clrMap bg1="lt1" tx1="dk1" bg2="lt2" tx2="dk2" accent1="accent1" accent2="accent2" accent3="accent3" accent4="accent4" accent5="accent5" accent6="accent6" hlink="hlink" folHlink="folHlink"/>
  <p:sldLayoutIdLst>
    <p:sldLayoutId id="2147485472" r:id="rId1"/>
    <p:sldLayoutId id="2147485473" r:id="rId2"/>
    <p:sldLayoutId id="2147485474" r:id="rId3"/>
    <p:sldLayoutId id="2147485475" r:id="rId4"/>
    <p:sldLayoutId id="2147485476" r:id="rId5"/>
    <p:sldLayoutId id="2147485477" r:id="rId6"/>
    <p:sldLayoutId id="2147485478" r:id="rId7"/>
    <p:sldLayoutId id="2147485479" r:id="rId8"/>
    <p:sldLayoutId id="2147485480" r:id="rId9"/>
    <p:sldLayoutId id="2147485481" r:id="rId10"/>
    <p:sldLayoutId id="2147485482" r:id="rId11"/>
    <p:sldLayoutId id="2147485483" r:id="rId12"/>
    <p:sldLayoutId id="2147485484" r:id="rId13"/>
    <p:sldLayoutId id="2147485485"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fld id="{E68DEA39-3879-4F2E-92DB-4A5DDC3B530A}" type="datetime1">
              <a:rPr lang="en-US" smtClean="0">
                <a:solidFill>
                  <a:srgbClr val="000000"/>
                </a:solidFill>
                <a:latin typeface="Times New Roman"/>
              </a:rPr>
              <a:t>11/9/2012</a:t>
            </a:fld>
            <a:endParaRPr lang="en-US">
              <a:solidFill>
                <a:srgbClr val="000000"/>
              </a:solidFill>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3522946A-2ED1-4078-9C08-71460B1D20D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95807957"/>
      </p:ext>
    </p:extLst>
  </p:cSld>
  <p:clrMap bg1="lt1" tx1="dk1" bg2="lt2" tx2="dk2" accent1="accent1" accent2="accent2" accent3="accent3" accent4="accent4" accent5="accent5" accent6="accent6" hlink="hlink" folHlink="folHlink"/>
  <p:sldLayoutIdLst>
    <p:sldLayoutId id="2147485487" r:id="rId1"/>
    <p:sldLayoutId id="2147485488" r:id="rId2"/>
    <p:sldLayoutId id="2147485489" r:id="rId3"/>
    <p:sldLayoutId id="2147485490" r:id="rId4"/>
    <p:sldLayoutId id="2147485491" r:id="rId5"/>
    <p:sldLayoutId id="2147485492" r:id="rId6"/>
    <p:sldLayoutId id="2147485493" r:id="rId7"/>
    <p:sldLayoutId id="2147485494" r:id="rId8"/>
    <p:sldLayoutId id="2147485495" r:id="rId9"/>
    <p:sldLayoutId id="2147485496" r:id="rId10"/>
    <p:sldLayoutId id="2147485497"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mn-lt"/>
              </a:defRPr>
            </a:lvl1pPr>
          </a:lstStyle>
          <a:p>
            <a:pPr>
              <a:defRPr/>
            </a:pPr>
            <a:fld id="{6FD76DF6-1523-4B9B-BC23-31AA6F1C3615}" type="slidenum">
              <a:rPr lang="en-US"/>
              <a:pPr>
                <a:defRPr/>
              </a:pPr>
              <a:t>‹#›</a:t>
            </a:fld>
            <a:endParaRPr lang="en-US"/>
          </a:p>
        </p:txBody>
      </p:sp>
    </p:spTree>
    <p:extLst>
      <p:ext uri="{BB962C8B-B14F-4D97-AF65-F5344CB8AC3E}">
        <p14:creationId xmlns:p14="http://schemas.microsoft.com/office/powerpoint/2010/main" val="4026989934"/>
      </p:ext>
    </p:extLst>
  </p:cSld>
  <p:clrMap bg1="lt1" tx1="dk1" bg2="lt2" tx2="dk2" accent1="accent1" accent2="accent2" accent3="accent3" accent4="accent4" accent5="accent5" accent6="accent6" hlink="hlink" folHlink="folHlink"/>
  <p:sldLayoutIdLst>
    <p:sldLayoutId id="2147485549" r:id="rId1"/>
    <p:sldLayoutId id="2147485550" r:id="rId2"/>
    <p:sldLayoutId id="2147485551" r:id="rId3"/>
    <p:sldLayoutId id="2147485552" r:id="rId4"/>
    <p:sldLayoutId id="2147485553" r:id="rId5"/>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3A37FB5-6999-425F-8108-A1A7F216AD36}" type="datetimeFigureOut">
              <a:rPr lang="en-US" smtClean="0">
                <a:solidFill>
                  <a:prstClr val="black">
                    <a:tint val="75000"/>
                  </a:prstClr>
                </a:solidFill>
                <a:latin typeface="Calibri"/>
              </a:rPr>
              <a:pPr fontAlgn="auto">
                <a:spcBef>
                  <a:spcPts val="0"/>
                </a:spcBef>
                <a:spcAft>
                  <a:spcPts val="0"/>
                </a:spcAft>
              </a:pPr>
              <a:t>11/9/2012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F45DB75-A83B-45D9-83A1-476FBC378291}"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86593060"/>
      </p:ext>
    </p:extLst>
  </p:cSld>
  <p:clrMap bg1="lt1" tx1="dk1" bg2="lt2" tx2="dk2" accent1="accent1" accent2="accent2" accent3="accent3" accent4="accent4" accent5="accent5" accent6="accent6" hlink="hlink" folHlink="folHlink"/>
  <p:sldLayoutIdLst>
    <p:sldLayoutId id="2147485567" r:id="rId1"/>
    <p:sldLayoutId id="2147485568" r:id="rId2"/>
    <p:sldLayoutId id="2147485569" r:id="rId3"/>
    <p:sldLayoutId id="2147485570" r:id="rId4"/>
    <p:sldLayoutId id="2147485571" r:id="rId5"/>
    <p:sldLayoutId id="2147485572" r:id="rId6"/>
    <p:sldLayoutId id="2147485573" r:id="rId7"/>
    <p:sldLayoutId id="2147485574" r:id="rId8"/>
    <p:sldLayoutId id="2147485575" r:id="rId9"/>
    <p:sldLayoutId id="2147485576" r:id="rId10"/>
    <p:sldLayoutId id="214748557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1371600"/>
            <a:ext cx="9144000" cy="518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Rectangle 9"/>
          <p:cNvSpPr/>
          <p:nvPr/>
        </p:nvSpPr>
        <p:spPr>
          <a:xfrm>
            <a:off x="0" y="1371600"/>
            <a:ext cx="9144000" cy="76200"/>
          </a:xfrm>
          <a:prstGeom prst="rect">
            <a:avLst/>
          </a:prstGeom>
          <a:solidFill>
            <a:schemeClr val="tx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1028" name="Picture 8" descr="luxtonEarth_FullPage.png"/>
          <p:cNvPicPr>
            <a:picLocks noChangeAspect="1"/>
          </p:cNvPicPr>
          <p:nvPr/>
        </p:nvPicPr>
        <p:blipFill>
          <a:blip r:embed="rId10" cstate="print"/>
          <a:srcRect/>
          <a:stretch>
            <a:fillRect/>
          </a:stretch>
        </p:blipFill>
        <p:spPr bwMode="auto">
          <a:xfrm>
            <a:off x="0" y="0"/>
            <a:ext cx="9144000" cy="6858000"/>
          </a:xfrm>
          <a:prstGeom prst="rect">
            <a:avLst/>
          </a:prstGeom>
          <a:noFill/>
          <a:ln w="9525">
            <a:noFill/>
            <a:miter lim="800000"/>
            <a:headEnd/>
            <a:tailEnd/>
          </a:ln>
        </p:spPr>
      </p:pic>
      <p:sp>
        <p:nvSpPr>
          <p:cNvPr id="1029" name="Rectangle 2"/>
          <p:cNvSpPr>
            <a:spLocks noGrp="1" noChangeArrowheads="1"/>
          </p:cNvSpPr>
          <p:nvPr>
            <p:ph type="title"/>
          </p:nvPr>
        </p:nvSpPr>
        <p:spPr bwMode="auto">
          <a:xfrm>
            <a:off x="1524000" y="0"/>
            <a:ext cx="7620000" cy="1371600"/>
          </a:xfrm>
          <a:prstGeom prst="rect">
            <a:avLst/>
          </a:prstGeom>
          <a:noFill/>
          <a:ln w="9525" algn="ctr">
            <a:noFill/>
            <a:miter lim="800000"/>
            <a:headEnd/>
            <a:tailEnd/>
          </a:ln>
        </p:spPr>
        <p:txBody>
          <a:bodyPr vert="horz" wrap="square" lIns="91440" tIns="45720" rIns="182880" bIns="45720" numCol="1" anchor="ctr" anchorCtr="0" compatLnSpc="1">
            <a:prstTxWarp prst="textNoShape">
              <a:avLst/>
            </a:prstTxWarp>
          </a:bodyPr>
          <a:lstStyle/>
          <a:p>
            <a:pPr lvl="0"/>
            <a:r>
              <a:rPr lang="en-US" smtClean="0"/>
              <a:t>Click to edit Master title style</a:t>
            </a:r>
          </a:p>
        </p:txBody>
      </p:sp>
      <p:sp>
        <p:nvSpPr>
          <p:cNvPr id="1030" name="Rectangle 3"/>
          <p:cNvSpPr>
            <a:spLocks noGrp="1" noChangeArrowheads="1"/>
          </p:cNvSpPr>
          <p:nvPr>
            <p:ph type="body" idx="1"/>
          </p:nvPr>
        </p:nvSpPr>
        <p:spPr bwMode="auto">
          <a:xfrm>
            <a:off x="304800" y="1676400"/>
            <a:ext cx="8534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 name="Rectangle 5"/>
          <p:cNvSpPr>
            <a:spLocks noGrp="1" noChangeArrowheads="1"/>
          </p:cNvSpPr>
          <p:nvPr>
            <p:ph type="ftr" sz="quarter" idx="3"/>
          </p:nvPr>
        </p:nvSpPr>
        <p:spPr bwMode="auto">
          <a:xfrm>
            <a:off x="0" y="6553200"/>
            <a:ext cx="8077200" cy="304800"/>
          </a:xfrm>
          <a:prstGeom prst="rect">
            <a:avLst/>
          </a:prstGeom>
          <a:noFill/>
          <a:ln w="9525">
            <a:noFill/>
            <a:miter lim="800000"/>
            <a:headEnd/>
            <a:tailEnd/>
          </a:ln>
          <a:effectLst/>
        </p:spPr>
        <p:txBody>
          <a:bodyPr vert="horz" wrap="square" lIns="640080" tIns="45720" rIns="91440" bIns="45720" numCol="1" anchor="t" anchorCtr="0" compatLnSpc="1">
            <a:prstTxWarp prst="textNoShape">
              <a:avLst/>
            </a:prstTxWarp>
          </a:bodyPr>
          <a:lstStyle>
            <a:lvl1pPr>
              <a:defRPr sz="1200" smtClean="0">
                <a:solidFill>
                  <a:srgbClr val="FFFFCC"/>
                </a:solidFill>
                <a:latin typeface="Franklin Gothic Medium" pitchFamily="34" charset="0"/>
              </a:defRPr>
            </a:lvl1pPr>
          </a:lstStyle>
          <a:p>
            <a:pPr>
              <a:defRPr/>
            </a:pPr>
            <a:endParaRPr lang="en-US">
              <a:cs typeface="Arial" charset="0"/>
            </a:endParaRPr>
          </a:p>
        </p:txBody>
      </p:sp>
      <p:sp>
        <p:nvSpPr>
          <p:cNvPr id="3" name="Rectangle 5"/>
          <p:cNvSpPr>
            <a:spLocks noGrp="1" noChangeArrowheads="1"/>
          </p:cNvSpPr>
          <p:nvPr>
            <p:ph type="ftr" sz="quarter" idx="3"/>
          </p:nvPr>
        </p:nvSpPr>
        <p:spPr bwMode="auto">
          <a:xfrm>
            <a:off x="0" y="6553200"/>
            <a:ext cx="8077200" cy="304800"/>
          </a:xfrm>
          <a:prstGeom prst="rect">
            <a:avLst/>
          </a:prstGeom>
          <a:noFill/>
          <a:ln w="9525">
            <a:noFill/>
            <a:miter lim="800000"/>
            <a:headEnd/>
            <a:tailEnd/>
          </a:ln>
        </p:spPr>
        <p:txBody>
          <a:bodyPr vert="horz" wrap="square" lIns="640080" tIns="45720" rIns="91440" bIns="45720" numCol="1" anchor="t" anchorCtr="0" compatLnSpc="1">
            <a:prstTxWarp prst="textNoShape">
              <a:avLst/>
            </a:prstTxWarp>
          </a:bodyPr>
          <a:lstStyle>
            <a:lvl1pPr>
              <a:defRPr sz="1200" smtClean="0">
                <a:solidFill>
                  <a:srgbClr val="FFFFCC"/>
                </a:solidFill>
                <a:latin typeface="Franklin Gothic Medium" pitchFamily="34" charset="0"/>
              </a:defRPr>
            </a:lvl1pPr>
          </a:lstStyle>
          <a:p>
            <a:pPr>
              <a:defRPr/>
            </a:pPr>
            <a:r>
              <a:rPr lang="fr-FR">
                <a:cs typeface="Arial" charset="0"/>
              </a:rPr>
              <a:t>National Satellite and Information Service: National </a:t>
            </a:r>
            <a:r>
              <a:rPr lang="en-US">
                <a:cs typeface="Arial" charset="0"/>
              </a:rPr>
              <a:t>Environmental</a:t>
            </a:r>
            <a:r>
              <a:rPr lang="fr-FR">
                <a:cs typeface="Arial" charset="0"/>
              </a:rPr>
              <a:t> Satellite, Data, &amp; Information Service (NESDIS)</a:t>
            </a:r>
            <a:endParaRPr lang="en-US">
              <a:cs typeface="Arial" charset="0"/>
            </a:endParaRPr>
          </a:p>
        </p:txBody>
      </p:sp>
      <p:sp>
        <p:nvSpPr>
          <p:cNvPr id="4" name="Rectangle 6"/>
          <p:cNvSpPr>
            <a:spLocks noGrp="1" noChangeArrowheads="1"/>
          </p:cNvSpPr>
          <p:nvPr>
            <p:ph type="sldNum" sz="quarter" idx="4"/>
          </p:nvPr>
        </p:nvSpPr>
        <p:spPr bwMode="auto">
          <a:xfrm>
            <a:off x="70104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FFFFCC"/>
                </a:solidFill>
                <a:latin typeface="Franklin Gothic Medium" pitchFamily="34" charset="0"/>
              </a:defRPr>
            </a:lvl1pPr>
          </a:lstStyle>
          <a:p>
            <a:pPr>
              <a:defRPr/>
            </a:pPr>
            <a:fld id="{2BA20D95-D259-48A5-9C0B-D6F3B61165D5}" type="slidenum">
              <a:rPr lang="en-US">
                <a:cs typeface="Arial" charset="0"/>
              </a:rPr>
              <a:pPr>
                <a:defRPr/>
              </a:pPr>
              <a:t>‹#›</a:t>
            </a:fld>
            <a:endParaRPr lang="en-US">
              <a:cs typeface="Arial" charset="0"/>
            </a:endParaRPr>
          </a:p>
        </p:txBody>
      </p:sp>
      <p:sp>
        <p:nvSpPr>
          <p:cNvPr id="5" name="Rectangle 6"/>
          <p:cNvSpPr>
            <a:spLocks noGrp="1" noChangeArrowheads="1"/>
          </p:cNvSpPr>
          <p:nvPr>
            <p:ph type="sldNum" sz="quarter" idx="4"/>
          </p:nvPr>
        </p:nvSpPr>
        <p:spPr bwMode="auto">
          <a:xfrm>
            <a:off x="7010400" y="6553200"/>
            <a:ext cx="21336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solidFill>
                  <a:srgbClr val="FFFFCC"/>
                </a:solidFill>
                <a:latin typeface="Franklin Gothic Medium" pitchFamily="34" charset="0"/>
              </a:defRPr>
            </a:lvl1pPr>
          </a:lstStyle>
          <a:p>
            <a:pPr>
              <a:defRPr/>
            </a:pPr>
            <a:fld id="{F0899790-943A-4B55-9DEC-51ADE8F063DF}" type="slidenum">
              <a:rPr lang="en-US">
                <a:cs typeface="Arial" charset="0"/>
              </a:rPr>
              <a:pPr>
                <a:defRPr/>
              </a:pPr>
              <a:t>‹#›</a:t>
            </a:fld>
            <a:endParaRPr lang="en-US">
              <a:cs typeface="Arial" charset="0"/>
            </a:endParaRPr>
          </a:p>
        </p:txBody>
      </p:sp>
      <p:pic>
        <p:nvPicPr>
          <p:cNvPr id="1035" name="Picture 7" descr="Dept of Commerce Seal"/>
          <p:cNvPicPr>
            <a:picLocks noChangeAspect="1" noChangeArrowheads="1"/>
          </p:cNvPicPr>
          <p:nvPr/>
        </p:nvPicPr>
        <p:blipFill>
          <a:blip r:embed="rId11" cstate="print"/>
          <a:srcRect/>
          <a:stretch>
            <a:fillRect/>
          </a:stretch>
        </p:blipFill>
        <p:spPr bwMode="auto">
          <a:xfrm>
            <a:off x="117475" y="6588125"/>
            <a:ext cx="236538" cy="234950"/>
          </a:xfrm>
          <a:prstGeom prst="rect">
            <a:avLst/>
          </a:prstGeom>
          <a:noFill/>
          <a:ln w="9525">
            <a:noFill/>
            <a:miter lim="800000"/>
            <a:headEnd/>
            <a:tailEnd/>
          </a:ln>
        </p:spPr>
      </p:pic>
      <p:pic>
        <p:nvPicPr>
          <p:cNvPr id="1036" name="Picture 8" descr="NOAA"/>
          <p:cNvPicPr>
            <a:picLocks noChangeAspect="1" noChangeArrowheads="1"/>
          </p:cNvPicPr>
          <p:nvPr/>
        </p:nvPicPr>
        <p:blipFill>
          <a:blip r:embed="rId12" cstate="print"/>
          <a:srcRect/>
          <a:stretch>
            <a:fillRect/>
          </a:stretch>
        </p:blipFill>
        <p:spPr bwMode="auto">
          <a:xfrm>
            <a:off x="346075" y="6591300"/>
            <a:ext cx="228600" cy="228600"/>
          </a:xfrm>
          <a:prstGeom prst="rect">
            <a:avLst/>
          </a:prstGeom>
          <a:noFill/>
          <a:ln w="9525">
            <a:noFill/>
            <a:miter lim="800000"/>
            <a:headEnd/>
            <a:tailEnd/>
          </a:ln>
        </p:spPr>
      </p:pic>
    </p:spTree>
    <p:extLst>
      <p:ext uri="{BB962C8B-B14F-4D97-AF65-F5344CB8AC3E}">
        <p14:creationId xmlns:p14="http://schemas.microsoft.com/office/powerpoint/2010/main" val="1583329541"/>
      </p:ext>
    </p:extLst>
  </p:cSld>
  <p:clrMap bg1="dk1" tx1="lt1" bg2="dk2" tx2="lt2" accent1="accent1" accent2="accent2" accent3="accent3" accent4="accent4" accent5="accent5" accent6="accent6" hlink="hlink" folHlink="folHlink"/>
  <p:sldLayoutIdLst>
    <p:sldLayoutId id="2147485579" r:id="rId1"/>
    <p:sldLayoutId id="2147485580" r:id="rId2"/>
    <p:sldLayoutId id="2147485581" r:id="rId3"/>
    <p:sldLayoutId id="2147485582" r:id="rId4"/>
    <p:sldLayoutId id="2147485583" r:id="rId5"/>
    <p:sldLayoutId id="2147485584" r:id="rId6"/>
    <p:sldLayoutId id="2147485585" r:id="rId7"/>
    <p:sldLayoutId id="2147485586" r:id="rId8"/>
  </p:sldLayoutIdLst>
  <p:transition>
    <p:pull dir="ld"/>
  </p:transition>
  <p:timing>
    <p:tnLst>
      <p:par>
        <p:cTn id="1" dur="indefinite" restart="never" nodeType="tmRoot"/>
      </p:par>
    </p:tnLst>
  </p:timing>
  <p:hf hdr="0" ftr="0" dt="0"/>
  <p:txStyles>
    <p:titleStyle>
      <a:lvl1pPr algn="r" rtl="0" eaLnBrk="0" fontAlgn="base" hangingPunct="0">
        <a:lnSpc>
          <a:spcPct val="90000"/>
        </a:lnSpc>
        <a:spcBef>
          <a:spcPct val="0"/>
        </a:spcBef>
        <a:spcAft>
          <a:spcPct val="0"/>
        </a:spcAft>
        <a:defRPr sz="4400">
          <a:solidFill>
            <a:srgbClr val="FFFFCC"/>
          </a:solidFill>
          <a:latin typeface="Franklin Gothic Book" pitchFamily="34" charset="0"/>
          <a:ea typeface="+mj-ea"/>
          <a:cs typeface="+mj-cs"/>
        </a:defRPr>
      </a:lvl1pPr>
      <a:lvl2pPr algn="r" rtl="0" eaLnBrk="0" fontAlgn="base" hangingPunct="0">
        <a:lnSpc>
          <a:spcPct val="90000"/>
        </a:lnSpc>
        <a:spcBef>
          <a:spcPct val="0"/>
        </a:spcBef>
        <a:spcAft>
          <a:spcPct val="0"/>
        </a:spcAft>
        <a:defRPr sz="4400">
          <a:solidFill>
            <a:srgbClr val="FFFFCC"/>
          </a:solidFill>
          <a:latin typeface="Franklin Gothic Book" pitchFamily="34" charset="0"/>
        </a:defRPr>
      </a:lvl2pPr>
      <a:lvl3pPr algn="r" rtl="0" eaLnBrk="0" fontAlgn="base" hangingPunct="0">
        <a:lnSpc>
          <a:spcPct val="90000"/>
        </a:lnSpc>
        <a:spcBef>
          <a:spcPct val="0"/>
        </a:spcBef>
        <a:spcAft>
          <a:spcPct val="0"/>
        </a:spcAft>
        <a:defRPr sz="4400">
          <a:solidFill>
            <a:srgbClr val="FFFFCC"/>
          </a:solidFill>
          <a:latin typeface="Franklin Gothic Book" pitchFamily="34" charset="0"/>
        </a:defRPr>
      </a:lvl3pPr>
      <a:lvl4pPr algn="r" rtl="0" eaLnBrk="0" fontAlgn="base" hangingPunct="0">
        <a:lnSpc>
          <a:spcPct val="90000"/>
        </a:lnSpc>
        <a:spcBef>
          <a:spcPct val="0"/>
        </a:spcBef>
        <a:spcAft>
          <a:spcPct val="0"/>
        </a:spcAft>
        <a:defRPr sz="4400">
          <a:solidFill>
            <a:srgbClr val="FFFFCC"/>
          </a:solidFill>
          <a:latin typeface="Franklin Gothic Book" pitchFamily="34" charset="0"/>
        </a:defRPr>
      </a:lvl4pPr>
      <a:lvl5pPr algn="r" rtl="0" eaLnBrk="0" fontAlgn="base" hangingPunct="0">
        <a:lnSpc>
          <a:spcPct val="90000"/>
        </a:lnSpc>
        <a:spcBef>
          <a:spcPct val="0"/>
        </a:spcBef>
        <a:spcAft>
          <a:spcPct val="0"/>
        </a:spcAft>
        <a:defRPr sz="4400">
          <a:solidFill>
            <a:srgbClr val="FFFFCC"/>
          </a:solidFill>
          <a:latin typeface="Franklin Gothic Book" pitchFamily="34" charset="0"/>
        </a:defRPr>
      </a:lvl5pPr>
      <a:lvl6pPr marL="457200" algn="r" rtl="0" eaLnBrk="1" fontAlgn="base" hangingPunct="1">
        <a:lnSpc>
          <a:spcPct val="90000"/>
        </a:lnSpc>
        <a:spcBef>
          <a:spcPct val="0"/>
        </a:spcBef>
        <a:spcAft>
          <a:spcPct val="0"/>
        </a:spcAft>
        <a:defRPr sz="4400">
          <a:solidFill>
            <a:srgbClr val="FFFFCC"/>
          </a:solidFill>
          <a:latin typeface="SolexBlackLiningItalic" pitchFamily="2" charset="0"/>
        </a:defRPr>
      </a:lvl6pPr>
      <a:lvl7pPr marL="914400" algn="r" rtl="0" eaLnBrk="1" fontAlgn="base" hangingPunct="1">
        <a:lnSpc>
          <a:spcPct val="90000"/>
        </a:lnSpc>
        <a:spcBef>
          <a:spcPct val="0"/>
        </a:spcBef>
        <a:spcAft>
          <a:spcPct val="0"/>
        </a:spcAft>
        <a:defRPr sz="4400">
          <a:solidFill>
            <a:srgbClr val="FFFFCC"/>
          </a:solidFill>
          <a:latin typeface="SolexBlackLiningItalic" pitchFamily="2" charset="0"/>
        </a:defRPr>
      </a:lvl7pPr>
      <a:lvl8pPr marL="1371600" algn="r" rtl="0" eaLnBrk="1" fontAlgn="base" hangingPunct="1">
        <a:lnSpc>
          <a:spcPct val="90000"/>
        </a:lnSpc>
        <a:spcBef>
          <a:spcPct val="0"/>
        </a:spcBef>
        <a:spcAft>
          <a:spcPct val="0"/>
        </a:spcAft>
        <a:defRPr sz="4400">
          <a:solidFill>
            <a:srgbClr val="FFFFCC"/>
          </a:solidFill>
          <a:latin typeface="SolexBlackLiningItalic" pitchFamily="2" charset="0"/>
        </a:defRPr>
      </a:lvl8pPr>
      <a:lvl9pPr marL="1828800" algn="r" rtl="0" eaLnBrk="1" fontAlgn="base" hangingPunct="1">
        <a:lnSpc>
          <a:spcPct val="90000"/>
        </a:lnSpc>
        <a:spcBef>
          <a:spcPct val="0"/>
        </a:spcBef>
        <a:spcAft>
          <a:spcPct val="0"/>
        </a:spcAft>
        <a:defRPr sz="4400">
          <a:solidFill>
            <a:srgbClr val="FFFFCC"/>
          </a:solidFill>
          <a:latin typeface="SolexBlackLiningItalic" pitchFamily="2" charset="0"/>
        </a:defRPr>
      </a:lvl9pPr>
    </p:titleStyle>
    <p:bodyStyle>
      <a:lvl1pPr marL="342900" indent="-342900" algn="l" rtl="0" eaLnBrk="0" fontAlgn="base" hangingPunct="0">
        <a:lnSpc>
          <a:spcPct val="90000"/>
        </a:lnSpc>
        <a:spcBef>
          <a:spcPct val="75000"/>
        </a:spcBef>
        <a:spcAft>
          <a:spcPct val="0"/>
        </a:spcAft>
        <a:defRPr sz="2800">
          <a:solidFill>
            <a:srgbClr val="083763"/>
          </a:solidFill>
          <a:latin typeface="ＭＳ Ｐゴシック"/>
          <a:ea typeface="+mn-ea"/>
          <a:cs typeface="+mn-cs"/>
        </a:defRPr>
      </a:lvl1pPr>
      <a:lvl2pPr marL="514350" indent="-285750" algn="l" rtl="0" eaLnBrk="0" fontAlgn="base" hangingPunct="0">
        <a:spcBef>
          <a:spcPct val="5000"/>
        </a:spcBef>
        <a:spcAft>
          <a:spcPct val="0"/>
        </a:spcAft>
        <a:buBlip>
          <a:blip r:embed="rId13"/>
        </a:buBlip>
        <a:defRPr sz="2000">
          <a:solidFill>
            <a:srgbClr val="083763"/>
          </a:solidFill>
          <a:latin typeface="Franklin Gothic Medium" pitchFamily="34" charset="0"/>
        </a:defRPr>
      </a:lvl2pPr>
      <a:lvl3pPr marL="914400" indent="-228600" algn="l" rtl="0" eaLnBrk="0" fontAlgn="base" hangingPunct="0">
        <a:spcBef>
          <a:spcPct val="5000"/>
        </a:spcBef>
        <a:spcAft>
          <a:spcPct val="0"/>
        </a:spcAft>
        <a:buBlip>
          <a:blip r:embed="rId14"/>
        </a:buBlip>
        <a:defRPr>
          <a:solidFill>
            <a:srgbClr val="083763"/>
          </a:solidFill>
          <a:latin typeface="Franklin Gothic Medium" pitchFamily="34" charset="0"/>
        </a:defRPr>
      </a:lvl3pPr>
      <a:lvl4pPr marL="1257300" indent="-228600" algn="l" rtl="0" eaLnBrk="0" fontAlgn="base" hangingPunct="0">
        <a:spcBef>
          <a:spcPct val="5000"/>
        </a:spcBef>
        <a:spcAft>
          <a:spcPct val="0"/>
        </a:spcAft>
        <a:buBlip>
          <a:blip r:embed="rId15"/>
        </a:buBlip>
        <a:defRPr sz="1600">
          <a:solidFill>
            <a:srgbClr val="083763"/>
          </a:solidFill>
          <a:latin typeface="Franklin Gothic Medium" pitchFamily="34" charset="0"/>
        </a:defRPr>
      </a:lvl4pPr>
      <a:lvl5pPr marL="1600200" indent="-228600" algn="l" rtl="0" eaLnBrk="0" fontAlgn="base" hangingPunct="0">
        <a:spcBef>
          <a:spcPct val="5000"/>
        </a:spcBef>
        <a:spcAft>
          <a:spcPct val="0"/>
        </a:spcAft>
        <a:buChar char="»"/>
        <a:defRPr sz="1600">
          <a:solidFill>
            <a:schemeClr val="accent2"/>
          </a:solidFill>
          <a:latin typeface="Franklin Gothic Medium" pitchFamily="34" charset="0"/>
        </a:defRPr>
      </a:lvl5pPr>
      <a:lvl6pPr marL="2057400" indent="-228600" algn="l" rtl="0" eaLnBrk="1" fontAlgn="base" hangingPunct="1">
        <a:spcBef>
          <a:spcPct val="5000"/>
        </a:spcBef>
        <a:spcAft>
          <a:spcPct val="0"/>
        </a:spcAft>
        <a:buChar char="»"/>
        <a:defRPr>
          <a:solidFill>
            <a:schemeClr val="accent2"/>
          </a:solidFill>
          <a:latin typeface="SolexRegularLining" pitchFamily="2" charset="0"/>
        </a:defRPr>
      </a:lvl6pPr>
      <a:lvl7pPr marL="2514600" indent="-228600" algn="l" rtl="0" eaLnBrk="1" fontAlgn="base" hangingPunct="1">
        <a:spcBef>
          <a:spcPct val="5000"/>
        </a:spcBef>
        <a:spcAft>
          <a:spcPct val="0"/>
        </a:spcAft>
        <a:buChar char="»"/>
        <a:defRPr>
          <a:solidFill>
            <a:schemeClr val="accent2"/>
          </a:solidFill>
          <a:latin typeface="SolexRegularLining" pitchFamily="2" charset="0"/>
        </a:defRPr>
      </a:lvl7pPr>
      <a:lvl8pPr marL="2971800" indent="-228600" algn="l" rtl="0" eaLnBrk="1" fontAlgn="base" hangingPunct="1">
        <a:spcBef>
          <a:spcPct val="5000"/>
        </a:spcBef>
        <a:spcAft>
          <a:spcPct val="0"/>
        </a:spcAft>
        <a:buChar char="»"/>
        <a:defRPr>
          <a:solidFill>
            <a:schemeClr val="accent2"/>
          </a:solidFill>
          <a:latin typeface="SolexRegularLining" pitchFamily="2" charset="0"/>
        </a:defRPr>
      </a:lvl8pPr>
      <a:lvl9pPr marL="3429000" indent="-228600" algn="l" rtl="0" eaLnBrk="1" fontAlgn="base" hangingPunct="1">
        <a:spcBef>
          <a:spcPct val="5000"/>
        </a:spcBef>
        <a:spcAft>
          <a:spcPct val="0"/>
        </a:spcAft>
        <a:buChar char="»"/>
        <a:defRPr>
          <a:solidFill>
            <a:schemeClr val="accent2"/>
          </a:solidFill>
          <a:latin typeface="SolexRegularLining" pitchFamily="2"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837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837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cs typeface="+mn-cs"/>
              </a:defRPr>
            </a:lvl1pPr>
          </a:lstStyle>
          <a:p>
            <a:pPr>
              <a:defRPr/>
            </a:pPr>
            <a:fld id="{DCDC7C42-06F9-4391-86C7-7100A165E678}" type="datetimeFigureOut">
              <a:rPr lang="en-US"/>
              <a:pPr>
                <a:defRPr/>
              </a:pPr>
              <a:t>11/9/2012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cs typeface="+mn-cs"/>
              </a:defRPr>
            </a:lvl1pPr>
          </a:lstStyle>
          <a:p>
            <a:pPr>
              <a:defRPr/>
            </a:pPr>
            <a:fld id="{2091262F-6599-4E35-BB7C-C2C160527F83}" type="slidenum">
              <a:rPr lang="en-US"/>
              <a:pPr>
                <a:defRPr/>
              </a:pPr>
              <a:t>‹#›</a:t>
            </a:fld>
            <a:endParaRPr lang="en-US"/>
          </a:p>
        </p:txBody>
      </p:sp>
    </p:spTree>
    <p:extLst>
      <p:ext uri="{BB962C8B-B14F-4D97-AF65-F5344CB8AC3E}">
        <p14:creationId xmlns:p14="http://schemas.microsoft.com/office/powerpoint/2010/main" val="25572217"/>
      </p:ext>
    </p:extLst>
  </p:cSld>
  <p:clrMap bg1="lt1" tx1="dk1" bg2="lt2" tx2="dk2" accent1="accent1" accent2="accent2" accent3="accent3" accent4="accent4" accent5="accent5" accent6="accent6" hlink="hlink" folHlink="folHlink"/>
  <p:sldLayoutIdLst>
    <p:sldLayoutId id="2147485588" r:id="rId1"/>
    <p:sldLayoutId id="2147485589" r:id="rId2"/>
    <p:sldLayoutId id="2147485590" r:id="rId3"/>
    <p:sldLayoutId id="2147485591" r:id="rId4"/>
    <p:sldLayoutId id="2147485592" r:id="rId5"/>
    <p:sldLayoutId id="2147485593" r:id="rId6"/>
    <p:sldLayoutId id="2147485594" r:id="rId7"/>
    <p:sldLayoutId id="2147485595" r:id="rId8"/>
    <p:sldLayoutId id="2147485596" r:id="rId9"/>
    <p:sldLayoutId id="2147485597" r:id="rId10"/>
    <p:sldLayoutId id="2147485598"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mn-lt"/>
              </a:defRPr>
            </a:lvl1pPr>
          </a:lstStyle>
          <a:p>
            <a:pPr>
              <a:defRPr/>
            </a:pPr>
            <a:fld id="{B8966997-42F1-41F1-BD05-6EF0B1500522}" type="datetime1">
              <a:rPr lang="en-US" smtClean="0"/>
              <a:t>11/9/2012</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mn-lt"/>
              </a:defRPr>
            </a:lvl1pPr>
          </a:lstStyle>
          <a:p>
            <a:pPr>
              <a:defRPr/>
            </a:pPr>
            <a:fld id="{6FD76DF6-1523-4B9B-BC23-31AA6F1C361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30" r:id="rId1"/>
    <p:sldLayoutId id="2147485231" r:id="rId2"/>
    <p:sldLayoutId id="2147485232" r:id="rId3"/>
    <p:sldLayoutId id="2147485233" r:id="rId4"/>
    <p:sldLayoutId id="2147485234" r:id="rId5"/>
    <p:sldLayoutId id="2147485235" r:id="rId6"/>
    <p:sldLayoutId id="2147485236" r:id="rId7"/>
    <p:sldLayoutId id="2147485237" r:id="rId8"/>
    <p:sldLayoutId id="2147485238" r:id="rId9"/>
    <p:sldLayoutId id="2147485239" r:id="rId10"/>
    <p:sldLayoutId id="2147485240" r:id="rId11"/>
    <p:sldLayoutId id="2147485241" r:id="rId12"/>
    <p:sldLayoutId id="2147485242" r:id="rId13"/>
    <p:sldLayoutId id="2147485243"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defRPr/>
            </a:pPr>
            <a:fld id="{46BF2EB6-E40A-4917-875C-3F2BDAFD3221}" type="datetime1">
              <a:rPr lang="en-US" smtClean="0"/>
              <a:t>11/9/2012</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3B939436-B2A9-4625-92E7-7ADC8AE0C7B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44" r:id="rId1"/>
    <p:sldLayoutId id="2147485245" r:id="rId2"/>
    <p:sldLayoutId id="2147485246" r:id="rId3"/>
    <p:sldLayoutId id="2147485247" r:id="rId4"/>
    <p:sldLayoutId id="2147485248" r:id="rId5"/>
    <p:sldLayoutId id="2147485249" r:id="rId6"/>
    <p:sldLayoutId id="2147485250" r:id="rId7"/>
    <p:sldLayoutId id="2147485251" r:id="rId8"/>
    <p:sldLayoutId id="2147485252" r:id="rId9"/>
    <p:sldLayoutId id="2147485253" r:id="rId10"/>
    <p:sldLayoutId id="2147485254"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1676400" y="274638"/>
            <a:ext cx="586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fld id="{8ED2B049-1EB9-43AF-8C45-3756C1E02B50}" type="datetime1">
              <a:rPr lang="en-US" smtClean="0"/>
              <a:t>11/9/2012</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7086600" y="6610350"/>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4AB7A976-5707-4C3D-8CC7-FB746ED31FDD}" type="slidenum">
              <a:rPr lang="en-US"/>
              <a:pPr>
                <a:defRPr/>
              </a:pPr>
              <a:t>‹#›</a:t>
            </a:fld>
            <a:endParaRPr lang="en-US"/>
          </a:p>
        </p:txBody>
      </p:sp>
      <p:pic>
        <p:nvPicPr>
          <p:cNvPr id="7175" name="Picture 8"/>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28600" y="228600"/>
            <a:ext cx="1176338"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176" name="Picture 9" descr="doc_logo"/>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696200" y="228600"/>
            <a:ext cx="121920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7" name="Line 7"/>
          <p:cNvSpPr>
            <a:spLocks noChangeShapeType="1"/>
          </p:cNvSpPr>
          <p:nvPr userDrawn="1"/>
        </p:nvSpPr>
        <p:spPr bwMode="auto">
          <a:xfrm>
            <a:off x="228600" y="1524000"/>
            <a:ext cx="8686800" cy="0"/>
          </a:xfrm>
          <a:prstGeom prst="line">
            <a:avLst/>
          </a:prstGeom>
          <a:noFill/>
          <a:ln w="571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5219" r:id="rId1"/>
    <p:sldLayoutId id="2147485220" r:id="rId2"/>
    <p:sldLayoutId id="2147485221" r:id="rId3"/>
    <p:sldLayoutId id="2147485222" r:id="rId4"/>
    <p:sldLayoutId id="2147485223" r:id="rId5"/>
    <p:sldLayoutId id="2147485224" r:id="rId6"/>
    <p:sldLayoutId id="2147485225" r:id="rId7"/>
    <p:sldLayoutId id="2147485226" r:id="rId8"/>
    <p:sldLayoutId id="2147485227" r:id="rId9"/>
    <p:sldLayoutId id="2147485228" r:id="rId10"/>
    <p:sldLayoutId id="2147485229" r:id="rId11"/>
    <p:sldLayoutId id="2147485294"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mn-lt"/>
              </a:defRPr>
            </a:lvl1pPr>
          </a:lstStyle>
          <a:p>
            <a:pPr>
              <a:defRPr/>
            </a:pPr>
            <a:fld id="{5E6815A9-8ECC-4277-B745-D847299D6217}" type="datetime1">
              <a:rPr lang="en-US" smtClean="0"/>
              <a:t>11/9/2012</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mn-lt"/>
              </a:defRPr>
            </a:lvl1pPr>
          </a:lstStyle>
          <a:p>
            <a:pPr>
              <a:defRPr/>
            </a:pPr>
            <a:fld id="{D960698F-9B0E-490C-B5DA-B9283B89AB69}" type="slidenum">
              <a:rPr lang="en-US"/>
              <a:pPr>
                <a:defRPr/>
              </a:pPr>
              <a:t>‹#›</a:t>
            </a:fld>
            <a:endParaRPr lang="en-US"/>
          </a:p>
        </p:txBody>
      </p:sp>
    </p:spTree>
    <p:extLst>
      <p:ext uri="{BB962C8B-B14F-4D97-AF65-F5344CB8AC3E}">
        <p14:creationId xmlns:p14="http://schemas.microsoft.com/office/powerpoint/2010/main" val="1153405931"/>
      </p:ext>
    </p:extLst>
  </p:cSld>
  <p:clrMap bg1="lt1" tx1="dk1" bg2="lt2" tx2="dk2" accent1="accent1" accent2="accent2" accent3="accent3" accent4="accent4" accent5="accent5" accent6="accent6" hlink="hlink" folHlink="folHlink"/>
  <p:sldLayoutIdLst>
    <p:sldLayoutId id="2147485330" r:id="rId1"/>
    <p:sldLayoutId id="2147485331" r:id="rId2"/>
    <p:sldLayoutId id="2147485332" r:id="rId3"/>
    <p:sldLayoutId id="2147485333" r:id="rId4"/>
    <p:sldLayoutId id="2147485334" r:id="rId5"/>
    <p:sldLayoutId id="2147485335" r:id="rId6"/>
    <p:sldLayoutId id="2147485336" r:id="rId7"/>
    <p:sldLayoutId id="2147485337" r:id="rId8"/>
    <p:sldLayoutId id="2147485338" r:id="rId9"/>
    <p:sldLayoutId id="2147485339" r:id="rId10"/>
    <p:sldLayoutId id="2147485340" r:id="rId11"/>
    <p:sldLayoutId id="2147485341" r:id="rId12"/>
    <p:sldLayoutId id="2147485342"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FC486C76-45E5-4F44-93FA-96D48AB9DDA5}" type="datetime1">
              <a:rPr lang="en-US" smtClean="0"/>
              <a:t>11/9/2012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2E68C46C-C6FE-418E-85EE-56D0F48E8EDB}" type="slidenum">
              <a:rPr lang="en-US"/>
              <a:pPr>
                <a:defRPr/>
              </a:pPr>
              <a:t>‹#›</a:t>
            </a:fld>
            <a:endParaRPr lang="en-US"/>
          </a:p>
        </p:txBody>
      </p:sp>
    </p:spTree>
    <p:extLst>
      <p:ext uri="{BB962C8B-B14F-4D97-AF65-F5344CB8AC3E}">
        <p14:creationId xmlns:p14="http://schemas.microsoft.com/office/powerpoint/2010/main" val="1190341829"/>
      </p:ext>
    </p:extLst>
  </p:cSld>
  <p:clrMap bg1="lt1" tx1="dk1" bg2="lt2" tx2="dk2" accent1="accent1" accent2="accent2" accent3="accent3" accent4="accent4" accent5="accent5" accent6="accent6" hlink="hlink" folHlink="folHlink"/>
  <p:sldLayoutIdLst>
    <p:sldLayoutId id="2147485356" r:id="rId1"/>
    <p:sldLayoutId id="2147485357" r:id="rId2"/>
    <p:sldLayoutId id="2147485358" r:id="rId3"/>
    <p:sldLayoutId id="2147485359" r:id="rId4"/>
    <p:sldLayoutId id="2147485360" r:id="rId5"/>
    <p:sldLayoutId id="2147485361" r:id="rId6"/>
    <p:sldLayoutId id="2147485362" r:id="rId7"/>
    <p:sldLayoutId id="2147485363" r:id="rId8"/>
    <p:sldLayoutId id="2147485364" r:id="rId9"/>
    <p:sldLayoutId id="2147485365" r:id="rId10"/>
    <p:sldLayoutId id="2147485366"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mn-lt"/>
              </a:defRPr>
            </a:lvl1pPr>
          </a:lstStyle>
          <a:p>
            <a:pPr>
              <a:defRPr/>
            </a:pPr>
            <a:fld id="{93233AAE-D4A1-4B70-928A-79675C2D0721}" type="datetime1">
              <a:rPr lang="en-US" smtClean="0"/>
              <a:t>11/9/2012</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mn-lt"/>
              </a:defRPr>
            </a:lvl1pPr>
          </a:lstStyle>
          <a:p>
            <a:pPr>
              <a:defRPr/>
            </a:pPr>
            <a:fld id="{DB1624B1-77E8-408D-9020-A859C2A6D6E9}" type="slidenum">
              <a:rPr lang="en-US"/>
              <a:pPr>
                <a:defRPr/>
              </a:pPr>
              <a:t>‹#›</a:t>
            </a:fld>
            <a:endParaRPr lang="en-US"/>
          </a:p>
        </p:txBody>
      </p:sp>
    </p:spTree>
    <p:extLst>
      <p:ext uri="{BB962C8B-B14F-4D97-AF65-F5344CB8AC3E}">
        <p14:creationId xmlns:p14="http://schemas.microsoft.com/office/powerpoint/2010/main" val="3955043333"/>
      </p:ext>
    </p:extLst>
  </p:cSld>
  <p:clrMap bg1="lt1" tx1="dk1" bg2="lt2" tx2="dk2" accent1="accent1" accent2="accent2" accent3="accent3" accent4="accent4" accent5="accent5" accent6="accent6" hlink="hlink" folHlink="folHlink"/>
  <p:sldLayoutIdLst>
    <p:sldLayoutId id="2147485368" r:id="rId1"/>
    <p:sldLayoutId id="2147485369" r:id="rId2"/>
    <p:sldLayoutId id="2147485370" r:id="rId3"/>
    <p:sldLayoutId id="2147485371" r:id="rId4"/>
    <p:sldLayoutId id="2147485372" r:id="rId5"/>
    <p:sldLayoutId id="2147485373" r:id="rId6"/>
    <p:sldLayoutId id="2147485374" r:id="rId7"/>
    <p:sldLayoutId id="2147485375" r:id="rId8"/>
    <p:sldLayoutId id="2147485376" r:id="rId9"/>
    <p:sldLayoutId id="2147485377" r:id="rId10"/>
    <p:sldLayoutId id="2147485378" r:id="rId11"/>
    <p:sldLayoutId id="2147485379" r:id="rId12"/>
    <p:sldLayoutId id="2147485380"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827C5AB2-E6C3-4C89-BFB8-07A7D6221E63}" type="datetime1">
              <a:rPr lang="en-US" smtClean="0"/>
              <a:t>11/9/2012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4DB0A650-B128-4E9D-A666-E9797B14FBAA}" type="slidenum">
              <a:rPr lang="en-US"/>
              <a:pPr>
                <a:defRPr/>
              </a:pPr>
              <a:t>‹#›</a:t>
            </a:fld>
            <a:endParaRPr lang="en-US"/>
          </a:p>
        </p:txBody>
      </p:sp>
    </p:spTree>
    <p:extLst>
      <p:ext uri="{BB962C8B-B14F-4D97-AF65-F5344CB8AC3E}">
        <p14:creationId xmlns:p14="http://schemas.microsoft.com/office/powerpoint/2010/main" val="2114803341"/>
      </p:ext>
    </p:extLst>
  </p:cSld>
  <p:clrMap bg1="lt1" tx1="dk1" bg2="lt2" tx2="dk2" accent1="accent1" accent2="accent2" accent3="accent3" accent4="accent4" accent5="accent5" accent6="accent6" hlink="hlink" folHlink="folHlink"/>
  <p:sldLayoutIdLst>
    <p:sldLayoutId id="2147485382" r:id="rId1"/>
    <p:sldLayoutId id="2147485383" r:id="rId2"/>
    <p:sldLayoutId id="2147485384" r:id="rId3"/>
    <p:sldLayoutId id="2147485385" r:id="rId4"/>
    <p:sldLayoutId id="2147485386" r:id="rId5"/>
    <p:sldLayoutId id="2147485387" r:id="rId6"/>
    <p:sldLayoutId id="2147485388" r:id="rId7"/>
    <p:sldLayoutId id="2147485389" r:id="rId8"/>
    <p:sldLayoutId id="2147485390" r:id="rId9"/>
    <p:sldLayoutId id="2147485391" r:id="rId10"/>
    <p:sldLayoutId id="2147485392" r:id="rId11"/>
    <p:sldLayoutId id="2147485393" r:id="rId12"/>
    <p:sldLayoutId id="2147485394" r:id="rId13"/>
    <p:sldLayoutId id="2147485395" r:id="rId14"/>
    <p:sldLayoutId id="2147485396" r:id="rId15"/>
    <p:sldLayoutId id="2147485397" r:id="rId16"/>
    <p:sldLayoutId id="2147485398" r:id="rId17"/>
    <p:sldLayoutId id="2147485399" r:id="rId18"/>
    <p:sldLayoutId id="2147485400" r:id="rId19"/>
    <p:sldLayoutId id="2147485401" r:id="rId20"/>
    <p:sldLayoutId id="2147485402" r:id="rId21"/>
    <p:sldLayoutId id="2147485403" r:id="rId22"/>
    <p:sldLayoutId id="2147485404" r:id="rId23"/>
    <p:sldLayoutId id="2147485405" r:id="rId24"/>
    <p:sldLayoutId id="2147485406" r:id="rId25"/>
    <p:sldLayoutId id="2147485407" r:id="rId26"/>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smtClean="0">
              <a:solidFill>
                <a:srgbClr val="000000"/>
              </a:solidFill>
              <a:latin typeface="Arial"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4CF8EA35-2B0A-4B8B-B573-9BD5710A65BC}" type="slidenum">
              <a:rPr lang="en-US" smtClean="0">
                <a:solidFill>
                  <a:srgbClr val="000000"/>
                </a:solidFill>
                <a:latin typeface="Arial" pitchFamily="34" charset="0"/>
              </a:rPr>
              <a:pPr/>
              <a:t>‹#›</a:t>
            </a:fld>
            <a:endParaRPr lang="en-US" smtClean="0">
              <a:solidFill>
                <a:srgbClr val="000000"/>
              </a:solidFill>
              <a:latin typeface="Arial" pitchFamily="34" charset="0"/>
            </a:endParaRPr>
          </a:p>
        </p:txBody>
      </p:sp>
      <p:sp>
        <p:nvSpPr>
          <p:cNvPr id="1031" name="Rectangle 7"/>
          <p:cNvSpPr>
            <a:spLocks noChangeArrowheads="1"/>
          </p:cNvSpPr>
          <p:nvPr userDrawn="1"/>
        </p:nvSpPr>
        <p:spPr bwMode="auto">
          <a:xfrm>
            <a:off x="0" y="6626225"/>
            <a:ext cx="671513"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fld id="{D1DB92A2-E899-4B85-A713-8D6B01EB7CC4}" type="datetime1">
              <a:rPr lang="en-US" sz="800" smtClean="0">
                <a:solidFill>
                  <a:srgbClr val="000000"/>
                </a:solidFill>
                <a:latin typeface="Arial" pitchFamily="34" charset="0"/>
              </a:rPr>
              <a:pPr/>
              <a:t>11/9/2012</a:t>
            </a:fld>
            <a:endParaRPr lang="en-US" sz="800" smtClean="0">
              <a:solidFill>
                <a:srgbClr val="000000"/>
              </a:solidFill>
              <a:latin typeface="Arial" pitchFamily="34" charset="0"/>
            </a:endParaRPr>
          </a:p>
        </p:txBody>
      </p:sp>
    </p:spTree>
    <p:extLst>
      <p:ext uri="{BB962C8B-B14F-4D97-AF65-F5344CB8AC3E}">
        <p14:creationId xmlns:p14="http://schemas.microsoft.com/office/powerpoint/2010/main" val="3762375384"/>
      </p:ext>
    </p:extLst>
  </p:cSld>
  <p:clrMap bg1="lt1" tx1="dk1" bg2="lt2" tx2="dk2" accent1="accent1" accent2="accent2" accent3="accent3" accent4="accent4" accent5="accent5" accent6="accent6" hlink="hlink" folHlink="folHlink"/>
  <p:sldLayoutIdLst>
    <p:sldLayoutId id="2147485457" r:id="rId1"/>
    <p:sldLayoutId id="2147485458" r:id="rId2"/>
    <p:sldLayoutId id="2147485459" r:id="rId3"/>
    <p:sldLayoutId id="2147485460" r:id="rId4"/>
    <p:sldLayoutId id="2147485461" r:id="rId5"/>
    <p:sldLayoutId id="2147485462" r:id="rId6"/>
    <p:sldLayoutId id="2147485463" r:id="rId7"/>
    <p:sldLayoutId id="2147485464" r:id="rId8"/>
    <p:sldLayoutId id="2147485465" r:id="rId9"/>
    <p:sldLayoutId id="2147485466" r:id="rId10"/>
    <p:sldLayoutId id="2147485467" r:id="rId11"/>
    <p:sldLayoutId id="2147485468" r:id="rId12"/>
    <p:sldLayoutId id="2147485469" r:id="rId13"/>
    <p:sldLayoutId id="2147485470" r:id="rId14"/>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png"/><Relationship Id="rId9" Type="http://schemas.openxmlformats.org/officeDocument/2006/relationships/image" Target="../media/image28.png"/></Relationships>
</file>

<file path=ppt/slides/_rels/slide10.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3.xml"/><Relationship Id="rId1" Type="http://schemas.openxmlformats.org/officeDocument/2006/relationships/slideLayout" Target="../slideLayouts/slideLayout3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46.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9.wmf"/><Relationship Id="rId2" Type="http://schemas.openxmlformats.org/officeDocument/2006/relationships/notesSlide" Target="../notesSlides/notesSlide5.xml"/><Relationship Id="rId1" Type="http://schemas.openxmlformats.org/officeDocument/2006/relationships/slideLayout" Target="../slideLayouts/slideLayout74.xml"/><Relationship Id="rId6" Type="http://schemas.openxmlformats.org/officeDocument/2006/relationships/image" Target="../media/image48.wmf"/><Relationship Id="rId5" Type="http://schemas.openxmlformats.org/officeDocument/2006/relationships/image" Target="../media/image47.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16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69.jpeg"/><Relationship Id="rId3" Type="http://schemas.openxmlformats.org/officeDocument/2006/relationships/notesSlide" Target="../notesSlides/notesSlide7.xml"/><Relationship Id="rId7" Type="http://schemas.openxmlformats.org/officeDocument/2006/relationships/image" Target="../media/image67.png"/><Relationship Id="rId12" Type="http://schemas.openxmlformats.org/officeDocument/2006/relationships/image" Target="../media/image68.png"/><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66.jpeg"/><Relationship Id="rId11" Type="http://schemas.openxmlformats.org/officeDocument/2006/relationships/image" Target="../media/image23.png"/><Relationship Id="rId5" Type="http://schemas.openxmlformats.org/officeDocument/2006/relationships/image" Target="../media/image64.wmf"/><Relationship Id="rId10" Type="http://schemas.openxmlformats.org/officeDocument/2006/relationships/image" Target="../media/image22.png"/><Relationship Id="rId4" Type="http://schemas.openxmlformats.org/officeDocument/2006/relationships/oleObject" Target="../embeddings/oleObject2.bin"/><Relationship Id="rId9" Type="http://schemas.openxmlformats.org/officeDocument/2006/relationships/image" Target="../media/image65.wmf"/><Relationship Id="rId14" Type="http://schemas.openxmlformats.org/officeDocument/2006/relationships/image" Target="../media/image70.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3.pn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3.png"/><Relationship Id="rId11" Type="http://schemas.openxmlformats.org/officeDocument/2006/relationships/image" Target="../media/image79.png"/><Relationship Id="rId5" Type="http://schemas.openxmlformats.org/officeDocument/2006/relationships/image" Target="../media/image22.png"/><Relationship Id="rId10" Type="http://schemas.openxmlformats.org/officeDocument/2006/relationships/image" Target="../media/image78.png"/><Relationship Id="rId4" Type="http://schemas.openxmlformats.org/officeDocument/2006/relationships/image" Target="../media/image74.png"/><Relationship Id="rId9" Type="http://schemas.openxmlformats.org/officeDocument/2006/relationships/image" Target="../media/image77.png"/></Relationships>
</file>

<file path=ppt/slides/_rels/slide21.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22.png"/><Relationship Id="rId7" Type="http://schemas.openxmlformats.org/officeDocument/2006/relationships/image" Target="../media/image83.jpe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82.jpeg"/><Relationship Id="rId11" Type="http://schemas.openxmlformats.org/officeDocument/2006/relationships/image" Target="../media/image87.jpeg"/><Relationship Id="rId5" Type="http://schemas.openxmlformats.org/officeDocument/2006/relationships/image" Target="../media/image81.jpeg"/><Relationship Id="rId10" Type="http://schemas.openxmlformats.org/officeDocument/2006/relationships/image" Target="../media/image86.jpeg"/><Relationship Id="rId4" Type="http://schemas.openxmlformats.org/officeDocument/2006/relationships/image" Target="../media/image23.png"/><Relationship Id="rId9" Type="http://schemas.openxmlformats.org/officeDocument/2006/relationships/image" Target="../media/image85.jpeg"/></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s/_rels/slide23.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11.xml"/><Relationship Id="rId1" Type="http://schemas.openxmlformats.org/officeDocument/2006/relationships/slideLayout" Target="../slideLayouts/slideLayout68.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94.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0.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2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55.xml"/></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99.png"/><Relationship Id="rId7" Type="http://schemas.openxmlformats.org/officeDocument/2006/relationships/image" Target="../media/image22.png"/><Relationship Id="rId12" Type="http://schemas.openxmlformats.org/officeDocument/2006/relationships/image" Target="../media/image106.png"/><Relationship Id="rId2" Type="http://schemas.openxmlformats.org/officeDocument/2006/relationships/notesSlide" Target="../notesSlides/notesSlide12.xml"/><Relationship Id="rId1" Type="http://schemas.openxmlformats.org/officeDocument/2006/relationships/slideLayout" Target="../slideLayouts/slideLayout151.xml"/><Relationship Id="rId6" Type="http://schemas.openxmlformats.org/officeDocument/2006/relationships/image" Target="../media/image102.png"/><Relationship Id="rId11" Type="http://schemas.openxmlformats.org/officeDocument/2006/relationships/image" Target="../media/image105.png"/><Relationship Id="rId5" Type="http://schemas.openxmlformats.org/officeDocument/2006/relationships/image" Target="../media/image101.png"/><Relationship Id="rId10" Type="http://schemas.openxmlformats.org/officeDocument/2006/relationships/image" Target="../media/image104.png"/><Relationship Id="rId4" Type="http://schemas.openxmlformats.org/officeDocument/2006/relationships/image" Target="../media/image100.png"/><Relationship Id="rId9" Type="http://schemas.openxmlformats.org/officeDocument/2006/relationships/image" Target="../media/image103.wmf"/></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32.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14.xml"/><Relationship Id="rId7" Type="http://schemas.openxmlformats.org/officeDocument/2006/relationships/image" Target="../media/image109.jpeg"/><Relationship Id="rId2" Type="http://schemas.openxmlformats.org/officeDocument/2006/relationships/slideLayout" Target="../slideLayouts/slideLayout127.xml"/><Relationship Id="rId1" Type="http://schemas.openxmlformats.org/officeDocument/2006/relationships/vmlDrawing" Target="../drawings/vmlDrawing3.vml"/><Relationship Id="rId6" Type="http://schemas.openxmlformats.org/officeDocument/2006/relationships/image" Target="../media/image23.png"/><Relationship Id="rId11" Type="http://schemas.openxmlformats.org/officeDocument/2006/relationships/image" Target="../media/image110.png"/><Relationship Id="rId5" Type="http://schemas.openxmlformats.org/officeDocument/2006/relationships/image" Target="../media/image22.png"/><Relationship Id="rId10" Type="http://schemas.openxmlformats.org/officeDocument/2006/relationships/image" Target="../media/image107.emf"/><Relationship Id="rId4" Type="http://schemas.openxmlformats.org/officeDocument/2006/relationships/image" Target="../media/image108.png"/><Relationship Id="rId9" Type="http://schemas.openxmlformats.org/officeDocument/2006/relationships/oleObject" Target="../embeddings/Microsoft_Excel_97-2003_Worksheet1.xls"/></Relationships>
</file>

<file path=ppt/slides/_rels/slide2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s/_rels/slide3.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0.xml"/><Relationship Id="rId7" Type="http://schemas.openxmlformats.org/officeDocument/2006/relationships/image" Target="../media/image111.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15.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112.png"/></Relationships>
</file>

<file path=ppt/slides/_rels/slide3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slideLayout" Target="../slideLayouts/slideLayout18.xml"/><Relationship Id="rId1" Type="http://schemas.openxmlformats.org/officeDocument/2006/relationships/video" Target="file:///C:\1Morone\LU%20Presentations\DBOFS_salinity.wmv" TargetMode="Externa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14.png"/></Relationships>
</file>

<file path=ppt/slides/_rels/slide3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115.png"/><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117.png"/><Relationship Id="rId5" Type="http://schemas.openxmlformats.org/officeDocument/2006/relationships/image" Target="../media/image23.png"/><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53.gif"/><Relationship Id="rId5" Type="http://schemas.openxmlformats.org/officeDocument/2006/relationships/image" Target="../media/image118.png"/><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21.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120.png"/><Relationship Id="rId5" Type="http://schemas.openxmlformats.org/officeDocument/2006/relationships/image" Target="../media/image119.gif"/><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chart" Target="../charts/chart1.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1.xml"/><Relationship Id="rId1" Type="http://schemas.openxmlformats.org/officeDocument/2006/relationships/slideLayout" Target="../slideLayouts/slideLayout107.xml"/></Relationships>
</file>

<file path=ppt/slides/_rels/slide4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Layout" Target="../slideLayouts/slideLayout151.xml"/><Relationship Id="rId1" Type="http://schemas.openxmlformats.org/officeDocument/2006/relationships/video" Target="file:///C:\1Morone\LU%20Presentations\821_20110830-IreneTracks-WaterMark.wmv"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124.gif"/><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3" Type="http://schemas.openxmlformats.org/officeDocument/2006/relationships/image" Target="../media/image135.gif"/><Relationship Id="rId18" Type="http://schemas.openxmlformats.org/officeDocument/2006/relationships/image" Target="../media/image140.gif"/><Relationship Id="rId26" Type="http://schemas.openxmlformats.org/officeDocument/2006/relationships/image" Target="../media/image148.gif"/><Relationship Id="rId39" Type="http://schemas.openxmlformats.org/officeDocument/2006/relationships/image" Target="../media/image161.gif"/><Relationship Id="rId21" Type="http://schemas.openxmlformats.org/officeDocument/2006/relationships/image" Target="../media/image143.gif"/><Relationship Id="rId34" Type="http://schemas.openxmlformats.org/officeDocument/2006/relationships/image" Target="../media/image156.gif"/><Relationship Id="rId42" Type="http://schemas.openxmlformats.org/officeDocument/2006/relationships/image" Target="../media/image164.gif"/><Relationship Id="rId47" Type="http://schemas.openxmlformats.org/officeDocument/2006/relationships/image" Target="../media/image169.gif"/><Relationship Id="rId50" Type="http://schemas.openxmlformats.org/officeDocument/2006/relationships/image" Target="../media/image172.gif"/><Relationship Id="rId55" Type="http://schemas.openxmlformats.org/officeDocument/2006/relationships/image" Target="../media/image177.gif"/><Relationship Id="rId63" Type="http://schemas.openxmlformats.org/officeDocument/2006/relationships/image" Target="../media/image185.gif"/><Relationship Id="rId68" Type="http://schemas.openxmlformats.org/officeDocument/2006/relationships/image" Target="../media/image190.gif"/><Relationship Id="rId7" Type="http://schemas.openxmlformats.org/officeDocument/2006/relationships/image" Target="../media/image129.gif"/><Relationship Id="rId71" Type="http://schemas.openxmlformats.org/officeDocument/2006/relationships/image" Target="../media/image193.gif"/><Relationship Id="rId2" Type="http://schemas.openxmlformats.org/officeDocument/2006/relationships/notesSlide" Target="../notesSlides/notesSlide22.xml"/><Relationship Id="rId16" Type="http://schemas.openxmlformats.org/officeDocument/2006/relationships/image" Target="../media/image138.gif"/><Relationship Id="rId29" Type="http://schemas.openxmlformats.org/officeDocument/2006/relationships/image" Target="../media/image151.gif"/><Relationship Id="rId1" Type="http://schemas.openxmlformats.org/officeDocument/2006/relationships/slideLayout" Target="../slideLayouts/slideLayout174.xml"/><Relationship Id="rId6" Type="http://schemas.openxmlformats.org/officeDocument/2006/relationships/image" Target="../media/image128.gif"/><Relationship Id="rId11" Type="http://schemas.openxmlformats.org/officeDocument/2006/relationships/image" Target="../media/image133.gif"/><Relationship Id="rId24" Type="http://schemas.openxmlformats.org/officeDocument/2006/relationships/image" Target="../media/image146.gif"/><Relationship Id="rId32" Type="http://schemas.openxmlformats.org/officeDocument/2006/relationships/image" Target="../media/image154.gif"/><Relationship Id="rId37" Type="http://schemas.openxmlformats.org/officeDocument/2006/relationships/image" Target="../media/image159.gif"/><Relationship Id="rId40" Type="http://schemas.openxmlformats.org/officeDocument/2006/relationships/image" Target="../media/image162.gif"/><Relationship Id="rId45" Type="http://schemas.openxmlformats.org/officeDocument/2006/relationships/image" Target="../media/image167.gif"/><Relationship Id="rId53" Type="http://schemas.openxmlformats.org/officeDocument/2006/relationships/image" Target="../media/image175.gif"/><Relationship Id="rId58" Type="http://schemas.openxmlformats.org/officeDocument/2006/relationships/image" Target="../media/image180.gif"/><Relationship Id="rId66" Type="http://schemas.openxmlformats.org/officeDocument/2006/relationships/image" Target="../media/image188.gif"/><Relationship Id="rId5" Type="http://schemas.openxmlformats.org/officeDocument/2006/relationships/image" Target="../media/image127.gif"/><Relationship Id="rId15" Type="http://schemas.openxmlformats.org/officeDocument/2006/relationships/image" Target="../media/image137.gif"/><Relationship Id="rId23" Type="http://schemas.openxmlformats.org/officeDocument/2006/relationships/image" Target="../media/image145.gif"/><Relationship Id="rId28" Type="http://schemas.openxmlformats.org/officeDocument/2006/relationships/image" Target="../media/image150.gif"/><Relationship Id="rId36" Type="http://schemas.openxmlformats.org/officeDocument/2006/relationships/image" Target="../media/image158.gif"/><Relationship Id="rId49" Type="http://schemas.openxmlformats.org/officeDocument/2006/relationships/image" Target="../media/image171.gif"/><Relationship Id="rId57" Type="http://schemas.openxmlformats.org/officeDocument/2006/relationships/image" Target="../media/image179.gif"/><Relationship Id="rId61" Type="http://schemas.openxmlformats.org/officeDocument/2006/relationships/image" Target="../media/image183.gif"/><Relationship Id="rId10" Type="http://schemas.openxmlformats.org/officeDocument/2006/relationships/image" Target="../media/image132.gif"/><Relationship Id="rId19" Type="http://schemas.openxmlformats.org/officeDocument/2006/relationships/image" Target="../media/image141.gif"/><Relationship Id="rId31" Type="http://schemas.openxmlformats.org/officeDocument/2006/relationships/image" Target="../media/image153.gif"/><Relationship Id="rId44" Type="http://schemas.openxmlformats.org/officeDocument/2006/relationships/image" Target="../media/image166.gif"/><Relationship Id="rId52" Type="http://schemas.openxmlformats.org/officeDocument/2006/relationships/image" Target="../media/image174.gif"/><Relationship Id="rId60" Type="http://schemas.openxmlformats.org/officeDocument/2006/relationships/image" Target="../media/image182.gif"/><Relationship Id="rId65" Type="http://schemas.openxmlformats.org/officeDocument/2006/relationships/image" Target="../media/image187.gif"/><Relationship Id="rId4" Type="http://schemas.openxmlformats.org/officeDocument/2006/relationships/image" Target="../media/image126.gif"/><Relationship Id="rId9" Type="http://schemas.openxmlformats.org/officeDocument/2006/relationships/image" Target="../media/image131.gif"/><Relationship Id="rId14" Type="http://schemas.openxmlformats.org/officeDocument/2006/relationships/image" Target="../media/image136.gif"/><Relationship Id="rId22" Type="http://schemas.openxmlformats.org/officeDocument/2006/relationships/image" Target="../media/image144.gif"/><Relationship Id="rId27" Type="http://schemas.openxmlformats.org/officeDocument/2006/relationships/image" Target="../media/image149.gif"/><Relationship Id="rId30" Type="http://schemas.openxmlformats.org/officeDocument/2006/relationships/image" Target="../media/image152.gif"/><Relationship Id="rId35" Type="http://schemas.openxmlformats.org/officeDocument/2006/relationships/image" Target="../media/image157.gif"/><Relationship Id="rId43" Type="http://schemas.openxmlformats.org/officeDocument/2006/relationships/image" Target="../media/image165.gif"/><Relationship Id="rId48" Type="http://schemas.openxmlformats.org/officeDocument/2006/relationships/image" Target="../media/image170.gif"/><Relationship Id="rId56" Type="http://schemas.openxmlformats.org/officeDocument/2006/relationships/image" Target="../media/image178.gif"/><Relationship Id="rId64" Type="http://schemas.openxmlformats.org/officeDocument/2006/relationships/image" Target="../media/image186.gif"/><Relationship Id="rId69" Type="http://schemas.openxmlformats.org/officeDocument/2006/relationships/image" Target="../media/image191.gif"/><Relationship Id="rId8" Type="http://schemas.openxmlformats.org/officeDocument/2006/relationships/image" Target="../media/image130.gif"/><Relationship Id="rId51" Type="http://schemas.openxmlformats.org/officeDocument/2006/relationships/image" Target="../media/image173.gif"/><Relationship Id="rId72" Type="http://schemas.openxmlformats.org/officeDocument/2006/relationships/image" Target="../media/image194.gif"/><Relationship Id="rId3" Type="http://schemas.openxmlformats.org/officeDocument/2006/relationships/image" Target="../media/image125.gif"/><Relationship Id="rId12" Type="http://schemas.openxmlformats.org/officeDocument/2006/relationships/image" Target="../media/image134.gif"/><Relationship Id="rId17" Type="http://schemas.openxmlformats.org/officeDocument/2006/relationships/image" Target="../media/image139.gif"/><Relationship Id="rId25" Type="http://schemas.openxmlformats.org/officeDocument/2006/relationships/image" Target="../media/image147.gif"/><Relationship Id="rId33" Type="http://schemas.openxmlformats.org/officeDocument/2006/relationships/image" Target="../media/image155.gif"/><Relationship Id="rId38" Type="http://schemas.openxmlformats.org/officeDocument/2006/relationships/image" Target="../media/image160.gif"/><Relationship Id="rId46" Type="http://schemas.openxmlformats.org/officeDocument/2006/relationships/image" Target="../media/image168.gif"/><Relationship Id="rId59" Type="http://schemas.openxmlformats.org/officeDocument/2006/relationships/image" Target="../media/image181.gif"/><Relationship Id="rId67" Type="http://schemas.openxmlformats.org/officeDocument/2006/relationships/image" Target="../media/image189.gif"/><Relationship Id="rId20" Type="http://schemas.openxmlformats.org/officeDocument/2006/relationships/image" Target="../media/image142.gif"/><Relationship Id="rId41" Type="http://schemas.openxmlformats.org/officeDocument/2006/relationships/image" Target="../media/image163.gif"/><Relationship Id="rId54" Type="http://schemas.openxmlformats.org/officeDocument/2006/relationships/image" Target="../media/image176.gif"/><Relationship Id="rId62" Type="http://schemas.openxmlformats.org/officeDocument/2006/relationships/image" Target="../media/image184.gif"/><Relationship Id="rId70" Type="http://schemas.openxmlformats.org/officeDocument/2006/relationships/image" Target="../media/image192.gif"/></Relationships>
</file>

<file path=ppt/slides/_rels/slide46.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95.gif"/><Relationship Id="rId7" Type="http://schemas.openxmlformats.org/officeDocument/2006/relationships/image" Target="../media/image199.gif"/><Relationship Id="rId2" Type="http://schemas.openxmlformats.org/officeDocument/2006/relationships/notesSlide" Target="../notesSlides/notesSlide23.xml"/><Relationship Id="rId1" Type="http://schemas.openxmlformats.org/officeDocument/2006/relationships/slideLayout" Target="../slideLayouts/slideLayout151.xml"/><Relationship Id="rId6" Type="http://schemas.openxmlformats.org/officeDocument/2006/relationships/image" Target="../media/image198.png"/><Relationship Id="rId5" Type="http://schemas.openxmlformats.org/officeDocument/2006/relationships/image" Target="../media/image197.gif"/><Relationship Id="rId10" Type="http://schemas.openxmlformats.org/officeDocument/2006/relationships/image" Target="../media/image202.png"/><Relationship Id="rId4" Type="http://schemas.openxmlformats.org/officeDocument/2006/relationships/image" Target="../media/image196.png"/><Relationship Id="rId9" Type="http://schemas.openxmlformats.org/officeDocument/2006/relationships/image" Target="../media/image201.png"/></Relationships>
</file>

<file path=ppt/slides/_rels/slide47.xml.rels><?xml version="1.0" encoding="UTF-8" standalone="yes"?>
<Relationships xmlns="http://schemas.openxmlformats.org/package/2006/relationships"><Relationship Id="rId8" Type="http://schemas.openxmlformats.org/officeDocument/2006/relationships/image" Target="../media/image209.gif"/><Relationship Id="rId3" Type="http://schemas.openxmlformats.org/officeDocument/2006/relationships/image" Target="../media/image204.gif"/><Relationship Id="rId7" Type="http://schemas.openxmlformats.org/officeDocument/2006/relationships/image" Target="../media/image208.gif"/><Relationship Id="rId2" Type="http://schemas.openxmlformats.org/officeDocument/2006/relationships/image" Target="../media/image203.gif"/><Relationship Id="rId1" Type="http://schemas.openxmlformats.org/officeDocument/2006/relationships/slideLayout" Target="../slideLayouts/slideLayout162.xml"/><Relationship Id="rId6" Type="http://schemas.openxmlformats.org/officeDocument/2006/relationships/image" Target="../media/image207.gif"/><Relationship Id="rId5" Type="http://schemas.openxmlformats.org/officeDocument/2006/relationships/image" Target="../media/image206.gif"/><Relationship Id="rId4" Type="http://schemas.openxmlformats.org/officeDocument/2006/relationships/image" Target="../media/image205.gif"/><Relationship Id="rId9" Type="http://schemas.openxmlformats.org/officeDocument/2006/relationships/image" Target="../media/image210.gif"/></Relationships>
</file>

<file path=ppt/slides/_rels/slide48.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162.xml"/></Relationships>
</file>

<file path=ppt/slides/_rels/slide49.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162.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6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213.png"/></Relationships>
</file>

<file path=ppt/slides/_rels/slide51.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162.xml"/></Relationships>
</file>

<file path=ppt/slides/_rels/slide52.xml.rels><?xml version="1.0" encoding="UTF-8" standalone="yes"?>
<Relationships xmlns="http://schemas.openxmlformats.org/package/2006/relationships"><Relationship Id="rId2" Type="http://schemas.openxmlformats.org/officeDocument/2006/relationships/image" Target="../media/image216.GIF"/><Relationship Id="rId1" Type="http://schemas.openxmlformats.org/officeDocument/2006/relationships/slideLayout" Target="../slideLayouts/slideLayout162.xml"/></Relationships>
</file>

<file path=ppt/slides/_rels/slide53.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181.xml"/></Relationships>
</file>

<file path=ppt/slides/_rels/slide54.xml.rels><?xml version="1.0" encoding="UTF-8" standalone="yes"?>
<Relationships xmlns="http://schemas.openxmlformats.org/package/2006/relationships"><Relationship Id="rId2" Type="http://schemas.openxmlformats.org/officeDocument/2006/relationships/image" Target="../media/image219.gif"/><Relationship Id="rId1" Type="http://schemas.openxmlformats.org/officeDocument/2006/relationships/slideLayout" Target="../slideLayouts/slideLayout156.xml"/></Relationships>
</file>

<file path=ppt/slides/_rels/slide55.xml.rels><?xml version="1.0" encoding="UTF-8" standalone="yes"?>
<Relationships xmlns="http://schemas.openxmlformats.org/package/2006/relationships"><Relationship Id="rId2" Type="http://schemas.openxmlformats.org/officeDocument/2006/relationships/image" Target="../media/image220.gif"/><Relationship Id="rId1" Type="http://schemas.openxmlformats.org/officeDocument/2006/relationships/slideLayout" Target="../slideLayouts/slideLayout157.xml"/></Relationships>
</file>

<file path=ppt/slides/_rels/slide56.xml.rels><?xml version="1.0" encoding="UTF-8" standalone="yes"?>
<Relationships xmlns="http://schemas.openxmlformats.org/package/2006/relationships"><Relationship Id="rId2" Type="http://schemas.openxmlformats.org/officeDocument/2006/relationships/image" Target="../media/image221.gif"/><Relationship Id="rId1" Type="http://schemas.openxmlformats.org/officeDocument/2006/relationships/slideLayout" Target="../slideLayouts/slideLayout162.xml"/></Relationships>
</file>

<file path=ppt/slides/_rels/slide57.xml.rels><?xml version="1.0" encoding="UTF-8" standalone="yes"?>
<Relationships xmlns="http://schemas.openxmlformats.org/package/2006/relationships"><Relationship Id="rId3" Type="http://schemas.openxmlformats.org/officeDocument/2006/relationships/image" Target="../media/image223.gif"/><Relationship Id="rId2" Type="http://schemas.openxmlformats.org/officeDocument/2006/relationships/image" Target="../media/image222.gif"/><Relationship Id="rId1" Type="http://schemas.openxmlformats.org/officeDocument/2006/relationships/slideLayout" Target="../slideLayouts/slideLayout162.xml"/></Relationships>
</file>

<file path=ppt/slides/_rels/slide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7.xml"/></Relationships>
</file>

<file path=ppt/slides/_rels/slide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s/_rels/slide6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24.png"/><Relationship Id="rId2" Type="http://schemas.openxmlformats.org/officeDocument/2006/relationships/slideLayout" Target="../slideLayouts/slideLayout13.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225.png"/><Relationship Id="rId4" Type="http://schemas.openxmlformats.org/officeDocument/2006/relationships/image" Target="../media/image23.png"/></Relationships>
</file>

<file path=ppt/slides/_rels/slide61.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25.xml"/><Relationship Id="rId1" Type="http://schemas.openxmlformats.org/officeDocument/2006/relationships/slideLayout" Target="../slideLayouts/slideLayout15.xml"/><Relationship Id="rId5" Type="http://schemas.openxmlformats.org/officeDocument/2006/relationships/image" Target="../media/image23.png"/><Relationship Id="rId4" Type="http://schemas.openxmlformats.org/officeDocument/2006/relationships/image" Target="../media/image22.png"/></Relationships>
</file>

<file path=ppt/slides/_rels/slide62.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151.xml"/></Relationships>
</file>

<file path=ppt/slides/_rels/slide63.xml.rels><?xml version="1.0" encoding="UTF-8" standalone="yes"?>
<Relationships xmlns="http://schemas.openxmlformats.org/package/2006/relationships"><Relationship Id="rId2" Type="http://schemas.openxmlformats.org/officeDocument/2006/relationships/image" Target="../media/image229.emf"/><Relationship Id="rId1" Type="http://schemas.openxmlformats.org/officeDocument/2006/relationships/slideLayout" Target="../slideLayouts/slideLayout151.xml"/></Relationships>
</file>

<file path=ppt/slides/_rels/slide6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50.xml"/><Relationship Id="rId6" Type="http://schemas.openxmlformats.org/officeDocument/2006/relationships/image" Target="../media/image231.png"/><Relationship Id="rId5" Type="http://schemas.openxmlformats.org/officeDocument/2006/relationships/image" Target="../media/image230.jpeg"/><Relationship Id="rId4" Type="http://schemas.openxmlformats.org/officeDocument/2006/relationships/image" Target="../media/image23.png"/></Relationships>
</file>

<file path=ppt/slides/_rels/slide6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233.jpeg"/><Relationship Id="rId5" Type="http://schemas.openxmlformats.org/officeDocument/2006/relationships/image" Target="../media/image232.jpeg"/><Relationship Id="rId4" Type="http://schemas.openxmlformats.org/officeDocument/2006/relationships/image" Target="../media/image23.png"/></Relationships>
</file>

<file path=ppt/slides/_rels/slide6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234.png"/><Relationship Id="rId4" Type="http://schemas.openxmlformats.org/officeDocument/2006/relationships/image" Target="../media/image23.png"/></Relationships>
</file>

<file path=ppt/slides/_rels/slide67.xml.rels><?xml version="1.0" encoding="UTF-8" standalone="yes"?>
<Relationships xmlns="http://schemas.openxmlformats.org/package/2006/relationships"><Relationship Id="rId2" Type="http://schemas.openxmlformats.org/officeDocument/2006/relationships/image" Target="../media/image235.jpeg"/><Relationship Id="rId1" Type="http://schemas.openxmlformats.org/officeDocument/2006/relationships/slideLayout" Target="../slideLayouts/slideLayout162.xml"/></Relationships>
</file>

<file path=ppt/slides/_rels/slide6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7.xml"/><Relationship Id="rId1" Type="http://schemas.openxmlformats.org/officeDocument/2006/relationships/vmlDrawing" Target="../drawings/vmlDrawing1.v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33.wmf"/></Relationships>
</file>

<file path=ppt/slides/_rels/slide8.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png"/><Relationship Id="rId1" Type="http://schemas.openxmlformats.org/officeDocument/2006/relationships/slideLayout" Target="../slideLayouts/slideLayout118.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2.png"/><Relationship Id="rId7" Type="http://schemas.openxmlformats.org/officeDocument/2006/relationships/image" Target="../media/image39.jpeg"/><Relationship Id="rId2" Type="http://schemas.openxmlformats.org/officeDocument/2006/relationships/image" Target="../media/image36.png"/><Relationship Id="rId1" Type="http://schemas.openxmlformats.org/officeDocument/2006/relationships/slideLayout" Target="../slideLayouts/slideLayout32.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026"/>
          <p:cNvSpPr>
            <a:spLocks noGrp="1" noChangeArrowheads="1"/>
          </p:cNvSpPr>
          <p:nvPr>
            <p:ph type="ctrTitle"/>
          </p:nvPr>
        </p:nvSpPr>
        <p:spPr>
          <a:xfrm>
            <a:off x="457200" y="1371600"/>
            <a:ext cx="8229600" cy="1143000"/>
          </a:xfrm>
        </p:spPr>
        <p:txBody>
          <a:bodyPr rtlCol="0">
            <a:normAutofit fontScale="90000"/>
          </a:bodyPr>
          <a:lstStyle/>
          <a:p>
            <a:pPr eaLnBrk="1" fontAlgn="auto" hangingPunct="1">
              <a:spcAft>
                <a:spcPts val="0"/>
              </a:spcAft>
              <a:defRPr/>
            </a:pPr>
            <a:r>
              <a:rPr lang="en-US" sz="4000" i="1" dirty="0" smtClean="0">
                <a:latin typeface="Times New Roman" pitchFamily="18" charset="0"/>
                <a:cs typeface="Times New Roman" pitchFamily="18" charset="0"/>
              </a:rPr>
              <a:t>National Centers for </a:t>
            </a:r>
            <a:br>
              <a:rPr lang="en-US" sz="4000" i="1" dirty="0" smtClean="0">
                <a:latin typeface="Times New Roman" pitchFamily="18" charset="0"/>
                <a:cs typeface="Times New Roman" pitchFamily="18" charset="0"/>
              </a:rPr>
            </a:br>
            <a:r>
              <a:rPr lang="en-US" sz="4000" i="1" dirty="0" smtClean="0">
                <a:latin typeface="Times New Roman" pitchFamily="18" charset="0"/>
                <a:cs typeface="Times New Roman" pitchFamily="18" charset="0"/>
              </a:rPr>
              <a:t>Environmental Prediction: </a:t>
            </a:r>
            <a:br>
              <a:rPr lang="en-US" sz="4000" i="1" dirty="0" smtClean="0">
                <a:latin typeface="Times New Roman" pitchFamily="18" charset="0"/>
                <a:cs typeface="Times New Roman" pitchFamily="18" charset="0"/>
              </a:rPr>
            </a:br>
            <a:r>
              <a:rPr lang="en-US" sz="3600" i="1" dirty="0" smtClean="0">
                <a:latin typeface="Times New Roman" pitchFamily="18" charset="0"/>
                <a:cs typeface="Times New Roman" pitchFamily="18" charset="0"/>
              </a:rPr>
              <a:t>Entering a New Era in Earth System Prediction “From the Sun to the Sea”</a:t>
            </a:r>
            <a:r>
              <a:rPr lang="en-US" sz="3600" i="1" dirty="0" smtClean="0"/>
              <a:t/>
            </a:r>
            <a:br>
              <a:rPr lang="en-US" sz="3600" i="1" dirty="0" smtClean="0"/>
            </a:br>
            <a:endParaRPr lang="en-US" sz="3600" i="1" dirty="0" smtClean="0"/>
          </a:p>
        </p:txBody>
      </p:sp>
      <p:sp>
        <p:nvSpPr>
          <p:cNvPr id="34819" name="Rectangle 1027"/>
          <p:cNvSpPr>
            <a:spLocks noGrp="1" noChangeArrowheads="1"/>
          </p:cNvSpPr>
          <p:nvPr>
            <p:ph type="subTitle" idx="1"/>
          </p:nvPr>
        </p:nvSpPr>
        <p:spPr>
          <a:xfrm>
            <a:off x="304800" y="5815013"/>
            <a:ext cx="8458200" cy="914400"/>
          </a:xfrm>
        </p:spPr>
        <p:txBody>
          <a:bodyPr rtlCol="0">
            <a:normAutofit/>
          </a:bodyPr>
          <a:lstStyle/>
          <a:p>
            <a:pPr eaLnBrk="1" fontAlgn="auto" hangingPunct="1">
              <a:spcAft>
                <a:spcPts val="0"/>
              </a:spcAft>
              <a:buFont typeface="Arial" pitchFamily="34" charset="0"/>
              <a:buNone/>
              <a:defRPr/>
            </a:pPr>
            <a:endParaRPr lang="en-US" sz="1000" smtClean="0"/>
          </a:p>
          <a:p>
            <a:pPr eaLnBrk="1" fontAlgn="auto" hangingPunct="1">
              <a:spcAft>
                <a:spcPts val="0"/>
              </a:spcAft>
              <a:buFont typeface="Arial" pitchFamily="34" charset="0"/>
              <a:buNone/>
              <a:defRPr/>
            </a:pPr>
            <a:r>
              <a:rPr lang="en-US" sz="1800" i="1" smtClean="0"/>
              <a:t>“Where America’s Climate, Weather, Ocean and Space Weather Services Begin”</a:t>
            </a:r>
          </a:p>
        </p:txBody>
      </p:sp>
      <p:sp>
        <p:nvSpPr>
          <p:cNvPr id="112644" name="Line 1028"/>
          <p:cNvSpPr>
            <a:spLocks noChangeShapeType="1"/>
          </p:cNvSpPr>
          <p:nvPr/>
        </p:nvSpPr>
        <p:spPr bwMode="auto">
          <a:xfrm>
            <a:off x="685800" y="2895600"/>
            <a:ext cx="7848600" cy="0"/>
          </a:xfrm>
          <a:prstGeom prst="line">
            <a:avLst/>
          </a:prstGeom>
          <a:noFill/>
          <a:ln w="57150" cmpd="thinThick">
            <a:solidFill>
              <a:srgbClr val="0066FF"/>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12645" name="Picture 1029" descr="DOC_LOGO_1X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230188"/>
            <a:ext cx="838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6" name="Picture 1030" descr="Noaa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6388" y="228600"/>
            <a:ext cx="836612"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7" name="Text Box 1031"/>
          <p:cNvSpPr txBox="1">
            <a:spLocks noChangeArrowheads="1"/>
          </p:cNvSpPr>
          <p:nvPr/>
        </p:nvSpPr>
        <p:spPr bwMode="auto">
          <a:xfrm>
            <a:off x="3429000" y="43116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i="1">
              <a:latin typeface="Calibri" pitchFamily="34" charset="0"/>
            </a:endParaRPr>
          </a:p>
        </p:txBody>
      </p:sp>
      <p:sp>
        <p:nvSpPr>
          <p:cNvPr id="112648" name="Rectangle 1033"/>
          <p:cNvSpPr>
            <a:spLocks noChangeArrowheads="1"/>
          </p:cNvSpPr>
          <p:nvPr/>
        </p:nvSpPr>
        <p:spPr bwMode="auto">
          <a:xfrm>
            <a:off x="685800" y="3124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4000" i="1">
              <a:solidFill>
                <a:schemeClr val="tx2"/>
              </a:solidFill>
              <a:latin typeface="Calibri" pitchFamily="34" charset="0"/>
            </a:endParaRPr>
          </a:p>
        </p:txBody>
      </p:sp>
      <p:grpSp>
        <p:nvGrpSpPr>
          <p:cNvPr id="112649" name="Group 1035"/>
          <p:cNvGrpSpPr>
            <a:grpSpLocks/>
          </p:cNvGrpSpPr>
          <p:nvPr/>
        </p:nvGrpSpPr>
        <p:grpSpPr bwMode="auto">
          <a:xfrm>
            <a:off x="990600" y="5257800"/>
            <a:ext cx="7145338" cy="685800"/>
            <a:chOff x="626" y="3408"/>
            <a:chExt cx="4501" cy="432"/>
          </a:xfrm>
        </p:grpSpPr>
        <p:pic>
          <p:nvPicPr>
            <p:cNvPr id="112653" name="Picture 1036" descr="wing_sunset2_sm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2" y="3408"/>
              <a:ext cx="805"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54" name="Picture 1037" descr="roughsea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 y="3409"/>
              <a:ext cx="746"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55" name="Picture 1038"/>
            <p:cNvPicPr>
              <a:picLocks noChangeAspect="1" noChangeArrowheads="1"/>
            </p:cNvPicPr>
            <p:nvPr/>
          </p:nvPicPr>
          <p:blipFill>
            <a:blip r:embed="rId7">
              <a:extLst>
                <a:ext uri="{28A0092B-C50C-407E-A947-70E740481C1C}">
                  <a14:useLocalDpi xmlns:a14="http://schemas.microsoft.com/office/drawing/2010/main" val="0"/>
                </a:ext>
              </a:extLst>
            </a:blip>
            <a:srcRect t="21416" b="21416"/>
            <a:stretch>
              <a:fillRect/>
            </a:stretch>
          </p:blipFill>
          <p:spPr bwMode="auto">
            <a:xfrm>
              <a:off x="1373" y="3408"/>
              <a:ext cx="757"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56" name="Picture 1039"/>
            <p:cNvPicPr>
              <a:picLocks noChangeAspect="1" noChangeArrowheads="1"/>
            </p:cNvPicPr>
            <p:nvPr/>
          </p:nvPicPr>
          <p:blipFill>
            <a:blip r:embed="rId8">
              <a:extLst>
                <a:ext uri="{28A0092B-C50C-407E-A947-70E740481C1C}">
                  <a14:useLocalDpi xmlns:a14="http://schemas.microsoft.com/office/drawing/2010/main" val="0"/>
                </a:ext>
              </a:extLst>
            </a:blip>
            <a:srcRect t="12798" b="9599"/>
            <a:stretch>
              <a:fillRect/>
            </a:stretch>
          </p:blipFill>
          <p:spPr bwMode="auto">
            <a:xfrm>
              <a:off x="2903" y="3409"/>
              <a:ext cx="738"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57" name="Picture 1040"/>
            <p:cNvPicPr>
              <a:picLocks noChangeAspect="1" noChangeArrowheads="1"/>
            </p:cNvPicPr>
            <p:nvPr/>
          </p:nvPicPr>
          <p:blipFill>
            <a:blip r:embed="rId9">
              <a:extLst>
                <a:ext uri="{28A0092B-C50C-407E-A947-70E740481C1C}">
                  <a14:useLocalDpi xmlns:a14="http://schemas.microsoft.com/office/drawing/2010/main" val="0"/>
                </a:ext>
              </a:extLst>
            </a:blip>
            <a:srcRect t="3210" b="12845"/>
            <a:stretch>
              <a:fillRect/>
            </a:stretch>
          </p:blipFill>
          <p:spPr bwMode="auto">
            <a:xfrm>
              <a:off x="3638" y="3409"/>
              <a:ext cx="687"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58" name="Picture 1041" descr="PLOW_-_BUS"/>
            <p:cNvPicPr>
              <a:picLocks noChangeAspect="1" noChangeArrowheads="1"/>
            </p:cNvPicPr>
            <p:nvPr/>
          </p:nvPicPr>
          <p:blipFill>
            <a:blip r:embed="rId10">
              <a:extLst>
                <a:ext uri="{28A0092B-C50C-407E-A947-70E740481C1C}">
                  <a14:useLocalDpi xmlns:a14="http://schemas.microsoft.com/office/drawing/2010/main" val="0"/>
                </a:ext>
              </a:extLst>
            </a:blip>
            <a:srcRect t="6250" b="18750"/>
            <a:stretch>
              <a:fillRect/>
            </a:stretch>
          </p:blipFill>
          <p:spPr bwMode="auto">
            <a:xfrm>
              <a:off x="2132" y="3408"/>
              <a:ext cx="768"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2650" name="TextBox 16"/>
          <p:cNvSpPr txBox="1">
            <a:spLocks noChangeArrowheads="1"/>
          </p:cNvSpPr>
          <p:nvPr/>
        </p:nvSpPr>
        <p:spPr bwMode="auto">
          <a:xfrm>
            <a:off x="2057400" y="3200400"/>
            <a:ext cx="49768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i="1">
                <a:latin typeface="Times New Roman" pitchFamily="18" charset="0"/>
                <a:cs typeface="Times New Roman" pitchFamily="18" charset="0"/>
              </a:rPr>
              <a:t>Dr. Louis W. Uccellini</a:t>
            </a:r>
          </a:p>
          <a:p>
            <a:pPr algn="ctr" eaLnBrk="1" hangingPunct="1"/>
            <a:r>
              <a:rPr lang="en-US" sz="2000" i="1">
                <a:latin typeface="Times New Roman" pitchFamily="18" charset="0"/>
                <a:cs typeface="Times New Roman" pitchFamily="18" charset="0"/>
              </a:rPr>
              <a:t>National Centers for Environmental Prediction</a:t>
            </a:r>
          </a:p>
          <a:p>
            <a:pPr algn="ctr" eaLnBrk="1" hangingPunct="1"/>
            <a:r>
              <a:rPr lang="en-US" sz="2000" i="1">
                <a:latin typeface="Times New Roman" pitchFamily="18" charset="0"/>
                <a:cs typeface="Times New Roman" pitchFamily="18" charset="0"/>
              </a:rPr>
              <a:t>Director</a:t>
            </a:r>
          </a:p>
        </p:txBody>
      </p:sp>
      <p:sp>
        <p:nvSpPr>
          <p:cNvPr id="34827" name="Slide Number Placeholder 17"/>
          <p:cNvSpPr>
            <a:spLocks noGrp="1"/>
          </p:cNvSpPr>
          <p:nvPr>
            <p:ph type="sldNum" sz="quarter" idx="12"/>
          </p:nvPr>
        </p:nvSpPr>
        <p:spPr/>
        <p:txBody>
          <a:bodyPr/>
          <a:lstStyle/>
          <a:p>
            <a:pPr>
              <a:defRPr/>
            </a:pPr>
            <a:fld id="{616692D6-717A-480B-87CD-506C9E4FDC44}" type="slidenum">
              <a:rPr lang="en-US"/>
              <a:pPr>
                <a:defRPr/>
              </a:pPr>
              <a:t>1</a:t>
            </a:fld>
            <a:endParaRPr lang="en-US"/>
          </a:p>
        </p:txBody>
      </p:sp>
      <p:sp>
        <p:nvSpPr>
          <p:cNvPr id="112652" name="TextBox 17"/>
          <p:cNvSpPr txBox="1">
            <a:spLocks noChangeArrowheads="1"/>
          </p:cNvSpPr>
          <p:nvPr/>
        </p:nvSpPr>
        <p:spPr bwMode="auto">
          <a:xfrm>
            <a:off x="1828800" y="4433888"/>
            <a:ext cx="5486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i="1" dirty="0" smtClean="0">
                <a:latin typeface="Times New Roman" pitchFamily="18" charset="0"/>
                <a:cs typeface="Times New Roman" pitchFamily="18" charset="0"/>
              </a:rPr>
              <a:t>SUNY Albany</a:t>
            </a:r>
            <a:endParaRPr lang="en-US" sz="1600" i="1" dirty="0">
              <a:latin typeface="Times New Roman" pitchFamily="18" charset="0"/>
              <a:cs typeface="Times New Roman" pitchFamily="18" charset="0"/>
            </a:endParaRPr>
          </a:p>
          <a:p>
            <a:pPr algn="ctr" eaLnBrk="1" hangingPunct="1"/>
            <a:r>
              <a:rPr lang="en-US" sz="1600" i="1" dirty="0" smtClean="0">
                <a:latin typeface="Times New Roman" pitchFamily="18" charset="0"/>
                <a:cs typeface="Times New Roman" pitchFamily="18" charset="0"/>
              </a:rPr>
              <a:t>Albany, NY</a:t>
            </a:r>
            <a:endParaRPr lang="en-US" sz="1600" i="1" dirty="0">
              <a:latin typeface="Times New Roman" pitchFamily="18" charset="0"/>
              <a:cs typeface="Times New Roman" pitchFamily="18" charset="0"/>
            </a:endParaRPr>
          </a:p>
          <a:p>
            <a:pPr algn="ctr" eaLnBrk="1" hangingPunct="1"/>
            <a:r>
              <a:rPr lang="en-US" sz="1600" i="1" dirty="0" smtClean="0">
                <a:latin typeface="Times New Roman" pitchFamily="18" charset="0"/>
                <a:cs typeface="Times New Roman" pitchFamily="18" charset="0"/>
              </a:rPr>
              <a:t>November 12, </a:t>
            </a:r>
            <a:r>
              <a:rPr lang="en-US" sz="1600" i="1" dirty="0">
                <a:latin typeface="Times New Roman" pitchFamily="18" charset="0"/>
                <a:cs typeface="Times New Roman" pitchFamily="18" charset="0"/>
              </a:rPr>
              <a:t>2012</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9"/>
          <p:cNvSpPr>
            <a:spLocks noChangeArrowheads="1"/>
          </p:cNvSpPr>
          <p:nvPr/>
        </p:nvSpPr>
        <p:spPr bwMode="auto">
          <a:xfrm>
            <a:off x="4572000" y="4879848"/>
            <a:ext cx="3962400" cy="13716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5368" name="Text Box 9"/>
          <p:cNvSpPr txBox="1">
            <a:spLocks noChangeArrowheads="1"/>
          </p:cNvSpPr>
          <p:nvPr/>
        </p:nvSpPr>
        <p:spPr bwMode="auto">
          <a:xfrm>
            <a:off x="4495800" y="3736975"/>
            <a:ext cx="4419600" cy="2573338"/>
          </a:xfrm>
          <a:prstGeom prst="rect">
            <a:avLst/>
          </a:prstGeom>
          <a:noFill/>
          <a:ln w="9525">
            <a:solidFill>
              <a:schemeClr val="tx1"/>
            </a:solidFill>
            <a:miter lim="800000"/>
            <a:headEnd/>
            <a:tailEnd/>
          </a:ln>
        </p:spPr>
        <p:txBody>
          <a:bodyPr>
            <a:spAutoFit/>
          </a:bodyPr>
          <a:lstStyle/>
          <a:p>
            <a:pPr>
              <a:buFontTx/>
              <a:buChar char="•"/>
              <a:defRPr/>
            </a:pPr>
            <a:r>
              <a:rPr lang="en-US" dirty="0">
                <a:solidFill>
                  <a:srgbClr val="000000"/>
                </a:solidFill>
                <a:latin typeface="Calibri" pitchFamily="34" charset="0"/>
              </a:rPr>
              <a:t> </a:t>
            </a:r>
            <a:r>
              <a:rPr lang="en-US" dirty="0">
                <a:solidFill>
                  <a:srgbClr val="000000"/>
                </a:solidFill>
                <a:latin typeface="+mn-lt"/>
              </a:rPr>
              <a:t>One of the deadliest tornado outbreaks in the 20</a:t>
            </a:r>
            <a:r>
              <a:rPr lang="en-US" baseline="30000" dirty="0">
                <a:solidFill>
                  <a:srgbClr val="000000"/>
                </a:solidFill>
                <a:latin typeface="+mn-lt"/>
              </a:rPr>
              <a:t>th</a:t>
            </a:r>
            <a:r>
              <a:rPr lang="en-US" dirty="0">
                <a:solidFill>
                  <a:srgbClr val="000000"/>
                </a:solidFill>
                <a:latin typeface="+mn-lt"/>
              </a:rPr>
              <a:t> Century (330 fatalities)</a:t>
            </a:r>
          </a:p>
          <a:p>
            <a:pPr>
              <a:buFontTx/>
              <a:buChar char="•"/>
              <a:defRPr/>
            </a:pPr>
            <a:r>
              <a:rPr lang="en-US" dirty="0">
                <a:solidFill>
                  <a:srgbClr val="000000"/>
                </a:solidFill>
                <a:latin typeface="+mn-lt"/>
              </a:rPr>
              <a:t> Involved over one-quarter of the country</a:t>
            </a:r>
          </a:p>
          <a:p>
            <a:pPr lvl="1">
              <a:buFontTx/>
              <a:buChar char="•"/>
              <a:defRPr/>
            </a:pPr>
            <a:r>
              <a:rPr lang="en-US" dirty="0">
                <a:solidFill>
                  <a:srgbClr val="000000"/>
                </a:solidFill>
                <a:latin typeface="+mn-lt"/>
              </a:rPr>
              <a:t> 148 tornadoes in 13 states</a:t>
            </a:r>
          </a:p>
          <a:p>
            <a:pPr>
              <a:buFontTx/>
              <a:buChar char="•"/>
              <a:defRPr/>
            </a:pPr>
            <a:r>
              <a:rPr lang="en-US" dirty="0">
                <a:solidFill>
                  <a:srgbClr val="000000"/>
                </a:solidFill>
                <a:latin typeface="+mn-lt"/>
              </a:rPr>
              <a:t> Potential for severe weather was recognized only the afternoon before event</a:t>
            </a:r>
          </a:p>
          <a:p>
            <a:pPr>
              <a:buFontTx/>
              <a:buChar char="•"/>
              <a:defRPr/>
            </a:pPr>
            <a:r>
              <a:rPr lang="en-US" dirty="0">
                <a:solidFill>
                  <a:srgbClr val="000000"/>
                </a:solidFill>
                <a:latin typeface="+mn-lt"/>
              </a:rPr>
              <a:t> Magnitude of event not realized until evening news – April 3</a:t>
            </a:r>
          </a:p>
        </p:txBody>
      </p:sp>
      <p:pic>
        <p:nvPicPr>
          <p:cNvPr id="73732"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t="6372" r="11995" b="11858"/>
          <a:stretch>
            <a:fillRect/>
          </a:stretch>
        </p:blipFill>
        <p:spPr bwMode="auto">
          <a:xfrm>
            <a:off x="533400" y="1295400"/>
            <a:ext cx="3911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Slide Number Placeholder 4"/>
          <p:cNvSpPr txBox="1">
            <a:spLocks noGrp="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5E5BEEA-71CD-4D93-997F-9C39728EA018}" type="slidenum">
              <a:rPr lang="en-US" sz="1400"/>
              <a:pPr eaLnBrk="1" hangingPunct="1"/>
              <a:t>10</a:t>
            </a:fld>
            <a:endParaRPr lang="en-US" sz="1400"/>
          </a:p>
        </p:txBody>
      </p:sp>
      <p:sp>
        <p:nvSpPr>
          <p:cNvPr id="73734" name="Rectangle 2"/>
          <p:cNvSpPr>
            <a:spLocks noGrp="1" noChangeArrowheads="1"/>
          </p:cNvSpPr>
          <p:nvPr>
            <p:ph type="title" idx="4294967295"/>
          </p:nvPr>
        </p:nvSpPr>
        <p:spPr>
          <a:xfrm>
            <a:off x="838200" y="381000"/>
            <a:ext cx="7359650" cy="654050"/>
          </a:xfrm>
        </p:spPr>
        <p:txBody>
          <a:bodyPr/>
          <a:lstStyle/>
          <a:p>
            <a:pPr eaLnBrk="1" hangingPunct="1"/>
            <a:r>
              <a:rPr lang="en-US" sz="3200" dirty="0" smtClean="0">
                <a:latin typeface="Times New Roman" pitchFamily="18" charset="0"/>
                <a:cs typeface="Times New Roman" pitchFamily="18" charset="0"/>
              </a:rPr>
              <a:t>April 3-4, 1974 Super Outbreak</a:t>
            </a:r>
          </a:p>
        </p:txBody>
      </p:sp>
      <p:pic>
        <p:nvPicPr>
          <p:cNvPr id="7373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3788" y="1347788"/>
            <a:ext cx="3171825"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6" name="Text Box 8"/>
          <p:cNvSpPr txBox="1">
            <a:spLocks noChangeArrowheads="1"/>
          </p:cNvSpPr>
          <p:nvPr/>
        </p:nvSpPr>
        <p:spPr bwMode="auto">
          <a:xfrm>
            <a:off x="762000" y="5984875"/>
            <a:ext cx="3657600"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600">
                <a:solidFill>
                  <a:srgbClr val="000000"/>
                </a:solidFill>
              </a:rPr>
              <a:t>Tornado Tracks</a:t>
            </a:r>
          </a:p>
          <a:p>
            <a:pPr algn="ctr" eaLnBrk="1" hangingPunct="1"/>
            <a:r>
              <a:rPr lang="en-US" sz="1600">
                <a:solidFill>
                  <a:srgbClr val="000000"/>
                </a:solidFill>
              </a:rPr>
              <a:t> 12Z April 3 – 12Z April 4, 1974</a:t>
            </a:r>
          </a:p>
        </p:txBody>
      </p:sp>
      <p:sp>
        <p:nvSpPr>
          <p:cNvPr id="73737" name="Slide Number Placeholder 8"/>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8E19C99-2D39-4B71-9E3D-F27D484BDC1E}" type="slidenum">
              <a:rPr lang="en-US" smtClean="0"/>
              <a:pPr eaLnBrk="1" hangingPunct="1"/>
              <a:t>10</a:t>
            </a:fld>
            <a:endParaRPr lang="en-US" smtClean="0"/>
          </a:p>
        </p:txBody>
      </p:sp>
      <p:sp>
        <p:nvSpPr>
          <p:cNvPr id="10" name="Line 3"/>
          <p:cNvSpPr>
            <a:spLocks noChangeShapeType="1"/>
          </p:cNvSpPr>
          <p:nvPr/>
        </p:nvSpPr>
        <p:spPr bwMode="auto">
          <a:xfrm>
            <a:off x="762000" y="1143000"/>
            <a:ext cx="7696200" cy="0"/>
          </a:xfrm>
          <a:prstGeom prst="line">
            <a:avLst/>
          </a:prstGeom>
          <a:noFill/>
          <a:ln w="57150" cmpd="thinThick">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11" name="Picture 4" descr="DOC_LOGO_1X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230188"/>
            <a:ext cx="838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Noaa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26388" y="228600"/>
            <a:ext cx="836612"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7575864"/>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type="title" idx="4294967295"/>
          </p:nvPr>
        </p:nvSpPr>
        <p:spPr>
          <a:xfrm>
            <a:off x="698500" y="0"/>
            <a:ext cx="7772400" cy="712788"/>
          </a:xfrm>
        </p:spPr>
        <p:txBody>
          <a:bodyPr/>
          <a:lstStyle/>
          <a:p>
            <a:pPr eaLnBrk="1" hangingPunct="1"/>
            <a:r>
              <a:rPr lang="en-US" sz="3600" b="1" dirty="0" smtClean="0">
                <a:solidFill>
                  <a:schemeClr val="tx1"/>
                </a:solidFill>
                <a:cs typeface="Times New Roman" pitchFamily="18" charset="0"/>
              </a:rPr>
              <a:t>14 April 2012 Great Plains Outbreak</a:t>
            </a:r>
          </a:p>
        </p:txBody>
      </p:sp>
      <p:sp>
        <p:nvSpPr>
          <p:cNvPr id="15" name="Rectangle 5"/>
          <p:cNvSpPr txBox="1">
            <a:spLocks noChangeArrowheads="1"/>
          </p:cNvSpPr>
          <p:nvPr/>
        </p:nvSpPr>
        <p:spPr bwMode="auto">
          <a:xfrm>
            <a:off x="152400" y="5105151"/>
            <a:ext cx="6256338" cy="1822037"/>
          </a:xfrm>
          <a:prstGeom prst="rect">
            <a:avLst/>
          </a:prstGeom>
          <a:noFill/>
          <a:ln w="9525">
            <a:noFill/>
            <a:miter lim="800000"/>
            <a:headEnd/>
            <a:tailEnd/>
          </a:ln>
        </p:spPr>
        <p:txBody>
          <a:bodyPr lIns="0" tIns="0" rIns="0" bIns="0">
            <a:spAutoFit/>
          </a:bodyPr>
          <a:lstStyle/>
          <a:p>
            <a:pPr marL="285750" indent="-285750" defTabSz="381000" eaLnBrk="0" hangingPunct="0">
              <a:spcBef>
                <a:spcPts val="0"/>
              </a:spcBef>
              <a:buFont typeface="Arial" pitchFamily="34" charset="0"/>
              <a:buChar char="•"/>
              <a:defRPr/>
            </a:pPr>
            <a:r>
              <a:rPr lang="en-US" sz="1600" b="1" kern="0" dirty="0" smtClean="0">
                <a:solidFill>
                  <a:srgbClr val="000000"/>
                </a:solidFill>
                <a:latin typeface="Times New Roman"/>
              </a:rPr>
              <a:t> 60 </a:t>
            </a:r>
            <a:r>
              <a:rPr lang="en-US" sz="1600" b="1" kern="0" dirty="0">
                <a:solidFill>
                  <a:srgbClr val="000000"/>
                </a:solidFill>
                <a:latin typeface="Times New Roman"/>
              </a:rPr>
              <a:t>Tornadoes (1 EF4, 3 EF3 &amp; 3 EF2)</a:t>
            </a:r>
          </a:p>
          <a:p>
            <a:pPr marL="342900" indent="-342900">
              <a:lnSpc>
                <a:spcPct val="90000"/>
              </a:lnSpc>
              <a:spcBef>
                <a:spcPts val="0"/>
              </a:spcBef>
              <a:buFont typeface="Arial" pitchFamily="34" charset="0"/>
              <a:buChar char="•"/>
            </a:pPr>
            <a:r>
              <a:rPr lang="en-US" sz="1600" b="1" kern="0" dirty="0" smtClean="0">
                <a:solidFill>
                  <a:srgbClr val="000000"/>
                </a:solidFill>
                <a:latin typeface="Times New Roman"/>
              </a:rPr>
              <a:t>Outlook </a:t>
            </a:r>
            <a:r>
              <a:rPr lang="en-US" sz="1600" b="1" kern="0" dirty="0">
                <a:solidFill>
                  <a:srgbClr val="000000"/>
                </a:solidFill>
                <a:latin typeface="Times New Roman"/>
              </a:rPr>
              <a:t>first issued 7 days in advance; Moderate Risk 3 days in advance; High Risk 2 days in advance (only 2</a:t>
            </a:r>
            <a:r>
              <a:rPr lang="en-US" sz="1600" b="1" kern="0" baseline="30000" dirty="0">
                <a:solidFill>
                  <a:srgbClr val="000000"/>
                </a:solidFill>
                <a:latin typeface="Times New Roman"/>
              </a:rPr>
              <a:t>nd</a:t>
            </a:r>
            <a:r>
              <a:rPr lang="en-US" sz="1600" b="1" kern="0" dirty="0">
                <a:solidFill>
                  <a:srgbClr val="000000"/>
                </a:solidFill>
                <a:latin typeface="Times New Roman"/>
              </a:rPr>
              <a:t> time</a:t>
            </a:r>
            <a:r>
              <a:rPr lang="en-US" sz="1600" b="1" kern="0" dirty="0" smtClean="0">
                <a:solidFill>
                  <a:srgbClr val="000000"/>
                </a:solidFill>
                <a:latin typeface="Times New Roman"/>
              </a:rPr>
              <a:t>)</a:t>
            </a:r>
          </a:p>
          <a:p>
            <a:pPr marL="342900" indent="-342900">
              <a:lnSpc>
                <a:spcPct val="90000"/>
              </a:lnSpc>
              <a:spcBef>
                <a:spcPts val="0"/>
              </a:spcBef>
              <a:buFont typeface="Arial" pitchFamily="34" charset="0"/>
              <a:buChar char="•"/>
            </a:pPr>
            <a:r>
              <a:rPr lang="en-US" sz="1600" b="1" kern="0" dirty="0" smtClean="0">
                <a:solidFill>
                  <a:srgbClr val="000000"/>
                </a:solidFill>
                <a:latin typeface="Times New Roman"/>
              </a:rPr>
              <a:t>NWS </a:t>
            </a:r>
            <a:r>
              <a:rPr lang="en-US" sz="1600" b="1" kern="0" dirty="0">
                <a:solidFill>
                  <a:srgbClr val="000000"/>
                </a:solidFill>
                <a:latin typeface="Times New Roman"/>
              </a:rPr>
              <a:t>average warning lead time (Tornadoes) :   </a:t>
            </a:r>
            <a:r>
              <a:rPr lang="en-US" sz="1600" b="1" kern="0" dirty="0" smtClean="0">
                <a:solidFill>
                  <a:srgbClr val="000000"/>
                </a:solidFill>
                <a:latin typeface="Times New Roman"/>
              </a:rPr>
              <a:t>13 minutes</a:t>
            </a:r>
          </a:p>
          <a:p>
            <a:pPr marL="342900" indent="-342900">
              <a:lnSpc>
                <a:spcPct val="90000"/>
              </a:lnSpc>
              <a:spcBef>
                <a:spcPts val="0"/>
              </a:spcBef>
              <a:buFont typeface="Arial" pitchFamily="34" charset="0"/>
              <a:buChar char="•"/>
            </a:pPr>
            <a:r>
              <a:rPr lang="en-US" sz="1600" b="1" kern="0" dirty="0" smtClean="0">
                <a:solidFill>
                  <a:srgbClr val="000000"/>
                </a:solidFill>
                <a:latin typeface="Times New Roman"/>
              </a:rPr>
              <a:t>6 </a:t>
            </a:r>
            <a:r>
              <a:rPr lang="en-US" sz="1600" b="1" kern="0" dirty="0">
                <a:solidFill>
                  <a:srgbClr val="000000"/>
                </a:solidFill>
                <a:latin typeface="Times New Roman"/>
              </a:rPr>
              <a:t>Fatalities in Woodward, OK near </a:t>
            </a:r>
            <a:r>
              <a:rPr lang="en-US" sz="1600" b="1" kern="0" dirty="0" smtClean="0">
                <a:solidFill>
                  <a:srgbClr val="000000"/>
                </a:solidFill>
                <a:latin typeface="Times New Roman"/>
              </a:rPr>
              <a:t>midnight</a:t>
            </a:r>
          </a:p>
          <a:p>
            <a:pPr marL="342900" indent="-342900">
              <a:lnSpc>
                <a:spcPct val="90000"/>
              </a:lnSpc>
              <a:spcBef>
                <a:spcPts val="0"/>
              </a:spcBef>
              <a:buFont typeface="Arial" pitchFamily="34" charset="0"/>
              <a:buChar char="•"/>
            </a:pPr>
            <a:r>
              <a:rPr lang="en-US" sz="1600" b="1" kern="0" dirty="0" smtClean="0">
                <a:solidFill>
                  <a:srgbClr val="000000"/>
                </a:solidFill>
                <a:latin typeface="Times New Roman"/>
              </a:rPr>
              <a:t>FEMA/State/local emergency managers engaged starting 3 days before the event</a:t>
            </a:r>
            <a:endParaRPr lang="en-US" sz="1600" b="1" kern="0" dirty="0">
              <a:solidFill>
                <a:srgbClr val="000000"/>
              </a:solidFill>
              <a:latin typeface="Times New Roman"/>
            </a:endParaRPr>
          </a:p>
          <a:p>
            <a:pPr algn="ctr" defTabSz="381000" eaLnBrk="0" hangingPunct="0">
              <a:spcBef>
                <a:spcPts val="0"/>
              </a:spcBef>
              <a:defRPr/>
            </a:pPr>
            <a:endParaRPr lang="en-US" sz="1600" b="1" kern="0" dirty="0">
              <a:solidFill>
                <a:srgbClr val="000000"/>
              </a:solidFill>
              <a:latin typeface="Times New Roman"/>
            </a:endParaRPr>
          </a:p>
        </p:txBody>
      </p:sp>
      <p:pic>
        <p:nvPicPr>
          <p:cNvPr id="717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8425" y="803275"/>
            <a:ext cx="2628900" cy="23002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73" name="Picture 12" descr="outlooks-dy8-dy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500" y="674187"/>
            <a:ext cx="6354763"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13" descr="577697_429134147103272_214151595268196_1934284_1909685326_n.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6363" y="3160713"/>
            <a:ext cx="2620962" cy="1746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75" name="Picture 15" descr="DSCN2334.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56363" y="4983163"/>
            <a:ext cx="2620962" cy="18161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AF10781B-99DF-4E78-BEC1-012D270CEE34}" type="slidenum">
              <a:rPr lang="en-US" smtClean="0">
                <a:solidFill>
                  <a:srgbClr val="000000"/>
                </a:solidFill>
              </a:rPr>
              <a:pPr>
                <a:defRPr/>
              </a:pPr>
              <a:t>11</a:t>
            </a:fld>
            <a:endParaRPr lang="en-US">
              <a:solidFill>
                <a:srgbClr val="000000"/>
              </a:solidFill>
            </a:endParaRPr>
          </a:p>
        </p:txBody>
      </p:sp>
    </p:spTree>
    <p:extLst>
      <p:ext uri="{BB962C8B-B14F-4D97-AF65-F5344CB8AC3E}">
        <p14:creationId xmlns:p14="http://schemas.microsoft.com/office/powerpoint/2010/main" val="523128634"/>
      </p:ext>
    </p:extLst>
  </p:cSld>
  <p:clrMapOvr>
    <a:masterClrMapping/>
  </p:clrMapOvr>
  <p:transition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866775" y="319088"/>
            <a:ext cx="7359650" cy="654050"/>
          </a:xfrm>
        </p:spPr>
        <p:txBody>
          <a:bodyPr/>
          <a:lstStyle/>
          <a:p>
            <a:pPr eaLnBrk="1" hangingPunct="1"/>
            <a:r>
              <a:rPr lang="en-US" sz="2800" smtClean="0">
                <a:solidFill>
                  <a:srgbClr val="000000"/>
                </a:solidFill>
                <a:cs typeface="Times New Roman" pitchFamily="18" charset="0"/>
              </a:rPr>
              <a:t>Presidents’ Day Storm 18-20 February, 1979</a:t>
            </a:r>
            <a:endParaRPr lang="en-US" sz="2800" smtClean="0">
              <a:cs typeface="Times New Roman" pitchFamily="18" charset="0"/>
            </a:endParaRPr>
          </a:p>
        </p:txBody>
      </p:sp>
      <p:sp>
        <p:nvSpPr>
          <p:cNvPr id="57347" name="Rectangle 3"/>
          <p:cNvSpPr>
            <a:spLocks noGrp="1" noChangeArrowheads="1"/>
          </p:cNvSpPr>
          <p:nvPr>
            <p:ph type="body" idx="1"/>
          </p:nvPr>
        </p:nvSpPr>
        <p:spPr>
          <a:xfrm>
            <a:off x="1066800" y="5145088"/>
            <a:ext cx="7543800" cy="1524000"/>
          </a:xfrm>
        </p:spPr>
        <p:txBody>
          <a:bodyPr/>
          <a:lstStyle/>
          <a:p>
            <a:pPr eaLnBrk="1" hangingPunct="1">
              <a:lnSpc>
                <a:spcPct val="90000"/>
              </a:lnSpc>
            </a:pPr>
            <a:r>
              <a:rPr lang="en-US" sz="2800" smtClean="0">
                <a:cs typeface="Times New Roman" pitchFamily="18" charset="0"/>
              </a:rPr>
              <a:t>22 inches of snow buries Washington D.C. area</a:t>
            </a:r>
          </a:p>
          <a:p>
            <a:pPr eaLnBrk="1" hangingPunct="1">
              <a:lnSpc>
                <a:spcPct val="90000"/>
              </a:lnSpc>
            </a:pPr>
            <a:r>
              <a:rPr lang="en-US" sz="2800" smtClean="0">
                <a:cs typeface="Times New Roman" pitchFamily="18" charset="0"/>
              </a:rPr>
              <a:t>Rapid cyclogenesis off the coast</a:t>
            </a:r>
          </a:p>
          <a:p>
            <a:pPr eaLnBrk="1" hangingPunct="1">
              <a:lnSpc>
                <a:spcPct val="90000"/>
              </a:lnSpc>
            </a:pPr>
            <a:r>
              <a:rPr lang="en-US" sz="2800" smtClean="0">
                <a:cs typeface="Times New Roman" pitchFamily="18" charset="0"/>
              </a:rPr>
              <a:t>Not predicted even hours in advance</a:t>
            </a:r>
          </a:p>
        </p:txBody>
      </p:sp>
      <p:sp>
        <p:nvSpPr>
          <p:cNvPr id="57348" name="Line 4"/>
          <p:cNvSpPr>
            <a:spLocks noChangeShapeType="1"/>
          </p:cNvSpPr>
          <p:nvPr/>
        </p:nvSpPr>
        <p:spPr bwMode="auto">
          <a:xfrm>
            <a:off x="762000" y="1143000"/>
            <a:ext cx="7696200" cy="0"/>
          </a:xfrm>
          <a:prstGeom prst="line">
            <a:avLst/>
          </a:prstGeom>
          <a:noFill/>
          <a:ln w="57150" cmpd="thinThick">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Arial" pitchFamily="34" charset="0"/>
            </a:endParaRPr>
          </a:p>
        </p:txBody>
      </p:sp>
      <p:pic>
        <p:nvPicPr>
          <p:cNvPr id="57349" name="Picture 5" descr="DOC_LOGO_1X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230188"/>
            <a:ext cx="838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6" descr="Noaa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4800" y="228600"/>
            <a:ext cx="836613"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825" y="1589088"/>
            <a:ext cx="3352800"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70275" y="1590675"/>
            <a:ext cx="3352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3" name="Picture 14"/>
          <p:cNvPicPr>
            <a:picLocks noChangeAspect="1" noChangeArrowheads="1"/>
          </p:cNvPicPr>
          <p:nvPr/>
        </p:nvPicPr>
        <p:blipFill>
          <a:blip r:embed="rId7" cstate="print">
            <a:extLst>
              <a:ext uri="{28A0092B-C50C-407E-A947-70E740481C1C}">
                <a14:useLocalDpi xmlns:a14="http://schemas.microsoft.com/office/drawing/2010/main" val="0"/>
              </a:ext>
            </a:extLst>
          </a:blip>
          <a:srcRect l="30470" t="9164" r="7193" b="8353"/>
          <a:stretch>
            <a:fillRect/>
          </a:stretch>
        </p:blipFill>
        <p:spPr bwMode="auto">
          <a:xfrm>
            <a:off x="6899275" y="1665288"/>
            <a:ext cx="2146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4" name="Text Box 15"/>
          <p:cNvSpPr txBox="1">
            <a:spLocks noChangeArrowheads="1"/>
          </p:cNvSpPr>
          <p:nvPr/>
        </p:nvSpPr>
        <p:spPr bwMode="auto">
          <a:xfrm>
            <a:off x="6965950" y="4713288"/>
            <a:ext cx="2178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solidFill>
                  <a:srgbClr val="000000"/>
                </a:solidFill>
                <a:latin typeface="Calibri" pitchFamily="34" charset="0"/>
              </a:rPr>
              <a:t>1830Z 19 Feb 1979</a:t>
            </a:r>
          </a:p>
        </p:txBody>
      </p:sp>
      <p:sp>
        <p:nvSpPr>
          <p:cNvPr id="13" name="Slide Number Placeholder 12"/>
          <p:cNvSpPr>
            <a:spLocks noGrp="1"/>
          </p:cNvSpPr>
          <p:nvPr>
            <p:ph type="sldNum" sz="quarter" idx="12"/>
          </p:nvPr>
        </p:nvSpPr>
        <p:spPr/>
        <p:txBody>
          <a:bodyPr/>
          <a:lstStyle/>
          <a:p>
            <a:pPr>
              <a:defRPr/>
            </a:pPr>
            <a:fld id="{3F6A0468-94E9-47EC-B367-573F2C312C3E}" type="slidenum">
              <a:rPr lang="en-US"/>
              <a:pPr>
                <a:defRPr/>
              </a:pPr>
              <a:t>12</a:t>
            </a:fld>
            <a:endParaRPr lang="en-US"/>
          </a:p>
        </p:txBody>
      </p:sp>
    </p:spTree>
    <p:extLst>
      <p:ext uri="{BB962C8B-B14F-4D97-AF65-F5344CB8AC3E}">
        <p14:creationId xmlns:p14="http://schemas.microsoft.com/office/powerpoint/2010/main" val="139871875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09600" y="3438970"/>
            <a:ext cx="8001000" cy="779462"/>
          </a:xfrm>
          <a:prstGeom prst="rect">
            <a:avLst/>
          </a:prstGeom>
          <a:solidFill>
            <a:srgbClr val="66FF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7763" name="Title 1"/>
          <p:cNvSpPr>
            <a:spLocks noGrp="1"/>
          </p:cNvSpPr>
          <p:nvPr>
            <p:ph type="title"/>
          </p:nvPr>
        </p:nvSpPr>
        <p:spPr>
          <a:xfrm>
            <a:off x="685800" y="228600"/>
            <a:ext cx="7772400" cy="1143000"/>
          </a:xfrm>
        </p:spPr>
        <p:txBody>
          <a:bodyPr/>
          <a:lstStyle/>
          <a:p>
            <a:pPr eaLnBrk="1" hangingPunct="1"/>
            <a:r>
              <a:rPr lang="en-US" sz="3200" smtClean="0">
                <a:cs typeface="Times New Roman" pitchFamily="18" charset="0"/>
              </a:rPr>
              <a:t>February 4-11, 2010: “Snowmageddon”</a:t>
            </a:r>
          </a:p>
        </p:txBody>
      </p:sp>
      <p:sp>
        <p:nvSpPr>
          <p:cNvPr id="117764" name="Content Placeholder 2"/>
          <p:cNvSpPr>
            <a:spLocks noGrp="1"/>
          </p:cNvSpPr>
          <p:nvPr>
            <p:ph idx="1"/>
          </p:nvPr>
        </p:nvSpPr>
        <p:spPr>
          <a:xfrm>
            <a:off x="685800" y="1274064"/>
            <a:ext cx="7924800" cy="3962400"/>
          </a:xfrm>
        </p:spPr>
        <p:txBody>
          <a:bodyPr/>
          <a:lstStyle/>
          <a:p>
            <a:pPr eaLnBrk="1" hangingPunct="1"/>
            <a:r>
              <a:rPr lang="en-US" sz="1600" dirty="0" smtClean="0">
                <a:cs typeface="Times New Roman" pitchFamily="18" charset="0"/>
              </a:rPr>
              <a:t>February 4-7, 2010: massive winter storm paralyzes mid-Atlantic region</a:t>
            </a:r>
          </a:p>
          <a:p>
            <a:pPr lvl="1" eaLnBrk="1" hangingPunct="1"/>
            <a:r>
              <a:rPr lang="en-US" sz="1200" dirty="0" smtClean="0">
                <a:cs typeface="Times New Roman" pitchFamily="18" charset="0"/>
              </a:rPr>
              <a:t>Locations in Maryland, Pennsylvania, Virginia, and West Virginia recorded more than 30 inches of snow. </a:t>
            </a:r>
          </a:p>
          <a:p>
            <a:pPr lvl="1" eaLnBrk="1" hangingPunct="1"/>
            <a:r>
              <a:rPr lang="en-US" sz="1200" dirty="0" smtClean="0">
                <a:cs typeface="Times New Roman" pitchFamily="18" charset="0"/>
              </a:rPr>
              <a:t>Washington DC’s two-day total of 17.8 inches ranked as the fourth highest total storm amount in history.</a:t>
            </a:r>
          </a:p>
          <a:p>
            <a:pPr lvl="1" eaLnBrk="1" hangingPunct="1"/>
            <a:r>
              <a:rPr lang="en-US" sz="1200" dirty="0" smtClean="0">
                <a:cs typeface="Times New Roman" pitchFamily="18" charset="0"/>
              </a:rPr>
              <a:t>Philadelphia’s 28.5 inches ranked as the second highest amount</a:t>
            </a:r>
          </a:p>
          <a:p>
            <a:pPr lvl="1" eaLnBrk="1" hangingPunct="1"/>
            <a:r>
              <a:rPr lang="en-US" sz="1200" dirty="0" smtClean="0">
                <a:cs typeface="Times New Roman" pitchFamily="18" charset="0"/>
              </a:rPr>
              <a:t>Baltimore’s 24.8 inches ranked as its third highest storm total amount</a:t>
            </a:r>
          </a:p>
          <a:p>
            <a:pPr eaLnBrk="1" hangingPunct="1"/>
            <a:r>
              <a:rPr lang="en-US" sz="1600" dirty="0" smtClean="0">
                <a:cs typeface="Times New Roman" pitchFamily="18" charset="0"/>
              </a:rPr>
              <a:t>Strong blizzard during February 9-11 affects same areas still digging out from earlier storm. </a:t>
            </a:r>
          </a:p>
          <a:p>
            <a:pPr lvl="1" eaLnBrk="1" hangingPunct="1"/>
            <a:r>
              <a:rPr lang="en-US" sz="1200" dirty="0" smtClean="0">
                <a:cs typeface="Times New Roman" pitchFamily="18" charset="0"/>
              </a:rPr>
              <a:t>Produced as much as 14 inches in the D.C. area, 20 inches in Baltimore, 17 inches in New Jersey, more than 27 inches in Pennsylvania, and 24 inches in northern Maryland. </a:t>
            </a:r>
          </a:p>
          <a:p>
            <a:pPr eaLnBrk="1" hangingPunct="1"/>
            <a:r>
              <a:rPr lang="en-US" sz="1600" dirty="0" smtClean="0">
                <a:cs typeface="Times New Roman" pitchFamily="18" charset="0"/>
              </a:rPr>
              <a:t>Storm system predicted 7+ days in advance; potential for unprecedented heavy snow     (up to 3 feet) 3-5 days in advance</a:t>
            </a:r>
          </a:p>
          <a:p>
            <a:pPr eaLnBrk="1" hangingPunct="1"/>
            <a:r>
              <a:rPr lang="en-US" sz="1600" dirty="0" smtClean="0">
                <a:cs typeface="Times New Roman" pitchFamily="18" charset="0"/>
              </a:rPr>
              <a:t>States implement COOP plans, airlines cancel flights, retail industry pre-stocks shelves</a:t>
            </a:r>
          </a:p>
        </p:txBody>
      </p:sp>
      <p:sp>
        <p:nvSpPr>
          <p:cNvPr id="18436" name="Slide Number Placeholder 3"/>
          <p:cNvSpPr>
            <a:spLocks noGrp="1"/>
          </p:cNvSpPr>
          <p:nvPr>
            <p:ph type="sldNum" sz="quarter" idx="12"/>
          </p:nvPr>
        </p:nvSpPr>
        <p:spPr/>
        <p:txBody>
          <a:bodyPr/>
          <a:lstStyle/>
          <a:p>
            <a:pPr fontAlgn="base">
              <a:spcBef>
                <a:spcPct val="0"/>
              </a:spcBef>
              <a:spcAft>
                <a:spcPct val="0"/>
              </a:spcAft>
              <a:defRPr/>
            </a:pPr>
            <a:fld id="{B3869AF2-4C1A-4793-BAFE-183AFA02B626}" type="slidenum">
              <a:rPr lang="en-US"/>
              <a:pPr fontAlgn="base">
                <a:spcBef>
                  <a:spcPct val="0"/>
                </a:spcBef>
                <a:spcAft>
                  <a:spcPct val="0"/>
                </a:spcAft>
                <a:defRPr/>
              </a:pPr>
              <a:t>13</a:t>
            </a:fld>
            <a:endParaRPr lang="en-US"/>
          </a:p>
        </p:txBody>
      </p:sp>
      <p:sp>
        <p:nvSpPr>
          <p:cNvPr id="117766" name="Line 4"/>
          <p:cNvSpPr>
            <a:spLocks noChangeShapeType="1"/>
          </p:cNvSpPr>
          <p:nvPr/>
        </p:nvSpPr>
        <p:spPr bwMode="auto">
          <a:xfrm>
            <a:off x="762000" y="1219200"/>
            <a:ext cx="7696200" cy="0"/>
          </a:xfrm>
          <a:prstGeom prst="line">
            <a:avLst/>
          </a:prstGeom>
          <a:noFill/>
          <a:ln w="57150" cmpd="thinThick">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17767" name="Picture 6" descr="DOC_LOGO_1X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230188"/>
            <a:ext cx="838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8" name="Picture 7" descr="Noaa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6388" y="228600"/>
            <a:ext cx="836612"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9"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4395788"/>
            <a:ext cx="1852613"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4395788"/>
            <a:ext cx="2743200" cy="211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4395788"/>
            <a:ext cx="2743200" cy="211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72" name="TextBox 10"/>
          <p:cNvSpPr txBox="1">
            <a:spLocks noChangeArrowheads="1"/>
          </p:cNvSpPr>
          <p:nvPr/>
        </p:nvSpPr>
        <p:spPr bwMode="auto">
          <a:xfrm>
            <a:off x="381000" y="4395788"/>
            <a:ext cx="16208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solidFill>
                  <a:srgbClr val="000000"/>
                </a:solidFill>
                <a:latin typeface="Calibri" pitchFamily="34" charset="0"/>
              </a:rPr>
              <a:t>Feb 4-7, 2010</a:t>
            </a:r>
          </a:p>
        </p:txBody>
      </p:sp>
      <p:sp>
        <p:nvSpPr>
          <p:cNvPr id="117773" name="TextBox 11"/>
          <p:cNvSpPr txBox="1">
            <a:spLocks noChangeArrowheads="1"/>
          </p:cNvSpPr>
          <p:nvPr/>
        </p:nvSpPr>
        <p:spPr bwMode="auto">
          <a:xfrm>
            <a:off x="6019800" y="4395788"/>
            <a:ext cx="1749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solidFill>
                  <a:srgbClr val="000000"/>
                </a:solidFill>
                <a:latin typeface="Calibri" pitchFamily="34" charset="0"/>
              </a:rPr>
              <a:t>Feb 9-11, 2010</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Number Placeholder 8"/>
          <p:cNvSpPr>
            <a:spLocks noGrp="1"/>
          </p:cNvSpPr>
          <p:nvPr>
            <p:ph type="sldNum" sz="quarter" idx="12"/>
          </p:nvPr>
        </p:nvSpPr>
        <p:spPr>
          <a:xfrm>
            <a:off x="3124200" y="6248400"/>
            <a:ext cx="28956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fld id="{D7EB96BC-571A-46E6-8E83-D43C7CE8D6E5}" type="slidenum">
              <a:rPr lang="en-US" smtClean="0">
                <a:solidFill>
                  <a:srgbClr val="000000"/>
                </a:solidFill>
              </a:rPr>
              <a:pPr algn="ctr" eaLnBrk="1" hangingPunct="1"/>
              <a:t>14</a:t>
            </a:fld>
            <a:endParaRPr lang="en-US" smtClean="0">
              <a:solidFill>
                <a:srgbClr val="000000"/>
              </a:solidFill>
            </a:endParaRPr>
          </a:p>
        </p:txBody>
      </p:sp>
      <p:pic>
        <p:nvPicPr>
          <p:cNvPr id="118787" name="Picture 7" descr="Feb3-6RadarAnimation.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tp://ftp.hpc.ncep.noaa.gov/novak/Feb5-6_2010/12ZFeb6/12ZFeb6surfaceanalysis.gif"/>
          <p:cNvPicPr>
            <a:picLocks noChangeAspect="1" noChangeArrowheads="1"/>
          </p:cNvPicPr>
          <p:nvPr/>
        </p:nvPicPr>
        <p:blipFill>
          <a:blip r:embed="rId2">
            <a:extLst>
              <a:ext uri="{28A0092B-C50C-407E-A947-70E740481C1C}">
                <a14:useLocalDpi xmlns:a14="http://schemas.microsoft.com/office/drawing/2010/main" val="0"/>
              </a:ext>
            </a:extLst>
          </a:blip>
          <a:srcRect l="53621"/>
          <a:stretch>
            <a:fillRect/>
          </a:stretch>
        </p:blipFill>
        <p:spPr bwMode="auto">
          <a:xfrm>
            <a:off x="0" y="457200"/>
            <a:ext cx="2077069"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l="53647" b="21004"/>
          <a:stretch>
            <a:fillRect/>
          </a:stretch>
        </p:blipFill>
        <p:spPr bwMode="auto">
          <a:xfrm>
            <a:off x="2174606" y="457200"/>
            <a:ext cx="244249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l="53647" b="21004"/>
          <a:stretch>
            <a:fillRect/>
          </a:stretch>
        </p:blipFill>
        <p:spPr bwMode="auto">
          <a:xfrm>
            <a:off x="4392168" y="457200"/>
            <a:ext cx="2442497"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ftp://ftp.hpc.ncep.noaa.gov/novak/Feb5-6_2010/12ZFeb6/Day5.gif"/>
          <p:cNvPicPr>
            <a:picLocks noChangeAspect="1" noChangeArrowheads="1"/>
          </p:cNvPicPr>
          <p:nvPr/>
        </p:nvPicPr>
        <p:blipFill>
          <a:blip r:embed="rId5">
            <a:extLst>
              <a:ext uri="{28A0092B-C50C-407E-A947-70E740481C1C}">
                <a14:useLocalDpi xmlns:a14="http://schemas.microsoft.com/office/drawing/2010/main" val="0"/>
              </a:ext>
            </a:extLst>
          </a:blip>
          <a:srcRect l="53358" b="21597"/>
          <a:stretch>
            <a:fillRect/>
          </a:stretch>
        </p:blipFill>
        <p:spPr bwMode="auto">
          <a:xfrm>
            <a:off x="6588410" y="457200"/>
            <a:ext cx="2416297"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l="53647" b="21004"/>
          <a:stretch>
            <a:fillRect/>
          </a:stretch>
        </p:blipFill>
        <p:spPr bwMode="auto">
          <a:xfrm>
            <a:off x="6096" y="3610622"/>
            <a:ext cx="2460401" cy="3147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7">
            <a:extLst>
              <a:ext uri="{28A0092B-C50C-407E-A947-70E740481C1C}">
                <a14:useLocalDpi xmlns:a14="http://schemas.microsoft.com/office/drawing/2010/main" val="0"/>
              </a:ext>
            </a:extLst>
          </a:blip>
          <a:srcRect l="53647" b="21004"/>
          <a:stretch>
            <a:fillRect/>
          </a:stretch>
        </p:blipFill>
        <p:spPr bwMode="auto">
          <a:xfrm>
            <a:off x="2174606" y="3622323"/>
            <a:ext cx="2459449" cy="3123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8">
            <a:extLst>
              <a:ext uri="{28A0092B-C50C-407E-A947-70E740481C1C}">
                <a14:useLocalDpi xmlns:a14="http://schemas.microsoft.com/office/drawing/2010/main" val="0"/>
              </a:ext>
            </a:extLst>
          </a:blip>
          <a:srcRect l="53125" b="21875"/>
          <a:stretch>
            <a:fillRect/>
          </a:stretch>
        </p:blipFill>
        <p:spPr bwMode="auto">
          <a:xfrm>
            <a:off x="4392168" y="3505200"/>
            <a:ext cx="2532586" cy="3165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9">
            <a:extLst>
              <a:ext uri="{28A0092B-C50C-407E-A947-70E740481C1C}">
                <a14:useLocalDpi xmlns:a14="http://schemas.microsoft.com/office/drawing/2010/main" val="0"/>
              </a:ext>
            </a:extLst>
          </a:blip>
          <a:srcRect l="53125" b="21875"/>
          <a:stretch>
            <a:fillRect/>
          </a:stretch>
        </p:blipFill>
        <p:spPr bwMode="auto">
          <a:xfrm>
            <a:off x="6588410" y="3601722"/>
            <a:ext cx="2500838" cy="3165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5"/>
          <p:cNvSpPr txBox="1">
            <a:spLocks noChangeArrowheads="1"/>
          </p:cNvSpPr>
          <p:nvPr/>
        </p:nvSpPr>
        <p:spPr bwMode="auto">
          <a:xfrm>
            <a:off x="889253" y="0"/>
            <a:ext cx="70058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pPr>
            <a:r>
              <a:rPr lang="en-US" sz="2400" dirty="0" err="1" smtClean="0">
                <a:solidFill>
                  <a:srgbClr val="000000"/>
                </a:solidFill>
                <a:latin typeface="Times New Roman" pitchFamily="18" charset="0"/>
              </a:rPr>
              <a:t>Snowmageddon</a:t>
            </a:r>
            <a:r>
              <a:rPr lang="en-US" sz="2400" dirty="0" smtClean="0">
                <a:solidFill>
                  <a:srgbClr val="000000"/>
                </a:solidFill>
                <a:latin typeface="Times New Roman" pitchFamily="18" charset="0"/>
              </a:rPr>
              <a:t>: All Charts Valid </a:t>
            </a:r>
            <a:r>
              <a:rPr lang="en-US" sz="2400" dirty="0">
                <a:solidFill>
                  <a:srgbClr val="000000"/>
                </a:solidFill>
                <a:latin typeface="Times New Roman" pitchFamily="18" charset="0"/>
              </a:rPr>
              <a:t>12Z February 6, 2010</a:t>
            </a:r>
          </a:p>
        </p:txBody>
      </p:sp>
      <p:sp>
        <p:nvSpPr>
          <p:cNvPr id="11" name="TextBox 10"/>
          <p:cNvSpPr txBox="1"/>
          <p:nvPr/>
        </p:nvSpPr>
        <p:spPr>
          <a:xfrm>
            <a:off x="6096" y="6254513"/>
            <a:ext cx="9144000" cy="584775"/>
          </a:xfrm>
          <a:prstGeom prst="rect">
            <a:avLst/>
          </a:prstGeom>
          <a:solidFill>
            <a:schemeClr val="bg1"/>
          </a:solidFill>
          <a:ln>
            <a:solidFill>
              <a:schemeClr val="tx1"/>
            </a:solidFill>
          </a:ln>
        </p:spPr>
        <p:txBody>
          <a:bodyPr wrap="square" rtlCol="0">
            <a:spAutoFit/>
          </a:bodyPr>
          <a:lstStyle/>
          <a:p>
            <a:pPr fontAlgn="auto">
              <a:spcBef>
                <a:spcPts val="0"/>
              </a:spcBef>
              <a:spcAft>
                <a:spcPts val="0"/>
              </a:spcAft>
            </a:pPr>
            <a:r>
              <a:rPr lang="en-US" sz="1600" dirty="0" smtClean="0">
                <a:solidFill>
                  <a:prstClr val="black"/>
                </a:solidFill>
                <a:latin typeface="Calibri"/>
              </a:rPr>
              <a:t>Storm system predicted 7+ days in advance; potential for heavy snow (up to 3 feet) 3-5 days in advance</a:t>
            </a:r>
          </a:p>
          <a:p>
            <a:pPr fontAlgn="auto">
              <a:spcBef>
                <a:spcPts val="0"/>
              </a:spcBef>
              <a:spcAft>
                <a:spcPts val="0"/>
              </a:spcAft>
            </a:pPr>
            <a:r>
              <a:rPr lang="en-US" sz="1600" dirty="0" smtClean="0">
                <a:solidFill>
                  <a:prstClr val="black"/>
                </a:solidFill>
                <a:latin typeface="Calibri"/>
              </a:rPr>
              <a:t>States implement COOP plans, airlines cancel flights, retail industry pre-stocks shelves</a:t>
            </a:r>
          </a:p>
        </p:txBody>
      </p:sp>
      <p:sp>
        <p:nvSpPr>
          <p:cNvPr id="12" name="TextBox 11"/>
          <p:cNvSpPr txBox="1"/>
          <p:nvPr/>
        </p:nvSpPr>
        <p:spPr>
          <a:xfrm>
            <a:off x="-12700" y="447476"/>
            <a:ext cx="1356077" cy="307777"/>
          </a:xfrm>
          <a:prstGeom prst="rect">
            <a:avLst/>
          </a:prstGeom>
          <a:solidFill>
            <a:schemeClr val="bg1"/>
          </a:solidFill>
          <a:ln>
            <a:solidFill>
              <a:schemeClr val="tx1"/>
            </a:solidFill>
          </a:ln>
        </p:spPr>
        <p:txBody>
          <a:bodyPr wrap="none" rtlCol="0">
            <a:spAutoFit/>
          </a:bodyPr>
          <a:lstStyle/>
          <a:p>
            <a:pPr fontAlgn="auto">
              <a:spcBef>
                <a:spcPts val="0"/>
              </a:spcBef>
              <a:spcAft>
                <a:spcPts val="0"/>
              </a:spcAft>
            </a:pPr>
            <a:r>
              <a:rPr lang="en-US" sz="1400" dirty="0" smtClean="0">
                <a:solidFill>
                  <a:prstClr val="black"/>
                </a:solidFill>
                <a:latin typeface="Calibri"/>
              </a:rPr>
              <a:t>Surface Analysis</a:t>
            </a:r>
          </a:p>
        </p:txBody>
      </p:sp>
      <p:sp>
        <p:nvSpPr>
          <p:cNvPr id="13" name="TextBox 12"/>
          <p:cNvSpPr txBox="1"/>
          <p:nvPr/>
        </p:nvSpPr>
        <p:spPr>
          <a:xfrm>
            <a:off x="2145507" y="463152"/>
            <a:ext cx="1200842" cy="307777"/>
          </a:xfrm>
          <a:prstGeom prst="rect">
            <a:avLst/>
          </a:prstGeom>
          <a:solidFill>
            <a:schemeClr val="bg1"/>
          </a:solidFill>
          <a:ln>
            <a:solidFill>
              <a:schemeClr val="tx1"/>
            </a:solidFill>
          </a:ln>
        </p:spPr>
        <p:txBody>
          <a:bodyPr wrap="none" rtlCol="0">
            <a:spAutoFit/>
          </a:bodyPr>
          <a:lstStyle/>
          <a:p>
            <a:pPr fontAlgn="auto">
              <a:spcBef>
                <a:spcPts val="0"/>
              </a:spcBef>
              <a:spcAft>
                <a:spcPts val="0"/>
              </a:spcAft>
            </a:pPr>
            <a:r>
              <a:rPr lang="en-US" sz="1400" dirty="0" smtClean="0">
                <a:solidFill>
                  <a:prstClr val="black"/>
                </a:solidFill>
                <a:latin typeface="Calibri"/>
              </a:rPr>
              <a:t>7 day forecast</a:t>
            </a:r>
          </a:p>
        </p:txBody>
      </p:sp>
      <p:sp>
        <p:nvSpPr>
          <p:cNvPr id="14" name="TextBox 13"/>
          <p:cNvSpPr txBox="1"/>
          <p:nvPr/>
        </p:nvSpPr>
        <p:spPr>
          <a:xfrm>
            <a:off x="4392168" y="463152"/>
            <a:ext cx="1200842" cy="307777"/>
          </a:xfrm>
          <a:prstGeom prst="rect">
            <a:avLst/>
          </a:prstGeom>
          <a:solidFill>
            <a:schemeClr val="bg1"/>
          </a:solidFill>
          <a:ln>
            <a:solidFill>
              <a:schemeClr val="tx1"/>
            </a:solidFill>
          </a:ln>
        </p:spPr>
        <p:txBody>
          <a:bodyPr wrap="none" rtlCol="0">
            <a:spAutoFit/>
          </a:bodyPr>
          <a:lstStyle/>
          <a:p>
            <a:pPr fontAlgn="auto">
              <a:spcBef>
                <a:spcPts val="0"/>
              </a:spcBef>
              <a:spcAft>
                <a:spcPts val="0"/>
              </a:spcAft>
            </a:pPr>
            <a:r>
              <a:rPr lang="en-US" sz="1400" dirty="0" smtClean="0">
                <a:solidFill>
                  <a:prstClr val="black"/>
                </a:solidFill>
                <a:latin typeface="Calibri"/>
              </a:rPr>
              <a:t>6 day forecast</a:t>
            </a:r>
          </a:p>
        </p:txBody>
      </p:sp>
      <p:sp>
        <p:nvSpPr>
          <p:cNvPr id="15" name="TextBox 14"/>
          <p:cNvSpPr txBox="1"/>
          <p:nvPr/>
        </p:nvSpPr>
        <p:spPr>
          <a:xfrm>
            <a:off x="6588410" y="469104"/>
            <a:ext cx="1200842" cy="307777"/>
          </a:xfrm>
          <a:prstGeom prst="rect">
            <a:avLst/>
          </a:prstGeom>
          <a:solidFill>
            <a:schemeClr val="bg1"/>
          </a:solidFill>
          <a:ln>
            <a:solidFill>
              <a:schemeClr val="tx1"/>
            </a:solidFill>
          </a:ln>
        </p:spPr>
        <p:txBody>
          <a:bodyPr wrap="none" rtlCol="0">
            <a:spAutoFit/>
          </a:bodyPr>
          <a:lstStyle/>
          <a:p>
            <a:pPr fontAlgn="auto">
              <a:spcBef>
                <a:spcPts val="0"/>
              </a:spcBef>
              <a:spcAft>
                <a:spcPts val="0"/>
              </a:spcAft>
            </a:pPr>
            <a:r>
              <a:rPr lang="en-US" sz="1400" dirty="0" smtClean="0">
                <a:solidFill>
                  <a:prstClr val="black"/>
                </a:solidFill>
                <a:latin typeface="Calibri"/>
              </a:rPr>
              <a:t>5 day forecast</a:t>
            </a:r>
          </a:p>
        </p:txBody>
      </p:sp>
      <p:sp>
        <p:nvSpPr>
          <p:cNvPr id="16" name="TextBox 15"/>
          <p:cNvSpPr txBox="1"/>
          <p:nvPr/>
        </p:nvSpPr>
        <p:spPr>
          <a:xfrm>
            <a:off x="-10950" y="3601722"/>
            <a:ext cx="1200842" cy="307777"/>
          </a:xfrm>
          <a:prstGeom prst="rect">
            <a:avLst/>
          </a:prstGeom>
          <a:solidFill>
            <a:schemeClr val="bg1"/>
          </a:solidFill>
          <a:ln>
            <a:solidFill>
              <a:schemeClr val="tx1"/>
            </a:solidFill>
          </a:ln>
        </p:spPr>
        <p:txBody>
          <a:bodyPr wrap="none" rtlCol="0">
            <a:spAutoFit/>
          </a:bodyPr>
          <a:lstStyle/>
          <a:p>
            <a:pPr fontAlgn="auto">
              <a:spcBef>
                <a:spcPts val="0"/>
              </a:spcBef>
              <a:spcAft>
                <a:spcPts val="0"/>
              </a:spcAft>
            </a:pPr>
            <a:r>
              <a:rPr lang="en-US" sz="1400" dirty="0" smtClean="0">
                <a:solidFill>
                  <a:prstClr val="black"/>
                </a:solidFill>
                <a:latin typeface="Calibri"/>
              </a:rPr>
              <a:t>4 day forecast</a:t>
            </a:r>
          </a:p>
        </p:txBody>
      </p:sp>
      <p:sp>
        <p:nvSpPr>
          <p:cNvPr id="17" name="TextBox 16"/>
          <p:cNvSpPr txBox="1"/>
          <p:nvPr/>
        </p:nvSpPr>
        <p:spPr>
          <a:xfrm>
            <a:off x="2077069" y="3610622"/>
            <a:ext cx="1200842" cy="307777"/>
          </a:xfrm>
          <a:prstGeom prst="rect">
            <a:avLst/>
          </a:prstGeom>
          <a:solidFill>
            <a:schemeClr val="bg1"/>
          </a:solidFill>
          <a:ln>
            <a:solidFill>
              <a:schemeClr val="tx1"/>
            </a:solidFill>
          </a:ln>
        </p:spPr>
        <p:txBody>
          <a:bodyPr wrap="none" rtlCol="0">
            <a:spAutoFit/>
          </a:bodyPr>
          <a:lstStyle/>
          <a:p>
            <a:pPr fontAlgn="auto">
              <a:spcBef>
                <a:spcPts val="0"/>
              </a:spcBef>
              <a:spcAft>
                <a:spcPts val="0"/>
              </a:spcAft>
            </a:pPr>
            <a:r>
              <a:rPr lang="en-US" sz="1400" dirty="0" smtClean="0">
                <a:solidFill>
                  <a:prstClr val="black"/>
                </a:solidFill>
                <a:latin typeface="Calibri"/>
              </a:rPr>
              <a:t>3 day forecast</a:t>
            </a:r>
          </a:p>
        </p:txBody>
      </p:sp>
      <p:sp>
        <p:nvSpPr>
          <p:cNvPr id="18" name="TextBox 17"/>
          <p:cNvSpPr txBox="1"/>
          <p:nvPr/>
        </p:nvSpPr>
        <p:spPr>
          <a:xfrm>
            <a:off x="4412574" y="3622323"/>
            <a:ext cx="1200842" cy="307777"/>
          </a:xfrm>
          <a:prstGeom prst="rect">
            <a:avLst/>
          </a:prstGeom>
          <a:solidFill>
            <a:schemeClr val="bg1"/>
          </a:solidFill>
          <a:ln>
            <a:solidFill>
              <a:schemeClr val="tx1"/>
            </a:solidFill>
          </a:ln>
        </p:spPr>
        <p:txBody>
          <a:bodyPr wrap="none" rtlCol="0">
            <a:spAutoFit/>
          </a:bodyPr>
          <a:lstStyle/>
          <a:p>
            <a:pPr fontAlgn="auto">
              <a:spcBef>
                <a:spcPts val="0"/>
              </a:spcBef>
              <a:spcAft>
                <a:spcPts val="0"/>
              </a:spcAft>
            </a:pPr>
            <a:r>
              <a:rPr lang="en-US" sz="1400" dirty="0" smtClean="0">
                <a:solidFill>
                  <a:prstClr val="black"/>
                </a:solidFill>
                <a:latin typeface="Calibri"/>
              </a:rPr>
              <a:t>2 day forecast</a:t>
            </a:r>
          </a:p>
        </p:txBody>
      </p:sp>
      <p:sp>
        <p:nvSpPr>
          <p:cNvPr id="19" name="TextBox 18"/>
          <p:cNvSpPr txBox="1"/>
          <p:nvPr/>
        </p:nvSpPr>
        <p:spPr>
          <a:xfrm>
            <a:off x="6570316" y="3584223"/>
            <a:ext cx="1200842" cy="307777"/>
          </a:xfrm>
          <a:prstGeom prst="rect">
            <a:avLst/>
          </a:prstGeom>
          <a:solidFill>
            <a:schemeClr val="bg1"/>
          </a:solidFill>
          <a:ln>
            <a:solidFill>
              <a:schemeClr val="tx1"/>
            </a:solidFill>
          </a:ln>
        </p:spPr>
        <p:txBody>
          <a:bodyPr wrap="none" rtlCol="0">
            <a:spAutoFit/>
          </a:bodyPr>
          <a:lstStyle/>
          <a:p>
            <a:pPr fontAlgn="auto">
              <a:spcBef>
                <a:spcPts val="0"/>
              </a:spcBef>
              <a:spcAft>
                <a:spcPts val="0"/>
              </a:spcAft>
            </a:pPr>
            <a:r>
              <a:rPr lang="en-US" sz="1400" dirty="0" smtClean="0">
                <a:solidFill>
                  <a:prstClr val="black"/>
                </a:solidFill>
                <a:latin typeface="Calibri"/>
              </a:rPr>
              <a:t>1 day forecast</a:t>
            </a:r>
          </a:p>
        </p:txBody>
      </p:sp>
    </p:spTree>
    <p:extLst>
      <p:ext uri="{BB962C8B-B14F-4D97-AF65-F5344CB8AC3E}">
        <p14:creationId xmlns:p14="http://schemas.microsoft.com/office/powerpoint/2010/main" val="21118219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Feb78storm.jpg"/>
          <p:cNvPicPr>
            <a:picLocks noChangeAspect="1"/>
          </p:cNvPicPr>
          <p:nvPr/>
        </p:nvPicPr>
        <p:blipFill>
          <a:blip r:embed="rId2"/>
          <a:srcRect l="32766" t="22222" r="14096" b="21111"/>
          <a:stretch>
            <a:fillRect/>
          </a:stretch>
        </p:blipFill>
        <p:spPr>
          <a:xfrm>
            <a:off x="6019800" y="2497138"/>
            <a:ext cx="2209800" cy="3046412"/>
          </a:xfrm>
          <a:prstGeom prst="rect">
            <a:avLst/>
          </a:prstGeom>
          <a:effectLst>
            <a:outerShdw blurRad="50800" dist="38100" algn="l" rotWithShape="0">
              <a:prstClr val="black">
                <a:alpha val="40000"/>
              </a:prstClr>
            </a:outerShdw>
          </a:effectLst>
        </p:spPr>
      </p:pic>
      <p:grpSp>
        <p:nvGrpSpPr>
          <p:cNvPr id="2" name="Group 19"/>
          <p:cNvGrpSpPr>
            <a:grpSpLocks/>
          </p:cNvGrpSpPr>
          <p:nvPr/>
        </p:nvGrpSpPr>
        <p:grpSpPr bwMode="auto">
          <a:xfrm>
            <a:off x="5257800" y="2057400"/>
            <a:ext cx="3683000" cy="4054475"/>
            <a:chOff x="5365952" y="2209800"/>
            <a:chExt cx="3682798" cy="4053840"/>
          </a:xfrm>
        </p:grpSpPr>
        <p:pic>
          <p:nvPicPr>
            <p:cNvPr id="130059" name="Picture 2"/>
            <p:cNvPicPr>
              <a:picLocks noChangeAspect="1" noChangeArrowheads="1"/>
            </p:cNvPicPr>
            <p:nvPr/>
          </p:nvPicPr>
          <p:blipFill>
            <a:blip r:embed="rId3">
              <a:extLst>
                <a:ext uri="{28A0092B-C50C-407E-A947-70E740481C1C}">
                  <a14:useLocalDpi xmlns:a14="http://schemas.microsoft.com/office/drawing/2010/main" val="0"/>
                </a:ext>
              </a:extLst>
            </a:blip>
            <a:srcRect b="25302"/>
            <a:stretch>
              <a:fillRect/>
            </a:stretch>
          </p:blipFill>
          <p:spPr bwMode="auto">
            <a:xfrm>
              <a:off x="5410200" y="3200400"/>
              <a:ext cx="3638550"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60" name="Rectangle 17"/>
            <p:cNvSpPr>
              <a:spLocks noChangeArrowheads="1"/>
            </p:cNvSpPr>
            <p:nvPr/>
          </p:nvSpPr>
          <p:spPr bwMode="auto">
            <a:xfrm>
              <a:off x="5410200" y="2209800"/>
              <a:ext cx="3566160" cy="100584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spAutoFit/>
            </a:bodyPr>
            <a:lstStyle/>
            <a:p>
              <a:pPr algn="ctr"/>
              <a:endParaRPr lang="en-US" sz="1600" b="1">
                <a:solidFill>
                  <a:srgbClr val="000000"/>
                </a:solidFill>
                <a:latin typeface="Times New Roman" pitchFamily="18" charset="0"/>
              </a:endParaRPr>
            </a:p>
          </p:txBody>
        </p:sp>
        <p:sp>
          <p:nvSpPr>
            <p:cNvPr id="130061" name="Rectangle 18"/>
            <p:cNvSpPr>
              <a:spLocks noChangeArrowheads="1"/>
            </p:cNvSpPr>
            <p:nvPr/>
          </p:nvSpPr>
          <p:spPr bwMode="auto">
            <a:xfrm>
              <a:off x="5365952" y="5257800"/>
              <a:ext cx="3566160" cy="100584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spAutoFit/>
            </a:bodyPr>
            <a:lstStyle/>
            <a:p>
              <a:pPr algn="ctr"/>
              <a:endParaRPr lang="en-US" sz="1600" b="1">
                <a:solidFill>
                  <a:srgbClr val="000000"/>
                </a:solidFill>
                <a:latin typeface="Times New Roman" pitchFamily="18" charset="0"/>
              </a:endParaRPr>
            </a:p>
          </p:txBody>
        </p:sp>
      </p:grpSp>
      <p:sp>
        <p:nvSpPr>
          <p:cNvPr id="130052" name="Rectangle 2"/>
          <p:cNvSpPr>
            <a:spLocks noGrp="1" noChangeArrowheads="1"/>
          </p:cNvSpPr>
          <p:nvPr>
            <p:ph type="body" idx="4294967295"/>
          </p:nvPr>
        </p:nvSpPr>
        <p:spPr>
          <a:xfrm>
            <a:off x="457200" y="1676400"/>
            <a:ext cx="4495800" cy="3200400"/>
          </a:xfrm>
        </p:spPr>
        <p:txBody>
          <a:bodyPr/>
          <a:lstStyle/>
          <a:p>
            <a:pPr eaLnBrk="1" hangingPunct="1"/>
            <a:r>
              <a:rPr lang="en-US" sz="2400" smtClean="0"/>
              <a:t>States declare emergency days before snow</a:t>
            </a:r>
          </a:p>
          <a:p>
            <a:pPr eaLnBrk="1" hangingPunct="1"/>
            <a:r>
              <a:rPr lang="en-US" sz="2400" smtClean="0"/>
              <a:t>Airlines cancel thousands of flights at least a day in advance</a:t>
            </a:r>
          </a:p>
          <a:p>
            <a:pPr eaLnBrk="1" hangingPunct="1"/>
            <a:r>
              <a:rPr lang="en-US" sz="2400" smtClean="0"/>
              <a:t>Stores adjust to optimize retail sales entire week before the storm</a:t>
            </a:r>
          </a:p>
          <a:p>
            <a:pPr lvl="1" eaLnBrk="1" hangingPunct="1"/>
            <a:r>
              <a:rPr lang="en-US" sz="2000" smtClean="0"/>
              <a:t>Low to no impact on GNP</a:t>
            </a:r>
            <a:r>
              <a:rPr lang="en-US" sz="2000" baseline="30000" smtClean="0"/>
              <a:t>1</a:t>
            </a:r>
          </a:p>
          <a:p>
            <a:pPr eaLnBrk="1" hangingPunct="1"/>
            <a:r>
              <a:rPr lang="en-US" sz="2400" smtClean="0"/>
              <a:t>Federal disaster declared; facilitates snow removal, and faster recovery!</a:t>
            </a:r>
          </a:p>
        </p:txBody>
      </p:sp>
      <p:sp>
        <p:nvSpPr>
          <p:cNvPr id="130053" name="Rectangle 3"/>
          <p:cNvSpPr>
            <a:spLocks noGrp="1" noChangeArrowheads="1"/>
          </p:cNvSpPr>
          <p:nvPr>
            <p:ph type="title" idx="4294967295"/>
          </p:nvPr>
        </p:nvSpPr>
        <p:spPr>
          <a:xfrm>
            <a:off x="1143000" y="457200"/>
            <a:ext cx="6934200" cy="762000"/>
          </a:xfrm>
        </p:spPr>
        <p:txBody>
          <a:bodyPr/>
          <a:lstStyle/>
          <a:p>
            <a:pPr eaLnBrk="1" hangingPunct="1">
              <a:spcBef>
                <a:spcPts val="600"/>
              </a:spcBef>
            </a:pPr>
            <a:r>
              <a:rPr lang="en-US" sz="4000" b="1" dirty="0" smtClean="0">
                <a:latin typeface="Times New Roman" pitchFamily="18" charset="0"/>
                <a:cs typeface="Times New Roman" pitchFamily="18" charset="0"/>
              </a:rPr>
              <a:t>Impacts </a:t>
            </a:r>
            <a:r>
              <a:rPr lang="en-US" sz="2800" b="1" dirty="0" smtClean="0">
                <a:latin typeface="Times New Roman" pitchFamily="18" charset="0"/>
                <a:cs typeface="Times New Roman" pitchFamily="18" charset="0"/>
              </a:rPr>
              <a:t/>
            </a:r>
            <a:br>
              <a:rPr lang="en-US" sz="2800" b="1" dirty="0" smtClean="0">
                <a:latin typeface="Times New Roman" pitchFamily="18" charset="0"/>
                <a:cs typeface="Times New Roman" pitchFamily="18" charset="0"/>
              </a:rPr>
            </a:br>
            <a:r>
              <a:rPr lang="en-US" sz="2800" b="1" dirty="0" smtClean="0">
                <a:latin typeface="Times New Roman" pitchFamily="18" charset="0"/>
                <a:cs typeface="Times New Roman" pitchFamily="18" charset="0"/>
              </a:rPr>
              <a:t>“</a:t>
            </a:r>
            <a:r>
              <a:rPr lang="en-US" sz="2800" b="1" dirty="0" err="1" smtClean="0">
                <a:latin typeface="Times New Roman" pitchFamily="18" charset="0"/>
                <a:cs typeface="Times New Roman" pitchFamily="18" charset="0"/>
              </a:rPr>
              <a:t>Snowmageddon</a:t>
            </a:r>
            <a:r>
              <a:rPr lang="en-US" sz="2800" b="1" dirty="0" smtClean="0">
                <a:latin typeface="Times New Roman" pitchFamily="18" charset="0"/>
                <a:cs typeface="Times New Roman" pitchFamily="18" charset="0"/>
              </a:rPr>
              <a:t>”</a:t>
            </a:r>
          </a:p>
        </p:txBody>
      </p:sp>
      <p:sp>
        <p:nvSpPr>
          <p:cNvPr id="130054" name="Rectangle 5"/>
          <p:cNvSpPr>
            <a:spLocks noChangeArrowheads="1"/>
          </p:cNvSpPr>
          <p:nvPr/>
        </p:nvSpPr>
        <p:spPr bwMode="auto">
          <a:xfrm>
            <a:off x="4422775" y="1139825"/>
            <a:ext cx="311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000">
                <a:solidFill>
                  <a:srgbClr val="000000"/>
                </a:solidFill>
              </a:rPr>
              <a:t> </a:t>
            </a:r>
          </a:p>
        </p:txBody>
      </p:sp>
      <p:sp>
        <p:nvSpPr>
          <p:cNvPr id="130055" name="Rectangle 14"/>
          <p:cNvSpPr>
            <a:spLocks noChangeArrowheads="1"/>
          </p:cNvSpPr>
          <p:nvPr/>
        </p:nvSpPr>
        <p:spPr bwMode="auto">
          <a:xfrm>
            <a:off x="5181600" y="1447800"/>
            <a:ext cx="3733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p>
            <a:pPr algn="ctr"/>
            <a:endParaRPr lang="en-US" sz="1600" b="1">
              <a:solidFill>
                <a:srgbClr val="000000"/>
              </a:solidFill>
            </a:endParaRPr>
          </a:p>
        </p:txBody>
      </p:sp>
      <p:sp>
        <p:nvSpPr>
          <p:cNvPr id="130056" name="Rectangle 16"/>
          <p:cNvSpPr>
            <a:spLocks noChangeArrowheads="1"/>
          </p:cNvSpPr>
          <p:nvPr/>
        </p:nvSpPr>
        <p:spPr bwMode="auto">
          <a:xfrm>
            <a:off x="5638800" y="1447800"/>
            <a:ext cx="2743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p>
            <a:pPr algn="ctr"/>
            <a:endParaRPr lang="en-US" sz="1600" b="1">
              <a:solidFill>
                <a:srgbClr val="000000"/>
              </a:solidFill>
            </a:endParaRPr>
          </a:p>
        </p:txBody>
      </p:sp>
      <p:sp>
        <p:nvSpPr>
          <p:cNvPr id="130058" name="TextBox 12"/>
          <p:cNvSpPr txBox="1">
            <a:spLocks noChangeArrowheads="1"/>
          </p:cNvSpPr>
          <p:nvPr/>
        </p:nvSpPr>
        <p:spPr bwMode="auto">
          <a:xfrm>
            <a:off x="3352800" y="6019800"/>
            <a:ext cx="5334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baseline="30000" dirty="0">
                <a:solidFill>
                  <a:srgbClr val="000000"/>
                </a:solidFill>
              </a:rPr>
              <a:t>1</a:t>
            </a:r>
            <a:r>
              <a:rPr lang="en-US" sz="1400" dirty="0">
                <a:solidFill>
                  <a:srgbClr val="000000"/>
                </a:solidFill>
              </a:rPr>
              <a:t>Some studies (</a:t>
            </a:r>
            <a:r>
              <a:rPr lang="en-US" sz="1400" dirty="0" err="1">
                <a:solidFill>
                  <a:srgbClr val="000000"/>
                </a:solidFill>
              </a:rPr>
              <a:t>Liscio</a:t>
            </a:r>
            <a:r>
              <a:rPr lang="en-US" sz="1400" dirty="0">
                <a:solidFill>
                  <a:srgbClr val="000000"/>
                </a:solidFill>
              </a:rPr>
              <a:t> Reports from 1993-1996) show that major NE snowstorms in the 1990s negatively impacted economic indices for months after the event, including GNP.</a:t>
            </a:r>
          </a:p>
        </p:txBody>
      </p:sp>
      <p:sp>
        <p:nvSpPr>
          <p:cNvPr id="3" name="Slide Number Placeholder 2"/>
          <p:cNvSpPr>
            <a:spLocks noGrp="1"/>
          </p:cNvSpPr>
          <p:nvPr>
            <p:ph type="sldNum" sz="quarter" idx="12"/>
          </p:nvPr>
        </p:nvSpPr>
        <p:spPr>
          <a:xfrm>
            <a:off x="6823364" y="6281738"/>
            <a:ext cx="2133600" cy="476250"/>
          </a:xfrm>
        </p:spPr>
        <p:txBody>
          <a:bodyPr/>
          <a:lstStyle/>
          <a:p>
            <a:pPr>
              <a:defRPr/>
            </a:pPr>
            <a:fld id="{D7509C89-B705-440A-A70F-A8DAECB3963D}" type="slidenum">
              <a:rPr lang="en-US" smtClean="0"/>
              <a:pPr>
                <a:defRPr/>
              </a:pPr>
              <a:t>16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xit" presetSubtype="0" fill="hold" nodeType="clickEffect">
                                  <p:stCondLst>
                                    <p:cond delay="0"/>
                                  </p:stCondLst>
                                  <p:childTnLst>
                                    <p:anim calcmode="lin" valueType="num">
                                      <p:cBhvr>
                                        <p:cTn id="6" dur="1000"/>
                                        <p:tgtEl>
                                          <p:spTgt spid="2"/>
                                        </p:tgtEl>
                                        <p:attrNameLst>
                                          <p:attrName>ppt_w</p:attrName>
                                        </p:attrNameLst>
                                      </p:cBhvr>
                                      <p:tavLst>
                                        <p:tav tm="0">
                                          <p:val>
                                            <p:strVal val="ppt_w"/>
                                          </p:val>
                                        </p:tav>
                                        <p:tav tm="100000">
                                          <p:val>
                                            <p:strVal val="ppt_w*0.70"/>
                                          </p:val>
                                        </p:tav>
                                      </p:tavLst>
                                    </p:anim>
                                    <p:anim calcmode="lin" valueType="num">
                                      <p:cBhvr>
                                        <p:cTn id="7" dur="1000"/>
                                        <p:tgtEl>
                                          <p:spTgt spid="2"/>
                                        </p:tgtEl>
                                        <p:attrNameLst>
                                          <p:attrName>ppt_h</p:attrName>
                                        </p:attrNameLst>
                                      </p:cBhvr>
                                      <p:tavLst>
                                        <p:tav tm="0">
                                          <p:val>
                                            <p:strVal val="ppt_h"/>
                                          </p:val>
                                        </p:tav>
                                        <p:tav tm="100000">
                                          <p:val>
                                            <p:strVal val="ppt_h"/>
                                          </p:val>
                                        </p:tav>
                                      </p:tavLst>
                                    </p:anim>
                                    <p:animEffect transition="out" filter="fade">
                                      <p:cBhvr>
                                        <p:cTn id="8" dur="1000"/>
                                        <p:tgtEl>
                                          <p:spTgt spid="2"/>
                                        </p:tgtEl>
                                      </p:cBhvr>
                                    </p:animEffect>
                                    <p:set>
                                      <p:cBhvr>
                                        <p:cTn id="9"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p:txBody>
          <a:bodyPr/>
          <a:lstStyle/>
          <a:p>
            <a:pPr fontAlgn="base">
              <a:spcBef>
                <a:spcPct val="0"/>
              </a:spcBef>
              <a:spcAft>
                <a:spcPct val="0"/>
              </a:spcAft>
              <a:defRPr/>
            </a:pPr>
            <a:fld id="{85CB57FC-D7B0-4809-B783-C4BCAA727AD9}" type="slidenum">
              <a:rPr lang="en-US" smtClean="0"/>
              <a:pPr fontAlgn="base">
                <a:spcBef>
                  <a:spcPct val="0"/>
                </a:spcBef>
                <a:spcAft>
                  <a:spcPct val="0"/>
                </a:spcAft>
                <a:defRPr/>
              </a:pPr>
              <a:t>17</a:t>
            </a:fld>
            <a:endParaRPr lang="en-US" smtClean="0"/>
          </a:p>
        </p:txBody>
      </p:sp>
      <p:sp>
        <p:nvSpPr>
          <p:cNvPr id="132099" name="Rectangle 2"/>
          <p:cNvSpPr>
            <a:spLocks noGrp="1" noChangeArrowheads="1"/>
          </p:cNvSpPr>
          <p:nvPr>
            <p:ph type="ctrTitle"/>
          </p:nvPr>
        </p:nvSpPr>
        <p:spPr>
          <a:xfrm>
            <a:off x="228600" y="2133600"/>
            <a:ext cx="8763000" cy="1143000"/>
          </a:xfrm>
        </p:spPr>
        <p:txBody>
          <a:bodyPr/>
          <a:lstStyle/>
          <a:p>
            <a:pPr eaLnBrk="1" hangingPunct="1"/>
            <a:r>
              <a:rPr lang="en-US" sz="3600" dirty="0" smtClean="0"/>
              <a:t>Define NCEP’s Role </a:t>
            </a:r>
            <a:br>
              <a:rPr lang="en-US" sz="3600" dirty="0" smtClean="0"/>
            </a:br>
            <a:r>
              <a:rPr lang="en-US" sz="3600" dirty="0" smtClean="0"/>
              <a:t>in NOAA’s Seamless Suite</a:t>
            </a:r>
          </a:p>
        </p:txBody>
      </p:sp>
      <p:sp>
        <p:nvSpPr>
          <p:cNvPr id="132100" name="Line 3"/>
          <p:cNvSpPr>
            <a:spLocks noChangeShapeType="1"/>
          </p:cNvSpPr>
          <p:nvPr/>
        </p:nvSpPr>
        <p:spPr bwMode="auto">
          <a:xfrm>
            <a:off x="609600" y="3276600"/>
            <a:ext cx="7848600" cy="0"/>
          </a:xfrm>
          <a:prstGeom prst="line">
            <a:avLst/>
          </a:prstGeom>
          <a:noFill/>
          <a:ln w="57150" cmpd="thinThick">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32101" name="Picture 4" descr="DOC_LOGO_1X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230188"/>
            <a:ext cx="838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2" name="Picture 5" descr="Noaa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6388" y="228600"/>
            <a:ext cx="836612"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2103" name="Group 7"/>
          <p:cNvGrpSpPr>
            <a:grpSpLocks/>
          </p:cNvGrpSpPr>
          <p:nvPr/>
        </p:nvGrpSpPr>
        <p:grpSpPr bwMode="auto">
          <a:xfrm>
            <a:off x="990600" y="5740400"/>
            <a:ext cx="7145338" cy="685800"/>
            <a:chOff x="626" y="3408"/>
            <a:chExt cx="4501" cy="432"/>
          </a:xfrm>
        </p:grpSpPr>
        <p:pic>
          <p:nvPicPr>
            <p:cNvPr id="132105" name="Picture 8" descr="wing_sunset2_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2" y="3408"/>
              <a:ext cx="805"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6" name="Picture 9" descr="roughse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 y="3409"/>
              <a:ext cx="746"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7" name="Picture 10"/>
            <p:cNvPicPr>
              <a:picLocks noChangeAspect="1" noChangeArrowheads="1"/>
            </p:cNvPicPr>
            <p:nvPr/>
          </p:nvPicPr>
          <p:blipFill>
            <a:blip r:embed="rId6">
              <a:extLst>
                <a:ext uri="{28A0092B-C50C-407E-A947-70E740481C1C}">
                  <a14:useLocalDpi xmlns:a14="http://schemas.microsoft.com/office/drawing/2010/main" val="0"/>
                </a:ext>
              </a:extLst>
            </a:blip>
            <a:srcRect t="21416" b="21416"/>
            <a:stretch>
              <a:fillRect/>
            </a:stretch>
          </p:blipFill>
          <p:spPr bwMode="auto">
            <a:xfrm>
              <a:off x="1373" y="3408"/>
              <a:ext cx="757"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8" name="Picture 11"/>
            <p:cNvPicPr>
              <a:picLocks noChangeAspect="1" noChangeArrowheads="1"/>
            </p:cNvPicPr>
            <p:nvPr/>
          </p:nvPicPr>
          <p:blipFill>
            <a:blip r:embed="rId7">
              <a:extLst>
                <a:ext uri="{28A0092B-C50C-407E-A947-70E740481C1C}">
                  <a14:useLocalDpi xmlns:a14="http://schemas.microsoft.com/office/drawing/2010/main" val="0"/>
                </a:ext>
              </a:extLst>
            </a:blip>
            <a:srcRect t="12798" b="9599"/>
            <a:stretch>
              <a:fillRect/>
            </a:stretch>
          </p:blipFill>
          <p:spPr bwMode="auto">
            <a:xfrm>
              <a:off x="2903" y="3409"/>
              <a:ext cx="738"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9" name="Picture 12"/>
            <p:cNvPicPr>
              <a:picLocks noChangeAspect="1" noChangeArrowheads="1"/>
            </p:cNvPicPr>
            <p:nvPr/>
          </p:nvPicPr>
          <p:blipFill>
            <a:blip r:embed="rId8">
              <a:extLst>
                <a:ext uri="{28A0092B-C50C-407E-A947-70E740481C1C}">
                  <a14:useLocalDpi xmlns:a14="http://schemas.microsoft.com/office/drawing/2010/main" val="0"/>
                </a:ext>
              </a:extLst>
            </a:blip>
            <a:srcRect t="3210" b="12845"/>
            <a:stretch>
              <a:fillRect/>
            </a:stretch>
          </p:blipFill>
          <p:spPr bwMode="auto">
            <a:xfrm>
              <a:off x="3638" y="3409"/>
              <a:ext cx="687"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10" name="Picture 13" descr="PLOW_-_BUS"/>
            <p:cNvPicPr>
              <a:picLocks noChangeAspect="1" noChangeArrowheads="1"/>
            </p:cNvPicPr>
            <p:nvPr/>
          </p:nvPicPr>
          <p:blipFill>
            <a:blip r:embed="rId9">
              <a:extLst>
                <a:ext uri="{28A0092B-C50C-407E-A947-70E740481C1C}">
                  <a14:useLocalDpi xmlns:a14="http://schemas.microsoft.com/office/drawing/2010/main" val="0"/>
                </a:ext>
              </a:extLst>
            </a:blip>
            <a:srcRect t="6250" b="18750"/>
            <a:stretch>
              <a:fillRect/>
            </a:stretch>
          </p:blipFill>
          <p:spPr bwMode="auto">
            <a:xfrm>
              <a:off x="2132" y="3408"/>
              <a:ext cx="768"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2104" name="Rectangle 14"/>
          <p:cNvSpPr>
            <a:spLocks noChangeArrowheads="1"/>
          </p:cNvSpPr>
          <p:nvPr/>
        </p:nvSpPr>
        <p:spPr bwMode="auto">
          <a:xfrm>
            <a:off x="1419225" y="3886200"/>
            <a:ext cx="228600"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spAutoFit/>
          </a:bodyPr>
          <a:lstStyle/>
          <a:p>
            <a:pPr algn="ctr"/>
            <a:endParaRPr lang="en-US" sz="1600" b="1">
              <a:solidFill>
                <a:srgbClr val="000000"/>
              </a:solidFill>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Slide Number Placeholder 4"/>
          <p:cNvSpPr>
            <a:spLocks noGrp="1"/>
          </p:cNvSpPr>
          <p:nvPr>
            <p:ph type="sldNum" sz="quarter" idx="12"/>
          </p:nvPr>
        </p:nvSpPr>
        <p:spPr/>
        <p:txBody>
          <a:bodyPr/>
          <a:lstStyle/>
          <a:p>
            <a:pPr>
              <a:defRPr/>
            </a:pPr>
            <a:fld id="{5BA31E04-D8A9-4CE0-8EF3-94948D85D5BE}" type="slidenum">
              <a:rPr lang="en-US" smtClean="0"/>
              <a:pPr>
                <a:defRPr/>
              </a:pPr>
              <a:t>18</a:t>
            </a:fld>
            <a:endParaRPr lang="en-US" smtClean="0"/>
          </a:p>
        </p:txBody>
      </p:sp>
      <p:sp>
        <p:nvSpPr>
          <p:cNvPr id="133123" name="Rectangle 2" descr="Light downward diagonal"/>
          <p:cNvSpPr>
            <a:spLocks noChangeArrowheads="1"/>
          </p:cNvSpPr>
          <p:nvPr/>
        </p:nvSpPr>
        <p:spPr bwMode="auto">
          <a:xfrm>
            <a:off x="685800" y="2667000"/>
            <a:ext cx="4267200" cy="2895600"/>
          </a:xfrm>
          <a:prstGeom prst="rect">
            <a:avLst/>
          </a:prstGeom>
          <a:pattFill prst="ltDnDiag">
            <a:fgClr>
              <a:srgbClr val="FFAFFF"/>
            </a:fgClr>
            <a:bgClr>
              <a:schemeClr val="bg1"/>
            </a:bgClr>
          </a:pattFill>
          <a:ln w="38100">
            <a:solidFill>
              <a:srgbClr val="800080"/>
            </a:solidFill>
            <a:prstDash val="dash"/>
            <a:miter lim="800000"/>
            <a:headEnd/>
            <a:tailEnd/>
          </a:ln>
        </p:spPr>
        <p:txBody>
          <a:bodyPr wrap="none" anchor="ctr"/>
          <a:lstStyle/>
          <a:p>
            <a:endParaRPr lang="en-US"/>
          </a:p>
        </p:txBody>
      </p:sp>
      <p:sp>
        <p:nvSpPr>
          <p:cNvPr id="133124" name="Line 3"/>
          <p:cNvSpPr>
            <a:spLocks noChangeShapeType="1"/>
          </p:cNvSpPr>
          <p:nvPr/>
        </p:nvSpPr>
        <p:spPr bwMode="auto">
          <a:xfrm>
            <a:off x="457200" y="5943600"/>
            <a:ext cx="7543800" cy="0"/>
          </a:xfrm>
          <a:prstGeom prst="line">
            <a:avLst/>
          </a:prstGeom>
          <a:noFill/>
          <a:ln w="177800">
            <a:solidFill>
              <a:schemeClr val="accent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125" name="Rectangle 6"/>
          <p:cNvSpPr>
            <a:spLocks noChangeArrowheads="1"/>
          </p:cNvSpPr>
          <p:nvPr/>
        </p:nvSpPr>
        <p:spPr bwMode="auto">
          <a:xfrm>
            <a:off x="288925" y="6248400"/>
            <a:ext cx="7864475" cy="1952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3126" name="Rectangle 7"/>
          <p:cNvSpPr>
            <a:spLocks noChangeArrowheads="1"/>
          </p:cNvSpPr>
          <p:nvPr/>
        </p:nvSpPr>
        <p:spPr bwMode="auto">
          <a:xfrm>
            <a:off x="315913" y="5851525"/>
            <a:ext cx="8004175"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1200" b="1"/>
              <a:t>Research, Development and Technology Infusion</a:t>
            </a:r>
            <a:r>
              <a:rPr lang="en-US" sz="1000"/>
              <a:t>                                                               </a:t>
            </a:r>
          </a:p>
        </p:txBody>
      </p:sp>
      <p:sp>
        <p:nvSpPr>
          <p:cNvPr id="395272" name="Rectangle 8"/>
          <p:cNvSpPr>
            <a:spLocks noChangeArrowheads="1"/>
          </p:cNvSpPr>
          <p:nvPr/>
        </p:nvSpPr>
        <p:spPr bwMode="auto">
          <a:xfrm rot="-5400000">
            <a:off x="-1512887" y="4446588"/>
            <a:ext cx="3794125" cy="187325"/>
          </a:xfrm>
          <a:prstGeom prst="rect">
            <a:avLst/>
          </a:prstGeom>
          <a:gradFill rotWithShape="0">
            <a:gsLst>
              <a:gs pos="0">
                <a:schemeClr val="accent1">
                  <a:gamma/>
                  <a:shade val="46275"/>
                  <a:invGamma/>
                </a:schemeClr>
              </a:gs>
              <a:gs pos="100000">
                <a:schemeClr val="accent1"/>
              </a:gs>
            </a:gsLst>
            <a:lin ang="5400000" scaled="1"/>
          </a:gradFill>
          <a:ln w="9525">
            <a:noFill/>
            <a:miter lim="800000"/>
            <a:headEnd/>
            <a:tailEnd/>
          </a:ln>
          <a:effectLst/>
        </p:spPr>
        <p:txBody>
          <a:bodyPr wrap="none" anchor="ctr"/>
          <a:lstStyle/>
          <a:p>
            <a:pPr>
              <a:defRPr/>
            </a:pPr>
            <a:endParaRPr lang="en-US"/>
          </a:p>
        </p:txBody>
      </p:sp>
      <p:sp>
        <p:nvSpPr>
          <p:cNvPr id="395273" name="Rectangle 9"/>
          <p:cNvSpPr>
            <a:spLocks noChangeArrowheads="1"/>
          </p:cNvSpPr>
          <p:nvPr/>
        </p:nvSpPr>
        <p:spPr bwMode="auto">
          <a:xfrm rot="-5400000">
            <a:off x="7248525" y="5534025"/>
            <a:ext cx="1622425" cy="187325"/>
          </a:xfrm>
          <a:prstGeom prst="rect">
            <a:avLst/>
          </a:prstGeom>
          <a:gradFill rotWithShape="0">
            <a:gsLst>
              <a:gs pos="0">
                <a:schemeClr val="accent1">
                  <a:gamma/>
                  <a:shade val="46275"/>
                  <a:invGamma/>
                </a:schemeClr>
              </a:gs>
              <a:gs pos="100000">
                <a:schemeClr val="accent1"/>
              </a:gs>
            </a:gsLst>
            <a:lin ang="5400000" scaled="1"/>
          </a:gradFill>
          <a:ln w="9525">
            <a:noFill/>
            <a:miter lim="800000"/>
            <a:headEnd/>
            <a:tailEnd/>
          </a:ln>
          <a:effectLst/>
        </p:spPr>
        <p:txBody>
          <a:bodyPr wrap="none" anchor="ctr"/>
          <a:lstStyle/>
          <a:p>
            <a:pPr>
              <a:defRPr/>
            </a:pPr>
            <a:endParaRPr lang="en-US"/>
          </a:p>
        </p:txBody>
      </p:sp>
      <p:sp>
        <p:nvSpPr>
          <p:cNvPr id="133129" name="Oval 10"/>
          <p:cNvSpPr>
            <a:spLocks noChangeArrowheads="1"/>
          </p:cNvSpPr>
          <p:nvPr/>
        </p:nvSpPr>
        <p:spPr bwMode="auto">
          <a:xfrm>
            <a:off x="7239000" y="4171950"/>
            <a:ext cx="1517650" cy="1314450"/>
          </a:xfrm>
          <a:prstGeom prst="ellipse">
            <a:avLst/>
          </a:prstGeom>
          <a:gradFill rotWithShape="0">
            <a:gsLst>
              <a:gs pos="0">
                <a:srgbClr val="FFFF99"/>
              </a:gs>
              <a:gs pos="100000">
                <a:srgbClr val="FF9900"/>
              </a:gs>
            </a:gsLst>
            <a:path path="shape">
              <a:fillToRect l="50000" t="50000" r="50000" b="50000"/>
            </a:path>
          </a:gradFill>
          <a:ln w="9525">
            <a:solidFill>
              <a:schemeClr val="bg2"/>
            </a:solidFill>
            <a:round/>
            <a:headEnd/>
            <a:tailEnd/>
          </a:ln>
          <a:effectLst>
            <a:outerShdw dist="89803" dir="2700000" algn="ctr" rotWithShape="0">
              <a:schemeClr val="bg2"/>
            </a:outerShdw>
          </a:effectLst>
        </p:spPr>
        <p:txBody>
          <a:bodyPr wrap="none" anchor="ctr"/>
          <a:lstStyle/>
          <a:p>
            <a:pPr algn="ctr" eaLnBrk="0" hangingPunct="0"/>
            <a:r>
              <a:rPr lang="en-US" sz="1600" b="1">
                <a:solidFill>
                  <a:srgbClr val="000000"/>
                </a:solidFill>
              </a:rPr>
              <a:t>Respond &amp;</a:t>
            </a:r>
            <a:br>
              <a:rPr lang="en-US" sz="1600" b="1">
                <a:solidFill>
                  <a:srgbClr val="000000"/>
                </a:solidFill>
              </a:rPr>
            </a:br>
            <a:r>
              <a:rPr lang="en-US" sz="1600" b="1">
                <a:solidFill>
                  <a:srgbClr val="000000"/>
                </a:solidFill>
              </a:rPr>
              <a:t> Feedback</a:t>
            </a:r>
          </a:p>
        </p:txBody>
      </p:sp>
      <p:sp>
        <p:nvSpPr>
          <p:cNvPr id="133130" name="Rectangle 12"/>
          <p:cNvSpPr>
            <a:spLocks noGrp="1" noChangeArrowheads="1"/>
          </p:cNvSpPr>
          <p:nvPr>
            <p:ph type="title"/>
          </p:nvPr>
        </p:nvSpPr>
        <p:spPr>
          <a:xfrm>
            <a:off x="739775" y="261938"/>
            <a:ext cx="7756525" cy="685800"/>
          </a:xfrm>
        </p:spPr>
        <p:txBody>
          <a:bodyPr/>
          <a:lstStyle/>
          <a:p>
            <a:pPr eaLnBrk="1" hangingPunct="1"/>
            <a:r>
              <a:rPr lang="en-US" sz="3200" smtClean="0">
                <a:latin typeface="Times New Roman" pitchFamily="18" charset="0"/>
                <a:cs typeface="Times New Roman" pitchFamily="18" charset="0"/>
              </a:rPr>
              <a:t>NCEP’s Role in NOAA’s Seamless Suite      of Products and Forecast Services</a:t>
            </a:r>
          </a:p>
        </p:txBody>
      </p:sp>
      <p:sp>
        <p:nvSpPr>
          <p:cNvPr id="133131" name="Text Box 13"/>
          <p:cNvSpPr txBox="1">
            <a:spLocks noChangeArrowheads="1"/>
          </p:cNvSpPr>
          <p:nvPr/>
        </p:nvSpPr>
        <p:spPr bwMode="auto">
          <a:xfrm>
            <a:off x="892175" y="5045075"/>
            <a:ext cx="17748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400"/>
              <a:t>IBM Supercomputer Gaithersburg, MD</a:t>
            </a:r>
          </a:p>
        </p:txBody>
      </p:sp>
      <p:graphicFrame>
        <p:nvGraphicFramePr>
          <p:cNvPr id="133132" name="Object 14"/>
          <p:cNvGraphicFramePr>
            <a:graphicFrameLocks noChangeAspect="1"/>
          </p:cNvGraphicFramePr>
          <p:nvPr/>
        </p:nvGraphicFramePr>
        <p:xfrm>
          <a:off x="3124200" y="1117600"/>
          <a:ext cx="865188" cy="1016000"/>
        </p:xfrm>
        <a:graphic>
          <a:graphicData uri="http://schemas.openxmlformats.org/presentationml/2006/ole">
            <mc:AlternateContent xmlns:mc="http://schemas.openxmlformats.org/markup-compatibility/2006">
              <mc:Choice xmlns:v="urn:schemas-microsoft-com:vml" Requires="v">
                <p:oleObj spid="_x0000_s133271" name="Document" r:id="rId4" imgW="5715000" imgH="2028825" progId="">
                  <p:embed/>
                </p:oleObj>
              </mc:Choice>
              <mc:Fallback>
                <p:oleObj name="Document" r:id="rId4" imgW="5715000" imgH="2028825" progId="">
                  <p:embed/>
                  <p:pic>
                    <p:nvPicPr>
                      <p:cNvPr id="0" name="Object 14"/>
                      <p:cNvPicPr>
                        <a:picLocks noChangeAspect="1" noChangeArrowheads="1"/>
                      </p:cNvPicPr>
                      <p:nvPr/>
                    </p:nvPicPr>
                    <p:blipFill>
                      <a:blip r:embed="rId5">
                        <a:lum bright="12000"/>
                        <a:extLst>
                          <a:ext uri="{28A0092B-C50C-407E-A947-70E740481C1C}">
                            <a14:useLocalDpi xmlns:a14="http://schemas.microsoft.com/office/drawing/2010/main" val="0"/>
                          </a:ext>
                        </a:extLst>
                      </a:blip>
                      <a:srcRect l="76129" t="2718" r="961" b="21283"/>
                      <a:stretch>
                        <a:fillRect/>
                      </a:stretch>
                    </p:blipFill>
                    <p:spPr bwMode="auto">
                      <a:xfrm>
                        <a:off x="3124200" y="1117600"/>
                        <a:ext cx="865188" cy="10160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Lst>
                    </p:spPr>
                  </p:pic>
                </p:oleObj>
              </mc:Fallback>
            </mc:AlternateContent>
          </a:graphicData>
        </a:graphic>
      </p:graphicFrame>
      <p:sp>
        <p:nvSpPr>
          <p:cNvPr id="133133" name="Oval 15"/>
          <p:cNvSpPr>
            <a:spLocks noChangeArrowheads="1"/>
          </p:cNvSpPr>
          <p:nvPr/>
        </p:nvSpPr>
        <p:spPr bwMode="auto">
          <a:xfrm>
            <a:off x="5097463" y="4768850"/>
            <a:ext cx="1955800" cy="1301750"/>
          </a:xfrm>
          <a:prstGeom prst="ellipse">
            <a:avLst/>
          </a:prstGeom>
          <a:gradFill rotWithShape="0">
            <a:gsLst>
              <a:gs pos="0">
                <a:srgbClr val="FFFF99"/>
              </a:gs>
              <a:gs pos="100000">
                <a:srgbClr val="FF9900"/>
              </a:gs>
            </a:gsLst>
            <a:path path="shape">
              <a:fillToRect l="50000" t="50000" r="50000" b="50000"/>
            </a:path>
          </a:gradFill>
          <a:ln w="9525">
            <a:solidFill>
              <a:schemeClr val="bg2"/>
            </a:solidFill>
            <a:round/>
            <a:headEnd/>
            <a:tailEnd/>
          </a:ln>
          <a:effectLst>
            <a:outerShdw dist="89803" dir="2700000" algn="ctr" rotWithShape="0">
              <a:schemeClr val="bg2"/>
            </a:outerShdw>
          </a:effectLst>
        </p:spPr>
        <p:txBody>
          <a:bodyPr wrap="none" anchor="ctr"/>
          <a:lstStyle/>
          <a:p>
            <a:pPr algn="ctr" eaLnBrk="0" hangingPunct="0"/>
            <a:r>
              <a:rPr lang="en-US" b="1">
                <a:solidFill>
                  <a:srgbClr val="000000"/>
                </a:solidFill>
              </a:rPr>
              <a:t>Distribute</a:t>
            </a:r>
            <a:endParaRPr lang="en-US"/>
          </a:p>
        </p:txBody>
      </p:sp>
      <p:sp>
        <p:nvSpPr>
          <p:cNvPr id="133134" name="Oval 17"/>
          <p:cNvSpPr>
            <a:spLocks noChangeArrowheads="1"/>
          </p:cNvSpPr>
          <p:nvPr/>
        </p:nvSpPr>
        <p:spPr bwMode="auto">
          <a:xfrm>
            <a:off x="3206750" y="2706688"/>
            <a:ext cx="3470275" cy="1639887"/>
          </a:xfrm>
          <a:prstGeom prst="ellipse">
            <a:avLst/>
          </a:prstGeom>
          <a:gradFill rotWithShape="0">
            <a:gsLst>
              <a:gs pos="0">
                <a:srgbClr val="FFFF99"/>
              </a:gs>
              <a:gs pos="100000">
                <a:srgbClr val="FF9900"/>
              </a:gs>
            </a:gsLst>
            <a:path path="shape">
              <a:fillToRect l="50000" t="50000" r="50000" b="50000"/>
            </a:path>
          </a:gradFill>
          <a:ln w="9525">
            <a:solidFill>
              <a:schemeClr val="bg2"/>
            </a:solidFill>
            <a:round/>
            <a:headEnd/>
            <a:tailEnd/>
          </a:ln>
          <a:effectLst>
            <a:outerShdw dist="89803" dir="2700000" algn="ctr" rotWithShape="0">
              <a:schemeClr val="bg2"/>
            </a:outerShdw>
          </a:effectLst>
        </p:spPr>
        <p:txBody>
          <a:bodyPr wrap="none" anchor="ctr"/>
          <a:lstStyle/>
          <a:p>
            <a:endParaRPr lang="en-US"/>
          </a:p>
        </p:txBody>
      </p:sp>
      <p:sp>
        <p:nvSpPr>
          <p:cNvPr id="133135" name="Oval 20"/>
          <p:cNvSpPr>
            <a:spLocks noChangeArrowheads="1"/>
          </p:cNvSpPr>
          <p:nvPr/>
        </p:nvSpPr>
        <p:spPr bwMode="auto">
          <a:xfrm>
            <a:off x="755650" y="1149350"/>
            <a:ext cx="1955800" cy="1301750"/>
          </a:xfrm>
          <a:prstGeom prst="ellipse">
            <a:avLst/>
          </a:prstGeom>
          <a:gradFill rotWithShape="0">
            <a:gsLst>
              <a:gs pos="0">
                <a:srgbClr val="FFFF99"/>
              </a:gs>
              <a:gs pos="100000">
                <a:srgbClr val="FF9900"/>
              </a:gs>
            </a:gsLst>
            <a:path path="shape">
              <a:fillToRect l="50000" t="50000" r="50000" b="50000"/>
            </a:path>
          </a:gradFill>
          <a:ln w="9525">
            <a:solidFill>
              <a:schemeClr val="bg2"/>
            </a:solidFill>
            <a:round/>
            <a:headEnd/>
            <a:tailEnd/>
          </a:ln>
          <a:effectLst>
            <a:outerShdw dist="89803" dir="2700000" algn="ctr" rotWithShape="0">
              <a:schemeClr val="bg2"/>
            </a:outerShdw>
          </a:effectLst>
        </p:spPr>
        <p:txBody>
          <a:bodyPr wrap="none" anchor="ctr"/>
          <a:lstStyle/>
          <a:p>
            <a:pPr algn="ctr" eaLnBrk="0" hangingPunct="0"/>
            <a:r>
              <a:rPr lang="en-US" b="1">
                <a:solidFill>
                  <a:srgbClr val="000000"/>
                </a:solidFill>
              </a:rPr>
              <a:t>Observe</a:t>
            </a:r>
            <a:endParaRPr lang="en-US"/>
          </a:p>
        </p:txBody>
      </p:sp>
      <p:sp>
        <p:nvSpPr>
          <p:cNvPr id="395285" name="AutoShape 21"/>
          <p:cNvSpPr>
            <a:spLocks noChangeArrowheads="1"/>
          </p:cNvSpPr>
          <p:nvPr/>
        </p:nvSpPr>
        <p:spPr bwMode="auto">
          <a:xfrm rot="-8100000">
            <a:off x="470693" y="1974057"/>
            <a:ext cx="398463" cy="850900"/>
          </a:xfrm>
          <a:prstGeom prst="downArrow">
            <a:avLst>
              <a:gd name="adj1" fmla="val 50130"/>
              <a:gd name="adj2" fmla="val 78488"/>
            </a:avLst>
          </a:prstGeom>
          <a:gradFill rotWithShape="0">
            <a:gsLst>
              <a:gs pos="0">
                <a:schemeClr val="accent1">
                  <a:gamma/>
                  <a:shade val="46275"/>
                  <a:invGamma/>
                </a:schemeClr>
              </a:gs>
              <a:gs pos="100000">
                <a:schemeClr val="accent1"/>
              </a:gs>
            </a:gsLst>
            <a:lin ang="18900000" scaled="1"/>
          </a:gradFill>
          <a:ln w="9525">
            <a:noFill/>
            <a:miter lim="800000"/>
            <a:headEnd/>
            <a:tailEnd/>
          </a:ln>
          <a:effectLst/>
        </p:spPr>
        <p:txBody>
          <a:bodyPr anchor="ctr">
            <a:spAutoFit/>
          </a:bodyPr>
          <a:lstStyle/>
          <a:p>
            <a:pPr>
              <a:defRPr/>
            </a:pPr>
            <a:endParaRPr lang="en-US"/>
          </a:p>
        </p:txBody>
      </p:sp>
      <p:sp>
        <p:nvSpPr>
          <p:cNvPr id="133137" name="Text Box 22"/>
          <p:cNvSpPr txBox="1">
            <a:spLocks noChangeArrowheads="1"/>
          </p:cNvSpPr>
          <p:nvPr/>
        </p:nvSpPr>
        <p:spPr bwMode="auto">
          <a:xfrm>
            <a:off x="3508375" y="3051175"/>
            <a:ext cx="30749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600" b="1">
                <a:solidFill>
                  <a:srgbClr val="000000"/>
                </a:solidFill>
              </a:rPr>
              <a:t>Products &amp; Forecast Services</a:t>
            </a:r>
          </a:p>
        </p:txBody>
      </p:sp>
      <p:pic>
        <p:nvPicPr>
          <p:cNvPr id="133138" name="Picture 23" descr="NOAA4480_1014"/>
          <p:cNvPicPr>
            <a:picLocks noChangeAspect="1" noChangeArrowheads="1"/>
          </p:cNvPicPr>
          <p:nvPr/>
        </p:nvPicPr>
        <p:blipFill>
          <a:blip r:embed="rId6">
            <a:extLst>
              <a:ext uri="{28A0092B-C50C-407E-A947-70E740481C1C}">
                <a14:useLocalDpi xmlns:a14="http://schemas.microsoft.com/office/drawing/2010/main" val="0"/>
              </a:ext>
            </a:extLst>
          </a:blip>
          <a:srcRect l="7480" t="28062" b="14537"/>
          <a:stretch>
            <a:fillRect/>
          </a:stretch>
        </p:blipFill>
        <p:spPr bwMode="auto">
          <a:xfrm>
            <a:off x="820738" y="4359275"/>
            <a:ext cx="184626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39" name="Picture 24" descr="coop2"/>
          <p:cNvPicPr>
            <a:picLocks noChangeAspect="1" noChangeArrowheads="1"/>
          </p:cNvPicPr>
          <p:nvPr/>
        </p:nvPicPr>
        <p:blipFill>
          <a:blip r:embed="rId7">
            <a:extLst>
              <a:ext uri="{28A0092B-C50C-407E-A947-70E740481C1C}">
                <a14:useLocalDpi xmlns:a14="http://schemas.microsoft.com/office/drawing/2010/main" val="0"/>
              </a:ext>
            </a:extLst>
          </a:blip>
          <a:srcRect b="6349"/>
          <a:stretch>
            <a:fillRect/>
          </a:stretch>
        </p:blipFill>
        <p:spPr bwMode="auto">
          <a:xfrm>
            <a:off x="2747963" y="1704975"/>
            <a:ext cx="714375"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3140" name="Object 25"/>
          <p:cNvGraphicFramePr>
            <a:graphicFrameLocks noChangeAspect="1"/>
          </p:cNvGraphicFramePr>
          <p:nvPr/>
        </p:nvGraphicFramePr>
        <p:xfrm>
          <a:off x="3814763" y="1766888"/>
          <a:ext cx="782637" cy="892175"/>
        </p:xfrm>
        <a:graphic>
          <a:graphicData uri="http://schemas.openxmlformats.org/presentationml/2006/ole">
            <mc:AlternateContent xmlns:mc="http://schemas.openxmlformats.org/markup-compatibility/2006">
              <mc:Choice xmlns:v="urn:schemas-microsoft-com:vml" Requires="v">
                <p:oleObj spid="_x0000_s133272" name="Document" r:id="rId8" imgW="5715000" imgH="5934075" progId="">
                  <p:embed/>
                </p:oleObj>
              </mc:Choice>
              <mc:Fallback>
                <p:oleObj name="Document" r:id="rId8" imgW="5715000" imgH="5934075" progId="">
                  <p:embed/>
                  <p:pic>
                    <p:nvPicPr>
                      <p:cNvPr id="0" name="Object 25"/>
                      <p:cNvPicPr>
                        <a:picLocks noChangeAspect="1" noChangeArrowheads="1"/>
                      </p:cNvPicPr>
                      <p:nvPr/>
                    </p:nvPicPr>
                    <p:blipFill>
                      <a:blip r:embed="rId9">
                        <a:lum bright="6000" contrast="-18000"/>
                        <a:extLst>
                          <a:ext uri="{28A0092B-C50C-407E-A947-70E740481C1C}">
                            <a14:useLocalDpi xmlns:a14="http://schemas.microsoft.com/office/drawing/2010/main" val="0"/>
                          </a:ext>
                        </a:extLst>
                      </a:blip>
                      <a:srcRect l="1442" t="75781" r="78694" b="6482"/>
                      <a:stretch>
                        <a:fillRect/>
                      </a:stretch>
                    </p:blipFill>
                    <p:spPr bwMode="auto">
                      <a:xfrm>
                        <a:off x="3814763" y="1766888"/>
                        <a:ext cx="782637" cy="8921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Lst>
                    </p:spPr>
                  </p:pic>
                </p:oleObj>
              </mc:Fallback>
            </mc:AlternateContent>
          </a:graphicData>
        </a:graphic>
      </p:graphicFrame>
      <p:pic>
        <p:nvPicPr>
          <p:cNvPr id="133141" name="Picture 26" descr="DOC_LOGO_1X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200" y="230188"/>
            <a:ext cx="838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2" name="Picture 27" descr="Noaalogo"/>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153400" y="228600"/>
            <a:ext cx="836613"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3" name="Text Box 28"/>
          <p:cNvSpPr txBox="1">
            <a:spLocks noChangeArrowheads="1"/>
          </p:cNvSpPr>
          <p:nvPr/>
        </p:nvSpPr>
        <p:spPr bwMode="auto">
          <a:xfrm>
            <a:off x="6781800" y="1676400"/>
            <a:ext cx="2286000" cy="1976438"/>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b="1"/>
              <a:t>To Serve Diverse </a:t>
            </a:r>
          </a:p>
          <a:p>
            <a:pPr algn="ctr" eaLnBrk="1" hangingPunct="1"/>
            <a:r>
              <a:rPr lang="en-US" b="1"/>
              <a:t>Customer Base</a:t>
            </a:r>
            <a:r>
              <a:rPr lang="en-US" sz="2000" b="1"/>
              <a:t> </a:t>
            </a:r>
          </a:p>
          <a:p>
            <a:pPr algn="ctr" eaLnBrk="1" hangingPunct="1"/>
            <a:r>
              <a:rPr lang="en-US" sz="1400" b="1">
                <a:solidFill>
                  <a:schemeClr val="tx2"/>
                </a:solidFill>
              </a:rPr>
              <a:t>e.g., Energy Officials, DHS/FEMA, Emergency Managers, Water Resource Planning, Transportation, Health organizations (CDC…)</a:t>
            </a:r>
            <a:endParaRPr lang="en-US" sz="2000" b="1"/>
          </a:p>
        </p:txBody>
      </p:sp>
      <p:sp>
        <p:nvSpPr>
          <p:cNvPr id="133144" name="Text Box 29"/>
          <p:cNvSpPr txBox="1">
            <a:spLocks noChangeArrowheads="1"/>
          </p:cNvSpPr>
          <p:nvPr/>
        </p:nvSpPr>
        <p:spPr bwMode="auto">
          <a:xfrm>
            <a:off x="2971800" y="4449763"/>
            <a:ext cx="12906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a:solidFill>
                  <a:srgbClr val="800080"/>
                </a:solidFill>
              </a:rPr>
              <a:t>NCEP</a:t>
            </a:r>
          </a:p>
        </p:txBody>
      </p:sp>
      <p:pic>
        <p:nvPicPr>
          <p:cNvPr id="133145" name="Picture 30"/>
          <p:cNvPicPr>
            <a:picLocks noChangeAspect="1" noChangeArrowheads="1"/>
          </p:cNvPicPr>
          <p:nvPr/>
        </p:nvPicPr>
        <p:blipFill>
          <a:blip r:embed="rId12">
            <a:extLst>
              <a:ext uri="{28A0092B-C50C-407E-A947-70E740481C1C}">
                <a14:useLocalDpi xmlns:a14="http://schemas.microsoft.com/office/drawing/2010/main" val="0"/>
              </a:ext>
            </a:extLst>
          </a:blip>
          <a:srcRect l="8002" t="8998" r="8002" b="6000"/>
          <a:stretch>
            <a:fillRect/>
          </a:stretch>
        </p:blipFill>
        <p:spPr bwMode="auto">
          <a:xfrm>
            <a:off x="5257800" y="1143000"/>
            <a:ext cx="1173163" cy="792163"/>
          </a:xfrm>
          <a:prstGeom prst="rect">
            <a:avLst/>
          </a:prstGeom>
          <a:noFill/>
          <a:ln>
            <a:noFill/>
          </a:ln>
          <a:effectLst>
            <a:outerShdw dist="63500" dir="3187806"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6" name="Picture 31" descr="satelliteaboveearth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91000" y="1138238"/>
            <a:ext cx="895350" cy="895350"/>
          </a:xfrm>
          <a:prstGeom prst="rect">
            <a:avLst/>
          </a:prstGeom>
          <a:noFill/>
          <a:ln>
            <a:noFill/>
          </a:ln>
          <a:effectLst>
            <a:outerShdw dist="71842"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7" name="Picture 32"/>
          <p:cNvPicPr>
            <a:picLocks noChangeAspect="1" noChangeArrowheads="1"/>
          </p:cNvPicPr>
          <p:nvPr/>
        </p:nvPicPr>
        <p:blipFill>
          <a:blip r:embed="rId14">
            <a:extLst>
              <a:ext uri="{28A0092B-C50C-407E-A947-70E740481C1C}">
                <a14:useLocalDpi xmlns:a14="http://schemas.microsoft.com/office/drawing/2010/main" val="0"/>
              </a:ext>
            </a:extLst>
          </a:blip>
          <a:srcRect t="4811"/>
          <a:stretch>
            <a:fillRect/>
          </a:stretch>
        </p:blipFill>
        <p:spPr bwMode="auto">
          <a:xfrm>
            <a:off x="4953000" y="1809750"/>
            <a:ext cx="1152525" cy="827088"/>
          </a:xfrm>
          <a:prstGeom prst="rect">
            <a:avLst/>
          </a:prstGeom>
          <a:noFill/>
          <a:ln>
            <a:noFill/>
          </a:ln>
          <a:effectLst>
            <a:outerShdw dist="71842"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8" name="Rectangle 33"/>
          <p:cNvSpPr>
            <a:spLocks noChangeArrowheads="1"/>
          </p:cNvSpPr>
          <p:nvPr/>
        </p:nvSpPr>
        <p:spPr bwMode="auto">
          <a:xfrm>
            <a:off x="468313" y="6242050"/>
            <a:ext cx="8004175"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1200" b="1"/>
              <a:t>Feedback</a:t>
            </a:r>
            <a:endParaRPr lang="en-US" sz="1000"/>
          </a:p>
        </p:txBody>
      </p:sp>
      <p:sp>
        <p:nvSpPr>
          <p:cNvPr id="133149" name="Line 34"/>
          <p:cNvSpPr>
            <a:spLocks noChangeShapeType="1"/>
          </p:cNvSpPr>
          <p:nvPr/>
        </p:nvSpPr>
        <p:spPr bwMode="auto">
          <a:xfrm flipV="1">
            <a:off x="4953000" y="3886200"/>
            <a:ext cx="0" cy="381000"/>
          </a:xfrm>
          <a:prstGeom prst="line">
            <a:avLst/>
          </a:prstGeom>
          <a:noFill/>
          <a:ln w="28575">
            <a:solidFill>
              <a:srgbClr val="80008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33150" name="Line 35"/>
          <p:cNvSpPr>
            <a:spLocks noChangeShapeType="1"/>
          </p:cNvSpPr>
          <p:nvPr/>
        </p:nvSpPr>
        <p:spPr bwMode="auto">
          <a:xfrm flipV="1">
            <a:off x="4953000" y="2728913"/>
            <a:ext cx="0" cy="381000"/>
          </a:xfrm>
          <a:prstGeom prst="line">
            <a:avLst/>
          </a:prstGeom>
          <a:noFill/>
          <a:ln w="28575">
            <a:solidFill>
              <a:srgbClr val="80008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33151" name="AutoShape 38"/>
          <p:cNvSpPr>
            <a:spLocks noChangeArrowheads="1"/>
          </p:cNvSpPr>
          <p:nvPr/>
        </p:nvSpPr>
        <p:spPr bwMode="auto">
          <a:xfrm rot="-5400000">
            <a:off x="2777331" y="3090069"/>
            <a:ext cx="549275" cy="922338"/>
          </a:xfrm>
          <a:prstGeom prst="downArrow">
            <a:avLst>
              <a:gd name="adj1" fmla="val 50000"/>
              <a:gd name="adj2" fmla="val 41980"/>
            </a:avLst>
          </a:prstGeom>
          <a:gradFill rotWithShape="0">
            <a:gsLst>
              <a:gs pos="0">
                <a:srgbClr val="76002F"/>
              </a:gs>
              <a:gs pos="100000">
                <a:srgbClr val="FF0066"/>
              </a:gs>
            </a:gsLst>
            <a:lin ang="2700000" scaled="1"/>
          </a:gradFill>
          <a:ln w="9525">
            <a:solidFill>
              <a:srgbClr val="000000"/>
            </a:solidFill>
            <a:miter lim="800000"/>
            <a:headEnd/>
            <a:tailEnd/>
          </a:ln>
          <a:effectLst>
            <a:outerShdw dist="35921" dir="2700000" algn="ctr" rotWithShape="0">
              <a:srgbClr val="000000"/>
            </a:outerShdw>
          </a:effectLst>
        </p:spPr>
        <p:txBody>
          <a:bodyPr anchor="ctr">
            <a:spAutoFit/>
          </a:bodyPr>
          <a:lstStyle/>
          <a:p>
            <a:endParaRPr lang="en-US"/>
          </a:p>
        </p:txBody>
      </p:sp>
      <p:sp>
        <p:nvSpPr>
          <p:cNvPr id="133152" name="Oval 39"/>
          <p:cNvSpPr>
            <a:spLocks noChangeArrowheads="1"/>
          </p:cNvSpPr>
          <p:nvPr/>
        </p:nvSpPr>
        <p:spPr bwMode="auto">
          <a:xfrm>
            <a:off x="762000" y="2971800"/>
            <a:ext cx="1955800" cy="1301750"/>
          </a:xfrm>
          <a:prstGeom prst="ellipse">
            <a:avLst/>
          </a:prstGeom>
          <a:gradFill rotWithShape="0">
            <a:gsLst>
              <a:gs pos="0">
                <a:srgbClr val="FFFF99"/>
              </a:gs>
              <a:gs pos="100000">
                <a:srgbClr val="FF9900"/>
              </a:gs>
            </a:gsLst>
            <a:path path="shape">
              <a:fillToRect l="50000" t="50000" r="50000" b="50000"/>
            </a:path>
          </a:gradFill>
          <a:ln w="9525">
            <a:solidFill>
              <a:schemeClr val="bg2"/>
            </a:solidFill>
            <a:round/>
            <a:headEnd/>
            <a:tailEnd/>
          </a:ln>
          <a:effectLst>
            <a:outerShdw dist="89803" dir="2700000" algn="ctr" rotWithShape="0">
              <a:schemeClr val="bg2"/>
            </a:outerShdw>
          </a:effectLst>
        </p:spPr>
        <p:txBody>
          <a:bodyPr wrap="none" anchor="ctr"/>
          <a:lstStyle/>
          <a:p>
            <a:pPr eaLnBrk="0" hangingPunct="0"/>
            <a:r>
              <a:rPr lang="en-US" b="1">
                <a:solidFill>
                  <a:srgbClr val="000000"/>
                </a:solidFill>
              </a:rPr>
              <a:t>- Process</a:t>
            </a:r>
          </a:p>
          <a:p>
            <a:pPr eaLnBrk="0" hangingPunct="0"/>
            <a:r>
              <a:rPr lang="en-US" b="1">
                <a:solidFill>
                  <a:srgbClr val="000000"/>
                </a:solidFill>
              </a:rPr>
              <a:t>- Assimilate</a:t>
            </a:r>
          </a:p>
          <a:p>
            <a:pPr eaLnBrk="0" hangingPunct="0"/>
            <a:r>
              <a:rPr lang="en-US" b="1">
                <a:solidFill>
                  <a:srgbClr val="000000"/>
                </a:solidFill>
              </a:rPr>
              <a:t>- Predict</a:t>
            </a:r>
          </a:p>
        </p:txBody>
      </p:sp>
      <p:sp>
        <p:nvSpPr>
          <p:cNvPr id="133153" name="AutoShape 40"/>
          <p:cNvSpPr>
            <a:spLocks noChangeArrowheads="1"/>
          </p:cNvSpPr>
          <p:nvPr/>
        </p:nvSpPr>
        <p:spPr bwMode="auto">
          <a:xfrm>
            <a:off x="1384300" y="2117725"/>
            <a:ext cx="685800" cy="1143000"/>
          </a:xfrm>
          <a:prstGeom prst="upDownArrow">
            <a:avLst>
              <a:gd name="adj1" fmla="val 50000"/>
              <a:gd name="adj2" fmla="val 33333"/>
            </a:avLst>
          </a:prstGeom>
          <a:gradFill rotWithShape="1">
            <a:gsLst>
              <a:gs pos="0">
                <a:srgbClr val="FF0066"/>
              </a:gs>
              <a:gs pos="50000">
                <a:srgbClr val="76002F"/>
              </a:gs>
              <a:gs pos="100000">
                <a:srgbClr val="FF0066"/>
              </a:gs>
            </a:gsLst>
            <a:lin ang="5400000" scaled="1"/>
          </a:gradFill>
          <a:ln w="9525">
            <a:solidFill>
              <a:schemeClr val="tx1"/>
            </a:solidFill>
            <a:miter lim="800000"/>
            <a:headEnd/>
            <a:tailEnd/>
          </a:ln>
        </p:spPr>
        <p:txBody>
          <a:bodyPr vert="eaVert" wrap="none" anchor="ctr"/>
          <a:lstStyle/>
          <a:p>
            <a:endParaRPr lang="en-US"/>
          </a:p>
        </p:txBody>
      </p:sp>
      <p:sp>
        <p:nvSpPr>
          <p:cNvPr id="133154" name="Text Box 41"/>
          <p:cNvSpPr txBox="1">
            <a:spLocks noChangeArrowheads="1"/>
          </p:cNvSpPr>
          <p:nvPr/>
        </p:nvSpPr>
        <p:spPr bwMode="auto">
          <a:xfrm>
            <a:off x="1676400" y="6451600"/>
            <a:ext cx="58816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i="1">
                <a:latin typeface="Times New Roman" pitchFamily="18" charset="0"/>
                <a:cs typeface="Times New Roman" pitchFamily="18" charset="0"/>
              </a:rPr>
              <a:t>Prediction is now inherently linked to numerical models</a:t>
            </a:r>
          </a:p>
        </p:txBody>
      </p:sp>
      <p:sp>
        <p:nvSpPr>
          <p:cNvPr id="133155" name="AutoShape 11"/>
          <p:cNvSpPr>
            <a:spLocks noChangeArrowheads="1"/>
          </p:cNvSpPr>
          <p:nvPr/>
        </p:nvSpPr>
        <p:spPr bwMode="auto">
          <a:xfrm rot="-6901825">
            <a:off x="6905625" y="4965701"/>
            <a:ext cx="592137" cy="754062"/>
          </a:xfrm>
          <a:prstGeom prst="downArrow">
            <a:avLst>
              <a:gd name="adj1" fmla="val 43537"/>
              <a:gd name="adj2" fmla="val 41676"/>
            </a:avLst>
          </a:prstGeom>
          <a:gradFill rotWithShape="0">
            <a:gsLst>
              <a:gs pos="0">
                <a:srgbClr val="76002F"/>
              </a:gs>
              <a:gs pos="100000">
                <a:srgbClr val="FF0066"/>
              </a:gs>
            </a:gsLst>
            <a:lin ang="0" scaled="1"/>
          </a:gradFill>
          <a:ln w="9525">
            <a:solidFill>
              <a:srgbClr val="000000"/>
            </a:solidFill>
            <a:miter lim="800000"/>
            <a:headEnd/>
            <a:tailEnd/>
          </a:ln>
          <a:effectLst>
            <a:outerShdw dist="35921" dir="2700000" algn="ctr" rotWithShape="0">
              <a:srgbClr val="000000"/>
            </a:outerShdw>
          </a:effectLst>
        </p:spPr>
        <p:txBody>
          <a:bodyPr anchor="ctr">
            <a:spAutoFit/>
          </a:bodyPr>
          <a:lstStyle/>
          <a:p>
            <a:endParaRPr lang="en-US"/>
          </a:p>
        </p:txBody>
      </p:sp>
      <p:sp>
        <p:nvSpPr>
          <p:cNvPr id="133156" name="Line 43"/>
          <p:cNvSpPr>
            <a:spLocks noChangeShapeType="1"/>
          </p:cNvSpPr>
          <p:nvPr/>
        </p:nvSpPr>
        <p:spPr bwMode="auto">
          <a:xfrm flipH="1">
            <a:off x="8001000" y="3700463"/>
            <a:ext cx="15875" cy="473075"/>
          </a:xfrm>
          <a:prstGeom prst="line">
            <a:avLst/>
          </a:prstGeom>
          <a:noFill/>
          <a:ln w="101600">
            <a:solidFill>
              <a:srgbClr val="00B08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157" name="Rectangle 56"/>
          <p:cNvSpPr>
            <a:spLocks noChangeArrowheads="1"/>
          </p:cNvSpPr>
          <p:nvPr/>
        </p:nvSpPr>
        <p:spPr bwMode="auto">
          <a:xfrm rot="-3329488">
            <a:off x="4607719" y="3286919"/>
            <a:ext cx="336550" cy="1992312"/>
          </a:xfrm>
          <a:prstGeom prst="rect">
            <a:avLst/>
          </a:prstGeom>
          <a:gradFill rotWithShape="1">
            <a:gsLst>
              <a:gs pos="0">
                <a:srgbClr val="FF0066"/>
              </a:gs>
              <a:gs pos="50000">
                <a:srgbClr val="76002F"/>
              </a:gs>
              <a:gs pos="100000">
                <a:srgbClr val="FF0066"/>
              </a:gs>
            </a:gsLst>
            <a:lin ang="5400000" scaled="1"/>
          </a:gradFill>
          <a:ln w="9525">
            <a:solidFill>
              <a:schemeClr val="tx1"/>
            </a:solidFill>
            <a:miter lim="800000"/>
            <a:headEnd/>
            <a:tailEnd/>
          </a:ln>
        </p:spPr>
        <p:txBody>
          <a:bodyPr wrap="none" anchor="ctr"/>
          <a:lstStyle/>
          <a:p>
            <a:endParaRPr lang="en-US"/>
          </a:p>
        </p:txBody>
      </p:sp>
      <p:sp>
        <p:nvSpPr>
          <p:cNvPr id="133158" name="Rectangle 57"/>
          <p:cNvSpPr>
            <a:spLocks noChangeArrowheads="1"/>
          </p:cNvSpPr>
          <p:nvPr/>
        </p:nvSpPr>
        <p:spPr bwMode="auto">
          <a:xfrm>
            <a:off x="5492750" y="3716338"/>
            <a:ext cx="336550" cy="1154112"/>
          </a:xfrm>
          <a:prstGeom prst="rect">
            <a:avLst/>
          </a:prstGeom>
          <a:gradFill rotWithShape="1">
            <a:gsLst>
              <a:gs pos="0">
                <a:srgbClr val="FF0066"/>
              </a:gs>
              <a:gs pos="50000">
                <a:srgbClr val="76002F"/>
              </a:gs>
              <a:gs pos="100000">
                <a:srgbClr val="FF0066"/>
              </a:gs>
            </a:gsLst>
            <a:lin ang="5400000" scaled="1"/>
          </a:gradFill>
          <a:ln w="9525">
            <a:solidFill>
              <a:schemeClr val="tx1"/>
            </a:solidFill>
            <a:miter lim="800000"/>
            <a:headEnd/>
            <a:tailEnd/>
          </a:ln>
        </p:spPr>
        <p:txBody>
          <a:bodyPr wrap="none" anchor="ctr"/>
          <a:lstStyle/>
          <a:p>
            <a:endParaRPr lang="en-US"/>
          </a:p>
        </p:txBody>
      </p:sp>
      <p:sp>
        <p:nvSpPr>
          <p:cNvPr id="133159" name="Rectangle 19"/>
          <p:cNvSpPr>
            <a:spLocks noChangeArrowheads="1"/>
          </p:cNvSpPr>
          <p:nvPr/>
        </p:nvSpPr>
        <p:spPr bwMode="auto">
          <a:xfrm>
            <a:off x="3606800" y="3430588"/>
            <a:ext cx="1100138" cy="476250"/>
          </a:xfrm>
          <a:prstGeom prst="rect">
            <a:avLst/>
          </a:prstGeom>
          <a:gradFill rotWithShape="0">
            <a:gsLst>
              <a:gs pos="0">
                <a:srgbClr val="6699FF"/>
              </a:gs>
              <a:gs pos="50000">
                <a:srgbClr val="C7DAFF"/>
              </a:gs>
              <a:gs pos="100000">
                <a:srgbClr val="6699FF"/>
              </a:gs>
            </a:gsLst>
            <a:lin ang="5400000" scaled="1"/>
          </a:gra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eaLnBrk="0" hangingPunct="0">
              <a:lnSpc>
                <a:spcPct val="90000"/>
              </a:lnSpc>
            </a:pPr>
            <a:r>
              <a:rPr lang="en-US" sz="1400" b="1">
                <a:solidFill>
                  <a:srgbClr val="000000"/>
                </a:solidFill>
              </a:rPr>
              <a:t>Central</a:t>
            </a:r>
          </a:p>
          <a:p>
            <a:pPr algn="ctr" eaLnBrk="0" hangingPunct="0">
              <a:lnSpc>
                <a:spcPct val="90000"/>
              </a:lnSpc>
            </a:pPr>
            <a:r>
              <a:rPr lang="en-US" sz="1400" b="1">
                <a:solidFill>
                  <a:srgbClr val="000000"/>
                </a:solidFill>
              </a:rPr>
              <a:t>Guidance</a:t>
            </a:r>
          </a:p>
        </p:txBody>
      </p:sp>
      <p:sp>
        <p:nvSpPr>
          <p:cNvPr id="133160" name="Rectangle 18"/>
          <p:cNvSpPr>
            <a:spLocks noChangeArrowheads="1"/>
          </p:cNvSpPr>
          <p:nvPr/>
        </p:nvSpPr>
        <p:spPr bwMode="auto">
          <a:xfrm>
            <a:off x="5164138" y="3430588"/>
            <a:ext cx="1100137" cy="476250"/>
          </a:xfrm>
          <a:prstGeom prst="rect">
            <a:avLst/>
          </a:prstGeom>
          <a:gradFill rotWithShape="0">
            <a:gsLst>
              <a:gs pos="0">
                <a:srgbClr val="6699FF"/>
              </a:gs>
              <a:gs pos="50000">
                <a:srgbClr val="C7DAFF"/>
              </a:gs>
              <a:gs pos="100000">
                <a:srgbClr val="6699FF"/>
              </a:gs>
            </a:gsLst>
            <a:lin ang="5400000" scaled="1"/>
          </a:gra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eaLnBrk="0" hangingPunct="0">
              <a:lnSpc>
                <a:spcPct val="90000"/>
              </a:lnSpc>
            </a:pPr>
            <a:r>
              <a:rPr lang="en-US" sz="1400" b="1">
                <a:solidFill>
                  <a:srgbClr val="000000"/>
                </a:solidFill>
              </a:rPr>
              <a:t>Local</a:t>
            </a:r>
          </a:p>
          <a:p>
            <a:pPr algn="ctr" eaLnBrk="0" hangingPunct="0">
              <a:lnSpc>
                <a:spcPct val="90000"/>
              </a:lnSpc>
            </a:pPr>
            <a:r>
              <a:rPr lang="en-US" sz="1400" b="1">
                <a:solidFill>
                  <a:srgbClr val="000000"/>
                </a:solidFill>
              </a:rPr>
              <a:t>Offices</a:t>
            </a:r>
            <a:endParaRPr lang="en-US"/>
          </a:p>
        </p:txBody>
      </p:sp>
      <p:sp>
        <p:nvSpPr>
          <p:cNvPr id="133161" name="AutoShape 37"/>
          <p:cNvSpPr>
            <a:spLocks noChangeArrowheads="1"/>
          </p:cNvSpPr>
          <p:nvPr/>
        </p:nvSpPr>
        <p:spPr bwMode="auto">
          <a:xfrm>
            <a:off x="4572000" y="3429000"/>
            <a:ext cx="762000" cy="533400"/>
          </a:xfrm>
          <a:prstGeom prst="leftRightArrow">
            <a:avLst>
              <a:gd name="adj1" fmla="val 50000"/>
              <a:gd name="adj2" fmla="val 28571"/>
            </a:avLst>
          </a:prstGeom>
          <a:gradFill rotWithShape="1">
            <a:gsLst>
              <a:gs pos="0">
                <a:srgbClr val="FF0066"/>
              </a:gs>
              <a:gs pos="50000">
                <a:srgbClr val="76002F"/>
              </a:gs>
              <a:gs pos="100000">
                <a:srgbClr val="FF0066"/>
              </a:gs>
            </a:gsLst>
            <a:lin ang="0" scaled="1"/>
          </a:gradFill>
          <a:ln w="9525">
            <a:solidFill>
              <a:schemeClr val="tx1"/>
            </a:solidFill>
            <a:miter lim="800000"/>
            <a:headEnd/>
            <a:tailEnd/>
          </a:ln>
        </p:spPr>
        <p:txBody>
          <a:bodyPr wrap="none" anchor="ctr"/>
          <a:lstStyle/>
          <a:p>
            <a:endParaRPr lang="en-US"/>
          </a:p>
        </p:txBody>
      </p:sp>
      <p:sp>
        <p:nvSpPr>
          <p:cNvPr id="133162" name="AutoShape 53"/>
          <p:cNvSpPr>
            <a:spLocks noChangeArrowheads="1"/>
          </p:cNvSpPr>
          <p:nvPr/>
        </p:nvSpPr>
        <p:spPr bwMode="auto">
          <a:xfrm rot="-4440822">
            <a:off x="5264150" y="4413250"/>
            <a:ext cx="673100" cy="685800"/>
          </a:xfrm>
          <a:prstGeom prst="rtTriangle">
            <a:avLst/>
          </a:prstGeom>
          <a:gradFill rotWithShape="0">
            <a:gsLst>
              <a:gs pos="0">
                <a:srgbClr val="76002F"/>
              </a:gs>
              <a:gs pos="100000">
                <a:srgbClr val="FF0066"/>
              </a:gs>
            </a:gsLst>
            <a:lin ang="0" scaled="1"/>
          </a:gradFill>
          <a:ln w="9525" algn="ctr">
            <a:solidFill>
              <a:srgbClr val="000000"/>
            </a:solidFill>
            <a:miter lim="800000"/>
            <a:headEnd/>
            <a:tailEnd/>
          </a:ln>
          <a:effectLst>
            <a:outerShdw dist="35921" dir="2700000" algn="ctr" rotWithShape="0">
              <a:srgbClr val="000000"/>
            </a:outerShdw>
          </a:effectLst>
        </p:spPr>
        <p:txBody>
          <a:bodyPr anchor="ctr">
            <a:spAutoFit/>
          </a:bodyPr>
          <a:lstStyle/>
          <a:p>
            <a:endParaRPr lang="en-US"/>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2873375" y="1981200"/>
            <a:ext cx="2960688" cy="304800"/>
          </a:xfrm>
          <a:prstGeom prst="rect">
            <a:avLst/>
          </a:prstGeom>
          <a:solidFill>
            <a:srgbClr val="64D6E2">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012" name="Slide Number Placeholder 5"/>
          <p:cNvSpPr>
            <a:spLocks noGrp="1"/>
          </p:cNvSpPr>
          <p:nvPr>
            <p:ph type="sldNum" sz="quarter" idx="12"/>
          </p:nvPr>
        </p:nvSpPr>
        <p:spPr/>
        <p:txBody>
          <a:bodyPr/>
          <a:lstStyle/>
          <a:p>
            <a:pPr>
              <a:defRPr/>
            </a:pPr>
            <a:fld id="{0FF815BE-E7AC-4C0E-8FCB-A66B226D5A7F}" type="slidenum">
              <a:rPr lang="en-US" smtClean="0"/>
              <a:pPr>
                <a:defRPr/>
              </a:pPr>
              <a:t>19</a:t>
            </a:fld>
            <a:endParaRPr lang="en-US" smtClean="0"/>
          </a:p>
        </p:txBody>
      </p:sp>
      <p:sp>
        <p:nvSpPr>
          <p:cNvPr id="134148" name="Text Box 2"/>
          <p:cNvSpPr txBox="1">
            <a:spLocks noChangeArrowheads="1"/>
          </p:cNvSpPr>
          <p:nvPr/>
        </p:nvSpPr>
        <p:spPr bwMode="auto">
          <a:xfrm>
            <a:off x="595313" y="1095375"/>
            <a:ext cx="78851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a:latin typeface="Times New Roman" pitchFamily="18" charset="0"/>
                <a:cs typeface="Times New Roman" pitchFamily="18" charset="0"/>
              </a:rPr>
              <a:t>Organization:</a:t>
            </a:r>
            <a:r>
              <a:rPr lang="en-US" sz="2000">
                <a:latin typeface="Times New Roman" pitchFamily="18" charset="0"/>
                <a:cs typeface="Times New Roman" pitchFamily="18" charset="0"/>
              </a:rPr>
              <a:t>  Central component of NOAA National Weather Service</a:t>
            </a:r>
          </a:p>
        </p:txBody>
      </p:sp>
      <p:sp>
        <p:nvSpPr>
          <p:cNvPr id="134149" name="Rectangle 3"/>
          <p:cNvSpPr>
            <a:spLocks noGrp="1" noChangeArrowheads="1"/>
          </p:cNvSpPr>
          <p:nvPr>
            <p:ph type="title"/>
          </p:nvPr>
        </p:nvSpPr>
        <p:spPr>
          <a:xfrm>
            <a:off x="1219200" y="381000"/>
            <a:ext cx="6488113" cy="457200"/>
          </a:xfrm>
        </p:spPr>
        <p:txBody>
          <a:bodyPr/>
          <a:lstStyle/>
          <a:p>
            <a:pPr eaLnBrk="1" hangingPunct="1"/>
            <a:r>
              <a:rPr lang="en-US" sz="2800" smtClean="0">
                <a:latin typeface="Times New Roman" pitchFamily="18" charset="0"/>
                <a:cs typeface="Times New Roman" pitchFamily="18" charset="0"/>
              </a:rPr>
              <a:t>NCEP Supports the NOAA Seamless Suite of Climate Weather and Ocean Products</a:t>
            </a:r>
          </a:p>
        </p:txBody>
      </p:sp>
      <p:sp>
        <p:nvSpPr>
          <p:cNvPr id="134150" name="Line 4"/>
          <p:cNvSpPr>
            <a:spLocks noChangeShapeType="1"/>
          </p:cNvSpPr>
          <p:nvPr/>
        </p:nvSpPr>
        <p:spPr bwMode="auto">
          <a:xfrm>
            <a:off x="762000" y="1100138"/>
            <a:ext cx="7696200" cy="0"/>
          </a:xfrm>
          <a:prstGeom prst="line">
            <a:avLst/>
          </a:prstGeom>
          <a:noFill/>
          <a:ln w="57150" cmpd="thinThick">
            <a:solidFill>
              <a:srgbClr val="0066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51" name="Rectangle 5"/>
          <p:cNvSpPr>
            <a:spLocks noChangeArrowheads="1"/>
          </p:cNvSpPr>
          <p:nvPr/>
        </p:nvSpPr>
        <p:spPr bwMode="auto">
          <a:xfrm>
            <a:off x="4422775" y="1139825"/>
            <a:ext cx="311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000">
                <a:solidFill>
                  <a:schemeClr val="tx2"/>
                </a:solidFill>
              </a:rPr>
              <a:t> </a:t>
            </a:r>
          </a:p>
        </p:txBody>
      </p:sp>
      <p:sp>
        <p:nvSpPr>
          <p:cNvPr id="134152" name="Text Box 6"/>
          <p:cNvSpPr txBox="1">
            <a:spLocks noChangeArrowheads="1"/>
          </p:cNvSpPr>
          <p:nvPr/>
        </p:nvSpPr>
        <p:spPr bwMode="auto">
          <a:xfrm>
            <a:off x="127000" y="6119813"/>
            <a:ext cx="7721600" cy="65087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b="1">
                <a:latin typeface="Times New Roman" pitchFamily="18" charset="0"/>
                <a:cs typeface="Times New Roman" pitchFamily="18" charset="0"/>
              </a:rPr>
              <a:t>Vision:</a:t>
            </a:r>
            <a:r>
              <a:rPr lang="en-US">
                <a:latin typeface="Times New Roman" pitchFamily="18" charset="0"/>
                <a:cs typeface="Times New Roman" pitchFamily="18" charset="0"/>
              </a:rPr>
              <a:t>  The Nation’s trusted source, first alert and preferred partner for   environmental prediction services</a:t>
            </a:r>
          </a:p>
        </p:txBody>
      </p:sp>
      <p:pic>
        <p:nvPicPr>
          <p:cNvPr id="134153" name="Picture 7" descr="DOC_LOGO_1X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11125"/>
            <a:ext cx="838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4" name="Picture 8" descr="Noaa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6388" y="109538"/>
            <a:ext cx="836612"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5" name="Picture 10"/>
          <p:cNvPicPr>
            <a:picLocks noChangeAspect="1" noChangeArrowheads="1"/>
          </p:cNvPicPr>
          <p:nvPr/>
        </p:nvPicPr>
        <p:blipFill>
          <a:blip r:embed="rId5">
            <a:extLst>
              <a:ext uri="{28A0092B-C50C-407E-A947-70E740481C1C}">
                <a14:useLocalDpi xmlns:a14="http://schemas.microsoft.com/office/drawing/2010/main" val="0"/>
              </a:ext>
            </a:extLst>
          </a:blip>
          <a:srcRect l="9093" t="25885" r="9093" b="11766"/>
          <a:stretch>
            <a:fillRect/>
          </a:stretch>
        </p:blipFill>
        <p:spPr bwMode="auto">
          <a:xfrm>
            <a:off x="1219200" y="3013075"/>
            <a:ext cx="5181600" cy="3051175"/>
          </a:xfrm>
          <a:prstGeom prst="rect">
            <a:avLst/>
          </a:prstGeom>
          <a:gradFill rotWithShape="1">
            <a:gsLst>
              <a:gs pos="0">
                <a:srgbClr val="3A7CCB"/>
              </a:gs>
              <a:gs pos="100000">
                <a:srgbClr val="FFFFFF"/>
              </a:gs>
            </a:gsLst>
            <a:lin ang="5400000"/>
          </a:gradFill>
          <a:ln>
            <a:noFill/>
          </a:ln>
          <a:extLst>
            <a:ext uri="{91240B29-F687-4F45-9708-019B960494DF}">
              <a14:hiddenLine xmlns:a14="http://schemas.microsoft.com/office/drawing/2010/main" w="9525" algn="ctr">
                <a:solidFill>
                  <a:srgbClr val="000000"/>
                </a:solidFill>
                <a:miter lim="800000"/>
                <a:headEnd/>
                <a:tailEnd/>
              </a14:hiddenLine>
            </a:ext>
          </a:extLst>
        </p:spPr>
      </p:pic>
      <p:pic>
        <p:nvPicPr>
          <p:cNvPr id="134156" name="Picture 11" descr="BD10300_"/>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4800600"/>
            <a:ext cx="92075"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7" name="Picture 12" descr="BD10300_"/>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4238625"/>
            <a:ext cx="92075"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8" name="Picture 13" descr="BD10300_"/>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4327525"/>
            <a:ext cx="92075"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9" name="Picture 14" descr="BD10300_"/>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5775325"/>
            <a:ext cx="92075"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60" name="Line 15"/>
          <p:cNvSpPr>
            <a:spLocks noChangeShapeType="1"/>
          </p:cNvSpPr>
          <p:nvPr/>
        </p:nvSpPr>
        <p:spPr bwMode="auto">
          <a:xfrm flipH="1" flipV="1">
            <a:off x="990600" y="3810000"/>
            <a:ext cx="1905000" cy="4572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161" name="Line 16"/>
          <p:cNvSpPr>
            <a:spLocks noChangeShapeType="1"/>
          </p:cNvSpPr>
          <p:nvPr/>
        </p:nvSpPr>
        <p:spPr bwMode="auto">
          <a:xfrm flipH="1" flipV="1">
            <a:off x="5497513" y="4386263"/>
            <a:ext cx="922337" cy="3492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162" name="Line 17"/>
          <p:cNvSpPr>
            <a:spLocks noChangeShapeType="1"/>
          </p:cNvSpPr>
          <p:nvPr/>
        </p:nvSpPr>
        <p:spPr bwMode="auto">
          <a:xfrm flipH="1">
            <a:off x="5499100" y="5610225"/>
            <a:ext cx="935038" cy="19367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163" name="Line 18"/>
          <p:cNvSpPr>
            <a:spLocks noChangeShapeType="1"/>
          </p:cNvSpPr>
          <p:nvPr/>
        </p:nvSpPr>
        <p:spPr bwMode="auto">
          <a:xfrm flipV="1">
            <a:off x="3946525" y="3276600"/>
            <a:ext cx="549275" cy="106045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164" name="Line 19"/>
          <p:cNvSpPr>
            <a:spLocks noChangeShapeType="1"/>
          </p:cNvSpPr>
          <p:nvPr/>
        </p:nvSpPr>
        <p:spPr bwMode="auto">
          <a:xfrm flipH="1">
            <a:off x="2590800" y="4848225"/>
            <a:ext cx="1038225" cy="56197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165" name="Text Box 20"/>
          <p:cNvSpPr txBox="1">
            <a:spLocks noChangeArrowheads="1"/>
          </p:cNvSpPr>
          <p:nvPr/>
        </p:nvSpPr>
        <p:spPr bwMode="auto">
          <a:xfrm>
            <a:off x="0" y="3352800"/>
            <a:ext cx="1447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b="1">
                <a:solidFill>
                  <a:schemeClr val="accent2"/>
                </a:solidFill>
                <a:latin typeface="Times New Roman" pitchFamily="18" charset="0"/>
                <a:cs typeface="Times New Roman" pitchFamily="18" charset="0"/>
              </a:rPr>
              <a:t>Space Weather Prediction Center</a:t>
            </a:r>
          </a:p>
        </p:txBody>
      </p:sp>
      <p:sp>
        <p:nvSpPr>
          <p:cNvPr id="134166" name="Text Box 21"/>
          <p:cNvSpPr txBox="1">
            <a:spLocks noChangeArrowheads="1"/>
          </p:cNvSpPr>
          <p:nvPr/>
        </p:nvSpPr>
        <p:spPr bwMode="auto">
          <a:xfrm>
            <a:off x="6400800" y="3949700"/>
            <a:ext cx="27432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b="1">
                <a:solidFill>
                  <a:schemeClr val="accent2"/>
                </a:solidFill>
                <a:latin typeface="Times New Roman" pitchFamily="18" charset="0"/>
                <a:cs typeface="Times New Roman" pitchFamily="18" charset="0"/>
              </a:rPr>
              <a:t>NCEP  Central Operations</a:t>
            </a:r>
          </a:p>
          <a:p>
            <a:pPr eaLnBrk="1" hangingPunct="1"/>
            <a:r>
              <a:rPr lang="en-US" sz="1400" b="1">
                <a:solidFill>
                  <a:schemeClr val="accent2"/>
                </a:solidFill>
                <a:latin typeface="Times New Roman" pitchFamily="18" charset="0"/>
                <a:cs typeface="Times New Roman" pitchFamily="18" charset="0"/>
              </a:rPr>
              <a:t>Climate Prediction Center              Environmental Modeling Center       Hydromet Prediction Center           Ocean Prediction Center</a:t>
            </a:r>
          </a:p>
        </p:txBody>
      </p:sp>
      <p:sp>
        <p:nvSpPr>
          <p:cNvPr id="134167" name="Text Box 22"/>
          <p:cNvSpPr txBox="1">
            <a:spLocks noChangeArrowheads="1"/>
          </p:cNvSpPr>
          <p:nvPr/>
        </p:nvSpPr>
        <p:spPr bwMode="auto">
          <a:xfrm>
            <a:off x="6400800" y="54102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a:solidFill>
                  <a:schemeClr val="accent2"/>
                </a:solidFill>
                <a:latin typeface="Times New Roman" pitchFamily="18" charset="0"/>
                <a:cs typeface="Times New Roman" pitchFamily="18" charset="0"/>
              </a:rPr>
              <a:t>National Hurricane Center</a:t>
            </a:r>
          </a:p>
        </p:txBody>
      </p:sp>
      <p:sp>
        <p:nvSpPr>
          <p:cNvPr id="134168" name="Text Box 23"/>
          <p:cNvSpPr txBox="1">
            <a:spLocks noChangeArrowheads="1"/>
          </p:cNvSpPr>
          <p:nvPr/>
        </p:nvSpPr>
        <p:spPr bwMode="auto">
          <a:xfrm>
            <a:off x="533400" y="5257800"/>
            <a:ext cx="2971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solidFill>
                  <a:schemeClr val="accent2"/>
                </a:solidFill>
              </a:rPr>
              <a:t> </a:t>
            </a:r>
            <a:r>
              <a:rPr lang="en-US" sz="1400" b="1">
                <a:solidFill>
                  <a:schemeClr val="accent2"/>
                </a:solidFill>
                <a:latin typeface="Times New Roman" pitchFamily="18" charset="0"/>
                <a:cs typeface="Times New Roman" pitchFamily="18" charset="0"/>
              </a:rPr>
              <a:t>Storm Prediction Center</a:t>
            </a:r>
          </a:p>
        </p:txBody>
      </p:sp>
      <p:pic>
        <p:nvPicPr>
          <p:cNvPr id="134169" name="Picture 24" descr="BD10300_"/>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4327525"/>
            <a:ext cx="92075"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70" name="Text Box 25"/>
          <p:cNvSpPr txBox="1">
            <a:spLocks noChangeArrowheads="1"/>
          </p:cNvSpPr>
          <p:nvPr/>
        </p:nvSpPr>
        <p:spPr bwMode="auto">
          <a:xfrm>
            <a:off x="4240213" y="2813050"/>
            <a:ext cx="2971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solidFill>
                  <a:schemeClr val="accent2"/>
                </a:solidFill>
              </a:rPr>
              <a:t> </a:t>
            </a:r>
            <a:r>
              <a:rPr lang="en-US" sz="1400" b="1">
                <a:solidFill>
                  <a:schemeClr val="accent2"/>
                </a:solidFill>
                <a:latin typeface="Times New Roman" pitchFamily="18" charset="0"/>
                <a:cs typeface="Times New Roman" pitchFamily="18" charset="0"/>
              </a:rPr>
              <a:t>Aviation Weather Center</a:t>
            </a:r>
          </a:p>
        </p:txBody>
      </p:sp>
      <p:sp>
        <p:nvSpPr>
          <p:cNvPr id="134171" name="Rectangle 9"/>
          <p:cNvSpPr>
            <a:spLocks noGrp="1" noChangeArrowheads="1"/>
          </p:cNvSpPr>
          <p:nvPr>
            <p:ph type="body" idx="1"/>
          </p:nvPr>
        </p:nvSpPr>
        <p:spPr>
          <a:xfrm>
            <a:off x="242888" y="1400175"/>
            <a:ext cx="8229600" cy="1447800"/>
          </a:xfrm>
        </p:spPr>
        <p:txBody>
          <a:bodyPr/>
          <a:lstStyle/>
          <a:p>
            <a:pPr eaLnBrk="1" hangingPunct="1">
              <a:lnSpc>
                <a:spcPct val="80000"/>
              </a:lnSpc>
              <a:spcBef>
                <a:spcPct val="0"/>
              </a:spcBef>
              <a:buFontTx/>
              <a:buNone/>
            </a:pPr>
            <a:r>
              <a:rPr lang="en-US" sz="2800" smtClean="0"/>
              <a:t>	</a:t>
            </a:r>
            <a:r>
              <a:rPr lang="en-US" sz="2000" b="1" smtClean="0">
                <a:latin typeface="Times New Roman" pitchFamily="18" charset="0"/>
                <a:cs typeface="Times New Roman" pitchFamily="18" charset="0"/>
              </a:rPr>
              <a:t>Mission:</a:t>
            </a:r>
            <a:r>
              <a:rPr lang="en-US" sz="2000" smtClean="0">
                <a:latin typeface="Times New Roman" pitchFamily="18" charset="0"/>
                <a:cs typeface="Times New Roman" pitchFamily="18" charset="0"/>
              </a:rPr>
              <a:t> NCEP delivers science-based environmental predictions to the nation and the global community. We collaborate with partners and customers to produce reliable, timely, and accurate analyses, guidance, forecasts and warnings for the protection of life and property and the enhancement of the national economy.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838200" y="381000"/>
            <a:ext cx="7359650" cy="654050"/>
          </a:xfrm>
        </p:spPr>
        <p:txBody>
          <a:bodyPr/>
          <a:lstStyle/>
          <a:p>
            <a:pPr eaLnBrk="1" hangingPunct="1"/>
            <a:r>
              <a:rPr lang="en-US" sz="4000" smtClean="0">
                <a:cs typeface="Times New Roman" pitchFamily="18" charset="0"/>
              </a:rPr>
              <a:t>Outline</a:t>
            </a:r>
          </a:p>
        </p:txBody>
      </p:sp>
      <p:sp>
        <p:nvSpPr>
          <p:cNvPr id="99331" name="Rectangle 3"/>
          <p:cNvSpPr>
            <a:spLocks noGrp="1" noChangeArrowheads="1"/>
          </p:cNvSpPr>
          <p:nvPr>
            <p:ph idx="1"/>
          </p:nvPr>
        </p:nvSpPr>
        <p:spPr>
          <a:xfrm>
            <a:off x="723900" y="1371600"/>
            <a:ext cx="7581900" cy="5019675"/>
          </a:xfrm>
        </p:spPr>
        <p:txBody>
          <a:bodyPr>
            <a:normAutofit fontScale="77500" lnSpcReduction="20000"/>
          </a:bodyPr>
          <a:lstStyle/>
          <a:p>
            <a:pPr eaLnBrk="1" hangingPunct="1">
              <a:defRPr/>
            </a:pPr>
            <a:r>
              <a:rPr lang="en-US" dirty="0">
                <a:cs typeface="Times New Roman" pitchFamily="18" charset="0"/>
              </a:rPr>
              <a:t>“The Weatherman is not a Moron”</a:t>
            </a:r>
          </a:p>
          <a:p>
            <a:pPr eaLnBrk="1" hangingPunct="1">
              <a:defRPr/>
            </a:pPr>
            <a:r>
              <a:rPr lang="en-US" dirty="0" smtClean="0">
                <a:cs typeface="Times New Roman" pitchFamily="18" charset="0"/>
              </a:rPr>
              <a:t>Recent Forecast Successes: Contrasting Then and Now</a:t>
            </a:r>
          </a:p>
          <a:p>
            <a:pPr eaLnBrk="1" hangingPunct="1">
              <a:defRPr/>
            </a:pPr>
            <a:r>
              <a:rPr lang="en-US" dirty="0" smtClean="0">
                <a:cs typeface="Times New Roman" pitchFamily="18" charset="0"/>
              </a:rPr>
              <a:t>NCEP’s Role in NOAA’s Forecast Process</a:t>
            </a:r>
          </a:p>
          <a:p>
            <a:pPr eaLnBrk="1" hangingPunct="1">
              <a:defRPr/>
            </a:pPr>
            <a:r>
              <a:rPr lang="en-US" dirty="0" smtClean="0">
                <a:cs typeface="Times New Roman" pitchFamily="18" charset="0"/>
              </a:rPr>
              <a:t>Model Production Suite</a:t>
            </a:r>
          </a:p>
          <a:p>
            <a:pPr lvl="1" eaLnBrk="1" hangingPunct="1">
              <a:defRPr/>
            </a:pPr>
            <a:r>
              <a:rPr lang="en-US" dirty="0" smtClean="0">
                <a:cs typeface="Times New Roman" pitchFamily="18" charset="0"/>
              </a:rPr>
              <a:t>Newest Members</a:t>
            </a:r>
          </a:p>
          <a:p>
            <a:pPr eaLnBrk="1" hangingPunct="1">
              <a:defRPr/>
            </a:pPr>
            <a:r>
              <a:rPr lang="en-US" dirty="0" smtClean="0">
                <a:cs typeface="Times New Roman" pitchFamily="18" charset="0"/>
              </a:rPr>
              <a:t>Increasing Reliance on Ensemble Forecasts</a:t>
            </a:r>
          </a:p>
          <a:p>
            <a:pPr eaLnBrk="1" hangingPunct="1">
              <a:defRPr/>
            </a:pPr>
            <a:r>
              <a:rPr lang="en-US" dirty="0" smtClean="0">
                <a:cs typeface="Times New Roman" pitchFamily="18" charset="0"/>
              </a:rPr>
              <a:t>Application of Uncertainty in Hurricane Prediction</a:t>
            </a:r>
          </a:p>
          <a:p>
            <a:pPr eaLnBrk="1" hangingPunct="1">
              <a:defRPr/>
            </a:pPr>
            <a:r>
              <a:rPr lang="en-US" dirty="0" smtClean="0">
                <a:cs typeface="Times New Roman" pitchFamily="18" charset="0"/>
              </a:rPr>
              <a:t>Forces for Change</a:t>
            </a:r>
          </a:p>
          <a:p>
            <a:pPr lvl="1" eaLnBrk="1" hangingPunct="1">
              <a:defRPr/>
            </a:pPr>
            <a:r>
              <a:rPr lang="en-US" dirty="0" smtClean="0">
                <a:cs typeface="Times New Roman" pitchFamily="18" charset="0"/>
              </a:rPr>
              <a:t>Ecosystem Forecasting</a:t>
            </a:r>
          </a:p>
          <a:p>
            <a:pPr eaLnBrk="1" hangingPunct="1">
              <a:defRPr/>
            </a:pPr>
            <a:r>
              <a:rPr lang="en-US" dirty="0" smtClean="0">
                <a:cs typeface="Times New Roman" pitchFamily="18" charset="0"/>
              </a:rPr>
              <a:t>NOAA Center for Weather and Climate Prediction</a:t>
            </a:r>
          </a:p>
          <a:p>
            <a:pPr eaLnBrk="1" hangingPunct="1">
              <a:defRPr/>
            </a:pPr>
            <a:r>
              <a:rPr lang="en-US" dirty="0" smtClean="0">
                <a:cs typeface="Times New Roman" pitchFamily="18" charset="0"/>
              </a:rPr>
              <a:t>Concluding Remarks</a:t>
            </a:r>
          </a:p>
          <a:p>
            <a:pPr lvl="1" eaLnBrk="1" hangingPunct="1">
              <a:defRPr/>
            </a:pPr>
            <a:r>
              <a:rPr lang="en-US" dirty="0" smtClean="0">
                <a:cs typeface="Times New Roman" pitchFamily="18" charset="0"/>
              </a:rPr>
              <a:t>2013 Annual Meeting “Taking Predictions to the Next Level”</a:t>
            </a:r>
          </a:p>
        </p:txBody>
      </p:sp>
      <p:sp>
        <p:nvSpPr>
          <p:cNvPr id="113669" name="Line 4"/>
          <p:cNvSpPr>
            <a:spLocks noChangeShapeType="1"/>
          </p:cNvSpPr>
          <p:nvPr/>
        </p:nvSpPr>
        <p:spPr bwMode="auto">
          <a:xfrm>
            <a:off x="762000" y="1147763"/>
            <a:ext cx="7696200" cy="0"/>
          </a:xfrm>
          <a:prstGeom prst="line">
            <a:avLst/>
          </a:prstGeom>
          <a:noFill/>
          <a:ln w="57150" cmpd="thinThick">
            <a:solidFill>
              <a:srgbClr val="0099C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13670" name="Picture 5" descr="DOC_LOGO_1X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92088"/>
            <a:ext cx="838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1" name="Picture 6" descr="Noaa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6388" y="190500"/>
            <a:ext cx="836612"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8FC4FBB7-4ADF-4837-9837-071E3DC4615D}" type="slidenum">
              <a:rPr lang="en-US" smtClean="0"/>
              <a:pPr>
                <a:defRPr/>
              </a:pPr>
              <a:t>2</a:t>
            </a:fld>
            <a:endParaRPr lang="en-US"/>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0"/>
          <p:cNvPicPr>
            <a:picLocks noChangeAspect="1" noChangeArrowheads="1"/>
          </p:cNvPicPr>
          <p:nvPr/>
        </p:nvPicPr>
        <p:blipFill>
          <a:blip r:embed="rId3" cstate="print"/>
          <a:srcRect/>
          <a:stretch>
            <a:fillRect/>
          </a:stretch>
        </p:blipFill>
        <p:spPr bwMode="auto">
          <a:xfrm>
            <a:off x="6781800" y="4648200"/>
            <a:ext cx="2174875" cy="1428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603" name="Picture 13"/>
          <p:cNvPicPr>
            <a:picLocks noChangeAspect="1" noChangeArrowheads="1"/>
          </p:cNvPicPr>
          <p:nvPr/>
        </p:nvPicPr>
        <p:blipFill>
          <a:blip r:embed="rId4" cstate="print"/>
          <a:srcRect/>
          <a:stretch>
            <a:fillRect/>
          </a:stretch>
        </p:blipFill>
        <p:spPr bwMode="auto">
          <a:xfrm>
            <a:off x="7061200" y="3505200"/>
            <a:ext cx="2082800" cy="13081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7220" name="Rectangle 2"/>
          <p:cNvSpPr>
            <a:spLocks noGrp="1" noChangeArrowheads="1"/>
          </p:cNvSpPr>
          <p:nvPr>
            <p:ph type="body" sz="half" idx="1"/>
          </p:nvPr>
        </p:nvSpPr>
        <p:spPr>
          <a:xfrm>
            <a:off x="152400" y="1219200"/>
            <a:ext cx="8001000" cy="4114800"/>
          </a:xfrm>
        </p:spPr>
        <p:txBody>
          <a:bodyPr/>
          <a:lstStyle/>
          <a:p>
            <a:pPr eaLnBrk="1" hangingPunct="1"/>
            <a:r>
              <a:rPr lang="en-US" sz="2000" smtClean="0"/>
              <a:t>EMC		WRF Developmental Test Center,             				NASA/ NOAA/DoD Joint Center for Satellite 			Data Assimilation</a:t>
            </a:r>
          </a:p>
          <a:p>
            <a:pPr eaLnBrk="1" hangingPunct="1"/>
            <a:endParaRPr lang="en-US" sz="400" smtClean="0"/>
          </a:p>
          <a:p>
            <a:pPr eaLnBrk="1" hangingPunct="1"/>
            <a:r>
              <a:rPr lang="en-US" sz="2000" smtClean="0"/>
              <a:t>CPC		Climate Test Bed </a:t>
            </a:r>
          </a:p>
          <a:p>
            <a:pPr eaLnBrk="1" hangingPunct="1"/>
            <a:endParaRPr lang="en-US" sz="400" smtClean="0"/>
          </a:p>
          <a:p>
            <a:pPr eaLnBrk="1" hangingPunct="1"/>
            <a:r>
              <a:rPr lang="en-US" sz="2000" smtClean="0"/>
              <a:t>NHC		Joint Hurricane Test Bed</a:t>
            </a:r>
          </a:p>
          <a:p>
            <a:pPr eaLnBrk="1" hangingPunct="1"/>
            <a:endParaRPr lang="en-US" sz="400" smtClean="0"/>
          </a:p>
          <a:p>
            <a:pPr eaLnBrk="1" hangingPunct="1"/>
            <a:r>
              <a:rPr lang="en-US" sz="2000" smtClean="0"/>
              <a:t>HPC		Hydrometeorological Test Bed</a:t>
            </a:r>
          </a:p>
          <a:p>
            <a:pPr eaLnBrk="1" hangingPunct="1"/>
            <a:endParaRPr lang="en-US" sz="400" smtClean="0"/>
          </a:p>
          <a:p>
            <a:pPr eaLnBrk="1" hangingPunct="1"/>
            <a:r>
              <a:rPr lang="en-US" sz="2000" smtClean="0"/>
              <a:t>SPC		Hazardous Weather Test Bed with NSSL</a:t>
            </a:r>
          </a:p>
          <a:p>
            <a:pPr eaLnBrk="1" hangingPunct="1"/>
            <a:endParaRPr lang="en-US" sz="400" smtClean="0"/>
          </a:p>
          <a:p>
            <a:pPr eaLnBrk="1" hangingPunct="1"/>
            <a:r>
              <a:rPr lang="en-US" sz="2000" smtClean="0"/>
              <a:t>SWPC	Space Weather Prediction Test Bed with AFWA</a:t>
            </a:r>
          </a:p>
          <a:p>
            <a:pPr eaLnBrk="1" hangingPunct="1"/>
            <a:endParaRPr lang="en-US" sz="400" smtClean="0"/>
          </a:p>
          <a:p>
            <a:pPr eaLnBrk="1" hangingPunct="1"/>
            <a:r>
              <a:rPr lang="en-US" sz="2000" smtClean="0"/>
              <a:t>AWC	Aviation Weather Test Bed</a:t>
            </a:r>
          </a:p>
          <a:p>
            <a:pPr eaLnBrk="1" hangingPunct="1"/>
            <a:endParaRPr lang="en-US" sz="400" smtClean="0"/>
          </a:p>
          <a:p>
            <a:pPr eaLnBrk="1" hangingPunct="1"/>
            <a:r>
              <a:rPr lang="en-US" sz="2000" smtClean="0"/>
              <a:t>OPC		linked with EMC’s Marine Modeling and 				Analysis Branch	</a:t>
            </a:r>
          </a:p>
        </p:txBody>
      </p:sp>
      <p:sp>
        <p:nvSpPr>
          <p:cNvPr id="137221" name="Rectangle 3"/>
          <p:cNvSpPr>
            <a:spLocks noGrp="1" noChangeArrowheads="1"/>
          </p:cNvSpPr>
          <p:nvPr>
            <p:ph type="title"/>
          </p:nvPr>
        </p:nvSpPr>
        <p:spPr>
          <a:xfrm>
            <a:off x="685800" y="76200"/>
            <a:ext cx="7772400" cy="1143000"/>
          </a:xfrm>
        </p:spPr>
        <p:txBody>
          <a:bodyPr/>
          <a:lstStyle/>
          <a:p>
            <a:pPr eaLnBrk="1" hangingPunct="1"/>
            <a:r>
              <a:rPr lang="en-US" sz="3600" smtClean="0"/>
              <a:t>Test Beds</a:t>
            </a:r>
            <a:br>
              <a:rPr lang="en-US" sz="3600" smtClean="0"/>
            </a:br>
            <a:r>
              <a:rPr lang="en-US" sz="2400" smtClean="0"/>
              <a:t>Service – Science Linkage with the Outside Community</a:t>
            </a:r>
          </a:p>
        </p:txBody>
      </p:sp>
      <p:sp>
        <p:nvSpPr>
          <p:cNvPr id="137222" name="Line 4"/>
          <p:cNvSpPr>
            <a:spLocks noChangeShapeType="1"/>
          </p:cNvSpPr>
          <p:nvPr/>
        </p:nvSpPr>
        <p:spPr bwMode="auto">
          <a:xfrm>
            <a:off x="762000" y="1219200"/>
            <a:ext cx="7696200" cy="0"/>
          </a:xfrm>
          <a:prstGeom prst="line">
            <a:avLst/>
          </a:prstGeom>
          <a:noFill/>
          <a:ln w="57150" cmpd="thinThick">
            <a:solidFill>
              <a:srgbClr val="0066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37223" name="Picture 5" descr="DOC_LOGO_1X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4788" y="230188"/>
            <a:ext cx="838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4" name="Picture 6" descr="Noaa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54975" y="228600"/>
            <a:ext cx="836613"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9"/>
          <p:cNvPicPr>
            <a:picLocks noChangeAspect="1" noChangeArrowheads="1"/>
          </p:cNvPicPr>
          <p:nvPr/>
        </p:nvPicPr>
        <p:blipFill>
          <a:blip r:embed="rId7" cstate="print"/>
          <a:srcRect/>
          <a:stretch>
            <a:fillRect/>
          </a:stretch>
        </p:blipFill>
        <p:spPr bwMode="auto">
          <a:xfrm>
            <a:off x="6705600" y="2514600"/>
            <a:ext cx="1495425" cy="13033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611" name="Picture 11"/>
          <p:cNvPicPr>
            <a:picLocks noChangeAspect="1" noChangeArrowheads="1"/>
          </p:cNvPicPr>
          <p:nvPr/>
        </p:nvPicPr>
        <p:blipFill>
          <a:blip r:embed="rId8" cstate="print"/>
          <a:srcRect/>
          <a:stretch>
            <a:fillRect/>
          </a:stretch>
        </p:blipFill>
        <p:spPr bwMode="auto">
          <a:xfrm>
            <a:off x="5638800" y="5334000"/>
            <a:ext cx="1524000" cy="1524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612" name="Picture 12"/>
          <p:cNvPicPr>
            <a:picLocks noChangeAspect="1" noChangeArrowheads="1"/>
          </p:cNvPicPr>
          <p:nvPr/>
        </p:nvPicPr>
        <p:blipFill>
          <a:blip r:embed="rId9" cstate="print"/>
          <a:srcRect l="3902" t="4819" r="6342" b="3613"/>
          <a:stretch>
            <a:fillRect/>
          </a:stretch>
        </p:blipFill>
        <p:spPr bwMode="auto">
          <a:xfrm>
            <a:off x="4191000" y="5410200"/>
            <a:ext cx="1568450" cy="1295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613" name="Picture 14"/>
          <p:cNvPicPr>
            <a:picLocks noChangeAspect="1" noChangeArrowheads="1"/>
          </p:cNvPicPr>
          <p:nvPr/>
        </p:nvPicPr>
        <p:blipFill>
          <a:blip r:embed="rId10" cstate="print"/>
          <a:srcRect/>
          <a:stretch>
            <a:fillRect/>
          </a:stretch>
        </p:blipFill>
        <p:spPr bwMode="auto">
          <a:xfrm>
            <a:off x="5029200" y="1981200"/>
            <a:ext cx="2117725" cy="10969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614" name="Picture 16"/>
          <p:cNvPicPr>
            <a:picLocks noChangeAspect="1" noChangeArrowheads="1"/>
          </p:cNvPicPr>
          <p:nvPr/>
        </p:nvPicPr>
        <p:blipFill>
          <a:blip r:embed="rId11" cstate="print"/>
          <a:srcRect/>
          <a:stretch>
            <a:fillRect/>
          </a:stretch>
        </p:blipFill>
        <p:spPr bwMode="auto">
          <a:xfrm>
            <a:off x="2667000" y="5638800"/>
            <a:ext cx="1627188" cy="1219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615" name="Picture 8"/>
          <p:cNvPicPr>
            <a:picLocks noChangeAspect="1" noChangeArrowheads="1"/>
          </p:cNvPicPr>
          <p:nvPr/>
        </p:nvPicPr>
        <p:blipFill>
          <a:blip r:embed="rId12" cstate="print"/>
          <a:srcRect/>
          <a:stretch>
            <a:fillRect/>
          </a:stretch>
        </p:blipFill>
        <p:spPr bwMode="auto">
          <a:xfrm>
            <a:off x="7010400" y="1295400"/>
            <a:ext cx="1122363" cy="914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Slide Number Placeholder 1"/>
          <p:cNvSpPr>
            <a:spLocks noGrp="1"/>
          </p:cNvSpPr>
          <p:nvPr>
            <p:ph type="sldNum" sz="quarter" idx="12"/>
          </p:nvPr>
        </p:nvSpPr>
        <p:spPr/>
        <p:txBody>
          <a:bodyPr/>
          <a:lstStyle/>
          <a:p>
            <a:pPr>
              <a:defRPr/>
            </a:pPr>
            <a:fld id="{D8296DB8-6E94-43AC-8C9C-27791D4E2EBF}" type="slidenum">
              <a:rPr lang="en-US" smtClean="0"/>
              <a:pPr>
                <a:defRPr/>
              </a:pPr>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6"/>
          <p:cNvSpPr>
            <a:spLocks noGrp="1"/>
          </p:cNvSpPr>
          <p:nvPr>
            <p:ph type="sldNum" sz="quarter" idx="12"/>
          </p:nvPr>
        </p:nvSpPr>
        <p:spPr/>
        <p:txBody>
          <a:bodyPr/>
          <a:lstStyle/>
          <a:p>
            <a:pPr fontAlgn="base">
              <a:spcBef>
                <a:spcPct val="0"/>
              </a:spcBef>
              <a:spcAft>
                <a:spcPct val="0"/>
              </a:spcAft>
              <a:defRPr/>
            </a:pPr>
            <a:fld id="{312504D7-9133-4FE8-A82C-D0F4CB5588FD}" type="slidenum">
              <a:rPr lang="en-US" smtClean="0"/>
              <a:pPr fontAlgn="base">
                <a:spcBef>
                  <a:spcPct val="0"/>
                </a:spcBef>
                <a:spcAft>
                  <a:spcPct val="0"/>
                </a:spcAft>
                <a:defRPr/>
              </a:pPr>
              <a:t>21</a:t>
            </a:fld>
            <a:endParaRPr lang="en-US" smtClean="0"/>
          </a:p>
        </p:txBody>
      </p:sp>
      <p:sp>
        <p:nvSpPr>
          <p:cNvPr id="138243" name="Rectangle 10"/>
          <p:cNvSpPr>
            <a:spLocks noChangeArrowheads="1"/>
          </p:cNvSpPr>
          <p:nvPr/>
        </p:nvSpPr>
        <p:spPr bwMode="auto">
          <a:xfrm>
            <a:off x="0" y="4495800"/>
            <a:ext cx="9144000" cy="2362200"/>
          </a:xfrm>
          <a:prstGeom prst="rect">
            <a:avLst/>
          </a:prstGeom>
          <a:solidFill>
            <a:srgbClr val="1E0294"/>
          </a:solidFill>
          <a:ln w="9525">
            <a:solidFill>
              <a:schemeClr val="tx1"/>
            </a:solidFill>
            <a:miter lim="800000"/>
            <a:headEnd/>
            <a:tailEnd/>
          </a:ln>
        </p:spPr>
        <p:txBody>
          <a:bodyPr wrap="none" anchor="ctr"/>
          <a:lstStyle/>
          <a:p>
            <a:endParaRPr lang="en-US" sz="2400">
              <a:solidFill>
                <a:srgbClr val="000000"/>
              </a:solidFill>
              <a:latin typeface="Times New Roman" pitchFamily="18" charset="0"/>
            </a:endParaRPr>
          </a:p>
        </p:txBody>
      </p:sp>
      <p:sp>
        <p:nvSpPr>
          <p:cNvPr id="138244" name="Rectangle 2"/>
          <p:cNvSpPr>
            <a:spLocks noGrp="1" noChangeArrowheads="1"/>
          </p:cNvSpPr>
          <p:nvPr>
            <p:ph type="title"/>
          </p:nvPr>
        </p:nvSpPr>
        <p:spPr>
          <a:xfrm>
            <a:off x="685800" y="-204788"/>
            <a:ext cx="7772400" cy="1143001"/>
          </a:xfrm>
        </p:spPr>
        <p:txBody>
          <a:bodyPr/>
          <a:lstStyle/>
          <a:p>
            <a:pPr eaLnBrk="1" hangingPunct="1"/>
            <a:r>
              <a:rPr lang="en-US" sz="3200" smtClean="0"/>
              <a:t>What Does NCEP Do?</a:t>
            </a:r>
          </a:p>
        </p:txBody>
      </p:sp>
      <p:sp>
        <p:nvSpPr>
          <p:cNvPr id="138245" name="Line 3"/>
          <p:cNvSpPr>
            <a:spLocks noChangeShapeType="1"/>
          </p:cNvSpPr>
          <p:nvPr/>
        </p:nvSpPr>
        <p:spPr bwMode="auto">
          <a:xfrm>
            <a:off x="798513" y="1143000"/>
            <a:ext cx="7696200" cy="0"/>
          </a:xfrm>
          <a:prstGeom prst="line">
            <a:avLst/>
          </a:prstGeom>
          <a:noFill/>
          <a:ln w="57150" cmpd="thinThick">
            <a:solidFill>
              <a:srgbClr val="00B0F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8246" name="Text Box 4"/>
          <p:cNvSpPr txBox="1">
            <a:spLocks noChangeArrowheads="1"/>
          </p:cNvSpPr>
          <p:nvPr/>
        </p:nvSpPr>
        <p:spPr bwMode="auto">
          <a:xfrm>
            <a:off x="0" y="4706938"/>
            <a:ext cx="9144000" cy="192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6175" indent="-347663"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Bef>
                <a:spcPct val="50000"/>
              </a:spcBef>
              <a:buFont typeface="Times New Roman" pitchFamily="18" charset="0"/>
              <a:buChar char="-"/>
            </a:pPr>
            <a:r>
              <a:rPr lang="en-US" sz="2000">
                <a:solidFill>
                  <a:srgbClr val="FFFFFF"/>
                </a:solidFill>
                <a:latin typeface="Times New Roman" pitchFamily="18" charset="0"/>
              </a:rPr>
              <a:t>Model Development, Implementation and Applications for Global and Regional Weather, Climate, Oceans and now Space Weather</a:t>
            </a:r>
          </a:p>
          <a:p>
            <a:pPr eaLnBrk="1" hangingPunct="1">
              <a:lnSpc>
                <a:spcPct val="90000"/>
              </a:lnSpc>
              <a:spcBef>
                <a:spcPct val="50000"/>
              </a:spcBef>
              <a:buFont typeface="Times New Roman" pitchFamily="18" charset="0"/>
              <a:buChar char="-"/>
            </a:pPr>
            <a:r>
              <a:rPr lang="en-US" sz="2000">
                <a:solidFill>
                  <a:srgbClr val="FFFFFF"/>
                </a:solidFill>
                <a:latin typeface="Times New Roman" pitchFamily="18" charset="0"/>
              </a:rPr>
              <a:t>International Partnerships in Ensemble Forecasts</a:t>
            </a:r>
          </a:p>
          <a:p>
            <a:pPr eaLnBrk="1" hangingPunct="1">
              <a:lnSpc>
                <a:spcPct val="90000"/>
              </a:lnSpc>
              <a:spcBef>
                <a:spcPct val="50000"/>
              </a:spcBef>
              <a:buFont typeface="Times New Roman" pitchFamily="18" charset="0"/>
              <a:buChar char="-"/>
            </a:pPr>
            <a:r>
              <a:rPr lang="en-US" sz="2000">
                <a:solidFill>
                  <a:srgbClr val="FFFFFF"/>
                </a:solidFill>
                <a:latin typeface="Times New Roman" pitchFamily="18" charset="0"/>
              </a:rPr>
              <a:t>Data Assimilation including the Joint Center for Satellite Data Assimilation</a:t>
            </a:r>
          </a:p>
          <a:p>
            <a:pPr eaLnBrk="1" hangingPunct="1">
              <a:lnSpc>
                <a:spcPct val="90000"/>
              </a:lnSpc>
              <a:spcBef>
                <a:spcPct val="50000"/>
              </a:spcBef>
              <a:buFont typeface="Times New Roman" pitchFamily="18" charset="0"/>
              <a:buChar char="-"/>
            </a:pPr>
            <a:r>
              <a:rPr lang="en-US" sz="2000">
                <a:solidFill>
                  <a:srgbClr val="FFFFFF"/>
                </a:solidFill>
                <a:latin typeface="Times New Roman" pitchFamily="18" charset="0"/>
              </a:rPr>
              <a:t>Super Computer, Workstation and Network Operations</a:t>
            </a:r>
          </a:p>
        </p:txBody>
      </p:sp>
      <p:sp>
        <p:nvSpPr>
          <p:cNvPr id="138247" name="Line 5"/>
          <p:cNvSpPr>
            <a:spLocks noChangeShapeType="1"/>
          </p:cNvSpPr>
          <p:nvPr/>
        </p:nvSpPr>
        <p:spPr bwMode="auto">
          <a:xfrm>
            <a:off x="0" y="4495800"/>
            <a:ext cx="91440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248" name="Text Box 6"/>
          <p:cNvSpPr txBox="1">
            <a:spLocks noChangeArrowheads="1"/>
          </p:cNvSpPr>
          <p:nvPr/>
        </p:nvSpPr>
        <p:spPr bwMode="auto">
          <a:xfrm>
            <a:off x="0" y="62865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a:solidFill>
                  <a:srgbClr val="1E0294"/>
                </a:solidFill>
                <a:latin typeface="Times New Roman" pitchFamily="18" charset="0"/>
              </a:rPr>
              <a:t>“From the Sun to the Sea”</a:t>
            </a:r>
          </a:p>
        </p:txBody>
      </p:sp>
      <p:pic>
        <p:nvPicPr>
          <p:cNvPr id="138249" name="Picture 7" descr="DOC_LOGO_1X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713" y="152400"/>
            <a:ext cx="838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0" name="Picture 8" descr="Noaa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4988" y="152400"/>
            <a:ext cx="836612"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51" name="Rectangle 9"/>
          <p:cNvSpPr>
            <a:spLocks noGrp="1" noChangeArrowheads="1"/>
          </p:cNvSpPr>
          <p:nvPr>
            <p:ph type="body" sz="half" idx="1"/>
          </p:nvPr>
        </p:nvSpPr>
        <p:spPr>
          <a:xfrm>
            <a:off x="838200" y="1219200"/>
            <a:ext cx="7696200" cy="4114800"/>
          </a:xfrm>
        </p:spPr>
        <p:txBody>
          <a:bodyPr/>
          <a:lstStyle/>
          <a:p>
            <a:pPr eaLnBrk="1" hangingPunct="1"/>
            <a:r>
              <a:rPr lang="en-US" sz="1800" smtClean="0"/>
              <a:t>Solar Monitoring, Warnings                                                                           and Forecasts</a:t>
            </a:r>
          </a:p>
          <a:p>
            <a:pPr eaLnBrk="1" hangingPunct="1"/>
            <a:r>
              <a:rPr lang="en-US" sz="1800" smtClean="0"/>
              <a:t>Climate Seasonal Forecasts</a:t>
            </a:r>
          </a:p>
          <a:p>
            <a:pPr eaLnBrk="1" hangingPunct="1"/>
            <a:r>
              <a:rPr lang="en-US" sz="1800" smtClean="0"/>
              <a:t>El Nino – La Nina Forecast</a:t>
            </a:r>
          </a:p>
          <a:p>
            <a:pPr eaLnBrk="1" hangingPunct="1"/>
            <a:r>
              <a:rPr lang="en-US" sz="1800" smtClean="0"/>
              <a:t>Weather Forecasts to Day 7</a:t>
            </a:r>
          </a:p>
          <a:p>
            <a:pPr eaLnBrk="1" hangingPunct="1"/>
            <a:r>
              <a:rPr lang="en-US" sz="1800" smtClean="0"/>
              <a:t>Extreme Events (Hurricanes,                                                                     Severe Weather, Snowstorms,                                                                       Fire Weather)</a:t>
            </a:r>
          </a:p>
          <a:p>
            <a:pPr eaLnBrk="1" hangingPunct="1"/>
            <a:r>
              <a:rPr lang="en-US" sz="1800" smtClean="0"/>
              <a:t>Aviation Forecasts and Warnings</a:t>
            </a:r>
          </a:p>
          <a:p>
            <a:pPr eaLnBrk="1" hangingPunct="1"/>
            <a:r>
              <a:rPr lang="en-US" sz="1800" smtClean="0"/>
              <a:t>High Seas Forecasts and Warnings</a:t>
            </a:r>
          </a:p>
        </p:txBody>
      </p:sp>
      <p:sp>
        <p:nvSpPr>
          <p:cNvPr id="138252" name="Rectangle 11"/>
          <p:cNvSpPr>
            <a:spLocks noChangeArrowheads="1"/>
          </p:cNvSpPr>
          <p:nvPr/>
        </p:nvSpPr>
        <p:spPr bwMode="auto">
          <a:xfrm>
            <a:off x="8691563" y="6400800"/>
            <a:ext cx="274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fld id="{73A2E8D1-23E1-4473-B70B-97AB1CDDE90B}" type="slidenum">
              <a:rPr lang="en-US" sz="1400">
                <a:solidFill>
                  <a:srgbClr val="000000"/>
                </a:solidFill>
                <a:latin typeface="Times New Roman" pitchFamily="18" charset="0"/>
              </a:rPr>
              <a:pPr/>
              <a:t>21</a:t>
            </a:fld>
            <a:endParaRPr lang="en-US" sz="1400">
              <a:solidFill>
                <a:srgbClr val="000000"/>
              </a:solidFill>
              <a:latin typeface="Times New Roman" pitchFamily="18" charset="0"/>
            </a:endParaRPr>
          </a:p>
        </p:txBody>
      </p:sp>
      <p:pic>
        <p:nvPicPr>
          <p:cNvPr id="138253" name="Picture 11" descr="C:\1Morone\Brochure 2010\northern-lights-404_681070c.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91000" y="1371600"/>
            <a:ext cx="149383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4" name="Picture 8"/>
          <p:cNvPicPr>
            <a:picLocks noChangeAspect="1" noChangeArrowheads="1"/>
          </p:cNvPicPr>
          <p:nvPr/>
        </p:nvPicPr>
        <p:blipFill>
          <a:blip r:embed="rId6">
            <a:extLst>
              <a:ext uri="{28A0092B-C50C-407E-A947-70E740481C1C}">
                <a14:useLocalDpi xmlns:a14="http://schemas.microsoft.com/office/drawing/2010/main" val="0"/>
              </a:ext>
            </a:extLst>
          </a:blip>
          <a:srcRect l="27161"/>
          <a:stretch>
            <a:fillRect/>
          </a:stretch>
        </p:blipFill>
        <p:spPr bwMode="auto">
          <a:xfrm>
            <a:off x="7696200" y="3276600"/>
            <a:ext cx="1317625"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5" name="Picture 5" descr="C:\1Morone\Brochure 2010\jetclouds60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34000" y="3276600"/>
            <a:ext cx="17272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6" name="Picture 10" descr="C:\1Morone\Brochure 2010\Isabel_ISS2003258.jpg"/>
          <p:cNvPicPr>
            <a:picLocks noChangeAspect="1" noChangeArrowheads="1"/>
          </p:cNvPicPr>
          <p:nvPr/>
        </p:nvPicPr>
        <p:blipFill>
          <a:blip r:embed="rId8">
            <a:extLst>
              <a:ext uri="{28A0092B-C50C-407E-A947-70E740481C1C}">
                <a14:useLocalDpi xmlns:a14="http://schemas.microsoft.com/office/drawing/2010/main" val="0"/>
              </a:ext>
            </a:extLst>
          </a:blip>
          <a:srcRect b="3702"/>
          <a:stretch>
            <a:fillRect/>
          </a:stretch>
        </p:blipFill>
        <p:spPr bwMode="auto">
          <a:xfrm>
            <a:off x="4648200" y="2667000"/>
            <a:ext cx="12779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7" name="Picture 6" descr="C:\1Morone\Brochure 2010\SSTJun16.jpg"/>
          <p:cNvPicPr>
            <a:picLocks noChangeAspect="1" noChangeArrowheads="1"/>
          </p:cNvPicPr>
          <p:nvPr/>
        </p:nvPicPr>
        <p:blipFill>
          <a:blip r:embed="rId9">
            <a:extLst>
              <a:ext uri="{28A0092B-C50C-407E-A947-70E740481C1C}">
                <a14:useLocalDpi xmlns:a14="http://schemas.microsoft.com/office/drawing/2010/main" val="0"/>
              </a:ext>
            </a:extLst>
          </a:blip>
          <a:srcRect t="17612"/>
          <a:stretch>
            <a:fillRect/>
          </a:stretch>
        </p:blipFill>
        <p:spPr bwMode="auto">
          <a:xfrm>
            <a:off x="5562600" y="1600200"/>
            <a:ext cx="1614488"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8" name="Picture 9" descr="C:\1Morone\Brochure 2010\patritor.t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24600" y="2438400"/>
            <a:ext cx="156210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9" name="Picture 19" descr="Dec. Storm.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416800" y="12954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p:txBody>
          <a:bodyPr/>
          <a:lstStyle/>
          <a:p>
            <a:pPr fontAlgn="base">
              <a:spcBef>
                <a:spcPct val="0"/>
              </a:spcBef>
              <a:spcAft>
                <a:spcPct val="0"/>
              </a:spcAft>
              <a:defRPr/>
            </a:pPr>
            <a:fld id="{AED02C3A-44CC-44B6-9A5A-1E0C8C50ABBC}" type="slidenum">
              <a:rPr lang="en-US" smtClean="0"/>
              <a:pPr fontAlgn="base">
                <a:spcBef>
                  <a:spcPct val="0"/>
                </a:spcBef>
                <a:spcAft>
                  <a:spcPct val="0"/>
                </a:spcAft>
                <a:defRPr/>
              </a:pPr>
              <a:t>22</a:t>
            </a:fld>
            <a:endParaRPr lang="en-US" smtClean="0"/>
          </a:p>
        </p:txBody>
      </p:sp>
      <p:sp>
        <p:nvSpPr>
          <p:cNvPr id="139267" name="Rectangle 2"/>
          <p:cNvSpPr>
            <a:spLocks noGrp="1" noChangeArrowheads="1"/>
          </p:cNvSpPr>
          <p:nvPr>
            <p:ph type="ctrTitle"/>
          </p:nvPr>
        </p:nvSpPr>
        <p:spPr>
          <a:xfrm>
            <a:off x="228600" y="2209800"/>
            <a:ext cx="8763000" cy="1143000"/>
          </a:xfrm>
        </p:spPr>
        <p:txBody>
          <a:bodyPr/>
          <a:lstStyle/>
          <a:p>
            <a:pPr eaLnBrk="1" hangingPunct="1"/>
            <a:r>
              <a:rPr lang="en-US" sz="4000" smtClean="0"/>
              <a:t>Model Production Suite</a:t>
            </a:r>
          </a:p>
        </p:txBody>
      </p:sp>
      <p:sp>
        <p:nvSpPr>
          <p:cNvPr id="139268" name="Line 3"/>
          <p:cNvSpPr>
            <a:spLocks noChangeShapeType="1"/>
          </p:cNvSpPr>
          <p:nvPr/>
        </p:nvSpPr>
        <p:spPr bwMode="auto">
          <a:xfrm>
            <a:off x="609600" y="3276600"/>
            <a:ext cx="7848600" cy="0"/>
          </a:xfrm>
          <a:prstGeom prst="line">
            <a:avLst/>
          </a:prstGeom>
          <a:noFill/>
          <a:ln w="57150" cmpd="thinThick">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39269" name="Picture 4" descr="DOC_LOGO_1X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230188"/>
            <a:ext cx="838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0" name="Picture 5" descr="Noaa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6388" y="228600"/>
            <a:ext cx="836612"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9271" name="Group 7"/>
          <p:cNvGrpSpPr>
            <a:grpSpLocks/>
          </p:cNvGrpSpPr>
          <p:nvPr/>
        </p:nvGrpSpPr>
        <p:grpSpPr bwMode="auto">
          <a:xfrm>
            <a:off x="990600" y="5740400"/>
            <a:ext cx="7145338" cy="685800"/>
            <a:chOff x="626" y="3408"/>
            <a:chExt cx="4501" cy="432"/>
          </a:xfrm>
        </p:grpSpPr>
        <p:pic>
          <p:nvPicPr>
            <p:cNvPr id="139273" name="Picture 8" descr="wing_sunset2_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2" y="3408"/>
              <a:ext cx="805"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4" name="Picture 9" descr="roughse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 y="3409"/>
              <a:ext cx="746"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5" name="Picture 10"/>
            <p:cNvPicPr>
              <a:picLocks noChangeAspect="1" noChangeArrowheads="1"/>
            </p:cNvPicPr>
            <p:nvPr/>
          </p:nvPicPr>
          <p:blipFill>
            <a:blip r:embed="rId6">
              <a:extLst>
                <a:ext uri="{28A0092B-C50C-407E-A947-70E740481C1C}">
                  <a14:useLocalDpi xmlns:a14="http://schemas.microsoft.com/office/drawing/2010/main" val="0"/>
                </a:ext>
              </a:extLst>
            </a:blip>
            <a:srcRect t="21416" b="21416"/>
            <a:stretch>
              <a:fillRect/>
            </a:stretch>
          </p:blipFill>
          <p:spPr bwMode="auto">
            <a:xfrm>
              <a:off x="1373" y="3408"/>
              <a:ext cx="757"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6" name="Picture 11"/>
            <p:cNvPicPr>
              <a:picLocks noChangeAspect="1" noChangeArrowheads="1"/>
            </p:cNvPicPr>
            <p:nvPr/>
          </p:nvPicPr>
          <p:blipFill>
            <a:blip r:embed="rId7">
              <a:extLst>
                <a:ext uri="{28A0092B-C50C-407E-A947-70E740481C1C}">
                  <a14:useLocalDpi xmlns:a14="http://schemas.microsoft.com/office/drawing/2010/main" val="0"/>
                </a:ext>
              </a:extLst>
            </a:blip>
            <a:srcRect t="12798" b="9599"/>
            <a:stretch>
              <a:fillRect/>
            </a:stretch>
          </p:blipFill>
          <p:spPr bwMode="auto">
            <a:xfrm>
              <a:off x="2903" y="3409"/>
              <a:ext cx="738"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7" name="Picture 12"/>
            <p:cNvPicPr>
              <a:picLocks noChangeAspect="1" noChangeArrowheads="1"/>
            </p:cNvPicPr>
            <p:nvPr/>
          </p:nvPicPr>
          <p:blipFill>
            <a:blip r:embed="rId8">
              <a:extLst>
                <a:ext uri="{28A0092B-C50C-407E-A947-70E740481C1C}">
                  <a14:useLocalDpi xmlns:a14="http://schemas.microsoft.com/office/drawing/2010/main" val="0"/>
                </a:ext>
              </a:extLst>
            </a:blip>
            <a:srcRect t="3210" b="12845"/>
            <a:stretch>
              <a:fillRect/>
            </a:stretch>
          </p:blipFill>
          <p:spPr bwMode="auto">
            <a:xfrm>
              <a:off x="3638" y="3409"/>
              <a:ext cx="687"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8" name="Picture 13" descr="PLOW_-_BUS"/>
            <p:cNvPicPr>
              <a:picLocks noChangeAspect="1" noChangeArrowheads="1"/>
            </p:cNvPicPr>
            <p:nvPr/>
          </p:nvPicPr>
          <p:blipFill>
            <a:blip r:embed="rId9">
              <a:extLst>
                <a:ext uri="{28A0092B-C50C-407E-A947-70E740481C1C}">
                  <a14:useLocalDpi xmlns:a14="http://schemas.microsoft.com/office/drawing/2010/main" val="0"/>
                </a:ext>
              </a:extLst>
            </a:blip>
            <a:srcRect t="6250" b="18750"/>
            <a:stretch>
              <a:fillRect/>
            </a:stretch>
          </p:blipFill>
          <p:spPr bwMode="auto">
            <a:xfrm>
              <a:off x="2132" y="3408"/>
              <a:ext cx="768"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9272" name="Rectangle 14"/>
          <p:cNvSpPr>
            <a:spLocks noChangeArrowheads="1"/>
          </p:cNvSpPr>
          <p:nvPr/>
        </p:nvSpPr>
        <p:spPr bwMode="auto">
          <a:xfrm>
            <a:off x="1419225" y="3886200"/>
            <a:ext cx="228600"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spAutoFit/>
          </a:bodyPr>
          <a:lstStyle/>
          <a:p>
            <a:pPr algn="ctr"/>
            <a:endParaRPr lang="en-US" sz="1600" b="1">
              <a:solidFill>
                <a:srgbClr val="000000"/>
              </a:solidFill>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73" name="TextBox 15"/>
          <p:cNvSpPr txBox="1">
            <a:spLocks noChangeArrowheads="1"/>
          </p:cNvSpPr>
          <p:nvPr/>
        </p:nvSpPr>
        <p:spPr bwMode="auto">
          <a:xfrm>
            <a:off x="990600" y="381000"/>
            <a:ext cx="7162800" cy="1200150"/>
          </a:xfrm>
          <a:prstGeom prst="rect">
            <a:avLst/>
          </a:prstGeom>
          <a:noFill/>
          <a:ln w="25400">
            <a:solidFill>
              <a:srgbClr val="FF0000"/>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400" dirty="0">
                <a:solidFill>
                  <a:srgbClr val="000000"/>
                </a:solidFill>
                <a:latin typeface="Californian FB" pitchFamily="18" charset="0"/>
              </a:rPr>
              <a:t>Everything you read, see or hear about weather, climate and ocean forecasts </a:t>
            </a:r>
            <a:r>
              <a:rPr lang="en-US" sz="2400" dirty="0" smtClean="0">
                <a:solidFill>
                  <a:srgbClr val="FF0000"/>
                </a:solidFill>
                <a:latin typeface="Californian FB" pitchFamily="18" charset="0"/>
              </a:rPr>
              <a:t>begins</a:t>
            </a:r>
            <a:r>
              <a:rPr lang="en-US" sz="2400" dirty="0" smtClean="0">
                <a:solidFill>
                  <a:srgbClr val="000000"/>
                </a:solidFill>
                <a:latin typeface="Californian FB" pitchFamily="18" charset="0"/>
              </a:rPr>
              <a:t> with NCEP </a:t>
            </a:r>
            <a:r>
              <a:rPr lang="en-US" sz="2400" dirty="0">
                <a:solidFill>
                  <a:srgbClr val="000000"/>
                </a:solidFill>
                <a:latin typeface="Californian FB" pitchFamily="18" charset="0"/>
              </a:rPr>
              <a:t>numerical prediction models</a:t>
            </a:r>
          </a:p>
        </p:txBody>
      </p:sp>
      <p:pic>
        <p:nvPicPr>
          <p:cNvPr id="8807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34438">
            <a:off x="6271093" y="2233613"/>
            <a:ext cx="22860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66" name="Slide Number Placeholder 1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fld id="{DC276D06-D491-4AAB-BE35-D5E21E6A0072}" type="slidenum">
              <a:rPr lang="en-US" smtClean="0">
                <a:solidFill>
                  <a:srgbClr val="000000"/>
                </a:solidFill>
              </a:rPr>
              <a:pPr eaLnBrk="1" fontAlgn="base" hangingPunct="1">
                <a:spcBef>
                  <a:spcPct val="0"/>
                </a:spcBef>
                <a:spcAft>
                  <a:spcPct val="0"/>
                </a:spcAft>
              </a:pPr>
              <a:t>23</a:t>
            </a:fld>
            <a:endParaRPr lang="en-US" smtClean="0">
              <a:solidFill>
                <a:srgbClr val="000000"/>
              </a:solidFill>
            </a:endParaRPr>
          </a:p>
        </p:txBody>
      </p:sp>
      <p:sp>
        <p:nvSpPr>
          <p:cNvPr id="88067" name="Text Placeholder 10"/>
          <p:cNvSpPr>
            <a:spLocks noGrp="1"/>
          </p:cNvSpPr>
          <p:nvPr>
            <p:ph type="body" sz="half" idx="4294967295"/>
          </p:nvPr>
        </p:nvSpPr>
        <p:spPr>
          <a:xfrm>
            <a:off x="190500" y="3549650"/>
            <a:ext cx="3810000" cy="2044700"/>
          </a:xfrm>
        </p:spPr>
        <p:txBody>
          <a:bodyPr/>
          <a:lstStyle/>
          <a:p>
            <a:r>
              <a:rPr lang="en-US" sz="2200" smtClean="0"/>
              <a:t>Global Observing System</a:t>
            </a:r>
          </a:p>
          <a:p>
            <a:r>
              <a:rPr lang="en-US" sz="2200" smtClean="0"/>
              <a:t>Computers (supercomputers, work stations)</a:t>
            </a:r>
          </a:p>
          <a:p>
            <a:r>
              <a:rPr lang="en-US" sz="2200" smtClean="0"/>
              <a:t>Data Assimilation &amp; Modeling/Science</a:t>
            </a:r>
            <a:endParaRPr lang="en-US" sz="2600" smtClean="0"/>
          </a:p>
        </p:txBody>
      </p:sp>
      <p:pic>
        <p:nvPicPr>
          <p:cNvPr id="88068"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90787">
            <a:off x="4572000" y="2362200"/>
            <a:ext cx="16510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Picture 4"/>
          <p:cNvPicPr>
            <a:picLocks noChangeAspect="1" noChangeArrowheads="1"/>
          </p:cNvPicPr>
          <p:nvPr/>
        </p:nvPicPr>
        <p:blipFill>
          <a:blip r:embed="rId5">
            <a:extLst>
              <a:ext uri="{28A0092B-C50C-407E-A947-70E740481C1C}">
                <a14:useLocalDpi xmlns:a14="http://schemas.microsoft.com/office/drawing/2010/main" val="0"/>
              </a:ext>
            </a:extLst>
          </a:blip>
          <a:srcRect l="3667" t="9557" r="3999" b="14890"/>
          <a:stretch>
            <a:fillRect/>
          </a:stretch>
        </p:blipFill>
        <p:spPr bwMode="auto">
          <a:xfrm>
            <a:off x="4229100" y="4132263"/>
            <a:ext cx="1917700"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5029200"/>
            <a:ext cx="21590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2" name="TextBox 12"/>
          <p:cNvSpPr txBox="1">
            <a:spLocks noChangeArrowheads="1"/>
          </p:cNvSpPr>
          <p:nvPr/>
        </p:nvSpPr>
        <p:spPr bwMode="auto">
          <a:xfrm>
            <a:off x="508000" y="2066925"/>
            <a:ext cx="34925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000">
                <a:solidFill>
                  <a:srgbClr val="000000"/>
                </a:solidFill>
              </a:rPr>
              <a:t>Three Major Components of the Numerical Prediction Enterprise</a:t>
            </a:r>
          </a:p>
        </p:txBody>
      </p:sp>
      <p:sp>
        <p:nvSpPr>
          <p:cNvPr id="18" name="Rounded Rectangle 17"/>
          <p:cNvSpPr/>
          <p:nvPr/>
        </p:nvSpPr>
        <p:spPr>
          <a:xfrm>
            <a:off x="508000" y="2035175"/>
            <a:ext cx="3492500" cy="1055688"/>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FFFF"/>
              </a:solidFill>
            </a:endParaRPr>
          </a:p>
        </p:txBody>
      </p:sp>
      <p:pic>
        <p:nvPicPr>
          <p:cNvPr id="8807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5638800"/>
            <a:ext cx="143986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6" name="Picture 1"/>
          <p:cNvPicPr>
            <a:picLocks noChangeAspect="1" noChangeArrowheads="1"/>
          </p:cNvPicPr>
          <p:nvPr/>
        </p:nvPicPr>
        <p:blipFill>
          <a:blip r:embed="rId8">
            <a:extLst>
              <a:ext uri="{28A0092B-C50C-407E-A947-70E740481C1C}">
                <a14:useLocalDpi xmlns:a14="http://schemas.microsoft.com/office/drawing/2010/main" val="0"/>
              </a:ext>
            </a:extLst>
          </a:blip>
          <a:srcRect t="6287" b="35619"/>
          <a:stretch>
            <a:fillRect/>
          </a:stretch>
        </p:blipFill>
        <p:spPr bwMode="auto">
          <a:xfrm>
            <a:off x="6172200" y="3657600"/>
            <a:ext cx="1766888"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7" name="Picture 8"/>
          <p:cNvPicPr>
            <a:picLocks noChangeAspect="1" noChangeArrowheads="1"/>
          </p:cNvPicPr>
          <p:nvPr/>
        </p:nvPicPr>
        <p:blipFill>
          <a:blip r:embed="rId9">
            <a:extLst>
              <a:ext uri="{28A0092B-C50C-407E-A947-70E740481C1C}">
                <a14:useLocalDpi xmlns:a14="http://schemas.microsoft.com/office/drawing/2010/main" val="0"/>
              </a:ext>
            </a:extLst>
          </a:blip>
          <a:srcRect l="27161"/>
          <a:stretch>
            <a:fillRect/>
          </a:stretch>
        </p:blipFill>
        <p:spPr bwMode="auto">
          <a:xfrm>
            <a:off x="7467600" y="4572000"/>
            <a:ext cx="14986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86563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1295400" y="5822950"/>
            <a:ext cx="4038600" cy="458788"/>
          </a:xfrm>
          <a:prstGeom prst="rect">
            <a:avLst/>
          </a:prstGeom>
          <a:solidFill>
            <a:schemeClr val="accent5">
              <a:lumMod val="75000"/>
            </a:schemeClr>
          </a:solidFill>
          <a:ln w="9525" cap="flat" cmpd="sng" algn="ctr">
            <a:solidFill>
              <a:schemeClr val="accent1"/>
            </a:solidFill>
            <a:prstDash val="solid"/>
            <a:round/>
            <a:headEnd type="none" w="med" len="med"/>
            <a:tailEnd type="none" w="med" len="med"/>
          </a:ln>
          <a:effectLst/>
        </p:spPr>
        <p:txBody>
          <a:bodyPr>
            <a:spAutoFit/>
          </a:bodyPr>
          <a:lstStyle/>
          <a:p>
            <a:pPr algn="ctr">
              <a:defRPr/>
            </a:pPr>
            <a:endParaRPr lang="en-US" sz="1600" b="1">
              <a:solidFill>
                <a:srgbClr val="000000"/>
              </a:solidFill>
              <a:latin typeface="Arial" pitchFamily="34" charset="0"/>
            </a:endParaRPr>
          </a:p>
        </p:txBody>
      </p:sp>
      <p:sp>
        <p:nvSpPr>
          <p:cNvPr id="3" name="Rectangle 2"/>
          <p:cNvSpPr/>
          <p:nvPr/>
        </p:nvSpPr>
        <p:spPr bwMode="auto">
          <a:xfrm>
            <a:off x="1295400" y="5181600"/>
            <a:ext cx="3819525" cy="273050"/>
          </a:xfrm>
          <a:prstGeom prst="rect">
            <a:avLst/>
          </a:prstGeom>
          <a:solidFill>
            <a:schemeClr val="accent5">
              <a:lumMod val="75000"/>
            </a:schemeClr>
          </a:solidFill>
          <a:ln w="9525" cap="flat" cmpd="sng" algn="ctr">
            <a:solidFill>
              <a:schemeClr val="accent1"/>
            </a:solidFill>
            <a:prstDash val="solid"/>
            <a:round/>
            <a:headEnd type="none" w="med" len="med"/>
            <a:tailEnd type="none" w="med" len="med"/>
          </a:ln>
          <a:effectLst/>
        </p:spPr>
        <p:txBody>
          <a:bodyPr wrap="none">
            <a:spAutoFit/>
          </a:bodyPr>
          <a:lstStyle/>
          <a:p>
            <a:pPr algn="ctr">
              <a:defRPr/>
            </a:pPr>
            <a:endParaRPr lang="en-US" sz="1600" b="1">
              <a:solidFill>
                <a:srgbClr val="000000"/>
              </a:solidFill>
              <a:latin typeface="Arial" pitchFamily="34" charset="0"/>
            </a:endParaRPr>
          </a:p>
        </p:txBody>
      </p:sp>
      <p:sp>
        <p:nvSpPr>
          <p:cNvPr id="175106" name="Slide Number Placeholder 5"/>
          <p:cNvSpPr>
            <a:spLocks noGrp="1"/>
          </p:cNvSpPr>
          <p:nvPr>
            <p:ph type="sldNum" sz="quarter" idx="12"/>
          </p:nvPr>
        </p:nvSpPr>
        <p:spPr/>
        <p:txBody>
          <a:bodyPr/>
          <a:lstStyle/>
          <a:p>
            <a:pPr fontAlgn="base">
              <a:spcBef>
                <a:spcPct val="0"/>
              </a:spcBef>
              <a:spcAft>
                <a:spcPct val="0"/>
              </a:spcAft>
              <a:defRPr/>
            </a:pPr>
            <a:fld id="{146EFAD3-8DB4-440A-BA2D-DD3F8AB4EC50}" type="slidenum">
              <a:rPr lang="en-US" smtClean="0"/>
              <a:pPr fontAlgn="base">
                <a:spcBef>
                  <a:spcPct val="0"/>
                </a:spcBef>
                <a:spcAft>
                  <a:spcPct val="0"/>
                </a:spcAft>
                <a:defRPr/>
              </a:pPr>
              <a:t>24</a:t>
            </a:fld>
            <a:endParaRPr lang="en-US" smtClean="0"/>
          </a:p>
        </p:txBody>
      </p:sp>
      <p:sp>
        <p:nvSpPr>
          <p:cNvPr id="89093" name="Rectangle 2"/>
          <p:cNvSpPr>
            <a:spLocks noGrp="1" noChangeArrowheads="1"/>
          </p:cNvSpPr>
          <p:nvPr>
            <p:ph type="title"/>
          </p:nvPr>
        </p:nvSpPr>
        <p:spPr>
          <a:xfrm>
            <a:off x="685800" y="457200"/>
            <a:ext cx="7772400" cy="457200"/>
          </a:xfrm>
        </p:spPr>
        <p:txBody>
          <a:bodyPr/>
          <a:lstStyle/>
          <a:p>
            <a:pPr eaLnBrk="1" hangingPunct="1"/>
            <a:r>
              <a:rPr lang="en-US" sz="2800" smtClean="0"/>
              <a:t>Three Major Components of Today’s </a:t>
            </a:r>
            <a:br>
              <a:rPr lang="en-US" sz="2800" smtClean="0"/>
            </a:br>
            <a:r>
              <a:rPr lang="en-US" sz="2800" smtClean="0"/>
              <a:t>Operational Numerical Prediction Enterprise</a:t>
            </a:r>
          </a:p>
        </p:txBody>
      </p:sp>
      <p:sp>
        <p:nvSpPr>
          <p:cNvPr id="89094" name="Line 4"/>
          <p:cNvSpPr>
            <a:spLocks noChangeShapeType="1"/>
          </p:cNvSpPr>
          <p:nvPr/>
        </p:nvSpPr>
        <p:spPr bwMode="auto">
          <a:xfrm>
            <a:off x="685800" y="1295400"/>
            <a:ext cx="7696200" cy="0"/>
          </a:xfrm>
          <a:prstGeom prst="line">
            <a:avLst/>
          </a:prstGeom>
          <a:noFill/>
          <a:ln w="57150" cmpd="thinThick">
            <a:solidFill>
              <a:srgbClr val="00B0F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latin typeface="Arial" pitchFamily="34" charset="0"/>
            </a:endParaRPr>
          </a:p>
        </p:txBody>
      </p:sp>
      <p:sp>
        <p:nvSpPr>
          <p:cNvPr id="89095" name="Rectangle 7"/>
          <p:cNvSpPr>
            <a:spLocks noChangeArrowheads="1"/>
          </p:cNvSpPr>
          <p:nvPr/>
        </p:nvSpPr>
        <p:spPr bwMode="auto">
          <a:xfrm>
            <a:off x="4422775" y="1139825"/>
            <a:ext cx="311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000">
                <a:solidFill>
                  <a:srgbClr val="000000"/>
                </a:solidFill>
                <a:latin typeface="Arial" pitchFamily="34" charset="0"/>
              </a:rPr>
              <a:t> </a:t>
            </a:r>
          </a:p>
        </p:txBody>
      </p:sp>
      <p:pic>
        <p:nvPicPr>
          <p:cNvPr id="89096" name="Picture 4" descr="DOC_LOGO_1X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230188"/>
            <a:ext cx="838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7" name="Picture 5" descr="Noaa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6388" y="228600"/>
            <a:ext cx="836612"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idx="1"/>
          </p:nvPr>
        </p:nvSpPr>
        <p:spPr>
          <a:xfrm>
            <a:off x="395288" y="1490663"/>
            <a:ext cx="7772400" cy="4975225"/>
          </a:xfrm>
        </p:spPr>
        <p:txBody>
          <a:bodyPr>
            <a:normAutofit fontScale="77500" lnSpcReduction="20000"/>
          </a:bodyPr>
          <a:lstStyle/>
          <a:p>
            <a:pPr>
              <a:defRPr/>
            </a:pPr>
            <a:r>
              <a:rPr lang="en-US" dirty="0" smtClean="0"/>
              <a:t>Observations</a:t>
            </a:r>
          </a:p>
          <a:p>
            <a:pPr lvl="1">
              <a:defRPr/>
            </a:pPr>
            <a:r>
              <a:rPr lang="en-US" dirty="0" smtClean="0"/>
              <a:t>~2 billion/day</a:t>
            </a:r>
          </a:p>
          <a:p>
            <a:pPr lvl="1">
              <a:defRPr/>
            </a:pPr>
            <a:r>
              <a:rPr lang="en-US" dirty="0" smtClean="0"/>
              <a:t>99.9% remotely sensed, mostly                                 from satellites</a:t>
            </a:r>
          </a:p>
          <a:p>
            <a:pPr>
              <a:defRPr/>
            </a:pPr>
            <a:r>
              <a:rPr lang="en-US" dirty="0" smtClean="0"/>
              <a:t>Model</a:t>
            </a:r>
          </a:p>
          <a:p>
            <a:pPr lvl="1">
              <a:defRPr/>
            </a:pPr>
            <a:r>
              <a:rPr lang="en-US" dirty="0" smtClean="0"/>
              <a:t>Earth System model; coupled</a:t>
            </a:r>
          </a:p>
          <a:p>
            <a:pPr lvl="1">
              <a:defRPr/>
            </a:pPr>
            <a:r>
              <a:rPr lang="en-US" dirty="0" smtClean="0"/>
              <a:t>Global resolution (27km)</a:t>
            </a:r>
          </a:p>
          <a:p>
            <a:pPr lvl="1">
              <a:defRPr/>
            </a:pPr>
            <a:r>
              <a:rPr lang="en-US" dirty="0" smtClean="0"/>
              <a:t>North American resolution (4km)</a:t>
            </a:r>
          </a:p>
          <a:p>
            <a:pPr>
              <a:defRPr/>
            </a:pPr>
            <a:r>
              <a:rPr lang="en-US" dirty="0" smtClean="0"/>
              <a:t>Computer</a:t>
            </a:r>
          </a:p>
          <a:p>
            <a:pPr lvl="1">
              <a:defRPr/>
            </a:pPr>
            <a:r>
              <a:rPr lang="en-US" dirty="0" smtClean="0"/>
              <a:t>2012</a:t>
            </a:r>
          </a:p>
          <a:p>
            <a:pPr lvl="2">
              <a:defRPr/>
            </a:pPr>
            <a:r>
              <a:rPr lang="en-US" dirty="0" smtClean="0"/>
              <a:t>Primary/backup15 minute switchover</a:t>
            </a:r>
          </a:p>
          <a:p>
            <a:pPr lvl="2">
              <a:defRPr/>
            </a:pPr>
            <a:r>
              <a:rPr lang="en-US" dirty="0" smtClean="0"/>
              <a:t>73 trillion </a:t>
            </a:r>
            <a:r>
              <a:rPr lang="en-US" dirty="0" err="1" smtClean="0"/>
              <a:t>calc</a:t>
            </a:r>
            <a:r>
              <a:rPr lang="en-US" dirty="0" smtClean="0"/>
              <a:t>/sec – IBM Power 6</a:t>
            </a:r>
          </a:p>
          <a:p>
            <a:pPr lvl="1">
              <a:defRPr/>
            </a:pPr>
            <a:r>
              <a:rPr lang="en-US" dirty="0" smtClean="0"/>
              <a:t>2013</a:t>
            </a:r>
          </a:p>
          <a:p>
            <a:pPr lvl="2">
              <a:defRPr/>
            </a:pPr>
            <a:r>
              <a:rPr lang="en-US" dirty="0" smtClean="0"/>
              <a:t>146 trillion </a:t>
            </a:r>
            <a:r>
              <a:rPr lang="en-US" dirty="0" err="1" smtClean="0"/>
              <a:t>calc</a:t>
            </a:r>
            <a:r>
              <a:rPr lang="en-US" dirty="0" smtClean="0"/>
              <a:t>/sec – </a:t>
            </a:r>
            <a:r>
              <a:rPr lang="en-US" dirty="0"/>
              <a:t>IBM </a:t>
            </a:r>
            <a:r>
              <a:rPr lang="en-US" dirty="0" err="1"/>
              <a:t>iDataPlex</a:t>
            </a:r>
            <a:r>
              <a:rPr lang="en-US" dirty="0"/>
              <a:t> </a:t>
            </a:r>
            <a:r>
              <a:rPr lang="en-US" dirty="0" smtClean="0"/>
              <a:t>                              Intel/Linux</a:t>
            </a:r>
          </a:p>
        </p:txBody>
      </p:sp>
      <p:pic>
        <p:nvPicPr>
          <p:cNvPr id="89099"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5688" y="2027238"/>
            <a:ext cx="4292600" cy="294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100"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4925" y="1366838"/>
            <a:ext cx="1333500" cy="104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101"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53075" y="5108575"/>
            <a:ext cx="3551238" cy="13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32123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3DECC2A-415E-4664-BACF-B961C1ADD34D}" type="slidenum">
              <a:rPr lang="en-US" smtClean="0"/>
              <a:pPr>
                <a:defRPr/>
              </a:pPr>
              <a:t>25</a:t>
            </a:fld>
            <a:endParaRPr lang="en-US"/>
          </a:p>
        </p:txBody>
      </p:sp>
      <p:pic>
        <p:nvPicPr>
          <p:cNvPr id="90115" name="Picture 2"/>
          <p:cNvPicPr>
            <a:picLocks noChangeAspect="1" noChangeArrowheads="1"/>
          </p:cNvPicPr>
          <p:nvPr/>
        </p:nvPicPr>
        <p:blipFill>
          <a:blip r:embed="rId2">
            <a:extLst>
              <a:ext uri="{28A0092B-C50C-407E-A947-70E740481C1C}">
                <a14:useLocalDpi xmlns:a14="http://schemas.microsoft.com/office/drawing/2010/main" val="0"/>
              </a:ext>
            </a:extLst>
          </a:blip>
          <a:srcRect t="4823"/>
          <a:stretch>
            <a:fillRect/>
          </a:stretch>
        </p:blipFill>
        <p:spPr bwMode="auto">
          <a:xfrm>
            <a:off x="584200" y="973138"/>
            <a:ext cx="7924800" cy="565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0116" name="TextBox 2"/>
          <p:cNvSpPr txBox="1">
            <a:spLocks noChangeArrowheads="1"/>
          </p:cNvSpPr>
          <p:nvPr/>
        </p:nvSpPr>
        <p:spPr bwMode="auto">
          <a:xfrm>
            <a:off x="890588" y="87313"/>
            <a:ext cx="73120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800">
                <a:solidFill>
                  <a:srgbClr val="000000"/>
                </a:solidFill>
              </a:rPr>
              <a:t>Global Observing Critical </a:t>
            </a:r>
          </a:p>
          <a:p>
            <a:pPr algn="ctr" eaLnBrk="1" hangingPunct="1"/>
            <a:r>
              <a:rPr lang="en-US" sz="2800">
                <a:solidFill>
                  <a:srgbClr val="000000"/>
                </a:solidFill>
              </a:rPr>
              <a:t>for Successful Numerical Weather Prediction</a:t>
            </a:r>
          </a:p>
        </p:txBody>
      </p:sp>
    </p:spTree>
    <p:extLst>
      <p:ext uri="{BB962C8B-B14F-4D97-AF65-F5344CB8AC3E}">
        <p14:creationId xmlns:p14="http://schemas.microsoft.com/office/powerpoint/2010/main" val="25320687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4"/>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B13ABE50-889C-495D-A700-CF9C1353BC86}" type="slidenum">
              <a:rPr lang="en-US" sz="1400" smtClean="0">
                <a:solidFill>
                  <a:srgbClr val="000000"/>
                </a:solidFill>
                <a:latin typeface="Calibri" pitchFamily="34" charset="0"/>
              </a:rPr>
              <a:pPr algn="r" eaLnBrk="1" hangingPunct="1"/>
              <a:t>26</a:t>
            </a:fld>
            <a:endParaRPr lang="en-US" sz="1400" smtClean="0">
              <a:solidFill>
                <a:srgbClr val="000000"/>
              </a:solidFill>
              <a:latin typeface="Calibri" pitchFamily="34" charset="0"/>
            </a:endParaRPr>
          </a:p>
        </p:txBody>
      </p:sp>
      <p:sp>
        <p:nvSpPr>
          <p:cNvPr id="25603" name="Text Box 2"/>
          <p:cNvSpPr txBox="1">
            <a:spLocks noChangeArrowheads="1"/>
          </p:cNvSpPr>
          <p:nvPr/>
        </p:nvSpPr>
        <p:spPr bwMode="auto">
          <a:xfrm>
            <a:off x="6384925" y="4976813"/>
            <a:ext cx="1211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smtClean="0">
                <a:solidFill>
                  <a:srgbClr val="000000"/>
                </a:solidFill>
                <a:latin typeface="Calibri" pitchFamily="34" charset="0"/>
              </a:rPr>
              <a:t>Air Quality</a:t>
            </a:r>
          </a:p>
        </p:txBody>
      </p:sp>
      <p:sp>
        <p:nvSpPr>
          <p:cNvPr id="25604" name="Text Box 3"/>
          <p:cNvSpPr txBox="1">
            <a:spLocks noChangeArrowheads="1"/>
          </p:cNvSpPr>
          <p:nvPr/>
        </p:nvSpPr>
        <p:spPr bwMode="auto">
          <a:xfrm>
            <a:off x="6334125" y="4237038"/>
            <a:ext cx="15255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smtClean="0">
                <a:solidFill>
                  <a:srgbClr val="000000"/>
                </a:solidFill>
                <a:latin typeface="Calibri" pitchFamily="34" charset="0"/>
              </a:rPr>
              <a:t>WRF NMM/ARW</a:t>
            </a:r>
          </a:p>
          <a:p>
            <a:pPr eaLnBrk="1" hangingPunct="1"/>
            <a:r>
              <a:rPr lang="en-US" sz="1400" smtClean="0">
                <a:solidFill>
                  <a:srgbClr val="000000"/>
                </a:solidFill>
                <a:latin typeface="Calibri" pitchFamily="34" charset="0"/>
              </a:rPr>
              <a:t>Workstation WRF</a:t>
            </a:r>
          </a:p>
        </p:txBody>
      </p:sp>
      <p:sp>
        <p:nvSpPr>
          <p:cNvPr id="25605" name="Text Box 4"/>
          <p:cNvSpPr txBox="1">
            <a:spLocks noChangeArrowheads="1"/>
          </p:cNvSpPr>
          <p:nvPr/>
        </p:nvSpPr>
        <p:spPr bwMode="auto">
          <a:xfrm>
            <a:off x="3771900" y="4967288"/>
            <a:ext cx="18430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2625" eaLnBrk="0" hangingPunct="0">
              <a:defRPr>
                <a:solidFill>
                  <a:schemeClr val="tx1"/>
                </a:solidFill>
                <a:latin typeface="Arial" charset="0"/>
              </a:defRPr>
            </a:lvl1pPr>
            <a:lvl2pPr marL="742950" indent="-285750" defTabSz="682625" eaLnBrk="0" hangingPunct="0">
              <a:defRPr>
                <a:solidFill>
                  <a:schemeClr val="tx1"/>
                </a:solidFill>
                <a:latin typeface="Arial" charset="0"/>
              </a:defRPr>
            </a:lvl2pPr>
            <a:lvl3pPr marL="1143000" indent="-228600" defTabSz="682625" eaLnBrk="0" hangingPunct="0">
              <a:defRPr>
                <a:solidFill>
                  <a:schemeClr val="tx1"/>
                </a:solidFill>
                <a:latin typeface="Arial" charset="0"/>
              </a:defRPr>
            </a:lvl3pPr>
            <a:lvl4pPr marL="1600200" indent="-228600" defTabSz="682625" eaLnBrk="0" hangingPunct="0">
              <a:defRPr>
                <a:solidFill>
                  <a:schemeClr val="tx1"/>
                </a:solidFill>
                <a:latin typeface="Arial" charset="0"/>
              </a:defRPr>
            </a:lvl4pPr>
            <a:lvl5pPr marL="2057400" indent="-228600" defTabSz="682625" eaLnBrk="0" hangingPunct="0">
              <a:defRPr>
                <a:solidFill>
                  <a:schemeClr val="tx1"/>
                </a:solidFill>
                <a:latin typeface="Arial" charset="0"/>
              </a:defRPr>
            </a:lvl5pPr>
            <a:lvl6pPr marL="2514600" indent="-228600" defTabSz="682625" eaLnBrk="0" fontAlgn="base" hangingPunct="0">
              <a:spcBef>
                <a:spcPct val="0"/>
              </a:spcBef>
              <a:spcAft>
                <a:spcPct val="0"/>
              </a:spcAft>
              <a:defRPr>
                <a:solidFill>
                  <a:schemeClr val="tx1"/>
                </a:solidFill>
                <a:latin typeface="Arial" charset="0"/>
              </a:defRPr>
            </a:lvl6pPr>
            <a:lvl7pPr marL="2971800" indent="-228600" defTabSz="682625" eaLnBrk="0" fontAlgn="base" hangingPunct="0">
              <a:spcBef>
                <a:spcPct val="0"/>
              </a:spcBef>
              <a:spcAft>
                <a:spcPct val="0"/>
              </a:spcAft>
              <a:defRPr>
                <a:solidFill>
                  <a:schemeClr val="tx1"/>
                </a:solidFill>
                <a:latin typeface="Arial" charset="0"/>
              </a:defRPr>
            </a:lvl7pPr>
            <a:lvl8pPr marL="3429000" indent="-228600" defTabSz="682625" eaLnBrk="0" fontAlgn="base" hangingPunct="0">
              <a:spcBef>
                <a:spcPct val="0"/>
              </a:spcBef>
              <a:spcAft>
                <a:spcPct val="0"/>
              </a:spcAft>
              <a:defRPr>
                <a:solidFill>
                  <a:schemeClr val="tx1"/>
                </a:solidFill>
                <a:latin typeface="Arial" charset="0"/>
              </a:defRPr>
            </a:lvl8pPr>
            <a:lvl9pPr marL="3886200" indent="-228600" defTabSz="682625" eaLnBrk="0" fontAlgn="base" hangingPunct="0">
              <a:spcBef>
                <a:spcPct val="0"/>
              </a:spcBef>
              <a:spcAft>
                <a:spcPct val="0"/>
              </a:spcAft>
              <a:defRPr>
                <a:solidFill>
                  <a:schemeClr val="tx1"/>
                </a:solidFill>
                <a:latin typeface="Arial" charset="0"/>
              </a:defRPr>
            </a:lvl9pPr>
          </a:lstStyle>
          <a:p>
            <a:pPr algn="ctr" eaLnBrk="1" hangingPunct="1"/>
            <a:r>
              <a:rPr lang="en-US" sz="1400" dirty="0" smtClean="0">
                <a:solidFill>
                  <a:srgbClr val="000000"/>
                </a:solidFill>
                <a:latin typeface="Calibri" pitchFamily="34" charset="0"/>
              </a:rPr>
              <a:t>WRF: ARW, NMM, NMMB</a:t>
            </a:r>
          </a:p>
        </p:txBody>
      </p:sp>
      <p:sp>
        <p:nvSpPr>
          <p:cNvPr id="25606" name="Text Box 5"/>
          <p:cNvSpPr txBox="1">
            <a:spLocks noChangeArrowheads="1"/>
          </p:cNvSpPr>
          <p:nvPr/>
        </p:nvSpPr>
        <p:spPr bwMode="auto">
          <a:xfrm>
            <a:off x="1066800" y="5181600"/>
            <a:ext cx="2362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2625" eaLnBrk="0" hangingPunct="0">
              <a:defRPr>
                <a:solidFill>
                  <a:schemeClr val="tx1"/>
                </a:solidFill>
                <a:latin typeface="Arial" charset="0"/>
              </a:defRPr>
            </a:lvl1pPr>
            <a:lvl2pPr marL="742950" indent="-285750" defTabSz="682625" eaLnBrk="0" hangingPunct="0">
              <a:defRPr>
                <a:solidFill>
                  <a:schemeClr val="tx1"/>
                </a:solidFill>
                <a:latin typeface="Arial" charset="0"/>
              </a:defRPr>
            </a:lvl2pPr>
            <a:lvl3pPr marL="1143000" indent="-228600" defTabSz="682625" eaLnBrk="0" hangingPunct="0">
              <a:defRPr>
                <a:solidFill>
                  <a:schemeClr val="tx1"/>
                </a:solidFill>
                <a:latin typeface="Arial" charset="0"/>
              </a:defRPr>
            </a:lvl3pPr>
            <a:lvl4pPr marL="1600200" indent="-228600" defTabSz="682625" eaLnBrk="0" hangingPunct="0">
              <a:defRPr>
                <a:solidFill>
                  <a:schemeClr val="tx1"/>
                </a:solidFill>
                <a:latin typeface="Arial" charset="0"/>
              </a:defRPr>
            </a:lvl4pPr>
            <a:lvl5pPr marL="2057400" indent="-228600" defTabSz="682625" eaLnBrk="0" hangingPunct="0">
              <a:defRPr>
                <a:solidFill>
                  <a:schemeClr val="tx1"/>
                </a:solidFill>
                <a:latin typeface="Arial" charset="0"/>
              </a:defRPr>
            </a:lvl5pPr>
            <a:lvl6pPr marL="2514600" indent="-228600" defTabSz="682625" eaLnBrk="0" fontAlgn="base" hangingPunct="0">
              <a:spcBef>
                <a:spcPct val="0"/>
              </a:spcBef>
              <a:spcAft>
                <a:spcPct val="0"/>
              </a:spcAft>
              <a:defRPr>
                <a:solidFill>
                  <a:schemeClr val="tx1"/>
                </a:solidFill>
                <a:latin typeface="Arial" charset="0"/>
              </a:defRPr>
            </a:lvl6pPr>
            <a:lvl7pPr marL="2971800" indent="-228600" defTabSz="682625" eaLnBrk="0" fontAlgn="base" hangingPunct="0">
              <a:spcBef>
                <a:spcPct val="0"/>
              </a:spcBef>
              <a:spcAft>
                <a:spcPct val="0"/>
              </a:spcAft>
              <a:defRPr>
                <a:solidFill>
                  <a:schemeClr val="tx1"/>
                </a:solidFill>
                <a:latin typeface="Arial" charset="0"/>
              </a:defRPr>
            </a:lvl7pPr>
            <a:lvl8pPr marL="3429000" indent="-228600" defTabSz="682625" eaLnBrk="0" fontAlgn="base" hangingPunct="0">
              <a:spcBef>
                <a:spcPct val="0"/>
              </a:spcBef>
              <a:spcAft>
                <a:spcPct val="0"/>
              </a:spcAft>
              <a:defRPr>
                <a:solidFill>
                  <a:schemeClr val="tx1"/>
                </a:solidFill>
                <a:latin typeface="Arial" charset="0"/>
              </a:defRPr>
            </a:lvl8pPr>
            <a:lvl9pPr marL="3886200" indent="-228600" defTabSz="682625" eaLnBrk="0" fontAlgn="base" hangingPunct="0">
              <a:spcBef>
                <a:spcPct val="0"/>
              </a:spcBef>
              <a:spcAft>
                <a:spcPct val="0"/>
              </a:spcAft>
              <a:defRPr>
                <a:solidFill>
                  <a:schemeClr val="tx1"/>
                </a:solidFill>
                <a:latin typeface="Arial" charset="0"/>
              </a:defRPr>
            </a:lvl9pPr>
          </a:lstStyle>
          <a:p>
            <a:pPr algn="ctr" eaLnBrk="1" hangingPunct="1"/>
            <a:r>
              <a:rPr lang="en-US" sz="1200" smtClean="0">
                <a:solidFill>
                  <a:srgbClr val="000000"/>
                </a:solidFill>
                <a:latin typeface="Calibri" pitchFamily="34" charset="0"/>
              </a:rPr>
              <a:t>GFS, Canadian Global Model </a:t>
            </a:r>
          </a:p>
        </p:txBody>
      </p:sp>
      <p:pic>
        <p:nvPicPr>
          <p:cNvPr id="25607" name="Picture 7" descr="050511_00_ref1"/>
          <p:cNvPicPr>
            <a:picLocks noChangeAspect="1" noChangeArrowheads="1"/>
          </p:cNvPicPr>
          <p:nvPr/>
        </p:nvPicPr>
        <p:blipFill>
          <a:blip r:embed="rId3" cstate="print">
            <a:extLst>
              <a:ext uri="{28A0092B-C50C-407E-A947-70E740481C1C}">
                <a14:useLocalDpi xmlns:a14="http://schemas.microsoft.com/office/drawing/2010/main" val="0"/>
              </a:ext>
            </a:extLst>
          </a:blip>
          <a:srcRect l="50000" b="49451"/>
          <a:stretch>
            <a:fillRect/>
          </a:stretch>
        </p:blipFill>
        <p:spPr bwMode="auto">
          <a:xfrm>
            <a:off x="7848600" y="3927475"/>
            <a:ext cx="898525"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Text Box 8"/>
          <p:cNvSpPr txBox="1">
            <a:spLocks noChangeArrowheads="1"/>
          </p:cNvSpPr>
          <p:nvPr/>
        </p:nvSpPr>
        <p:spPr bwMode="auto">
          <a:xfrm>
            <a:off x="3886200" y="3048000"/>
            <a:ext cx="1676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b="1" dirty="0" smtClean="0">
                <a:solidFill>
                  <a:srgbClr val="000000"/>
                </a:solidFill>
                <a:latin typeface="Calibri" pitchFamily="34" charset="0"/>
              </a:rPr>
              <a:t>Regional NAM</a:t>
            </a:r>
          </a:p>
          <a:p>
            <a:pPr algn="ctr" eaLnBrk="1" hangingPunct="1"/>
            <a:endParaRPr lang="en-US" sz="600" b="1" dirty="0" smtClean="0">
              <a:solidFill>
                <a:srgbClr val="000000"/>
              </a:solidFill>
              <a:latin typeface="Calibri" pitchFamily="34" charset="0"/>
            </a:endParaRPr>
          </a:p>
          <a:p>
            <a:pPr algn="ctr" eaLnBrk="1" hangingPunct="1"/>
            <a:r>
              <a:rPr lang="en-US" sz="1400" dirty="0" smtClean="0">
                <a:solidFill>
                  <a:srgbClr val="000000"/>
                </a:solidFill>
                <a:latin typeface="Calibri" pitchFamily="34" charset="0"/>
              </a:rPr>
              <a:t>WRF NMMB </a:t>
            </a:r>
          </a:p>
        </p:txBody>
      </p:sp>
      <p:sp>
        <p:nvSpPr>
          <p:cNvPr id="25609" name="Line 10"/>
          <p:cNvSpPr>
            <a:spLocks noChangeShapeType="1"/>
          </p:cNvSpPr>
          <p:nvPr/>
        </p:nvSpPr>
        <p:spPr bwMode="auto">
          <a:xfrm>
            <a:off x="5486400" y="3733800"/>
            <a:ext cx="762000" cy="381000"/>
          </a:xfrm>
          <a:prstGeom prst="line">
            <a:avLst/>
          </a:prstGeom>
          <a:noFill/>
          <a:ln w="57150">
            <a:solidFill>
              <a:srgbClr val="6633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25610" name="Line 11"/>
          <p:cNvSpPr>
            <a:spLocks noChangeShapeType="1"/>
          </p:cNvSpPr>
          <p:nvPr/>
        </p:nvSpPr>
        <p:spPr bwMode="auto">
          <a:xfrm>
            <a:off x="5486400" y="3276600"/>
            <a:ext cx="714375" cy="61913"/>
          </a:xfrm>
          <a:prstGeom prst="line">
            <a:avLst/>
          </a:prstGeom>
          <a:noFill/>
          <a:ln w="57150">
            <a:solidFill>
              <a:srgbClr val="6633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25611" name="Text Box 12"/>
          <p:cNvSpPr txBox="1">
            <a:spLocks noChangeArrowheads="1"/>
          </p:cNvSpPr>
          <p:nvPr/>
        </p:nvSpPr>
        <p:spPr bwMode="auto">
          <a:xfrm>
            <a:off x="1143000" y="4724400"/>
            <a:ext cx="2286000" cy="866775"/>
          </a:xfrm>
          <a:prstGeom prst="rect">
            <a:avLst/>
          </a:prstGeom>
          <a:noFill/>
          <a:ln w="57150">
            <a:solidFill>
              <a:srgbClr val="0066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smtClean="0">
                <a:solidFill>
                  <a:srgbClr val="000000"/>
                </a:solidFill>
                <a:latin typeface="Calibri" pitchFamily="34" charset="0"/>
              </a:rPr>
              <a:t>North American Ensemble Forecast System</a:t>
            </a:r>
          </a:p>
        </p:txBody>
      </p:sp>
      <p:sp>
        <p:nvSpPr>
          <p:cNvPr id="25612" name="Line 14"/>
          <p:cNvSpPr>
            <a:spLocks noChangeShapeType="1"/>
          </p:cNvSpPr>
          <p:nvPr/>
        </p:nvSpPr>
        <p:spPr bwMode="auto">
          <a:xfrm flipV="1">
            <a:off x="3048000" y="2514600"/>
            <a:ext cx="457200" cy="609600"/>
          </a:xfrm>
          <a:prstGeom prst="line">
            <a:avLst/>
          </a:prstGeom>
          <a:noFill/>
          <a:ln w="6350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25613" name="Rectangle 15"/>
          <p:cNvSpPr>
            <a:spLocks noChangeArrowheads="1"/>
          </p:cNvSpPr>
          <p:nvPr/>
        </p:nvSpPr>
        <p:spPr bwMode="auto">
          <a:xfrm>
            <a:off x="3505200" y="1600200"/>
            <a:ext cx="1371600" cy="762000"/>
          </a:xfrm>
          <a:prstGeom prst="rect">
            <a:avLst/>
          </a:prstGeom>
          <a:noFill/>
          <a:ln w="57150">
            <a:solidFill>
              <a:srgbClr val="6666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mtClean="0">
              <a:solidFill>
                <a:srgbClr val="000000"/>
              </a:solidFill>
              <a:latin typeface="Calibri" pitchFamily="34" charset="0"/>
            </a:endParaRPr>
          </a:p>
        </p:txBody>
      </p:sp>
      <p:sp>
        <p:nvSpPr>
          <p:cNvPr id="25614" name="Text Box 16"/>
          <p:cNvSpPr txBox="1">
            <a:spLocks noChangeArrowheads="1"/>
          </p:cNvSpPr>
          <p:nvPr/>
        </p:nvSpPr>
        <p:spPr bwMode="auto">
          <a:xfrm>
            <a:off x="3505200" y="1600200"/>
            <a:ext cx="1371600" cy="771525"/>
          </a:xfrm>
          <a:prstGeom prst="rect">
            <a:avLst/>
          </a:prstGeom>
          <a:noFill/>
          <a:ln w="9525">
            <a:solidFill>
              <a:srgbClr val="6666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b="1" smtClean="0">
                <a:solidFill>
                  <a:srgbClr val="000000"/>
                </a:solidFill>
                <a:latin typeface="Calibri" pitchFamily="34" charset="0"/>
              </a:rPr>
              <a:t>Hurricane </a:t>
            </a:r>
            <a:r>
              <a:rPr lang="en-US" sz="1400" smtClean="0">
                <a:solidFill>
                  <a:srgbClr val="000000"/>
                </a:solidFill>
                <a:latin typeface="Calibri" pitchFamily="34" charset="0"/>
              </a:rPr>
              <a:t>GFDL</a:t>
            </a:r>
          </a:p>
          <a:p>
            <a:pPr algn="ctr" eaLnBrk="1" hangingPunct="1"/>
            <a:r>
              <a:rPr lang="en-US" sz="1400" smtClean="0">
                <a:solidFill>
                  <a:srgbClr val="000000"/>
                </a:solidFill>
                <a:latin typeface="Calibri" pitchFamily="34" charset="0"/>
              </a:rPr>
              <a:t>HWRF</a:t>
            </a:r>
          </a:p>
        </p:txBody>
      </p:sp>
      <p:sp>
        <p:nvSpPr>
          <p:cNvPr id="25615" name="Text Box 17"/>
          <p:cNvSpPr txBox="1">
            <a:spLocks noChangeArrowheads="1"/>
          </p:cNvSpPr>
          <p:nvPr/>
        </p:nvSpPr>
        <p:spPr bwMode="auto">
          <a:xfrm>
            <a:off x="1828800" y="3260725"/>
            <a:ext cx="1447800"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80000"/>
              </a:lnSpc>
            </a:pPr>
            <a:r>
              <a:rPr lang="en-US" b="1" smtClean="0">
                <a:solidFill>
                  <a:srgbClr val="000000"/>
                </a:solidFill>
                <a:latin typeface="Calibri" pitchFamily="34" charset="0"/>
              </a:rPr>
              <a:t>Global</a:t>
            </a:r>
          </a:p>
          <a:p>
            <a:pPr algn="ctr" eaLnBrk="1" hangingPunct="1">
              <a:lnSpc>
                <a:spcPct val="80000"/>
              </a:lnSpc>
            </a:pPr>
            <a:r>
              <a:rPr lang="en-US" b="1" smtClean="0">
                <a:solidFill>
                  <a:srgbClr val="000000"/>
                </a:solidFill>
                <a:latin typeface="Calibri" pitchFamily="34" charset="0"/>
              </a:rPr>
              <a:t>Forecast</a:t>
            </a:r>
          </a:p>
          <a:p>
            <a:pPr algn="ctr" eaLnBrk="1" hangingPunct="1">
              <a:lnSpc>
                <a:spcPct val="80000"/>
              </a:lnSpc>
            </a:pPr>
            <a:r>
              <a:rPr lang="en-US" b="1" smtClean="0">
                <a:solidFill>
                  <a:srgbClr val="000000"/>
                </a:solidFill>
                <a:latin typeface="Calibri" pitchFamily="34" charset="0"/>
              </a:rPr>
              <a:t>System</a:t>
            </a:r>
          </a:p>
        </p:txBody>
      </p:sp>
      <p:pic>
        <p:nvPicPr>
          <p:cNvPr id="25616" name="Picture 18" descr="NJplume"/>
          <p:cNvPicPr>
            <a:picLocks noChangeAspect="1" noChangeArrowheads="1"/>
          </p:cNvPicPr>
          <p:nvPr/>
        </p:nvPicPr>
        <p:blipFill>
          <a:blip r:embed="rId4" cstate="print">
            <a:extLst>
              <a:ext uri="{28A0092B-C50C-407E-A947-70E740481C1C}">
                <a14:useLocalDpi xmlns:a14="http://schemas.microsoft.com/office/drawing/2010/main" val="0"/>
              </a:ext>
            </a:extLst>
          </a:blip>
          <a:srcRect t="10898" r="21671"/>
          <a:stretch>
            <a:fillRect/>
          </a:stretch>
        </p:blipFill>
        <p:spPr bwMode="auto">
          <a:xfrm>
            <a:off x="7785100" y="2984500"/>
            <a:ext cx="9144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7" name="Text Box 20"/>
          <p:cNvSpPr txBox="1">
            <a:spLocks noChangeArrowheads="1"/>
          </p:cNvSpPr>
          <p:nvPr/>
        </p:nvSpPr>
        <p:spPr bwMode="auto">
          <a:xfrm>
            <a:off x="6384925" y="2976563"/>
            <a:ext cx="14478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smtClean="0">
                <a:solidFill>
                  <a:srgbClr val="000000"/>
                </a:solidFill>
                <a:latin typeface="Calibri" pitchFamily="34" charset="0"/>
              </a:rPr>
              <a:t>Dispersion</a:t>
            </a:r>
          </a:p>
          <a:p>
            <a:pPr eaLnBrk="1" hangingPunct="1"/>
            <a:endParaRPr lang="en-US" sz="1200" b="1" smtClean="0">
              <a:solidFill>
                <a:srgbClr val="000000"/>
              </a:solidFill>
              <a:latin typeface="Calibri" pitchFamily="34" charset="0"/>
            </a:endParaRPr>
          </a:p>
          <a:p>
            <a:pPr eaLnBrk="1" hangingPunct="1"/>
            <a:r>
              <a:rPr lang="en-US" sz="1400" smtClean="0">
                <a:solidFill>
                  <a:srgbClr val="000000"/>
                </a:solidFill>
                <a:latin typeface="Calibri" pitchFamily="34" charset="0"/>
              </a:rPr>
              <a:t>ARL/HYSPLIT</a:t>
            </a:r>
          </a:p>
        </p:txBody>
      </p:sp>
      <p:sp>
        <p:nvSpPr>
          <p:cNvPr id="25618" name="Rectangle 21"/>
          <p:cNvSpPr>
            <a:spLocks noChangeArrowheads="1"/>
          </p:cNvSpPr>
          <p:nvPr/>
        </p:nvSpPr>
        <p:spPr bwMode="auto">
          <a:xfrm>
            <a:off x="6308725" y="2947988"/>
            <a:ext cx="2438400" cy="819150"/>
          </a:xfrm>
          <a:prstGeom prst="rect">
            <a:avLst/>
          </a:prstGeom>
          <a:noFill/>
          <a:ln w="57150">
            <a:solidFill>
              <a:srgbClr val="66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mtClean="0">
              <a:solidFill>
                <a:srgbClr val="000000"/>
              </a:solidFill>
              <a:latin typeface="Calibri" pitchFamily="34" charset="0"/>
            </a:endParaRPr>
          </a:p>
        </p:txBody>
      </p:sp>
      <p:grpSp>
        <p:nvGrpSpPr>
          <p:cNvPr id="25619" name="Group 22"/>
          <p:cNvGrpSpPr>
            <a:grpSpLocks/>
          </p:cNvGrpSpPr>
          <p:nvPr/>
        </p:nvGrpSpPr>
        <p:grpSpPr bwMode="auto">
          <a:xfrm>
            <a:off x="7756525" y="4914900"/>
            <a:ext cx="990600" cy="1000125"/>
            <a:chOff x="384" y="2722"/>
            <a:chExt cx="2256" cy="2000"/>
          </a:xfrm>
        </p:grpSpPr>
        <p:pic>
          <p:nvPicPr>
            <p:cNvPr id="25682" name="Picture 23" descr="200407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 y="2722"/>
              <a:ext cx="2256" cy="1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83" name="Text Box 24"/>
            <p:cNvSpPr txBox="1">
              <a:spLocks noChangeArrowheads="1"/>
            </p:cNvSpPr>
            <p:nvPr/>
          </p:nvSpPr>
          <p:spPr bwMode="auto">
            <a:xfrm>
              <a:off x="1921" y="3985"/>
              <a:ext cx="701" cy="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600" b="1" smtClean="0">
                  <a:solidFill>
                    <a:srgbClr val="FFFFFF"/>
                  </a:solidFill>
                  <a:latin typeface="Garamond" pitchFamily="18" charset="0"/>
                  <a:cs typeface="Arial" charset="0"/>
                </a:rPr>
                <a:t>Forecast</a:t>
              </a:r>
            </a:p>
          </p:txBody>
        </p:sp>
      </p:grpSp>
      <p:pic>
        <p:nvPicPr>
          <p:cNvPr id="25620" name="Picture 25" descr="cape06"/>
          <p:cNvPicPr>
            <a:picLocks noChangeAspect="1" noChangeArrowheads="1"/>
          </p:cNvPicPr>
          <p:nvPr/>
        </p:nvPicPr>
        <p:blipFill>
          <a:blip r:embed="rId6" cstate="print">
            <a:extLst>
              <a:ext uri="{28A0092B-C50C-407E-A947-70E740481C1C}">
                <a14:useLocalDpi xmlns:a14="http://schemas.microsoft.com/office/drawing/2010/main" val="0"/>
              </a:ext>
            </a:extLst>
          </a:blip>
          <a:srcRect l="24686" t="24426" b="20480"/>
          <a:stretch>
            <a:fillRect/>
          </a:stretch>
        </p:blipFill>
        <p:spPr bwMode="auto">
          <a:xfrm>
            <a:off x="7848600" y="5875338"/>
            <a:ext cx="898525"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25621" name="Text Box 26"/>
          <p:cNvSpPr txBox="1">
            <a:spLocks noChangeArrowheads="1"/>
          </p:cNvSpPr>
          <p:nvPr/>
        </p:nvSpPr>
        <p:spPr bwMode="auto">
          <a:xfrm>
            <a:off x="6324600" y="3919538"/>
            <a:ext cx="22256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smtClean="0">
                <a:solidFill>
                  <a:srgbClr val="000000"/>
                </a:solidFill>
                <a:latin typeface="Calibri" pitchFamily="34" charset="0"/>
              </a:rPr>
              <a:t>Severe Weather</a:t>
            </a:r>
          </a:p>
        </p:txBody>
      </p:sp>
      <p:sp>
        <p:nvSpPr>
          <p:cNvPr id="25622" name="Rectangle 27"/>
          <p:cNvSpPr>
            <a:spLocks noChangeArrowheads="1"/>
          </p:cNvSpPr>
          <p:nvPr/>
        </p:nvSpPr>
        <p:spPr bwMode="auto">
          <a:xfrm>
            <a:off x="6308725" y="3924300"/>
            <a:ext cx="2438400" cy="819150"/>
          </a:xfrm>
          <a:prstGeom prst="rect">
            <a:avLst/>
          </a:prstGeom>
          <a:noFill/>
          <a:ln w="57150">
            <a:solidFill>
              <a:srgbClr val="66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mtClean="0">
              <a:solidFill>
                <a:srgbClr val="000000"/>
              </a:solidFill>
              <a:latin typeface="Calibri" pitchFamily="34" charset="0"/>
            </a:endParaRPr>
          </a:p>
        </p:txBody>
      </p:sp>
      <p:sp>
        <p:nvSpPr>
          <p:cNvPr id="25623" name="Rectangle 28"/>
          <p:cNvSpPr>
            <a:spLocks noChangeArrowheads="1"/>
          </p:cNvSpPr>
          <p:nvPr/>
        </p:nvSpPr>
        <p:spPr bwMode="auto">
          <a:xfrm>
            <a:off x="6308725" y="4900613"/>
            <a:ext cx="2438400" cy="820737"/>
          </a:xfrm>
          <a:prstGeom prst="rect">
            <a:avLst/>
          </a:prstGeom>
          <a:noFill/>
          <a:ln w="57150">
            <a:solidFill>
              <a:srgbClr val="66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mtClean="0">
              <a:solidFill>
                <a:srgbClr val="A50021"/>
              </a:solidFill>
              <a:latin typeface="Calibri" pitchFamily="34" charset="0"/>
            </a:endParaRPr>
          </a:p>
        </p:txBody>
      </p:sp>
      <p:sp>
        <p:nvSpPr>
          <p:cNvPr id="25624" name="Text Box 29"/>
          <p:cNvSpPr txBox="1">
            <a:spLocks noChangeArrowheads="1"/>
          </p:cNvSpPr>
          <p:nvPr/>
        </p:nvSpPr>
        <p:spPr bwMode="auto">
          <a:xfrm>
            <a:off x="6308725" y="5905500"/>
            <a:ext cx="2438400" cy="646113"/>
          </a:xfrm>
          <a:prstGeom prst="rect">
            <a:avLst/>
          </a:prstGeom>
          <a:noFill/>
          <a:ln w="57150">
            <a:solidFill>
              <a:srgbClr val="66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smtClean="0">
                <a:solidFill>
                  <a:srgbClr val="000000"/>
                </a:solidFill>
                <a:latin typeface="Calibri" pitchFamily="34" charset="0"/>
              </a:rPr>
              <a:t>Rapid Refresh</a:t>
            </a:r>
          </a:p>
          <a:p>
            <a:pPr eaLnBrk="1" hangingPunct="1"/>
            <a:r>
              <a:rPr lang="en-US" b="1" smtClean="0">
                <a:solidFill>
                  <a:srgbClr val="000000"/>
                </a:solidFill>
                <a:latin typeface="Calibri" pitchFamily="34" charset="0"/>
              </a:rPr>
              <a:t>for Aviation</a:t>
            </a:r>
          </a:p>
        </p:txBody>
      </p:sp>
      <p:sp>
        <p:nvSpPr>
          <p:cNvPr id="25625" name="Rectangle 30"/>
          <p:cNvSpPr>
            <a:spLocks noChangeArrowheads="1"/>
          </p:cNvSpPr>
          <p:nvPr/>
        </p:nvSpPr>
        <p:spPr bwMode="auto">
          <a:xfrm>
            <a:off x="1728788" y="1219200"/>
            <a:ext cx="1524000" cy="1066800"/>
          </a:xfrm>
          <a:prstGeom prst="rect">
            <a:avLst/>
          </a:prstGeom>
          <a:noFill/>
          <a:ln w="63500">
            <a:solidFill>
              <a:srgbClr val="006600"/>
            </a:solidFill>
            <a:miter lim="800000"/>
            <a:headEnd/>
            <a:tailEnd/>
          </a:ln>
        </p:spPr>
        <p:txBody>
          <a:bodyPr wrap="none" anchor="ctr"/>
          <a:lstStyle/>
          <a:p>
            <a:pPr algn="ctr"/>
            <a:endParaRPr lang="en-US" smtClean="0">
              <a:solidFill>
                <a:srgbClr val="000000"/>
              </a:solidFill>
              <a:latin typeface="Calibri" pitchFamily="34" charset="0"/>
            </a:endParaRPr>
          </a:p>
        </p:txBody>
      </p:sp>
      <p:sp>
        <p:nvSpPr>
          <p:cNvPr id="25626" name="Text Box 31"/>
          <p:cNvSpPr txBox="1">
            <a:spLocks noChangeArrowheads="1"/>
          </p:cNvSpPr>
          <p:nvPr/>
        </p:nvSpPr>
        <p:spPr bwMode="auto">
          <a:xfrm>
            <a:off x="1700213" y="1219200"/>
            <a:ext cx="15890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b="1" smtClean="0">
                <a:solidFill>
                  <a:srgbClr val="000000"/>
                </a:solidFill>
                <a:latin typeface="Calibri" pitchFamily="34" charset="0"/>
              </a:rPr>
              <a:t>Climate Forecast</a:t>
            </a:r>
          </a:p>
          <a:p>
            <a:pPr algn="ctr" eaLnBrk="1" hangingPunct="1"/>
            <a:r>
              <a:rPr lang="en-US" sz="1600" b="1" smtClean="0">
                <a:solidFill>
                  <a:srgbClr val="000000"/>
                </a:solidFill>
                <a:latin typeface="Calibri" pitchFamily="34" charset="0"/>
              </a:rPr>
              <a:t>System</a:t>
            </a:r>
          </a:p>
        </p:txBody>
      </p:sp>
      <p:sp>
        <p:nvSpPr>
          <p:cNvPr id="25627" name="Line 32"/>
          <p:cNvSpPr>
            <a:spLocks noChangeShapeType="1"/>
          </p:cNvSpPr>
          <p:nvPr/>
        </p:nvSpPr>
        <p:spPr bwMode="auto">
          <a:xfrm flipH="1">
            <a:off x="2362200" y="4267200"/>
            <a:ext cx="76200" cy="381000"/>
          </a:xfrm>
          <a:prstGeom prst="line">
            <a:avLst/>
          </a:prstGeom>
          <a:noFill/>
          <a:ln w="6350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25628" name="Text Box 34"/>
          <p:cNvSpPr txBox="1">
            <a:spLocks noChangeArrowheads="1"/>
          </p:cNvSpPr>
          <p:nvPr/>
        </p:nvSpPr>
        <p:spPr bwMode="auto">
          <a:xfrm>
            <a:off x="3713163" y="4470400"/>
            <a:ext cx="19812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smtClean="0">
                <a:solidFill>
                  <a:srgbClr val="000000"/>
                </a:solidFill>
                <a:latin typeface="Calibri" pitchFamily="34" charset="0"/>
              </a:rPr>
              <a:t>Short-Range</a:t>
            </a:r>
          </a:p>
          <a:p>
            <a:pPr algn="ctr" eaLnBrk="1" hangingPunct="1"/>
            <a:r>
              <a:rPr lang="en-US" sz="1400" b="1" smtClean="0">
                <a:solidFill>
                  <a:srgbClr val="000000"/>
                </a:solidFill>
                <a:latin typeface="Calibri" pitchFamily="34" charset="0"/>
              </a:rPr>
              <a:t>Ensemble Forecast</a:t>
            </a:r>
          </a:p>
        </p:txBody>
      </p:sp>
      <p:sp>
        <p:nvSpPr>
          <p:cNvPr id="25629" name="Line 36"/>
          <p:cNvSpPr>
            <a:spLocks noChangeShapeType="1"/>
          </p:cNvSpPr>
          <p:nvPr/>
        </p:nvSpPr>
        <p:spPr bwMode="auto">
          <a:xfrm>
            <a:off x="1509713" y="3810000"/>
            <a:ext cx="304800" cy="0"/>
          </a:xfrm>
          <a:prstGeom prst="line">
            <a:avLst/>
          </a:prstGeom>
          <a:noFill/>
          <a:ln w="57150">
            <a:solidFill>
              <a:srgbClr val="3366CC"/>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25630" name="Oval 37"/>
          <p:cNvSpPr>
            <a:spLocks noChangeArrowheads="1"/>
          </p:cNvSpPr>
          <p:nvPr/>
        </p:nvSpPr>
        <p:spPr bwMode="auto">
          <a:xfrm>
            <a:off x="1828800" y="3048000"/>
            <a:ext cx="1447800" cy="1143000"/>
          </a:xfrm>
          <a:prstGeom prst="ellipse">
            <a:avLst/>
          </a:prstGeom>
          <a:noFill/>
          <a:ln w="57150">
            <a:solidFill>
              <a:srgbClr val="00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mtClean="0">
              <a:solidFill>
                <a:srgbClr val="000000"/>
              </a:solidFill>
              <a:latin typeface="Calibri" pitchFamily="34" charset="0"/>
            </a:endParaRPr>
          </a:p>
        </p:txBody>
      </p:sp>
      <p:sp>
        <p:nvSpPr>
          <p:cNvPr id="25631" name="Line 38"/>
          <p:cNvSpPr>
            <a:spLocks noChangeShapeType="1"/>
          </p:cNvSpPr>
          <p:nvPr/>
        </p:nvSpPr>
        <p:spPr bwMode="auto">
          <a:xfrm flipV="1">
            <a:off x="3276600" y="3200400"/>
            <a:ext cx="228600" cy="114300"/>
          </a:xfrm>
          <a:prstGeom prst="line">
            <a:avLst/>
          </a:prstGeom>
          <a:noFill/>
          <a:ln w="5715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25632" name="Line 39"/>
          <p:cNvSpPr>
            <a:spLocks noChangeShapeType="1"/>
          </p:cNvSpPr>
          <p:nvPr/>
        </p:nvSpPr>
        <p:spPr bwMode="auto">
          <a:xfrm>
            <a:off x="3200400" y="4008438"/>
            <a:ext cx="457200" cy="381000"/>
          </a:xfrm>
          <a:prstGeom prst="line">
            <a:avLst/>
          </a:prstGeom>
          <a:noFill/>
          <a:ln w="6350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25633" name="Line 40"/>
          <p:cNvSpPr>
            <a:spLocks noChangeShapeType="1"/>
          </p:cNvSpPr>
          <p:nvPr/>
        </p:nvSpPr>
        <p:spPr bwMode="auto">
          <a:xfrm>
            <a:off x="5410200" y="3886200"/>
            <a:ext cx="838200" cy="1066800"/>
          </a:xfrm>
          <a:prstGeom prst="line">
            <a:avLst/>
          </a:prstGeom>
          <a:noFill/>
          <a:ln w="57150">
            <a:solidFill>
              <a:srgbClr val="6633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25634" name="Rectangle 42"/>
          <p:cNvSpPr>
            <a:spLocks noGrp="1" noChangeArrowheads="1"/>
          </p:cNvSpPr>
          <p:nvPr>
            <p:ph type="title" idx="4294967295"/>
          </p:nvPr>
        </p:nvSpPr>
        <p:spPr>
          <a:xfrm>
            <a:off x="1066800" y="152400"/>
            <a:ext cx="7010400" cy="990600"/>
          </a:xfrm>
        </p:spPr>
        <p:txBody>
          <a:bodyPr/>
          <a:lstStyle/>
          <a:p>
            <a:pPr eaLnBrk="1" hangingPunct="1"/>
            <a:r>
              <a:rPr lang="en-US" sz="3600" smtClean="0">
                <a:cs typeface="Times New Roman" pitchFamily="18" charset="0"/>
              </a:rPr>
              <a:t>NOAA’s Model Production Suite</a:t>
            </a:r>
          </a:p>
        </p:txBody>
      </p:sp>
      <p:pic>
        <p:nvPicPr>
          <p:cNvPr id="25635" name="Picture 43" descr="DOC_LOGO_1X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400" y="152400"/>
            <a:ext cx="838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36" name="Picture 44" descr="Noaa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53400" y="152400"/>
            <a:ext cx="836613"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37" name="Line 45"/>
          <p:cNvSpPr>
            <a:spLocks noChangeShapeType="1"/>
          </p:cNvSpPr>
          <p:nvPr/>
        </p:nvSpPr>
        <p:spPr bwMode="auto">
          <a:xfrm>
            <a:off x="685800" y="1066800"/>
            <a:ext cx="7696200" cy="0"/>
          </a:xfrm>
          <a:prstGeom prst="line">
            <a:avLst/>
          </a:prstGeom>
          <a:noFill/>
          <a:ln w="57150" cmpd="thinThick">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endParaRPr>
          </a:p>
        </p:txBody>
      </p:sp>
      <p:sp>
        <p:nvSpPr>
          <p:cNvPr id="25638" name="Line 46"/>
          <p:cNvSpPr>
            <a:spLocks noChangeShapeType="1"/>
          </p:cNvSpPr>
          <p:nvPr/>
        </p:nvSpPr>
        <p:spPr bwMode="auto">
          <a:xfrm>
            <a:off x="1905000" y="1752600"/>
            <a:ext cx="1143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25639" name="Text Box 47"/>
          <p:cNvSpPr txBox="1">
            <a:spLocks noChangeArrowheads="1"/>
          </p:cNvSpPr>
          <p:nvPr/>
        </p:nvSpPr>
        <p:spPr bwMode="auto">
          <a:xfrm>
            <a:off x="1828800" y="1733550"/>
            <a:ext cx="1295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smtClean="0">
                <a:solidFill>
                  <a:srgbClr val="000000"/>
                </a:solidFill>
                <a:latin typeface="Calibri" pitchFamily="34" charset="0"/>
              </a:rPr>
              <a:t>GFS</a:t>
            </a:r>
            <a:r>
              <a:rPr lang="en-US" sz="1400" smtClean="0">
                <a:solidFill>
                  <a:srgbClr val="000000"/>
                </a:solidFill>
                <a:latin typeface="Calibri" pitchFamily="34" charset="0"/>
              </a:rPr>
              <a:t>  </a:t>
            </a:r>
            <a:r>
              <a:rPr lang="en-US" sz="1400" b="1" smtClean="0">
                <a:solidFill>
                  <a:srgbClr val="000000"/>
                </a:solidFill>
                <a:latin typeface="Calibri" pitchFamily="34" charset="0"/>
              </a:rPr>
              <a:t>MOM4</a:t>
            </a:r>
          </a:p>
          <a:p>
            <a:pPr algn="ctr" eaLnBrk="1" hangingPunct="1"/>
            <a:r>
              <a:rPr lang="en-US" sz="1400" b="1" smtClean="0">
                <a:solidFill>
                  <a:srgbClr val="000000"/>
                </a:solidFill>
                <a:latin typeface="Calibri" pitchFamily="34" charset="0"/>
              </a:rPr>
              <a:t>NOAH  Sea Ice</a:t>
            </a:r>
          </a:p>
        </p:txBody>
      </p:sp>
      <p:sp>
        <p:nvSpPr>
          <p:cNvPr id="25640" name="Rectangle 48"/>
          <p:cNvSpPr>
            <a:spLocks noChangeArrowheads="1"/>
          </p:cNvSpPr>
          <p:nvPr/>
        </p:nvSpPr>
        <p:spPr bwMode="auto">
          <a:xfrm>
            <a:off x="2057400" y="6629400"/>
            <a:ext cx="2362200" cy="228600"/>
          </a:xfrm>
          <a:prstGeom prst="rect">
            <a:avLst/>
          </a:prstGeom>
          <a:gradFill rotWithShape="1">
            <a:gsLst>
              <a:gs pos="0">
                <a:srgbClr val="66CCFF"/>
              </a:gs>
              <a:gs pos="100000">
                <a:srgbClr val="008000"/>
              </a:gs>
            </a:gsLst>
            <a:lin ang="5400000" scaled="1"/>
          </a:gradFill>
          <a:ln w="9525">
            <a:solidFill>
              <a:schemeClr val="tx1"/>
            </a:solidFill>
            <a:miter lim="800000"/>
            <a:headEnd/>
            <a:tailEnd/>
          </a:ln>
        </p:spPr>
        <p:txBody>
          <a:bodyPr wrap="none" anchor="ctr"/>
          <a:lstStyle/>
          <a:p>
            <a:pPr algn="ctr"/>
            <a:r>
              <a:rPr lang="en-US" sz="1200" b="1" smtClean="0">
                <a:solidFill>
                  <a:srgbClr val="000000"/>
                </a:solidFill>
                <a:latin typeface="Calibri" pitchFamily="34" charset="0"/>
              </a:rPr>
              <a:t>NOAH Land Surface Model</a:t>
            </a:r>
          </a:p>
        </p:txBody>
      </p:sp>
      <p:sp>
        <p:nvSpPr>
          <p:cNvPr id="25641" name="Line 49"/>
          <p:cNvSpPr>
            <a:spLocks noChangeShapeType="1"/>
          </p:cNvSpPr>
          <p:nvPr/>
        </p:nvSpPr>
        <p:spPr bwMode="auto">
          <a:xfrm flipV="1">
            <a:off x="4953000" y="1981200"/>
            <a:ext cx="914400" cy="0"/>
          </a:xfrm>
          <a:prstGeom prst="line">
            <a:avLst/>
          </a:prstGeom>
          <a:noFill/>
          <a:ln w="38100">
            <a:solidFill>
              <a:srgbClr val="000000"/>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25642" name="Text Box 50"/>
          <p:cNvSpPr txBox="1">
            <a:spLocks noChangeArrowheads="1"/>
          </p:cNvSpPr>
          <p:nvPr/>
        </p:nvSpPr>
        <p:spPr bwMode="auto">
          <a:xfrm>
            <a:off x="5029200" y="1600200"/>
            <a:ext cx="787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smtClean="0">
                <a:solidFill>
                  <a:srgbClr val="000000"/>
                </a:solidFill>
                <a:latin typeface="Calibri" pitchFamily="34" charset="0"/>
              </a:rPr>
              <a:t>Coupled</a:t>
            </a:r>
          </a:p>
        </p:txBody>
      </p:sp>
      <p:sp>
        <p:nvSpPr>
          <p:cNvPr id="25643" name="Text Box 51"/>
          <p:cNvSpPr txBox="1">
            <a:spLocks noChangeArrowheads="1"/>
          </p:cNvSpPr>
          <p:nvPr/>
        </p:nvSpPr>
        <p:spPr bwMode="auto">
          <a:xfrm>
            <a:off x="44450" y="3549650"/>
            <a:ext cx="1447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b="1" smtClean="0">
                <a:solidFill>
                  <a:srgbClr val="000000"/>
                </a:solidFill>
                <a:latin typeface="Calibri" pitchFamily="34" charset="0"/>
              </a:rPr>
              <a:t>Global Data</a:t>
            </a:r>
          </a:p>
          <a:p>
            <a:pPr algn="ctr" eaLnBrk="1" hangingPunct="1"/>
            <a:r>
              <a:rPr lang="en-US" sz="1600" b="1" smtClean="0">
                <a:solidFill>
                  <a:srgbClr val="000000"/>
                </a:solidFill>
                <a:latin typeface="Calibri" pitchFamily="34" charset="0"/>
              </a:rPr>
              <a:t>Assimilation</a:t>
            </a:r>
          </a:p>
        </p:txBody>
      </p:sp>
      <p:sp>
        <p:nvSpPr>
          <p:cNvPr id="25644" name="Oval 52"/>
          <p:cNvSpPr>
            <a:spLocks noChangeArrowheads="1"/>
          </p:cNvSpPr>
          <p:nvPr/>
        </p:nvSpPr>
        <p:spPr bwMode="auto">
          <a:xfrm>
            <a:off x="76200" y="2286000"/>
            <a:ext cx="1447800" cy="228600"/>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mtClean="0">
              <a:solidFill>
                <a:srgbClr val="000000"/>
              </a:solidFill>
              <a:latin typeface="Calibri" pitchFamily="34" charset="0"/>
            </a:endParaRPr>
          </a:p>
        </p:txBody>
      </p:sp>
      <p:sp>
        <p:nvSpPr>
          <p:cNvPr id="25645" name="Arc 53"/>
          <p:cNvSpPr>
            <a:spLocks/>
          </p:cNvSpPr>
          <p:nvPr/>
        </p:nvSpPr>
        <p:spPr bwMode="auto">
          <a:xfrm rot="1074670" flipV="1">
            <a:off x="638175" y="3197225"/>
            <a:ext cx="296863" cy="152400"/>
          </a:xfrm>
          <a:custGeom>
            <a:avLst/>
            <a:gdLst>
              <a:gd name="T0" fmla="*/ 2147483647 w 20671"/>
              <a:gd name="T1" fmla="*/ 0 h 21585"/>
              <a:gd name="T2" fmla="*/ 2147483647 w 20671"/>
              <a:gd name="T3" fmla="*/ 2147483647 h 21585"/>
              <a:gd name="T4" fmla="*/ 0 w 20671"/>
              <a:gd name="T5" fmla="*/ 2147483647 h 21585"/>
              <a:gd name="T6" fmla="*/ 0 60000 65536"/>
              <a:gd name="T7" fmla="*/ 0 60000 65536"/>
              <a:gd name="T8" fmla="*/ 0 60000 65536"/>
              <a:gd name="T9" fmla="*/ 0 w 20671"/>
              <a:gd name="T10" fmla="*/ 0 h 21585"/>
              <a:gd name="T11" fmla="*/ 20671 w 20671"/>
              <a:gd name="T12" fmla="*/ 21585 h 21585"/>
            </a:gdLst>
            <a:ahLst/>
            <a:cxnLst>
              <a:cxn ang="T6">
                <a:pos x="T0" y="T1"/>
              </a:cxn>
              <a:cxn ang="T7">
                <a:pos x="T2" y="T3"/>
              </a:cxn>
              <a:cxn ang="T8">
                <a:pos x="T4" y="T5"/>
              </a:cxn>
            </a:cxnLst>
            <a:rect l="T9" t="T10" r="T11" b="T12"/>
            <a:pathLst>
              <a:path w="20671" h="21585" fill="none" extrusionOk="0">
                <a:moveTo>
                  <a:pt x="793" y="-1"/>
                </a:moveTo>
                <a:cubicBezTo>
                  <a:pt x="10009" y="338"/>
                  <a:pt x="17994" y="6491"/>
                  <a:pt x="20670" y="15318"/>
                </a:cubicBezTo>
              </a:path>
              <a:path w="20671" h="21585" stroke="0" extrusionOk="0">
                <a:moveTo>
                  <a:pt x="793" y="-1"/>
                </a:moveTo>
                <a:cubicBezTo>
                  <a:pt x="10009" y="338"/>
                  <a:pt x="17994" y="6491"/>
                  <a:pt x="20670" y="15318"/>
                </a:cubicBezTo>
                <a:lnTo>
                  <a:pt x="0" y="21585"/>
                </a:lnTo>
                <a:lnTo>
                  <a:pt x="793" y="-1"/>
                </a:lnTo>
                <a:close/>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mtClean="0">
              <a:solidFill>
                <a:srgbClr val="000000"/>
              </a:solidFill>
            </a:endParaRPr>
          </a:p>
        </p:txBody>
      </p:sp>
      <p:pic>
        <p:nvPicPr>
          <p:cNvPr id="25646" name="Picture 54" descr="MCj04247800000[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4800" y="1371600"/>
            <a:ext cx="1038225"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25647" name="Line 56"/>
          <p:cNvSpPr>
            <a:spLocks noChangeShapeType="1"/>
          </p:cNvSpPr>
          <p:nvPr/>
        </p:nvSpPr>
        <p:spPr bwMode="auto">
          <a:xfrm>
            <a:off x="3954463" y="4953000"/>
            <a:ext cx="1524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25648" name="Line 57"/>
          <p:cNvSpPr>
            <a:spLocks noChangeShapeType="1"/>
          </p:cNvSpPr>
          <p:nvPr/>
        </p:nvSpPr>
        <p:spPr bwMode="auto">
          <a:xfrm>
            <a:off x="1295400" y="5208588"/>
            <a:ext cx="2057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25649" name="Line 58"/>
          <p:cNvSpPr>
            <a:spLocks noChangeShapeType="1"/>
          </p:cNvSpPr>
          <p:nvPr/>
        </p:nvSpPr>
        <p:spPr bwMode="auto">
          <a:xfrm>
            <a:off x="3581400" y="1890713"/>
            <a:ext cx="1219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25650" name="Freeform 60"/>
          <p:cNvSpPr>
            <a:spLocks/>
          </p:cNvSpPr>
          <p:nvPr/>
        </p:nvSpPr>
        <p:spPr bwMode="auto">
          <a:xfrm>
            <a:off x="914400" y="2424113"/>
            <a:ext cx="595313" cy="876300"/>
          </a:xfrm>
          <a:custGeom>
            <a:avLst/>
            <a:gdLst>
              <a:gd name="T0" fmla="*/ 2147483647 w 400"/>
              <a:gd name="T1" fmla="*/ 0 h 528"/>
              <a:gd name="T2" fmla="*/ 2147483647 w 400"/>
              <a:gd name="T3" fmla="*/ 2147483647 h 528"/>
              <a:gd name="T4" fmla="*/ 2147483647 w 400"/>
              <a:gd name="T5" fmla="*/ 2147483647 h 528"/>
              <a:gd name="T6" fmla="*/ 0 60000 65536"/>
              <a:gd name="T7" fmla="*/ 0 60000 65536"/>
              <a:gd name="T8" fmla="*/ 0 60000 65536"/>
              <a:gd name="T9" fmla="*/ 0 w 400"/>
              <a:gd name="T10" fmla="*/ 0 h 528"/>
              <a:gd name="T11" fmla="*/ 400 w 400"/>
              <a:gd name="T12" fmla="*/ 528 h 528"/>
            </a:gdLst>
            <a:ahLst/>
            <a:cxnLst>
              <a:cxn ang="T6">
                <a:pos x="T0" y="T1"/>
              </a:cxn>
              <a:cxn ang="T7">
                <a:pos x="T2" y="T3"/>
              </a:cxn>
              <a:cxn ang="T8">
                <a:pos x="T4" y="T5"/>
              </a:cxn>
            </a:cxnLst>
            <a:rect l="T9" t="T10" r="T11" b="T12"/>
            <a:pathLst>
              <a:path w="400" h="528">
                <a:moveTo>
                  <a:pt x="400" y="0"/>
                </a:moveTo>
                <a:cubicBezTo>
                  <a:pt x="264" y="100"/>
                  <a:pt x="128" y="200"/>
                  <a:pt x="64" y="288"/>
                </a:cubicBezTo>
                <a:cubicBezTo>
                  <a:pt x="0" y="376"/>
                  <a:pt x="24" y="488"/>
                  <a:pt x="16" y="528"/>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endParaRPr>
          </a:p>
        </p:txBody>
      </p:sp>
      <p:sp>
        <p:nvSpPr>
          <p:cNvPr id="25651" name="Freeform 61"/>
          <p:cNvSpPr>
            <a:spLocks/>
          </p:cNvSpPr>
          <p:nvPr/>
        </p:nvSpPr>
        <p:spPr bwMode="auto">
          <a:xfrm flipH="1">
            <a:off x="100013" y="2428875"/>
            <a:ext cx="568325" cy="881063"/>
          </a:xfrm>
          <a:custGeom>
            <a:avLst/>
            <a:gdLst>
              <a:gd name="T0" fmla="*/ 2147483647 w 400"/>
              <a:gd name="T1" fmla="*/ 0 h 528"/>
              <a:gd name="T2" fmla="*/ 2147483647 w 400"/>
              <a:gd name="T3" fmla="*/ 2147483647 h 528"/>
              <a:gd name="T4" fmla="*/ 2147483647 w 400"/>
              <a:gd name="T5" fmla="*/ 2147483647 h 528"/>
              <a:gd name="T6" fmla="*/ 0 60000 65536"/>
              <a:gd name="T7" fmla="*/ 0 60000 65536"/>
              <a:gd name="T8" fmla="*/ 0 60000 65536"/>
              <a:gd name="T9" fmla="*/ 0 w 400"/>
              <a:gd name="T10" fmla="*/ 0 h 528"/>
              <a:gd name="T11" fmla="*/ 400 w 400"/>
              <a:gd name="T12" fmla="*/ 528 h 528"/>
            </a:gdLst>
            <a:ahLst/>
            <a:cxnLst>
              <a:cxn ang="T6">
                <a:pos x="T0" y="T1"/>
              </a:cxn>
              <a:cxn ang="T7">
                <a:pos x="T2" y="T3"/>
              </a:cxn>
              <a:cxn ang="T8">
                <a:pos x="T4" y="T5"/>
              </a:cxn>
            </a:cxnLst>
            <a:rect l="T9" t="T10" r="T11" b="T12"/>
            <a:pathLst>
              <a:path w="400" h="528">
                <a:moveTo>
                  <a:pt x="400" y="0"/>
                </a:moveTo>
                <a:cubicBezTo>
                  <a:pt x="264" y="100"/>
                  <a:pt x="128" y="200"/>
                  <a:pt x="64" y="288"/>
                </a:cubicBezTo>
                <a:cubicBezTo>
                  <a:pt x="0" y="376"/>
                  <a:pt x="24" y="488"/>
                  <a:pt x="16" y="528"/>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endParaRPr>
          </a:p>
        </p:txBody>
      </p:sp>
      <p:sp>
        <p:nvSpPr>
          <p:cNvPr id="25652" name="Line 63"/>
          <p:cNvSpPr>
            <a:spLocks noChangeShapeType="1"/>
          </p:cNvSpPr>
          <p:nvPr/>
        </p:nvSpPr>
        <p:spPr bwMode="auto">
          <a:xfrm>
            <a:off x="6477000" y="3352800"/>
            <a:ext cx="106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grpSp>
        <p:nvGrpSpPr>
          <p:cNvPr id="25653" name="Group 56"/>
          <p:cNvGrpSpPr>
            <a:grpSpLocks/>
          </p:cNvGrpSpPr>
          <p:nvPr/>
        </p:nvGrpSpPr>
        <p:grpSpPr bwMode="auto">
          <a:xfrm>
            <a:off x="5943600" y="1371600"/>
            <a:ext cx="1600200" cy="1319213"/>
            <a:chOff x="3744" y="864"/>
            <a:chExt cx="1008" cy="831"/>
          </a:xfrm>
        </p:grpSpPr>
        <p:sp>
          <p:nvSpPr>
            <p:cNvPr id="25677" name="Line 59"/>
            <p:cNvSpPr>
              <a:spLocks noChangeShapeType="1"/>
            </p:cNvSpPr>
            <p:nvPr/>
          </p:nvSpPr>
          <p:spPr bwMode="auto">
            <a:xfrm>
              <a:off x="3786" y="1281"/>
              <a:ext cx="458" cy="0"/>
            </a:xfrm>
            <a:prstGeom prst="line">
              <a:avLst/>
            </a:prstGeom>
            <a:noFill/>
            <a:ln w="9525">
              <a:solidFill>
                <a:srgbClr val="33CC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grpSp>
          <p:nvGrpSpPr>
            <p:cNvPr id="25678" name="Group 58"/>
            <p:cNvGrpSpPr>
              <a:grpSpLocks/>
            </p:cNvGrpSpPr>
            <p:nvPr/>
          </p:nvGrpSpPr>
          <p:grpSpPr bwMode="auto">
            <a:xfrm>
              <a:off x="3744" y="864"/>
              <a:ext cx="1008" cy="831"/>
              <a:chOff x="3744" y="864"/>
              <a:chExt cx="1008" cy="831"/>
            </a:xfrm>
          </p:grpSpPr>
          <p:pic>
            <p:nvPicPr>
              <p:cNvPr id="25679" name="Picture 19" descr="aofs_sst_nowcast_natl"/>
              <p:cNvPicPr>
                <a:picLocks noChangeAspect="1" noChangeArrowheads="1"/>
              </p:cNvPicPr>
              <p:nvPr/>
            </p:nvPicPr>
            <p:blipFill>
              <a:blip r:embed="rId10">
                <a:extLst>
                  <a:ext uri="{28A0092B-C50C-407E-A947-70E740481C1C}">
                    <a14:useLocalDpi xmlns:a14="http://schemas.microsoft.com/office/drawing/2010/main" val="0"/>
                  </a:ext>
                </a:extLst>
              </a:blip>
              <a:srcRect l="-1250" t="-1666" r="-1250" b="-1666"/>
              <a:stretch>
                <a:fillRect/>
              </a:stretch>
            </p:blipFill>
            <p:spPr bwMode="auto">
              <a:xfrm>
                <a:off x="4244" y="864"/>
                <a:ext cx="508" cy="370"/>
              </a:xfrm>
              <a:prstGeom prst="rect">
                <a:avLst/>
              </a:prstGeom>
              <a:noFill/>
              <a:ln w="19050">
                <a:solidFill>
                  <a:srgbClr val="33CCFF"/>
                </a:solidFill>
                <a:miter lim="800000"/>
                <a:headEnd/>
                <a:tailEnd/>
              </a:ln>
              <a:extLst>
                <a:ext uri="{909E8E84-426E-40DD-AFC4-6F175D3DCCD1}">
                  <a14:hiddenFill xmlns:a14="http://schemas.microsoft.com/office/drawing/2010/main">
                    <a:solidFill>
                      <a:srgbClr val="FFFFFF"/>
                    </a:solidFill>
                  </a14:hiddenFill>
                </a:ext>
              </a:extLst>
            </p:spPr>
          </p:pic>
          <p:pic>
            <p:nvPicPr>
              <p:cNvPr id="25680" name="Picture 62" descr="izzy_24h"/>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20" y="1372"/>
                <a:ext cx="416" cy="323"/>
              </a:xfrm>
              <a:prstGeom prst="rect">
                <a:avLst/>
              </a:prstGeom>
              <a:noFill/>
              <a:ln w="9525">
                <a:solidFill>
                  <a:srgbClr val="33CCFF"/>
                </a:solidFill>
                <a:miter lim="800000"/>
                <a:headEnd/>
                <a:tailEnd/>
              </a:ln>
              <a:extLst>
                <a:ext uri="{909E8E84-426E-40DD-AFC4-6F175D3DCCD1}">
                  <a14:hiddenFill xmlns:a14="http://schemas.microsoft.com/office/drawing/2010/main">
                    <a:solidFill>
                      <a:srgbClr val="FFFFFF"/>
                    </a:solidFill>
                  </a14:hiddenFill>
                </a:ext>
              </a:extLst>
            </p:spPr>
          </p:pic>
          <p:sp>
            <p:nvSpPr>
              <p:cNvPr id="25681" name="Text Box 64"/>
              <p:cNvSpPr txBox="1">
                <a:spLocks noChangeArrowheads="1"/>
              </p:cNvSpPr>
              <p:nvPr/>
            </p:nvSpPr>
            <p:spPr bwMode="auto">
              <a:xfrm>
                <a:off x="3744" y="864"/>
                <a:ext cx="1008" cy="820"/>
              </a:xfrm>
              <a:prstGeom prst="rect">
                <a:avLst/>
              </a:prstGeom>
              <a:noFill/>
              <a:ln w="57150">
                <a:solidFill>
                  <a:srgbClr val="33CC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b="1" smtClean="0">
                    <a:solidFill>
                      <a:srgbClr val="000000"/>
                    </a:solidFill>
                    <a:latin typeface="Calibri" pitchFamily="34" charset="0"/>
                  </a:rPr>
                  <a:t>Oceans</a:t>
                </a:r>
              </a:p>
              <a:p>
                <a:pPr eaLnBrk="1" hangingPunct="1">
                  <a:spcBef>
                    <a:spcPct val="40000"/>
                  </a:spcBef>
                </a:pPr>
                <a:r>
                  <a:rPr lang="en-US" sz="1200" smtClean="0">
                    <a:solidFill>
                      <a:srgbClr val="000000"/>
                    </a:solidFill>
                    <a:latin typeface="Calibri" pitchFamily="34" charset="0"/>
                  </a:rPr>
                  <a:t>HYCOM</a:t>
                </a:r>
              </a:p>
              <a:p>
                <a:pPr eaLnBrk="1" hangingPunct="1">
                  <a:spcBef>
                    <a:spcPct val="40000"/>
                  </a:spcBef>
                </a:pPr>
                <a:endParaRPr lang="en-US" sz="1200" smtClean="0">
                  <a:solidFill>
                    <a:srgbClr val="000000"/>
                  </a:solidFill>
                  <a:latin typeface="Calibri" pitchFamily="34" charset="0"/>
                </a:endParaRPr>
              </a:p>
              <a:p>
                <a:pPr eaLnBrk="1" hangingPunct="1"/>
                <a:r>
                  <a:rPr lang="en-US" sz="1100" smtClean="0">
                    <a:solidFill>
                      <a:srgbClr val="000000"/>
                    </a:solidFill>
                    <a:latin typeface="Calibri" pitchFamily="34" charset="0"/>
                  </a:rPr>
                  <a:t>WaveWatch </a:t>
                </a:r>
              </a:p>
              <a:p>
                <a:pPr eaLnBrk="1" hangingPunct="1"/>
                <a:r>
                  <a:rPr lang="en-US" sz="1100" smtClean="0">
                    <a:solidFill>
                      <a:srgbClr val="000000"/>
                    </a:solidFill>
                    <a:latin typeface="Calibri" pitchFamily="34" charset="0"/>
                  </a:rPr>
                  <a:t>III</a:t>
                </a:r>
              </a:p>
              <a:p>
                <a:pPr eaLnBrk="1" hangingPunct="1"/>
                <a:endParaRPr lang="en-US" sz="700" b="1" smtClean="0">
                  <a:solidFill>
                    <a:srgbClr val="000000"/>
                  </a:solidFill>
                  <a:latin typeface="Calibri" pitchFamily="34" charset="0"/>
                </a:endParaRPr>
              </a:p>
            </p:txBody>
          </p:sp>
        </p:grpSp>
      </p:grpSp>
      <p:sp>
        <p:nvSpPr>
          <p:cNvPr id="25654" name="Line 65"/>
          <p:cNvSpPr>
            <a:spLocks noChangeShapeType="1"/>
          </p:cNvSpPr>
          <p:nvPr/>
        </p:nvSpPr>
        <p:spPr bwMode="auto">
          <a:xfrm>
            <a:off x="6434138" y="5305425"/>
            <a:ext cx="1219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25655" name="Text Box 66"/>
          <p:cNvSpPr txBox="1">
            <a:spLocks noChangeArrowheads="1"/>
          </p:cNvSpPr>
          <p:nvPr/>
        </p:nvSpPr>
        <p:spPr bwMode="auto">
          <a:xfrm>
            <a:off x="6443663" y="5386388"/>
            <a:ext cx="1184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smtClean="0">
                <a:solidFill>
                  <a:srgbClr val="000000"/>
                </a:solidFill>
                <a:latin typeface="Calibri" pitchFamily="34" charset="0"/>
              </a:rPr>
              <a:t>NAM/CMAQ</a:t>
            </a:r>
          </a:p>
        </p:txBody>
      </p:sp>
      <p:sp>
        <p:nvSpPr>
          <p:cNvPr id="25656" name="Line 67"/>
          <p:cNvSpPr>
            <a:spLocks noChangeShapeType="1"/>
          </p:cNvSpPr>
          <p:nvPr/>
        </p:nvSpPr>
        <p:spPr bwMode="auto">
          <a:xfrm>
            <a:off x="6415088" y="4224338"/>
            <a:ext cx="1371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pic>
        <p:nvPicPr>
          <p:cNvPr id="25657" name="Picture 68"/>
          <p:cNvPicPr>
            <a:picLocks noChangeAspect="1" noChangeArrowheads="1"/>
          </p:cNvPicPr>
          <p:nvPr/>
        </p:nvPicPr>
        <p:blipFill>
          <a:blip r:embed="rId12">
            <a:extLst>
              <a:ext uri="{28A0092B-C50C-407E-A947-70E740481C1C}">
                <a14:useLocalDpi xmlns:a14="http://schemas.microsoft.com/office/drawing/2010/main" val="0"/>
              </a:ext>
            </a:extLst>
          </a:blip>
          <a:srcRect t="22087" b="26651"/>
          <a:stretch>
            <a:fillRect/>
          </a:stretch>
        </p:blipFill>
        <p:spPr bwMode="auto">
          <a:xfrm>
            <a:off x="1524000" y="5638800"/>
            <a:ext cx="34290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5658" name="Rectangle 69"/>
          <p:cNvSpPr>
            <a:spLocks noChangeArrowheads="1"/>
          </p:cNvSpPr>
          <p:nvPr/>
        </p:nvSpPr>
        <p:spPr bwMode="auto">
          <a:xfrm>
            <a:off x="5299075" y="6400800"/>
            <a:ext cx="273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fld id="{D952FAD1-5B6B-4CB6-8366-12B1640FFEB1}" type="slidenum">
              <a:rPr lang="en-US" sz="1400" smtClean="0">
                <a:solidFill>
                  <a:srgbClr val="000000"/>
                </a:solidFill>
                <a:latin typeface="Calibri" pitchFamily="34" charset="0"/>
              </a:rPr>
              <a:pPr/>
              <a:t>26</a:t>
            </a:fld>
            <a:endParaRPr lang="en-US" sz="1400" smtClean="0">
              <a:solidFill>
                <a:srgbClr val="000000"/>
              </a:solidFill>
              <a:latin typeface="Calibri" pitchFamily="34" charset="0"/>
            </a:endParaRPr>
          </a:p>
        </p:txBody>
      </p:sp>
      <p:sp>
        <p:nvSpPr>
          <p:cNvPr id="25659" name="TextBox 70"/>
          <p:cNvSpPr txBox="1">
            <a:spLocks noChangeArrowheads="1"/>
          </p:cNvSpPr>
          <p:nvPr/>
        </p:nvSpPr>
        <p:spPr bwMode="auto">
          <a:xfrm rot="-5400000">
            <a:off x="3337719" y="3126581"/>
            <a:ext cx="923925" cy="461963"/>
          </a:xfrm>
          <a:prstGeom prst="rect">
            <a:avLst/>
          </a:prstGeom>
          <a:solidFill>
            <a:srgbClr val="00B0F0"/>
          </a:solidFill>
          <a:ln w="12700">
            <a:solidFill>
              <a:schemeClr val="accent1"/>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200" b="1" smtClean="0">
                <a:solidFill>
                  <a:srgbClr val="000000"/>
                </a:solidFill>
                <a:latin typeface="Calibri" pitchFamily="34" charset="0"/>
              </a:rPr>
              <a:t>Regional</a:t>
            </a:r>
          </a:p>
          <a:p>
            <a:pPr algn="ctr" eaLnBrk="1" hangingPunct="1"/>
            <a:r>
              <a:rPr lang="en-US" sz="1200" b="1" smtClean="0">
                <a:solidFill>
                  <a:srgbClr val="000000"/>
                </a:solidFill>
                <a:latin typeface="Calibri" pitchFamily="34" charset="0"/>
              </a:rPr>
              <a:t>DA</a:t>
            </a:r>
          </a:p>
        </p:txBody>
      </p:sp>
      <p:sp>
        <p:nvSpPr>
          <p:cNvPr id="25660" name="Rectangle 13"/>
          <p:cNvSpPr>
            <a:spLocks noChangeArrowheads="1"/>
          </p:cNvSpPr>
          <p:nvPr/>
        </p:nvSpPr>
        <p:spPr bwMode="auto">
          <a:xfrm>
            <a:off x="3581400" y="2895600"/>
            <a:ext cx="1828800" cy="914400"/>
          </a:xfrm>
          <a:prstGeom prst="rect">
            <a:avLst/>
          </a:prstGeom>
          <a:noFill/>
          <a:ln w="57150">
            <a:solidFill>
              <a:srgbClr val="66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mtClean="0">
              <a:solidFill>
                <a:srgbClr val="00CC66"/>
              </a:solidFill>
              <a:latin typeface="Calibri" pitchFamily="34" charset="0"/>
            </a:endParaRPr>
          </a:p>
        </p:txBody>
      </p:sp>
      <p:sp>
        <p:nvSpPr>
          <p:cNvPr id="25661" name="Line 56"/>
          <p:cNvSpPr>
            <a:spLocks noChangeShapeType="1"/>
          </p:cNvSpPr>
          <p:nvPr/>
        </p:nvSpPr>
        <p:spPr bwMode="auto">
          <a:xfrm>
            <a:off x="4084638" y="3368675"/>
            <a:ext cx="1295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25662" name="Text Box 6"/>
          <p:cNvSpPr txBox="1">
            <a:spLocks noChangeArrowheads="1"/>
          </p:cNvSpPr>
          <p:nvPr/>
        </p:nvSpPr>
        <p:spPr bwMode="auto">
          <a:xfrm>
            <a:off x="420688" y="2686050"/>
            <a:ext cx="773112"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75000"/>
              </a:lnSpc>
            </a:pPr>
            <a:r>
              <a:rPr lang="en-US" sz="900" smtClean="0">
                <a:solidFill>
                  <a:srgbClr val="000000"/>
                </a:solidFill>
                <a:latin typeface="Calibri" pitchFamily="34" charset="0"/>
              </a:rPr>
              <a:t>Satellites + Radar</a:t>
            </a:r>
          </a:p>
          <a:p>
            <a:pPr algn="ctr" eaLnBrk="1" hangingPunct="1">
              <a:lnSpc>
                <a:spcPct val="75000"/>
              </a:lnSpc>
            </a:pPr>
            <a:r>
              <a:rPr lang="en-US" sz="900" smtClean="0">
                <a:solidFill>
                  <a:srgbClr val="000000"/>
                </a:solidFill>
                <a:latin typeface="Calibri" pitchFamily="34" charset="0"/>
              </a:rPr>
              <a:t>99.9%</a:t>
            </a:r>
          </a:p>
        </p:txBody>
      </p:sp>
      <p:sp>
        <p:nvSpPr>
          <p:cNvPr id="25663" name="Text Box 33"/>
          <p:cNvSpPr txBox="1">
            <a:spLocks noChangeArrowheads="1"/>
          </p:cNvSpPr>
          <p:nvPr/>
        </p:nvSpPr>
        <p:spPr bwMode="auto">
          <a:xfrm>
            <a:off x="415925" y="2487613"/>
            <a:ext cx="7937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120000"/>
              </a:lnSpc>
            </a:pPr>
            <a:r>
              <a:rPr lang="en-US" sz="900" smtClean="0">
                <a:solidFill>
                  <a:srgbClr val="000000"/>
                </a:solidFill>
                <a:latin typeface="Calibri" pitchFamily="34" charset="0"/>
              </a:rPr>
              <a:t>~2B Obs/Day</a:t>
            </a:r>
          </a:p>
        </p:txBody>
      </p:sp>
      <p:sp>
        <p:nvSpPr>
          <p:cNvPr id="25664" name="Oval 37"/>
          <p:cNvSpPr>
            <a:spLocks noChangeArrowheads="1"/>
          </p:cNvSpPr>
          <p:nvPr/>
        </p:nvSpPr>
        <p:spPr bwMode="auto">
          <a:xfrm>
            <a:off x="30163" y="3429000"/>
            <a:ext cx="1447800" cy="838200"/>
          </a:xfrm>
          <a:prstGeom prst="ellipse">
            <a:avLst/>
          </a:prstGeom>
          <a:noFill/>
          <a:ln w="57150">
            <a:solidFill>
              <a:srgbClr val="00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mtClean="0">
              <a:solidFill>
                <a:srgbClr val="000000"/>
              </a:solidFill>
              <a:latin typeface="Calibri" pitchFamily="34" charset="0"/>
            </a:endParaRPr>
          </a:p>
        </p:txBody>
      </p:sp>
      <p:sp>
        <p:nvSpPr>
          <p:cNvPr id="25665" name="Line 9"/>
          <p:cNvSpPr>
            <a:spLocks noChangeShapeType="1"/>
          </p:cNvSpPr>
          <p:nvPr/>
        </p:nvSpPr>
        <p:spPr bwMode="auto">
          <a:xfrm>
            <a:off x="4419600" y="3856038"/>
            <a:ext cx="76200" cy="533400"/>
          </a:xfrm>
          <a:prstGeom prst="line">
            <a:avLst/>
          </a:prstGeom>
          <a:noFill/>
          <a:ln w="57150">
            <a:solidFill>
              <a:srgbClr val="6633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25666" name="Text Box 64"/>
          <p:cNvSpPr txBox="1">
            <a:spLocks noChangeArrowheads="1"/>
          </p:cNvSpPr>
          <p:nvPr/>
        </p:nvSpPr>
        <p:spPr bwMode="auto">
          <a:xfrm>
            <a:off x="7960056" y="1150938"/>
            <a:ext cx="1143000" cy="1723549"/>
          </a:xfrm>
          <a:prstGeom prst="rect">
            <a:avLst/>
          </a:prstGeom>
          <a:noFill/>
          <a:ln w="57150">
            <a:solidFill>
              <a:srgbClr val="00B0F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sz="400" b="1" dirty="0" smtClean="0">
              <a:solidFill>
                <a:srgbClr val="000000"/>
              </a:solidFill>
              <a:latin typeface="Calibri" pitchFamily="34" charset="0"/>
              <a:ea typeface="ＭＳ Ｐゴシック" pitchFamily="-65" charset="-128"/>
            </a:endParaRPr>
          </a:p>
          <a:p>
            <a:pPr algn="ctr" eaLnBrk="1" hangingPunct="1"/>
            <a:r>
              <a:rPr lang="en-US" sz="1400" b="1" dirty="0" smtClean="0">
                <a:solidFill>
                  <a:srgbClr val="000000"/>
                </a:solidFill>
                <a:latin typeface="Calibri" pitchFamily="34" charset="0"/>
                <a:ea typeface="ＭＳ Ｐゴシック" pitchFamily="-65" charset="-128"/>
              </a:rPr>
              <a:t>NOS – OFS</a:t>
            </a:r>
          </a:p>
          <a:p>
            <a:pPr marL="171450" indent="-171450" eaLnBrk="1" hangingPunct="1">
              <a:buFont typeface="Arial" pitchFamily="34" charset="0"/>
              <a:buChar char="•"/>
            </a:pPr>
            <a:r>
              <a:rPr lang="en-US" sz="1100" b="1" dirty="0" smtClean="0">
                <a:solidFill>
                  <a:srgbClr val="000000"/>
                </a:solidFill>
                <a:latin typeface="Calibri" pitchFamily="34" charset="0"/>
                <a:ea typeface="ＭＳ Ｐゴシック" pitchFamily="-65" charset="-128"/>
              </a:rPr>
              <a:t>Great Lakes</a:t>
            </a:r>
          </a:p>
          <a:p>
            <a:pPr marL="171450" indent="-171450" eaLnBrk="1" hangingPunct="1">
              <a:buFont typeface="Arial" pitchFamily="34" charset="0"/>
              <a:buChar char="•"/>
            </a:pPr>
            <a:r>
              <a:rPr lang="en-US" sz="1100" b="1" dirty="0" smtClean="0">
                <a:solidFill>
                  <a:srgbClr val="000000"/>
                </a:solidFill>
                <a:latin typeface="Calibri" pitchFamily="34" charset="0"/>
                <a:ea typeface="ＭＳ Ｐゴシック" pitchFamily="-65" charset="-128"/>
              </a:rPr>
              <a:t>Northern Gulf of </a:t>
            </a:r>
            <a:r>
              <a:rPr lang="en-US" sz="1100" b="1" dirty="0" err="1" smtClean="0">
                <a:solidFill>
                  <a:srgbClr val="000000"/>
                </a:solidFill>
                <a:latin typeface="Calibri" pitchFamily="34" charset="0"/>
                <a:ea typeface="ＭＳ Ｐゴシック" pitchFamily="-65" charset="-128"/>
              </a:rPr>
              <a:t>Mex</a:t>
            </a:r>
            <a:endParaRPr lang="en-US" sz="1100" b="1" dirty="0" smtClean="0">
              <a:solidFill>
                <a:srgbClr val="000000"/>
              </a:solidFill>
              <a:latin typeface="Calibri" pitchFamily="34" charset="0"/>
              <a:ea typeface="ＭＳ Ｐゴシック" pitchFamily="-65" charset="-128"/>
            </a:endParaRPr>
          </a:p>
          <a:p>
            <a:pPr marL="171450" indent="-171450" eaLnBrk="1" hangingPunct="1">
              <a:buFont typeface="Arial" pitchFamily="34" charset="0"/>
              <a:buChar char="•"/>
            </a:pPr>
            <a:r>
              <a:rPr lang="en-US" sz="1100" b="1" dirty="0" smtClean="0">
                <a:solidFill>
                  <a:srgbClr val="000000"/>
                </a:solidFill>
                <a:latin typeface="Calibri" pitchFamily="34" charset="0"/>
                <a:ea typeface="ＭＳ Ｐゴシック" pitchFamily="-65" charset="-128"/>
              </a:rPr>
              <a:t>Columbia R.</a:t>
            </a:r>
          </a:p>
          <a:p>
            <a:pPr algn="ctr" eaLnBrk="1" hangingPunct="1"/>
            <a:r>
              <a:rPr lang="en-US" sz="1100" b="1" u="sng" dirty="0" smtClean="0">
                <a:solidFill>
                  <a:srgbClr val="000000"/>
                </a:solidFill>
                <a:latin typeface="Calibri" pitchFamily="34" charset="0"/>
                <a:ea typeface="ＭＳ Ｐゴシック" pitchFamily="-65" charset="-128"/>
              </a:rPr>
              <a:t>Bays</a:t>
            </a:r>
          </a:p>
          <a:p>
            <a:pPr eaLnBrk="1" hangingPunct="1">
              <a:buFont typeface="Arial" charset="0"/>
              <a:buChar char="•"/>
            </a:pPr>
            <a:r>
              <a:rPr lang="en-US" sz="1100" b="1" dirty="0" smtClean="0">
                <a:solidFill>
                  <a:srgbClr val="000000"/>
                </a:solidFill>
                <a:latin typeface="Calibri" pitchFamily="34" charset="0"/>
                <a:ea typeface="ＭＳ Ｐゴシック" pitchFamily="-65" charset="-128"/>
              </a:rPr>
              <a:t>  Chesapeake</a:t>
            </a:r>
          </a:p>
          <a:p>
            <a:pPr eaLnBrk="1" hangingPunct="1">
              <a:buFont typeface="Arial" charset="0"/>
              <a:buChar char="•"/>
            </a:pPr>
            <a:r>
              <a:rPr lang="en-US" sz="1100" b="1" dirty="0" smtClean="0">
                <a:solidFill>
                  <a:srgbClr val="000000"/>
                </a:solidFill>
                <a:latin typeface="Calibri" pitchFamily="34" charset="0"/>
                <a:ea typeface="ＭＳ Ｐゴシック" pitchFamily="-65" charset="-128"/>
              </a:rPr>
              <a:t>  Tampa </a:t>
            </a:r>
          </a:p>
          <a:p>
            <a:pPr eaLnBrk="1" hangingPunct="1">
              <a:buFont typeface="Arial" charset="0"/>
              <a:buChar char="•"/>
            </a:pPr>
            <a:r>
              <a:rPr lang="en-US" sz="1100" b="1" dirty="0" smtClean="0">
                <a:solidFill>
                  <a:srgbClr val="000000"/>
                </a:solidFill>
                <a:latin typeface="Calibri" pitchFamily="34" charset="0"/>
                <a:ea typeface="ＭＳ Ｐゴシック" pitchFamily="-65" charset="-128"/>
              </a:rPr>
              <a:t>  Delaware</a:t>
            </a:r>
            <a:endParaRPr lang="en-US" sz="1000" b="1" dirty="0" smtClean="0">
              <a:solidFill>
                <a:srgbClr val="000000"/>
              </a:solidFill>
              <a:latin typeface="Calibri" pitchFamily="34" charset="0"/>
              <a:ea typeface="ＭＳ Ｐゴシック" pitchFamily="-65" charset="-128"/>
            </a:endParaRPr>
          </a:p>
        </p:txBody>
      </p:sp>
      <p:sp>
        <p:nvSpPr>
          <p:cNvPr id="25667" name="Line 11"/>
          <p:cNvSpPr>
            <a:spLocks noChangeShapeType="1"/>
          </p:cNvSpPr>
          <p:nvPr/>
        </p:nvSpPr>
        <p:spPr bwMode="auto">
          <a:xfrm>
            <a:off x="7620000" y="1905000"/>
            <a:ext cx="304800" cy="0"/>
          </a:xfrm>
          <a:prstGeom prst="line">
            <a:avLst/>
          </a:prstGeom>
          <a:noFill/>
          <a:ln w="57150">
            <a:solidFill>
              <a:srgbClr val="33CCFF"/>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25668" name="Rectangle 35"/>
          <p:cNvSpPr>
            <a:spLocks noChangeArrowheads="1"/>
          </p:cNvSpPr>
          <p:nvPr/>
        </p:nvSpPr>
        <p:spPr bwMode="auto">
          <a:xfrm>
            <a:off x="152400" y="4648200"/>
            <a:ext cx="838200" cy="1071563"/>
          </a:xfrm>
          <a:prstGeom prst="rect">
            <a:avLst/>
          </a:prstGeom>
          <a:noFill/>
          <a:ln w="57150">
            <a:solidFill>
              <a:srgbClr val="FF0000"/>
            </a:solidFill>
            <a:miter lim="800000"/>
            <a:headEnd/>
            <a:tailEnd/>
          </a:ln>
        </p:spPr>
        <p:txBody>
          <a:bodyPr wrap="none" anchor="ctr"/>
          <a:lstStyle/>
          <a:p>
            <a:endParaRPr lang="en-US" smtClean="0">
              <a:solidFill>
                <a:srgbClr val="000000"/>
              </a:solidFill>
              <a:latin typeface="Calibri" pitchFamily="34" charset="0"/>
            </a:endParaRPr>
          </a:p>
        </p:txBody>
      </p:sp>
      <p:sp>
        <p:nvSpPr>
          <p:cNvPr id="25669" name="Text Box 78"/>
          <p:cNvSpPr txBox="1">
            <a:spLocks noChangeArrowheads="1"/>
          </p:cNvSpPr>
          <p:nvPr/>
        </p:nvSpPr>
        <p:spPr bwMode="auto">
          <a:xfrm>
            <a:off x="163513" y="4724400"/>
            <a:ext cx="831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smtClean="0">
                <a:solidFill>
                  <a:srgbClr val="000000"/>
                </a:solidFill>
                <a:latin typeface="Calibri" pitchFamily="34" charset="0"/>
                <a:cs typeface="Times New Roman" pitchFamily="18" charset="0"/>
              </a:rPr>
              <a:t>Space</a:t>
            </a:r>
          </a:p>
          <a:p>
            <a:pPr algn="ctr" eaLnBrk="1" hangingPunct="1"/>
            <a:r>
              <a:rPr lang="en-US" sz="1400" b="1" smtClean="0">
                <a:solidFill>
                  <a:srgbClr val="000000"/>
                </a:solidFill>
                <a:latin typeface="Calibri" pitchFamily="34" charset="0"/>
                <a:cs typeface="Times New Roman" pitchFamily="18" charset="0"/>
              </a:rPr>
              <a:t>Weather</a:t>
            </a:r>
          </a:p>
        </p:txBody>
      </p:sp>
      <p:sp>
        <p:nvSpPr>
          <p:cNvPr id="25670" name="Line 57"/>
          <p:cNvSpPr>
            <a:spLocks noChangeShapeType="1"/>
          </p:cNvSpPr>
          <p:nvPr/>
        </p:nvSpPr>
        <p:spPr bwMode="auto">
          <a:xfrm>
            <a:off x="228600" y="5280025"/>
            <a:ext cx="685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25671" name="Text Box 80"/>
          <p:cNvSpPr txBox="1">
            <a:spLocks noChangeArrowheads="1"/>
          </p:cNvSpPr>
          <p:nvPr/>
        </p:nvSpPr>
        <p:spPr bwMode="auto">
          <a:xfrm>
            <a:off x="296863" y="5319713"/>
            <a:ext cx="677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smtClean="0">
                <a:solidFill>
                  <a:srgbClr val="000000"/>
                </a:solidFill>
                <a:latin typeface="Calibri" pitchFamily="34" charset="0"/>
              </a:rPr>
              <a:t>ENLIL</a:t>
            </a:r>
          </a:p>
        </p:txBody>
      </p:sp>
      <p:grpSp>
        <p:nvGrpSpPr>
          <p:cNvPr id="25672" name="Group 87"/>
          <p:cNvGrpSpPr>
            <a:grpSpLocks/>
          </p:cNvGrpSpPr>
          <p:nvPr/>
        </p:nvGrpSpPr>
        <p:grpSpPr bwMode="auto">
          <a:xfrm>
            <a:off x="3581400" y="4419600"/>
            <a:ext cx="1981200" cy="1143000"/>
            <a:chOff x="3230563" y="4470400"/>
            <a:chExt cx="2133600" cy="1076325"/>
          </a:xfrm>
        </p:grpSpPr>
        <p:sp>
          <p:nvSpPr>
            <p:cNvPr id="25675" name="TextBox 71"/>
            <p:cNvSpPr txBox="1">
              <a:spLocks noChangeArrowheads="1"/>
            </p:cNvSpPr>
            <p:nvPr/>
          </p:nvSpPr>
          <p:spPr bwMode="auto">
            <a:xfrm rot="-5400000">
              <a:off x="2841219" y="4870063"/>
              <a:ext cx="1076325" cy="276999"/>
            </a:xfrm>
            <a:prstGeom prst="rect">
              <a:avLst/>
            </a:prstGeom>
            <a:solidFill>
              <a:srgbClr val="00B0F0"/>
            </a:solidFill>
            <a:ln w="12700">
              <a:solidFill>
                <a:schemeClr val="accent1"/>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200" b="1" smtClean="0">
                  <a:solidFill>
                    <a:srgbClr val="000000"/>
                  </a:solidFill>
                  <a:latin typeface="Calibri" pitchFamily="34" charset="0"/>
                </a:rPr>
                <a:t>Regional DA</a:t>
              </a:r>
            </a:p>
          </p:txBody>
        </p:sp>
        <p:sp>
          <p:nvSpPr>
            <p:cNvPr id="25676" name="Rectangle 35"/>
            <p:cNvSpPr>
              <a:spLocks noChangeArrowheads="1"/>
            </p:cNvSpPr>
            <p:nvPr/>
          </p:nvSpPr>
          <p:spPr bwMode="auto">
            <a:xfrm>
              <a:off x="3230563" y="4473575"/>
              <a:ext cx="2133600" cy="1071563"/>
            </a:xfrm>
            <a:prstGeom prst="rect">
              <a:avLst/>
            </a:prstGeom>
            <a:noFill/>
            <a:ln w="57150">
              <a:solidFill>
                <a:srgbClr val="00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mtClean="0">
                <a:solidFill>
                  <a:srgbClr val="000000"/>
                </a:solidFill>
                <a:latin typeface="Calibri" pitchFamily="34" charset="0"/>
              </a:endParaRPr>
            </a:p>
          </p:txBody>
        </p:sp>
      </p:grpSp>
      <p:sp>
        <p:nvSpPr>
          <p:cNvPr id="25673" name="Line 9"/>
          <p:cNvSpPr>
            <a:spLocks noChangeShapeType="1"/>
          </p:cNvSpPr>
          <p:nvPr/>
        </p:nvSpPr>
        <p:spPr bwMode="auto">
          <a:xfrm>
            <a:off x="5257800" y="3886200"/>
            <a:ext cx="990600" cy="1981200"/>
          </a:xfrm>
          <a:prstGeom prst="line">
            <a:avLst/>
          </a:prstGeom>
          <a:noFill/>
          <a:ln w="57150">
            <a:solidFill>
              <a:srgbClr val="6633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25674" name="Line 41"/>
          <p:cNvSpPr>
            <a:spLocks noChangeShapeType="1"/>
          </p:cNvSpPr>
          <p:nvPr/>
        </p:nvSpPr>
        <p:spPr bwMode="auto">
          <a:xfrm>
            <a:off x="2544763" y="2357438"/>
            <a:ext cx="0" cy="609600"/>
          </a:xfrm>
          <a:prstGeom prst="line">
            <a:avLst/>
          </a:prstGeom>
          <a:noFill/>
          <a:ln w="63500">
            <a:solidFill>
              <a:srgbClr val="006600"/>
            </a:solidFill>
            <a:round/>
            <a:headEnd type="triangle" w="med" len="me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Tree>
    <p:extLst>
      <p:ext uri="{BB962C8B-B14F-4D97-AF65-F5344CB8AC3E}">
        <p14:creationId xmlns:p14="http://schemas.microsoft.com/office/powerpoint/2010/main" val="76719397"/>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7268568" y="3822701"/>
            <a:ext cx="1418232" cy="269333"/>
          </a:xfrm>
          <a:prstGeom prst="rect">
            <a:avLst/>
          </a:prstGeom>
          <a:solidFill>
            <a:srgbClr val="99CC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pitchFamily="34" charset="0"/>
            </a:endParaRPr>
          </a:p>
        </p:txBody>
      </p:sp>
      <p:sp>
        <p:nvSpPr>
          <p:cNvPr id="77827" name="Text Box 2"/>
          <p:cNvSpPr txBox="1">
            <a:spLocks noChangeArrowheads="1"/>
          </p:cNvSpPr>
          <p:nvPr/>
        </p:nvSpPr>
        <p:spPr bwMode="auto">
          <a:xfrm>
            <a:off x="7391400" y="2929577"/>
            <a:ext cx="1400175" cy="517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400">
                <a:solidFill>
                  <a:srgbClr val="000000"/>
                </a:solidFill>
              </a:rPr>
              <a:t>Climate/Weather</a:t>
            </a:r>
          </a:p>
          <a:p>
            <a:pPr algn="ctr" eaLnBrk="1" hangingPunct="1"/>
            <a:r>
              <a:rPr lang="en-US" sz="1400">
                <a:solidFill>
                  <a:srgbClr val="000000"/>
                </a:solidFill>
              </a:rPr>
              <a:t>Linkage</a:t>
            </a:r>
          </a:p>
        </p:txBody>
      </p:sp>
      <p:sp>
        <p:nvSpPr>
          <p:cNvPr id="77828" name="Freeform 3"/>
          <p:cNvSpPr>
            <a:spLocks/>
          </p:cNvSpPr>
          <p:nvPr/>
        </p:nvSpPr>
        <p:spPr bwMode="auto">
          <a:xfrm>
            <a:off x="2286000" y="1357313"/>
            <a:ext cx="4800600" cy="3810000"/>
          </a:xfrm>
          <a:custGeom>
            <a:avLst/>
            <a:gdLst>
              <a:gd name="T0" fmla="*/ 0 w 2963"/>
              <a:gd name="T1" fmla="*/ 2147483647 h 2136"/>
              <a:gd name="T2" fmla="*/ 2147483647 w 2963"/>
              <a:gd name="T3" fmla="*/ 2147483647 h 2136"/>
              <a:gd name="T4" fmla="*/ 2147483647 w 2963"/>
              <a:gd name="T5" fmla="*/ 2147483647 h 2136"/>
              <a:gd name="T6" fmla="*/ 2147483647 w 2963"/>
              <a:gd name="T7" fmla="*/ 2147483647 h 2136"/>
              <a:gd name="T8" fmla="*/ 2147483647 w 2963"/>
              <a:gd name="T9" fmla="*/ 2147483647 h 2136"/>
              <a:gd name="T10" fmla="*/ 2147483647 w 2963"/>
              <a:gd name="T11" fmla="*/ 0 h 2136"/>
              <a:gd name="T12" fmla="*/ 0 60000 65536"/>
              <a:gd name="T13" fmla="*/ 0 60000 65536"/>
              <a:gd name="T14" fmla="*/ 0 60000 65536"/>
              <a:gd name="T15" fmla="*/ 0 60000 65536"/>
              <a:gd name="T16" fmla="*/ 0 60000 65536"/>
              <a:gd name="T17" fmla="*/ 0 60000 65536"/>
              <a:gd name="T18" fmla="*/ 0 w 2963"/>
              <a:gd name="T19" fmla="*/ 0 h 2136"/>
              <a:gd name="T20" fmla="*/ 2963 w 2963"/>
              <a:gd name="T21" fmla="*/ 2136 h 2136"/>
            </a:gdLst>
            <a:ahLst/>
            <a:cxnLst>
              <a:cxn ang="T12">
                <a:pos x="T0" y="T1"/>
              </a:cxn>
              <a:cxn ang="T13">
                <a:pos x="T2" y="T3"/>
              </a:cxn>
              <a:cxn ang="T14">
                <a:pos x="T4" y="T5"/>
              </a:cxn>
              <a:cxn ang="T15">
                <a:pos x="T6" y="T7"/>
              </a:cxn>
              <a:cxn ang="T16">
                <a:pos x="T8" y="T9"/>
              </a:cxn>
              <a:cxn ang="T17">
                <a:pos x="T10" y="T11"/>
              </a:cxn>
            </a:cxnLst>
            <a:rect l="T18" t="T19" r="T20" b="T21"/>
            <a:pathLst>
              <a:path w="2963" h="2136">
                <a:moveTo>
                  <a:pt x="0" y="2136"/>
                </a:moveTo>
                <a:cubicBezTo>
                  <a:pt x="57" y="1906"/>
                  <a:pt x="114" y="1675"/>
                  <a:pt x="228" y="1445"/>
                </a:cubicBezTo>
                <a:cubicBezTo>
                  <a:pt x="342" y="1215"/>
                  <a:pt x="484" y="953"/>
                  <a:pt x="684" y="754"/>
                </a:cubicBezTo>
                <a:cubicBezTo>
                  <a:pt x="883" y="555"/>
                  <a:pt x="1162" y="370"/>
                  <a:pt x="1425" y="251"/>
                </a:cubicBezTo>
                <a:cubicBezTo>
                  <a:pt x="1688" y="132"/>
                  <a:pt x="2004" y="84"/>
                  <a:pt x="2260" y="42"/>
                </a:cubicBezTo>
                <a:cubicBezTo>
                  <a:pt x="2516" y="0"/>
                  <a:pt x="2817" y="9"/>
                  <a:pt x="2963" y="0"/>
                </a:cubicBezTo>
              </a:path>
            </a:pathLst>
          </a:custGeom>
          <a:noFill/>
          <a:ln w="28575">
            <a:solidFill>
              <a:srgbClr val="FF9933"/>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solidFill>
                <a:srgbClr val="000000"/>
              </a:solidFill>
              <a:latin typeface="Arial" pitchFamily="34" charset="0"/>
            </a:endParaRPr>
          </a:p>
        </p:txBody>
      </p:sp>
      <p:sp>
        <p:nvSpPr>
          <p:cNvPr id="77829" name="Freeform 4"/>
          <p:cNvSpPr>
            <a:spLocks/>
          </p:cNvSpPr>
          <p:nvPr/>
        </p:nvSpPr>
        <p:spPr bwMode="auto">
          <a:xfrm>
            <a:off x="2286000" y="2381250"/>
            <a:ext cx="4800600" cy="2816225"/>
          </a:xfrm>
          <a:custGeom>
            <a:avLst/>
            <a:gdLst>
              <a:gd name="T0" fmla="*/ 0 w 2964"/>
              <a:gd name="T1" fmla="*/ 2147483647 h 1753"/>
              <a:gd name="T2" fmla="*/ 2147483647 w 2964"/>
              <a:gd name="T3" fmla="*/ 2147483647 h 1753"/>
              <a:gd name="T4" fmla="*/ 2147483647 w 2964"/>
              <a:gd name="T5" fmla="*/ 2147483647 h 1753"/>
              <a:gd name="T6" fmla="*/ 2147483647 w 2964"/>
              <a:gd name="T7" fmla="*/ 2147483647 h 1753"/>
              <a:gd name="T8" fmla="*/ 2147483647 w 2964"/>
              <a:gd name="T9" fmla="*/ 2147483647 h 1753"/>
              <a:gd name="T10" fmla="*/ 2147483647 w 2964"/>
              <a:gd name="T11" fmla="*/ 2147483647 h 1753"/>
              <a:gd name="T12" fmla="*/ 2147483647 w 2964"/>
              <a:gd name="T13" fmla="*/ 2147483647 h 1753"/>
              <a:gd name="T14" fmla="*/ 2147483647 w 2964"/>
              <a:gd name="T15" fmla="*/ 0 h 1753"/>
              <a:gd name="T16" fmla="*/ 0 60000 65536"/>
              <a:gd name="T17" fmla="*/ 0 60000 65536"/>
              <a:gd name="T18" fmla="*/ 0 60000 65536"/>
              <a:gd name="T19" fmla="*/ 0 60000 65536"/>
              <a:gd name="T20" fmla="*/ 0 60000 65536"/>
              <a:gd name="T21" fmla="*/ 0 60000 65536"/>
              <a:gd name="T22" fmla="*/ 0 60000 65536"/>
              <a:gd name="T23" fmla="*/ 0 60000 65536"/>
              <a:gd name="T24" fmla="*/ 0 w 2964"/>
              <a:gd name="T25" fmla="*/ 0 h 1753"/>
              <a:gd name="T26" fmla="*/ 2964 w 2964"/>
              <a:gd name="T27" fmla="*/ 1753 h 17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64" h="1753">
                <a:moveTo>
                  <a:pt x="0" y="1753"/>
                </a:moveTo>
                <a:cubicBezTo>
                  <a:pt x="52" y="1624"/>
                  <a:pt x="98" y="1509"/>
                  <a:pt x="170" y="1381"/>
                </a:cubicBezTo>
                <a:cubicBezTo>
                  <a:pt x="242" y="1253"/>
                  <a:pt x="341" y="1105"/>
                  <a:pt x="431" y="987"/>
                </a:cubicBezTo>
                <a:cubicBezTo>
                  <a:pt x="521" y="869"/>
                  <a:pt x="591" y="772"/>
                  <a:pt x="708" y="672"/>
                </a:cubicBezTo>
                <a:cubicBezTo>
                  <a:pt x="825" y="572"/>
                  <a:pt x="969" y="476"/>
                  <a:pt x="1135" y="387"/>
                </a:cubicBezTo>
                <a:cubicBezTo>
                  <a:pt x="1301" y="298"/>
                  <a:pt x="1484" y="199"/>
                  <a:pt x="1703" y="139"/>
                </a:cubicBezTo>
                <a:cubicBezTo>
                  <a:pt x="1922" y="79"/>
                  <a:pt x="2237" y="50"/>
                  <a:pt x="2447" y="27"/>
                </a:cubicBezTo>
                <a:cubicBezTo>
                  <a:pt x="2657" y="4"/>
                  <a:pt x="2856" y="6"/>
                  <a:pt x="2964" y="0"/>
                </a:cubicBezTo>
              </a:path>
            </a:pathLst>
          </a:custGeom>
          <a:noFill/>
          <a:ln w="28575">
            <a:solidFill>
              <a:srgbClr val="FF9933"/>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solidFill>
                <a:srgbClr val="000000"/>
              </a:solidFill>
              <a:latin typeface="Arial" pitchFamily="34" charset="0"/>
            </a:endParaRPr>
          </a:p>
        </p:txBody>
      </p:sp>
      <p:sp>
        <p:nvSpPr>
          <p:cNvPr id="77830" name="Line 5"/>
          <p:cNvSpPr>
            <a:spLocks noChangeShapeType="1"/>
          </p:cNvSpPr>
          <p:nvPr/>
        </p:nvSpPr>
        <p:spPr bwMode="auto">
          <a:xfrm>
            <a:off x="7086600" y="1371600"/>
            <a:ext cx="0" cy="1066800"/>
          </a:xfrm>
          <a:prstGeom prst="line">
            <a:avLst/>
          </a:prstGeom>
          <a:noFill/>
          <a:ln w="28575">
            <a:solidFill>
              <a:srgbClr val="FF9933"/>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latin typeface="Arial" pitchFamily="34" charset="0"/>
            </a:endParaRPr>
          </a:p>
        </p:txBody>
      </p:sp>
      <p:sp>
        <p:nvSpPr>
          <p:cNvPr id="235526" name="Text Box 6"/>
          <p:cNvSpPr txBox="1">
            <a:spLocks noChangeArrowheads="1"/>
          </p:cNvSpPr>
          <p:nvPr/>
        </p:nvSpPr>
        <p:spPr bwMode="auto">
          <a:xfrm>
            <a:off x="7391400" y="1676400"/>
            <a:ext cx="1143000" cy="457200"/>
          </a:xfrm>
          <a:prstGeom prst="rect">
            <a:avLst/>
          </a:prstGeom>
          <a:noFill/>
          <a:ln w="28575">
            <a:noFill/>
            <a:miter lim="800000"/>
            <a:headEnd/>
            <a:tailEnd/>
          </a:ln>
          <a:effectLst>
            <a:outerShdw algn="ctr" rotWithShape="0">
              <a:schemeClr val="tx1"/>
            </a:outerShdw>
          </a:effectLst>
        </p:spPr>
        <p:txBody>
          <a:bodyPr lIns="91432" tIns="45716" rIns="91432" bIns="45716">
            <a:spAutoFit/>
          </a:bodyPr>
          <a:lstStyle/>
          <a:p>
            <a:pPr algn="ctr" eaLnBrk="0" hangingPunct="0">
              <a:defRPr/>
            </a:pPr>
            <a:r>
              <a:rPr lang="en-US" sz="1200" b="1" i="1" dirty="0">
                <a:solidFill>
                  <a:srgbClr val="000000"/>
                </a:solidFill>
                <a:effectLst>
                  <a:outerShdw blurRad="38100" dist="38100" dir="2700000" algn="tl">
                    <a:srgbClr val="C0C0C0"/>
                  </a:outerShdw>
                </a:effectLst>
                <a:latin typeface="Arial" pitchFamily="34" charset="0"/>
                <a:cs typeface="Times New Roman" pitchFamily="18" charset="0"/>
              </a:rPr>
              <a:t>Forecast </a:t>
            </a:r>
          </a:p>
          <a:p>
            <a:pPr algn="ctr" eaLnBrk="0" hangingPunct="0">
              <a:defRPr/>
            </a:pPr>
            <a:r>
              <a:rPr lang="en-US" sz="1200" b="1" i="1" dirty="0">
                <a:solidFill>
                  <a:srgbClr val="000000"/>
                </a:solidFill>
                <a:effectLst>
                  <a:outerShdw blurRad="38100" dist="38100" dir="2700000" algn="tl">
                    <a:srgbClr val="C0C0C0"/>
                  </a:outerShdw>
                </a:effectLst>
                <a:latin typeface="Arial" pitchFamily="34" charset="0"/>
                <a:cs typeface="Times New Roman" pitchFamily="18" charset="0"/>
              </a:rPr>
              <a:t>Uncertainty</a:t>
            </a:r>
          </a:p>
        </p:txBody>
      </p:sp>
      <p:sp>
        <p:nvSpPr>
          <p:cNvPr id="235527" name="Text Box 7"/>
          <p:cNvSpPr txBox="1">
            <a:spLocks noChangeArrowheads="1"/>
          </p:cNvSpPr>
          <p:nvPr/>
        </p:nvSpPr>
        <p:spPr bwMode="auto">
          <a:xfrm>
            <a:off x="1752600" y="4708525"/>
            <a:ext cx="1006475" cy="304800"/>
          </a:xfrm>
          <a:prstGeom prst="rect">
            <a:avLst/>
          </a:prstGeom>
          <a:gradFill rotWithShape="0">
            <a:gsLst>
              <a:gs pos="0">
                <a:srgbClr val="CCFFCC"/>
              </a:gs>
              <a:gs pos="100000">
                <a:srgbClr val="339933"/>
              </a:gs>
            </a:gsLst>
            <a:path path="shape">
              <a:fillToRect l="50000" t="50000" r="50000" b="50000"/>
            </a:path>
          </a:gradFill>
          <a:ln w="28575">
            <a:solidFill>
              <a:schemeClr val="bg2"/>
            </a:solidFill>
            <a:miter lim="800000"/>
            <a:headEnd/>
            <a:tailEnd/>
          </a:ln>
          <a:effectLst/>
        </p:spPr>
        <p:txBody>
          <a:bodyPr lIns="91432" tIns="45716" rIns="91432" bIns="45716">
            <a:spAutoFit/>
          </a:bodyPr>
          <a:lstStyle/>
          <a:p>
            <a:pPr algn="ctr" eaLnBrk="0" hangingPunct="0">
              <a:defRPr/>
            </a:pPr>
            <a:r>
              <a:rPr lang="en-US" sz="1200" b="1" i="1">
                <a:solidFill>
                  <a:srgbClr val="808080"/>
                </a:solidFill>
                <a:effectLst>
                  <a:outerShdw blurRad="38100" dist="38100" dir="2700000" algn="tl">
                    <a:srgbClr val="000000"/>
                  </a:outerShdw>
                </a:effectLst>
                <a:latin typeface="Arial" pitchFamily="34" charset="0"/>
                <a:cs typeface="Times New Roman" pitchFamily="18" charset="0"/>
              </a:rPr>
              <a:t>Minutes</a:t>
            </a:r>
          </a:p>
        </p:txBody>
      </p:sp>
      <p:sp>
        <p:nvSpPr>
          <p:cNvPr id="235528" name="Text Box 8"/>
          <p:cNvSpPr txBox="1">
            <a:spLocks noChangeArrowheads="1"/>
          </p:cNvSpPr>
          <p:nvPr/>
        </p:nvSpPr>
        <p:spPr bwMode="auto">
          <a:xfrm>
            <a:off x="2078038" y="4232275"/>
            <a:ext cx="1020762" cy="303213"/>
          </a:xfrm>
          <a:prstGeom prst="rect">
            <a:avLst/>
          </a:prstGeom>
          <a:gradFill rotWithShape="0">
            <a:gsLst>
              <a:gs pos="0">
                <a:srgbClr val="CCFFCC"/>
              </a:gs>
              <a:gs pos="100000">
                <a:srgbClr val="339933"/>
              </a:gs>
            </a:gsLst>
            <a:path path="shape">
              <a:fillToRect l="50000" t="50000" r="50000" b="50000"/>
            </a:path>
          </a:gradFill>
          <a:ln w="28575">
            <a:solidFill>
              <a:schemeClr val="bg2"/>
            </a:solidFill>
            <a:miter lim="800000"/>
            <a:headEnd/>
            <a:tailEnd/>
          </a:ln>
          <a:effectLst/>
        </p:spPr>
        <p:txBody>
          <a:bodyPr lIns="91432" tIns="45716" rIns="91432" bIns="45716">
            <a:spAutoFit/>
          </a:bodyPr>
          <a:lstStyle/>
          <a:p>
            <a:pPr algn="ctr" eaLnBrk="0" hangingPunct="0">
              <a:defRPr/>
            </a:pPr>
            <a:r>
              <a:rPr lang="en-US" sz="1200" b="1" i="1">
                <a:solidFill>
                  <a:srgbClr val="808080"/>
                </a:solidFill>
                <a:effectLst>
                  <a:outerShdw blurRad="38100" dist="38100" dir="2700000" algn="tl">
                    <a:srgbClr val="000000"/>
                  </a:outerShdw>
                </a:effectLst>
                <a:latin typeface="Arial" pitchFamily="34" charset="0"/>
                <a:cs typeface="Times New Roman" pitchFamily="18" charset="0"/>
              </a:rPr>
              <a:t>Hours</a:t>
            </a:r>
          </a:p>
        </p:txBody>
      </p:sp>
      <p:sp>
        <p:nvSpPr>
          <p:cNvPr id="235529" name="Text Box 9"/>
          <p:cNvSpPr txBox="1">
            <a:spLocks noChangeArrowheads="1"/>
          </p:cNvSpPr>
          <p:nvPr/>
        </p:nvSpPr>
        <p:spPr bwMode="auto">
          <a:xfrm>
            <a:off x="2381250" y="3754438"/>
            <a:ext cx="1046163" cy="301625"/>
          </a:xfrm>
          <a:prstGeom prst="rect">
            <a:avLst/>
          </a:prstGeom>
          <a:gradFill rotWithShape="0">
            <a:gsLst>
              <a:gs pos="0">
                <a:srgbClr val="CCFFCC"/>
              </a:gs>
              <a:gs pos="100000">
                <a:srgbClr val="339933"/>
              </a:gs>
            </a:gsLst>
            <a:path path="shape">
              <a:fillToRect l="50000" t="50000" r="50000" b="50000"/>
            </a:path>
          </a:gradFill>
          <a:ln w="28575">
            <a:solidFill>
              <a:schemeClr val="bg2"/>
            </a:solidFill>
            <a:miter lim="800000"/>
            <a:headEnd/>
            <a:tailEnd/>
          </a:ln>
          <a:effectLst/>
        </p:spPr>
        <p:txBody>
          <a:bodyPr lIns="91432" tIns="45716" rIns="91432" bIns="45716">
            <a:spAutoFit/>
          </a:bodyPr>
          <a:lstStyle/>
          <a:p>
            <a:pPr algn="ctr" eaLnBrk="0" hangingPunct="0">
              <a:defRPr/>
            </a:pPr>
            <a:r>
              <a:rPr lang="en-US" sz="1200" b="1" i="1">
                <a:solidFill>
                  <a:srgbClr val="808080"/>
                </a:solidFill>
                <a:effectLst>
                  <a:outerShdw blurRad="38100" dist="38100" dir="2700000" algn="tl">
                    <a:srgbClr val="000000"/>
                  </a:outerShdw>
                </a:effectLst>
                <a:latin typeface="Arial" pitchFamily="34" charset="0"/>
                <a:cs typeface="Times New Roman" pitchFamily="18" charset="0"/>
              </a:rPr>
              <a:t>Days</a:t>
            </a:r>
          </a:p>
        </p:txBody>
      </p:sp>
      <p:sp>
        <p:nvSpPr>
          <p:cNvPr id="235530" name="Text Box 10"/>
          <p:cNvSpPr txBox="1">
            <a:spLocks noChangeArrowheads="1"/>
          </p:cNvSpPr>
          <p:nvPr/>
        </p:nvSpPr>
        <p:spPr bwMode="auto">
          <a:xfrm>
            <a:off x="2679700" y="3278188"/>
            <a:ext cx="1082675" cy="303212"/>
          </a:xfrm>
          <a:prstGeom prst="rect">
            <a:avLst/>
          </a:prstGeom>
          <a:gradFill rotWithShape="0">
            <a:gsLst>
              <a:gs pos="0">
                <a:srgbClr val="CCFFCC"/>
              </a:gs>
              <a:gs pos="100000">
                <a:srgbClr val="339933"/>
              </a:gs>
            </a:gsLst>
            <a:path path="shape">
              <a:fillToRect l="50000" t="50000" r="50000" b="50000"/>
            </a:path>
          </a:gradFill>
          <a:ln w="28575">
            <a:solidFill>
              <a:schemeClr val="bg2"/>
            </a:solidFill>
            <a:miter lim="800000"/>
            <a:headEnd/>
            <a:tailEnd/>
          </a:ln>
          <a:effectLst/>
        </p:spPr>
        <p:txBody>
          <a:bodyPr lIns="91432" tIns="45716" rIns="91432" bIns="45716">
            <a:spAutoFit/>
          </a:bodyPr>
          <a:lstStyle/>
          <a:p>
            <a:pPr algn="ctr" eaLnBrk="0" hangingPunct="0">
              <a:defRPr/>
            </a:pPr>
            <a:r>
              <a:rPr lang="en-US" sz="1200" b="1" i="1">
                <a:solidFill>
                  <a:srgbClr val="808080"/>
                </a:solidFill>
                <a:effectLst>
                  <a:outerShdw blurRad="38100" dist="38100" dir="2700000" algn="tl">
                    <a:srgbClr val="000000"/>
                  </a:outerShdw>
                </a:effectLst>
                <a:latin typeface="Arial" pitchFamily="34" charset="0"/>
                <a:cs typeface="Times New Roman" pitchFamily="18" charset="0"/>
              </a:rPr>
              <a:t>1 Week</a:t>
            </a:r>
          </a:p>
        </p:txBody>
      </p:sp>
      <p:sp>
        <p:nvSpPr>
          <p:cNvPr id="235531" name="Text Box 11"/>
          <p:cNvSpPr txBox="1">
            <a:spLocks noChangeArrowheads="1"/>
          </p:cNvSpPr>
          <p:nvPr/>
        </p:nvSpPr>
        <p:spPr bwMode="auto">
          <a:xfrm>
            <a:off x="3114675" y="2814638"/>
            <a:ext cx="1125538" cy="303212"/>
          </a:xfrm>
          <a:prstGeom prst="rect">
            <a:avLst/>
          </a:prstGeom>
          <a:gradFill rotWithShape="0">
            <a:gsLst>
              <a:gs pos="0">
                <a:srgbClr val="FF9933"/>
              </a:gs>
              <a:gs pos="100000">
                <a:srgbClr val="800000"/>
              </a:gs>
            </a:gsLst>
            <a:path path="shape">
              <a:fillToRect l="50000" t="50000" r="50000" b="50000"/>
            </a:path>
          </a:gradFill>
          <a:ln w="28575">
            <a:solidFill>
              <a:schemeClr val="bg2"/>
            </a:solidFill>
            <a:miter lim="800000"/>
            <a:headEnd/>
            <a:tailEnd/>
          </a:ln>
          <a:effectLst/>
        </p:spPr>
        <p:txBody>
          <a:bodyPr lIns="91432" tIns="45716" rIns="91432" bIns="45716">
            <a:spAutoFit/>
          </a:bodyPr>
          <a:lstStyle/>
          <a:p>
            <a:pPr algn="ctr" eaLnBrk="0" hangingPunct="0">
              <a:defRPr/>
            </a:pPr>
            <a:r>
              <a:rPr lang="en-US" sz="1200" b="1" i="1">
                <a:solidFill>
                  <a:srgbClr val="000000"/>
                </a:solidFill>
                <a:effectLst>
                  <a:outerShdw blurRad="38100" dist="38100" dir="2700000" algn="tl">
                    <a:srgbClr val="FFFFFF"/>
                  </a:outerShdw>
                </a:effectLst>
                <a:latin typeface="Arial" pitchFamily="34" charset="0"/>
                <a:cs typeface="Times New Roman" pitchFamily="18" charset="0"/>
              </a:rPr>
              <a:t>2 Week</a:t>
            </a:r>
          </a:p>
        </p:txBody>
      </p:sp>
      <p:sp>
        <p:nvSpPr>
          <p:cNvPr id="235532" name="Text Box 12"/>
          <p:cNvSpPr txBox="1">
            <a:spLocks noChangeArrowheads="1"/>
          </p:cNvSpPr>
          <p:nvPr/>
        </p:nvSpPr>
        <p:spPr bwMode="auto">
          <a:xfrm>
            <a:off x="3575050" y="2382838"/>
            <a:ext cx="1179513" cy="303212"/>
          </a:xfrm>
          <a:prstGeom prst="rect">
            <a:avLst/>
          </a:prstGeom>
          <a:gradFill rotWithShape="0">
            <a:gsLst>
              <a:gs pos="0">
                <a:srgbClr val="FF9933"/>
              </a:gs>
              <a:gs pos="100000">
                <a:srgbClr val="800000"/>
              </a:gs>
            </a:gsLst>
            <a:path path="shape">
              <a:fillToRect l="50000" t="50000" r="50000" b="50000"/>
            </a:path>
          </a:gradFill>
          <a:ln w="28575">
            <a:solidFill>
              <a:schemeClr val="bg2"/>
            </a:solidFill>
            <a:miter lim="800000"/>
            <a:headEnd/>
            <a:tailEnd/>
          </a:ln>
          <a:effectLst/>
        </p:spPr>
        <p:txBody>
          <a:bodyPr lIns="91432" tIns="45716" rIns="91432" bIns="45716">
            <a:spAutoFit/>
          </a:bodyPr>
          <a:lstStyle/>
          <a:p>
            <a:pPr algn="ctr" eaLnBrk="0" hangingPunct="0">
              <a:defRPr/>
            </a:pPr>
            <a:r>
              <a:rPr lang="en-US" sz="1200" b="1" i="1">
                <a:solidFill>
                  <a:srgbClr val="000000"/>
                </a:solidFill>
                <a:effectLst>
                  <a:outerShdw blurRad="38100" dist="38100" dir="2700000" algn="tl">
                    <a:srgbClr val="FFFFFF"/>
                  </a:outerShdw>
                </a:effectLst>
                <a:latin typeface="Arial" pitchFamily="34" charset="0"/>
                <a:cs typeface="Times New Roman" pitchFamily="18" charset="0"/>
              </a:rPr>
              <a:t>Months</a:t>
            </a:r>
          </a:p>
        </p:txBody>
      </p:sp>
      <p:sp>
        <p:nvSpPr>
          <p:cNvPr id="235533" name="Text Box 13"/>
          <p:cNvSpPr txBox="1">
            <a:spLocks noChangeArrowheads="1"/>
          </p:cNvSpPr>
          <p:nvPr/>
        </p:nvSpPr>
        <p:spPr bwMode="auto">
          <a:xfrm>
            <a:off x="4505325" y="1974850"/>
            <a:ext cx="1177925" cy="301625"/>
          </a:xfrm>
          <a:prstGeom prst="rect">
            <a:avLst/>
          </a:prstGeom>
          <a:gradFill rotWithShape="0">
            <a:gsLst>
              <a:gs pos="0">
                <a:srgbClr val="FF9933"/>
              </a:gs>
              <a:gs pos="100000">
                <a:srgbClr val="800000"/>
              </a:gs>
            </a:gsLst>
            <a:path path="shape">
              <a:fillToRect l="50000" t="50000" r="50000" b="50000"/>
            </a:path>
          </a:gradFill>
          <a:ln w="28575">
            <a:solidFill>
              <a:schemeClr val="bg2"/>
            </a:solidFill>
            <a:miter lim="800000"/>
            <a:headEnd/>
            <a:tailEnd/>
          </a:ln>
          <a:effectLst/>
        </p:spPr>
        <p:txBody>
          <a:bodyPr lIns="91432" tIns="45716" rIns="91432" bIns="45716">
            <a:spAutoFit/>
          </a:bodyPr>
          <a:lstStyle/>
          <a:p>
            <a:pPr algn="ctr" eaLnBrk="0" hangingPunct="0">
              <a:defRPr/>
            </a:pPr>
            <a:r>
              <a:rPr lang="en-US" sz="1200" b="1" i="1">
                <a:solidFill>
                  <a:srgbClr val="000000"/>
                </a:solidFill>
                <a:effectLst>
                  <a:outerShdw blurRad="38100" dist="38100" dir="2700000" algn="tl">
                    <a:srgbClr val="FFFFFF"/>
                  </a:outerShdw>
                </a:effectLst>
                <a:latin typeface="Arial" pitchFamily="34" charset="0"/>
                <a:cs typeface="Times New Roman" pitchFamily="18" charset="0"/>
              </a:rPr>
              <a:t>Seasons</a:t>
            </a:r>
          </a:p>
        </p:txBody>
      </p:sp>
      <p:sp>
        <p:nvSpPr>
          <p:cNvPr id="235534" name="Text Box 14"/>
          <p:cNvSpPr txBox="1">
            <a:spLocks noChangeArrowheads="1"/>
          </p:cNvSpPr>
          <p:nvPr/>
        </p:nvSpPr>
        <p:spPr bwMode="auto">
          <a:xfrm>
            <a:off x="5821363" y="1725613"/>
            <a:ext cx="1160462" cy="303212"/>
          </a:xfrm>
          <a:prstGeom prst="rect">
            <a:avLst/>
          </a:prstGeom>
          <a:gradFill rotWithShape="0">
            <a:gsLst>
              <a:gs pos="0">
                <a:srgbClr val="FF9933"/>
              </a:gs>
              <a:gs pos="100000">
                <a:srgbClr val="800000"/>
              </a:gs>
            </a:gsLst>
            <a:path path="shape">
              <a:fillToRect l="50000" t="50000" r="50000" b="50000"/>
            </a:path>
          </a:gradFill>
          <a:ln w="28575">
            <a:solidFill>
              <a:schemeClr val="bg2"/>
            </a:solidFill>
            <a:miter lim="800000"/>
            <a:headEnd/>
            <a:tailEnd/>
          </a:ln>
          <a:effectLst/>
        </p:spPr>
        <p:txBody>
          <a:bodyPr lIns="91432" tIns="45716" rIns="91432" bIns="45716">
            <a:spAutoFit/>
          </a:bodyPr>
          <a:lstStyle/>
          <a:p>
            <a:pPr algn="ctr" eaLnBrk="0" hangingPunct="0">
              <a:defRPr/>
            </a:pPr>
            <a:r>
              <a:rPr lang="en-US" sz="1200" b="1" i="1">
                <a:solidFill>
                  <a:srgbClr val="000000"/>
                </a:solidFill>
                <a:effectLst>
                  <a:outerShdw blurRad="38100" dist="38100" dir="2700000" algn="tl">
                    <a:srgbClr val="FFFFFF"/>
                  </a:outerShdw>
                </a:effectLst>
                <a:latin typeface="Arial" pitchFamily="34" charset="0"/>
                <a:cs typeface="Times New Roman" pitchFamily="18" charset="0"/>
              </a:rPr>
              <a:t>Years</a:t>
            </a:r>
          </a:p>
        </p:txBody>
      </p:sp>
      <p:sp>
        <p:nvSpPr>
          <p:cNvPr id="77840" name="Rectangle 15"/>
          <p:cNvSpPr>
            <a:spLocks noGrp="1" noChangeArrowheads="1"/>
          </p:cNvSpPr>
          <p:nvPr>
            <p:ph type="title" idx="4294967295"/>
          </p:nvPr>
        </p:nvSpPr>
        <p:spPr>
          <a:xfrm>
            <a:off x="685800" y="76200"/>
            <a:ext cx="7772400" cy="1143000"/>
          </a:xfrm>
        </p:spPr>
        <p:txBody>
          <a:bodyPr/>
          <a:lstStyle/>
          <a:p>
            <a:pPr eaLnBrk="1" hangingPunct="1"/>
            <a:r>
              <a:rPr lang="en-US" sz="2800" dirty="0" smtClean="0"/>
              <a:t>NOAA Seamless Suite of Forecast</a:t>
            </a:r>
            <a:br>
              <a:rPr lang="en-US" sz="2800" dirty="0" smtClean="0"/>
            </a:br>
            <a:r>
              <a:rPr lang="en-US" sz="2800" dirty="0" smtClean="0"/>
              <a:t>Products Spanning Climate and Weather</a:t>
            </a:r>
          </a:p>
        </p:txBody>
      </p:sp>
      <p:sp>
        <p:nvSpPr>
          <p:cNvPr id="77841" name="Line 16"/>
          <p:cNvSpPr>
            <a:spLocks noChangeShapeType="1"/>
          </p:cNvSpPr>
          <p:nvPr/>
        </p:nvSpPr>
        <p:spPr bwMode="auto">
          <a:xfrm>
            <a:off x="690563" y="1257300"/>
            <a:ext cx="7696200" cy="0"/>
          </a:xfrm>
          <a:prstGeom prst="line">
            <a:avLst/>
          </a:prstGeom>
          <a:noFill/>
          <a:ln w="57150" cmpd="thinThick">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latin typeface="Arial" pitchFamily="34" charset="0"/>
            </a:endParaRPr>
          </a:p>
        </p:txBody>
      </p:sp>
      <p:pic>
        <p:nvPicPr>
          <p:cNvPr id="77842" name="Picture 17" descr="DOC_LOGO_1X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230188"/>
            <a:ext cx="838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3" name="Picture 18" descr="Noaa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6388" y="228600"/>
            <a:ext cx="836612"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16" name="Text Box 19"/>
          <p:cNvSpPr txBox="1">
            <a:spLocks noChangeArrowheads="1"/>
          </p:cNvSpPr>
          <p:nvPr/>
        </p:nvSpPr>
        <p:spPr bwMode="auto">
          <a:xfrm>
            <a:off x="4514765" y="2903538"/>
            <a:ext cx="2144882" cy="523220"/>
          </a:xfrm>
          <a:prstGeom prst="rect">
            <a:avLst/>
          </a:prstGeom>
          <a:solidFill>
            <a:srgbClr val="99CCFF"/>
          </a:solidFill>
          <a:ln w="9525">
            <a:solidFill>
              <a:schemeClr val="tx1"/>
            </a:solidFill>
            <a:miter lim="800000"/>
            <a:headEnd/>
            <a:tailEnd/>
          </a:ln>
        </p:spPr>
        <p:txBody>
          <a:bodyPr wrap="none">
            <a:spAutoFit/>
          </a:bodyPr>
          <a:lstStyle/>
          <a:p>
            <a:pPr algn="ctr">
              <a:defRPr/>
            </a:pPr>
            <a:r>
              <a:rPr lang="en-US" sz="1400" dirty="0">
                <a:solidFill>
                  <a:srgbClr val="000000"/>
                </a:solidFill>
                <a:latin typeface="Times New Roman"/>
              </a:rPr>
              <a:t>North American Ensemble </a:t>
            </a:r>
          </a:p>
          <a:p>
            <a:pPr algn="ctr">
              <a:defRPr/>
            </a:pPr>
            <a:r>
              <a:rPr lang="en-US" sz="1400" dirty="0">
                <a:solidFill>
                  <a:srgbClr val="000000"/>
                </a:solidFill>
                <a:latin typeface="Times New Roman"/>
              </a:rPr>
              <a:t>Forecast System</a:t>
            </a:r>
          </a:p>
        </p:txBody>
      </p:sp>
      <p:sp>
        <p:nvSpPr>
          <p:cNvPr id="55317" name="Text Box 20"/>
          <p:cNvSpPr txBox="1">
            <a:spLocks noChangeArrowheads="1"/>
          </p:cNvSpPr>
          <p:nvPr/>
        </p:nvSpPr>
        <p:spPr bwMode="auto">
          <a:xfrm>
            <a:off x="5759234" y="2514600"/>
            <a:ext cx="1981633" cy="307777"/>
          </a:xfrm>
          <a:prstGeom prst="rect">
            <a:avLst/>
          </a:prstGeom>
          <a:solidFill>
            <a:srgbClr val="99CCFF"/>
          </a:solidFill>
          <a:ln w="9525">
            <a:solidFill>
              <a:schemeClr val="tx1"/>
            </a:solidFill>
            <a:miter lim="800000"/>
            <a:headEnd/>
            <a:tailEnd/>
          </a:ln>
        </p:spPr>
        <p:txBody>
          <a:bodyPr wrap="none">
            <a:spAutoFit/>
          </a:bodyPr>
          <a:lstStyle/>
          <a:p>
            <a:pPr algn="ctr">
              <a:defRPr/>
            </a:pPr>
            <a:r>
              <a:rPr lang="en-US" sz="1400" dirty="0">
                <a:solidFill>
                  <a:srgbClr val="000000"/>
                </a:solidFill>
                <a:latin typeface="Times New Roman"/>
              </a:rPr>
              <a:t>Climate Forecast System</a:t>
            </a:r>
          </a:p>
        </p:txBody>
      </p:sp>
      <p:grpSp>
        <p:nvGrpSpPr>
          <p:cNvPr id="77846" name="Group 21"/>
          <p:cNvGrpSpPr>
            <a:grpSpLocks/>
          </p:cNvGrpSpPr>
          <p:nvPr/>
        </p:nvGrpSpPr>
        <p:grpSpPr bwMode="auto">
          <a:xfrm>
            <a:off x="0" y="1641475"/>
            <a:ext cx="1649413" cy="3538538"/>
            <a:chOff x="18" y="1034"/>
            <a:chExt cx="1039" cy="2229"/>
          </a:xfrm>
        </p:grpSpPr>
        <p:grpSp>
          <p:nvGrpSpPr>
            <p:cNvPr id="77877" name="Group 22"/>
            <p:cNvGrpSpPr>
              <a:grpSpLocks/>
            </p:cNvGrpSpPr>
            <p:nvPr/>
          </p:nvGrpSpPr>
          <p:grpSpPr bwMode="auto">
            <a:xfrm>
              <a:off x="878" y="1034"/>
              <a:ext cx="179" cy="2229"/>
              <a:chOff x="878" y="1034"/>
              <a:chExt cx="179" cy="2229"/>
            </a:xfrm>
          </p:grpSpPr>
          <p:sp>
            <p:nvSpPr>
              <p:cNvPr id="77885" name="Line 23"/>
              <p:cNvSpPr>
                <a:spLocks noChangeShapeType="1"/>
              </p:cNvSpPr>
              <p:nvPr/>
            </p:nvSpPr>
            <p:spPr bwMode="auto">
              <a:xfrm>
                <a:off x="952" y="1034"/>
                <a:ext cx="0" cy="2229"/>
              </a:xfrm>
              <a:prstGeom prst="line">
                <a:avLst/>
              </a:prstGeom>
              <a:noFill/>
              <a:ln w="2857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solidFill>
                    <a:srgbClr val="000000"/>
                  </a:solidFill>
                  <a:latin typeface="Arial" pitchFamily="34" charset="0"/>
                </a:endParaRPr>
              </a:p>
            </p:txBody>
          </p:sp>
          <p:sp>
            <p:nvSpPr>
              <p:cNvPr id="77886" name="Text Box 24"/>
              <p:cNvSpPr txBox="1">
                <a:spLocks noChangeArrowheads="1"/>
              </p:cNvSpPr>
              <p:nvPr/>
            </p:nvSpPr>
            <p:spPr bwMode="auto">
              <a:xfrm rot="-5400000">
                <a:off x="386" y="2148"/>
                <a:ext cx="1164" cy="179"/>
              </a:xfrm>
              <a:prstGeom prst="rect">
                <a:avLst/>
              </a:prstGeom>
              <a:gradFill rotWithShape="0">
                <a:gsLst>
                  <a:gs pos="0">
                    <a:srgbClr val="767647"/>
                  </a:gs>
                  <a:gs pos="50000">
                    <a:srgbClr val="FFFF99"/>
                  </a:gs>
                  <a:gs pos="100000">
                    <a:srgbClr val="767647"/>
                  </a:gs>
                </a:gsLst>
                <a:lin ang="0" scaled="1"/>
              </a:gradFill>
              <a:ln>
                <a:noFill/>
              </a:ln>
              <a:effectLst>
                <a:outerShdw algn="ctr" rotWithShape="0">
                  <a:schemeClr val="tx1"/>
                </a:outerShdw>
              </a:effectLst>
              <a:extLst>
                <a:ext uri="{91240B29-F687-4F45-9708-019B960494DF}">
                  <a14:hiddenLine xmlns:a14="http://schemas.microsoft.com/office/drawing/2010/main" w="28575">
                    <a:solidFill>
                      <a:srgbClr val="000000"/>
                    </a:solidFill>
                    <a:miter lim="800000"/>
                    <a:headEnd/>
                    <a:tailEnd/>
                  </a14:hiddenLine>
                </a:ext>
              </a:extLst>
            </p:spPr>
            <p:txBody>
              <a:bodyPr wrap="none" lIns="91432" tIns="45716" rIns="91432" bIns="45716">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0000"/>
                  </a:lnSpc>
                </a:pPr>
                <a:r>
                  <a:rPr lang="en-US" sz="1400" b="1">
                    <a:solidFill>
                      <a:srgbClr val="808080"/>
                    </a:solidFill>
                    <a:cs typeface="Times New Roman" pitchFamily="18" charset="0"/>
                  </a:rPr>
                  <a:t>Forecast Lead Time</a:t>
                </a:r>
              </a:p>
            </p:txBody>
          </p:sp>
        </p:grpSp>
        <p:grpSp>
          <p:nvGrpSpPr>
            <p:cNvPr id="77878" name="Group 25"/>
            <p:cNvGrpSpPr>
              <a:grpSpLocks/>
            </p:cNvGrpSpPr>
            <p:nvPr/>
          </p:nvGrpSpPr>
          <p:grpSpPr bwMode="auto">
            <a:xfrm>
              <a:off x="18" y="1231"/>
              <a:ext cx="895" cy="1922"/>
              <a:chOff x="18" y="1231"/>
              <a:chExt cx="895" cy="1922"/>
            </a:xfrm>
          </p:grpSpPr>
          <p:sp>
            <p:nvSpPr>
              <p:cNvPr id="235546" name="Text Box 26"/>
              <p:cNvSpPr txBox="1">
                <a:spLocks noChangeArrowheads="1"/>
              </p:cNvSpPr>
              <p:nvPr/>
            </p:nvSpPr>
            <p:spPr bwMode="auto">
              <a:xfrm>
                <a:off x="18" y="2865"/>
                <a:ext cx="895" cy="288"/>
              </a:xfrm>
              <a:prstGeom prst="rect">
                <a:avLst/>
              </a:prstGeom>
              <a:noFill/>
              <a:ln w="9525">
                <a:noFill/>
                <a:miter lim="800000"/>
                <a:headEnd/>
                <a:tailEnd/>
              </a:ln>
              <a:effectLst/>
            </p:spPr>
            <p:txBody>
              <a:bodyPr>
                <a:spAutoFit/>
              </a:bodyPr>
              <a:lstStyle/>
              <a:p>
                <a:pPr algn="r">
                  <a:spcBef>
                    <a:spcPct val="50000"/>
                  </a:spcBef>
                  <a:defRPr/>
                </a:pPr>
                <a:r>
                  <a:rPr lang="en-US" sz="1200">
                    <a:solidFill>
                      <a:srgbClr val="000000"/>
                    </a:solidFill>
                    <a:effectLst>
                      <a:outerShdw blurRad="38100" dist="38100" dir="2700000" algn="tl">
                        <a:srgbClr val="C0C0C0"/>
                      </a:outerShdw>
                    </a:effectLst>
                    <a:latin typeface="Arial" pitchFamily="34" charset="0"/>
                    <a:cs typeface="Times New Roman" pitchFamily="18" charset="0"/>
                  </a:rPr>
                  <a:t>Warnings &amp; Alert Coordination</a:t>
                </a:r>
              </a:p>
            </p:txBody>
          </p:sp>
          <p:sp>
            <p:nvSpPr>
              <p:cNvPr id="235547" name="Text Box 27"/>
              <p:cNvSpPr txBox="1">
                <a:spLocks noChangeArrowheads="1"/>
              </p:cNvSpPr>
              <p:nvPr/>
            </p:nvSpPr>
            <p:spPr bwMode="auto">
              <a:xfrm>
                <a:off x="287" y="2550"/>
                <a:ext cx="626" cy="173"/>
              </a:xfrm>
              <a:prstGeom prst="rect">
                <a:avLst/>
              </a:prstGeom>
              <a:noFill/>
              <a:ln w="9525">
                <a:noFill/>
                <a:miter lim="800000"/>
                <a:headEnd/>
                <a:tailEnd/>
              </a:ln>
              <a:effectLst/>
            </p:spPr>
            <p:txBody>
              <a:bodyPr>
                <a:spAutoFit/>
              </a:bodyPr>
              <a:lstStyle/>
              <a:p>
                <a:pPr algn="r">
                  <a:spcBef>
                    <a:spcPct val="50000"/>
                  </a:spcBef>
                  <a:defRPr/>
                </a:pPr>
                <a:r>
                  <a:rPr lang="en-US" sz="1200">
                    <a:solidFill>
                      <a:srgbClr val="000000"/>
                    </a:solidFill>
                    <a:effectLst>
                      <a:outerShdw blurRad="38100" dist="38100" dir="2700000" algn="tl">
                        <a:srgbClr val="C0C0C0"/>
                      </a:outerShdw>
                    </a:effectLst>
                    <a:latin typeface="Arial" pitchFamily="34" charset="0"/>
                    <a:cs typeface="Times New Roman" pitchFamily="18" charset="0"/>
                  </a:rPr>
                  <a:t>Watches</a:t>
                </a:r>
              </a:p>
            </p:txBody>
          </p:sp>
          <p:sp>
            <p:nvSpPr>
              <p:cNvPr id="235548" name="Text Box 28"/>
              <p:cNvSpPr txBox="1">
                <a:spLocks noChangeArrowheads="1"/>
              </p:cNvSpPr>
              <p:nvPr/>
            </p:nvSpPr>
            <p:spPr bwMode="auto">
              <a:xfrm>
                <a:off x="187" y="2235"/>
                <a:ext cx="726" cy="173"/>
              </a:xfrm>
              <a:prstGeom prst="rect">
                <a:avLst/>
              </a:prstGeom>
              <a:noFill/>
              <a:ln w="9525">
                <a:noFill/>
                <a:miter lim="800000"/>
                <a:headEnd/>
                <a:tailEnd/>
              </a:ln>
              <a:effectLst/>
            </p:spPr>
            <p:txBody>
              <a:bodyPr>
                <a:spAutoFit/>
              </a:bodyPr>
              <a:lstStyle/>
              <a:p>
                <a:pPr algn="r">
                  <a:spcBef>
                    <a:spcPct val="50000"/>
                  </a:spcBef>
                  <a:defRPr/>
                </a:pPr>
                <a:r>
                  <a:rPr lang="en-US" sz="1200">
                    <a:solidFill>
                      <a:srgbClr val="000000"/>
                    </a:solidFill>
                    <a:effectLst>
                      <a:outerShdw blurRad="38100" dist="38100" dir="2700000" algn="tl">
                        <a:srgbClr val="C0C0C0"/>
                      </a:outerShdw>
                    </a:effectLst>
                    <a:latin typeface="Arial" pitchFamily="34" charset="0"/>
                    <a:cs typeface="Times New Roman" pitchFamily="18" charset="0"/>
                  </a:rPr>
                  <a:t>Forecasts</a:t>
                </a:r>
              </a:p>
            </p:txBody>
          </p:sp>
          <p:sp>
            <p:nvSpPr>
              <p:cNvPr id="77882" name="Text Box 29"/>
              <p:cNvSpPr txBox="1">
                <a:spLocks noChangeArrowheads="1"/>
              </p:cNvSpPr>
              <p:nvPr/>
            </p:nvSpPr>
            <p:spPr bwMode="auto">
              <a:xfrm>
                <a:off x="93" y="1794"/>
                <a:ext cx="82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200">
                    <a:solidFill>
                      <a:srgbClr val="000000"/>
                    </a:solidFill>
                    <a:cs typeface="Times New Roman" pitchFamily="18" charset="0"/>
                  </a:rPr>
                  <a:t>Threats Assessments</a:t>
                </a:r>
              </a:p>
            </p:txBody>
          </p:sp>
          <p:sp>
            <p:nvSpPr>
              <p:cNvPr id="235550" name="Text Box 30"/>
              <p:cNvSpPr txBox="1">
                <a:spLocks noChangeArrowheads="1"/>
              </p:cNvSpPr>
              <p:nvPr/>
            </p:nvSpPr>
            <p:spPr bwMode="auto">
              <a:xfrm>
                <a:off x="208" y="1544"/>
                <a:ext cx="705" cy="173"/>
              </a:xfrm>
              <a:prstGeom prst="rect">
                <a:avLst/>
              </a:prstGeom>
              <a:noFill/>
              <a:ln w="9525">
                <a:noFill/>
                <a:miter lim="800000"/>
                <a:headEnd/>
                <a:tailEnd/>
              </a:ln>
              <a:effectLst/>
            </p:spPr>
            <p:txBody>
              <a:bodyPr>
                <a:spAutoFit/>
              </a:bodyPr>
              <a:lstStyle/>
              <a:p>
                <a:pPr algn="r">
                  <a:spcBef>
                    <a:spcPct val="50000"/>
                  </a:spcBef>
                  <a:defRPr/>
                </a:pPr>
                <a:r>
                  <a:rPr lang="en-US" sz="1200">
                    <a:solidFill>
                      <a:srgbClr val="000000"/>
                    </a:solidFill>
                    <a:effectLst>
                      <a:outerShdw blurRad="38100" dist="38100" dir="2700000" algn="tl">
                        <a:srgbClr val="C0C0C0"/>
                      </a:outerShdw>
                    </a:effectLst>
                    <a:latin typeface="Arial" pitchFamily="34" charset="0"/>
                    <a:cs typeface="Times New Roman" pitchFamily="18" charset="0"/>
                  </a:rPr>
                  <a:t>Guidance</a:t>
                </a:r>
              </a:p>
            </p:txBody>
          </p:sp>
          <p:sp>
            <p:nvSpPr>
              <p:cNvPr id="235551" name="Text Box 31"/>
              <p:cNvSpPr txBox="1">
                <a:spLocks noChangeArrowheads="1"/>
              </p:cNvSpPr>
              <p:nvPr/>
            </p:nvSpPr>
            <p:spPr bwMode="auto">
              <a:xfrm>
                <a:off x="338" y="1231"/>
                <a:ext cx="575" cy="173"/>
              </a:xfrm>
              <a:prstGeom prst="rect">
                <a:avLst/>
              </a:prstGeom>
              <a:noFill/>
              <a:ln w="9525">
                <a:noFill/>
                <a:miter lim="800000"/>
                <a:headEnd/>
                <a:tailEnd/>
              </a:ln>
              <a:effectLst/>
            </p:spPr>
            <p:txBody>
              <a:bodyPr>
                <a:spAutoFit/>
              </a:bodyPr>
              <a:lstStyle/>
              <a:p>
                <a:pPr algn="r">
                  <a:spcBef>
                    <a:spcPct val="50000"/>
                  </a:spcBef>
                  <a:defRPr/>
                </a:pPr>
                <a:r>
                  <a:rPr lang="en-US" sz="1200">
                    <a:solidFill>
                      <a:srgbClr val="000000"/>
                    </a:solidFill>
                    <a:effectLst>
                      <a:outerShdw blurRad="38100" dist="38100" dir="2700000" algn="tl">
                        <a:srgbClr val="C0C0C0"/>
                      </a:outerShdw>
                    </a:effectLst>
                    <a:latin typeface="Arial" pitchFamily="34" charset="0"/>
                    <a:cs typeface="Times New Roman" pitchFamily="18" charset="0"/>
                  </a:rPr>
                  <a:t>Outlook</a:t>
                </a:r>
              </a:p>
            </p:txBody>
          </p:sp>
        </p:grpSp>
      </p:grpSp>
      <p:grpSp>
        <p:nvGrpSpPr>
          <p:cNvPr id="77847" name="Group 32"/>
          <p:cNvGrpSpPr>
            <a:grpSpLocks/>
          </p:cNvGrpSpPr>
          <p:nvPr/>
        </p:nvGrpSpPr>
        <p:grpSpPr bwMode="auto">
          <a:xfrm>
            <a:off x="1482725" y="5049838"/>
            <a:ext cx="7569200" cy="274637"/>
            <a:chOff x="952" y="3181"/>
            <a:chExt cx="4768" cy="173"/>
          </a:xfrm>
        </p:grpSpPr>
        <p:sp>
          <p:nvSpPr>
            <p:cNvPr id="77875" name="Line 33"/>
            <p:cNvSpPr>
              <a:spLocks noChangeShapeType="1"/>
            </p:cNvSpPr>
            <p:nvPr/>
          </p:nvSpPr>
          <p:spPr bwMode="auto">
            <a:xfrm>
              <a:off x="952" y="3263"/>
              <a:ext cx="4768"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latin typeface="Arial" pitchFamily="34" charset="0"/>
              </a:endParaRPr>
            </a:p>
          </p:txBody>
        </p:sp>
        <p:sp>
          <p:nvSpPr>
            <p:cNvPr id="77876" name="Text Box 34"/>
            <p:cNvSpPr txBox="1">
              <a:spLocks noChangeArrowheads="1"/>
            </p:cNvSpPr>
            <p:nvPr/>
          </p:nvSpPr>
          <p:spPr bwMode="auto">
            <a:xfrm>
              <a:off x="2807" y="3181"/>
              <a:ext cx="783" cy="173"/>
            </a:xfrm>
            <a:prstGeom prst="rect">
              <a:avLst/>
            </a:prstGeom>
            <a:gradFill rotWithShape="0">
              <a:gsLst>
                <a:gs pos="0">
                  <a:srgbClr val="767647"/>
                </a:gs>
                <a:gs pos="50000">
                  <a:srgbClr val="FFFF99"/>
                </a:gs>
                <a:gs pos="100000">
                  <a:srgbClr val="767647"/>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1200" b="1">
                  <a:solidFill>
                    <a:srgbClr val="808080"/>
                  </a:solidFill>
                  <a:cs typeface="Times New Roman" pitchFamily="18" charset="0"/>
                </a:rPr>
                <a:t>Benefits</a:t>
              </a:r>
            </a:p>
          </p:txBody>
        </p:sp>
      </p:grpSp>
      <p:sp>
        <p:nvSpPr>
          <p:cNvPr id="55320" name="Text Box 35"/>
          <p:cNvSpPr txBox="1">
            <a:spLocks noChangeArrowheads="1"/>
          </p:cNvSpPr>
          <p:nvPr/>
        </p:nvSpPr>
        <p:spPr bwMode="auto">
          <a:xfrm>
            <a:off x="4276725" y="3624265"/>
            <a:ext cx="2499402" cy="307777"/>
          </a:xfrm>
          <a:prstGeom prst="rect">
            <a:avLst/>
          </a:prstGeom>
          <a:solidFill>
            <a:srgbClr val="99CCFF"/>
          </a:solidFill>
          <a:ln w="9525">
            <a:solidFill>
              <a:schemeClr val="tx1"/>
            </a:solidFill>
            <a:miter lim="800000"/>
            <a:headEnd/>
            <a:tailEnd/>
          </a:ln>
        </p:spPr>
        <p:txBody>
          <a:bodyPr wrap="none">
            <a:spAutoFit/>
          </a:bodyPr>
          <a:lstStyle/>
          <a:p>
            <a:pPr algn="ctr">
              <a:defRPr/>
            </a:pPr>
            <a:r>
              <a:rPr lang="en-US" sz="1400" dirty="0">
                <a:solidFill>
                  <a:srgbClr val="000000"/>
                </a:solidFill>
                <a:latin typeface="Times New Roman"/>
              </a:rPr>
              <a:t>Short-Range Ensemble Forecast</a:t>
            </a:r>
          </a:p>
        </p:txBody>
      </p:sp>
      <p:sp>
        <p:nvSpPr>
          <p:cNvPr id="77849" name="Line 36"/>
          <p:cNvSpPr>
            <a:spLocks noChangeShapeType="1"/>
          </p:cNvSpPr>
          <p:nvPr/>
        </p:nvSpPr>
        <p:spPr bwMode="auto">
          <a:xfrm>
            <a:off x="3581400" y="3186752"/>
            <a:ext cx="518160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solidFill>
                <a:srgbClr val="000000"/>
              </a:solidFill>
              <a:latin typeface="Arial" pitchFamily="34" charset="0"/>
            </a:endParaRPr>
          </a:p>
        </p:txBody>
      </p:sp>
      <p:sp>
        <p:nvSpPr>
          <p:cNvPr id="77851" name="Line 38"/>
          <p:cNvSpPr>
            <a:spLocks noChangeShapeType="1"/>
          </p:cNvSpPr>
          <p:nvPr/>
        </p:nvSpPr>
        <p:spPr bwMode="auto">
          <a:xfrm>
            <a:off x="7053616" y="3429000"/>
            <a:ext cx="0" cy="1447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latin typeface="Arial" pitchFamily="34" charset="0"/>
            </a:endParaRPr>
          </a:p>
        </p:txBody>
      </p:sp>
      <p:sp>
        <p:nvSpPr>
          <p:cNvPr id="77852" name="Line 39"/>
          <p:cNvSpPr>
            <a:spLocks noChangeShapeType="1"/>
          </p:cNvSpPr>
          <p:nvPr/>
        </p:nvSpPr>
        <p:spPr bwMode="auto">
          <a:xfrm>
            <a:off x="7129816" y="3429000"/>
            <a:ext cx="0" cy="1447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latin typeface="Arial" pitchFamily="34" charset="0"/>
            </a:endParaRPr>
          </a:p>
        </p:txBody>
      </p:sp>
      <p:sp>
        <p:nvSpPr>
          <p:cNvPr id="55325" name="Text Box 40"/>
          <p:cNvSpPr txBox="1">
            <a:spLocks noChangeArrowheads="1"/>
          </p:cNvSpPr>
          <p:nvPr/>
        </p:nvSpPr>
        <p:spPr bwMode="auto">
          <a:xfrm>
            <a:off x="4652705" y="3380355"/>
            <a:ext cx="1728620" cy="372411"/>
          </a:xfrm>
          <a:prstGeom prst="rect">
            <a:avLst/>
          </a:prstGeom>
          <a:noFill/>
          <a:ln w="9525">
            <a:noFill/>
            <a:miter lim="800000"/>
            <a:headEnd/>
            <a:tailEnd/>
          </a:ln>
        </p:spPr>
        <p:txBody>
          <a:bodyPr wrap="none">
            <a:spAutoFit/>
          </a:bodyPr>
          <a:lstStyle/>
          <a:p>
            <a:pPr algn="ctr">
              <a:defRPr/>
            </a:pPr>
            <a:r>
              <a:rPr lang="en-US" sz="1400" dirty="0">
                <a:solidFill>
                  <a:srgbClr val="000000"/>
                </a:solidFill>
                <a:latin typeface="Times New Roman"/>
              </a:rPr>
              <a:t>Global Forecast System</a:t>
            </a:r>
          </a:p>
        </p:txBody>
      </p:sp>
      <p:sp>
        <p:nvSpPr>
          <p:cNvPr id="55326" name="Text Box 41"/>
          <p:cNvSpPr txBox="1">
            <a:spLocks noChangeArrowheads="1"/>
          </p:cNvSpPr>
          <p:nvPr/>
        </p:nvSpPr>
        <p:spPr bwMode="auto">
          <a:xfrm>
            <a:off x="4505325" y="3909502"/>
            <a:ext cx="2000611" cy="307777"/>
          </a:xfrm>
          <a:prstGeom prst="rect">
            <a:avLst/>
          </a:prstGeom>
          <a:noFill/>
          <a:ln w="9525">
            <a:noFill/>
            <a:miter lim="800000"/>
            <a:headEnd/>
            <a:tailEnd/>
          </a:ln>
        </p:spPr>
        <p:txBody>
          <a:bodyPr wrap="none">
            <a:spAutoFit/>
          </a:bodyPr>
          <a:lstStyle/>
          <a:p>
            <a:pPr algn="ctr">
              <a:defRPr/>
            </a:pPr>
            <a:r>
              <a:rPr lang="en-US" sz="1400" dirty="0">
                <a:solidFill>
                  <a:srgbClr val="000000"/>
                </a:solidFill>
                <a:latin typeface="Times New Roman"/>
              </a:rPr>
              <a:t>North American Forecast</a:t>
            </a:r>
          </a:p>
        </p:txBody>
      </p:sp>
      <p:sp>
        <p:nvSpPr>
          <p:cNvPr id="55327" name="Text Box 42"/>
          <p:cNvSpPr txBox="1">
            <a:spLocks noChangeArrowheads="1"/>
          </p:cNvSpPr>
          <p:nvPr/>
        </p:nvSpPr>
        <p:spPr bwMode="auto">
          <a:xfrm>
            <a:off x="4232268" y="4266540"/>
            <a:ext cx="2546723" cy="307777"/>
          </a:xfrm>
          <a:prstGeom prst="rect">
            <a:avLst/>
          </a:prstGeom>
          <a:noFill/>
          <a:ln w="9525">
            <a:noFill/>
            <a:miter lim="800000"/>
            <a:headEnd/>
            <a:tailEnd/>
          </a:ln>
        </p:spPr>
        <p:txBody>
          <a:bodyPr wrap="none">
            <a:spAutoFit/>
          </a:bodyPr>
          <a:lstStyle/>
          <a:p>
            <a:pPr algn="ctr">
              <a:defRPr/>
            </a:pPr>
            <a:r>
              <a:rPr lang="en-US" sz="1400" dirty="0">
                <a:solidFill>
                  <a:srgbClr val="000000"/>
                </a:solidFill>
                <a:latin typeface="Times New Roman"/>
              </a:rPr>
              <a:t>Rapid Update Cycle for Aviation</a:t>
            </a:r>
          </a:p>
        </p:txBody>
      </p:sp>
      <p:sp>
        <p:nvSpPr>
          <p:cNvPr id="55328" name="Text Box 43"/>
          <p:cNvSpPr txBox="1">
            <a:spLocks noChangeArrowheads="1"/>
          </p:cNvSpPr>
          <p:nvPr/>
        </p:nvSpPr>
        <p:spPr bwMode="auto">
          <a:xfrm>
            <a:off x="4437157" y="4709263"/>
            <a:ext cx="2206053" cy="307777"/>
          </a:xfrm>
          <a:prstGeom prst="rect">
            <a:avLst/>
          </a:prstGeom>
          <a:noFill/>
          <a:ln w="9525">
            <a:noFill/>
            <a:miter lim="800000"/>
            <a:headEnd/>
            <a:tailEnd/>
          </a:ln>
        </p:spPr>
        <p:txBody>
          <a:bodyPr wrap="none">
            <a:spAutoFit/>
          </a:bodyPr>
          <a:lstStyle/>
          <a:p>
            <a:pPr algn="ctr">
              <a:defRPr/>
            </a:pPr>
            <a:r>
              <a:rPr lang="en-US" sz="1400" dirty="0">
                <a:solidFill>
                  <a:srgbClr val="000000"/>
                </a:solidFill>
                <a:latin typeface="Times New Roman"/>
              </a:rPr>
              <a:t>Dispersion Models for DHS</a:t>
            </a:r>
          </a:p>
        </p:txBody>
      </p:sp>
      <p:sp>
        <p:nvSpPr>
          <p:cNvPr id="55329" name="Text Box 45"/>
          <p:cNvSpPr txBox="1">
            <a:spLocks noChangeArrowheads="1"/>
          </p:cNvSpPr>
          <p:nvPr/>
        </p:nvSpPr>
        <p:spPr bwMode="auto">
          <a:xfrm>
            <a:off x="1627188" y="1371600"/>
            <a:ext cx="2944812" cy="406400"/>
          </a:xfrm>
          <a:prstGeom prst="rect">
            <a:avLst/>
          </a:prstGeom>
          <a:solidFill>
            <a:srgbClr val="FFFF99"/>
          </a:solidFill>
          <a:ln w="9525">
            <a:solidFill>
              <a:schemeClr val="tx1"/>
            </a:solidFill>
            <a:miter lim="800000"/>
            <a:headEnd/>
            <a:tailEnd/>
          </a:ln>
        </p:spPr>
        <p:txBody>
          <a:bodyPr wrap="none">
            <a:spAutoFit/>
          </a:bodyPr>
          <a:lstStyle/>
          <a:p>
            <a:pPr>
              <a:defRPr/>
            </a:pPr>
            <a:r>
              <a:rPr lang="en-US" sz="2000" b="1" dirty="0">
                <a:solidFill>
                  <a:srgbClr val="000000"/>
                </a:solidFill>
                <a:latin typeface="Times New Roman"/>
              </a:rPr>
              <a:t>NCEP Model Perspective</a:t>
            </a:r>
          </a:p>
        </p:txBody>
      </p:sp>
      <p:sp>
        <p:nvSpPr>
          <p:cNvPr id="235566" name="Text Box 46"/>
          <p:cNvSpPr txBox="1">
            <a:spLocks noChangeArrowheads="1"/>
          </p:cNvSpPr>
          <p:nvPr/>
        </p:nvSpPr>
        <p:spPr bwMode="auto">
          <a:xfrm rot="-5400000">
            <a:off x="2506662" y="5570538"/>
            <a:ext cx="900113" cy="274638"/>
          </a:xfrm>
          <a:prstGeom prst="rect">
            <a:avLst/>
          </a:prstGeom>
          <a:noFill/>
          <a:ln w="28575">
            <a:noFill/>
            <a:miter lim="800000"/>
            <a:headEnd/>
            <a:tailEnd/>
          </a:ln>
          <a:effectLst>
            <a:outerShdw algn="ctr" rotWithShape="0">
              <a:schemeClr val="tx1"/>
            </a:outerShdw>
          </a:effectLst>
        </p:spPr>
        <p:txBody>
          <a:bodyPr lIns="91432" tIns="45716" rIns="91432" bIns="45716">
            <a:spAutoFit/>
          </a:bodyPr>
          <a:lstStyle/>
          <a:p>
            <a:pPr algn="ctr" eaLnBrk="0" hangingPunct="0">
              <a:defRPr/>
            </a:pPr>
            <a:r>
              <a:rPr lang="en-US" sz="1200">
                <a:solidFill>
                  <a:srgbClr val="000000"/>
                </a:solidFill>
                <a:effectLst>
                  <a:outerShdw blurRad="38100" dist="38100" dir="2700000" algn="tl">
                    <a:srgbClr val="C0C0C0"/>
                  </a:outerShdw>
                </a:effectLst>
                <a:latin typeface="Arial" pitchFamily="34" charset="0"/>
                <a:cs typeface="Times New Roman" pitchFamily="18" charset="0"/>
              </a:rPr>
              <a:t>Maritime</a:t>
            </a:r>
          </a:p>
        </p:txBody>
      </p:sp>
      <p:sp>
        <p:nvSpPr>
          <p:cNvPr id="235567" name="Text Box 47"/>
          <p:cNvSpPr txBox="1">
            <a:spLocks noChangeArrowheads="1"/>
          </p:cNvSpPr>
          <p:nvPr/>
        </p:nvSpPr>
        <p:spPr bwMode="auto">
          <a:xfrm rot="-5400000">
            <a:off x="1629569" y="5777707"/>
            <a:ext cx="1190625" cy="274637"/>
          </a:xfrm>
          <a:prstGeom prst="rect">
            <a:avLst/>
          </a:prstGeom>
          <a:noFill/>
          <a:ln w="28575">
            <a:noFill/>
            <a:miter lim="800000"/>
            <a:headEnd/>
            <a:tailEnd/>
          </a:ln>
          <a:effectLst>
            <a:outerShdw algn="ctr" rotWithShape="0">
              <a:schemeClr val="tx1"/>
            </a:outerShdw>
          </a:effectLst>
        </p:spPr>
        <p:txBody>
          <a:bodyPr wrap="none" lIns="91432" tIns="45716" rIns="91432" bIns="45716">
            <a:spAutoFit/>
          </a:bodyPr>
          <a:lstStyle/>
          <a:p>
            <a:pPr algn="ctr" eaLnBrk="0" hangingPunct="0">
              <a:defRPr/>
            </a:pPr>
            <a:r>
              <a:rPr lang="en-US" sz="1200">
                <a:solidFill>
                  <a:srgbClr val="000000"/>
                </a:solidFill>
                <a:effectLst>
                  <a:outerShdw blurRad="38100" dist="38100" dir="2700000" algn="tl">
                    <a:srgbClr val="C0C0C0"/>
                  </a:outerShdw>
                </a:effectLst>
                <a:latin typeface="Arial" pitchFamily="34" charset="0"/>
                <a:cs typeface="Times New Roman" pitchFamily="18" charset="0"/>
              </a:rPr>
              <a:t>Life &amp; Property</a:t>
            </a:r>
          </a:p>
        </p:txBody>
      </p:sp>
      <p:sp>
        <p:nvSpPr>
          <p:cNvPr id="235568" name="Text Box 48"/>
          <p:cNvSpPr txBox="1">
            <a:spLocks noChangeArrowheads="1"/>
          </p:cNvSpPr>
          <p:nvPr/>
        </p:nvSpPr>
        <p:spPr bwMode="auto">
          <a:xfrm rot="-5400000">
            <a:off x="2605882" y="5882481"/>
            <a:ext cx="1524000" cy="274637"/>
          </a:xfrm>
          <a:prstGeom prst="rect">
            <a:avLst/>
          </a:prstGeom>
          <a:noFill/>
          <a:ln w="28575">
            <a:noFill/>
            <a:miter lim="800000"/>
            <a:headEnd/>
            <a:tailEnd/>
          </a:ln>
          <a:effectLst>
            <a:outerShdw algn="ctr" rotWithShape="0">
              <a:schemeClr val="tx1"/>
            </a:outerShdw>
          </a:effectLst>
        </p:spPr>
        <p:txBody>
          <a:bodyPr lIns="91432" tIns="45716" rIns="91432" bIns="45716">
            <a:spAutoFit/>
          </a:bodyPr>
          <a:lstStyle/>
          <a:p>
            <a:pPr algn="ctr" eaLnBrk="0" hangingPunct="0">
              <a:defRPr/>
            </a:pPr>
            <a:r>
              <a:rPr lang="en-US" sz="1200">
                <a:solidFill>
                  <a:srgbClr val="000000"/>
                </a:solidFill>
                <a:effectLst>
                  <a:outerShdw blurRad="38100" dist="38100" dir="2700000" algn="tl">
                    <a:srgbClr val="C0C0C0"/>
                  </a:outerShdw>
                </a:effectLst>
                <a:latin typeface="Arial" pitchFamily="34" charset="0"/>
                <a:cs typeface="Times New Roman" pitchFamily="18" charset="0"/>
              </a:rPr>
              <a:t>Space Operations</a:t>
            </a:r>
          </a:p>
        </p:txBody>
      </p:sp>
      <p:sp>
        <p:nvSpPr>
          <p:cNvPr id="235569" name="Text Box 49"/>
          <p:cNvSpPr txBox="1">
            <a:spLocks noChangeArrowheads="1"/>
          </p:cNvSpPr>
          <p:nvPr/>
        </p:nvSpPr>
        <p:spPr bwMode="auto">
          <a:xfrm rot="-5400000">
            <a:off x="5957094" y="5641182"/>
            <a:ext cx="917575" cy="274637"/>
          </a:xfrm>
          <a:prstGeom prst="rect">
            <a:avLst/>
          </a:prstGeom>
          <a:noFill/>
          <a:ln w="28575">
            <a:noFill/>
            <a:miter lim="800000"/>
            <a:headEnd/>
            <a:tailEnd/>
          </a:ln>
          <a:effectLst>
            <a:outerShdw algn="ctr" rotWithShape="0">
              <a:schemeClr val="tx1"/>
            </a:outerShdw>
          </a:effectLst>
        </p:spPr>
        <p:txBody>
          <a:bodyPr wrap="none" lIns="91432" tIns="45716" rIns="91432" bIns="45716">
            <a:spAutoFit/>
          </a:bodyPr>
          <a:lstStyle/>
          <a:p>
            <a:pPr algn="ctr" eaLnBrk="0" hangingPunct="0">
              <a:defRPr/>
            </a:pPr>
            <a:r>
              <a:rPr lang="en-US" sz="1200">
                <a:solidFill>
                  <a:srgbClr val="000000"/>
                </a:solidFill>
                <a:effectLst>
                  <a:outerShdw blurRad="38100" dist="38100" dir="2700000" algn="tl">
                    <a:srgbClr val="C0C0C0"/>
                  </a:outerShdw>
                </a:effectLst>
                <a:latin typeface="Arial" pitchFamily="34" charset="0"/>
                <a:cs typeface="Times New Roman" pitchFamily="18" charset="0"/>
              </a:rPr>
              <a:t>Recreation</a:t>
            </a:r>
          </a:p>
        </p:txBody>
      </p:sp>
      <p:sp>
        <p:nvSpPr>
          <p:cNvPr id="235570" name="Text Box 50"/>
          <p:cNvSpPr txBox="1">
            <a:spLocks noChangeArrowheads="1"/>
          </p:cNvSpPr>
          <p:nvPr/>
        </p:nvSpPr>
        <p:spPr bwMode="auto">
          <a:xfrm rot="-5400000">
            <a:off x="6332538" y="5646738"/>
            <a:ext cx="928687" cy="274637"/>
          </a:xfrm>
          <a:prstGeom prst="rect">
            <a:avLst/>
          </a:prstGeom>
          <a:noFill/>
          <a:ln w="28575">
            <a:noFill/>
            <a:miter lim="800000"/>
            <a:headEnd/>
            <a:tailEnd/>
          </a:ln>
          <a:effectLst>
            <a:outerShdw algn="ctr" rotWithShape="0">
              <a:schemeClr val="tx1"/>
            </a:outerShdw>
          </a:effectLst>
        </p:spPr>
        <p:txBody>
          <a:bodyPr wrap="none" lIns="91432" tIns="45716" rIns="91432" bIns="45716">
            <a:spAutoFit/>
          </a:bodyPr>
          <a:lstStyle/>
          <a:p>
            <a:pPr algn="ctr" eaLnBrk="0" hangingPunct="0">
              <a:defRPr/>
            </a:pPr>
            <a:r>
              <a:rPr lang="en-US" sz="1200">
                <a:solidFill>
                  <a:srgbClr val="000000"/>
                </a:solidFill>
                <a:effectLst>
                  <a:outerShdw blurRad="38100" dist="38100" dir="2700000" algn="tl">
                    <a:srgbClr val="C0C0C0"/>
                  </a:outerShdw>
                </a:effectLst>
                <a:latin typeface="Arial" pitchFamily="34" charset="0"/>
                <a:cs typeface="Times New Roman" pitchFamily="18" charset="0"/>
              </a:rPr>
              <a:t>Ecosystem</a:t>
            </a:r>
          </a:p>
        </p:txBody>
      </p:sp>
      <p:sp>
        <p:nvSpPr>
          <p:cNvPr id="235571" name="Text Box 51"/>
          <p:cNvSpPr txBox="1">
            <a:spLocks noChangeArrowheads="1"/>
          </p:cNvSpPr>
          <p:nvPr/>
        </p:nvSpPr>
        <p:spPr bwMode="auto">
          <a:xfrm rot="-5400000">
            <a:off x="7040563" y="5700713"/>
            <a:ext cx="1036637" cy="274637"/>
          </a:xfrm>
          <a:prstGeom prst="rect">
            <a:avLst/>
          </a:prstGeom>
          <a:noFill/>
          <a:ln w="28575">
            <a:noFill/>
            <a:miter lim="800000"/>
            <a:headEnd/>
            <a:tailEnd/>
          </a:ln>
          <a:effectLst>
            <a:outerShdw algn="ctr" rotWithShape="0">
              <a:schemeClr val="tx1"/>
            </a:outerShdw>
          </a:effectLst>
        </p:spPr>
        <p:txBody>
          <a:bodyPr wrap="none" lIns="91432" tIns="45716" rIns="91432" bIns="45716">
            <a:spAutoFit/>
          </a:bodyPr>
          <a:lstStyle/>
          <a:p>
            <a:pPr algn="ctr" eaLnBrk="0" hangingPunct="0">
              <a:defRPr/>
            </a:pPr>
            <a:r>
              <a:rPr lang="en-US" sz="1200">
                <a:solidFill>
                  <a:srgbClr val="000000"/>
                </a:solidFill>
                <a:effectLst>
                  <a:outerShdw blurRad="38100" dist="38100" dir="2700000" algn="tl">
                    <a:srgbClr val="C0C0C0"/>
                  </a:outerShdw>
                </a:effectLst>
                <a:latin typeface="Arial" pitchFamily="34" charset="0"/>
                <a:cs typeface="Times New Roman" pitchFamily="18" charset="0"/>
              </a:rPr>
              <a:t>Environment</a:t>
            </a:r>
          </a:p>
        </p:txBody>
      </p:sp>
      <p:sp>
        <p:nvSpPr>
          <p:cNvPr id="235572" name="Text Box 52"/>
          <p:cNvSpPr txBox="1">
            <a:spLocks noChangeArrowheads="1"/>
          </p:cNvSpPr>
          <p:nvPr/>
        </p:nvSpPr>
        <p:spPr bwMode="auto">
          <a:xfrm rot="-5400000">
            <a:off x="3471069" y="5825331"/>
            <a:ext cx="1409700" cy="274638"/>
          </a:xfrm>
          <a:prstGeom prst="rect">
            <a:avLst/>
          </a:prstGeom>
          <a:noFill/>
          <a:ln w="28575">
            <a:noFill/>
            <a:miter lim="800000"/>
            <a:headEnd/>
            <a:tailEnd/>
          </a:ln>
          <a:effectLst>
            <a:outerShdw algn="ctr" rotWithShape="0">
              <a:schemeClr val="tx1"/>
            </a:outerShdw>
          </a:effectLst>
        </p:spPr>
        <p:txBody>
          <a:bodyPr lIns="91432" tIns="45716" rIns="91432" bIns="45716">
            <a:spAutoFit/>
          </a:bodyPr>
          <a:lstStyle/>
          <a:p>
            <a:pPr algn="ctr" eaLnBrk="0" hangingPunct="0">
              <a:defRPr/>
            </a:pPr>
            <a:r>
              <a:rPr lang="en-US" sz="1200">
                <a:solidFill>
                  <a:srgbClr val="000000"/>
                </a:solidFill>
                <a:effectLst>
                  <a:outerShdw blurRad="38100" dist="38100" dir="2700000" algn="tl">
                    <a:srgbClr val="C0C0C0"/>
                  </a:outerShdw>
                </a:effectLst>
                <a:latin typeface="Arial" pitchFamily="34" charset="0"/>
                <a:cs typeface="Times New Roman" pitchFamily="18" charset="0"/>
              </a:rPr>
              <a:t>Emergency Mgmt </a:t>
            </a:r>
          </a:p>
        </p:txBody>
      </p:sp>
      <p:sp>
        <p:nvSpPr>
          <p:cNvPr id="235573" name="Text Box 53"/>
          <p:cNvSpPr txBox="1">
            <a:spLocks noChangeArrowheads="1"/>
          </p:cNvSpPr>
          <p:nvPr/>
        </p:nvSpPr>
        <p:spPr bwMode="auto">
          <a:xfrm rot="-5400000">
            <a:off x="5610225" y="5637213"/>
            <a:ext cx="909637" cy="274638"/>
          </a:xfrm>
          <a:prstGeom prst="rect">
            <a:avLst/>
          </a:prstGeom>
          <a:noFill/>
          <a:ln w="28575">
            <a:noFill/>
            <a:miter lim="800000"/>
            <a:headEnd/>
            <a:tailEnd/>
          </a:ln>
          <a:effectLst>
            <a:outerShdw algn="ctr" rotWithShape="0">
              <a:schemeClr val="tx1"/>
            </a:outerShdw>
          </a:effectLst>
        </p:spPr>
        <p:txBody>
          <a:bodyPr wrap="none" lIns="91432" tIns="45716" rIns="91432" bIns="45716">
            <a:spAutoFit/>
          </a:bodyPr>
          <a:lstStyle/>
          <a:p>
            <a:pPr algn="ctr" eaLnBrk="0" hangingPunct="0">
              <a:defRPr/>
            </a:pPr>
            <a:r>
              <a:rPr lang="en-US" sz="1200">
                <a:solidFill>
                  <a:srgbClr val="000000"/>
                </a:solidFill>
                <a:effectLst>
                  <a:outerShdw blurRad="38100" dist="38100" dir="2700000" algn="tl">
                    <a:srgbClr val="C0C0C0"/>
                  </a:outerShdw>
                </a:effectLst>
                <a:latin typeface="Arial" pitchFamily="34" charset="0"/>
                <a:cs typeface="Times New Roman" pitchFamily="18" charset="0"/>
              </a:rPr>
              <a:t>Agriculture</a:t>
            </a:r>
          </a:p>
        </p:txBody>
      </p:sp>
      <p:sp>
        <p:nvSpPr>
          <p:cNvPr id="235574" name="Text Box 54"/>
          <p:cNvSpPr txBox="1">
            <a:spLocks noChangeArrowheads="1"/>
          </p:cNvSpPr>
          <p:nvPr/>
        </p:nvSpPr>
        <p:spPr bwMode="auto">
          <a:xfrm rot="-5400000">
            <a:off x="4960938" y="5889625"/>
            <a:ext cx="1538288" cy="274637"/>
          </a:xfrm>
          <a:prstGeom prst="rect">
            <a:avLst/>
          </a:prstGeom>
          <a:noFill/>
          <a:ln w="28575">
            <a:noFill/>
            <a:miter lim="800000"/>
            <a:headEnd/>
            <a:tailEnd/>
          </a:ln>
          <a:effectLst>
            <a:outerShdw algn="ctr" rotWithShape="0">
              <a:schemeClr val="tx1"/>
            </a:outerShdw>
          </a:effectLst>
        </p:spPr>
        <p:txBody>
          <a:bodyPr lIns="91432" tIns="45716" rIns="91432" bIns="45716">
            <a:spAutoFit/>
          </a:bodyPr>
          <a:lstStyle/>
          <a:p>
            <a:pPr algn="ctr" eaLnBrk="0" hangingPunct="0">
              <a:defRPr/>
            </a:pPr>
            <a:r>
              <a:rPr lang="en-US" sz="1200">
                <a:solidFill>
                  <a:srgbClr val="000000"/>
                </a:solidFill>
                <a:effectLst>
                  <a:outerShdw blurRad="38100" dist="38100" dir="2700000" algn="tl">
                    <a:srgbClr val="C0C0C0"/>
                  </a:outerShdw>
                </a:effectLst>
                <a:latin typeface="Arial" pitchFamily="34" charset="0"/>
                <a:cs typeface="Times New Roman" pitchFamily="18" charset="0"/>
              </a:rPr>
              <a:t>Reservoir Control</a:t>
            </a:r>
          </a:p>
        </p:txBody>
      </p:sp>
      <p:sp>
        <p:nvSpPr>
          <p:cNvPr id="235575" name="Text Box 55"/>
          <p:cNvSpPr txBox="1">
            <a:spLocks noChangeArrowheads="1"/>
          </p:cNvSpPr>
          <p:nvPr/>
        </p:nvSpPr>
        <p:spPr bwMode="auto">
          <a:xfrm rot="-5400000">
            <a:off x="4321175" y="5843588"/>
            <a:ext cx="1296987" cy="274638"/>
          </a:xfrm>
          <a:prstGeom prst="rect">
            <a:avLst/>
          </a:prstGeom>
          <a:noFill/>
          <a:ln w="28575">
            <a:noFill/>
            <a:miter lim="800000"/>
            <a:headEnd/>
            <a:tailEnd/>
          </a:ln>
          <a:effectLst>
            <a:outerShdw algn="ctr" rotWithShape="0">
              <a:schemeClr val="tx1"/>
            </a:outerShdw>
          </a:effectLst>
        </p:spPr>
        <p:txBody>
          <a:bodyPr wrap="none" lIns="91432" tIns="45716" rIns="91432" bIns="45716">
            <a:spAutoFit/>
          </a:bodyPr>
          <a:lstStyle/>
          <a:p>
            <a:pPr algn="ctr" eaLnBrk="0" hangingPunct="0">
              <a:defRPr/>
            </a:pPr>
            <a:r>
              <a:rPr lang="en-US" sz="1200">
                <a:solidFill>
                  <a:srgbClr val="000000"/>
                </a:solidFill>
                <a:effectLst>
                  <a:outerShdw blurRad="38100" dist="38100" dir="2700000" algn="tl">
                    <a:srgbClr val="C0C0C0"/>
                  </a:outerShdw>
                </a:effectLst>
                <a:latin typeface="Arial" pitchFamily="34" charset="0"/>
                <a:cs typeface="Times New Roman" pitchFamily="18" charset="0"/>
              </a:rPr>
              <a:t>Energy Planning</a:t>
            </a:r>
          </a:p>
        </p:txBody>
      </p:sp>
      <p:sp>
        <p:nvSpPr>
          <p:cNvPr id="235576" name="Text Box 56"/>
          <p:cNvSpPr txBox="1">
            <a:spLocks noChangeArrowheads="1"/>
          </p:cNvSpPr>
          <p:nvPr/>
        </p:nvSpPr>
        <p:spPr bwMode="auto">
          <a:xfrm rot="-5400000">
            <a:off x="4123532" y="5645944"/>
            <a:ext cx="927100" cy="274637"/>
          </a:xfrm>
          <a:prstGeom prst="rect">
            <a:avLst/>
          </a:prstGeom>
          <a:noFill/>
          <a:ln w="28575">
            <a:noFill/>
            <a:miter lim="800000"/>
            <a:headEnd/>
            <a:tailEnd/>
          </a:ln>
          <a:effectLst>
            <a:outerShdw algn="ctr" rotWithShape="0">
              <a:schemeClr val="tx1"/>
            </a:outerShdw>
          </a:effectLst>
        </p:spPr>
        <p:txBody>
          <a:bodyPr wrap="none" lIns="91432" tIns="45716" rIns="91432" bIns="45716">
            <a:spAutoFit/>
          </a:bodyPr>
          <a:lstStyle/>
          <a:p>
            <a:pPr algn="ctr" eaLnBrk="0" hangingPunct="0">
              <a:defRPr/>
            </a:pPr>
            <a:r>
              <a:rPr lang="en-US" sz="1200">
                <a:solidFill>
                  <a:srgbClr val="000000"/>
                </a:solidFill>
                <a:effectLst>
                  <a:outerShdw blurRad="38100" dist="38100" dir="2700000" algn="tl">
                    <a:srgbClr val="C0C0C0"/>
                  </a:outerShdw>
                </a:effectLst>
                <a:latin typeface="Arial" pitchFamily="34" charset="0"/>
                <a:cs typeface="Times New Roman" pitchFamily="18" charset="0"/>
              </a:rPr>
              <a:t>Commerce</a:t>
            </a:r>
          </a:p>
        </p:txBody>
      </p:sp>
      <p:sp>
        <p:nvSpPr>
          <p:cNvPr id="235577" name="Text Box 57"/>
          <p:cNvSpPr txBox="1">
            <a:spLocks noChangeArrowheads="1"/>
          </p:cNvSpPr>
          <p:nvPr/>
        </p:nvSpPr>
        <p:spPr bwMode="auto">
          <a:xfrm rot="-5400000">
            <a:off x="4878388" y="5683250"/>
            <a:ext cx="1001712" cy="274638"/>
          </a:xfrm>
          <a:prstGeom prst="rect">
            <a:avLst/>
          </a:prstGeom>
          <a:noFill/>
          <a:ln w="28575">
            <a:noFill/>
            <a:miter lim="800000"/>
            <a:headEnd/>
            <a:tailEnd/>
          </a:ln>
          <a:effectLst>
            <a:outerShdw algn="ctr" rotWithShape="0">
              <a:schemeClr val="tx1"/>
            </a:outerShdw>
          </a:effectLst>
        </p:spPr>
        <p:txBody>
          <a:bodyPr wrap="none" lIns="91432" tIns="45716" rIns="91432" bIns="45716">
            <a:spAutoFit/>
          </a:bodyPr>
          <a:lstStyle/>
          <a:p>
            <a:pPr algn="ctr" eaLnBrk="0" hangingPunct="0">
              <a:defRPr/>
            </a:pPr>
            <a:r>
              <a:rPr lang="en-US" sz="1200">
                <a:solidFill>
                  <a:srgbClr val="000000"/>
                </a:solidFill>
                <a:effectLst>
                  <a:outerShdw blurRad="38100" dist="38100" dir="2700000" algn="tl">
                    <a:srgbClr val="C0C0C0"/>
                  </a:outerShdw>
                </a:effectLst>
                <a:latin typeface="Arial" pitchFamily="34" charset="0"/>
                <a:cs typeface="Times New Roman" pitchFamily="18" charset="0"/>
              </a:rPr>
              <a:t>Hydropower</a:t>
            </a:r>
          </a:p>
        </p:txBody>
      </p:sp>
      <p:sp>
        <p:nvSpPr>
          <p:cNvPr id="235578" name="Text Box 58"/>
          <p:cNvSpPr txBox="1">
            <a:spLocks noChangeArrowheads="1"/>
          </p:cNvSpPr>
          <p:nvPr/>
        </p:nvSpPr>
        <p:spPr bwMode="auto">
          <a:xfrm rot="-5400000">
            <a:off x="3293269" y="5714207"/>
            <a:ext cx="1063625" cy="274637"/>
          </a:xfrm>
          <a:prstGeom prst="rect">
            <a:avLst/>
          </a:prstGeom>
          <a:noFill/>
          <a:ln w="28575">
            <a:noFill/>
            <a:miter lim="800000"/>
            <a:headEnd/>
            <a:tailEnd/>
          </a:ln>
          <a:effectLst>
            <a:outerShdw algn="ctr" rotWithShape="0">
              <a:schemeClr val="tx1"/>
            </a:outerShdw>
          </a:effectLst>
        </p:spPr>
        <p:txBody>
          <a:bodyPr wrap="none" lIns="91432" tIns="45716" rIns="91432" bIns="45716">
            <a:spAutoFit/>
          </a:bodyPr>
          <a:lstStyle/>
          <a:p>
            <a:pPr algn="ctr" eaLnBrk="0" hangingPunct="0">
              <a:defRPr/>
            </a:pPr>
            <a:r>
              <a:rPr lang="en-US" sz="1200">
                <a:solidFill>
                  <a:srgbClr val="000000"/>
                </a:solidFill>
                <a:effectLst>
                  <a:outerShdw blurRad="38100" dist="38100" dir="2700000" algn="tl">
                    <a:srgbClr val="C0C0C0"/>
                  </a:outerShdw>
                </a:effectLst>
                <a:latin typeface="Arial" pitchFamily="34" charset="0"/>
                <a:cs typeface="Times New Roman" pitchFamily="18" charset="0"/>
              </a:rPr>
              <a:t>Fire Weather</a:t>
            </a:r>
          </a:p>
        </p:txBody>
      </p:sp>
      <p:sp>
        <p:nvSpPr>
          <p:cNvPr id="235579" name="Text Box 59"/>
          <p:cNvSpPr txBox="1">
            <a:spLocks noChangeArrowheads="1"/>
          </p:cNvSpPr>
          <p:nvPr/>
        </p:nvSpPr>
        <p:spPr bwMode="auto">
          <a:xfrm rot="-5400000">
            <a:off x="6844507" y="5515769"/>
            <a:ext cx="666750" cy="274637"/>
          </a:xfrm>
          <a:prstGeom prst="rect">
            <a:avLst/>
          </a:prstGeom>
          <a:noFill/>
          <a:ln w="28575">
            <a:noFill/>
            <a:miter lim="800000"/>
            <a:headEnd/>
            <a:tailEnd/>
          </a:ln>
          <a:effectLst>
            <a:outerShdw algn="ctr" rotWithShape="0">
              <a:schemeClr val="tx1"/>
            </a:outerShdw>
          </a:effectLst>
        </p:spPr>
        <p:txBody>
          <a:bodyPr lIns="91432" tIns="45716" rIns="91432" bIns="45716">
            <a:spAutoFit/>
          </a:bodyPr>
          <a:lstStyle/>
          <a:p>
            <a:pPr algn="ctr" eaLnBrk="0" hangingPunct="0">
              <a:defRPr/>
            </a:pPr>
            <a:r>
              <a:rPr lang="en-US" sz="1200">
                <a:solidFill>
                  <a:srgbClr val="000000"/>
                </a:solidFill>
                <a:effectLst>
                  <a:outerShdw blurRad="38100" dist="38100" dir="2700000" algn="tl">
                    <a:srgbClr val="C0C0C0"/>
                  </a:outerShdw>
                </a:effectLst>
                <a:latin typeface="Arial" pitchFamily="34" charset="0"/>
                <a:cs typeface="Times New Roman" pitchFamily="18" charset="0"/>
              </a:rPr>
              <a:t>Health</a:t>
            </a:r>
          </a:p>
        </p:txBody>
      </p:sp>
      <p:sp>
        <p:nvSpPr>
          <p:cNvPr id="235580" name="Text Box 60"/>
          <p:cNvSpPr txBox="1">
            <a:spLocks noChangeArrowheads="1"/>
          </p:cNvSpPr>
          <p:nvPr/>
        </p:nvSpPr>
        <p:spPr bwMode="auto">
          <a:xfrm rot="-5400000">
            <a:off x="2194719" y="5577681"/>
            <a:ext cx="762000" cy="274638"/>
          </a:xfrm>
          <a:prstGeom prst="rect">
            <a:avLst/>
          </a:prstGeom>
          <a:noFill/>
          <a:ln w="28575">
            <a:noFill/>
            <a:miter lim="800000"/>
            <a:headEnd/>
            <a:tailEnd/>
          </a:ln>
          <a:effectLst>
            <a:outerShdw algn="ctr" rotWithShape="0">
              <a:schemeClr val="tx1"/>
            </a:outerShdw>
          </a:effectLst>
        </p:spPr>
        <p:txBody>
          <a:bodyPr lIns="91432" tIns="45716" rIns="91432" bIns="45716">
            <a:spAutoFit/>
          </a:bodyPr>
          <a:lstStyle/>
          <a:p>
            <a:pPr algn="ctr" eaLnBrk="0" hangingPunct="0">
              <a:defRPr/>
            </a:pPr>
            <a:r>
              <a:rPr lang="en-US" sz="1200">
                <a:solidFill>
                  <a:srgbClr val="000000"/>
                </a:solidFill>
                <a:effectLst>
                  <a:outerShdw blurRad="38100" dist="38100" dir="2700000" algn="tl">
                    <a:srgbClr val="C0C0C0"/>
                  </a:outerShdw>
                </a:effectLst>
                <a:latin typeface="Arial" pitchFamily="34" charset="0"/>
                <a:cs typeface="Times New Roman" pitchFamily="18" charset="0"/>
              </a:rPr>
              <a:t>Aviation</a:t>
            </a:r>
          </a:p>
        </p:txBody>
      </p:sp>
      <p:sp>
        <p:nvSpPr>
          <p:cNvPr id="55345" name="TextBox 61"/>
          <p:cNvSpPr txBox="1">
            <a:spLocks noChangeArrowheads="1"/>
          </p:cNvSpPr>
          <p:nvPr/>
        </p:nvSpPr>
        <p:spPr bwMode="auto">
          <a:xfrm>
            <a:off x="4509949" y="4092034"/>
            <a:ext cx="2026452" cy="307777"/>
          </a:xfrm>
          <a:prstGeom prst="rect">
            <a:avLst/>
          </a:prstGeom>
          <a:noFill/>
          <a:ln w="9525">
            <a:noFill/>
            <a:miter lim="800000"/>
            <a:headEnd/>
            <a:tailEnd/>
          </a:ln>
        </p:spPr>
        <p:txBody>
          <a:bodyPr wrap="none">
            <a:spAutoFit/>
          </a:bodyPr>
          <a:lstStyle/>
          <a:p>
            <a:pPr>
              <a:defRPr/>
            </a:pPr>
            <a:r>
              <a:rPr lang="en-US" sz="1400" dirty="0">
                <a:solidFill>
                  <a:srgbClr val="000000"/>
                </a:solidFill>
                <a:latin typeface="Times New Roman"/>
              </a:rPr>
              <a:t>Hurricane – GFDL, WRF</a:t>
            </a:r>
          </a:p>
        </p:txBody>
      </p:sp>
      <p:sp>
        <p:nvSpPr>
          <p:cNvPr id="55346" name="Text Box 37"/>
          <p:cNvSpPr txBox="1">
            <a:spLocks noChangeArrowheads="1"/>
          </p:cNvSpPr>
          <p:nvPr/>
        </p:nvSpPr>
        <p:spPr bwMode="auto">
          <a:xfrm>
            <a:off x="7258840" y="4026412"/>
            <a:ext cx="1905000" cy="1246495"/>
          </a:xfrm>
          <a:prstGeom prst="rect">
            <a:avLst/>
          </a:prstGeom>
          <a:noFill/>
          <a:ln w="9525">
            <a:noFill/>
            <a:miter lim="800000"/>
            <a:headEnd/>
            <a:tailEnd/>
          </a:ln>
        </p:spPr>
        <p:txBody>
          <a:bodyPr wrap="square">
            <a:spAutoFit/>
          </a:bodyPr>
          <a:lstStyle/>
          <a:p>
            <a:pPr>
              <a:defRPr/>
            </a:pPr>
            <a:r>
              <a:rPr lang="en-US" sz="1500" dirty="0">
                <a:solidFill>
                  <a:srgbClr val="000000"/>
                </a:solidFill>
                <a:latin typeface="Times New Roman"/>
              </a:rPr>
              <a:t>GLOFS</a:t>
            </a:r>
          </a:p>
          <a:p>
            <a:pPr>
              <a:defRPr/>
            </a:pPr>
            <a:r>
              <a:rPr lang="en-US" sz="1500" u="sng" dirty="0">
                <a:solidFill>
                  <a:srgbClr val="000000"/>
                </a:solidFill>
                <a:latin typeface="Times New Roman"/>
              </a:rPr>
              <a:t> Bays</a:t>
            </a:r>
          </a:p>
          <a:p>
            <a:pPr>
              <a:defRPr/>
            </a:pPr>
            <a:r>
              <a:rPr lang="en-US" sz="1500" dirty="0" smtClean="0">
                <a:solidFill>
                  <a:srgbClr val="000000"/>
                </a:solidFill>
                <a:latin typeface="Times New Roman"/>
              </a:rPr>
              <a:t>Chesapeake, N. </a:t>
            </a:r>
            <a:r>
              <a:rPr lang="en-US" sz="1500" dirty="0" err="1" smtClean="0">
                <a:solidFill>
                  <a:srgbClr val="000000"/>
                </a:solidFill>
                <a:latin typeface="Times New Roman"/>
              </a:rPr>
              <a:t>GoM</a:t>
            </a:r>
            <a:endParaRPr lang="en-US" sz="1500" dirty="0">
              <a:solidFill>
                <a:srgbClr val="000000"/>
              </a:solidFill>
              <a:latin typeface="Times New Roman"/>
            </a:endParaRPr>
          </a:p>
          <a:p>
            <a:pPr>
              <a:defRPr/>
            </a:pPr>
            <a:r>
              <a:rPr lang="en-US" sz="1500" dirty="0" smtClean="0">
                <a:solidFill>
                  <a:srgbClr val="000000"/>
                </a:solidFill>
                <a:latin typeface="Times New Roman"/>
              </a:rPr>
              <a:t>Tampa, Columbia R,       </a:t>
            </a:r>
            <a:endParaRPr lang="en-US" sz="1500" dirty="0">
              <a:solidFill>
                <a:srgbClr val="000000"/>
              </a:solidFill>
              <a:latin typeface="Times New Roman"/>
            </a:endParaRPr>
          </a:p>
          <a:p>
            <a:pPr>
              <a:defRPr/>
            </a:pPr>
            <a:r>
              <a:rPr lang="en-US" sz="1500" dirty="0">
                <a:solidFill>
                  <a:srgbClr val="000000"/>
                </a:solidFill>
                <a:latin typeface="Times New Roman"/>
              </a:rPr>
              <a:t>Delaware</a:t>
            </a:r>
          </a:p>
        </p:txBody>
      </p:sp>
      <p:sp>
        <p:nvSpPr>
          <p:cNvPr id="63" name="Text Box 41"/>
          <p:cNvSpPr txBox="1">
            <a:spLocks noChangeArrowheads="1"/>
          </p:cNvSpPr>
          <p:nvPr/>
        </p:nvSpPr>
        <p:spPr bwMode="auto">
          <a:xfrm>
            <a:off x="4550893" y="4467248"/>
            <a:ext cx="1957524" cy="307777"/>
          </a:xfrm>
          <a:prstGeom prst="rect">
            <a:avLst/>
          </a:prstGeom>
          <a:noFill/>
          <a:ln w="9525">
            <a:noFill/>
            <a:miter lim="800000"/>
            <a:headEnd/>
            <a:tailEnd/>
          </a:ln>
        </p:spPr>
        <p:txBody>
          <a:bodyPr wrap="none">
            <a:spAutoFit/>
          </a:bodyPr>
          <a:lstStyle/>
          <a:p>
            <a:pPr algn="ctr">
              <a:defRPr/>
            </a:pPr>
            <a:r>
              <a:rPr lang="en-US" sz="1400" dirty="0" err="1" smtClean="0">
                <a:solidFill>
                  <a:srgbClr val="000000"/>
                </a:solidFill>
                <a:latin typeface="Times New Roman"/>
              </a:rPr>
              <a:t>Enlil</a:t>
            </a:r>
            <a:r>
              <a:rPr lang="en-US" sz="1400" dirty="0" smtClean="0">
                <a:solidFill>
                  <a:srgbClr val="000000"/>
                </a:solidFill>
                <a:latin typeface="Times New Roman"/>
              </a:rPr>
              <a:t> – Space </a:t>
            </a:r>
            <a:r>
              <a:rPr lang="en-US" sz="1400" dirty="0" err="1" smtClean="0">
                <a:solidFill>
                  <a:srgbClr val="000000"/>
                </a:solidFill>
                <a:latin typeface="Times New Roman"/>
              </a:rPr>
              <a:t>Wx</a:t>
            </a:r>
            <a:r>
              <a:rPr lang="en-US" sz="1400" dirty="0" smtClean="0">
                <a:solidFill>
                  <a:srgbClr val="000000"/>
                </a:solidFill>
                <a:latin typeface="Times New Roman"/>
              </a:rPr>
              <a:t> Model</a:t>
            </a:r>
            <a:endParaRPr lang="en-US" sz="1400" dirty="0">
              <a:solidFill>
                <a:srgbClr val="000000"/>
              </a:solidFill>
              <a:latin typeface="Times New Roman"/>
            </a:endParaRPr>
          </a:p>
        </p:txBody>
      </p:sp>
      <p:sp>
        <p:nvSpPr>
          <p:cNvPr id="64" name="Line 16"/>
          <p:cNvSpPr>
            <a:spLocks noChangeShapeType="1"/>
          </p:cNvSpPr>
          <p:nvPr/>
        </p:nvSpPr>
        <p:spPr bwMode="auto">
          <a:xfrm>
            <a:off x="690563" y="1266825"/>
            <a:ext cx="7696200" cy="0"/>
          </a:xfrm>
          <a:prstGeom prst="line">
            <a:avLst/>
          </a:prstGeom>
          <a:noFill/>
          <a:ln w="57150" cmpd="thinThick">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latin typeface="Arial" pitchFamily="34" charset="0"/>
            </a:endParaRPr>
          </a:p>
        </p:txBody>
      </p:sp>
      <p:pic>
        <p:nvPicPr>
          <p:cNvPr id="65" name="Picture 17" descr="DOC_LOGO_1X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239713"/>
            <a:ext cx="838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18" descr="Noaa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6388" y="238125"/>
            <a:ext cx="836612"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22" name="Text Box 37"/>
          <p:cNvSpPr txBox="1">
            <a:spLocks noChangeArrowheads="1"/>
          </p:cNvSpPr>
          <p:nvPr/>
        </p:nvSpPr>
        <p:spPr bwMode="auto">
          <a:xfrm>
            <a:off x="7268568" y="3340100"/>
            <a:ext cx="1524000" cy="830263"/>
          </a:xfrm>
          <a:prstGeom prst="rect">
            <a:avLst/>
          </a:prstGeom>
          <a:noFill/>
          <a:ln w="9525">
            <a:noFill/>
            <a:miter lim="800000"/>
            <a:headEnd/>
            <a:tailEnd/>
          </a:ln>
        </p:spPr>
        <p:txBody>
          <a:bodyPr>
            <a:spAutoFit/>
          </a:bodyPr>
          <a:lstStyle/>
          <a:p>
            <a:pPr>
              <a:defRPr/>
            </a:pPr>
            <a:r>
              <a:rPr lang="en-US" sz="1600" u="sng" dirty="0">
                <a:solidFill>
                  <a:srgbClr val="000000"/>
                </a:solidFill>
                <a:latin typeface="Times New Roman"/>
              </a:rPr>
              <a:t>Ocean Model</a:t>
            </a:r>
          </a:p>
          <a:p>
            <a:pPr>
              <a:defRPr/>
            </a:pPr>
            <a:r>
              <a:rPr lang="en-US" sz="1500" dirty="0">
                <a:solidFill>
                  <a:srgbClr val="000000"/>
                </a:solidFill>
                <a:latin typeface="Times New Roman"/>
              </a:rPr>
              <a:t>HYCOM</a:t>
            </a:r>
          </a:p>
          <a:p>
            <a:pPr>
              <a:defRPr/>
            </a:pPr>
            <a:r>
              <a:rPr lang="en-US" sz="1500" dirty="0">
                <a:solidFill>
                  <a:srgbClr val="000000"/>
                </a:solidFill>
                <a:latin typeface="Times New Roman"/>
              </a:rPr>
              <a:t>Wave Watch III</a:t>
            </a:r>
          </a:p>
        </p:txBody>
      </p:sp>
      <p:sp>
        <p:nvSpPr>
          <p:cNvPr id="3" name="Slide Number Placeholder 2"/>
          <p:cNvSpPr>
            <a:spLocks noGrp="1"/>
          </p:cNvSpPr>
          <p:nvPr>
            <p:ph type="sldNum" sz="quarter" idx="12"/>
          </p:nvPr>
        </p:nvSpPr>
        <p:spPr/>
        <p:txBody>
          <a:bodyPr/>
          <a:lstStyle/>
          <a:p>
            <a:pPr>
              <a:defRPr/>
            </a:pPr>
            <a:fld id="{7514EE03-FB27-40D7-B7FC-867D8028CD52}" type="slidenum">
              <a:rPr lang="en-US" smtClean="0"/>
              <a:pPr>
                <a:defRPr/>
              </a:pPr>
              <a:t>27</a:t>
            </a:fld>
            <a:endParaRPr lang="en-US"/>
          </a:p>
        </p:txBody>
      </p:sp>
    </p:spTree>
    <p:extLst>
      <p:ext uri="{BB962C8B-B14F-4D97-AF65-F5344CB8AC3E}">
        <p14:creationId xmlns:p14="http://schemas.microsoft.com/office/powerpoint/2010/main" val="33281763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2"/>
          <p:cNvSpPr txBox="1">
            <a:spLocks noChangeArrowheads="1"/>
          </p:cNvSpPr>
          <p:nvPr/>
        </p:nvSpPr>
        <p:spPr bwMode="auto">
          <a:xfrm>
            <a:off x="4243388" y="6373813"/>
            <a:ext cx="350837"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800">
                <a:solidFill>
                  <a:srgbClr val="000000"/>
                </a:solidFill>
                <a:latin typeface="Calibri" pitchFamily="34" charset="0"/>
              </a:rPr>
              <a:t>2011</a:t>
            </a:r>
          </a:p>
        </p:txBody>
      </p:sp>
      <p:pic>
        <p:nvPicPr>
          <p:cNvPr id="788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2754313"/>
            <a:ext cx="5410200" cy="380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852" name="Rectangle 2"/>
          <p:cNvSpPr>
            <a:spLocks noChangeArrowheads="1"/>
          </p:cNvSpPr>
          <p:nvPr/>
        </p:nvSpPr>
        <p:spPr bwMode="auto">
          <a:xfrm>
            <a:off x="307975" y="1982788"/>
            <a:ext cx="3592513" cy="379412"/>
          </a:xfrm>
          <a:prstGeom prst="rect">
            <a:avLst/>
          </a:prstGeom>
          <a:solidFill>
            <a:srgbClr val="00B0F0">
              <a:alpha val="54901"/>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spAutoFit/>
          </a:bodyPr>
          <a:lstStyle/>
          <a:p>
            <a:pPr algn="ctr"/>
            <a:endParaRPr lang="en-US" sz="1600" b="1">
              <a:solidFill>
                <a:srgbClr val="000000"/>
              </a:solidFill>
              <a:latin typeface="Arial" pitchFamily="34" charset="0"/>
            </a:endParaRPr>
          </a:p>
        </p:txBody>
      </p:sp>
      <p:sp>
        <p:nvSpPr>
          <p:cNvPr id="78853" name="Rectangle 26"/>
          <p:cNvSpPr>
            <a:spLocks noChangeArrowheads="1"/>
          </p:cNvSpPr>
          <p:nvPr/>
        </p:nvSpPr>
        <p:spPr bwMode="auto">
          <a:xfrm>
            <a:off x="301625" y="5341938"/>
            <a:ext cx="3592513" cy="379412"/>
          </a:xfrm>
          <a:prstGeom prst="rect">
            <a:avLst/>
          </a:prstGeom>
          <a:solidFill>
            <a:srgbClr val="00B0F0">
              <a:alpha val="54901"/>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spAutoFit/>
          </a:bodyPr>
          <a:lstStyle/>
          <a:p>
            <a:pPr algn="ctr"/>
            <a:endParaRPr lang="en-US" sz="1600" b="1">
              <a:solidFill>
                <a:srgbClr val="000000"/>
              </a:solidFill>
              <a:latin typeface="Arial" pitchFamily="34" charset="0"/>
            </a:endParaRPr>
          </a:p>
        </p:txBody>
      </p:sp>
      <p:sp>
        <p:nvSpPr>
          <p:cNvPr id="78854" name="Rectangle 5"/>
          <p:cNvSpPr>
            <a:spLocks noGrp="1" noChangeArrowheads="1"/>
          </p:cNvSpPr>
          <p:nvPr>
            <p:ph type="title"/>
          </p:nvPr>
        </p:nvSpPr>
        <p:spPr>
          <a:xfrm>
            <a:off x="1219200" y="36513"/>
            <a:ext cx="6705600" cy="838200"/>
          </a:xfrm>
        </p:spPr>
        <p:txBody>
          <a:bodyPr/>
          <a:lstStyle/>
          <a:p>
            <a:r>
              <a:rPr lang="en-US" sz="3600" smtClean="0">
                <a:cs typeface="Times New Roman" pitchFamily="18" charset="0"/>
              </a:rPr>
              <a:t>Computing Capability</a:t>
            </a:r>
            <a:endParaRPr lang="en-US" sz="3600" i="1" smtClean="0">
              <a:solidFill>
                <a:srgbClr val="CCFFCC"/>
              </a:solidFill>
              <a:cs typeface="Times New Roman" pitchFamily="18" charset="0"/>
            </a:endParaRPr>
          </a:p>
        </p:txBody>
      </p:sp>
      <p:sp>
        <p:nvSpPr>
          <p:cNvPr id="78855" name="Line 7"/>
          <p:cNvSpPr>
            <a:spLocks noChangeShapeType="1"/>
          </p:cNvSpPr>
          <p:nvPr/>
        </p:nvSpPr>
        <p:spPr bwMode="auto">
          <a:xfrm>
            <a:off x="685800" y="1182688"/>
            <a:ext cx="7848600" cy="0"/>
          </a:xfrm>
          <a:prstGeom prst="line">
            <a:avLst/>
          </a:prstGeom>
          <a:noFill/>
          <a:ln w="57150" cmpd="thinThick">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latin typeface="Arial" pitchFamily="34" charset="0"/>
            </a:endParaRPr>
          </a:p>
        </p:txBody>
      </p:sp>
      <p:pic>
        <p:nvPicPr>
          <p:cNvPr id="78856" name="Picture 8" descr="DOC_LOGO_1X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230188"/>
            <a:ext cx="838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7" name="Picture 9" descr="Noaa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26388" y="228600"/>
            <a:ext cx="836612"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8" name="TextBox 26"/>
          <p:cNvSpPr txBox="1">
            <a:spLocks noChangeArrowheads="1"/>
          </p:cNvSpPr>
          <p:nvPr/>
        </p:nvSpPr>
        <p:spPr bwMode="auto">
          <a:xfrm>
            <a:off x="2895600" y="685800"/>
            <a:ext cx="3355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000">
                <a:solidFill>
                  <a:srgbClr val="000000"/>
                </a:solidFill>
                <a:latin typeface="Calibri" pitchFamily="34" charset="0"/>
              </a:rPr>
              <a:t>“reliable, timely and accurate”</a:t>
            </a:r>
          </a:p>
        </p:txBody>
      </p:sp>
      <p:sp>
        <p:nvSpPr>
          <p:cNvPr id="78859" name="AutoShape 29" descr="mailbox://C%7C/Documents%20and%20Settings/llmorone/Application%20Data/Thunderbird/Profiles/8m4un7eu.default/Mail/Local%20Folders/Performance%20Measures?number=18964471&amp;part=1.1.1.2&amp;filename=moz-screenshot-28.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latin typeface="Calibri" pitchFamily="34" charset="0"/>
            </a:endParaRPr>
          </a:p>
        </p:txBody>
      </p:sp>
      <p:sp>
        <p:nvSpPr>
          <p:cNvPr id="78860" name="AutoShape 2" descr="mailbox://C%7C/Documents%20and%20Settings/lauren.morone/Application%20Data/Thunderbird/Profiles/8m4un7eu.default/Mail/Local%20Folders/Performance%20Measures?number=50425681&amp;part=1.1.2&amp;filename=fadahbaf.png"/>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latin typeface="Arial" pitchFamily="34" charset="0"/>
            </a:endParaRPr>
          </a:p>
        </p:txBody>
      </p:sp>
      <p:pic>
        <p:nvPicPr>
          <p:cNvPr id="78861" name="Picture 6" descr="NOAA4480_1014"/>
          <p:cNvPicPr>
            <a:picLocks noChangeAspect="1" noChangeArrowheads="1"/>
          </p:cNvPicPr>
          <p:nvPr/>
        </p:nvPicPr>
        <p:blipFill>
          <a:blip r:embed="rId7">
            <a:extLst>
              <a:ext uri="{28A0092B-C50C-407E-A947-70E740481C1C}">
                <a14:useLocalDpi xmlns:a14="http://schemas.microsoft.com/office/drawing/2010/main" val="0"/>
              </a:ext>
            </a:extLst>
          </a:blip>
          <a:srcRect l="7480" t="28062" b="14537"/>
          <a:stretch>
            <a:fillRect/>
          </a:stretch>
        </p:blipFill>
        <p:spPr bwMode="auto">
          <a:xfrm>
            <a:off x="4405313" y="1355725"/>
            <a:ext cx="4059237"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62" name="TextBox 3"/>
          <p:cNvSpPr txBox="1">
            <a:spLocks noChangeArrowheads="1"/>
          </p:cNvSpPr>
          <p:nvPr/>
        </p:nvSpPr>
        <p:spPr bwMode="auto">
          <a:xfrm>
            <a:off x="4357688" y="6477000"/>
            <a:ext cx="4405312"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solidFill>
                  <a:srgbClr val="000000"/>
                </a:solidFill>
                <a:latin typeface="Times New Roman" pitchFamily="18" charset="0"/>
              </a:rPr>
              <a:t>Web access to models as they run on the CCS</a:t>
            </a:r>
          </a:p>
        </p:txBody>
      </p:sp>
      <p:graphicFrame>
        <p:nvGraphicFramePr>
          <p:cNvPr id="78863" name="Object 1"/>
          <p:cNvGraphicFramePr>
            <a:graphicFrameLocks noChangeAspect="1"/>
          </p:cNvGraphicFramePr>
          <p:nvPr>
            <p:extLst>
              <p:ext uri="{D42A27DB-BD31-4B8C-83A1-F6EECF244321}">
                <p14:modId xmlns:p14="http://schemas.microsoft.com/office/powerpoint/2010/main" val="2755772161"/>
              </p:ext>
            </p:extLst>
          </p:nvPr>
        </p:nvGraphicFramePr>
        <p:xfrm>
          <a:off x="5287963" y="3608388"/>
          <a:ext cx="3760787" cy="2457450"/>
        </p:xfrm>
        <a:graphic>
          <a:graphicData uri="http://schemas.openxmlformats.org/presentationml/2006/ole">
            <mc:AlternateContent xmlns:mc="http://schemas.openxmlformats.org/markup-compatibility/2006">
              <mc:Choice xmlns:v="urn:schemas-microsoft-com:vml" Requires="v">
                <p:oleObj spid="_x0000_s166938" name="Worksheet" r:id="rId9" imgW="4314685" imgH="2762130" progId="Excel.Sheet.8">
                  <p:embed/>
                </p:oleObj>
              </mc:Choice>
              <mc:Fallback>
                <p:oleObj name="Worksheet" r:id="rId9" imgW="4314685" imgH="2762130" progId="Excel.Sheet.8">
                  <p:embed/>
                  <p:pic>
                    <p:nvPicPr>
                      <p:cNvPr id="0" name=""/>
                      <p:cNvPicPr>
                        <a:picLocks noChangeAspect="1" noChangeArrowheads="1"/>
                      </p:cNvPicPr>
                      <p:nvPr/>
                    </p:nvPicPr>
                    <p:blipFill>
                      <a:blip r:embed="rId10"/>
                      <a:srcRect/>
                      <a:stretch>
                        <a:fillRect/>
                      </a:stretch>
                    </p:blipFill>
                    <p:spPr bwMode="auto">
                      <a:xfrm>
                        <a:off x="5287963" y="3608388"/>
                        <a:ext cx="3760787"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8864" name="Text Box 10"/>
          <p:cNvSpPr txBox="1">
            <a:spLocks noChangeArrowheads="1"/>
          </p:cNvSpPr>
          <p:nvPr/>
        </p:nvSpPr>
        <p:spPr bwMode="auto">
          <a:xfrm>
            <a:off x="6096000" y="3962400"/>
            <a:ext cx="1449388" cy="425450"/>
          </a:xfrm>
          <a:prstGeom prst="rect">
            <a:avLst/>
          </a:prstGeom>
          <a:solidFill>
            <a:srgbClr val="FFFF99"/>
          </a:solidFill>
          <a:ln w="25400">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200">
                <a:solidFill>
                  <a:srgbClr val="000000"/>
                </a:solidFill>
                <a:latin typeface="Calibri" pitchFamily="34" charset="0"/>
              </a:rPr>
              <a:t>Popularity of NCEP Models Web Page</a:t>
            </a:r>
          </a:p>
        </p:txBody>
      </p:sp>
      <p:pic>
        <p:nvPicPr>
          <p:cNvPr id="78865"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4000" y="3717925"/>
            <a:ext cx="32385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8866" name="Group 30"/>
          <p:cNvGrpSpPr>
            <a:grpSpLocks/>
          </p:cNvGrpSpPr>
          <p:nvPr/>
        </p:nvGrpSpPr>
        <p:grpSpPr bwMode="auto">
          <a:xfrm>
            <a:off x="5624513" y="5761038"/>
            <a:ext cx="2943239" cy="219075"/>
            <a:chOff x="1290710" y="6353144"/>
            <a:chExt cx="2942788" cy="219856"/>
          </a:xfrm>
        </p:grpSpPr>
        <p:grpSp>
          <p:nvGrpSpPr>
            <p:cNvPr id="78868" name="Group 27"/>
            <p:cNvGrpSpPr>
              <a:grpSpLocks/>
            </p:cNvGrpSpPr>
            <p:nvPr/>
          </p:nvGrpSpPr>
          <p:grpSpPr bwMode="auto">
            <a:xfrm>
              <a:off x="1290710" y="6353144"/>
              <a:ext cx="2419047" cy="219856"/>
              <a:chOff x="522337" y="6672931"/>
              <a:chExt cx="2659135" cy="229268"/>
            </a:xfrm>
          </p:grpSpPr>
          <p:sp>
            <p:nvSpPr>
              <p:cNvPr id="78870" name="Text Box 15"/>
              <p:cNvSpPr txBox="1">
                <a:spLocks noChangeArrowheads="1"/>
              </p:cNvSpPr>
              <p:nvPr/>
            </p:nvSpPr>
            <p:spPr bwMode="auto">
              <a:xfrm>
                <a:off x="522337" y="6672931"/>
                <a:ext cx="38984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800">
                    <a:solidFill>
                      <a:srgbClr val="000000"/>
                    </a:solidFill>
                    <a:latin typeface="Calibri" pitchFamily="34" charset="0"/>
                  </a:rPr>
                  <a:t>2001</a:t>
                </a:r>
              </a:p>
            </p:txBody>
          </p:sp>
          <p:sp>
            <p:nvSpPr>
              <p:cNvPr id="78871" name="Text Box 17"/>
              <p:cNvSpPr txBox="1">
                <a:spLocks noChangeArrowheads="1"/>
              </p:cNvSpPr>
              <p:nvPr/>
            </p:nvSpPr>
            <p:spPr bwMode="auto">
              <a:xfrm>
                <a:off x="1000236" y="6686754"/>
                <a:ext cx="389849" cy="215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800" dirty="0">
                    <a:solidFill>
                      <a:srgbClr val="000000"/>
                    </a:solidFill>
                    <a:latin typeface="Calibri" pitchFamily="34" charset="0"/>
                  </a:rPr>
                  <a:t>2003</a:t>
                </a:r>
              </a:p>
            </p:txBody>
          </p:sp>
          <p:sp>
            <p:nvSpPr>
              <p:cNvPr id="78872" name="Text Box 19"/>
              <p:cNvSpPr txBox="1">
                <a:spLocks noChangeArrowheads="1"/>
              </p:cNvSpPr>
              <p:nvPr/>
            </p:nvSpPr>
            <p:spPr bwMode="auto">
              <a:xfrm>
                <a:off x="1587732" y="6672931"/>
                <a:ext cx="389849" cy="215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800" dirty="0">
                    <a:solidFill>
                      <a:srgbClr val="000000"/>
                    </a:solidFill>
                    <a:latin typeface="Calibri" pitchFamily="34" charset="0"/>
                  </a:rPr>
                  <a:t>2005</a:t>
                </a:r>
              </a:p>
            </p:txBody>
          </p:sp>
          <p:sp>
            <p:nvSpPr>
              <p:cNvPr id="78873" name="Text Box 21"/>
              <p:cNvSpPr txBox="1">
                <a:spLocks noChangeArrowheads="1"/>
              </p:cNvSpPr>
              <p:nvPr/>
            </p:nvSpPr>
            <p:spPr bwMode="auto">
              <a:xfrm>
                <a:off x="2210099" y="6683691"/>
                <a:ext cx="38984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800" dirty="0">
                    <a:solidFill>
                      <a:srgbClr val="000000"/>
                    </a:solidFill>
                    <a:latin typeface="Calibri" pitchFamily="34" charset="0"/>
                  </a:rPr>
                  <a:t>2007</a:t>
                </a:r>
              </a:p>
            </p:txBody>
          </p:sp>
          <p:sp>
            <p:nvSpPr>
              <p:cNvPr id="78874" name="Text Box 22"/>
              <p:cNvSpPr txBox="1">
                <a:spLocks noChangeArrowheads="1"/>
              </p:cNvSpPr>
              <p:nvPr/>
            </p:nvSpPr>
            <p:spPr bwMode="auto">
              <a:xfrm>
                <a:off x="2791627" y="6678889"/>
                <a:ext cx="3898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800" dirty="0">
                    <a:solidFill>
                      <a:srgbClr val="000000"/>
                    </a:solidFill>
                    <a:latin typeface="Calibri" pitchFamily="34" charset="0"/>
                  </a:rPr>
                  <a:t>2009</a:t>
                </a:r>
              </a:p>
            </p:txBody>
          </p:sp>
        </p:grpSp>
        <p:sp>
          <p:nvSpPr>
            <p:cNvPr id="78869" name="Text Box 22"/>
            <p:cNvSpPr txBox="1">
              <a:spLocks noChangeArrowheads="1"/>
            </p:cNvSpPr>
            <p:nvPr/>
          </p:nvSpPr>
          <p:spPr bwMode="auto">
            <a:xfrm>
              <a:off x="3882684" y="6360707"/>
              <a:ext cx="350814" cy="19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800" dirty="0">
                  <a:solidFill>
                    <a:srgbClr val="000000"/>
                  </a:solidFill>
                  <a:latin typeface="Calibri" pitchFamily="34" charset="0"/>
                </a:rPr>
                <a:t>2011</a:t>
              </a:r>
            </a:p>
          </p:txBody>
        </p:sp>
      </p:grpSp>
      <p:sp>
        <p:nvSpPr>
          <p:cNvPr id="78867" name="Rectangle 23"/>
          <p:cNvSpPr>
            <a:spLocks noGrp="1" noChangeArrowheads="1"/>
          </p:cNvSpPr>
          <p:nvPr>
            <p:ph idx="1"/>
          </p:nvPr>
        </p:nvSpPr>
        <p:spPr>
          <a:xfrm>
            <a:off x="0" y="1263650"/>
            <a:ext cx="4048125" cy="5314950"/>
          </a:xfrm>
        </p:spPr>
        <p:txBody>
          <a:bodyPr/>
          <a:lstStyle/>
          <a:p>
            <a:pPr>
              <a:lnSpc>
                <a:spcPct val="90000"/>
              </a:lnSpc>
            </a:pPr>
            <a:r>
              <a:rPr lang="en-US" sz="2400" dirty="0" smtClean="0">
                <a:cs typeface="Times New Roman" pitchFamily="18" charset="0"/>
              </a:rPr>
              <a:t>Current computers</a:t>
            </a:r>
          </a:p>
          <a:p>
            <a:pPr lvl="1">
              <a:lnSpc>
                <a:spcPct val="90000"/>
              </a:lnSpc>
            </a:pPr>
            <a:r>
              <a:rPr lang="en-US" sz="2000" dirty="0" smtClean="0">
                <a:cs typeface="Times New Roman" pitchFamily="18" charset="0"/>
              </a:rPr>
              <a:t>IBM Power6</a:t>
            </a:r>
          </a:p>
          <a:p>
            <a:pPr lvl="1">
              <a:lnSpc>
                <a:spcPct val="90000"/>
              </a:lnSpc>
            </a:pPr>
            <a:r>
              <a:rPr lang="en-US" sz="2000" dirty="0" smtClean="0">
                <a:cs typeface="Times New Roman" pitchFamily="18" charset="0"/>
              </a:rPr>
              <a:t>73.1 trillion calculations/sec </a:t>
            </a:r>
          </a:p>
          <a:p>
            <a:pPr lvl="1">
              <a:lnSpc>
                <a:spcPct val="90000"/>
              </a:lnSpc>
            </a:pPr>
            <a:r>
              <a:rPr lang="en-US" sz="2000" dirty="0" smtClean="0">
                <a:cs typeface="Times New Roman" pitchFamily="18" charset="0"/>
              </a:rPr>
              <a:t>2 billion observations/day</a:t>
            </a:r>
          </a:p>
          <a:p>
            <a:pPr lvl="1">
              <a:lnSpc>
                <a:spcPct val="90000"/>
              </a:lnSpc>
            </a:pPr>
            <a:r>
              <a:rPr lang="en-US" sz="2000" dirty="0" smtClean="0">
                <a:cs typeface="Times New Roman" pitchFamily="18" charset="0"/>
              </a:rPr>
              <a:t>27.8 million model fields/day</a:t>
            </a:r>
          </a:p>
          <a:p>
            <a:pPr lvl="1">
              <a:lnSpc>
                <a:spcPct val="90000"/>
              </a:lnSpc>
            </a:pPr>
            <a:r>
              <a:rPr lang="en-US" sz="2000" dirty="0" smtClean="0">
                <a:cs typeface="Times New Roman" pitchFamily="18" charset="0"/>
              </a:rPr>
              <a:t>Primary: Gaithersburg, MD</a:t>
            </a:r>
          </a:p>
          <a:p>
            <a:pPr lvl="1">
              <a:lnSpc>
                <a:spcPct val="90000"/>
              </a:lnSpc>
            </a:pPr>
            <a:r>
              <a:rPr lang="en-US" sz="2000" dirty="0" smtClean="0">
                <a:cs typeface="Times New Roman" pitchFamily="18" charset="0"/>
              </a:rPr>
              <a:t>Backup: Fairmont, WV</a:t>
            </a:r>
          </a:p>
          <a:p>
            <a:pPr lvl="1">
              <a:lnSpc>
                <a:spcPct val="90000"/>
              </a:lnSpc>
            </a:pPr>
            <a:r>
              <a:rPr lang="en-US" sz="2000" dirty="0" smtClean="0">
                <a:cs typeface="Times New Roman" pitchFamily="18" charset="0"/>
              </a:rPr>
              <a:t>Guaranteed switchover in 15 minutes</a:t>
            </a:r>
          </a:p>
          <a:p>
            <a:pPr>
              <a:lnSpc>
                <a:spcPct val="90000"/>
              </a:lnSpc>
            </a:pPr>
            <a:r>
              <a:rPr lang="en-US" sz="2400" dirty="0" smtClean="0">
                <a:cs typeface="Times New Roman" pitchFamily="18" charset="0"/>
              </a:rPr>
              <a:t>Next generation computer: by Oct 2013</a:t>
            </a:r>
          </a:p>
          <a:p>
            <a:pPr lvl="1">
              <a:lnSpc>
                <a:spcPct val="90000"/>
              </a:lnSpc>
            </a:pPr>
            <a:r>
              <a:rPr lang="en-US" sz="2000" dirty="0" smtClean="0">
                <a:cs typeface="Times New Roman" pitchFamily="18" charset="0"/>
              </a:rPr>
              <a:t>IBM </a:t>
            </a:r>
            <a:r>
              <a:rPr lang="en-US" sz="2000" dirty="0" err="1" smtClean="0">
                <a:cs typeface="Times New Roman" pitchFamily="18" charset="0"/>
              </a:rPr>
              <a:t>iDataPlex</a:t>
            </a:r>
            <a:r>
              <a:rPr lang="en-US" sz="2000" dirty="0" smtClean="0">
                <a:cs typeface="Times New Roman" pitchFamily="18" charset="0"/>
              </a:rPr>
              <a:t> Intel/Linux</a:t>
            </a:r>
          </a:p>
          <a:p>
            <a:pPr lvl="1">
              <a:lnSpc>
                <a:spcPct val="90000"/>
              </a:lnSpc>
            </a:pPr>
            <a:r>
              <a:rPr lang="en-US" sz="2000" dirty="0" smtClean="0">
                <a:cs typeface="Times New Roman" pitchFamily="18" charset="0"/>
              </a:rPr>
              <a:t>208 </a:t>
            </a:r>
            <a:r>
              <a:rPr lang="en-US" sz="2000" dirty="0" smtClean="0">
                <a:cs typeface="Times New Roman" pitchFamily="18" charset="0"/>
              </a:rPr>
              <a:t>trillion </a:t>
            </a:r>
            <a:r>
              <a:rPr lang="en-US" sz="2000" dirty="0" err="1" smtClean="0">
                <a:cs typeface="Times New Roman" pitchFamily="18" charset="0"/>
              </a:rPr>
              <a:t>calc</a:t>
            </a:r>
            <a:r>
              <a:rPr lang="en-US" sz="2000" dirty="0" smtClean="0">
                <a:cs typeface="Times New Roman" pitchFamily="18" charset="0"/>
              </a:rPr>
              <a:t>/sec</a:t>
            </a:r>
          </a:p>
          <a:p>
            <a:pPr lvl="1">
              <a:lnSpc>
                <a:spcPct val="90000"/>
              </a:lnSpc>
            </a:pPr>
            <a:r>
              <a:rPr lang="en-US" sz="2000" dirty="0" smtClean="0">
                <a:cs typeface="Times New Roman" pitchFamily="18" charset="0"/>
              </a:rPr>
              <a:t>Primary: Reston, VA</a:t>
            </a:r>
          </a:p>
          <a:p>
            <a:pPr lvl="1">
              <a:lnSpc>
                <a:spcPct val="90000"/>
              </a:lnSpc>
            </a:pPr>
            <a:r>
              <a:rPr lang="en-US" sz="2000" dirty="0" smtClean="0">
                <a:cs typeface="Times New Roman" pitchFamily="18" charset="0"/>
              </a:rPr>
              <a:t>Backup:  Orlando, FL</a:t>
            </a:r>
          </a:p>
          <a:p>
            <a:pPr lvl="1">
              <a:lnSpc>
                <a:spcPct val="90000"/>
              </a:lnSpc>
            </a:pPr>
            <a:endParaRPr lang="en-US" sz="2000" dirty="0" smtClean="0"/>
          </a:p>
        </p:txBody>
      </p:sp>
      <p:sp>
        <p:nvSpPr>
          <p:cNvPr id="2" name="Slide Number Placeholder 1"/>
          <p:cNvSpPr>
            <a:spLocks noGrp="1"/>
          </p:cNvSpPr>
          <p:nvPr>
            <p:ph type="sldNum" sz="quarter" idx="12"/>
          </p:nvPr>
        </p:nvSpPr>
        <p:spPr/>
        <p:txBody>
          <a:bodyPr/>
          <a:lstStyle/>
          <a:p>
            <a:pPr>
              <a:defRPr/>
            </a:pPr>
            <a:fld id="{1C5371F2-6338-4A7A-A46D-F4EB42BE915D}" type="slidenum">
              <a:rPr lang="en-US" smtClean="0"/>
              <a:pPr>
                <a:defRPr/>
              </a:pPr>
              <a:t>28</a:t>
            </a:fld>
            <a:endParaRPr lang="en-US"/>
          </a:p>
        </p:txBody>
      </p:sp>
    </p:spTree>
    <p:extLst>
      <p:ext uri="{BB962C8B-B14F-4D97-AF65-F5344CB8AC3E}">
        <p14:creationId xmlns:p14="http://schemas.microsoft.com/office/powerpoint/2010/main" val="2056297850"/>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p:txBody>
          <a:bodyPr/>
          <a:lstStyle/>
          <a:p>
            <a:pPr fontAlgn="base">
              <a:spcBef>
                <a:spcPct val="0"/>
              </a:spcBef>
              <a:spcAft>
                <a:spcPct val="0"/>
              </a:spcAft>
              <a:defRPr/>
            </a:pPr>
            <a:fld id="{7A0E544F-E2B1-4947-87FD-5D60718A628F}" type="slidenum">
              <a:rPr lang="en-US" smtClean="0"/>
              <a:pPr fontAlgn="base">
                <a:spcBef>
                  <a:spcPct val="0"/>
                </a:spcBef>
                <a:spcAft>
                  <a:spcPct val="0"/>
                </a:spcAft>
                <a:defRPr/>
              </a:pPr>
              <a:t>29</a:t>
            </a:fld>
            <a:endParaRPr lang="en-US" smtClean="0"/>
          </a:p>
        </p:txBody>
      </p:sp>
      <p:sp>
        <p:nvSpPr>
          <p:cNvPr id="144387" name="Rectangle 2"/>
          <p:cNvSpPr>
            <a:spLocks noGrp="1" noChangeArrowheads="1"/>
          </p:cNvSpPr>
          <p:nvPr>
            <p:ph type="ctrTitle"/>
          </p:nvPr>
        </p:nvSpPr>
        <p:spPr>
          <a:xfrm>
            <a:off x="228600" y="2087563"/>
            <a:ext cx="8763000" cy="1143000"/>
          </a:xfrm>
        </p:spPr>
        <p:txBody>
          <a:bodyPr/>
          <a:lstStyle/>
          <a:p>
            <a:pPr eaLnBrk="1" hangingPunct="1"/>
            <a:r>
              <a:rPr lang="en-US" sz="4000" smtClean="0"/>
              <a:t>Newest Members of the </a:t>
            </a:r>
            <a:br>
              <a:rPr lang="en-US" sz="4000" smtClean="0"/>
            </a:br>
            <a:r>
              <a:rPr lang="en-US" sz="4000" smtClean="0"/>
              <a:t>Model Production Suite</a:t>
            </a:r>
          </a:p>
        </p:txBody>
      </p:sp>
      <p:sp>
        <p:nvSpPr>
          <p:cNvPr id="144388" name="Line 3"/>
          <p:cNvSpPr>
            <a:spLocks noChangeShapeType="1"/>
          </p:cNvSpPr>
          <p:nvPr/>
        </p:nvSpPr>
        <p:spPr bwMode="auto">
          <a:xfrm>
            <a:off x="609600" y="3276600"/>
            <a:ext cx="7848600" cy="0"/>
          </a:xfrm>
          <a:prstGeom prst="line">
            <a:avLst/>
          </a:prstGeom>
          <a:noFill/>
          <a:ln w="57150" cmpd="thinThick">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44389" name="Picture 4" descr="DOC_LOGO_1X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230188"/>
            <a:ext cx="838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0" name="Picture 5" descr="Noaa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6388" y="228600"/>
            <a:ext cx="836612"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4391" name="Group 7"/>
          <p:cNvGrpSpPr>
            <a:grpSpLocks/>
          </p:cNvGrpSpPr>
          <p:nvPr/>
        </p:nvGrpSpPr>
        <p:grpSpPr bwMode="auto">
          <a:xfrm>
            <a:off x="990600" y="5740400"/>
            <a:ext cx="7145338" cy="685800"/>
            <a:chOff x="626" y="3408"/>
            <a:chExt cx="4501" cy="432"/>
          </a:xfrm>
        </p:grpSpPr>
        <p:pic>
          <p:nvPicPr>
            <p:cNvPr id="144393" name="Picture 8" descr="wing_sunset2_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2" y="3408"/>
              <a:ext cx="805"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4" name="Picture 9" descr="roughse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 y="3409"/>
              <a:ext cx="746"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5" name="Picture 10"/>
            <p:cNvPicPr>
              <a:picLocks noChangeAspect="1" noChangeArrowheads="1"/>
            </p:cNvPicPr>
            <p:nvPr/>
          </p:nvPicPr>
          <p:blipFill>
            <a:blip r:embed="rId6">
              <a:extLst>
                <a:ext uri="{28A0092B-C50C-407E-A947-70E740481C1C}">
                  <a14:useLocalDpi xmlns:a14="http://schemas.microsoft.com/office/drawing/2010/main" val="0"/>
                </a:ext>
              </a:extLst>
            </a:blip>
            <a:srcRect t="21416" b="21416"/>
            <a:stretch>
              <a:fillRect/>
            </a:stretch>
          </p:blipFill>
          <p:spPr bwMode="auto">
            <a:xfrm>
              <a:off x="1373" y="3408"/>
              <a:ext cx="757"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6" name="Picture 11"/>
            <p:cNvPicPr>
              <a:picLocks noChangeAspect="1" noChangeArrowheads="1"/>
            </p:cNvPicPr>
            <p:nvPr/>
          </p:nvPicPr>
          <p:blipFill>
            <a:blip r:embed="rId7">
              <a:extLst>
                <a:ext uri="{28A0092B-C50C-407E-A947-70E740481C1C}">
                  <a14:useLocalDpi xmlns:a14="http://schemas.microsoft.com/office/drawing/2010/main" val="0"/>
                </a:ext>
              </a:extLst>
            </a:blip>
            <a:srcRect t="12798" b="9599"/>
            <a:stretch>
              <a:fillRect/>
            </a:stretch>
          </p:blipFill>
          <p:spPr bwMode="auto">
            <a:xfrm>
              <a:off x="2903" y="3409"/>
              <a:ext cx="738"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7" name="Picture 12"/>
            <p:cNvPicPr>
              <a:picLocks noChangeAspect="1" noChangeArrowheads="1"/>
            </p:cNvPicPr>
            <p:nvPr/>
          </p:nvPicPr>
          <p:blipFill>
            <a:blip r:embed="rId8">
              <a:extLst>
                <a:ext uri="{28A0092B-C50C-407E-A947-70E740481C1C}">
                  <a14:useLocalDpi xmlns:a14="http://schemas.microsoft.com/office/drawing/2010/main" val="0"/>
                </a:ext>
              </a:extLst>
            </a:blip>
            <a:srcRect t="3210" b="12845"/>
            <a:stretch>
              <a:fillRect/>
            </a:stretch>
          </p:blipFill>
          <p:spPr bwMode="auto">
            <a:xfrm>
              <a:off x="3638" y="3409"/>
              <a:ext cx="687"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8" name="Picture 13" descr="PLOW_-_BUS"/>
            <p:cNvPicPr>
              <a:picLocks noChangeAspect="1" noChangeArrowheads="1"/>
            </p:cNvPicPr>
            <p:nvPr/>
          </p:nvPicPr>
          <p:blipFill>
            <a:blip r:embed="rId9">
              <a:extLst>
                <a:ext uri="{28A0092B-C50C-407E-A947-70E740481C1C}">
                  <a14:useLocalDpi xmlns:a14="http://schemas.microsoft.com/office/drawing/2010/main" val="0"/>
                </a:ext>
              </a:extLst>
            </a:blip>
            <a:srcRect t="6250" b="18750"/>
            <a:stretch>
              <a:fillRect/>
            </a:stretch>
          </p:blipFill>
          <p:spPr bwMode="auto">
            <a:xfrm>
              <a:off x="2132" y="3408"/>
              <a:ext cx="768"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4392" name="Rectangle 14"/>
          <p:cNvSpPr>
            <a:spLocks noChangeArrowheads="1"/>
          </p:cNvSpPr>
          <p:nvPr/>
        </p:nvSpPr>
        <p:spPr bwMode="auto">
          <a:xfrm>
            <a:off x="1419225" y="3886200"/>
            <a:ext cx="228600"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spAutoFit/>
          </a:bodyPr>
          <a:lstStyle/>
          <a:p>
            <a:pPr algn="ctr"/>
            <a:endParaRPr lang="en-US" sz="1600" b="1">
              <a:solidFill>
                <a:srgbClr val="000000"/>
              </a:solidFill>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C3CC934-241E-4661-A049-10BE541FB975}" type="slidenum">
              <a:rPr lang="en-US" smtClean="0"/>
              <a:pPr>
                <a:defRPr/>
              </a:pPr>
              <a:t>3</a:t>
            </a:fld>
            <a:endParaRPr lang="en-US"/>
          </a:p>
        </p:txBody>
      </p:sp>
      <p:pic>
        <p:nvPicPr>
          <p:cNvPr id="121858" name="Picture 2" descr="http://graphics8.nytimes.com/images/2012/09/09/magazine/09weather/09weather-article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38200"/>
            <a:ext cx="8708569" cy="5791200"/>
          </a:xfrm>
          <a:prstGeom prst="rect">
            <a:avLst/>
          </a:prstGeom>
          <a:noFill/>
          <a:extLst>
            <a:ext uri="{909E8E84-426E-40DD-AFC4-6F175D3DCCD1}">
              <a14:hiddenFill xmlns:a14="http://schemas.microsoft.com/office/drawing/2010/main">
                <a:solidFill>
                  <a:srgbClr val="FFFFFF"/>
                </a:solidFill>
              </a14:hiddenFill>
            </a:ext>
          </a:extLst>
        </p:spPr>
      </p:pic>
      <p:pic>
        <p:nvPicPr>
          <p:cNvPr id="121860" name="Picture 4" descr="The New York Ti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2162" y="104775"/>
            <a:ext cx="3609975" cy="609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983298" y="4011711"/>
            <a:ext cx="3932102" cy="307777"/>
          </a:xfrm>
          <a:prstGeom prst="rect">
            <a:avLst/>
          </a:prstGeom>
          <a:noFill/>
        </p:spPr>
        <p:txBody>
          <a:bodyPr wrap="none" rtlCol="0">
            <a:spAutoFit/>
          </a:bodyPr>
          <a:lstStyle/>
          <a:p>
            <a:r>
              <a:rPr lang="en-US" sz="1400" dirty="0" smtClean="0">
                <a:solidFill>
                  <a:srgbClr val="FFFFFF"/>
                </a:solidFill>
                <a:latin typeface="Rockwell Extra Bold" pitchFamily="18" charset="0"/>
              </a:rPr>
              <a:t>THE WEATHERMAN IS NOT A MORON</a:t>
            </a:r>
            <a:endParaRPr lang="en-US" sz="1400" dirty="0">
              <a:solidFill>
                <a:srgbClr val="FFFFFF"/>
              </a:solidFill>
              <a:latin typeface="Rockwell Extra Bold" pitchFamily="18" charset="0"/>
            </a:endParaRPr>
          </a:p>
        </p:txBody>
      </p:sp>
      <p:sp>
        <p:nvSpPr>
          <p:cNvPr id="5" name="TextBox 4"/>
          <p:cNvSpPr txBox="1"/>
          <p:nvPr/>
        </p:nvSpPr>
        <p:spPr>
          <a:xfrm>
            <a:off x="1630498" y="2971800"/>
            <a:ext cx="6705600" cy="338554"/>
          </a:xfrm>
          <a:prstGeom prst="rect">
            <a:avLst/>
          </a:prstGeom>
          <a:noFill/>
        </p:spPr>
        <p:txBody>
          <a:bodyPr wrap="square" rtlCol="0">
            <a:spAutoFit/>
          </a:bodyPr>
          <a:lstStyle/>
          <a:p>
            <a:r>
              <a:rPr lang="en-US" sz="800" dirty="0" smtClean="0">
                <a:solidFill>
                  <a:srgbClr val="FFFFFF"/>
                </a:solidFill>
                <a:latin typeface="Rockwell" pitchFamily="18" charset="0"/>
              </a:rPr>
              <a:t>                                                          IN THE HOCUS POCUS REALM OF PREDICTING THE FUTURE, WEATHER FORECASTING STANDS </a:t>
            </a:r>
          </a:p>
          <a:p>
            <a:r>
              <a:rPr lang="en-US" sz="800" dirty="0" smtClean="0">
                <a:solidFill>
                  <a:srgbClr val="FFFFFF"/>
                </a:solidFill>
                <a:latin typeface="Rockwell" pitchFamily="18" charset="0"/>
              </a:rPr>
              <a:t>OUT AS AN AREA OF GENUINE, MEASURABLE PROGRESS. YOUR OWN EXPERIENCE MAY DIFFER. </a:t>
            </a:r>
            <a:r>
              <a:rPr lang="en-US" sz="800" b="1" dirty="0" smtClean="0">
                <a:solidFill>
                  <a:srgbClr val="FFFFFF"/>
                </a:solidFill>
                <a:latin typeface="Rockwell" pitchFamily="18" charset="0"/>
              </a:rPr>
              <a:t>BY NATE SILVER</a:t>
            </a:r>
            <a:endParaRPr lang="en-US" sz="800" b="1" dirty="0">
              <a:solidFill>
                <a:srgbClr val="FFFFFF"/>
              </a:solidFill>
              <a:latin typeface="Rockwell" pitchFamily="18" charset="0"/>
            </a:endParaRPr>
          </a:p>
        </p:txBody>
      </p:sp>
      <p:sp>
        <p:nvSpPr>
          <p:cNvPr id="6" name="TextBox 5"/>
          <p:cNvSpPr txBox="1"/>
          <p:nvPr/>
        </p:nvSpPr>
        <p:spPr>
          <a:xfrm>
            <a:off x="7074348" y="545098"/>
            <a:ext cx="1929952" cy="338554"/>
          </a:xfrm>
          <a:prstGeom prst="rect">
            <a:avLst/>
          </a:prstGeom>
          <a:noFill/>
        </p:spPr>
        <p:txBody>
          <a:bodyPr wrap="none" rtlCol="0">
            <a:spAutoFit/>
          </a:bodyPr>
          <a:lstStyle/>
          <a:p>
            <a:r>
              <a:rPr lang="en-US" sz="1600" dirty="0" smtClean="0">
                <a:solidFill>
                  <a:srgbClr val="000000"/>
                </a:solidFill>
                <a:latin typeface="Rockwell" pitchFamily="18" charset="0"/>
              </a:rPr>
              <a:t>September 9, 2012</a:t>
            </a:r>
            <a:endParaRPr lang="en-US" sz="1600" dirty="0">
              <a:solidFill>
                <a:srgbClr val="000000"/>
              </a:solidFill>
              <a:latin typeface="Rockwell" pitchFamily="18" charset="0"/>
            </a:endParaRPr>
          </a:p>
        </p:txBody>
      </p:sp>
    </p:spTree>
    <p:extLst>
      <p:ext uri="{BB962C8B-B14F-4D97-AF65-F5344CB8AC3E}">
        <p14:creationId xmlns:p14="http://schemas.microsoft.com/office/powerpoint/2010/main" val="29381598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5"/>
          <p:cNvSpPr>
            <a:spLocks noGrp="1"/>
          </p:cNvSpPr>
          <p:nvPr>
            <p:ph type="sldNum" sz="quarter" idx="12"/>
          </p:nvPr>
        </p:nvSpPr>
        <p:spPr/>
        <p:txBody>
          <a:bodyPr/>
          <a:lstStyle/>
          <a:p>
            <a:pPr fontAlgn="base">
              <a:spcBef>
                <a:spcPct val="0"/>
              </a:spcBef>
              <a:spcAft>
                <a:spcPct val="0"/>
              </a:spcAft>
              <a:defRPr/>
            </a:pPr>
            <a:fld id="{162ED222-BB4E-4DE7-8741-1C3D070C9D21}" type="slidenum">
              <a:rPr lang="en-US" smtClean="0"/>
              <a:pPr fontAlgn="base">
                <a:spcBef>
                  <a:spcPct val="0"/>
                </a:spcBef>
                <a:spcAft>
                  <a:spcPct val="0"/>
                </a:spcAft>
                <a:defRPr/>
              </a:pPr>
              <a:t>30</a:t>
            </a:fld>
            <a:endParaRPr lang="en-US" smtClean="0"/>
          </a:p>
        </p:txBody>
      </p:sp>
      <p:sp>
        <p:nvSpPr>
          <p:cNvPr id="118787" name="Rectangle 2"/>
          <p:cNvSpPr>
            <a:spLocks noGrp="1" noChangeArrowheads="1"/>
          </p:cNvSpPr>
          <p:nvPr>
            <p:ph type="title"/>
          </p:nvPr>
        </p:nvSpPr>
        <p:spPr>
          <a:xfrm>
            <a:off x="685800" y="0"/>
            <a:ext cx="7772400" cy="1143000"/>
          </a:xfrm>
        </p:spPr>
        <p:txBody>
          <a:bodyPr/>
          <a:lstStyle/>
          <a:p>
            <a:pPr eaLnBrk="1" hangingPunct="1"/>
            <a:r>
              <a:rPr lang="en-US" sz="3200" smtClean="0"/>
              <a:t>Space Weather:  Enlil</a:t>
            </a:r>
          </a:p>
        </p:txBody>
      </p:sp>
      <p:sp>
        <p:nvSpPr>
          <p:cNvPr id="133124" name="Rectangle 3"/>
          <p:cNvSpPr>
            <a:spLocks noGrp="1" noChangeArrowheads="1"/>
          </p:cNvSpPr>
          <p:nvPr>
            <p:ph type="body" idx="1"/>
          </p:nvPr>
        </p:nvSpPr>
        <p:spPr>
          <a:xfrm>
            <a:off x="423863" y="1143000"/>
            <a:ext cx="8001000" cy="5257800"/>
          </a:xfrm>
        </p:spPr>
        <p:txBody>
          <a:bodyPr>
            <a:normAutofit fontScale="70000" lnSpcReduction="20000"/>
          </a:bodyPr>
          <a:lstStyle/>
          <a:p>
            <a:pPr eaLnBrk="1" hangingPunct="1">
              <a:defRPr/>
            </a:pPr>
            <a:r>
              <a:rPr lang="en-US" dirty="0" smtClean="0"/>
              <a:t>First large-scale, physics-based space weather prediction model to be put into operations </a:t>
            </a:r>
          </a:p>
          <a:p>
            <a:pPr eaLnBrk="1" hangingPunct="1">
              <a:defRPr/>
            </a:pPr>
            <a:r>
              <a:rPr lang="en-US" dirty="0" smtClean="0"/>
              <a:t>Jointly developed by scientists with NOAA, NASA, the Air Force Research Laboratory, the Cooperative Institute for Research in Environmental Sciences at the University of Colorado at Boulder, Boston University, the National Center for Atmospheric Research, and George Mason University. </a:t>
            </a:r>
          </a:p>
          <a:p>
            <a:pPr eaLnBrk="1" hangingPunct="1">
              <a:defRPr/>
            </a:pPr>
            <a:r>
              <a:rPr lang="en-US" dirty="0" smtClean="0"/>
              <a:t>Provide 1-4 day                                                                     advance warning                                                                             of geomagnetic                                                                        storms</a:t>
            </a:r>
          </a:p>
          <a:p>
            <a:pPr eaLnBrk="1" hangingPunct="1">
              <a:defRPr/>
            </a:pPr>
            <a:r>
              <a:rPr lang="en-US" dirty="0" smtClean="0"/>
              <a:t>Provides perspective                                                                      on structures 1-27 days                                                                   in advance</a:t>
            </a:r>
          </a:p>
          <a:p>
            <a:pPr eaLnBrk="1" hangingPunct="1">
              <a:defRPr/>
            </a:pPr>
            <a:r>
              <a:rPr lang="en-US" dirty="0" smtClean="0"/>
              <a:t>Reduces error in                                                                 geomagnetic storm                                                                     onset time from                                                                             ±12 </a:t>
            </a:r>
            <a:r>
              <a:rPr lang="en-US" dirty="0" err="1" smtClean="0"/>
              <a:t>hrs</a:t>
            </a:r>
            <a:r>
              <a:rPr lang="en-US" dirty="0" smtClean="0"/>
              <a:t> to ±6 </a:t>
            </a:r>
            <a:r>
              <a:rPr lang="en-US" dirty="0" err="1" smtClean="0"/>
              <a:t>hrs</a:t>
            </a:r>
            <a:endParaRPr lang="en-US" dirty="0" smtClean="0"/>
          </a:p>
          <a:p>
            <a:pPr lvl="1" eaLnBrk="1" hangingPunct="1">
              <a:defRPr/>
            </a:pPr>
            <a:endParaRPr lang="en-US" sz="2400" dirty="0" smtClean="0"/>
          </a:p>
        </p:txBody>
      </p:sp>
      <p:sp>
        <p:nvSpPr>
          <p:cNvPr id="118789" name="Line 4"/>
          <p:cNvSpPr>
            <a:spLocks noChangeShapeType="1"/>
          </p:cNvSpPr>
          <p:nvPr/>
        </p:nvSpPr>
        <p:spPr bwMode="auto">
          <a:xfrm>
            <a:off x="769938" y="1143000"/>
            <a:ext cx="7696200" cy="0"/>
          </a:xfrm>
          <a:prstGeom prst="line">
            <a:avLst/>
          </a:prstGeom>
          <a:noFill/>
          <a:ln w="57150" cmpd="thinThick">
            <a:solidFill>
              <a:srgbClr val="0066FF"/>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latin typeface="Arial" pitchFamily="34" charset="0"/>
            </a:endParaRPr>
          </a:p>
        </p:txBody>
      </p:sp>
      <p:pic>
        <p:nvPicPr>
          <p:cNvPr id="118790" name="Picture 5" descr="DOC_LOGO_1X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230188"/>
            <a:ext cx="838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1" name="Picture 6" descr="Noaa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02588" y="228600"/>
            <a:ext cx="836612"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Enlil_20110805_storm.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825848" y="3244110"/>
            <a:ext cx="4929215" cy="3080490"/>
          </a:xfrm>
          <a:prstGeom prst="rect">
            <a:avLst/>
          </a:prstGeom>
        </p:spPr>
      </p:pic>
    </p:spTree>
    <p:extLst>
      <p:ext uri="{BB962C8B-B14F-4D97-AF65-F5344CB8AC3E}">
        <p14:creationId xmlns:p14="http://schemas.microsoft.com/office/powerpoint/2010/main" val="235511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4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repeatCount="indefinite" fill="hold" display="0">
                  <p:stCondLst>
                    <p:cond delay="indefinite"/>
                  </p:stCondLst>
                </p:cTn>
                <p:tgtEl>
                  <p:spTgt spid="1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6" name="Content Placeholder 6"/>
          <p:cNvSpPr>
            <a:spLocks noGrp="1"/>
          </p:cNvSpPr>
          <p:nvPr>
            <p:ph idx="1"/>
          </p:nvPr>
        </p:nvSpPr>
        <p:spPr>
          <a:xfrm>
            <a:off x="457200" y="1143000"/>
            <a:ext cx="8229600" cy="5486400"/>
          </a:xfrm>
        </p:spPr>
        <p:txBody>
          <a:bodyPr/>
          <a:lstStyle/>
          <a:p>
            <a:r>
              <a:rPr lang="en-US" sz="2000" dirty="0" smtClean="0"/>
              <a:t>First global eddy-resolving ocean forecast system at NOAA/NCEP.</a:t>
            </a:r>
          </a:p>
          <a:p>
            <a:r>
              <a:rPr lang="en-US" sz="2000" dirty="0" smtClean="0"/>
              <a:t>Based on a 1/12 degree </a:t>
            </a:r>
            <a:r>
              <a:rPr lang="en-US" sz="2000" dirty="0" smtClean="0">
                <a:solidFill>
                  <a:srgbClr val="CC3300"/>
                </a:solidFill>
              </a:rPr>
              <a:t>HYCOM</a:t>
            </a:r>
            <a:r>
              <a:rPr lang="en-US" sz="2000" dirty="0" smtClean="0"/>
              <a:t> (</a:t>
            </a:r>
            <a:r>
              <a:rPr lang="en-US" sz="2000" dirty="0" err="1" smtClean="0">
                <a:solidFill>
                  <a:srgbClr val="CC3300"/>
                </a:solidFill>
              </a:rPr>
              <a:t>HY</a:t>
            </a:r>
            <a:r>
              <a:rPr lang="en-US" sz="2000" dirty="0" err="1" smtClean="0"/>
              <a:t>brid</a:t>
            </a:r>
            <a:r>
              <a:rPr lang="en-US" sz="2000" dirty="0" smtClean="0"/>
              <a:t> </a:t>
            </a:r>
            <a:r>
              <a:rPr lang="en-US" sz="2000" dirty="0" smtClean="0">
                <a:solidFill>
                  <a:srgbClr val="CC3300"/>
                </a:solidFill>
              </a:rPr>
              <a:t>C</a:t>
            </a:r>
            <a:r>
              <a:rPr lang="en-US" sz="2000" dirty="0" smtClean="0"/>
              <a:t>oordinate </a:t>
            </a:r>
            <a:r>
              <a:rPr lang="en-US" sz="2000" dirty="0" smtClean="0">
                <a:solidFill>
                  <a:srgbClr val="CC3300"/>
                </a:solidFill>
              </a:rPr>
              <a:t>O</a:t>
            </a:r>
            <a:r>
              <a:rPr lang="en-US" sz="2000" dirty="0" smtClean="0"/>
              <a:t>cean </a:t>
            </a:r>
            <a:r>
              <a:rPr lang="en-US" sz="2000" dirty="0" smtClean="0">
                <a:solidFill>
                  <a:srgbClr val="CC3300"/>
                </a:solidFill>
              </a:rPr>
              <a:t>M</a:t>
            </a:r>
            <a:r>
              <a:rPr lang="en-US" sz="2000" dirty="0" smtClean="0"/>
              <a:t>odel) – Community model developed under National Oceanographic Partnership Program (NOPP)</a:t>
            </a:r>
          </a:p>
          <a:p>
            <a:pPr lvl="1"/>
            <a:r>
              <a:rPr lang="en-US" sz="1600" dirty="0" smtClean="0"/>
              <a:t>Led by Navy/FSU</a:t>
            </a:r>
          </a:p>
          <a:p>
            <a:r>
              <a:rPr lang="en-US" sz="2000" dirty="0" smtClean="0"/>
              <a:t>Attributes</a:t>
            </a:r>
          </a:p>
          <a:p>
            <a:pPr lvl="1"/>
            <a:r>
              <a:rPr lang="en-US" sz="1600" dirty="0" smtClean="0"/>
              <a:t>1/12</a:t>
            </a:r>
            <a:r>
              <a:rPr lang="en-US" sz="1600" baseline="30000" dirty="0" smtClean="0"/>
              <a:t>th</a:t>
            </a:r>
            <a:r>
              <a:rPr lang="en-US" sz="1600" dirty="0" smtClean="0"/>
              <a:t> degree horizontal resolution</a:t>
            </a:r>
          </a:p>
          <a:p>
            <a:pPr lvl="1"/>
            <a:r>
              <a:rPr lang="en-US" sz="1600" dirty="0" smtClean="0"/>
              <a:t>Run once per day out six days</a:t>
            </a:r>
          </a:p>
          <a:p>
            <a:pPr lvl="1"/>
            <a:r>
              <a:rPr lang="en-US" sz="1600" dirty="0" smtClean="0"/>
              <a:t>32 vertical hybrid layers</a:t>
            </a:r>
          </a:p>
          <a:p>
            <a:r>
              <a:rPr lang="en-US" sz="2000" dirty="0" smtClean="0"/>
              <a:t>Earth System Modeling                                                                                 Framework compatible</a:t>
            </a:r>
          </a:p>
          <a:p>
            <a:r>
              <a:rPr lang="en-US" sz="2000" dirty="0" smtClean="0"/>
              <a:t>Provide boundary conditions for                                                                             coastal models</a:t>
            </a:r>
          </a:p>
          <a:p>
            <a:r>
              <a:rPr lang="en-US" sz="2000" dirty="0" smtClean="0"/>
              <a:t>Implemented  operationally on                                                              October 25, 2011</a:t>
            </a:r>
          </a:p>
          <a:p>
            <a:r>
              <a:rPr lang="en-US" sz="2000" dirty="0" smtClean="0"/>
              <a:t>Output: global sea surface height and three dimensional fields of temperature, salinity, density and velocity</a:t>
            </a:r>
          </a:p>
          <a:p>
            <a:endParaRPr lang="en-US" sz="2000" dirty="0" smtClean="0"/>
          </a:p>
        </p:txBody>
      </p:sp>
      <p:sp>
        <p:nvSpPr>
          <p:cNvPr id="8" name="Slide Number Placeholder 7"/>
          <p:cNvSpPr>
            <a:spLocks noGrp="1"/>
          </p:cNvSpPr>
          <p:nvPr>
            <p:ph type="sldNum" sz="quarter" idx="12"/>
          </p:nvPr>
        </p:nvSpPr>
        <p:spPr/>
        <p:txBody>
          <a:bodyPr/>
          <a:lstStyle/>
          <a:p>
            <a:pPr>
              <a:defRPr/>
            </a:pPr>
            <a:fld id="{D416956F-2340-465E-9F1D-1430AB682D9B}" type="slidenum">
              <a:rPr lang="en-US" smtClean="0"/>
              <a:pPr>
                <a:defRPr/>
              </a:pPr>
              <a:t>31</a:t>
            </a:fld>
            <a:endParaRPr lang="en-US" dirty="0"/>
          </a:p>
        </p:txBody>
      </p:sp>
      <p:sp>
        <p:nvSpPr>
          <p:cNvPr id="146435" name="Title 5"/>
          <p:cNvSpPr>
            <a:spLocks noGrp="1"/>
          </p:cNvSpPr>
          <p:nvPr>
            <p:ph type="title"/>
          </p:nvPr>
        </p:nvSpPr>
        <p:spPr>
          <a:xfrm>
            <a:off x="457200" y="0"/>
            <a:ext cx="8229600" cy="1143000"/>
          </a:xfrm>
        </p:spPr>
        <p:txBody>
          <a:bodyPr/>
          <a:lstStyle/>
          <a:p>
            <a:r>
              <a:rPr lang="en-US" sz="3200" smtClean="0"/>
              <a:t>Global Real-Time Ocean Forecast System</a:t>
            </a:r>
            <a:endParaRPr lang="en-US" sz="3200" smtClean="0">
              <a:cs typeface="Times New Roman" pitchFamily="18" charset="0"/>
            </a:endParaRPr>
          </a:p>
        </p:txBody>
      </p:sp>
      <p:pic>
        <p:nvPicPr>
          <p:cNvPr id="146437" name="Picture 7" descr="DOC_LOGO_1X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66688"/>
            <a:ext cx="838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8" name="Picture 8" descr="Noaa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4988" y="165100"/>
            <a:ext cx="836612"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9" name="Line 9"/>
          <p:cNvSpPr>
            <a:spLocks noChangeShapeType="1"/>
          </p:cNvSpPr>
          <p:nvPr/>
        </p:nvSpPr>
        <p:spPr bwMode="auto">
          <a:xfrm>
            <a:off x="762000" y="1143000"/>
            <a:ext cx="7696200" cy="0"/>
          </a:xfrm>
          <a:prstGeom prst="line">
            <a:avLst/>
          </a:prstGeom>
          <a:noFill/>
          <a:ln w="57150" cmpd="thinThick">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4644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3413" y="2247900"/>
            <a:ext cx="4395787" cy="384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901E9454-A8B7-45E7-8B78-E46F1DD14024}" type="slidenum">
              <a:rPr lang="en-US" smtClean="0"/>
              <a:pPr>
                <a:defRPr/>
              </a:pPr>
              <a:t>32</a:t>
            </a:fld>
            <a:endParaRPr lang="en-US"/>
          </a:p>
        </p:txBody>
      </p:sp>
      <p:sp>
        <p:nvSpPr>
          <p:cNvPr id="121859" name="Rectangle 2"/>
          <p:cNvSpPr>
            <a:spLocks noChangeArrowheads="1"/>
          </p:cNvSpPr>
          <p:nvPr/>
        </p:nvSpPr>
        <p:spPr bwMode="auto">
          <a:xfrm>
            <a:off x="1524000" y="144463"/>
            <a:ext cx="6096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b="1" dirty="0">
                <a:solidFill>
                  <a:srgbClr val="000000"/>
                </a:solidFill>
                <a:latin typeface="Arial" pitchFamily="34" charset="0"/>
              </a:rPr>
              <a:t>Surface Water Salinity Forecast Guidance</a:t>
            </a:r>
          </a:p>
          <a:p>
            <a:pPr algn="ctr"/>
            <a:r>
              <a:rPr lang="en-US" b="1" dirty="0">
                <a:solidFill>
                  <a:srgbClr val="000000"/>
                </a:solidFill>
                <a:latin typeface="Arial" pitchFamily="34" charset="0"/>
              </a:rPr>
              <a:t>Delaware Bay Operational Forecast System</a:t>
            </a:r>
          </a:p>
        </p:txBody>
      </p:sp>
      <p:pic>
        <p:nvPicPr>
          <p:cNvPr id="3" name="DBOFS_salinity.wmv">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719138" y="792163"/>
            <a:ext cx="7705725" cy="578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95257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83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3DA25236-EAD6-45F7-882F-457A8698AB40}" type="slidenum">
              <a:rPr lang="en-US" smtClean="0"/>
              <a:pPr>
                <a:defRPr/>
              </a:pPr>
              <a:t>33</a:t>
            </a:fld>
            <a:endParaRPr lang="en-US"/>
          </a:p>
        </p:txBody>
      </p:sp>
      <p:pic>
        <p:nvPicPr>
          <p:cNvPr id="3" name="DBOFS_temp.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2908" y="792163"/>
            <a:ext cx="7478183" cy="5608637"/>
          </a:xfrm>
          <a:prstGeom prst="rect">
            <a:avLst/>
          </a:prstGeom>
        </p:spPr>
      </p:pic>
      <p:sp>
        <p:nvSpPr>
          <p:cNvPr id="4" name="Rectangle 2"/>
          <p:cNvSpPr>
            <a:spLocks noChangeArrowheads="1"/>
          </p:cNvSpPr>
          <p:nvPr/>
        </p:nvSpPr>
        <p:spPr bwMode="auto">
          <a:xfrm>
            <a:off x="1524000" y="144463"/>
            <a:ext cx="6096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b="1" dirty="0">
                <a:solidFill>
                  <a:srgbClr val="000000"/>
                </a:solidFill>
                <a:latin typeface="Arial" pitchFamily="34" charset="0"/>
              </a:rPr>
              <a:t>Surface Water </a:t>
            </a:r>
            <a:r>
              <a:rPr lang="en-US" b="1" dirty="0" smtClean="0">
                <a:solidFill>
                  <a:srgbClr val="000000"/>
                </a:solidFill>
                <a:latin typeface="Arial" pitchFamily="34" charset="0"/>
              </a:rPr>
              <a:t>Temperature </a:t>
            </a:r>
            <a:r>
              <a:rPr lang="en-US" b="1" dirty="0">
                <a:solidFill>
                  <a:srgbClr val="000000"/>
                </a:solidFill>
                <a:latin typeface="Arial" pitchFamily="34" charset="0"/>
              </a:rPr>
              <a:t>Forecast Guidance</a:t>
            </a:r>
          </a:p>
          <a:p>
            <a:pPr algn="ctr"/>
            <a:r>
              <a:rPr lang="en-US" b="1" dirty="0">
                <a:solidFill>
                  <a:srgbClr val="000000"/>
                </a:solidFill>
                <a:latin typeface="Arial" pitchFamily="34" charset="0"/>
              </a:rPr>
              <a:t>Delaware Bay Operational Forecast System</a:t>
            </a:r>
          </a:p>
        </p:txBody>
      </p:sp>
    </p:spTree>
    <p:extLst>
      <p:ext uri="{BB962C8B-B14F-4D97-AF65-F5344CB8AC3E}">
        <p14:creationId xmlns:p14="http://schemas.microsoft.com/office/powerpoint/2010/main" val="269353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p:txBody>
          <a:bodyPr/>
          <a:lstStyle/>
          <a:p>
            <a:pPr fontAlgn="base">
              <a:spcBef>
                <a:spcPct val="0"/>
              </a:spcBef>
              <a:spcAft>
                <a:spcPct val="0"/>
              </a:spcAft>
              <a:defRPr/>
            </a:pPr>
            <a:fld id="{7A0E544F-E2B1-4947-87FD-5D60718A628F}" type="slidenum">
              <a:rPr lang="en-US" smtClean="0"/>
              <a:pPr fontAlgn="base">
                <a:spcBef>
                  <a:spcPct val="0"/>
                </a:spcBef>
                <a:spcAft>
                  <a:spcPct val="0"/>
                </a:spcAft>
                <a:defRPr/>
              </a:pPr>
              <a:t>34</a:t>
            </a:fld>
            <a:endParaRPr lang="en-US" smtClean="0"/>
          </a:p>
        </p:txBody>
      </p:sp>
      <p:sp>
        <p:nvSpPr>
          <p:cNvPr id="144387" name="Rectangle 2"/>
          <p:cNvSpPr>
            <a:spLocks noGrp="1" noChangeArrowheads="1"/>
          </p:cNvSpPr>
          <p:nvPr>
            <p:ph type="ctrTitle"/>
          </p:nvPr>
        </p:nvSpPr>
        <p:spPr>
          <a:xfrm>
            <a:off x="228600" y="2087563"/>
            <a:ext cx="8763000" cy="1143000"/>
          </a:xfrm>
        </p:spPr>
        <p:txBody>
          <a:bodyPr/>
          <a:lstStyle/>
          <a:p>
            <a:pPr eaLnBrk="1" hangingPunct="1"/>
            <a:r>
              <a:rPr lang="en-US" sz="3600" dirty="0" smtClean="0"/>
              <a:t>Increasing Reliance on Ensemble Forecasts</a:t>
            </a:r>
          </a:p>
        </p:txBody>
      </p:sp>
      <p:sp>
        <p:nvSpPr>
          <p:cNvPr id="144388" name="Line 3"/>
          <p:cNvSpPr>
            <a:spLocks noChangeShapeType="1"/>
          </p:cNvSpPr>
          <p:nvPr/>
        </p:nvSpPr>
        <p:spPr bwMode="auto">
          <a:xfrm>
            <a:off x="609600" y="3276600"/>
            <a:ext cx="7848600" cy="0"/>
          </a:xfrm>
          <a:prstGeom prst="line">
            <a:avLst/>
          </a:prstGeom>
          <a:noFill/>
          <a:ln w="57150" cmpd="thinThick">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pic>
        <p:nvPicPr>
          <p:cNvPr id="144389" name="Picture 4" descr="DOC_LOGO_1X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230188"/>
            <a:ext cx="838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0" name="Picture 5" descr="Noaa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6388" y="228600"/>
            <a:ext cx="836612"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4391" name="Group 7"/>
          <p:cNvGrpSpPr>
            <a:grpSpLocks/>
          </p:cNvGrpSpPr>
          <p:nvPr/>
        </p:nvGrpSpPr>
        <p:grpSpPr bwMode="auto">
          <a:xfrm>
            <a:off x="990600" y="5740400"/>
            <a:ext cx="7145338" cy="685800"/>
            <a:chOff x="626" y="3408"/>
            <a:chExt cx="4501" cy="432"/>
          </a:xfrm>
        </p:grpSpPr>
        <p:pic>
          <p:nvPicPr>
            <p:cNvPr id="144393" name="Picture 8" descr="wing_sunset2_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2" y="3408"/>
              <a:ext cx="805"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4" name="Picture 9" descr="roughse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 y="3409"/>
              <a:ext cx="746"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5" name="Picture 10"/>
            <p:cNvPicPr>
              <a:picLocks noChangeAspect="1" noChangeArrowheads="1"/>
            </p:cNvPicPr>
            <p:nvPr/>
          </p:nvPicPr>
          <p:blipFill>
            <a:blip r:embed="rId6">
              <a:extLst>
                <a:ext uri="{28A0092B-C50C-407E-A947-70E740481C1C}">
                  <a14:useLocalDpi xmlns:a14="http://schemas.microsoft.com/office/drawing/2010/main" val="0"/>
                </a:ext>
              </a:extLst>
            </a:blip>
            <a:srcRect t="21416" b="21416"/>
            <a:stretch>
              <a:fillRect/>
            </a:stretch>
          </p:blipFill>
          <p:spPr bwMode="auto">
            <a:xfrm>
              <a:off x="1373" y="3408"/>
              <a:ext cx="757"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6" name="Picture 11"/>
            <p:cNvPicPr>
              <a:picLocks noChangeAspect="1" noChangeArrowheads="1"/>
            </p:cNvPicPr>
            <p:nvPr/>
          </p:nvPicPr>
          <p:blipFill>
            <a:blip r:embed="rId7">
              <a:extLst>
                <a:ext uri="{28A0092B-C50C-407E-A947-70E740481C1C}">
                  <a14:useLocalDpi xmlns:a14="http://schemas.microsoft.com/office/drawing/2010/main" val="0"/>
                </a:ext>
              </a:extLst>
            </a:blip>
            <a:srcRect t="12798" b="9599"/>
            <a:stretch>
              <a:fillRect/>
            </a:stretch>
          </p:blipFill>
          <p:spPr bwMode="auto">
            <a:xfrm>
              <a:off x="2903" y="3409"/>
              <a:ext cx="738"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7" name="Picture 12"/>
            <p:cNvPicPr>
              <a:picLocks noChangeAspect="1" noChangeArrowheads="1"/>
            </p:cNvPicPr>
            <p:nvPr/>
          </p:nvPicPr>
          <p:blipFill>
            <a:blip r:embed="rId8">
              <a:extLst>
                <a:ext uri="{28A0092B-C50C-407E-A947-70E740481C1C}">
                  <a14:useLocalDpi xmlns:a14="http://schemas.microsoft.com/office/drawing/2010/main" val="0"/>
                </a:ext>
              </a:extLst>
            </a:blip>
            <a:srcRect t="3210" b="12845"/>
            <a:stretch>
              <a:fillRect/>
            </a:stretch>
          </p:blipFill>
          <p:spPr bwMode="auto">
            <a:xfrm>
              <a:off x="3638" y="3409"/>
              <a:ext cx="687"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8" name="Picture 13" descr="PLOW_-_BUS"/>
            <p:cNvPicPr>
              <a:picLocks noChangeAspect="1" noChangeArrowheads="1"/>
            </p:cNvPicPr>
            <p:nvPr/>
          </p:nvPicPr>
          <p:blipFill>
            <a:blip r:embed="rId9">
              <a:extLst>
                <a:ext uri="{28A0092B-C50C-407E-A947-70E740481C1C}">
                  <a14:useLocalDpi xmlns:a14="http://schemas.microsoft.com/office/drawing/2010/main" val="0"/>
                </a:ext>
              </a:extLst>
            </a:blip>
            <a:srcRect t="6250" b="18750"/>
            <a:stretch>
              <a:fillRect/>
            </a:stretch>
          </p:blipFill>
          <p:spPr bwMode="auto">
            <a:xfrm>
              <a:off x="2132" y="3408"/>
              <a:ext cx="768"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4392" name="Rectangle 14"/>
          <p:cNvSpPr>
            <a:spLocks noChangeArrowheads="1"/>
          </p:cNvSpPr>
          <p:nvPr/>
        </p:nvSpPr>
        <p:spPr bwMode="auto">
          <a:xfrm>
            <a:off x="1419225" y="3886200"/>
            <a:ext cx="228600"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spAutoFit/>
          </a:bodyPr>
          <a:lstStyle/>
          <a:p>
            <a:pPr algn="ctr"/>
            <a:endParaRPr lang="en-US" sz="1600" b="1">
              <a:solidFill>
                <a:srgbClr val="000000"/>
              </a:solidFill>
            </a:endParaRPr>
          </a:p>
        </p:txBody>
      </p:sp>
    </p:spTree>
    <p:extLst>
      <p:ext uri="{BB962C8B-B14F-4D97-AF65-F5344CB8AC3E}">
        <p14:creationId xmlns:p14="http://schemas.microsoft.com/office/powerpoint/2010/main" val="960829708"/>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5"/>
          <p:cNvSpPr>
            <a:spLocks noGrp="1"/>
          </p:cNvSpPr>
          <p:nvPr>
            <p:ph type="sldNum" sz="quarter" idx="12"/>
          </p:nvPr>
        </p:nvSpPr>
        <p:spPr/>
        <p:txBody>
          <a:bodyPr/>
          <a:lstStyle/>
          <a:p>
            <a:pPr fontAlgn="base">
              <a:spcBef>
                <a:spcPct val="0"/>
              </a:spcBef>
              <a:spcAft>
                <a:spcPct val="0"/>
              </a:spcAft>
              <a:defRPr/>
            </a:pPr>
            <a:fld id="{8DE38C9E-46E6-4CC8-BFB4-684DD0426891}" type="slidenum">
              <a:rPr lang="en-US" smtClean="0"/>
              <a:pPr fontAlgn="base">
                <a:spcBef>
                  <a:spcPct val="0"/>
                </a:spcBef>
                <a:spcAft>
                  <a:spcPct val="0"/>
                </a:spcAft>
                <a:defRPr/>
              </a:pPr>
              <a:t>35</a:t>
            </a:fld>
            <a:endParaRPr lang="en-US" smtClean="0"/>
          </a:p>
        </p:txBody>
      </p:sp>
      <p:sp>
        <p:nvSpPr>
          <p:cNvPr id="148483" name="Rectangle 2"/>
          <p:cNvSpPr>
            <a:spLocks noGrp="1" noChangeArrowheads="1"/>
          </p:cNvSpPr>
          <p:nvPr>
            <p:ph type="title"/>
          </p:nvPr>
        </p:nvSpPr>
        <p:spPr>
          <a:xfrm>
            <a:off x="685800" y="0"/>
            <a:ext cx="7772400" cy="1143000"/>
          </a:xfrm>
        </p:spPr>
        <p:txBody>
          <a:bodyPr/>
          <a:lstStyle/>
          <a:p>
            <a:pPr eaLnBrk="1" hangingPunct="1"/>
            <a:r>
              <a:rPr lang="en-US" sz="3200" smtClean="0"/>
              <a:t>Increasing Reliance on Ensembles</a:t>
            </a:r>
            <a:br>
              <a:rPr lang="en-US" sz="3200" smtClean="0"/>
            </a:br>
            <a:r>
              <a:rPr lang="en-US" sz="3200" smtClean="0"/>
              <a:t>“</a:t>
            </a:r>
            <a:r>
              <a:rPr lang="en-US" sz="2800" smtClean="0"/>
              <a:t>The Next Revolution in Weather Forecasts”</a:t>
            </a:r>
          </a:p>
        </p:txBody>
      </p:sp>
      <p:sp>
        <p:nvSpPr>
          <p:cNvPr id="148484" name="Rectangle 3"/>
          <p:cNvSpPr>
            <a:spLocks noGrp="1" noChangeArrowheads="1"/>
          </p:cNvSpPr>
          <p:nvPr>
            <p:ph type="body" idx="1"/>
          </p:nvPr>
        </p:nvSpPr>
        <p:spPr>
          <a:xfrm>
            <a:off x="243142" y="1295400"/>
            <a:ext cx="8001000" cy="5334000"/>
          </a:xfrm>
        </p:spPr>
        <p:txBody>
          <a:bodyPr>
            <a:normAutofit lnSpcReduction="10000"/>
          </a:bodyPr>
          <a:lstStyle/>
          <a:p>
            <a:pPr eaLnBrk="1" hangingPunct="1"/>
            <a:r>
              <a:rPr lang="en-US" sz="2800" dirty="0" smtClean="0"/>
              <a:t>Multi-model ensembles now used across entire spectrum</a:t>
            </a:r>
          </a:p>
          <a:p>
            <a:pPr lvl="1" eaLnBrk="1" hangingPunct="1"/>
            <a:r>
              <a:rPr lang="en-US" sz="2400" dirty="0" smtClean="0"/>
              <a:t>Climate:  NCEP Climate                                                 Forecast System (CFS)                                                          now used within EUROPSIP                                     Partnership (ECMWF,                                                 </a:t>
            </a:r>
            <a:r>
              <a:rPr lang="en-US" sz="2400" dirty="0" err="1" smtClean="0"/>
              <a:t>UKMet</a:t>
            </a:r>
            <a:r>
              <a:rPr lang="en-US" sz="2400" dirty="0" smtClean="0"/>
              <a:t>, </a:t>
            </a:r>
            <a:r>
              <a:rPr lang="en-US" sz="2400" dirty="0" err="1" smtClean="0"/>
              <a:t>MeteoFrance</a:t>
            </a:r>
            <a:r>
              <a:rPr lang="en-US" sz="2400" dirty="0" smtClean="0"/>
              <a:t>)</a:t>
            </a:r>
          </a:p>
          <a:p>
            <a:pPr eaLnBrk="1" hangingPunct="1"/>
            <a:r>
              <a:rPr lang="en-US" sz="2800" dirty="0" smtClean="0"/>
              <a:t>Medium Range:                                                    North American                                                           Ensemble Forecast System (NAEFS)</a:t>
            </a:r>
          </a:p>
          <a:p>
            <a:pPr eaLnBrk="1" hangingPunct="1"/>
            <a:r>
              <a:rPr lang="en-US" sz="2800" dirty="0" smtClean="0"/>
              <a:t>Short Range: Short Range Ensemble Forecast System (SREF)</a:t>
            </a:r>
          </a:p>
          <a:p>
            <a:pPr eaLnBrk="1" hangingPunct="1"/>
            <a:r>
              <a:rPr lang="en-US" sz="2800" dirty="0" err="1" smtClean="0"/>
              <a:t>Mesoscale</a:t>
            </a:r>
            <a:endParaRPr lang="en-US" sz="2800" dirty="0" smtClean="0"/>
          </a:p>
        </p:txBody>
      </p:sp>
      <p:sp>
        <p:nvSpPr>
          <p:cNvPr id="148485" name="Line 4"/>
          <p:cNvSpPr>
            <a:spLocks noChangeShapeType="1"/>
          </p:cNvSpPr>
          <p:nvPr/>
        </p:nvSpPr>
        <p:spPr bwMode="auto">
          <a:xfrm>
            <a:off x="769938" y="1143000"/>
            <a:ext cx="7696200" cy="0"/>
          </a:xfrm>
          <a:prstGeom prst="line">
            <a:avLst/>
          </a:prstGeom>
          <a:noFill/>
          <a:ln w="57150" cmpd="thinThick">
            <a:solidFill>
              <a:srgbClr val="0066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48486" name="Picture 5" descr="DOC_LOGO_1X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230188"/>
            <a:ext cx="838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7" name="Picture 6" descr="Noaa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2588" y="228600"/>
            <a:ext cx="836612"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7455" y="1828800"/>
            <a:ext cx="44704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96" name="Group 48"/>
          <p:cNvGraphicFramePr>
            <a:graphicFrameLocks noGrp="1"/>
          </p:cNvGraphicFramePr>
          <p:nvPr>
            <p:ph idx="4294967295"/>
            <p:extLst>
              <p:ext uri="{D42A27DB-BD31-4B8C-83A1-F6EECF244321}">
                <p14:modId xmlns:p14="http://schemas.microsoft.com/office/powerpoint/2010/main" val="1307038327"/>
              </p:ext>
            </p:extLst>
          </p:nvPr>
        </p:nvGraphicFramePr>
        <p:xfrm>
          <a:off x="376238" y="390557"/>
          <a:ext cx="8462962" cy="6389082"/>
        </p:xfrm>
        <a:graphic>
          <a:graphicData uri="http://schemas.openxmlformats.org/drawingml/2006/table">
            <a:tbl>
              <a:tblPr/>
              <a:tblGrid>
                <a:gridCol w="1452562"/>
                <a:gridCol w="1905000"/>
                <a:gridCol w="3733800"/>
                <a:gridCol w="1371600"/>
              </a:tblGrid>
              <a:tr h="69498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smtClean="0">
                          <a:ln>
                            <a:noFill/>
                          </a:ln>
                          <a:solidFill>
                            <a:srgbClr val="FF0000"/>
                          </a:solidFill>
                          <a:effectLst/>
                          <a:latin typeface="Arial" charset="0"/>
                          <a:cs typeface="Times New Roman" charset="0"/>
                        </a:rPr>
                        <a:t>Attribute</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smtClean="0">
                          <a:ln>
                            <a:noFill/>
                          </a:ln>
                          <a:solidFill>
                            <a:srgbClr val="FF0000"/>
                          </a:solidFill>
                          <a:effectLst/>
                          <a:latin typeface="Arial" charset="0"/>
                          <a:cs typeface="Times New Roman" charset="0"/>
                        </a:rPr>
                        <a:t>CFS v1.0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smtClean="0">
                          <a:ln>
                            <a:noFill/>
                          </a:ln>
                          <a:solidFill>
                            <a:srgbClr val="FF0000"/>
                          </a:solidFill>
                          <a:effectLst/>
                          <a:latin typeface="Arial" charset="0"/>
                          <a:cs typeface="Times New Roman" charset="0"/>
                        </a:rPr>
                        <a:t>Operational Since 2004</a:t>
                      </a:r>
                    </a:p>
                  </a:txBody>
                  <a:tcPr marT="45722" marB="45722"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smtClean="0">
                          <a:ln>
                            <a:noFill/>
                          </a:ln>
                          <a:solidFill>
                            <a:srgbClr val="FF0000"/>
                          </a:solidFill>
                          <a:effectLst/>
                          <a:latin typeface="Arial" charset="0"/>
                          <a:cs typeface="Times New Roman" charset="0"/>
                        </a:rPr>
                        <a:t>CFS v2.0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smtClean="0">
                          <a:ln>
                            <a:noFill/>
                          </a:ln>
                          <a:solidFill>
                            <a:srgbClr val="FF0000"/>
                          </a:solidFill>
                          <a:effectLst/>
                          <a:latin typeface="Arial" charset="0"/>
                          <a:cs typeface="Times New Roman" charset="0"/>
                        </a:rPr>
                        <a:t>Operational Since March 2011</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smtClean="0">
                          <a:ln>
                            <a:noFill/>
                          </a:ln>
                          <a:solidFill>
                            <a:srgbClr val="FF0000"/>
                          </a:solidFill>
                          <a:effectLst/>
                          <a:latin typeface="Arial" charset="0"/>
                          <a:cs typeface="Times New Roman" charset="0"/>
                        </a:rPr>
                        <a:t>Multi-model Ensembles (MME)</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13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Times New Roman" charset="0"/>
                        </a:rPr>
                        <a:t>Analysis Resolution</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Times New Roman" charset="0"/>
                        </a:rPr>
                        <a:t>200 km</a:t>
                      </a:r>
                    </a:p>
                  </a:txBody>
                  <a:tcPr marT="45722" marB="45722"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Times New Roman" charset="0"/>
                        </a:rPr>
                        <a:t>27 km</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row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Times New Roman" charset="0"/>
                        </a:rPr>
                        <a:t>International MME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Times New Roman" charset="0"/>
                        </a:rPr>
                        <a:t>(Operational)</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dirty="0" smtClean="0">
                        <a:ln>
                          <a:noFill/>
                        </a:ln>
                        <a:solidFill>
                          <a:schemeClr val="tx1"/>
                        </a:solidFill>
                        <a:effectLst/>
                        <a:latin typeface="Arial" charset="0"/>
                        <a:cs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Times New Roman" charset="0"/>
                        </a:rPr>
                        <a:t>NCEP</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err="1" smtClean="0">
                          <a:ln>
                            <a:noFill/>
                          </a:ln>
                          <a:solidFill>
                            <a:schemeClr val="tx1"/>
                          </a:solidFill>
                          <a:effectLst/>
                          <a:latin typeface="Arial" charset="0"/>
                          <a:cs typeface="Times New Roman" charset="0"/>
                        </a:rPr>
                        <a:t>UKMet</a:t>
                      </a:r>
                      <a:endParaRPr kumimoji="0" lang="en-US" sz="1200" b="1" i="0" u="none" strike="noStrike" cap="none" normalizeH="0" baseline="0" dirty="0" smtClean="0">
                        <a:ln>
                          <a:noFill/>
                        </a:ln>
                        <a:solidFill>
                          <a:schemeClr val="tx1"/>
                        </a:solidFill>
                        <a:effectLst/>
                        <a:latin typeface="Arial" charset="0"/>
                        <a:cs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Times New Roman" charset="0"/>
                        </a:rPr>
                        <a:t>ECMWF</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err="1" smtClean="0">
                          <a:ln>
                            <a:noFill/>
                          </a:ln>
                          <a:solidFill>
                            <a:schemeClr val="tx1"/>
                          </a:solidFill>
                          <a:effectLst/>
                          <a:latin typeface="Arial" charset="0"/>
                          <a:cs typeface="Times New Roman" charset="0"/>
                        </a:rPr>
                        <a:t>MeteoFrance</a:t>
                      </a:r>
                      <a:endParaRPr kumimoji="0" lang="en-US" sz="1200" b="1" i="0" u="none" strike="noStrike" cap="none" normalizeH="0" baseline="0" dirty="0" smtClean="0">
                        <a:ln>
                          <a:noFill/>
                        </a:ln>
                        <a:solidFill>
                          <a:schemeClr val="tx1"/>
                        </a:solidFill>
                        <a:effectLst/>
                        <a:latin typeface="Arial" charset="0"/>
                        <a:cs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cs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cs typeface="Times New Roman"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alpha val="80000"/>
                      </a:srgbClr>
                    </a:solidFill>
                  </a:tcPr>
                </a:tc>
              </a:tr>
              <a:tr h="158504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Times New Roman" charset="0"/>
                        </a:rPr>
                        <a:t>Atmosphere model</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Times New Roman" charset="0"/>
                        </a:rPr>
                        <a:t>2003: 200 km/64 levels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Times New Roman" charset="0"/>
                        </a:rPr>
                        <a:t>Humidity based clouds</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smtClean="0">
                        <a:ln>
                          <a:noFill/>
                        </a:ln>
                        <a:solidFill>
                          <a:schemeClr val="tx1"/>
                        </a:solidFill>
                        <a:effectLst/>
                        <a:latin typeface="Arial" charset="0"/>
                        <a:cs typeface="Times New Roman" charset="0"/>
                      </a:endParaRPr>
                    </a:p>
                  </a:txBody>
                  <a:tcPr marT="45722" marB="45722"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Times New Roman" charset="0"/>
                        </a:rPr>
                        <a:t>2010: 100 km/64 levels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Times New Roman" charset="0"/>
                        </a:rPr>
                        <a:t>Variable CO2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Times New Roman" charset="0"/>
                        </a:rPr>
                        <a:t>AER SW &amp; LW radiation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Times New Roman" charset="0"/>
                        </a:rPr>
                        <a:t>Prognostic clouds &amp; liquid water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Times New Roman" charset="0"/>
                        </a:rPr>
                        <a:t>Retuned mountain blocking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Times New Roman" charset="0"/>
                        </a:rPr>
                        <a:t>Convective gravity wave drag</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Arial" charset="0"/>
                        <a:cs typeface="Times New Roman"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690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Times New Roman" charset="0"/>
                        </a:rPr>
                        <a:t>Ocean model</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Times New Roman" charset="0"/>
                        </a:rPr>
                        <a:t>MOM-3: 60N-65S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Times New Roman" charset="0"/>
                        </a:rPr>
                        <a:t>1/3 x 1 deg.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Times New Roman" charset="0"/>
                        </a:rPr>
                        <a:t>Assim depth 750 m</a:t>
                      </a:r>
                    </a:p>
                  </a:txBody>
                  <a:tcPr marT="45722" marB="45722"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Times New Roman" charset="0"/>
                        </a:rPr>
                        <a:t>MOM-4 fully global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Times New Roman" charset="0"/>
                        </a:rPr>
                        <a:t>¼ x ½ deg.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err="1" smtClean="0">
                          <a:ln>
                            <a:noFill/>
                          </a:ln>
                          <a:solidFill>
                            <a:schemeClr val="tx1"/>
                          </a:solidFill>
                          <a:effectLst/>
                          <a:latin typeface="Arial" charset="0"/>
                          <a:cs typeface="Times New Roman" charset="0"/>
                        </a:rPr>
                        <a:t>Assim</a:t>
                      </a:r>
                      <a:r>
                        <a:rPr kumimoji="0" lang="en-US" sz="1200" b="1" i="0" u="none" strike="noStrike" cap="none" normalizeH="0" baseline="0" dirty="0" smtClean="0">
                          <a:ln>
                            <a:noFill/>
                          </a:ln>
                          <a:solidFill>
                            <a:schemeClr val="tx1"/>
                          </a:solidFill>
                          <a:effectLst/>
                          <a:latin typeface="Arial" charset="0"/>
                          <a:cs typeface="Times New Roman" charset="0"/>
                        </a:rPr>
                        <a:t> depth 4737 m</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Arial" charset="0"/>
                        <a:cs typeface="Times New Roman"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r>
              <a:tr h="5651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Times New Roman" charset="0"/>
                        </a:rPr>
                        <a:t>Land surface model (LSM) and assimilation</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Times New Roman" charset="0"/>
                        </a:rPr>
                        <a:t>2-level OSU LSM</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Times New Roman" charset="0"/>
                        </a:rPr>
                        <a:t>No separate land data assim</a:t>
                      </a:r>
                    </a:p>
                  </a:txBody>
                  <a:tcPr marT="45722" marB="45722"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Times New Roman" charset="0"/>
                        </a:rPr>
                        <a:t>4 level Noah model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Times New Roman" charset="0"/>
                        </a:rPr>
                        <a:t>GLDAS driven by obs precip</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Times New Roman" charset="0"/>
                        </a:rPr>
                        <a:t>National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Times New Roman" charset="0"/>
                        </a:rPr>
                        <a:t>MME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Times New Roman" charset="0"/>
                        </a:rPr>
                        <a:t>(Research)</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dirty="0" smtClean="0">
                        <a:ln>
                          <a:noFill/>
                        </a:ln>
                        <a:solidFill>
                          <a:schemeClr val="tx1"/>
                        </a:solidFill>
                        <a:effectLst/>
                        <a:latin typeface="Arial" charset="0"/>
                        <a:cs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Times New Roman" charset="0"/>
                        </a:rPr>
                        <a:t>NCEP</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Times New Roman" charset="0"/>
                        </a:rPr>
                        <a:t>GFDL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Times New Roman" charset="0"/>
                        </a:rPr>
                        <a:t>NCAR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Times New Roman" charset="0"/>
                        </a:rPr>
                        <a:t>GSFC</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Times New Roman" charset="0"/>
                        </a:rPr>
                        <a:t>COLA</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err="1" smtClean="0">
                          <a:ln>
                            <a:noFill/>
                          </a:ln>
                          <a:solidFill>
                            <a:schemeClr val="tx1"/>
                          </a:solidFill>
                          <a:effectLst/>
                          <a:latin typeface="Arial" charset="0"/>
                          <a:cs typeface="Times New Roman" charset="0"/>
                        </a:rPr>
                        <a:t>U.Miami</a:t>
                      </a:r>
                      <a:r>
                        <a:rPr kumimoji="0" lang="en-US" sz="1200" b="1" i="0" u="none" strike="noStrike" cap="none" normalizeH="0" baseline="0" dirty="0" smtClean="0">
                          <a:ln>
                            <a:noFill/>
                          </a:ln>
                          <a:solidFill>
                            <a:schemeClr val="tx1"/>
                          </a:solidFill>
                          <a:effectLst/>
                          <a:latin typeface="Arial" charset="0"/>
                          <a:cs typeface="Times New Roman" charset="0"/>
                        </a:rPr>
                        <a:t>/RSMAS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Times New Roman" charset="0"/>
                        </a:rPr>
                        <a:t>U.CO/CIRES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Times New Roman" charset="0"/>
                        </a:rPr>
                        <a:t>Princeton</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alpha val="34000"/>
                      </a:srgbClr>
                    </a:solidFill>
                  </a:tcPr>
                </a:tc>
              </a:tr>
              <a:tr h="5181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Times New Roman" charset="0"/>
                        </a:rPr>
                        <a:t>Sea ice</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Times New Roman" charset="0"/>
                        </a:rPr>
                        <a:t>Climatology</a:t>
                      </a:r>
                    </a:p>
                  </a:txBody>
                  <a:tcPr marT="45722" marB="45722"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Times New Roman" charset="0"/>
                        </a:rPr>
                        <a:t>Daily analysis and 3-layer interactive sea ice model</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smtClean="0">
                        <a:ln>
                          <a:noFill/>
                        </a:ln>
                        <a:solidFill>
                          <a:schemeClr val="tx1"/>
                        </a:solidFill>
                        <a:effectLst/>
                        <a:latin typeface="Arial" charset="0"/>
                        <a:cs typeface="Times New Roman"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r>
              <a:tr h="31116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Times New Roman" charset="0"/>
                        </a:rPr>
                        <a:t>Coupling</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Times New Roman" charset="0"/>
                        </a:rPr>
                        <a:t>Daily</a:t>
                      </a:r>
                    </a:p>
                  </a:txBody>
                  <a:tcPr marT="45722" marB="45722"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Times New Roman" charset="0"/>
                        </a:rPr>
                        <a:t>30 minutes</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Arial" charset="0"/>
                        <a:cs typeface="Times New Roman"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1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Times New Roman" charset="0"/>
                        </a:rPr>
                        <a:t>Data assimilation</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Times New Roman" charset="0"/>
                        </a:rPr>
                        <a:t>Retrieved soundings, 1995 analysis, uncoupled background</a:t>
                      </a:r>
                    </a:p>
                  </a:txBody>
                  <a:tcPr marT="45722" marB="45722"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Times New Roman" charset="0"/>
                        </a:rPr>
                        <a:t>Radiances assimilated, 2008 GSI, coupled background</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Arial" charset="0"/>
                        <a:cs typeface="Times New Roman"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r>
              <a:tr h="5608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Times New Roman" charset="0"/>
                        </a:rPr>
                        <a:t>Reforecasts</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Times New Roman" charset="0"/>
                        </a:rPr>
                        <a:t>15/month seasonal output</a:t>
                      </a:r>
                    </a:p>
                  </a:txBody>
                  <a:tcPr marT="45722" marB="45722"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Times New Roman" charset="0"/>
                        </a:rPr>
                        <a:t>24/month (seasonal)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Times New Roman" charset="0"/>
                        </a:rPr>
                        <a:t>124/month (week 3-6)</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Arial" charset="0"/>
                        <a:cs typeface="Times New Roman"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2333" name="Rectangle 54"/>
          <p:cNvSpPr>
            <a:spLocks noChangeArrowheads="1"/>
          </p:cNvSpPr>
          <p:nvPr/>
        </p:nvSpPr>
        <p:spPr bwMode="auto">
          <a:xfrm>
            <a:off x="685800" y="-30924"/>
            <a:ext cx="7723188"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eaLnBrk="0" fontAlgn="base" hangingPunct="0">
              <a:spcBef>
                <a:spcPct val="0"/>
              </a:spcBef>
              <a:spcAft>
                <a:spcPct val="0"/>
              </a:spcAft>
            </a:pPr>
            <a:r>
              <a:rPr lang="en-US" sz="2400" b="1" dirty="0">
                <a:solidFill>
                  <a:srgbClr val="1F497D"/>
                </a:solidFill>
                <a:cs typeface="Arial" pitchFamily="34" charset="0"/>
              </a:rPr>
              <a:t>NOAA Climate Forecast System (CFS) </a:t>
            </a:r>
            <a:r>
              <a:rPr lang="en-US" sz="2400" b="1" dirty="0">
                <a:solidFill>
                  <a:srgbClr val="0000FF"/>
                </a:solidFill>
                <a:cs typeface="Arial" pitchFamily="34" charset="0"/>
              </a:rPr>
              <a:t/>
            </a:r>
            <a:br>
              <a:rPr lang="en-US" sz="2400" b="1" dirty="0">
                <a:solidFill>
                  <a:srgbClr val="0000FF"/>
                </a:solidFill>
                <a:cs typeface="Arial" pitchFamily="34" charset="0"/>
              </a:rPr>
            </a:br>
            <a:endParaRPr lang="en-US" sz="2400" b="1" dirty="0">
              <a:solidFill>
                <a:srgbClr val="0000FF"/>
              </a:solidFill>
              <a:cs typeface="Arial" pitchFamily="34" charset="0"/>
            </a:endParaRPr>
          </a:p>
        </p:txBody>
      </p:sp>
    </p:spTree>
    <p:extLst>
      <p:ext uri="{BB962C8B-B14F-4D97-AF65-F5344CB8AC3E}">
        <p14:creationId xmlns:p14="http://schemas.microsoft.com/office/powerpoint/2010/main" val="17829288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700" y="2828925"/>
            <a:ext cx="6096000" cy="389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78" name="Slide Number Placeholder 5"/>
          <p:cNvSpPr>
            <a:spLocks noGrp="1"/>
          </p:cNvSpPr>
          <p:nvPr>
            <p:ph type="sldNum" sz="quarter" idx="12"/>
          </p:nvPr>
        </p:nvSpPr>
        <p:spPr/>
        <p:txBody>
          <a:bodyPr/>
          <a:lstStyle/>
          <a:p>
            <a:pPr fontAlgn="base">
              <a:spcBef>
                <a:spcPct val="0"/>
              </a:spcBef>
              <a:spcAft>
                <a:spcPct val="0"/>
              </a:spcAft>
              <a:defRPr/>
            </a:pPr>
            <a:fld id="{4D7B2D3E-F1E4-49C9-A73F-075A3126106A}" type="slidenum">
              <a:rPr lang="en-US" smtClean="0"/>
              <a:pPr fontAlgn="base">
                <a:spcBef>
                  <a:spcPct val="0"/>
                </a:spcBef>
                <a:spcAft>
                  <a:spcPct val="0"/>
                </a:spcAft>
                <a:defRPr/>
              </a:pPr>
              <a:t>37</a:t>
            </a:fld>
            <a:endParaRPr lang="en-US" smtClean="0"/>
          </a:p>
        </p:txBody>
      </p:sp>
      <p:sp>
        <p:nvSpPr>
          <p:cNvPr id="149507" name="Rectangle 2"/>
          <p:cNvSpPr>
            <a:spLocks noGrp="1" noChangeArrowheads="1"/>
          </p:cNvSpPr>
          <p:nvPr>
            <p:ph type="title"/>
          </p:nvPr>
        </p:nvSpPr>
        <p:spPr>
          <a:xfrm>
            <a:off x="685800" y="0"/>
            <a:ext cx="7772400" cy="1143000"/>
          </a:xfrm>
        </p:spPr>
        <p:txBody>
          <a:bodyPr/>
          <a:lstStyle/>
          <a:p>
            <a:pPr eaLnBrk="1" hangingPunct="1"/>
            <a:r>
              <a:rPr lang="en-US" sz="3200" smtClean="0"/>
              <a:t>Increasing Reliance on Ensembles</a:t>
            </a:r>
            <a:br>
              <a:rPr lang="en-US" sz="3200" smtClean="0"/>
            </a:br>
            <a:r>
              <a:rPr lang="en-US" sz="3200" smtClean="0"/>
              <a:t>“</a:t>
            </a:r>
            <a:r>
              <a:rPr lang="en-US" sz="2800" smtClean="0"/>
              <a:t>The Next Revolution in Weather Forecasts”</a:t>
            </a:r>
          </a:p>
        </p:txBody>
      </p:sp>
      <p:sp>
        <p:nvSpPr>
          <p:cNvPr id="149508" name="Rectangle 3"/>
          <p:cNvSpPr>
            <a:spLocks noGrp="1" noChangeArrowheads="1"/>
          </p:cNvSpPr>
          <p:nvPr>
            <p:ph type="body" idx="1"/>
          </p:nvPr>
        </p:nvSpPr>
        <p:spPr>
          <a:xfrm>
            <a:off x="546100" y="1143000"/>
            <a:ext cx="8001000" cy="5334000"/>
          </a:xfrm>
        </p:spPr>
        <p:txBody>
          <a:bodyPr/>
          <a:lstStyle/>
          <a:p>
            <a:pPr eaLnBrk="1" hangingPunct="1"/>
            <a:r>
              <a:rPr lang="en-US" sz="2400" smtClean="0"/>
              <a:t>Medium Range:  NCEP GFS/GEFS now combined with Canadian and (soon) the Navy NOGAPS model </a:t>
            </a:r>
            <a:r>
              <a:rPr lang="en-US" sz="2400" smtClean="0">
                <a:sym typeface="Wingdings" pitchFamily="2" charset="2"/>
              </a:rPr>
              <a:t> NAEFS</a:t>
            </a:r>
            <a:endParaRPr lang="en-US" sz="2400" smtClean="0"/>
          </a:p>
        </p:txBody>
      </p:sp>
      <p:sp>
        <p:nvSpPr>
          <p:cNvPr id="149509" name="Line 4"/>
          <p:cNvSpPr>
            <a:spLocks noChangeShapeType="1"/>
          </p:cNvSpPr>
          <p:nvPr/>
        </p:nvSpPr>
        <p:spPr bwMode="auto">
          <a:xfrm>
            <a:off x="769938" y="1143000"/>
            <a:ext cx="7696200" cy="0"/>
          </a:xfrm>
          <a:prstGeom prst="line">
            <a:avLst/>
          </a:prstGeom>
          <a:noFill/>
          <a:ln w="57150" cmpd="thinThick">
            <a:solidFill>
              <a:srgbClr val="0066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49510" name="Picture 5" descr="DOC_LOGO_1X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230188"/>
            <a:ext cx="838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1" name="Picture 6" descr="Noaa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02588" y="228600"/>
            <a:ext cx="836612"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52600" y="2057400"/>
            <a:ext cx="56642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5"/>
          <p:cNvSpPr>
            <a:spLocks noGrp="1"/>
          </p:cNvSpPr>
          <p:nvPr>
            <p:ph type="sldNum" sz="quarter" idx="12"/>
          </p:nvPr>
        </p:nvSpPr>
        <p:spPr/>
        <p:txBody>
          <a:bodyPr/>
          <a:lstStyle/>
          <a:p>
            <a:pPr fontAlgn="base">
              <a:spcBef>
                <a:spcPct val="0"/>
              </a:spcBef>
              <a:spcAft>
                <a:spcPct val="0"/>
              </a:spcAft>
              <a:defRPr/>
            </a:pPr>
            <a:fld id="{0BCBEDD1-2624-45C1-9A0B-C2DE510667C6}" type="slidenum">
              <a:rPr lang="en-US" smtClean="0"/>
              <a:pPr fontAlgn="base">
                <a:spcBef>
                  <a:spcPct val="0"/>
                </a:spcBef>
                <a:spcAft>
                  <a:spcPct val="0"/>
                </a:spcAft>
                <a:defRPr/>
              </a:pPr>
              <a:t>38</a:t>
            </a:fld>
            <a:endParaRPr lang="en-US" smtClean="0"/>
          </a:p>
        </p:txBody>
      </p:sp>
      <p:sp>
        <p:nvSpPr>
          <p:cNvPr id="150531" name="Rectangle 2"/>
          <p:cNvSpPr>
            <a:spLocks noGrp="1" noChangeArrowheads="1"/>
          </p:cNvSpPr>
          <p:nvPr>
            <p:ph type="title"/>
          </p:nvPr>
        </p:nvSpPr>
        <p:spPr>
          <a:xfrm>
            <a:off x="685800" y="0"/>
            <a:ext cx="7772400" cy="1143000"/>
          </a:xfrm>
        </p:spPr>
        <p:txBody>
          <a:bodyPr/>
          <a:lstStyle/>
          <a:p>
            <a:pPr eaLnBrk="1" hangingPunct="1"/>
            <a:r>
              <a:rPr lang="en-US" sz="3200" smtClean="0"/>
              <a:t>Increasing Reliance on Ensembles</a:t>
            </a:r>
            <a:br>
              <a:rPr lang="en-US" sz="3200" smtClean="0"/>
            </a:br>
            <a:r>
              <a:rPr lang="en-US" sz="3200" smtClean="0"/>
              <a:t>“</a:t>
            </a:r>
            <a:r>
              <a:rPr lang="en-US" sz="2800" smtClean="0"/>
              <a:t>The Next Revolution in Weather Forecasts”</a:t>
            </a:r>
          </a:p>
        </p:txBody>
      </p:sp>
      <p:sp>
        <p:nvSpPr>
          <p:cNvPr id="150532" name="Rectangle 3"/>
          <p:cNvSpPr>
            <a:spLocks noGrp="1" noChangeArrowheads="1"/>
          </p:cNvSpPr>
          <p:nvPr>
            <p:ph type="body" idx="1"/>
          </p:nvPr>
        </p:nvSpPr>
        <p:spPr>
          <a:xfrm>
            <a:off x="546100" y="1143000"/>
            <a:ext cx="8001000" cy="5334000"/>
          </a:xfrm>
        </p:spPr>
        <p:txBody>
          <a:bodyPr/>
          <a:lstStyle/>
          <a:p>
            <a:pPr eaLnBrk="1" hangingPunct="1"/>
            <a:r>
              <a:rPr lang="en-US" sz="2400" smtClean="0"/>
              <a:t>Short Range:  NCEP SREF used extensively for prediction of extreme events, aviation, precipitation …</a:t>
            </a:r>
          </a:p>
        </p:txBody>
      </p:sp>
      <p:sp>
        <p:nvSpPr>
          <p:cNvPr id="150533" name="Line 4"/>
          <p:cNvSpPr>
            <a:spLocks noChangeShapeType="1"/>
          </p:cNvSpPr>
          <p:nvPr/>
        </p:nvSpPr>
        <p:spPr bwMode="auto">
          <a:xfrm>
            <a:off x="769938" y="1143000"/>
            <a:ext cx="7696200" cy="0"/>
          </a:xfrm>
          <a:prstGeom prst="line">
            <a:avLst/>
          </a:prstGeom>
          <a:noFill/>
          <a:ln w="57150" cmpd="thinThick">
            <a:solidFill>
              <a:srgbClr val="0066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50534" name="Picture 5" descr="DOC_LOGO_1X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230188"/>
            <a:ext cx="838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5" name="Picture 6" descr="Noaa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2588" y="228600"/>
            <a:ext cx="836612"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8450" y="1997075"/>
            <a:ext cx="6032500"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538" name="Picture 7" descr="Feb3-6RadarAnimation.gi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43050" y="1997075"/>
            <a:ext cx="2982913"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9" name="TextBox 12"/>
          <p:cNvSpPr txBox="1">
            <a:spLocks noChangeArrowheads="1"/>
          </p:cNvSpPr>
          <p:nvPr/>
        </p:nvSpPr>
        <p:spPr bwMode="auto">
          <a:xfrm>
            <a:off x="2457450" y="2027238"/>
            <a:ext cx="4321175" cy="307975"/>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a:t>SREF Forecasts for Feb 5, 2010:  “Snowmageddon”</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7" name="Rectangle 3"/>
          <p:cNvSpPr>
            <a:spLocks noGrp="1" noChangeArrowheads="1"/>
          </p:cNvSpPr>
          <p:nvPr>
            <p:ph type="body" idx="1"/>
          </p:nvPr>
        </p:nvSpPr>
        <p:spPr>
          <a:xfrm>
            <a:off x="237553" y="1115704"/>
            <a:ext cx="8001000" cy="5334000"/>
          </a:xfrm>
        </p:spPr>
        <p:txBody>
          <a:bodyPr/>
          <a:lstStyle/>
          <a:p>
            <a:pPr eaLnBrk="1" hangingPunct="1"/>
            <a:r>
              <a:rPr lang="en-US" sz="2000" dirty="0" err="1" smtClean="0"/>
              <a:t>Mesoscale</a:t>
            </a:r>
            <a:r>
              <a:rPr lang="en-US" sz="2000" dirty="0" smtClean="0"/>
              <a:t>:  </a:t>
            </a:r>
            <a:r>
              <a:rPr lang="en-US" sz="2000" dirty="0" err="1" smtClean="0"/>
              <a:t>Mesoscale</a:t>
            </a:r>
            <a:r>
              <a:rPr lang="en-US" sz="2000" dirty="0" smtClean="0"/>
              <a:t> ensembles now used in tornado forecasting – April 27-28, 2011</a:t>
            </a:r>
          </a:p>
        </p:txBody>
      </p:sp>
      <p:sp>
        <p:nvSpPr>
          <p:cNvPr id="24578" name="Slide Number Placeholder 5"/>
          <p:cNvSpPr>
            <a:spLocks noGrp="1"/>
          </p:cNvSpPr>
          <p:nvPr>
            <p:ph type="sldNum" sz="quarter" idx="12"/>
          </p:nvPr>
        </p:nvSpPr>
        <p:spPr/>
        <p:txBody>
          <a:bodyPr/>
          <a:lstStyle/>
          <a:p>
            <a:pPr fontAlgn="base">
              <a:spcBef>
                <a:spcPct val="0"/>
              </a:spcBef>
              <a:spcAft>
                <a:spcPct val="0"/>
              </a:spcAft>
              <a:defRPr/>
            </a:pPr>
            <a:fld id="{3690159A-8B20-4085-8679-D91D76709C79}" type="slidenum">
              <a:rPr lang="en-US" smtClean="0"/>
              <a:pPr fontAlgn="base">
                <a:spcBef>
                  <a:spcPct val="0"/>
                </a:spcBef>
                <a:spcAft>
                  <a:spcPct val="0"/>
                </a:spcAft>
                <a:defRPr/>
              </a:pPr>
              <a:t>39</a:t>
            </a:fld>
            <a:endParaRPr lang="en-US" smtClean="0"/>
          </a:p>
        </p:txBody>
      </p:sp>
      <p:sp>
        <p:nvSpPr>
          <p:cNvPr id="151556" name="Rectangle 2"/>
          <p:cNvSpPr>
            <a:spLocks noGrp="1" noChangeArrowheads="1"/>
          </p:cNvSpPr>
          <p:nvPr>
            <p:ph type="title"/>
          </p:nvPr>
        </p:nvSpPr>
        <p:spPr>
          <a:xfrm>
            <a:off x="685800" y="0"/>
            <a:ext cx="7772400" cy="1143000"/>
          </a:xfrm>
        </p:spPr>
        <p:txBody>
          <a:bodyPr/>
          <a:lstStyle/>
          <a:p>
            <a:pPr eaLnBrk="1" hangingPunct="1"/>
            <a:r>
              <a:rPr lang="en-US" sz="3200" dirty="0" smtClean="0"/>
              <a:t>Increasing Reliance on Ensembles</a:t>
            </a:r>
            <a:br>
              <a:rPr lang="en-US" sz="3200" dirty="0" smtClean="0"/>
            </a:br>
            <a:r>
              <a:rPr lang="en-US" sz="3200" dirty="0" smtClean="0"/>
              <a:t>“</a:t>
            </a:r>
            <a:r>
              <a:rPr lang="en-US" sz="2800" dirty="0" smtClean="0"/>
              <a:t>The Next Revolution in Weather Forecasts”</a:t>
            </a:r>
          </a:p>
        </p:txBody>
      </p:sp>
      <p:sp>
        <p:nvSpPr>
          <p:cNvPr id="151558" name="Line 4"/>
          <p:cNvSpPr>
            <a:spLocks noChangeShapeType="1"/>
          </p:cNvSpPr>
          <p:nvPr/>
        </p:nvSpPr>
        <p:spPr bwMode="auto">
          <a:xfrm>
            <a:off x="769938" y="1143000"/>
            <a:ext cx="7696200" cy="0"/>
          </a:xfrm>
          <a:prstGeom prst="line">
            <a:avLst/>
          </a:prstGeom>
          <a:noFill/>
          <a:ln w="57150" cmpd="thinThick">
            <a:solidFill>
              <a:srgbClr val="0066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51559" name="Picture 5" descr="DOC_LOGO_1X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230188"/>
            <a:ext cx="838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0" name="Picture 6" descr="Noaa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2588" y="228600"/>
            <a:ext cx="836612"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descr="HourlyZoom.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2394" y="4510282"/>
            <a:ext cx="3327787" cy="2345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8301" y="1521749"/>
            <a:ext cx="3844196" cy="305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281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44194" y="4615544"/>
            <a:ext cx="2895598" cy="2242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12394" y="1709489"/>
            <a:ext cx="5140134" cy="2862322"/>
          </a:xfrm>
          <a:prstGeom prst="rect">
            <a:avLst/>
          </a:prstGeom>
        </p:spPr>
        <p:txBody>
          <a:bodyPr wrap="square">
            <a:spAutoFit/>
          </a:bodyPr>
          <a:lstStyle/>
          <a:p>
            <a:pPr marL="285750" indent="-285750">
              <a:buFont typeface="Arial" pitchFamily="34" charset="0"/>
              <a:buChar char="•"/>
            </a:pPr>
            <a:r>
              <a:rPr lang="en-US" dirty="0">
                <a:latin typeface="+mn-lt"/>
              </a:rPr>
              <a:t>~190 tornadoes, ~311 fatalities</a:t>
            </a:r>
          </a:p>
          <a:p>
            <a:pPr marL="285750" indent="-285750">
              <a:buFont typeface="Arial" pitchFamily="34" charset="0"/>
              <a:buChar char="•"/>
            </a:pPr>
            <a:r>
              <a:rPr lang="en-US" dirty="0">
                <a:latin typeface="+mn-lt"/>
              </a:rPr>
              <a:t>Deadliest outbreak since March 21, 1932</a:t>
            </a:r>
          </a:p>
          <a:p>
            <a:pPr marL="285750" indent="-285750">
              <a:buFont typeface="Arial" pitchFamily="34" charset="0"/>
              <a:buChar char="•"/>
            </a:pPr>
            <a:r>
              <a:rPr lang="en-US" dirty="0">
                <a:latin typeface="+mn-lt"/>
              </a:rPr>
              <a:t>Outlook issued 5 days prior; Moderate </a:t>
            </a:r>
            <a:r>
              <a:rPr lang="en-US" dirty="0" smtClean="0">
                <a:latin typeface="+mn-lt"/>
              </a:rPr>
              <a:t>                                 Risk </a:t>
            </a:r>
            <a:r>
              <a:rPr lang="en-US" dirty="0">
                <a:latin typeface="+mn-lt"/>
              </a:rPr>
              <a:t>issued 3 days </a:t>
            </a:r>
            <a:r>
              <a:rPr lang="en-US" dirty="0" smtClean="0">
                <a:latin typeface="+mn-lt"/>
              </a:rPr>
              <a:t>prior; </a:t>
            </a:r>
            <a:r>
              <a:rPr lang="en-US" dirty="0">
                <a:latin typeface="+mn-lt"/>
              </a:rPr>
              <a:t>High Risk issued </a:t>
            </a:r>
            <a:r>
              <a:rPr lang="en-US" dirty="0" smtClean="0">
                <a:latin typeface="+mn-lt"/>
              </a:rPr>
              <a:t>                     16 </a:t>
            </a:r>
            <a:r>
              <a:rPr lang="en-US" dirty="0">
                <a:latin typeface="+mn-lt"/>
              </a:rPr>
              <a:t>hours </a:t>
            </a:r>
            <a:r>
              <a:rPr lang="en-US" dirty="0" smtClean="0">
                <a:latin typeface="+mn-lt"/>
              </a:rPr>
              <a:t>prior</a:t>
            </a:r>
            <a:endParaRPr lang="en-US" dirty="0">
              <a:latin typeface="+mn-lt"/>
            </a:endParaRPr>
          </a:p>
          <a:p>
            <a:pPr marL="285750" indent="-285750">
              <a:buFont typeface="Arial" pitchFamily="34" charset="0"/>
              <a:buChar char="•"/>
            </a:pPr>
            <a:r>
              <a:rPr lang="en-US" dirty="0">
                <a:latin typeface="+mn-lt"/>
              </a:rPr>
              <a:t>Coordination calls initiated w/FEMA and </a:t>
            </a:r>
            <a:r>
              <a:rPr lang="en-US" dirty="0" smtClean="0">
                <a:latin typeface="+mn-lt"/>
              </a:rPr>
              <a:t>                             state </a:t>
            </a:r>
            <a:r>
              <a:rPr lang="en-US" dirty="0">
                <a:latin typeface="+mn-lt"/>
              </a:rPr>
              <a:t>emergency managers 3 days in advance </a:t>
            </a:r>
          </a:p>
          <a:p>
            <a:pPr marL="285750" indent="-285750">
              <a:buFont typeface="Arial" pitchFamily="34" charset="0"/>
              <a:buChar char="•"/>
            </a:pPr>
            <a:r>
              <a:rPr lang="en-US" dirty="0">
                <a:latin typeface="+mn-lt"/>
              </a:rPr>
              <a:t>POD 96% for tornadoes occurring in SPC </a:t>
            </a:r>
            <a:r>
              <a:rPr lang="en-US" dirty="0" smtClean="0">
                <a:latin typeface="+mn-lt"/>
              </a:rPr>
              <a:t>          watches</a:t>
            </a:r>
            <a:endParaRPr lang="en-US" dirty="0">
              <a:latin typeface="+mn-lt"/>
            </a:endParaRPr>
          </a:p>
          <a:p>
            <a:pPr marL="285750" indent="-285750">
              <a:buFont typeface="Arial" pitchFamily="34" charset="0"/>
              <a:buChar char="•"/>
            </a:pPr>
            <a:r>
              <a:rPr lang="en-US" dirty="0">
                <a:latin typeface="+mn-lt"/>
              </a:rPr>
              <a:t>Average warning lead time 24 min</a:t>
            </a:r>
          </a:p>
        </p:txBody>
      </p:sp>
      <p:sp>
        <p:nvSpPr>
          <p:cNvPr id="10" name="TextBox 13"/>
          <p:cNvSpPr txBox="1">
            <a:spLocks noChangeArrowheads="1"/>
          </p:cNvSpPr>
          <p:nvPr/>
        </p:nvSpPr>
        <p:spPr bwMode="auto">
          <a:xfrm>
            <a:off x="698621" y="6486144"/>
            <a:ext cx="32392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dirty="0">
                <a:solidFill>
                  <a:schemeClr val="bg1"/>
                </a:solidFill>
              </a:rPr>
              <a:t>10AM – 11PM CDT April 27, 2011</a:t>
            </a:r>
          </a:p>
        </p:txBody>
      </p:sp>
      <p:sp>
        <p:nvSpPr>
          <p:cNvPr id="26" name="TextBox 25"/>
          <p:cNvSpPr txBox="1"/>
          <p:nvPr/>
        </p:nvSpPr>
        <p:spPr>
          <a:xfrm>
            <a:off x="4618038" y="5097944"/>
            <a:ext cx="1452349" cy="95410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latin typeface="+mn-lt"/>
              </a:rPr>
              <a:t>SSEO – 7 model Storm Scale Ensemble of Opportunity</a:t>
            </a:r>
            <a:endParaRPr kumimoji="0" lang="en-US" sz="1400" b="0" i="0" u="none" strike="noStrike" kern="0" cap="none" spc="0" normalizeH="0" baseline="0" noProof="0" dirty="0">
              <a:ln>
                <a:noFill/>
              </a:ln>
              <a:solidFill>
                <a:sysClr val="windowText" lastClr="000000"/>
              </a:solidFill>
              <a:effectLst/>
              <a:uLnTx/>
              <a:uFillTx/>
              <a:latin typeface="+mn-l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C3CC934-241E-4661-A049-10BE541FB975}" type="slidenum">
              <a:rPr lang="en-US" smtClean="0"/>
              <a:pPr>
                <a:defRPr/>
              </a:pPr>
              <a:t>4</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228600"/>
            <a:ext cx="8305800" cy="6229350"/>
          </a:xfrm>
          <a:prstGeom prst="rect">
            <a:avLst/>
          </a:prstGeom>
        </p:spPr>
      </p:pic>
      <p:sp>
        <p:nvSpPr>
          <p:cNvPr id="4" name="TextBox 3"/>
          <p:cNvSpPr txBox="1"/>
          <p:nvPr/>
        </p:nvSpPr>
        <p:spPr>
          <a:xfrm>
            <a:off x="2667000" y="5257800"/>
            <a:ext cx="6019800" cy="923330"/>
          </a:xfrm>
          <a:prstGeom prst="rect">
            <a:avLst/>
          </a:prstGeom>
          <a:noFill/>
        </p:spPr>
        <p:txBody>
          <a:bodyPr wrap="square" rtlCol="0">
            <a:spAutoFit/>
          </a:bodyPr>
          <a:lstStyle/>
          <a:p>
            <a:r>
              <a:rPr lang="en-US" dirty="0" smtClean="0">
                <a:solidFill>
                  <a:srgbClr val="FFFFFF"/>
                </a:solidFill>
                <a:latin typeface="Arial" pitchFamily="34" charset="0"/>
              </a:rPr>
              <a:t>From the inside, the National Centers for Environmental Prediction looked like a cross between a submarine command center and a Goldman Sachs trading floor.</a:t>
            </a:r>
            <a:endParaRPr lang="en-US" dirty="0">
              <a:solidFill>
                <a:srgbClr val="FFFFFF"/>
              </a:solidFill>
              <a:latin typeface="Arial" pitchFamily="34" charset="0"/>
            </a:endParaRPr>
          </a:p>
        </p:txBody>
      </p:sp>
      <p:sp>
        <p:nvSpPr>
          <p:cNvPr id="5" name="TextBox 4"/>
          <p:cNvSpPr txBox="1"/>
          <p:nvPr/>
        </p:nvSpPr>
        <p:spPr>
          <a:xfrm>
            <a:off x="2438400" y="6558002"/>
            <a:ext cx="6705600" cy="276999"/>
          </a:xfrm>
          <a:prstGeom prst="rect">
            <a:avLst/>
          </a:prstGeom>
          <a:noFill/>
        </p:spPr>
        <p:txBody>
          <a:bodyPr wrap="square" rtlCol="0">
            <a:spAutoFit/>
          </a:bodyPr>
          <a:lstStyle/>
          <a:p>
            <a:r>
              <a:rPr lang="en-US" sz="1200" dirty="0" smtClean="0">
                <a:solidFill>
                  <a:srgbClr val="000000"/>
                </a:solidFill>
                <a:latin typeface="Arial" pitchFamily="34" charset="0"/>
              </a:rPr>
              <a:t>Quoted from “The Weatherman is not a Moron” New York Times Magazine, September 9, 2012</a:t>
            </a:r>
            <a:endParaRPr lang="en-US" sz="1200" dirty="0">
              <a:solidFill>
                <a:srgbClr val="000000"/>
              </a:solidFill>
              <a:latin typeface="Arial" pitchFamily="34" charset="0"/>
            </a:endParaRPr>
          </a:p>
        </p:txBody>
      </p:sp>
    </p:spTree>
    <p:extLst>
      <p:ext uri="{BB962C8B-B14F-4D97-AF65-F5344CB8AC3E}">
        <p14:creationId xmlns:p14="http://schemas.microsoft.com/office/powerpoint/2010/main" val="5086582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p:txBody>
          <a:bodyPr/>
          <a:lstStyle/>
          <a:p>
            <a:pPr fontAlgn="base">
              <a:spcBef>
                <a:spcPct val="0"/>
              </a:spcBef>
              <a:spcAft>
                <a:spcPct val="0"/>
              </a:spcAft>
              <a:defRPr/>
            </a:pPr>
            <a:fld id="{F34892E8-02E0-4B69-B1FD-671CD9B18BFC}" type="slidenum">
              <a:rPr lang="en-US" smtClean="0"/>
              <a:pPr fontAlgn="base">
                <a:spcBef>
                  <a:spcPct val="0"/>
                </a:spcBef>
                <a:spcAft>
                  <a:spcPct val="0"/>
                </a:spcAft>
                <a:defRPr/>
              </a:pPr>
              <a:t>40</a:t>
            </a:fld>
            <a:endParaRPr lang="en-US" smtClean="0"/>
          </a:p>
        </p:txBody>
      </p:sp>
      <p:sp>
        <p:nvSpPr>
          <p:cNvPr id="153603" name="Rectangle 2"/>
          <p:cNvSpPr>
            <a:spLocks noGrp="1" noChangeArrowheads="1"/>
          </p:cNvSpPr>
          <p:nvPr>
            <p:ph type="ctrTitle"/>
          </p:nvPr>
        </p:nvSpPr>
        <p:spPr>
          <a:xfrm>
            <a:off x="228600" y="1930367"/>
            <a:ext cx="8763000" cy="1383030"/>
          </a:xfrm>
        </p:spPr>
        <p:txBody>
          <a:bodyPr/>
          <a:lstStyle/>
          <a:p>
            <a:pPr eaLnBrk="1" hangingPunct="1"/>
            <a:r>
              <a:rPr lang="en-US" sz="4000" dirty="0" smtClean="0"/>
              <a:t>Application of Uncertainty in Hurricane Prediction</a:t>
            </a:r>
          </a:p>
        </p:txBody>
      </p:sp>
      <p:sp>
        <p:nvSpPr>
          <p:cNvPr id="153604" name="Line 3"/>
          <p:cNvSpPr>
            <a:spLocks noChangeShapeType="1"/>
          </p:cNvSpPr>
          <p:nvPr/>
        </p:nvSpPr>
        <p:spPr bwMode="auto">
          <a:xfrm>
            <a:off x="609600" y="3276600"/>
            <a:ext cx="7848600" cy="0"/>
          </a:xfrm>
          <a:prstGeom prst="line">
            <a:avLst/>
          </a:prstGeom>
          <a:noFill/>
          <a:ln w="57150" cmpd="thinThick">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53605" name="Picture 4" descr="DOC_LOGO_1X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230188"/>
            <a:ext cx="838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6" name="Picture 5" descr="Noaa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6388" y="228600"/>
            <a:ext cx="836612"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607" name="Group 7"/>
          <p:cNvGrpSpPr>
            <a:grpSpLocks/>
          </p:cNvGrpSpPr>
          <p:nvPr/>
        </p:nvGrpSpPr>
        <p:grpSpPr bwMode="auto">
          <a:xfrm>
            <a:off x="990600" y="5740400"/>
            <a:ext cx="7145338" cy="685800"/>
            <a:chOff x="626" y="3408"/>
            <a:chExt cx="4501" cy="432"/>
          </a:xfrm>
        </p:grpSpPr>
        <p:pic>
          <p:nvPicPr>
            <p:cNvPr id="153609" name="Picture 8" descr="wing_sunset2_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2" y="3408"/>
              <a:ext cx="805"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10" name="Picture 9" descr="roughse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 y="3409"/>
              <a:ext cx="746"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11" name="Picture 10"/>
            <p:cNvPicPr>
              <a:picLocks noChangeAspect="1" noChangeArrowheads="1"/>
            </p:cNvPicPr>
            <p:nvPr/>
          </p:nvPicPr>
          <p:blipFill>
            <a:blip r:embed="rId6">
              <a:extLst>
                <a:ext uri="{28A0092B-C50C-407E-A947-70E740481C1C}">
                  <a14:useLocalDpi xmlns:a14="http://schemas.microsoft.com/office/drawing/2010/main" val="0"/>
                </a:ext>
              </a:extLst>
            </a:blip>
            <a:srcRect t="21416" b="21416"/>
            <a:stretch>
              <a:fillRect/>
            </a:stretch>
          </p:blipFill>
          <p:spPr bwMode="auto">
            <a:xfrm>
              <a:off x="1373" y="3408"/>
              <a:ext cx="757"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12" name="Picture 11"/>
            <p:cNvPicPr>
              <a:picLocks noChangeAspect="1" noChangeArrowheads="1"/>
            </p:cNvPicPr>
            <p:nvPr/>
          </p:nvPicPr>
          <p:blipFill>
            <a:blip r:embed="rId7">
              <a:extLst>
                <a:ext uri="{28A0092B-C50C-407E-A947-70E740481C1C}">
                  <a14:useLocalDpi xmlns:a14="http://schemas.microsoft.com/office/drawing/2010/main" val="0"/>
                </a:ext>
              </a:extLst>
            </a:blip>
            <a:srcRect t="12798" b="9599"/>
            <a:stretch>
              <a:fillRect/>
            </a:stretch>
          </p:blipFill>
          <p:spPr bwMode="auto">
            <a:xfrm>
              <a:off x="2903" y="3409"/>
              <a:ext cx="738"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13" name="Picture 12"/>
            <p:cNvPicPr>
              <a:picLocks noChangeAspect="1" noChangeArrowheads="1"/>
            </p:cNvPicPr>
            <p:nvPr/>
          </p:nvPicPr>
          <p:blipFill>
            <a:blip r:embed="rId8">
              <a:extLst>
                <a:ext uri="{28A0092B-C50C-407E-A947-70E740481C1C}">
                  <a14:useLocalDpi xmlns:a14="http://schemas.microsoft.com/office/drawing/2010/main" val="0"/>
                </a:ext>
              </a:extLst>
            </a:blip>
            <a:srcRect t="3210" b="12845"/>
            <a:stretch>
              <a:fillRect/>
            </a:stretch>
          </p:blipFill>
          <p:spPr bwMode="auto">
            <a:xfrm>
              <a:off x="3638" y="3409"/>
              <a:ext cx="687"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14" name="Picture 13" descr="PLOW_-_BUS"/>
            <p:cNvPicPr>
              <a:picLocks noChangeAspect="1" noChangeArrowheads="1"/>
            </p:cNvPicPr>
            <p:nvPr/>
          </p:nvPicPr>
          <p:blipFill>
            <a:blip r:embed="rId9">
              <a:extLst>
                <a:ext uri="{28A0092B-C50C-407E-A947-70E740481C1C}">
                  <a14:useLocalDpi xmlns:a14="http://schemas.microsoft.com/office/drawing/2010/main" val="0"/>
                </a:ext>
              </a:extLst>
            </a:blip>
            <a:srcRect t="6250" b="18750"/>
            <a:stretch>
              <a:fillRect/>
            </a:stretch>
          </p:blipFill>
          <p:spPr bwMode="auto">
            <a:xfrm>
              <a:off x="2132" y="3408"/>
              <a:ext cx="768"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608" name="Rectangle 14"/>
          <p:cNvSpPr>
            <a:spLocks noChangeArrowheads="1"/>
          </p:cNvSpPr>
          <p:nvPr/>
        </p:nvSpPr>
        <p:spPr bwMode="auto">
          <a:xfrm>
            <a:off x="1419225" y="3886200"/>
            <a:ext cx="228600"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spAutoFit/>
          </a:bodyPr>
          <a:lstStyle/>
          <a:p>
            <a:pPr algn="ctr"/>
            <a:endParaRPr lang="en-US" sz="1600" b="1">
              <a:solidFill>
                <a:srgbClr val="000000"/>
              </a:solidFill>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p:cNvGraphicFramePr>
            <a:graphicFrameLocks noGrp="1"/>
          </p:cNvGraphicFramePr>
          <p:nvPr>
            <p:ph idx="1"/>
            <p:extLst>
              <p:ext uri="{D42A27DB-BD31-4B8C-83A1-F6EECF244321}">
                <p14:modId xmlns:p14="http://schemas.microsoft.com/office/powerpoint/2010/main" val="2643647494"/>
              </p:ext>
            </p:extLst>
          </p:nvPr>
        </p:nvGraphicFramePr>
        <p:xfrm>
          <a:off x="431800" y="1574800"/>
          <a:ext cx="8128000" cy="4424363"/>
        </p:xfrm>
        <a:graphic>
          <a:graphicData uri="http://schemas.openxmlformats.org/drawingml/2006/chart">
            <c:chart xmlns:c="http://schemas.openxmlformats.org/drawingml/2006/chart" xmlns:r="http://schemas.openxmlformats.org/officeDocument/2006/relationships" r:id="rId2"/>
          </a:graphicData>
        </a:graphic>
      </p:graphicFrame>
      <p:sp>
        <p:nvSpPr>
          <p:cNvPr id="34819" name="TextBox 28"/>
          <p:cNvSpPr txBox="1">
            <a:spLocks noChangeArrowheads="1"/>
          </p:cNvSpPr>
          <p:nvPr/>
        </p:nvSpPr>
        <p:spPr bwMode="auto">
          <a:xfrm>
            <a:off x="3886200" y="6096000"/>
            <a:ext cx="596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solidFill>
                  <a:srgbClr val="000000"/>
                </a:solidFill>
              </a:rPr>
              <a:t>Year</a:t>
            </a:r>
          </a:p>
        </p:txBody>
      </p:sp>
      <p:sp>
        <p:nvSpPr>
          <p:cNvPr id="34820" name="TextBox 29"/>
          <p:cNvSpPr txBox="1">
            <a:spLocks noChangeArrowheads="1"/>
          </p:cNvSpPr>
          <p:nvPr/>
        </p:nvSpPr>
        <p:spPr bwMode="auto">
          <a:xfrm rot="-5400000">
            <a:off x="-819944" y="3344069"/>
            <a:ext cx="2181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solidFill>
                  <a:srgbClr val="000000"/>
                </a:solidFill>
              </a:rPr>
              <a:t>Error (nautical miles)</a:t>
            </a:r>
          </a:p>
        </p:txBody>
      </p:sp>
      <p:grpSp>
        <p:nvGrpSpPr>
          <p:cNvPr id="34821" name="Group 36"/>
          <p:cNvGrpSpPr>
            <a:grpSpLocks/>
          </p:cNvGrpSpPr>
          <p:nvPr/>
        </p:nvGrpSpPr>
        <p:grpSpPr bwMode="auto">
          <a:xfrm>
            <a:off x="1143000" y="1447800"/>
            <a:ext cx="7680325" cy="5156200"/>
            <a:chOff x="1143000" y="1447782"/>
            <a:chExt cx="7679976" cy="5156793"/>
          </a:xfrm>
        </p:grpSpPr>
        <p:sp>
          <p:nvSpPr>
            <p:cNvPr id="34826" name="TextBox 4"/>
            <p:cNvSpPr txBox="1">
              <a:spLocks noChangeArrowheads="1"/>
            </p:cNvSpPr>
            <p:nvPr/>
          </p:nvSpPr>
          <p:spPr bwMode="auto">
            <a:xfrm>
              <a:off x="1676401" y="2277896"/>
              <a:ext cx="2971799" cy="584775"/>
            </a:xfrm>
            <a:prstGeom prst="rect">
              <a:avLst/>
            </a:prstGeom>
            <a:noFill/>
            <a:ln w="25400">
              <a:solidFill>
                <a:srgbClr val="00CC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a:solidFill>
                    <a:srgbClr val="00CC00"/>
                  </a:solidFill>
                </a:rPr>
                <a:t>Major Upgrades in Global and Hurricane Numerical Models</a:t>
              </a:r>
            </a:p>
          </p:txBody>
        </p:sp>
        <p:cxnSp>
          <p:nvCxnSpPr>
            <p:cNvPr id="7" name="Straight Connector 6"/>
            <p:cNvCxnSpPr/>
            <p:nvPr/>
          </p:nvCxnSpPr>
          <p:spPr>
            <a:xfrm>
              <a:off x="1143000" y="3714993"/>
              <a:ext cx="2666879" cy="114313"/>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209752" y="3753097"/>
              <a:ext cx="5409954" cy="304835"/>
            </a:xfrm>
            <a:prstGeom prst="line">
              <a:avLst/>
            </a:prstGeom>
            <a:ln w="25400">
              <a:solidFill>
                <a:srgbClr val="0000FF"/>
              </a:solidFill>
              <a:prstDash val="dash"/>
            </a:ln>
          </p:spPr>
          <p:style>
            <a:lnRef idx="1">
              <a:schemeClr val="accent1"/>
            </a:lnRef>
            <a:fillRef idx="0">
              <a:schemeClr val="accent1"/>
            </a:fillRef>
            <a:effectRef idx="0">
              <a:schemeClr val="accent1"/>
            </a:effectRef>
            <a:fontRef idx="minor">
              <a:schemeClr val="tx1"/>
            </a:fontRef>
          </p:style>
        </p:cxnSp>
        <p:sp>
          <p:nvSpPr>
            <p:cNvPr id="34829" name="TextBox 22"/>
            <p:cNvSpPr txBox="1">
              <a:spLocks noChangeArrowheads="1"/>
            </p:cNvSpPr>
            <p:nvPr/>
          </p:nvSpPr>
          <p:spPr bwMode="auto">
            <a:xfrm>
              <a:off x="1600200" y="4858968"/>
              <a:ext cx="2007281" cy="338554"/>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dirty="0">
                  <a:solidFill>
                    <a:srgbClr val="0000FF"/>
                  </a:solidFill>
                </a:rPr>
                <a:t>1970-1986 trendline</a:t>
              </a:r>
            </a:p>
          </p:txBody>
        </p:sp>
        <p:sp>
          <p:nvSpPr>
            <p:cNvPr id="34830" name="TextBox 23"/>
            <p:cNvSpPr txBox="1">
              <a:spLocks noChangeArrowheads="1"/>
            </p:cNvSpPr>
            <p:nvPr/>
          </p:nvSpPr>
          <p:spPr bwMode="auto">
            <a:xfrm>
              <a:off x="3962400" y="4878424"/>
              <a:ext cx="2007281" cy="338554"/>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dirty="0">
                  <a:solidFill>
                    <a:srgbClr val="FF0000"/>
                  </a:solidFill>
                </a:rPr>
                <a:t>1987-1996 trendline</a:t>
              </a:r>
            </a:p>
          </p:txBody>
        </p:sp>
        <p:sp>
          <p:nvSpPr>
            <p:cNvPr id="34831" name="TextBox 25"/>
            <p:cNvSpPr txBox="1">
              <a:spLocks noChangeArrowheads="1"/>
            </p:cNvSpPr>
            <p:nvPr/>
          </p:nvSpPr>
          <p:spPr bwMode="auto">
            <a:xfrm>
              <a:off x="5943600" y="3276600"/>
              <a:ext cx="2057400" cy="338554"/>
            </a:xfrm>
            <a:prstGeom prst="rect">
              <a:avLst/>
            </a:prstGeom>
            <a:noFill/>
            <a:ln w="28575">
              <a:solidFill>
                <a:srgbClr val="00CC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dirty="0">
                  <a:solidFill>
                    <a:srgbClr val="00CCFF"/>
                  </a:solidFill>
                  <a:cs typeface="Arial" charset="0"/>
                </a:rPr>
                <a:t>1997-2001 trendline</a:t>
              </a:r>
            </a:p>
          </p:txBody>
        </p:sp>
        <p:sp>
          <p:nvSpPr>
            <p:cNvPr id="34832" name="TextBox 26"/>
            <p:cNvSpPr txBox="1">
              <a:spLocks noChangeArrowheads="1"/>
            </p:cNvSpPr>
            <p:nvPr/>
          </p:nvSpPr>
          <p:spPr bwMode="auto">
            <a:xfrm>
              <a:off x="6553200" y="4114800"/>
              <a:ext cx="2057400" cy="338554"/>
            </a:xfrm>
            <a:prstGeom prst="rect">
              <a:avLst/>
            </a:prstGeom>
            <a:noFill/>
            <a:ln w="28575">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dirty="0" smtClean="0">
                  <a:solidFill>
                    <a:srgbClr val="FF6600"/>
                  </a:solidFill>
                </a:rPr>
                <a:t>2003-2011 </a:t>
              </a:r>
              <a:r>
                <a:rPr lang="en-US" sz="1600" dirty="0">
                  <a:solidFill>
                    <a:srgbClr val="FF6600"/>
                  </a:solidFill>
                </a:rPr>
                <a:t>trendline</a:t>
              </a:r>
            </a:p>
          </p:txBody>
        </p:sp>
        <p:sp>
          <p:nvSpPr>
            <p:cNvPr id="34833" name="TextBox 27"/>
            <p:cNvSpPr txBox="1">
              <a:spLocks noChangeArrowheads="1"/>
            </p:cNvSpPr>
            <p:nvPr/>
          </p:nvSpPr>
          <p:spPr bwMode="auto">
            <a:xfrm>
              <a:off x="4724400" y="2583305"/>
              <a:ext cx="2971799" cy="338554"/>
            </a:xfrm>
            <a:prstGeom prst="rect">
              <a:avLst/>
            </a:prstGeom>
            <a:noFill/>
            <a:ln w="25400">
              <a:solidFill>
                <a:srgbClr val="00CC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a:solidFill>
                    <a:srgbClr val="00CC00"/>
                  </a:solidFill>
                </a:rPr>
                <a:t>Advances Related to USWRP</a:t>
              </a:r>
            </a:p>
          </p:txBody>
        </p:sp>
        <p:cxnSp>
          <p:nvCxnSpPr>
            <p:cNvPr id="32" name="Straight Arrow Connector 31"/>
            <p:cNvCxnSpPr/>
            <p:nvPr/>
          </p:nvCxnSpPr>
          <p:spPr>
            <a:xfrm rot="5400000" flipH="1" flipV="1">
              <a:off x="2400182" y="4267512"/>
              <a:ext cx="762088" cy="76197"/>
            </a:xfrm>
            <a:prstGeom prst="straightConnector1">
              <a:avLst/>
            </a:prstGeom>
            <a:ln w="317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087679" y="4153193"/>
              <a:ext cx="1246130" cy="114313"/>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486203" y="4411986"/>
              <a:ext cx="685769" cy="76209"/>
            </a:xfrm>
            <a:prstGeom prst="line">
              <a:avLst/>
            </a:prstGeom>
            <a:ln w="31750">
              <a:solidFill>
                <a:srgbClr val="00CCFF"/>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476758" y="4669190"/>
              <a:ext cx="1066752" cy="152418"/>
            </a:xfrm>
            <a:prstGeom prst="line">
              <a:avLst/>
            </a:prstGeom>
            <a:ln w="3175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5400000" flipH="1" flipV="1">
              <a:off x="4190819" y="4448508"/>
              <a:ext cx="533461" cy="76197"/>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rot="5400000">
              <a:off x="5676651" y="3924579"/>
              <a:ext cx="533461" cy="152393"/>
            </a:xfrm>
            <a:prstGeom prst="straightConnector1">
              <a:avLst/>
            </a:prstGeom>
            <a:ln w="31750">
              <a:solidFill>
                <a:srgbClr val="00CCFF"/>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rot="10800000" flipV="1">
              <a:off x="7543509" y="4515185"/>
              <a:ext cx="304786" cy="152418"/>
            </a:xfrm>
            <a:prstGeom prst="straightConnector1">
              <a:avLst/>
            </a:prstGeom>
            <a:ln w="31750">
              <a:solidFill>
                <a:srgbClr val="FF6600"/>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rot="16200000" flipH="1">
              <a:off x="3733603" y="3276823"/>
              <a:ext cx="990714" cy="380983"/>
            </a:xfrm>
            <a:prstGeom prst="straightConnector1">
              <a:avLst/>
            </a:prstGeom>
            <a:ln w="31750">
              <a:solidFill>
                <a:srgbClr val="00CC00"/>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rot="16200000" flipH="1">
              <a:off x="4952747" y="3611800"/>
              <a:ext cx="990714" cy="76197"/>
            </a:xfrm>
            <a:prstGeom prst="straightConnector1">
              <a:avLst/>
            </a:prstGeom>
            <a:ln w="31750">
              <a:solidFill>
                <a:srgbClr val="00CC00"/>
              </a:solidFill>
              <a:tailEnd type="arrow"/>
            </a:ln>
          </p:spPr>
          <p:style>
            <a:lnRef idx="1">
              <a:schemeClr val="accent1"/>
            </a:lnRef>
            <a:fillRef idx="0">
              <a:schemeClr val="accent1"/>
            </a:fillRef>
            <a:effectRef idx="0">
              <a:schemeClr val="accent1"/>
            </a:effectRef>
            <a:fontRef idx="minor">
              <a:schemeClr val="tx1"/>
            </a:fontRef>
          </p:style>
        </p:cxnSp>
        <p:sp>
          <p:nvSpPr>
            <p:cNvPr id="34843" name="TextBox 55"/>
            <p:cNvSpPr txBox="1">
              <a:spLocks noChangeArrowheads="1"/>
            </p:cNvSpPr>
            <p:nvPr/>
          </p:nvSpPr>
          <p:spPr bwMode="auto">
            <a:xfrm>
              <a:off x="5309672" y="6019800"/>
              <a:ext cx="3513304" cy="584775"/>
            </a:xfrm>
            <a:prstGeom prst="rect">
              <a:avLst/>
            </a:prstGeom>
            <a:noFill/>
            <a:ln w="31750">
              <a:solidFill>
                <a:srgbClr val="00CC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a:solidFill>
                    <a:srgbClr val="00CC00"/>
                  </a:solidFill>
                  <a:cs typeface="Arial" charset="0"/>
                </a:rPr>
                <a:t>Better Model Physics and Resolution</a:t>
              </a:r>
            </a:p>
            <a:p>
              <a:pPr eaLnBrk="1" hangingPunct="1"/>
              <a:r>
                <a:rPr lang="en-US" sz="1600">
                  <a:solidFill>
                    <a:srgbClr val="00CC00"/>
                  </a:solidFill>
                  <a:cs typeface="Arial" charset="0"/>
                </a:rPr>
                <a:t>Improved Data Assimilation</a:t>
              </a:r>
              <a:endParaRPr lang="en-US">
                <a:solidFill>
                  <a:srgbClr val="000000"/>
                </a:solidFill>
                <a:cs typeface="Arial" charset="0"/>
              </a:endParaRPr>
            </a:p>
          </p:txBody>
        </p:sp>
        <p:cxnSp>
          <p:nvCxnSpPr>
            <p:cNvPr id="58" name="Straight Arrow Connector 57"/>
            <p:cNvCxnSpPr/>
            <p:nvPr/>
          </p:nvCxnSpPr>
          <p:spPr>
            <a:xfrm rot="16200000" flipV="1">
              <a:off x="7162447" y="5029649"/>
              <a:ext cx="990714" cy="685769"/>
            </a:xfrm>
            <a:prstGeom prst="straightConnector1">
              <a:avLst/>
            </a:prstGeom>
            <a:ln w="31750">
              <a:solidFill>
                <a:srgbClr val="00CC00"/>
              </a:solidFill>
              <a:tailEnd type="arrow"/>
            </a:ln>
          </p:spPr>
          <p:style>
            <a:lnRef idx="1">
              <a:schemeClr val="accent1"/>
            </a:lnRef>
            <a:fillRef idx="0">
              <a:schemeClr val="accent1"/>
            </a:fillRef>
            <a:effectRef idx="0">
              <a:schemeClr val="accent1"/>
            </a:effectRef>
            <a:fontRef idx="minor">
              <a:schemeClr val="tx1"/>
            </a:fontRef>
          </p:style>
        </p:cxnSp>
        <p:sp>
          <p:nvSpPr>
            <p:cNvPr id="34845" name="TextBox 32"/>
            <p:cNvSpPr txBox="1">
              <a:spLocks noChangeArrowheads="1"/>
            </p:cNvSpPr>
            <p:nvPr/>
          </p:nvSpPr>
          <p:spPr bwMode="auto">
            <a:xfrm>
              <a:off x="1752600" y="1447782"/>
              <a:ext cx="57611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000000"/>
                  </a:solidFill>
                </a:rPr>
                <a:t>NHC Atlantic 72 hr Track Forecast Errors</a:t>
              </a:r>
            </a:p>
          </p:txBody>
        </p:sp>
      </p:grpSp>
      <p:sp>
        <p:nvSpPr>
          <p:cNvPr id="34822" name="Rectangle 2"/>
          <p:cNvSpPr>
            <a:spLocks noGrp="1" noChangeArrowheads="1"/>
          </p:cNvSpPr>
          <p:nvPr>
            <p:ph type="title"/>
          </p:nvPr>
        </p:nvSpPr>
        <p:spPr>
          <a:xfrm>
            <a:off x="457200" y="152400"/>
            <a:ext cx="8229600" cy="1143000"/>
          </a:xfrm>
          <a:noFill/>
        </p:spPr>
        <p:txBody>
          <a:bodyPr/>
          <a:lstStyle/>
          <a:p>
            <a:r>
              <a:rPr lang="en-US" sz="3600" smtClean="0"/>
              <a:t>Hurricane Prediction Skill</a:t>
            </a:r>
          </a:p>
        </p:txBody>
      </p:sp>
      <p:pic>
        <p:nvPicPr>
          <p:cNvPr id="34823" name="Picture 7" descr="DOC_LOGO_1X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66688"/>
            <a:ext cx="838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8" descr="Noaa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4988" y="165100"/>
            <a:ext cx="836612"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Line 9"/>
          <p:cNvSpPr>
            <a:spLocks noChangeShapeType="1"/>
          </p:cNvSpPr>
          <p:nvPr/>
        </p:nvSpPr>
        <p:spPr bwMode="auto">
          <a:xfrm>
            <a:off x="762000" y="1143000"/>
            <a:ext cx="7696200" cy="0"/>
          </a:xfrm>
          <a:prstGeom prst="line">
            <a:avLst/>
          </a:prstGeom>
          <a:noFill/>
          <a:ln w="57150" cmpd="thinThick">
            <a:solidFill>
              <a:srgbClr val="0066FF"/>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 name="Slide Number Placeholder 2"/>
          <p:cNvSpPr>
            <a:spLocks noGrp="1"/>
          </p:cNvSpPr>
          <p:nvPr>
            <p:ph type="sldNum" sz="quarter" idx="12"/>
          </p:nvPr>
        </p:nvSpPr>
        <p:spPr/>
        <p:txBody>
          <a:bodyPr/>
          <a:lstStyle/>
          <a:p>
            <a:pPr>
              <a:defRPr/>
            </a:pPr>
            <a:fld id="{8FC4FBB7-4ADF-4837-9837-071E3DC4615D}" type="slidenum">
              <a:rPr lang="en-US" smtClean="0"/>
              <a:pPr>
                <a:defRPr/>
              </a:pPr>
              <a:t>41</a:t>
            </a:fld>
            <a:endParaRPr lang="en-US"/>
          </a:p>
        </p:txBody>
      </p:sp>
    </p:spTree>
    <p:extLst>
      <p:ext uri="{BB962C8B-B14F-4D97-AF65-F5344CB8AC3E}">
        <p14:creationId xmlns:p14="http://schemas.microsoft.com/office/powerpoint/2010/main" val="7569329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9"/>
          <p:cNvSpPr>
            <a:spLocks noChangeArrowheads="1"/>
          </p:cNvSpPr>
          <p:nvPr/>
        </p:nvSpPr>
        <p:spPr bwMode="auto">
          <a:xfrm>
            <a:off x="6629400" y="1600200"/>
            <a:ext cx="1905000" cy="838200"/>
          </a:xfrm>
          <a:prstGeom prst="rect">
            <a:avLst/>
          </a:prstGeom>
          <a:solidFill>
            <a:schemeClr val="accent1"/>
          </a:solidFill>
          <a:ln w="9525">
            <a:solidFill>
              <a:schemeClr val="tx1"/>
            </a:solidFill>
            <a:miter lim="800000"/>
            <a:headEnd/>
            <a:tailEnd/>
          </a:ln>
        </p:spPr>
        <p:txBody>
          <a:bodyPr wrap="none" anchor="ctr"/>
          <a:lstStyle/>
          <a:p>
            <a:endParaRPr lang="en-US">
              <a:solidFill>
                <a:srgbClr val="000000"/>
              </a:solidFill>
            </a:endParaRPr>
          </a:p>
        </p:txBody>
      </p:sp>
      <p:pic>
        <p:nvPicPr>
          <p:cNvPr id="33795" name="Picture 7" descr="C:\Users\Robbie\AppData\Local\Temp\AL132003_5NLW_031_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63" y="19050"/>
            <a:ext cx="8524875"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p:nvPr/>
        </p:nvCxnSpPr>
        <p:spPr>
          <a:xfrm flipV="1">
            <a:off x="3200400" y="838200"/>
            <a:ext cx="1179513" cy="2819400"/>
          </a:xfrm>
          <a:prstGeom prst="straightConnector1">
            <a:avLst/>
          </a:prstGeom>
          <a:ln w="476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3319463" y="1636713"/>
            <a:ext cx="765175" cy="962025"/>
          </a:xfrm>
          <a:prstGeom prst="straightConnector1">
            <a:avLst/>
          </a:prstGeom>
          <a:ln w="476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2" name="Freeform 21"/>
          <p:cNvSpPr/>
          <p:nvPr/>
        </p:nvSpPr>
        <p:spPr>
          <a:xfrm>
            <a:off x="3294063" y="1562100"/>
            <a:ext cx="3317875" cy="3327400"/>
          </a:xfrm>
          <a:custGeom>
            <a:avLst/>
            <a:gdLst>
              <a:gd name="connsiteX0" fmla="*/ 3250441 w 3305033"/>
              <a:gd name="connsiteY0" fmla="*/ 3174242 h 3327780"/>
              <a:gd name="connsiteX1" fmla="*/ 2957015 w 3305033"/>
              <a:gd name="connsiteY1" fmla="*/ 3044588 h 3327780"/>
              <a:gd name="connsiteX2" fmla="*/ 2663588 w 3305033"/>
              <a:gd name="connsiteY2" fmla="*/ 2860344 h 3327780"/>
              <a:gd name="connsiteX3" fmla="*/ 2383809 w 3305033"/>
              <a:gd name="connsiteY3" fmla="*/ 2662451 h 3327780"/>
              <a:gd name="connsiteX4" fmla="*/ 2179092 w 3305033"/>
              <a:gd name="connsiteY4" fmla="*/ 2478206 h 3327780"/>
              <a:gd name="connsiteX5" fmla="*/ 2015319 w 3305033"/>
              <a:gd name="connsiteY5" fmla="*/ 2239370 h 3327780"/>
              <a:gd name="connsiteX6" fmla="*/ 1933433 w 3305033"/>
              <a:gd name="connsiteY6" fmla="*/ 1713932 h 3327780"/>
              <a:gd name="connsiteX7" fmla="*/ 1790131 w 3305033"/>
              <a:gd name="connsiteY7" fmla="*/ 792708 h 3327780"/>
              <a:gd name="connsiteX8" fmla="*/ 1633182 w 3305033"/>
              <a:gd name="connsiteY8" fmla="*/ 403747 h 3327780"/>
              <a:gd name="connsiteX9" fmla="*/ 1407994 w 3305033"/>
              <a:gd name="connsiteY9" fmla="*/ 171735 h 3327780"/>
              <a:gd name="connsiteX10" fmla="*/ 1128215 w 3305033"/>
              <a:gd name="connsiteY10" fmla="*/ 35257 h 3327780"/>
              <a:gd name="connsiteX11" fmla="*/ 773373 w 3305033"/>
              <a:gd name="connsiteY11" fmla="*/ 21609 h 3327780"/>
              <a:gd name="connsiteX12" fmla="*/ 418531 w 3305033"/>
              <a:gd name="connsiteY12" fmla="*/ 164911 h 3327780"/>
              <a:gd name="connsiteX13" fmla="*/ 138752 w 3305033"/>
              <a:gd name="connsiteY13" fmla="*/ 451514 h 3327780"/>
              <a:gd name="connsiteX14" fmla="*/ 15922 w 3305033"/>
              <a:gd name="connsiteY14" fmla="*/ 826827 h 3327780"/>
              <a:gd name="connsiteX15" fmla="*/ 43218 w 3305033"/>
              <a:gd name="connsiteY15" fmla="*/ 1195317 h 3327780"/>
              <a:gd name="connsiteX16" fmla="*/ 200167 w 3305033"/>
              <a:gd name="connsiteY16" fmla="*/ 1536511 h 3327780"/>
              <a:gd name="connsiteX17" fmla="*/ 746077 w 3305033"/>
              <a:gd name="connsiteY17" fmla="*/ 2225723 h 3327780"/>
              <a:gd name="connsiteX18" fmla="*/ 1189630 w 3305033"/>
              <a:gd name="connsiteY18" fmla="*/ 2778457 h 3327780"/>
              <a:gd name="connsiteX19" fmla="*/ 1442113 w 3305033"/>
              <a:gd name="connsiteY19" fmla="*/ 2921759 h 3327780"/>
              <a:gd name="connsiteX20" fmla="*/ 1824250 w 3305033"/>
              <a:gd name="connsiteY20" fmla="*/ 3051412 h 3327780"/>
              <a:gd name="connsiteX21" fmla="*/ 2165444 w 3305033"/>
              <a:gd name="connsiteY21" fmla="*/ 3153770 h 3327780"/>
              <a:gd name="connsiteX22" fmla="*/ 2527110 w 3305033"/>
              <a:gd name="connsiteY22" fmla="*/ 3256129 h 3327780"/>
              <a:gd name="connsiteX23" fmla="*/ 2950191 w 3305033"/>
              <a:gd name="connsiteY23" fmla="*/ 3303896 h 3327780"/>
              <a:gd name="connsiteX24" fmla="*/ 3216322 w 3305033"/>
              <a:gd name="connsiteY24" fmla="*/ 3317544 h 3327780"/>
              <a:gd name="connsiteX25" fmla="*/ 3305033 w 3305033"/>
              <a:gd name="connsiteY25" fmla="*/ 3242481 h 3327780"/>
              <a:gd name="connsiteX0" fmla="*/ 3250441 w 3305033"/>
              <a:gd name="connsiteY0" fmla="*/ 3174242 h 3327780"/>
              <a:gd name="connsiteX1" fmla="*/ 2957015 w 3305033"/>
              <a:gd name="connsiteY1" fmla="*/ 3044588 h 3327780"/>
              <a:gd name="connsiteX2" fmla="*/ 2663588 w 3305033"/>
              <a:gd name="connsiteY2" fmla="*/ 2860344 h 3327780"/>
              <a:gd name="connsiteX3" fmla="*/ 2383809 w 3305033"/>
              <a:gd name="connsiteY3" fmla="*/ 2662451 h 3327780"/>
              <a:gd name="connsiteX4" fmla="*/ 2179092 w 3305033"/>
              <a:gd name="connsiteY4" fmla="*/ 2478206 h 3327780"/>
              <a:gd name="connsiteX5" fmla="*/ 2015319 w 3305033"/>
              <a:gd name="connsiteY5" fmla="*/ 2239370 h 3327780"/>
              <a:gd name="connsiteX6" fmla="*/ 1933433 w 3305033"/>
              <a:gd name="connsiteY6" fmla="*/ 1713932 h 3327780"/>
              <a:gd name="connsiteX7" fmla="*/ 1790131 w 3305033"/>
              <a:gd name="connsiteY7" fmla="*/ 792708 h 3327780"/>
              <a:gd name="connsiteX8" fmla="*/ 1633182 w 3305033"/>
              <a:gd name="connsiteY8" fmla="*/ 403747 h 3327780"/>
              <a:gd name="connsiteX9" fmla="*/ 1407994 w 3305033"/>
              <a:gd name="connsiteY9" fmla="*/ 171735 h 3327780"/>
              <a:gd name="connsiteX10" fmla="*/ 1128215 w 3305033"/>
              <a:gd name="connsiteY10" fmla="*/ 35257 h 3327780"/>
              <a:gd name="connsiteX11" fmla="*/ 773373 w 3305033"/>
              <a:gd name="connsiteY11" fmla="*/ 21609 h 3327780"/>
              <a:gd name="connsiteX12" fmla="*/ 418531 w 3305033"/>
              <a:gd name="connsiteY12" fmla="*/ 164911 h 3327780"/>
              <a:gd name="connsiteX13" fmla="*/ 138752 w 3305033"/>
              <a:gd name="connsiteY13" fmla="*/ 451514 h 3327780"/>
              <a:gd name="connsiteX14" fmla="*/ 15922 w 3305033"/>
              <a:gd name="connsiteY14" fmla="*/ 826827 h 3327780"/>
              <a:gd name="connsiteX15" fmla="*/ 43218 w 3305033"/>
              <a:gd name="connsiteY15" fmla="*/ 1195317 h 3327780"/>
              <a:gd name="connsiteX16" fmla="*/ 200167 w 3305033"/>
              <a:gd name="connsiteY16" fmla="*/ 1536511 h 3327780"/>
              <a:gd name="connsiteX17" fmla="*/ 746077 w 3305033"/>
              <a:gd name="connsiteY17" fmla="*/ 2225723 h 3327780"/>
              <a:gd name="connsiteX18" fmla="*/ 1049740 w 3305033"/>
              <a:gd name="connsiteY18" fmla="*/ 2629469 h 3327780"/>
              <a:gd name="connsiteX19" fmla="*/ 1442113 w 3305033"/>
              <a:gd name="connsiteY19" fmla="*/ 2921759 h 3327780"/>
              <a:gd name="connsiteX20" fmla="*/ 1824250 w 3305033"/>
              <a:gd name="connsiteY20" fmla="*/ 3051412 h 3327780"/>
              <a:gd name="connsiteX21" fmla="*/ 2165444 w 3305033"/>
              <a:gd name="connsiteY21" fmla="*/ 3153770 h 3327780"/>
              <a:gd name="connsiteX22" fmla="*/ 2527110 w 3305033"/>
              <a:gd name="connsiteY22" fmla="*/ 3256129 h 3327780"/>
              <a:gd name="connsiteX23" fmla="*/ 2950191 w 3305033"/>
              <a:gd name="connsiteY23" fmla="*/ 3303896 h 3327780"/>
              <a:gd name="connsiteX24" fmla="*/ 3216322 w 3305033"/>
              <a:gd name="connsiteY24" fmla="*/ 3317544 h 3327780"/>
              <a:gd name="connsiteX25" fmla="*/ 3305033 w 3305033"/>
              <a:gd name="connsiteY25" fmla="*/ 3242481 h 3327780"/>
              <a:gd name="connsiteX0" fmla="*/ 3250441 w 3305033"/>
              <a:gd name="connsiteY0" fmla="*/ 3174242 h 3327780"/>
              <a:gd name="connsiteX1" fmla="*/ 2957015 w 3305033"/>
              <a:gd name="connsiteY1" fmla="*/ 3044588 h 3327780"/>
              <a:gd name="connsiteX2" fmla="*/ 2663588 w 3305033"/>
              <a:gd name="connsiteY2" fmla="*/ 2860344 h 3327780"/>
              <a:gd name="connsiteX3" fmla="*/ 2383809 w 3305033"/>
              <a:gd name="connsiteY3" fmla="*/ 2662451 h 3327780"/>
              <a:gd name="connsiteX4" fmla="*/ 2179092 w 3305033"/>
              <a:gd name="connsiteY4" fmla="*/ 2478206 h 3327780"/>
              <a:gd name="connsiteX5" fmla="*/ 2015319 w 3305033"/>
              <a:gd name="connsiteY5" fmla="*/ 2239370 h 3327780"/>
              <a:gd name="connsiteX6" fmla="*/ 1933433 w 3305033"/>
              <a:gd name="connsiteY6" fmla="*/ 1713932 h 3327780"/>
              <a:gd name="connsiteX7" fmla="*/ 1790131 w 3305033"/>
              <a:gd name="connsiteY7" fmla="*/ 792708 h 3327780"/>
              <a:gd name="connsiteX8" fmla="*/ 1633182 w 3305033"/>
              <a:gd name="connsiteY8" fmla="*/ 403747 h 3327780"/>
              <a:gd name="connsiteX9" fmla="*/ 1407994 w 3305033"/>
              <a:gd name="connsiteY9" fmla="*/ 171735 h 3327780"/>
              <a:gd name="connsiteX10" fmla="*/ 1128215 w 3305033"/>
              <a:gd name="connsiteY10" fmla="*/ 35257 h 3327780"/>
              <a:gd name="connsiteX11" fmla="*/ 773373 w 3305033"/>
              <a:gd name="connsiteY11" fmla="*/ 21609 h 3327780"/>
              <a:gd name="connsiteX12" fmla="*/ 418531 w 3305033"/>
              <a:gd name="connsiteY12" fmla="*/ 164911 h 3327780"/>
              <a:gd name="connsiteX13" fmla="*/ 138752 w 3305033"/>
              <a:gd name="connsiteY13" fmla="*/ 451514 h 3327780"/>
              <a:gd name="connsiteX14" fmla="*/ 15922 w 3305033"/>
              <a:gd name="connsiteY14" fmla="*/ 826827 h 3327780"/>
              <a:gd name="connsiteX15" fmla="*/ 43218 w 3305033"/>
              <a:gd name="connsiteY15" fmla="*/ 1195317 h 3327780"/>
              <a:gd name="connsiteX16" fmla="*/ 200167 w 3305033"/>
              <a:gd name="connsiteY16" fmla="*/ 1536511 h 3327780"/>
              <a:gd name="connsiteX17" fmla="*/ 746077 w 3305033"/>
              <a:gd name="connsiteY17" fmla="*/ 2225723 h 3327780"/>
              <a:gd name="connsiteX18" fmla="*/ 1049740 w 3305033"/>
              <a:gd name="connsiteY18" fmla="*/ 2629469 h 3327780"/>
              <a:gd name="connsiteX19" fmla="*/ 1442113 w 3305033"/>
              <a:gd name="connsiteY19" fmla="*/ 2921759 h 3327780"/>
              <a:gd name="connsiteX20" fmla="*/ 1824250 w 3305033"/>
              <a:gd name="connsiteY20" fmla="*/ 3051412 h 3327780"/>
              <a:gd name="connsiteX21" fmla="*/ 2165444 w 3305033"/>
              <a:gd name="connsiteY21" fmla="*/ 3153770 h 3327780"/>
              <a:gd name="connsiteX22" fmla="*/ 2527110 w 3305033"/>
              <a:gd name="connsiteY22" fmla="*/ 3256129 h 3327780"/>
              <a:gd name="connsiteX23" fmla="*/ 2950191 w 3305033"/>
              <a:gd name="connsiteY23" fmla="*/ 3303896 h 3327780"/>
              <a:gd name="connsiteX24" fmla="*/ 3216322 w 3305033"/>
              <a:gd name="connsiteY24" fmla="*/ 3317544 h 3327780"/>
              <a:gd name="connsiteX25" fmla="*/ 3305033 w 3305033"/>
              <a:gd name="connsiteY25" fmla="*/ 3242481 h 3327780"/>
              <a:gd name="connsiteX0" fmla="*/ 3250441 w 3305033"/>
              <a:gd name="connsiteY0" fmla="*/ 3174242 h 3327780"/>
              <a:gd name="connsiteX1" fmla="*/ 2957015 w 3305033"/>
              <a:gd name="connsiteY1" fmla="*/ 3044588 h 3327780"/>
              <a:gd name="connsiteX2" fmla="*/ 2663588 w 3305033"/>
              <a:gd name="connsiteY2" fmla="*/ 2860344 h 3327780"/>
              <a:gd name="connsiteX3" fmla="*/ 2383809 w 3305033"/>
              <a:gd name="connsiteY3" fmla="*/ 2662451 h 3327780"/>
              <a:gd name="connsiteX4" fmla="*/ 2179092 w 3305033"/>
              <a:gd name="connsiteY4" fmla="*/ 2478206 h 3327780"/>
              <a:gd name="connsiteX5" fmla="*/ 2015319 w 3305033"/>
              <a:gd name="connsiteY5" fmla="*/ 2239370 h 3327780"/>
              <a:gd name="connsiteX6" fmla="*/ 1933433 w 3305033"/>
              <a:gd name="connsiteY6" fmla="*/ 1713932 h 3327780"/>
              <a:gd name="connsiteX7" fmla="*/ 1790131 w 3305033"/>
              <a:gd name="connsiteY7" fmla="*/ 792708 h 3327780"/>
              <a:gd name="connsiteX8" fmla="*/ 1633182 w 3305033"/>
              <a:gd name="connsiteY8" fmla="*/ 403747 h 3327780"/>
              <a:gd name="connsiteX9" fmla="*/ 1407994 w 3305033"/>
              <a:gd name="connsiteY9" fmla="*/ 171735 h 3327780"/>
              <a:gd name="connsiteX10" fmla="*/ 1128215 w 3305033"/>
              <a:gd name="connsiteY10" fmla="*/ 35257 h 3327780"/>
              <a:gd name="connsiteX11" fmla="*/ 773373 w 3305033"/>
              <a:gd name="connsiteY11" fmla="*/ 21609 h 3327780"/>
              <a:gd name="connsiteX12" fmla="*/ 418531 w 3305033"/>
              <a:gd name="connsiteY12" fmla="*/ 164911 h 3327780"/>
              <a:gd name="connsiteX13" fmla="*/ 138752 w 3305033"/>
              <a:gd name="connsiteY13" fmla="*/ 451514 h 3327780"/>
              <a:gd name="connsiteX14" fmla="*/ 15922 w 3305033"/>
              <a:gd name="connsiteY14" fmla="*/ 826827 h 3327780"/>
              <a:gd name="connsiteX15" fmla="*/ 43218 w 3305033"/>
              <a:gd name="connsiteY15" fmla="*/ 1195317 h 3327780"/>
              <a:gd name="connsiteX16" fmla="*/ 200167 w 3305033"/>
              <a:gd name="connsiteY16" fmla="*/ 1536511 h 3327780"/>
              <a:gd name="connsiteX17" fmla="*/ 746077 w 3305033"/>
              <a:gd name="connsiteY17" fmla="*/ 2225723 h 3327780"/>
              <a:gd name="connsiteX18" fmla="*/ 1049740 w 3305033"/>
              <a:gd name="connsiteY18" fmla="*/ 2629469 h 3327780"/>
              <a:gd name="connsiteX19" fmla="*/ 1442113 w 3305033"/>
              <a:gd name="connsiteY19" fmla="*/ 2921759 h 3327780"/>
              <a:gd name="connsiteX20" fmla="*/ 1824250 w 3305033"/>
              <a:gd name="connsiteY20" fmla="*/ 3051412 h 3327780"/>
              <a:gd name="connsiteX21" fmla="*/ 2165444 w 3305033"/>
              <a:gd name="connsiteY21" fmla="*/ 3153770 h 3327780"/>
              <a:gd name="connsiteX22" fmla="*/ 2527110 w 3305033"/>
              <a:gd name="connsiteY22" fmla="*/ 3256129 h 3327780"/>
              <a:gd name="connsiteX23" fmla="*/ 2950191 w 3305033"/>
              <a:gd name="connsiteY23" fmla="*/ 3303896 h 3327780"/>
              <a:gd name="connsiteX24" fmla="*/ 3216322 w 3305033"/>
              <a:gd name="connsiteY24" fmla="*/ 3317544 h 3327780"/>
              <a:gd name="connsiteX25" fmla="*/ 3305033 w 3305033"/>
              <a:gd name="connsiteY25" fmla="*/ 3242481 h 3327780"/>
              <a:gd name="connsiteX0" fmla="*/ 3250441 w 3305033"/>
              <a:gd name="connsiteY0" fmla="*/ 3174242 h 3327780"/>
              <a:gd name="connsiteX1" fmla="*/ 2957015 w 3305033"/>
              <a:gd name="connsiteY1" fmla="*/ 3044588 h 3327780"/>
              <a:gd name="connsiteX2" fmla="*/ 2663588 w 3305033"/>
              <a:gd name="connsiteY2" fmla="*/ 2860344 h 3327780"/>
              <a:gd name="connsiteX3" fmla="*/ 2383809 w 3305033"/>
              <a:gd name="connsiteY3" fmla="*/ 2662451 h 3327780"/>
              <a:gd name="connsiteX4" fmla="*/ 2179092 w 3305033"/>
              <a:gd name="connsiteY4" fmla="*/ 2478206 h 3327780"/>
              <a:gd name="connsiteX5" fmla="*/ 2015319 w 3305033"/>
              <a:gd name="connsiteY5" fmla="*/ 2239370 h 3327780"/>
              <a:gd name="connsiteX6" fmla="*/ 1933433 w 3305033"/>
              <a:gd name="connsiteY6" fmla="*/ 1713932 h 3327780"/>
              <a:gd name="connsiteX7" fmla="*/ 1790131 w 3305033"/>
              <a:gd name="connsiteY7" fmla="*/ 792708 h 3327780"/>
              <a:gd name="connsiteX8" fmla="*/ 1633182 w 3305033"/>
              <a:gd name="connsiteY8" fmla="*/ 403747 h 3327780"/>
              <a:gd name="connsiteX9" fmla="*/ 1407994 w 3305033"/>
              <a:gd name="connsiteY9" fmla="*/ 171735 h 3327780"/>
              <a:gd name="connsiteX10" fmla="*/ 1128215 w 3305033"/>
              <a:gd name="connsiteY10" fmla="*/ 35257 h 3327780"/>
              <a:gd name="connsiteX11" fmla="*/ 773373 w 3305033"/>
              <a:gd name="connsiteY11" fmla="*/ 21609 h 3327780"/>
              <a:gd name="connsiteX12" fmla="*/ 418531 w 3305033"/>
              <a:gd name="connsiteY12" fmla="*/ 164911 h 3327780"/>
              <a:gd name="connsiteX13" fmla="*/ 138752 w 3305033"/>
              <a:gd name="connsiteY13" fmla="*/ 451514 h 3327780"/>
              <a:gd name="connsiteX14" fmla="*/ 15922 w 3305033"/>
              <a:gd name="connsiteY14" fmla="*/ 826827 h 3327780"/>
              <a:gd name="connsiteX15" fmla="*/ 43218 w 3305033"/>
              <a:gd name="connsiteY15" fmla="*/ 1195317 h 3327780"/>
              <a:gd name="connsiteX16" fmla="*/ 200167 w 3305033"/>
              <a:gd name="connsiteY16" fmla="*/ 1536511 h 3327780"/>
              <a:gd name="connsiteX17" fmla="*/ 746077 w 3305033"/>
              <a:gd name="connsiteY17" fmla="*/ 2225723 h 3327780"/>
              <a:gd name="connsiteX18" fmla="*/ 1049740 w 3305033"/>
              <a:gd name="connsiteY18" fmla="*/ 2629469 h 3327780"/>
              <a:gd name="connsiteX19" fmla="*/ 1442113 w 3305033"/>
              <a:gd name="connsiteY19" fmla="*/ 2921759 h 3327780"/>
              <a:gd name="connsiteX20" fmla="*/ 1824250 w 3305033"/>
              <a:gd name="connsiteY20" fmla="*/ 3051412 h 3327780"/>
              <a:gd name="connsiteX21" fmla="*/ 2165444 w 3305033"/>
              <a:gd name="connsiteY21" fmla="*/ 3153770 h 3327780"/>
              <a:gd name="connsiteX22" fmla="*/ 2527110 w 3305033"/>
              <a:gd name="connsiteY22" fmla="*/ 3256129 h 3327780"/>
              <a:gd name="connsiteX23" fmla="*/ 2950191 w 3305033"/>
              <a:gd name="connsiteY23" fmla="*/ 3303896 h 3327780"/>
              <a:gd name="connsiteX24" fmla="*/ 3216322 w 3305033"/>
              <a:gd name="connsiteY24" fmla="*/ 3317544 h 3327780"/>
              <a:gd name="connsiteX25" fmla="*/ 3305033 w 3305033"/>
              <a:gd name="connsiteY25" fmla="*/ 3242481 h 3327780"/>
              <a:gd name="connsiteX0" fmla="*/ 3250441 w 3305033"/>
              <a:gd name="connsiteY0" fmla="*/ 3174242 h 3327780"/>
              <a:gd name="connsiteX1" fmla="*/ 2957015 w 3305033"/>
              <a:gd name="connsiteY1" fmla="*/ 3044588 h 3327780"/>
              <a:gd name="connsiteX2" fmla="*/ 2663588 w 3305033"/>
              <a:gd name="connsiteY2" fmla="*/ 2860344 h 3327780"/>
              <a:gd name="connsiteX3" fmla="*/ 2383809 w 3305033"/>
              <a:gd name="connsiteY3" fmla="*/ 2662451 h 3327780"/>
              <a:gd name="connsiteX4" fmla="*/ 2179092 w 3305033"/>
              <a:gd name="connsiteY4" fmla="*/ 2478206 h 3327780"/>
              <a:gd name="connsiteX5" fmla="*/ 2015319 w 3305033"/>
              <a:gd name="connsiteY5" fmla="*/ 2239370 h 3327780"/>
              <a:gd name="connsiteX6" fmla="*/ 1933433 w 3305033"/>
              <a:gd name="connsiteY6" fmla="*/ 1713932 h 3327780"/>
              <a:gd name="connsiteX7" fmla="*/ 1790131 w 3305033"/>
              <a:gd name="connsiteY7" fmla="*/ 792708 h 3327780"/>
              <a:gd name="connsiteX8" fmla="*/ 1633182 w 3305033"/>
              <a:gd name="connsiteY8" fmla="*/ 403747 h 3327780"/>
              <a:gd name="connsiteX9" fmla="*/ 1407994 w 3305033"/>
              <a:gd name="connsiteY9" fmla="*/ 171735 h 3327780"/>
              <a:gd name="connsiteX10" fmla="*/ 1128215 w 3305033"/>
              <a:gd name="connsiteY10" fmla="*/ 35257 h 3327780"/>
              <a:gd name="connsiteX11" fmla="*/ 773373 w 3305033"/>
              <a:gd name="connsiteY11" fmla="*/ 21609 h 3327780"/>
              <a:gd name="connsiteX12" fmla="*/ 418531 w 3305033"/>
              <a:gd name="connsiteY12" fmla="*/ 164911 h 3327780"/>
              <a:gd name="connsiteX13" fmla="*/ 138752 w 3305033"/>
              <a:gd name="connsiteY13" fmla="*/ 451514 h 3327780"/>
              <a:gd name="connsiteX14" fmla="*/ 15922 w 3305033"/>
              <a:gd name="connsiteY14" fmla="*/ 826827 h 3327780"/>
              <a:gd name="connsiteX15" fmla="*/ 43218 w 3305033"/>
              <a:gd name="connsiteY15" fmla="*/ 1195317 h 3327780"/>
              <a:gd name="connsiteX16" fmla="*/ 200167 w 3305033"/>
              <a:gd name="connsiteY16" fmla="*/ 1536511 h 3327780"/>
              <a:gd name="connsiteX17" fmla="*/ 746077 w 3305033"/>
              <a:gd name="connsiteY17" fmla="*/ 2225723 h 3327780"/>
              <a:gd name="connsiteX18" fmla="*/ 973540 w 3305033"/>
              <a:gd name="connsiteY18" fmla="*/ 2553269 h 3327780"/>
              <a:gd name="connsiteX19" fmla="*/ 1442113 w 3305033"/>
              <a:gd name="connsiteY19" fmla="*/ 2921759 h 3327780"/>
              <a:gd name="connsiteX20" fmla="*/ 1824250 w 3305033"/>
              <a:gd name="connsiteY20" fmla="*/ 3051412 h 3327780"/>
              <a:gd name="connsiteX21" fmla="*/ 2165444 w 3305033"/>
              <a:gd name="connsiteY21" fmla="*/ 3153770 h 3327780"/>
              <a:gd name="connsiteX22" fmla="*/ 2527110 w 3305033"/>
              <a:gd name="connsiteY22" fmla="*/ 3256129 h 3327780"/>
              <a:gd name="connsiteX23" fmla="*/ 2950191 w 3305033"/>
              <a:gd name="connsiteY23" fmla="*/ 3303896 h 3327780"/>
              <a:gd name="connsiteX24" fmla="*/ 3216322 w 3305033"/>
              <a:gd name="connsiteY24" fmla="*/ 3317544 h 3327780"/>
              <a:gd name="connsiteX25" fmla="*/ 3305033 w 3305033"/>
              <a:gd name="connsiteY25" fmla="*/ 3242481 h 3327780"/>
              <a:gd name="connsiteX0" fmla="*/ 3250441 w 3305033"/>
              <a:gd name="connsiteY0" fmla="*/ 3174242 h 3327780"/>
              <a:gd name="connsiteX1" fmla="*/ 2957015 w 3305033"/>
              <a:gd name="connsiteY1" fmla="*/ 3044588 h 3327780"/>
              <a:gd name="connsiteX2" fmla="*/ 2663588 w 3305033"/>
              <a:gd name="connsiteY2" fmla="*/ 2860344 h 3327780"/>
              <a:gd name="connsiteX3" fmla="*/ 2383809 w 3305033"/>
              <a:gd name="connsiteY3" fmla="*/ 2662451 h 3327780"/>
              <a:gd name="connsiteX4" fmla="*/ 2179092 w 3305033"/>
              <a:gd name="connsiteY4" fmla="*/ 2478206 h 3327780"/>
              <a:gd name="connsiteX5" fmla="*/ 1964140 w 3305033"/>
              <a:gd name="connsiteY5" fmla="*/ 2096069 h 3327780"/>
              <a:gd name="connsiteX6" fmla="*/ 1933433 w 3305033"/>
              <a:gd name="connsiteY6" fmla="*/ 1713932 h 3327780"/>
              <a:gd name="connsiteX7" fmla="*/ 1790131 w 3305033"/>
              <a:gd name="connsiteY7" fmla="*/ 792708 h 3327780"/>
              <a:gd name="connsiteX8" fmla="*/ 1633182 w 3305033"/>
              <a:gd name="connsiteY8" fmla="*/ 403747 h 3327780"/>
              <a:gd name="connsiteX9" fmla="*/ 1407994 w 3305033"/>
              <a:gd name="connsiteY9" fmla="*/ 171735 h 3327780"/>
              <a:gd name="connsiteX10" fmla="*/ 1128215 w 3305033"/>
              <a:gd name="connsiteY10" fmla="*/ 35257 h 3327780"/>
              <a:gd name="connsiteX11" fmla="*/ 773373 w 3305033"/>
              <a:gd name="connsiteY11" fmla="*/ 21609 h 3327780"/>
              <a:gd name="connsiteX12" fmla="*/ 418531 w 3305033"/>
              <a:gd name="connsiteY12" fmla="*/ 164911 h 3327780"/>
              <a:gd name="connsiteX13" fmla="*/ 138752 w 3305033"/>
              <a:gd name="connsiteY13" fmla="*/ 451514 h 3327780"/>
              <a:gd name="connsiteX14" fmla="*/ 15922 w 3305033"/>
              <a:gd name="connsiteY14" fmla="*/ 826827 h 3327780"/>
              <a:gd name="connsiteX15" fmla="*/ 43218 w 3305033"/>
              <a:gd name="connsiteY15" fmla="*/ 1195317 h 3327780"/>
              <a:gd name="connsiteX16" fmla="*/ 200167 w 3305033"/>
              <a:gd name="connsiteY16" fmla="*/ 1536511 h 3327780"/>
              <a:gd name="connsiteX17" fmla="*/ 746077 w 3305033"/>
              <a:gd name="connsiteY17" fmla="*/ 2225723 h 3327780"/>
              <a:gd name="connsiteX18" fmla="*/ 973540 w 3305033"/>
              <a:gd name="connsiteY18" fmla="*/ 2553269 h 3327780"/>
              <a:gd name="connsiteX19" fmla="*/ 1442113 w 3305033"/>
              <a:gd name="connsiteY19" fmla="*/ 2921759 h 3327780"/>
              <a:gd name="connsiteX20" fmla="*/ 1824250 w 3305033"/>
              <a:gd name="connsiteY20" fmla="*/ 3051412 h 3327780"/>
              <a:gd name="connsiteX21" fmla="*/ 2165444 w 3305033"/>
              <a:gd name="connsiteY21" fmla="*/ 3153770 h 3327780"/>
              <a:gd name="connsiteX22" fmla="*/ 2527110 w 3305033"/>
              <a:gd name="connsiteY22" fmla="*/ 3256129 h 3327780"/>
              <a:gd name="connsiteX23" fmla="*/ 2950191 w 3305033"/>
              <a:gd name="connsiteY23" fmla="*/ 3303896 h 3327780"/>
              <a:gd name="connsiteX24" fmla="*/ 3216322 w 3305033"/>
              <a:gd name="connsiteY24" fmla="*/ 3317544 h 3327780"/>
              <a:gd name="connsiteX25" fmla="*/ 3305033 w 3305033"/>
              <a:gd name="connsiteY25" fmla="*/ 3242481 h 3327780"/>
              <a:gd name="connsiteX0" fmla="*/ 3250441 w 3305033"/>
              <a:gd name="connsiteY0" fmla="*/ 3174242 h 3327780"/>
              <a:gd name="connsiteX1" fmla="*/ 2957015 w 3305033"/>
              <a:gd name="connsiteY1" fmla="*/ 3044588 h 3327780"/>
              <a:gd name="connsiteX2" fmla="*/ 2663588 w 3305033"/>
              <a:gd name="connsiteY2" fmla="*/ 2860344 h 3327780"/>
              <a:gd name="connsiteX3" fmla="*/ 2383809 w 3305033"/>
              <a:gd name="connsiteY3" fmla="*/ 2662451 h 3327780"/>
              <a:gd name="connsiteX4" fmla="*/ 2179092 w 3305033"/>
              <a:gd name="connsiteY4" fmla="*/ 2478206 h 3327780"/>
              <a:gd name="connsiteX5" fmla="*/ 1964140 w 3305033"/>
              <a:gd name="connsiteY5" fmla="*/ 2096069 h 3327780"/>
              <a:gd name="connsiteX6" fmla="*/ 1933433 w 3305033"/>
              <a:gd name="connsiteY6" fmla="*/ 1713932 h 3327780"/>
              <a:gd name="connsiteX7" fmla="*/ 1790131 w 3305033"/>
              <a:gd name="connsiteY7" fmla="*/ 792708 h 3327780"/>
              <a:gd name="connsiteX8" fmla="*/ 1633182 w 3305033"/>
              <a:gd name="connsiteY8" fmla="*/ 403747 h 3327780"/>
              <a:gd name="connsiteX9" fmla="*/ 1407994 w 3305033"/>
              <a:gd name="connsiteY9" fmla="*/ 171735 h 3327780"/>
              <a:gd name="connsiteX10" fmla="*/ 1128215 w 3305033"/>
              <a:gd name="connsiteY10" fmla="*/ 35257 h 3327780"/>
              <a:gd name="connsiteX11" fmla="*/ 773373 w 3305033"/>
              <a:gd name="connsiteY11" fmla="*/ 21609 h 3327780"/>
              <a:gd name="connsiteX12" fmla="*/ 418531 w 3305033"/>
              <a:gd name="connsiteY12" fmla="*/ 164911 h 3327780"/>
              <a:gd name="connsiteX13" fmla="*/ 138752 w 3305033"/>
              <a:gd name="connsiteY13" fmla="*/ 451514 h 3327780"/>
              <a:gd name="connsiteX14" fmla="*/ 15922 w 3305033"/>
              <a:gd name="connsiteY14" fmla="*/ 826827 h 3327780"/>
              <a:gd name="connsiteX15" fmla="*/ 43218 w 3305033"/>
              <a:gd name="connsiteY15" fmla="*/ 1195317 h 3327780"/>
              <a:gd name="connsiteX16" fmla="*/ 200167 w 3305033"/>
              <a:gd name="connsiteY16" fmla="*/ 1536511 h 3327780"/>
              <a:gd name="connsiteX17" fmla="*/ 746077 w 3305033"/>
              <a:gd name="connsiteY17" fmla="*/ 2225723 h 3327780"/>
              <a:gd name="connsiteX18" fmla="*/ 973540 w 3305033"/>
              <a:gd name="connsiteY18" fmla="*/ 2553269 h 3327780"/>
              <a:gd name="connsiteX19" fmla="*/ 1442113 w 3305033"/>
              <a:gd name="connsiteY19" fmla="*/ 2921759 h 3327780"/>
              <a:gd name="connsiteX20" fmla="*/ 1824250 w 3305033"/>
              <a:gd name="connsiteY20" fmla="*/ 3051412 h 3327780"/>
              <a:gd name="connsiteX21" fmla="*/ 2165444 w 3305033"/>
              <a:gd name="connsiteY21" fmla="*/ 3153770 h 3327780"/>
              <a:gd name="connsiteX22" fmla="*/ 2527110 w 3305033"/>
              <a:gd name="connsiteY22" fmla="*/ 3256129 h 3327780"/>
              <a:gd name="connsiteX23" fmla="*/ 2950191 w 3305033"/>
              <a:gd name="connsiteY23" fmla="*/ 3303896 h 3327780"/>
              <a:gd name="connsiteX24" fmla="*/ 3216322 w 3305033"/>
              <a:gd name="connsiteY24" fmla="*/ 3317544 h 3327780"/>
              <a:gd name="connsiteX25" fmla="*/ 3305033 w 3305033"/>
              <a:gd name="connsiteY25" fmla="*/ 3242481 h 3327780"/>
              <a:gd name="connsiteX0" fmla="*/ 3250441 w 3305033"/>
              <a:gd name="connsiteY0" fmla="*/ 3174242 h 3327780"/>
              <a:gd name="connsiteX1" fmla="*/ 2957015 w 3305033"/>
              <a:gd name="connsiteY1" fmla="*/ 3044588 h 3327780"/>
              <a:gd name="connsiteX2" fmla="*/ 2663588 w 3305033"/>
              <a:gd name="connsiteY2" fmla="*/ 2860344 h 3327780"/>
              <a:gd name="connsiteX3" fmla="*/ 2383809 w 3305033"/>
              <a:gd name="connsiteY3" fmla="*/ 2662451 h 3327780"/>
              <a:gd name="connsiteX4" fmla="*/ 2179092 w 3305033"/>
              <a:gd name="connsiteY4" fmla="*/ 2478206 h 3327780"/>
              <a:gd name="connsiteX5" fmla="*/ 1964140 w 3305033"/>
              <a:gd name="connsiteY5" fmla="*/ 2096069 h 3327780"/>
              <a:gd name="connsiteX6" fmla="*/ 1933433 w 3305033"/>
              <a:gd name="connsiteY6" fmla="*/ 1713932 h 3327780"/>
              <a:gd name="connsiteX7" fmla="*/ 1790131 w 3305033"/>
              <a:gd name="connsiteY7" fmla="*/ 792708 h 3327780"/>
              <a:gd name="connsiteX8" fmla="*/ 1633182 w 3305033"/>
              <a:gd name="connsiteY8" fmla="*/ 403747 h 3327780"/>
              <a:gd name="connsiteX9" fmla="*/ 1407994 w 3305033"/>
              <a:gd name="connsiteY9" fmla="*/ 171735 h 3327780"/>
              <a:gd name="connsiteX10" fmla="*/ 1128215 w 3305033"/>
              <a:gd name="connsiteY10" fmla="*/ 35257 h 3327780"/>
              <a:gd name="connsiteX11" fmla="*/ 773373 w 3305033"/>
              <a:gd name="connsiteY11" fmla="*/ 21609 h 3327780"/>
              <a:gd name="connsiteX12" fmla="*/ 418531 w 3305033"/>
              <a:gd name="connsiteY12" fmla="*/ 164911 h 3327780"/>
              <a:gd name="connsiteX13" fmla="*/ 138752 w 3305033"/>
              <a:gd name="connsiteY13" fmla="*/ 451514 h 3327780"/>
              <a:gd name="connsiteX14" fmla="*/ 15922 w 3305033"/>
              <a:gd name="connsiteY14" fmla="*/ 826827 h 3327780"/>
              <a:gd name="connsiteX15" fmla="*/ 43218 w 3305033"/>
              <a:gd name="connsiteY15" fmla="*/ 1195317 h 3327780"/>
              <a:gd name="connsiteX16" fmla="*/ 200167 w 3305033"/>
              <a:gd name="connsiteY16" fmla="*/ 1536511 h 3327780"/>
              <a:gd name="connsiteX17" fmla="*/ 746077 w 3305033"/>
              <a:gd name="connsiteY17" fmla="*/ 2225723 h 3327780"/>
              <a:gd name="connsiteX18" fmla="*/ 973540 w 3305033"/>
              <a:gd name="connsiteY18" fmla="*/ 2553269 h 3327780"/>
              <a:gd name="connsiteX19" fmla="*/ 1442113 w 3305033"/>
              <a:gd name="connsiteY19" fmla="*/ 2921759 h 3327780"/>
              <a:gd name="connsiteX20" fmla="*/ 1824250 w 3305033"/>
              <a:gd name="connsiteY20" fmla="*/ 3051412 h 3327780"/>
              <a:gd name="connsiteX21" fmla="*/ 2165444 w 3305033"/>
              <a:gd name="connsiteY21" fmla="*/ 3153770 h 3327780"/>
              <a:gd name="connsiteX22" fmla="*/ 2527110 w 3305033"/>
              <a:gd name="connsiteY22" fmla="*/ 3256129 h 3327780"/>
              <a:gd name="connsiteX23" fmla="*/ 2950191 w 3305033"/>
              <a:gd name="connsiteY23" fmla="*/ 3303896 h 3327780"/>
              <a:gd name="connsiteX24" fmla="*/ 3216322 w 3305033"/>
              <a:gd name="connsiteY24" fmla="*/ 3317544 h 3327780"/>
              <a:gd name="connsiteX25" fmla="*/ 3305033 w 3305033"/>
              <a:gd name="connsiteY25" fmla="*/ 3242481 h 3327780"/>
              <a:gd name="connsiteX0" fmla="*/ 3250441 w 3305033"/>
              <a:gd name="connsiteY0" fmla="*/ 3174242 h 3327780"/>
              <a:gd name="connsiteX1" fmla="*/ 2957015 w 3305033"/>
              <a:gd name="connsiteY1" fmla="*/ 3044588 h 3327780"/>
              <a:gd name="connsiteX2" fmla="*/ 2663588 w 3305033"/>
              <a:gd name="connsiteY2" fmla="*/ 2860344 h 3327780"/>
              <a:gd name="connsiteX3" fmla="*/ 2383809 w 3305033"/>
              <a:gd name="connsiteY3" fmla="*/ 2662451 h 3327780"/>
              <a:gd name="connsiteX4" fmla="*/ 2179092 w 3305033"/>
              <a:gd name="connsiteY4" fmla="*/ 2478206 h 3327780"/>
              <a:gd name="connsiteX5" fmla="*/ 1964140 w 3305033"/>
              <a:gd name="connsiteY5" fmla="*/ 2096069 h 3327780"/>
              <a:gd name="connsiteX6" fmla="*/ 1887940 w 3305033"/>
              <a:gd name="connsiteY6" fmla="*/ 1638869 h 3327780"/>
              <a:gd name="connsiteX7" fmla="*/ 1790131 w 3305033"/>
              <a:gd name="connsiteY7" fmla="*/ 792708 h 3327780"/>
              <a:gd name="connsiteX8" fmla="*/ 1633182 w 3305033"/>
              <a:gd name="connsiteY8" fmla="*/ 403747 h 3327780"/>
              <a:gd name="connsiteX9" fmla="*/ 1407994 w 3305033"/>
              <a:gd name="connsiteY9" fmla="*/ 171735 h 3327780"/>
              <a:gd name="connsiteX10" fmla="*/ 1128215 w 3305033"/>
              <a:gd name="connsiteY10" fmla="*/ 35257 h 3327780"/>
              <a:gd name="connsiteX11" fmla="*/ 773373 w 3305033"/>
              <a:gd name="connsiteY11" fmla="*/ 21609 h 3327780"/>
              <a:gd name="connsiteX12" fmla="*/ 418531 w 3305033"/>
              <a:gd name="connsiteY12" fmla="*/ 164911 h 3327780"/>
              <a:gd name="connsiteX13" fmla="*/ 138752 w 3305033"/>
              <a:gd name="connsiteY13" fmla="*/ 451514 h 3327780"/>
              <a:gd name="connsiteX14" fmla="*/ 15922 w 3305033"/>
              <a:gd name="connsiteY14" fmla="*/ 826827 h 3327780"/>
              <a:gd name="connsiteX15" fmla="*/ 43218 w 3305033"/>
              <a:gd name="connsiteY15" fmla="*/ 1195317 h 3327780"/>
              <a:gd name="connsiteX16" fmla="*/ 200167 w 3305033"/>
              <a:gd name="connsiteY16" fmla="*/ 1536511 h 3327780"/>
              <a:gd name="connsiteX17" fmla="*/ 746077 w 3305033"/>
              <a:gd name="connsiteY17" fmla="*/ 2225723 h 3327780"/>
              <a:gd name="connsiteX18" fmla="*/ 973540 w 3305033"/>
              <a:gd name="connsiteY18" fmla="*/ 2553269 h 3327780"/>
              <a:gd name="connsiteX19" fmla="*/ 1442113 w 3305033"/>
              <a:gd name="connsiteY19" fmla="*/ 2921759 h 3327780"/>
              <a:gd name="connsiteX20" fmla="*/ 1824250 w 3305033"/>
              <a:gd name="connsiteY20" fmla="*/ 3051412 h 3327780"/>
              <a:gd name="connsiteX21" fmla="*/ 2165444 w 3305033"/>
              <a:gd name="connsiteY21" fmla="*/ 3153770 h 3327780"/>
              <a:gd name="connsiteX22" fmla="*/ 2527110 w 3305033"/>
              <a:gd name="connsiteY22" fmla="*/ 3256129 h 3327780"/>
              <a:gd name="connsiteX23" fmla="*/ 2950191 w 3305033"/>
              <a:gd name="connsiteY23" fmla="*/ 3303896 h 3327780"/>
              <a:gd name="connsiteX24" fmla="*/ 3216322 w 3305033"/>
              <a:gd name="connsiteY24" fmla="*/ 3317544 h 3327780"/>
              <a:gd name="connsiteX25" fmla="*/ 3305033 w 3305033"/>
              <a:gd name="connsiteY25" fmla="*/ 3242481 h 3327780"/>
              <a:gd name="connsiteX0" fmla="*/ 3250441 w 3305033"/>
              <a:gd name="connsiteY0" fmla="*/ 3174242 h 3327780"/>
              <a:gd name="connsiteX1" fmla="*/ 2957015 w 3305033"/>
              <a:gd name="connsiteY1" fmla="*/ 3044588 h 3327780"/>
              <a:gd name="connsiteX2" fmla="*/ 2663588 w 3305033"/>
              <a:gd name="connsiteY2" fmla="*/ 2860344 h 3327780"/>
              <a:gd name="connsiteX3" fmla="*/ 2383809 w 3305033"/>
              <a:gd name="connsiteY3" fmla="*/ 2662451 h 3327780"/>
              <a:gd name="connsiteX4" fmla="*/ 2179092 w 3305033"/>
              <a:gd name="connsiteY4" fmla="*/ 2478206 h 3327780"/>
              <a:gd name="connsiteX5" fmla="*/ 1964140 w 3305033"/>
              <a:gd name="connsiteY5" fmla="*/ 2096069 h 3327780"/>
              <a:gd name="connsiteX6" fmla="*/ 1887940 w 3305033"/>
              <a:gd name="connsiteY6" fmla="*/ 1638869 h 3327780"/>
              <a:gd name="connsiteX7" fmla="*/ 1790131 w 3305033"/>
              <a:gd name="connsiteY7" fmla="*/ 792708 h 3327780"/>
              <a:gd name="connsiteX8" fmla="*/ 1633182 w 3305033"/>
              <a:gd name="connsiteY8" fmla="*/ 403747 h 3327780"/>
              <a:gd name="connsiteX9" fmla="*/ 1407994 w 3305033"/>
              <a:gd name="connsiteY9" fmla="*/ 171735 h 3327780"/>
              <a:gd name="connsiteX10" fmla="*/ 1128215 w 3305033"/>
              <a:gd name="connsiteY10" fmla="*/ 35257 h 3327780"/>
              <a:gd name="connsiteX11" fmla="*/ 773373 w 3305033"/>
              <a:gd name="connsiteY11" fmla="*/ 21609 h 3327780"/>
              <a:gd name="connsiteX12" fmla="*/ 418531 w 3305033"/>
              <a:gd name="connsiteY12" fmla="*/ 164911 h 3327780"/>
              <a:gd name="connsiteX13" fmla="*/ 138752 w 3305033"/>
              <a:gd name="connsiteY13" fmla="*/ 451514 h 3327780"/>
              <a:gd name="connsiteX14" fmla="*/ 15922 w 3305033"/>
              <a:gd name="connsiteY14" fmla="*/ 826827 h 3327780"/>
              <a:gd name="connsiteX15" fmla="*/ 43218 w 3305033"/>
              <a:gd name="connsiteY15" fmla="*/ 1195317 h 3327780"/>
              <a:gd name="connsiteX16" fmla="*/ 200167 w 3305033"/>
              <a:gd name="connsiteY16" fmla="*/ 1536511 h 3327780"/>
              <a:gd name="connsiteX17" fmla="*/ 668740 w 3305033"/>
              <a:gd name="connsiteY17" fmla="*/ 2172269 h 3327780"/>
              <a:gd name="connsiteX18" fmla="*/ 973540 w 3305033"/>
              <a:gd name="connsiteY18" fmla="*/ 2553269 h 3327780"/>
              <a:gd name="connsiteX19" fmla="*/ 1442113 w 3305033"/>
              <a:gd name="connsiteY19" fmla="*/ 2921759 h 3327780"/>
              <a:gd name="connsiteX20" fmla="*/ 1824250 w 3305033"/>
              <a:gd name="connsiteY20" fmla="*/ 3051412 h 3327780"/>
              <a:gd name="connsiteX21" fmla="*/ 2165444 w 3305033"/>
              <a:gd name="connsiteY21" fmla="*/ 3153770 h 3327780"/>
              <a:gd name="connsiteX22" fmla="*/ 2527110 w 3305033"/>
              <a:gd name="connsiteY22" fmla="*/ 3256129 h 3327780"/>
              <a:gd name="connsiteX23" fmla="*/ 2950191 w 3305033"/>
              <a:gd name="connsiteY23" fmla="*/ 3303896 h 3327780"/>
              <a:gd name="connsiteX24" fmla="*/ 3216322 w 3305033"/>
              <a:gd name="connsiteY24" fmla="*/ 3317544 h 3327780"/>
              <a:gd name="connsiteX25" fmla="*/ 3305033 w 3305033"/>
              <a:gd name="connsiteY25" fmla="*/ 3242481 h 3327780"/>
              <a:gd name="connsiteX0" fmla="*/ 3250441 w 3305033"/>
              <a:gd name="connsiteY0" fmla="*/ 3174242 h 3327780"/>
              <a:gd name="connsiteX1" fmla="*/ 2957015 w 3305033"/>
              <a:gd name="connsiteY1" fmla="*/ 3044588 h 3327780"/>
              <a:gd name="connsiteX2" fmla="*/ 2663588 w 3305033"/>
              <a:gd name="connsiteY2" fmla="*/ 2860344 h 3327780"/>
              <a:gd name="connsiteX3" fmla="*/ 2383809 w 3305033"/>
              <a:gd name="connsiteY3" fmla="*/ 2662451 h 3327780"/>
              <a:gd name="connsiteX4" fmla="*/ 2179092 w 3305033"/>
              <a:gd name="connsiteY4" fmla="*/ 2478206 h 3327780"/>
              <a:gd name="connsiteX5" fmla="*/ 1964140 w 3305033"/>
              <a:gd name="connsiteY5" fmla="*/ 2096069 h 3327780"/>
              <a:gd name="connsiteX6" fmla="*/ 1887940 w 3305033"/>
              <a:gd name="connsiteY6" fmla="*/ 1638869 h 3327780"/>
              <a:gd name="connsiteX7" fmla="*/ 1790131 w 3305033"/>
              <a:gd name="connsiteY7" fmla="*/ 792708 h 3327780"/>
              <a:gd name="connsiteX8" fmla="*/ 1633182 w 3305033"/>
              <a:gd name="connsiteY8" fmla="*/ 403747 h 3327780"/>
              <a:gd name="connsiteX9" fmla="*/ 1407994 w 3305033"/>
              <a:gd name="connsiteY9" fmla="*/ 171735 h 3327780"/>
              <a:gd name="connsiteX10" fmla="*/ 1128215 w 3305033"/>
              <a:gd name="connsiteY10" fmla="*/ 35257 h 3327780"/>
              <a:gd name="connsiteX11" fmla="*/ 773373 w 3305033"/>
              <a:gd name="connsiteY11" fmla="*/ 21609 h 3327780"/>
              <a:gd name="connsiteX12" fmla="*/ 418531 w 3305033"/>
              <a:gd name="connsiteY12" fmla="*/ 164911 h 3327780"/>
              <a:gd name="connsiteX13" fmla="*/ 138752 w 3305033"/>
              <a:gd name="connsiteY13" fmla="*/ 451514 h 3327780"/>
              <a:gd name="connsiteX14" fmla="*/ 15922 w 3305033"/>
              <a:gd name="connsiteY14" fmla="*/ 826827 h 3327780"/>
              <a:gd name="connsiteX15" fmla="*/ 43218 w 3305033"/>
              <a:gd name="connsiteY15" fmla="*/ 1195317 h 3327780"/>
              <a:gd name="connsiteX16" fmla="*/ 200167 w 3305033"/>
              <a:gd name="connsiteY16" fmla="*/ 1536511 h 3327780"/>
              <a:gd name="connsiteX17" fmla="*/ 668740 w 3305033"/>
              <a:gd name="connsiteY17" fmla="*/ 2172269 h 3327780"/>
              <a:gd name="connsiteX18" fmla="*/ 973540 w 3305033"/>
              <a:gd name="connsiteY18" fmla="*/ 2553269 h 3327780"/>
              <a:gd name="connsiteX19" fmla="*/ 1506940 w 3305033"/>
              <a:gd name="connsiteY19" fmla="*/ 2934269 h 3327780"/>
              <a:gd name="connsiteX20" fmla="*/ 1824250 w 3305033"/>
              <a:gd name="connsiteY20" fmla="*/ 3051412 h 3327780"/>
              <a:gd name="connsiteX21" fmla="*/ 2165444 w 3305033"/>
              <a:gd name="connsiteY21" fmla="*/ 3153770 h 3327780"/>
              <a:gd name="connsiteX22" fmla="*/ 2527110 w 3305033"/>
              <a:gd name="connsiteY22" fmla="*/ 3256129 h 3327780"/>
              <a:gd name="connsiteX23" fmla="*/ 2950191 w 3305033"/>
              <a:gd name="connsiteY23" fmla="*/ 3303896 h 3327780"/>
              <a:gd name="connsiteX24" fmla="*/ 3216322 w 3305033"/>
              <a:gd name="connsiteY24" fmla="*/ 3317544 h 3327780"/>
              <a:gd name="connsiteX25" fmla="*/ 3305033 w 3305033"/>
              <a:gd name="connsiteY25" fmla="*/ 3242481 h 3327780"/>
              <a:gd name="connsiteX0" fmla="*/ 3250441 w 3305033"/>
              <a:gd name="connsiteY0" fmla="*/ 3174242 h 3327780"/>
              <a:gd name="connsiteX1" fmla="*/ 2957015 w 3305033"/>
              <a:gd name="connsiteY1" fmla="*/ 3044588 h 3327780"/>
              <a:gd name="connsiteX2" fmla="*/ 2663588 w 3305033"/>
              <a:gd name="connsiteY2" fmla="*/ 2860344 h 3327780"/>
              <a:gd name="connsiteX3" fmla="*/ 2383809 w 3305033"/>
              <a:gd name="connsiteY3" fmla="*/ 2662451 h 3327780"/>
              <a:gd name="connsiteX4" fmla="*/ 2179092 w 3305033"/>
              <a:gd name="connsiteY4" fmla="*/ 2478206 h 3327780"/>
              <a:gd name="connsiteX5" fmla="*/ 1964140 w 3305033"/>
              <a:gd name="connsiteY5" fmla="*/ 2096069 h 3327780"/>
              <a:gd name="connsiteX6" fmla="*/ 1887940 w 3305033"/>
              <a:gd name="connsiteY6" fmla="*/ 1638869 h 3327780"/>
              <a:gd name="connsiteX7" fmla="*/ 1790131 w 3305033"/>
              <a:gd name="connsiteY7" fmla="*/ 792708 h 3327780"/>
              <a:gd name="connsiteX8" fmla="*/ 1633182 w 3305033"/>
              <a:gd name="connsiteY8" fmla="*/ 403747 h 3327780"/>
              <a:gd name="connsiteX9" fmla="*/ 1407994 w 3305033"/>
              <a:gd name="connsiteY9" fmla="*/ 171735 h 3327780"/>
              <a:gd name="connsiteX10" fmla="*/ 1128215 w 3305033"/>
              <a:gd name="connsiteY10" fmla="*/ 35257 h 3327780"/>
              <a:gd name="connsiteX11" fmla="*/ 773373 w 3305033"/>
              <a:gd name="connsiteY11" fmla="*/ 21609 h 3327780"/>
              <a:gd name="connsiteX12" fmla="*/ 418531 w 3305033"/>
              <a:gd name="connsiteY12" fmla="*/ 164911 h 3327780"/>
              <a:gd name="connsiteX13" fmla="*/ 138752 w 3305033"/>
              <a:gd name="connsiteY13" fmla="*/ 451514 h 3327780"/>
              <a:gd name="connsiteX14" fmla="*/ 15922 w 3305033"/>
              <a:gd name="connsiteY14" fmla="*/ 826827 h 3327780"/>
              <a:gd name="connsiteX15" fmla="*/ 43218 w 3305033"/>
              <a:gd name="connsiteY15" fmla="*/ 1195317 h 3327780"/>
              <a:gd name="connsiteX16" fmla="*/ 200167 w 3305033"/>
              <a:gd name="connsiteY16" fmla="*/ 1536511 h 3327780"/>
              <a:gd name="connsiteX17" fmla="*/ 668740 w 3305033"/>
              <a:gd name="connsiteY17" fmla="*/ 2172269 h 3327780"/>
              <a:gd name="connsiteX18" fmla="*/ 973540 w 3305033"/>
              <a:gd name="connsiteY18" fmla="*/ 2553269 h 3327780"/>
              <a:gd name="connsiteX19" fmla="*/ 1506940 w 3305033"/>
              <a:gd name="connsiteY19" fmla="*/ 2934269 h 3327780"/>
              <a:gd name="connsiteX20" fmla="*/ 1824250 w 3305033"/>
              <a:gd name="connsiteY20" fmla="*/ 3051412 h 3327780"/>
              <a:gd name="connsiteX21" fmla="*/ 2165444 w 3305033"/>
              <a:gd name="connsiteY21" fmla="*/ 3153770 h 3327780"/>
              <a:gd name="connsiteX22" fmla="*/ 2573740 w 3305033"/>
              <a:gd name="connsiteY22" fmla="*/ 3239069 h 3327780"/>
              <a:gd name="connsiteX23" fmla="*/ 2950191 w 3305033"/>
              <a:gd name="connsiteY23" fmla="*/ 3303896 h 3327780"/>
              <a:gd name="connsiteX24" fmla="*/ 3216322 w 3305033"/>
              <a:gd name="connsiteY24" fmla="*/ 3317544 h 3327780"/>
              <a:gd name="connsiteX25" fmla="*/ 3305033 w 3305033"/>
              <a:gd name="connsiteY25" fmla="*/ 3242481 h 3327780"/>
              <a:gd name="connsiteX0" fmla="*/ 3250441 w 3305033"/>
              <a:gd name="connsiteY0" fmla="*/ 3174242 h 3327780"/>
              <a:gd name="connsiteX1" fmla="*/ 2957015 w 3305033"/>
              <a:gd name="connsiteY1" fmla="*/ 3044588 h 3327780"/>
              <a:gd name="connsiteX2" fmla="*/ 2663588 w 3305033"/>
              <a:gd name="connsiteY2" fmla="*/ 2860344 h 3327780"/>
              <a:gd name="connsiteX3" fmla="*/ 2383809 w 3305033"/>
              <a:gd name="connsiteY3" fmla="*/ 2662451 h 3327780"/>
              <a:gd name="connsiteX4" fmla="*/ 2179092 w 3305033"/>
              <a:gd name="connsiteY4" fmla="*/ 2478206 h 3327780"/>
              <a:gd name="connsiteX5" fmla="*/ 1964140 w 3305033"/>
              <a:gd name="connsiteY5" fmla="*/ 2096069 h 3327780"/>
              <a:gd name="connsiteX6" fmla="*/ 1887940 w 3305033"/>
              <a:gd name="connsiteY6" fmla="*/ 1638869 h 3327780"/>
              <a:gd name="connsiteX7" fmla="*/ 1790131 w 3305033"/>
              <a:gd name="connsiteY7" fmla="*/ 792708 h 3327780"/>
              <a:gd name="connsiteX8" fmla="*/ 1633182 w 3305033"/>
              <a:gd name="connsiteY8" fmla="*/ 403747 h 3327780"/>
              <a:gd name="connsiteX9" fmla="*/ 1407994 w 3305033"/>
              <a:gd name="connsiteY9" fmla="*/ 171735 h 3327780"/>
              <a:gd name="connsiteX10" fmla="*/ 1128215 w 3305033"/>
              <a:gd name="connsiteY10" fmla="*/ 35257 h 3327780"/>
              <a:gd name="connsiteX11" fmla="*/ 773373 w 3305033"/>
              <a:gd name="connsiteY11" fmla="*/ 21609 h 3327780"/>
              <a:gd name="connsiteX12" fmla="*/ 418531 w 3305033"/>
              <a:gd name="connsiteY12" fmla="*/ 164911 h 3327780"/>
              <a:gd name="connsiteX13" fmla="*/ 138752 w 3305033"/>
              <a:gd name="connsiteY13" fmla="*/ 451514 h 3327780"/>
              <a:gd name="connsiteX14" fmla="*/ 15922 w 3305033"/>
              <a:gd name="connsiteY14" fmla="*/ 826827 h 3327780"/>
              <a:gd name="connsiteX15" fmla="*/ 43218 w 3305033"/>
              <a:gd name="connsiteY15" fmla="*/ 1195317 h 3327780"/>
              <a:gd name="connsiteX16" fmla="*/ 200167 w 3305033"/>
              <a:gd name="connsiteY16" fmla="*/ 1536511 h 3327780"/>
              <a:gd name="connsiteX17" fmla="*/ 668740 w 3305033"/>
              <a:gd name="connsiteY17" fmla="*/ 2172269 h 3327780"/>
              <a:gd name="connsiteX18" fmla="*/ 973540 w 3305033"/>
              <a:gd name="connsiteY18" fmla="*/ 2553269 h 3327780"/>
              <a:gd name="connsiteX19" fmla="*/ 1506940 w 3305033"/>
              <a:gd name="connsiteY19" fmla="*/ 2934269 h 3327780"/>
              <a:gd name="connsiteX20" fmla="*/ 1824250 w 3305033"/>
              <a:gd name="connsiteY20" fmla="*/ 3051412 h 3327780"/>
              <a:gd name="connsiteX21" fmla="*/ 2165444 w 3305033"/>
              <a:gd name="connsiteY21" fmla="*/ 3153770 h 3327780"/>
              <a:gd name="connsiteX22" fmla="*/ 2573740 w 3305033"/>
              <a:gd name="connsiteY22" fmla="*/ 3239069 h 3327780"/>
              <a:gd name="connsiteX23" fmla="*/ 2950191 w 3305033"/>
              <a:gd name="connsiteY23" fmla="*/ 3303896 h 3327780"/>
              <a:gd name="connsiteX24" fmla="*/ 3216322 w 3305033"/>
              <a:gd name="connsiteY24" fmla="*/ 3317544 h 3327780"/>
              <a:gd name="connsiteX25" fmla="*/ 3305033 w 3305033"/>
              <a:gd name="connsiteY25" fmla="*/ 3242481 h 3327780"/>
              <a:gd name="connsiteX0" fmla="*/ 3250441 w 3305033"/>
              <a:gd name="connsiteY0" fmla="*/ 3174242 h 3327780"/>
              <a:gd name="connsiteX1" fmla="*/ 2957015 w 3305033"/>
              <a:gd name="connsiteY1" fmla="*/ 3044588 h 3327780"/>
              <a:gd name="connsiteX2" fmla="*/ 2663588 w 3305033"/>
              <a:gd name="connsiteY2" fmla="*/ 2860344 h 3327780"/>
              <a:gd name="connsiteX3" fmla="*/ 2383809 w 3305033"/>
              <a:gd name="connsiteY3" fmla="*/ 2662451 h 3327780"/>
              <a:gd name="connsiteX4" fmla="*/ 2179092 w 3305033"/>
              <a:gd name="connsiteY4" fmla="*/ 2478206 h 3327780"/>
              <a:gd name="connsiteX5" fmla="*/ 1964140 w 3305033"/>
              <a:gd name="connsiteY5" fmla="*/ 2096069 h 3327780"/>
              <a:gd name="connsiteX6" fmla="*/ 1887940 w 3305033"/>
              <a:gd name="connsiteY6" fmla="*/ 1638869 h 3327780"/>
              <a:gd name="connsiteX7" fmla="*/ 1790131 w 3305033"/>
              <a:gd name="connsiteY7" fmla="*/ 792708 h 3327780"/>
              <a:gd name="connsiteX8" fmla="*/ 1633182 w 3305033"/>
              <a:gd name="connsiteY8" fmla="*/ 403747 h 3327780"/>
              <a:gd name="connsiteX9" fmla="*/ 1407994 w 3305033"/>
              <a:gd name="connsiteY9" fmla="*/ 171735 h 3327780"/>
              <a:gd name="connsiteX10" fmla="*/ 1128215 w 3305033"/>
              <a:gd name="connsiteY10" fmla="*/ 35257 h 3327780"/>
              <a:gd name="connsiteX11" fmla="*/ 773373 w 3305033"/>
              <a:gd name="connsiteY11" fmla="*/ 21609 h 3327780"/>
              <a:gd name="connsiteX12" fmla="*/ 418531 w 3305033"/>
              <a:gd name="connsiteY12" fmla="*/ 164911 h 3327780"/>
              <a:gd name="connsiteX13" fmla="*/ 138752 w 3305033"/>
              <a:gd name="connsiteY13" fmla="*/ 451514 h 3327780"/>
              <a:gd name="connsiteX14" fmla="*/ 15922 w 3305033"/>
              <a:gd name="connsiteY14" fmla="*/ 826827 h 3327780"/>
              <a:gd name="connsiteX15" fmla="*/ 43218 w 3305033"/>
              <a:gd name="connsiteY15" fmla="*/ 1195317 h 3327780"/>
              <a:gd name="connsiteX16" fmla="*/ 200167 w 3305033"/>
              <a:gd name="connsiteY16" fmla="*/ 1536511 h 3327780"/>
              <a:gd name="connsiteX17" fmla="*/ 668740 w 3305033"/>
              <a:gd name="connsiteY17" fmla="*/ 2172269 h 3327780"/>
              <a:gd name="connsiteX18" fmla="*/ 973540 w 3305033"/>
              <a:gd name="connsiteY18" fmla="*/ 2553269 h 3327780"/>
              <a:gd name="connsiteX19" fmla="*/ 1506940 w 3305033"/>
              <a:gd name="connsiteY19" fmla="*/ 2934269 h 3327780"/>
              <a:gd name="connsiteX20" fmla="*/ 1824250 w 3305033"/>
              <a:gd name="connsiteY20" fmla="*/ 3051412 h 3327780"/>
              <a:gd name="connsiteX21" fmla="*/ 2165444 w 3305033"/>
              <a:gd name="connsiteY21" fmla="*/ 3153770 h 3327780"/>
              <a:gd name="connsiteX22" fmla="*/ 2497540 w 3305033"/>
              <a:gd name="connsiteY22" fmla="*/ 3239069 h 3327780"/>
              <a:gd name="connsiteX23" fmla="*/ 2950191 w 3305033"/>
              <a:gd name="connsiteY23" fmla="*/ 3303896 h 3327780"/>
              <a:gd name="connsiteX24" fmla="*/ 3216322 w 3305033"/>
              <a:gd name="connsiteY24" fmla="*/ 3317544 h 3327780"/>
              <a:gd name="connsiteX25" fmla="*/ 3305033 w 3305033"/>
              <a:gd name="connsiteY25" fmla="*/ 3242481 h 3327780"/>
              <a:gd name="connsiteX0" fmla="*/ 3250441 w 3318680"/>
              <a:gd name="connsiteY0" fmla="*/ 3174242 h 3325505"/>
              <a:gd name="connsiteX1" fmla="*/ 2957015 w 3318680"/>
              <a:gd name="connsiteY1" fmla="*/ 3044588 h 3325505"/>
              <a:gd name="connsiteX2" fmla="*/ 2663588 w 3318680"/>
              <a:gd name="connsiteY2" fmla="*/ 2860344 h 3325505"/>
              <a:gd name="connsiteX3" fmla="*/ 2383809 w 3318680"/>
              <a:gd name="connsiteY3" fmla="*/ 2662451 h 3325505"/>
              <a:gd name="connsiteX4" fmla="*/ 2179092 w 3318680"/>
              <a:gd name="connsiteY4" fmla="*/ 2478206 h 3325505"/>
              <a:gd name="connsiteX5" fmla="*/ 1964140 w 3318680"/>
              <a:gd name="connsiteY5" fmla="*/ 2096069 h 3325505"/>
              <a:gd name="connsiteX6" fmla="*/ 1887940 w 3318680"/>
              <a:gd name="connsiteY6" fmla="*/ 1638869 h 3325505"/>
              <a:gd name="connsiteX7" fmla="*/ 1790131 w 3318680"/>
              <a:gd name="connsiteY7" fmla="*/ 792708 h 3325505"/>
              <a:gd name="connsiteX8" fmla="*/ 1633182 w 3318680"/>
              <a:gd name="connsiteY8" fmla="*/ 403747 h 3325505"/>
              <a:gd name="connsiteX9" fmla="*/ 1407994 w 3318680"/>
              <a:gd name="connsiteY9" fmla="*/ 171735 h 3325505"/>
              <a:gd name="connsiteX10" fmla="*/ 1128215 w 3318680"/>
              <a:gd name="connsiteY10" fmla="*/ 35257 h 3325505"/>
              <a:gd name="connsiteX11" fmla="*/ 773373 w 3318680"/>
              <a:gd name="connsiteY11" fmla="*/ 21609 h 3325505"/>
              <a:gd name="connsiteX12" fmla="*/ 418531 w 3318680"/>
              <a:gd name="connsiteY12" fmla="*/ 164911 h 3325505"/>
              <a:gd name="connsiteX13" fmla="*/ 138752 w 3318680"/>
              <a:gd name="connsiteY13" fmla="*/ 451514 h 3325505"/>
              <a:gd name="connsiteX14" fmla="*/ 15922 w 3318680"/>
              <a:gd name="connsiteY14" fmla="*/ 826827 h 3325505"/>
              <a:gd name="connsiteX15" fmla="*/ 43218 w 3318680"/>
              <a:gd name="connsiteY15" fmla="*/ 1195317 h 3325505"/>
              <a:gd name="connsiteX16" fmla="*/ 200167 w 3318680"/>
              <a:gd name="connsiteY16" fmla="*/ 1536511 h 3325505"/>
              <a:gd name="connsiteX17" fmla="*/ 668740 w 3318680"/>
              <a:gd name="connsiteY17" fmla="*/ 2172269 h 3325505"/>
              <a:gd name="connsiteX18" fmla="*/ 973540 w 3318680"/>
              <a:gd name="connsiteY18" fmla="*/ 2553269 h 3325505"/>
              <a:gd name="connsiteX19" fmla="*/ 1506940 w 3318680"/>
              <a:gd name="connsiteY19" fmla="*/ 2934269 h 3325505"/>
              <a:gd name="connsiteX20" fmla="*/ 1824250 w 3318680"/>
              <a:gd name="connsiteY20" fmla="*/ 3051412 h 3325505"/>
              <a:gd name="connsiteX21" fmla="*/ 2165444 w 3318680"/>
              <a:gd name="connsiteY21" fmla="*/ 3153770 h 3325505"/>
              <a:gd name="connsiteX22" fmla="*/ 2497540 w 3318680"/>
              <a:gd name="connsiteY22" fmla="*/ 3239069 h 3325505"/>
              <a:gd name="connsiteX23" fmla="*/ 2950191 w 3318680"/>
              <a:gd name="connsiteY23" fmla="*/ 3303896 h 3325505"/>
              <a:gd name="connsiteX24" fmla="*/ 3259540 w 3318680"/>
              <a:gd name="connsiteY24" fmla="*/ 3315269 h 3325505"/>
              <a:gd name="connsiteX25" fmla="*/ 3305033 w 3318680"/>
              <a:gd name="connsiteY25" fmla="*/ 3242481 h 3325505"/>
              <a:gd name="connsiteX0" fmla="*/ 3250441 w 3317922"/>
              <a:gd name="connsiteY0" fmla="*/ 3174242 h 3327970"/>
              <a:gd name="connsiteX1" fmla="*/ 2957015 w 3317922"/>
              <a:gd name="connsiteY1" fmla="*/ 3044588 h 3327970"/>
              <a:gd name="connsiteX2" fmla="*/ 2663588 w 3317922"/>
              <a:gd name="connsiteY2" fmla="*/ 2860344 h 3327970"/>
              <a:gd name="connsiteX3" fmla="*/ 2383809 w 3317922"/>
              <a:gd name="connsiteY3" fmla="*/ 2662451 h 3327970"/>
              <a:gd name="connsiteX4" fmla="*/ 2179092 w 3317922"/>
              <a:gd name="connsiteY4" fmla="*/ 2478206 h 3327970"/>
              <a:gd name="connsiteX5" fmla="*/ 1964140 w 3317922"/>
              <a:gd name="connsiteY5" fmla="*/ 2096069 h 3327970"/>
              <a:gd name="connsiteX6" fmla="*/ 1887940 w 3317922"/>
              <a:gd name="connsiteY6" fmla="*/ 1638869 h 3327970"/>
              <a:gd name="connsiteX7" fmla="*/ 1790131 w 3317922"/>
              <a:gd name="connsiteY7" fmla="*/ 792708 h 3327970"/>
              <a:gd name="connsiteX8" fmla="*/ 1633182 w 3317922"/>
              <a:gd name="connsiteY8" fmla="*/ 403747 h 3327970"/>
              <a:gd name="connsiteX9" fmla="*/ 1407994 w 3317922"/>
              <a:gd name="connsiteY9" fmla="*/ 171735 h 3327970"/>
              <a:gd name="connsiteX10" fmla="*/ 1128215 w 3317922"/>
              <a:gd name="connsiteY10" fmla="*/ 35257 h 3327970"/>
              <a:gd name="connsiteX11" fmla="*/ 773373 w 3317922"/>
              <a:gd name="connsiteY11" fmla="*/ 21609 h 3327970"/>
              <a:gd name="connsiteX12" fmla="*/ 418531 w 3317922"/>
              <a:gd name="connsiteY12" fmla="*/ 164911 h 3327970"/>
              <a:gd name="connsiteX13" fmla="*/ 138752 w 3317922"/>
              <a:gd name="connsiteY13" fmla="*/ 451514 h 3327970"/>
              <a:gd name="connsiteX14" fmla="*/ 15922 w 3317922"/>
              <a:gd name="connsiteY14" fmla="*/ 826827 h 3327970"/>
              <a:gd name="connsiteX15" fmla="*/ 43218 w 3317922"/>
              <a:gd name="connsiteY15" fmla="*/ 1195317 h 3327970"/>
              <a:gd name="connsiteX16" fmla="*/ 200167 w 3317922"/>
              <a:gd name="connsiteY16" fmla="*/ 1536511 h 3327970"/>
              <a:gd name="connsiteX17" fmla="*/ 668740 w 3317922"/>
              <a:gd name="connsiteY17" fmla="*/ 2172269 h 3327970"/>
              <a:gd name="connsiteX18" fmla="*/ 973540 w 3317922"/>
              <a:gd name="connsiteY18" fmla="*/ 2553269 h 3327970"/>
              <a:gd name="connsiteX19" fmla="*/ 1506940 w 3317922"/>
              <a:gd name="connsiteY19" fmla="*/ 2934269 h 3327970"/>
              <a:gd name="connsiteX20" fmla="*/ 1824250 w 3317922"/>
              <a:gd name="connsiteY20" fmla="*/ 3051412 h 3327970"/>
              <a:gd name="connsiteX21" fmla="*/ 2165444 w 3317922"/>
              <a:gd name="connsiteY21" fmla="*/ 3153770 h 3327970"/>
              <a:gd name="connsiteX22" fmla="*/ 2497540 w 3317922"/>
              <a:gd name="connsiteY22" fmla="*/ 3239069 h 3327970"/>
              <a:gd name="connsiteX23" fmla="*/ 2954739 w 3317922"/>
              <a:gd name="connsiteY23" fmla="*/ 3315270 h 3327970"/>
              <a:gd name="connsiteX24" fmla="*/ 3259540 w 3317922"/>
              <a:gd name="connsiteY24" fmla="*/ 3315269 h 3327970"/>
              <a:gd name="connsiteX25" fmla="*/ 3305033 w 3317922"/>
              <a:gd name="connsiteY25" fmla="*/ 3242481 h 3327970"/>
              <a:gd name="connsiteX0" fmla="*/ 3250441 w 3317922"/>
              <a:gd name="connsiteY0" fmla="*/ 3174242 h 3327970"/>
              <a:gd name="connsiteX1" fmla="*/ 2957015 w 3317922"/>
              <a:gd name="connsiteY1" fmla="*/ 3044588 h 3327970"/>
              <a:gd name="connsiteX2" fmla="*/ 2663588 w 3317922"/>
              <a:gd name="connsiteY2" fmla="*/ 2860344 h 3327970"/>
              <a:gd name="connsiteX3" fmla="*/ 2421339 w 3317922"/>
              <a:gd name="connsiteY3" fmla="*/ 2705669 h 3327970"/>
              <a:gd name="connsiteX4" fmla="*/ 2179092 w 3317922"/>
              <a:gd name="connsiteY4" fmla="*/ 2478206 h 3327970"/>
              <a:gd name="connsiteX5" fmla="*/ 1964140 w 3317922"/>
              <a:gd name="connsiteY5" fmla="*/ 2096069 h 3327970"/>
              <a:gd name="connsiteX6" fmla="*/ 1887940 w 3317922"/>
              <a:gd name="connsiteY6" fmla="*/ 1638869 h 3327970"/>
              <a:gd name="connsiteX7" fmla="*/ 1790131 w 3317922"/>
              <a:gd name="connsiteY7" fmla="*/ 792708 h 3327970"/>
              <a:gd name="connsiteX8" fmla="*/ 1633182 w 3317922"/>
              <a:gd name="connsiteY8" fmla="*/ 403747 h 3327970"/>
              <a:gd name="connsiteX9" fmla="*/ 1407994 w 3317922"/>
              <a:gd name="connsiteY9" fmla="*/ 171735 h 3327970"/>
              <a:gd name="connsiteX10" fmla="*/ 1128215 w 3317922"/>
              <a:gd name="connsiteY10" fmla="*/ 35257 h 3327970"/>
              <a:gd name="connsiteX11" fmla="*/ 773373 w 3317922"/>
              <a:gd name="connsiteY11" fmla="*/ 21609 h 3327970"/>
              <a:gd name="connsiteX12" fmla="*/ 418531 w 3317922"/>
              <a:gd name="connsiteY12" fmla="*/ 164911 h 3327970"/>
              <a:gd name="connsiteX13" fmla="*/ 138752 w 3317922"/>
              <a:gd name="connsiteY13" fmla="*/ 451514 h 3327970"/>
              <a:gd name="connsiteX14" fmla="*/ 15922 w 3317922"/>
              <a:gd name="connsiteY14" fmla="*/ 826827 h 3327970"/>
              <a:gd name="connsiteX15" fmla="*/ 43218 w 3317922"/>
              <a:gd name="connsiteY15" fmla="*/ 1195317 h 3327970"/>
              <a:gd name="connsiteX16" fmla="*/ 200167 w 3317922"/>
              <a:gd name="connsiteY16" fmla="*/ 1536511 h 3327970"/>
              <a:gd name="connsiteX17" fmla="*/ 668740 w 3317922"/>
              <a:gd name="connsiteY17" fmla="*/ 2172269 h 3327970"/>
              <a:gd name="connsiteX18" fmla="*/ 973540 w 3317922"/>
              <a:gd name="connsiteY18" fmla="*/ 2553269 h 3327970"/>
              <a:gd name="connsiteX19" fmla="*/ 1506940 w 3317922"/>
              <a:gd name="connsiteY19" fmla="*/ 2934269 h 3327970"/>
              <a:gd name="connsiteX20" fmla="*/ 1824250 w 3317922"/>
              <a:gd name="connsiteY20" fmla="*/ 3051412 h 3327970"/>
              <a:gd name="connsiteX21" fmla="*/ 2165444 w 3317922"/>
              <a:gd name="connsiteY21" fmla="*/ 3153770 h 3327970"/>
              <a:gd name="connsiteX22" fmla="*/ 2497540 w 3317922"/>
              <a:gd name="connsiteY22" fmla="*/ 3239069 h 3327970"/>
              <a:gd name="connsiteX23" fmla="*/ 2954739 w 3317922"/>
              <a:gd name="connsiteY23" fmla="*/ 3315270 h 3327970"/>
              <a:gd name="connsiteX24" fmla="*/ 3259540 w 3317922"/>
              <a:gd name="connsiteY24" fmla="*/ 3315269 h 3327970"/>
              <a:gd name="connsiteX25" fmla="*/ 3305033 w 3317922"/>
              <a:gd name="connsiteY25" fmla="*/ 3242481 h 3327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17922" h="3327970">
                <a:moveTo>
                  <a:pt x="3250441" y="3174242"/>
                </a:moveTo>
                <a:cubicBezTo>
                  <a:pt x="3152632" y="3135573"/>
                  <a:pt x="3054824" y="3096904"/>
                  <a:pt x="2957015" y="3044588"/>
                </a:cubicBezTo>
                <a:cubicBezTo>
                  <a:pt x="2859206" y="2992272"/>
                  <a:pt x="2752867" y="2916830"/>
                  <a:pt x="2663588" y="2860344"/>
                </a:cubicBezTo>
                <a:cubicBezTo>
                  <a:pt x="2574309" y="2803858"/>
                  <a:pt x="2502088" y="2769359"/>
                  <a:pt x="2421339" y="2705669"/>
                </a:cubicBezTo>
                <a:cubicBezTo>
                  <a:pt x="2340590" y="2641979"/>
                  <a:pt x="2255292" y="2579806"/>
                  <a:pt x="2179092" y="2478206"/>
                </a:cubicBezTo>
                <a:cubicBezTo>
                  <a:pt x="2102892" y="2376606"/>
                  <a:pt x="2027638" y="2252099"/>
                  <a:pt x="1964140" y="2096069"/>
                </a:cubicBezTo>
                <a:cubicBezTo>
                  <a:pt x="1923197" y="1968690"/>
                  <a:pt x="1887940" y="1638869"/>
                  <a:pt x="1887940" y="1638869"/>
                </a:cubicBezTo>
                <a:cubicBezTo>
                  <a:pt x="1850409" y="1397759"/>
                  <a:pt x="1832591" y="998562"/>
                  <a:pt x="1790131" y="792708"/>
                </a:cubicBezTo>
                <a:cubicBezTo>
                  <a:pt x="1747671" y="586854"/>
                  <a:pt x="1696871" y="507242"/>
                  <a:pt x="1633182" y="403747"/>
                </a:cubicBezTo>
                <a:cubicBezTo>
                  <a:pt x="1569493" y="300252"/>
                  <a:pt x="1492155" y="233150"/>
                  <a:pt x="1407994" y="171735"/>
                </a:cubicBezTo>
                <a:cubicBezTo>
                  <a:pt x="1323833" y="110320"/>
                  <a:pt x="1233985" y="60278"/>
                  <a:pt x="1128215" y="35257"/>
                </a:cubicBezTo>
                <a:cubicBezTo>
                  <a:pt x="1022445" y="10236"/>
                  <a:pt x="891654" y="0"/>
                  <a:pt x="773373" y="21609"/>
                </a:cubicBezTo>
                <a:cubicBezTo>
                  <a:pt x="655092" y="43218"/>
                  <a:pt x="524301" y="93260"/>
                  <a:pt x="418531" y="164911"/>
                </a:cubicBezTo>
                <a:cubicBezTo>
                  <a:pt x="312761" y="236562"/>
                  <a:pt x="205853" y="341195"/>
                  <a:pt x="138752" y="451514"/>
                </a:cubicBezTo>
                <a:cubicBezTo>
                  <a:pt x="71651" y="561833"/>
                  <a:pt x="31844" y="702860"/>
                  <a:pt x="15922" y="826827"/>
                </a:cubicBezTo>
                <a:cubicBezTo>
                  <a:pt x="0" y="950794"/>
                  <a:pt x="12511" y="1077036"/>
                  <a:pt x="43218" y="1195317"/>
                </a:cubicBezTo>
                <a:cubicBezTo>
                  <a:pt x="73926" y="1313598"/>
                  <a:pt x="95913" y="1373686"/>
                  <a:pt x="200167" y="1536511"/>
                </a:cubicBezTo>
                <a:cubicBezTo>
                  <a:pt x="304421" y="1699336"/>
                  <a:pt x="668740" y="2172269"/>
                  <a:pt x="668740" y="2172269"/>
                </a:cubicBezTo>
                <a:cubicBezTo>
                  <a:pt x="833651" y="2379260"/>
                  <a:pt x="833840" y="2426269"/>
                  <a:pt x="973540" y="2553269"/>
                </a:cubicBezTo>
                <a:cubicBezTo>
                  <a:pt x="1113240" y="2680269"/>
                  <a:pt x="1322127" y="2873044"/>
                  <a:pt x="1506940" y="2934269"/>
                </a:cubicBezTo>
                <a:cubicBezTo>
                  <a:pt x="1667870" y="3012554"/>
                  <a:pt x="1714499" y="3014829"/>
                  <a:pt x="1824250" y="3051412"/>
                </a:cubicBezTo>
                <a:cubicBezTo>
                  <a:pt x="1934001" y="3087995"/>
                  <a:pt x="2165444" y="3153770"/>
                  <a:pt x="2165444" y="3153770"/>
                </a:cubicBezTo>
                <a:cubicBezTo>
                  <a:pt x="2282587" y="3187889"/>
                  <a:pt x="2365991" y="3212152"/>
                  <a:pt x="2497540" y="3239069"/>
                </a:cubicBezTo>
                <a:cubicBezTo>
                  <a:pt x="2629089" y="3265986"/>
                  <a:pt x="2827739" y="3302570"/>
                  <a:pt x="2954739" y="3315270"/>
                </a:cubicBezTo>
                <a:cubicBezTo>
                  <a:pt x="3081739" y="3327970"/>
                  <a:pt x="3201158" y="3327401"/>
                  <a:pt x="3259540" y="3315269"/>
                </a:cubicBezTo>
                <a:cubicBezTo>
                  <a:pt x="3317922" y="3303137"/>
                  <a:pt x="3290247" y="3274894"/>
                  <a:pt x="3305033" y="3242481"/>
                </a:cubicBezTo>
              </a:path>
            </a:pathLst>
          </a:custGeom>
          <a:solidFill>
            <a:schemeClr val="accent2">
              <a:lumMod val="75000"/>
              <a:alpha val="30000"/>
            </a:schemeClr>
          </a:solidFill>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sp>
        <p:nvSpPr>
          <p:cNvPr id="33799" name="Date Placeholder 15"/>
          <p:cNvSpPr txBox="1">
            <a:spLocks noGrp="1"/>
          </p:cNvSpPr>
          <p:nvPr/>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fld id="{9DBDB863-681F-4AEA-B38E-E71DD31B68C0}" type="datetime12">
              <a:rPr lang="en-US" sz="1200" smtClean="0">
                <a:solidFill>
                  <a:srgbClr val="898989"/>
                </a:solidFill>
                <a:latin typeface="Calibri" pitchFamily="34" charset="0"/>
              </a:rPr>
              <a:pPr/>
              <a:t>3:40 PM</a:t>
            </a:fld>
            <a:endParaRPr lang="en-US" sz="1200" smtClean="0">
              <a:solidFill>
                <a:srgbClr val="898989"/>
              </a:solidFill>
              <a:latin typeface="Calibri" pitchFamily="34" charset="0"/>
            </a:endParaRPr>
          </a:p>
        </p:txBody>
      </p:sp>
      <p:sp>
        <p:nvSpPr>
          <p:cNvPr id="33800" name="Text Box 8"/>
          <p:cNvSpPr txBox="1">
            <a:spLocks noChangeArrowheads="1"/>
          </p:cNvSpPr>
          <p:nvPr/>
        </p:nvSpPr>
        <p:spPr bwMode="auto">
          <a:xfrm>
            <a:off x="6629400" y="1295400"/>
            <a:ext cx="19812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pPr>
              <a:spcBef>
                <a:spcPct val="50000"/>
              </a:spcBef>
            </a:pPr>
            <a:r>
              <a:rPr lang="en-US" sz="1600" dirty="0" smtClean="0">
                <a:solidFill>
                  <a:srgbClr val="000000"/>
                </a:solidFill>
                <a:latin typeface="Arial" charset="0"/>
              </a:rPr>
              <a:t>White cone – 2003</a:t>
            </a:r>
          </a:p>
          <a:p>
            <a:pPr>
              <a:spcBef>
                <a:spcPct val="50000"/>
              </a:spcBef>
            </a:pPr>
            <a:r>
              <a:rPr lang="en-US" sz="1600" dirty="0" smtClean="0">
                <a:solidFill>
                  <a:srgbClr val="000000"/>
                </a:solidFill>
                <a:latin typeface="Arial" charset="0"/>
              </a:rPr>
              <a:t>Brown cone - 2010</a:t>
            </a:r>
          </a:p>
        </p:txBody>
      </p:sp>
      <p:sp>
        <p:nvSpPr>
          <p:cNvPr id="2" name="Slide Number Placeholder 1"/>
          <p:cNvSpPr>
            <a:spLocks noGrp="1"/>
          </p:cNvSpPr>
          <p:nvPr>
            <p:ph type="sldNum" sz="quarter" idx="12"/>
          </p:nvPr>
        </p:nvSpPr>
        <p:spPr/>
        <p:txBody>
          <a:bodyPr/>
          <a:lstStyle/>
          <a:p>
            <a:pPr>
              <a:defRPr/>
            </a:pPr>
            <a:fld id="{A701AA00-476E-49D4-A7E6-E37DFCA4365D}" type="slidenum">
              <a:rPr lang="en-US" smtClean="0"/>
              <a:pPr>
                <a:defRPr/>
              </a:pPr>
              <a:t>42</a:t>
            </a:fld>
            <a:endParaRPr lang="en-US"/>
          </a:p>
        </p:txBody>
      </p:sp>
    </p:spTree>
    <p:extLst>
      <p:ext uri="{BB962C8B-B14F-4D97-AF65-F5344CB8AC3E}">
        <p14:creationId xmlns:p14="http://schemas.microsoft.com/office/powerpoint/2010/main" val="37825905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1000"/>
                                        <p:tgtEl>
                                          <p:spTgt spid="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861AF9C-EC1B-4DA4-A900-D41D1DD05ABF}" type="slidenum">
              <a:rPr lang="en-US" smtClean="0"/>
              <a:pPr>
                <a:defRPr/>
              </a:pPr>
              <a:t>43</a:t>
            </a:fld>
            <a:endParaRPr lang="en-US"/>
          </a:p>
        </p:txBody>
      </p:sp>
      <p:pic>
        <p:nvPicPr>
          <p:cNvPr id="3" name="821_20110830-IreneTracks-WaterMark.wmv">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143000" y="1143000"/>
            <a:ext cx="685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4" name="TextBox 4"/>
          <p:cNvSpPr txBox="1">
            <a:spLocks noChangeArrowheads="1"/>
          </p:cNvSpPr>
          <p:nvPr/>
        </p:nvSpPr>
        <p:spPr bwMode="auto">
          <a:xfrm>
            <a:off x="2209800" y="304800"/>
            <a:ext cx="46593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solidFill>
                  <a:srgbClr val="000000"/>
                </a:solidFill>
                <a:latin typeface="Times New Roman" pitchFamily="18" charset="0"/>
                <a:cs typeface="Times New Roman" pitchFamily="18" charset="0"/>
              </a:rPr>
              <a:t>Hurricane Irene Track Forecast</a:t>
            </a:r>
          </a:p>
        </p:txBody>
      </p:sp>
      <p:sp>
        <p:nvSpPr>
          <p:cNvPr id="158725" name="TextBox 5"/>
          <p:cNvSpPr txBox="1">
            <a:spLocks noChangeArrowheads="1"/>
          </p:cNvSpPr>
          <p:nvPr/>
        </p:nvSpPr>
        <p:spPr bwMode="auto">
          <a:xfrm>
            <a:off x="2743200" y="6019800"/>
            <a:ext cx="3565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000000"/>
                </a:solidFill>
                <a:latin typeface="Times New Roman" pitchFamily="18" charset="0"/>
                <a:cs typeface="Times New Roman" pitchFamily="18" charset="0"/>
              </a:rPr>
              <a:t>August  20, 2011 – August  27, 2011</a:t>
            </a:r>
          </a:p>
        </p:txBody>
      </p:sp>
    </p:spTree>
    <p:extLst>
      <p:ext uri="{BB962C8B-B14F-4D97-AF65-F5344CB8AC3E}">
        <p14:creationId xmlns:p14="http://schemas.microsoft.com/office/powerpoint/2010/main" val="38060083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74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9AE2D2A-BB5B-4AA9-BC82-FB76D0EA6A95}" type="slidenum">
              <a:rPr lang="en-US" smtClean="0"/>
              <a:pPr>
                <a:defRPr/>
              </a:pPr>
              <a:t>44</a:t>
            </a:fld>
            <a:endParaRPr lang="en-US"/>
          </a:p>
        </p:txBody>
      </p:sp>
      <p:pic>
        <p:nvPicPr>
          <p:cNvPr id="159747" name="Picture 3" descr="Animated_HPC_STAGEIV.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87525"/>
            <a:ext cx="9144000"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8" name="TextBox 3"/>
          <p:cNvSpPr txBox="1">
            <a:spLocks noChangeArrowheads="1"/>
          </p:cNvSpPr>
          <p:nvPr/>
        </p:nvSpPr>
        <p:spPr bwMode="auto">
          <a:xfrm>
            <a:off x="871538" y="1068388"/>
            <a:ext cx="26797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a:solidFill>
                  <a:srgbClr val="000000"/>
                </a:solidFill>
              </a:rPr>
              <a:t>Precipitation Forecast Loop</a:t>
            </a:r>
          </a:p>
        </p:txBody>
      </p:sp>
      <p:sp>
        <p:nvSpPr>
          <p:cNvPr id="159749" name="TextBox 4"/>
          <p:cNvSpPr txBox="1">
            <a:spLocks noChangeArrowheads="1"/>
          </p:cNvSpPr>
          <p:nvPr/>
        </p:nvSpPr>
        <p:spPr bwMode="auto">
          <a:xfrm>
            <a:off x="5340350" y="1085850"/>
            <a:ext cx="28844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a:solidFill>
                  <a:srgbClr val="000000"/>
                </a:solidFill>
              </a:rPr>
              <a:t>Precipitation Verification Loop</a:t>
            </a:r>
          </a:p>
        </p:txBody>
      </p:sp>
      <p:sp>
        <p:nvSpPr>
          <p:cNvPr id="159750" name="TextBox 5"/>
          <p:cNvSpPr txBox="1">
            <a:spLocks noChangeArrowheads="1"/>
          </p:cNvSpPr>
          <p:nvPr/>
        </p:nvSpPr>
        <p:spPr bwMode="auto">
          <a:xfrm>
            <a:off x="2514600" y="304800"/>
            <a:ext cx="4089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solidFill>
                  <a:srgbClr val="000000"/>
                </a:solidFill>
              </a:rPr>
              <a:t>Hurricane Irene Precipitation</a:t>
            </a:r>
          </a:p>
        </p:txBody>
      </p:sp>
      <p:sp>
        <p:nvSpPr>
          <p:cNvPr id="159751" name="TextBox 6"/>
          <p:cNvSpPr txBox="1">
            <a:spLocks noChangeArrowheads="1"/>
          </p:cNvSpPr>
          <p:nvPr/>
        </p:nvSpPr>
        <p:spPr bwMode="auto">
          <a:xfrm>
            <a:off x="3352800" y="5715000"/>
            <a:ext cx="26717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a:solidFill>
                  <a:srgbClr val="000000"/>
                </a:solidFill>
              </a:rPr>
              <a:t>August  26 – 29, 2011</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1080x1920_GOES_B1_HD_SRSOR_EPIC_SANDY_2012303_153800.GIF"/>
          <p:cNvPicPr>
            <a:picLocks noChangeAspect="1"/>
          </p:cNvPicPr>
          <p:nvPr/>
        </p:nvPicPr>
        <p:blipFill>
          <a:blip r:embed="rId3" cstate="print"/>
          <a:stretch>
            <a:fillRect/>
          </a:stretch>
        </p:blipFill>
        <p:spPr>
          <a:xfrm>
            <a:off x="0" y="859536"/>
            <a:ext cx="9144000" cy="5143500"/>
          </a:xfrm>
          <a:prstGeom prst="rect">
            <a:avLst/>
          </a:prstGeom>
        </p:spPr>
      </p:pic>
      <p:pic>
        <p:nvPicPr>
          <p:cNvPr id="8" name="Picture 7" descr="1080x1920_GOES_B1_HD_SRSOR_EPIC_SANDY_2012303_142000.GIF"/>
          <p:cNvPicPr>
            <a:picLocks noChangeAspect="1"/>
          </p:cNvPicPr>
          <p:nvPr/>
        </p:nvPicPr>
        <p:blipFill>
          <a:blip r:embed="rId4" cstate="print"/>
          <a:stretch>
            <a:fillRect/>
          </a:stretch>
        </p:blipFill>
        <p:spPr>
          <a:xfrm>
            <a:off x="0" y="859536"/>
            <a:ext cx="9144000" cy="5143500"/>
          </a:xfrm>
          <a:prstGeom prst="rect">
            <a:avLst/>
          </a:prstGeom>
        </p:spPr>
      </p:pic>
      <p:pic>
        <p:nvPicPr>
          <p:cNvPr id="9" name="Picture 8" descr="1080x1920_GOES_B1_HD_SRSOR_EPIC_SANDY_2012303_142100.GIF"/>
          <p:cNvPicPr>
            <a:picLocks noChangeAspect="1"/>
          </p:cNvPicPr>
          <p:nvPr/>
        </p:nvPicPr>
        <p:blipFill>
          <a:blip r:embed="rId5" cstate="print"/>
          <a:stretch>
            <a:fillRect/>
          </a:stretch>
        </p:blipFill>
        <p:spPr>
          <a:xfrm>
            <a:off x="0" y="859536"/>
            <a:ext cx="9144000" cy="5143500"/>
          </a:xfrm>
          <a:prstGeom prst="rect">
            <a:avLst/>
          </a:prstGeom>
        </p:spPr>
      </p:pic>
      <p:pic>
        <p:nvPicPr>
          <p:cNvPr id="10" name="Picture 9" descr="1080x1920_GOES_B1_HD_SRSOR_EPIC_SANDY_2012303_142200.GIF"/>
          <p:cNvPicPr>
            <a:picLocks noChangeAspect="1"/>
          </p:cNvPicPr>
          <p:nvPr/>
        </p:nvPicPr>
        <p:blipFill>
          <a:blip r:embed="rId6" cstate="print"/>
          <a:stretch>
            <a:fillRect/>
          </a:stretch>
        </p:blipFill>
        <p:spPr>
          <a:xfrm>
            <a:off x="0" y="859536"/>
            <a:ext cx="9144000" cy="5143500"/>
          </a:xfrm>
          <a:prstGeom prst="rect">
            <a:avLst/>
          </a:prstGeom>
        </p:spPr>
      </p:pic>
      <p:pic>
        <p:nvPicPr>
          <p:cNvPr id="11" name="Picture 10" descr="1080x1920_GOES_B1_HD_SRSOR_EPIC_SANDY_2012303_142400.GIF"/>
          <p:cNvPicPr>
            <a:picLocks noChangeAspect="1"/>
          </p:cNvPicPr>
          <p:nvPr/>
        </p:nvPicPr>
        <p:blipFill>
          <a:blip r:embed="rId7" cstate="print"/>
          <a:stretch>
            <a:fillRect/>
          </a:stretch>
        </p:blipFill>
        <p:spPr>
          <a:xfrm>
            <a:off x="0" y="859536"/>
            <a:ext cx="9144000" cy="5143500"/>
          </a:xfrm>
          <a:prstGeom prst="rect">
            <a:avLst/>
          </a:prstGeom>
        </p:spPr>
      </p:pic>
      <p:pic>
        <p:nvPicPr>
          <p:cNvPr id="12" name="Picture 11" descr="1080x1920_GOES_B1_HD_SRSOR_EPIC_SANDY_2012303_142500.GIF"/>
          <p:cNvPicPr>
            <a:picLocks noChangeAspect="1"/>
          </p:cNvPicPr>
          <p:nvPr/>
        </p:nvPicPr>
        <p:blipFill>
          <a:blip r:embed="rId8" cstate="print"/>
          <a:stretch>
            <a:fillRect/>
          </a:stretch>
        </p:blipFill>
        <p:spPr>
          <a:xfrm>
            <a:off x="0" y="859536"/>
            <a:ext cx="9144000" cy="5143500"/>
          </a:xfrm>
          <a:prstGeom prst="rect">
            <a:avLst/>
          </a:prstGeom>
        </p:spPr>
      </p:pic>
      <p:pic>
        <p:nvPicPr>
          <p:cNvPr id="13" name="Picture 12" descr="1080x1920_GOES_B1_HD_SRSOR_EPIC_SANDY_2012303_142600.GIF"/>
          <p:cNvPicPr>
            <a:picLocks noChangeAspect="1"/>
          </p:cNvPicPr>
          <p:nvPr/>
        </p:nvPicPr>
        <p:blipFill>
          <a:blip r:embed="rId9" cstate="print"/>
          <a:stretch>
            <a:fillRect/>
          </a:stretch>
        </p:blipFill>
        <p:spPr>
          <a:xfrm>
            <a:off x="0" y="859536"/>
            <a:ext cx="9144000" cy="5143500"/>
          </a:xfrm>
          <a:prstGeom prst="rect">
            <a:avLst/>
          </a:prstGeom>
        </p:spPr>
      </p:pic>
      <p:pic>
        <p:nvPicPr>
          <p:cNvPr id="14" name="Picture 13" descr="1080x1920_GOES_B1_HD_SRSOR_EPIC_SANDY_2012303_142700.GIF"/>
          <p:cNvPicPr>
            <a:picLocks noChangeAspect="1"/>
          </p:cNvPicPr>
          <p:nvPr/>
        </p:nvPicPr>
        <p:blipFill>
          <a:blip r:embed="rId10" cstate="print"/>
          <a:stretch>
            <a:fillRect/>
          </a:stretch>
        </p:blipFill>
        <p:spPr>
          <a:xfrm>
            <a:off x="0" y="859536"/>
            <a:ext cx="9144000" cy="5143500"/>
          </a:xfrm>
          <a:prstGeom prst="rect">
            <a:avLst/>
          </a:prstGeom>
        </p:spPr>
      </p:pic>
      <p:pic>
        <p:nvPicPr>
          <p:cNvPr id="15" name="Picture 14" descr="1080x1920_GOES_B1_HD_SRSOR_EPIC_SANDY_2012303_142800.GIF"/>
          <p:cNvPicPr>
            <a:picLocks noChangeAspect="1"/>
          </p:cNvPicPr>
          <p:nvPr/>
        </p:nvPicPr>
        <p:blipFill>
          <a:blip r:embed="rId11" cstate="print"/>
          <a:stretch>
            <a:fillRect/>
          </a:stretch>
        </p:blipFill>
        <p:spPr>
          <a:xfrm>
            <a:off x="0" y="859536"/>
            <a:ext cx="9144000" cy="5143500"/>
          </a:xfrm>
          <a:prstGeom prst="rect">
            <a:avLst/>
          </a:prstGeom>
        </p:spPr>
      </p:pic>
      <p:pic>
        <p:nvPicPr>
          <p:cNvPr id="16" name="Picture 15" descr="1080x1920_GOES_B1_HD_SRSOR_EPIC_SANDY_2012303_142900.GIF"/>
          <p:cNvPicPr>
            <a:picLocks noChangeAspect="1"/>
          </p:cNvPicPr>
          <p:nvPr/>
        </p:nvPicPr>
        <p:blipFill>
          <a:blip r:embed="rId12" cstate="print"/>
          <a:stretch>
            <a:fillRect/>
          </a:stretch>
        </p:blipFill>
        <p:spPr>
          <a:xfrm>
            <a:off x="0" y="859536"/>
            <a:ext cx="9144000" cy="5143500"/>
          </a:xfrm>
          <a:prstGeom prst="rect">
            <a:avLst/>
          </a:prstGeom>
        </p:spPr>
      </p:pic>
      <p:pic>
        <p:nvPicPr>
          <p:cNvPr id="17" name="Picture 16" descr="1080x1920_GOES_B1_HD_SRSOR_EPIC_SANDY_2012303_143000.GIF"/>
          <p:cNvPicPr>
            <a:picLocks noChangeAspect="1"/>
          </p:cNvPicPr>
          <p:nvPr/>
        </p:nvPicPr>
        <p:blipFill>
          <a:blip r:embed="rId13" cstate="print"/>
          <a:stretch>
            <a:fillRect/>
          </a:stretch>
        </p:blipFill>
        <p:spPr>
          <a:xfrm>
            <a:off x="0" y="859536"/>
            <a:ext cx="9144000" cy="5143500"/>
          </a:xfrm>
          <a:prstGeom prst="rect">
            <a:avLst/>
          </a:prstGeom>
        </p:spPr>
      </p:pic>
      <p:pic>
        <p:nvPicPr>
          <p:cNvPr id="18" name="Picture 17" descr="1080x1920_GOES_B1_HD_SRSOR_EPIC_SANDY_2012303_143100.GIF"/>
          <p:cNvPicPr>
            <a:picLocks noChangeAspect="1"/>
          </p:cNvPicPr>
          <p:nvPr/>
        </p:nvPicPr>
        <p:blipFill>
          <a:blip r:embed="rId14" cstate="print"/>
          <a:stretch>
            <a:fillRect/>
          </a:stretch>
        </p:blipFill>
        <p:spPr>
          <a:xfrm>
            <a:off x="0" y="859536"/>
            <a:ext cx="9144000" cy="5143500"/>
          </a:xfrm>
          <a:prstGeom prst="rect">
            <a:avLst/>
          </a:prstGeom>
        </p:spPr>
      </p:pic>
      <p:pic>
        <p:nvPicPr>
          <p:cNvPr id="19" name="Picture 18" descr="1080x1920_GOES_B1_HD_SRSOR_EPIC_SANDY_2012303_143200.GIF"/>
          <p:cNvPicPr>
            <a:picLocks noChangeAspect="1"/>
          </p:cNvPicPr>
          <p:nvPr/>
        </p:nvPicPr>
        <p:blipFill>
          <a:blip r:embed="rId15" cstate="print"/>
          <a:stretch>
            <a:fillRect/>
          </a:stretch>
        </p:blipFill>
        <p:spPr>
          <a:xfrm>
            <a:off x="0" y="859536"/>
            <a:ext cx="9144000" cy="5143500"/>
          </a:xfrm>
          <a:prstGeom prst="rect">
            <a:avLst/>
          </a:prstGeom>
        </p:spPr>
      </p:pic>
      <p:pic>
        <p:nvPicPr>
          <p:cNvPr id="20" name="Picture 19" descr="1080x1920_GOES_B1_HD_SRSOR_EPIC_SANDY_2012303_143300.GIF"/>
          <p:cNvPicPr>
            <a:picLocks noChangeAspect="1"/>
          </p:cNvPicPr>
          <p:nvPr/>
        </p:nvPicPr>
        <p:blipFill>
          <a:blip r:embed="rId16" cstate="print"/>
          <a:stretch>
            <a:fillRect/>
          </a:stretch>
        </p:blipFill>
        <p:spPr>
          <a:xfrm>
            <a:off x="0" y="859536"/>
            <a:ext cx="9144000" cy="5143500"/>
          </a:xfrm>
          <a:prstGeom prst="rect">
            <a:avLst/>
          </a:prstGeom>
        </p:spPr>
      </p:pic>
      <p:pic>
        <p:nvPicPr>
          <p:cNvPr id="21" name="Picture 20" descr="1080x1920_GOES_B1_HD_SRSOR_EPIC_SANDY_2012303_143400.GIF"/>
          <p:cNvPicPr>
            <a:picLocks noChangeAspect="1"/>
          </p:cNvPicPr>
          <p:nvPr/>
        </p:nvPicPr>
        <p:blipFill>
          <a:blip r:embed="rId17" cstate="print"/>
          <a:stretch>
            <a:fillRect/>
          </a:stretch>
        </p:blipFill>
        <p:spPr>
          <a:xfrm>
            <a:off x="0" y="859536"/>
            <a:ext cx="9144000" cy="5143500"/>
          </a:xfrm>
          <a:prstGeom prst="rect">
            <a:avLst/>
          </a:prstGeom>
        </p:spPr>
      </p:pic>
      <p:pic>
        <p:nvPicPr>
          <p:cNvPr id="22" name="Picture 21" descr="1080x1920_GOES_B1_HD_SRSOR_EPIC_SANDY_2012303_143500.GIF"/>
          <p:cNvPicPr>
            <a:picLocks noChangeAspect="1"/>
          </p:cNvPicPr>
          <p:nvPr/>
        </p:nvPicPr>
        <p:blipFill>
          <a:blip r:embed="rId18" cstate="print"/>
          <a:stretch>
            <a:fillRect/>
          </a:stretch>
        </p:blipFill>
        <p:spPr>
          <a:xfrm>
            <a:off x="0" y="859536"/>
            <a:ext cx="9144000" cy="5143500"/>
          </a:xfrm>
          <a:prstGeom prst="rect">
            <a:avLst/>
          </a:prstGeom>
        </p:spPr>
      </p:pic>
      <p:pic>
        <p:nvPicPr>
          <p:cNvPr id="23" name="Picture 22" descr="1080x1920_GOES_B1_HD_SRSOR_EPIC_SANDY_2012303_143600.GIF"/>
          <p:cNvPicPr>
            <a:picLocks noChangeAspect="1"/>
          </p:cNvPicPr>
          <p:nvPr/>
        </p:nvPicPr>
        <p:blipFill>
          <a:blip r:embed="rId19" cstate="print"/>
          <a:stretch>
            <a:fillRect/>
          </a:stretch>
        </p:blipFill>
        <p:spPr>
          <a:xfrm>
            <a:off x="0" y="859536"/>
            <a:ext cx="9144000" cy="5143500"/>
          </a:xfrm>
          <a:prstGeom prst="rect">
            <a:avLst/>
          </a:prstGeom>
        </p:spPr>
      </p:pic>
      <p:pic>
        <p:nvPicPr>
          <p:cNvPr id="24" name="Picture 23" descr="1080x1920_GOES_B1_HD_SRSOR_EPIC_SANDY_2012303_143700.GIF"/>
          <p:cNvPicPr>
            <a:picLocks noChangeAspect="1"/>
          </p:cNvPicPr>
          <p:nvPr/>
        </p:nvPicPr>
        <p:blipFill>
          <a:blip r:embed="rId20" cstate="print"/>
          <a:stretch>
            <a:fillRect/>
          </a:stretch>
        </p:blipFill>
        <p:spPr>
          <a:xfrm>
            <a:off x="0" y="859536"/>
            <a:ext cx="9144000" cy="5143500"/>
          </a:xfrm>
          <a:prstGeom prst="rect">
            <a:avLst/>
          </a:prstGeom>
        </p:spPr>
      </p:pic>
      <p:pic>
        <p:nvPicPr>
          <p:cNvPr id="25" name="Picture 24" descr="1080x1920_GOES_B1_HD_SRSOR_EPIC_SANDY_2012303_143800.GIF"/>
          <p:cNvPicPr>
            <a:picLocks noChangeAspect="1"/>
          </p:cNvPicPr>
          <p:nvPr/>
        </p:nvPicPr>
        <p:blipFill>
          <a:blip r:embed="rId21" cstate="print"/>
          <a:stretch>
            <a:fillRect/>
          </a:stretch>
        </p:blipFill>
        <p:spPr>
          <a:xfrm>
            <a:off x="0" y="859536"/>
            <a:ext cx="9144000" cy="5143500"/>
          </a:xfrm>
          <a:prstGeom prst="rect">
            <a:avLst/>
          </a:prstGeom>
        </p:spPr>
      </p:pic>
      <p:pic>
        <p:nvPicPr>
          <p:cNvPr id="26" name="Picture 25" descr="1080x1920_GOES_B1_HD_SRSOR_EPIC_SANDY_2012303_143900.GIF"/>
          <p:cNvPicPr>
            <a:picLocks noChangeAspect="1"/>
          </p:cNvPicPr>
          <p:nvPr/>
        </p:nvPicPr>
        <p:blipFill>
          <a:blip r:embed="rId22" cstate="print"/>
          <a:stretch>
            <a:fillRect/>
          </a:stretch>
        </p:blipFill>
        <p:spPr>
          <a:xfrm>
            <a:off x="0" y="859536"/>
            <a:ext cx="9144000" cy="5143500"/>
          </a:xfrm>
          <a:prstGeom prst="rect">
            <a:avLst/>
          </a:prstGeom>
        </p:spPr>
      </p:pic>
      <p:pic>
        <p:nvPicPr>
          <p:cNvPr id="27" name="Picture 26" descr="1080x1920_GOES_B1_HD_SRSOR_EPIC_SANDY_2012303_144000.GIF"/>
          <p:cNvPicPr>
            <a:picLocks noChangeAspect="1"/>
          </p:cNvPicPr>
          <p:nvPr/>
        </p:nvPicPr>
        <p:blipFill>
          <a:blip r:embed="rId23" cstate="print"/>
          <a:stretch>
            <a:fillRect/>
          </a:stretch>
        </p:blipFill>
        <p:spPr>
          <a:xfrm>
            <a:off x="0" y="859536"/>
            <a:ext cx="9144000" cy="5143500"/>
          </a:xfrm>
          <a:prstGeom prst="rect">
            <a:avLst/>
          </a:prstGeom>
        </p:spPr>
      </p:pic>
      <p:pic>
        <p:nvPicPr>
          <p:cNvPr id="28" name="Picture 27" descr="1080x1920_GOES_B1_HD_SRSOR_EPIC_SANDY_2012303_144100.GIF"/>
          <p:cNvPicPr>
            <a:picLocks noChangeAspect="1"/>
          </p:cNvPicPr>
          <p:nvPr/>
        </p:nvPicPr>
        <p:blipFill>
          <a:blip r:embed="rId24" cstate="print"/>
          <a:stretch>
            <a:fillRect/>
          </a:stretch>
        </p:blipFill>
        <p:spPr>
          <a:xfrm>
            <a:off x="0" y="859536"/>
            <a:ext cx="9144000" cy="5143500"/>
          </a:xfrm>
          <a:prstGeom prst="rect">
            <a:avLst/>
          </a:prstGeom>
        </p:spPr>
      </p:pic>
      <p:pic>
        <p:nvPicPr>
          <p:cNvPr id="29" name="Picture 28" descr="1080x1920_GOES_B1_HD_SRSOR_EPIC_SANDY_2012303_144500.GIF"/>
          <p:cNvPicPr>
            <a:picLocks noChangeAspect="1"/>
          </p:cNvPicPr>
          <p:nvPr/>
        </p:nvPicPr>
        <p:blipFill>
          <a:blip r:embed="rId25" cstate="print"/>
          <a:stretch>
            <a:fillRect/>
          </a:stretch>
        </p:blipFill>
        <p:spPr>
          <a:xfrm>
            <a:off x="0" y="859536"/>
            <a:ext cx="9144000" cy="5143500"/>
          </a:xfrm>
          <a:prstGeom prst="rect">
            <a:avLst/>
          </a:prstGeom>
        </p:spPr>
      </p:pic>
      <p:pic>
        <p:nvPicPr>
          <p:cNvPr id="30" name="Picture 29" descr="1080x1920_GOES_B1_HD_SRSOR_EPIC_SANDY_2012303_144600.GIF"/>
          <p:cNvPicPr>
            <a:picLocks noChangeAspect="1"/>
          </p:cNvPicPr>
          <p:nvPr/>
        </p:nvPicPr>
        <p:blipFill>
          <a:blip r:embed="rId26" cstate="print"/>
          <a:stretch>
            <a:fillRect/>
          </a:stretch>
        </p:blipFill>
        <p:spPr>
          <a:xfrm>
            <a:off x="0" y="859536"/>
            <a:ext cx="9144000" cy="5143500"/>
          </a:xfrm>
          <a:prstGeom prst="rect">
            <a:avLst/>
          </a:prstGeom>
        </p:spPr>
      </p:pic>
      <p:pic>
        <p:nvPicPr>
          <p:cNvPr id="31" name="Picture 30" descr="1080x1920_GOES_B1_HD_SRSOR_EPIC_SANDY_2012303_144700.GIF"/>
          <p:cNvPicPr>
            <a:picLocks noChangeAspect="1"/>
          </p:cNvPicPr>
          <p:nvPr/>
        </p:nvPicPr>
        <p:blipFill>
          <a:blip r:embed="rId27" cstate="print"/>
          <a:stretch>
            <a:fillRect/>
          </a:stretch>
        </p:blipFill>
        <p:spPr>
          <a:xfrm>
            <a:off x="0" y="859536"/>
            <a:ext cx="9144000" cy="5143500"/>
          </a:xfrm>
          <a:prstGeom prst="rect">
            <a:avLst/>
          </a:prstGeom>
        </p:spPr>
      </p:pic>
      <p:pic>
        <p:nvPicPr>
          <p:cNvPr id="32" name="Picture 31" descr="1080x1920_GOES_B1_HD_SRSOR_EPIC_SANDY_2012303_144800.GIF"/>
          <p:cNvPicPr>
            <a:picLocks noChangeAspect="1"/>
          </p:cNvPicPr>
          <p:nvPr/>
        </p:nvPicPr>
        <p:blipFill>
          <a:blip r:embed="rId28" cstate="print"/>
          <a:stretch>
            <a:fillRect/>
          </a:stretch>
        </p:blipFill>
        <p:spPr>
          <a:xfrm>
            <a:off x="0" y="859536"/>
            <a:ext cx="9144000" cy="5143500"/>
          </a:xfrm>
          <a:prstGeom prst="rect">
            <a:avLst/>
          </a:prstGeom>
        </p:spPr>
      </p:pic>
      <p:pic>
        <p:nvPicPr>
          <p:cNvPr id="33" name="Picture 32" descr="1080x1920_GOES_B1_HD_SRSOR_EPIC_SANDY_2012303_144900.GIF"/>
          <p:cNvPicPr>
            <a:picLocks noChangeAspect="1"/>
          </p:cNvPicPr>
          <p:nvPr/>
        </p:nvPicPr>
        <p:blipFill>
          <a:blip r:embed="rId29" cstate="print"/>
          <a:stretch>
            <a:fillRect/>
          </a:stretch>
        </p:blipFill>
        <p:spPr>
          <a:xfrm>
            <a:off x="0" y="859536"/>
            <a:ext cx="9144000" cy="5143500"/>
          </a:xfrm>
          <a:prstGeom prst="rect">
            <a:avLst/>
          </a:prstGeom>
        </p:spPr>
      </p:pic>
      <p:pic>
        <p:nvPicPr>
          <p:cNvPr id="34" name="Picture 33" descr="1080x1920_GOES_B1_HD_SRSOR_EPIC_SANDY_2012303_145000.GIF"/>
          <p:cNvPicPr>
            <a:picLocks noChangeAspect="1"/>
          </p:cNvPicPr>
          <p:nvPr/>
        </p:nvPicPr>
        <p:blipFill>
          <a:blip r:embed="rId30" cstate="print"/>
          <a:stretch>
            <a:fillRect/>
          </a:stretch>
        </p:blipFill>
        <p:spPr>
          <a:xfrm>
            <a:off x="0" y="859536"/>
            <a:ext cx="9144000" cy="5143500"/>
          </a:xfrm>
          <a:prstGeom prst="rect">
            <a:avLst/>
          </a:prstGeom>
        </p:spPr>
      </p:pic>
      <p:pic>
        <p:nvPicPr>
          <p:cNvPr id="35" name="Picture 34" descr="1080x1920_GOES_B1_HD_SRSOR_EPIC_SANDY_2012303_145100.GIF"/>
          <p:cNvPicPr>
            <a:picLocks noChangeAspect="1"/>
          </p:cNvPicPr>
          <p:nvPr/>
        </p:nvPicPr>
        <p:blipFill>
          <a:blip r:embed="rId31" cstate="print"/>
          <a:stretch>
            <a:fillRect/>
          </a:stretch>
        </p:blipFill>
        <p:spPr>
          <a:xfrm>
            <a:off x="0" y="859536"/>
            <a:ext cx="9144000" cy="5143500"/>
          </a:xfrm>
          <a:prstGeom prst="rect">
            <a:avLst/>
          </a:prstGeom>
        </p:spPr>
      </p:pic>
      <p:pic>
        <p:nvPicPr>
          <p:cNvPr id="36" name="Picture 35" descr="1080x1920_GOES_B1_HD_SRSOR_EPIC_SANDY_2012303_145200.GIF"/>
          <p:cNvPicPr>
            <a:picLocks noChangeAspect="1"/>
          </p:cNvPicPr>
          <p:nvPr/>
        </p:nvPicPr>
        <p:blipFill>
          <a:blip r:embed="rId32" cstate="print"/>
          <a:stretch>
            <a:fillRect/>
          </a:stretch>
        </p:blipFill>
        <p:spPr>
          <a:xfrm>
            <a:off x="0" y="859536"/>
            <a:ext cx="9144000" cy="5143500"/>
          </a:xfrm>
          <a:prstGeom prst="rect">
            <a:avLst/>
          </a:prstGeom>
        </p:spPr>
      </p:pic>
      <p:pic>
        <p:nvPicPr>
          <p:cNvPr id="37" name="Picture 36" descr="1080x1920_GOES_B1_HD_SRSOR_EPIC_SANDY_2012303_145300.GIF"/>
          <p:cNvPicPr>
            <a:picLocks noChangeAspect="1"/>
          </p:cNvPicPr>
          <p:nvPr/>
        </p:nvPicPr>
        <p:blipFill>
          <a:blip r:embed="rId33" cstate="print"/>
          <a:stretch>
            <a:fillRect/>
          </a:stretch>
        </p:blipFill>
        <p:spPr>
          <a:xfrm>
            <a:off x="0" y="859536"/>
            <a:ext cx="9144000" cy="5143500"/>
          </a:xfrm>
          <a:prstGeom prst="rect">
            <a:avLst/>
          </a:prstGeom>
        </p:spPr>
      </p:pic>
      <p:pic>
        <p:nvPicPr>
          <p:cNvPr id="38" name="Picture 37" descr="1080x1920_GOES_B1_HD_SRSOR_EPIC_SANDY_2012303_145500.GIF"/>
          <p:cNvPicPr>
            <a:picLocks noChangeAspect="1"/>
          </p:cNvPicPr>
          <p:nvPr/>
        </p:nvPicPr>
        <p:blipFill>
          <a:blip r:embed="rId34" cstate="print"/>
          <a:stretch>
            <a:fillRect/>
          </a:stretch>
        </p:blipFill>
        <p:spPr>
          <a:xfrm>
            <a:off x="0" y="859536"/>
            <a:ext cx="9144000" cy="5143500"/>
          </a:xfrm>
          <a:prstGeom prst="rect">
            <a:avLst/>
          </a:prstGeom>
        </p:spPr>
      </p:pic>
      <p:pic>
        <p:nvPicPr>
          <p:cNvPr id="39" name="Picture 38" descr="1080x1920_GOES_B1_HD_SRSOR_EPIC_SANDY_2012303_145600.GIF"/>
          <p:cNvPicPr>
            <a:picLocks noChangeAspect="1"/>
          </p:cNvPicPr>
          <p:nvPr/>
        </p:nvPicPr>
        <p:blipFill>
          <a:blip r:embed="rId35" cstate="print"/>
          <a:stretch>
            <a:fillRect/>
          </a:stretch>
        </p:blipFill>
        <p:spPr>
          <a:xfrm>
            <a:off x="0" y="859536"/>
            <a:ext cx="9144000" cy="5143500"/>
          </a:xfrm>
          <a:prstGeom prst="rect">
            <a:avLst/>
          </a:prstGeom>
        </p:spPr>
      </p:pic>
      <p:pic>
        <p:nvPicPr>
          <p:cNvPr id="40" name="Picture 39" descr="1080x1920_GOES_B1_HD_SRSOR_EPIC_SANDY_2012303_145700.GIF"/>
          <p:cNvPicPr>
            <a:picLocks noChangeAspect="1"/>
          </p:cNvPicPr>
          <p:nvPr/>
        </p:nvPicPr>
        <p:blipFill>
          <a:blip r:embed="rId36" cstate="print"/>
          <a:stretch>
            <a:fillRect/>
          </a:stretch>
        </p:blipFill>
        <p:spPr>
          <a:xfrm>
            <a:off x="0" y="859536"/>
            <a:ext cx="9144000" cy="5143500"/>
          </a:xfrm>
          <a:prstGeom prst="rect">
            <a:avLst/>
          </a:prstGeom>
        </p:spPr>
      </p:pic>
      <p:pic>
        <p:nvPicPr>
          <p:cNvPr id="41" name="Picture 40" descr="1080x1920_GOES_B1_HD_SRSOR_EPIC_SANDY_2012303_145800.GIF"/>
          <p:cNvPicPr>
            <a:picLocks noChangeAspect="1"/>
          </p:cNvPicPr>
          <p:nvPr/>
        </p:nvPicPr>
        <p:blipFill>
          <a:blip r:embed="rId37" cstate="print"/>
          <a:stretch>
            <a:fillRect/>
          </a:stretch>
        </p:blipFill>
        <p:spPr>
          <a:xfrm>
            <a:off x="0" y="859536"/>
            <a:ext cx="9144000" cy="5143500"/>
          </a:xfrm>
          <a:prstGeom prst="rect">
            <a:avLst/>
          </a:prstGeom>
        </p:spPr>
      </p:pic>
      <p:pic>
        <p:nvPicPr>
          <p:cNvPr id="42" name="Picture 41" descr="1080x1920_GOES_B1_HD_SRSOR_EPIC_SANDY_2012303_145900.GIF"/>
          <p:cNvPicPr>
            <a:picLocks noChangeAspect="1"/>
          </p:cNvPicPr>
          <p:nvPr/>
        </p:nvPicPr>
        <p:blipFill>
          <a:blip r:embed="rId38" cstate="print"/>
          <a:stretch>
            <a:fillRect/>
          </a:stretch>
        </p:blipFill>
        <p:spPr>
          <a:xfrm>
            <a:off x="0" y="859536"/>
            <a:ext cx="9144000" cy="5143500"/>
          </a:xfrm>
          <a:prstGeom prst="rect">
            <a:avLst/>
          </a:prstGeom>
        </p:spPr>
      </p:pic>
      <p:pic>
        <p:nvPicPr>
          <p:cNvPr id="43" name="Picture 42" descr="1080x1920_GOES_B1_HD_SRSOR_EPIC_SANDY_2012303_150000.GIF"/>
          <p:cNvPicPr>
            <a:picLocks noChangeAspect="1"/>
          </p:cNvPicPr>
          <p:nvPr/>
        </p:nvPicPr>
        <p:blipFill>
          <a:blip r:embed="rId39" cstate="print"/>
          <a:stretch>
            <a:fillRect/>
          </a:stretch>
        </p:blipFill>
        <p:spPr>
          <a:xfrm>
            <a:off x="0" y="859536"/>
            <a:ext cx="9144000" cy="5143500"/>
          </a:xfrm>
          <a:prstGeom prst="rect">
            <a:avLst/>
          </a:prstGeom>
        </p:spPr>
      </p:pic>
      <p:pic>
        <p:nvPicPr>
          <p:cNvPr id="44" name="Picture 43" descr="1080x1920_GOES_B1_HD_SRSOR_EPIC_SANDY_2012303_150100.GIF"/>
          <p:cNvPicPr>
            <a:picLocks noChangeAspect="1"/>
          </p:cNvPicPr>
          <p:nvPr/>
        </p:nvPicPr>
        <p:blipFill>
          <a:blip r:embed="rId40" cstate="print"/>
          <a:stretch>
            <a:fillRect/>
          </a:stretch>
        </p:blipFill>
        <p:spPr>
          <a:xfrm>
            <a:off x="0" y="859536"/>
            <a:ext cx="9144000" cy="5143500"/>
          </a:xfrm>
          <a:prstGeom prst="rect">
            <a:avLst/>
          </a:prstGeom>
        </p:spPr>
      </p:pic>
      <p:pic>
        <p:nvPicPr>
          <p:cNvPr id="45" name="Picture 44" descr="1080x1920_GOES_B1_HD_SRSOR_EPIC_SANDY_2012303_150200.GIF"/>
          <p:cNvPicPr>
            <a:picLocks noChangeAspect="1"/>
          </p:cNvPicPr>
          <p:nvPr/>
        </p:nvPicPr>
        <p:blipFill>
          <a:blip r:embed="rId41" cstate="print"/>
          <a:stretch>
            <a:fillRect/>
          </a:stretch>
        </p:blipFill>
        <p:spPr>
          <a:xfrm>
            <a:off x="0" y="859536"/>
            <a:ext cx="9144000" cy="5143500"/>
          </a:xfrm>
          <a:prstGeom prst="rect">
            <a:avLst/>
          </a:prstGeom>
        </p:spPr>
      </p:pic>
      <p:pic>
        <p:nvPicPr>
          <p:cNvPr id="46" name="Picture 45" descr="1080x1920_GOES_B1_HD_SRSOR_EPIC_SANDY_2012303_150300.GIF"/>
          <p:cNvPicPr>
            <a:picLocks noChangeAspect="1"/>
          </p:cNvPicPr>
          <p:nvPr/>
        </p:nvPicPr>
        <p:blipFill>
          <a:blip r:embed="rId42" cstate="print"/>
          <a:stretch>
            <a:fillRect/>
          </a:stretch>
        </p:blipFill>
        <p:spPr>
          <a:xfrm>
            <a:off x="0" y="859536"/>
            <a:ext cx="9144000" cy="5143500"/>
          </a:xfrm>
          <a:prstGeom prst="rect">
            <a:avLst/>
          </a:prstGeom>
        </p:spPr>
      </p:pic>
      <p:pic>
        <p:nvPicPr>
          <p:cNvPr id="47" name="Picture 46" descr="1080x1920_GOES_B1_HD_SRSOR_EPIC_SANDY_2012303_150400.GIF"/>
          <p:cNvPicPr>
            <a:picLocks noChangeAspect="1"/>
          </p:cNvPicPr>
          <p:nvPr/>
        </p:nvPicPr>
        <p:blipFill>
          <a:blip r:embed="rId43" cstate="print"/>
          <a:stretch>
            <a:fillRect/>
          </a:stretch>
        </p:blipFill>
        <p:spPr>
          <a:xfrm>
            <a:off x="0" y="859536"/>
            <a:ext cx="9144000" cy="5143500"/>
          </a:xfrm>
          <a:prstGeom prst="rect">
            <a:avLst/>
          </a:prstGeom>
        </p:spPr>
      </p:pic>
      <p:pic>
        <p:nvPicPr>
          <p:cNvPr id="48" name="Picture 47" descr="1080x1920_GOES_B1_HD_SRSOR_EPIC_SANDY_2012303_150500.GIF"/>
          <p:cNvPicPr>
            <a:picLocks noChangeAspect="1"/>
          </p:cNvPicPr>
          <p:nvPr/>
        </p:nvPicPr>
        <p:blipFill>
          <a:blip r:embed="rId44" cstate="print"/>
          <a:stretch>
            <a:fillRect/>
          </a:stretch>
        </p:blipFill>
        <p:spPr>
          <a:xfrm>
            <a:off x="0" y="859536"/>
            <a:ext cx="9144000" cy="5143500"/>
          </a:xfrm>
          <a:prstGeom prst="rect">
            <a:avLst/>
          </a:prstGeom>
        </p:spPr>
      </p:pic>
      <p:pic>
        <p:nvPicPr>
          <p:cNvPr id="49" name="Picture 48" descr="1080x1920_GOES_B1_HD_SRSOR_EPIC_SANDY_2012303_150600.GIF"/>
          <p:cNvPicPr>
            <a:picLocks noChangeAspect="1"/>
          </p:cNvPicPr>
          <p:nvPr/>
        </p:nvPicPr>
        <p:blipFill>
          <a:blip r:embed="rId45" cstate="print"/>
          <a:stretch>
            <a:fillRect/>
          </a:stretch>
        </p:blipFill>
        <p:spPr>
          <a:xfrm>
            <a:off x="0" y="859536"/>
            <a:ext cx="9144000" cy="5143500"/>
          </a:xfrm>
          <a:prstGeom prst="rect">
            <a:avLst/>
          </a:prstGeom>
        </p:spPr>
      </p:pic>
      <p:pic>
        <p:nvPicPr>
          <p:cNvPr id="50" name="Picture 49" descr="1080x1920_GOES_B1_HD_SRSOR_EPIC_SANDY_2012303_150700.GIF"/>
          <p:cNvPicPr>
            <a:picLocks noChangeAspect="1"/>
          </p:cNvPicPr>
          <p:nvPr/>
        </p:nvPicPr>
        <p:blipFill>
          <a:blip r:embed="rId46" cstate="print"/>
          <a:stretch>
            <a:fillRect/>
          </a:stretch>
        </p:blipFill>
        <p:spPr>
          <a:xfrm>
            <a:off x="0" y="859536"/>
            <a:ext cx="9144000" cy="5143500"/>
          </a:xfrm>
          <a:prstGeom prst="rect">
            <a:avLst/>
          </a:prstGeom>
        </p:spPr>
      </p:pic>
      <p:pic>
        <p:nvPicPr>
          <p:cNvPr id="51" name="Picture 50" descr="1080x1920_GOES_B1_HD_SRSOR_EPIC_SANDY_2012303_150800.GIF"/>
          <p:cNvPicPr>
            <a:picLocks noChangeAspect="1"/>
          </p:cNvPicPr>
          <p:nvPr/>
        </p:nvPicPr>
        <p:blipFill>
          <a:blip r:embed="rId47" cstate="print"/>
          <a:stretch>
            <a:fillRect/>
          </a:stretch>
        </p:blipFill>
        <p:spPr>
          <a:xfrm>
            <a:off x="0" y="859536"/>
            <a:ext cx="9144000" cy="5143500"/>
          </a:xfrm>
          <a:prstGeom prst="rect">
            <a:avLst/>
          </a:prstGeom>
        </p:spPr>
      </p:pic>
      <p:pic>
        <p:nvPicPr>
          <p:cNvPr id="52" name="Picture 51" descr="1080x1920_GOES_B1_HD_SRSOR_EPIC_SANDY_2012303_150900.GIF"/>
          <p:cNvPicPr>
            <a:picLocks noChangeAspect="1"/>
          </p:cNvPicPr>
          <p:nvPr/>
        </p:nvPicPr>
        <p:blipFill>
          <a:blip r:embed="rId48" cstate="print"/>
          <a:stretch>
            <a:fillRect/>
          </a:stretch>
        </p:blipFill>
        <p:spPr>
          <a:xfrm>
            <a:off x="0" y="859536"/>
            <a:ext cx="9144000" cy="5143500"/>
          </a:xfrm>
          <a:prstGeom prst="rect">
            <a:avLst/>
          </a:prstGeom>
        </p:spPr>
      </p:pic>
      <p:pic>
        <p:nvPicPr>
          <p:cNvPr id="53" name="Picture 52" descr="1080x1920_GOES_B1_HD_SRSOR_EPIC_SANDY_2012303_151000.GIF"/>
          <p:cNvPicPr>
            <a:picLocks noChangeAspect="1"/>
          </p:cNvPicPr>
          <p:nvPr/>
        </p:nvPicPr>
        <p:blipFill>
          <a:blip r:embed="rId49" cstate="print"/>
          <a:stretch>
            <a:fillRect/>
          </a:stretch>
        </p:blipFill>
        <p:spPr>
          <a:xfrm>
            <a:off x="0" y="859536"/>
            <a:ext cx="9144000" cy="5143500"/>
          </a:xfrm>
          <a:prstGeom prst="rect">
            <a:avLst/>
          </a:prstGeom>
        </p:spPr>
      </p:pic>
      <p:pic>
        <p:nvPicPr>
          <p:cNvPr id="54" name="Picture 53" descr="1080x1920_GOES_B1_HD_SRSOR_EPIC_SANDY_2012303_151100.GIF"/>
          <p:cNvPicPr>
            <a:picLocks noChangeAspect="1"/>
          </p:cNvPicPr>
          <p:nvPr/>
        </p:nvPicPr>
        <p:blipFill>
          <a:blip r:embed="rId50" cstate="print"/>
          <a:stretch>
            <a:fillRect/>
          </a:stretch>
        </p:blipFill>
        <p:spPr>
          <a:xfrm>
            <a:off x="0" y="859536"/>
            <a:ext cx="9144000" cy="5143500"/>
          </a:xfrm>
          <a:prstGeom prst="rect">
            <a:avLst/>
          </a:prstGeom>
        </p:spPr>
      </p:pic>
      <p:pic>
        <p:nvPicPr>
          <p:cNvPr id="55" name="Picture 54" descr="1080x1920_GOES_B1_HD_SRSOR_EPIC_SANDY_2012303_151500.GIF"/>
          <p:cNvPicPr>
            <a:picLocks noChangeAspect="1"/>
          </p:cNvPicPr>
          <p:nvPr/>
        </p:nvPicPr>
        <p:blipFill>
          <a:blip r:embed="rId51" cstate="print"/>
          <a:stretch>
            <a:fillRect/>
          </a:stretch>
        </p:blipFill>
        <p:spPr>
          <a:xfrm>
            <a:off x="0" y="859536"/>
            <a:ext cx="9144000" cy="5143500"/>
          </a:xfrm>
          <a:prstGeom prst="rect">
            <a:avLst/>
          </a:prstGeom>
        </p:spPr>
      </p:pic>
      <p:pic>
        <p:nvPicPr>
          <p:cNvPr id="56" name="Picture 55" descr="1080x1920_GOES_B1_HD_SRSOR_EPIC_SANDY_2012303_151600.GIF"/>
          <p:cNvPicPr>
            <a:picLocks noChangeAspect="1"/>
          </p:cNvPicPr>
          <p:nvPr/>
        </p:nvPicPr>
        <p:blipFill>
          <a:blip r:embed="rId52" cstate="print"/>
          <a:stretch>
            <a:fillRect/>
          </a:stretch>
        </p:blipFill>
        <p:spPr>
          <a:xfrm>
            <a:off x="0" y="859536"/>
            <a:ext cx="9144000" cy="5143500"/>
          </a:xfrm>
          <a:prstGeom prst="rect">
            <a:avLst/>
          </a:prstGeom>
        </p:spPr>
      </p:pic>
      <p:pic>
        <p:nvPicPr>
          <p:cNvPr id="57" name="Picture 56" descr="1080x1920_GOES_B1_HD_SRSOR_EPIC_SANDY_2012303_151700.GIF"/>
          <p:cNvPicPr>
            <a:picLocks noChangeAspect="1"/>
          </p:cNvPicPr>
          <p:nvPr/>
        </p:nvPicPr>
        <p:blipFill>
          <a:blip r:embed="rId53" cstate="print"/>
          <a:stretch>
            <a:fillRect/>
          </a:stretch>
        </p:blipFill>
        <p:spPr>
          <a:xfrm>
            <a:off x="0" y="859536"/>
            <a:ext cx="9144000" cy="5143500"/>
          </a:xfrm>
          <a:prstGeom prst="rect">
            <a:avLst/>
          </a:prstGeom>
        </p:spPr>
      </p:pic>
      <p:pic>
        <p:nvPicPr>
          <p:cNvPr id="58" name="Picture 57" descr="1080x1920_GOES_B1_HD_SRSOR_EPIC_SANDY_2012303_151800.GIF"/>
          <p:cNvPicPr>
            <a:picLocks noChangeAspect="1"/>
          </p:cNvPicPr>
          <p:nvPr/>
        </p:nvPicPr>
        <p:blipFill>
          <a:blip r:embed="rId54" cstate="print"/>
          <a:stretch>
            <a:fillRect/>
          </a:stretch>
        </p:blipFill>
        <p:spPr>
          <a:xfrm>
            <a:off x="0" y="859536"/>
            <a:ext cx="9144000" cy="5143500"/>
          </a:xfrm>
          <a:prstGeom prst="rect">
            <a:avLst/>
          </a:prstGeom>
        </p:spPr>
      </p:pic>
      <p:pic>
        <p:nvPicPr>
          <p:cNvPr id="59" name="Picture 58" descr="1080x1920_GOES_B1_HD_SRSOR_EPIC_SANDY_2012303_151900.GIF"/>
          <p:cNvPicPr>
            <a:picLocks noChangeAspect="1"/>
          </p:cNvPicPr>
          <p:nvPr/>
        </p:nvPicPr>
        <p:blipFill>
          <a:blip r:embed="rId55" cstate="print"/>
          <a:stretch>
            <a:fillRect/>
          </a:stretch>
        </p:blipFill>
        <p:spPr>
          <a:xfrm>
            <a:off x="0" y="859536"/>
            <a:ext cx="9144000" cy="5143500"/>
          </a:xfrm>
          <a:prstGeom prst="rect">
            <a:avLst/>
          </a:prstGeom>
        </p:spPr>
      </p:pic>
      <p:pic>
        <p:nvPicPr>
          <p:cNvPr id="60" name="Picture 59" descr="1080x1920_GOES_B1_HD_SRSOR_EPIC_SANDY_2012303_152000.GIF"/>
          <p:cNvPicPr>
            <a:picLocks noChangeAspect="1"/>
          </p:cNvPicPr>
          <p:nvPr/>
        </p:nvPicPr>
        <p:blipFill>
          <a:blip r:embed="rId56" cstate="print"/>
          <a:stretch>
            <a:fillRect/>
          </a:stretch>
        </p:blipFill>
        <p:spPr>
          <a:xfrm>
            <a:off x="0" y="859536"/>
            <a:ext cx="9144000" cy="5143500"/>
          </a:xfrm>
          <a:prstGeom prst="rect">
            <a:avLst/>
          </a:prstGeom>
        </p:spPr>
      </p:pic>
      <p:pic>
        <p:nvPicPr>
          <p:cNvPr id="61" name="Picture 60" descr="1080x1920_GOES_B1_HD_SRSOR_EPIC_SANDY_2012303_152100.GIF"/>
          <p:cNvPicPr>
            <a:picLocks noChangeAspect="1"/>
          </p:cNvPicPr>
          <p:nvPr/>
        </p:nvPicPr>
        <p:blipFill>
          <a:blip r:embed="rId57" cstate="print"/>
          <a:stretch>
            <a:fillRect/>
          </a:stretch>
        </p:blipFill>
        <p:spPr>
          <a:xfrm>
            <a:off x="0" y="859536"/>
            <a:ext cx="9144000" cy="5143500"/>
          </a:xfrm>
          <a:prstGeom prst="rect">
            <a:avLst/>
          </a:prstGeom>
        </p:spPr>
      </p:pic>
      <p:pic>
        <p:nvPicPr>
          <p:cNvPr id="62" name="Picture 61" descr="1080x1920_GOES_B1_HD_SRSOR_EPIC_SANDY_2012303_152200.GIF"/>
          <p:cNvPicPr>
            <a:picLocks noChangeAspect="1"/>
          </p:cNvPicPr>
          <p:nvPr/>
        </p:nvPicPr>
        <p:blipFill>
          <a:blip r:embed="rId58" cstate="print"/>
          <a:stretch>
            <a:fillRect/>
          </a:stretch>
        </p:blipFill>
        <p:spPr>
          <a:xfrm>
            <a:off x="0" y="859536"/>
            <a:ext cx="9144000" cy="5143500"/>
          </a:xfrm>
          <a:prstGeom prst="rect">
            <a:avLst/>
          </a:prstGeom>
        </p:spPr>
      </p:pic>
      <p:pic>
        <p:nvPicPr>
          <p:cNvPr id="63" name="Picture 62" descr="1080x1920_GOES_B1_HD_SRSOR_EPIC_SANDY_2012303_152400.GIF"/>
          <p:cNvPicPr>
            <a:picLocks noChangeAspect="1"/>
          </p:cNvPicPr>
          <p:nvPr/>
        </p:nvPicPr>
        <p:blipFill>
          <a:blip r:embed="rId59" cstate="print"/>
          <a:stretch>
            <a:fillRect/>
          </a:stretch>
        </p:blipFill>
        <p:spPr>
          <a:xfrm>
            <a:off x="0" y="859536"/>
            <a:ext cx="9144000" cy="5143500"/>
          </a:xfrm>
          <a:prstGeom prst="rect">
            <a:avLst/>
          </a:prstGeom>
        </p:spPr>
      </p:pic>
      <p:pic>
        <p:nvPicPr>
          <p:cNvPr id="64" name="Picture 63" descr="1080x1920_GOES_B1_HD_SRSOR_EPIC_SANDY_2012303_152500.GIF"/>
          <p:cNvPicPr>
            <a:picLocks noChangeAspect="1"/>
          </p:cNvPicPr>
          <p:nvPr/>
        </p:nvPicPr>
        <p:blipFill>
          <a:blip r:embed="rId60" cstate="print"/>
          <a:stretch>
            <a:fillRect/>
          </a:stretch>
        </p:blipFill>
        <p:spPr>
          <a:xfrm>
            <a:off x="0" y="859536"/>
            <a:ext cx="9144000" cy="5143500"/>
          </a:xfrm>
          <a:prstGeom prst="rect">
            <a:avLst/>
          </a:prstGeom>
        </p:spPr>
      </p:pic>
      <p:pic>
        <p:nvPicPr>
          <p:cNvPr id="65" name="Picture 64" descr="1080x1920_GOES_B1_HD_SRSOR_EPIC_SANDY_2012303_152600.GIF"/>
          <p:cNvPicPr>
            <a:picLocks noChangeAspect="1"/>
          </p:cNvPicPr>
          <p:nvPr/>
        </p:nvPicPr>
        <p:blipFill>
          <a:blip r:embed="rId61" cstate="print"/>
          <a:stretch>
            <a:fillRect/>
          </a:stretch>
        </p:blipFill>
        <p:spPr>
          <a:xfrm>
            <a:off x="0" y="859536"/>
            <a:ext cx="9144000" cy="5143500"/>
          </a:xfrm>
          <a:prstGeom prst="rect">
            <a:avLst/>
          </a:prstGeom>
        </p:spPr>
      </p:pic>
      <p:pic>
        <p:nvPicPr>
          <p:cNvPr id="66" name="Picture 65" descr="1080x1920_GOES_B1_HD_SRSOR_EPIC_SANDY_2012303_152700.GIF"/>
          <p:cNvPicPr>
            <a:picLocks noChangeAspect="1"/>
          </p:cNvPicPr>
          <p:nvPr/>
        </p:nvPicPr>
        <p:blipFill>
          <a:blip r:embed="rId62" cstate="print"/>
          <a:stretch>
            <a:fillRect/>
          </a:stretch>
        </p:blipFill>
        <p:spPr>
          <a:xfrm>
            <a:off x="0" y="859536"/>
            <a:ext cx="9144000" cy="5143500"/>
          </a:xfrm>
          <a:prstGeom prst="rect">
            <a:avLst/>
          </a:prstGeom>
        </p:spPr>
      </p:pic>
      <p:pic>
        <p:nvPicPr>
          <p:cNvPr id="67" name="Picture 66" descr="1080x1920_GOES_B1_HD_SRSOR_EPIC_SANDY_2012303_152800.GIF"/>
          <p:cNvPicPr>
            <a:picLocks noChangeAspect="1"/>
          </p:cNvPicPr>
          <p:nvPr/>
        </p:nvPicPr>
        <p:blipFill>
          <a:blip r:embed="rId63" cstate="print"/>
          <a:stretch>
            <a:fillRect/>
          </a:stretch>
        </p:blipFill>
        <p:spPr>
          <a:xfrm>
            <a:off x="0" y="859536"/>
            <a:ext cx="9144000" cy="5143500"/>
          </a:xfrm>
          <a:prstGeom prst="rect">
            <a:avLst/>
          </a:prstGeom>
        </p:spPr>
      </p:pic>
      <p:pic>
        <p:nvPicPr>
          <p:cNvPr id="68" name="Picture 67" descr="1080x1920_GOES_B1_HD_SRSOR_EPIC_SANDY_2012303_152900.GIF"/>
          <p:cNvPicPr>
            <a:picLocks noChangeAspect="1"/>
          </p:cNvPicPr>
          <p:nvPr/>
        </p:nvPicPr>
        <p:blipFill>
          <a:blip r:embed="rId64" cstate="print"/>
          <a:stretch>
            <a:fillRect/>
          </a:stretch>
        </p:blipFill>
        <p:spPr>
          <a:xfrm>
            <a:off x="0" y="859536"/>
            <a:ext cx="9144000" cy="5143500"/>
          </a:xfrm>
          <a:prstGeom prst="rect">
            <a:avLst/>
          </a:prstGeom>
        </p:spPr>
      </p:pic>
      <p:pic>
        <p:nvPicPr>
          <p:cNvPr id="69" name="Picture 68" descr="1080x1920_GOES_B1_HD_SRSOR_EPIC_SANDY_2012303_153000.GIF"/>
          <p:cNvPicPr>
            <a:picLocks noChangeAspect="1"/>
          </p:cNvPicPr>
          <p:nvPr/>
        </p:nvPicPr>
        <p:blipFill>
          <a:blip r:embed="rId65" cstate="print"/>
          <a:stretch>
            <a:fillRect/>
          </a:stretch>
        </p:blipFill>
        <p:spPr>
          <a:xfrm>
            <a:off x="0" y="859536"/>
            <a:ext cx="9144000" cy="5143500"/>
          </a:xfrm>
          <a:prstGeom prst="rect">
            <a:avLst/>
          </a:prstGeom>
        </p:spPr>
      </p:pic>
      <p:pic>
        <p:nvPicPr>
          <p:cNvPr id="70" name="Picture 69" descr="1080x1920_GOES_B1_HD_SRSOR_EPIC_SANDY_2012303_153100.GIF"/>
          <p:cNvPicPr>
            <a:picLocks noChangeAspect="1"/>
          </p:cNvPicPr>
          <p:nvPr/>
        </p:nvPicPr>
        <p:blipFill>
          <a:blip r:embed="rId66" cstate="print"/>
          <a:stretch>
            <a:fillRect/>
          </a:stretch>
        </p:blipFill>
        <p:spPr>
          <a:xfrm>
            <a:off x="0" y="859536"/>
            <a:ext cx="9144000" cy="5143500"/>
          </a:xfrm>
          <a:prstGeom prst="rect">
            <a:avLst/>
          </a:prstGeom>
        </p:spPr>
      </p:pic>
      <p:pic>
        <p:nvPicPr>
          <p:cNvPr id="71" name="Picture 70" descr="1080x1920_GOES_B1_HD_SRSOR_EPIC_SANDY_2012303_153200.GIF"/>
          <p:cNvPicPr>
            <a:picLocks noChangeAspect="1"/>
          </p:cNvPicPr>
          <p:nvPr/>
        </p:nvPicPr>
        <p:blipFill>
          <a:blip r:embed="rId67" cstate="print"/>
          <a:stretch>
            <a:fillRect/>
          </a:stretch>
        </p:blipFill>
        <p:spPr>
          <a:xfrm>
            <a:off x="0" y="859536"/>
            <a:ext cx="9144000" cy="5143500"/>
          </a:xfrm>
          <a:prstGeom prst="rect">
            <a:avLst/>
          </a:prstGeom>
        </p:spPr>
      </p:pic>
      <p:pic>
        <p:nvPicPr>
          <p:cNvPr id="72" name="Picture 71" descr="1080x1920_GOES_B1_HD_SRSOR_EPIC_SANDY_2012303_153300.GIF"/>
          <p:cNvPicPr>
            <a:picLocks noChangeAspect="1"/>
          </p:cNvPicPr>
          <p:nvPr/>
        </p:nvPicPr>
        <p:blipFill>
          <a:blip r:embed="rId68" cstate="print"/>
          <a:stretch>
            <a:fillRect/>
          </a:stretch>
        </p:blipFill>
        <p:spPr>
          <a:xfrm>
            <a:off x="0" y="859536"/>
            <a:ext cx="9144000" cy="5143500"/>
          </a:xfrm>
          <a:prstGeom prst="rect">
            <a:avLst/>
          </a:prstGeom>
        </p:spPr>
      </p:pic>
      <p:pic>
        <p:nvPicPr>
          <p:cNvPr id="73" name="Picture 72" descr="1080x1920_GOES_B1_HD_SRSOR_EPIC_SANDY_2012303_153400.GIF"/>
          <p:cNvPicPr>
            <a:picLocks noChangeAspect="1"/>
          </p:cNvPicPr>
          <p:nvPr/>
        </p:nvPicPr>
        <p:blipFill>
          <a:blip r:embed="rId69" cstate="print"/>
          <a:stretch>
            <a:fillRect/>
          </a:stretch>
        </p:blipFill>
        <p:spPr>
          <a:xfrm>
            <a:off x="0" y="859536"/>
            <a:ext cx="9144000" cy="5143500"/>
          </a:xfrm>
          <a:prstGeom prst="rect">
            <a:avLst/>
          </a:prstGeom>
        </p:spPr>
      </p:pic>
      <p:pic>
        <p:nvPicPr>
          <p:cNvPr id="74" name="Picture 73" descr="1080x1920_GOES_B1_HD_SRSOR_EPIC_SANDY_2012303_153500.GIF"/>
          <p:cNvPicPr>
            <a:picLocks noChangeAspect="1"/>
          </p:cNvPicPr>
          <p:nvPr/>
        </p:nvPicPr>
        <p:blipFill>
          <a:blip r:embed="rId70" cstate="print"/>
          <a:stretch>
            <a:fillRect/>
          </a:stretch>
        </p:blipFill>
        <p:spPr>
          <a:xfrm>
            <a:off x="0" y="859536"/>
            <a:ext cx="9144000" cy="5143500"/>
          </a:xfrm>
          <a:prstGeom prst="rect">
            <a:avLst/>
          </a:prstGeom>
        </p:spPr>
      </p:pic>
      <p:pic>
        <p:nvPicPr>
          <p:cNvPr id="75" name="Picture 74" descr="1080x1920_GOES_B1_HD_SRSOR_EPIC_SANDY_2012303_153600.GIF"/>
          <p:cNvPicPr>
            <a:picLocks noChangeAspect="1"/>
          </p:cNvPicPr>
          <p:nvPr/>
        </p:nvPicPr>
        <p:blipFill>
          <a:blip r:embed="rId71" cstate="print"/>
          <a:stretch>
            <a:fillRect/>
          </a:stretch>
        </p:blipFill>
        <p:spPr>
          <a:xfrm>
            <a:off x="0" y="859536"/>
            <a:ext cx="9144000" cy="5143500"/>
          </a:xfrm>
          <a:prstGeom prst="rect">
            <a:avLst/>
          </a:prstGeom>
        </p:spPr>
      </p:pic>
      <p:pic>
        <p:nvPicPr>
          <p:cNvPr id="76" name="Picture 75" descr="1080x1920_GOES_B1_HD_SRSOR_EPIC_SANDY_2012303_153700.GIF"/>
          <p:cNvPicPr>
            <a:picLocks noChangeAspect="1"/>
          </p:cNvPicPr>
          <p:nvPr/>
        </p:nvPicPr>
        <p:blipFill>
          <a:blip r:embed="rId72" cstate="print"/>
          <a:stretch>
            <a:fillRect/>
          </a:stretch>
        </p:blipFill>
        <p:spPr>
          <a:xfrm>
            <a:off x="0" y="859536"/>
            <a:ext cx="9144000" cy="5143500"/>
          </a:xfrm>
          <a:prstGeom prst="rect">
            <a:avLst/>
          </a:prstGeom>
        </p:spPr>
      </p:pic>
      <p:sp>
        <p:nvSpPr>
          <p:cNvPr id="77" name="Slide Number Placeholder 5"/>
          <p:cNvSpPr txBox="1">
            <a:spLocks/>
          </p:cNvSpPr>
          <p:nvPr/>
        </p:nvSpPr>
        <p:spPr>
          <a:xfrm>
            <a:off x="8261130" y="6511159"/>
            <a:ext cx="882869" cy="346841"/>
          </a:xfrm>
          <a:prstGeom prst="rect">
            <a:avLst/>
          </a:prstGeom>
          <a:noFill/>
        </p:spPr>
        <p:txBody>
          <a:bodyPr/>
          <a:lstStyle/>
          <a:p>
            <a:pPr algn="r">
              <a:defRPr/>
            </a:pPr>
            <a:fld id="{40803414-8F9E-4230-B5AD-E11806EC5A7D}" type="slidenum">
              <a:rPr lang="en-US" sz="1100" smtClean="0">
                <a:solidFill>
                  <a:prstClr val="white"/>
                </a:solidFill>
                <a:latin typeface="Franklin Gothic Demi" pitchFamily="34" charset="0"/>
                <a:cs typeface="Arial" charset="0"/>
              </a:rPr>
              <a:pPr algn="r">
                <a:defRPr/>
              </a:pPr>
              <a:t>45</a:t>
            </a:fld>
            <a:endParaRPr lang="en-US" sz="1100" dirty="0">
              <a:solidFill>
                <a:prstClr val="white"/>
              </a:solidFill>
              <a:latin typeface="Franklin Gothic Demi" pitchFamily="34" charset="0"/>
              <a:cs typeface="Arial" charset="0"/>
            </a:endParaRPr>
          </a:p>
        </p:txBody>
      </p:sp>
      <p:sp>
        <p:nvSpPr>
          <p:cNvPr id="78" name="Footer Placeholder 5"/>
          <p:cNvSpPr txBox="1">
            <a:spLocks noGrp="1"/>
          </p:cNvSpPr>
          <p:nvPr/>
        </p:nvSpPr>
        <p:spPr bwMode="auto">
          <a:xfrm>
            <a:off x="0" y="6553200"/>
            <a:ext cx="8359775" cy="304800"/>
          </a:xfrm>
          <a:prstGeom prst="rect">
            <a:avLst/>
          </a:prstGeom>
          <a:noFill/>
          <a:ln w="9525">
            <a:noFill/>
            <a:miter lim="800000"/>
            <a:headEnd/>
            <a:tailEnd/>
          </a:ln>
        </p:spPr>
        <p:txBody>
          <a:bodyPr lIns="640080"/>
          <a:lstStyle/>
          <a:p>
            <a:r>
              <a:rPr lang="fr-FR" sz="1200" dirty="0">
                <a:solidFill>
                  <a:srgbClr val="FFFFCC"/>
                </a:solidFill>
                <a:latin typeface="Franklin Gothic Demi" pitchFamily="34" charset="0"/>
                <a:cs typeface="Arial" charset="0"/>
              </a:rPr>
              <a:t>NOAA Satellite and Information Service:  National </a:t>
            </a:r>
            <a:r>
              <a:rPr lang="en-US" sz="1200" dirty="0">
                <a:solidFill>
                  <a:srgbClr val="FFFFCC"/>
                </a:solidFill>
                <a:latin typeface="Franklin Gothic Demi" pitchFamily="34" charset="0"/>
                <a:cs typeface="Arial" charset="0"/>
              </a:rPr>
              <a:t>Environmental</a:t>
            </a:r>
            <a:r>
              <a:rPr lang="fr-FR" sz="1200" dirty="0">
                <a:solidFill>
                  <a:srgbClr val="FFFFCC"/>
                </a:solidFill>
                <a:latin typeface="Franklin Gothic Demi" pitchFamily="34" charset="0"/>
                <a:cs typeface="Arial" charset="0"/>
              </a:rPr>
              <a:t> Satellite, Data, and Information Service (NESDIS)</a:t>
            </a:r>
            <a:endParaRPr lang="en-US" sz="1200" dirty="0">
              <a:solidFill>
                <a:srgbClr val="FFFFCC"/>
              </a:solidFill>
              <a:latin typeface="Franklin Gothic Demi" pitchFamily="34" charset="0"/>
              <a:cs typeface="Arial" charset="0"/>
            </a:endParaRPr>
          </a:p>
        </p:txBody>
      </p:sp>
      <p:sp>
        <p:nvSpPr>
          <p:cNvPr id="79" name="TextBox 78"/>
          <p:cNvSpPr txBox="1"/>
          <p:nvPr/>
        </p:nvSpPr>
        <p:spPr>
          <a:xfrm>
            <a:off x="0" y="6116204"/>
            <a:ext cx="9143999" cy="379186"/>
          </a:xfrm>
          <a:prstGeom prst="rect">
            <a:avLst/>
          </a:prstGeom>
          <a:noFill/>
        </p:spPr>
        <p:txBody>
          <a:bodyPr wrap="square" rtlCol="0">
            <a:spAutoFit/>
          </a:bodyPr>
          <a:lstStyle/>
          <a:p>
            <a:pPr algn="ctr"/>
            <a:r>
              <a:rPr lang="en-US" dirty="0" smtClean="0">
                <a:solidFill>
                  <a:srgbClr val="FFFFCC"/>
                </a:solidFill>
                <a:latin typeface="Arial Black" pitchFamily="34" charset="0"/>
                <a:cs typeface="Arial" charset="0"/>
              </a:rPr>
              <a:t>Hurricane Sandy – GOES-14 SRSO – October 29, 2012  1430-1530 UTC</a:t>
            </a:r>
            <a:endParaRPr lang="en-US" dirty="0">
              <a:solidFill>
                <a:srgbClr val="FFFFCC"/>
              </a:solidFill>
              <a:latin typeface="Arial Black" pitchFamily="34" charset="0"/>
              <a:cs typeface="Arial" charset="0"/>
            </a:endParaRPr>
          </a:p>
        </p:txBody>
      </p:sp>
      <p:sp>
        <p:nvSpPr>
          <p:cNvPr id="80" name="Rectangle 2"/>
          <p:cNvSpPr txBox="1">
            <a:spLocks/>
          </p:cNvSpPr>
          <p:nvPr/>
        </p:nvSpPr>
        <p:spPr>
          <a:xfrm>
            <a:off x="1445170" y="157660"/>
            <a:ext cx="7620000" cy="1371600"/>
          </a:xfrm>
          <a:prstGeom prst="rect">
            <a:avLst/>
          </a:prstGeom>
        </p:spPr>
        <p:txBody>
          <a:bodyPr/>
          <a:lstStyle/>
          <a:p>
            <a:pPr algn="r">
              <a:lnSpc>
                <a:spcPct val="90000"/>
              </a:lnSpc>
              <a:defRPr/>
            </a:pPr>
            <a:endParaRPr lang="en-US" sz="4000" kern="0" dirty="0" smtClean="0">
              <a:solidFill>
                <a:srgbClr val="FFFFCC"/>
              </a:solidFill>
              <a:latin typeface="Franklin Gothic Book" pitchFamily="34" charset="0"/>
              <a:cs typeface="Arial" charset="0"/>
            </a:endParaRPr>
          </a:p>
        </p:txBody>
      </p:sp>
    </p:spTree>
    <p:extLst>
      <p:ext uri="{BB962C8B-B14F-4D97-AF65-F5344CB8AC3E}">
        <p14:creationId xmlns:p14="http://schemas.microsoft.com/office/powerpoint/2010/main" val="1925766042"/>
      </p:ext>
    </p:extLst>
  </p:cSld>
  <p:clrMapOvr>
    <a:masterClrMapping/>
  </p:clrMapOvr>
  <p:transition>
    <p:pull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200"/>
                            </p:stCondLst>
                            <p:childTnLst>
                              <p:par>
                                <p:cTn id="8" presetID="1" presetClass="entr" presetSubtype="0" fill="hold" nodeType="afterEffect">
                                  <p:stCondLst>
                                    <p:cond delay="2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400"/>
                            </p:stCondLst>
                            <p:childTnLst>
                              <p:par>
                                <p:cTn id="11" presetID="1" presetClass="entr" presetSubtype="0" fill="hold" nodeType="afterEffect">
                                  <p:stCondLst>
                                    <p:cond delay="20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600"/>
                            </p:stCondLst>
                            <p:childTnLst>
                              <p:par>
                                <p:cTn id="14" presetID="1" presetClass="entr" presetSubtype="0" fill="hold" nodeType="afterEffect">
                                  <p:stCondLst>
                                    <p:cond delay="200"/>
                                  </p:stCondLst>
                                  <p:childTnLst>
                                    <p:set>
                                      <p:cBhvr>
                                        <p:cTn id="15" dur="1" fill="hold">
                                          <p:stCondLst>
                                            <p:cond delay="0"/>
                                          </p:stCondLst>
                                        </p:cTn>
                                        <p:tgtEl>
                                          <p:spTgt spid="10"/>
                                        </p:tgtEl>
                                        <p:attrNameLst>
                                          <p:attrName>style.visibility</p:attrName>
                                        </p:attrNameLst>
                                      </p:cBhvr>
                                      <p:to>
                                        <p:strVal val="visible"/>
                                      </p:to>
                                    </p:set>
                                  </p:childTnLst>
                                </p:cTn>
                              </p:par>
                            </p:childTnLst>
                          </p:cTn>
                        </p:par>
                        <p:par>
                          <p:cTn id="16" fill="hold">
                            <p:stCondLst>
                              <p:cond delay="800"/>
                            </p:stCondLst>
                            <p:childTnLst>
                              <p:par>
                                <p:cTn id="17" presetID="1" presetClass="entr" presetSubtype="0" fill="hold" nodeType="afterEffect">
                                  <p:stCondLst>
                                    <p:cond delay="20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20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1200"/>
                            </p:stCondLst>
                            <p:childTnLst>
                              <p:par>
                                <p:cTn id="23" presetID="1" presetClass="entr" presetSubtype="0" fill="hold" nodeType="afterEffect">
                                  <p:stCondLst>
                                    <p:cond delay="200"/>
                                  </p:stCondLst>
                                  <p:childTnLst>
                                    <p:set>
                                      <p:cBhvr>
                                        <p:cTn id="24" dur="1" fill="hold">
                                          <p:stCondLst>
                                            <p:cond delay="0"/>
                                          </p:stCondLst>
                                        </p:cTn>
                                        <p:tgtEl>
                                          <p:spTgt spid="13"/>
                                        </p:tgtEl>
                                        <p:attrNameLst>
                                          <p:attrName>style.visibility</p:attrName>
                                        </p:attrNameLst>
                                      </p:cBhvr>
                                      <p:to>
                                        <p:strVal val="visible"/>
                                      </p:to>
                                    </p:set>
                                  </p:childTnLst>
                                </p:cTn>
                              </p:par>
                            </p:childTnLst>
                          </p:cTn>
                        </p:par>
                        <p:par>
                          <p:cTn id="25" fill="hold">
                            <p:stCondLst>
                              <p:cond delay="1400"/>
                            </p:stCondLst>
                            <p:childTnLst>
                              <p:par>
                                <p:cTn id="26" presetID="1" presetClass="entr" presetSubtype="0" fill="hold" nodeType="afterEffect">
                                  <p:stCondLst>
                                    <p:cond delay="20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1600"/>
                            </p:stCondLst>
                            <p:childTnLst>
                              <p:par>
                                <p:cTn id="29" presetID="1" presetClass="entr" presetSubtype="0" fill="hold" nodeType="afterEffect">
                                  <p:stCondLst>
                                    <p:cond delay="200"/>
                                  </p:stCondLst>
                                  <p:childTnLst>
                                    <p:set>
                                      <p:cBhvr>
                                        <p:cTn id="30" dur="1" fill="hold">
                                          <p:stCondLst>
                                            <p:cond delay="0"/>
                                          </p:stCondLst>
                                        </p:cTn>
                                        <p:tgtEl>
                                          <p:spTgt spid="15"/>
                                        </p:tgtEl>
                                        <p:attrNameLst>
                                          <p:attrName>style.visibility</p:attrName>
                                        </p:attrNameLst>
                                      </p:cBhvr>
                                      <p:to>
                                        <p:strVal val="visible"/>
                                      </p:to>
                                    </p:set>
                                  </p:childTnLst>
                                </p:cTn>
                              </p:par>
                            </p:childTnLst>
                          </p:cTn>
                        </p:par>
                        <p:par>
                          <p:cTn id="31" fill="hold">
                            <p:stCondLst>
                              <p:cond delay="1800"/>
                            </p:stCondLst>
                            <p:childTnLst>
                              <p:par>
                                <p:cTn id="32" presetID="1" presetClass="entr" presetSubtype="0" fill="hold" nodeType="afterEffect">
                                  <p:stCondLst>
                                    <p:cond delay="200"/>
                                  </p:stCondLst>
                                  <p:childTnLst>
                                    <p:set>
                                      <p:cBhvr>
                                        <p:cTn id="33" dur="1" fill="hold">
                                          <p:stCondLst>
                                            <p:cond delay="0"/>
                                          </p:stCondLst>
                                        </p:cTn>
                                        <p:tgtEl>
                                          <p:spTgt spid="16"/>
                                        </p:tgtEl>
                                        <p:attrNameLst>
                                          <p:attrName>style.visibility</p:attrName>
                                        </p:attrNameLst>
                                      </p:cBhvr>
                                      <p:to>
                                        <p:strVal val="visible"/>
                                      </p:to>
                                    </p:set>
                                  </p:childTnLst>
                                </p:cTn>
                              </p:par>
                            </p:childTnLst>
                          </p:cTn>
                        </p:par>
                        <p:par>
                          <p:cTn id="34" fill="hold">
                            <p:stCondLst>
                              <p:cond delay="2000"/>
                            </p:stCondLst>
                            <p:childTnLst>
                              <p:par>
                                <p:cTn id="35" presetID="1" presetClass="entr" presetSubtype="0" fill="hold" nodeType="afterEffect">
                                  <p:stCondLst>
                                    <p:cond delay="200"/>
                                  </p:stCondLst>
                                  <p:childTnLst>
                                    <p:set>
                                      <p:cBhvr>
                                        <p:cTn id="36" dur="1" fill="hold">
                                          <p:stCondLst>
                                            <p:cond delay="0"/>
                                          </p:stCondLst>
                                        </p:cTn>
                                        <p:tgtEl>
                                          <p:spTgt spid="17"/>
                                        </p:tgtEl>
                                        <p:attrNameLst>
                                          <p:attrName>style.visibility</p:attrName>
                                        </p:attrNameLst>
                                      </p:cBhvr>
                                      <p:to>
                                        <p:strVal val="visible"/>
                                      </p:to>
                                    </p:set>
                                  </p:childTnLst>
                                </p:cTn>
                              </p:par>
                            </p:childTnLst>
                          </p:cTn>
                        </p:par>
                        <p:par>
                          <p:cTn id="37" fill="hold">
                            <p:stCondLst>
                              <p:cond delay="2200"/>
                            </p:stCondLst>
                            <p:childTnLst>
                              <p:par>
                                <p:cTn id="38" presetID="1" presetClass="entr" presetSubtype="0" fill="hold" nodeType="afterEffect">
                                  <p:stCondLst>
                                    <p:cond delay="200"/>
                                  </p:stCondLst>
                                  <p:childTnLst>
                                    <p:set>
                                      <p:cBhvr>
                                        <p:cTn id="39" dur="1" fill="hold">
                                          <p:stCondLst>
                                            <p:cond delay="0"/>
                                          </p:stCondLst>
                                        </p:cTn>
                                        <p:tgtEl>
                                          <p:spTgt spid="18"/>
                                        </p:tgtEl>
                                        <p:attrNameLst>
                                          <p:attrName>style.visibility</p:attrName>
                                        </p:attrNameLst>
                                      </p:cBhvr>
                                      <p:to>
                                        <p:strVal val="visible"/>
                                      </p:to>
                                    </p:set>
                                  </p:childTnLst>
                                </p:cTn>
                              </p:par>
                            </p:childTnLst>
                          </p:cTn>
                        </p:par>
                        <p:par>
                          <p:cTn id="40" fill="hold">
                            <p:stCondLst>
                              <p:cond delay="2400"/>
                            </p:stCondLst>
                            <p:childTnLst>
                              <p:par>
                                <p:cTn id="41" presetID="1" presetClass="entr" presetSubtype="0" fill="hold" nodeType="afterEffect">
                                  <p:stCondLst>
                                    <p:cond delay="200"/>
                                  </p:stCondLst>
                                  <p:childTnLst>
                                    <p:set>
                                      <p:cBhvr>
                                        <p:cTn id="42" dur="1" fill="hold">
                                          <p:stCondLst>
                                            <p:cond delay="0"/>
                                          </p:stCondLst>
                                        </p:cTn>
                                        <p:tgtEl>
                                          <p:spTgt spid="19"/>
                                        </p:tgtEl>
                                        <p:attrNameLst>
                                          <p:attrName>style.visibility</p:attrName>
                                        </p:attrNameLst>
                                      </p:cBhvr>
                                      <p:to>
                                        <p:strVal val="visible"/>
                                      </p:to>
                                    </p:set>
                                  </p:childTnLst>
                                </p:cTn>
                              </p:par>
                            </p:childTnLst>
                          </p:cTn>
                        </p:par>
                        <p:par>
                          <p:cTn id="43" fill="hold">
                            <p:stCondLst>
                              <p:cond delay="2600"/>
                            </p:stCondLst>
                            <p:childTnLst>
                              <p:par>
                                <p:cTn id="44" presetID="1" presetClass="entr" presetSubtype="0" fill="hold" nodeType="afterEffect">
                                  <p:stCondLst>
                                    <p:cond delay="200"/>
                                  </p:stCondLst>
                                  <p:childTnLst>
                                    <p:set>
                                      <p:cBhvr>
                                        <p:cTn id="45" dur="1" fill="hold">
                                          <p:stCondLst>
                                            <p:cond delay="0"/>
                                          </p:stCondLst>
                                        </p:cTn>
                                        <p:tgtEl>
                                          <p:spTgt spid="20"/>
                                        </p:tgtEl>
                                        <p:attrNameLst>
                                          <p:attrName>style.visibility</p:attrName>
                                        </p:attrNameLst>
                                      </p:cBhvr>
                                      <p:to>
                                        <p:strVal val="visible"/>
                                      </p:to>
                                    </p:set>
                                  </p:childTnLst>
                                </p:cTn>
                              </p:par>
                            </p:childTnLst>
                          </p:cTn>
                        </p:par>
                        <p:par>
                          <p:cTn id="46" fill="hold">
                            <p:stCondLst>
                              <p:cond delay="2800"/>
                            </p:stCondLst>
                            <p:childTnLst>
                              <p:par>
                                <p:cTn id="47" presetID="1" presetClass="entr" presetSubtype="0" fill="hold" nodeType="afterEffect">
                                  <p:stCondLst>
                                    <p:cond delay="200"/>
                                  </p:stCondLst>
                                  <p:childTnLst>
                                    <p:set>
                                      <p:cBhvr>
                                        <p:cTn id="48" dur="1" fill="hold">
                                          <p:stCondLst>
                                            <p:cond delay="0"/>
                                          </p:stCondLst>
                                        </p:cTn>
                                        <p:tgtEl>
                                          <p:spTgt spid="21"/>
                                        </p:tgtEl>
                                        <p:attrNameLst>
                                          <p:attrName>style.visibility</p:attrName>
                                        </p:attrNameLst>
                                      </p:cBhvr>
                                      <p:to>
                                        <p:strVal val="visible"/>
                                      </p:to>
                                    </p:set>
                                  </p:childTnLst>
                                </p:cTn>
                              </p:par>
                            </p:childTnLst>
                          </p:cTn>
                        </p:par>
                        <p:par>
                          <p:cTn id="49" fill="hold">
                            <p:stCondLst>
                              <p:cond delay="3000"/>
                            </p:stCondLst>
                            <p:childTnLst>
                              <p:par>
                                <p:cTn id="50" presetID="1" presetClass="entr" presetSubtype="0" fill="hold" nodeType="afterEffect">
                                  <p:stCondLst>
                                    <p:cond delay="200"/>
                                  </p:stCondLst>
                                  <p:childTnLst>
                                    <p:set>
                                      <p:cBhvr>
                                        <p:cTn id="51" dur="1" fill="hold">
                                          <p:stCondLst>
                                            <p:cond delay="0"/>
                                          </p:stCondLst>
                                        </p:cTn>
                                        <p:tgtEl>
                                          <p:spTgt spid="22"/>
                                        </p:tgtEl>
                                        <p:attrNameLst>
                                          <p:attrName>style.visibility</p:attrName>
                                        </p:attrNameLst>
                                      </p:cBhvr>
                                      <p:to>
                                        <p:strVal val="visible"/>
                                      </p:to>
                                    </p:set>
                                  </p:childTnLst>
                                </p:cTn>
                              </p:par>
                            </p:childTnLst>
                          </p:cTn>
                        </p:par>
                        <p:par>
                          <p:cTn id="52" fill="hold">
                            <p:stCondLst>
                              <p:cond delay="3200"/>
                            </p:stCondLst>
                            <p:childTnLst>
                              <p:par>
                                <p:cTn id="53" presetID="1" presetClass="entr" presetSubtype="0" fill="hold" nodeType="afterEffect">
                                  <p:stCondLst>
                                    <p:cond delay="200"/>
                                  </p:stCondLst>
                                  <p:childTnLst>
                                    <p:set>
                                      <p:cBhvr>
                                        <p:cTn id="54" dur="1" fill="hold">
                                          <p:stCondLst>
                                            <p:cond delay="0"/>
                                          </p:stCondLst>
                                        </p:cTn>
                                        <p:tgtEl>
                                          <p:spTgt spid="23"/>
                                        </p:tgtEl>
                                        <p:attrNameLst>
                                          <p:attrName>style.visibility</p:attrName>
                                        </p:attrNameLst>
                                      </p:cBhvr>
                                      <p:to>
                                        <p:strVal val="visible"/>
                                      </p:to>
                                    </p:set>
                                  </p:childTnLst>
                                </p:cTn>
                              </p:par>
                            </p:childTnLst>
                          </p:cTn>
                        </p:par>
                        <p:par>
                          <p:cTn id="55" fill="hold">
                            <p:stCondLst>
                              <p:cond delay="3400"/>
                            </p:stCondLst>
                            <p:childTnLst>
                              <p:par>
                                <p:cTn id="56" presetID="1" presetClass="entr" presetSubtype="0" fill="hold" nodeType="afterEffect">
                                  <p:stCondLst>
                                    <p:cond delay="200"/>
                                  </p:stCondLst>
                                  <p:childTnLst>
                                    <p:set>
                                      <p:cBhvr>
                                        <p:cTn id="57" dur="1" fill="hold">
                                          <p:stCondLst>
                                            <p:cond delay="0"/>
                                          </p:stCondLst>
                                        </p:cTn>
                                        <p:tgtEl>
                                          <p:spTgt spid="24"/>
                                        </p:tgtEl>
                                        <p:attrNameLst>
                                          <p:attrName>style.visibility</p:attrName>
                                        </p:attrNameLst>
                                      </p:cBhvr>
                                      <p:to>
                                        <p:strVal val="visible"/>
                                      </p:to>
                                    </p:set>
                                  </p:childTnLst>
                                </p:cTn>
                              </p:par>
                            </p:childTnLst>
                          </p:cTn>
                        </p:par>
                        <p:par>
                          <p:cTn id="58" fill="hold">
                            <p:stCondLst>
                              <p:cond delay="3600"/>
                            </p:stCondLst>
                            <p:childTnLst>
                              <p:par>
                                <p:cTn id="59" presetID="1" presetClass="entr" presetSubtype="0" fill="hold" nodeType="afterEffect">
                                  <p:stCondLst>
                                    <p:cond delay="200"/>
                                  </p:stCondLst>
                                  <p:childTnLst>
                                    <p:set>
                                      <p:cBhvr>
                                        <p:cTn id="60" dur="1" fill="hold">
                                          <p:stCondLst>
                                            <p:cond delay="0"/>
                                          </p:stCondLst>
                                        </p:cTn>
                                        <p:tgtEl>
                                          <p:spTgt spid="25"/>
                                        </p:tgtEl>
                                        <p:attrNameLst>
                                          <p:attrName>style.visibility</p:attrName>
                                        </p:attrNameLst>
                                      </p:cBhvr>
                                      <p:to>
                                        <p:strVal val="visible"/>
                                      </p:to>
                                    </p:set>
                                  </p:childTnLst>
                                </p:cTn>
                              </p:par>
                            </p:childTnLst>
                          </p:cTn>
                        </p:par>
                        <p:par>
                          <p:cTn id="61" fill="hold">
                            <p:stCondLst>
                              <p:cond delay="3800"/>
                            </p:stCondLst>
                            <p:childTnLst>
                              <p:par>
                                <p:cTn id="62" presetID="1" presetClass="entr" presetSubtype="0" fill="hold" nodeType="afterEffect">
                                  <p:stCondLst>
                                    <p:cond delay="200"/>
                                  </p:stCondLst>
                                  <p:childTnLst>
                                    <p:set>
                                      <p:cBhvr>
                                        <p:cTn id="63" dur="1" fill="hold">
                                          <p:stCondLst>
                                            <p:cond delay="0"/>
                                          </p:stCondLst>
                                        </p:cTn>
                                        <p:tgtEl>
                                          <p:spTgt spid="26"/>
                                        </p:tgtEl>
                                        <p:attrNameLst>
                                          <p:attrName>style.visibility</p:attrName>
                                        </p:attrNameLst>
                                      </p:cBhvr>
                                      <p:to>
                                        <p:strVal val="visible"/>
                                      </p:to>
                                    </p:set>
                                  </p:childTnLst>
                                </p:cTn>
                              </p:par>
                            </p:childTnLst>
                          </p:cTn>
                        </p:par>
                        <p:par>
                          <p:cTn id="64" fill="hold">
                            <p:stCondLst>
                              <p:cond delay="4000"/>
                            </p:stCondLst>
                            <p:childTnLst>
                              <p:par>
                                <p:cTn id="65" presetID="1" presetClass="entr" presetSubtype="0" fill="hold" nodeType="afterEffect">
                                  <p:stCondLst>
                                    <p:cond delay="200"/>
                                  </p:stCondLst>
                                  <p:childTnLst>
                                    <p:set>
                                      <p:cBhvr>
                                        <p:cTn id="66" dur="1" fill="hold">
                                          <p:stCondLst>
                                            <p:cond delay="0"/>
                                          </p:stCondLst>
                                        </p:cTn>
                                        <p:tgtEl>
                                          <p:spTgt spid="27"/>
                                        </p:tgtEl>
                                        <p:attrNameLst>
                                          <p:attrName>style.visibility</p:attrName>
                                        </p:attrNameLst>
                                      </p:cBhvr>
                                      <p:to>
                                        <p:strVal val="visible"/>
                                      </p:to>
                                    </p:set>
                                  </p:childTnLst>
                                </p:cTn>
                              </p:par>
                            </p:childTnLst>
                          </p:cTn>
                        </p:par>
                        <p:par>
                          <p:cTn id="67" fill="hold">
                            <p:stCondLst>
                              <p:cond delay="4200"/>
                            </p:stCondLst>
                            <p:childTnLst>
                              <p:par>
                                <p:cTn id="68" presetID="1" presetClass="entr" presetSubtype="0" fill="hold" nodeType="afterEffect">
                                  <p:stCondLst>
                                    <p:cond delay="200"/>
                                  </p:stCondLst>
                                  <p:childTnLst>
                                    <p:set>
                                      <p:cBhvr>
                                        <p:cTn id="69" dur="1" fill="hold">
                                          <p:stCondLst>
                                            <p:cond delay="0"/>
                                          </p:stCondLst>
                                        </p:cTn>
                                        <p:tgtEl>
                                          <p:spTgt spid="28"/>
                                        </p:tgtEl>
                                        <p:attrNameLst>
                                          <p:attrName>style.visibility</p:attrName>
                                        </p:attrNameLst>
                                      </p:cBhvr>
                                      <p:to>
                                        <p:strVal val="visible"/>
                                      </p:to>
                                    </p:set>
                                  </p:childTnLst>
                                </p:cTn>
                              </p:par>
                            </p:childTnLst>
                          </p:cTn>
                        </p:par>
                        <p:par>
                          <p:cTn id="70" fill="hold">
                            <p:stCondLst>
                              <p:cond delay="4400"/>
                            </p:stCondLst>
                            <p:childTnLst>
                              <p:par>
                                <p:cTn id="71" presetID="1" presetClass="entr" presetSubtype="0" fill="hold" nodeType="afterEffect">
                                  <p:stCondLst>
                                    <p:cond delay="200"/>
                                  </p:stCondLst>
                                  <p:childTnLst>
                                    <p:set>
                                      <p:cBhvr>
                                        <p:cTn id="72" dur="1" fill="hold">
                                          <p:stCondLst>
                                            <p:cond delay="0"/>
                                          </p:stCondLst>
                                        </p:cTn>
                                        <p:tgtEl>
                                          <p:spTgt spid="29"/>
                                        </p:tgtEl>
                                        <p:attrNameLst>
                                          <p:attrName>style.visibility</p:attrName>
                                        </p:attrNameLst>
                                      </p:cBhvr>
                                      <p:to>
                                        <p:strVal val="visible"/>
                                      </p:to>
                                    </p:set>
                                  </p:childTnLst>
                                </p:cTn>
                              </p:par>
                            </p:childTnLst>
                          </p:cTn>
                        </p:par>
                        <p:par>
                          <p:cTn id="73" fill="hold">
                            <p:stCondLst>
                              <p:cond delay="4600"/>
                            </p:stCondLst>
                            <p:childTnLst>
                              <p:par>
                                <p:cTn id="74" presetID="1" presetClass="entr" presetSubtype="0" fill="hold" nodeType="afterEffect">
                                  <p:stCondLst>
                                    <p:cond delay="200"/>
                                  </p:stCondLst>
                                  <p:childTnLst>
                                    <p:set>
                                      <p:cBhvr>
                                        <p:cTn id="75" dur="1" fill="hold">
                                          <p:stCondLst>
                                            <p:cond delay="0"/>
                                          </p:stCondLst>
                                        </p:cTn>
                                        <p:tgtEl>
                                          <p:spTgt spid="30"/>
                                        </p:tgtEl>
                                        <p:attrNameLst>
                                          <p:attrName>style.visibility</p:attrName>
                                        </p:attrNameLst>
                                      </p:cBhvr>
                                      <p:to>
                                        <p:strVal val="visible"/>
                                      </p:to>
                                    </p:set>
                                  </p:childTnLst>
                                </p:cTn>
                              </p:par>
                            </p:childTnLst>
                          </p:cTn>
                        </p:par>
                        <p:par>
                          <p:cTn id="76" fill="hold">
                            <p:stCondLst>
                              <p:cond delay="4800"/>
                            </p:stCondLst>
                            <p:childTnLst>
                              <p:par>
                                <p:cTn id="77" presetID="1" presetClass="entr" presetSubtype="0" fill="hold" nodeType="afterEffect">
                                  <p:stCondLst>
                                    <p:cond delay="200"/>
                                  </p:stCondLst>
                                  <p:childTnLst>
                                    <p:set>
                                      <p:cBhvr>
                                        <p:cTn id="78" dur="1" fill="hold">
                                          <p:stCondLst>
                                            <p:cond delay="0"/>
                                          </p:stCondLst>
                                        </p:cTn>
                                        <p:tgtEl>
                                          <p:spTgt spid="31"/>
                                        </p:tgtEl>
                                        <p:attrNameLst>
                                          <p:attrName>style.visibility</p:attrName>
                                        </p:attrNameLst>
                                      </p:cBhvr>
                                      <p:to>
                                        <p:strVal val="visible"/>
                                      </p:to>
                                    </p:set>
                                  </p:childTnLst>
                                </p:cTn>
                              </p:par>
                            </p:childTnLst>
                          </p:cTn>
                        </p:par>
                        <p:par>
                          <p:cTn id="79" fill="hold">
                            <p:stCondLst>
                              <p:cond delay="5000"/>
                            </p:stCondLst>
                            <p:childTnLst>
                              <p:par>
                                <p:cTn id="80" presetID="1" presetClass="entr" presetSubtype="0" fill="hold" nodeType="afterEffect">
                                  <p:stCondLst>
                                    <p:cond delay="200"/>
                                  </p:stCondLst>
                                  <p:childTnLst>
                                    <p:set>
                                      <p:cBhvr>
                                        <p:cTn id="81" dur="1" fill="hold">
                                          <p:stCondLst>
                                            <p:cond delay="0"/>
                                          </p:stCondLst>
                                        </p:cTn>
                                        <p:tgtEl>
                                          <p:spTgt spid="32"/>
                                        </p:tgtEl>
                                        <p:attrNameLst>
                                          <p:attrName>style.visibility</p:attrName>
                                        </p:attrNameLst>
                                      </p:cBhvr>
                                      <p:to>
                                        <p:strVal val="visible"/>
                                      </p:to>
                                    </p:set>
                                  </p:childTnLst>
                                </p:cTn>
                              </p:par>
                            </p:childTnLst>
                          </p:cTn>
                        </p:par>
                        <p:par>
                          <p:cTn id="82" fill="hold">
                            <p:stCondLst>
                              <p:cond delay="5200"/>
                            </p:stCondLst>
                            <p:childTnLst>
                              <p:par>
                                <p:cTn id="83" presetID="1" presetClass="entr" presetSubtype="0" fill="hold" nodeType="afterEffect">
                                  <p:stCondLst>
                                    <p:cond delay="200"/>
                                  </p:stCondLst>
                                  <p:childTnLst>
                                    <p:set>
                                      <p:cBhvr>
                                        <p:cTn id="84" dur="1" fill="hold">
                                          <p:stCondLst>
                                            <p:cond delay="0"/>
                                          </p:stCondLst>
                                        </p:cTn>
                                        <p:tgtEl>
                                          <p:spTgt spid="33"/>
                                        </p:tgtEl>
                                        <p:attrNameLst>
                                          <p:attrName>style.visibility</p:attrName>
                                        </p:attrNameLst>
                                      </p:cBhvr>
                                      <p:to>
                                        <p:strVal val="visible"/>
                                      </p:to>
                                    </p:set>
                                  </p:childTnLst>
                                </p:cTn>
                              </p:par>
                            </p:childTnLst>
                          </p:cTn>
                        </p:par>
                        <p:par>
                          <p:cTn id="85" fill="hold">
                            <p:stCondLst>
                              <p:cond delay="5400"/>
                            </p:stCondLst>
                            <p:childTnLst>
                              <p:par>
                                <p:cTn id="86" presetID="1" presetClass="entr" presetSubtype="0" fill="hold" nodeType="afterEffect">
                                  <p:stCondLst>
                                    <p:cond delay="200"/>
                                  </p:stCondLst>
                                  <p:childTnLst>
                                    <p:set>
                                      <p:cBhvr>
                                        <p:cTn id="87" dur="1" fill="hold">
                                          <p:stCondLst>
                                            <p:cond delay="0"/>
                                          </p:stCondLst>
                                        </p:cTn>
                                        <p:tgtEl>
                                          <p:spTgt spid="34"/>
                                        </p:tgtEl>
                                        <p:attrNameLst>
                                          <p:attrName>style.visibility</p:attrName>
                                        </p:attrNameLst>
                                      </p:cBhvr>
                                      <p:to>
                                        <p:strVal val="visible"/>
                                      </p:to>
                                    </p:set>
                                  </p:childTnLst>
                                </p:cTn>
                              </p:par>
                            </p:childTnLst>
                          </p:cTn>
                        </p:par>
                        <p:par>
                          <p:cTn id="88" fill="hold">
                            <p:stCondLst>
                              <p:cond delay="5600"/>
                            </p:stCondLst>
                            <p:childTnLst>
                              <p:par>
                                <p:cTn id="89" presetID="1" presetClass="entr" presetSubtype="0" fill="hold" nodeType="afterEffect">
                                  <p:stCondLst>
                                    <p:cond delay="200"/>
                                  </p:stCondLst>
                                  <p:childTnLst>
                                    <p:set>
                                      <p:cBhvr>
                                        <p:cTn id="90" dur="1" fill="hold">
                                          <p:stCondLst>
                                            <p:cond delay="0"/>
                                          </p:stCondLst>
                                        </p:cTn>
                                        <p:tgtEl>
                                          <p:spTgt spid="35"/>
                                        </p:tgtEl>
                                        <p:attrNameLst>
                                          <p:attrName>style.visibility</p:attrName>
                                        </p:attrNameLst>
                                      </p:cBhvr>
                                      <p:to>
                                        <p:strVal val="visible"/>
                                      </p:to>
                                    </p:set>
                                  </p:childTnLst>
                                </p:cTn>
                              </p:par>
                            </p:childTnLst>
                          </p:cTn>
                        </p:par>
                        <p:par>
                          <p:cTn id="91" fill="hold">
                            <p:stCondLst>
                              <p:cond delay="5800"/>
                            </p:stCondLst>
                            <p:childTnLst>
                              <p:par>
                                <p:cTn id="92" presetID="1" presetClass="entr" presetSubtype="0" fill="hold" nodeType="afterEffect">
                                  <p:stCondLst>
                                    <p:cond delay="200"/>
                                  </p:stCondLst>
                                  <p:childTnLst>
                                    <p:set>
                                      <p:cBhvr>
                                        <p:cTn id="93" dur="1" fill="hold">
                                          <p:stCondLst>
                                            <p:cond delay="0"/>
                                          </p:stCondLst>
                                        </p:cTn>
                                        <p:tgtEl>
                                          <p:spTgt spid="36"/>
                                        </p:tgtEl>
                                        <p:attrNameLst>
                                          <p:attrName>style.visibility</p:attrName>
                                        </p:attrNameLst>
                                      </p:cBhvr>
                                      <p:to>
                                        <p:strVal val="visible"/>
                                      </p:to>
                                    </p:set>
                                  </p:childTnLst>
                                </p:cTn>
                              </p:par>
                            </p:childTnLst>
                          </p:cTn>
                        </p:par>
                        <p:par>
                          <p:cTn id="94" fill="hold">
                            <p:stCondLst>
                              <p:cond delay="6000"/>
                            </p:stCondLst>
                            <p:childTnLst>
                              <p:par>
                                <p:cTn id="95" presetID="1" presetClass="entr" presetSubtype="0" fill="hold" nodeType="afterEffect">
                                  <p:stCondLst>
                                    <p:cond delay="200"/>
                                  </p:stCondLst>
                                  <p:childTnLst>
                                    <p:set>
                                      <p:cBhvr>
                                        <p:cTn id="96" dur="1" fill="hold">
                                          <p:stCondLst>
                                            <p:cond delay="0"/>
                                          </p:stCondLst>
                                        </p:cTn>
                                        <p:tgtEl>
                                          <p:spTgt spid="37"/>
                                        </p:tgtEl>
                                        <p:attrNameLst>
                                          <p:attrName>style.visibility</p:attrName>
                                        </p:attrNameLst>
                                      </p:cBhvr>
                                      <p:to>
                                        <p:strVal val="visible"/>
                                      </p:to>
                                    </p:set>
                                  </p:childTnLst>
                                </p:cTn>
                              </p:par>
                            </p:childTnLst>
                          </p:cTn>
                        </p:par>
                        <p:par>
                          <p:cTn id="97" fill="hold">
                            <p:stCondLst>
                              <p:cond delay="6200"/>
                            </p:stCondLst>
                            <p:childTnLst>
                              <p:par>
                                <p:cTn id="98" presetID="1" presetClass="entr" presetSubtype="0" fill="hold" nodeType="afterEffect">
                                  <p:stCondLst>
                                    <p:cond delay="200"/>
                                  </p:stCondLst>
                                  <p:childTnLst>
                                    <p:set>
                                      <p:cBhvr>
                                        <p:cTn id="99" dur="1" fill="hold">
                                          <p:stCondLst>
                                            <p:cond delay="0"/>
                                          </p:stCondLst>
                                        </p:cTn>
                                        <p:tgtEl>
                                          <p:spTgt spid="38"/>
                                        </p:tgtEl>
                                        <p:attrNameLst>
                                          <p:attrName>style.visibility</p:attrName>
                                        </p:attrNameLst>
                                      </p:cBhvr>
                                      <p:to>
                                        <p:strVal val="visible"/>
                                      </p:to>
                                    </p:set>
                                  </p:childTnLst>
                                </p:cTn>
                              </p:par>
                            </p:childTnLst>
                          </p:cTn>
                        </p:par>
                        <p:par>
                          <p:cTn id="100" fill="hold">
                            <p:stCondLst>
                              <p:cond delay="6400"/>
                            </p:stCondLst>
                            <p:childTnLst>
                              <p:par>
                                <p:cTn id="101" presetID="1" presetClass="entr" presetSubtype="0" fill="hold" nodeType="afterEffect">
                                  <p:stCondLst>
                                    <p:cond delay="200"/>
                                  </p:stCondLst>
                                  <p:childTnLst>
                                    <p:set>
                                      <p:cBhvr>
                                        <p:cTn id="102" dur="1" fill="hold">
                                          <p:stCondLst>
                                            <p:cond delay="0"/>
                                          </p:stCondLst>
                                        </p:cTn>
                                        <p:tgtEl>
                                          <p:spTgt spid="39"/>
                                        </p:tgtEl>
                                        <p:attrNameLst>
                                          <p:attrName>style.visibility</p:attrName>
                                        </p:attrNameLst>
                                      </p:cBhvr>
                                      <p:to>
                                        <p:strVal val="visible"/>
                                      </p:to>
                                    </p:set>
                                  </p:childTnLst>
                                </p:cTn>
                              </p:par>
                            </p:childTnLst>
                          </p:cTn>
                        </p:par>
                        <p:par>
                          <p:cTn id="103" fill="hold">
                            <p:stCondLst>
                              <p:cond delay="6600"/>
                            </p:stCondLst>
                            <p:childTnLst>
                              <p:par>
                                <p:cTn id="104" presetID="1" presetClass="entr" presetSubtype="0" fill="hold" nodeType="afterEffect">
                                  <p:stCondLst>
                                    <p:cond delay="200"/>
                                  </p:stCondLst>
                                  <p:childTnLst>
                                    <p:set>
                                      <p:cBhvr>
                                        <p:cTn id="105" dur="1" fill="hold">
                                          <p:stCondLst>
                                            <p:cond delay="0"/>
                                          </p:stCondLst>
                                        </p:cTn>
                                        <p:tgtEl>
                                          <p:spTgt spid="40"/>
                                        </p:tgtEl>
                                        <p:attrNameLst>
                                          <p:attrName>style.visibility</p:attrName>
                                        </p:attrNameLst>
                                      </p:cBhvr>
                                      <p:to>
                                        <p:strVal val="visible"/>
                                      </p:to>
                                    </p:set>
                                  </p:childTnLst>
                                </p:cTn>
                              </p:par>
                            </p:childTnLst>
                          </p:cTn>
                        </p:par>
                        <p:par>
                          <p:cTn id="106" fill="hold">
                            <p:stCondLst>
                              <p:cond delay="6800"/>
                            </p:stCondLst>
                            <p:childTnLst>
                              <p:par>
                                <p:cTn id="107" presetID="1" presetClass="entr" presetSubtype="0" fill="hold" nodeType="afterEffect">
                                  <p:stCondLst>
                                    <p:cond delay="200"/>
                                  </p:stCondLst>
                                  <p:childTnLst>
                                    <p:set>
                                      <p:cBhvr>
                                        <p:cTn id="108" dur="1" fill="hold">
                                          <p:stCondLst>
                                            <p:cond delay="0"/>
                                          </p:stCondLst>
                                        </p:cTn>
                                        <p:tgtEl>
                                          <p:spTgt spid="41"/>
                                        </p:tgtEl>
                                        <p:attrNameLst>
                                          <p:attrName>style.visibility</p:attrName>
                                        </p:attrNameLst>
                                      </p:cBhvr>
                                      <p:to>
                                        <p:strVal val="visible"/>
                                      </p:to>
                                    </p:set>
                                  </p:childTnLst>
                                </p:cTn>
                              </p:par>
                            </p:childTnLst>
                          </p:cTn>
                        </p:par>
                        <p:par>
                          <p:cTn id="109" fill="hold">
                            <p:stCondLst>
                              <p:cond delay="7000"/>
                            </p:stCondLst>
                            <p:childTnLst>
                              <p:par>
                                <p:cTn id="110" presetID="1" presetClass="entr" presetSubtype="0" fill="hold" nodeType="afterEffect">
                                  <p:stCondLst>
                                    <p:cond delay="200"/>
                                  </p:stCondLst>
                                  <p:childTnLst>
                                    <p:set>
                                      <p:cBhvr>
                                        <p:cTn id="111" dur="1" fill="hold">
                                          <p:stCondLst>
                                            <p:cond delay="0"/>
                                          </p:stCondLst>
                                        </p:cTn>
                                        <p:tgtEl>
                                          <p:spTgt spid="42"/>
                                        </p:tgtEl>
                                        <p:attrNameLst>
                                          <p:attrName>style.visibility</p:attrName>
                                        </p:attrNameLst>
                                      </p:cBhvr>
                                      <p:to>
                                        <p:strVal val="visible"/>
                                      </p:to>
                                    </p:set>
                                  </p:childTnLst>
                                </p:cTn>
                              </p:par>
                            </p:childTnLst>
                          </p:cTn>
                        </p:par>
                        <p:par>
                          <p:cTn id="112" fill="hold">
                            <p:stCondLst>
                              <p:cond delay="7200"/>
                            </p:stCondLst>
                            <p:childTnLst>
                              <p:par>
                                <p:cTn id="113" presetID="1" presetClass="entr" presetSubtype="0" fill="hold" nodeType="afterEffect">
                                  <p:stCondLst>
                                    <p:cond delay="200"/>
                                  </p:stCondLst>
                                  <p:childTnLst>
                                    <p:set>
                                      <p:cBhvr>
                                        <p:cTn id="114" dur="1" fill="hold">
                                          <p:stCondLst>
                                            <p:cond delay="0"/>
                                          </p:stCondLst>
                                        </p:cTn>
                                        <p:tgtEl>
                                          <p:spTgt spid="43"/>
                                        </p:tgtEl>
                                        <p:attrNameLst>
                                          <p:attrName>style.visibility</p:attrName>
                                        </p:attrNameLst>
                                      </p:cBhvr>
                                      <p:to>
                                        <p:strVal val="visible"/>
                                      </p:to>
                                    </p:set>
                                  </p:childTnLst>
                                </p:cTn>
                              </p:par>
                            </p:childTnLst>
                          </p:cTn>
                        </p:par>
                        <p:par>
                          <p:cTn id="115" fill="hold">
                            <p:stCondLst>
                              <p:cond delay="7400"/>
                            </p:stCondLst>
                            <p:childTnLst>
                              <p:par>
                                <p:cTn id="116" presetID="1" presetClass="entr" presetSubtype="0" fill="hold" nodeType="afterEffect">
                                  <p:stCondLst>
                                    <p:cond delay="200"/>
                                  </p:stCondLst>
                                  <p:childTnLst>
                                    <p:set>
                                      <p:cBhvr>
                                        <p:cTn id="117" dur="1" fill="hold">
                                          <p:stCondLst>
                                            <p:cond delay="0"/>
                                          </p:stCondLst>
                                        </p:cTn>
                                        <p:tgtEl>
                                          <p:spTgt spid="44"/>
                                        </p:tgtEl>
                                        <p:attrNameLst>
                                          <p:attrName>style.visibility</p:attrName>
                                        </p:attrNameLst>
                                      </p:cBhvr>
                                      <p:to>
                                        <p:strVal val="visible"/>
                                      </p:to>
                                    </p:set>
                                  </p:childTnLst>
                                </p:cTn>
                              </p:par>
                            </p:childTnLst>
                          </p:cTn>
                        </p:par>
                        <p:par>
                          <p:cTn id="118" fill="hold">
                            <p:stCondLst>
                              <p:cond delay="7600"/>
                            </p:stCondLst>
                            <p:childTnLst>
                              <p:par>
                                <p:cTn id="119" presetID="1" presetClass="entr" presetSubtype="0" fill="hold" nodeType="afterEffect">
                                  <p:stCondLst>
                                    <p:cond delay="200"/>
                                  </p:stCondLst>
                                  <p:childTnLst>
                                    <p:set>
                                      <p:cBhvr>
                                        <p:cTn id="120" dur="1" fill="hold">
                                          <p:stCondLst>
                                            <p:cond delay="0"/>
                                          </p:stCondLst>
                                        </p:cTn>
                                        <p:tgtEl>
                                          <p:spTgt spid="45"/>
                                        </p:tgtEl>
                                        <p:attrNameLst>
                                          <p:attrName>style.visibility</p:attrName>
                                        </p:attrNameLst>
                                      </p:cBhvr>
                                      <p:to>
                                        <p:strVal val="visible"/>
                                      </p:to>
                                    </p:set>
                                  </p:childTnLst>
                                </p:cTn>
                              </p:par>
                            </p:childTnLst>
                          </p:cTn>
                        </p:par>
                        <p:par>
                          <p:cTn id="121" fill="hold">
                            <p:stCondLst>
                              <p:cond delay="7800"/>
                            </p:stCondLst>
                            <p:childTnLst>
                              <p:par>
                                <p:cTn id="122" presetID="1" presetClass="entr" presetSubtype="0" fill="hold" nodeType="afterEffect">
                                  <p:stCondLst>
                                    <p:cond delay="200"/>
                                  </p:stCondLst>
                                  <p:childTnLst>
                                    <p:set>
                                      <p:cBhvr>
                                        <p:cTn id="123" dur="1" fill="hold">
                                          <p:stCondLst>
                                            <p:cond delay="0"/>
                                          </p:stCondLst>
                                        </p:cTn>
                                        <p:tgtEl>
                                          <p:spTgt spid="46"/>
                                        </p:tgtEl>
                                        <p:attrNameLst>
                                          <p:attrName>style.visibility</p:attrName>
                                        </p:attrNameLst>
                                      </p:cBhvr>
                                      <p:to>
                                        <p:strVal val="visible"/>
                                      </p:to>
                                    </p:set>
                                  </p:childTnLst>
                                </p:cTn>
                              </p:par>
                            </p:childTnLst>
                          </p:cTn>
                        </p:par>
                        <p:par>
                          <p:cTn id="124" fill="hold">
                            <p:stCondLst>
                              <p:cond delay="8000"/>
                            </p:stCondLst>
                            <p:childTnLst>
                              <p:par>
                                <p:cTn id="125" presetID="1" presetClass="entr" presetSubtype="0" fill="hold" nodeType="afterEffect">
                                  <p:stCondLst>
                                    <p:cond delay="200"/>
                                  </p:stCondLst>
                                  <p:childTnLst>
                                    <p:set>
                                      <p:cBhvr>
                                        <p:cTn id="126" dur="1" fill="hold">
                                          <p:stCondLst>
                                            <p:cond delay="0"/>
                                          </p:stCondLst>
                                        </p:cTn>
                                        <p:tgtEl>
                                          <p:spTgt spid="47"/>
                                        </p:tgtEl>
                                        <p:attrNameLst>
                                          <p:attrName>style.visibility</p:attrName>
                                        </p:attrNameLst>
                                      </p:cBhvr>
                                      <p:to>
                                        <p:strVal val="visible"/>
                                      </p:to>
                                    </p:set>
                                  </p:childTnLst>
                                </p:cTn>
                              </p:par>
                            </p:childTnLst>
                          </p:cTn>
                        </p:par>
                        <p:par>
                          <p:cTn id="127" fill="hold">
                            <p:stCondLst>
                              <p:cond delay="8200"/>
                            </p:stCondLst>
                            <p:childTnLst>
                              <p:par>
                                <p:cTn id="128" presetID="1" presetClass="entr" presetSubtype="0" fill="hold" nodeType="afterEffect">
                                  <p:stCondLst>
                                    <p:cond delay="200"/>
                                  </p:stCondLst>
                                  <p:childTnLst>
                                    <p:set>
                                      <p:cBhvr>
                                        <p:cTn id="129" dur="1" fill="hold">
                                          <p:stCondLst>
                                            <p:cond delay="0"/>
                                          </p:stCondLst>
                                        </p:cTn>
                                        <p:tgtEl>
                                          <p:spTgt spid="48"/>
                                        </p:tgtEl>
                                        <p:attrNameLst>
                                          <p:attrName>style.visibility</p:attrName>
                                        </p:attrNameLst>
                                      </p:cBhvr>
                                      <p:to>
                                        <p:strVal val="visible"/>
                                      </p:to>
                                    </p:set>
                                  </p:childTnLst>
                                </p:cTn>
                              </p:par>
                            </p:childTnLst>
                          </p:cTn>
                        </p:par>
                        <p:par>
                          <p:cTn id="130" fill="hold">
                            <p:stCondLst>
                              <p:cond delay="8400"/>
                            </p:stCondLst>
                            <p:childTnLst>
                              <p:par>
                                <p:cTn id="131" presetID="1" presetClass="entr" presetSubtype="0" fill="hold" nodeType="afterEffect">
                                  <p:stCondLst>
                                    <p:cond delay="200"/>
                                  </p:stCondLst>
                                  <p:childTnLst>
                                    <p:set>
                                      <p:cBhvr>
                                        <p:cTn id="132" dur="1" fill="hold">
                                          <p:stCondLst>
                                            <p:cond delay="0"/>
                                          </p:stCondLst>
                                        </p:cTn>
                                        <p:tgtEl>
                                          <p:spTgt spid="49"/>
                                        </p:tgtEl>
                                        <p:attrNameLst>
                                          <p:attrName>style.visibility</p:attrName>
                                        </p:attrNameLst>
                                      </p:cBhvr>
                                      <p:to>
                                        <p:strVal val="visible"/>
                                      </p:to>
                                    </p:set>
                                  </p:childTnLst>
                                </p:cTn>
                              </p:par>
                            </p:childTnLst>
                          </p:cTn>
                        </p:par>
                        <p:par>
                          <p:cTn id="133" fill="hold">
                            <p:stCondLst>
                              <p:cond delay="8600"/>
                            </p:stCondLst>
                            <p:childTnLst>
                              <p:par>
                                <p:cTn id="134" presetID="1" presetClass="entr" presetSubtype="0" fill="hold" nodeType="afterEffect">
                                  <p:stCondLst>
                                    <p:cond delay="200"/>
                                  </p:stCondLst>
                                  <p:childTnLst>
                                    <p:set>
                                      <p:cBhvr>
                                        <p:cTn id="135" dur="1" fill="hold">
                                          <p:stCondLst>
                                            <p:cond delay="0"/>
                                          </p:stCondLst>
                                        </p:cTn>
                                        <p:tgtEl>
                                          <p:spTgt spid="50"/>
                                        </p:tgtEl>
                                        <p:attrNameLst>
                                          <p:attrName>style.visibility</p:attrName>
                                        </p:attrNameLst>
                                      </p:cBhvr>
                                      <p:to>
                                        <p:strVal val="visible"/>
                                      </p:to>
                                    </p:set>
                                  </p:childTnLst>
                                </p:cTn>
                              </p:par>
                            </p:childTnLst>
                          </p:cTn>
                        </p:par>
                        <p:par>
                          <p:cTn id="136" fill="hold">
                            <p:stCondLst>
                              <p:cond delay="8800"/>
                            </p:stCondLst>
                            <p:childTnLst>
                              <p:par>
                                <p:cTn id="137" presetID="1" presetClass="entr" presetSubtype="0" fill="hold" nodeType="afterEffect">
                                  <p:stCondLst>
                                    <p:cond delay="200"/>
                                  </p:stCondLst>
                                  <p:childTnLst>
                                    <p:set>
                                      <p:cBhvr>
                                        <p:cTn id="138" dur="1" fill="hold">
                                          <p:stCondLst>
                                            <p:cond delay="0"/>
                                          </p:stCondLst>
                                        </p:cTn>
                                        <p:tgtEl>
                                          <p:spTgt spid="51"/>
                                        </p:tgtEl>
                                        <p:attrNameLst>
                                          <p:attrName>style.visibility</p:attrName>
                                        </p:attrNameLst>
                                      </p:cBhvr>
                                      <p:to>
                                        <p:strVal val="visible"/>
                                      </p:to>
                                    </p:set>
                                  </p:childTnLst>
                                </p:cTn>
                              </p:par>
                            </p:childTnLst>
                          </p:cTn>
                        </p:par>
                        <p:par>
                          <p:cTn id="139" fill="hold">
                            <p:stCondLst>
                              <p:cond delay="9000"/>
                            </p:stCondLst>
                            <p:childTnLst>
                              <p:par>
                                <p:cTn id="140" presetID="1" presetClass="entr" presetSubtype="0" fill="hold" nodeType="afterEffect">
                                  <p:stCondLst>
                                    <p:cond delay="200"/>
                                  </p:stCondLst>
                                  <p:childTnLst>
                                    <p:set>
                                      <p:cBhvr>
                                        <p:cTn id="141" dur="1" fill="hold">
                                          <p:stCondLst>
                                            <p:cond delay="0"/>
                                          </p:stCondLst>
                                        </p:cTn>
                                        <p:tgtEl>
                                          <p:spTgt spid="52"/>
                                        </p:tgtEl>
                                        <p:attrNameLst>
                                          <p:attrName>style.visibility</p:attrName>
                                        </p:attrNameLst>
                                      </p:cBhvr>
                                      <p:to>
                                        <p:strVal val="visible"/>
                                      </p:to>
                                    </p:set>
                                  </p:childTnLst>
                                </p:cTn>
                              </p:par>
                            </p:childTnLst>
                          </p:cTn>
                        </p:par>
                        <p:par>
                          <p:cTn id="142" fill="hold">
                            <p:stCondLst>
                              <p:cond delay="9200"/>
                            </p:stCondLst>
                            <p:childTnLst>
                              <p:par>
                                <p:cTn id="143" presetID="1" presetClass="entr" presetSubtype="0" fill="hold" nodeType="afterEffect">
                                  <p:stCondLst>
                                    <p:cond delay="200"/>
                                  </p:stCondLst>
                                  <p:childTnLst>
                                    <p:set>
                                      <p:cBhvr>
                                        <p:cTn id="144" dur="1" fill="hold">
                                          <p:stCondLst>
                                            <p:cond delay="0"/>
                                          </p:stCondLst>
                                        </p:cTn>
                                        <p:tgtEl>
                                          <p:spTgt spid="53"/>
                                        </p:tgtEl>
                                        <p:attrNameLst>
                                          <p:attrName>style.visibility</p:attrName>
                                        </p:attrNameLst>
                                      </p:cBhvr>
                                      <p:to>
                                        <p:strVal val="visible"/>
                                      </p:to>
                                    </p:set>
                                  </p:childTnLst>
                                </p:cTn>
                              </p:par>
                            </p:childTnLst>
                          </p:cTn>
                        </p:par>
                        <p:par>
                          <p:cTn id="145" fill="hold">
                            <p:stCondLst>
                              <p:cond delay="9400"/>
                            </p:stCondLst>
                            <p:childTnLst>
                              <p:par>
                                <p:cTn id="146" presetID="1" presetClass="entr" presetSubtype="0" fill="hold" nodeType="afterEffect">
                                  <p:stCondLst>
                                    <p:cond delay="200"/>
                                  </p:stCondLst>
                                  <p:childTnLst>
                                    <p:set>
                                      <p:cBhvr>
                                        <p:cTn id="147" dur="1" fill="hold">
                                          <p:stCondLst>
                                            <p:cond delay="0"/>
                                          </p:stCondLst>
                                        </p:cTn>
                                        <p:tgtEl>
                                          <p:spTgt spid="54"/>
                                        </p:tgtEl>
                                        <p:attrNameLst>
                                          <p:attrName>style.visibility</p:attrName>
                                        </p:attrNameLst>
                                      </p:cBhvr>
                                      <p:to>
                                        <p:strVal val="visible"/>
                                      </p:to>
                                    </p:set>
                                  </p:childTnLst>
                                </p:cTn>
                              </p:par>
                            </p:childTnLst>
                          </p:cTn>
                        </p:par>
                        <p:par>
                          <p:cTn id="148" fill="hold">
                            <p:stCondLst>
                              <p:cond delay="9600"/>
                            </p:stCondLst>
                            <p:childTnLst>
                              <p:par>
                                <p:cTn id="149" presetID="1" presetClass="entr" presetSubtype="0" fill="hold" nodeType="afterEffect">
                                  <p:stCondLst>
                                    <p:cond delay="200"/>
                                  </p:stCondLst>
                                  <p:childTnLst>
                                    <p:set>
                                      <p:cBhvr>
                                        <p:cTn id="150" dur="1" fill="hold">
                                          <p:stCondLst>
                                            <p:cond delay="0"/>
                                          </p:stCondLst>
                                        </p:cTn>
                                        <p:tgtEl>
                                          <p:spTgt spid="55"/>
                                        </p:tgtEl>
                                        <p:attrNameLst>
                                          <p:attrName>style.visibility</p:attrName>
                                        </p:attrNameLst>
                                      </p:cBhvr>
                                      <p:to>
                                        <p:strVal val="visible"/>
                                      </p:to>
                                    </p:set>
                                  </p:childTnLst>
                                </p:cTn>
                              </p:par>
                            </p:childTnLst>
                          </p:cTn>
                        </p:par>
                        <p:par>
                          <p:cTn id="151" fill="hold">
                            <p:stCondLst>
                              <p:cond delay="9800"/>
                            </p:stCondLst>
                            <p:childTnLst>
                              <p:par>
                                <p:cTn id="152" presetID="1" presetClass="entr" presetSubtype="0" fill="hold" nodeType="afterEffect">
                                  <p:stCondLst>
                                    <p:cond delay="200"/>
                                  </p:stCondLst>
                                  <p:childTnLst>
                                    <p:set>
                                      <p:cBhvr>
                                        <p:cTn id="153" dur="1" fill="hold">
                                          <p:stCondLst>
                                            <p:cond delay="0"/>
                                          </p:stCondLst>
                                        </p:cTn>
                                        <p:tgtEl>
                                          <p:spTgt spid="56"/>
                                        </p:tgtEl>
                                        <p:attrNameLst>
                                          <p:attrName>style.visibility</p:attrName>
                                        </p:attrNameLst>
                                      </p:cBhvr>
                                      <p:to>
                                        <p:strVal val="visible"/>
                                      </p:to>
                                    </p:set>
                                  </p:childTnLst>
                                </p:cTn>
                              </p:par>
                            </p:childTnLst>
                          </p:cTn>
                        </p:par>
                        <p:par>
                          <p:cTn id="154" fill="hold">
                            <p:stCondLst>
                              <p:cond delay="10000"/>
                            </p:stCondLst>
                            <p:childTnLst>
                              <p:par>
                                <p:cTn id="155" presetID="1" presetClass="entr" presetSubtype="0" fill="hold" nodeType="afterEffect">
                                  <p:stCondLst>
                                    <p:cond delay="200"/>
                                  </p:stCondLst>
                                  <p:childTnLst>
                                    <p:set>
                                      <p:cBhvr>
                                        <p:cTn id="156" dur="1" fill="hold">
                                          <p:stCondLst>
                                            <p:cond delay="0"/>
                                          </p:stCondLst>
                                        </p:cTn>
                                        <p:tgtEl>
                                          <p:spTgt spid="57"/>
                                        </p:tgtEl>
                                        <p:attrNameLst>
                                          <p:attrName>style.visibility</p:attrName>
                                        </p:attrNameLst>
                                      </p:cBhvr>
                                      <p:to>
                                        <p:strVal val="visible"/>
                                      </p:to>
                                    </p:set>
                                  </p:childTnLst>
                                </p:cTn>
                              </p:par>
                            </p:childTnLst>
                          </p:cTn>
                        </p:par>
                        <p:par>
                          <p:cTn id="157" fill="hold">
                            <p:stCondLst>
                              <p:cond delay="10200"/>
                            </p:stCondLst>
                            <p:childTnLst>
                              <p:par>
                                <p:cTn id="158" presetID="1" presetClass="entr" presetSubtype="0" fill="hold" nodeType="afterEffect">
                                  <p:stCondLst>
                                    <p:cond delay="200"/>
                                  </p:stCondLst>
                                  <p:childTnLst>
                                    <p:set>
                                      <p:cBhvr>
                                        <p:cTn id="159" dur="1" fill="hold">
                                          <p:stCondLst>
                                            <p:cond delay="0"/>
                                          </p:stCondLst>
                                        </p:cTn>
                                        <p:tgtEl>
                                          <p:spTgt spid="58"/>
                                        </p:tgtEl>
                                        <p:attrNameLst>
                                          <p:attrName>style.visibility</p:attrName>
                                        </p:attrNameLst>
                                      </p:cBhvr>
                                      <p:to>
                                        <p:strVal val="visible"/>
                                      </p:to>
                                    </p:set>
                                  </p:childTnLst>
                                </p:cTn>
                              </p:par>
                            </p:childTnLst>
                          </p:cTn>
                        </p:par>
                        <p:par>
                          <p:cTn id="160" fill="hold">
                            <p:stCondLst>
                              <p:cond delay="10400"/>
                            </p:stCondLst>
                            <p:childTnLst>
                              <p:par>
                                <p:cTn id="161" presetID="1" presetClass="entr" presetSubtype="0" fill="hold" nodeType="afterEffect">
                                  <p:stCondLst>
                                    <p:cond delay="200"/>
                                  </p:stCondLst>
                                  <p:childTnLst>
                                    <p:set>
                                      <p:cBhvr>
                                        <p:cTn id="162" dur="1" fill="hold">
                                          <p:stCondLst>
                                            <p:cond delay="0"/>
                                          </p:stCondLst>
                                        </p:cTn>
                                        <p:tgtEl>
                                          <p:spTgt spid="59"/>
                                        </p:tgtEl>
                                        <p:attrNameLst>
                                          <p:attrName>style.visibility</p:attrName>
                                        </p:attrNameLst>
                                      </p:cBhvr>
                                      <p:to>
                                        <p:strVal val="visible"/>
                                      </p:to>
                                    </p:set>
                                  </p:childTnLst>
                                </p:cTn>
                              </p:par>
                            </p:childTnLst>
                          </p:cTn>
                        </p:par>
                        <p:par>
                          <p:cTn id="163" fill="hold">
                            <p:stCondLst>
                              <p:cond delay="10600"/>
                            </p:stCondLst>
                            <p:childTnLst>
                              <p:par>
                                <p:cTn id="164" presetID="1" presetClass="entr" presetSubtype="0" fill="hold" nodeType="afterEffect">
                                  <p:stCondLst>
                                    <p:cond delay="200"/>
                                  </p:stCondLst>
                                  <p:childTnLst>
                                    <p:set>
                                      <p:cBhvr>
                                        <p:cTn id="165" dur="1" fill="hold">
                                          <p:stCondLst>
                                            <p:cond delay="0"/>
                                          </p:stCondLst>
                                        </p:cTn>
                                        <p:tgtEl>
                                          <p:spTgt spid="60"/>
                                        </p:tgtEl>
                                        <p:attrNameLst>
                                          <p:attrName>style.visibility</p:attrName>
                                        </p:attrNameLst>
                                      </p:cBhvr>
                                      <p:to>
                                        <p:strVal val="visible"/>
                                      </p:to>
                                    </p:set>
                                  </p:childTnLst>
                                </p:cTn>
                              </p:par>
                            </p:childTnLst>
                          </p:cTn>
                        </p:par>
                        <p:par>
                          <p:cTn id="166" fill="hold">
                            <p:stCondLst>
                              <p:cond delay="10800"/>
                            </p:stCondLst>
                            <p:childTnLst>
                              <p:par>
                                <p:cTn id="167" presetID="1" presetClass="entr" presetSubtype="0" fill="hold" nodeType="afterEffect">
                                  <p:stCondLst>
                                    <p:cond delay="200"/>
                                  </p:stCondLst>
                                  <p:childTnLst>
                                    <p:set>
                                      <p:cBhvr>
                                        <p:cTn id="168" dur="1" fill="hold">
                                          <p:stCondLst>
                                            <p:cond delay="0"/>
                                          </p:stCondLst>
                                        </p:cTn>
                                        <p:tgtEl>
                                          <p:spTgt spid="61"/>
                                        </p:tgtEl>
                                        <p:attrNameLst>
                                          <p:attrName>style.visibility</p:attrName>
                                        </p:attrNameLst>
                                      </p:cBhvr>
                                      <p:to>
                                        <p:strVal val="visible"/>
                                      </p:to>
                                    </p:set>
                                  </p:childTnLst>
                                </p:cTn>
                              </p:par>
                            </p:childTnLst>
                          </p:cTn>
                        </p:par>
                        <p:par>
                          <p:cTn id="169" fill="hold">
                            <p:stCondLst>
                              <p:cond delay="11000"/>
                            </p:stCondLst>
                            <p:childTnLst>
                              <p:par>
                                <p:cTn id="170" presetID="1" presetClass="entr" presetSubtype="0" fill="hold" nodeType="afterEffect">
                                  <p:stCondLst>
                                    <p:cond delay="200"/>
                                  </p:stCondLst>
                                  <p:childTnLst>
                                    <p:set>
                                      <p:cBhvr>
                                        <p:cTn id="171" dur="1" fill="hold">
                                          <p:stCondLst>
                                            <p:cond delay="0"/>
                                          </p:stCondLst>
                                        </p:cTn>
                                        <p:tgtEl>
                                          <p:spTgt spid="62"/>
                                        </p:tgtEl>
                                        <p:attrNameLst>
                                          <p:attrName>style.visibility</p:attrName>
                                        </p:attrNameLst>
                                      </p:cBhvr>
                                      <p:to>
                                        <p:strVal val="visible"/>
                                      </p:to>
                                    </p:set>
                                  </p:childTnLst>
                                </p:cTn>
                              </p:par>
                            </p:childTnLst>
                          </p:cTn>
                        </p:par>
                        <p:par>
                          <p:cTn id="172" fill="hold">
                            <p:stCondLst>
                              <p:cond delay="11200"/>
                            </p:stCondLst>
                            <p:childTnLst>
                              <p:par>
                                <p:cTn id="173" presetID="1" presetClass="entr" presetSubtype="0" fill="hold" nodeType="afterEffect">
                                  <p:stCondLst>
                                    <p:cond delay="200"/>
                                  </p:stCondLst>
                                  <p:childTnLst>
                                    <p:set>
                                      <p:cBhvr>
                                        <p:cTn id="174" dur="1" fill="hold">
                                          <p:stCondLst>
                                            <p:cond delay="0"/>
                                          </p:stCondLst>
                                        </p:cTn>
                                        <p:tgtEl>
                                          <p:spTgt spid="63"/>
                                        </p:tgtEl>
                                        <p:attrNameLst>
                                          <p:attrName>style.visibility</p:attrName>
                                        </p:attrNameLst>
                                      </p:cBhvr>
                                      <p:to>
                                        <p:strVal val="visible"/>
                                      </p:to>
                                    </p:set>
                                  </p:childTnLst>
                                </p:cTn>
                              </p:par>
                            </p:childTnLst>
                          </p:cTn>
                        </p:par>
                        <p:par>
                          <p:cTn id="175" fill="hold">
                            <p:stCondLst>
                              <p:cond delay="11400"/>
                            </p:stCondLst>
                            <p:childTnLst>
                              <p:par>
                                <p:cTn id="176" presetID="1" presetClass="entr" presetSubtype="0" fill="hold" nodeType="afterEffect">
                                  <p:stCondLst>
                                    <p:cond delay="200"/>
                                  </p:stCondLst>
                                  <p:childTnLst>
                                    <p:set>
                                      <p:cBhvr>
                                        <p:cTn id="177" dur="1" fill="hold">
                                          <p:stCondLst>
                                            <p:cond delay="0"/>
                                          </p:stCondLst>
                                        </p:cTn>
                                        <p:tgtEl>
                                          <p:spTgt spid="64"/>
                                        </p:tgtEl>
                                        <p:attrNameLst>
                                          <p:attrName>style.visibility</p:attrName>
                                        </p:attrNameLst>
                                      </p:cBhvr>
                                      <p:to>
                                        <p:strVal val="visible"/>
                                      </p:to>
                                    </p:set>
                                  </p:childTnLst>
                                </p:cTn>
                              </p:par>
                            </p:childTnLst>
                          </p:cTn>
                        </p:par>
                        <p:par>
                          <p:cTn id="178" fill="hold">
                            <p:stCondLst>
                              <p:cond delay="11600"/>
                            </p:stCondLst>
                            <p:childTnLst>
                              <p:par>
                                <p:cTn id="179" presetID="1" presetClass="entr" presetSubtype="0" fill="hold" nodeType="afterEffect">
                                  <p:stCondLst>
                                    <p:cond delay="200"/>
                                  </p:stCondLst>
                                  <p:childTnLst>
                                    <p:set>
                                      <p:cBhvr>
                                        <p:cTn id="180" dur="1" fill="hold">
                                          <p:stCondLst>
                                            <p:cond delay="0"/>
                                          </p:stCondLst>
                                        </p:cTn>
                                        <p:tgtEl>
                                          <p:spTgt spid="65"/>
                                        </p:tgtEl>
                                        <p:attrNameLst>
                                          <p:attrName>style.visibility</p:attrName>
                                        </p:attrNameLst>
                                      </p:cBhvr>
                                      <p:to>
                                        <p:strVal val="visible"/>
                                      </p:to>
                                    </p:set>
                                  </p:childTnLst>
                                </p:cTn>
                              </p:par>
                            </p:childTnLst>
                          </p:cTn>
                        </p:par>
                        <p:par>
                          <p:cTn id="181" fill="hold">
                            <p:stCondLst>
                              <p:cond delay="11800"/>
                            </p:stCondLst>
                            <p:childTnLst>
                              <p:par>
                                <p:cTn id="182" presetID="1" presetClass="entr" presetSubtype="0" fill="hold" nodeType="afterEffect">
                                  <p:stCondLst>
                                    <p:cond delay="200"/>
                                  </p:stCondLst>
                                  <p:childTnLst>
                                    <p:set>
                                      <p:cBhvr>
                                        <p:cTn id="183" dur="1" fill="hold">
                                          <p:stCondLst>
                                            <p:cond delay="0"/>
                                          </p:stCondLst>
                                        </p:cTn>
                                        <p:tgtEl>
                                          <p:spTgt spid="66"/>
                                        </p:tgtEl>
                                        <p:attrNameLst>
                                          <p:attrName>style.visibility</p:attrName>
                                        </p:attrNameLst>
                                      </p:cBhvr>
                                      <p:to>
                                        <p:strVal val="visible"/>
                                      </p:to>
                                    </p:set>
                                  </p:childTnLst>
                                </p:cTn>
                              </p:par>
                            </p:childTnLst>
                          </p:cTn>
                        </p:par>
                        <p:par>
                          <p:cTn id="184" fill="hold">
                            <p:stCondLst>
                              <p:cond delay="12000"/>
                            </p:stCondLst>
                            <p:childTnLst>
                              <p:par>
                                <p:cTn id="185" presetID="1" presetClass="entr" presetSubtype="0" fill="hold" nodeType="afterEffect">
                                  <p:stCondLst>
                                    <p:cond delay="200"/>
                                  </p:stCondLst>
                                  <p:childTnLst>
                                    <p:set>
                                      <p:cBhvr>
                                        <p:cTn id="186" dur="1" fill="hold">
                                          <p:stCondLst>
                                            <p:cond delay="0"/>
                                          </p:stCondLst>
                                        </p:cTn>
                                        <p:tgtEl>
                                          <p:spTgt spid="67"/>
                                        </p:tgtEl>
                                        <p:attrNameLst>
                                          <p:attrName>style.visibility</p:attrName>
                                        </p:attrNameLst>
                                      </p:cBhvr>
                                      <p:to>
                                        <p:strVal val="visible"/>
                                      </p:to>
                                    </p:set>
                                  </p:childTnLst>
                                </p:cTn>
                              </p:par>
                            </p:childTnLst>
                          </p:cTn>
                        </p:par>
                        <p:par>
                          <p:cTn id="187" fill="hold">
                            <p:stCondLst>
                              <p:cond delay="12200"/>
                            </p:stCondLst>
                            <p:childTnLst>
                              <p:par>
                                <p:cTn id="188" presetID="1" presetClass="entr" presetSubtype="0" fill="hold" nodeType="afterEffect">
                                  <p:stCondLst>
                                    <p:cond delay="200"/>
                                  </p:stCondLst>
                                  <p:childTnLst>
                                    <p:set>
                                      <p:cBhvr>
                                        <p:cTn id="189" dur="1" fill="hold">
                                          <p:stCondLst>
                                            <p:cond delay="0"/>
                                          </p:stCondLst>
                                        </p:cTn>
                                        <p:tgtEl>
                                          <p:spTgt spid="68"/>
                                        </p:tgtEl>
                                        <p:attrNameLst>
                                          <p:attrName>style.visibility</p:attrName>
                                        </p:attrNameLst>
                                      </p:cBhvr>
                                      <p:to>
                                        <p:strVal val="visible"/>
                                      </p:to>
                                    </p:set>
                                  </p:childTnLst>
                                </p:cTn>
                              </p:par>
                            </p:childTnLst>
                          </p:cTn>
                        </p:par>
                        <p:par>
                          <p:cTn id="190" fill="hold">
                            <p:stCondLst>
                              <p:cond delay="12400"/>
                            </p:stCondLst>
                            <p:childTnLst>
                              <p:par>
                                <p:cTn id="191" presetID="1" presetClass="entr" presetSubtype="0" fill="hold" nodeType="afterEffect">
                                  <p:stCondLst>
                                    <p:cond delay="200"/>
                                  </p:stCondLst>
                                  <p:childTnLst>
                                    <p:set>
                                      <p:cBhvr>
                                        <p:cTn id="192" dur="1" fill="hold">
                                          <p:stCondLst>
                                            <p:cond delay="0"/>
                                          </p:stCondLst>
                                        </p:cTn>
                                        <p:tgtEl>
                                          <p:spTgt spid="69"/>
                                        </p:tgtEl>
                                        <p:attrNameLst>
                                          <p:attrName>style.visibility</p:attrName>
                                        </p:attrNameLst>
                                      </p:cBhvr>
                                      <p:to>
                                        <p:strVal val="visible"/>
                                      </p:to>
                                    </p:set>
                                  </p:childTnLst>
                                </p:cTn>
                              </p:par>
                            </p:childTnLst>
                          </p:cTn>
                        </p:par>
                        <p:par>
                          <p:cTn id="193" fill="hold">
                            <p:stCondLst>
                              <p:cond delay="12600"/>
                            </p:stCondLst>
                            <p:childTnLst>
                              <p:par>
                                <p:cTn id="194" presetID="1" presetClass="entr" presetSubtype="0" fill="hold" nodeType="afterEffect">
                                  <p:stCondLst>
                                    <p:cond delay="200"/>
                                  </p:stCondLst>
                                  <p:childTnLst>
                                    <p:set>
                                      <p:cBhvr>
                                        <p:cTn id="195" dur="1" fill="hold">
                                          <p:stCondLst>
                                            <p:cond delay="0"/>
                                          </p:stCondLst>
                                        </p:cTn>
                                        <p:tgtEl>
                                          <p:spTgt spid="70"/>
                                        </p:tgtEl>
                                        <p:attrNameLst>
                                          <p:attrName>style.visibility</p:attrName>
                                        </p:attrNameLst>
                                      </p:cBhvr>
                                      <p:to>
                                        <p:strVal val="visible"/>
                                      </p:to>
                                    </p:set>
                                  </p:childTnLst>
                                </p:cTn>
                              </p:par>
                            </p:childTnLst>
                          </p:cTn>
                        </p:par>
                        <p:par>
                          <p:cTn id="196" fill="hold">
                            <p:stCondLst>
                              <p:cond delay="12800"/>
                            </p:stCondLst>
                            <p:childTnLst>
                              <p:par>
                                <p:cTn id="197" presetID="1" presetClass="entr" presetSubtype="0" fill="hold" nodeType="afterEffect">
                                  <p:stCondLst>
                                    <p:cond delay="200"/>
                                  </p:stCondLst>
                                  <p:childTnLst>
                                    <p:set>
                                      <p:cBhvr>
                                        <p:cTn id="198" dur="1" fill="hold">
                                          <p:stCondLst>
                                            <p:cond delay="0"/>
                                          </p:stCondLst>
                                        </p:cTn>
                                        <p:tgtEl>
                                          <p:spTgt spid="71"/>
                                        </p:tgtEl>
                                        <p:attrNameLst>
                                          <p:attrName>style.visibility</p:attrName>
                                        </p:attrNameLst>
                                      </p:cBhvr>
                                      <p:to>
                                        <p:strVal val="visible"/>
                                      </p:to>
                                    </p:set>
                                  </p:childTnLst>
                                </p:cTn>
                              </p:par>
                            </p:childTnLst>
                          </p:cTn>
                        </p:par>
                        <p:par>
                          <p:cTn id="199" fill="hold">
                            <p:stCondLst>
                              <p:cond delay="13000"/>
                            </p:stCondLst>
                            <p:childTnLst>
                              <p:par>
                                <p:cTn id="200" presetID="1" presetClass="entr" presetSubtype="0" fill="hold" nodeType="afterEffect">
                                  <p:stCondLst>
                                    <p:cond delay="200"/>
                                  </p:stCondLst>
                                  <p:childTnLst>
                                    <p:set>
                                      <p:cBhvr>
                                        <p:cTn id="201" dur="1" fill="hold">
                                          <p:stCondLst>
                                            <p:cond delay="0"/>
                                          </p:stCondLst>
                                        </p:cTn>
                                        <p:tgtEl>
                                          <p:spTgt spid="72"/>
                                        </p:tgtEl>
                                        <p:attrNameLst>
                                          <p:attrName>style.visibility</p:attrName>
                                        </p:attrNameLst>
                                      </p:cBhvr>
                                      <p:to>
                                        <p:strVal val="visible"/>
                                      </p:to>
                                    </p:set>
                                  </p:childTnLst>
                                </p:cTn>
                              </p:par>
                            </p:childTnLst>
                          </p:cTn>
                        </p:par>
                        <p:par>
                          <p:cTn id="202" fill="hold">
                            <p:stCondLst>
                              <p:cond delay="13200"/>
                            </p:stCondLst>
                            <p:childTnLst>
                              <p:par>
                                <p:cTn id="203" presetID="1" presetClass="entr" presetSubtype="0" fill="hold" nodeType="afterEffect">
                                  <p:stCondLst>
                                    <p:cond delay="200"/>
                                  </p:stCondLst>
                                  <p:childTnLst>
                                    <p:set>
                                      <p:cBhvr>
                                        <p:cTn id="204" dur="1" fill="hold">
                                          <p:stCondLst>
                                            <p:cond delay="0"/>
                                          </p:stCondLst>
                                        </p:cTn>
                                        <p:tgtEl>
                                          <p:spTgt spid="73"/>
                                        </p:tgtEl>
                                        <p:attrNameLst>
                                          <p:attrName>style.visibility</p:attrName>
                                        </p:attrNameLst>
                                      </p:cBhvr>
                                      <p:to>
                                        <p:strVal val="visible"/>
                                      </p:to>
                                    </p:set>
                                  </p:childTnLst>
                                </p:cTn>
                              </p:par>
                            </p:childTnLst>
                          </p:cTn>
                        </p:par>
                        <p:par>
                          <p:cTn id="205" fill="hold">
                            <p:stCondLst>
                              <p:cond delay="13400"/>
                            </p:stCondLst>
                            <p:childTnLst>
                              <p:par>
                                <p:cTn id="206" presetID="1" presetClass="entr" presetSubtype="0" fill="hold" nodeType="afterEffect">
                                  <p:stCondLst>
                                    <p:cond delay="200"/>
                                  </p:stCondLst>
                                  <p:childTnLst>
                                    <p:set>
                                      <p:cBhvr>
                                        <p:cTn id="207" dur="1" fill="hold">
                                          <p:stCondLst>
                                            <p:cond delay="0"/>
                                          </p:stCondLst>
                                        </p:cTn>
                                        <p:tgtEl>
                                          <p:spTgt spid="74"/>
                                        </p:tgtEl>
                                        <p:attrNameLst>
                                          <p:attrName>style.visibility</p:attrName>
                                        </p:attrNameLst>
                                      </p:cBhvr>
                                      <p:to>
                                        <p:strVal val="visible"/>
                                      </p:to>
                                    </p:set>
                                  </p:childTnLst>
                                </p:cTn>
                              </p:par>
                            </p:childTnLst>
                          </p:cTn>
                        </p:par>
                        <p:par>
                          <p:cTn id="208" fill="hold">
                            <p:stCondLst>
                              <p:cond delay="13600"/>
                            </p:stCondLst>
                            <p:childTnLst>
                              <p:par>
                                <p:cTn id="209" presetID="1" presetClass="entr" presetSubtype="0" fill="hold" nodeType="afterEffect">
                                  <p:stCondLst>
                                    <p:cond delay="200"/>
                                  </p:stCondLst>
                                  <p:childTnLst>
                                    <p:set>
                                      <p:cBhvr>
                                        <p:cTn id="210" dur="1" fill="hold">
                                          <p:stCondLst>
                                            <p:cond delay="0"/>
                                          </p:stCondLst>
                                        </p:cTn>
                                        <p:tgtEl>
                                          <p:spTgt spid="75"/>
                                        </p:tgtEl>
                                        <p:attrNameLst>
                                          <p:attrName>style.visibility</p:attrName>
                                        </p:attrNameLst>
                                      </p:cBhvr>
                                      <p:to>
                                        <p:strVal val="visible"/>
                                      </p:to>
                                    </p:set>
                                  </p:childTnLst>
                                </p:cTn>
                              </p:par>
                            </p:childTnLst>
                          </p:cTn>
                        </p:par>
                        <p:par>
                          <p:cTn id="211" fill="hold">
                            <p:stCondLst>
                              <p:cond delay="13800"/>
                            </p:stCondLst>
                            <p:childTnLst>
                              <p:par>
                                <p:cTn id="212" presetID="1" presetClass="entr" presetSubtype="0" fill="hold" nodeType="afterEffect">
                                  <p:stCondLst>
                                    <p:cond delay="200"/>
                                  </p:stCondLst>
                                  <p:childTnLst>
                                    <p:set>
                                      <p:cBhvr>
                                        <p:cTn id="213" dur="1" fill="hold">
                                          <p:stCondLst>
                                            <p:cond delay="0"/>
                                          </p:stCondLst>
                                        </p:cTn>
                                        <p:tgtEl>
                                          <p:spTgt spid="76"/>
                                        </p:tgtEl>
                                        <p:attrNameLst>
                                          <p:attrName>style.visibility</p:attrName>
                                        </p:attrNameLst>
                                      </p:cBhvr>
                                      <p:to>
                                        <p:strVal val="visible"/>
                                      </p:to>
                                    </p:set>
                                  </p:childTnLst>
                                </p:cTn>
                              </p:par>
                              <p:par>
                                <p:cTn id="214" presetID="1" presetClass="exit" presetSubtype="0" fill="hold" nodeType="withEffect">
                                  <p:stCondLst>
                                    <p:cond delay="200"/>
                                  </p:stCondLst>
                                  <p:childTnLst>
                                    <p:set>
                                      <p:cBhvr>
                                        <p:cTn id="215" dur="1" fill="hold">
                                          <p:stCondLst>
                                            <p:cond delay="0"/>
                                          </p:stCondLst>
                                        </p:cTn>
                                        <p:tgtEl>
                                          <p:spTgt spid="7"/>
                                        </p:tgtEl>
                                        <p:attrNameLst>
                                          <p:attrName>style.visibility</p:attrName>
                                        </p:attrNameLst>
                                      </p:cBhvr>
                                      <p:to>
                                        <p:strVal val="hidden"/>
                                      </p:to>
                                    </p:set>
                                  </p:childTnLst>
                                </p:cTn>
                              </p:par>
                              <p:par>
                                <p:cTn id="216" presetID="1" presetClass="exit" presetSubtype="0" fill="hold" nodeType="withEffect">
                                  <p:stCondLst>
                                    <p:cond delay="200"/>
                                  </p:stCondLst>
                                  <p:childTnLst>
                                    <p:set>
                                      <p:cBhvr>
                                        <p:cTn id="217" dur="1" fill="hold">
                                          <p:stCondLst>
                                            <p:cond delay="0"/>
                                          </p:stCondLst>
                                        </p:cTn>
                                        <p:tgtEl>
                                          <p:spTgt spid="8"/>
                                        </p:tgtEl>
                                        <p:attrNameLst>
                                          <p:attrName>style.visibility</p:attrName>
                                        </p:attrNameLst>
                                      </p:cBhvr>
                                      <p:to>
                                        <p:strVal val="hidden"/>
                                      </p:to>
                                    </p:set>
                                  </p:childTnLst>
                                </p:cTn>
                              </p:par>
                              <p:par>
                                <p:cTn id="218" presetID="1" presetClass="exit" presetSubtype="0" fill="hold" nodeType="withEffect">
                                  <p:stCondLst>
                                    <p:cond delay="200"/>
                                  </p:stCondLst>
                                  <p:childTnLst>
                                    <p:set>
                                      <p:cBhvr>
                                        <p:cTn id="219" dur="1" fill="hold">
                                          <p:stCondLst>
                                            <p:cond delay="0"/>
                                          </p:stCondLst>
                                        </p:cTn>
                                        <p:tgtEl>
                                          <p:spTgt spid="9"/>
                                        </p:tgtEl>
                                        <p:attrNameLst>
                                          <p:attrName>style.visibility</p:attrName>
                                        </p:attrNameLst>
                                      </p:cBhvr>
                                      <p:to>
                                        <p:strVal val="hidden"/>
                                      </p:to>
                                    </p:set>
                                  </p:childTnLst>
                                </p:cTn>
                              </p:par>
                              <p:par>
                                <p:cTn id="220" presetID="1" presetClass="exit" presetSubtype="0" fill="hold" nodeType="withEffect">
                                  <p:stCondLst>
                                    <p:cond delay="200"/>
                                  </p:stCondLst>
                                  <p:childTnLst>
                                    <p:set>
                                      <p:cBhvr>
                                        <p:cTn id="221" dur="1" fill="hold">
                                          <p:stCondLst>
                                            <p:cond delay="0"/>
                                          </p:stCondLst>
                                        </p:cTn>
                                        <p:tgtEl>
                                          <p:spTgt spid="10"/>
                                        </p:tgtEl>
                                        <p:attrNameLst>
                                          <p:attrName>style.visibility</p:attrName>
                                        </p:attrNameLst>
                                      </p:cBhvr>
                                      <p:to>
                                        <p:strVal val="hidden"/>
                                      </p:to>
                                    </p:set>
                                  </p:childTnLst>
                                </p:cTn>
                              </p:par>
                              <p:par>
                                <p:cTn id="222" presetID="1" presetClass="exit" presetSubtype="0" fill="hold" nodeType="withEffect">
                                  <p:stCondLst>
                                    <p:cond delay="200"/>
                                  </p:stCondLst>
                                  <p:childTnLst>
                                    <p:set>
                                      <p:cBhvr>
                                        <p:cTn id="223" dur="1" fill="hold">
                                          <p:stCondLst>
                                            <p:cond delay="0"/>
                                          </p:stCondLst>
                                        </p:cTn>
                                        <p:tgtEl>
                                          <p:spTgt spid="11"/>
                                        </p:tgtEl>
                                        <p:attrNameLst>
                                          <p:attrName>style.visibility</p:attrName>
                                        </p:attrNameLst>
                                      </p:cBhvr>
                                      <p:to>
                                        <p:strVal val="hidden"/>
                                      </p:to>
                                    </p:set>
                                  </p:childTnLst>
                                </p:cTn>
                              </p:par>
                              <p:par>
                                <p:cTn id="224" presetID="1" presetClass="exit" presetSubtype="0" fill="hold" nodeType="withEffect">
                                  <p:stCondLst>
                                    <p:cond delay="200"/>
                                  </p:stCondLst>
                                  <p:childTnLst>
                                    <p:set>
                                      <p:cBhvr>
                                        <p:cTn id="225" dur="1" fill="hold">
                                          <p:stCondLst>
                                            <p:cond delay="0"/>
                                          </p:stCondLst>
                                        </p:cTn>
                                        <p:tgtEl>
                                          <p:spTgt spid="12"/>
                                        </p:tgtEl>
                                        <p:attrNameLst>
                                          <p:attrName>style.visibility</p:attrName>
                                        </p:attrNameLst>
                                      </p:cBhvr>
                                      <p:to>
                                        <p:strVal val="hidden"/>
                                      </p:to>
                                    </p:set>
                                  </p:childTnLst>
                                </p:cTn>
                              </p:par>
                              <p:par>
                                <p:cTn id="226" presetID="1" presetClass="exit" presetSubtype="0" fill="hold" nodeType="withEffect">
                                  <p:stCondLst>
                                    <p:cond delay="200"/>
                                  </p:stCondLst>
                                  <p:childTnLst>
                                    <p:set>
                                      <p:cBhvr>
                                        <p:cTn id="227" dur="1" fill="hold">
                                          <p:stCondLst>
                                            <p:cond delay="0"/>
                                          </p:stCondLst>
                                        </p:cTn>
                                        <p:tgtEl>
                                          <p:spTgt spid="13"/>
                                        </p:tgtEl>
                                        <p:attrNameLst>
                                          <p:attrName>style.visibility</p:attrName>
                                        </p:attrNameLst>
                                      </p:cBhvr>
                                      <p:to>
                                        <p:strVal val="hidden"/>
                                      </p:to>
                                    </p:set>
                                  </p:childTnLst>
                                </p:cTn>
                              </p:par>
                              <p:par>
                                <p:cTn id="228" presetID="1" presetClass="exit" presetSubtype="0" fill="hold" nodeType="withEffect">
                                  <p:stCondLst>
                                    <p:cond delay="200"/>
                                  </p:stCondLst>
                                  <p:childTnLst>
                                    <p:set>
                                      <p:cBhvr>
                                        <p:cTn id="229" dur="1" fill="hold">
                                          <p:stCondLst>
                                            <p:cond delay="0"/>
                                          </p:stCondLst>
                                        </p:cTn>
                                        <p:tgtEl>
                                          <p:spTgt spid="14"/>
                                        </p:tgtEl>
                                        <p:attrNameLst>
                                          <p:attrName>style.visibility</p:attrName>
                                        </p:attrNameLst>
                                      </p:cBhvr>
                                      <p:to>
                                        <p:strVal val="hidden"/>
                                      </p:to>
                                    </p:set>
                                  </p:childTnLst>
                                </p:cTn>
                              </p:par>
                              <p:par>
                                <p:cTn id="230" presetID="1" presetClass="exit" presetSubtype="0" fill="hold" nodeType="withEffect">
                                  <p:stCondLst>
                                    <p:cond delay="200"/>
                                  </p:stCondLst>
                                  <p:childTnLst>
                                    <p:set>
                                      <p:cBhvr>
                                        <p:cTn id="231" dur="1" fill="hold">
                                          <p:stCondLst>
                                            <p:cond delay="0"/>
                                          </p:stCondLst>
                                        </p:cTn>
                                        <p:tgtEl>
                                          <p:spTgt spid="15"/>
                                        </p:tgtEl>
                                        <p:attrNameLst>
                                          <p:attrName>style.visibility</p:attrName>
                                        </p:attrNameLst>
                                      </p:cBhvr>
                                      <p:to>
                                        <p:strVal val="hidden"/>
                                      </p:to>
                                    </p:set>
                                  </p:childTnLst>
                                </p:cTn>
                              </p:par>
                              <p:par>
                                <p:cTn id="232" presetID="1" presetClass="exit" presetSubtype="0" fill="hold" nodeType="withEffect">
                                  <p:stCondLst>
                                    <p:cond delay="200"/>
                                  </p:stCondLst>
                                  <p:childTnLst>
                                    <p:set>
                                      <p:cBhvr>
                                        <p:cTn id="233" dur="1" fill="hold">
                                          <p:stCondLst>
                                            <p:cond delay="0"/>
                                          </p:stCondLst>
                                        </p:cTn>
                                        <p:tgtEl>
                                          <p:spTgt spid="16"/>
                                        </p:tgtEl>
                                        <p:attrNameLst>
                                          <p:attrName>style.visibility</p:attrName>
                                        </p:attrNameLst>
                                      </p:cBhvr>
                                      <p:to>
                                        <p:strVal val="hidden"/>
                                      </p:to>
                                    </p:set>
                                  </p:childTnLst>
                                </p:cTn>
                              </p:par>
                              <p:par>
                                <p:cTn id="234" presetID="1" presetClass="exit" presetSubtype="0" fill="hold" nodeType="withEffect">
                                  <p:stCondLst>
                                    <p:cond delay="200"/>
                                  </p:stCondLst>
                                  <p:childTnLst>
                                    <p:set>
                                      <p:cBhvr>
                                        <p:cTn id="235" dur="1" fill="hold">
                                          <p:stCondLst>
                                            <p:cond delay="0"/>
                                          </p:stCondLst>
                                        </p:cTn>
                                        <p:tgtEl>
                                          <p:spTgt spid="17"/>
                                        </p:tgtEl>
                                        <p:attrNameLst>
                                          <p:attrName>style.visibility</p:attrName>
                                        </p:attrNameLst>
                                      </p:cBhvr>
                                      <p:to>
                                        <p:strVal val="hidden"/>
                                      </p:to>
                                    </p:set>
                                  </p:childTnLst>
                                </p:cTn>
                              </p:par>
                              <p:par>
                                <p:cTn id="236" presetID="1" presetClass="exit" presetSubtype="0" fill="hold" nodeType="withEffect">
                                  <p:stCondLst>
                                    <p:cond delay="200"/>
                                  </p:stCondLst>
                                  <p:childTnLst>
                                    <p:set>
                                      <p:cBhvr>
                                        <p:cTn id="237" dur="1" fill="hold">
                                          <p:stCondLst>
                                            <p:cond delay="0"/>
                                          </p:stCondLst>
                                        </p:cTn>
                                        <p:tgtEl>
                                          <p:spTgt spid="18"/>
                                        </p:tgtEl>
                                        <p:attrNameLst>
                                          <p:attrName>style.visibility</p:attrName>
                                        </p:attrNameLst>
                                      </p:cBhvr>
                                      <p:to>
                                        <p:strVal val="hidden"/>
                                      </p:to>
                                    </p:set>
                                  </p:childTnLst>
                                </p:cTn>
                              </p:par>
                              <p:par>
                                <p:cTn id="238" presetID="1" presetClass="exit" presetSubtype="0" fill="hold" nodeType="withEffect">
                                  <p:stCondLst>
                                    <p:cond delay="200"/>
                                  </p:stCondLst>
                                  <p:childTnLst>
                                    <p:set>
                                      <p:cBhvr>
                                        <p:cTn id="239" dur="1" fill="hold">
                                          <p:stCondLst>
                                            <p:cond delay="0"/>
                                          </p:stCondLst>
                                        </p:cTn>
                                        <p:tgtEl>
                                          <p:spTgt spid="19"/>
                                        </p:tgtEl>
                                        <p:attrNameLst>
                                          <p:attrName>style.visibility</p:attrName>
                                        </p:attrNameLst>
                                      </p:cBhvr>
                                      <p:to>
                                        <p:strVal val="hidden"/>
                                      </p:to>
                                    </p:set>
                                  </p:childTnLst>
                                </p:cTn>
                              </p:par>
                              <p:par>
                                <p:cTn id="240" presetID="1" presetClass="exit" presetSubtype="0" fill="hold" nodeType="withEffect">
                                  <p:stCondLst>
                                    <p:cond delay="200"/>
                                  </p:stCondLst>
                                  <p:childTnLst>
                                    <p:set>
                                      <p:cBhvr>
                                        <p:cTn id="241" dur="1" fill="hold">
                                          <p:stCondLst>
                                            <p:cond delay="0"/>
                                          </p:stCondLst>
                                        </p:cTn>
                                        <p:tgtEl>
                                          <p:spTgt spid="20"/>
                                        </p:tgtEl>
                                        <p:attrNameLst>
                                          <p:attrName>style.visibility</p:attrName>
                                        </p:attrNameLst>
                                      </p:cBhvr>
                                      <p:to>
                                        <p:strVal val="hidden"/>
                                      </p:to>
                                    </p:set>
                                  </p:childTnLst>
                                </p:cTn>
                              </p:par>
                              <p:par>
                                <p:cTn id="242" presetID="1" presetClass="exit" presetSubtype="0" fill="hold" nodeType="withEffect">
                                  <p:stCondLst>
                                    <p:cond delay="200"/>
                                  </p:stCondLst>
                                  <p:childTnLst>
                                    <p:set>
                                      <p:cBhvr>
                                        <p:cTn id="243" dur="1" fill="hold">
                                          <p:stCondLst>
                                            <p:cond delay="0"/>
                                          </p:stCondLst>
                                        </p:cTn>
                                        <p:tgtEl>
                                          <p:spTgt spid="21"/>
                                        </p:tgtEl>
                                        <p:attrNameLst>
                                          <p:attrName>style.visibility</p:attrName>
                                        </p:attrNameLst>
                                      </p:cBhvr>
                                      <p:to>
                                        <p:strVal val="hidden"/>
                                      </p:to>
                                    </p:set>
                                  </p:childTnLst>
                                </p:cTn>
                              </p:par>
                              <p:par>
                                <p:cTn id="244" presetID="1" presetClass="exit" presetSubtype="0" fill="hold" nodeType="withEffect">
                                  <p:stCondLst>
                                    <p:cond delay="200"/>
                                  </p:stCondLst>
                                  <p:childTnLst>
                                    <p:set>
                                      <p:cBhvr>
                                        <p:cTn id="245" dur="1" fill="hold">
                                          <p:stCondLst>
                                            <p:cond delay="0"/>
                                          </p:stCondLst>
                                        </p:cTn>
                                        <p:tgtEl>
                                          <p:spTgt spid="22"/>
                                        </p:tgtEl>
                                        <p:attrNameLst>
                                          <p:attrName>style.visibility</p:attrName>
                                        </p:attrNameLst>
                                      </p:cBhvr>
                                      <p:to>
                                        <p:strVal val="hidden"/>
                                      </p:to>
                                    </p:set>
                                  </p:childTnLst>
                                </p:cTn>
                              </p:par>
                              <p:par>
                                <p:cTn id="246" presetID="1" presetClass="exit" presetSubtype="0" fill="hold" nodeType="withEffect">
                                  <p:stCondLst>
                                    <p:cond delay="200"/>
                                  </p:stCondLst>
                                  <p:childTnLst>
                                    <p:set>
                                      <p:cBhvr>
                                        <p:cTn id="247" dur="1" fill="hold">
                                          <p:stCondLst>
                                            <p:cond delay="0"/>
                                          </p:stCondLst>
                                        </p:cTn>
                                        <p:tgtEl>
                                          <p:spTgt spid="23"/>
                                        </p:tgtEl>
                                        <p:attrNameLst>
                                          <p:attrName>style.visibility</p:attrName>
                                        </p:attrNameLst>
                                      </p:cBhvr>
                                      <p:to>
                                        <p:strVal val="hidden"/>
                                      </p:to>
                                    </p:set>
                                  </p:childTnLst>
                                </p:cTn>
                              </p:par>
                              <p:par>
                                <p:cTn id="248" presetID="1" presetClass="exit" presetSubtype="0" fill="hold" nodeType="withEffect">
                                  <p:stCondLst>
                                    <p:cond delay="200"/>
                                  </p:stCondLst>
                                  <p:childTnLst>
                                    <p:set>
                                      <p:cBhvr>
                                        <p:cTn id="249" dur="1" fill="hold">
                                          <p:stCondLst>
                                            <p:cond delay="0"/>
                                          </p:stCondLst>
                                        </p:cTn>
                                        <p:tgtEl>
                                          <p:spTgt spid="24"/>
                                        </p:tgtEl>
                                        <p:attrNameLst>
                                          <p:attrName>style.visibility</p:attrName>
                                        </p:attrNameLst>
                                      </p:cBhvr>
                                      <p:to>
                                        <p:strVal val="hidden"/>
                                      </p:to>
                                    </p:set>
                                  </p:childTnLst>
                                </p:cTn>
                              </p:par>
                              <p:par>
                                <p:cTn id="250" presetID="1" presetClass="exit" presetSubtype="0" fill="hold" nodeType="withEffect">
                                  <p:stCondLst>
                                    <p:cond delay="200"/>
                                  </p:stCondLst>
                                  <p:childTnLst>
                                    <p:set>
                                      <p:cBhvr>
                                        <p:cTn id="251" dur="1" fill="hold">
                                          <p:stCondLst>
                                            <p:cond delay="0"/>
                                          </p:stCondLst>
                                        </p:cTn>
                                        <p:tgtEl>
                                          <p:spTgt spid="25"/>
                                        </p:tgtEl>
                                        <p:attrNameLst>
                                          <p:attrName>style.visibility</p:attrName>
                                        </p:attrNameLst>
                                      </p:cBhvr>
                                      <p:to>
                                        <p:strVal val="hidden"/>
                                      </p:to>
                                    </p:set>
                                  </p:childTnLst>
                                </p:cTn>
                              </p:par>
                              <p:par>
                                <p:cTn id="252" presetID="1" presetClass="exit" presetSubtype="0" fill="hold" nodeType="withEffect">
                                  <p:stCondLst>
                                    <p:cond delay="200"/>
                                  </p:stCondLst>
                                  <p:childTnLst>
                                    <p:set>
                                      <p:cBhvr>
                                        <p:cTn id="253" dur="1" fill="hold">
                                          <p:stCondLst>
                                            <p:cond delay="0"/>
                                          </p:stCondLst>
                                        </p:cTn>
                                        <p:tgtEl>
                                          <p:spTgt spid="26"/>
                                        </p:tgtEl>
                                        <p:attrNameLst>
                                          <p:attrName>style.visibility</p:attrName>
                                        </p:attrNameLst>
                                      </p:cBhvr>
                                      <p:to>
                                        <p:strVal val="hidden"/>
                                      </p:to>
                                    </p:set>
                                  </p:childTnLst>
                                </p:cTn>
                              </p:par>
                              <p:par>
                                <p:cTn id="254" presetID="1" presetClass="exit" presetSubtype="0" fill="hold" nodeType="withEffect">
                                  <p:stCondLst>
                                    <p:cond delay="200"/>
                                  </p:stCondLst>
                                  <p:childTnLst>
                                    <p:set>
                                      <p:cBhvr>
                                        <p:cTn id="255" dur="1" fill="hold">
                                          <p:stCondLst>
                                            <p:cond delay="0"/>
                                          </p:stCondLst>
                                        </p:cTn>
                                        <p:tgtEl>
                                          <p:spTgt spid="27"/>
                                        </p:tgtEl>
                                        <p:attrNameLst>
                                          <p:attrName>style.visibility</p:attrName>
                                        </p:attrNameLst>
                                      </p:cBhvr>
                                      <p:to>
                                        <p:strVal val="hidden"/>
                                      </p:to>
                                    </p:set>
                                  </p:childTnLst>
                                </p:cTn>
                              </p:par>
                              <p:par>
                                <p:cTn id="256" presetID="1" presetClass="exit" presetSubtype="0" fill="hold" nodeType="withEffect">
                                  <p:stCondLst>
                                    <p:cond delay="200"/>
                                  </p:stCondLst>
                                  <p:childTnLst>
                                    <p:set>
                                      <p:cBhvr>
                                        <p:cTn id="257" dur="1" fill="hold">
                                          <p:stCondLst>
                                            <p:cond delay="0"/>
                                          </p:stCondLst>
                                        </p:cTn>
                                        <p:tgtEl>
                                          <p:spTgt spid="28"/>
                                        </p:tgtEl>
                                        <p:attrNameLst>
                                          <p:attrName>style.visibility</p:attrName>
                                        </p:attrNameLst>
                                      </p:cBhvr>
                                      <p:to>
                                        <p:strVal val="hidden"/>
                                      </p:to>
                                    </p:set>
                                  </p:childTnLst>
                                </p:cTn>
                              </p:par>
                              <p:par>
                                <p:cTn id="258" presetID="1" presetClass="exit" presetSubtype="0" fill="hold" nodeType="withEffect">
                                  <p:stCondLst>
                                    <p:cond delay="200"/>
                                  </p:stCondLst>
                                  <p:childTnLst>
                                    <p:set>
                                      <p:cBhvr>
                                        <p:cTn id="259" dur="1" fill="hold">
                                          <p:stCondLst>
                                            <p:cond delay="0"/>
                                          </p:stCondLst>
                                        </p:cTn>
                                        <p:tgtEl>
                                          <p:spTgt spid="29"/>
                                        </p:tgtEl>
                                        <p:attrNameLst>
                                          <p:attrName>style.visibility</p:attrName>
                                        </p:attrNameLst>
                                      </p:cBhvr>
                                      <p:to>
                                        <p:strVal val="hidden"/>
                                      </p:to>
                                    </p:set>
                                  </p:childTnLst>
                                </p:cTn>
                              </p:par>
                              <p:par>
                                <p:cTn id="260" presetID="1" presetClass="exit" presetSubtype="0" fill="hold" nodeType="withEffect">
                                  <p:stCondLst>
                                    <p:cond delay="200"/>
                                  </p:stCondLst>
                                  <p:childTnLst>
                                    <p:set>
                                      <p:cBhvr>
                                        <p:cTn id="261" dur="1" fill="hold">
                                          <p:stCondLst>
                                            <p:cond delay="0"/>
                                          </p:stCondLst>
                                        </p:cTn>
                                        <p:tgtEl>
                                          <p:spTgt spid="30"/>
                                        </p:tgtEl>
                                        <p:attrNameLst>
                                          <p:attrName>style.visibility</p:attrName>
                                        </p:attrNameLst>
                                      </p:cBhvr>
                                      <p:to>
                                        <p:strVal val="hidden"/>
                                      </p:to>
                                    </p:set>
                                  </p:childTnLst>
                                </p:cTn>
                              </p:par>
                              <p:par>
                                <p:cTn id="262" presetID="1" presetClass="exit" presetSubtype="0" fill="hold" nodeType="withEffect">
                                  <p:stCondLst>
                                    <p:cond delay="200"/>
                                  </p:stCondLst>
                                  <p:childTnLst>
                                    <p:set>
                                      <p:cBhvr>
                                        <p:cTn id="263" dur="1" fill="hold">
                                          <p:stCondLst>
                                            <p:cond delay="0"/>
                                          </p:stCondLst>
                                        </p:cTn>
                                        <p:tgtEl>
                                          <p:spTgt spid="31"/>
                                        </p:tgtEl>
                                        <p:attrNameLst>
                                          <p:attrName>style.visibility</p:attrName>
                                        </p:attrNameLst>
                                      </p:cBhvr>
                                      <p:to>
                                        <p:strVal val="hidden"/>
                                      </p:to>
                                    </p:set>
                                  </p:childTnLst>
                                </p:cTn>
                              </p:par>
                              <p:par>
                                <p:cTn id="264" presetID="1" presetClass="exit" presetSubtype="0" fill="hold" nodeType="withEffect">
                                  <p:stCondLst>
                                    <p:cond delay="200"/>
                                  </p:stCondLst>
                                  <p:childTnLst>
                                    <p:set>
                                      <p:cBhvr>
                                        <p:cTn id="265" dur="1" fill="hold">
                                          <p:stCondLst>
                                            <p:cond delay="0"/>
                                          </p:stCondLst>
                                        </p:cTn>
                                        <p:tgtEl>
                                          <p:spTgt spid="32"/>
                                        </p:tgtEl>
                                        <p:attrNameLst>
                                          <p:attrName>style.visibility</p:attrName>
                                        </p:attrNameLst>
                                      </p:cBhvr>
                                      <p:to>
                                        <p:strVal val="hidden"/>
                                      </p:to>
                                    </p:set>
                                  </p:childTnLst>
                                </p:cTn>
                              </p:par>
                              <p:par>
                                <p:cTn id="266" presetID="1" presetClass="exit" presetSubtype="0" fill="hold" nodeType="withEffect">
                                  <p:stCondLst>
                                    <p:cond delay="200"/>
                                  </p:stCondLst>
                                  <p:childTnLst>
                                    <p:set>
                                      <p:cBhvr>
                                        <p:cTn id="267" dur="1" fill="hold">
                                          <p:stCondLst>
                                            <p:cond delay="0"/>
                                          </p:stCondLst>
                                        </p:cTn>
                                        <p:tgtEl>
                                          <p:spTgt spid="33"/>
                                        </p:tgtEl>
                                        <p:attrNameLst>
                                          <p:attrName>style.visibility</p:attrName>
                                        </p:attrNameLst>
                                      </p:cBhvr>
                                      <p:to>
                                        <p:strVal val="hidden"/>
                                      </p:to>
                                    </p:set>
                                  </p:childTnLst>
                                </p:cTn>
                              </p:par>
                              <p:par>
                                <p:cTn id="268" presetID="1" presetClass="exit" presetSubtype="0" fill="hold" nodeType="withEffect">
                                  <p:stCondLst>
                                    <p:cond delay="200"/>
                                  </p:stCondLst>
                                  <p:childTnLst>
                                    <p:set>
                                      <p:cBhvr>
                                        <p:cTn id="269" dur="1" fill="hold">
                                          <p:stCondLst>
                                            <p:cond delay="0"/>
                                          </p:stCondLst>
                                        </p:cTn>
                                        <p:tgtEl>
                                          <p:spTgt spid="34"/>
                                        </p:tgtEl>
                                        <p:attrNameLst>
                                          <p:attrName>style.visibility</p:attrName>
                                        </p:attrNameLst>
                                      </p:cBhvr>
                                      <p:to>
                                        <p:strVal val="hidden"/>
                                      </p:to>
                                    </p:set>
                                  </p:childTnLst>
                                </p:cTn>
                              </p:par>
                              <p:par>
                                <p:cTn id="270" presetID="1" presetClass="exit" presetSubtype="0" fill="hold" nodeType="withEffect">
                                  <p:stCondLst>
                                    <p:cond delay="200"/>
                                  </p:stCondLst>
                                  <p:childTnLst>
                                    <p:set>
                                      <p:cBhvr>
                                        <p:cTn id="271" dur="1" fill="hold">
                                          <p:stCondLst>
                                            <p:cond delay="0"/>
                                          </p:stCondLst>
                                        </p:cTn>
                                        <p:tgtEl>
                                          <p:spTgt spid="35"/>
                                        </p:tgtEl>
                                        <p:attrNameLst>
                                          <p:attrName>style.visibility</p:attrName>
                                        </p:attrNameLst>
                                      </p:cBhvr>
                                      <p:to>
                                        <p:strVal val="hidden"/>
                                      </p:to>
                                    </p:set>
                                  </p:childTnLst>
                                </p:cTn>
                              </p:par>
                              <p:par>
                                <p:cTn id="272" presetID="1" presetClass="exit" presetSubtype="0" fill="hold" nodeType="withEffect">
                                  <p:stCondLst>
                                    <p:cond delay="200"/>
                                  </p:stCondLst>
                                  <p:childTnLst>
                                    <p:set>
                                      <p:cBhvr>
                                        <p:cTn id="273" dur="1" fill="hold">
                                          <p:stCondLst>
                                            <p:cond delay="0"/>
                                          </p:stCondLst>
                                        </p:cTn>
                                        <p:tgtEl>
                                          <p:spTgt spid="36"/>
                                        </p:tgtEl>
                                        <p:attrNameLst>
                                          <p:attrName>style.visibility</p:attrName>
                                        </p:attrNameLst>
                                      </p:cBhvr>
                                      <p:to>
                                        <p:strVal val="hidden"/>
                                      </p:to>
                                    </p:set>
                                  </p:childTnLst>
                                </p:cTn>
                              </p:par>
                              <p:par>
                                <p:cTn id="274" presetID="1" presetClass="exit" presetSubtype="0" fill="hold" nodeType="withEffect">
                                  <p:stCondLst>
                                    <p:cond delay="200"/>
                                  </p:stCondLst>
                                  <p:childTnLst>
                                    <p:set>
                                      <p:cBhvr>
                                        <p:cTn id="275" dur="1" fill="hold">
                                          <p:stCondLst>
                                            <p:cond delay="0"/>
                                          </p:stCondLst>
                                        </p:cTn>
                                        <p:tgtEl>
                                          <p:spTgt spid="37"/>
                                        </p:tgtEl>
                                        <p:attrNameLst>
                                          <p:attrName>style.visibility</p:attrName>
                                        </p:attrNameLst>
                                      </p:cBhvr>
                                      <p:to>
                                        <p:strVal val="hidden"/>
                                      </p:to>
                                    </p:set>
                                  </p:childTnLst>
                                </p:cTn>
                              </p:par>
                              <p:par>
                                <p:cTn id="276" presetID="1" presetClass="exit" presetSubtype="0" fill="hold" nodeType="withEffect">
                                  <p:stCondLst>
                                    <p:cond delay="200"/>
                                  </p:stCondLst>
                                  <p:childTnLst>
                                    <p:set>
                                      <p:cBhvr>
                                        <p:cTn id="277" dur="1" fill="hold">
                                          <p:stCondLst>
                                            <p:cond delay="0"/>
                                          </p:stCondLst>
                                        </p:cTn>
                                        <p:tgtEl>
                                          <p:spTgt spid="38"/>
                                        </p:tgtEl>
                                        <p:attrNameLst>
                                          <p:attrName>style.visibility</p:attrName>
                                        </p:attrNameLst>
                                      </p:cBhvr>
                                      <p:to>
                                        <p:strVal val="hidden"/>
                                      </p:to>
                                    </p:set>
                                  </p:childTnLst>
                                </p:cTn>
                              </p:par>
                              <p:par>
                                <p:cTn id="278" presetID="1" presetClass="exit" presetSubtype="0" fill="hold" nodeType="withEffect">
                                  <p:stCondLst>
                                    <p:cond delay="200"/>
                                  </p:stCondLst>
                                  <p:childTnLst>
                                    <p:set>
                                      <p:cBhvr>
                                        <p:cTn id="279" dur="1" fill="hold">
                                          <p:stCondLst>
                                            <p:cond delay="0"/>
                                          </p:stCondLst>
                                        </p:cTn>
                                        <p:tgtEl>
                                          <p:spTgt spid="39"/>
                                        </p:tgtEl>
                                        <p:attrNameLst>
                                          <p:attrName>style.visibility</p:attrName>
                                        </p:attrNameLst>
                                      </p:cBhvr>
                                      <p:to>
                                        <p:strVal val="hidden"/>
                                      </p:to>
                                    </p:set>
                                  </p:childTnLst>
                                </p:cTn>
                              </p:par>
                              <p:par>
                                <p:cTn id="280" presetID="1" presetClass="exit" presetSubtype="0" fill="hold" nodeType="withEffect">
                                  <p:stCondLst>
                                    <p:cond delay="200"/>
                                  </p:stCondLst>
                                  <p:childTnLst>
                                    <p:set>
                                      <p:cBhvr>
                                        <p:cTn id="281" dur="1" fill="hold">
                                          <p:stCondLst>
                                            <p:cond delay="0"/>
                                          </p:stCondLst>
                                        </p:cTn>
                                        <p:tgtEl>
                                          <p:spTgt spid="40"/>
                                        </p:tgtEl>
                                        <p:attrNameLst>
                                          <p:attrName>style.visibility</p:attrName>
                                        </p:attrNameLst>
                                      </p:cBhvr>
                                      <p:to>
                                        <p:strVal val="hidden"/>
                                      </p:to>
                                    </p:set>
                                  </p:childTnLst>
                                </p:cTn>
                              </p:par>
                              <p:par>
                                <p:cTn id="282" presetID="1" presetClass="exit" presetSubtype="0" fill="hold" nodeType="withEffect">
                                  <p:stCondLst>
                                    <p:cond delay="200"/>
                                  </p:stCondLst>
                                  <p:childTnLst>
                                    <p:set>
                                      <p:cBhvr>
                                        <p:cTn id="283" dur="1" fill="hold">
                                          <p:stCondLst>
                                            <p:cond delay="0"/>
                                          </p:stCondLst>
                                        </p:cTn>
                                        <p:tgtEl>
                                          <p:spTgt spid="41"/>
                                        </p:tgtEl>
                                        <p:attrNameLst>
                                          <p:attrName>style.visibility</p:attrName>
                                        </p:attrNameLst>
                                      </p:cBhvr>
                                      <p:to>
                                        <p:strVal val="hidden"/>
                                      </p:to>
                                    </p:set>
                                  </p:childTnLst>
                                </p:cTn>
                              </p:par>
                              <p:par>
                                <p:cTn id="284" presetID="1" presetClass="exit" presetSubtype="0" fill="hold" nodeType="withEffect">
                                  <p:stCondLst>
                                    <p:cond delay="200"/>
                                  </p:stCondLst>
                                  <p:childTnLst>
                                    <p:set>
                                      <p:cBhvr>
                                        <p:cTn id="285" dur="1" fill="hold">
                                          <p:stCondLst>
                                            <p:cond delay="0"/>
                                          </p:stCondLst>
                                        </p:cTn>
                                        <p:tgtEl>
                                          <p:spTgt spid="42"/>
                                        </p:tgtEl>
                                        <p:attrNameLst>
                                          <p:attrName>style.visibility</p:attrName>
                                        </p:attrNameLst>
                                      </p:cBhvr>
                                      <p:to>
                                        <p:strVal val="hidden"/>
                                      </p:to>
                                    </p:set>
                                  </p:childTnLst>
                                </p:cTn>
                              </p:par>
                              <p:par>
                                <p:cTn id="286" presetID="1" presetClass="exit" presetSubtype="0" fill="hold" nodeType="withEffect">
                                  <p:stCondLst>
                                    <p:cond delay="200"/>
                                  </p:stCondLst>
                                  <p:childTnLst>
                                    <p:set>
                                      <p:cBhvr>
                                        <p:cTn id="287" dur="1" fill="hold">
                                          <p:stCondLst>
                                            <p:cond delay="0"/>
                                          </p:stCondLst>
                                        </p:cTn>
                                        <p:tgtEl>
                                          <p:spTgt spid="43"/>
                                        </p:tgtEl>
                                        <p:attrNameLst>
                                          <p:attrName>style.visibility</p:attrName>
                                        </p:attrNameLst>
                                      </p:cBhvr>
                                      <p:to>
                                        <p:strVal val="hidden"/>
                                      </p:to>
                                    </p:set>
                                  </p:childTnLst>
                                </p:cTn>
                              </p:par>
                              <p:par>
                                <p:cTn id="288" presetID="1" presetClass="exit" presetSubtype="0" fill="hold" nodeType="withEffect">
                                  <p:stCondLst>
                                    <p:cond delay="200"/>
                                  </p:stCondLst>
                                  <p:childTnLst>
                                    <p:set>
                                      <p:cBhvr>
                                        <p:cTn id="289" dur="1" fill="hold">
                                          <p:stCondLst>
                                            <p:cond delay="0"/>
                                          </p:stCondLst>
                                        </p:cTn>
                                        <p:tgtEl>
                                          <p:spTgt spid="44"/>
                                        </p:tgtEl>
                                        <p:attrNameLst>
                                          <p:attrName>style.visibility</p:attrName>
                                        </p:attrNameLst>
                                      </p:cBhvr>
                                      <p:to>
                                        <p:strVal val="hidden"/>
                                      </p:to>
                                    </p:set>
                                  </p:childTnLst>
                                </p:cTn>
                              </p:par>
                              <p:par>
                                <p:cTn id="290" presetID="1" presetClass="exit" presetSubtype="0" fill="hold" nodeType="withEffect">
                                  <p:stCondLst>
                                    <p:cond delay="200"/>
                                  </p:stCondLst>
                                  <p:childTnLst>
                                    <p:set>
                                      <p:cBhvr>
                                        <p:cTn id="291" dur="1" fill="hold">
                                          <p:stCondLst>
                                            <p:cond delay="0"/>
                                          </p:stCondLst>
                                        </p:cTn>
                                        <p:tgtEl>
                                          <p:spTgt spid="45"/>
                                        </p:tgtEl>
                                        <p:attrNameLst>
                                          <p:attrName>style.visibility</p:attrName>
                                        </p:attrNameLst>
                                      </p:cBhvr>
                                      <p:to>
                                        <p:strVal val="hidden"/>
                                      </p:to>
                                    </p:set>
                                  </p:childTnLst>
                                </p:cTn>
                              </p:par>
                              <p:par>
                                <p:cTn id="292" presetID="1" presetClass="exit" presetSubtype="0" fill="hold" nodeType="withEffect">
                                  <p:stCondLst>
                                    <p:cond delay="200"/>
                                  </p:stCondLst>
                                  <p:childTnLst>
                                    <p:set>
                                      <p:cBhvr>
                                        <p:cTn id="293" dur="1" fill="hold">
                                          <p:stCondLst>
                                            <p:cond delay="0"/>
                                          </p:stCondLst>
                                        </p:cTn>
                                        <p:tgtEl>
                                          <p:spTgt spid="46"/>
                                        </p:tgtEl>
                                        <p:attrNameLst>
                                          <p:attrName>style.visibility</p:attrName>
                                        </p:attrNameLst>
                                      </p:cBhvr>
                                      <p:to>
                                        <p:strVal val="hidden"/>
                                      </p:to>
                                    </p:set>
                                  </p:childTnLst>
                                </p:cTn>
                              </p:par>
                              <p:par>
                                <p:cTn id="294" presetID="1" presetClass="exit" presetSubtype="0" fill="hold" nodeType="withEffect">
                                  <p:stCondLst>
                                    <p:cond delay="200"/>
                                  </p:stCondLst>
                                  <p:childTnLst>
                                    <p:set>
                                      <p:cBhvr>
                                        <p:cTn id="295" dur="1" fill="hold">
                                          <p:stCondLst>
                                            <p:cond delay="0"/>
                                          </p:stCondLst>
                                        </p:cTn>
                                        <p:tgtEl>
                                          <p:spTgt spid="47"/>
                                        </p:tgtEl>
                                        <p:attrNameLst>
                                          <p:attrName>style.visibility</p:attrName>
                                        </p:attrNameLst>
                                      </p:cBhvr>
                                      <p:to>
                                        <p:strVal val="hidden"/>
                                      </p:to>
                                    </p:set>
                                  </p:childTnLst>
                                </p:cTn>
                              </p:par>
                              <p:par>
                                <p:cTn id="296" presetID="1" presetClass="exit" presetSubtype="0" fill="hold" nodeType="withEffect">
                                  <p:stCondLst>
                                    <p:cond delay="200"/>
                                  </p:stCondLst>
                                  <p:childTnLst>
                                    <p:set>
                                      <p:cBhvr>
                                        <p:cTn id="297" dur="1" fill="hold">
                                          <p:stCondLst>
                                            <p:cond delay="0"/>
                                          </p:stCondLst>
                                        </p:cTn>
                                        <p:tgtEl>
                                          <p:spTgt spid="48"/>
                                        </p:tgtEl>
                                        <p:attrNameLst>
                                          <p:attrName>style.visibility</p:attrName>
                                        </p:attrNameLst>
                                      </p:cBhvr>
                                      <p:to>
                                        <p:strVal val="hidden"/>
                                      </p:to>
                                    </p:set>
                                  </p:childTnLst>
                                </p:cTn>
                              </p:par>
                              <p:par>
                                <p:cTn id="298" presetID="1" presetClass="exit" presetSubtype="0" fill="hold" nodeType="withEffect">
                                  <p:stCondLst>
                                    <p:cond delay="200"/>
                                  </p:stCondLst>
                                  <p:childTnLst>
                                    <p:set>
                                      <p:cBhvr>
                                        <p:cTn id="299" dur="1" fill="hold">
                                          <p:stCondLst>
                                            <p:cond delay="0"/>
                                          </p:stCondLst>
                                        </p:cTn>
                                        <p:tgtEl>
                                          <p:spTgt spid="49"/>
                                        </p:tgtEl>
                                        <p:attrNameLst>
                                          <p:attrName>style.visibility</p:attrName>
                                        </p:attrNameLst>
                                      </p:cBhvr>
                                      <p:to>
                                        <p:strVal val="hidden"/>
                                      </p:to>
                                    </p:set>
                                  </p:childTnLst>
                                </p:cTn>
                              </p:par>
                              <p:par>
                                <p:cTn id="300" presetID="1" presetClass="exit" presetSubtype="0" fill="hold" nodeType="withEffect">
                                  <p:stCondLst>
                                    <p:cond delay="200"/>
                                  </p:stCondLst>
                                  <p:childTnLst>
                                    <p:set>
                                      <p:cBhvr>
                                        <p:cTn id="301" dur="1" fill="hold">
                                          <p:stCondLst>
                                            <p:cond delay="0"/>
                                          </p:stCondLst>
                                        </p:cTn>
                                        <p:tgtEl>
                                          <p:spTgt spid="50"/>
                                        </p:tgtEl>
                                        <p:attrNameLst>
                                          <p:attrName>style.visibility</p:attrName>
                                        </p:attrNameLst>
                                      </p:cBhvr>
                                      <p:to>
                                        <p:strVal val="hidden"/>
                                      </p:to>
                                    </p:set>
                                  </p:childTnLst>
                                </p:cTn>
                              </p:par>
                              <p:par>
                                <p:cTn id="302" presetID="1" presetClass="exit" presetSubtype="0" fill="hold" nodeType="withEffect">
                                  <p:stCondLst>
                                    <p:cond delay="200"/>
                                  </p:stCondLst>
                                  <p:childTnLst>
                                    <p:set>
                                      <p:cBhvr>
                                        <p:cTn id="303" dur="1" fill="hold">
                                          <p:stCondLst>
                                            <p:cond delay="0"/>
                                          </p:stCondLst>
                                        </p:cTn>
                                        <p:tgtEl>
                                          <p:spTgt spid="51"/>
                                        </p:tgtEl>
                                        <p:attrNameLst>
                                          <p:attrName>style.visibility</p:attrName>
                                        </p:attrNameLst>
                                      </p:cBhvr>
                                      <p:to>
                                        <p:strVal val="hidden"/>
                                      </p:to>
                                    </p:set>
                                  </p:childTnLst>
                                </p:cTn>
                              </p:par>
                              <p:par>
                                <p:cTn id="304" presetID="1" presetClass="exit" presetSubtype="0" fill="hold" nodeType="withEffect">
                                  <p:stCondLst>
                                    <p:cond delay="200"/>
                                  </p:stCondLst>
                                  <p:childTnLst>
                                    <p:set>
                                      <p:cBhvr>
                                        <p:cTn id="305" dur="1" fill="hold">
                                          <p:stCondLst>
                                            <p:cond delay="0"/>
                                          </p:stCondLst>
                                        </p:cTn>
                                        <p:tgtEl>
                                          <p:spTgt spid="52"/>
                                        </p:tgtEl>
                                        <p:attrNameLst>
                                          <p:attrName>style.visibility</p:attrName>
                                        </p:attrNameLst>
                                      </p:cBhvr>
                                      <p:to>
                                        <p:strVal val="hidden"/>
                                      </p:to>
                                    </p:set>
                                  </p:childTnLst>
                                </p:cTn>
                              </p:par>
                              <p:par>
                                <p:cTn id="306" presetID="1" presetClass="exit" presetSubtype="0" fill="hold" nodeType="withEffect">
                                  <p:stCondLst>
                                    <p:cond delay="200"/>
                                  </p:stCondLst>
                                  <p:childTnLst>
                                    <p:set>
                                      <p:cBhvr>
                                        <p:cTn id="307" dur="1" fill="hold">
                                          <p:stCondLst>
                                            <p:cond delay="0"/>
                                          </p:stCondLst>
                                        </p:cTn>
                                        <p:tgtEl>
                                          <p:spTgt spid="53"/>
                                        </p:tgtEl>
                                        <p:attrNameLst>
                                          <p:attrName>style.visibility</p:attrName>
                                        </p:attrNameLst>
                                      </p:cBhvr>
                                      <p:to>
                                        <p:strVal val="hidden"/>
                                      </p:to>
                                    </p:set>
                                  </p:childTnLst>
                                </p:cTn>
                              </p:par>
                              <p:par>
                                <p:cTn id="308" presetID="1" presetClass="exit" presetSubtype="0" fill="hold" nodeType="withEffect">
                                  <p:stCondLst>
                                    <p:cond delay="200"/>
                                  </p:stCondLst>
                                  <p:childTnLst>
                                    <p:set>
                                      <p:cBhvr>
                                        <p:cTn id="309" dur="1" fill="hold">
                                          <p:stCondLst>
                                            <p:cond delay="0"/>
                                          </p:stCondLst>
                                        </p:cTn>
                                        <p:tgtEl>
                                          <p:spTgt spid="54"/>
                                        </p:tgtEl>
                                        <p:attrNameLst>
                                          <p:attrName>style.visibility</p:attrName>
                                        </p:attrNameLst>
                                      </p:cBhvr>
                                      <p:to>
                                        <p:strVal val="hidden"/>
                                      </p:to>
                                    </p:set>
                                  </p:childTnLst>
                                </p:cTn>
                              </p:par>
                              <p:par>
                                <p:cTn id="310" presetID="1" presetClass="exit" presetSubtype="0" fill="hold" nodeType="withEffect">
                                  <p:stCondLst>
                                    <p:cond delay="200"/>
                                  </p:stCondLst>
                                  <p:childTnLst>
                                    <p:set>
                                      <p:cBhvr>
                                        <p:cTn id="311" dur="1" fill="hold">
                                          <p:stCondLst>
                                            <p:cond delay="0"/>
                                          </p:stCondLst>
                                        </p:cTn>
                                        <p:tgtEl>
                                          <p:spTgt spid="55"/>
                                        </p:tgtEl>
                                        <p:attrNameLst>
                                          <p:attrName>style.visibility</p:attrName>
                                        </p:attrNameLst>
                                      </p:cBhvr>
                                      <p:to>
                                        <p:strVal val="hidden"/>
                                      </p:to>
                                    </p:set>
                                  </p:childTnLst>
                                </p:cTn>
                              </p:par>
                              <p:par>
                                <p:cTn id="312" presetID="1" presetClass="exit" presetSubtype="0" fill="hold" nodeType="withEffect">
                                  <p:stCondLst>
                                    <p:cond delay="200"/>
                                  </p:stCondLst>
                                  <p:childTnLst>
                                    <p:set>
                                      <p:cBhvr>
                                        <p:cTn id="313" dur="1" fill="hold">
                                          <p:stCondLst>
                                            <p:cond delay="0"/>
                                          </p:stCondLst>
                                        </p:cTn>
                                        <p:tgtEl>
                                          <p:spTgt spid="56"/>
                                        </p:tgtEl>
                                        <p:attrNameLst>
                                          <p:attrName>style.visibility</p:attrName>
                                        </p:attrNameLst>
                                      </p:cBhvr>
                                      <p:to>
                                        <p:strVal val="hidden"/>
                                      </p:to>
                                    </p:set>
                                  </p:childTnLst>
                                </p:cTn>
                              </p:par>
                              <p:par>
                                <p:cTn id="314" presetID="1" presetClass="exit" presetSubtype="0" fill="hold" nodeType="withEffect">
                                  <p:stCondLst>
                                    <p:cond delay="200"/>
                                  </p:stCondLst>
                                  <p:childTnLst>
                                    <p:set>
                                      <p:cBhvr>
                                        <p:cTn id="315" dur="1" fill="hold">
                                          <p:stCondLst>
                                            <p:cond delay="0"/>
                                          </p:stCondLst>
                                        </p:cTn>
                                        <p:tgtEl>
                                          <p:spTgt spid="57"/>
                                        </p:tgtEl>
                                        <p:attrNameLst>
                                          <p:attrName>style.visibility</p:attrName>
                                        </p:attrNameLst>
                                      </p:cBhvr>
                                      <p:to>
                                        <p:strVal val="hidden"/>
                                      </p:to>
                                    </p:set>
                                  </p:childTnLst>
                                </p:cTn>
                              </p:par>
                              <p:par>
                                <p:cTn id="316" presetID="1" presetClass="exit" presetSubtype="0" fill="hold" nodeType="withEffect">
                                  <p:stCondLst>
                                    <p:cond delay="200"/>
                                  </p:stCondLst>
                                  <p:childTnLst>
                                    <p:set>
                                      <p:cBhvr>
                                        <p:cTn id="317" dur="1" fill="hold">
                                          <p:stCondLst>
                                            <p:cond delay="0"/>
                                          </p:stCondLst>
                                        </p:cTn>
                                        <p:tgtEl>
                                          <p:spTgt spid="58"/>
                                        </p:tgtEl>
                                        <p:attrNameLst>
                                          <p:attrName>style.visibility</p:attrName>
                                        </p:attrNameLst>
                                      </p:cBhvr>
                                      <p:to>
                                        <p:strVal val="hidden"/>
                                      </p:to>
                                    </p:set>
                                  </p:childTnLst>
                                </p:cTn>
                              </p:par>
                              <p:par>
                                <p:cTn id="318" presetID="1" presetClass="exit" presetSubtype="0" fill="hold" nodeType="withEffect">
                                  <p:stCondLst>
                                    <p:cond delay="200"/>
                                  </p:stCondLst>
                                  <p:childTnLst>
                                    <p:set>
                                      <p:cBhvr>
                                        <p:cTn id="319" dur="1" fill="hold">
                                          <p:stCondLst>
                                            <p:cond delay="0"/>
                                          </p:stCondLst>
                                        </p:cTn>
                                        <p:tgtEl>
                                          <p:spTgt spid="59"/>
                                        </p:tgtEl>
                                        <p:attrNameLst>
                                          <p:attrName>style.visibility</p:attrName>
                                        </p:attrNameLst>
                                      </p:cBhvr>
                                      <p:to>
                                        <p:strVal val="hidden"/>
                                      </p:to>
                                    </p:set>
                                  </p:childTnLst>
                                </p:cTn>
                              </p:par>
                              <p:par>
                                <p:cTn id="320" presetID="1" presetClass="exit" presetSubtype="0" fill="hold" nodeType="withEffect">
                                  <p:stCondLst>
                                    <p:cond delay="200"/>
                                  </p:stCondLst>
                                  <p:childTnLst>
                                    <p:set>
                                      <p:cBhvr>
                                        <p:cTn id="321" dur="1" fill="hold">
                                          <p:stCondLst>
                                            <p:cond delay="0"/>
                                          </p:stCondLst>
                                        </p:cTn>
                                        <p:tgtEl>
                                          <p:spTgt spid="60"/>
                                        </p:tgtEl>
                                        <p:attrNameLst>
                                          <p:attrName>style.visibility</p:attrName>
                                        </p:attrNameLst>
                                      </p:cBhvr>
                                      <p:to>
                                        <p:strVal val="hidden"/>
                                      </p:to>
                                    </p:set>
                                  </p:childTnLst>
                                </p:cTn>
                              </p:par>
                              <p:par>
                                <p:cTn id="322" presetID="1" presetClass="exit" presetSubtype="0" fill="hold" nodeType="withEffect">
                                  <p:stCondLst>
                                    <p:cond delay="200"/>
                                  </p:stCondLst>
                                  <p:childTnLst>
                                    <p:set>
                                      <p:cBhvr>
                                        <p:cTn id="323" dur="1" fill="hold">
                                          <p:stCondLst>
                                            <p:cond delay="0"/>
                                          </p:stCondLst>
                                        </p:cTn>
                                        <p:tgtEl>
                                          <p:spTgt spid="61"/>
                                        </p:tgtEl>
                                        <p:attrNameLst>
                                          <p:attrName>style.visibility</p:attrName>
                                        </p:attrNameLst>
                                      </p:cBhvr>
                                      <p:to>
                                        <p:strVal val="hidden"/>
                                      </p:to>
                                    </p:set>
                                  </p:childTnLst>
                                </p:cTn>
                              </p:par>
                              <p:par>
                                <p:cTn id="324" presetID="1" presetClass="exit" presetSubtype="0" fill="hold" nodeType="withEffect">
                                  <p:stCondLst>
                                    <p:cond delay="200"/>
                                  </p:stCondLst>
                                  <p:childTnLst>
                                    <p:set>
                                      <p:cBhvr>
                                        <p:cTn id="325" dur="1" fill="hold">
                                          <p:stCondLst>
                                            <p:cond delay="0"/>
                                          </p:stCondLst>
                                        </p:cTn>
                                        <p:tgtEl>
                                          <p:spTgt spid="62"/>
                                        </p:tgtEl>
                                        <p:attrNameLst>
                                          <p:attrName>style.visibility</p:attrName>
                                        </p:attrNameLst>
                                      </p:cBhvr>
                                      <p:to>
                                        <p:strVal val="hidden"/>
                                      </p:to>
                                    </p:set>
                                  </p:childTnLst>
                                </p:cTn>
                              </p:par>
                              <p:par>
                                <p:cTn id="326" presetID="1" presetClass="exit" presetSubtype="0" fill="hold" nodeType="withEffect">
                                  <p:stCondLst>
                                    <p:cond delay="200"/>
                                  </p:stCondLst>
                                  <p:childTnLst>
                                    <p:set>
                                      <p:cBhvr>
                                        <p:cTn id="327" dur="1" fill="hold">
                                          <p:stCondLst>
                                            <p:cond delay="0"/>
                                          </p:stCondLst>
                                        </p:cTn>
                                        <p:tgtEl>
                                          <p:spTgt spid="63"/>
                                        </p:tgtEl>
                                        <p:attrNameLst>
                                          <p:attrName>style.visibility</p:attrName>
                                        </p:attrNameLst>
                                      </p:cBhvr>
                                      <p:to>
                                        <p:strVal val="hidden"/>
                                      </p:to>
                                    </p:set>
                                  </p:childTnLst>
                                </p:cTn>
                              </p:par>
                              <p:par>
                                <p:cTn id="328" presetID="1" presetClass="exit" presetSubtype="0" fill="hold" nodeType="withEffect">
                                  <p:stCondLst>
                                    <p:cond delay="200"/>
                                  </p:stCondLst>
                                  <p:childTnLst>
                                    <p:set>
                                      <p:cBhvr>
                                        <p:cTn id="329" dur="1" fill="hold">
                                          <p:stCondLst>
                                            <p:cond delay="0"/>
                                          </p:stCondLst>
                                        </p:cTn>
                                        <p:tgtEl>
                                          <p:spTgt spid="64"/>
                                        </p:tgtEl>
                                        <p:attrNameLst>
                                          <p:attrName>style.visibility</p:attrName>
                                        </p:attrNameLst>
                                      </p:cBhvr>
                                      <p:to>
                                        <p:strVal val="hidden"/>
                                      </p:to>
                                    </p:set>
                                  </p:childTnLst>
                                </p:cTn>
                              </p:par>
                              <p:par>
                                <p:cTn id="330" presetID="1" presetClass="exit" presetSubtype="0" fill="hold" nodeType="withEffect">
                                  <p:stCondLst>
                                    <p:cond delay="200"/>
                                  </p:stCondLst>
                                  <p:childTnLst>
                                    <p:set>
                                      <p:cBhvr>
                                        <p:cTn id="331" dur="1" fill="hold">
                                          <p:stCondLst>
                                            <p:cond delay="0"/>
                                          </p:stCondLst>
                                        </p:cTn>
                                        <p:tgtEl>
                                          <p:spTgt spid="65"/>
                                        </p:tgtEl>
                                        <p:attrNameLst>
                                          <p:attrName>style.visibility</p:attrName>
                                        </p:attrNameLst>
                                      </p:cBhvr>
                                      <p:to>
                                        <p:strVal val="hidden"/>
                                      </p:to>
                                    </p:set>
                                  </p:childTnLst>
                                </p:cTn>
                              </p:par>
                              <p:par>
                                <p:cTn id="332" presetID="1" presetClass="exit" presetSubtype="0" fill="hold" nodeType="withEffect">
                                  <p:stCondLst>
                                    <p:cond delay="200"/>
                                  </p:stCondLst>
                                  <p:childTnLst>
                                    <p:set>
                                      <p:cBhvr>
                                        <p:cTn id="333" dur="1" fill="hold">
                                          <p:stCondLst>
                                            <p:cond delay="0"/>
                                          </p:stCondLst>
                                        </p:cTn>
                                        <p:tgtEl>
                                          <p:spTgt spid="66"/>
                                        </p:tgtEl>
                                        <p:attrNameLst>
                                          <p:attrName>style.visibility</p:attrName>
                                        </p:attrNameLst>
                                      </p:cBhvr>
                                      <p:to>
                                        <p:strVal val="hidden"/>
                                      </p:to>
                                    </p:set>
                                  </p:childTnLst>
                                </p:cTn>
                              </p:par>
                              <p:par>
                                <p:cTn id="334" presetID="1" presetClass="exit" presetSubtype="0" fill="hold" nodeType="withEffect">
                                  <p:stCondLst>
                                    <p:cond delay="200"/>
                                  </p:stCondLst>
                                  <p:childTnLst>
                                    <p:set>
                                      <p:cBhvr>
                                        <p:cTn id="335" dur="1" fill="hold">
                                          <p:stCondLst>
                                            <p:cond delay="0"/>
                                          </p:stCondLst>
                                        </p:cTn>
                                        <p:tgtEl>
                                          <p:spTgt spid="67"/>
                                        </p:tgtEl>
                                        <p:attrNameLst>
                                          <p:attrName>style.visibility</p:attrName>
                                        </p:attrNameLst>
                                      </p:cBhvr>
                                      <p:to>
                                        <p:strVal val="hidden"/>
                                      </p:to>
                                    </p:set>
                                  </p:childTnLst>
                                </p:cTn>
                              </p:par>
                              <p:par>
                                <p:cTn id="336" presetID="1" presetClass="exit" presetSubtype="0" fill="hold" nodeType="withEffect">
                                  <p:stCondLst>
                                    <p:cond delay="200"/>
                                  </p:stCondLst>
                                  <p:childTnLst>
                                    <p:set>
                                      <p:cBhvr>
                                        <p:cTn id="337" dur="1" fill="hold">
                                          <p:stCondLst>
                                            <p:cond delay="0"/>
                                          </p:stCondLst>
                                        </p:cTn>
                                        <p:tgtEl>
                                          <p:spTgt spid="68"/>
                                        </p:tgtEl>
                                        <p:attrNameLst>
                                          <p:attrName>style.visibility</p:attrName>
                                        </p:attrNameLst>
                                      </p:cBhvr>
                                      <p:to>
                                        <p:strVal val="hidden"/>
                                      </p:to>
                                    </p:set>
                                  </p:childTnLst>
                                </p:cTn>
                              </p:par>
                              <p:par>
                                <p:cTn id="338" presetID="1" presetClass="exit" presetSubtype="0" fill="hold" nodeType="withEffect">
                                  <p:stCondLst>
                                    <p:cond delay="200"/>
                                  </p:stCondLst>
                                  <p:childTnLst>
                                    <p:set>
                                      <p:cBhvr>
                                        <p:cTn id="339" dur="1" fill="hold">
                                          <p:stCondLst>
                                            <p:cond delay="0"/>
                                          </p:stCondLst>
                                        </p:cTn>
                                        <p:tgtEl>
                                          <p:spTgt spid="69"/>
                                        </p:tgtEl>
                                        <p:attrNameLst>
                                          <p:attrName>style.visibility</p:attrName>
                                        </p:attrNameLst>
                                      </p:cBhvr>
                                      <p:to>
                                        <p:strVal val="hidden"/>
                                      </p:to>
                                    </p:set>
                                  </p:childTnLst>
                                </p:cTn>
                              </p:par>
                              <p:par>
                                <p:cTn id="340" presetID="1" presetClass="exit" presetSubtype="0" fill="hold" nodeType="withEffect">
                                  <p:stCondLst>
                                    <p:cond delay="200"/>
                                  </p:stCondLst>
                                  <p:childTnLst>
                                    <p:set>
                                      <p:cBhvr>
                                        <p:cTn id="341" dur="1" fill="hold">
                                          <p:stCondLst>
                                            <p:cond delay="0"/>
                                          </p:stCondLst>
                                        </p:cTn>
                                        <p:tgtEl>
                                          <p:spTgt spid="70"/>
                                        </p:tgtEl>
                                        <p:attrNameLst>
                                          <p:attrName>style.visibility</p:attrName>
                                        </p:attrNameLst>
                                      </p:cBhvr>
                                      <p:to>
                                        <p:strVal val="hidden"/>
                                      </p:to>
                                    </p:set>
                                  </p:childTnLst>
                                </p:cTn>
                              </p:par>
                              <p:par>
                                <p:cTn id="342" presetID="1" presetClass="exit" presetSubtype="0" fill="hold" nodeType="withEffect">
                                  <p:stCondLst>
                                    <p:cond delay="200"/>
                                  </p:stCondLst>
                                  <p:childTnLst>
                                    <p:set>
                                      <p:cBhvr>
                                        <p:cTn id="343" dur="1" fill="hold">
                                          <p:stCondLst>
                                            <p:cond delay="0"/>
                                          </p:stCondLst>
                                        </p:cTn>
                                        <p:tgtEl>
                                          <p:spTgt spid="71"/>
                                        </p:tgtEl>
                                        <p:attrNameLst>
                                          <p:attrName>style.visibility</p:attrName>
                                        </p:attrNameLst>
                                      </p:cBhvr>
                                      <p:to>
                                        <p:strVal val="hidden"/>
                                      </p:to>
                                    </p:set>
                                  </p:childTnLst>
                                </p:cTn>
                              </p:par>
                              <p:par>
                                <p:cTn id="344" presetID="1" presetClass="exit" presetSubtype="0" fill="hold" nodeType="withEffect">
                                  <p:stCondLst>
                                    <p:cond delay="200"/>
                                  </p:stCondLst>
                                  <p:childTnLst>
                                    <p:set>
                                      <p:cBhvr>
                                        <p:cTn id="345" dur="1" fill="hold">
                                          <p:stCondLst>
                                            <p:cond delay="0"/>
                                          </p:stCondLst>
                                        </p:cTn>
                                        <p:tgtEl>
                                          <p:spTgt spid="72"/>
                                        </p:tgtEl>
                                        <p:attrNameLst>
                                          <p:attrName>style.visibility</p:attrName>
                                        </p:attrNameLst>
                                      </p:cBhvr>
                                      <p:to>
                                        <p:strVal val="hidden"/>
                                      </p:to>
                                    </p:set>
                                  </p:childTnLst>
                                </p:cTn>
                              </p:par>
                              <p:par>
                                <p:cTn id="346" presetID="1" presetClass="exit" presetSubtype="0" fill="hold" nodeType="withEffect">
                                  <p:stCondLst>
                                    <p:cond delay="200"/>
                                  </p:stCondLst>
                                  <p:childTnLst>
                                    <p:set>
                                      <p:cBhvr>
                                        <p:cTn id="347" dur="1" fill="hold">
                                          <p:stCondLst>
                                            <p:cond delay="0"/>
                                          </p:stCondLst>
                                        </p:cTn>
                                        <p:tgtEl>
                                          <p:spTgt spid="73"/>
                                        </p:tgtEl>
                                        <p:attrNameLst>
                                          <p:attrName>style.visibility</p:attrName>
                                        </p:attrNameLst>
                                      </p:cBhvr>
                                      <p:to>
                                        <p:strVal val="hidden"/>
                                      </p:to>
                                    </p:set>
                                  </p:childTnLst>
                                </p:cTn>
                              </p:par>
                              <p:par>
                                <p:cTn id="348" presetID="1" presetClass="exit" presetSubtype="0" fill="hold" nodeType="withEffect">
                                  <p:stCondLst>
                                    <p:cond delay="200"/>
                                  </p:stCondLst>
                                  <p:childTnLst>
                                    <p:set>
                                      <p:cBhvr>
                                        <p:cTn id="349" dur="1" fill="hold">
                                          <p:stCondLst>
                                            <p:cond delay="0"/>
                                          </p:stCondLst>
                                        </p:cTn>
                                        <p:tgtEl>
                                          <p:spTgt spid="74"/>
                                        </p:tgtEl>
                                        <p:attrNameLst>
                                          <p:attrName>style.visibility</p:attrName>
                                        </p:attrNameLst>
                                      </p:cBhvr>
                                      <p:to>
                                        <p:strVal val="hidden"/>
                                      </p:to>
                                    </p:set>
                                  </p:childTnLst>
                                </p:cTn>
                              </p:par>
                              <p:par>
                                <p:cTn id="350" presetID="1" presetClass="exit" presetSubtype="0" fill="hold" nodeType="withEffect">
                                  <p:stCondLst>
                                    <p:cond delay="200"/>
                                  </p:stCondLst>
                                  <p:childTnLst>
                                    <p:set>
                                      <p:cBhvr>
                                        <p:cTn id="351" dur="1" fill="hold">
                                          <p:stCondLst>
                                            <p:cond delay="0"/>
                                          </p:stCondLst>
                                        </p:cTn>
                                        <p:tgtEl>
                                          <p:spTgt spid="75"/>
                                        </p:tgtEl>
                                        <p:attrNameLst>
                                          <p:attrName>style.visibility</p:attrName>
                                        </p:attrNameLst>
                                      </p:cBhvr>
                                      <p:to>
                                        <p:strVal val="hidden"/>
                                      </p:to>
                                    </p:set>
                                  </p:childTnLst>
                                </p:cTn>
                              </p:par>
                              <p:par>
                                <p:cTn id="352" presetID="1" presetClass="exit" presetSubtype="0" fill="hold" nodeType="withEffect">
                                  <p:stCondLst>
                                    <p:cond delay="200"/>
                                  </p:stCondLst>
                                  <p:childTnLst>
                                    <p:set>
                                      <p:cBhvr>
                                        <p:cTn id="353" dur="1" fill="hold">
                                          <p:stCondLst>
                                            <p:cond delay="0"/>
                                          </p:stCondLst>
                                        </p:cTn>
                                        <p:tgtEl>
                                          <p:spTgt spid="76"/>
                                        </p:tgtEl>
                                        <p:attrNameLst>
                                          <p:attrName>style.visibility</p:attrName>
                                        </p:attrNameLst>
                                      </p:cBhvr>
                                      <p:to>
                                        <p:strVal val="hidden"/>
                                      </p:to>
                                    </p:set>
                                  </p:childTnLst>
                                </p:cTn>
                              </p:par>
                            </p:childTnLst>
                          </p:cTn>
                        </p:par>
                        <p:par>
                          <p:cTn id="354" fill="hold">
                            <p:stCondLst>
                              <p:cond delay="14000"/>
                            </p:stCondLst>
                            <p:childTnLst>
                              <p:par>
                                <p:cTn id="355" presetID="1" presetClass="entr" presetSubtype="0" fill="hold" nodeType="afterEffect">
                                  <p:stCondLst>
                                    <p:cond delay="200"/>
                                  </p:stCondLst>
                                  <p:childTnLst>
                                    <p:set>
                                      <p:cBhvr>
                                        <p:cTn id="356" dur="1" fill="hold">
                                          <p:stCondLst>
                                            <p:cond delay="0"/>
                                          </p:stCondLst>
                                        </p:cTn>
                                        <p:tgtEl>
                                          <p:spTgt spid="7"/>
                                        </p:tgtEl>
                                        <p:attrNameLst>
                                          <p:attrName>style.visibility</p:attrName>
                                        </p:attrNameLst>
                                      </p:cBhvr>
                                      <p:to>
                                        <p:strVal val="visible"/>
                                      </p:to>
                                    </p:set>
                                  </p:childTnLst>
                                </p:cTn>
                              </p:par>
                            </p:childTnLst>
                          </p:cTn>
                        </p:par>
                        <p:par>
                          <p:cTn id="357" fill="hold">
                            <p:stCondLst>
                              <p:cond delay="14200"/>
                            </p:stCondLst>
                            <p:childTnLst>
                              <p:par>
                                <p:cTn id="358" presetID="1" presetClass="entr" presetSubtype="0" fill="hold" nodeType="afterEffect">
                                  <p:stCondLst>
                                    <p:cond delay="200"/>
                                  </p:stCondLst>
                                  <p:childTnLst>
                                    <p:set>
                                      <p:cBhvr>
                                        <p:cTn id="359" dur="1" fill="hold">
                                          <p:stCondLst>
                                            <p:cond delay="0"/>
                                          </p:stCondLst>
                                        </p:cTn>
                                        <p:tgtEl>
                                          <p:spTgt spid="8"/>
                                        </p:tgtEl>
                                        <p:attrNameLst>
                                          <p:attrName>style.visibility</p:attrName>
                                        </p:attrNameLst>
                                      </p:cBhvr>
                                      <p:to>
                                        <p:strVal val="visible"/>
                                      </p:to>
                                    </p:set>
                                  </p:childTnLst>
                                </p:cTn>
                              </p:par>
                            </p:childTnLst>
                          </p:cTn>
                        </p:par>
                        <p:par>
                          <p:cTn id="360" fill="hold">
                            <p:stCondLst>
                              <p:cond delay="14400"/>
                            </p:stCondLst>
                            <p:childTnLst>
                              <p:par>
                                <p:cTn id="361" presetID="1" presetClass="entr" presetSubtype="0" fill="hold" nodeType="afterEffect">
                                  <p:stCondLst>
                                    <p:cond delay="200"/>
                                  </p:stCondLst>
                                  <p:childTnLst>
                                    <p:set>
                                      <p:cBhvr>
                                        <p:cTn id="362" dur="1" fill="hold">
                                          <p:stCondLst>
                                            <p:cond delay="0"/>
                                          </p:stCondLst>
                                        </p:cTn>
                                        <p:tgtEl>
                                          <p:spTgt spid="9"/>
                                        </p:tgtEl>
                                        <p:attrNameLst>
                                          <p:attrName>style.visibility</p:attrName>
                                        </p:attrNameLst>
                                      </p:cBhvr>
                                      <p:to>
                                        <p:strVal val="visible"/>
                                      </p:to>
                                    </p:set>
                                  </p:childTnLst>
                                </p:cTn>
                              </p:par>
                            </p:childTnLst>
                          </p:cTn>
                        </p:par>
                        <p:par>
                          <p:cTn id="363" fill="hold">
                            <p:stCondLst>
                              <p:cond delay="14600"/>
                            </p:stCondLst>
                            <p:childTnLst>
                              <p:par>
                                <p:cTn id="364" presetID="1" presetClass="entr" presetSubtype="0" fill="hold" nodeType="afterEffect">
                                  <p:stCondLst>
                                    <p:cond delay="200"/>
                                  </p:stCondLst>
                                  <p:childTnLst>
                                    <p:set>
                                      <p:cBhvr>
                                        <p:cTn id="365" dur="1" fill="hold">
                                          <p:stCondLst>
                                            <p:cond delay="0"/>
                                          </p:stCondLst>
                                        </p:cTn>
                                        <p:tgtEl>
                                          <p:spTgt spid="10"/>
                                        </p:tgtEl>
                                        <p:attrNameLst>
                                          <p:attrName>style.visibility</p:attrName>
                                        </p:attrNameLst>
                                      </p:cBhvr>
                                      <p:to>
                                        <p:strVal val="visible"/>
                                      </p:to>
                                    </p:set>
                                  </p:childTnLst>
                                </p:cTn>
                              </p:par>
                            </p:childTnLst>
                          </p:cTn>
                        </p:par>
                        <p:par>
                          <p:cTn id="366" fill="hold">
                            <p:stCondLst>
                              <p:cond delay="14800"/>
                            </p:stCondLst>
                            <p:childTnLst>
                              <p:par>
                                <p:cTn id="367" presetID="1" presetClass="entr" presetSubtype="0" fill="hold" nodeType="afterEffect">
                                  <p:stCondLst>
                                    <p:cond delay="200"/>
                                  </p:stCondLst>
                                  <p:childTnLst>
                                    <p:set>
                                      <p:cBhvr>
                                        <p:cTn id="368" dur="1" fill="hold">
                                          <p:stCondLst>
                                            <p:cond delay="0"/>
                                          </p:stCondLst>
                                        </p:cTn>
                                        <p:tgtEl>
                                          <p:spTgt spid="11"/>
                                        </p:tgtEl>
                                        <p:attrNameLst>
                                          <p:attrName>style.visibility</p:attrName>
                                        </p:attrNameLst>
                                      </p:cBhvr>
                                      <p:to>
                                        <p:strVal val="visible"/>
                                      </p:to>
                                    </p:set>
                                  </p:childTnLst>
                                </p:cTn>
                              </p:par>
                            </p:childTnLst>
                          </p:cTn>
                        </p:par>
                        <p:par>
                          <p:cTn id="369" fill="hold">
                            <p:stCondLst>
                              <p:cond delay="15000"/>
                            </p:stCondLst>
                            <p:childTnLst>
                              <p:par>
                                <p:cTn id="370" presetID="1" presetClass="entr" presetSubtype="0" fill="hold" nodeType="afterEffect">
                                  <p:stCondLst>
                                    <p:cond delay="200"/>
                                  </p:stCondLst>
                                  <p:childTnLst>
                                    <p:set>
                                      <p:cBhvr>
                                        <p:cTn id="371" dur="1" fill="hold">
                                          <p:stCondLst>
                                            <p:cond delay="0"/>
                                          </p:stCondLst>
                                        </p:cTn>
                                        <p:tgtEl>
                                          <p:spTgt spid="12"/>
                                        </p:tgtEl>
                                        <p:attrNameLst>
                                          <p:attrName>style.visibility</p:attrName>
                                        </p:attrNameLst>
                                      </p:cBhvr>
                                      <p:to>
                                        <p:strVal val="visible"/>
                                      </p:to>
                                    </p:set>
                                  </p:childTnLst>
                                </p:cTn>
                              </p:par>
                            </p:childTnLst>
                          </p:cTn>
                        </p:par>
                        <p:par>
                          <p:cTn id="372" fill="hold">
                            <p:stCondLst>
                              <p:cond delay="15200"/>
                            </p:stCondLst>
                            <p:childTnLst>
                              <p:par>
                                <p:cTn id="373" presetID="1" presetClass="entr" presetSubtype="0" fill="hold" nodeType="afterEffect">
                                  <p:stCondLst>
                                    <p:cond delay="200"/>
                                  </p:stCondLst>
                                  <p:childTnLst>
                                    <p:set>
                                      <p:cBhvr>
                                        <p:cTn id="374" dur="1" fill="hold">
                                          <p:stCondLst>
                                            <p:cond delay="0"/>
                                          </p:stCondLst>
                                        </p:cTn>
                                        <p:tgtEl>
                                          <p:spTgt spid="13"/>
                                        </p:tgtEl>
                                        <p:attrNameLst>
                                          <p:attrName>style.visibility</p:attrName>
                                        </p:attrNameLst>
                                      </p:cBhvr>
                                      <p:to>
                                        <p:strVal val="visible"/>
                                      </p:to>
                                    </p:set>
                                  </p:childTnLst>
                                </p:cTn>
                              </p:par>
                            </p:childTnLst>
                          </p:cTn>
                        </p:par>
                        <p:par>
                          <p:cTn id="375" fill="hold">
                            <p:stCondLst>
                              <p:cond delay="15400"/>
                            </p:stCondLst>
                            <p:childTnLst>
                              <p:par>
                                <p:cTn id="376" presetID="1" presetClass="entr" presetSubtype="0" fill="hold" nodeType="afterEffect">
                                  <p:stCondLst>
                                    <p:cond delay="200"/>
                                  </p:stCondLst>
                                  <p:childTnLst>
                                    <p:set>
                                      <p:cBhvr>
                                        <p:cTn id="377" dur="1" fill="hold">
                                          <p:stCondLst>
                                            <p:cond delay="0"/>
                                          </p:stCondLst>
                                        </p:cTn>
                                        <p:tgtEl>
                                          <p:spTgt spid="14"/>
                                        </p:tgtEl>
                                        <p:attrNameLst>
                                          <p:attrName>style.visibility</p:attrName>
                                        </p:attrNameLst>
                                      </p:cBhvr>
                                      <p:to>
                                        <p:strVal val="visible"/>
                                      </p:to>
                                    </p:set>
                                  </p:childTnLst>
                                </p:cTn>
                              </p:par>
                            </p:childTnLst>
                          </p:cTn>
                        </p:par>
                        <p:par>
                          <p:cTn id="378" fill="hold">
                            <p:stCondLst>
                              <p:cond delay="15600"/>
                            </p:stCondLst>
                            <p:childTnLst>
                              <p:par>
                                <p:cTn id="379" presetID="1" presetClass="entr" presetSubtype="0" fill="hold" nodeType="afterEffect">
                                  <p:stCondLst>
                                    <p:cond delay="200"/>
                                  </p:stCondLst>
                                  <p:childTnLst>
                                    <p:set>
                                      <p:cBhvr>
                                        <p:cTn id="380" dur="1" fill="hold">
                                          <p:stCondLst>
                                            <p:cond delay="0"/>
                                          </p:stCondLst>
                                        </p:cTn>
                                        <p:tgtEl>
                                          <p:spTgt spid="15"/>
                                        </p:tgtEl>
                                        <p:attrNameLst>
                                          <p:attrName>style.visibility</p:attrName>
                                        </p:attrNameLst>
                                      </p:cBhvr>
                                      <p:to>
                                        <p:strVal val="visible"/>
                                      </p:to>
                                    </p:set>
                                  </p:childTnLst>
                                </p:cTn>
                              </p:par>
                            </p:childTnLst>
                          </p:cTn>
                        </p:par>
                        <p:par>
                          <p:cTn id="381" fill="hold">
                            <p:stCondLst>
                              <p:cond delay="15800"/>
                            </p:stCondLst>
                            <p:childTnLst>
                              <p:par>
                                <p:cTn id="382" presetID="1" presetClass="entr" presetSubtype="0" fill="hold" nodeType="afterEffect">
                                  <p:stCondLst>
                                    <p:cond delay="200"/>
                                  </p:stCondLst>
                                  <p:childTnLst>
                                    <p:set>
                                      <p:cBhvr>
                                        <p:cTn id="383" dur="1" fill="hold">
                                          <p:stCondLst>
                                            <p:cond delay="0"/>
                                          </p:stCondLst>
                                        </p:cTn>
                                        <p:tgtEl>
                                          <p:spTgt spid="16"/>
                                        </p:tgtEl>
                                        <p:attrNameLst>
                                          <p:attrName>style.visibility</p:attrName>
                                        </p:attrNameLst>
                                      </p:cBhvr>
                                      <p:to>
                                        <p:strVal val="visible"/>
                                      </p:to>
                                    </p:set>
                                  </p:childTnLst>
                                </p:cTn>
                              </p:par>
                            </p:childTnLst>
                          </p:cTn>
                        </p:par>
                        <p:par>
                          <p:cTn id="384" fill="hold">
                            <p:stCondLst>
                              <p:cond delay="16000"/>
                            </p:stCondLst>
                            <p:childTnLst>
                              <p:par>
                                <p:cTn id="385" presetID="1" presetClass="entr" presetSubtype="0" fill="hold" nodeType="afterEffect">
                                  <p:stCondLst>
                                    <p:cond delay="200"/>
                                  </p:stCondLst>
                                  <p:childTnLst>
                                    <p:set>
                                      <p:cBhvr>
                                        <p:cTn id="386" dur="1" fill="hold">
                                          <p:stCondLst>
                                            <p:cond delay="0"/>
                                          </p:stCondLst>
                                        </p:cTn>
                                        <p:tgtEl>
                                          <p:spTgt spid="17"/>
                                        </p:tgtEl>
                                        <p:attrNameLst>
                                          <p:attrName>style.visibility</p:attrName>
                                        </p:attrNameLst>
                                      </p:cBhvr>
                                      <p:to>
                                        <p:strVal val="visible"/>
                                      </p:to>
                                    </p:set>
                                  </p:childTnLst>
                                </p:cTn>
                              </p:par>
                            </p:childTnLst>
                          </p:cTn>
                        </p:par>
                        <p:par>
                          <p:cTn id="387" fill="hold">
                            <p:stCondLst>
                              <p:cond delay="16200"/>
                            </p:stCondLst>
                            <p:childTnLst>
                              <p:par>
                                <p:cTn id="388" presetID="1" presetClass="entr" presetSubtype="0" fill="hold" nodeType="afterEffect">
                                  <p:stCondLst>
                                    <p:cond delay="200"/>
                                  </p:stCondLst>
                                  <p:childTnLst>
                                    <p:set>
                                      <p:cBhvr>
                                        <p:cTn id="389" dur="1" fill="hold">
                                          <p:stCondLst>
                                            <p:cond delay="0"/>
                                          </p:stCondLst>
                                        </p:cTn>
                                        <p:tgtEl>
                                          <p:spTgt spid="18"/>
                                        </p:tgtEl>
                                        <p:attrNameLst>
                                          <p:attrName>style.visibility</p:attrName>
                                        </p:attrNameLst>
                                      </p:cBhvr>
                                      <p:to>
                                        <p:strVal val="visible"/>
                                      </p:to>
                                    </p:set>
                                  </p:childTnLst>
                                </p:cTn>
                              </p:par>
                            </p:childTnLst>
                          </p:cTn>
                        </p:par>
                        <p:par>
                          <p:cTn id="390" fill="hold">
                            <p:stCondLst>
                              <p:cond delay="16400"/>
                            </p:stCondLst>
                            <p:childTnLst>
                              <p:par>
                                <p:cTn id="391" presetID="1" presetClass="entr" presetSubtype="0" fill="hold" nodeType="afterEffect">
                                  <p:stCondLst>
                                    <p:cond delay="200"/>
                                  </p:stCondLst>
                                  <p:childTnLst>
                                    <p:set>
                                      <p:cBhvr>
                                        <p:cTn id="392" dur="1" fill="hold">
                                          <p:stCondLst>
                                            <p:cond delay="0"/>
                                          </p:stCondLst>
                                        </p:cTn>
                                        <p:tgtEl>
                                          <p:spTgt spid="19"/>
                                        </p:tgtEl>
                                        <p:attrNameLst>
                                          <p:attrName>style.visibility</p:attrName>
                                        </p:attrNameLst>
                                      </p:cBhvr>
                                      <p:to>
                                        <p:strVal val="visible"/>
                                      </p:to>
                                    </p:set>
                                  </p:childTnLst>
                                </p:cTn>
                              </p:par>
                            </p:childTnLst>
                          </p:cTn>
                        </p:par>
                        <p:par>
                          <p:cTn id="393" fill="hold">
                            <p:stCondLst>
                              <p:cond delay="16600"/>
                            </p:stCondLst>
                            <p:childTnLst>
                              <p:par>
                                <p:cTn id="394" presetID="1" presetClass="entr" presetSubtype="0" fill="hold" nodeType="afterEffect">
                                  <p:stCondLst>
                                    <p:cond delay="200"/>
                                  </p:stCondLst>
                                  <p:childTnLst>
                                    <p:set>
                                      <p:cBhvr>
                                        <p:cTn id="395" dur="1" fill="hold">
                                          <p:stCondLst>
                                            <p:cond delay="0"/>
                                          </p:stCondLst>
                                        </p:cTn>
                                        <p:tgtEl>
                                          <p:spTgt spid="20"/>
                                        </p:tgtEl>
                                        <p:attrNameLst>
                                          <p:attrName>style.visibility</p:attrName>
                                        </p:attrNameLst>
                                      </p:cBhvr>
                                      <p:to>
                                        <p:strVal val="visible"/>
                                      </p:to>
                                    </p:set>
                                  </p:childTnLst>
                                </p:cTn>
                              </p:par>
                            </p:childTnLst>
                          </p:cTn>
                        </p:par>
                        <p:par>
                          <p:cTn id="396" fill="hold">
                            <p:stCondLst>
                              <p:cond delay="16800"/>
                            </p:stCondLst>
                            <p:childTnLst>
                              <p:par>
                                <p:cTn id="397" presetID="1" presetClass="entr" presetSubtype="0" fill="hold" nodeType="afterEffect">
                                  <p:stCondLst>
                                    <p:cond delay="200"/>
                                  </p:stCondLst>
                                  <p:childTnLst>
                                    <p:set>
                                      <p:cBhvr>
                                        <p:cTn id="398" dur="1" fill="hold">
                                          <p:stCondLst>
                                            <p:cond delay="0"/>
                                          </p:stCondLst>
                                        </p:cTn>
                                        <p:tgtEl>
                                          <p:spTgt spid="21"/>
                                        </p:tgtEl>
                                        <p:attrNameLst>
                                          <p:attrName>style.visibility</p:attrName>
                                        </p:attrNameLst>
                                      </p:cBhvr>
                                      <p:to>
                                        <p:strVal val="visible"/>
                                      </p:to>
                                    </p:set>
                                  </p:childTnLst>
                                </p:cTn>
                              </p:par>
                            </p:childTnLst>
                          </p:cTn>
                        </p:par>
                        <p:par>
                          <p:cTn id="399" fill="hold">
                            <p:stCondLst>
                              <p:cond delay="17000"/>
                            </p:stCondLst>
                            <p:childTnLst>
                              <p:par>
                                <p:cTn id="400" presetID="1" presetClass="entr" presetSubtype="0" fill="hold" nodeType="afterEffect">
                                  <p:stCondLst>
                                    <p:cond delay="200"/>
                                  </p:stCondLst>
                                  <p:childTnLst>
                                    <p:set>
                                      <p:cBhvr>
                                        <p:cTn id="401" dur="1" fill="hold">
                                          <p:stCondLst>
                                            <p:cond delay="0"/>
                                          </p:stCondLst>
                                        </p:cTn>
                                        <p:tgtEl>
                                          <p:spTgt spid="22"/>
                                        </p:tgtEl>
                                        <p:attrNameLst>
                                          <p:attrName>style.visibility</p:attrName>
                                        </p:attrNameLst>
                                      </p:cBhvr>
                                      <p:to>
                                        <p:strVal val="visible"/>
                                      </p:to>
                                    </p:set>
                                  </p:childTnLst>
                                </p:cTn>
                              </p:par>
                            </p:childTnLst>
                          </p:cTn>
                        </p:par>
                        <p:par>
                          <p:cTn id="402" fill="hold">
                            <p:stCondLst>
                              <p:cond delay="17200"/>
                            </p:stCondLst>
                            <p:childTnLst>
                              <p:par>
                                <p:cTn id="403" presetID="1" presetClass="entr" presetSubtype="0" fill="hold" nodeType="afterEffect">
                                  <p:stCondLst>
                                    <p:cond delay="200"/>
                                  </p:stCondLst>
                                  <p:childTnLst>
                                    <p:set>
                                      <p:cBhvr>
                                        <p:cTn id="404" dur="1" fill="hold">
                                          <p:stCondLst>
                                            <p:cond delay="0"/>
                                          </p:stCondLst>
                                        </p:cTn>
                                        <p:tgtEl>
                                          <p:spTgt spid="23"/>
                                        </p:tgtEl>
                                        <p:attrNameLst>
                                          <p:attrName>style.visibility</p:attrName>
                                        </p:attrNameLst>
                                      </p:cBhvr>
                                      <p:to>
                                        <p:strVal val="visible"/>
                                      </p:to>
                                    </p:set>
                                  </p:childTnLst>
                                </p:cTn>
                              </p:par>
                            </p:childTnLst>
                          </p:cTn>
                        </p:par>
                        <p:par>
                          <p:cTn id="405" fill="hold">
                            <p:stCondLst>
                              <p:cond delay="17400"/>
                            </p:stCondLst>
                            <p:childTnLst>
                              <p:par>
                                <p:cTn id="406" presetID="1" presetClass="entr" presetSubtype="0" fill="hold" nodeType="afterEffect">
                                  <p:stCondLst>
                                    <p:cond delay="200"/>
                                  </p:stCondLst>
                                  <p:childTnLst>
                                    <p:set>
                                      <p:cBhvr>
                                        <p:cTn id="407" dur="1" fill="hold">
                                          <p:stCondLst>
                                            <p:cond delay="0"/>
                                          </p:stCondLst>
                                        </p:cTn>
                                        <p:tgtEl>
                                          <p:spTgt spid="24"/>
                                        </p:tgtEl>
                                        <p:attrNameLst>
                                          <p:attrName>style.visibility</p:attrName>
                                        </p:attrNameLst>
                                      </p:cBhvr>
                                      <p:to>
                                        <p:strVal val="visible"/>
                                      </p:to>
                                    </p:set>
                                  </p:childTnLst>
                                </p:cTn>
                              </p:par>
                            </p:childTnLst>
                          </p:cTn>
                        </p:par>
                        <p:par>
                          <p:cTn id="408" fill="hold">
                            <p:stCondLst>
                              <p:cond delay="17600"/>
                            </p:stCondLst>
                            <p:childTnLst>
                              <p:par>
                                <p:cTn id="409" presetID="1" presetClass="entr" presetSubtype="0" fill="hold" nodeType="afterEffect">
                                  <p:stCondLst>
                                    <p:cond delay="200"/>
                                  </p:stCondLst>
                                  <p:childTnLst>
                                    <p:set>
                                      <p:cBhvr>
                                        <p:cTn id="410" dur="1" fill="hold">
                                          <p:stCondLst>
                                            <p:cond delay="0"/>
                                          </p:stCondLst>
                                        </p:cTn>
                                        <p:tgtEl>
                                          <p:spTgt spid="25"/>
                                        </p:tgtEl>
                                        <p:attrNameLst>
                                          <p:attrName>style.visibility</p:attrName>
                                        </p:attrNameLst>
                                      </p:cBhvr>
                                      <p:to>
                                        <p:strVal val="visible"/>
                                      </p:to>
                                    </p:set>
                                  </p:childTnLst>
                                </p:cTn>
                              </p:par>
                            </p:childTnLst>
                          </p:cTn>
                        </p:par>
                        <p:par>
                          <p:cTn id="411" fill="hold">
                            <p:stCondLst>
                              <p:cond delay="17800"/>
                            </p:stCondLst>
                            <p:childTnLst>
                              <p:par>
                                <p:cTn id="412" presetID="1" presetClass="entr" presetSubtype="0" fill="hold" nodeType="afterEffect">
                                  <p:stCondLst>
                                    <p:cond delay="200"/>
                                  </p:stCondLst>
                                  <p:childTnLst>
                                    <p:set>
                                      <p:cBhvr>
                                        <p:cTn id="413" dur="1" fill="hold">
                                          <p:stCondLst>
                                            <p:cond delay="0"/>
                                          </p:stCondLst>
                                        </p:cTn>
                                        <p:tgtEl>
                                          <p:spTgt spid="26"/>
                                        </p:tgtEl>
                                        <p:attrNameLst>
                                          <p:attrName>style.visibility</p:attrName>
                                        </p:attrNameLst>
                                      </p:cBhvr>
                                      <p:to>
                                        <p:strVal val="visible"/>
                                      </p:to>
                                    </p:set>
                                  </p:childTnLst>
                                </p:cTn>
                              </p:par>
                            </p:childTnLst>
                          </p:cTn>
                        </p:par>
                        <p:par>
                          <p:cTn id="414" fill="hold">
                            <p:stCondLst>
                              <p:cond delay="18000"/>
                            </p:stCondLst>
                            <p:childTnLst>
                              <p:par>
                                <p:cTn id="415" presetID="1" presetClass="entr" presetSubtype="0" fill="hold" nodeType="afterEffect">
                                  <p:stCondLst>
                                    <p:cond delay="200"/>
                                  </p:stCondLst>
                                  <p:childTnLst>
                                    <p:set>
                                      <p:cBhvr>
                                        <p:cTn id="416" dur="1" fill="hold">
                                          <p:stCondLst>
                                            <p:cond delay="0"/>
                                          </p:stCondLst>
                                        </p:cTn>
                                        <p:tgtEl>
                                          <p:spTgt spid="27"/>
                                        </p:tgtEl>
                                        <p:attrNameLst>
                                          <p:attrName>style.visibility</p:attrName>
                                        </p:attrNameLst>
                                      </p:cBhvr>
                                      <p:to>
                                        <p:strVal val="visible"/>
                                      </p:to>
                                    </p:set>
                                  </p:childTnLst>
                                </p:cTn>
                              </p:par>
                            </p:childTnLst>
                          </p:cTn>
                        </p:par>
                        <p:par>
                          <p:cTn id="417" fill="hold">
                            <p:stCondLst>
                              <p:cond delay="18200"/>
                            </p:stCondLst>
                            <p:childTnLst>
                              <p:par>
                                <p:cTn id="418" presetID="1" presetClass="entr" presetSubtype="0" fill="hold" nodeType="afterEffect">
                                  <p:stCondLst>
                                    <p:cond delay="200"/>
                                  </p:stCondLst>
                                  <p:childTnLst>
                                    <p:set>
                                      <p:cBhvr>
                                        <p:cTn id="419" dur="1" fill="hold">
                                          <p:stCondLst>
                                            <p:cond delay="0"/>
                                          </p:stCondLst>
                                        </p:cTn>
                                        <p:tgtEl>
                                          <p:spTgt spid="28"/>
                                        </p:tgtEl>
                                        <p:attrNameLst>
                                          <p:attrName>style.visibility</p:attrName>
                                        </p:attrNameLst>
                                      </p:cBhvr>
                                      <p:to>
                                        <p:strVal val="visible"/>
                                      </p:to>
                                    </p:set>
                                  </p:childTnLst>
                                </p:cTn>
                              </p:par>
                            </p:childTnLst>
                          </p:cTn>
                        </p:par>
                        <p:par>
                          <p:cTn id="420" fill="hold">
                            <p:stCondLst>
                              <p:cond delay="18400"/>
                            </p:stCondLst>
                            <p:childTnLst>
                              <p:par>
                                <p:cTn id="421" presetID="1" presetClass="entr" presetSubtype="0" fill="hold" nodeType="afterEffect">
                                  <p:stCondLst>
                                    <p:cond delay="200"/>
                                  </p:stCondLst>
                                  <p:childTnLst>
                                    <p:set>
                                      <p:cBhvr>
                                        <p:cTn id="422" dur="1" fill="hold">
                                          <p:stCondLst>
                                            <p:cond delay="0"/>
                                          </p:stCondLst>
                                        </p:cTn>
                                        <p:tgtEl>
                                          <p:spTgt spid="29"/>
                                        </p:tgtEl>
                                        <p:attrNameLst>
                                          <p:attrName>style.visibility</p:attrName>
                                        </p:attrNameLst>
                                      </p:cBhvr>
                                      <p:to>
                                        <p:strVal val="visible"/>
                                      </p:to>
                                    </p:set>
                                  </p:childTnLst>
                                </p:cTn>
                              </p:par>
                            </p:childTnLst>
                          </p:cTn>
                        </p:par>
                        <p:par>
                          <p:cTn id="423" fill="hold">
                            <p:stCondLst>
                              <p:cond delay="18600"/>
                            </p:stCondLst>
                            <p:childTnLst>
                              <p:par>
                                <p:cTn id="424" presetID="1" presetClass="entr" presetSubtype="0" fill="hold" nodeType="afterEffect">
                                  <p:stCondLst>
                                    <p:cond delay="200"/>
                                  </p:stCondLst>
                                  <p:childTnLst>
                                    <p:set>
                                      <p:cBhvr>
                                        <p:cTn id="425" dur="1" fill="hold">
                                          <p:stCondLst>
                                            <p:cond delay="0"/>
                                          </p:stCondLst>
                                        </p:cTn>
                                        <p:tgtEl>
                                          <p:spTgt spid="30"/>
                                        </p:tgtEl>
                                        <p:attrNameLst>
                                          <p:attrName>style.visibility</p:attrName>
                                        </p:attrNameLst>
                                      </p:cBhvr>
                                      <p:to>
                                        <p:strVal val="visible"/>
                                      </p:to>
                                    </p:set>
                                  </p:childTnLst>
                                </p:cTn>
                              </p:par>
                            </p:childTnLst>
                          </p:cTn>
                        </p:par>
                        <p:par>
                          <p:cTn id="426" fill="hold">
                            <p:stCondLst>
                              <p:cond delay="18800"/>
                            </p:stCondLst>
                            <p:childTnLst>
                              <p:par>
                                <p:cTn id="427" presetID="1" presetClass="entr" presetSubtype="0" fill="hold" nodeType="afterEffect">
                                  <p:stCondLst>
                                    <p:cond delay="200"/>
                                  </p:stCondLst>
                                  <p:childTnLst>
                                    <p:set>
                                      <p:cBhvr>
                                        <p:cTn id="428" dur="1" fill="hold">
                                          <p:stCondLst>
                                            <p:cond delay="0"/>
                                          </p:stCondLst>
                                        </p:cTn>
                                        <p:tgtEl>
                                          <p:spTgt spid="31"/>
                                        </p:tgtEl>
                                        <p:attrNameLst>
                                          <p:attrName>style.visibility</p:attrName>
                                        </p:attrNameLst>
                                      </p:cBhvr>
                                      <p:to>
                                        <p:strVal val="visible"/>
                                      </p:to>
                                    </p:set>
                                  </p:childTnLst>
                                </p:cTn>
                              </p:par>
                            </p:childTnLst>
                          </p:cTn>
                        </p:par>
                        <p:par>
                          <p:cTn id="429" fill="hold">
                            <p:stCondLst>
                              <p:cond delay="19000"/>
                            </p:stCondLst>
                            <p:childTnLst>
                              <p:par>
                                <p:cTn id="430" presetID="1" presetClass="entr" presetSubtype="0" fill="hold" nodeType="afterEffect">
                                  <p:stCondLst>
                                    <p:cond delay="200"/>
                                  </p:stCondLst>
                                  <p:childTnLst>
                                    <p:set>
                                      <p:cBhvr>
                                        <p:cTn id="431" dur="1" fill="hold">
                                          <p:stCondLst>
                                            <p:cond delay="0"/>
                                          </p:stCondLst>
                                        </p:cTn>
                                        <p:tgtEl>
                                          <p:spTgt spid="32"/>
                                        </p:tgtEl>
                                        <p:attrNameLst>
                                          <p:attrName>style.visibility</p:attrName>
                                        </p:attrNameLst>
                                      </p:cBhvr>
                                      <p:to>
                                        <p:strVal val="visible"/>
                                      </p:to>
                                    </p:set>
                                  </p:childTnLst>
                                </p:cTn>
                              </p:par>
                            </p:childTnLst>
                          </p:cTn>
                        </p:par>
                        <p:par>
                          <p:cTn id="432" fill="hold">
                            <p:stCondLst>
                              <p:cond delay="19200"/>
                            </p:stCondLst>
                            <p:childTnLst>
                              <p:par>
                                <p:cTn id="433" presetID="1" presetClass="entr" presetSubtype="0" fill="hold" nodeType="afterEffect">
                                  <p:stCondLst>
                                    <p:cond delay="200"/>
                                  </p:stCondLst>
                                  <p:childTnLst>
                                    <p:set>
                                      <p:cBhvr>
                                        <p:cTn id="434" dur="1" fill="hold">
                                          <p:stCondLst>
                                            <p:cond delay="0"/>
                                          </p:stCondLst>
                                        </p:cTn>
                                        <p:tgtEl>
                                          <p:spTgt spid="33"/>
                                        </p:tgtEl>
                                        <p:attrNameLst>
                                          <p:attrName>style.visibility</p:attrName>
                                        </p:attrNameLst>
                                      </p:cBhvr>
                                      <p:to>
                                        <p:strVal val="visible"/>
                                      </p:to>
                                    </p:set>
                                  </p:childTnLst>
                                </p:cTn>
                              </p:par>
                            </p:childTnLst>
                          </p:cTn>
                        </p:par>
                        <p:par>
                          <p:cTn id="435" fill="hold">
                            <p:stCondLst>
                              <p:cond delay="19400"/>
                            </p:stCondLst>
                            <p:childTnLst>
                              <p:par>
                                <p:cTn id="436" presetID="1" presetClass="entr" presetSubtype="0" fill="hold" nodeType="afterEffect">
                                  <p:stCondLst>
                                    <p:cond delay="200"/>
                                  </p:stCondLst>
                                  <p:childTnLst>
                                    <p:set>
                                      <p:cBhvr>
                                        <p:cTn id="437" dur="1" fill="hold">
                                          <p:stCondLst>
                                            <p:cond delay="0"/>
                                          </p:stCondLst>
                                        </p:cTn>
                                        <p:tgtEl>
                                          <p:spTgt spid="34"/>
                                        </p:tgtEl>
                                        <p:attrNameLst>
                                          <p:attrName>style.visibility</p:attrName>
                                        </p:attrNameLst>
                                      </p:cBhvr>
                                      <p:to>
                                        <p:strVal val="visible"/>
                                      </p:to>
                                    </p:set>
                                  </p:childTnLst>
                                </p:cTn>
                              </p:par>
                            </p:childTnLst>
                          </p:cTn>
                        </p:par>
                        <p:par>
                          <p:cTn id="438" fill="hold">
                            <p:stCondLst>
                              <p:cond delay="19600"/>
                            </p:stCondLst>
                            <p:childTnLst>
                              <p:par>
                                <p:cTn id="439" presetID="1" presetClass="entr" presetSubtype="0" fill="hold" nodeType="afterEffect">
                                  <p:stCondLst>
                                    <p:cond delay="200"/>
                                  </p:stCondLst>
                                  <p:childTnLst>
                                    <p:set>
                                      <p:cBhvr>
                                        <p:cTn id="440" dur="1" fill="hold">
                                          <p:stCondLst>
                                            <p:cond delay="0"/>
                                          </p:stCondLst>
                                        </p:cTn>
                                        <p:tgtEl>
                                          <p:spTgt spid="35"/>
                                        </p:tgtEl>
                                        <p:attrNameLst>
                                          <p:attrName>style.visibility</p:attrName>
                                        </p:attrNameLst>
                                      </p:cBhvr>
                                      <p:to>
                                        <p:strVal val="visible"/>
                                      </p:to>
                                    </p:set>
                                  </p:childTnLst>
                                </p:cTn>
                              </p:par>
                            </p:childTnLst>
                          </p:cTn>
                        </p:par>
                        <p:par>
                          <p:cTn id="441" fill="hold">
                            <p:stCondLst>
                              <p:cond delay="19800"/>
                            </p:stCondLst>
                            <p:childTnLst>
                              <p:par>
                                <p:cTn id="442" presetID="1" presetClass="entr" presetSubtype="0" fill="hold" nodeType="afterEffect">
                                  <p:stCondLst>
                                    <p:cond delay="200"/>
                                  </p:stCondLst>
                                  <p:childTnLst>
                                    <p:set>
                                      <p:cBhvr>
                                        <p:cTn id="443" dur="1" fill="hold">
                                          <p:stCondLst>
                                            <p:cond delay="0"/>
                                          </p:stCondLst>
                                        </p:cTn>
                                        <p:tgtEl>
                                          <p:spTgt spid="36"/>
                                        </p:tgtEl>
                                        <p:attrNameLst>
                                          <p:attrName>style.visibility</p:attrName>
                                        </p:attrNameLst>
                                      </p:cBhvr>
                                      <p:to>
                                        <p:strVal val="visible"/>
                                      </p:to>
                                    </p:set>
                                  </p:childTnLst>
                                </p:cTn>
                              </p:par>
                            </p:childTnLst>
                          </p:cTn>
                        </p:par>
                        <p:par>
                          <p:cTn id="444" fill="hold">
                            <p:stCondLst>
                              <p:cond delay="20000"/>
                            </p:stCondLst>
                            <p:childTnLst>
                              <p:par>
                                <p:cTn id="445" presetID="1" presetClass="entr" presetSubtype="0" fill="hold" nodeType="afterEffect">
                                  <p:stCondLst>
                                    <p:cond delay="200"/>
                                  </p:stCondLst>
                                  <p:childTnLst>
                                    <p:set>
                                      <p:cBhvr>
                                        <p:cTn id="446" dur="1" fill="hold">
                                          <p:stCondLst>
                                            <p:cond delay="0"/>
                                          </p:stCondLst>
                                        </p:cTn>
                                        <p:tgtEl>
                                          <p:spTgt spid="37"/>
                                        </p:tgtEl>
                                        <p:attrNameLst>
                                          <p:attrName>style.visibility</p:attrName>
                                        </p:attrNameLst>
                                      </p:cBhvr>
                                      <p:to>
                                        <p:strVal val="visible"/>
                                      </p:to>
                                    </p:set>
                                  </p:childTnLst>
                                </p:cTn>
                              </p:par>
                            </p:childTnLst>
                          </p:cTn>
                        </p:par>
                        <p:par>
                          <p:cTn id="447" fill="hold">
                            <p:stCondLst>
                              <p:cond delay="20200"/>
                            </p:stCondLst>
                            <p:childTnLst>
                              <p:par>
                                <p:cTn id="448" presetID="1" presetClass="entr" presetSubtype="0" fill="hold" nodeType="afterEffect">
                                  <p:stCondLst>
                                    <p:cond delay="200"/>
                                  </p:stCondLst>
                                  <p:childTnLst>
                                    <p:set>
                                      <p:cBhvr>
                                        <p:cTn id="449" dur="1" fill="hold">
                                          <p:stCondLst>
                                            <p:cond delay="0"/>
                                          </p:stCondLst>
                                        </p:cTn>
                                        <p:tgtEl>
                                          <p:spTgt spid="38"/>
                                        </p:tgtEl>
                                        <p:attrNameLst>
                                          <p:attrName>style.visibility</p:attrName>
                                        </p:attrNameLst>
                                      </p:cBhvr>
                                      <p:to>
                                        <p:strVal val="visible"/>
                                      </p:to>
                                    </p:set>
                                  </p:childTnLst>
                                </p:cTn>
                              </p:par>
                            </p:childTnLst>
                          </p:cTn>
                        </p:par>
                        <p:par>
                          <p:cTn id="450" fill="hold">
                            <p:stCondLst>
                              <p:cond delay="20400"/>
                            </p:stCondLst>
                            <p:childTnLst>
                              <p:par>
                                <p:cTn id="451" presetID="1" presetClass="entr" presetSubtype="0" fill="hold" nodeType="afterEffect">
                                  <p:stCondLst>
                                    <p:cond delay="200"/>
                                  </p:stCondLst>
                                  <p:childTnLst>
                                    <p:set>
                                      <p:cBhvr>
                                        <p:cTn id="452" dur="1" fill="hold">
                                          <p:stCondLst>
                                            <p:cond delay="0"/>
                                          </p:stCondLst>
                                        </p:cTn>
                                        <p:tgtEl>
                                          <p:spTgt spid="39"/>
                                        </p:tgtEl>
                                        <p:attrNameLst>
                                          <p:attrName>style.visibility</p:attrName>
                                        </p:attrNameLst>
                                      </p:cBhvr>
                                      <p:to>
                                        <p:strVal val="visible"/>
                                      </p:to>
                                    </p:set>
                                  </p:childTnLst>
                                </p:cTn>
                              </p:par>
                            </p:childTnLst>
                          </p:cTn>
                        </p:par>
                        <p:par>
                          <p:cTn id="453" fill="hold">
                            <p:stCondLst>
                              <p:cond delay="20600"/>
                            </p:stCondLst>
                            <p:childTnLst>
                              <p:par>
                                <p:cTn id="454" presetID="1" presetClass="entr" presetSubtype="0" fill="hold" nodeType="afterEffect">
                                  <p:stCondLst>
                                    <p:cond delay="200"/>
                                  </p:stCondLst>
                                  <p:childTnLst>
                                    <p:set>
                                      <p:cBhvr>
                                        <p:cTn id="455" dur="1" fill="hold">
                                          <p:stCondLst>
                                            <p:cond delay="0"/>
                                          </p:stCondLst>
                                        </p:cTn>
                                        <p:tgtEl>
                                          <p:spTgt spid="40"/>
                                        </p:tgtEl>
                                        <p:attrNameLst>
                                          <p:attrName>style.visibility</p:attrName>
                                        </p:attrNameLst>
                                      </p:cBhvr>
                                      <p:to>
                                        <p:strVal val="visible"/>
                                      </p:to>
                                    </p:set>
                                  </p:childTnLst>
                                </p:cTn>
                              </p:par>
                            </p:childTnLst>
                          </p:cTn>
                        </p:par>
                        <p:par>
                          <p:cTn id="456" fill="hold">
                            <p:stCondLst>
                              <p:cond delay="20800"/>
                            </p:stCondLst>
                            <p:childTnLst>
                              <p:par>
                                <p:cTn id="457" presetID="1" presetClass="entr" presetSubtype="0" fill="hold" nodeType="afterEffect">
                                  <p:stCondLst>
                                    <p:cond delay="200"/>
                                  </p:stCondLst>
                                  <p:childTnLst>
                                    <p:set>
                                      <p:cBhvr>
                                        <p:cTn id="458" dur="1" fill="hold">
                                          <p:stCondLst>
                                            <p:cond delay="0"/>
                                          </p:stCondLst>
                                        </p:cTn>
                                        <p:tgtEl>
                                          <p:spTgt spid="41"/>
                                        </p:tgtEl>
                                        <p:attrNameLst>
                                          <p:attrName>style.visibility</p:attrName>
                                        </p:attrNameLst>
                                      </p:cBhvr>
                                      <p:to>
                                        <p:strVal val="visible"/>
                                      </p:to>
                                    </p:set>
                                  </p:childTnLst>
                                </p:cTn>
                              </p:par>
                            </p:childTnLst>
                          </p:cTn>
                        </p:par>
                        <p:par>
                          <p:cTn id="459" fill="hold">
                            <p:stCondLst>
                              <p:cond delay="21000"/>
                            </p:stCondLst>
                            <p:childTnLst>
                              <p:par>
                                <p:cTn id="460" presetID="1" presetClass="entr" presetSubtype="0" fill="hold" nodeType="afterEffect">
                                  <p:stCondLst>
                                    <p:cond delay="200"/>
                                  </p:stCondLst>
                                  <p:childTnLst>
                                    <p:set>
                                      <p:cBhvr>
                                        <p:cTn id="461" dur="1" fill="hold">
                                          <p:stCondLst>
                                            <p:cond delay="0"/>
                                          </p:stCondLst>
                                        </p:cTn>
                                        <p:tgtEl>
                                          <p:spTgt spid="42"/>
                                        </p:tgtEl>
                                        <p:attrNameLst>
                                          <p:attrName>style.visibility</p:attrName>
                                        </p:attrNameLst>
                                      </p:cBhvr>
                                      <p:to>
                                        <p:strVal val="visible"/>
                                      </p:to>
                                    </p:set>
                                  </p:childTnLst>
                                </p:cTn>
                              </p:par>
                            </p:childTnLst>
                          </p:cTn>
                        </p:par>
                        <p:par>
                          <p:cTn id="462" fill="hold">
                            <p:stCondLst>
                              <p:cond delay="21200"/>
                            </p:stCondLst>
                            <p:childTnLst>
                              <p:par>
                                <p:cTn id="463" presetID="1" presetClass="entr" presetSubtype="0" fill="hold" nodeType="afterEffect">
                                  <p:stCondLst>
                                    <p:cond delay="200"/>
                                  </p:stCondLst>
                                  <p:childTnLst>
                                    <p:set>
                                      <p:cBhvr>
                                        <p:cTn id="464" dur="1" fill="hold">
                                          <p:stCondLst>
                                            <p:cond delay="0"/>
                                          </p:stCondLst>
                                        </p:cTn>
                                        <p:tgtEl>
                                          <p:spTgt spid="43"/>
                                        </p:tgtEl>
                                        <p:attrNameLst>
                                          <p:attrName>style.visibility</p:attrName>
                                        </p:attrNameLst>
                                      </p:cBhvr>
                                      <p:to>
                                        <p:strVal val="visible"/>
                                      </p:to>
                                    </p:set>
                                  </p:childTnLst>
                                </p:cTn>
                              </p:par>
                            </p:childTnLst>
                          </p:cTn>
                        </p:par>
                        <p:par>
                          <p:cTn id="465" fill="hold">
                            <p:stCondLst>
                              <p:cond delay="21400"/>
                            </p:stCondLst>
                            <p:childTnLst>
                              <p:par>
                                <p:cTn id="466" presetID="1" presetClass="entr" presetSubtype="0" fill="hold" nodeType="afterEffect">
                                  <p:stCondLst>
                                    <p:cond delay="200"/>
                                  </p:stCondLst>
                                  <p:childTnLst>
                                    <p:set>
                                      <p:cBhvr>
                                        <p:cTn id="467" dur="1" fill="hold">
                                          <p:stCondLst>
                                            <p:cond delay="0"/>
                                          </p:stCondLst>
                                        </p:cTn>
                                        <p:tgtEl>
                                          <p:spTgt spid="44"/>
                                        </p:tgtEl>
                                        <p:attrNameLst>
                                          <p:attrName>style.visibility</p:attrName>
                                        </p:attrNameLst>
                                      </p:cBhvr>
                                      <p:to>
                                        <p:strVal val="visible"/>
                                      </p:to>
                                    </p:set>
                                  </p:childTnLst>
                                </p:cTn>
                              </p:par>
                            </p:childTnLst>
                          </p:cTn>
                        </p:par>
                        <p:par>
                          <p:cTn id="468" fill="hold">
                            <p:stCondLst>
                              <p:cond delay="21600"/>
                            </p:stCondLst>
                            <p:childTnLst>
                              <p:par>
                                <p:cTn id="469" presetID="1" presetClass="entr" presetSubtype="0" fill="hold" nodeType="afterEffect">
                                  <p:stCondLst>
                                    <p:cond delay="200"/>
                                  </p:stCondLst>
                                  <p:childTnLst>
                                    <p:set>
                                      <p:cBhvr>
                                        <p:cTn id="470" dur="1" fill="hold">
                                          <p:stCondLst>
                                            <p:cond delay="0"/>
                                          </p:stCondLst>
                                        </p:cTn>
                                        <p:tgtEl>
                                          <p:spTgt spid="45"/>
                                        </p:tgtEl>
                                        <p:attrNameLst>
                                          <p:attrName>style.visibility</p:attrName>
                                        </p:attrNameLst>
                                      </p:cBhvr>
                                      <p:to>
                                        <p:strVal val="visible"/>
                                      </p:to>
                                    </p:set>
                                  </p:childTnLst>
                                </p:cTn>
                              </p:par>
                            </p:childTnLst>
                          </p:cTn>
                        </p:par>
                        <p:par>
                          <p:cTn id="471" fill="hold">
                            <p:stCondLst>
                              <p:cond delay="21800"/>
                            </p:stCondLst>
                            <p:childTnLst>
                              <p:par>
                                <p:cTn id="472" presetID="1" presetClass="entr" presetSubtype="0" fill="hold" nodeType="afterEffect">
                                  <p:stCondLst>
                                    <p:cond delay="200"/>
                                  </p:stCondLst>
                                  <p:childTnLst>
                                    <p:set>
                                      <p:cBhvr>
                                        <p:cTn id="473" dur="1" fill="hold">
                                          <p:stCondLst>
                                            <p:cond delay="0"/>
                                          </p:stCondLst>
                                        </p:cTn>
                                        <p:tgtEl>
                                          <p:spTgt spid="46"/>
                                        </p:tgtEl>
                                        <p:attrNameLst>
                                          <p:attrName>style.visibility</p:attrName>
                                        </p:attrNameLst>
                                      </p:cBhvr>
                                      <p:to>
                                        <p:strVal val="visible"/>
                                      </p:to>
                                    </p:set>
                                  </p:childTnLst>
                                </p:cTn>
                              </p:par>
                            </p:childTnLst>
                          </p:cTn>
                        </p:par>
                        <p:par>
                          <p:cTn id="474" fill="hold">
                            <p:stCondLst>
                              <p:cond delay="22000"/>
                            </p:stCondLst>
                            <p:childTnLst>
                              <p:par>
                                <p:cTn id="475" presetID="1" presetClass="entr" presetSubtype="0" fill="hold" nodeType="afterEffect">
                                  <p:stCondLst>
                                    <p:cond delay="200"/>
                                  </p:stCondLst>
                                  <p:childTnLst>
                                    <p:set>
                                      <p:cBhvr>
                                        <p:cTn id="476" dur="1" fill="hold">
                                          <p:stCondLst>
                                            <p:cond delay="0"/>
                                          </p:stCondLst>
                                        </p:cTn>
                                        <p:tgtEl>
                                          <p:spTgt spid="47"/>
                                        </p:tgtEl>
                                        <p:attrNameLst>
                                          <p:attrName>style.visibility</p:attrName>
                                        </p:attrNameLst>
                                      </p:cBhvr>
                                      <p:to>
                                        <p:strVal val="visible"/>
                                      </p:to>
                                    </p:set>
                                  </p:childTnLst>
                                </p:cTn>
                              </p:par>
                            </p:childTnLst>
                          </p:cTn>
                        </p:par>
                        <p:par>
                          <p:cTn id="477" fill="hold">
                            <p:stCondLst>
                              <p:cond delay="22200"/>
                            </p:stCondLst>
                            <p:childTnLst>
                              <p:par>
                                <p:cTn id="478" presetID="1" presetClass="entr" presetSubtype="0" fill="hold" nodeType="afterEffect">
                                  <p:stCondLst>
                                    <p:cond delay="200"/>
                                  </p:stCondLst>
                                  <p:childTnLst>
                                    <p:set>
                                      <p:cBhvr>
                                        <p:cTn id="479" dur="1" fill="hold">
                                          <p:stCondLst>
                                            <p:cond delay="0"/>
                                          </p:stCondLst>
                                        </p:cTn>
                                        <p:tgtEl>
                                          <p:spTgt spid="48"/>
                                        </p:tgtEl>
                                        <p:attrNameLst>
                                          <p:attrName>style.visibility</p:attrName>
                                        </p:attrNameLst>
                                      </p:cBhvr>
                                      <p:to>
                                        <p:strVal val="visible"/>
                                      </p:to>
                                    </p:set>
                                  </p:childTnLst>
                                </p:cTn>
                              </p:par>
                            </p:childTnLst>
                          </p:cTn>
                        </p:par>
                        <p:par>
                          <p:cTn id="480" fill="hold">
                            <p:stCondLst>
                              <p:cond delay="22400"/>
                            </p:stCondLst>
                            <p:childTnLst>
                              <p:par>
                                <p:cTn id="481" presetID="1" presetClass="entr" presetSubtype="0" fill="hold" nodeType="afterEffect">
                                  <p:stCondLst>
                                    <p:cond delay="200"/>
                                  </p:stCondLst>
                                  <p:childTnLst>
                                    <p:set>
                                      <p:cBhvr>
                                        <p:cTn id="482" dur="1" fill="hold">
                                          <p:stCondLst>
                                            <p:cond delay="0"/>
                                          </p:stCondLst>
                                        </p:cTn>
                                        <p:tgtEl>
                                          <p:spTgt spid="49"/>
                                        </p:tgtEl>
                                        <p:attrNameLst>
                                          <p:attrName>style.visibility</p:attrName>
                                        </p:attrNameLst>
                                      </p:cBhvr>
                                      <p:to>
                                        <p:strVal val="visible"/>
                                      </p:to>
                                    </p:set>
                                  </p:childTnLst>
                                </p:cTn>
                              </p:par>
                            </p:childTnLst>
                          </p:cTn>
                        </p:par>
                        <p:par>
                          <p:cTn id="483" fill="hold">
                            <p:stCondLst>
                              <p:cond delay="22600"/>
                            </p:stCondLst>
                            <p:childTnLst>
                              <p:par>
                                <p:cTn id="484" presetID="1" presetClass="entr" presetSubtype="0" fill="hold" nodeType="afterEffect">
                                  <p:stCondLst>
                                    <p:cond delay="200"/>
                                  </p:stCondLst>
                                  <p:childTnLst>
                                    <p:set>
                                      <p:cBhvr>
                                        <p:cTn id="485" dur="1" fill="hold">
                                          <p:stCondLst>
                                            <p:cond delay="0"/>
                                          </p:stCondLst>
                                        </p:cTn>
                                        <p:tgtEl>
                                          <p:spTgt spid="50"/>
                                        </p:tgtEl>
                                        <p:attrNameLst>
                                          <p:attrName>style.visibility</p:attrName>
                                        </p:attrNameLst>
                                      </p:cBhvr>
                                      <p:to>
                                        <p:strVal val="visible"/>
                                      </p:to>
                                    </p:set>
                                  </p:childTnLst>
                                </p:cTn>
                              </p:par>
                            </p:childTnLst>
                          </p:cTn>
                        </p:par>
                        <p:par>
                          <p:cTn id="486" fill="hold">
                            <p:stCondLst>
                              <p:cond delay="22800"/>
                            </p:stCondLst>
                            <p:childTnLst>
                              <p:par>
                                <p:cTn id="487" presetID="1" presetClass="entr" presetSubtype="0" fill="hold" nodeType="afterEffect">
                                  <p:stCondLst>
                                    <p:cond delay="200"/>
                                  </p:stCondLst>
                                  <p:childTnLst>
                                    <p:set>
                                      <p:cBhvr>
                                        <p:cTn id="488" dur="1" fill="hold">
                                          <p:stCondLst>
                                            <p:cond delay="0"/>
                                          </p:stCondLst>
                                        </p:cTn>
                                        <p:tgtEl>
                                          <p:spTgt spid="51"/>
                                        </p:tgtEl>
                                        <p:attrNameLst>
                                          <p:attrName>style.visibility</p:attrName>
                                        </p:attrNameLst>
                                      </p:cBhvr>
                                      <p:to>
                                        <p:strVal val="visible"/>
                                      </p:to>
                                    </p:set>
                                  </p:childTnLst>
                                </p:cTn>
                              </p:par>
                            </p:childTnLst>
                          </p:cTn>
                        </p:par>
                        <p:par>
                          <p:cTn id="489" fill="hold">
                            <p:stCondLst>
                              <p:cond delay="23000"/>
                            </p:stCondLst>
                            <p:childTnLst>
                              <p:par>
                                <p:cTn id="490" presetID="1" presetClass="entr" presetSubtype="0" fill="hold" nodeType="afterEffect">
                                  <p:stCondLst>
                                    <p:cond delay="200"/>
                                  </p:stCondLst>
                                  <p:childTnLst>
                                    <p:set>
                                      <p:cBhvr>
                                        <p:cTn id="491" dur="1" fill="hold">
                                          <p:stCondLst>
                                            <p:cond delay="0"/>
                                          </p:stCondLst>
                                        </p:cTn>
                                        <p:tgtEl>
                                          <p:spTgt spid="52"/>
                                        </p:tgtEl>
                                        <p:attrNameLst>
                                          <p:attrName>style.visibility</p:attrName>
                                        </p:attrNameLst>
                                      </p:cBhvr>
                                      <p:to>
                                        <p:strVal val="visible"/>
                                      </p:to>
                                    </p:set>
                                  </p:childTnLst>
                                </p:cTn>
                              </p:par>
                            </p:childTnLst>
                          </p:cTn>
                        </p:par>
                        <p:par>
                          <p:cTn id="492" fill="hold">
                            <p:stCondLst>
                              <p:cond delay="23200"/>
                            </p:stCondLst>
                            <p:childTnLst>
                              <p:par>
                                <p:cTn id="493" presetID="1" presetClass="entr" presetSubtype="0" fill="hold" nodeType="afterEffect">
                                  <p:stCondLst>
                                    <p:cond delay="200"/>
                                  </p:stCondLst>
                                  <p:childTnLst>
                                    <p:set>
                                      <p:cBhvr>
                                        <p:cTn id="494" dur="1" fill="hold">
                                          <p:stCondLst>
                                            <p:cond delay="0"/>
                                          </p:stCondLst>
                                        </p:cTn>
                                        <p:tgtEl>
                                          <p:spTgt spid="53"/>
                                        </p:tgtEl>
                                        <p:attrNameLst>
                                          <p:attrName>style.visibility</p:attrName>
                                        </p:attrNameLst>
                                      </p:cBhvr>
                                      <p:to>
                                        <p:strVal val="visible"/>
                                      </p:to>
                                    </p:set>
                                  </p:childTnLst>
                                </p:cTn>
                              </p:par>
                            </p:childTnLst>
                          </p:cTn>
                        </p:par>
                        <p:par>
                          <p:cTn id="495" fill="hold">
                            <p:stCondLst>
                              <p:cond delay="23400"/>
                            </p:stCondLst>
                            <p:childTnLst>
                              <p:par>
                                <p:cTn id="496" presetID="1" presetClass="entr" presetSubtype="0" fill="hold" nodeType="afterEffect">
                                  <p:stCondLst>
                                    <p:cond delay="200"/>
                                  </p:stCondLst>
                                  <p:childTnLst>
                                    <p:set>
                                      <p:cBhvr>
                                        <p:cTn id="497" dur="1" fill="hold">
                                          <p:stCondLst>
                                            <p:cond delay="0"/>
                                          </p:stCondLst>
                                        </p:cTn>
                                        <p:tgtEl>
                                          <p:spTgt spid="54"/>
                                        </p:tgtEl>
                                        <p:attrNameLst>
                                          <p:attrName>style.visibility</p:attrName>
                                        </p:attrNameLst>
                                      </p:cBhvr>
                                      <p:to>
                                        <p:strVal val="visible"/>
                                      </p:to>
                                    </p:set>
                                  </p:childTnLst>
                                </p:cTn>
                              </p:par>
                            </p:childTnLst>
                          </p:cTn>
                        </p:par>
                        <p:par>
                          <p:cTn id="498" fill="hold">
                            <p:stCondLst>
                              <p:cond delay="23600"/>
                            </p:stCondLst>
                            <p:childTnLst>
                              <p:par>
                                <p:cTn id="499" presetID="1" presetClass="entr" presetSubtype="0" fill="hold" nodeType="afterEffect">
                                  <p:stCondLst>
                                    <p:cond delay="200"/>
                                  </p:stCondLst>
                                  <p:childTnLst>
                                    <p:set>
                                      <p:cBhvr>
                                        <p:cTn id="500" dur="1" fill="hold">
                                          <p:stCondLst>
                                            <p:cond delay="0"/>
                                          </p:stCondLst>
                                        </p:cTn>
                                        <p:tgtEl>
                                          <p:spTgt spid="55"/>
                                        </p:tgtEl>
                                        <p:attrNameLst>
                                          <p:attrName>style.visibility</p:attrName>
                                        </p:attrNameLst>
                                      </p:cBhvr>
                                      <p:to>
                                        <p:strVal val="visible"/>
                                      </p:to>
                                    </p:set>
                                  </p:childTnLst>
                                </p:cTn>
                              </p:par>
                            </p:childTnLst>
                          </p:cTn>
                        </p:par>
                        <p:par>
                          <p:cTn id="501" fill="hold">
                            <p:stCondLst>
                              <p:cond delay="23800"/>
                            </p:stCondLst>
                            <p:childTnLst>
                              <p:par>
                                <p:cTn id="502" presetID="1" presetClass="entr" presetSubtype="0" fill="hold" nodeType="afterEffect">
                                  <p:stCondLst>
                                    <p:cond delay="200"/>
                                  </p:stCondLst>
                                  <p:childTnLst>
                                    <p:set>
                                      <p:cBhvr>
                                        <p:cTn id="503" dur="1" fill="hold">
                                          <p:stCondLst>
                                            <p:cond delay="0"/>
                                          </p:stCondLst>
                                        </p:cTn>
                                        <p:tgtEl>
                                          <p:spTgt spid="56"/>
                                        </p:tgtEl>
                                        <p:attrNameLst>
                                          <p:attrName>style.visibility</p:attrName>
                                        </p:attrNameLst>
                                      </p:cBhvr>
                                      <p:to>
                                        <p:strVal val="visible"/>
                                      </p:to>
                                    </p:set>
                                  </p:childTnLst>
                                </p:cTn>
                              </p:par>
                            </p:childTnLst>
                          </p:cTn>
                        </p:par>
                        <p:par>
                          <p:cTn id="504" fill="hold">
                            <p:stCondLst>
                              <p:cond delay="24000"/>
                            </p:stCondLst>
                            <p:childTnLst>
                              <p:par>
                                <p:cTn id="505" presetID="1" presetClass="entr" presetSubtype="0" fill="hold" nodeType="afterEffect">
                                  <p:stCondLst>
                                    <p:cond delay="200"/>
                                  </p:stCondLst>
                                  <p:childTnLst>
                                    <p:set>
                                      <p:cBhvr>
                                        <p:cTn id="506" dur="1" fill="hold">
                                          <p:stCondLst>
                                            <p:cond delay="0"/>
                                          </p:stCondLst>
                                        </p:cTn>
                                        <p:tgtEl>
                                          <p:spTgt spid="57"/>
                                        </p:tgtEl>
                                        <p:attrNameLst>
                                          <p:attrName>style.visibility</p:attrName>
                                        </p:attrNameLst>
                                      </p:cBhvr>
                                      <p:to>
                                        <p:strVal val="visible"/>
                                      </p:to>
                                    </p:set>
                                  </p:childTnLst>
                                </p:cTn>
                              </p:par>
                            </p:childTnLst>
                          </p:cTn>
                        </p:par>
                        <p:par>
                          <p:cTn id="507" fill="hold">
                            <p:stCondLst>
                              <p:cond delay="24200"/>
                            </p:stCondLst>
                            <p:childTnLst>
                              <p:par>
                                <p:cTn id="508" presetID="1" presetClass="entr" presetSubtype="0" fill="hold" nodeType="afterEffect">
                                  <p:stCondLst>
                                    <p:cond delay="200"/>
                                  </p:stCondLst>
                                  <p:childTnLst>
                                    <p:set>
                                      <p:cBhvr>
                                        <p:cTn id="509" dur="1" fill="hold">
                                          <p:stCondLst>
                                            <p:cond delay="0"/>
                                          </p:stCondLst>
                                        </p:cTn>
                                        <p:tgtEl>
                                          <p:spTgt spid="58"/>
                                        </p:tgtEl>
                                        <p:attrNameLst>
                                          <p:attrName>style.visibility</p:attrName>
                                        </p:attrNameLst>
                                      </p:cBhvr>
                                      <p:to>
                                        <p:strVal val="visible"/>
                                      </p:to>
                                    </p:set>
                                  </p:childTnLst>
                                </p:cTn>
                              </p:par>
                            </p:childTnLst>
                          </p:cTn>
                        </p:par>
                        <p:par>
                          <p:cTn id="510" fill="hold">
                            <p:stCondLst>
                              <p:cond delay="24400"/>
                            </p:stCondLst>
                            <p:childTnLst>
                              <p:par>
                                <p:cTn id="511" presetID="1" presetClass="entr" presetSubtype="0" fill="hold" nodeType="afterEffect">
                                  <p:stCondLst>
                                    <p:cond delay="200"/>
                                  </p:stCondLst>
                                  <p:childTnLst>
                                    <p:set>
                                      <p:cBhvr>
                                        <p:cTn id="512" dur="1" fill="hold">
                                          <p:stCondLst>
                                            <p:cond delay="0"/>
                                          </p:stCondLst>
                                        </p:cTn>
                                        <p:tgtEl>
                                          <p:spTgt spid="59"/>
                                        </p:tgtEl>
                                        <p:attrNameLst>
                                          <p:attrName>style.visibility</p:attrName>
                                        </p:attrNameLst>
                                      </p:cBhvr>
                                      <p:to>
                                        <p:strVal val="visible"/>
                                      </p:to>
                                    </p:set>
                                  </p:childTnLst>
                                </p:cTn>
                              </p:par>
                            </p:childTnLst>
                          </p:cTn>
                        </p:par>
                        <p:par>
                          <p:cTn id="513" fill="hold">
                            <p:stCondLst>
                              <p:cond delay="24600"/>
                            </p:stCondLst>
                            <p:childTnLst>
                              <p:par>
                                <p:cTn id="514" presetID="1" presetClass="entr" presetSubtype="0" fill="hold" nodeType="afterEffect">
                                  <p:stCondLst>
                                    <p:cond delay="200"/>
                                  </p:stCondLst>
                                  <p:childTnLst>
                                    <p:set>
                                      <p:cBhvr>
                                        <p:cTn id="515" dur="1" fill="hold">
                                          <p:stCondLst>
                                            <p:cond delay="0"/>
                                          </p:stCondLst>
                                        </p:cTn>
                                        <p:tgtEl>
                                          <p:spTgt spid="60"/>
                                        </p:tgtEl>
                                        <p:attrNameLst>
                                          <p:attrName>style.visibility</p:attrName>
                                        </p:attrNameLst>
                                      </p:cBhvr>
                                      <p:to>
                                        <p:strVal val="visible"/>
                                      </p:to>
                                    </p:set>
                                  </p:childTnLst>
                                </p:cTn>
                              </p:par>
                            </p:childTnLst>
                          </p:cTn>
                        </p:par>
                        <p:par>
                          <p:cTn id="516" fill="hold">
                            <p:stCondLst>
                              <p:cond delay="24800"/>
                            </p:stCondLst>
                            <p:childTnLst>
                              <p:par>
                                <p:cTn id="517" presetID="1" presetClass="entr" presetSubtype="0" fill="hold" nodeType="afterEffect">
                                  <p:stCondLst>
                                    <p:cond delay="200"/>
                                  </p:stCondLst>
                                  <p:childTnLst>
                                    <p:set>
                                      <p:cBhvr>
                                        <p:cTn id="518" dur="1" fill="hold">
                                          <p:stCondLst>
                                            <p:cond delay="0"/>
                                          </p:stCondLst>
                                        </p:cTn>
                                        <p:tgtEl>
                                          <p:spTgt spid="61"/>
                                        </p:tgtEl>
                                        <p:attrNameLst>
                                          <p:attrName>style.visibility</p:attrName>
                                        </p:attrNameLst>
                                      </p:cBhvr>
                                      <p:to>
                                        <p:strVal val="visible"/>
                                      </p:to>
                                    </p:set>
                                  </p:childTnLst>
                                </p:cTn>
                              </p:par>
                            </p:childTnLst>
                          </p:cTn>
                        </p:par>
                        <p:par>
                          <p:cTn id="519" fill="hold">
                            <p:stCondLst>
                              <p:cond delay="25000"/>
                            </p:stCondLst>
                            <p:childTnLst>
                              <p:par>
                                <p:cTn id="520" presetID="1" presetClass="entr" presetSubtype="0" fill="hold" nodeType="afterEffect">
                                  <p:stCondLst>
                                    <p:cond delay="200"/>
                                  </p:stCondLst>
                                  <p:childTnLst>
                                    <p:set>
                                      <p:cBhvr>
                                        <p:cTn id="521" dur="1" fill="hold">
                                          <p:stCondLst>
                                            <p:cond delay="0"/>
                                          </p:stCondLst>
                                        </p:cTn>
                                        <p:tgtEl>
                                          <p:spTgt spid="62"/>
                                        </p:tgtEl>
                                        <p:attrNameLst>
                                          <p:attrName>style.visibility</p:attrName>
                                        </p:attrNameLst>
                                      </p:cBhvr>
                                      <p:to>
                                        <p:strVal val="visible"/>
                                      </p:to>
                                    </p:set>
                                  </p:childTnLst>
                                </p:cTn>
                              </p:par>
                            </p:childTnLst>
                          </p:cTn>
                        </p:par>
                        <p:par>
                          <p:cTn id="522" fill="hold">
                            <p:stCondLst>
                              <p:cond delay="25200"/>
                            </p:stCondLst>
                            <p:childTnLst>
                              <p:par>
                                <p:cTn id="523" presetID="1" presetClass="entr" presetSubtype="0" fill="hold" nodeType="afterEffect">
                                  <p:stCondLst>
                                    <p:cond delay="200"/>
                                  </p:stCondLst>
                                  <p:childTnLst>
                                    <p:set>
                                      <p:cBhvr>
                                        <p:cTn id="524" dur="1" fill="hold">
                                          <p:stCondLst>
                                            <p:cond delay="0"/>
                                          </p:stCondLst>
                                        </p:cTn>
                                        <p:tgtEl>
                                          <p:spTgt spid="63"/>
                                        </p:tgtEl>
                                        <p:attrNameLst>
                                          <p:attrName>style.visibility</p:attrName>
                                        </p:attrNameLst>
                                      </p:cBhvr>
                                      <p:to>
                                        <p:strVal val="visible"/>
                                      </p:to>
                                    </p:set>
                                  </p:childTnLst>
                                </p:cTn>
                              </p:par>
                            </p:childTnLst>
                          </p:cTn>
                        </p:par>
                        <p:par>
                          <p:cTn id="525" fill="hold">
                            <p:stCondLst>
                              <p:cond delay="25400"/>
                            </p:stCondLst>
                            <p:childTnLst>
                              <p:par>
                                <p:cTn id="526" presetID="1" presetClass="entr" presetSubtype="0" fill="hold" nodeType="afterEffect">
                                  <p:stCondLst>
                                    <p:cond delay="200"/>
                                  </p:stCondLst>
                                  <p:childTnLst>
                                    <p:set>
                                      <p:cBhvr>
                                        <p:cTn id="527" dur="1" fill="hold">
                                          <p:stCondLst>
                                            <p:cond delay="0"/>
                                          </p:stCondLst>
                                        </p:cTn>
                                        <p:tgtEl>
                                          <p:spTgt spid="64"/>
                                        </p:tgtEl>
                                        <p:attrNameLst>
                                          <p:attrName>style.visibility</p:attrName>
                                        </p:attrNameLst>
                                      </p:cBhvr>
                                      <p:to>
                                        <p:strVal val="visible"/>
                                      </p:to>
                                    </p:set>
                                  </p:childTnLst>
                                </p:cTn>
                              </p:par>
                            </p:childTnLst>
                          </p:cTn>
                        </p:par>
                        <p:par>
                          <p:cTn id="528" fill="hold">
                            <p:stCondLst>
                              <p:cond delay="25600"/>
                            </p:stCondLst>
                            <p:childTnLst>
                              <p:par>
                                <p:cTn id="529" presetID="1" presetClass="entr" presetSubtype="0" fill="hold" nodeType="afterEffect">
                                  <p:stCondLst>
                                    <p:cond delay="200"/>
                                  </p:stCondLst>
                                  <p:childTnLst>
                                    <p:set>
                                      <p:cBhvr>
                                        <p:cTn id="530" dur="1" fill="hold">
                                          <p:stCondLst>
                                            <p:cond delay="0"/>
                                          </p:stCondLst>
                                        </p:cTn>
                                        <p:tgtEl>
                                          <p:spTgt spid="65"/>
                                        </p:tgtEl>
                                        <p:attrNameLst>
                                          <p:attrName>style.visibility</p:attrName>
                                        </p:attrNameLst>
                                      </p:cBhvr>
                                      <p:to>
                                        <p:strVal val="visible"/>
                                      </p:to>
                                    </p:set>
                                  </p:childTnLst>
                                </p:cTn>
                              </p:par>
                            </p:childTnLst>
                          </p:cTn>
                        </p:par>
                        <p:par>
                          <p:cTn id="531" fill="hold">
                            <p:stCondLst>
                              <p:cond delay="25800"/>
                            </p:stCondLst>
                            <p:childTnLst>
                              <p:par>
                                <p:cTn id="532" presetID="1" presetClass="entr" presetSubtype="0" fill="hold" nodeType="afterEffect">
                                  <p:stCondLst>
                                    <p:cond delay="200"/>
                                  </p:stCondLst>
                                  <p:childTnLst>
                                    <p:set>
                                      <p:cBhvr>
                                        <p:cTn id="533" dur="1" fill="hold">
                                          <p:stCondLst>
                                            <p:cond delay="0"/>
                                          </p:stCondLst>
                                        </p:cTn>
                                        <p:tgtEl>
                                          <p:spTgt spid="66"/>
                                        </p:tgtEl>
                                        <p:attrNameLst>
                                          <p:attrName>style.visibility</p:attrName>
                                        </p:attrNameLst>
                                      </p:cBhvr>
                                      <p:to>
                                        <p:strVal val="visible"/>
                                      </p:to>
                                    </p:set>
                                  </p:childTnLst>
                                </p:cTn>
                              </p:par>
                            </p:childTnLst>
                          </p:cTn>
                        </p:par>
                        <p:par>
                          <p:cTn id="534" fill="hold">
                            <p:stCondLst>
                              <p:cond delay="26000"/>
                            </p:stCondLst>
                            <p:childTnLst>
                              <p:par>
                                <p:cTn id="535" presetID="1" presetClass="entr" presetSubtype="0" fill="hold" nodeType="afterEffect">
                                  <p:stCondLst>
                                    <p:cond delay="200"/>
                                  </p:stCondLst>
                                  <p:childTnLst>
                                    <p:set>
                                      <p:cBhvr>
                                        <p:cTn id="536" dur="1" fill="hold">
                                          <p:stCondLst>
                                            <p:cond delay="0"/>
                                          </p:stCondLst>
                                        </p:cTn>
                                        <p:tgtEl>
                                          <p:spTgt spid="67"/>
                                        </p:tgtEl>
                                        <p:attrNameLst>
                                          <p:attrName>style.visibility</p:attrName>
                                        </p:attrNameLst>
                                      </p:cBhvr>
                                      <p:to>
                                        <p:strVal val="visible"/>
                                      </p:to>
                                    </p:set>
                                  </p:childTnLst>
                                </p:cTn>
                              </p:par>
                            </p:childTnLst>
                          </p:cTn>
                        </p:par>
                        <p:par>
                          <p:cTn id="537" fill="hold">
                            <p:stCondLst>
                              <p:cond delay="26200"/>
                            </p:stCondLst>
                            <p:childTnLst>
                              <p:par>
                                <p:cTn id="538" presetID="1" presetClass="entr" presetSubtype="0" fill="hold" nodeType="afterEffect">
                                  <p:stCondLst>
                                    <p:cond delay="200"/>
                                  </p:stCondLst>
                                  <p:childTnLst>
                                    <p:set>
                                      <p:cBhvr>
                                        <p:cTn id="539" dur="1" fill="hold">
                                          <p:stCondLst>
                                            <p:cond delay="0"/>
                                          </p:stCondLst>
                                        </p:cTn>
                                        <p:tgtEl>
                                          <p:spTgt spid="68"/>
                                        </p:tgtEl>
                                        <p:attrNameLst>
                                          <p:attrName>style.visibility</p:attrName>
                                        </p:attrNameLst>
                                      </p:cBhvr>
                                      <p:to>
                                        <p:strVal val="visible"/>
                                      </p:to>
                                    </p:set>
                                  </p:childTnLst>
                                </p:cTn>
                              </p:par>
                            </p:childTnLst>
                          </p:cTn>
                        </p:par>
                        <p:par>
                          <p:cTn id="540" fill="hold">
                            <p:stCondLst>
                              <p:cond delay="26400"/>
                            </p:stCondLst>
                            <p:childTnLst>
                              <p:par>
                                <p:cTn id="541" presetID="1" presetClass="entr" presetSubtype="0" fill="hold" nodeType="afterEffect">
                                  <p:stCondLst>
                                    <p:cond delay="200"/>
                                  </p:stCondLst>
                                  <p:childTnLst>
                                    <p:set>
                                      <p:cBhvr>
                                        <p:cTn id="542" dur="1" fill="hold">
                                          <p:stCondLst>
                                            <p:cond delay="0"/>
                                          </p:stCondLst>
                                        </p:cTn>
                                        <p:tgtEl>
                                          <p:spTgt spid="69"/>
                                        </p:tgtEl>
                                        <p:attrNameLst>
                                          <p:attrName>style.visibility</p:attrName>
                                        </p:attrNameLst>
                                      </p:cBhvr>
                                      <p:to>
                                        <p:strVal val="visible"/>
                                      </p:to>
                                    </p:set>
                                  </p:childTnLst>
                                </p:cTn>
                              </p:par>
                            </p:childTnLst>
                          </p:cTn>
                        </p:par>
                        <p:par>
                          <p:cTn id="543" fill="hold">
                            <p:stCondLst>
                              <p:cond delay="26600"/>
                            </p:stCondLst>
                            <p:childTnLst>
                              <p:par>
                                <p:cTn id="544" presetID="1" presetClass="entr" presetSubtype="0" fill="hold" nodeType="afterEffect">
                                  <p:stCondLst>
                                    <p:cond delay="200"/>
                                  </p:stCondLst>
                                  <p:childTnLst>
                                    <p:set>
                                      <p:cBhvr>
                                        <p:cTn id="545" dur="1" fill="hold">
                                          <p:stCondLst>
                                            <p:cond delay="0"/>
                                          </p:stCondLst>
                                        </p:cTn>
                                        <p:tgtEl>
                                          <p:spTgt spid="70"/>
                                        </p:tgtEl>
                                        <p:attrNameLst>
                                          <p:attrName>style.visibility</p:attrName>
                                        </p:attrNameLst>
                                      </p:cBhvr>
                                      <p:to>
                                        <p:strVal val="visible"/>
                                      </p:to>
                                    </p:set>
                                  </p:childTnLst>
                                </p:cTn>
                              </p:par>
                            </p:childTnLst>
                          </p:cTn>
                        </p:par>
                        <p:par>
                          <p:cTn id="546" fill="hold">
                            <p:stCondLst>
                              <p:cond delay="26800"/>
                            </p:stCondLst>
                            <p:childTnLst>
                              <p:par>
                                <p:cTn id="547" presetID="1" presetClass="entr" presetSubtype="0" fill="hold" nodeType="afterEffect">
                                  <p:stCondLst>
                                    <p:cond delay="200"/>
                                  </p:stCondLst>
                                  <p:childTnLst>
                                    <p:set>
                                      <p:cBhvr>
                                        <p:cTn id="548" dur="1" fill="hold">
                                          <p:stCondLst>
                                            <p:cond delay="0"/>
                                          </p:stCondLst>
                                        </p:cTn>
                                        <p:tgtEl>
                                          <p:spTgt spid="71"/>
                                        </p:tgtEl>
                                        <p:attrNameLst>
                                          <p:attrName>style.visibility</p:attrName>
                                        </p:attrNameLst>
                                      </p:cBhvr>
                                      <p:to>
                                        <p:strVal val="visible"/>
                                      </p:to>
                                    </p:set>
                                  </p:childTnLst>
                                </p:cTn>
                              </p:par>
                            </p:childTnLst>
                          </p:cTn>
                        </p:par>
                        <p:par>
                          <p:cTn id="549" fill="hold">
                            <p:stCondLst>
                              <p:cond delay="27000"/>
                            </p:stCondLst>
                            <p:childTnLst>
                              <p:par>
                                <p:cTn id="550" presetID="1" presetClass="entr" presetSubtype="0" fill="hold" nodeType="afterEffect">
                                  <p:stCondLst>
                                    <p:cond delay="200"/>
                                  </p:stCondLst>
                                  <p:childTnLst>
                                    <p:set>
                                      <p:cBhvr>
                                        <p:cTn id="551" dur="1" fill="hold">
                                          <p:stCondLst>
                                            <p:cond delay="0"/>
                                          </p:stCondLst>
                                        </p:cTn>
                                        <p:tgtEl>
                                          <p:spTgt spid="72"/>
                                        </p:tgtEl>
                                        <p:attrNameLst>
                                          <p:attrName>style.visibility</p:attrName>
                                        </p:attrNameLst>
                                      </p:cBhvr>
                                      <p:to>
                                        <p:strVal val="visible"/>
                                      </p:to>
                                    </p:set>
                                  </p:childTnLst>
                                </p:cTn>
                              </p:par>
                            </p:childTnLst>
                          </p:cTn>
                        </p:par>
                        <p:par>
                          <p:cTn id="552" fill="hold">
                            <p:stCondLst>
                              <p:cond delay="27200"/>
                            </p:stCondLst>
                            <p:childTnLst>
                              <p:par>
                                <p:cTn id="553" presetID="1" presetClass="entr" presetSubtype="0" fill="hold" nodeType="afterEffect">
                                  <p:stCondLst>
                                    <p:cond delay="200"/>
                                  </p:stCondLst>
                                  <p:childTnLst>
                                    <p:set>
                                      <p:cBhvr>
                                        <p:cTn id="554" dur="1" fill="hold">
                                          <p:stCondLst>
                                            <p:cond delay="0"/>
                                          </p:stCondLst>
                                        </p:cTn>
                                        <p:tgtEl>
                                          <p:spTgt spid="73"/>
                                        </p:tgtEl>
                                        <p:attrNameLst>
                                          <p:attrName>style.visibility</p:attrName>
                                        </p:attrNameLst>
                                      </p:cBhvr>
                                      <p:to>
                                        <p:strVal val="visible"/>
                                      </p:to>
                                    </p:set>
                                  </p:childTnLst>
                                </p:cTn>
                              </p:par>
                            </p:childTnLst>
                          </p:cTn>
                        </p:par>
                        <p:par>
                          <p:cTn id="555" fill="hold">
                            <p:stCondLst>
                              <p:cond delay="27400"/>
                            </p:stCondLst>
                            <p:childTnLst>
                              <p:par>
                                <p:cTn id="556" presetID="1" presetClass="entr" presetSubtype="0" fill="hold" nodeType="afterEffect">
                                  <p:stCondLst>
                                    <p:cond delay="200"/>
                                  </p:stCondLst>
                                  <p:childTnLst>
                                    <p:set>
                                      <p:cBhvr>
                                        <p:cTn id="557" dur="1" fill="hold">
                                          <p:stCondLst>
                                            <p:cond delay="0"/>
                                          </p:stCondLst>
                                        </p:cTn>
                                        <p:tgtEl>
                                          <p:spTgt spid="74"/>
                                        </p:tgtEl>
                                        <p:attrNameLst>
                                          <p:attrName>style.visibility</p:attrName>
                                        </p:attrNameLst>
                                      </p:cBhvr>
                                      <p:to>
                                        <p:strVal val="visible"/>
                                      </p:to>
                                    </p:set>
                                  </p:childTnLst>
                                </p:cTn>
                              </p:par>
                            </p:childTnLst>
                          </p:cTn>
                        </p:par>
                        <p:par>
                          <p:cTn id="558" fill="hold">
                            <p:stCondLst>
                              <p:cond delay="27600"/>
                            </p:stCondLst>
                            <p:childTnLst>
                              <p:par>
                                <p:cTn id="559" presetID="1" presetClass="entr" presetSubtype="0" fill="hold" nodeType="afterEffect">
                                  <p:stCondLst>
                                    <p:cond delay="200"/>
                                  </p:stCondLst>
                                  <p:childTnLst>
                                    <p:set>
                                      <p:cBhvr>
                                        <p:cTn id="560" dur="1" fill="hold">
                                          <p:stCondLst>
                                            <p:cond delay="0"/>
                                          </p:stCondLst>
                                        </p:cTn>
                                        <p:tgtEl>
                                          <p:spTgt spid="75"/>
                                        </p:tgtEl>
                                        <p:attrNameLst>
                                          <p:attrName>style.visibility</p:attrName>
                                        </p:attrNameLst>
                                      </p:cBhvr>
                                      <p:to>
                                        <p:strVal val="visible"/>
                                      </p:to>
                                    </p:set>
                                  </p:childTnLst>
                                </p:cTn>
                              </p:par>
                            </p:childTnLst>
                          </p:cTn>
                        </p:par>
                        <p:par>
                          <p:cTn id="561" fill="hold">
                            <p:stCondLst>
                              <p:cond delay="27800"/>
                            </p:stCondLst>
                            <p:childTnLst>
                              <p:par>
                                <p:cTn id="562" presetID="1" presetClass="entr" presetSubtype="0" fill="hold" nodeType="afterEffect">
                                  <p:stCondLst>
                                    <p:cond delay="200"/>
                                  </p:stCondLst>
                                  <p:childTnLst>
                                    <p:set>
                                      <p:cBhvr>
                                        <p:cTn id="563"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3657600"/>
            <a:ext cx="6192401" cy="369332"/>
          </a:xfrm>
          <a:prstGeom prst="rect">
            <a:avLst/>
          </a:prstGeom>
          <a:noFill/>
        </p:spPr>
        <p:txBody>
          <a:bodyPr wrap="none" rtlCol="0">
            <a:spAutoFit/>
          </a:bodyPr>
          <a:lstStyle/>
          <a:p>
            <a:pPr fontAlgn="auto">
              <a:spcBef>
                <a:spcPts val="0"/>
              </a:spcBef>
              <a:spcAft>
                <a:spcPts val="0"/>
              </a:spcAft>
            </a:pPr>
            <a:r>
              <a:rPr lang="en-US" dirty="0">
                <a:solidFill>
                  <a:prstClr val="black"/>
                </a:solidFill>
                <a:latin typeface="Calibri"/>
              </a:rPr>
              <a:t>Surface Analysis: Friday October 26 – Tuesday October 30, 2012 </a:t>
            </a:r>
          </a:p>
        </p:txBody>
      </p:sp>
      <p:pic>
        <p:nvPicPr>
          <p:cNvPr id="12" name="Picture 2" descr="http://www.hpc.ncep.noaa.gov/archives/sfc/namfntsfc2012102612.gif"/>
          <p:cNvPicPr>
            <a:picLocks noChangeAspect="1" noChangeArrowheads="1"/>
          </p:cNvPicPr>
          <p:nvPr/>
        </p:nvPicPr>
        <p:blipFill rotWithShape="1">
          <a:blip r:embed="rId3">
            <a:extLst>
              <a:ext uri="{28A0092B-C50C-407E-A947-70E740481C1C}">
                <a14:useLocalDpi xmlns:a14="http://schemas.microsoft.com/office/drawing/2010/main" val="0"/>
              </a:ext>
            </a:extLst>
          </a:blip>
          <a:srcRect l="58311" t="13761" r="9511" b="20996"/>
          <a:stretch/>
        </p:blipFill>
        <p:spPr bwMode="auto">
          <a:xfrm>
            <a:off x="0" y="12700"/>
            <a:ext cx="2298700" cy="3492501"/>
          </a:xfrm>
          <a:prstGeom prst="rect">
            <a:avLst/>
          </a:prstGeom>
          <a:noFill/>
          <a:extLst>
            <a:ext uri="{909E8E84-426E-40DD-AFC4-6F175D3DCCD1}">
              <a14:hiddenFill xmlns:a14="http://schemas.microsoft.com/office/drawing/2010/main">
                <a:solidFill>
                  <a:srgbClr val="FFFFFF"/>
                </a:solidFill>
              </a14:hiddenFill>
            </a:ext>
          </a:extLst>
        </p:spPr>
      </p:pic>
      <p:pic>
        <p:nvPicPr>
          <p:cNvPr id="1331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8178" t="13226" r="8934" b="22479"/>
          <a:stretch/>
        </p:blipFill>
        <p:spPr bwMode="auto">
          <a:xfrm>
            <a:off x="1676400" y="38100"/>
            <a:ext cx="2349501" cy="344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descr="http://www.hpc.ncep.noaa.gov/archives/sfc/namfntsfc2012102812.gif"/>
          <p:cNvPicPr>
            <a:picLocks noChangeAspect="1" noChangeArrowheads="1"/>
          </p:cNvPicPr>
          <p:nvPr/>
        </p:nvPicPr>
        <p:blipFill rotWithShape="1">
          <a:blip r:embed="rId5">
            <a:extLst>
              <a:ext uri="{28A0092B-C50C-407E-A947-70E740481C1C}">
                <a14:useLocalDpi xmlns:a14="http://schemas.microsoft.com/office/drawing/2010/main" val="0"/>
              </a:ext>
            </a:extLst>
          </a:blip>
          <a:srcRect l="57956" t="13513" r="9155" b="23616"/>
          <a:stretch/>
        </p:blipFill>
        <p:spPr bwMode="auto">
          <a:xfrm>
            <a:off x="3445450" y="38100"/>
            <a:ext cx="2349500" cy="33655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57999" t="12276" r="8934" b="23430"/>
          <a:stretch/>
        </p:blipFill>
        <p:spPr bwMode="auto">
          <a:xfrm>
            <a:off x="5354200" y="63501"/>
            <a:ext cx="2362201" cy="344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0" descr="http://www.hpc.ncep.noaa.gov/archives/sfc/namfntsfc2012103012.gif"/>
          <p:cNvPicPr>
            <a:picLocks noChangeAspect="1" noChangeArrowheads="1"/>
          </p:cNvPicPr>
          <p:nvPr/>
        </p:nvPicPr>
        <p:blipFill rotWithShape="1">
          <a:blip r:embed="rId7">
            <a:extLst>
              <a:ext uri="{28A0092B-C50C-407E-A947-70E740481C1C}">
                <a14:useLocalDpi xmlns:a14="http://schemas.microsoft.com/office/drawing/2010/main" val="0"/>
              </a:ext>
            </a:extLst>
          </a:blip>
          <a:srcRect l="58191" t="13385" r="12476" b="22084"/>
          <a:stretch/>
        </p:blipFill>
        <p:spPr bwMode="auto">
          <a:xfrm>
            <a:off x="7061200" y="25400"/>
            <a:ext cx="2095500" cy="3454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100" y="4369858"/>
            <a:ext cx="3333750"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59700" y="4369858"/>
            <a:ext cx="2921000"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25"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18174" y="4369858"/>
            <a:ext cx="3286125"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bwMode="auto">
          <a:xfrm>
            <a:off x="0" y="3505201"/>
            <a:ext cx="9144000" cy="0"/>
          </a:xfrm>
          <a:prstGeom prst="line">
            <a:avLst/>
          </a:prstGeom>
          <a:noFill/>
          <a:ln w="28575"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a:off x="1676400" y="0"/>
            <a:ext cx="0" cy="3505201"/>
          </a:xfrm>
          <a:prstGeom prst="line">
            <a:avLst/>
          </a:prstGeom>
          <a:noFill/>
          <a:ln w="28575"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a:off x="7061200" y="12700"/>
            <a:ext cx="0" cy="3505201"/>
          </a:xfrm>
          <a:prstGeom prst="line">
            <a:avLst/>
          </a:prstGeom>
          <a:noFill/>
          <a:ln w="28575" cap="flat" cmpd="sng" algn="ctr">
            <a:solidFill>
              <a:schemeClr val="tx1"/>
            </a:solidFill>
            <a:prstDash val="solid"/>
            <a:round/>
            <a:headEnd type="none" w="med" len="med"/>
            <a:tailEnd type="none" w="med" len="med"/>
          </a:ln>
          <a:effectLst/>
        </p:spPr>
      </p:cxnSp>
      <p:cxnSp>
        <p:nvCxnSpPr>
          <p:cNvPr id="18" name="Straight Connector 17"/>
          <p:cNvCxnSpPr/>
          <p:nvPr/>
        </p:nvCxnSpPr>
        <p:spPr bwMode="auto">
          <a:xfrm>
            <a:off x="5348104" y="-1"/>
            <a:ext cx="0" cy="3505201"/>
          </a:xfrm>
          <a:prstGeom prst="line">
            <a:avLst/>
          </a:prstGeom>
          <a:noFill/>
          <a:ln w="28575"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a:off x="3445450" y="12700"/>
            <a:ext cx="0" cy="3505201"/>
          </a:xfrm>
          <a:prstGeom prst="line">
            <a:avLst/>
          </a:prstGeom>
          <a:noFill/>
          <a:ln w="28575" cap="flat" cmpd="sng" algn="ctr">
            <a:solidFill>
              <a:schemeClr val="tx1"/>
            </a:solidFill>
            <a:prstDash val="solid"/>
            <a:round/>
            <a:headEnd type="none" w="med" len="med"/>
            <a:tailEnd type="none" w="med" len="med"/>
          </a:ln>
          <a:effectLst/>
        </p:spPr>
      </p:cxnSp>
      <p:sp>
        <p:nvSpPr>
          <p:cNvPr id="15" name="TextBox 14"/>
          <p:cNvSpPr txBox="1"/>
          <p:nvPr/>
        </p:nvSpPr>
        <p:spPr>
          <a:xfrm>
            <a:off x="-60960" y="3150355"/>
            <a:ext cx="806631" cy="369332"/>
          </a:xfrm>
          <a:prstGeom prst="rect">
            <a:avLst/>
          </a:prstGeom>
          <a:noFill/>
        </p:spPr>
        <p:txBody>
          <a:bodyPr wrap="none" rtlCol="0">
            <a:spAutoFit/>
          </a:bodyPr>
          <a:lstStyle/>
          <a:p>
            <a:pPr fontAlgn="auto">
              <a:spcBef>
                <a:spcPts val="0"/>
              </a:spcBef>
              <a:spcAft>
                <a:spcPts val="0"/>
              </a:spcAft>
            </a:pPr>
            <a:r>
              <a:rPr lang="en-US" b="1" dirty="0" smtClean="0">
                <a:solidFill>
                  <a:srgbClr val="000000"/>
                </a:solidFill>
                <a:latin typeface="Calibri" pitchFamily="34" charset="0"/>
                <a:cs typeface="Calibri" pitchFamily="34" charset="0"/>
              </a:rPr>
              <a:t>Oct 26</a:t>
            </a:r>
            <a:endParaRPr lang="en-US" b="1" dirty="0">
              <a:solidFill>
                <a:srgbClr val="000000"/>
              </a:solidFill>
              <a:latin typeface="Calibri" pitchFamily="34" charset="0"/>
              <a:cs typeface="Calibri" pitchFamily="34" charset="0"/>
            </a:endParaRPr>
          </a:p>
        </p:txBody>
      </p:sp>
      <p:sp>
        <p:nvSpPr>
          <p:cNvPr id="21" name="TextBox 20"/>
          <p:cNvSpPr txBox="1"/>
          <p:nvPr/>
        </p:nvSpPr>
        <p:spPr>
          <a:xfrm>
            <a:off x="1652016" y="3134591"/>
            <a:ext cx="803425" cy="369332"/>
          </a:xfrm>
          <a:prstGeom prst="rect">
            <a:avLst/>
          </a:prstGeom>
          <a:noFill/>
        </p:spPr>
        <p:txBody>
          <a:bodyPr wrap="none" rtlCol="0">
            <a:spAutoFit/>
          </a:bodyPr>
          <a:lstStyle/>
          <a:p>
            <a:pPr fontAlgn="auto">
              <a:spcBef>
                <a:spcPts val="0"/>
              </a:spcBef>
              <a:spcAft>
                <a:spcPts val="0"/>
              </a:spcAft>
            </a:pPr>
            <a:r>
              <a:rPr lang="en-US" b="1" dirty="0" smtClean="0">
                <a:solidFill>
                  <a:srgbClr val="000000"/>
                </a:solidFill>
                <a:latin typeface="Calibri" pitchFamily="34" charset="0"/>
                <a:cs typeface="Calibri" pitchFamily="34" charset="0"/>
              </a:rPr>
              <a:t>Oct 27</a:t>
            </a:r>
            <a:endParaRPr lang="en-US" b="1" dirty="0">
              <a:solidFill>
                <a:srgbClr val="000000"/>
              </a:solidFill>
              <a:latin typeface="Calibri" pitchFamily="34" charset="0"/>
              <a:cs typeface="Calibri" pitchFamily="34" charset="0"/>
            </a:endParaRPr>
          </a:p>
        </p:txBody>
      </p:sp>
      <p:sp>
        <p:nvSpPr>
          <p:cNvPr id="22" name="TextBox 21"/>
          <p:cNvSpPr txBox="1"/>
          <p:nvPr/>
        </p:nvSpPr>
        <p:spPr>
          <a:xfrm>
            <a:off x="3402154" y="3143720"/>
            <a:ext cx="803425" cy="369332"/>
          </a:xfrm>
          <a:prstGeom prst="rect">
            <a:avLst/>
          </a:prstGeom>
          <a:noFill/>
        </p:spPr>
        <p:txBody>
          <a:bodyPr wrap="none" rtlCol="0">
            <a:spAutoFit/>
          </a:bodyPr>
          <a:lstStyle/>
          <a:p>
            <a:pPr fontAlgn="auto">
              <a:spcBef>
                <a:spcPts val="0"/>
              </a:spcBef>
              <a:spcAft>
                <a:spcPts val="0"/>
              </a:spcAft>
            </a:pPr>
            <a:r>
              <a:rPr lang="en-US" b="1" dirty="0" smtClean="0">
                <a:solidFill>
                  <a:srgbClr val="000000"/>
                </a:solidFill>
                <a:latin typeface="Calibri" pitchFamily="34" charset="0"/>
                <a:cs typeface="Calibri" pitchFamily="34" charset="0"/>
              </a:rPr>
              <a:t>Oct 28</a:t>
            </a:r>
            <a:endParaRPr lang="en-US" b="1" dirty="0">
              <a:solidFill>
                <a:srgbClr val="000000"/>
              </a:solidFill>
              <a:latin typeface="Calibri" pitchFamily="34" charset="0"/>
              <a:cs typeface="Calibri" pitchFamily="34" charset="0"/>
            </a:endParaRPr>
          </a:p>
        </p:txBody>
      </p:sp>
      <p:sp>
        <p:nvSpPr>
          <p:cNvPr id="23" name="TextBox 22"/>
          <p:cNvSpPr txBox="1"/>
          <p:nvPr/>
        </p:nvSpPr>
        <p:spPr>
          <a:xfrm>
            <a:off x="5348104" y="3138871"/>
            <a:ext cx="803425" cy="369332"/>
          </a:xfrm>
          <a:prstGeom prst="rect">
            <a:avLst/>
          </a:prstGeom>
          <a:noFill/>
        </p:spPr>
        <p:txBody>
          <a:bodyPr wrap="none" rtlCol="0">
            <a:spAutoFit/>
          </a:bodyPr>
          <a:lstStyle/>
          <a:p>
            <a:pPr fontAlgn="auto">
              <a:spcBef>
                <a:spcPts val="0"/>
              </a:spcBef>
              <a:spcAft>
                <a:spcPts val="0"/>
              </a:spcAft>
            </a:pPr>
            <a:r>
              <a:rPr lang="en-US" b="1" dirty="0" smtClean="0">
                <a:solidFill>
                  <a:srgbClr val="000000"/>
                </a:solidFill>
                <a:latin typeface="Calibri" pitchFamily="34" charset="0"/>
                <a:cs typeface="Calibri" pitchFamily="34" charset="0"/>
              </a:rPr>
              <a:t>Oct 29</a:t>
            </a:r>
            <a:endParaRPr lang="en-US" b="1" dirty="0">
              <a:solidFill>
                <a:srgbClr val="000000"/>
              </a:solidFill>
              <a:latin typeface="Calibri" pitchFamily="34" charset="0"/>
              <a:cs typeface="Calibri" pitchFamily="34" charset="0"/>
            </a:endParaRPr>
          </a:p>
        </p:txBody>
      </p:sp>
      <p:sp>
        <p:nvSpPr>
          <p:cNvPr id="24" name="TextBox 23"/>
          <p:cNvSpPr txBox="1"/>
          <p:nvPr/>
        </p:nvSpPr>
        <p:spPr>
          <a:xfrm>
            <a:off x="7077142" y="3134283"/>
            <a:ext cx="803425" cy="369332"/>
          </a:xfrm>
          <a:prstGeom prst="rect">
            <a:avLst/>
          </a:prstGeom>
          <a:noFill/>
        </p:spPr>
        <p:txBody>
          <a:bodyPr wrap="none" rtlCol="0">
            <a:spAutoFit/>
          </a:bodyPr>
          <a:lstStyle/>
          <a:p>
            <a:pPr fontAlgn="auto">
              <a:spcBef>
                <a:spcPts val="0"/>
              </a:spcBef>
              <a:spcAft>
                <a:spcPts val="0"/>
              </a:spcAft>
            </a:pPr>
            <a:r>
              <a:rPr lang="en-US" b="1" dirty="0" smtClean="0">
                <a:solidFill>
                  <a:srgbClr val="000000"/>
                </a:solidFill>
                <a:latin typeface="Calibri" pitchFamily="34" charset="0"/>
                <a:cs typeface="Calibri" pitchFamily="34" charset="0"/>
              </a:rPr>
              <a:t>Oct 30</a:t>
            </a:r>
            <a:endParaRPr lang="en-US" b="1" dirty="0">
              <a:solidFill>
                <a:srgbClr val="000000"/>
              </a:solidFill>
              <a:latin typeface="Calibri" pitchFamily="34" charset="0"/>
              <a:cs typeface="Calibri" pitchFamily="34" charset="0"/>
            </a:endParaRPr>
          </a:p>
        </p:txBody>
      </p:sp>
    </p:spTree>
    <p:extLst>
      <p:ext uri="{BB962C8B-B14F-4D97-AF65-F5344CB8AC3E}">
        <p14:creationId xmlns:p14="http://schemas.microsoft.com/office/powerpoint/2010/main" val="767116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81000" y="714176"/>
            <a:ext cx="8420100" cy="5334000"/>
            <a:chOff x="38100" y="685800"/>
            <a:chExt cx="7554849" cy="4914901"/>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53372" t="5555"/>
            <a:stretch/>
          </p:blipFill>
          <p:spPr>
            <a:xfrm>
              <a:off x="38100" y="685800"/>
              <a:ext cx="1706979" cy="2590800"/>
            </a:xfrm>
            <a:prstGeom prst="rect">
              <a:avLst/>
            </a:prstGeom>
          </p:spPr>
        </p:pic>
        <p:pic>
          <p:nvPicPr>
            <p:cNvPr id="2" name="Picture 2" descr="C:\temp\Day 7-1.gif"/>
            <p:cNvPicPr>
              <a:picLocks noChangeAspect="1" noChangeArrowheads="1"/>
            </p:cNvPicPr>
            <p:nvPr/>
          </p:nvPicPr>
          <p:blipFill rotWithShape="1">
            <a:blip r:embed="rId3">
              <a:extLst>
                <a:ext uri="{28A0092B-C50C-407E-A947-70E740481C1C}">
                  <a14:useLocalDpi xmlns:a14="http://schemas.microsoft.com/office/drawing/2010/main" val="0"/>
                </a:ext>
              </a:extLst>
            </a:blip>
            <a:srcRect l="53571" t="6902" b="15516"/>
            <a:stretch/>
          </p:blipFill>
          <p:spPr bwMode="auto">
            <a:xfrm>
              <a:off x="1747022" y="685800"/>
              <a:ext cx="1923929" cy="2413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temp\Day 6.gif"/>
            <p:cNvPicPr>
              <a:picLocks noChangeAspect="1" noChangeArrowheads="1"/>
            </p:cNvPicPr>
            <p:nvPr/>
          </p:nvPicPr>
          <p:blipFill rotWithShape="1">
            <a:blip r:embed="rId4">
              <a:extLst>
                <a:ext uri="{28A0092B-C50C-407E-A947-70E740481C1C}">
                  <a14:useLocalDpi xmlns:a14="http://schemas.microsoft.com/office/drawing/2010/main" val="0"/>
                </a:ext>
              </a:extLst>
            </a:blip>
            <a:srcRect l="53397" t="6876" b="18379"/>
            <a:stretch/>
          </p:blipFill>
          <p:spPr bwMode="auto">
            <a:xfrm>
              <a:off x="3670951" y="685801"/>
              <a:ext cx="2004425" cy="2413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temp\Day 5.gif"/>
            <p:cNvPicPr>
              <a:picLocks noChangeAspect="1" noChangeArrowheads="1"/>
            </p:cNvPicPr>
            <p:nvPr/>
          </p:nvPicPr>
          <p:blipFill rotWithShape="1">
            <a:blip r:embed="rId5">
              <a:extLst>
                <a:ext uri="{28A0092B-C50C-407E-A947-70E740481C1C}">
                  <a14:useLocalDpi xmlns:a14="http://schemas.microsoft.com/office/drawing/2010/main" val="0"/>
                </a:ext>
              </a:extLst>
            </a:blip>
            <a:srcRect l="53457" t="6123" b="18772"/>
            <a:stretch/>
          </p:blipFill>
          <p:spPr bwMode="auto">
            <a:xfrm>
              <a:off x="5600700" y="685800"/>
              <a:ext cx="1992249" cy="24130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temp\Day 4.gif"/>
            <p:cNvPicPr>
              <a:picLocks noChangeAspect="1" noChangeArrowheads="1"/>
            </p:cNvPicPr>
            <p:nvPr/>
          </p:nvPicPr>
          <p:blipFill rotWithShape="1">
            <a:blip r:embed="rId6">
              <a:extLst>
                <a:ext uri="{28A0092B-C50C-407E-A947-70E740481C1C}">
                  <a14:useLocalDpi xmlns:a14="http://schemas.microsoft.com/office/drawing/2010/main" val="0"/>
                </a:ext>
              </a:extLst>
            </a:blip>
            <a:srcRect l="53482" t="6326" b="11444"/>
            <a:stretch/>
          </p:blipFill>
          <p:spPr bwMode="auto">
            <a:xfrm>
              <a:off x="38100" y="3048001"/>
              <a:ext cx="1923929" cy="25527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temp\Day 3.gif"/>
            <p:cNvPicPr>
              <a:picLocks noChangeAspect="1" noChangeArrowheads="1"/>
            </p:cNvPicPr>
            <p:nvPr/>
          </p:nvPicPr>
          <p:blipFill rotWithShape="1">
            <a:blip r:embed="rId7">
              <a:extLst>
                <a:ext uri="{28A0092B-C50C-407E-A947-70E740481C1C}">
                  <a14:useLocalDpi xmlns:a14="http://schemas.microsoft.com/office/drawing/2010/main" val="0"/>
                </a:ext>
              </a:extLst>
            </a:blip>
            <a:srcRect l="53635" t="6699" b="11300"/>
            <a:stretch/>
          </p:blipFill>
          <p:spPr bwMode="auto">
            <a:xfrm>
              <a:off x="1823873" y="3022600"/>
              <a:ext cx="1942096" cy="25781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temp\48 hours.gif"/>
            <p:cNvPicPr>
              <a:picLocks noChangeAspect="1" noChangeArrowheads="1"/>
            </p:cNvPicPr>
            <p:nvPr/>
          </p:nvPicPr>
          <p:blipFill rotWithShape="1">
            <a:blip r:embed="rId8">
              <a:extLst>
                <a:ext uri="{28A0092B-C50C-407E-A947-70E740481C1C}">
                  <a14:useLocalDpi xmlns:a14="http://schemas.microsoft.com/office/drawing/2010/main" val="0"/>
                </a:ext>
              </a:extLst>
            </a:blip>
            <a:srcRect l="53709" t="7116" r="1675" b="12624"/>
            <a:stretch/>
          </p:blipFill>
          <p:spPr bwMode="auto">
            <a:xfrm>
              <a:off x="3645550" y="3022237"/>
              <a:ext cx="1878949" cy="25781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temp\24 hours.gif"/>
            <p:cNvPicPr>
              <a:picLocks noChangeAspect="1" noChangeArrowheads="1"/>
            </p:cNvPicPr>
            <p:nvPr/>
          </p:nvPicPr>
          <p:blipFill rotWithShape="1">
            <a:blip r:embed="rId9">
              <a:extLst>
                <a:ext uri="{28A0092B-C50C-407E-A947-70E740481C1C}">
                  <a14:useLocalDpi xmlns:a14="http://schemas.microsoft.com/office/drawing/2010/main" val="0"/>
                </a:ext>
              </a:extLst>
            </a:blip>
            <a:srcRect l="53979" t="7119" b="13443"/>
            <a:stretch/>
          </p:blipFill>
          <p:spPr bwMode="auto">
            <a:xfrm>
              <a:off x="5486400" y="3022600"/>
              <a:ext cx="1957851" cy="2577738"/>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 Box 5"/>
          <p:cNvSpPr txBox="1">
            <a:spLocks noChangeArrowheads="1"/>
          </p:cNvSpPr>
          <p:nvPr/>
        </p:nvSpPr>
        <p:spPr bwMode="auto">
          <a:xfrm>
            <a:off x="889253" y="152400"/>
            <a:ext cx="71924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pPr>
            <a:r>
              <a:rPr lang="en-US" sz="2400" dirty="0" smtClean="0">
                <a:solidFill>
                  <a:srgbClr val="000000"/>
                </a:solidFill>
                <a:latin typeface="Times New Roman" pitchFamily="18" charset="0"/>
              </a:rPr>
              <a:t>Hurricane Sandy: All Charts Valid </a:t>
            </a:r>
            <a:r>
              <a:rPr lang="en-US" sz="2400" dirty="0">
                <a:solidFill>
                  <a:srgbClr val="000000"/>
                </a:solidFill>
                <a:latin typeface="Times New Roman" pitchFamily="18" charset="0"/>
              </a:rPr>
              <a:t>12Z </a:t>
            </a:r>
            <a:r>
              <a:rPr lang="en-US" sz="2400" dirty="0" smtClean="0">
                <a:solidFill>
                  <a:srgbClr val="000000"/>
                </a:solidFill>
                <a:latin typeface="Times New Roman" pitchFamily="18" charset="0"/>
              </a:rPr>
              <a:t>October 29, 2012</a:t>
            </a:r>
            <a:endParaRPr lang="en-US" sz="2400" dirty="0">
              <a:solidFill>
                <a:srgbClr val="000000"/>
              </a:solidFill>
              <a:latin typeface="Times New Roman" pitchFamily="18" charset="0"/>
            </a:endParaRPr>
          </a:p>
        </p:txBody>
      </p:sp>
      <p:sp>
        <p:nvSpPr>
          <p:cNvPr id="12" name="TextBox 11"/>
          <p:cNvSpPr txBox="1"/>
          <p:nvPr/>
        </p:nvSpPr>
        <p:spPr>
          <a:xfrm>
            <a:off x="376302" y="714175"/>
            <a:ext cx="1356077" cy="307777"/>
          </a:xfrm>
          <a:prstGeom prst="rect">
            <a:avLst/>
          </a:prstGeom>
          <a:solidFill>
            <a:schemeClr val="bg1"/>
          </a:solidFill>
          <a:ln>
            <a:solidFill>
              <a:schemeClr val="tx1"/>
            </a:solidFill>
          </a:ln>
        </p:spPr>
        <p:txBody>
          <a:bodyPr wrap="none" rtlCol="0">
            <a:spAutoFit/>
          </a:bodyPr>
          <a:lstStyle/>
          <a:p>
            <a:pPr fontAlgn="auto">
              <a:spcBef>
                <a:spcPts val="0"/>
              </a:spcBef>
              <a:spcAft>
                <a:spcPts val="0"/>
              </a:spcAft>
            </a:pPr>
            <a:r>
              <a:rPr lang="en-US" sz="1400" dirty="0" smtClean="0">
                <a:solidFill>
                  <a:prstClr val="black"/>
                </a:solidFill>
                <a:latin typeface="Calibri"/>
              </a:rPr>
              <a:t>Surface Analysis</a:t>
            </a:r>
          </a:p>
        </p:txBody>
      </p:sp>
      <p:sp>
        <p:nvSpPr>
          <p:cNvPr id="13" name="TextBox 12"/>
          <p:cNvSpPr txBox="1"/>
          <p:nvPr/>
        </p:nvSpPr>
        <p:spPr>
          <a:xfrm>
            <a:off x="2309343" y="723104"/>
            <a:ext cx="1200842" cy="307777"/>
          </a:xfrm>
          <a:prstGeom prst="rect">
            <a:avLst/>
          </a:prstGeom>
          <a:solidFill>
            <a:schemeClr val="bg1"/>
          </a:solidFill>
          <a:ln>
            <a:solidFill>
              <a:schemeClr val="tx1"/>
            </a:solidFill>
          </a:ln>
        </p:spPr>
        <p:txBody>
          <a:bodyPr wrap="none" rtlCol="0">
            <a:spAutoFit/>
          </a:bodyPr>
          <a:lstStyle/>
          <a:p>
            <a:pPr fontAlgn="auto">
              <a:spcBef>
                <a:spcPts val="0"/>
              </a:spcBef>
              <a:spcAft>
                <a:spcPts val="0"/>
              </a:spcAft>
            </a:pPr>
            <a:r>
              <a:rPr lang="en-US" sz="1400" dirty="0" smtClean="0">
                <a:solidFill>
                  <a:prstClr val="black"/>
                </a:solidFill>
                <a:latin typeface="Calibri"/>
              </a:rPr>
              <a:t>7 day forecast</a:t>
            </a:r>
          </a:p>
        </p:txBody>
      </p:sp>
      <p:sp>
        <p:nvSpPr>
          <p:cNvPr id="14" name="TextBox 13"/>
          <p:cNvSpPr txBox="1"/>
          <p:nvPr/>
        </p:nvSpPr>
        <p:spPr>
          <a:xfrm>
            <a:off x="4427008" y="717152"/>
            <a:ext cx="1200842" cy="307777"/>
          </a:xfrm>
          <a:prstGeom prst="rect">
            <a:avLst/>
          </a:prstGeom>
          <a:solidFill>
            <a:schemeClr val="bg1"/>
          </a:solidFill>
          <a:ln>
            <a:solidFill>
              <a:schemeClr val="tx1"/>
            </a:solidFill>
          </a:ln>
        </p:spPr>
        <p:txBody>
          <a:bodyPr wrap="none" rtlCol="0">
            <a:spAutoFit/>
          </a:bodyPr>
          <a:lstStyle/>
          <a:p>
            <a:pPr fontAlgn="auto">
              <a:spcBef>
                <a:spcPts val="0"/>
              </a:spcBef>
              <a:spcAft>
                <a:spcPts val="0"/>
              </a:spcAft>
            </a:pPr>
            <a:r>
              <a:rPr lang="en-US" sz="1400" dirty="0" smtClean="0">
                <a:solidFill>
                  <a:prstClr val="black"/>
                </a:solidFill>
                <a:latin typeface="Calibri"/>
              </a:rPr>
              <a:t>6 day forecast</a:t>
            </a:r>
          </a:p>
        </p:txBody>
      </p:sp>
      <p:sp>
        <p:nvSpPr>
          <p:cNvPr id="15" name="TextBox 14"/>
          <p:cNvSpPr txBox="1"/>
          <p:nvPr/>
        </p:nvSpPr>
        <p:spPr>
          <a:xfrm>
            <a:off x="6555280" y="723104"/>
            <a:ext cx="1200842" cy="307777"/>
          </a:xfrm>
          <a:prstGeom prst="rect">
            <a:avLst/>
          </a:prstGeom>
          <a:solidFill>
            <a:schemeClr val="bg1"/>
          </a:solidFill>
          <a:ln>
            <a:solidFill>
              <a:schemeClr val="tx1"/>
            </a:solidFill>
          </a:ln>
        </p:spPr>
        <p:txBody>
          <a:bodyPr wrap="none" rtlCol="0">
            <a:spAutoFit/>
          </a:bodyPr>
          <a:lstStyle/>
          <a:p>
            <a:pPr fontAlgn="auto">
              <a:spcBef>
                <a:spcPts val="0"/>
              </a:spcBef>
              <a:spcAft>
                <a:spcPts val="0"/>
              </a:spcAft>
            </a:pPr>
            <a:r>
              <a:rPr lang="en-US" sz="1400" dirty="0" smtClean="0">
                <a:solidFill>
                  <a:prstClr val="black"/>
                </a:solidFill>
                <a:latin typeface="Calibri"/>
              </a:rPr>
              <a:t>5 day forecast</a:t>
            </a:r>
          </a:p>
        </p:txBody>
      </p:sp>
      <p:sp>
        <p:nvSpPr>
          <p:cNvPr id="16" name="TextBox 15"/>
          <p:cNvSpPr txBox="1"/>
          <p:nvPr/>
        </p:nvSpPr>
        <p:spPr>
          <a:xfrm>
            <a:off x="381000" y="3277804"/>
            <a:ext cx="1200842" cy="307777"/>
          </a:xfrm>
          <a:prstGeom prst="rect">
            <a:avLst/>
          </a:prstGeom>
          <a:solidFill>
            <a:schemeClr val="bg1"/>
          </a:solidFill>
          <a:ln>
            <a:solidFill>
              <a:schemeClr val="tx1"/>
            </a:solidFill>
          </a:ln>
        </p:spPr>
        <p:txBody>
          <a:bodyPr wrap="none" rtlCol="0">
            <a:spAutoFit/>
          </a:bodyPr>
          <a:lstStyle/>
          <a:p>
            <a:pPr fontAlgn="auto">
              <a:spcBef>
                <a:spcPts val="0"/>
              </a:spcBef>
              <a:spcAft>
                <a:spcPts val="0"/>
              </a:spcAft>
            </a:pPr>
            <a:r>
              <a:rPr lang="en-US" sz="1400" dirty="0" smtClean="0">
                <a:solidFill>
                  <a:prstClr val="black"/>
                </a:solidFill>
                <a:latin typeface="Calibri"/>
              </a:rPr>
              <a:t>4 day forecast</a:t>
            </a:r>
          </a:p>
        </p:txBody>
      </p:sp>
      <p:sp>
        <p:nvSpPr>
          <p:cNvPr id="17" name="TextBox 16"/>
          <p:cNvSpPr txBox="1"/>
          <p:nvPr/>
        </p:nvSpPr>
        <p:spPr>
          <a:xfrm>
            <a:off x="2305771" y="3255804"/>
            <a:ext cx="1200842" cy="307777"/>
          </a:xfrm>
          <a:prstGeom prst="rect">
            <a:avLst/>
          </a:prstGeom>
          <a:solidFill>
            <a:schemeClr val="bg1"/>
          </a:solidFill>
          <a:ln>
            <a:solidFill>
              <a:schemeClr val="tx1"/>
            </a:solidFill>
          </a:ln>
        </p:spPr>
        <p:txBody>
          <a:bodyPr wrap="none" rtlCol="0">
            <a:spAutoFit/>
          </a:bodyPr>
          <a:lstStyle/>
          <a:p>
            <a:pPr fontAlgn="auto">
              <a:spcBef>
                <a:spcPts val="0"/>
              </a:spcBef>
              <a:spcAft>
                <a:spcPts val="0"/>
              </a:spcAft>
            </a:pPr>
            <a:r>
              <a:rPr lang="en-US" sz="1400" dirty="0" smtClean="0">
                <a:solidFill>
                  <a:prstClr val="black"/>
                </a:solidFill>
                <a:latin typeface="Calibri"/>
              </a:rPr>
              <a:t>3 day forecast</a:t>
            </a:r>
          </a:p>
        </p:txBody>
      </p:sp>
      <p:sp>
        <p:nvSpPr>
          <p:cNvPr id="18" name="TextBox 17"/>
          <p:cNvSpPr txBox="1"/>
          <p:nvPr/>
        </p:nvSpPr>
        <p:spPr>
          <a:xfrm>
            <a:off x="4388344" y="3277804"/>
            <a:ext cx="1200842" cy="307777"/>
          </a:xfrm>
          <a:prstGeom prst="rect">
            <a:avLst/>
          </a:prstGeom>
          <a:solidFill>
            <a:schemeClr val="bg1"/>
          </a:solidFill>
          <a:ln>
            <a:solidFill>
              <a:schemeClr val="tx1"/>
            </a:solidFill>
          </a:ln>
        </p:spPr>
        <p:txBody>
          <a:bodyPr wrap="none" rtlCol="0">
            <a:spAutoFit/>
          </a:bodyPr>
          <a:lstStyle/>
          <a:p>
            <a:pPr fontAlgn="auto">
              <a:spcBef>
                <a:spcPts val="0"/>
              </a:spcBef>
              <a:spcAft>
                <a:spcPts val="0"/>
              </a:spcAft>
            </a:pPr>
            <a:r>
              <a:rPr lang="en-US" sz="1400" dirty="0" smtClean="0">
                <a:solidFill>
                  <a:prstClr val="black"/>
                </a:solidFill>
                <a:latin typeface="Calibri"/>
              </a:rPr>
              <a:t>2 day forecast</a:t>
            </a:r>
          </a:p>
        </p:txBody>
      </p:sp>
      <p:sp>
        <p:nvSpPr>
          <p:cNvPr id="19" name="TextBox 18"/>
          <p:cNvSpPr txBox="1"/>
          <p:nvPr/>
        </p:nvSpPr>
        <p:spPr>
          <a:xfrm>
            <a:off x="6453290" y="3253061"/>
            <a:ext cx="1200842" cy="307777"/>
          </a:xfrm>
          <a:prstGeom prst="rect">
            <a:avLst/>
          </a:prstGeom>
          <a:solidFill>
            <a:schemeClr val="bg1"/>
          </a:solidFill>
          <a:ln>
            <a:solidFill>
              <a:schemeClr val="tx1"/>
            </a:solidFill>
          </a:ln>
        </p:spPr>
        <p:txBody>
          <a:bodyPr wrap="none" rtlCol="0">
            <a:spAutoFit/>
          </a:bodyPr>
          <a:lstStyle/>
          <a:p>
            <a:pPr fontAlgn="auto">
              <a:spcBef>
                <a:spcPts val="0"/>
              </a:spcBef>
              <a:spcAft>
                <a:spcPts val="0"/>
              </a:spcAft>
            </a:pPr>
            <a:r>
              <a:rPr lang="en-US" sz="1400" dirty="0" smtClean="0">
                <a:solidFill>
                  <a:prstClr val="black"/>
                </a:solidFill>
                <a:latin typeface="Calibri"/>
              </a:rPr>
              <a:t>1 day forecast</a:t>
            </a:r>
          </a:p>
        </p:txBody>
      </p:sp>
    </p:spTree>
    <p:extLst>
      <p:ext uri="{BB962C8B-B14F-4D97-AF65-F5344CB8AC3E}">
        <p14:creationId xmlns:p14="http://schemas.microsoft.com/office/powerpoint/2010/main" val="4608865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5400"/>
            <a:ext cx="7691438" cy="615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447800" y="6368534"/>
            <a:ext cx="6608604" cy="369332"/>
          </a:xfrm>
          <a:prstGeom prst="rect">
            <a:avLst/>
          </a:prstGeom>
          <a:noFill/>
        </p:spPr>
        <p:txBody>
          <a:bodyPr wrap="none" rtlCol="0">
            <a:spAutoFit/>
          </a:bodyPr>
          <a:lstStyle/>
          <a:p>
            <a:pPr fontAlgn="auto">
              <a:spcBef>
                <a:spcPts val="0"/>
              </a:spcBef>
              <a:spcAft>
                <a:spcPts val="0"/>
              </a:spcAft>
            </a:pPr>
            <a:r>
              <a:rPr lang="en-US" dirty="0" smtClean="0">
                <a:solidFill>
                  <a:prstClr val="black"/>
                </a:solidFill>
                <a:latin typeface="Calibri"/>
              </a:rPr>
              <a:t>Official 5 – day Track Forecast from 8AM, Saturday, October 27, 2012</a:t>
            </a:r>
            <a:endParaRPr lang="en-US" dirty="0">
              <a:solidFill>
                <a:prstClr val="black"/>
              </a:solidFill>
              <a:latin typeface="Calibri"/>
            </a:endParaRPr>
          </a:p>
        </p:txBody>
      </p:sp>
    </p:spTree>
    <p:extLst>
      <p:ext uri="{BB962C8B-B14F-4D97-AF65-F5344CB8AC3E}">
        <p14:creationId xmlns:p14="http://schemas.microsoft.com/office/powerpoint/2010/main" val="402291140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0"/>
            <a:ext cx="7874000" cy="629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447800" y="6368534"/>
            <a:ext cx="6467989" cy="369332"/>
          </a:xfrm>
          <a:prstGeom prst="rect">
            <a:avLst/>
          </a:prstGeom>
          <a:noFill/>
        </p:spPr>
        <p:txBody>
          <a:bodyPr wrap="none" rtlCol="0">
            <a:spAutoFit/>
          </a:bodyPr>
          <a:lstStyle/>
          <a:p>
            <a:pPr fontAlgn="auto">
              <a:spcBef>
                <a:spcPts val="0"/>
              </a:spcBef>
              <a:spcAft>
                <a:spcPts val="0"/>
              </a:spcAft>
            </a:pPr>
            <a:r>
              <a:rPr lang="en-US" dirty="0">
                <a:solidFill>
                  <a:prstClr val="black"/>
                </a:solidFill>
                <a:latin typeface="Calibri"/>
              </a:rPr>
              <a:t>Official 5 – day Track Forecast from 8AM, Sunday, October 28, 2012</a:t>
            </a:r>
          </a:p>
        </p:txBody>
      </p:sp>
    </p:spTree>
    <p:extLst>
      <p:ext uri="{BB962C8B-B14F-4D97-AF65-F5344CB8AC3E}">
        <p14:creationId xmlns:p14="http://schemas.microsoft.com/office/powerpoint/2010/main" val="4202224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a:spLocks noGrp="1"/>
          </p:cNvSpPr>
          <p:nvPr>
            <p:ph type="sldNum" sz="quarter" idx="12"/>
          </p:nvPr>
        </p:nvSpPr>
        <p:spPr/>
        <p:txBody>
          <a:bodyPr/>
          <a:lstStyle/>
          <a:p>
            <a:pPr fontAlgn="base">
              <a:spcBef>
                <a:spcPct val="0"/>
              </a:spcBef>
              <a:spcAft>
                <a:spcPct val="0"/>
              </a:spcAft>
              <a:defRPr/>
            </a:pPr>
            <a:fld id="{F7A42E1A-10E5-4E87-88B7-5B8FF8E70474}" type="slidenum">
              <a:rPr lang="en-US" smtClean="0"/>
              <a:pPr fontAlgn="base">
                <a:spcBef>
                  <a:spcPct val="0"/>
                </a:spcBef>
                <a:spcAft>
                  <a:spcPct val="0"/>
                </a:spcAft>
                <a:defRPr/>
              </a:pPr>
              <a:t>5</a:t>
            </a:fld>
            <a:endParaRPr lang="en-US" smtClean="0"/>
          </a:p>
        </p:txBody>
      </p:sp>
      <p:sp>
        <p:nvSpPr>
          <p:cNvPr id="22531" name="Rectangle 2"/>
          <p:cNvSpPr>
            <a:spLocks noGrp="1" noChangeArrowheads="1"/>
          </p:cNvSpPr>
          <p:nvPr>
            <p:ph type="body" idx="1"/>
          </p:nvPr>
        </p:nvSpPr>
        <p:spPr>
          <a:xfrm>
            <a:off x="990600" y="1295400"/>
            <a:ext cx="7543800" cy="5029200"/>
          </a:xfrm>
        </p:spPr>
        <p:txBody>
          <a:bodyPr>
            <a:normAutofit lnSpcReduction="10000"/>
          </a:bodyPr>
          <a:lstStyle/>
          <a:p>
            <a:pPr eaLnBrk="1" hangingPunct="1">
              <a:defRPr/>
            </a:pPr>
            <a:r>
              <a:rPr lang="en-US" dirty="0" smtClean="0"/>
              <a:t>Weather prediction has progressed when most other predictions have failed</a:t>
            </a:r>
          </a:p>
          <a:p>
            <a:pPr eaLnBrk="1" hangingPunct="1">
              <a:defRPr/>
            </a:pPr>
            <a:r>
              <a:rPr lang="en-US" dirty="0" smtClean="0"/>
              <a:t>Progress can be “measured”/verified in a quantitative way</a:t>
            </a:r>
          </a:p>
          <a:p>
            <a:pPr eaLnBrk="1" hangingPunct="1">
              <a:defRPr/>
            </a:pPr>
            <a:r>
              <a:rPr lang="en-US" dirty="0" smtClean="0"/>
              <a:t>Prediction capabilities include uncertainty and have already been integrated into key decision </a:t>
            </a:r>
            <a:r>
              <a:rPr lang="en-US" dirty="0" smtClean="0"/>
              <a:t>support services</a:t>
            </a:r>
            <a:endParaRPr lang="en-US" dirty="0" smtClean="0"/>
          </a:p>
          <a:p>
            <a:pPr eaLnBrk="1" hangingPunct="1">
              <a:defRPr/>
            </a:pPr>
            <a:r>
              <a:rPr lang="en-US" dirty="0" smtClean="0"/>
              <a:t>Actually goes as far as stating the NWS does the best job in conveying uncertainty in forecast products</a:t>
            </a:r>
          </a:p>
        </p:txBody>
      </p:sp>
      <p:sp>
        <p:nvSpPr>
          <p:cNvPr id="78852" name="Rectangle 3"/>
          <p:cNvSpPr>
            <a:spLocks noGrp="1" noChangeArrowheads="1"/>
          </p:cNvSpPr>
          <p:nvPr>
            <p:ph type="title"/>
          </p:nvPr>
        </p:nvSpPr>
        <p:spPr>
          <a:xfrm>
            <a:off x="770021" y="417513"/>
            <a:ext cx="6934200" cy="457200"/>
          </a:xfrm>
        </p:spPr>
        <p:txBody>
          <a:bodyPr/>
          <a:lstStyle/>
          <a:p>
            <a:pPr algn="r" eaLnBrk="1" hangingPunct="1"/>
            <a:r>
              <a:rPr lang="en-US" sz="3600" dirty="0" smtClean="0"/>
              <a:t>“The Weatherman is not a Moron”           </a:t>
            </a:r>
            <a:r>
              <a:rPr lang="en-US" sz="2000" b="1" dirty="0" smtClean="0"/>
              <a:t>- Nate Silver, New York Times</a:t>
            </a:r>
          </a:p>
        </p:txBody>
      </p:sp>
      <p:sp>
        <p:nvSpPr>
          <p:cNvPr id="78853" name="Line 4"/>
          <p:cNvSpPr>
            <a:spLocks noChangeShapeType="1"/>
          </p:cNvSpPr>
          <p:nvPr/>
        </p:nvSpPr>
        <p:spPr bwMode="auto">
          <a:xfrm>
            <a:off x="762000" y="1219200"/>
            <a:ext cx="7696200" cy="0"/>
          </a:xfrm>
          <a:prstGeom prst="line">
            <a:avLst/>
          </a:prstGeom>
          <a:noFill/>
          <a:ln w="57150" cmpd="thinThick">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latin typeface="Arial" pitchFamily="34" charset="0"/>
            </a:endParaRPr>
          </a:p>
        </p:txBody>
      </p:sp>
      <p:sp>
        <p:nvSpPr>
          <p:cNvPr id="78854" name="Rectangle 5"/>
          <p:cNvSpPr>
            <a:spLocks noChangeArrowheads="1"/>
          </p:cNvSpPr>
          <p:nvPr/>
        </p:nvSpPr>
        <p:spPr bwMode="auto">
          <a:xfrm>
            <a:off x="4422775" y="1139825"/>
            <a:ext cx="311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000">
                <a:solidFill>
                  <a:srgbClr val="000000"/>
                </a:solidFill>
                <a:latin typeface="Times New Roman" pitchFamily="18" charset="0"/>
              </a:rPr>
              <a:t> </a:t>
            </a:r>
          </a:p>
        </p:txBody>
      </p:sp>
      <p:pic>
        <p:nvPicPr>
          <p:cNvPr id="78855" name="Picture 6" descr="DOC_LOGO_1X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230188"/>
            <a:ext cx="838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6" name="Picture 7" descr="Noaa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6388" y="228600"/>
            <a:ext cx="836612"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15738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urricaneSandy-13Advisory-TrackComparesm.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
        <p:nvSpPr>
          <p:cNvPr id="3" name="TextBox 2"/>
          <p:cNvSpPr txBox="1"/>
          <p:nvPr/>
        </p:nvSpPr>
        <p:spPr>
          <a:xfrm>
            <a:off x="1500229" y="78543"/>
            <a:ext cx="6143541" cy="707886"/>
          </a:xfrm>
          <a:prstGeom prst="rect">
            <a:avLst/>
          </a:prstGeom>
          <a:noFill/>
        </p:spPr>
        <p:txBody>
          <a:bodyPr wrap="none" rtlCol="0">
            <a:spAutoFit/>
          </a:bodyPr>
          <a:lstStyle/>
          <a:p>
            <a:pPr algn="ctr" fontAlgn="auto">
              <a:spcBef>
                <a:spcPts val="0"/>
              </a:spcBef>
              <a:spcAft>
                <a:spcPts val="0"/>
              </a:spcAft>
            </a:pPr>
            <a:r>
              <a:rPr lang="en-US" sz="2000" dirty="0" smtClean="0">
                <a:solidFill>
                  <a:prstClr val="black"/>
                </a:solidFill>
                <a:latin typeface="Calibri"/>
                <a:cs typeface="Arial" charset="0"/>
              </a:rPr>
              <a:t>Hurricane Sandy</a:t>
            </a:r>
          </a:p>
          <a:p>
            <a:pPr algn="ctr" fontAlgn="auto">
              <a:spcBef>
                <a:spcPts val="0"/>
              </a:spcBef>
              <a:spcAft>
                <a:spcPts val="0"/>
              </a:spcAft>
            </a:pPr>
            <a:r>
              <a:rPr lang="en-US" sz="2000" dirty="0" smtClean="0">
                <a:solidFill>
                  <a:prstClr val="black"/>
                </a:solidFill>
                <a:latin typeface="Calibri"/>
                <a:cs typeface="Arial" charset="0"/>
              </a:rPr>
              <a:t>October </a:t>
            </a:r>
            <a:r>
              <a:rPr lang="en-US" sz="2000" dirty="0">
                <a:solidFill>
                  <a:prstClr val="black"/>
                </a:solidFill>
                <a:latin typeface="Calibri"/>
                <a:cs typeface="Arial" charset="0"/>
              </a:rPr>
              <a:t>21, 2012 0345Z through October 31, 2012 1315Z</a:t>
            </a:r>
          </a:p>
        </p:txBody>
      </p:sp>
      <p:sp>
        <p:nvSpPr>
          <p:cNvPr id="4" name="TextBox 3"/>
          <p:cNvSpPr txBox="1"/>
          <p:nvPr/>
        </p:nvSpPr>
        <p:spPr>
          <a:xfrm>
            <a:off x="45375" y="6245644"/>
            <a:ext cx="9053248" cy="369332"/>
          </a:xfrm>
          <a:prstGeom prst="rect">
            <a:avLst/>
          </a:prstGeom>
          <a:noFill/>
        </p:spPr>
        <p:txBody>
          <a:bodyPr wrap="none" rtlCol="0">
            <a:spAutoFit/>
          </a:bodyPr>
          <a:lstStyle/>
          <a:p>
            <a:pPr fontAlgn="auto">
              <a:spcBef>
                <a:spcPts val="0"/>
              </a:spcBef>
              <a:spcAft>
                <a:spcPts val="0"/>
              </a:spcAft>
            </a:pPr>
            <a:r>
              <a:rPr lang="en-US" dirty="0">
                <a:solidFill>
                  <a:prstClr val="black"/>
                </a:solidFill>
                <a:latin typeface="Calibri"/>
                <a:cs typeface="Arial" charset="0"/>
              </a:rPr>
              <a:t>National Hurricane Center's </a:t>
            </a:r>
            <a:r>
              <a:rPr lang="en-US" dirty="0" smtClean="0">
                <a:solidFill>
                  <a:prstClr val="black"/>
                </a:solidFill>
                <a:latin typeface="Calibri"/>
                <a:cs typeface="Arial" charset="0"/>
              </a:rPr>
              <a:t>5 day forecast track </a:t>
            </a:r>
            <a:r>
              <a:rPr lang="en-US" dirty="0">
                <a:solidFill>
                  <a:prstClr val="black"/>
                </a:solidFill>
                <a:latin typeface="Calibri"/>
                <a:cs typeface="Arial" charset="0"/>
              </a:rPr>
              <a:t>issued at 11 a.m. EDT on Thursday, October 25</a:t>
            </a:r>
          </a:p>
        </p:txBody>
      </p:sp>
    </p:spTree>
    <p:extLst>
      <p:ext uri="{BB962C8B-B14F-4D97-AF65-F5344CB8AC3E}">
        <p14:creationId xmlns:p14="http://schemas.microsoft.com/office/powerpoint/2010/main" val="172712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5316121"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2560423"/>
            <a:ext cx="5411477" cy="432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04355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
            <a:ext cx="9144000" cy="5612130"/>
          </a:xfrm>
          <a:prstGeom prst="rect">
            <a:avLst/>
          </a:prstGeom>
        </p:spPr>
      </p:pic>
      <p:sp>
        <p:nvSpPr>
          <p:cNvPr id="3" name="TextBox 2"/>
          <p:cNvSpPr txBox="1"/>
          <p:nvPr/>
        </p:nvSpPr>
        <p:spPr>
          <a:xfrm>
            <a:off x="2362200" y="6019800"/>
            <a:ext cx="5065810" cy="646331"/>
          </a:xfrm>
          <a:prstGeom prst="rect">
            <a:avLst/>
          </a:prstGeom>
          <a:noFill/>
        </p:spPr>
        <p:txBody>
          <a:bodyPr wrap="none" rtlCol="0">
            <a:spAutoFit/>
          </a:bodyPr>
          <a:lstStyle/>
          <a:p>
            <a:pPr algn="ctr" fontAlgn="auto">
              <a:spcBef>
                <a:spcPts val="0"/>
              </a:spcBef>
              <a:spcAft>
                <a:spcPts val="0"/>
              </a:spcAft>
            </a:pPr>
            <a:r>
              <a:rPr lang="en-US" dirty="0" smtClean="0">
                <a:solidFill>
                  <a:prstClr val="black"/>
                </a:solidFill>
                <a:latin typeface="Calibri"/>
              </a:rPr>
              <a:t>Wave Watch III model output valid 8PM Mon Oct 30</a:t>
            </a:r>
          </a:p>
          <a:p>
            <a:pPr algn="ctr" fontAlgn="auto">
              <a:spcBef>
                <a:spcPts val="0"/>
              </a:spcBef>
              <a:spcAft>
                <a:spcPts val="0"/>
              </a:spcAft>
            </a:pPr>
            <a:r>
              <a:rPr lang="en-US" dirty="0" smtClean="0">
                <a:solidFill>
                  <a:prstClr val="black"/>
                </a:solidFill>
                <a:latin typeface="Calibri"/>
              </a:rPr>
              <a:t>36 hour Wave height forecast (</a:t>
            </a:r>
            <a:r>
              <a:rPr lang="en-US" dirty="0" err="1" smtClean="0">
                <a:solidFill>
                  <a:prstClr val="black"/>
                </a:solidFill>
                <a:latin typeface="Calibri"/>
              </a:rPr>
              <a:t>ft</a:t>
            </a:r>
            <a:r>
              <a:rPr lang="en-US" dirty="0" smtClean="0">
                <a:solidFill>
                  <a:prstClr val="black"/>
                </a:solidFill>
                <a:latin typeface="Calibri"/>
              </a:rPr>
              <a:t>)</a:t>
            </a:r>
            <a:endParaRPr lang="en-US" dirty="0">
              <a:solidFill>
                <a:prstClr val="black"/>
              </a:solidFill>
              <a:latin typeface="Calibri"/>
            </a:endParaRPr>
          </a:p>
        </p:txBody>
      </p:sp>
    </p:spTree>
    <p:extLst>
      <p:ext uri="{BB962C8B-B14F-4D97-AF65-F5344CB8AC3E}">
        <p14:creationId xmlns:p14="http://schemas.microsoft.com/office/powerpoint/2010/main" val="36720081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1"/>
          <p:cNvPicPr>
            <a:picLocks noChangeAspect="1"/>
          </p:cNvPicPr>
          <p:nvPr/>
        </p:nvPicPr>
        <p:blipFill>
          <a:blip r:embed="rId2"/>
          <a:srcRect/>
          <a:stretch>
            <a:fillRect/>
          </a:stretch>
        </p:blipFill>
        <p:spPr bwMode="auto">
          <a:xfrm>
            <a:off x="3617913" y="2590800"/>
            <a:ext cx="5562600" cy="4171950"/>
          </a:xfrm>
          <a:prstGeom prst="rect">
            <a:avLst/>
          </a:prstGeom>
          <a:noFill/>
          <a:ln w="9525">
            <a:noFill/>
            <a:miter lim="800000"/>
            <a:headEnd/>
            <a:tailEnd/>
          </a:ln>
        </p:spPr>
      </p:pic>
      <p:pic>
        <p:nvPicPr>
          <p:cNvPr id="160770" name="Picture 2"/>
          <p:cNvPicPr>
            <a:picLocks noChangeAspect="1"/>
          </p:cNvPicPr>
          <p:nvPr/>
        </p:nvPicPr>
        <p:blipFill>
          <a:blip r:embed="rId3"/>
          <a:srcRect/>
          <a:stretch>
            <a:fillRect/>
          </a:stretch>
        </p:blipFill>
        <p:spPr bwMode="auto">
          <a:xfrm>
            <a:off x="0" y="0"/>
            <a:ext cx="5526088" cy="4144963"/>
          </a:xfrm>
          <a:prstGeom prst="rect">
            <a:avLst/>
          </a:prstGeom>
          <a:noFill/>
          <a:ln w="9525">
            <a:noFill/>
            <a:miter lim="800000"/>
            <a:headEnd/>
            <a:tailEnd/>
          </a:ln>
        </p:spPr>
      </p:pic>
      <p:sp>
        <p:nvSpPr>
          <p:cNvPr id="160771" name="TextBox 3"/>
          <p:cNvSpPr txBox="1">
            <a:spLocks noChangeArrowheads="1"/>
          </p:cNvSpPr>
          <p:nvPr/>
        </p:nvSpPr>
        <p:spPr bwMode="auto">
          <a:xfrm>
            <a:off x="341313" y="4162425"/>
            <a:ext cx="3276600" cy="1754188"/>
          </a:xfrm>
          <a:prstGeom prst="rect">
            <a:avLst/>
          </a:prstGeom>
          <a:noFill/>
          <a:ln w="9525">
            <a:noFill/>
            <a:miter lim="800000"/>
            <a:headEnd/>
            <a:tailEnd/>
          </a:ln>
        </p:spPr>
        <p:txBody>
          <a:bodyPr>
            <a:spAutoFit/>
          </a:bodyPr>
          <a:lstStyle/>
          <a:p>
            <a:pPr algn="ctr"/>
            <a:r>
              <a:rPr lang="en-US" dirty="0" err="1">
                <a:solidFill>
                  <a:srgbClr val="000000"/>
                </a:solidFill>
                <a:latin typeface="Calibri"/>
                <a:cs typeface="Arial" charset="0"/>
              </a:rPr>
              <a:t>Extratropical</a:t>
            </a:r>
            <a:r>
              <a:rPr lang="en-US" dirty="0">
                <a:solidFill>
                  <a:srgbClr val="000000"/>
                </a:solidFill>
                <a:latin typeface="Calibri"/>
                <a:cs typeface="Arial" charset="0"/>
              </a:rPr>
              <a:t> Surge and Tide Operational Forecast System (ESTOFS)</a:t>
            </a:r>
          </a:p>
          <a:p>
            <a:pPr algn="ctr"/>
            <a:r>
              <a:rPr lang="en-US" dirty="0">
                <a:solidFill>
                  <a:srgbClr val="000000"/>
                </a:solidFill>
                <a:latin typeface="Calibri"/>
                <a:cs typeface="Arial" charset="0"/>
              </a:rPr>
              <a:t>Total Water Level (feet)</a:t>
            </a:r>
          </a:p>
          <a:p>
            <a:pPr algn="ctr"/>
            <a:r>
              <a:rPr lang="en-US" dirty="0">
                <a:solidFill>
                  <a:srgbClr val="000000"/>
                </a:solidFill>
                <a:latin typeface="Calibri"/>
                <a:cs typeface="Arial" charset="0"/>
              </a:rPr>
              <a:t>30 hour forecast</a:t>
            </a:r>
          </a:p>
          <a:p>
            <a:pPr algn="ctr"/>
            <a:r>
              <a:rPr lang="en-US" dirty="0">
                <a:solidFill>
                  <a:srgbClr val="000000"/>
                </a:solidFill>
                <a:latin typeface="Calibri"/>
                <a:cs typeface="Arial" charset="0"/>
              </a:rPr>
              <a:t>Initial time: 2PM Sunday, Oct 28</a:t>
            </a:r>
          </a:p>
        </p:txBody>
      </p:sp>
      <p:sp>
        <p:nvSpPr>
          <p:cNvPr id="160772" name="TextBox 4"/>
          <p:cNvSpPr txBox="1">
            <a:spLocks noChangeArrowheads="1"/>
          </p:cNvSpPr>
          <p:nvPr/>
        </p:nvSpPr>
        <p:spPr bwMode="auto">
          <a:xfrm>
            <a:off x="5715000" y="836613"/>
            <a:ext cx="3276600" cy="1754187"/>
          </a:xfrm>
          <a:prstGeom prst="rect">
            <a:avLst/>
          </a:prstGeom>
          <a:noFill/>
          <a:ln w="9525">
            <a:noFill/>
            <a:miter lim="800000"/>
            <a:headEnd/>
            <a:tailEnd/>
          </a:ln>
        </p:spPr>
        <p:txBody>
          <a:bodyPr>
            <a:spAutoFit/>
          </a:bodyPr>
          <a:lstStyle/>
          <a:p>
            <a:pPr algn="ctr"/>
            <a:r>
              <a:rPr lang="en-US">
                <a:solidFill>
                  <a:srgbClr val="000000"/>
                </a:solidFill>
                <a:latin typeface="Calibri"/>
                <a:cs typeface="Arial" charset="0"/>
              </a:rPr>
              <a:t>Extratropical Surge and Tide Operational Forecast System (ESTOFS)</a:t>
            </a:r>
          </a:p>
          <a:p>
            <a:pPr algn="ctr"/>
            <a:r>
              <a:rPr lang="en-US">
                <a:solidFill>
                  <a:srgbClr val="000000"/>
                </a:solidFill>
                <a:latin typeface="Calibri"/>
                <a:cs typeface="Arial" charset="0"/>
              </a:rPr>
              <a:t>Storm Surge relative to MSL(feet)</a:t>
            </a:r>
          </a:p>
          <a:p>
            <a:pPr algn="ctr"/>
            <a:r>
              <a:rPr lang="en-US">
                <a:solidFill>
                  <a:srgbClr val="000000"/>
                </a:solidFill>
                <a:latin typeface="Calibri"/>
                <a:cs typeface="Arial" charset="0"/>
              </a:rPr>
              <a:t>30 hour forecast</a:t>
            </a:r>
          </a:p>
          <a:p>
            <a:pPr algn="ctr"/>
            <a:r>
              <a:rPr lang="en-US">
                <a:solidFill>
                  <a:srgbClr val="000000"/>
                </a:solidFill>
                <a:latin typeface="Calibri"/>
                <a:cs typeface="Arial" charset="0"/>
              </a:rPr>
              <a:t>Initial time: 2PM Sunday, Oct 28</a:t>
            </a:r>
          </a:p>
        </p:txBody>
      </p:sp>
      <p:sp>
        <p:nvSpPr>
          <p:cNvPr id="2" name="TextBox 1"/>
          <p:cNvSpPr txBox="1"/>
          <p:nvPr/>
        </p:nvSpPr>
        <p:spPr>
          <a:xfrm>
            <a:off x="3276600" y="2177"/>
            <a:ext cx="3357073" cy="461665"/>
          </a:xfrm>
          <a:prstGeom prst="rect">
            <a:avLst/>
          </a:prstGeom>
          <a:solidFill>
            <a:schemeClr val="bg1"/>
          </a:solidFill>
        </p:spPr>
        <p:txBody>
          <a:bodyPr wrap="none" rtlCol="0">
            <a:spAutoFit/>
          </a:bodyPr>
          <a:lstStyle/>
          <a:p>
            <a:pPr fontAlgn="auto">
              <a:spcBef>
                <a:spcPts val="0"/>
              </a:spcBef>
              <a:spcAft>
                <a:spcPts val="0"/>
              </a:spcAft>
            </a:pPr>
            <a:r>
              <a:rPr lang="en-US" sz="2400" dirty="0" err="1" smtClean="0">
                <a:solidFill>
                  <a:prstClr val="black"/>
                </a:solidFill>
                <a:latin typeface="Calibri"/>
              </a:rPr>
              <a:t>Extratropical</a:t>
            </a:r>
            <a:r>
              <a:rPr lang="en-US" sz="2400" dirty="0" smtClean="0">
                <a:solidFill>
                  <a:prstClr val="black"/>
                </a:solidFill>
                <a:latin typeface="Calibri"/>
              </a:rPr>
              <a:t> Storm Surge</a:t>
            </a:r>
            <a:endParaRPr lang="en-US" sz="2400" dirty="0">
              <a:solidFill>
                <a:prstClr val="black"/>
              </a:solidFill>
              <a:latin typeface="Calibri"/>
            </a:endParaRPr>
          </a:p>
        </p:txBody>
      </p:sp>
      <p:pic>
        <p:nvPicPr>
          <p:cNvPr id="7" name="Picture 2"/>
          <p:cNvPicPr>
            <a:picLocks noChangeAspect="1"/>
          </p:cNvPicPr>
          <p:nvPr/>
        </p:nvPicPr>
        <p:blipFill rotWithShape="1">
          <a:blip r:embed="rId3"/>
          <a:srcRect t="44310" r="96574" b="3952"/>
          <a:stretch/>
        </p:blipFill>
        <p:spPr bwMode="auto">
          <a:xfrm>
            <a:off x="54429" y="202529"/>
            <a:ext cx="457200" cy="5179401"/>
          </a:xfrm>
          <a:prstGeom prst="rect">
            <a:avLst/>
          </a:prstGeom>
          <a:noFill/>
          <a:ln w="9525">
            <a:noFill/>
            <a:miter lim="800000"/>
            <a:headEnd/>
            <a:tailEnd/>
          </a:ln>
        </p:spPr>
      </p:pic>
    </p:spTree>
    <p:extLst>
      <p:ext uri="{BB962C8B-B14F-4D97-AF65-F5344CB8AC3E}">
        <p14:creationId xmlns:p14="http://schemas.microsoft.com/office/powerpoint/2010/main" val="246359133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nybat.gif"/>
          <p:cNvPicPr>
            <a:picLocks noChangeAspect="1"/>
          </p:cNvPicPr>
          <p:nvPr/>
        </p:nvPicPr>
        <p:blipFill>
          <a:blip r:embed="rId2" cstate="print"/>
          <a:stretch>
            <a:fillRect/>
          </a:stretch>
        </p:blipFill>
        <p:spPr>
          <a:xfrm>
            <a:off x="0" y="474785"/>
            <a:ext cx="9144000" cy="5908430"/>
          </a:xfrm>
          <a:prstGeom prst="rect">
            <a:avLst/>
          </a:prstGeom>
        </p:spPr>
      </p:pic>
    </p:spTree>
    <p:extLst>
      <p:ext uri="{BB962C8B-B14F-4D97-AF65-F5344CB8AC3E}">
        <p14:creationId xmlns:p14="http://schemas.microsoft.com/office/powerpoint/2010/main" val="413104556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nybat_verification.gif"/>
          <p:cNvPicPr>
            <a:picLocks noGrp="1" noChangeAspect="1"/>
          </p:cNvPicPr>
          <p:nvPr>
            <p:ph idx="1"/>
          </p:nvPr>
        </p:nvPicPr>
        <p:blipFill>
          <a:blip r:embed="rId2" cstate="print"/>
          <a:stretch>
            <a:fillRect/>
          </a:stretch>
        </p:blipFill>
        <p:spPr>
          <a:xfrm>
            <a:off x="2362200" y="381000"/>
            <a:ext cx="9144000" cy="5908431"/>
          </a:xfrm>
        </p:spPr>
      </p:pic>
    </p:spTree>
    <p:extLst>
      <p:ext uri="{BB962C8B-B14F-4D97-AF65-F5344CB8AC3E}">
        <p14:creationId xmlns:p14="http://schemas.microsoft.com/office/powerpoint/2010/main" val="387290779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51760" y="566000"/>
            <a:ext cx="4261103" cy="461665"/>
          </a:xfrm>
          <a:prstGeom prst="rect">
            <a:avLst/>
          </a:prstGeom>
          <a:noFill/>
        </p:spPr>
        <p:txBody>
          <a:bodyPr wrap="none" rtlCol="0">
            <a:spAutoFit/>
          </a:bodyPr>
          <a:lstStyle/>
          <a:p>
            <a:r>
              <a:rPr lang="en-US" sz="2400" dirty="0" smtClean="0">
                <a:solidFill>
                  <a:prstClr val="black"/>
                </a:solidFill>
                <a:latin typeface="Arial" pitchFamily="34" charset="0"/>
              </a:rPr>
              <a:t>Hurricane Sandy Precipitation</a:t>
            </a:r>
          </a:p>
        </p:txBody>
      </p:sp>
      <p:sp>
        <p:nvSpPr>
          <p:cNvPr id="4" name="TextBox 3"/>
          <p:cNvSpPr txBox="1"/>
          <p:nvPr/>
        </p:nvSpPr>
        <p:spPr>
          <a:xfrm>
            <a:off x="1413341" y="1387415"/>
            <a:ext cx="1795684" cy="400110"/>
          </a:xfrm>
          <a:prstGeom prst="rect">
            <a:avLst/>
          </a:prstGeom>
          <a:noFill/>
        </p:spPr>
        <p:txBody>
          <a:bodyPr wrap="none" rtlCol="0">
            <a:spAutoFit/>
          </a:bodyPr>
          <a:lstStyle/>
          <a:p>
            <a:r>
              <a:rPr lang="en-US" sz="2000" dirty="0" smtClean="0">
                <a:solidFill>
                  <a:prstClr val="black"/>
                </a:solidFill>
                <a:latin typeface="Arial" pitchFamily="34" charset="0"/>
              </a:rPr>
              <a:t>HPC Forecast</a:t>
            </a:r>
          </a:p>
        </p:txBody>
      </p:sp>
      <p:sp>
        <p:nvSpPr>
          <p:cNvPr id="5" name="TextBox 4"/>
          <p:cNvSpPr txBox="1"/>
          <p:nvPr/>
        </p:nvSpPr>
        <p:spPr>
          <a:xfrm>
            <a:off x="5745856" y="1385813"/>
            <a:ext cx="1440074" cy="400110"/>
          </a:xfrm>
          <a:prstGeom prst="rect">
            <a:avLst/>
          </a:prstGeom>
          <a:noFill/>
        </p:spPr>
        <p:txBody>
          <a:bodyPr wrap="none" rtlCol="0">
            <a:spAutoFit/>
          </a:bodyPr>
          <a:lstStyle/>
          <a:p>
            <a:r>
              <a:rPr lang="en-US" sz="2000" dirty="0" smtClean="0">
                <a:solidFill>
                  <a:prstClr val="black"/>
                </a:solidFill>
                <a:latin typeface="Arial" pitchFamily="34" charset="0"/>
              </a:rPr>
              <a:t>Verification</a:t>
            </a:r>
          </a:p>
        </p:txBody>
      </p:sp>
      <p:sp>
        <p:nvSpPr>
          <p:cNvPr id="6" name="TextBox 5"/>
          <p:cNvSpPr txBox="1"/>
          <p:nvPr/>
        </p:nvSpPr>
        <p:spPr>
          <a:xfrm>
            <a:off x="2481943" y="5734594"/>
            <a:ext cx="4583306" cy="461665"/>
          </a:xfrm>
          <a:prstGeom prst="rect">
            <a:avLst/>
          </a:prstGeom>
          <a:noFill/>
        </p:spPr>
        <p:txBody>
          <a:bodyPr wrap="none" rtlCol="0">
            <a:spAutoFit/>
          </a:bodyPr>
          <a:lstStyle/>
          <a:p>
            <a:r>
              <a:rPr lang="en-US" sz="2400" dirty="0" smtClean="0">
                <a:solidFill>
                  <a:prstClr val="black"/>
                </a:solidFill>
                <a:latin typeface="Arial" pitchFamily="34" charset="0"/>
              </a:rPr>
              <a:t>October 24 – November 1, 2012</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87556"/>
            <a:ext cx="9144000" cy="3282887"/>
          </a:xfrm>
          <a:prstGeom prst="rect">
            <a:avLst/>
          </a:prstGeom>
        </p:spPr>
      </p:pic>
    </p:spTree>
    <p:extLst>
      <p:ext uri="{BB962C8B-B14F-4D97-AF65-F5344CB8AC3E}">
        <p14:creationId xmlns:p14="http://schemas.microsoft.com/office/powerpoint/2010/main" val="286584448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0000"/>
          <a:stretch/>
        </p:blipFill>
        <p:spPr>
          <a:xfrm>
            <a:off x="5562600" y="304800"/>
            <a:ext cx="3543300" cy="5311781"/>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63467"/>
          <a:stretch/>
        </p:blipFill>
        <p:spPr>
          <a:xfrm>
            <a:off x="1676400" y="304800"/>
            <a:ext cx="2609850" cy="535305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7734" r="92489" b="17497"/>
          <a:stretch/>
        </p:blipFill>
        <p:spPr>
          <a:xfrm>
            <a:off x="488950" y="1247775"/>
            <a:ext cx="536575" cy="3467100"/>
          </a:xfrm>
          <a:prstGeom prst="rect">
            <a:avLst/>
          </a:prstGeom>
        </p:spPr>
      </p:pic>
      <p:sp>
        <p:nvSpPr>
          <p:cNvPr id="5" name="TextBox 4"/>
          <p:cNvSpPr txBox="1"/>
          <p:nvPr/>
        </p:nvSpPr>
        <p:spPr>
          <a:xfrm>
            <a:off x="186754" y="5695950"/>
            <a:ext cx="4205382" cy="830997"/>
          </a:xfrm>
          <a:prstGeom prst="rect">
            <a:avLst/>
          </a:prstGeom>
          <a:noFill/>
        </p:spPr>
        <p:txBody>
          <a:bodyPr wrap="none" rtlCol="0">
            <a:spAutoFit/>
          </a:bodyPr>
          <a:lstStyle/>
          <a:p>
            <a:pPr algn="ctr" fontAlgn="auto">
              <a:spcBef>
                <a:spcPts val="0"/>
              </a:spcBef>
              <a:spcAft>
                <a:spcPts val="0"/>
              </a:spcAft>
            </a:pPr>
            <a:r>
              <a:rPr lang="en-US" sz="1600" dirty="0" smtClean="0">
                <a:solidFill>
                  <a:prstClr val="black"/>
                </a:solidFill>
                <a:latin typeface="Calibri"/>
              </a:rPr>
              <a:t>Probability of 48 hour snowfall &gt; 12 inches</a:t>
            </a:r>
          </a:p>
          <a:p>
            <a:pPr algn="ctr" fontAlgn="auto">
              <a:spcBef>
                <a:spcPts val="0"/>
              </a:spcBef>
              <a:spcAft>
                <a:spcPts val="0"/>
              </a:spcAft>
            </a:pPr>
            <a:r>
              <a:rPr lang="en-US" sz="1600" dirty="0" smtClean="0">
                <a:solidFill>
                  <a:prstClr val="black"/>
                </a:solidFill>
                <a:latin typeface="Calibri"/>
              </a:rPr>
              <a:t>Issued 2PM, Saturday, Oct 27, 2012</a:t>
            </a:r>
          </a:p>
          <a:p>
            <a:pPr algn="ctr" fontAlgn="auto">
              <a:spcBef>
                <a:spcPts val="0"/>
              </a:spcBef>
              <a:spcAft>
                <a:spcPts val="0"/>
              </a:spcAft>
            </a:pPr>
            <a:r>
              <a:rPr lang="en-US" sz="1600" dirty="0" smtClean="0">
                <a:solidFill>
                  <a:prstClr val="black"/>
                </a:solidFill>
                <a:latin typeface="Calibri"/>
              </a:rPr>
              <a:t>Valid 8PM, Sunday Oct 28 – 8PM Tuesday Oct 30</a:t>
            </a:r>
            <a:endParaRPr lang="en-US" sz="1600" dirty="0">
              <a:solidFill>
                <a:prstClr val="black"/>
              </a:solidFill>
              <a:latin typeface="Calibri"/>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32797" r="93333" b="12170"/>
          <a:stretch/>
        </p:blipFill>
        <p:spPr>
          <a:xfrm>
            <a:off x="4914900" y="1095374"/>
            <a:ext cx="609600" cy="3771901"/>
          </a:xfrm>
          <a:prstGeom prst="rect">
            <a:avLst/>
          </a:prstGeom>
        </p:spPr>
      </p:pic>
      <p:sp>
        <p:nvSpPr>
          <p:cNvPr id="7" name="TextBox 6"/>
          <p:cNvSpPr txBox="1"/>
          <p:nvPr/>
        </p:nvSpPr>
        <p:spPr>
          <a:xfrm>
            <a:off x="4648200" y="5687633"/>
            <a:ext cx="4280787" cy="830997"/>
          </a:xfrm>
          <a:prstGeom prst="rect">
            <a:avLst/>
          </a:prstGeom>
          <a:noFill/>
        </p:spPr>
        <p:txBody>
          <a:bodyPr wrap="none" rtlCol="0">
            <a:spAutoFit/>
          </a:bodyPr>
          <a:lstStyle/>
          <a:p>
            <a:pPr algn="ctr" fontAlgn="auto">
              <a:spcBef>
                <a:spcPts val="0"/>
              </a:spcBef>
              <a:spcAft>
                <a:spcPts val="0"/>
              </a:spcAft>
            </a:pPr>
            <a:r>
              <a:rPr lang="en-US" sz="1600" dirty="0" smtClean="0">
                <a:solidFill>
                  <a:prstClr val="black"/>
                </a:solidFill>
                <a:latin typeface="Calibri"/>
              </a:rPr>
              <a:t>3 day Snow Accumulation (inches)</a:t>
            </a:r>
          </a:p>
          <a:p>
            <a:pPr algn="ctr" fontAlgn="auto">
              <a:spcBef>
                <a:spcPts val="0"/>
              </a:spcBef>
              <a:spcAft>
                <a:spcPts val="0"/>
              </a:spcAft>
            </a:pPr>
            <a:r>
              <a:rPr lang="en-US" sz="1600" dirty="0" smtClean="0">
                <a:solidFill>
                  <a:prstClr val="black"/>
                </a:solidFill>
                <a:latin typeface="Calibri"/>
              </a:rPr>
              <a:t>Issued 2PM, Saturday, Oct 27, 2012</a:t>
            </a:r>
          </a:p>
          <a:p>
            <a:pPr algn="ctr" fontAlgn="auto">
              <a:spcBef>
                <a:spcPts val="0"/>
              </a:spcBef>
              <a:spcAft>
                <a:spcPts val="0"/>
              </a:spcAft>
            </a:pPr>
            <a:r>
              <a:rPr lang="en-US" sz="1600" dirty="0" smtClean="0">
                <a:solidFill>
                  <a:prstClr val="black"/>
                </a:solidFill>
                <a:latin typeface="Calibri"/>
              </a:rPr>
              <a:t>Valid 8PM Saturday Oct 28 – 8PM Tuesday Oct 30</a:t>
            </a:r>
            <a:endParaRPr lang="en-US" sz="1600" dirty="0">
              <a:solidFill>
                <a:prstClr val="black"/>
              </a:solidFill>
              <a:latin typeface="Calibri"/>
            </a:endParaRPr>
          </a:p>
        </p:txBody>
      </p:sp>
    </p:spTree>
    <p:extLst>
      <p:ext uri="{BB962C8B-B14F-4D97-AF65-F5344CB8AC3E}">
        <p14:creationId xmlns:p14="http://schemas.microsoft.com/office/powerpoint/2010/main" val="38218497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itchFamily="18" charset="0"/>
                <a:cs typeface="Times New Roman" pitchFamily="18" charset="0"/>
              </a:rPr>
              <a:t>Hurricane Sandy</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fontScale="85000" lnSpcReduction="20000"/>
          </a:bodyPr>
          <a:lstStyle/>
          <a:p>
            <a:r>
              <a:rPr lang="en-US" dirty="0" smtClean="0">
                <a:latin typeface="Times New Roman" pitchFamily="18" charset="0"/>
                <a:cs typeface="Times New Roman" pitchFamily="18" charset="0"/>
              </a:rPr>
              <a:t>All the forecasts were based on ensemble model approach with models from U.S., Europe and Canada</a:t>
            </a:r>
          </a:p>
          <a:p>
            <a:r>
              <a:rPr lang="en-US" dirty="0" smtClean="0">
                <a:latin typeface="Times New Roman" pitchFamily="18" charset="0"/>
                <a:cs typeface="Times New Roman" pitchFamily="18" charset="0"/>
              </a:rPr>
              <a:t>Beginning Thursday – Friday communicated/coordinated all forecasts with FEMA/emergency management community</a:t>
            </a:r>
          </a:p>
          <a:p>
            <a:r>
              <a:rPr lang="en-US" dirty="0" smtClean="0">
                <a:latin typeface="Times New Roman" pitchFamily="18" charset="0"/>
                <a:cs typeface="Times New Roman" pitchFamily="18" charset="0"/>
              </a:rPr>
              <a:t>Media coordination started on Friday and continued through the event</a:t>
            </a:r>
          </a:p>
          <a:p>
            <a:r>
              <a:rPr lang="en-US" dirty="0" smtClean="0">
                <a:latin typeface="Times New Roman" pitchFamily="18" charset="0"/>
                <a:cs typeface="Times New Roman" pitchFamily="18" charset="0"/>
              </a:rPr>
              <a:t>Conveyed consistent forecast message on the historic nature and destructive potential for this storm; evacuation initiated 48-72 hours in advance</a:t>
            </a:r>
          </a:p>
          <a:p>
            <a:r>
              <a:rPr lang="en-US" dirty="0" smtClean="0">
                <a:latin typeface="Times New Roman" pitchFamily="18" charset="0"/>
                <a:cs typeface="Times New Roman" pitchFamily="18" charset="0"/>
              </a:rPr>
              <a:t>The forecasts were taken to “the next level”</a:t>
            </a:r>
          </a:p>
          <a:p>
            <a:r>
              <a:rPr lang="en-US" dirty="0" smtClean="0">
                <a:latin typeface="Times New Roman" pitchFamily="18" charset="0"/>
                <a:cs typeface="Times New Roman" pitchFamily="18" charset="0"/>
              </a:rPr>
              <a:t>The forecasts saved lives!</a:t>
            </a:r>
            <a:endParaRPr lang="en-US" dirty="0">
              <a:latin typeface="Times New Roman" pitchFamily="18" charset="0"/>
              <a:cs typeface="Times New Roman" pitchFamily="18" charset="0"/>
            </a:endParaRPr>
          </a:p>
        </p:txBody>
      </p:sp>
      <p:pic>
        <p:nvPicPr>
          <p:cNvPr id="4" name="Picture 4" descr="DOC_LOGO_1X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230188"/>
            <a:ext cx="838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Noaa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6388" y="228600"/>
            <a:ext cx="836612"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3"/>
          <p:cNvSpPr>
            <a:spLocks noChangeShapeType="1"/>
          </p:cNvSpPr>
          <p:nvPr/>
        </p:nvSpPr>
        <p:spPr bwMode="auto">
          <a:xfrm>
            <a:off x="304800" y="1219200"/>
            <a:ext cx="8382000" cy="0"/>
          </a:xfrm>
          <a:prstGeom prst="line">
            <a:avLst/>
          </a:prstGeom>
          <a:noFill/>
          <a:ln w="57150" cmpd="thinThick">
            <a:solidFill>
              <a:srgbClr val="FF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smtClean="0">
              <a:solidFill>
                <a:srgbClr val="000000"/>
              </a:solidFill>
              <a:latin typeface="Arial" pitchFamily="34" charset="0"/>
            </a:endParaRPr>
          </a:p>
        </p:txBody>
      </p:sp>
    </p:spTree>
    <p:extLst>
      <p:ext uri="{BB962C8B-B14F-4D97-AF65-F5344CB8AC3E}">
        <p14:creationId xmlns:p14="http://schemas.microsoft.com/office/powerpoint/2010/main" val="289700468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Slide Number Placeholder 5"/>
          <p:cNvSpPr>
            <a:spLocks noGrp="1"/>
          </p:cNvSpPr>
          <p:nvPr>
            <p:ph type="sldNum" sz="quarter" idx="12"/>
          </p:nvPr>
        </p:nvSpPr>
        <p:spPr/>
        <p:txBody>
          <a:bodyPr/>
          <a:lstStyle/>
          <a:p>
            <a:pPr fontAlgn="base">
              <a:spcBef>
                <a:spcPct val="0"/>
              </a:spcBef>
              <a:spcAft>
                <a:spcPct val="0"/>
              </a:spcAft>
              <a:defRPr/>
            </a:pPr>
            <a:fld id="{3D75A5EF-D07D-4C66-AC99-A803A2421021}" type="slidenum">
              <a:rPr lang="en-US" smtClean="0"/>
              <a:pPr fontAlgn="base">
                <a:spcBef>
                  <a:spcPct val="0"/>
                </a:spcBef>
                <a:spcAft>
                  <a:spcPct val="0"/>
                </a:spcAft>
                <a:defRPr/>
              </a:pPr>
              <a:t>59</a:t>
            </a:fld>
            <a:endParaRPr lang="en-US" dirty="0" smtClean="0"/>
          </a:p>
        </p:txBody>
      </p:sp>
      <p:sp>
        <p:nvSpPr>
          <p:cNvPr id="160773" name="Rectangle 4"/>
          <p:cNvSpPr>
            <a:spLocks noGrp="1" noChangeArrowheads="1"/>
          </p:cNvSpPr>
          <p:nvPr>
            <p:ph type="title"/>
          </p:nvPr>
        </p:nvSpPr>
        <p:spPr>
          <a:xfrm>
            <a:off x="685800" y="152400"/>
            <a:ext cx="7772400" cy="990600"/>
          </a:xfrm>
        </p:spPr>
        <p:txBody>
          <a:bodyPr/>
          <a:lstStyle/>
          <a:p>
            <a:pPr eaLnBrk="1" hangingPunct="1"/>
            <a:r>
              <a:rPr lang="en-US" sz="3600" dirty="0" smtClean="0"/>
              <a:t>Forces for Change</a:t>
            </a:r>
          </a:p>
        </p:txBody>
      </p:sp>
      <p:graphicFrame>
        <p:nvGraphicFramePr>
          <p:cNvPr id="855045" name="Group 5"/>
          <p:cNvGraphicFramePr>
            <a:graphicFrameLocks noGrp="1"/>
          </p:cNvGraphicFramePr>
          <p:nvPr/>
        </p:nvGraphicFramePr>
        <p:xfrm>
          <a:off x="5176838" y="2905125"/>
          <a:ext cx="2057400" cy="2073276"/>
        </p:xfrm>
        <a:graphic>
          <a:graphicData uri="http://schemas.openxmlformats.org/drawingml/2006/table">
            <a:tbl>
              <a:tblPr/>
              <a:tblGrid>
                <a:gridCol w="514350"/>
                <a:gridCol w="514350"/>
                <a:gridCol w="514350"/>
                <a:gridCol w="514350"/>
              </a:tblGrid>
              <a:tr h="51831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a:txBody>
                  <a:tcPr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r>
              <a:tr h="51831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a:txBody>
                  <a:tcPr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r>
              <a:tr h="51831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a:txBody>
                  <a:tcPr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31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endParaRPr>
                    </a:p>
                  </a:txBody>
                  <a:tcPr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9900"/>
                    </a:solidFill>
                  </a:tcPr>
                </a:tc>
              </a:tr>
            </a:tbl>
          </a:graphicData>
        </a:graphic>
      </p:graphicFrame>
      <p:graphicFrame>
        <p:nvGraphicFramePr>
          <p:cNvPr id="855072" name="Group 32"/>
          <p:cNvGraphicFramePr>
            <a:graphicFrameLocks noGrp="1"/>
          </p:cNvGraphicFramePr>
          <p:nvPr/>
        </p:nvGraphicFramePr>
        <p:xfrm>
          <a:off x="7848600" y="3070225"/>
          <a:ext cx="1062038" cy="974728"/>
        </p:xfrm>
        <a:graphic>
          <a:graphicData uri="http://schemas.openxmlformats.org/drawingml/2006/table">
            <a:tbl>
              <a:tblPr/>
              <a:tblGrid>
                <a:gridCol w="265113"/>
                <a:gridCol w="266700"/>
                <a:gridCol w="265112"/>
                <a:gridCol w="265113"/>
              </a:tblGrid>
              <a:tr h="24368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smtClean="0">
                        <a:ln>
                          <a:noFill/>
                        </a:ln>
                        <a:solidFill>
                          <a:schemeClr val="tx1"/>
                        </a:solidFill>
                        <a:effectLst/>
                        <a:latin typeface="Times New Roman" pitchFamily="18" charset="0"/>
                      </a:endParaRPr>
                    </a:p>
                  </a:txBody>
                  <a:tcPr marT="45641" marB="4564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smtClean="0">
                        <a:ln>
                          <a:noFill/>
                        </a:ln>
                        <a:solidFill>
                          <a:schemeClr val="tx1"/>
                        </a:solidFill>
                        <a:effectLst/>
                        <a:latin typeface="Times New Roman" pitchFamily="18" charset="0"/>
                      </a:endParaRPr>
                    </a:p>
                  </a:txBody>
                  <a:tcPr marT="45641" marB="4564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smtClean="0">
                        <a:ln>
                          <a:noFill/>
                        </a:ln>
                        <a:solidFill>
                          <a:schemeClr val="tx1"/>
                        </a:solidFill>
                        <a:effectLst/>
                        <a:latin typeface="Times New Roman" pitchFamily="18" charset="0"/>
                      </a:endParaRPr>
                    </a:p>
                  </a:txBody>
                  <a:tcPr marT="45641" marB="4564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smtClean="0">
                        <a:ln>
                          <a:noFill/>
                        </a:ln>
                        <a:solidFill>
                          <a:schemeClr val="tx1"/>
                        </a:solidFill>
                        <a:effectLst/>
                        <a:latin typeface="Times New Roman" pitchFamily="18" charset="0"/>
                      </a:endParaRPr>
                    </a:p>
                  </a:txBody>
                  <a:tcPr marT="45641" marB="4564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r>
              <a:tr h="24368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smtClean="0">
                        <a:ln>
                          <a:noFill/>
                        </a:ln>
                        <a:solidFill>
                          <a:schemeClr val="tx1"/>
                        </a:solidFill>
                        <a:effectLst/>
                        <a:latin typeface="Times New Roman" pitchFamily="18" charset="0"/>
                      </a:endParaRPr>
                    </a:p>
                  </a:txBody>
                  <a:tcPr marT="45641" marB="4564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smtClean="0">
                        <a:ln>
                          <a:noFill/>
                        </a:ln>
                        <a:solidFill>
                          <a:schemeClr val="tx1"/>
                        </a:solidFill>
                        <a:effectLst/>
                        <a:latin typeface="Times New Roman" pitchFamily="18" charset="0"/>
                      </a:endParaRPr>
                    </a:p>
                  </a:txBody>
                  <a:tcPr marT="45641" marB="4564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smtClean="0">
                        <a:ln>
                          <a:noFill/>
                        </a:ln>
                        <a:solidFill>
                          <a:schemeClr val="tx1"/>
                        </a:solidFill>
                        <a:effectLst/>
                        <a:latin typeface="Times New Roman" pitchFamily="18" charset="0"/>
                      </a:endParaRPr>
                    </a:p>
                  </a:txBody>
                  <a:tcPr marT="45641" marB="4564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smtClean="0">
                        <a:ln>
                          <a:noFill/>
                        </a:ln>
                        <a:solidFill>
                          <a:schemeClr val="tx1"/>
                        </a:solidFill>
                        <a:effectLst/>
                        <a:latin typeface="Times New Roman" pitchFamily="18" charset="0"/>
                      </a:endParaRPr>
                    </a:p>
                  </a:txBody>
                  <a:tcPr marT="45641" marB="4564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r>
              <a:tr h="24368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smtClean="0">
                        <a:ln>
                          <a:noFill/>
                        </a:ln>
                        <a:solidFill>
                          <a:schemeClr val="tx1"/>
                        </a:solidFill>
                        <a:effectLst/>
                        <a:latin typeface="Times New Roman" pitchFamily="18" charset="0"/>
                      </a:endParaRPr>
                    </a:p>
                  </a:txBody>
                  <a:tcPr marT="45641" marB="4564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smtClean="0">
                        <a:ln>
                          <a:noFill/>
                        </a:ln>
                        <a:solidFill>
                          <a:schemeClr val="tx1"/>
                        </a:solidFill>
                        <a:effectLst/>
                        <a:latin typeface="Times New Roman" pitchFamily="18" charset="0"/>
                      </a:endParaRPr>
                    </a:p>
                  </a:txBody>
                  <a:tcPr marT="45641" marB="4564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smtClean="0">
                        <a:ln>
                          <a:noFill/>
                        </a:ln>
                        <a:solidFill>
                          <a:schemeClr val="tx1"/>
                        </a:solidFill>
                        <a:effectLst/>
                        <a:latin typeface="Times New Roman" pitchFamily="18" charset="0"/>
                      </a:endParaRPr>
                    </a:p>
                  </a:txBody>
                  <a:tcPr marT="45641" marB="4564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smtClean="0">
                        <a:ln>
                          <a:noFill/>
                        </a:ln>
                        <a:solidFill>
                          <a:schemeClr val="tx1"/>
                        </a:solidFill>
                        <a:effectLst/>
                        <a:latin typeface="Times New Roman" pitchFamily="18" charset="0"/>
                      </a:endParaRPr>
                    </a:p>
                  </a:txBody>
                  <a:tcPr marT="45641" marB="4564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r>
              <a:tr h="24368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smtClean="0">
                        <a:ln>
                          <a:noFill/>
                        </a:ln>
                        <a:solidFill>
                          <a:schemeClr val="tx1"/>
                        </a:solidFill>
                        <a:effectLst/>
                        <a:latin typeface="Times New Roman" pitchFamily="18" charset="0"/>
                      </a:endParaRPr>
                    </a:p>
                  </a:txBody>
                  <a:tcPr marT="45641" marB="4564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smtClean="0">
                        <a:ln>
                          <a:noFill/>
                        </a:ln>
                        <a:solidFill>
                          <a:schemeClr val="tx1"/>
                        </a:solidFill>
                        <a:effectLst/>
                        <a:latin typeface="Times New Roman" pitchFamily="18" charset="0"/>
                      </a:endParaRPr>
                    </a:p>
                  </a:txBody>
                  <a:tcPr marT="45641" marB="4564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smtClean="0">
                        <a:ln>
                          <a:noFill/>
                        </a:ln>
                        <a:solidFill>
                          <a:schemeClr val="tx1"/>
                        </a:solidFill>
                        <a:effectLst/>
                        <a:latin typeface="Times New Roman" pitchFamily="18" charset="0"/>
                      </a:endParaRPr>
                    </a:p>
                  </a:txBody>
                  <a:tcPr marT="45641" marB="4564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smtClean="0">
                        <a:ln>
                          <a:noFill/>
                        </a:ln>
                        <a:solidFill>
                          <a:schemeClr val="tx1"/>
                        </a:solidFill>
                        <a:effectLst/>
                        <a:latin typeface="Times New Roman" pitchFamily="18" charset="0"/>
                      </a:endParaRPr>
                    </a:p>
                  </a:txBody>
                  <a:tcPr marT="45641" marB="4564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FF"/>
                    </a:solidFill>
                  </a:tcPr>
                </a:tc>
              </a:tr>
            </a:tbl>
          </a:graphicData>
        </a:graphic>
      </p:graphicFrame>
      <p:graphicFrame>
        <p:nvGraphicFramePr>
          <p:cNvPr id="855099" name="Group 59"/>
          <p:cNvGraphicFramePr>
            <a:graphicFrameLocks noGrp="1"/>
          </p:cNvGraphicFramePr>
          <p:nvPr/>
        </p:nvGraphicFramePr>
        <p:xfrm>
          <a:off x="8153400" y="4454525"/>
          <a:ext cx="531813" cy="427038"/>
        </p:xfrm>
        <a:graphic>
          <a:graphicData uri="http://schemas.openxmlformats.org/drawingml/2006/table">
            <a:tbl>
              <a:tblPr/>
              <a:tblGrid>
                <a:gridCol w="255588"/>
                <a:gridCol w="276225"/>
              </a:tblGrid>
              <a:tr h="21351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Times New Roman" pitchFamily="18" charset="0"/>
                      </a:endParaRPr>
                    </a:p>
                  </a:txBody>
                  <a:tcPr marT="45754" marB="457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9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Times New Roman" pitchFamily="18" charset="0"/>
                      </a:endParaRPr>
                    </a:p>
                  </a:txBody>
                  <a:tcPr marT="45754" marB="457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900"/>
                    </a:solidFill>
                  </a:tcPr>
                </a:tc>
              </a:tr>
              <a:tr h="21351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Times New Roman" pitchFamily="18" charset="0"/>
                      </a:endParaRPr>
                    </a:p>
                  </a:txBody>
                  <a:tcPr marT="45754" marB="457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99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Times New Roman" pitchFamily="18" charset="0"/>
                      </a:endParaRPr>
                    </a:p>
                  </a:txBody>
                  <a:tcPr marT="45754" marB="457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9900"/>
                    </a:solidFill>
                  </a:tcPr>
                </a:tc>
              </a:tr>
            </a:tbl>
          </a:graphicData>
        </a:graphic>
      </p:graphicFrame>
      <p:sp>
        <p:nvSpPr>
          <p:cNvPr id="160839" name="Line 70"/>
          <p:cNvSpPr>
            <a:spLocks noChangeShapeType="1"/>
          </p:cNvSpPr>
          <p:nvPr/>
        </p:nvSpPr>
        <p:spPr bwMode="auto">
          <a:xfrm flipV="1">
            <a:off x="7310438" y="3581400"/>
            <a:ext cx="538162" cy="9525"/>
          </a:xfrm>
          <a:prstGeom prst="line">
            <a:avLst/>
          </a:prstGeom>
          <a:noFill/>
          <a:ln w="76200">
            <a:solidFill>
              <a:schemeClr val="tx1"/>
            </a:solidFill>
            <a:round/>
            <a:headEnd type="diamond"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0840" name="Line 71"/>
          <p:cNvSpPr>
            <a:spLocks noChangeShapeType="1"/>
          </p:cNvSpPr>
          <p:nvPr/>
        </p:nvSpPr>
        <p:spPr bwMode="auto">
          <a:xfrm>
            <a:off x="7462838" y="4657725"/>
            <a:ext cx="482600" cy="1588"/>
          </a:xfrm>
          <a:prstGeom prst="line">
            <a:avLst/>
          </a:prstGeom>
          <a:noFill/>
          <a:ln w="76200">
            <a:solidFill>
              <a:schemeClr val="tx1"/>
            </a:solidFill>
            <a:round/>
            <a:headEnd type="diamond"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0841" name="Text Box 72"/>
          <p:cNvSpPr txBox="1">
            <a:spLocks noChangeArrowheads="1"/>
          </p:cNvSpPr>
          <p:nvPr/>
        </p:nvSpPr>
        <p:spPr bwMode="auto">
          <a:xfrm>
            <a:off x="7683500" y="2790825"/>
            <a:ext cx="1492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latin typeface="Times New Roman" pitchFamily="18" charset="0"/>
                <a:cs typeface="Times New Roman" pitchFamily="18" charset="0"/>
              </a:rPr>
              <a:t>Model Region 1</a:t>
            </a:r>
          </a:p>
        </p:txBody>
      </p:sp>
      <p:sp>
        <p:nvSpPr>
          <p:cNvPr id="160842" name="Text Box 73"/>
          <p:cNvSpPr txBox="1">
            <a:spLocks noChangeArrowheads="1"/>
          </p:cNvSpPr>
          <p:nvPr/>
        </p:nvSpPr>
        <p:spPr bwMode="auto">
          <a:xfrm>
            <a:off x="7748588" y="4187825"/>
            <a:ext cx="17256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latin typeface="Times New Roman" pitchFamily="18" charset="0"/>
                <a:cs typeface="Times New Roman" pitchFamily="18" charset="0"/>
              </a:rPr>
              <a:t>Model Region 2</a:t>
            </a:r>
          </a:p>
        </p:txBody>
      </p:sp>
      <p:sp>
        <p:nvSpPr>
          <p:cNvPr id="160843" name="Text Box 74"/>
          <p:cNvSpPr txBox="1">
            <a:spLocks noChangeArrowheads="1"/>
          </p:cNvSpPr>
          <p:nvPr/>
        </p:nvSpPr>
        <p:spPr bwMode="auto">
          <a:xfrm>
            <a:off x="4897438" y="2625725"/>
            <a:ext cx="27924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latin typeface="Times New Roman" pitchFamily="18" charset="0"/>
                <a:cs typeface="Times New Roman" pitchFamily="18" charset="0"/>
              </a:rPr>
              <a:t>Global/Regional Model Domain</a:t>
            </a:r>
          </a:p>
        </p:txBody>
      </p:sp>
      <p:sp>
        <p:nvSpPr>
          <p:cNvPr id="160844" name="Rectangle 75"/>
          <p:cNvSpPr>
            <a:spLocks noChangeArrowheads="1"/>
          </p:cNvSpPr>
          <p:nvPr/>
        </p:nvSpPr>
        <p:spPr bwMode="auto">
          <a:xfrm>
            <a:off x="4343400" y="1905000"/>
            <a:ext cx="4648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Times New Roman" pitchFamily="18" charset="0"/>
            </a:endParaRPr>
          </a:p>
        </p:txBody>
      </p:sp>
      <p:sp>
        <p:nvSpPr>
          <p:cNvPr id="160845" name="Text Box 76"/>
          <p:cNvSpPr txBox="1">
            <a:spLocks noChangeArrowheads="1"/>
          </p:cNvSpPr>
          <p:nvPr/>
        </p:nvSpPr>
        <p:spPr bwMode="auto">
          <a:xfrm>
            <a:off x="5715000" y="2232025"/>
            <a:ext cx="2749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imes New Roman" pitchFamily="18" charset="0"/>
                <a:cs typeface="Times New Roman" pitchFamily="18" charset="0"/>
              </a:rPr>
              <a:t>ESMF-based System</a:t>
            </a:r>
          </a:p>
        </p:txBody>
      </p:sp>
      <p:sp>
        <p:nvSpPr>
          <p:cNvPr id="160846" name="Line 77"/>
          <p:cNvSpPr>
            <a:spLocks noChangeShapeType="1"/>
          </p:cNvSpPr>
          <p:nvPr/>
        </p:nvSpPr>
        <p:spPr bwMode="auto">
          <a:xfrm>
            <a:off x="762000" y="1066800"/>
            <a:ext cx="7696200" cy="0"/>
          </a:xfrm>
          <a:prstGeom prst="line">
            <a:avLst/>
          </a:prstGeom>
          <a:noFill/>
          <a:ln w="57150" cmpd="thinThick">
            <a:solidFill>
              <a:srgbClr val="0066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60847" name="Picture 78" descr="DOC_LOGO_1X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52400"/>
            <a:ext cx="838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848" name="Picture 79" descr="Noaa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6388" y="114300"/>
            <a:ext cx="836612"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bwMode="auto">
          <a:xfrm>
            <a:off x="228600" y="1147010"/>
            <a:ext cx="7716838" cy="609600"/>
          </a:xfrm>
          <a:prstGeom prst="rect">
            <a:avLst/>
          </a:prstGeom>
          <a:solidFill>
            <a:srgbClr val="99CCFF"/>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pitchFamily="34" charset="0"/>
            </a:endParaRPr>
          </a:p>
        </p:txBody>
      </p:sp>
      <p:sp>
        <p:nvSpPr>
          <p:cNvPr id="19" name="Rectangle 18"/>
          <p:cNvSpPr/>
          <p:nvPr/>
        </p:nvSpPr>
        <p:spPr bwMode="auto">
          <a:xfrm>
            <a:off x="155825" y="5715000"/>
            <a:ext cx="7716838" cy="609600"/>
          </a:xfrm>
          <a:prstGeom prst="rect">
            <a:avLst/>
          </a:prstGeom>
          <a:solidFill>
            <a:srgbClr val="99CCFF"/>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pitchFamily="34" charset="0"/>
            </a:endParaRPr>
          </a:p>
        </p:txBody>
      </p:sp>
      <p:sp>
        <p:nvSpPr>
          <p:cNvPr id="175185" name="Rectangle 3"/>
          <p:cNvSpPr>
            <a:spLocks noGrp="1" noChangeArrowheads="1"/>
          </p:cNvSpPr>
          <p:nvPr>
            <p:ph type="body" idx="1"/>
          </p:nvPr>
        </p:nvSpPr>
        <p:spPr>
          <a:xfrm>
            <a:off x="219456" y="1176528"/>
            <a:ext cx="8001000" cy="5715000"/>
          </a:xfrm>
        </p:spPr>
        <p:txBody>
          <a:bodyPr>
            <a:normAutofit lnSpcReduction="10000"/>
          </a:bodyPr>
          <a:lstStyle/>
          <a:p>
            <a:pPr eaLnBrk="1" hangingPunct="1">
              <a:lnSpc>
                <a:spcPct val="80000"/>
              </a:lnSpc>
              <a:defRPr/>
            </a:pPr>
            <a:r>
              <a:rPr lang="en-US" sz="2400" dirty="0" smtClean="0"/>
              <a:t>NRC: “Completing the Forecast”…focus on probabilistic forecasts to address uncertainty </a:t>
            </a:r>
            <a:r>
              <a:rPr lang="en-US" sz="2400" dirty="0" smtClean="0">
                <a:sym typeface="Wingdings" pitchFamily="2" charset="2"/>
              </a:rPr>
              <a:t> impact-based forecasts</a:t>
            </a:r>
            <a:endParaRPr lang="en-US" sz="2400" dirty="0" smtClean="0"/>
          </a:p>
          <a:p>
            <a:pPr eaLnBrk="1" hangingPunct="1">
              <a:lnSpc>
                <a:spcPct val="80000"/>
              </a:lnSpc>
              <a:defRPr/>
            </a:pPr>
            <a:r>
              <a:rPr lang="en-US" sz="2400" dirty="0" smtClean="0"/>
              <a:t>Increasing emphasis on multi-model ensemble approaches that build on the NCEP model suite </a:t>
            </a:r>
          </a:p>
          <a:p>
            <a:pPr lvl="1" eaLnBrk="1" hangingPunct="1">
              <a:lnSpc>
                <a:spcPct val="80000"/>
              </a:lnSpc>
              <a:defRPr/>
            </a:pPr>
            <a:r>
              <a:rPr lang="en-US" sz="2000" dirty="0" smtClean="0"/>
              <a:t>SREF</a:t>
            </a:r>
          </a:p>
          <a:p>
            <a:pPr lvl="1" eaLnBrk="1" hangingPunct="1">
              <a:lnSpc>
                <a:spcPct val="80000"/>
              </a:lnSpc>
              <a:defRPr/>
            </a:pPr>
            <a:r>
              <a:rPr lang="en-US" sz="2000" dirty="0" smtClean="0"/>
              <a:t>NAEFS</a:t>
            </a:r>
          </a:p>
          <a:p>
            <a:pPr lvl="1" eaLnBrk="1" hangingPunct="1">
              <a:lnSpc>
                <a:spcPct val="80000"/>
              </a:lnSpc>
              <a:defRPr/>
            </a:pPr>
            <a:r>
              <a:rPr lang="en-US" sz="2000" dirty="0" smtClean="0"/>
              <a:t>Climate Forecast System (EUROSIP)</a:t>
            </a:r>
          </a:p>
          <a:p>
            <a:pPr eaLnBrk="1" hangingPunct="1">
              <a:lnSpc>
                <a:spcPct val="80000"/>
              </a:lnSpc>
              <a:defRPr/>
            </a:pPr>
            <a:r>
              <a:rPr lang="en-US" sz="2400" dirty="0" smtClean="0"/>
              <a:t>Entering the JPSS era</a:t>
            </a:r>
          </a:p>
          <a:p>
            <a:pPr lvl="1" eaLnBrk="1" hangingPunct="1">
              <a:lnSpc>
                <a:spcPct val="80000"/>
              </a:lnSpc>
              <a:defRPr/>
            </a:pPr>
            <a:r>
              <a:rPr lang="en-US" sz="2000" dirty="0" smtClean="0"/>
              <a:t>More rapid access to                                                         </a:t>
            </a:r>
            <a:r>
              <a:rPr lang="en-US" sz="2000" dirty="0" err="1" smtClean="0"/>
              <a:t>hyperspectral</a:t>
            </a:r>
            <a:r>
              <a:rPr lang="en-US" sz="2000" dirty="0" smtClean="0"/>
              <a:t> data</a:t>
            </a:r>
          </a:p>
          <a:p>
            <a:pPr lvl="1" eaLnBrk="1" hangingPunct="1">
              <a:lnSpc>
                <a:spcPct val="80000"/>
              </a:lnSpc>
              <a:defRPr/>
            </a:pPr>
            <a:r>
              <a:rPr lang="en-US" sz="2000" dirty="0" smtClean="0"/>
              <a:t>Data assimilation implications </a:t>
            </a:r>
          </a:p>
          <a:p>
            <a:pPr eaLnBrk="1" hangingPunct="1">
              <a:lnSpc>
                <a:spcPct val="80000"/>
              </a:lnSpc>
              <a:defRPr/>
            </a:pPr>
            <a:r>
              <a:rPr lang="en-US" sz="2400" dirty="0" smtClean="0"/>
              <a:t>All models run within ESMF/NEMS</a:t>
            </a:r>
          </a:p>
          <a:p>
            <a:pPr lvl="1" eaLnBrk="1" hangingPunct="1">
              <a:lnSpc>
                <a:spcPct val="80000"/>
              </a:lnSpc>
              <a:defRPr/>
            </a:pPr>
            <a:r>
              <a:rPr lang="en-US" sz="2000" dirty="0" smtClean="0"/>
              <a:t>Models run concurrently </a:t>
            </a:r>
          </a:p>
          <a:p>
            <a:pPr lvl="1" eaLnBrk="1" hangingPunct="1">
              <a:lnSpc>
                <a:spcPct val="80000"/>
              </a:lnSpc>
              <a:defRPr/>
            </a:pPr>
            <a:r>
              <a:rPr lang="en-US" sz="2000" dirty="0" smtClean="0"/>
              <a:t>Coupled/interoperable</a:t>
            </a:r>
          </a:p>
          <a:p>
            <a:pPr eaLnBrk="1" hangingPunct="1">
              <a:lnSpc>
                <a:spcPct val="80000"/>
              </a:lnSpc>
              <a:defRPr/>
            </a:pPr>
            <a:r>
              <a:rPr lang="en-US" sz="2400" dirty="0" smtClean="0"/>
              <a:t>Model data accessed through NOAA Operational Model Archive &amp; Distribution System (NOMADS)</a:t>
            </a:r>
          </a:p>
          <a:p>
            <a:pPr eaLnBrk="1" hangingPunct="1">
              <a:lnSpc>
                <a:spcPct val="80000"/>
              </a:lnSpc>
              <a:defRPr/>
            </a:pPr>
            <a:r>
              <a:rPr lang="en-US" sz="2400" dirty="0" smtClean="0"/>
              <a:t>Operational Earth System model – enable more explicit hydro, coastal, ecosystems and health applications</a:t>
            </a:r>
          </a:p>
          <a:p>
            <a:pPr eaLnBrk="1" hangingPunct="1">
              <a:lnSpc>
                <a:spcPct val="80000"/>
              </a:lnSpc>
              <a:defRPr/>
            </a:pPr>
            <a:endParaRPr lang="en-US" sz="2400" dirty="0" smtClean="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p:txBody>
          <a:bodyPr/>
          <a:lstStyle/>
          <a:p>
            <a:pPr fontAlgn="base">
              <a:spcBef>
                <a:spcPct val="0"/>
              </a:spcBef>
              <a:spcAft>
                <a:spcPct val="0"/>
              </a:spcAft>
              <a:defRPr/>
            </a:pPr>
            <a:fld id="{791290F9-45D1-4C38-9E42-0D6E1095AA9C}" type="slidenum">
              <a:rPr lang="en-US" smtClean="0"/>
              <a:pPr fontAlgn="base">
                <a:spcBef>
                  <a:spcPct val="0"/>
                </a:spcBef>
                <a:spcAft>
                  <a:spcPct val="0"/>
                </a:spcAft>
                <a:defRPr/>
              </a:pPr>
              <a:t>6</a:t>
            </a:fld>
            <a:endParaRPr lang="en-US" smtClean="0"/>
          </a:p>
        </p:txBody>
      </p:sp>
      <p:sp>
        <p:nvSpPr>
          <p:cNvPr id="114691" name="Rectangle 2"/>
          <p:cNvSpPr>
            <a:spLocks noGrp="1" noChangeArrowheads="1"/>
          </p:cNvSpPr>
          <p:nvPr>
            <p:ph type="ctrTitle"/>
          </p:nvPr>
        </p:nvSpPr>
        <p:spPr>
          <a:xfrm>
            <a:off x="228600" y="2209800"/>
            <a:ext cx="8763000" cy="1143000"/>
          </a:xfrm>
        </p:spPr>
        <p:txBody>
          <a:bodyPr/>
          <a:lstStyle/>
          <a:p>
            <a:pPr eaLnBrk="1" hangingPunct="1"/>
            <a:r>
              <a:rPr lang="en-US" sz="4000" smtClean="0"/>
              <a:t>Recent Forecast Successes</a:t>
            </a:r>
          </a:p>
        </p:txBody>
      </p:sp>
      <p:sp>
        <p:nvSpPr>
          <p:cNvPr id="114692" name="Line 3"/>
          <p:cNvSpPr>
            <a:spLocks noChangeShapeType="1"/>
          </p:cNvSpPr>
          <p:nvPr/>
        </p:nvSpPr>
        <p:spPr bwMode="auto">
          <a:xfrm>
            <a:off x="609600" y="3276600"/>
            <a:ext cx="7848600" cy="0"/>
          </a:xfrm>
          <a:prstGeom prst="line">
            <a:avLst/>
          </a:prstGeom>
          <a:noFill/>
          <a:ln w="57150" cmpd="thinThick">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14693" name="Picture 4" descr="DOC_LOGO_1X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230188"/>
            <a:ext cx="838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4" name="Picture 5" descr="Noaa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6388" y="228600"/>
            <a:ext cx="836612"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4695" name="Group 7"/>
          <p:cNvGrpSpPr>
            <a:grpSpLocks/>
          </p:cNvGrpSpPr>
          <p:nvPr/>
        </p:nvGrpSpPr>
        <p:grpSpPr bwMode="auto">
          <a:xfrm>
            <a:off x="990600" y="5740400"/>
            <a:ext cx="7145338" cy="685800"/>
            <a:chOff x="626" y="3408"/>
            <a:chExt cx="4501" cy="432"/>
          </a:xfrm>
        </p:grpSpPr>
        <p:pic>
          <p:nvPicPr>
            <p:cNvPr id="114697" name="Picture 8" descr="wing_sunset2_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2" y="3408"/>
              <a:ext cx="805"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8" name="Picture 9" descr="roughse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 y="3409"/>
              <a:ext cx="746"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9" name="Picture 10"/>
            <p:cNvPicPr>
              <a:picLocks noChangeAspect="1" noChangeArrowheads="1"/>
            </p:cNvPicPr>
            <p:nvPr/>
          </p:nvPicPr>
          <p:blipFill>
            <a:blip r:embed="rId6">
              <a:extLst>
                <a:ext uri="{28A0092B-C50C-407E-A947-70E740481C1C}">
                  <a14:useLocalDpi xmlns:a14="http://schemas.microsoft.com/office/drawing/2010/main" val="0"/>
                </a:ext>
              </a:extLst>
            </a:blip>
            <a:srcRect t="21416" b="21416"/>
            <a:stretch>
              <a:fillRect/>
            </a:stretch>
          </p:blipFill>
          <p:spPr bwMode="auto">
            <a:xfrm>
              <a:off x="1373" y="3408"/>
              <a:ext cx="757"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700" name="Picture 11"/>
            <p:cNvPicPr>
              <a:picLocks noChangeAspect="1" noChangeArrowheads="1"/>
            </p:cNvPicPr>
            <p:nvPr/>
          </p:nvPicPr>
          <p:blipFill>
            <a:blip r:embed="rId7">
              <a:extLst>
                <a:ext uri="{28A0092B-C50C-407E-A947-70E740481C1C}">
                  <a14:useLocalDpi xmlns:a14="http://schemas.microsoft.com/office/drawing/2010/main" val="0"/>
                </a:ext>
              </a:extLst>
            </a:blip>
            <a:srcRect t="12798" b="9599"/>
            <a:stretch>
              <a:fillRect/>
            </a:stretch>
          </p:blipFill>
          <p:spPr bwMode="auto">
            <a:xfrm>
              <a:off x="2903" y="3409"/>
              <a:ext cx="738"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701" name="Picture 12"/>
            <p:cNvPicPr>
              <a:picLocks noChangeAspect="1" noChangeArrowheads="1"/>
            </p:cNvPicPr>
            <p:nvPr/>
          </p:nvPicPr>
          <p:blipFill>
            <a:blip r:embed="rId8">
              <a:extLst>
                <a:ext uri="{28A0092B-C50C-407E-A947-70E740481C1C}">
                  <a14:useLocalDpi xmlns:a14="http://schemas.microsoft.com/office/drawing/2010/main" val="0"/>
                </a:ext>
              </a:extLst>
            </a:blip>
            <a:srcRect t="3210" b="12845"/>
            <a:stretch>
              <a:fillRect/>
            </a:stretch>
          </p:blipFill>
          <p:spPr bwMode="auto">
            <a:xfrm>
              <a:off x="3638" y="3409"/>
              <a:ext cx="687"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702" name="Picture 13" descr="PLOW_-_BUS"/>
            <p:cNvPicPr>
              <a:picLocks noChangeAspect="1" noChangeArrowheads="1"/>
            </p:cNvPicPr>
            <p:nvPr/>
          </p:nvPicPr>
          <p:blipFill>
            <a:blip r:embed="rId9">
              <a:extLst>
                <a:ext uri="{28A0092B-C50C-407E-A947-70E740481C1C}">
                  <a14:useLocalDpi xmlns:a14="http://schemas.microsoft.com/office/drawing/2010/main" val="0"/>
                </a:ext>
              </a:extLst>
            </a:blip>
            <a:srcRect t="6250" b="18750"/>
            <a:stretch>
              <a:fillRect/>
            </a:stretch>
          </p:blipFill>
          <p:spPr bwMode="auto">
            <a:xfrm>
              <a:off x="2132" y="3408"/>
              <a:ext cx="768"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4696" name="Rectangle 14"/>
          <p:cNvSpPr>
            <a:spLocks noChangeArrowheads="1"/>
          </p:cNvSpPr>
          <p:nvPr/>
        </p:nvSpPr>
        <p:spPr bwMode="auto">
          <a:xfrm>
            <a:off x="1419225" y="3886200"/>
            <a:ext cx="228600"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spAutoFit/>
          </a:bodyPr>
          <a:lstStyle/>
          <a:p>
            <a:pPr algn="ctr"/>
            <a:endParaRPr lang="en-US" sz="1600" b="1">
              <a:solidFill>
                <a:srgbClr val="000000"/>
              </a:solidFill>
            </a:endParaRPr>
          </a:p>
        </p:txBody>
      </p:sp>
      <p:sp>
        <p:nvSpPr>
          <p:cNvPr id="2" name="TextBox 1"/>
          <p:cNvSpPr txBox="1"/>
          <p:nvPr/>
        </p:nvSpPr>
        <p:spPr>
          <a:xfrm>
            <a:off x="2567793" y="3775853"/>
            <a:ext cx="4075090" cy="523220"/>
          </a:xfrm>
          <a:prstGeom prst="rect">
            <a:avLst/>
          </a:prstGeom>
          <a:noFill/>
        </p:spPr>
        <p:txBody>
          <a:bodyPr wrap="none" rtlCol="0">
            <a:spAutoFit/>
          </a:bodyPr>
          <a:lstStyle/>
          <a:p>
            <a:r>
              <a:rPr lang="en-US" sz="2800" dirty="0" smtClean="0">
                <a:latin typeface="+mn-lt"/>
              </a:rPr>
              <a:t>Contrasting Then and Now</a:t>
            </a:r>
            <a:endParaRPr lang="en-US" sz="2800" dirty="0">
              <a:latin typeface="+mn-lt"/>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a:spLocks noGrp="1"/>
          </p:cNvSpPr>
          <p:nvPr>
            <p:ph type="sldNum" sz="quarter" idx="12"/>
          </p:nvPr>
        </p:nvSpPr>
        <p:spPr/>
        <p:txBody>
          <a:bodyPr/>
          <a:lstStyle/>
          <a:p>
            <a:pPr fontAlgn="base">
              <a:spcBef>
                <a:spcPct val="0"/>
              </a:spcBef>
              <a:spcAft>
                <a:spcPct val="0"/>
              </a:spcAft>
              <a:defRPr/>
            </a:pPr>
            <a:fld id="{F7A42E1A-10E5-4E87-88B7-5B8FF8E70474}" type="slidenum">
              <a:rPr lang="en-US" smtClean="0"/>
              <a:pPr fontAlgn="base">
                <a:spcBef>
                  <a:spcPct val="0"/>
                </a:spcBef>
                <a:spcAft>
                  <a:spcPct val="0"/>
                </a:spcAft>
                <a:defRPr/>
              </a:pPr>
              <a:t>60</a:t>
            </a:fld>
            <a:endParaRPr lang="en-US" smtClean="0"/>
          </a:p>
        </p:txBody>
      </p:sp>
      <p:sp>
        <p:nvSpPr>
          <p:cNvPr id="22531" name="Rectangle 2"/>
          <p:cNvSpPr>
            <a:spLocks noGrp="1" noChangeArrowheads="1"/>
          </p:cNvSpPr>
          <p:nvPr>
            <p:ph type="body" idx="1"/>
          </p:nvPr>
        </p:nvSpPr>
        <p:spPr>
          <a:xfrm>
            <a:off x="990600" y="1295400"/>
            <a:ext cx="7543800" cy="4445000"/>
          </a:xfrm>
        </p:spPr>
        <p:txBody>
          <a:bodyPr>
            <a:normAutofit/>
          </a:bodyPr>
          <a:lstStyle/>
          <a:p>
            <a:pPr eaLnBrk="1" hangingPunct="1">
              <a:defRPr/>
            </a:pPr>
            <a:r>
              <a:rPr lang="en-US" sz="2800" dirty="0" smtClean="0"/>
              <a:t>Coupled Models: Atmosphere – Ocean – Land </a:t>
            </a:r>
            <a:r>
              <a:rPr lang="en-US" sz="2800" dirty="0" smtClean="0">
                <a:sym typeface="Wingdings" pitchFamily="2" charset="2"/>
              </a:rPr>
              <a:t> provide opportunities for ecosystem prediction: beach/water quality, health,                                            ”critters”</a:t>
            </a:r>
            <a:endParaRPr lang="en-US" sz="2800" dirty="0" smtClean="0"/>
          </a:p>
        </p:txBody>
      </p:sp>
      <p:sp>
        <p:nvSpPr>
          <p:cNvPr id="78852" name="Rectangle 3"/>
          <p:cNvSpPr>
            <a:spLocks noGrp="1" noChangeArrowheads="1"/>
          </p:cNvSpPr>
          <p:nvPr>
            <p:ph type="title"/>
          </p:nvPr>
        </p:nvSpPr>
        <p:spPr>
          <a:xfrm>
            <a:off x="1004888" y="417513"/>
            <a:ext cx="6934200" cy="457200"/>
          </a:xfrm>
        </p:spPr>
        <p:txBody>
          <a:bodyPr/>
          <a:lstStyle/>
          <a:p>
            <a:pPr eaLnBrk="1" hangingPunct="1"/>
            <a:r>
              <a:rPr lang="en-US" sz="3600" dirty="0" smtClean="0"/>
              <a:t>Extending Prediction Models into Nontraditional Areas</a:t>
            </a:r>
          </a:p>
        </p:txBody>
      </p:sp>
      <p:sp>
        <p:nvSpPr>
          <p:cNvPr id="78853" name="Line 4"/>
          <p:cNvSpPr>
            <a:spLocks noChangeShapeType="1"/>
          </p:cNvSpPr>
          <p:nvPr/>
        </p:nvSpPr>
        <p:spPr bwMode="auto">
          <a:xfrm>
            <a:off x="762000" y="1219200"/>
            <a:ext cx="7696200" cy="0"/>
          </a:xfrm>
          <a:prstGeom prst="line">
            <a:avLst/>
          </a:prstGeom>
          <a:noFill/>
          <a:ln w="57150" cmpd="thinThick">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latin typeface="Arial" pitchFamily="34" charset="0"/>
            </a:endParaRPr>
          </a:p>
        </p:txBody>
      </p:sp>
      <p:sp>
        <p:nvSpPr>
          <p:cNvPr id="78854" name="Rectangle 5"/>
          <p:cNvSpPr>
            <a:spLocks noChangeArrowheads="1"/>
          </p:cNvSpPr>
          <p:nvPr/>
        </p:nvSpPr>
        <p:spPr bwMode="auto">
          <a:xfrm>
            <a:off x="4422775" y="1139825"/>
            <a:ext cx="311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000">
                <a:solidFill>
                  <a:srgbClr val="000000"/>
                </a:solidFill>
                <a:latin typeface="Times New Roman" pitchFamily="18" charset="0"/>
              </a:rPr>
              <a:t> </a:t>
            </a:r>
          </a:p>
        </p:txBody>
      </p:sp>
      <p:pic>
        <p:nvPicPr>
          <p:cNvPr id="78855" name="Picture 6" descr="DOC_LOGO_1X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230188"/>
            <a:ext cx="838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6" name="Picture 7" descr="Noaa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6388" y="228600"/>
            <a:ext cx="836612"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2781300"/>
            <a:ext cx="5029200" cy="392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8"/>
          <p:cNvSpPr txBox="1">
            <a:spLocks noChangeArrowheads="1"/>
          </p:cNvSpPr>
          <p:nvPr/>
        </p:nvSpPr>
        <p:spPr bwMode="auto">
          <a:xfrm>
            <a:off x="6781800" y="3513138"/>
            <a:ext cx="1855788"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smtClean="0">
                <a:solidFill>
                  <a:srgbClr val="000000"/>
                </a:solidFill>
                <a:latin typeface="Calibri" pitchFamily="34" charset="0"/>
              </a:rPr>
              <a:t>Coupling models</a:t>
            </a:r>
          </a:p>
          <a:p>
            <a:pPr eaLnBrk="1" hangingPunct="1"/>
            <a:r>
              <a:rPr lang="en-US" sz="1600" smtClean="0">
                <a:solidFill>
                  <a:srgbClr val="000000"/>
                </a:solidFill>
                <a:latin typeface="Calibri" pitchFamily="34" charset="0"/>
              </a:rPr>
              <a:t>and linking products</a:t>
            </a:r>
          </a:p>
        </p:txBody>
      </p:sp>
      <p:sp>
        <p:nvSpPr>
          <p:cNvPr id="11" name="Text Box 11"/>
          <p:cNvSpPr txBox="1">
            <a:spLocks noChangeArrowheads="1"/>
          </p:cNvSpPr>
          <p:nvPr/>
        </p:nvSpPr>
        <p:spPr bwMode="auto">
          <a:xfrm>
            <a:off x="5334000" y="2719388"/>
            <a:ext cx="28559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dirty="0" smtClean="0">
                <a:solidFill>
                  <a:srgbClr val="000000"/>
                </a:solidFill>
                <a:latin typeface="Calibri" pitchFamily="34" charset="0"/>
              </a:rPr>
              <a:t>Regional Earth System Modeling</a:t>
            </a:r>
          </a:p>
        </p:txBody>
      </p:sp>
      <p:graphicFrame>
        <p:nvGraphicFramePr>
          <p:cNvPr id="2" name="Object 1"/>
          <p:cNvGraphicFramePr>
            <a:graphicFrameLocks noChangeAspect="1"/>
          </p:cNvGraphicFramePr>
          <p:nvPr/>
        </p:nvGraphicFramePr>
        <p:xfrm>
          <a:off x="609600" y="4170363"/>
          <a:ext cx="4038600" cy="2535237"/>
        </p:xfrm>
        <a:graphic>
          <a:graphicData uri="http://schemas.openxmlformats.org/presentationml/2006/ole">
            <mc:AlternateContent xmlns:mc="http://schemas.openxmlformats.org/markup-compatibility/2006">
              <mc:Choice xmlns:v="urn:schemas-microsoft-com:vml" Requires="v">
                <p:oleObj spid="_x0000_s164891" name="Photo Editor Photo" r:id="rId6" imgW="6800000" imgH="3971429" progId="MSPhotoEd.3">
                  <p:embed/>
                </p:oleObj>
              </mc:Choice>
              <mc:Fallback>
                <p:oleObj name="Photo Editor Photo" r:id="rId6" imgW="6800000" imgH="3971429"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4170363"/>
                        <a:ext cx="4038600" cy="2535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33959692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http://www.opc.ncep.noaa.gov/Loops/SeaNettles/prob/Nettles_Boxes.png"/>
          <p:cNvPicPr/>
          <p:nvPr/>
        </p:nvPicPr>
        <p:blipFill>
          <a:blip r:embed="rId3">
            <a:extLst>
              <a:ext uri="{28A0092B-C50C-407E-A947-70E740481C1C}">
                <a14:useLocalDpi xmlns:a14="http://schemas.microsoft.com/office/drawing/2010/main" val="0"/>
              </a:ext>
            </a:extLst>
          </a:blip>
          <a:srcRect/>
          <a:stretch>
            <a:fillRect/>
          </a:stretch>
        </p:blipFill>
        <p:spPr bwMode="auto">
          <a:xfrm>
            <a:off x="4858217" y="1251850"/>
            <a:ext cx="3788495" cy="5075276"/>
          </a:xfrm>
          <a:prstGeom prst="rect">
            <a:avLst/>
          </a:prstGeom>
          <a:noFill/>
          <a:ln>
            <a:noFill/>
          </a:ln>
        </p:spPr>
      </p:pic>
      <p:sp>
        <p:nvSpPr>
          <p:cNvPr id="43011" name="Title 1"/>
          <p:cNvSpPr>
            <a:spLocks noGrp="1"/>
          </p:cNvSpPr>
          <p:nvPr>
            <p:ph type="title"/>
          </p:nvPr>
        </p:nvSpPr>
        <p:spPr>
          <a:xfrm>
            <a:off x="457200" y="228600"/>
            <a:ext cx="8229600" cy="838200"/>
          </a:xfrm>
        </p:spPr>
        <p:txBody>
          <a:bodyPr/>
          <a:lstStyle/>
          <a:p>
            <a:pPr eaLnBrk="1" hangingPunct="1"/>
            <a:r>
              <a:rPr lang="en-US" sz="3600" smtClean="0">
                <a:cs typeface="Times New Roman" pitchFamily="18" charset="0"/>
              </a:rPr>
              <a:t>Ecosystem Prediction</a:t>
            </a:r>
          </a:p>
        </p:txBody>
      </p:sp>
      <p:sp>
        <p:nvSpPr>
          <p:cNvPr id="58372" name="Slide Number Placeholder 6"/>
          <p:cNvSpPr>
            <a:spLocks noGrp="1"/>
          </p:cNvSpPr>
          <p:nvPr>
            <p:ph type="sldNum" sz="quarter" idx="12"/>
          </p:nvPr>
        </p:nvSpPr>
        <p:spPr>
          <a:xfrm>
            <a:off x="7239000" y="6248400"/>
            <a:ext cx="1905000" cy="457200"/>
          </a:xfrm>
        </p:spPr>
        <p:txBody>
          <a:bodyPr/>
          <a:lstStyle/>
          <a:p>
            <a:pPr>
              <a:defRPr/>
            </a:pPr>
            <a:fld id="{8D2AD2CC-AAA2-408C-BA7E-EEE271813522}" type="slidenum">
              <a:rPr lang="en-US" smtClean="0"/>
              <a:pPr>
                <a:defRPr/>
              </a:pPr>
              <a:t>61</a:t>
            </a:fld>
            <a:endParaRPr lang="en-US" smtClean="0"/>
          </a:p>
        </p:txBody>
      </p:sp>
      <p:sp>
        <p:nvSpPr>
          <p:cNvPr id="43013" name="Rectangle 2"/>
          <p:cNvSpPr>
            <a:spLocks noChangeArrowheads="1"/>
          </p:cNvSpPr>
          <p:nvPr/>
        </p:nvSpPr>
        <p:spPr bwMode="auto">
          <a:xfrm>
            <a:off x="2171700" y="152400"/>
            <a:ext cx="4800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3600" u="sng">
              <a:solidFill>
                <a:srgbClr val="3333CC"/>
              </a:solidFill>
            </a:endParaRPr>
          </a:p>
        </p:txBody>
      </p:sp>
      <p:sp>
        <p:nvSpPr>
          <p:cNvPr id="43014" name="Text Box 3"/>
          <p:cNvSpPr txBox="1">
            <a:spLocks noChangeArrowheads="1"/>
          </p:cNvSpPr>
          <p:nvPr/>
        </p:nvSpPr>
        <p:spPr bwMode="auto">
          <a:xfrm>
            <a:off x="4773613" y="6197600"/>
            <a:ext cx="4141787"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500" dirty="0">
                <a:solidFill>
                  <a:srgbClr val="000000"/>
                </a:solidFill>
              </a:rPr>
              <a:t>Predicted chance of encountering sea nettles, </a:t>
            </a:r>
            <a:r>
              <a:rPr lang="en-US" sz="1500" i="1" dirty="0">
                <a:solidFill>
                  <a:srgbClr val="000000"/>
                </a:solidFill>
              </a:rPr>
              <a:t>C. </a:t>
            </a:r>
            <a:r>
              <a:rPr lang="en-US" sz="1500" i="1" dirty="0" err="1">
                <a:solidFill>
                  <a:srgbClr val="000000"/>
                </a:solidFill>
              </a:rPr>
              <a:t>quinquecirrha</a:t>
            </a:r>
            <a:r>
              <a:rPr lang="en-US" sz="1500" dirty="0">
                <a:solidFill>
                  <a:srgbClr val="000000"/>
                </a:solidFill>
              </a:rPr>
              <a:t>, on </a:t>
            </a:r>
            <a:r>
              <a:rPr lang="en-US" sz="1500" dirty="0" smtClean="0">
                <a:solidFill>
                  <a:srgbClr val="000000"/>
                </a:solidFill>
              </a:rPr>
              <a:t>October 4, 2012</a:t>
            </a:r>
            <a:endParaRPr lang="en-US" sz="1500" dirty="0">
              <a:solidFill>
                <a:srgbClr val="000000"/>
              </a:solidFill>
            </a:endParaRPr>
          </a:p>
        </p:txBody>
      </p:sp>
      <p:sp>
        <p:nvSpPr>
          <p:cNvPr id="43017" name="Text Box 9"/>
          <p:cNvSpPr txBox="1">
            <a:spLocks noChangeArrowheads="1"/>
          </p:cNvSpPr>
          <p:nvPr/>
        </p:nvSpPr>
        <p:spPr bwMode="auto">
          <a:xfrm>
            <a:off x="322118" y="1710154"/>
            <a:ext cx="42672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8788" indent="-458788"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Tx/>
              <a:buChar char="•"/>
            </a:pPr>
            <a:r>
              <a:rPr lang="en-US" sz="2000" dirty="0">
                <a:solidFill>
                  <a:srgbClr val="000000"/>
                </a:solidFill>
                <a:latin typeface="Tahoma" pitchFamily="34" charset="0"/>
              </a:rPr>
              <a:t>Automatically generate daily </a:t>
            </a:r>
            <a:r>
              <a:rPr lang="en-US" sz="2000" dirty="0" err="1">
                <a:solidFill>
                  <a:srgbClr val="000000"/>
                </a:solidFill>
                <a:latin typeface="Tahoma" pitchFamily="34" charset="0"/>
              </a:rPr>
              <a:t>nowcasts</a:t>
            </a:r>
            <a:r>
              <a:rPr lang="en-US" sz="2000" dirty="0">
                <a:solidFill>
                  <a:srgbClr val="000000"/>
                </a:solidFill>
                <a:latin typeface="Tahoma" pitchFamily="34" charset="0"/>
              </a:rPr>
              <a:t> and </a:t>
            </a:r>
            <a:r>
              <a:rPr lang="en-US" sz="2000" dirty="0" smtClean="0">
                <a:solidFill>
                  <a:srgbClr val="000000"/>
                </a:solidFill>
                <a:latin typeface="Tahoma" pitchFamily="34" charset="0"/>
              </a:rPr>
              <a:t>2-day </a:t>
            </a:r>
            <a:r>
              <a:rPr lang="en-US" sz="2000" dirty="0">
                <a:solidFill>
                  <a:srgbClr val="000000"/>
                </a:solidFill>
                <a:latin typeface="Tahoma" pitchFamily="34" charset="0"/>
              </a:rPr>
              <a:t>forecasts of Sea Nettles, </a:t>
            </a:r>
            <a:r>
              <a:rPr lang="en-US" sz="2000" i="1" dirty="0" err="1">
                <a:solidFill>
                  <a:srgbClr val="000000"/>
                </a:solidFill>
                <a:latin typeface="Tahoma" pitchFamily="34" charset="0"/>
              </a:rPr>
              <a:t>Chrysaora</a:t>
            </a:r>
            <a:r>
              <a:rPr lang="en-US" sz="2000" i="1" dirty="0">
                <a:solidFill>
                  <a:srgbClr val="000000"/>
                </a:solidFill>
                <a:latin typeface="Tahoma" pitchFamily="34" charset="0"/>
              </a:rPr>
              <a:t> </a:t>
            </a:r>
            <a:r>
              <a:rPr lang="en-US" sz="2000" i="1" dirty="0" err="1">
                <a:solidFill>
                  <a:srgbClr val="000000"/>
                </a:solidFill>
                <a:latin typeface="Tahoma" pitchFamily="34" charset="0"/>
              </a:rPr>
              <a:t>quinquecirrha</a:t>
            </a:r>
            <a:r>
              <a:rPr lang="en-US" sz="2000" i="1" dirty="0">
                <a:solidFill>
                  <a:srgbClr val="000000"/>
                </a:solidFill>
                <a:latin typeface="Tahoma" pitchFamily="34" charset="0"/>
              </a:rPr>
              <a:t>, </a:t>
            </a:r>
            <a:r>
              <a:rPr lang="en-US" sz="2000" dirty="0">
                <a:solidFill>
                  <a:srgbClr val="000000"/>
                </a:solidFill>
                <a:latin typeface="Tahoma" pitchFamily="34" charset="0"/>
              </a:rPr>
              <a:t>in Chesapeake Bay</a:t>
            </a:r>
          </a:p>
          <a:p>
            <a:pPr eaLnBrk="1" hangingPunct="1">
              <a:spcBef>
                <a:spcPct val="50000"/>
              </a:spcBef>
              <a:buFontTx/>
              <a:buChar char="•"/>
            </a:pPr>
            <a:r>
              <a:rPr lang="en-US" sz="2000" dirty="0">
                <a:solidFill>
                  <a:srgbClr val="000000"/>
                </a:solidFill>
                <a:latin typeface="Tahoma" pitchFamily="34" charset="0"/>
              </a:rPr>
              <a:t>Generated since </a:t>
            </a:r>
            <a:r>
              <a:rPr lang="en-US" sz="2000" dirty="0" smtClean="0">
                <a:solidFill>
                  <a:srgbClr val="000000"/>
                </a:solidFill>
                <a:latin typeface="Tahoma" pitchFamily="34" charset="0"/>
              </a:rPr>
              <a:t>2002 in a research mode</a:t>
            </a:r>
            <a:endParaRPr lang="en-US" sz="2000" dirty="0">
              <a:solidFill>
                <a:srgbClr val="000000"/>
              </a:solidFill>
              <a:latin typeface="Tahoma" pitchFamily="34" charset="0"/>
            </a:endParaRPr>
          </a:p>
          <a:p>
            <a:pPr eaLnBrk="1" hangingPunct="1">
              <a:spcBef>
                <a:spcPct val="50000"/>
              </a:spcBef>
              <a:buFontTx/>
              <a:buChar char="•"/>
            </a:pPr>
            <a:r>
              <a:rPr lang="en-US" sz="2000" dirty="0">
                <a:solidFill>
                  <a:srgbClr val="000000"/>
                </a:solidFill>
                <a:latin typeface="Tahoma" pitchFamily="34" charset="0"/>
              </a:rPr>
              <a:t>Important for water management and recreational </a:t>
            </a:r>
            <a:r>
              <a:rPr lang="en-US" sz="2000" dirty="0" smtClean="0">
                <a:solidFill>
                  <a:srgbClr val="000000"/>
                </a:solidFill>
                <a:latin typeface="Tahoma" pitchFamily="34" charset="0"/>
              </a:rPr>
              <a:t>purposes</a:t>
            </a:r>
          </a:p>
          <a:p>
            <a:pPr eaLnBrk="1" hangingPunct="1">
              <a:spcBef>
                <a:spcPct val="50000"/>
              </a:spcBef>
              <a:buFontTx/>
              <a:buChar char="•"/>
            </a:pPr>
            <a:r>
              <a:rPr lang="en-US" sz="2000" dirty="0" smtClean="0">
                <a:solidFill>
                  <a:srgbClr val="000000"/>
                </a:solidFill>
                <a:latin typeface="Tahoma" pitchFamily="34" charset="0"/>
              </a:rPr>
              <a:t>Put into operational production suite April, 2012</a:t>
            </a:r>
            <a:endParaRPr lang="en-US" sz="2000" dirty="0">
              <a:solidFill>
                <a:srgbClr val="000000"/>
              </a:solidFill>
              <a:latin typeface="Tahoma" pitchFamily="34" charset="0"/>
            </a:endParaRPr>
          </a:p>
        </p:txBody>
      </p:sp>
      <p:sp>
        <p:nvSpPr>
          <p:cNvPr id="43018" name="Text Box 11"/>
          <p:cNvSpPr txBox="1">
            <a:spLocks noChangeArrowheads="1"/>
          </p:cNvSpPr>
          <p:nvPr/>
        </p:nvSpPr>
        <p:spPr bwMode="auto">
          <a:xfrm>
            <a:off x="442118" y="5921375"/>
            <a:ext cx="3992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i="1" dirty="0">
                <a:solidFill>
                  <a:srgbClr val="000000"/>
                </a:solidFill>
                <a:latin typeface="Tahoma" pitchFamily="34" charset="0"/>
              </a:rPr>
              <a:t>* Research initiated, developed and results demonstrated by NOS and NESDIS with regional partners and customers</a:t>
            </a:r>
          </a:p>
        </p:txBody>
      </p:sp>
      <p:sp>
        <p:nvSpPr>
          <p:cNvPr id="43019" name="TextBox 14"/>
          <p:cNvSpPr txBox="1">
            <a:spLocks noChangeArrowheads="1"/>
          </p:cNvSpPr>
          <p:nvPr/>
        </p:nvSpPr>
        <p:spPr bwMode="auto">
          <a:xfrm>
            <a:off x="152296" y="1261230"/>
            <a:ext cx="4729372"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dirty="0">
                <a:solidFill>
                  <a:srgbClr val="000000"/>
                </a:solidFill>
                <a:latin typeface="Times New Roman" pitchFamily="18" charset="0"/>
                <a:cs typeface="Times New Roman" pitchFamily="18" charset="0"/>
              </a:rPr>
              <a:t>Predicting Sea Nettles in Chesapeake Bay</a:t>
            </a:r>
          </a:p>
          <a:p>
            <a:pPr algn="ctr" eaLnBrk="1" hangingPunct="1"/>
            <a:endParaRPr lang="en-US" dirty="0">
              <a:solidFill>
                <a:srgbClr val="000000"/>
              </a:solidFill>
              <a:latin typeface="Times New Roman" pitchFamily="18" charset="0"/>
              <a:cs typeface="Times New Roman" pitchFamily="18" charset="0"/>
            </a:endParaRPr>
          </a:p>
        </p:txBody>
      </p:sp>
      <p:sp>
        <p:nvSpPr>
          <p:cNvPr id="43020" name="Line 4"/>
          <p:cNvSpPr>
            <a:spLocks noChangeShapeType="1"/>
          </p:cNvSpPr>
          <p:nvPr/>
        </p:nvSpPr>
        <p:spPr bwMode="auto">
          <a:xfrm>
            <a:off x="762000" y="1219200"/>
            <a:ext cx="7696200" cy="0"/>
          </a:xfrm>
          <a:prstGeom prst="line">
            <a:avLst/>
          </a:prstGeom>
          <a:noFill/>
          <a:ln w="57150" cmpd="thinThick">
            <a:solidFill>
              <a:srgbClr val="00B0F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pic>
        <p:nvPicPr>
          <p:cNvPr id="43021" name="Picture 6" descr="DOC_LOGO_1X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230188"/>
            <a:ext cx="838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2" name="Picture 7" descr="Noaa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9563" y="228600"/>
            <a:ext cx="836612"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descr="DOC_LOGO_1X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230188"/>
            <a:ext cx="838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Noaa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02588" y="228600"/>
            <a:ext cx="836612"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991340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C3CC934-241E-4661-A049-10BE541FB975}" type="slidenum">
              <a:rPr lang="en-US" smtClean="0"/>
              <a:pPr>
                <a:defRPr/>
              </a:pPr>
              <a:t>62</a:t>
            </a:fld>
            <a:endParaRPr lang="en-US"/>
          </a:p>
        </p:txBody>
      </p:sp>
      <p:pic>
        <p:nvPicPr>
          <p:cNvPr id="1026" name="Picture 2" descr="wt Plot"/>
          <p:cNvPicPr>
            <a:picLocks noChangeAspect="1" noChangeArrowheads="1"/>
          </p:cNvPicPr>
          <p:nvPr/>
        </p:nvPicPr>
        <p:blipFill rotWithShape="1">
          <a:blip r:embed="rId2">
            <a:extLst>
              <a:ext uri="{28A0092B-C50C-407E-A947-70E740481C1C}">
                <a14:useLocalDpi xmlns:a14="http://schemas.microsoft.com/office/drawing/2010/main" val="0"/>
              </a:ext>
            </a:extLst>
          </a:blip>
          <a:srcRect l="7257" r="-3248"/>
          <a:stretch/>
        </p:blipFill>
        <p:spPr bwMode="auto">
          <a:xfrm>
            <a:off x="88901" y="990600"/>
            <a:ext cx="4559300" cy="41559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al Plot"/>
          <p:cNvPicPr>
            <a:picLocks noChangeAspect="1" noChangeArrowheads="1"/>
          </p:cNvPicPr>
          <p:nvPr/>
        </p:nvPicPr>
        <p:blipFill rotWithShape="1">
          <a:blip r:embed="rId3">
            <a:extLst>
              <a:ext uri="{28A0092B-C50C-407E-A947-70E740481C1C}">
                <a14:useLocalDpi xmlns:a14="http://schemas.microsoft.com/office/drawing/2010/main" val="0"/>
              </a:ext>
            </a:extLst>
          </a:blip>
          <a:srcRect l="8290"/>
          <a:stretch/>
        </p:blipFill>
        <p:spPr bwMode="auto">
          <a:xfrm>
            <a:off x="4343400" y="2162849"/>
            <a:ext cx="4933841" cy="470734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a:spLocks noChangeArrowheads="1"/>
          </p:cNvSpPr>
          <p:nvPr/>
        </p:nvSpPr>
        <p:spPr bwMode="auto">
          <a:xfrm>
            <a:off x="3762320" y="1606748"/>
            <a:ext cx="6096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auto">
              <a:spcBef>
                <a:spcPts val="0"/>
              </a:spcBef>
              <a:spcAft>
                <a:spcPts val="0"/>
              </a:spcAft>
            </a:pPr>
            <a:r>
              <a:rPr lang="en-US" sz="1600" b="1" dirty="0">
                <a:solidFill>
                  <a:srgbClr val="000000"/>
                </a:solidFill>
                <a:latin typeface="Times New Roman"/>
              </a:rPr>
              <a:t>Surface Water Salinity Forecast Guidance</a:t>
            </a:r>
          </a:p>
          <a:p>
            <a:pPr algn="ctr" fontAlgn="auto">
              <a:spcBef>
                <a:spcPts val="0"/>
              </a:spcBef>
              <a:spcAft>
                <a:spcPts val="0"/>
              </a:spcAft>
            </a:pPr>
            <a:r>
              <a:rPr lang="en-US" sz="1600" b="1" dirty="0" smtClean="0">
                <a:solidFill>
                  <a:srgbClr val="000000"/>
                </a:solidFill>
                <a:latin typeface="Times New Roman"/>
              </a:rPr>
              <a:t>Tampa </a:t>
            </a:r>
            <a:r>
              <a:rPr lang="en-US" sz="1600" b="1" dirty="0">
                <a:solidFill>
                  <a:srgbClr val="000000"/>
                </a:solidFill>
                <a:latin typeface="Times New Roman"/>
              </a:rPr>
              <a:t>Bay Operational Forecast System</a:t>
            </a:r>
          </a:p>
        </p:txBody>
      </p:sp>
      <p:sp>
        <p:nvSpPr>
          <p:cNvPr id="6" name="Rectangle 2"/>
          <p:cNvSpPr>
            <a:spLocks noChangeArrowheads="1"/>
          </p:cNvSpPr>
          <p:nvPr/>
        </p:nvSpPr>
        <p:spPr bwMode="auto">
          <a:xfrm>
            <a:off x="0" y="489239"/>
            <a:ext cx="4419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auto">
              <a:spcBef>
                <a:spcPts val="0"/>
              </a:spcBef>
              <a:spcAft>
                <a:spcPts val="0"/>
              </a:spcAft>
            </a:pPr>
            <a:r>
              <a:rPr lang="en-US" sz="1600" b="1" dirty="0">
                <a:solidFill>
                  <a:srgbClr val="000000"/>
                </a:solidFill>
                <a:latin typeface="Times New Roman"/>
              </a:rPr>
              <a:t>Surface Water </a:t>
            </a:r>
            <a:r>
              <a:rPr lang="en-US" sz="1600" b="1" dirty="0" smtClean="0">
                <a:solidFill>
                  <a:srgbClr val="000000"/>
                </a:solidFill>
                <a:latin typeface="Times New Roman"/>
              </a:rPr>
              <a:t>Temperature </a:t>
            </a:r>
            <a:r>
              <a:rPr lang="en-US" sz="1600" b="1" dirty="0">
                <a:solidFill>
                  <a:srgbClr val="000000"/>
                </a:solidFill>
                <a:latin typeface="Times New Roman"/>
              </a:rPr>
              <a:t>Forecast Guidance</a:t>
            </a:r>
          </a:p>
          <a:p>
            <a:pPr algn="ctr" fontAlgn="auto">
              <a:spcBef>
                <a:spcPts val="0"/>
              </a:spcBef>
              <a:spcAft>
                <a:spcPts val="0"/>
              </a:spcAft>
            </a:pPr>
            <a:r>
              <a:rPr lang="en-US" sz="1600" b="1" dirty="0" smtClean="0">
                <a:solidFill>
                  <a:srgbClr val="000000"/>
                </a:solidFill>
                <a:latin typeface="Times New Roman"/>
              </a:rPr>
              <a:t>Tampa </a:t>
            </a:r>
            <a:r>
              <a:rPr lang="en-US" sz="1600" b="1" dirty="0">
                <a:solidFill>
                  <a:srgbClr val="000000"/>
                </a:solidFill>
                <a:latin typeface="Times New Roman"/>
              </a:rPr>
              <a:t>Bay Operational Forecast System</a:t>
            </a:r>
          </a:p>
        </p:txBody>
      </p:sp>
    </p:spTree>
    <p:extLst>
      <p:ext uri="{BB962C8B-B14F-4D97-AF65-F5344CB8AC3E}">
        <p14:creationId xmlns:p14="http://schemas.microsoft.com/office/powerpoint/2010/main" val="31592002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C3CC934-241E-4661-A049-10BE541FB975}" type="slidenum">
              <a:rPr lang="en-US" smtClean="0"/>
              <a:pPr>
                <a:defRPr/>
              </a:pPr>
              <a:t>63</a:t>
            </a:fld>
            <a:endParaRPr lang="en-US"/>
          </a:p>
        </p:txBody>
      </p:sp>
      <p:pic>
        <p:nvPicPr>
          <p:cNvPr id="1249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9600"/>
            <a:ext cx="6048375" cy="546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705600" y="762000"/>
            <a:ext cx="2209800" cy="3046988"/>
          </a:xfrm>
          <a:prstGeom prst="rect">
            <a:avLst/>
          </a:prstGeom>
        </p:spPr>
        <p:txBody>
          <a:bodyPr wrap="square">
            <a:spAutoFit/>
          </a:bodyPr>
          <a:lstStyle/>
          <a:p>
            <a:r>
              <a:rPr lang="en-US" sz="1600" b="1" dirty="0">
                <a:solidFill>
                  <a:srgbClr val="000000"/>
                </a:solidFill>
                <a:latin typeface="Arial" pitchFamily="34" charset="0"/>
              </a:rPr>
              <a:t>Gulf of Mexico Harmful Algal Bloom Bulletin</a:t>
            </a:r>
          </a:p>
          <a:p>
            <a:r>
              <a:rPr lang="en-US" sz="1600" dirty="0">
                <a:solidFill>
                  <a:srgbClr val="000000"/>
                </a:solidFill>
                <a:latin typeface="Arial" pitchFamily="34" charset="0"/>
              </a:rPr>
              <a:t>Region: Southwest Florida</a:t>
            </a:r>
          </a:p>
          <a:p>
            <a:r>
              <a:rPr lang="en-US" sz="1600" dirty="0">
                <a:solidFill>
                  <a:srgbClr val="000000"/>
                </a:solidFill>
                <a:latin typeface="Arial" pitchFamily="34" charset="0"/>
              </a:rPr>
              <a:t>Monday, 27 August 2012</a:t>
            </a:r>
          </a:p>
          <a:p>
            <a:r>
              <a:rPr lang="en-US" sz="1600" dirty="0">
                <a:solidFill>
                  <a:srgbClr val="000000"/>
                </a:solidFill>
                <a:latin typeface="Arial" pitchFamily="34" charset="0"/>
              </a:rPr>
              <a:t>NOAA Ocean Service</a:t>
            </a:r>
          </a:p>
          <a:p>
            <a:r>
              <a:rPr lang="en-US" sz="1600" dirty="0">
                <a:solidFill>
                  <a:srgbClr val="000000"/>
                </a:solidFill>
                <a:latin typeface="Arial" pitchFamily="34" charset="0"/>
              </a:rPr>
              <a:t>NOAA Satellite and Information Service</a:t>
            </a:r>
          </a:p>
          <a:p>
            <a:r>
              <a:rPr lang="en-US" sz="1600" dirty="0">
                <a:solidFill>
                  <a:srgbClr val="000000"/>
                </a:solidFill>
                <a:latin typeface="Arial" pitchFamily="34" charset="0"/>
              </a:rPr>
              <a:t>NOAA National Weather </a:t>
            </a:r>
            <a:r>
              <a:rPr lang="en-US" sz="1600" dirty="0" smtClean="0">
                <a:solidFill>
                  <a:srgbClr val="000000"/>
                </a:solidFill>
                <a:latin typeface="Arial" pitchFamily="34" charset="0"/>
              </a:rPr>
              <a:t>Service</a:t>
            </a:r>
            <a:endParaRPr lang="en-US" sz="1600" dirty="0">
              <a:solidFill>
                <a:srgbClr val="000000"/>
              </a:solidFill>
              <a:latin typeface="Arial" pitchFamily="34" charset="0"/>
            </a:endParaRPr>
          </a:p>
        </p:txBody>
      </p:sp>
      <p:sp>
        <p:nvSpPr>
          <p:cNvPr id="4" name="Rectangle 3"/>
          <p:cNvSpPr/>
          <p:nvPr/>
        </p:nvSpPr>
        <p:spPr>
          <a:xfrm>
            <a:off x="444500" y="6076950"/>
            <a:ext cx="4572000" cy="523220"/>
          </a:xfrm>
          <a:prstGeom prst="rect">
            <a:avLst/>
          </a:prstGeom>
        </p:spPr>
        <p:txBody>
          <a:bodyPr>
            <a:spAutoFit/>
          </a:bodyPr>
          <a:lstStyle/>
          <a:p>
            <a:r>
              <a:rPr lang="en-US" sz="1400" dirty="0">
                <a:solidFill>
                  <a:srgbClr val="000000"/>
                </a:solidFill>
                <a:latin typeface="Arial" pitchFamily="34" charset="0"/>
              </a:rPr>
              <a:t>Satellite chlorophyll image with possible HAB areas shown by red polygon(s).</a:t>
            </a:r>
          </a:p>
        </p:txBody>
      </p:sp>
      <p:sp>
        <p:nvSpPr>
          <p:cNvPr id="5" name="TextBox 4"/>
          <p:cNvSpPr txBox="1"/>
          <p:nvPr/>
        </p:nvSpPr>
        <p:spPr>
          <a:xfrm>
            <a:off x="1219200" y="132834"/>
            <a:ext cx="6032549" cy="369332"/>
          </a:xfrm>
          <a:prstGeom prst="rect">
            <a:avLst/>
          </a:prstGeom>
          <a:noFill/>
        </p:spPr>
        <p:txBody>
          <a:bodyPr wrap="none" rtlCol="0">
            <a:spAutoFit/>
          </a:bodyPr>
          <a:lstStyle/>
          <a:p>
            <a:r>
              <a:rPr lang="en-US" dirty="0" smtClean="0">
                <a:solidFill>
                  <a:srgbClr val="000000"/>
                </a:solidFill>
                <a:latin typeface="Arial" pitchFamily="34" charset="0"/>
              </a:rPr>
              <a:t>NOAA Harmful Algal Bloom Operational Forecast System</a:t>
            </a:r>
            <a:endParaRPr lang="en-US" dirty="0">
              <a:solidFill>
                <a:srgbClr val="000000"/>
              </a:solidFill>
              <a:latin typeface="Arial" pitchFamily="34" charset="0"/>
            </a:endParaRPr>
          </a:p>
        </p:txBody>
      </p:sp>
      <p:sp>
        <p:nvSpPr>
          <p:cNvPr id="6" name="TextBox 5"/>
          <p:cNvSpPr txBox="1"/>
          <p:nvPr/>
        </p:nvSpPr>
        <p:spPr>
          <a:xfrm>
            <a:off x="6680200" y="3808988"/>
            <a:ext cx="2209800" cy="2862322"/>
          </a:xfrm>
          <a:prstGeom prst="rect">
            <a:avLst/>
          </a:prstGeom>
          <a:noFill/>
        </p:spPr>
        <p:txBody>
          <a:bodyPr wrap="square" rtlCol="0">
            <a:spAutoFit/>
          </a:bodyPr>
          <a:lstStyle/>
          <a:p>
            <a:r>
              <a:rPr lang="en-US" dirty="0" smtClean="0">
                <a:solidFill>
                  <a:srgbClr val="000000"/>
                </a:solidFill>
                <a:latin typeface="Arial" pitchFamily="34" charset="0"/>
              </a:rPr>
              <a:t>Relies </a:t>
            </a:r>
            <a:r>
              <a:rPr lang="en-US" dirty="0">
                <a:solidFill>
                  <a:srgbClr val="000000"/>
                </a:solidFill>
                <a:latin typeface="Arial" pitchFamily="34" charset="0"/>
              </a:rPr>
              <a:t>on satellite imagery, field observations, models, public health reports and buoy data to </a:t>
            </a:r>
            <a:r>
              <a:rPr lang="en-US" dirty="0" smtClean="0">
                <a:solidFill>
                  <a:srgbClr val="000000"/>
                </a:solidFill>
                <a:latin typeface="Arial" pitchFamily="34" charset="0"/>
              </a:rPr>
              <a:t>assess </a:t>
            </a:r>
            <a:r>
              <a:rPr lang="en-US" dirty="0">
                <a:solidFill>
                  <a:srgbClr val="000000"/>
                </a:solidFill>
                <a:latin typeface="Arial" pitchFamily="34" charset="0"/>
              </a:rPr>
              <a:t>and predict bloom conditions, location and movements.</a:t>
            </a:r>
          </a:p>
        </p:txBody>
      </p:sp>
    </p:spTree>
    <p:extLst>
      <p:ext uri="{BB962C8B-B14F-4D97-AF65-F5344CB8AC3E}">
        <p14:creationId xmlns:p14="http://schemas.microsoft.com/office/powerpoint/2010/main" val="21104876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838200" y="381000"/>
            <a:ext cx="7359650" cy="654050"/>
          </a:xfrm>
        </p:spPr>
        <p:txBody>
          <a:bodyPr rtlCol="0">
            <a:normAutofit fontScale="90000"/>
          </a:bodyPr>
          <a:lstStyle/>
          <a:p>
            <a:pPr eaLnBrk="1" fontAlgn="auto" hangingPunct="1">
              <a:spcAft>
                <a:spcPts val="0"/>
              </a:spcAft>
              <a:defRPr/>
            </a:pPr>
            <a:r>
              <a:rPr lang="en-US" sz="3200" smtClean="0">
                <a:cs typeface="Times New Roman" pitchFamily="18" charset="0"/>
              </a:rPr>
              <a:t>NOAA Center </a:t>
            </a:r>
            <a:br>
              <a:rPr lang="en-US" sz="3200" smtClean="0">
                <a:cs typeface="Times New Roman" pitchFamily="18" charset="0"/>
              </a:rPr>
            </a:br>
            <a:r>
              <a:rPr lang="en-US" sz="3200" smtClean="0">
                <a:cs typeface="Times New Roman" pitchFamily="18" charset="0"/>
              </a:rPr>
              <a:t>for Weather and Climate Prediction</a:t>
            </a:r>
          </a:p>
        </p:txBody>
      </p:sp>
      <p:sp>
        <p:nvSpPr>
          <p:cNvPr id="41988" name="Slide Number Placeholder 4"/>
          <p:cNvSpPr>
            <a:spLocks noGrp="1"/>
          </p:cNvSpPr>
          <p:nvPr>
            <p:ph type="sldNum" sz="quarter" idx="12"/>
          </p:nvPr>
        </p:nvSpPr>
        <p:spPr>
          <a:xfrm>
            <a:off x="3124200" y="6356350"/>
            <a:ext cx="2895600" cy="365125"/>
          </a:xfrm>
        </p:spPr>
        <p:txBody>
          <a:bodyPr/>
          <a:lstStyle/>
          <a:p>
            <a:pPr algn="ctr">
              <a:defRPr/>
            </a:pPr>
            <a:fld id="{D6B9CD4F-6253-4885-9700-6E047ADB2C5F}" type="slidenum">
              <a:rPr lang="en-US"/>
              <a:pPr algn="ctr">
                <a:defRPr/>
              </a:pPr>
              <a:t>64</a:t>
            </a:fld>
            <a:endParaRPr lang="en-US" dirty="0"/>
          </a:p>
        </p:txBody>
      </p:sp>
      <p:sp>
        <p:nvSpPr>
          <p:cNvPr id="44038" name="Line 4"/>
          <p:cNvSpPr>
            <a:spLocks noChangeShapeType="1"/>
          </p:cNvSpPr>
          <p:nvPr/>
        </p:nvSpPr>
        <p:spPr bwMode="auto">
          <a:xfrm>
            <a:off x="762000" y="1219200"/>
            <a:ext cx="7696200" cy="0"/>
          </a:xfrm>
          <a:prstGeom prst="line">
            <a:avLst/>
          </a:prstGeom>
          <a:noFill/>
          <a:ln w="57150" cmpd="thinThick">
            <a:solidFill>
              <a:srgbClr val="0099CC"/>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pic>
        <p:nvPicPr>
          <p:cNvPr id="44039" name="Picture 5" descr="DOC_LOGO_1X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92088"/>
            <a:ext cx="838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6" descr="Noaa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6388" y="190500"/>
            <a:ext cx="836612"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28360" b="13172"/>
          <a:stretch/>
        </p:blipFill>
        <p:spPr>
          <a:xfrm>
            <a:off x="4796757" y="4953000"/>
            <a:ext cx="4369013" cy="1915886"/>
          </a:xfrm>
          <a:prstGeom prst="rect">
            <a:avLst/>
          </a:prstGeom>
        </p:spPr>
      </p:pic>
      <p:pic>
        <p:nvPicPr>
          <p:cNvPr id="44043"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9389" y="2209800"/>
            <a:ext cx="2920097" cy="233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228600" y="4343400"/>
            <a:ext cx="5791200" cy="609600"/>
          </a:xfrm>
          <a:prstGeom prst="rect">
            <a:avLst/>
          </a:prstGeom>
          <a:solidFill>
            <a:srgbClr val="00CCFF">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44036" name="Rectangle 3"/>
          <p:cNvSpPr>
            <a:spLocks noGrp="1" noChangeArrowheads="1"/>
          </p:cNvSpPr>
          <p:nvPr>
            <p:ph idx="1"/>
          </p:nvPr>
        </p:nvSpPr>
        <p:spPr>
          <a:xfrm>
            <a:off x="306388" y="1216025"/>
            <a:ext cx="8001000" cy="5283200"/>
          </a:xfrm>
        </p:spPr>
        <p:txBody>
          <a:bodyPr/>
          <a:lstStyle/>
          <a:p>
            <a:pPr eaLnBrk="1" hangingPunct="1">
              <a:spcBef>
                <a:spcPct val="25000"/>
              </a:spcBef>
            </a:pPr>
            <a:r>
              <a:rPr lang="en-US" sz="2800" dirty="0" smtClean="0">
                <a:solidFill>
                  <a:srgbClr val="000000"/>
                </a:solidFill>
              </a:rPr>
              <a:t>Four-story, 268,762 square foot building in Riverdale, MD houses 800+ Federal employees, and contractors</a:t>
            </a:r>
          </a:p>
          <a:p>
            <a:pPr lvl="1" eaLnBrk="1" hangingPunct="1">
              <a:spcBef>
                <a:spcPct val="25000"/>
              </a:spcBef>
              <a:buFontTx/>
              <a:buChar char="•"/>
            </a:pPr>
            <a:r>
              <a:rPr lang="en-US" sz="2000" dirty="0" smtClean="0">
                <a:solidFill>
                  <a:srgbClr val="000000"/>
                </a:solidFill>
              </a:rPr>
              <a:t>5 NCEP Centers (NCO, EMC, HPC, OPC, CPC)</a:t>
            </a:r>
          </a:p>
          <a:p>
            <a:pPr lvl="1" eaLnBrk="1" hangingPunct="1">
              <a:spcBef>
                <a:spcPct val="25000"/>
              </a:spcBef>
              <a:buFontTx/>
              <a:buChar char="•"/>
            </a:pPr>
            <a:r>
              <a:rPr lang="en-US" sz="2000" dirty="0" smtClean="0">
                <a:solidFill>
                  <a:srgbClr val="000000"/>
                </a:solidFill>
              </a:rPr>
              <a:t>NESDIS Center for Satellite Applications and                             Research (STAR)</a:t>
            </a:r>
          </a:p>
          <a:p>
            <a:pPr lvl="1" eaLnBrk="1" hangingPunct="1">
              <a:spcBef>
                <a:spcPct val="25000"/>
              </a:spcBef>
              <a:buFontTx/>
              <a:buChar char="•"/>
            </a:pPr>
            <a:r>
              <a:rPr lang="en-US" sz="2000" dirty="0" smtClean="0">
                <a:solidFill>
                  <a:srgbClr val="000000"/>
                </a:solidFill>
              </a:rPr>
              <a:t>NESDIS Satellite Analysis Branch (SAB)</a:t>
            </a:r>
          </a:p>
          <a:p>
            <a:pPr lvl="1" eaLnBrk="1" hangingPunct="1">
              <a:spcBef>
                <a:spcPct val="25000"/>
              </a:spcBef>
              <a:buFontTx/>
              <a:buChar char="•"/>
            </a:pPr>
            <a:r>
              <a:rPr lang="en-US" sz="2000" dirty="0" smtClean="0">
                <a:solidFill>
                  <a:srgbClr val="000000"/>
                </a:solidFill>
              </a:rPr>
              <a:t>OAR Air Resources Laboratory</a:t>
            </a:r>
          </a:p>
          <a:p>
            <a:pPr eaLnBrk="1" hangingPunct="1">
              <a:spcBef>
                <a:spcPct val="25000"/>
              </a:spcBef>
            </a:pPr>
            <a:r>
              <a:rPr lang="en-US" sz="2400" dirty="0" smtClean="0">
                <a:solidFill>
                  <a:srgbClr val="000000"/>
                </a:solidFill>
              </a:rPr>
              <a:t>Includes 40 spaces for visiting scientists</a:t>
            </a:r>
          </a:p>
          <a:p>
            <a:pPr eaLnBrk="1" hangingPunct="1">
              <a:spcBef>
                <a:spcPct val="25000"/>
              </a:spcBef>
            </a:pPr>
            <a:r>
              <a:rPr lang="en-US" sz="2400" dirty="0" smtClean="0">
                <a:solidFill>
                  <a:srgbClr val="000000"/>
                </a:solidFill>
              </a:rPr>
              <a:t>Includes 464 seat auditorium/                                                          conference center, library, deli,                                        fitness center and health unit</a:t>
            </a:r>
          </a:p>
          <a:p>
            <a:pPr eaLnBrk="1" hangingPunct="1">
              <a:spcBef>
                <a:spcPct val="25000"/>
              </a:spcBef>
            </a:pPr>
            <a:r>
              <a:rPr lang="en-US" sz="2400" dirty="0" smtClean="0">
                <a:solidFill>
                  <a:srgbClr val="000000"/>
                </a:solidFill>
              </a:rPr>
              <a:t>Move complete August 24, 2012</a:t>
            </a:r>
          </a:p>
          <a:p>
            <a:pPr eaLnBrk="1" hangingPunct="1"/>
            <a:endParaRPr lang="en-US" sz="2400" dirty="0" smtClean="0">
              <a:cs typeface="Times New Roman" pitchFamily="18" charset="0"/>
            </a:endParaRPr>
          </a:p>
        </p:txBody>
      </p:sp>
    </p:spTree>
    <p:extLst>
      <p:ext uri="{BB962C8B-B14F-4D97-AF65-F5344CB8AC3E}">
        <p14:creationId xmlns:p14="http://schemas.microsoft.com/office/powerpoint/2010/main" val="2405595932"/>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911225" y="3449780"/>
            <a:ext cx="7091363" cy="806116"/>
          </a:xfrm>
          <a:prstGeom prst="rect">
            <a:avLst/>
          </a:prstGeom>
          <a:solidFill>
            <a:srgbClr val="99C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pitchFamily="34" charset="0"/>
            </a:endParaRPr>
          </a:p>
        </p:txBody>
      </p:sp>
      <p:sp>
        <p:nvSpPr>
          <p:cNvPr id="24578" name="Slide Number Placeholder 5"/>
          <p:cNvSpPr>
            <a:spLocks noGrp="1"/>
          </p:cNvSpPr>
          <p:nvPr>
            <p:ph type="sldNum" sz="quarter" idx="12"/>
          </p:nvPr>
        </p:nvSpPr>
        <p:spPr/>
        <p:txBody>
          <a:bodyPr/>
          <a:lstStyle/>
          <a:p>
            <a:pPr fontAlgn="base">
              <a:spcBef>
                <a:spcPct val="0"/>
              </a:spcBef>
              <a:spcAft>
                <a:spcPct val="0"/>
              </a:spcAft>
              <a:defRPr/>
            </a:pPr>
            <a:fld id="{7320257B-320E-42EF-94C8-5107116757B3}" type="slidenum">
              <a:rPr lang="en-US" smtClean="0"/>
              <a:pPr fontAlgn="base">
                <a:spcBef>
                  <a:spcPct val="0"/>
                </a:spcBef>
                <a:spcAft>
                  <a:spcPct val="0"/>
                </a:spcAft>
                <a:defRPr/>
              </a:pPr>
              <a:t>65</a:t>
            </a:fld>
            <a:endParaRPr lang="en-US" smtClean="0"/>
          </a:p>
        </p:txBody>
      </p:sp>
      <p:sp>
        <p:nvSpPr>
          <p:cNvPr id="165891" name="Rectangle 2"/>
          <p:cNvSpPr>
            <a:spLocks noGrp="1" noChangeArrowheads="1"/>
          </p:cNvSpPr>
          <p:nvPr>
            <p:ph type="title"/>
          </p:nvPr>
        </p:nvSpPr>
        <p:spPr>
          <a:xfrm>
            <a:off x="685800" y="0"/>
            <a:ext cx="7772400" cy="1143000"/>
          </a:xfrm>
        </p:spPr>
        <p:txBody>
          <a:bodyPr/>
          <a:lstStyle/>
          <a:p>
            <a:pPr eaLnBrk="1" hangingPunct="1"/>
            <a:r>
              <a:rPr lang="en-US" sz="4000" smtClean="0"/>
              <a:t>Concluding Remarks</a:t>
            </a:r>
          </a:p>
        </p:txBody>
      </p:sp>
      <p:sp>
        <p:nvSpPr>
          <p:cNvPr id="165893" name="Line 4"/>
          <p:cNvSpPr>
            <a:spLocks noChangeShapeType="1"/>
          </p:cNvSpPr>
          <p:nvPr/>
        </p:nvSpPr>
        <p:spPr bwMode="auto">
          <a:xfrm>
            <a:off x="769938" y="1143000"/>
            <a:ext cx="7696200" cy="0"/>
          </a:xfrm>
          <a:prstGeom prst="line">
            <a:avLst/>
          </a:prstGeom>
          <a:noFill/>
          <a:ln w="57150" cmpd="thinThick">
            <a:solidFill>
              <a:srgbClr val="0066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65894" name="Picture 5" descr="DOC_LOGO_1X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230188"/>
            <a:ext cx="838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5" name="Picture 6" descr="Noaa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2588" y="228600"/>
            <a:ext cx="836612"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6" name="Picture 7"/>
          <p:cNvPicPr>
            <a:picLocks noChangeAspect="1" noChangeArrowheads="1"/>
          </p:cNvPicPr>
          <p:nvPr/>
        </p:nvPicPr>
        <p:blipFill>
          <a:blip r:embed="rId5">
            <a:extLst>
              <a:ext uri="{28A0092B-C50C-407E-A947-70E740481C1C}">
                <a14:useLocalDpi xmlns:a14="http://schemas.microsoft.com/office/drawing/2010/main" val="0"/>
              </a:ext>
            </a:extLst>
          </a:blip>
          <a:srcRect l="15694" t="41655" r="11691" b="12665"/>
          <a:stretch>
            <a:fillRect/>
          </a:stretch>
        </p:blipFill>
        <p:spPr bwMode="auto">
          <a:xfrm>
            <a:off x="5229225" y="5207000"/>
            <a:ext cx="3948113"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7" name="Rectangle 8"/>
          <p:cNvSpPr>
            <a:spLocks noChangeArrowheads="1"/>
          </p:cNvSpPr>
          <p:nvPr/>
        </p:nvSpPr>
        <p:spPr bwMode="auto">
          <a:xfrm>
            <a:off x="4402138" y="6400800"/>
            <a:ext cx="365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fld id="{A43EC50F-42CB-48FA-AA74-2B6EB1F675BE}" type="slidenum">
              <a:rPr lang="en-US" sz="1400">
                <a:latin typeface="Times New Roman" pitchFamily="18" charset="0"/>
              </a:rPr>
              <a:pPr/>
              <a:t>65</a:t>
            </a:fld>
            <a:endParaRPr lang="en-US" sz="1400">
              <a:latin typeface="Times New Roman" pitchFamily="18" charset="0"/>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rcRect l="2066" t="7654" b="42876"/>
          <a:stretch>
            <a:fillRect/>
          </a:stretch>
        </p:blipFill>
        <p:spPr bwMode="auto">
          <a:xfrm>
            <a:off x="5105400" y="5146395"/>
            <a:ext cx="4094163" cy="1698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Rectangle 3"/>
          <p:cNvSpPr>
            <a:spLocks noGrp="1" noChangeArrowheads="1"/>
          </p:cNvSpPr>
          <p:nvPr>
            <p:ph type="body" idx="1"/>
          </p:nvPr>
        </p:nvSpPr>
        <p:spPr>
          <a:xfrm>
            <a:off x="489828" y="1142999"/>
            <a:ext cx="8001000" cy="5257801"/>
          </a:xfrm>
        </p:spPr>
        <p:txBody>
          <a:bodyPr>
            <a:normAutofit fontScale="92500" lnSpcReduction="10000"/>
          </a:bodyPr>
          <a:lstStyle/>
          <a:p>
            <a:pPr eaLnBrk="1" hangingPunct="1">
              <a:defRPr/>
            </a:pPr>
            <a:r>
              <a:rPr lang="en-US" sz="2400" dirty="0" smtClean="0"/>
              <a:t>We have made revolutionary progress in weather forecasting – especially for extreme events</a:t>
            </a:r>
          </a:p>
          <a:p>
            <a:pPr eaLnBrk="1" hangingPunct="1">
              <a:defRPr/>
            </a:pPr>
            <a:r>
              <a:rPr lang="en-US" sz="2400" dirty="0" smtClean="0"/>
              <a:t>Forecasts increasingly based on multi-model ensembles: “next revolution in numerical weather prediction”</a:t>
            </a:r>
          </a:p>
          <a:p>
            <a:pPr eaLnBrk="1" hangingPunct="1">
              <a:defRPr/>
            </a:pPr>
            <a:r>
              <a:rPr lang="en-US" sz="2400" dirty="0" smtClean="0"/>
              <a:t>NCEP is</a:t>
            </a:r>
          </a:p>
          <a:p>
            <a:pPr lvl="1" eaLnBrk="1" hangingPunct="1">
              <a:defRPr/>
            </a:pPr>
            <a:r>
              <a:rPr lang="en-US" sz="2000" dirty="0"/>
              <a:t>Strategically aligned with NOAA’s “seamless suite” of products from the “Sun to the Sea”</a:t>
            </a:r>
          </a:p>
          <a:p>
            <a:pPr lvl="1" eaLnBrk="1" hangingPunct="1">
              <a:defRPr/>
            </a:pPr>
            <a:r>
              <a:rPr lang="en-US" sz="2000" dirty="0" smtClean="0"/>
              <a:t>Working with NOAA and larger coastal/ocean communities on expanded responsibilities (</a:t>
            </a:r>
            <a:r>
              <a:rPr lang="en-US" sz="2000" dirty="0" err="1" smtClean="0"/>
              <a:t>e.g</a:t>
            </a:r>
            <a:r>
              <a:rPr lang="en-US" sz="2000" dirty="0" smtClean="0"/>
              <a:t>, oceans air and water quality, ecology, space weather…); success is based on interdisciplinary partnerships</a:t>
            </a:r>
          </a:p>
          <a:p>
            <a:pPr lvl="1" eaLnBrk="1" hangingPunct="1">
              <a:defRPr/>
            </a:pPr>
            <a:r>
              <a:rPr lang="en-US" sz="2000" dirty="0" smtClean="0"/>
              <a:t>A critical transition agent in the NOAA “research to operations” process involving observations, data assimilation, modeling, and service delivery (R2O </a:t>
            </a:r>
            <a:r>
              <a:rPr lang="en-US" sz="2000" dirty="0" smtClean="0">
                <a:sym typeface="Wingdings" pitchFamily="2" charset="2"/>
              </a:rPr>
              <a:t> O2R); working with national and international communities</a:t>
            </a:r>
            <a:endParaRPr lang="en-US" sz="2000" dirty="0" smtClean="0"/>
          </a:p>
          <a:p>
            <a:pPr lvl="1" eaLnBrk="1" hangingPunct="1">
              <a:defRPr/>
            </a:pPr>
            <a:r>
              <a:rPr lang="en-US" sz="2000" dirty="0" smtClean="0"/>
              <a:t>Moved into NOAA Center for                                                              Weather and Climate Prediction in                                                           August 2012 – opens up a new era for                                                                                         entire enterprise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5"/>
          <p:cNvSpPr>
            <a:spLocks noGrp="1"/>
          </p:cNvSpPr>
          <p:nvPr>
            <p:ph type="sldNum" sz="quarter" idx="12"/>
          </p:nvPr>
        </p:nvSpPr>
        <p:spPr/>
        <p:txBody>
          <a:bodyPr/>
          <a:lstStyle/>
          <a:p>
            <a:pPr fontAlgn="base">
              <a:spcBef>
                <a:spcPct val="0"/>
              </a:spcBef>
              <a:spcAft>
                <a:spcPct val="0"/>
              </a:spcAft>
              <a:defRPr/>
            </a:pPr>
            <a:fld id="{8A203459-AF33-4372-8649-E75F7435E7EC}" type="slidenum">
              <a:rPr lang="en-US" smtClean="0"/>
              <a:pPr fontAlgn="base">
                <a:spcBef>
                  <a:spcPct val="0"/>
                </a:spcBef>
                <a:spcAft>
                  <a:spcPct val="0"/>
                </a:spcAft>
                <a:defRPr/>
              </a:pPr>
              <a:t>66</a:t>
            </a:fld>
            <a:endParaRPr lang="en-US" smtClean="0"/>
          </a:p>
        </p:txBody>
      </p:sp>
      <p:sp>
        <p:nvSpPr>
          <p:cNvPr id="36867" name="Rectangle 2"/>
          <p:cNvSpPr>
            <a:spLocks noGrp="1" noChangeArrowheads="1"/>
          </p:cNvSpPr>
          <p:nvPr>
            <p:ph type="title"/>
          </p:nvPr>
        </p:nvSpPr>
        <p:spPr>
          <a:xfrm>
            <a:off x="685800" y="0"/>
            <a:ext cx="7772400" cy="1143000"/>
          </a:xfrm>
        </p:spPr>
        <p:txBody>
          <a:bodyPr/>
          <a:lstStyle/>
          <a:p>
            <a:pPr eaLnBrk="1" hangingPunct="1"/>
            <a:r>
              <a:rPr lang="en-US" sz="2400" dirty="0" smtClean="0"/>
              <a:t>Preparing for </a:t>
            </a:r>
            <a:br>
              <a:rPr lang="en-US" sz="2400" dirty="0" smtClean="0"/>
            </a:br>
            <a:r>
              <a:rPr lang="en-US" sz="2400" dirty="0" smtClean="0"/>
              <a:t>the American Meteorological Society Annual Meeting </a:t>
            </a:r>
            <a:br>
              <a:rPr lang="en-US" sz="2400" dirty="0" smtClean="0"/>
            </a:br>
            <a:r>
              <a:rPr lang="en-US" sz="2000" dirty="0" smtClean="0"/>
              <a:t>Austin, TX, January 4-9, 2013 </a:t>
            </a:r>
          </a:p>
        </p:txBody>
      </p:sp>
      <p:sp>
        <p:nvSpPr>
          <p:cNvPr id="36868" name="Rectangle 3"/>
          <p:cNvSpPr>
            <a:spLocks noGrp="1" noChangeArrowheads="1"/>
          </p:cNvSpPr>
          <p:nvPr>
            <p:ph type="body" idx="1"/>
          </p:nvPr>
        </p:nvSpPr>
        <p:spPr>
          <a:xfrm>
            <a:off x="546100" y="1223210"/>
            <a:ext cx="8001000" cy="5334000"/>
          </a:xfrm>
        </p:spPr>
        <p:txBody>
          <a:bodyPr>
            <a:normAutofit fontScale="85000" lnSpcReduction="10000"/>
          </a:bodyPr>
          <a:lstStyle/>
          <a:p>
            <a:pPr eaLnBrk="1" hangingPunct="1">
              <a:defRPr/>
            </a:pPr>
            <a:r>
              <a:rPr lang="en-US" sz="2800" dirty="0" smtClean="0"/>
              <a:t>2013 AMS Annual Meeting theme: </a:t>
            </a:r>
          </a:p>
          <a:p>
            <a:pPr lvl="1" eaLnBrk="1" hangingPunct="1">
              <a:defRPr/>
            </a:pPr>
            <a:r>
              <a:rPr lang="en-US" sz="2400" dirty="0" smtClean="0"/>
              <a:t>“Taking Predictions to the Next Level:  Expanding Beyond Today’s Weather, Water and Climate Forecasts and Projections” </a:t>
            </a:r>
          </a:p>
          <a:p>
            <a:pPr lvl="1" eaLnBrk="1" hangingPunct="1">
              <a:defRPr/>
            </a:pPr>
            <a:r>
              <a:rPr lang="en-US" sz="2400" dirty="0" smtClean="0"/>
              <a:t>Designed to build off interdisciplinary partnerships</a:t>
            </a:r>
          </a:p>
          <a:p>
            <a:pPr lvl="1" eaLnBrk="1" hangingPunct="1">
              <a:defRPr/>
            </a:pPr>
            <a:r>
              <a:rPr lang="en-US" sz="2400" dirty="0" smtClean="0"/>
              <a:t>Applications include coastal, health vectors, ecosystem prediction</a:t>
            </a:r>
          </a:p>
          <a:p>
            <a:pPr eaLnBrk="1" hangingPunct="1">
              <a:defRPr/>
            </a:pPr>
            <a:r>
              <a:rPr lang="en-US" sz="2800" dirty="0" smtClean="0"/>
              <a:t>An important developing partnership involving the atmospheric-ocean sciences-bio/</a:t>
            </a:r>
            <a:r>
              <a:rPr lang="en-US" sz="2800" dirty="0" err="1" smtClean="0"/>
              <a:t>chem</a:t>
            </a:r>
            <a:r>
              <a:rPr lang="en-US" sz="2800" dirty="0" smtClean="0"/>
              <a:t> communities</a:t>
            </a:r>
          </a:p>
          <a:p>
            <a:pPr eaLnBrk="1" hangingPunct="1">
              <a:defRPr/>
            </a:pPr>
            <a:r>
              <a:rPr lang="en-US" sz="2800" dirty="0" smtClean="0"/>
              <a:t>Completing the “last mile” to expand beyond today’s forecasts points to a physical science-social science intersection/overlap, especially for mitigation and adaptation </a:t>
            </a:r>
            <a:r>
              <a:rPr lang="en-US" sz="2800" dirty="0" smtClean="0">
                <a:sym typeface="Wingdings" pitchFamily="2" charset="2"/>
              </a:rPr>
              <a:t> Decision Support and Services</a:t>
            </a:r>
            <a:endParaRPr lang="en-US" sz="2800" dirty="0" smtClean="0"/>
          </a:p>
          <a:p>
            <a:pPr eaLnBrk="1" hangingPunct="1">
              <a:defRPr/>
            </a:pPr>
            <a:r>
              <a:rPr lang="en-US" sz="2800" dirty="0" smtClean="0"/>
              <a:t>Issue: How to keep academic/research                  communities fully engaged with the AMS</a:t>
            </a:r>
          </a:p>
          <a:p>
            <a:pPr eaLnBrk="1" hangingPunct="1">
              <a:defRPr/>
            </a:pPr>
            <a:r>
              <a:rPr lang="en-US" sz="2800" dirty="0" smtClean="0"/>
              <a:t>Focus on the Teacher, Student and                                      Young Professional Conferences</a:t>
            </a:r>
          </a:p>
        </p:txBody>
      </p:sp>
      <p:sp>
        <p:nvSpPr>
          <p:cNvPr id="36869" name="Line 4"/>
          <p:cNvSpPr>
            <a:spLocks noChangeShapeType="1"/>
          </p:cNvSpPr>
          <p:nvPr/>
        </p:nvSpPr>
        <p:spPr bwMode="auto">
          <a:xfrm>
            <a:off x="769938" y="1143000"/>
            <a:ext cx="7696200" cy="0"/>
          </a:xfrm>
          <a:prstGeom prst="line">
            <a:avLst/>
          </a:prstGeom>
          <a:noFill/>
          <a:ln w="57150" cmpd="thinThick">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fontAlgn="auto">
              <a:spcBef>
                <a:spcPts val="0"/>
              </a:spcBef>
              <a:spcAft>
                <a:spcPts val="0"/>
              </a:spcAft>
            </a:pPr>
            <a:endParaRPr lang="en-US">
              <a:solidFill>
                <a:srgbClr val="000000"/>
              </a:solidFill>
              <a:latin typeface="Times New Roman"/>
            </a:endParaRPr>
          </a:p>
        </p:txBody>
      </p:sp>
      <p:pic>
        <p:nvPicPr>
          <p:cNvPr id="36870" name="Picture 5" descr="DOC_LOGO_1X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230188"/>
            <a:ext cx="838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6" descr="Noaa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2588" y="228600"/>
            <a:ext cx="836612"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5448" y="4746290"/>
            <a:ext cx="1850690" cy="1850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55742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noaanews.noaa.gov/stories2012/images/collegepar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159"/>
            <a:ext cx="9118601" cy="6877159"/>
          </a:xfrm>
          <a:prstGeom prst="rect">
            <a:avLst/>
          </a:prstGeom>
          <a:noFill/>
          <a:ln w="25400">
            <a:solidFill>
              <a:sysClr val="windowText" lastClr="000000"/>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038600" y="5410200"/>
            <a:ext cx="2892202" cy="523220"/>
          </a:xfrm>
          <a:prstGeom prst="rect">
            <a:avLst/>
          </a:prstGeom>
          <a:noFill/>
        </p:spPr>
        <p:txBody>
          <a:bodyPr wrap="none" rtlCol="0">
            <a:spAutoFit/>
          </a:bodyPr>
          <a:lstStyle/>
          <a:p>
            <a:r>
              <a:rPr lang="en-US" sz="2800" dirty="0" smtClean="0">
                <a:solidFill>
                  <a:prstClr val="black"/>
                </a:solidFill>
                <a:latin typeface="Biondi" pitchFamily="2" charset="0"/>
              </a:rPr>
              <a:t>THANK YOU</a:t>
            </a:r>
            <a:endParaRPr lang="en-US" sz="2800" dirty="0">
              <a:solidFill>
                <a:prstClr val="black"/>
              </a:solidFill>
              <a:latin typeface="Biondi" pitchFamily="2" charset="0"/>
            </a:endParaRPr>
          </a:p>
        </p:txBody>
      </p:sp>
    </p:spTree>
    <p:extLst>
      <p:ext uri="{BB962C8B-B14F-4D97-AF65-F5344CB8AC3E}">
        <p14:creationId xmlns:p14="http://schemas.microsoft.com/office/powerpoint/2010/main" val="182457616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p:txBody>
          <a:bodyPr/>
          <a:lstStyle/>
          <a:p>
            <a:pPr fontAlgn="base">
              <a:spcBef>
                <a:spcPct val="0"/>
              </a:spcBef>
              <a:spcAft>
                <a:spcPct val="0"/>
              </a:spcAft>
              <a:defRPr/>
            </a:pPr>
            <a:fld id="{878232BB-BFA6-45BD-8C17-C70037803457}" type="slidenum">
              <a:rPr lang="en-US" smtClean="0"/>
              <a:pPr fontAlgn="base">
                <a:spcBef>
                  <a:spcPct val="0"/>
                </a:spcBef>
                <a:spcAft>
                  <a:spcPct val="0"/>
                </a:spcAft>
                <a:defRPr/>
              </a:pPr>
              <a:t>68</a:t>
            </a:fld>
            <a:endParaRPr lang="en-US" smtClean="0"/>
          </a:p>
        </p:txBody>
      </p:sp>
      <p:sp>
        <p:nvSpPr>
          <p:cNvPr id="169987" name="Rectangle 2"/>
          <p:cNvSpPr>
            <a:spLocks noGrp="1" noChangeArrowheads="1"/>
          </p:cNvSpPr>
          <p:nvPr>
            <p:ph type="ctrTitle"/>
          </p:nvPr>
        </p:nvSpPr>
        <p:spPr>
          <a:xfrm>
            <a:off x="228600" y="2209800"/>
            <a:ext cx="8763000" cy="1143000"/>
          </a:xfrm>
        </p:spPr>
        <p:txBody>
          <a:bodyPr/>
          <a:lstStyle/>
          <a:p>
            <a:pPr eaLnBrk="1" hangingPunct="1"/>
            <a:r>
              <a:rPr lang="en-US" sz="4000" smtClean="0"/>
              <a:t>Appendix</a:t>
            </a:r>
          </a:p>
        </p:txBody>
      </p:sp>
      <p:sp>
        <p:nvSpPr>
          <p:cNvPr id="169988" name="Line 3"/>
          <p:cNvSpPr>
            <a:spLocks noChangeShapeType="1"/>
          </p:cNvSpPr>
          <p:nvPr/>
        </p:nvSpPr>
        <p:spPr bwMode="auto">
          <a:xfrm>
            <a:off x="609600" y="3276600"/>
            <a:ext cx="7848600" cy="0"/>
          </a:xfrm>
          <a:prstGeom prst="line">
            <a:avLst/>
          </a:prstGeom>
          <a:noFill/>
          <a:ln w="57150" cmpd="thinThick">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pic>
        <p:nvPicPr>
          <p:cNvPr id="169989" name="Picture 4" descr="DOC_LOGO_1X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230188"/>
            <a:ext cx="838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90" name="Picture 5" descr="Noaa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6388" y="228600"/>
            <a:ext cx="836612"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9991" name="Group 7"/>
          <p:cNvGrpSpPr>
            <a:grpSpLocks/>
          </p:cNvGrpSpPr>
          <p:nvPr/>
        </p:nvGrpSpPr>
        <p:grpSpPr bwMode="auto">
          <a:xfrm>
            <a:off x="990600" y="5740400"/>
            <a:ext cx="7145338" cy="685800"/>
            <a:chOff x="626" y="3408"/>
            <a:chExt cx="4501" cy="432"/>
          </a:xfrm>
        </p:grpSpPr>
        <p:pic>
          <p:nvPicPr>
            <p:cNvPr id="169993" name="Picture 8" descr="wing_sunset2_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2" y="3408"/>
              <a:ext cx="805"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94" name="Picture 9" descr="roughse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 y="3409"/>
              <a:ext cx="746"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95" name="Picture 10"/>
            <p:cNvPicPr>
              <a:picLocks noChangeAspect="1" noChangeArrowheads="1"/>
            </p:cNvPicPr>
            <p:nvPr/>
          </p:nvPicPr>
          <p:blipFill>
            <a:blip r:embed="rId6">
              <a:extLst>
                <a:ext uri="{28A0092B-C50C-407E-A947-70E740481C1C}">
                  <a14:useLocalDpi xmlns:a14="http://schemas.microsoft.com/office/drawing/2010/main" val="0"/>
                </a:ext>
              </a:extLst>
            </a:blip>
            <a:srcRect t="21416" b="21416"/>
            <a:stretch>
              <a:fillRect/>
            </a:stretch>
          </p:blipFill>
          <p:spPr bwMode="auto">
            <a:xfrm>
              <a:off x="1373" y="3408"/>
              <a:ext cx="757"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96" name="Picture 11"/>
            <p:cNvPicPr>
              <a:picLocks noChangeAspect="1" noChangeArrowheads="1"/>
            </p:cNvPicPr>
            <p:nvPr/>
          </p:nvPicPr>
          <p:blipFill>
            <a:blip r:embed="rId7">
              <a:extLst>
                <a:ext uri="{28A0092B-C50C-407E-A947-70E740481C1C}">
                  <a14:useLocalDpi xmlns:a14="http://schemas.microsoft.com/office/drawing/2010/main" val="0"/>
                </a:ext>
              </a:extLst>
            </a:blip>
            <a:srcRect t="12798" b="9599"/>
            <a:stretch>
              <a:fillRect/>
            </a:stretch>
          </p:blipFill>
          <p:spPr bwMode="auto">
            <a:xfrm>
              <a:off x="2903" y="3409"/>
              <a:ext cx="738"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97" name="Picture 12"/>
            <p:cNvPicPr>
              <a:picLocks noChangeAspect="1" noChangeArrowheads="1"/>
            </p:cNvPicPr>
            <p:nvPr/>
          </p:nvPicPr>
          <p:blipFill>
            <a:blip r:embed="rId8">
              <a:extLst>
                <a:ext uri="{28A0092B-C50C-407E-A947-70E740481C1C}">
                  <a14:useLocalDpi xmlns:a14="http://schemas.microsoft.com/office/drawing/2010/main" val="0"/>
                </a:ext>
              </a:extLst>
            </a:blip>
            <a:srcRect t="3210" b="12845"/>
            <a:stretch>
              <a:fillRect/>
            </a:stretch>
          </p:blipFill>
          <p:spPr bwMode="auto">
            <a:xfrm>
              <a:off x="3638" y="3409"/>
              <a:ext cx="687"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98" name="Picture 13" descr="PLOW_-_BUS"/>
            <p:cNvPicPr>
              <a:picLocks noChangeAspect="1" noChangeArrowheads="1"/>
            </p:cNvPicPr>
            <p:nvPr/>
          </p:nvPicPr>
          <p:blipFill>
            <a:blip r:embed="rId9">
              <a:extLst>
                <a:ext uri="{28A0092B-C50C-407E-A947-70E740481C1C}">
                  <a14:useLocalDpi xmlns:a14="http://schemas.microsoft.com/office/drawing/2010/main" val="0"/>
                </a:ext>
              </a:extLst>
            </a:blip>
            <a:srcRect t="6250" b="18750"/>
            <a:stretch>
              <a:fillRect/>
            </a:stretch>
          </p:blipFill>
          <p:spPr bwMode="auto">
            <a:xfrm>
              <a:off x="2132" y="3408"/>
              <a:ext cx="768"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9992" name="Rectangle 14"/>
          <p:cNvSpPr>
            <a:spLocks noChangeArrowheads="1"/>
          </p:cNvSpPr>
          <p:nvPr/>
        </p:nvSpPr>
        <p:spPr bwMode="auto">
          <a:xfrm>
            <a:off x="1419225" y="3886200"/>
            <a:ext cx="228600"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spAutoFit/>
          </a:bodyPr>
          <a:lstStyle/>
          <a:p>
            <a:pPr algn="ctr"/>
            <a:endParaRPr lang="en-US" sz="1600" b="1">
              <a:solidFill>
                <a:srgbClr val="000000"/>
              </a:solidFill>
            </a:endParaRPr>
          </a:p>
        </p:txBody>
      </p:sp>
    </p:spTree>
    <p:extLst>
      <p:ext uri="{BB962C8B-B14F-4D97-AF65-F5344CB8AC3E}">
        <p14:creationId xmlns:p14="http://schemas.microsoft.com/office/powerpoint/2010/main" val="3327922035"/>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Line 2"/>
          <p:cNvSpPr>
            <a:spLocks noChangeShapeType="1"/>
          </p:cNvSpPr>
          <p:nvPr/>
        </p:nvSpPr>
        <p:spPr bwMode="auto">
          <a:xfrm>
            <a:off x="762000" y="1447800"/>
            <a:ext cx="7696200" cy="0"/>
          </a:xfrm>
          <a:prstGeom prst="line">
            <a:avLst/>
          </a:prstGeom>
          <a:noFill/>
          <a:ln w="57150" cmpd="thinThick">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Arial" pitchFamily="34" charset="0"/>
            </a:endParaRPr>
          </a:p>
        </p:txBody>
      </p:sp>
      <p:graphicFrame>
        <p:nvGraphicFramePr>
          <p:cNvPr id="33796" name="Object 5"/>
          <p:cNvGraphicFramePr>
            <a:graphicFrameLocks noChangeAspect="1"/>
          </p:cNvGraphicFramePr>
          <p:nvPr>
            <p:extLst>
              <p:ext uri="{D42A27DB-BD31-4B8C-83A1-F6EECF244321}">
                <p14:modId xmlns:p14="http://schemas.microsoft.com/office/powerpoint/2010/main" val="1361683296"/>
              </p:ext>
            </p:extLst>
          </p:nvPr>
        </p:nvGraphicFramePr>
        <p:xfrm>
          <a:off x="228600" y="2039938"/>
          <a:ext cx="5029200" cy="3509962"/>
        </p:xfrm>
        <a:graphic>
          <a:graphicData uri="http://schemas.openxmlformats.org/presentationml/2006/ole">
            <mc:AlternateContent xmlns:mc="http://schemas.openxmlformats.org/markup-compatibility/2006">
              <mc:Choice xmlns:v="urn:schemas-microsoft-com:vml" Requires="v">
                <p:oleObj spid="_x0000_s167938" name="Drawing" r:id="rId3" imgW="6629400" imgH="4791240" progId="Presentations.Drawing.10">
                  <p:embed/>
                </p:oleObj>
              </mc:Choice>
              <mc:Fallback>
                <p:oleObj name="Drawing" r:id="rId3" imgW="6629400" imgH="4791240" progId="Presentations.Drawing.1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039938"/>
                        <a:ext cx="5029200" cy="3509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1" name="Text Box 6"/>
          <p:cNvSpPr txBox="1">
            <a:spLocks noChangeArrowheads="1"/>
          </p:cNvSpPr>
          <p:nvPr/>
        </p:nvSpPr>
        <p:spPr bwMode="auto">
          <a:xfrm>
            <a:off x="1219200" y="304800"/>
            <a:ext cx="6629400" cy="1077913"/>
          </a:xfrm>
          <a:prstGeom prst="rect">
            <a:avLst/>
          </a:prstGeom>
          <a:noFill/>
          <a:ln w="9525">
            <a:noFill/>
            <a:miter lim="800000"/>
            <a:headEnd/>
            <a:tailEnd/>
          </a:ln>
        </p:spPr>
        <p:txBody>
          <a:bodyPr>
            <a:spAutoFit/>
          </a:bodyPr>
          <a:lstStyle/>
          <a:p>
            <a:pPr algn="ctr">
              <a:spcBef>
                <a:spcPct val="50000"/>
              </a:spcBef>
              <a:defRPr/>
            </a:pPr>
            <a:r>
              <a:rPr lang="en-US" sz="3200" dirty="0">
                <a:solidFill>
                  <a:srgbClr val="000000"/>
                </a:solidFill>
                <a:latin typeface="Times New Roman"/>
              </a:rPr>
              <a:t>The </a:t>
            </a:r>
            <a:r>
              <a:rPr lang="en-US" sz="3200" dirty="0" smtClean="0">
                <a:solidFill>
                  <a:srgbClr val="000000"/>
                </a:solidFill>
                <a:latin typeface="Times New Roman"/>
              </a:rPr>
              <a:t>Transformation </a:t>
            </a:r>
            <a:r>
              <a:rPr lang="en-US" sz="3200" dirty="0">
                <a:solidFill>
                  <a:srgbClr val="000000"/>
                </a:solidFill>
                <a:latin typeface="Times New Roman"/>
              </a:rPr>
              <a:t>from Subjective to         Model-Based Forecasts</a:t>
            </a:r>
          </a:p>
        </p:txBody>
      </p:sp>
      <p:sp>
        <p:nvSpPr>
          <p:cNvPr id="33798" name="Text Box 7"/>
          <p:cNvSpPr txBox="1">
            <a:spLocks noChangeArrowheads="1"/>
          </p:cNvSpPr>
          <p:nvPr/>
        </p:nvSpPr>
        <p:spPr bwMode="auto">
          <a:xfrm>
            <a:off x="609600" y="1549400"/>
            <a:ext cx="2947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solidFill>
                  <a:srgbClr val="000000"/>
                </a:solidFill>
                <a:latin typeface="Times New Roman" pitchFamily="18" charset="0"/>
                <a:cs typeface="Times New Roman" pitchFamily="18" charset="0"/>
              </a:rPr>
              <a:t>1970s Limits of Predictability</a:t>
            </a:r>
          </a:p>
        </p:txBody>
      </p:sp>
      <p:sp>
        <p:nvSpPr>
          <p:cNvPr id="33799" name="Text Box 8"/>
          <p:cNvSpPr txBox="1">
            <a:spLocks noChangeArrowheads="1"/>
          </p:cNvSpPr>
          <p:nvPr/>
        </p:nvSpPr>
        <p:spPr bwMode="auto">
          <a:xfrm>
            <a:off x="1219200" y="4521200"/>
            <a:ext cx="1331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400" smtClean="0">
                <a:solidFill>
                  <a:srgbClr val="000000"/>
                </a:solidFill>
              </a:rPr>
              <a:t>Cressman, 1970</a:t>
            </a:r>
          </a:p>
        </p:txBody>
      </p:sp>
      <p:sp>
        <p:nvSpPr>
          <p:cNvPr id="46089" name="Text Box 9"/>
          <p:cNvSpPr txBox="1">
            <a:spLocks noChangeArrowheads="1"/>
          </p:cNvSpPr>
          <p:nvPr/>
        </p:nvSpPr>
        <p:spPr bwMode="auto">
          <a:xfrm>
            <a:off x="5019261" y="1549400"/>
            <a:ext cx="3886200" cy="3477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000" dirty="0" smtClean="0">
                <a:solidFill>
                  <a:srgbClr val="000000"/>
                </a:solidFill>
                <a:latin typeface="Times New Roman" pitchFamily="18" charset="0"/>
                <a:cs typeface="Times New Roman" pitchFamily="18" charset="0"/>
              </a:rPr>
              <a:t>Numerical models were introduced in the 1950s, by the mid 1970s, frustration was rampant.</a:t>
            </a:r>
          </a:p>
          <a:p>
            <a:pPr eaLnBrk="1" hangingPunct="1"/>
            <a:endParaRPr lang="en-US" sz="2000" dirty="0" smtClean="0">
              <a:solidFill>
                <a:srgbClr val="000000"/>
              </a:solidFill>
              <a:latin typeface="Times New Roman" pitchFamily="18" charset="0"/>
              <a:cs typeface="Times New Roman" pitchFamily="18" charset="0"/>
            </a:endParaRPr>
          </a:p>
          <a:p>
            <a:pPr eaLnBrk="1" hangingPunct="1"/>
            <a:r>
              <a:rPr lang="en-US" sz="2000" dirty="0" smtClean="0">
                <a:solidFill>
                  <a:srgbClr val="000000"/>
                </a:solidFill>
                <a:latin typeface="Times New Roman" pitchFamily="18" charset="0"/>
                <a:cs typeface="Times New Roman" pitchFamily="18" charset="0"/>
              </a:rPr>
              <a:t>“…abandon research that uses “weather sequences” generated in a computer as bases for deduction about the real atmosphere.” C.S. </a:t>
            </a:r>
            <a:r>
              <a:rPr lang="en-US" sz="2000" dirty="0" err="1" smtClean="0">
                <a:solidFill>
                  <a:srgbClr val="000000"/>
                </a:solidFill>
                <a:latin typeface="Times New Roman" pitchFamily="18" charset="0"/>
                <a:cs typeface="Times New Roman" pitchFamily="18" charset="0"/>
              </a:rPr>
              <a:t>Ramage</a:t>
            </a:r>
            <a:r>
              <a:rPr lang="en-US" sz="2000" dirty="0" smtClean="0">
                <a:solidFill>
                  <a:srgbClr val="000000"/>
                </a:solidFill>
                <a:latin typeface="Times New Roman" pitchFamily="18" charset="0"/>
                <a:cs typeface="Times New Roman" pitchFamily="18" charset="0"/>
              </a:rPr>
              <a:t>, 1976:  Prognosis for Weather Prediction. </a:t>
            </a:r>
            <a:r>
              <a:rPr lang="en-US" sz="2000" i="1" dirty="0" smtClean="0">
                <a:solidFill>
                  <a:srgbClr val="000000"/>
                </a:solidFill>
                <a:latin typeface="Times New Roman" pitchFamily="18" charset="0"/>
                <a:cs typeface="Times New Roman" pitchFamily="18" charset="0"/>
              </a:rPr>
              <a:t>Bull Amer. Meteor. Soc</a:t>
            </a:r>
            <a:r>
              <a:rPr lang="en-US" sz="2000" dirty="0" smtClean="0">
                <a:solidFill>
                  <a:srgbClr val="000000"/>
                </a:solidFill>
                <a:latin typeface="Times New Roman" pitchFamily="18" charset="0"/>
                <a:cs typeface="Times New Roman" pitchFamily="18" charset="0"/>
              </a:rPr>
              <a:t>., 57, 4-10.</a:t>
            </a:r>
          </a:p>
        </p:txBody>
      </p:sp>
      <p:sp>
        <p:nvSpPr>
          <p:cNvPr id="33801" name="Line 12"/>
          <p:cNvSpPr>
            <a:spLocks noChangeShapeType="1"/>
          </p:cNvSpPr>
          <p:nvPr/>
        </p:nvSpPr>
        <p:spPr bwMode="auto">
          <a:xfrm flipH="1">
            <a:off x="1219200" y="3787775"/>
            <a:ext cx="2133600" cy="0"/>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latin typeface="Arial" pitchFamily="34" charset="0"/>
            </a:endParaRPr>
          </a:p>
        </p:txBody>
      </p:sp>
      <p:sp>
        <p:nvSpPr>
          <p:cNvPr id="33802" name="Line 13"/>
          <p:cNvSpPr>
            <a:spLocks noChangeShapeType="1"/>
          </p:cNvSpPr>
          <p:nvPr/>
        </p:nvSpPr>
        <p:spPr bwMode="auto">
          <a:xfrm>
            <a:off x="3352800" y="3787775"/>
            <a:ext cx="0" cy="1371600"/>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latin typeface="Arial" pitchFamily="34" charset="0"/>
            </a:endParaRPr>
          </a:p>
        </p:txBody>
      </p:sp>
      <p:pic>
        <p:nvPicPr>
          <p:cNvPr id="33804" name="Picture 4" descr="DOC_LOGO_1X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230188"/>
            <a:ext cx="838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5" name="Picture 5" descr="Noaa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26388" y="228600"/>
            <a:ext cx="836612"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533400" y="5461000"/>
            <a:ext cx="8153400" cy="1354217"/>
            <a:chOff x="533400" y="5473700"/>
            <a:chExt cx="8153400" cy="1354217"/>
          </a:xfrm>
        </p:grpSpPr>
        <p:sp>
          <p:nvSpPr>
            <p:cNvPr id="2" name="TextBox 1"/>
            <p:cNvSpPr txBox="1"/>
            <p:nvPr/>
          </p:nvSpPr>
          <p:spPr>
            <a:xfrm>
              <a:off x="533400" y="5473700"/>
              <a:ext cx="8153400" cy="1354217"/>
            </a:xfrm>
            <a:prstGeom prst="rect">
              <a:avLst/>
            </a:prstGeom>
            <a:noFill/>
          </p:spPr>
          <p:txBody>
            <a:bodyPr wrap="square" rtlCol="0">
              <a:spAutoFit/>
            </a:bodyPr>
            <a:lstStyle/>
            <a:p>
              <a:r>
                <a:rPr lang="en-US" dirty="0" smtClean="0">
                  <a:solidFill>
                    <a:srgbClr val="000000"/>
                  </a:solidFill>
                  <a:latin typeface="Times New Roman"/>
                </a:rPr>
                <a:t>     1970s                                                 1980s                                            1990s</a:t>
              </a:r>
            </a:p>
            <a:p>
              <a:endParaRPr lang="en-US" sz="1000" dirty="0" smtClean="0">
                <a:solidFill>
                  <a:srgbClr val="000000"/>
                </a:solidFill>
                <a:latin typeface="Times New Roman"/>
              </a:endParaRPr>
            </a:p>
            <a:p>
              <a:pPr algn="ctr"/>
              <a:r>
                <a:rPr lang="en-US" dirty="0" smtClean="0">
                  <a:solidFill>
                    <a:srgbClr val="000000"/>
                  </a:solidFill>
                  <a:latin typeface="Times New Roman"/>
                </a:rPr>
                <a:t>Despite this opinion, research continued on real-time numerical prediction models, which have now become the central core of the successful modern forecast process.</a:t>
              </a:r>
            </a:p>
            <a:p>
              <a:pPr algn="ctr"/>
              <a:r>
                <a:rPr lang="en-US" dirty="0" smtClean="0">
                  <a:solidFill>
                    <a:srgbClr val="000000"/>
                  </a:solidFill>
                  <a:latin typeface="Times New Roman"/>
                </a:rPr>
                <a:t>(Nate Silver, </a:t>
              </a:r>
              <a:r>
                <a:rPr lang="en-US" i="1" dirty="0" smtClean="0">
                  <a:solidFill>
                    <a:srgbClr val="000000"/>
                  </a:solidFill>
                  <a:latin typeface="Times New Roman"/>
                </a:rPr>
                <a:t>The Weatherman is not a Moron</a:t>
              </a:r>
              <a:r>
                <a:rPr lang="en-US" dirty="0" smtClean="0">
                  <a:solidFill>
                    <a:srgbClr val="000000"/>
                  </a:solidFill>
                  <a:latin typeface="Times New Roman"/>
                </a:rPr>
                <a:t>, NY Times, 2012</a:t>
              </a:r>
              <a:endParaRPr lang="en-US" dirty="0">
                <a:solidFill>
                  <a:srgbClr val="000000"/>
                </a:solidFill>
                <a:latin typeface="Times New Roman"/>
              </a:endParaRPr>
            </a:p>
          </p:txBody>
        </p:sp>
        <p:cxnSp>
          <p:nvCxnSpPr>
            <p:cNvPr id="4" name="Straight Arrow Connector 3"/>
            <p:cNvCxnSpPr/>
            <p:nvPr/>
          </p:nvCxnSpPr>
          <p:spPr bwMode="auto">
            <a:xfrm>
              <a:off x="1752600" y="5638800"/>
              <a:ext cx="2286000" cy="0"/>
            </a:xfrm>
            <a:prstGeom prst="straightConnector1">
              <a:avLst/>
            </a:prstGeom>
            <a:noFill/>
            <a:ln w="25400" cap="flat" cmpd="sng" algn="ctr">
              <a:solidFill>
                <a:srgbClr val="3399FF"/>
              </a:solidFill>
              <a:prstDash val="solid"/>
              <a:round/>
              <a:headEnd type="none" w="med" len="med"/>
              <a:tailEnd type="arrow"/>
            </a:ln>
            <a:effectLst/>
          </p:spPr>
        </p:cxnSp>
        <p:cxnSp>
          <p:nvCxnSpPr>
            <p:cNvPr id="17" name="Straight Arrow Connector 16"/>
            <p:cNvCxnSpPr/>
            <p:nvPr/>
          </p:nvCxnSpPr>
          <p:spPr bwMode="auto">
            <a:xfrm>
              <a:off x="5019261" y="5638800"/>
              <a:ext cx="2286000" cy="0"/>
            </a:xfrm>
            <a:prstGeom prst="straightConnector1">
              <a:avLst/>
            </a:prstGeom>
            <a:noFill/>
            <a:ln w="25400" cap="flat" cmpd="sng" algn="ctr">
              <a:solidFill>
                <a:srgbClr val="3399FF"/>
              </a:solidFill>
              <a:prstDash val="solid"/>
              <a:round/>
              <a:headEnd type="none" w="med" len="med"/>
              <a:tailEnd type="arrow"/>
            </a:ln>
            <a:effectLst/>
          </p:spPr>
        </p:cxnSp>
      </p:grpSp>
      <p:sp>
        <p:nvSpPr>
          <p:cNvPr id="3" name="Slide Number Placeholder 2"/>
          <p:cNvSpPr>
            <a:spLocks noGrp="1"/>
          </p:cNvSpPr>
          <p:nvPr>
            <p:ph type="sldNum" sz="quarter" idx="12"/>
          </p:nvPr>
        </p:nvSpPr>
        <p:spPr>
          <a:xfrm>
            <a:off x="7000461" y="6309618"/>
            <a:ext cx="1905000" cy="457200"/>
          </a:xfrm>
        </p:spPr>
        <p:txBody>
          <a:bodyPr/>
          <a:lstStyle/>
          <a:p>
            <a:pPr>
              <a:defRPr/>
            </a:pPr>
            <a:fld id="{129E2EEC-90C6-4D76-AAF1-4CA6A68DEA23}" type="slidenum">
              <a:rPr lang="en-US" smtClean="0"/>
              <a:pPr>
                <a:defRPr/>
              </a:pPr>
              <a:t>7</a:t>
            </a:fld>
            <a:endParaRPr lang="en-US" dirty="0"/>
          </a:p>
        </p:txBody>
      </p:sp>
    </p:spTree>
    <p:extLst>
      <p:ext uri="{BB962C8B-B14F-4D97-AF65-F5344CB8AC3E}">
        <p14:creationId xmlns:p14="http://schemas.microsoft.com/office/powerpoint/2010/main" val="333513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0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2"/>
          <p:cNvSpPr>
            <a:spLocks noGrp="1"/>
          </p:cNvSpPr>
          <p:nvPr>
            <p:ph type="sldNum" sz="quarter" idx="11"/>
          </p:nvPr>
        </p:nvSpPr>
        <p:spPr/>
        <p:txBody>
          <a:bodyPr/>
          <a:lstStyle/>
          <a:p>
            <a:fld id="{BD8A7F33-50EE-4DDF-B91E-76A8E6F464A5}" type="slidenum">
              <a:rPr lang="en-US">
                <a:solidFill>
                  <a:srgbClr val="000000"/>
                </a:solidFill>
              </a:rPr>
              <a:pPr/>
              <a:t>8</a:t>
            </a:fld>
            <a:endParaRPr lang="en-US">
              <a:solidFill>
                <a:srgbClr val="000000"/>
              </a:solidFill>
            </a:endParaRPr>
          </a:p>
        </p:txBody>
      </p:sp>
      <p:pic>
        <p:nvPicPr>
          <p:cNvPr id="230402" name="Picture 2"/>
          <p:cNvPicPr>
            <a:picLocks noChangeAspect="1" noChangeArrowheads="1"/>
          </p:cNvPicPr>
          <p:nvPr/>
        </p:nvPicPr>
        <p:blipFill>
          <a:blip r:embed="rId2">
            <a:extLst>
              <a:ext uri="{28A0092B-C50C-407E-A947-70E740481C1C}">
                <a14:useLocalDpi xmlns:a14="http://schemas.microsoft.com/office/drawing/2010/main" val="0"/>
              </a:ext>
            </a:extLst>
          </a:blip>
          <a:srcRect t="2632" r="2330" b="2600"/>
          <a:stretch>
            <a:fillRect/>
          </a:stretch>
        </p:blipFill>
        <p:spPr bwMode="auto">
          <a:xfrm>
            <a:off x="363538" y="1295400"/>
            <a:ext cx="4194175"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04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289050"/>
            <a:ext cx="4087813"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0404" name="Line 4"/>
          <p:cNvSpPr>
            <a:spLocks noChangeShapeType="1"/>
          </p:cNvSpPr>
          <p:nvPr/>
        </p:nvSpPr>
        <p:spPr bwMode="auto">
          <a:xfrm>
            <a:off x="762000" y="1143000"/>
            <a:ext cx="7696200" cy="0"/>
          </a:xfrm>
          <a:prstGeom prst="line">
            <a:avLst/>
          </a:prstGeom>
          <a:noFill/>
          <a:ln w="57150" cmpd="thinThick">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pitchFamily="34" charset="0"/>
            </a:endParaRPr>
          </a:p>
        </p:txBody>
      </p:sp>
      <p:pic>
        <p:nvPicPr>
          <p:cNvPr id="230405" name="Picture 5" descr="DOC_LOGO_1X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230188"/>
            <a:ext cx="838200" cy="831850"/>
          </a:xfrm>
          <a:prstGeom prst="rect">
            <a:avLst/>
          </a:prstGeom>
          <a:noFill/>
          <a:extLst>
            <a:ext uri="{909E8E84-426E-40DD-AFC4-6F175D3DCCD1}">
              <a14:hiddenFill xmlns:a14="http://schemas.microsoft.com/office/drawing/2010/main">
                <a:solidFill>
                  <a:srgbClr val="FFFFFF"/>
                </a:solidFill>
              </a14:hiddenFill>
            </a:ext>
          </a:extLst>
        </p:spPr>
      </p:pic>
      <p:pic>
        <p:nvPicPr>
          <p:cNvPr id="230406" name="Picture 6" descr="Noaa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26388" y="228600"/>
            <a:ext cx="836612" cy="823913"/>
          </a:xfrm>
          <a:prstGeom prst="rect">
            <a:avLst/>
          </a:prstGeom>
          <a:noFill/>
          <a:extLst>
            <a:ext uri="{909E8E84-426E-40DD-AFC4-6F175D3DCCD1}">
              <a14:hiddenFill xmlns:a14="http://schemas.microsoft.com/office/drawing/2010/main">
                <a:solidFill>
                  <a:srgbClr val="FFFFFF"/>
                </a:solidFill>
              </a14:hiddenFill>
            </a:ext>
          </a:extLst>
        </p:spPr>
      </p:pic>
      <p:sp>
        <p:nvSpPr>
          <p:cNvPr id="230407" name="Text Box 7"/>
          <p:cNvSpPr txBox="1">
            <a:spLocks noChangeArrowheads="1"/>
          </p:cNvSpPr>
          <p:nvPr/>
        </p:nvSpPr>
        <p:spPr bwMode="auto">
          <a:xfrm>
            <a:off x="723900" y="200025"/>
            <a:ext cx="7353300"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a:r>
              <a:rPr lang="en-US" sz="2400" dirty="0" smtClean="0">
                <a:solidFill>
                  <a:srgbClr val="000000"/>
                </a:solidFill>
                <a:latin typeface="Times New Roman" pitchFamily="18" charset="0"/>
              </a:rPr>
              <a:t>Rapidly Developing Pacific Storm: </a:t>
            </a:r>
            <a:r>
              <a:rPr lang="en-US" sz="2400" dirty="0">
                <a:solidFill>
                  <a:srgbClr val="000000"/>
                </a:solidFill>
                <a:latin typeface="Times New Roman" pitchFamily="18" charset="0"/>
              </a:rPr>
              <a:t>Not Predicted</a:t>
            </a:r>
          </a:p>
          <a:p>
            <a:pPr algn="ctr"/>
            <a:r>
              <a:rPr lang="en-US" sz="2800" dirty="0" smtClean="0">
                <a:solidFill>
                  <a:srgbClr val="000000"/>
                </a:solidFill>
                <a:latin typeface="Times New Roman" pitchFamily="18" charset="0"/>
              </a:rPr>
              <a:t> </a:t>
            </a:r>
            <a:r>
              <a:rPr lang="en-US" sz="2000" dirty="0">
                <a:solidFill>
                  <a:srgbClr val="000000"/>
                </a:solidFill>
                <a:latin typeface="Times New Roman" pitchFamily="18" charset="0"/>
              </a:rPr>
              <a:t>13-14 November </a:t>
            </a:r>
            <a:r>
              <a:rPr lang="en-US" sz="2000" dirty="0" smtClean="0">
                <a:solidFill>
                  <a:srgbClr val="000000"/>
                </a:solidFill>
                <a:latin typeface="Times New Roman" pitchFamily="18" charset="0"/>
              </a:rPr>
              <a:t>1981</a:t>
            </a:r>
            <a:endParaRPr lang="en-US" sz="2800" dirty="0" smtClean="0">
              <a:solidFill>
                <a:srgbClr val="000000"/>
              </a:solidFill>
              <a:latin typeface="Times New Roman" pitchFamily="18" charset="0"/>
            </a:endParaRPr>
          </a:p>
        </p:txBody>
      </p:sp>
      <p:sp>
        <p:nvSpPr>
          <p:cNvPr id="230408" name="Text Box 8"/>
          <p:cNvSpPr txBox="1">
            <a:spLocks noChangeArrowheads="1"/>
          </p:cNvSpPr>
          <p:nvPr/>
        </p:nvSpPr>
        <p:spPr bwMode="auto">
          <a:xfrm>
            <a:off x="990600" y="6172200"/>
            <a:ext cx="3140075" cy="3762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mtClean="0">
                <a:solidFill>
                  <a:srgbClr val="000000"/>
                </a:solidFill>
                <a:latin typeface="Times New Roman" pitchFamily="18" charset="0"/>
              </a:rPr>
              <a:t>Reed and Albright, MWR, 1986</a:t>
            </a:r>
          </a:p>
        </p:txBody>
      </p:sp>
      <p:sp>
        <p:nvSpPr>
          <p:cNvPr id="230409" name="Text Box 9"/>
          <p:cNvSpPr txBox="1">
            <a:spLocks noChangeArrowheads="1"/>
          </p:cNvSpPr>
          <p:nvPr/>
        </p:nvSpPr>
        <p:spPr bwMode="auto">
          <a:xfrm>
            <a:off x="2057400" y="5791200"/>
            <a:ext cx="1524000" cy="2143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800" smtClean="0">
                <a:solidFill>
                  <a:srgbClr val="000000"/>
                </a:solidFill>
                <a:latin typeface="Arial" pitchFamily="34" charset="0"/>
              </a:rPr>
              <a:t>        </a:t>
            </a:r>
          </a:p>
        </p:txBody>
      </p:sp>
    </p:spTree>
    <p:extLst>
      <p:ext uri="{BB962C8B-B14F-4D97-AF65-F5344CB8AC3E}">
        <p14:creationId xmlns:p14="http://schemas.microsoft.com/office/powerpoint/2010/main" val="27913553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c_threa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8525" y="4035425"/>
            <a:ext cx="3038475"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Text Box 3"/>
          <p:cNvSpPr txBox="1">
            <a:spLocks noChangeArrowheads="1"/>
          </p:cNvSpPr>
          <p:nvPr/>
        </p:nvSpPr>
        <p:spPr bwMode="auto">
          <a:xfrm>
            <a:off x="3590925" y="6248400"/>
            <a:ext cx="1681163" cy="400050"/>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000">
                <a:solidFill>
                  <a:srgbClr val="000000"/>
                </a:solidFill>
                <a:latin typeface="Times New Roman" pitchFamily="18" charset="0"/>
              </a:rPr>
              <a:t>Hazards Assessment</a:t>
            </a:r>
          </a:p>
          <a:p>
            <a:pPr algn="ctr" eaLnBrk="1" hangingPunct="1"/>
            <a:r>
              <a:rPr lang="en-US" sz="1000">
                <a:solidFill>
                  <a:srgbClr val="000000"/>
                </a:solidFill>
                <a:latin typeface="Times New Roman" pitchFamily="18" charset="0"/>
              </a:rPr>
              <a:t>Issued December 28, 2009</a:t>
            </a:r>
          </a:p>
        </p:txBody>
      </p:sp>
      <p:sp>
        <p:nvSpPr>
          <p:cNvPr id="115716" name="Text Box 4"/>
          <p:cNvSpPr txBox="1">
            <a:spLocks noChangeArrowheads="1"/>
          </p:cNvSpPr>
          <p:nvPr/>
        </p:nvSpPr>
        <p:spPr bwMode="auto">
          <a:xfrm>
            <a:off x="3481388" y="4030663"/>
            <a:ext cx="2824162"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u="sng">
                <a:solidFill>
                  <a:srgbClr val="000000"/>
                </a:solidFill>
                <a:latin typeface="Times New Roman" pitchFamily="18" charset="0"/>
              </a:rPr>
              <a:t>6 Days Prior to Event</a:t>
            </a:r>
          </a:p>
        </p:txBody>
      </p:sp>
      <p:sp>
        <p:nvSpPr>
          <p:cNvPr id="115717" name="Text Box 5"/>
          <p:cNvSpPr txBox="1">
            <a:spLocks noChangeArrowheads="1"/>
          </p:cNvSpPr>
          <p:nvPr/>
        </p:nvSpPr>
        <p:spPr bwMode="auto">
          <a:xfrm>
            <a:off x="241300" y="4038600"/>
            <a:ext cx="3025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u="sng" dirty="0" smtClean="0">
                <a:solidFill>
                  <a:srgbClr val="000000"/>
                </a:solidFill>
                <a:latin typeface="Times New Roman" pitchFamily="18" charset="0"/>
              </a:rPr>
              <a:t>2 </a:t>
            </a:r>
            <a:r>
              <a:rPr lang="en-US" sz="2400" u="sng" dirty="0">
                <a:solidFill>
                  <a:srgbClr val="000000"/>
                </a:solidFill>
                <a:latin typeface="Times New Roman" pitchFamily="18" charset="0"/>
              </a:rPr>
              <a:t>Weeks Prior to Event</a:t>
            </a:r>
          </a:p>
        </p:txBody>
      </p:sp>
      <p:sp>
        <p:nvSpPr>
          <p:cNvPr id="115718" name="Rectangle 6"/>
          <p:cNvSpPr>
            <a:spLocks noChangeArrowheads="1"/>
          </p:cNvSpPr>
          <p:nvPr/>
        </p:nvSpPr>
        <p:spPr bwMode="auto">
          <a:xfrm>
            <a:off x="241300" y="4724400"/>
            <a:ext cx="3048000" cy="1895475"/>
          </a:xfrm>
          <a:prstGeom prst="rect">
            <a:avLst/>
          </a:prstGeom>
          <a:noFill/>
          <a:ln w="3175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a:r>
              <a:rPr lang="en-US" sz="2000" b="1">
                <a:solidFill>
                  <a:srgbClr val="000000"/>
                </a:solidFill>
                <a:latin typeface="Times New Roman" pitchFamily="18" charset="0"/>
              </a:rPr>
              <a:t>MJO Update:</a:t>
            </a:r>
            <a:r>
              <a:rPr lang="en-US" sz="1600" b="1">
                <a:solidFill>
                  <a:srgbClr val="000000"/>
                </a:solidFill>
                <a:latin typeface="Times New Roman" pitchFamily="18" charset="0"/>
              </a:rPr>
              <a:t> issued by Climate Prediction Center </a:t>
            </a:r>
            <a:r>
              <a:rPr lang="en-US" sz="1600" b="1" u="sng">
                <a:solidFill>
                  <a:srgbClr val="000000"/>
                </a:solidFill>
                <a:latin typeface="Times New Roman" pitchFamily="18" charset="0"/>
              </a:rPr>
              <a:t>December 24, 2007</a:t>
            </a:r>
            <a:endParaRPr lang="en-US" sz="1600" b="1">
              <a:solidFill>
                <a:srgbClr val="000000"/>
              </a:solidFill>
              <a:latin typeface="Times New Roman" pitchFamily="18" charset="0"/>
            </a:endParaRPr>
          </a:p>
          <a:p>
            <a:pPr algn="ctr"/>
            <a:r>
              <a:rPr lang="en-US" sz="1600" b="1">
                <a:solidFill>
                  <a:srgbClr val="000000"/>
                </a:solidFill>
                <a:latin typeface="Times New Roman" pitchFamily="18" charset="0"/>
              </a:rPr>
              <a:t>“Some </a:t>
            </a:r>
            <a:r>
              <a:rPr lang="en-US" sz="1600" b="1" i="1">
                <a:solidFill>
                  <a:srgbClr val="0000FF"/>
                </a:solidFill>
                <a:latin typeface="Times New Roman" pitchFamily="18" charset="0"/>
              </a:rPr>
              <a:t>potential exists for a heavy precipitation event</a:t>
            </a:r>
            <a:r>
              <a:rPr lang="en-US" sz="1600" b="1">
                <a:solidFill>
                  <a:srgbClr val="000000"/>
                </a:solidFill>
                <a:latin typeface="Times New Roman" pitchFamily="18" charset="0"/>
              </a:rPr>
              <a:t> tied to tropical convection by week 3 … along </a:t>
            </a:r>
            <a:r>
              <a:rPr lang="en-US" sz="1600" b="1" i="1">
                <a:solidFill>
                  <a:srgbClr val="0000FF"/>
                </a:solidFill>
                <a:latin typeface="Times New Roman" pitchFamily="18" charset="0"/>
              </a:rPr>
              <a:t>the west coast of the US</a:t>
            </a:r>
            <a:r>
              <a:rPr lang="en-US" sz="1600">
                <a:solidFill>
                  <a:srgbClr val="000000"/>
                </a:solidFill>
                <a:latin typeface="Times New Roman" pitchFamily="18" charset="0"/>
              </a:rPr>
              <a:t> </a:t>
            </a:r>
            <a:r>
              <a:rPr lang="en-US" sz="1600" b="1">
                <a:solidFill>
                  <a:srgbClr val="000000"/>
                </a:solidFill>
                <a:latin typeface="Times New Roman" pitchFamily="18" charset="0"/>
              </a:rPr>
              <a:t>” </a:t>
            </a:r>
          </a:p>
        </p:txBody>
      </p:sp>
      <p:sp>
        <p:nvSpPr>
          <p:cNvPr id="115719" name="Rectangle 7"/>
          <p:cNvSpPr>
            <a:spLocks noChangeArrowheads="1"/>
          </p:cNvSpPr>
          <p:nvPr/>
        </p:nvSpPr>
        <p:spPr bwMode="auto">
          <a:xfrm>
            <a:off x="609600" y="6985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600">
                <a:solidFill>
                  <a:srgbClr val="000000"/>
                </a:solidFill>
                <a:latin typeface="Times New Roman" pitchFamily="18" charset="0"/>
              </a:rPr>
              <a:t>January 3-7, 2008 </a:t>
            </a:r>
            <a:br>
              <a:rPr lang="en-US" sz="3600">
                <a:solidFill>
                  <a:srgbClr val="000000"/>
                </a:solidFill>
                <a:latin typeface="Times New Roman" pitchFamily="18" charset="0"/>
              </a:rPr>
            </a:br>
            <a:r>
              <a:rPr lang="en-US" sz="3600">
                <a:solidFill>
                  <a:srgbClr val="000000"/>
                </a:solidFill>
                <a:latin typeface="Times New Roman" pitchFamily="18" charset="0"/>
              </a:rPr>
              <a:t>West Coast Rain/Snow Event</a:t>
            </a:r>
          </a:p>
        </p:txBody>
      </p:sp>
      <p:sp>
        <p:nvSpPr>
          <p:cNvPr id="115720" name="Line 8"/>
          <p:cNvSpPr>
            <a:spLocks noChangeShapeType="1"/>
          </p:cNvSpPr>
          <p:nvPr/>
        </p:nvSpPr>
        <p:spPr bwMode="auto">
          <a:xfrm>
            <a:off x="533400" y="1295400"/>
            <a:ext cx="8077200" cy="0"/>
          </a:xfrm>
          <a:prstGeom prst="line">
            <a:avLst/>
          </a:prstGeom>
          <a:noFill/>
          <a:ln w="57150" cmpd="thinThick">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15721" name="Picture 9" descr="DOC_LOGO_1X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230188"/>
            <a:ext cx="838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2" name="Picture 10" descr="Noaa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6388" y="228600"/>
            <a:ext cx="836612"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3" name="Picture 11" descr="080105_00_entire_UA"/>
          <p:cNvPicPr>
            <a:picLocks noChangeAspect="1" noChangeArrowheads="1"/>
          </p:cNvPicPr>
          <p:nvPr/>
        </p:nvPicPr>
        <p:blipFill>
          <a:blip r:embed="rId5">
            <a:extLst>
              <a:ext uri="{28A0092B-C50C-407E-A947-70E740481C1C}">
                <a14:useLocalDpi xmlns:a14="http://schemas.microsoft.com/office/drawing/2010/main" val="0"/>
              </a:ext>
            </a:extLst>
          </a:blip>
          <a:srcRect l="27397" r="34247"/>
          <a:stretch>
            <a:fillRect/>
          </a:stretch>
        </p:blipFill>
        <p:spPr bwMode="auto">
          <a:xfrm>
            <a:off x="6781800" y="1676400"/>
            <a:ext cx="2133600"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24" name="Text Box 12"/>
          <p:cNvSpPr txBox="1">
            <a:spLocks noChangeArrowheads="1"/>
          </p:cNvSpPr>
          <p:nvPr/>
        </p:nvSpPr>
        <p:spPr bwMode="auto">
          <a:xfrm>
            <a:off x="6858000" y="1447800"/>
            <a:ext cx="2063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000000"/>
                </a:solidFill>
                <a:latin typeface="Times New Roman" pitchFamily="18" charset="0"/>
              </a:rPr>
              <a:t>00Z 5 January, 2008</a:t>
            </a:r>
          </a:p>
        </p:txBody>
      </p:sp>
      <p:pic>
        <p:nvPicPr>
          <p:cNvPr id="115725"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2120238"/>
            <a:ext cx="2438400" cy="18288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5726" name="Picture 13" descr="aspen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208" y="1393208"/>
            <a:ext cx="2141399" cy="16764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15727" name="Text Box 15"/>
          <p:cNvSpPr txBox="1">
            <a:spLocks noChangeArrowheads="1"/>
          </p:cNvSpPr>
          <p:nvPr/>
        </p:nvSpPr>
        <p:spPr bwMode="auto">
          <a:xfrm>
            <a:off x="2438400" y="1524000"/>
            <a:ext cx="441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SzPct val="150000"/>
              <a:buFontTx/>
              <a:buChar char="•"/>
            </a:pPr>
            <a:r>
              <a:rPr lang="en-US" dirty="0">
                <a:solidFill>
                  <a:srgbClr val="000000"/>
                </a:solidFill>
                <a:latin typeface="Times New Roman" pitchFamily="18" charset="0"/>
              </a:rPr>
              <a:t> Snowfall in CA mountains of up to  10 </a:t>
            </a:r>
            <a:r>
              <a:rPr lang="en-US" dirty="0" smtClean="0">
                <a:solidFill>
                  <a:srgbClr val="000000"/>
                </a:solidFill>
                <a:latin typeface="Times New Roman" pitchFamily="18" charset="0"/>
              </a:rPr>
              <a:t>feet </a:t>
            </a:r>
            <a:endParaRPr lang="en-US" dirty="0">
              <a:solidFill>
                <a:srgbClr val="000000"/>
              </a:solidFill>
              <a:latin typeface="Times New Roman" pitchFamily="18" charset="0"/>
            </a:endParaRPr>
          </a:p>
        </p:txBody>
      </p:sp>
      <p:sp>
        <p:nvSpPr>
          <p:cNvPr id="115728" name="Text Box 16"/>
          <p:cNvSpPr txBox="1">
            <a:spLocks noChangeArrowheads="1"/>
          </p:cNvSpPr>
          <p:nvPr/>
        </p:nvSpPr>
        <p:spPr bwMode="auto">
          <a:xfrm>
            <a:off x="4191000" y="2103438"/>
            <a:ext cx="24384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SzPct val="150000"/>
              <a:buFontTx/>
              <a:buChar char="•"/>
            </a:pPr>
            <a:r>
              <a:rPr lang="en-US" dirty="0">
                <a:solidFill>
                  <a:srgbClr val="000000"/>
                </a:solidFill>
                <a:latin typeface="Times New Roman" pitchFamily="18" charset="0"/>
              </a:rPr>
              <a:t> </a:t>
            </a:r>
            <a:r>
              <a:rPr lang="en-US" dirty="0" smtClean="0">
                <a:solidFill>
                  <a:srgbClr val="000000"/>
                </a:solidFill>
                <a:latin typeface="Times New Roman" pitchFamily="18" charset="0"/>
              </a:rPr>
              <a:t>Rainfall amounts 2-10 inches</a:t>
            </a:r>
          </a:p>
          <a:p>
            <a:pPr eaLnBrk="1" hangingPunct="1">
              <a:buSzPct val="150000"/>
              <a:buFontTx/>
              <a:buChar char="•"/>
            </a:pPr>
            <a:r>
              <a:rPr lang="en-US" dirty="0" smtClean="0">
                <a:solidFill>
                  <a:srgbClr val="000000"/>
                </a:solidFill>
                <a:latin typeface="Times New Roman" pitchFamily="18" charset="0"/>
              </a:rPr>
              <a:t> Localized </a:t>
            </a:r>
            <a:r>
              <a:rPr lang="en-US" dirty="0">
                <a:solidFill>
                  <a:srgbClr val="000000"/>
                </a:solidFill>
                <a:latin typeface="Times New Roman" pitchFamily="18" charset="0"/>
              </a:rPr>
              <a:t>flooding caused by heavy rains at lower elevations </a:t>
            </a:r>
            <a:r>
              <a:rPr lang="en-US" dirty="0" smtClean="0">
                <a:solidFill>
                  <a:srgbClr val="000000"/>
                </a:solidFill>
                <a:latin typeface="Times New Roman" pitchFamily="18" charset="0"/>
              </a:rPr>
              <a:t> </a:t>
            </a:r>
            <a:endParaRPr lang="en-US" dirty="0">
              <a:solidFill>
                <a:srgbClr val="000000"/>
              </a:solidFill>
              <a:latin typeface="Times New Roman" pitchFamily="18" charset="0"/>
            </a:endParaRPr>
          </a:p>
        </p:txBody>
      </p:sp>
      <p:sp>
        <p:nvSpPr>
          <p:cNvPr id="115729" name="Rectangle 17"/>
          <p:cNvSpPr>
            <a:spLocks noChangeArrowheads="1"/>
          </p:cNvSpPr>
          <p:nvPr/>
        </p:nvSpPr>
        <p:spPr bwMode="auto">
          <a:xfrm>
            <a:off x="228600" y="1371600"/>
            <a:ext cx="6477000" cy="2590800"/>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115730" name="Text Box 5"/>
          <p:cNvSpPr txBox="1">
            <a:spLocks noChangeArrowheads="1"/>
          </p:cNvSpPr>
          <p:nvPr/>
        </p:nvSpPr>
        <p:spPr bwMode="auto">
          <a:xfrm>
            <a:off x="6858000" y="6303963"/>
            <a:ext cx="1981200" cy="554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000">
                <a:solidFill>
                  <a:srgbClr val="000000"/>
                </a:solidFill>
                <a:latin typeface="Times New Roman" pitchFamily="18" charset="0"/>
              </a:rPr>
              <a:t>HPC 48-h QPF ending 00Z 6 Jan</a:t>
            </a:r>
            <a:br>
              <a:rPr lang="en-US" sz="1000">
                <a:solidFill>
                  <a:srgbClr val="000000"/>
                </a:solidFill>
                <a:latin typeface="Times New Roman" pitchFamily="18" charset="0"/>
              </a:rPr>
            </a:br>
            <a:r>
              <a:rPr lang="en-US" sz="1000">
                <a:solidFill>
                  <a:srgbClr val="000000"/>
                </a:solidFill>
                <a:latin typeface="Times New Roman" pitchFamily="18" charset="0"/>
              </a:rPr>
              <a:t>Issued 00Z 1 Jan</a:t>
            </a:r>
            <a:br>
              <a:rPr lang="en-US" sz="1000">
                <a:solidFill>
                  <a:srgbClr val="000000"/>
                </a:solidFill>
                <a:latin typeface="Times New Roman" pitchFamily="18" charset="0"/>
              </a:rPr>
            </a:br>
            <a:r>
              <a:rPr lang="en-US" sz="1000">
                <a:solidFill>
                  <a:srgbClr val="000000"/>
                </a:solidFill>
                <a:latin typeface="Times New Roman" pitchFamily="18" charset="0"/>
              </a:rPr>
              <a:t>Day 4-5 forecast</a:t>
            </a:r>
          </a:p>
        </p:txBody>
      </p:sp>
      <p:pic>
        <p:nvPicPr>
          <p:cNvPr id="115731" name="Picture 4" descr="hpc_48h_qpf_08010600z_0100zcycle"/>
          <p:cNvPicPr>
            <a:picLocks noChangeAspect="1" noChangeArrowheads="1"/>
          </p:cNvPicPr>
          <p:nvPr/>
        </p:nvPicPr>
        <p:blipFill>
          <a:blip r:embed="rId8" cstate="print">
            <a:extLst>
              <a:ext uri="{28A0092B-C50C-407E-A947-70E740481C1C}">
                <a14:useLocalDpi xmlns:a14="http://schemas.microsoft.com/office/drawing/2010/main" val="0"/>
              </a:ext>
            </a:extLst>
          </a:blip>
          <a:srcRect l="20541" r="20000"/>
          <a:stretch>
            <a:fillRect/>
          </a:stretch>
        </p:blipFill>
        <p:spPr bwMode="auto">
          <a:xfrm>
            <a:off x="6858000" y="4279900"/>
            <a:ext cx="1895475" cy="19923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5732" name="Text Box 4"/>
          <p:cNvSpPr txBox="1">
            <a:spLocks noChangeArrowheads="1"/>
          </p:cNvSpPr>
          <p:nvPr/>
        </p:nvSpPr>
        <p:spPr bwMode="auto">
          <a:xfrm>
            <a:off x="6370638" y="4019550"/>
            <a:ext cx="2895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u="sng">
                <a:solidFill>
                  <a:srgbClr val="000000"/>
                </a:solidFill>
                <a:latin typeface="Times New Roman" pitchFamily="18" charset="0"/>
              </a:rPr>
              <a:t>4 Days Prior to Event</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luxton_EnergyBriefing">
  <a:themeElements>
    <a:clrScheme name="Custom 2">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0B5394"/>
      </a:hlink>
      <a:folHlink>
        <a:srgbClr val="85DFD0"/>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6771</TotalTime>
  <Words>3596</Words>
  <Application>Microsoft Office PowerPoint</Application>
  <PresentationFormat>On-screen Show (4:3)</PresentationFormat>
  <Paragraphs>687</Paragraphs>
  <Slides>68</Slides>
  <Notes>28</Notes>
  <HiddenSlides>0</HiddenSlides>
  <MMClips>5</MMClips>
  <ScaleCrop>false</ScaleCrop>
  <HeadingPairs>
    <vt:vector size="6" baseType="variant">
      <vt:variant>
        <vt:lpstr>Theme</vt:lpstr>
      </vt:variant>
      <vt:variant>
        <vt:i4>15</vt:i4>
      </vt:variant>
      <vt:variant>
        <vt:lpstr>Embedded OLE Servers</vt:lpstr>
      </vt:variant>
      <vt:variant>
        <vt:i4>4</vt:i4>
      </vt:variant>
      <vt:variant>
        <vt:lpstr>Slide Titles</vt:lpstr>
      </vt:variant>
      <vt:variant>
        <vt:i4>68</vt:i4>
      </vt:variant>
    </vt:vector>
  </HeadingPairs>
  <TitlesOfParts>
    <vt:vector size="87" baseType="lpstr">
      <vt:lpstr>Office Theme</vt:lpstr>
      <vt:lpstr>Default Design</vt:lpstr>
      <vt:lpstr>7_Default Design</vt:lpstr>
      <vt:lpstr>4_Default Design</vt:lpstr>
      <vt:lpstr>2_Default Design</vt:lpstr>
      <vt:lpstr>5_Office Theme</vt:lpstr>
      <vt:lpstr>1_Default Design</vt:lpstr>
      <vt:lpstr>2_Office Theme</vt:lpstr>
      <vt:lpstr>3_Default Design</vt:lpstr>
      <vt:lpstr>5_Default Design</vt:lpstr>
      <vt:lpstr>6_Default Design</vt:lpstr>
      <vt:lpstr>9_Default Design</vt:lpstr>
      <vt:lpstr>3_Office Theme</vt:lpstr>
      <vt:lpstr>luxton_EnergyBriefing</vt:lpstr>
      <vt:lpstr>4_Office Theme</vt:lpstr>
      <vt:lpstr>Document</vt:lpstr>
      <vt:lpstr>Worksheet</vt:lpstr>
      <vt:lpstr>Photo Editor Photo</vt:lpstr>
      <vt:lpstr>Drawing</vt:lpstr>
      <vt:lpstr>National Centers for  Environmental Prediction:  Entering a New Era in Earth System Prediction “From the Sun to the Sea” </vt:lpstr>
      <vt:lpstr>Outline</vt:lpstr>
      <vt:lpstr>PowerPoint Presentation</vt:lpstr>
      <vt:lpstr>PowerPoint Presentation</vt:lpstr>
      <vt:lpstr>“The Weatherman is not a Moron”           - Nate Silver, New York Times</vt:lpstr>
      <vt:lpstr>Recent Forecast Successes</vt:lpstr>
      <vt:lpstr>PowerPoint Presentation</vt:lpstr>
      <vt:lpstr>PowerPoint Presentation</vt:lpstr>
      <vt:lpstr>PowerPoint Presentation</vt:lpstr>
      <vt:lpstr>April 3-4, 1974 Super Outbreak</vt:lpstr>
      <vt:lpstr>14 April 2012 Great Plains Outbreak</vt:lpstr>
      <vt:lpstr>Presidents’ Day Storm 18-20 February, 1979</vt:lpstr>
      <vt:lpstr>February 4-11, 2010: “Snowmageddon”</vt:lpstr>
      <vt:lpstr>PowerPoint Presentation</vt:lpstr>
      <vt:lpstr>PowerPoint Presentation</vt:lpstr>
      <vt:lpstr>Impacts  “Snowmageddon”</vt:lpstr>
      <vt:lpstr>Define NCEP’s Role  in NOAA’s Seamless Suite</vt:lpstr>
      <vt:lpstr>NCEP’s Role in NOAA’s Seamless Suite      of Products and Forecast Services</vt:lpstr>
      <vt:lpstr>NCEP Supports the NOAA Seamless Suite of Climate Weather and Ocean Products</vt:lpstr>
      <vt:lpstr>Test Beds Service – Science Linkage with the Outside Community</vt:lpstr>
      <vt:lpstr>What Does NCEP Do?</vt:lpstr>
      <vt:lpstr>Model Production Suite</vt:lpstr>
      <vt:lpstr>PowerPoint Presentation</vt:lpstr>
      <vt:lpstr>Three Major Components of Today’s  Operational Numerical Prediction Enterprise</vt:lpstr>
      <vt:lpstr>PowerPoint Presentation</vt:lpstr>
      <vt:lpstr>NOAA’s Model Production Suite</vt:lpstr>
      <vt:lpstr>NOAA Seamless Suite of Forecast Products Spanning Climate and Weather</vt:lpstr>
      <vt:lpstr>Computing Capability</vt:lpstr>
      <vt:lpstr>Newest Members of the  Model Production Suite</vt:lpstr>
      <vt:lpstr>Space Weather:  Enlil</vt:lpstr>
      <vt:lpstr>Global Real-Time Ocean Forecast System</vt:lpstr>
      <vt:lpstr>PowerPoint Presentation</vt:lpstr>
      <vt:lpstr>PowerPoint Presentation</vt:lpstr>
      <vt:lpstr>Increasing Reliance on Ensemble Forecasts</vt:lpstr>
      <vt:lpstr>Increasing Reliance on Ensembles “The Next Revolution in Weather Forecasts”</vt:lpstr>
      <vt:lpstr>PowerPoint Presentation</vt:lpstr>
      <vt:lpstr>Increasing Reliance on Ensembles “The Next Revolution in Weather Forecasts”</vt:lpstr>
      <vt:lpstr>Increasing Reliance on Ensembles “The Next Revolution in Weather Forecasts”</vt:lpstr>
      <vt:lpstr>Increasing Reliance on Ensembles “The Next Revolution in Weather Forecasts”</vt:lpstr>
      <vt:lpstr>Application of Uncertainty in Hurricane Prediction</vt:lpstr>
      <vt:lpstr>Hurricane Prediction Skill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Hurricane Sandy</vt:lpstr>
      <vt:lpstr>Forces for Change</vt:lpstr>
      <vt:lpstr>Extending Prediction Models into Nontraditional Areas</vt:lpstr>
      <vt:lpstr>Ecosystem Prediction</vt:lpstr>
      <vt:lpstr>PowerPoint Presentation</vt:lpstr>
      <vt:lpstr>PowerPoint Presentation</vt:lpstr>
      <vt:lpstr>NOAA Center  for Weather and Climate Prediction</vt:lpstr>
      <vt:lpstr>Concluding Remarks</vt:lpstr>
      <vt:lpstr>Preparing for  the American Meteorological Society Annual Meeting  Austin, TX, January 4-9, 2013 </vt:lpstr>
      <vt:lpstr>PowerPoint Presentation</vt:lpstr>
      <vt:lpstr>Appendix</vt:lpstr>
    </vt:vector>
  </TitlesOfParts>
  <Company>DOC/NOAA/NWS/NCEP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llmorone</dc:creator>
  <cp:lastModifiedBy>llmorone</cp:lastModifiedBy>
  <cp:revision>144</cp:revision>
  <cp:lastPrinted>2012-11-08T18:05:15Z</cp:lastPrinted>
  <dcterms:created xsi:type="dcterms:W3CDTF">2011-02-14T20:44:49Z</dcterms:created>
  <dcterms:modified xsi:type="dcterms:W3CDTF">2012-11-09T20:51:37Z</dcterms:modified>
</cp:coreProperties>
</file>