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7"/>
  </p:notesMasterIdLst>
  <p:sldIdLst>
    <p:sldId id="256" r:id="rId2"/>
    <p:sldId id="280" r:id="rId3"/>
    <p:sldId id="354" r:id="rId4"/>
    <p:sldId id="312" r:id="rId5"/>
    <p:sldId id="311" r:id="rId6"/>
    <p:sldId id="358" r:id="rId7"/>
    <p:sldId id="359" r:id="rId8"/>
    <p:sldId id="355" r:id="rId9"/>
    <p:sldId id="314" r:id="rId10"/>
    <p:sldId id="356" r:id="rId11"/>
    <p:sldId id="357" r:id="rId12"/>
    <p:sldId id="319" r:id="rId13"/>
    <p:sldId id="320" r:id="rId14"/>
    <p:sldId id="321" r:id="rId15"/>
    <p:sldId id="415" r:id="rId16"/>
    <p:sldId id="408" r:id="rId17"/>
    <p:sldId id="414" r:id="rId18"/>
    <p:sldId id="409" r:id="rId19"/>
    <p:sldId id="410" r:id="rId20"/>
    <p:sldId id="411" r:id="rId21"/>
    <p:sldId id="413" r:id="rId22"/>
    <p:sldId id="309" r:id="rId23"/>
    <p:sldId id="360" r:id="rId24"/>
    <p:sldId id="361" r:id="rId25"/>
    <p:sldId id="362" r:id="rId26"/>
    <p:sldId id="407" r:id="rId27"/>
    <p:sldId id="363" r:id="rId28"/>
    <p:sldId id="412" r:id="rId29"/>
    <p:sldId id="364" r:id="rId30"/>
    <p:sldId id="365" r:id="rId31"/>
    <p:sldId id="366" r:id="rId32"/>
    <p:sldId id="310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16" r:id="rId42"/>
    <p:sldId id="351" r:id="rId43"/>
    <p:sldId id="350" r:id="rId44"/>
    <p:sldId id="257" r:id="rId45"/>
    <p:sldId id="262" r:id="rId46"/>
    <p:sldId id="263" r:id="rId47"/>
    <p:sldId id="294" r:id="rId48"/>
    <p:sldId id="264" r:id="rId49"/>
    <p:sldId id="258" r:id="rId50"/>
    <p:sldId id="352" r:id="rId51"/>
    <p:sldId id="353" r:id="rId52"/>
    <p:sldId id="389" r:id="rId53"/>
    <p:sldId id="390" r:id="rId54"/>
    <p:sldId id="391" r:id="rId55"/>
    <p:sldId id="295" r:id="rId56"/>
    <p:sldId id="296" r:id="rId57"/>
    <p:sldId id="297" r:id="rId58"/>
    <p:sldId id="388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0" r:id="rId68"/>
    <p:sldId id="401" r:id="rId69"/>
    <p:sldId id="402" r:id="rId70"/>
    <p:sldId id="403" r:id="rId71"/>
    <p:sldId id="404" r:id="rId72"/>
    <p:sldId id="405" r:id="rId73"/>
    <p:sldId id="406" r:id="rId74"/>
    <p:sldId id="318" r:id="rId75"/>
    <p:sldId id="289" r:id="rId76"/>
    <p:sldId id="290" r:id="rId77"/>
    <p:sldId id="291" r:id="rId78"/>
    <p:sldId id="292" r:id="rId79"/>
    <p:sldId id="293" r:id="rId80"/>
    <p:sldId id="317" r:id="rId81"/>
    <p:sldId id="284" r:id="rId82"/>
    <p:sldId id="285" r:id="rId83"/>
    <p:sldId id="286" r:id="rId84"/>
    <p:sldId id="287" r:id="rId85"/>
    <p:sldId id="288" r:id="rId86"/>
    <p:sldId id="259" r:id="rId87"/>
    <p:sldId id="261" r:id="rId88"/>
    <p:sldId id="267" r:id="rId89"/>
    <p:sldId id="266" r:id="rId90"/>
    <p:sldId id="265" r:id="rId91"/>
    <p:sldId id="386" r:id="rId92"/>
    <p:sldId id="375" r:id="rId93"/>
    <p:sldId id="376" r:id="rId94"/>
    <p:sldId id="377" r:id="rId95"/>
    <p:sldId id="378" r:id="rId96"/>
    <p:sldId id="379" r:id="rId97"/>
    <p:sldId id="380" r:id="rId98"/>
    <p:sldId id="381" r:id="rId99"/>
    <p:sldId id="382" r:id="rId100"/>
    <p:sldId id="383" r:id="rId101"/>
    <p:sldId id="384" r:id="rId102"/>
    <p:sldId id="385" r:id="rId103"/>
    <p:sldId id="303" r:id="rId104"/>
    <p:sldId id="315" r:id="rId105"/>
    <p:sldId id="387" r:id="rId106"/>
    <p:sldId id="304" r:id="rId107"/>
    <p:sldId id="305" r:id="rId108"/>
    <p:sldId id="306" r:id="rId109"/>
    <p:sldId id="307" r:id="rId110"/>
    <p:sldId id="298" r:id="rId111"/>
    <p:sldId id="299" r:id="rId112"/>
    <p:sldId id="300" r:id="rId113"/>
    <p:sldId id="301" r:id="rId114"/>
    <p:sldId id="302" r:id="rId115"/>
    <p:sldId id="268" r:id="rId116"/>
    <p:sldId id="270" r:id="rId117"/>
    <p:sldId id="269" r:id="rId118"/>
    <p:sldId id="271" r:id="rId119"/>
    <p:sldId id="272" r:id="rId120"/>
    <p:sldId id="273" r:id="rId121"/>
    <p:sldId id="281" r:id="rId122"/>
    <p:sldId id="282" r:id="rId123"/>
    <p:sldId id="283" r:id="rId124"/>
    <p:sldId id="274" r:id="rId125"/>
    <p:sldId id="275" r:id="rId126"/>
    <p:sldId id="276" r:id="rId127"/>
    <p:sldId id="277" r:id="rId128"/>
    <p:sldId id="278" r:id="rId129"/>
    <p:sldId id="323" r:id="rId130"/>
    <p:sldId id="324" r:id="rId131"/>
    <p:sldId id="325" r:id="rId132"/>
    <p:sldId id="326" r:id="rId133"/>
    <p:sldId id="327" r:id="rId134"/>
    <p:sldId id="328" r:id="rId135"/>
    <p:sldId id="329" r:id="rId136"/>
    <p:sldId id="330" r:id="rId137"/>
    <p:sldId id="331" r:id="rId138"/>
    <p:sldId id="332" r:id="rId139"/>
    <p:sldId id="333" r:id="rId140"/>
    <p:sldId id="334" r:id="rId141"/>
    <p:sldId id="335" r:id="rId142"/>
    <p:sldId id="336" r:id="rId143"/>
    <p:sldId id="337" r:id="rId144"/>
    <p:sldId id="338" r:id="rId145"/>
    <p:sldId id="339" r:id="rId146"/>
    <p:sldId id="340" r:id="rId147"/>
    <p:sldId id="341" r:id="rId148"/>
    <p:sldId id="342" r:id="rId149"/>
    <p:sldId id="347" r:id="rId150"/>
    <p:sldId id="343" r:id="rId151"/>
    <p:sldId id="344" r:id="rId152"/>
    <p:sldId id="345" r:id="rId153"/>
    <p:sldId id="349" r:id="rId154"/>
    <p:sldId id="348" r:id="rId155"/>
    <p:sldId id="322" r:id="rId1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07E"/>
    <a:srgbClr val="165C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2" d="100"/>
          <a:sy n="122" d="100"/>
        </p:scale>
        <p:origin x="-11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notesMaster" Target="notesMasters/notesMaster1.xml"/><Relationship Id="rId158" Type="http://schemas.openxmlformats.org/officeDocument/2006/relationships/printerSettings" Target="printerSettings/printerSettings1.bin"/><Relationship Id="rId15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viewProps" Target="viewProps.xml"/><Relationship Id="rId161" Type="http://schemas.openxmlformats.org/officeDocument/2006/relationships/theme" Target="theme/theme1.xml"/><Relationship Id="rId16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748F57-88BC-EF49-B13A-F549CB4B3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14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F8698-B33F-C34C-A740-C017D40585F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6BEB4AE-E661-41D6-990E-B89F243F4D2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(283)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2CCA9-ED23-1549-ABA8-41243FDAC293}" type="slidenum">
              <a:rPr lang="en-US"/>
              <a:pPr/>
              <a:t>154</a:t>
            </a:fld>
            <a:endParaRPr lang="en-US" dirty="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6F2F26-EBE4-FD4E-943F-419B95082D7D}" type="slidenum">
              <a:rPr lang="en-US"/>
              <a:pPr/>
              <a:t>155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3E49899-816B-49E6-90F7-2B6350D33545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(285)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260C0-E77D-CA49-B582-A848239F2AC3}" type="slidenum">
              <a:rPr lang="en-US"/>
              <a:pPr/>
              <a:t>12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6B35F-5460-6B4E-BDBC-8EDDF01A57BF}" type="slidenum">
              <a:rPr lang="en-US"/>
              <a:pPr/>
              <a:t>13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A6A8-2A44-F04B-8E23-717B4BC4BA5A}" type="slidenum">
              <a:rPr lang="en-US"/>
              <a:pPr/>
              <a:t>14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A6A8-2A44-F04B-8E23-717B4BC4BA5A}" type="slidenum">
              <a:rPr lang="en-US"/>
              <a:pPr/>
              <a:t>16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A6A8-2A44-F04B-8E23-717B4BC4BA5A}" type="slidenum">
              <a:rPr lang="en-US"/>
              <a:pPr/>
              <a:t>18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A6A8-2A44-F04B-8E23-717B4BC4BA5A}" type="slidenum">
              <a:rPr lang="en-US"/>
              <a:pPr/>
              <a:t>19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A6A8-2A44-F04B-8E23-717B4BC4BA5A}" type="slidenum">
              <a:rPr lang="en-US"/>
              <a:pPr/>
              <a:t>20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F3326-C77C-2648-BB1C-D4CB2219FFDE}" type="slidenum">
              <a:rPr lang="en-US"/>
              <a:pPr/>
              <a:t>22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CA079-A170-3243-A25F-6F2159F6626A}" type="slidenum">
              <a:rPr lang="en-US"/>
              <a:pPr/>
              <a:t>2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F45958-13E1-4EBA-908A-3E7105D328E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(406)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886C695-D0DC-4488-AFDF-55262DF384E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(440)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40CBD-6DA1-8145-B756-07A79B6562E3}" type="slidenum">
              <a:rPr lang="en-US"/>
              <a:pPr/>
              <a:t>32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87F178B-9BB1-4FA1-8EF1-B249629430EC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(445)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CEE04BF-896B-4115-8EA5-20DF339C78DE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(450)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A815C2A-3841-4122-BAD3-62A7B8E6D08B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(451)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A4B65A91-C094-4E48-B8C3-F9800F33347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(452)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9489F95-F2B6-4E35-BE7B-0A00E0CB4148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(453)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7B1EACA-3503-4D86-AB4E-52411798687A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(454)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D7CD6A1-72FC-4EC8-9A17-E2137E2E7449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Life Cycles of Extratropical Cyclones AMS Monograph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Fig. 19  (281)</a:t>
            </a:r>
          </a:p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2879C-A5D6-9E45-9D5B-6CBA0EDB342C}" type="slidenum">
              <a:rPr lang="en-US"/>
              <a:pPr/>
              <a:t>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1AE4EAA1-928A-4E08-8847-63B876385D68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Life Cycles of Extratropical Cyclones AMS Monograph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Fig. 20  (281)</a:t>
            </a:r>
          </a:p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4E866-E91C-0548-B002-2E1F179A45E7}" type="slidenum">
              <a:rPr lang="en-US"/>
              <a:pPr/>
              <a:t>41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F247F2-1991-264B-9840-398FD583F910}" type="slidenum">
              <a:rPr lang="en-US"/>
              <a:pPr/>
              <a:t>42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9D14C-8FD2-CF48-8B06-B8176DB27F52}" type="slidenum">
              <a:rPr lang="en-US"/>
              <a:pPr/>
              <a:t>44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3B970-6CBA-9447-BF30-6B780236ADD6}" type="slidenum">
              <a:rPr lang="en-US"/>
              <a:pPr/>
              <a:t>45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78533-73ED-AB48-9848-F6C19E4A4AD0}" type="slidenum">
              <a:rPr lang="en-US"/>
              <a:pPr/>
              <a:t>46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902FE-BDF1-3549-8574-AFD818C4479B}" type="slidenum">
              <a:rPr lang="en-US"/>
              <a:pPr/>
              <a:t>47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BB872-D95A-E643-985A-484600BD3A30}" type="slidenum">
              <a:rPr lang="en-US"/>
              <a:pPr/>
              <a:t>48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24A1-A103-7C45-A73D-C8480DE5196D}" type="slidenum">
              <a:rPr lang="en-US"/>
              <a:pPr/>
              <a:t>49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46DE4-A02A-274E-AF11-C9220A34F70B}" type="slidenum">
              <a:rPr lang="en-US"/>
              <a:pPr/>
              <a:t>50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2879C-A5D6-9E45-9D5B-6CBA0EDB342C}" type="slidenum">
              <a:rPr lang="en-US"/>
              <a:pPr/>
              <a:t>4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E84AE-40D2-4843-B016-5DD54269C5BD}" type="slidenum">
              <a:rPr lang="en-US"/>
              <a:pPr/>
              <a:t>51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3313" y="674688"/>
            <a:ext cx="4603750" cy="34528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52925"/>
            <a:ext cx="5011738" cy="4127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3E3ED-4237-4F47-B613-A65045BE14D5}" type="slidenum">
              <a:rPr lang="en-US"/>
              <a:pPr/>
              <a:t>55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01759-9EEB-7F46-A06E-C81B13A6C65F}" type="slidenum">
              <a:rPr lang="en-US"/>
              <a:pPr/>
              <a:t>56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7E6A8-7B62-3140-AD9F-550440FE90EC}" type="slidenum">
              <a:rPr lang="en-US"/>
              <a:pPr/>
              <a:t>57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F72F3-100A-344A-8B7F-C4F81C35E8A0}" type="slidenum">
              <a:rPr lang="en-US"/>
              <a:pPr/>
              <a:t>58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F72F3-100A-344A-8B7F-C4F81C35E8A0}" type="slidenum">
              <a:rPr lang="en-US"/>
              <a:pPr/>
              <a:t>74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17E29-74DD-1547-84F7-7435B4E2F5BC}" type="slidenum">
              <a:rPr lang="en-US"/>
              <a:pPr/>
              <a:t>75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DD0445-CE31-8D4B-961F-D61D53CD585C}" type="slidenum">
              <a:rPr lang="en-US"/>
              <a:pPr/>
              <a:t>76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29D4A-824A-BA4A-8C13-8EB3D7DF48A8}" type="slidenum">
              <a:rPr lang="en-US"/>
              <a:pPr/>
              <a:t>77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3C2AC-1EA7-2543-AB04-15703381F968}" type="slidenum">
              <a:rPr lang="en-US"/>
              <a:pPr/>
              <a:t>78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E7808-5AA1-2C48-B2BD-DB43C3D5B73D}" type="slidenum">
              <a:rPr lang="en-US"/>
              <a:pPr/>
              <a:t>5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774E3-421C-454A-A8FF-FD87E236F84C}" type="slidenum">
              <a:rPr lang="en-US"/>
              <a:pPr/>
              <a:t>79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2A562F-F325-514D-B0D9-1114BA0287F4}" type="slidenum">
              <a:rPr lang="en-US"/>
              <a:pPr/>
              <a:t>80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D2BDEC-9CE0-B645-B1F0-FEDF8F24C3F3}" type="slidenum">
              <a:rPr lang="en-US"/>
              <a:pPr/>
              <a:t>81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F583F-3B7A-EE4C-A6AE-7B435ADD0400}" type="slidenum">
              <a:rPr lang="en-US"/>
              <a:pPr/>
              <a:t>82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318FD5-3EC4-2E4C-AB2D-4105FAC2E564}" type="slidenum">
              <a:rPr lang="en-US"/>
              <a:pPr/>
              <a:t>83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88C99E-595B-F542-B310-83F1DD9185BA}" type="slidenum">
              <a:rPr lang="en-US"/>
              <a:pPr/>
              <a:t>84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70627-E2B7-C247-9181-FAD4373B10CC}" type="slidenum">
              <a:rPr lang="en-US"/>
              <a:pPr/>
              <a:t>85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D6927-216B-7142-9CE7-9451EF06148E}" type="slidenum">
              <a:rPr lang="en-US"/>
              <a:pPr/>
              <a:t>86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93904-77AC-6C4D-BAFF-AFC47D9626DF}" type="slidenum">
              <a:rPr lang="en-US"/>
              <a:pPr/>
              <a:t>87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E5CD9-C201-7E4F-8E49-4209249ADB3B}" type="slidenum">
              <a:rPr lang="en-US"/>
              <a:pPr/>
              <a:t>88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657F6C7-8E86-4DB3-A99F-0A8219D107E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(288)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6AFE7-A543-0245-8A98-E3038C1BEE21}" type="slidenum">
              <a:rPr lang="en-US"/>
              <a:pPr/>
              <a:t>89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BDD69C-FAEE-EF46-857A-C27575A4142E}" type="slidenum">
              <a:rPr lang="en-US"/>
              <a:pPr/>
              <a:t>90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4E866-E91C-0548-B002-2E1F179A45E7}" type="slidenum">
              <a:rPr lang="en-US"/>
              <a:pPr/>
              <a:t>91</a:t>
            </a:fld>
            <a:endParaRPr lang="en-US" dirty="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5D2D12A-AC7D-4308-A2D5-3210901315B4}" type="slidenum">
              <a:rPr lang="en-US" sz="1200"/>
              <a:pPr/>
              <a:t>92</a:t>
            </a:fld>
            <a:endParaRPr lang="en-US" sz="1200" dirty="0"/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2.5  (36)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57C3468-59E0-449D-96BA-1426E4B27F57}" type="slidenum">
              <a:rPr lang="en-US" sz="1200"/>
              <a:pPr/>
              <a:t>93</a:t>
            </a:fld>
            <a:endParaRPr lang="en-US" sz="1200" dirty="0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2.15  (47)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7ECEA20-87EC-4EC0-B13F-D2865EEB42E5}" type="slidenum">
              <a:rPr lang="en-US" sz="1200"/>
              <a:pPr/>
              <a:t>94</a:t>
            </a:fld>
            <a:endParaRPr lang="en-US" sz="1200" dirty="0"/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2.18  (49)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2513C0C-994F-4E93-94A8-A80117D5C8AB}" type="slidenum">
              <a:rPr lang="en-US" sz="1200"/>
              <a:pPr/>
              <a:t>95</a:t>
            </a:fld>
            <a:endParaRPr lang="en-US" sz="1200" dirty="0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2.19  (49)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189C297-E5EC-4607-AC6F-14F504900848}" type="slidenum">
              <a:rPr lang="en-US" sz="1200"/>
              <a:pPr/>
              <a:t>96</a:t>
            </a:fld>
            <a:endParaRPr lang="en-US" sz="1200" dirty="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2.20  (50)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BBA88A2-E5DE-4FB9-9C07-5D8CEA478056}" type="slidenum">
              <a:rPr lang="en-US" sz="1200"/>
              <a:pPr/>
              <a:t>97</a:t>
            </a:fld>
            <a:endParaRPr lang="en-US" sz="1200" dirty="0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2.24  (53)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103510A-57F5-4330-8649-92E184B1BE04}" type="slidenum">
              <a:rPr lang="en-US" sz="1200"/>
              <a:pPr/>
              <a:t>98</a:t>
            </a:fld>
            <a:endParaRPr lang="en-US" sz="1200" dirty="0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2.25  (54)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FD746961-38B4-4095-9DC9-9CE58111E10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(290)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6FA948E-4A3C-4913-BB67-7B378A68EEF1}" type="slidenum">
              <a:rPr lang="en-US" sz="1200"/>
              <a:pPr/>
              <a:t>99</a:t>
            </a:fld>
            <a:endParaRPr lang="en-US" sz="1200" dirty="0"/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2.26  (55)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E71FF852-FB9D-4703-99A3-51493E1B5630}" type="slidenum">
              <a:rPr lang="en-US" sz="1200"/>
              <a:pPr/>
              <a:t>100</a:t>
            </a:fld>
            <a:endParaRPr lang="en-US" sz="1200" dirty="0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2.27  (56)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07987D9-E07F-477A-A6B4-D3D55EBA8F0C}" type="slidenum">
              <a:rPr lang="en-US" sz="1200"/>
              <a:pPr/>
              <a:t>101</a:t>
            </a:fld>
            <a:endParaRPr lang="en-US" sz="1200" dirty="0"/>
          </a:p>
        </p:txBody>
      </p:sp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2.28  (57)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GS 35-255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71CB8D5E-48FB-4109-BF00-EC85D3732974}" type="slidenum">
              <a:rPr lang="en-US" sz="1200"/>
              <a:pPr/>
              <a:t>102</a:t>
            </a:fld>
            <a:endParaRPr lang="en-US" sz="1200" dirty="0"/>
          </a:p>
        </p:txBody>
      </p:sp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Severe Convective Storms AMS Monograph</a:t>
            </a:r>
          </a:p>
          <a:p>
            <a:pPr eaLnBrk="1" hangingPunct="1">
              <a:defRPr/>
            </a:pPr>
            <a:r>
              <a:rPr lang="en-US" dirty="0" smtClean="0">
                <a:ea typeface="ＭＳ Ｐゴシック" charset="0"/>
              </a:rPr>
              <a:t>Fig. 2.32 (64)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  <a:p>
            <a:pPr eaLnBrk="1" hangingPunct="1">
              <a:defRPr/>
            </a:pPr>
            <a:endParaRPr lang="en-US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FB6EA-A518-DD4B-9DEE-66E8E0034EE2}" type="slidenum">
              <a:rPr lang="en-US"/>
              <a:pPr/>
              <a:t>103</a:t>
            </a:fld>
            <a:endParaRPr lang="en-US" dirty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0184D-36D5-3746-8191-0FF4CE3DEC2C}" type="slidenum">
              <a:rPr lang="en-US"/>
              <a:pPr/>
              <a:t>104</a:t>
            </a:fld>
            <a:endParaRPr lang="en-US" dirty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FB6EA-A518-DD4B-9DEE-66E8E0034EE2}" type="slidenum">
              <a:rPr lang="en-US"/>
              <a:pPr/>
              <a:t>105</a:t>
            </a:fld>
            <a:endParaRPr lang="en-US" dirty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EAA8FF-0D1F-444E-8666-300BB9EA43FE}" type="slidenum">
              <a:rPr lang="en-US"/>
              <a:pPr/>
              <a:t>106</a:t>
            </a:fld>
            <a:endParaRPr lang="en-US" dirty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0FAA6-71F6-394E-96F6-24791AB183FC}" type="slidenum">
              <a:rPr lang="en-US"/>
              <a:pPr/>
              <a:t>107</a:t>
            </a:fld>
            <a:endParaRPr lang="en-US" dirty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696002-9901-3E45-AA47-183FEDC16683}" type="slidenum">
              <a:rPr lang="en-US"/>
              <a:pPr/>
              <a:t>108</a:t>
            </a:fld>
            <a:endParaRPr lang="en-US" dirty="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83DD5BF-2E06-42F1-9E26-C1685C06EDE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</a:rPr>
              <a:t>Bluestein Volume II (268)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3BC11-FC69-594A-8D06-27FFA1EC40F1}" type="slidenum">
              <a:rPr lang="en-US"/>
              <a:pPr/>
              <a:t>109</a:t>
            </a:fld>
            <a:endParaRPr lang="en-US" dirty="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7C11A-3160-7041-8FF9-6A6D3CEF5DE5}" type="slidenum">
              <a:rPr lang="en-US"/>
              <a:pPr/>
              <a:t>110</a:t>
            </a:fld>
            <a:endParaRPr lang="en-US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CE20B-2B0A-F041-993F-0E3E76858A64}" type="slidenum">
              <a:rPr lang="en-US"/>
              <a:pPr/>
              <a:t>111</a:t>
            </a:fld>
            <a:endParaRPr lang="en-US" dirty="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24BC30-CD41-1146-B1D7-17D4C4BF747A}" type="slidenum">
              <a:rPr lang="en-US"/>
              <a:pPr/>
              <a:t>112</a:t>
            </a:fld>
            <a:endParaRPr lang="en-US" dirty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6E82B-E47C-1D4F-A907-FEE0622A2875}" type="slidenum">
              <a:rPr lang="en-US"/>
              <a:pPr/>
              <a:t>113</a:t>
            </a:fld>
            <a:endParaRPr lang="en-US" dirty="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39A1D-EC22-AF48-A0C3-9A675ABB4058}" type="slidenum">
              <a:rPr lang="en-US"/>
              <a:pPr/>
              <a:t>114</a:t>
            </a:fld>
            <a:endParaRPr lang="en-US" dirty="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F1F4-BC5E-2347-BC28-99AA439C0F6A}" type="slidenum">
              <a:rPr lang="en-US"/>
              <a:pPr/>
              <a:t>115</a:t>
            </a:fld>
            <a:endParaRPr lang="en-US" dirty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CAA30-CBE6-0742-8349-ECABFC65EAAF}" type="slidenum">
              <a:rPr lang="en-US"/>
              <a:pPr/>
              <a:t>116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0FC5A-A1EC-4248-8CBF-E054EE168C76}" type="slidenum">
              <a:rPr lang="en-US"/>
              <a:pPr/>
              <a:t>117</a:t>
            </a:fld>
            <a:endParaRPr lang="en-US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ACCB5-4D83-0149-9BF6-5F1ECA1DAEEE}" type="slidenum">
              <a:rPr lang="en-US"/>
              <a:pPr/>
              <a:t>118</a:t>
            </a:fld>
            <a:endParaRPr lang="en-US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607AE-5D5D-B640-B699-D020C4CCC8B2}" type="slidenum">
              <a:rPr lang="en-US"/>
              <a:pPr/>
              <a:t>9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C0CDA-8EDF-0141-AF0D-05626AF666DA}" type="slidenum">
              <a:rPr lang="en-US"/>
              <a:pPr/>
              <a:t>119</a:t>
            </a:fld>
            <a:endParaRPr lang="en-US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E27E2-396D-5448-86B5-B8F04F7B53B1}" type="slidenum">
              <a:rPr lang="en-US"/>
              <a:pPr/>
              <a:t>120</a:t>
            </a:fld>
            <a:endParaRPr lang="en-US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63373-99ED-9D46-953C-C1BDEAABE40E}" type="slidenum">
              <a:rPr lang="en-US"/>
              <a:pPr/>
              <a:t>121</a:t>
            </a:fld>
            <a:endParaRPr lang="en-US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C0107-28B6-5B4F-83ED-235AD972B60F}" type="slidenum">
              <a:rPr lang="en-US"/>
              <a:pPr/>
              <a:t>122</a:t>
            </a:fld>
            <a:endParaRPr lang="en-US" dirty="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B17CB-BC3A-9C4E-BE30-82A191D1E4F7}" type="slidenum">
              <a:rPr lang="en-US"/>
              <a:pPr/>
              <a:t>123</a:t>
            </a:fld>
            <a:endParaRPr lang="en-US" dirty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5AEBC-46CD-374C-8C70-647362EA08FD}" type="slidenum">
              <a:rPr lang="en-US"/>
              <a:pPr/>
              <a:t>124</a:t>
            </a:fld>
            <a:endParaRPr lang="en-US" dirty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F14BB3-B4F5-324D-98E8-F7911A88A08A}" type="slidenum">
              <a:rPr lang="en-US"/>
              <a:pPr/>
              <a:t>125</a:t>
            </a:fld>
            <a:endParaRPr lang="en-US" dirty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819B16-88B3-8440-B9ED-488B58D65968}" type="slidenum">
              <a:rPr lang="en-US"/>
              <a:pPr/>
              <a:t>126</a:t>
            </a:fld>
            <a:endParaRPr lang="en-US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5A126-CF90-A848-90C8-8046FFB6E50A}" type="slidenum">
              <a:rPr lang="en-US"/>
              <a:pPr/>
              <a:t>127</a:t>
            </a:fld>
            <a:endParaRPr lang="en-US" dirty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A207E-0443-7440-B400-48407458CE4E}" type="slidenum">
              <a:rPr lang="en-US"/>
              <a:pPr/>
              <a:t>128</a:t>
            </a:fld>
            <a:endParaRPr lang="en-US" dirty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F5DE65-9F69-374A-A980-09BFCD3976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BAE490C-6C51-C54B-9E84-1B0B564C71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0F31B2-09A3-704B-88D0-B8C76DC51A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53F843FB-40A2-CD4F-BEAE-6EE5B4169A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992005-532D-4F43-B61E-1CAA4F324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8B48A5-E279-0B47-8E98-0A8226C78E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317ACA-D9DB-2C48-BCDB-1F9D117475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304005-C370-1F40-A0F4-A61662359F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1F9F6D-2724-2444-BA31-ED86D720F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7B9ACB-0721-0447-9A66-618E4BFC0F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3DE9E8-77E6-5D42-87AB-2597C29FF8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FEE711-CCD0-9D41-81F4-48706C3BFE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D4C357-1436-294C-84B7-2F251D8162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hyperlink" Target="http://severewx.atmos.uiuc.edu/18/tornado.freq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pn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2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severewx.atmos.uiuc.edu/18/182-landspout/landspout-tr/landspouttr_wilhelmson-lee.mov" TargetMode="External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hyperlink" Target="http://severewx.atmos.uiuc.edu/19/2.inch.hail.prob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5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6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2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3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3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3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40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41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4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93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nn.com/2013/06/11/travel/hong-kong-kai-tak-airport/index.html?iid=article_sidebar" TargetMode="Externa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5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hyperlink" Target="http://severewx.atmos.uiuc.edu/21/online.21.1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hyperlink" Target="http://severewx.atmos.uiuc.edu/18/050399.reflectivity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sz="5000" b="1" dirty="0">
                <a:solidFill>
                  <a:srgbClr val="FF0000"/>
                </a:solidFill>
              </a:rPr>
              <a:t>Brief Overview of Severe Weather Forecasting</a:t>
            </a:r>
            <a:endParaRPr lang="en-US" sz="50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81884" y="3786188"/>
            <a:ext cx="62913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/>
              <a:t>ATM </a:t>
            </a:r>
            <a:r>
              <a:rPr lang="en-US" sz="3000" b="1" dirty="0" smtClean="0"/>
              <a:t>401–</a:t>
            </a:r>
            <a:r>
              <a:rPr lang="en-US" sz="3000" b="1" dirty="0"/>
              <a:t>Synoptic Meteorology II</a:t>
            </a:r>
          </a:p>
          <a:p>
            <a:pPr algn="ctr"/>
            <a:r>
              <a:rPr lang="en-US" sz="3000" b="1" dirty="0"/>
              <a:t>Spring </a:t>
            </a:r>
            <a:r>
              <a:rPr lang="en-US" sz="3000" b="1" dirty="0" smtClean="0"/>
              <a:t>2014</a:t>
            </a:r>
            <a:endParaRPr lang="en-US" sz="2400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5181600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Lance Bosart, Tom Galarneau, Jr.</a:t>
            </a:r>
            <a:r>
              <a:rPr lang="en-US" dirty="0" smtClean="0"/>
              <a:t>, </a:t>
            </a:r>
            <a:r>
              <a:rPr lang="en-US" dirty="0"/>
              <a:t>Heather </a:t>
            </a:r>
            <a:r>
              <a:rPr lang="en-US" dirty="0" smtClean="0"/>
              <a:t>Archambault, </a:t>
            </a:r>
          </a:p>
          <a:p>
            <a:pPr algn="ctr"/>
            <a:r>
              <a:rPr lang="en-US" dirty="0" smtClean="0"/>
              <a:t>Nick Metz</a:t>
            </a:r>
            <a:r>
              <a:rPr lang="en-US" dirty="0"/>
              <a:t>, Jay </a:t>
            </a:r>
            <a:r>
              <a:rPr lang="en-US" dirty="0" err="1" smtClean="0"/>
              <a:t>Cordeira</a:t>
            </a:r>
            <a:r>
              <a:rPr lang="en-US" dirty="0" smtClean="0"/>
              <a:t>, </a:t>
            </a:r>
            <a:r>
              <a:rPr lang="en-US" dirty="0" err="1" smtClean="0"/>
              <a:t>Jaymes</a:t>
            </a:r>
            <a:r>
              <a:rPr lang="en-US" dirty="0" smtClean="0"/>
              <a:t> Kenyon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 now featuring Philippe Papin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5122" name="Picture 3" descr="Fig.2.39.tif                                                   00933C2B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2400"/>
            <a:ext cx="54483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935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50178" name="Picture 3" descr="Fig. 2.27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079" r="2548" b="1349"/>
          <a:stretch>
            <a:fillRect/>
          </a:stretch>
        </p:blipFill>
        <p:spPr bwMode="auto">
          <a:xfrm>
            <a:off x="1682750" y="0"/>
            <a:ext cx="57769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0850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52226" name="Picture 3" descr="Fig. 2.28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r="1871"/>
          <a:stretch>
            <a:fillRect/>
          </a:stretch>
        </p:blipFill>
        <p:spPr bwMode="auto">
          <a:xfrm>
            <a:off x="1752600" y="0"/>
            <a:ext cx="5951538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520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54274" name="Picture 3" descr="Fig. 2.32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1733" b="2065"/>
          <a:stretch>
            <a:fillRect/>
          </a:stretch>
        </p:blipFill>
        <p:spPr bwMode="auto">
          <a:xfrm>
            <a:off x="1905000" y="0"/>
            <a:ext cx="490855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970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ile0123"/>
          <p:cNvPicPr>
            <a:picLocks noChangeAspect="1" noChangeArrowheads="1"/>
          </p:cNvPicPr>
          <p:nvPr/>
        </p:nvPicPr>
        <p:blipFill>
          <a:blip r:embed="rId3"/>
          <a:srcRect l="31403" t="13911" r="14766" b="50685"/>
          <a:stretch>
            <a:fillRect/>
          </a:stretch>
        </p:blipFill>
        <p:spPr bwMode="auto">
          <a:xfrm>
            <a:off x="1219200" y="533400"/>
            <a:ext cx="6477000" cy="5811838"/>
          </a:xfrm>
          <a:prstGeom prst="rect">
            <a:avLst/>
          </a:prstGeom>
          <a:noFill/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6445250" y="6491288"/>
            <a:ext cx="2700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Davies-Jones et al. 2001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752600" y="6567488"/>
            <a:ext cx="4572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Lucida Grande" charset="0"/>
                <a:hlinkClick r:id="rId4"/>
              </a:rPr>
              <a:t>http://severewx.atmos.uiuc.edu/18/tornado.freq.html</a:t>
            </a:r>
            <a:endParaRPr lang="en-US" sz="1300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362200" y="44450"/>
            <a:ext cx="475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Tornado Climatology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le0124"/>
          <p:cNvPicPr>
            <a:picLocks noChangeAspect="1" noChangeArrowheads="1"/>
          </p:cNvPicPr>
          <p:nvPr/>
        </p:nvPicPr>
        <p:blipFill>
          <a:blip r:embed="rId3"/>
          <a:srcRect l="12657" t="6647" r="25642" b="55942"/>
          <a:stretch>
            <a:fillRect/>
          </a:stretch>
        </p:blipFill>
        <p:spPr bwMode="auto">
          <a:xfrm>
            <a:off x="1143000" y="685800"/>
            <a:ext cx="6858000" cy="5673725"/>
          </a:xfrm>
          <a:prstGeom prst="rect">
            <a:avLst/>
          </a:prstGeom>
          <a:noFill/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6445250" y="6491288"/>
            <a:ext cx="2700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Davies-Jones et al.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5410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151" y="57912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Source:  Patrick March (OU)</a:t>
            </a:r>
          </a:p>
          <a:p>
            <a:r>
              <a:rPr lang="en-US" dirty="0" smtClean="0"/>
              <a:t>- More details (and other graphics) are </a:t>
            </a:r>
            <a:r>
              <a:rPr lang="en-US" dirty="0"/>
              <a:t>available at:  http://</a:t>
            </a:r>
            <a:r>
              <a:rPr lang="en-US" dirty="0" err="1"/>
              <a:t>www.atmos.albany.edu</a:t>
            </a:r>
            <a:r>
              <a:rPr lang="en-US" dirty="0"/>
              <a:t>/</a:t>
            </a:r>
            <a:r>
              <a:rPr lang="en-US" dirty="0" err="1"/>
              <a:t>daes</a:t>
            </a:r>
            <a:r>
              <a:rPr lang="en-US" dirty="0"/>
              <a:t>/</a:t>
            </a:r>
            <a:r>
              <a:rPr lang="en-US" dirty="0" err="1"/>
              <a:t>atmclasses</a:t>
            </a:r>
            <a:r>
              <a:rPr lang="en-US" dirty="0"/>
              <a:t>/atm401/PPTs-</a:t>
            </a:r>
            <a:r>
              <a:rPr lang="en-US" dirty="0" err="1"/>
              <a:t>PDFs_files</a:t>
            </a:r>
            <a:r>
              <a:rPr lang="en-US" dirty="0"/>
              <a:t>/</a:t>
            </a:r>
            <a:r>
              <a:rPr lang="en-US" dirty="0" err="1"/>
              <a:t>tornado_probs.pdf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3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2944813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905000"/>
            <a:ext cx="4343400" cy="2573338"/>
          </a:xfrm>
          <a:prstGeom prst="rect">
            <a:avLst/>
          </a:prstGeom>
          <a:noFill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73588"/>
            <a:ext cx="7010400" cy="2284412"/>
          </a:xfrm>
          <a:prstGeom prst="rect">
            <a:avLst/>
          </a:prstGeom>
          <a:noFill/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52400" y="3505200"/>
            <a:ext cx="4364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500" b="1" dirty="0"/>
              <a:t>Doppler On Wheels (DOWs)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ile0126"/>
          <p:cNvPicPr>
            <a:picLocks noChangeAspect="1" noChangeArrowheads="1"/>
          </p:cNvPicPr>
          <p:nvPr/>
        </p:nvPicPr>
        <p:blipFill>
          <a:blip r:embed="rId3"/>
          <a:srcRect l="22966" t="14313" r="13434" b="54692"/>
          <a:stretch>
            <a:fillRect/>
          </a:stretch>
        </p:blipFill>
        <p:spPr bwMode="auto">
          <a:xfrm>
            <a:off x="533400" y="762000"/>
            <a:ext cx="8001000" cy="5321300"/>
          </a:xfrm>
          <a:prstGeom prst="rect">
            <a:avLst/>
          </a:prstGeom>
          <a:noFill/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6445250" y="6491288"/>
            <a:ext cx="2700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Davies-Jones et al.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ile0125"/>
          <p:cNvPicPr>
            <a:picLocks noChangeAspect="1" noChangeArrowheads="1"/>
          </p:cNvPicPr>
          <p:nvPr/>
        </p:nvPicPr>
        <p:blipFill>
          <a:blip r:embed="rId3"/>
          <a:srcRect l="16232" t="6328" r="8131" b="16150"/>
          <a:stretch>
            <a:fillRect/>
          </a:stretch>
        </p:blipFill>
        <p:spPr bwMode="auto">
          <a:xfrm>
            <a:off x="609600" y="381000"/>
            <a:ext cx="7924800" cy="5953125"/>
          </a:xfrm>
          <a:prstGeom prst="rect">
            <a:avLst/>
          </a:prstGeom>
          <a:noFill/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445250" y="6491288"/>
            <a:ext cx="2700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Davies-Jones et al.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Non-Supercell Tornadoes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57200" y="6324600"/>
            <a:ext cx="81915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Lucida Grande" charset="0"/>
                <a:hlinkClick r:id="rId3"/>
              </a:rPr>
              <a:t>http://severewx.atmos.uiuc.edu/18/182-landspout/landspout-tr/landspouttr_wilhelmson-lee.mov</a:t>
            </a:r>
            <a:endParaRPr lang="en-US" sz="1300" dirty="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103428" name="Picture 4" descr="fig3"/>
          <p:cNvPicPr>
            <a:picLocks noChangeAspect="1" noChangeArrowheads="1"/>
          </p:cNvPicPr>
          <p:nvPr/>
        </p:nvPicPr>
        <p:blipFill>
          <a:blip r:embed="rId4">
            <a:lum contrast="32000"/>
          </a:blip>
          <a:srcRect l="10547" t="5502" r="9419" b="74730"/>
          <a:stretch>
            <a:fillRect/>
          </a:stretch>
        </p:blipFill>
        <p:spPr bwMode="auto">
          <a:xfrm>
            <a:off x="152400" y="1981200"/>
            <a:ext cx="8839200" cy="3000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12725" y="5148263"/>
            <a:ext cx="6981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Source: Johnson and Mapes (2001), AMS </a:t>
            </a:r>
            <a:r>
              <a:rPr lang="en-US" i="1" dirty="0"/>
              <a:t>Meteor. Monogr.,</a:t>
            </a:r>
            <a:r>
              <a:rPr lang="en-US" dirty="0"/>
              <a:t> No. 50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7170" name="Picture 3" descr="Fig.2.40.tif                                                   00933C2B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724" r="5351" b="739"/>
          <a:stretch>
            <a:fillRect/>
          </a:stretch>
        </p:blipFill>
        <p:spPr bwMode="auto">
          <a:xfrm>
            <a:off x="2638425" y="152400"/>
            <a:ext cx="38671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77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Hail Formation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14600" y="1066800"/>
            <a:ext cx="3906838" cy="4572000"/>
          </a:xfrm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600200" y="6172200"/>
            <a:ext cx="587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http://severewx.atmos.uiuc.edu/19/2.inch.hail.probs.html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30788" cy="3354388"/>
          </a:xfrm>
          <a:prstGeom prst="rect">
            <a:avLst/>
          </a:prstGeom>
          <a:noFill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350000" y="0"/>
            <a:ext cx="279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300" b="1" dirty="0"/>
              <a:t>22 June 2003</a:t>
            </a:r>
          </a:p>
          <a:p>
            <a:r>
              <a:rPr lang="en-US" sz="3300" b="1" dirty="0"/>
              <a:t>Aurora, NE</a:t>
            </a:r>
            <a:endParaRPr lang="en-US" dirty="0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0" y="5851525"/>
            <a:ext cx="41021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18.75” Circumference</a:t>
            </a:r>
          </a:p>
          <a:p>
            <a:r>
              <a:rPr lang="en-US" sz="3000" b="1" dirty="0"/>
              <a:t>1.5 Lbs.</a:t>
            </a:r>
            <a:endParaRPr lang="en-US" dirty="0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0" y="3352800"/>
            <a:ext cx="3652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Largest hailstone ever recorded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50012" t="16142" b="25258"/>
          <a:stretch>
            <a:fillRect/>
          </a:stretch>
        </p:blipFill>
        <p:spPr>
          <a:xfrm>
            <a:off x="1371600" y="0"/>
            <a:ext cx="6580188" cy="6858000"/>
          </a:xfrm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944938" y="6308725"/>
            <a:ext cx="52022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22 June 2003 6:16 p.m. CDT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50012" t="16142" b="25258"/>
          <a:stretch>
            <a:fillRect/>
          </a:stretch>
        </p:blipFill>
        <p:spPr>
          <a:xfrm>
            <a:off x="1371600" y="0"/>
            <a:ext cx="6580188" cy="6858000"/>
          </a:xfrm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944938" y="6308725"/>
            <a:ext cx="52022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22 June 2003 6:16 p.m. CDT</a:t>
            </a:r>
          </a:p>
        </p:txBody>
      </p:sp>
      <p:sp>
        <p:nvSpPr>
          <p:cNvPr id="91140" name="Oval 4"/>
          <p:cNvSpPr>
            <a:spLocks noChangeArrowheads="1"/>
          </p:cNvSpPr>
          <p:nvPr/>
        </p:nvSpPr>
        <p:spPr bwMode="auto">
          <a:xfrm>
            <a:off x="4343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267200" y="1600200"/>
            <a:ext cx="774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Tom</a:t>
            </a:r>
            <a:endParaRPr lang="en-US" dirty="0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H="1">
            <a:off x="4419600" y="19812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3429000" y="3048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H="1">
            <a:off x="7239000" y="259080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5" name="Oval 9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6" name="Oval 10"/>
          <p:cNvSpPr>
            <a:spLocks noChangeArrowheads="1"/>
          </p:cNvSpPr>
          <p:nvPr/>
        </p:nvSpPr>
        <p:spPr bwMode="auto">
          <a:xfrm>
            <a:off x="41148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2362200" y="2819400"/>
            <a:ext cx="11001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Aurora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858000" y="2209800"/>
            <a:ext cx="9921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Lance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66800"/>
            <a:ext cx="7696200" cy="5184775"/>
          </a:xfrm>
          <a:prstGeom prst="rect">
            <a:avLst/>
          </a:prstGeom>
          <a:noFill/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5724525" y="0"/>
            <a:ext cx="34242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3 September 1970</a:t>
            </a:r>
          </a:p>
          <a:p>
            <a:r>
              <a:rPr lang="en-US" sz="3000" b="1" dirty="0"/>
              <a:t>Coffeyville, KS</a:t>
            </a:r>
            <a:endParaRPr lang="en-US" dirty="0"/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971800" y="6324600"/>
            <a:ext cx="3767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Heaviest hailstone ever recorded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0" y="0"/>
            <a:ext cx="3889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17.5” Circumference</a:t>
            </a:r>
          </a:p>
          <a:p>
            <a:r>
              <a:rPr lang="en-US" sz="3000" b="1" dirty="0"/>
              <a:t>2 Lbs.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Severe Weather Forecasting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Example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743200" y="3733800"/>
            <a:ext cx="376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/>
              <a:t>18–19 October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6491288"/>
            <a:ext cx="353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http://www.rap.ucar.edu/weather/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0"/>
            <a:ext cx="6858000" cy="6858000"/>
          </a:xfrm>
        </p:spPr>
      </p:pic>
      <p:sp>
        <p:nvSpPr>
          <p:cNvPr id="26637" name="Freeform 13"/>
          <p:cNvSpPr>
            <a:spLocks/>
          </p:cNvSpPr>
          <p:nvPr/>
        </p:nvSpPr>
        <p:spPr bwMode="auto">
          <a:xfrm>
            <a:off x="-77788" y="3149600"/>
            <a:ext cx="8080376" cy="3770313"/>
          </a:xfrm>
          <a:custGeom>
            <a:avLst/>
            <a:gdLst/>
            <a:ahLst/>
            <a:cxnLst>
              <a:cxn ang="0">
                <a:pos x="721" y="2096"/>
              </a:cxn>
              <a:cxn ang="0">
                <a:pos x="769" y="1088"/>
              </a:cxn>
              <a:cxn ang="0">
                <a:pos x="1009" y="992"/>
              </a:cxn>
              <a:cxn ang="0">
                <a:pos x="1201" y="656"/>
              </a:cxn>
              <a:cxn ang="0">
                <a:pos x="1057" y="320"/>
              </a:cxn>
              <a:cxn ang="0">
                <a:pos x="1105" y="32"/>
              </a:cxn>
              <a:cxn ang="0">
                <a:pos x="1585" y="128"/>
              </a:cxn>
              <a:cxn ang="0">
                <a:pos x="2161" y="176"/>
              </a:cxn>
              <a:cxn ang="0">
                <a:pos x="2593" y="176"/>
              </a:cxn>
              <a:cxn ang="0">
                <a:pos x="3025" y="80"/>
              </a:cxn>
              <a:cxn ang="0">
                <a:pos x="3697" y="272"/>
              </a:cxn>
              <a:cxn ang="0">
                <a:pos x="3937" y="608"/>
              </a:cxn>
              <a:cxn ang="0">
                <a:pos x="3904" y="969"/>
              </a:cxn>
              <a:cxn ang="0">
                <a:pos x="4034" y="1398"/>
              </a:cxn>
              <a:cxn ang="0">
                <a:pos x="4177" y="896"/>
              </a:cxn>
              <a:cxn ang="0">
                <a:pos x="4369" y="896"/>
              </a:cxn>
              <a:cxn ang="0">
                <a:pos x="4465" y="1088"/>
              </a:cxn>
              <a:cxn ang="0">
                <a:pos x="4753" y="1040"/>
              </a:cxn>
              <a:cxn ang="0">
                <a:pos x="5041" y="848"/>
              </a:cxn>
              <a:cxn ang="0">
                <a:pos x="5045" y="2329"/>
              </a:cxn>
              <a:cxn ang="0">
                <a:pos x="721" y="2336"/>
              </a:cxn>
              <a:cxn ang="0">
                <a:pos x="721" y="2096"/>
              </a:cxn>
            </a:cxnLst>
            <a:rect l="0" t="0" r="r" b="b"/>
            <a:pathLst>
              <a:path w="5090" h="2375">
                <a:moveTo>
                  <a:pt x="721" y="2096"/>
                </a:moveTo>
                <a:cubicBezTo>
                  <a:pt x="729" y="1888"/>
                  <a:pt x="721" y="1272"/>
                  <a:pt x="769" y="1088"/>
                </a:cubicBezTo>
                <a:cubicBezTo>
                  <a:pt x="817" y="904"/>
                  <a:pt x="937" y="1064"/>
                  <a:pt x="1009" y="992"/>
                </a:cubicBezTo>
                <a:cubicBezTo>
                  <a:pt x="1081" y="920"/>
                  <a:pt x="1193" y="768"/>
                  <a:pt x="1201" y="656"/>
                </a:cubicBezTo>
                <a:cubicBezTo>
                  <a:pt x="1209" y="544"/>
                  <a:pt x="1073" y="424"/>
                  <a:pt x="1057" y="320"/>
                </a:cubicBezTo>
                <a:cubicBezTo>
                  <a:pt x="1041" y="216"/>
                  <a:pt x="1017" y="64"/>
                  <a:pt x="1105" y="32"/>
                </a:cubicBezTo>
                <a:cubicBezTo>
                  <a:pt x="1193" y="0"/>
                  <a:pt x="1409" y="104"/>
                  <a:pt x="1585" y="128"/>
                </a:cubicBezTo>
                <a:cubicBezTo>
                  <a:pt x="1761" y="152"/>
                  <a:pt x="1993" y="168"/>
                  <a:pt x="2161" y="176"/>
                </a:cubicBezTo>
                <a:cubicBezTo>
                  <a:pt x="2329" y="184"/>
                  <a:pt x="2449" y="192"/>
                  <a:pt x="2593" y="176"/>
                </a:cubicBezTo>
                <a:cubicBezTo>
                  <a:pt x="2737" y="160"/>
                  <a:pt x="2841" y="64"/>
                  <a:pt x="3025" y="80"/>
                </a:cubicBezTo>
                <a:cubicBezTo>
                  <a:pt x="3209" y="96"/>
                  <a:pt x="3545" y="184"/>
                  <a:pt x="3697" y="272"/>
                </a:cubicBezTo>
                <a:cubicBezTo>
                  <a:pt x="3849" y="360"/>
                  <a:pt x="3903" y="492"/>
                  <a:pt x="3937" y="608"/>
                </a:cubicBezTo>
                <a:cubicBezTo>
                  <a:pt x="3971" y="724"/>
                  <a:pt x="3888" y="837"/>
                  <a:pt x="3904" y="969"/>
                </a:cubicBezTo>
                <a:cubicBezTo>
                  <a:pt x="3920" y="1101"/>
                  <a:pt x="3911" y="1412"/>
                  <a:pt x="4034" y="1398"/>
                </a:cubicBezTo>
                <a:cubicBezTo>
                  <a:pt x="4157" y="1384"/>
                  <a:pt x="4121" y="980"/>
                  <a:pt x="4177" y="896"/>
                </a:cubicBezTo>
                <a:cubicBezTo>
                  <a:pt x="4233" y="812"/>
                  <a:pt x="4321" y="864"/>
                  <a:pt x="4369" y="896"/>
                </a:cubicBezTo>
                <a:cubicBezTo>
                  <a:pt x="4417" y="928"/>
                  <a:pt x="4401" y="1064"/>
                  <a:pt x="4465" y="1088"/>
                </a:cubicBezTo>
                <a:cubicBezTo>
                  <a:pt x="4529" y="1112"/>
                  <a:pt x="4657" y="1080"/>
                  <a:pt x="4753" y="1040"/>
                </a:cubicBezTo>
                <a:cubicBezTo>
                  <a:pt x="4849" y="1000"/>
                  <a:pt x="4992" y="633"/>
                  <a:pt x="5041" y="848"/>
                </a:cubicBezTo>
                <a:cubicBezTo>
                  <a:pt x="5090" y="1063"/>
                  <a:pt x="5028" y="2152"/>
                  <a:pt x="5045" y="2329"/>
                </a:cubicBezTo>
                <a:cubicBezTo>
                  <a:pt x="4540" y="2341"/>
                  <a:pt x="1442" y="2375"/>
                  <a:pt x="721" y="2336"/>
                </a:cubicBezTo>
                <a:cubicBezTo>
                  <a:pt x="0" y="2297"/>
                  <a:pt x="713" y="2304"/>
                  <a:pt x="721" y="2096"/>
                </a:cubicBezTo>
                <a:close/>
              </a:path>
            </a:pathLst>
          </a:custGeom>
          <a:solidFill>
            <a:srgbClr val="008000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1039813" y="3287713"/>
            <a:ext cx="6986587" cy="3951287"/>
          </a:xfrm>
          <a:custGeom>
            <a:avLst/>
            <a:gdLst/>
            <a:ahLst/>
            <a:cxnLst>
              <a:cxn ang="0">
                <a:pos x="17" y="1961"/>
              </a:cxn>
              <a:cxn ang="0">
                <a:pos x="65" y="1289"/>
              </a:cxn>
              <a:cxn ang="0">
                <a:pos x="257" y="1097"/>
              </a:cxn>
              <a:cxn ang="0">
                <a:pos x="545" y="665"/>
              </a:cxn>
              <a:cxn ang="0">
                <a:pos x="370" y="67"/>
              </a:cxn>
              <a:cxn ang="0">
                <a:pos x="792" y="264"/>
              </a:cxn>
              <a:cxn ang="0">
                <a:pos x="1361" y="329"/>
              </a:cxn>
              <a:cxn ang="0">
                <a:pos x="1745" y="233"/>
              </a:cxn>
              <a:cxn ang="0">
                <a:pos x="2369" y="185"/>
              </a:cxn>
              <a:cxn ang="0">
                <a:pos x="3041" y="281"/>
              </a:cxn>
              <a:cxn ang="0">
                <a:pos x="3018" y="722"/>
              </a:cxn>
              <a:cxn ang="0">
                <a:pos x="2801" y="905"/>
              </a:cxn>
              <a:cxn ang="0">
                <a:pos x="2887" y="1354"/>
              </a:cxn>
              <a:cxn ang="0">
                <a:pos x="3134" y="1645"/>
              </a:cxn>
              <a:cxn ang="0">
                <a:pos x="3665" y="1241"/>
              </a:cxn>
              <a:cxn ang="0">
                <a:pos x="4289" y="857"/>
              </a:cxn>
              <a:cxn ang="0">
                <a:pos x="4337" y="809"/>
              </a:cxn>
              <a:cxn ang="0">
                <a:pos x="4337" y="2249"/>
              </a:cxn>
              <a:cxn ang="0">
                <a:pos x="17" y="2249"/>
              </a:cxn>
              <a:cxn ang="0">
                <a:pos x="17" y="1961"/>
              </a:cxn>
            </a:cxnLst>
            <a:rect l="0" t="0" r="r" b="b"/>
            <a:pathLst>
              <a:path w="4401" h="2489">
                <a:moveTo>
                  <a:pt x="17" y="1961"/>
                </a:moveTo>
                <a:cubicBezTo>
                  <a:pt x="25" y="1801"/>
                  <a:pt x="25" y="1433"/>
                  <a:pt x="65" y="1289"/>
                </a:cubicBezTo>
                <a:cubicBezTo>
                  <a:pt x="105" y="1145"/>
                  <a:pt x="177" y="1201"/>
                  <a:pt x="257" y="1097"/>
                </a:cubicBezTo>
                <a:cubicBezTo>
                  <a:pt x="337" y="993"/>
                  <a:pt x="465" y="845"/>
                  <a:pt x="545" y="665"/>
                </a:cubicBezTo>
                <a:cubicBezTo>
                  <a:pt x="625" y="485"/>
                  <a:pt x="329" y="134"/>
                  <a:pt x="370" y="67"/>
                </a:cubicBezTo>
                <a:cubicBezTo>
                  <a:pt x="411" y="0"/>
                  <a:pt x="627" y="220"/>
                  <a:pt x="792" y="264"/>
                </a:cubicBezTo>
                <a:cubicBezTo>
                  <a:pt x="968" y="320"/>
                  <a:pt x="1202" y="334"/>
                  <a:pt x="1361" y="329"/>
                </a:cubicBezTo>
                <a:cubicBezTo>
                  <a:pt x="1520" y="324"/>
                  <a:pt x="1577" y="257"/>
                  <a:pt x="1745" y="233"/>
                </a:cubicBezTo>
                <a:cubicBezTo>
                  <a:pt x="1913" y="209"/>
                  <a:pt x="2153" y="177"/>
                  <a:pt x="2369" y="185"/>
                </a:cubicBezTo>
                <a:cubicBezTo>
                  <a:pt x="2585" y="193"/>
                  <a:pt x="2933" y="192"/>
                  <a:pt x="3041" y="281"/>
                </a:cubicBezTo>
                <a:cubicBezTo>
                  <a:pt x="3149" y="370"/>
                  <a:pt x="3058" y="618"/>
                  <a:pt x="3018" y="722"/>
                </a:cubicBezTo>
                <a:cubicBezTo>
                  <a:pt x="2978" y="826"/>
                  <a:pt x="2823" y="800"/>
                  <a:pt x="2801" y="905"/>
                </a:cubicBezTo>
                <a:cubicBezTo>
                  <a:pt x="2779" y="1010"/>
                  <a:pt x="2832" y="1231"/>
                  <a:pt x="2887" y="1354"/>
                </a:cubicBezTo>
                <a:cubicBezTo>
                  <a:pt x="2942" y="1477"/>
                  <a:pt x="3004" y="1664"/>
                  <a:pt x="3134" y="1645"/>
                </a:cubicBezTo>
                <a:cubicBezTo>
                  <a:pt x="3264" y="1626"/>
                  <a:pt x="3473" y="1372"/>
                  <a:pt x="3665" y="1241"/>
                </a:cubicBezTo>
                <a:cubicBezTo>
                  <a:pt x="3857" y="1110"/>
                  <a:pt x="4177" y="929"/>
                  <a:pt x="4289" y="857"/>
                </a:cubicBezTo>
                <a:cubicBezTo>
                  <a:pt x="4401" y="785"/>
                  <a:pt x="4329" y="577"/>
                  <a:pt x="4337" y="809"/>
                </a:cubicBezTo>
                <a:cubicBezTo>
                  <a:pt x="4345" y="1041"/>
                  <a:pt x="4327" y="1987"/>
                  <a:pt x="4337" y="2249"/>
                </a:cubicBezTo>
                <a:cubicBezTo>
                  <a:pt x="3617" y="2489"/>
                  <a:pt x="560" y="2249"/>
                  <a:pt x="17" y="2249"/>
                </a:cubicBezTo>
                <a:cubicBezTo>
                  <a:pt x="0" y="2104"/>
                  <a:pt x="9" y="2121"/>
                  <a:pt x="17" y="1961"/>
                </a:cubicBezTo>
                <a:close/>
              </a:path>
            </a:pathLst>
          </a:custGeom>
          <a:solidFill>
            <a:srgbClr val="339966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5" name="Freeform 11"/>
          <p:cNvSpPr>
            <a:spLocks/>
          </p:cNvSpPr>
          <p:nvPr/>
        </p:nvSpPr>
        <p:spPr bwMode="auto">
          <a:xfrm>
            <a:off x="1039813" y="4125913"/>
            <a:ext cx="3748087" cy="2755900"/>
          </a:xfrm>
          <a:custGeom>
            <a:avLst/>
            <a:gdLst/>
            <a:ahLst/>
            <a:cxnLst>
              <a:cxn ang="0">
                <a:pos x="113" y="857"/>
              </a:cxn>
              <a:cxn ang="0">
                <a:pos x="690" y="557"/>
              </a:cxn>
              <a:cxn ang="0">
                <a:pos x="829" y="194"/>
              </a:cxn>
              <a:cxn ang="0">
                <a:pos x="1258" y="34"/>
              </a:cxn>
              <a:cxn ang="0">
                <a:pos x="1585" y="12"/>
              </a:cxn>
              <a:cxn ang="0">
                <a:pos x="1760" y="106"/>
              </a:cxn>
              <a:cxn ang="0">
                <a:pos x="2269" y="136"/>
              </a:cxn>
              <a:cxn ang="0">
                <a:pos x="2312" y="506"/>
              </a:cxn>
              <a:cxn ang="0">
                <a:pos x="2276" y="914"/>
              </a:cxn>
              <a:cxn ang="0">
                <a:pos x="2254" y="1314"/>
              </a:cxn>
              <a:cxn ang="0">
                <a:pos x="2276" y="1728"/>
              </a:cxn>
              <a:cxn ang="0">
                <a:pos x="14" y="1728"/>
              </a:cxn>
              <a:cxn ang="0">
                <a:pos x="113" y="857"/>
              </a:cxn>
            </a:cxnLst>
            <a:rect l="0" t="0" r="r" b="b"/>
            <a:pathLst>
              <a:path w="2361" h="1736">
                <a:moveTo>
                  <a:pt x="113" y="857"/>
                </a:moveTo>
                <a:cubicBezTo>
                  <a:pt x="226" y="662"/>
                  <a:pt x="571" y="667"/>
                  <a:pt x="690" y="557"/>
                </a:cubicBezTo>
                <a:cubicBezTo>
                  <a:pt x="809" y="447"/>
                  <a:pt x="734" y="281"/>
                  <a:pt x="829" y="194"/>
                </a:cubicBezTo>
                <a:cubicBezTo>
                  <a:pt x="924" y="107"/>
                  <a:pt x="1132" y="64"/>
                  <a:pt x="1258" y="34"/>
                </a:cubicBezTo>
                <a:cubicBezTo>
                  <a:pt x="1384" y="4"/>
                  <a:pt x="1501" y="0"/>
                  <a:pt x="1585" y="12"/>
                </a:cubicBezTo>
                <a:cubicBezTo>
                  <a:pt x="1669" y="24"/>
                  <a:pt x="1646" y="85"/>
                  <a:pt x="1760" y="106"/>
                </a:cubicBezTo>
                <a:cubicBezTo>
                  <a:pt x="1874" y="127"/>
                  <a:pt x="2177" y="69"/>
                  <a:pt x="2269" y="136"/>
                </a:cubicBezTo>
                <a:cubicBezTo>
                  <a:pt x="2361" y="203"/>
                  <a:pt x="2311" y="376"/>
                  <a:pt x="2312" y="506"/>
                </a:cubicBezTo>
                <a:cubicBezTo>
                  <a:pt x="2313" y="636"/>
                  <a:pt x="2286" y="779"/>
                  <a:pt x="2276" y="914"/>
                </a:cubicBezTo>
                <a:cubicBezTo>
                  <a:pt x="2266" y="1049"/>
                  <a:pt x="2254" y="1178"/>
                  <a:pt x="2254" y="1314"/>
                </a:cubicBezTo>
                <a:cubicBezTo>
                  <a:pt x="2254" y="1450"/>
                  <a:pt x="2334" y="1663"/>
                  <a:pt x="2276" y="1728"/>
                </a:cubicBezTo>
                <a:cubicBezTo>
                  <a:pt x="1898" y="1736"/>
                  <a:pt x="392" y="1714"/>
                  <a:pt x="14" y="1728"/>
                </a:cubicBezTo>
                <a:cubicBezTo>
                  <a:pt x="21" y="1532"/>
                  <a:pt x="0" y="1052"/>
                  <a:pt x="113" y="857"/>
                </a:cubicBezTo>
                <a:close/>
              </a:path>
            </a:pathLst>
          </a:custGeom>
          <a:solidFill>
            <a:srgbClr val="008000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6491288"/>
            <a:ext cx="353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http://www.rap.ucar.edu/weather/</a:t>
            </a:r>
          </a:p>
        </p:txBody>
      </p:sp>
      <p:sp>
        <p:nvSpPr>
          <p:cNvPr id="26638" name="Freeform 14"/>
          <p:cNvSpPr>
            <a:spLocks/>
          </p:cNvSpPr>
          <p:nvPr/>
        </p:nvSpPr>
        <p:spPr bwMode="auto">
          <a:xfrm>
            <a:off x="1112838" y="11113"/>
            <a:ext cx="6772275" cy="3551237"/>
          </a:xfrm>
          <a:custGeom>
            <a:avLst/>
            <a:gdLst/>
            <a:ahLst/>
            <a:cxnLst>
              <a:cxn ang="0">
                <a:pos x="1263" y="0"/>
              </a:cxn>
              <a:cxn ang="0">
                <a:pos x="1379" y="204"/>
              </a:cxn>
              <a:cxn ang="0">
                <a:pos x="1735" y="466"/>
              </a:cxn>
              <a:cxn ang="0">
                <a:pos x="1590" y="611"/>
              </a:cxn>
              <a:cxn ang="0">
                <a:pos x="870" y="931"/>
              </a:cxn>
              <a:cxn ang="0">
                <a:pos x="106" y="1266"/>
              </a:cxn>
              <a:cxn ang="0">
                <a:pos x="237" y="1593"/>
              </a:cxn>
              <a:cxn ang="0">
                <a:pos x="499" y="1769"/>
              </a:cxn>
              <a:cxn ang="0">
                <a:pos x="1075" y="1961"/>
              </a:cxn>
              <a:cxn ang="0">
                <a:pos x="1372" y="1964"/>
              </a:cxn>
              <a:cxn ang="0">
                <a:pos x="1808" y="1978"/>
              </a:cxn>
              <a:cxn ang="0">
                <a:pos x="2339" y="1942"/>
              </a:cxn>
              <a:cxn ang="0">
                <a:pos x="2826" y="2095"/>
              </a:cxn>
              <a:cxn ang="0">
                <a:pos x="3335" y="2153"/>
              </a:cxn>
              <a:cxn ang="0">
                <a:pos x="3503" y="2218"/>
              </a:cxn>
              <a:cxn ang="0">
                <a:pos x="3823" y="2037"/>
              </a:cxn>
              <a:cxn ang="0">
                <a:pos x="4004" y="1542"/>
              </a:cxn>
              <a:cxn ang="0">
                <a:pos x="4266" y="997"/>
              </a:cxn>
            </a:cxnLst>
            <a:rect l="0" t="0" r="r" b="b"/>
            <a:pathLst>
              <a:path w="4266" h="2237">
                <a:moveTo>
                  <a:pt x="1263" y="0"/>
                </a:moveTo>
                <a:cubicBezTo>
                  <a:pt x="1282" y="34"/>
                  <a:pt x="1300" y="126"/>
                  <a:pt x="1379" y="204"/>
                </a:cubicBezTo>
                <a:cubicBezTo>
                  <a:pt x="1458" y="282"/>
                  <a:pt x="1700" y="398"/>
                  <a:pt x="1735" y="466"/>
                </a:cubicBezTo>
                <a:cubicBezTo>
                  <a:pt x="1770" y="534"/>
                  <a:pt x="1734" y="534"/>
                  <a:pt x="1590" y="611"/>
                </a:cubicBezTo>
                <a:cubicBezTo>
                  <a:pt x="1446" y="688"/>
                  <a:pt x="1117" y="822"/>
                  <a:pt x="870" y="931"/>
                </a:cubicBezTo>
                <a:cubicBezTo>
                  <a:pt x="623" y="1040"/>
                  <a:pt x="212" y="1156"/>
                  <a:pt x="106" y="1266"/>
                </a:cubicBezTo>
                <a:cubicBezTo>
                  <a:pt x="0" y="1376"/>
                  <a:pt x="171" y="1509"/>
                  <a:pt x="237" y="1593"/>
                </a:cubicBezTo>
                <a:cubicBezTo>
                  <a:pt x="303" y="1677"/>
                  <a:pt x="359" y="1708"/>
                  <a:pt x="499" y="1769"/>
                </a:cubicBezTo>
                <a:cubicBezTo>
                  <a:pt x="639" y="1830"/>
                  <a:pt x="929" y="1929"/>
                  <a:pt x="1075" y="1961"/>
                </a:cubicBezTo>
                <a:cubicBezTo>
                  <a:pt x="1221" y="1993"/>
                  <a:pt x="1250" y="1961"/>
                  <a:pt x="1372" y="1964"/>
                </a:cubicBezTo>
                <a:cubicBezTo>
                  <a:pt x="1494" y="1967"/>
                  <a:pt x="1647" y="1982"/>
                  <a:pt x="1808" y="1978"/>
                </a:cubicBezTo>
                <a:cubicBezTo>
                  <a:pt x="1969" y="1974"/>
                  <a:pt x="2169" y="1923"/>
                  <a:pt x="2339" y="1942"/>
                </a:cubicBezTo>
                <a:cubicBezTo>
                  <a:pt x="2509" y="1961"/>
                  <a:pt x="2660" y="2060"/>
                  <a:pt x="2826" y="2095"/>
                </a:cubicBezTo>
                <a:cubicBezTo>
                  <a:pt x="2992" y="2130"/>
                  <a:pt x="3222" y="2133"/>
                  <a:pt x="3335" y="2153"/>
                </a:cubicBezTo>
                <a:cubicBezTo>
                  <a:pt x="3448" y="2173"/>
                  <a:pt x="3422" y="2237"/>
                  <a:pt x="3503" y="2218"/>
                </a:cubicBezTo>
                <a:cubicBezTo>
                  <a:pt x="3584" y="2199"/>
                  <a:pt x="3739" y="2150"/>
                  <a:pt x="3823" y="2037"/>
                </a:cubicBezTo>
                <a:cubicBezTo>
                  <a:pt x="3907" y="1924"/>
                  <a:pt x="3930" y="1715"/>
                  <a:pt x="4004" y="1542"/>
                </a:cubicBezTo>
                <a:cubicBezTo>
                  <a:pt x="4078" y="1369"/>
                  <a:pt x="4222" y="1088"/>
                  <a:pt x="4266" y="997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1143000" y="2743200"/>
            <a:ext cx="6781800" cy="139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240"/>
              </a:cxn>
              <a:cxn ang="0">
                <a:pos x="624" y="288"/>
              </a:cxn>
              <a:cxn ang="0">
                <a:pos x="1200" y="336"/>
              </a:cxn>
              <a:cxn ang="0">
                <a:pos x="1728" y="336"/>
              </a:cxn>
              <a:cxn ang="0">
                <a:pos x="2256" y="288"/>
              </a:cxn>
              <a:cxn ang="0">
                <a:pos x="2640" y="432"/>
              </a:cxn>
              <a:cxn ang="0">
                <a:pos x="3072" y="528"/>
              </a:cxn>
              <a:cxn ang="0">
                <a:pos x="3504" y="720"/>
              </a:cxn>
              <a:cxn ang="0">
                <a:pos x="3792" y="864"/>
              </a:cxn>
              <a:cxn ang="0">
                <a:pos x="4176" y="624"/>
              </a:cxn>
              <a:cxn ang="0">
                <a:pos x="4272" y="480"/>
              </a:cxn>
            </a:cxnLst>
            <a:rect l="0" t="0" r="r" b="b"/>
            <a:pathLst>
              <a:path w="4272" h="880">
                <a:moveTo>
                  <a:pt x="0" y="0"/>
                </a:moveTo>
                <a:cubicBezTo>
                  <a:pt x="20" y="96"/>
                  <a:pt x="40" y="192"/>
                  <a:pt x="144" y="240"/>
                </a:cubicBezTo>
                <a:cubicBezTo>
                  <a:pt x="248" y="288"/>
                  <a:pt x="448" y="272"/>
                  <a:pt x="624" y="288"/>
                </a:cubicBezTo>
                <a:cubicBezTo>
                  <a:pt x="800" y="304"/>
                  <a:pt x="1016" y="328"/>
                  <a:pt x="1200" y="336"/>
                </a:cubicBezTo>
                <a:cubicBezTo>
                  <a:pt x="1384" y="344"/>
                  <a:pt x="1552" y="344"/>
                  <a:pt x="1728" y="336"/>
                </a:cubicBezTo>
                <a:cubicBezTo>
                  <a:pt x="1904" y="328"/>
                  <a:pt x="2104" y="272"/>
                  <a:pt x="2256" y="288"/>
                </a:cubicBezTo>
                <a:cubicBezTo>
                  <a:pt x="2408" y="304"/>
                  <a:pt x="2504" y="392"/>
                  <a:pt x="2640" y="432"/>
                </a:cubicBezTo>
                <a:cubicBezTo>
                  <a:pt x="2776" y="472"/>
                  <a:pt x="2928" y="480"/>
                  <a:pt x="3072" y="528"/>
                </a:cubicBezTo>
                <a:cubicBezTo>
                  <a:pt x="3216" y="576"/>
                  <a:pt x="3384" y="664"/>
                  <a:pt x="3504" y="720"/>
                </a:cubicBezTo>
                <a:cubicBezTo>
                  <a:pt x="3624" y="776"/>
                  <a:pt x="3680" y="880"/>
                  <a:pt x="3792" y="864"/>
                </a:cubicBezTo>
                <a:cubicBezTo>
                  <a:pt x="3904" y="848"/>
                  <a:pt x="4096" y="688"/>
                  <a:pt x="4176" y="624"/>
                </a:cubicBezTo>
                <a:cubicBezTo>
                  <a:pt x="4256" y="560"/>
                  <a:pt x="4264" y="520"/>
                  <a:pt x="4272" y="48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1066800" y="2971800"/>
            <a:ext cx="6858000" cy="1435100"/>
          </a:xfrm>
          <a:custGeom>
            <a:avLst/>
            <a:gdLst/>
            <a:ahLst/>
            <a:cxnLst>
              <a:cxn ang="0">
                <a:pos x="4320" y="624"/>
              </a:cxn>
              <a:cxn ang="0">
                <a:pos x="4080" y="864"/>
              </a:cxn>
              <a:cxn ang="0">
                <a:pos x="3888" y="864"/>
              </a:cxn>
              <a:cxn ang="0">
                <a:pos x="3600" y="720"/>
              </a:cxn>
              <a:cxn ang="0">
                <a:pos x="3168" y="480"/>
              </a:cxn>
              <a:cxn ang="0">
                <a:pos x="2484" y="317"/>
              </a:cxn>
              <a:cxn ang="0">
                <a:pos x="2186" y="324"/>
              </a:cxn>
              <a:cxn ang="0">
                <a:pos x="1895" y="361"/>
              </a:cxn>
              <a:cxn ang="0">
                <a:pos x="1539" y="332"/>
              </a:cxn>
              <a:cxn ang="0">
                <a:pos x="863" y="361"/>
              </a:cxn>
              <a:cxn ang="0">
                <a:pos x="384" y="240"/>
              </a:cxn>
              <a:cxn ang="0">
                <a:pos x="144" y="144"/>
              </a:cxn>
              <a:cxn ang="0">
                <a:pos x="0" y="0"/>
              </a:cxn>
            </a:cxnLst>
            <a:rect l="0" t="0" r="r" b="b"/>
            <a:pathLst>
              <a:path w="4320" h="904">
                <a:moveTo>
                  <a:pt x="4320" y="624"/>
                </a:moveTo>
                <a:cubicBezTo>
                  <a:pt x="4236" y="724"/>
                  <a:pt x="4152" y="824"/>
                  <a:pt x="4080" y="864"/>
                </a:cubicBezTo>
                <a:cubicBezTo>
                  <a:pt x="4008" y="904"/>
                  <a:pt x="3968" y="888"/>
                  <a:pt x="3888" y="864"/>
                </a:cubicBezTo>
                <a:cubicBezTo>
                  <a:pt x="3808" y="840"/>
                  <a:pt x="3720" y="784"/>
                  <a:pt x="3600" y="720"/>
                </a:cubicBezTo>
                <a:cubicBezTo>
                  <a:pt x="3480" y="656"/>
                  <a:pt x="3354" y="547"/>
                  <a:pt x="3168" y="480"/>
                </a:cubicBezTo>
                <a:cubicBezTo>
                  <a:pt x="2982" y="413"/>
                  <a:pt x="2648" y="343"/>
                  <a:pt x="2484" y="317"/>
                </a:cubicBezTo>
                <a:cubicBezTo>
                  <a:pt x="2320" y="291"/>
                  <a:pt x="2284" y="317"/>
                  <a:pt x="2186" y="324"/>
                </a:cubicBezTo>
                <a:cubicBezTo>
                  <a:pt x="2088" y="331"/>
                  <a:pt x="2003" y="360"/>
                  <a:pt x="1895" y="361"/>
                </a:cubicBezTo>
                <a:cubicBezTo>
                  <a:pt x="1787" y="362"/>
                  <a:pt x="1711" y="332"/>
                  <a:pt x="1539" y="332"/>
                </a:cubicBezTo>
                <a:cubicBezTo>
                  <a:pt x="1367" y="332"/>
                  <a:pt x="1055" y="376"/>
                  <a:pt x="863" y="361"/>
                </a:cubicBezTo>
                <a:cubicBezTo>
                  <a:pt x="671" y="346"/>
                  <a:pt x="504" y="276"/>
                  <a:pt x="384" y="240"/>
                </a:cubicBezTo>
                <a:cubicBezTo>
                  <a:pt x="264" y="204"/>
                  <a:pt x="208" y="184"/>
                  <a:pt x="144" y="144"/>
                </a:cubicBezTo>
                <a:cubicBezTo>
                  <a:pt x="80" y="104"/>
                  <a:pt x="40" y="52"/>
                  <a:pt x="0" y="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977900" y="3200400"/>
            <a:ext cx="6946900" cy="1676400"/>
          </a:xfrm>
          <a:custGeom>
            <a:avLst/>
            <a:gdLst/>
            <a:ahLst/>
            <a:cxnLst>
              <a:cxn ang="0">
                <a:pos x="4376" y="576"/>
              </a:cxn>
              <a:cxn ang="0">
                <a:pos x="4232" y="720"/>
              </a:cxn>
              <a:cxn ang="0">
                <a:pos x="3992" y="1008"/>
              </a:cxn>
              <a:cxn ang="0">
                <a:pos x="3800" y="1008"/>
              </a:cxn>
              <a:cxn ang="0">
                <a:pos x="3689" y="835"/>
              </a:cxn>
              <a:cxn ang="0">
                <a:pos x="3368" y="480"/>
              </a:cxn>
              <a:cxn ang="0">
                <a:pos x="3173" y="449"/>
              </a:cxn>
              <a:cxn ang="0">
                <a:pos x="3032" y="768"/>
              </a:cxn>
              <a:cxn ang="0">
                <a:pos x="2700" y="791"/>
              </a:cxn>
              <a:cxn ang="0">
                <a:pos x="2360" y="576"/>
              </a:cxn>
              <a:cxn ang="0">
                <a:pos x="1736" y="384"/>
              </a:cxn>
              <a:cxn ang="0">
                <a:pos x="1160" y="336"/>
              </a:cxn>
              <a:cxn ang="0">
                <a:pos x="728" y="288"/>
              </a:cxn>
              <a:cxn ang="0">
                <a:pos x="392" y="144"/>
              </a:cxn>
              <a:cxn ang="0">
                <a:pos x="56" y="48"/>
              </a:cxn>
              <a:cxn ang="0">
                <a:pos x="56" y="0"/>
              </a:cxn>
            </a:cxnLst>
            <a:rect l="0" t="0" r="r" b="b"/>
            <a:pathLst>
              <a:path w="4376" h="1056">
                <a:moveTo>
                  <a:pt x="4376" y="576"/>
                </a:moveTo>
                <a:cubicBezTo>
                  <a:pt x="4336" y="612"/>
                  <a:pt x="4296" y="648"/>
                  <a:pt x="4232" y="720"/>
                </a:cubicBezTo>
                <a:cubicBezTo>
                  <a:pt x="4168" y="792"/>
                  <a:pt x="4064" y="960"/>
                  <a:pt x="3992" y="1008"/>
                </a:cubicBezTo>
                <a:cubicBezTo>
                  <a:pt x="3920" y="1056"/>
                  <a:pt x="3850" y="1037"/>
                  <a:pt x="3800" y="1008"/>
                </a:cubicBezTo>
                <a:cubicBezTo>
                  <a:pt x="3750" y="979"/>
                  <a:pt x="3761" y="923"/>
                  <a:pt x="3689" y="835"/>
                </a:cubicBezTo>
                <a:cubicBezTo>
                  <a:pt x="3617" y="747"/>
                  <a:pt x="3454" y="544"/>
                  <a:pt x="3368" y="480"/>
                </a:cubicBezTo>
                <a:cubicBezTo>
                  <a:pt x="3282" y="416"/>
                  <a:pt x="3229" y="401"/>
                  <a:pt x="3173" y="449"/>
                </a:cubicBezTo>
                <a:cubicBezTo>
                  <a:pt x="3117" y="497"/>
                  <a:pt x="3111" y="711"/>
                  <a:pt x="3032" y="768"/>
                </a:cubicBezTo>
                <a:cubicBezTo>
                  <a:pt x="2953" y="825"/>
                  <a:pt x="2812" y="823"/>
                  <a:pt x="2700" y="791"/>
                </a:cubicBezTo>
                <a:cubicBezTo>
                  <a:pt x="2588" y="759"/>
                  <a:pt x="2521" y="644"/>
                  <a:pt x="2360" y="576"/>
                </a:cubicBezTo>
                <a:cubicBezTo>
                  <a:pt x="2199" y="508"/>
                  <a:pt x="1936" y="424"/>
                  <a:pt x="1736" y="384"/>
                </a:cubicBezTo>
                <a:cubicBezTo>
                  <a:pt x="1536" y="344"/>
                  <a:pt x="1328" y="352"/>
                  <a:pt x="1160" y="336"/>
                </a:cubicBezTo>
                <a:cubicBezTo>
                  <a:pt x="992" y="320"/>
                  <a:pt x="856" y="320"/>
                  <a:pt x="728" y="288"/>
                </a:cubicBezTo>
                <a:cubicBezTo>
                  <a:pt x="600" y="256"/>
                  <a:pt x="504" y="184"/>
                  <a:pt x="392" y="144"/>
                </a:cubicBezTo>
                <a:cubicBezTo>
                  <a:pt x="280" y="104"/>
                  <a:pt x="112" y="72"/>
                  <a:pt x="56" y="48"/>
                </a:cubicBezTo>
                <a:cubicBezTo>
                  <a:pt x="0" y="24"/>
                  <a:pt x="28" y="12"/>
                  <a:pt x="56" y="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7848600" y="1385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 F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7848600" y="3352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55 F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848600" y="37480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 F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848600" y="39766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65 F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609600" y="25003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55 F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33400" y="2743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 F</a:t>
            </a: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533400" y="30480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65 F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3124200" y="5410200"/>
            <a:ext cx="110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Td &gt;65 F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4610100" y="3810000"/>
            <a:ext cx="110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Td &gt;60 F</a:t>
            </a:r>
          </a:p>
        </p:txBody>
      </p:sp>
      <p:sp>
        <p:nvSpPr>
          <p:cNvPr id="26652" name="Freeform 28"/>
          <p:cNvSpPr>
            <a:spLocks/>
          </p:cNvSpPr>
          <p:nvPr/>
        </p:nvSpPr>
        <p:spPr bwMode="auto">
          <a:xfrm>
            <a:off x="4597400" y="1177925"/>
            <a:ext cx="2527300" cy="1755775"/>
          </a:xfrm>
          <a:custGeom>
            <a:avLst/>
            <a:gdLst/>
            <a:ahLst/>
            <a:cxnLst>
              <a:cxn ang="0">
                <a:pos x="80" y="458"/>
              </a:cxn>
              <a:cxn ang="0">
                <a:pos x="80" y="698"/>
              </a:cxn>
              <a:cxn ang="0">
                <a:pos x="320" y="938"/>
              </a:cxn>
              <a:cxn ang="0">
                <a:pos x="752" y="1082"/>
              </a:cxn>
              <a:cxn ang="0">
                <a:pos x="1088" y="1082"/>
              </a:cxn>
              <a:cxn ang="0">
                <a:pos x="1424" y="1082"/>
              </a:cxn>
              <a:cxn ang="0">
                <a:pos x="1568" y="1034"/>
              </a:cxn>
              <a:cxn ang="0">
                <a:pos x="1568" y="746"/>
              </a:cxn>
              <a:cxn ang="0">
                <a:pos x="1472" y="458"/>
              </a:cxn>
              <a:cxn ang="0">
                <a:pos x="1280" y="410"/>
              </a:cxn>
              <a:cxn ang="0">
                <a:pos x="1040" y="314"/>
              </a:cxn>
              <a:cxn ang="0">
                <a:pos x="848" y="218"/>
              </a:cxn>
              <a:cxn ang="0">
                <a:pos x="762" y="29"/>
              </a:cxn>
              <a:cxn ang="0">
                <a:pos x="479" y="276"/>
              </a:cxn>
              <a:cxn ang="0">
                <a:pos x="80" y="458"/>
              </a:cxn>
            </a:cxnLst>
            <a:rect l="0" t="0" r="r" b="b"/>
            <a:pathLst>
              <a:path w="1592" h="1106">
                <a:moveTo>
                  <a:pt x="80" y="458"/>
                </a:moveTo>
                <a:cubicBezTo>
                  <a:pt x="0" y="538"/>
                  <a:pt x="40" y="618"/>
                  <a:pt x="80" y="698"/>
                </a:cubicBezTo>
                <a:cubicBezTo>
                  <a:pt x="120" y="778"/>
                  <a:pt x="208" y="874"/>
                  <a:pt x="320" y="938"/>
                </a:cubicBezTo>
                <a:cubicBezTo>
                  <a:pt x="432" y="1002"/>
                  <a:pt x="624" y="1058"/>
                  <a:pt x="752" y="1082"/>
                </a:cubicBezTo>
                <a:cubicBezTo>
                  <a:pt x="880" y="1106"/>
                  <a:pt x="976" y="1082"/>
                  <a:pt x="1088" y="1082"/>
                </a:cubicBezTo>
                <a:cubicBezTo>
                  <a:pt x="1200" y="1082"/>
                  <a:pt x="1344" y="1090"/>
                  <a:pt x="1424" y="1082"/>
                </a:cubicBezTo>
                <a:cubicBezTo>
                  <a:pt x="1504" y="1074"/>
                  <a:pt x="1544" y="1090"/>
                  <a:pt x="1568" y="1034"/>
                </a:cubicBezTo>
                <a:cubicBezTo>
                  <a:pt x="1592" y="978"/>
                  <a:pt x="1584" y="842"/>
                  <a:pt x="1568" y="746"/>
                </a:cubicBezTo>
                <a:cubicBezTo>
                  <a:pt x="1552" y="650"/>
                  <a:pt x="1520" y="514"/>
                  <a:pt x="1472" y="458"/>
                </a:cubicBezTo>
                <a:cubicBezTo>
                  <a:pt x="1424" y="402"/>
                  <a:pt x="1352" y="434"/>
                  <a:pt x="1280" y="410"/>
                </a:cubicBezTo>
                <a:cubicBezTo>
                  <a:pt x="1208" y="386"/>
                  <a:pt x="1112" y="346"/>
                  <a:pt x="1040" y="314"/>
                </a:cubicBezTo>
                <a:cubicBezTo>
                  <a:pt x="968" y="282"/>
                  <a:pt x="894" y="265"/>
                  <a:pt x="848" y="218"/>
                </a:cubicBezTo>
                <a:cubicBezTo>
                  <a:pt x="802" y="171"/>
                  <a:pt x="823" y="19"/>
                  <a:pt x="762" y="29"/>
                </a:cubicBezTo>
                <a:cubicBezTo>
                  <a:pt x="639" y="0"/>
                  <a:pt x="592" y="205"/>
                  <a:pt x="479" y="276"/>
                </a:cubicBezTo>
                <a:cubicBezTo>
                  <a:pt x="366" y="347"/>
                  <a:pt x="163" y="420"/>
                  <a:pt x="80" y="458"/>
                </a:cubicBezTo>
                <a:close/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759450" y="1371600"/>
            <a:ext cx="565150" cy="27463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45 F</a:t>
            </a:r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1143000" y="3403600"/>
            <a:ext cx="6781800" cy="1857375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44" y="16"/>
              </a:cxn>
              <a:cxn ang="0">
                <a:pos x="336" y="112"/>
              </a:cxn>
              <a:cxn ang="0">
                <a:pos x="655" y="220"/>
              </a:cxn>
              <a:cxn ang="0">
                <a:pos x="912" y="256"/>
              </a:cxn>
              <a:cxn ang="0">
                <a:pos x="1344" y="256"/>
              </a:cxn>
              <a:cxn ang="0">
                <a:pos x="1665" y="358"/>
              </a:cxn>
              <a:cxn ang="0">
                <a:pos x="1687" y="729"/>
              </a:cxn>
              <a:cxn ang="0">
                <a:pos x="2064" y="736"/>
              </a:cxn>
              <a:cxn ang="0">
                <a:pos x="2305" y="1114"/>
              </a:cxn>
              <a:cxn ang="0">
                <a:pos x="2844" y="1071"/>
              </a:cxn>
              <a:cxn ang="0">
                <a:pos x="3105" y="918"/>
              </a:cxn>
              <a:cxn ang="0">
                <a:pos x="3396" y="1107"/>
              </a:cxn>
              <a:cxn ang="0">
                <a:pos x="3792" y="1072"/>
              </a:cxn>
              <a:cxn ang="0">
                <a:pos x="4080" y="784"/>
              </a:cxn>
              <a:cxn ang="0">
                <a:pos x="4272" y="640"/>
              </a:cxn>
            </a:cxnLst>
            <a:rect l="0" t="0" r="r" b="b"/>
            <a:pathLst>
              <a:path w="4272" h="1170">
                <a:moveTo>
                  <a:pt x="0" y="16"/>
                </a:moveTo>
                <a:cubicBezTo>
                  <a:pt x="44" y="8"/>
                  <a:pt x="88" y="0"/>
                  <a:pt x="144" y="16"/>
                </a:cubicBezTo>
                <a:cubicBezTo>
                  <a:pt x="200" y="32"/>
                  <a:pt x="251" y="78"/>
                  <a:pt x="336" y="112"/>
                </a:cubicBezTo>
                <a:cubicBezTo>
                  <a:pt x="421" y="146"/>
                  <a:pt x="559" y="196"/>
                  <a:pt x="655" y="220"/>
                </a:cubicBezTo>
                <a:cubicBezTo>
                  <a:pt x="751" y="244"/>
                  <a:pt x="797" y="250"/>
                  <a:pt x="912" y="256"/>
                </a:cubicBezTo>
                <a:cubicBezTo>
                  <a:pt x="1027" y="262"/>
                  <a:pt x="1219" y="239"/>
                  <a:pt x="1344" y="256"/>
                </a:cubicBezTo>
                <a:cubicBezTo>
                  <a:pt x="1469" y="273"/>
                  <a:pt x="1608" y="279"/>
                  <a:pt x="1665" y="358"/>
                </a:cubicBezTo>
                <a:cubicBezTo>
                  <a:pt x="1722" y="437"/>
                  <a:pt x="1620" y="666"/>
                  <a:pt x="1687" y="729"/>
                </a:cubicBezTo>
                <a:cubicBezTo>
                  <a:pt x="1782" y="852"/>
                  <a:pt x="1961" y="672"/>
                  <a:pt x="2064" y="736"/>
                </a:cubicBezTo>
                <a:cubicBezTo>
                  <a:pt x="2167" y="800"/>
                  <a:pt x="2175" y="1058"/>
                  <a:pt x="2305" y="1114"/>
                </a:cubicBezTo>
                <a:cubicBezTo>
                  <a:pt x="2435" y="1170"/>
                  <a:pt x="2711" y="1104"/>
                  <a:pt x="2844" y="1071"/>
                </a:cubicBezTo>
                <a:cubicBezTo>
                  <a:pt x="2977" y="1038"/>
                  <a:pt x="3013" y="912"/>
                  <a:pt x="3105" y="918"/>
                </a:cubicBezTo>
                <a:cubicBezTo>
                  <a:pt x="3197" y="924"/>
                  <a:pt x="3282" y="1081"/>
                  <a:pt x="3396" y="1107"/>
                </a:cubicBezTo>
                <a:cubicBezTo>
                  <a:pt x="3510" y="1133"/>
                  <a:pt x="3678" y="1126"/>
                  <a:pt x="3792" y="1072"/>
                </a:cubicBezTo>
                <a:cubicBezTo>
                  <a:pt x="3906" y="1018"/>
                  <a:pt x="4000" y="856"/>
                  <a:pt x="4080" y="784"/>
                </a:cubicBezTo>
                <a:cubicBezTo>
                  <a:pt x="4160" y="712"/>
                  <a:pt x="4216" y="676"/>
                  <a:pt x="4272" y="640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7848600" y="42052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70 F</a:t>
            </a:r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533400" y="32766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70 F</a:t>
            </a:r>
          </a:p>
        </p:txBody>
      </p:sp>
      <p:sp>
        <p:nvSpPr>
          <p:cNvPr id="26657" name="Freeform 33"/>
          <p:cNvSpPr>
            <a:spLocks/>
          </p:cNvSpPr>
          <p:nvPr/>
        </p:nvSpPr>
        <p:spPr bwMode="auto">
          <a:xfrm>
            <a:off x="1062038" y="3749675"/>
            <a:ext cx="2900362" cy="3108325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313" y="2"/>
              </a:cxn>
              <a:cxn ang="0">
                <a:pos x="579" y="38"/>
              </a:cxn>
              <a:cxn ang="0">
                <a:pos x="819" y="134"/>
              </a:cxn>
              <a:cxn ang="0">
                <a:pos x="771" y="374"/>
              </a:cxn>
              <a:cxn ang="0">
                <a:pos x="771" y="662"/>
              </a:cxn>
              <a:cxn ang="0">
                <a:pos x="1203" y="710"/>
              </a:cxn>
              <a:cxn ang="0">
                <a:pos x="1107" y="950"/>
              </a:cxn>
              <a:cxn ang="0">
                <a:pos x="723" y="1094"/>
              </a:cxn>
              <a:cxn ang="0">
                <a:pos x="675" y="1238"/>
              </a:cxn>
              <a:cxn ang="0">
                <a:pos x="1155" y="1478"/>
              </a:cxn>
              <a:cxn ang="0">
                <a:pos x="1587" y="1622"/>
              </a:cxn>
              <a:cxn ang="0">
                <a:pos x="1827" y="1958"/>
              </a:cxn>
            </a:cxnLst>
            <a:rect l="0" t="0" r="r" b="b"/>
            <a:pathLst>
              <a:path w="1827" h="1958">
                <a:moveTo>
                  <a:pt x="0" y="23"/>
                </a:moveTo>
                <a:cubicBezTo>
                  <a:pt x="52" y="20"/>
                  <a:pt x="217" y="0"/>
                  <a:pt x="313" y="2"/>
                </a:cubicBezTo>
                <a:cubicBezTo>
                  <a:pt x="409" y="4"/>
                  <a:pt x="495" y="16"/>
                  <a:pt x="579" y="38"/>
                </a:cubicBezTo>
                <a:cubicBezTo>
                  <a:pt x="663" y="60"/>
                  <a:pt x="787" y="78"/>
                  <a:pt x="819" y="134"/>
                </a:cubicBezTo>
                <a:cubicBezTo>
                  <a:pt x="851" y="190"/>
                  <a:pt x="779" y="286"/>
                  <a:pt x="771" y="374"/>
                </a:cubicBezTo>
                <a:cubicBezTo>
                  <a:pt x="763" y="462"/>
                  <a:pt x="699" y="606"/>
                  <a:pt x="771" y="662"/>
                </a:cubicBezTo>
                <a:cubicBezTo>
                  <a:pt x="843" y="718"/>
                  <a:pt x="1147" y="662"/>
                  <a:pt x="1203" y="710"/>
                </a:cubicBezTo>
                <a:cubicBezTo>
                  <a:pt x="1259" y="758"/>
                  <a:pt x="1187" y="886"/>
                  <a:pt x="1107" y="950"/>
                </a:cubicBezTo>
                <a:cubicBezTo>
                  <a:pt x="1027" y="1014"/>
                  <a:pt x="795" y="1046"/>
                  <a:pt x="723" y="1094"/>
                </a:cubicBezTo>
                <a:cubicBezTo>
                  <a:pt x="651" y="1142"/>
                  <a:pt x="603" y="1174"/>
                  <a:pt x="675" y="1238"/>
                </a:cubicBezTo>
                <a:cubicBezTo>
                  <a:pt x="747" y="1302"/>
                  <a:pt x="1003" y="1414"/>
                  <a:pt x="1155" y="1478"/>
                </a:cubicBezTo>
                <a:cubicBezTo>
                  <a:pt x="1307" y="1542"/>
                  <a:pt x="1475" y="1542"/>
                  <a:pt x="1587" y="1622"/>
                </a:cubicBezTo>
                <a:cubicBezTo>
                  <a:pt x="1699" y="1702"/>
                  <a:pt x="1763" y="1830"/>
                  <a:pt x="1827" y="195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8" name="Freeform 34"/>
          <p:cNvSpPr>
            <a:spLocks/>
          </p:cNvSpPr>
          <p:nvPr/>
        </p:nvSpPr>
        <p:spPr bwMode="auto">
          <a:xfrm>
            <a:off x="1143000" y="3641725"/>
            <a:ext cx="6781800" cy="324167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92" y="10"/>
              </a:cxn>
              <a:cxn ang="0">
                <a:pos x="524" y="70"/>
              </a:cxn>
              <a:cxn ang="0">
                <a:pos x="727" y="128"/>
              </a:cxn>
              <a:cxn ang="0">
                <a:pos x="1104" y="202"/>
              </a:cxn>
              <a:cxn ang="0">
                <a:pos x="1440" y="250"/>
              </a:cxn>
              <a:cxn ang="0">
                <a:pos x="1344" y="538"/>
              </a:cxn>
              <a:cxn ang="0">
                <a:pos x="1584" y="826"/>
              </a:cxn>
              <a:cxn ang="0">
                <a:pos x="1200" y="1114"/>
              </a:cxn>
              <a:cxn ang="0">
                <a:pos x="1536" y="1498"/>
              </a:cxn>
              <a:cxn ang="0">
                <a:pos x="1920" y="1402"/>
              </a:cxn>
              <a:cxn ang="0">
                <a:pos x="2496" y="1450"/>
              </a:cxn>
              <a:cxn ang="0">
                <a:pos x="2592" y="1834"/>
              </a:cxn>
              <a:cxn ang="0">
                <a:pos x="2592" y="2026"/>
              </a:cxn>
              <a:cxn ang="0">
                <a:pos x="2976" y="1930"/>
              </a:cxn>
              <a:cxn ang="0">
                <a:pos x="3264" y="1642"/>
              </a:cxn>
              <a:cxn ang="0">
                <a:pos x="4272" y="1162"/>
              </a:cxn>
            </a:cxnLst>
            <a:rect l="0" t="0" r="r" b="b"/>
            <a:pathLst>
              <a:path w="4272" h="2042">
                <a:moveTo>
                  <a:pt x="0" y="10"/>
                </a:moveTo>
                <a:cubicBezTo>
                  <a:pt x="52" y="6"/>
                  <a:pt x="105" y="0"/>
                  <a:pt x="192" y="10"/>
                </a:cubicBezTo>
                <a:cubicBezTo>
                  <a:pt x="279" y="20"/>
                  <a:pt x="435" y="50"/>
                  <a:pt x="524" y="70"/>
                </a:cubicBezTo>
                <a:cubicBezTo>
                  <a:pt x="613" y="90"/>
                  <a:pt x="631" y="106"/>
                  <a:pt x="727" y="128"/>
                </a:cubicBezTo>
                <a:cubicBezTo>
                  <a:pt x="823" y="150"/>
                  <a:pt x="985" y="182"/>
                  <a:pt x="1104" y="202"/>
                </a:cubicBezTo>
                <a:cubicBezTo>
                  <a:pt x="1223" y="222"/>
                  <a:pt x="1400" y="194"/>
                  <a:pt x="1440" y="250"/>
                </a:cubicBezTo>
                <a:cubicBezTo>
                  <a:pt x="1480" y="306"/>
                  <a:pt x="1320" y="442"/>
                  <a:pt x="1344" y="538"/>
                </a:cubicBezTo>
                <a:cubicBezTo>
                  <a:pt x="1368" y="634"/>
                  <a:pt x="1608" y="730"/>
                  <a:pt x="1584" y="826"/>
                </a:cubicBezTo>
                <a:cubicBezTo>
                  <a:pt x="1560" y="922"/>
                  <a:pt x="1208" y="1002"/>
                  <a:pt x="1200" y="1114"/>
                </a:cubicBezTo>
                <a:cubicBezTo>
                  <a:pt x="1192" y="1226"/>
                  <a:pt x="1416" y="1450"/>
                  <a:pt x="1536" y="1498"/>
                </a:cubicBezTo>
                <a:cubicBezTo>
                  <a:pt x="1656" y="1546"/>
                  <a:pt x="1760" y="1410"/>
                  <a:pt x="1920" y="1402"/>
                </a:cubicBezTo>
                <a:cubicBezTo>
                  <a:pt x="2080" y="1394"/>
                  <a:pt x="2384" y="1378"/>
                  <a:pt x="2496" y="1450"/>
                </a:cubicBezTo>
                <a:cubicBezTo>
                  <a:pt x="2608" y="1522"/>
                  <a:pt x="2576" y="1738"/>
                  <a:pt x="2592" y="1834"/>
                </a:cubicBezTo>
                <a:cubicBezTo>
                  <a:pt x="2608" y="1930"/>
                  <a:pt x="2528" y="2010"/>
                  <a:pt x="2592" y="2026"/>
                </a:cubicBezTo>
                <a:cubicBezTo>
                  <a:pt x="2656" y="2042"/>
                  <a:pt x="2864" y="1994"/>
                  <a:pt x="2976" y="1930"/>
                </a:cubicBezTo>
                <a:cubicBezTo>
                  <a:pt x="3088" y="1866"/>
                  <a:pt x="3048" y="1770"/>
                  <a:pt x="3264" y="1642"/>
                </a:cubicBezTo>
                <a:cubicBezTo>
                  <a:pt x="3480" y="1514"/>
                  <a:pt x="4104" y="1242"/>
                  <a:pt x="4272" y="116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7924800" y="5257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 F</a:t>
            </a: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533400" y="37338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F</a:t>
            </a:r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577850" y="3505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 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6491288"/>
            <a:ext cx="353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http://www.rap.ucar.edu/weather/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6491288"/>
            <a:ext cx="353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http://www.rap.ucar.edu/weather/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latest_us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t="4422" b="5725"/>
          <a:stretch>
            <a:fillRect/>
          </a:stretch>
        </p:blipFill>
        <p:spPr>
          <a:xfrm>
            <a:off x="0" y="133350"/>
            <a:ext cx="9144000" cy="6572250"/>
          </a:xfrm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6570663" y="0"/>
            <a:ext cx="2573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1700 UTC 8 April 2008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0" y="0"/>
            <a:ext cx="4943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Examples of Surface Boundaries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0" y="6491288"/>
            <a:ext cx="50940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Surface</a:t>
            </a:r>
            <a:r>
              <a:rPr lang="en-US" dirty="0" smtClean="0"/>
              <a:t> </a:t>
            </a:r>
            <a:r>
              <a:rPr lang="en-US" dirty="0" err="1" smtClean="0">
                <a:sym typeface="Symbol" charset="2"/>
              </a:rPr>
              <a:t>θ</a:t>
            </a:r>
            <a:r>
              <a:rPr lang="en-US" dirty="0" smtClean="0"/>
              <a:t> (</a:t>
            </a:r>
            <a:r>
              <a:rPr lang="en-US" dirty="0" smtClean="0">
                <a:sym typeface="Symbol" charset="2"/>
              </a:rPr>
              <a:t>°C</a:t>
            </a:r>
            <a:r>
              <a:rPr lang="en-US" dirty="0">
                <a:sym typeface="Symbol" charset="2"/>
              </a:rPr>
              <a:t>) and and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err="1" smtClean="0">
                <a:sym typeface="Symbol" charset="2"/>
              </a:rPr>
              <a:t>θ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>
                <a:sym typeface="Symbol" charset="2"/>
              </a:rPr>
              <a:t>gradient </a:t>
            </a:r>
            <a:r>
              <a:rPr lang="en-US" dirty="0" smtClean="0">
                <a:sym typeface="Symbol" charset="2"/>
              </a:rPr>
              <a:t>(K </a:t>
            </a:r>
            <a:r>
              <a:rPr lang="en-US" dirty="0">
                <a:sym typeface="Symbol" charset="2"/>
              </a:rPr>
              <a:t>100 </a:t>
            </a:r>
            <a:r>
              <a:rPr lang="en-US" dirty="0" smtClean="0">
                <a:sym typeface="Symbol" charset="2"/>
              </a:rPr>
              <a:t>km</a:t>
            </a:r>
            <a:r>
              <a:rPr lang="en-US" baseline="30000" dirty="0" smtClean="0">
                <a:sym typeface="Symbol" charset="2"/>
              </a:rPr>
              <a:t>−1</a:t>
            </a:r>
            <a:r>
              <a:rPr lang="en-US" dirty="0">
                <a:sym typeface="Symbol" charset="2"/>
              </a:rPr>
              <a:t>)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0" y="6248400"/>
            <a:ext cx="4754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Source:http://www.atmos.albany.edu/index.php?d=wx_surfupprdata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0"/>
            <a:ext cx="6858000" cy="6858000"/>
          </a:xfrm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6491288"/>
            <a:ext cx="353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http://www.rap.ucar.edu/weather/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200410181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90600"/>
            <a:ext cx="6096000" cy="4876800"/>
          </a:xfrm>
          <a:noFill/>
          <a:ln/>
        </p:spPr>
      </p:pic>
      <p:pic>
        <p:nvPicPr>
          <p:cNvPr id="51206" name="Picture 6" descr="20041018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828800"/>
            <a:ext cx="3124200" cy="250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20041018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6096000" cy="4876800"/>
          </a:xfrm>
          <a:prstGeom prst="rect">
            <a:avLst/>
          </a:prstGeom>
          <a:noFill/>
        </p:spPr>
      </p:pic>
      <p:pic>
        <p:nvPicPr>
          <p:cNvPr id="53254" name="Picture 6" descr="20041018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828800"/>
            <a:ext cx="3124200" cy="250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20041019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6096000" cy="4876800"/>
          </a:xfrm>
          <a:prstGeom prst="rect">
            <a:avLst/>
          </a:prstGeom>
          <a:noFill/>
        </p:spPr>
      </p:pic>
      <p:pic>
        <p:nvPicPr>
          <p:cNvPr id="54278" name="Picture 6" descr="20041019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828800"/>
            <a:ext cx="3124200" cy="2500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00038"/>
            <a:ext cx="8229600" cy="5799137"/>
          </a:xfrm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00038"/>
            <a:ext cx="8229600" cy="5799137"/>
          </a:xfrm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00038"/>
            <a:ext cx="8229600" cy="5799137"/>
          </a:xfrm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300038"/>
            <a:ext cx="8229600" cy="5799137"/>
          </a:xfrm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11225" y="274638"/>
            <a:ext cx="7321550" cy="5851525"/>
          </a:xfrm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3" descr="rad12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71012" name="Picture 4" descr="ir12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1000" y="0"/>
            <a:ext cx="25463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latest_us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t="4422" b="5725"/>
          <a:stretch>
            <a:fillRect/>
          </a:stretch>
        </p:blipFill>
        <p:spPr>
          <a:xfrm>
            <a:off x="0" y="133350"/>
            <a:ext cx="9144000" cy="6572250"/>
          </a:xfrm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6567488" y="0"/>
            <a:ext cx="2573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1700 UTC 8 April 2008</a:t>
            </a: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0" y="0"/>
            <a:ext cx="49434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Examples of Surface Boundaries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0" y="6491288"/>
            <a:ext cx="41727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Surface </a:t>
            </a:r>
            <a:r>
              <a:rPr lang="en-US" dirty="0" err="1" smtClean="0">
                <a:sym typeface="Symbol" charset="2"/>
              </a:rPr>
              <a:t>θ</a:t>
            </a:r>
            <a:r>
              <a:rPr lang="en-US" dirty="0" smtClean="0"/>
              <a:t> (°</a:t>
            </a:r>
            <a:r>
              <a:rPr lang="en-US" dirty="0" smtClean="0">
                <a:sym typeface="Symbol" charset="2"/>
              </a:rPr>
              <a:t>C) and mixing ratio (</a:t>
            </a:r>
            <a:r>
              <a:rPr lang="en-US" dirty="0" err="1" smtClean="0">
                <a:sym typeface="Symbol" charset="2"/>
              </a:rPr>
              <a:t>g</a:t>
            </a:r>
            <a:r>
              <a:rPr lang="en-US" dirty="0" smtClean="0">
                <a:sym typeface="Symbol" charset="2"/>
              </a:rPr>
              <a:t> kg</a:t>
            </a:r>
            <a:r>
              <a:rPr lang="en-US" baseline="30000" dirty="0" smtClean="0">
                <a:sym typeface="Symbol" charset="2"/>
              </a:rPr>
              <a:t>−1</a:t>
            </a:r>
            <a:r>
              <a:rPr lang="en-US" dirty="0" smtClean="0">
                <a:sym typeface="Symbol" charset="2"/>
              </a:rPr>
              <a:t>)</a:t>
            </a:r>
            <a:endParaRPr lang="en-US" dirty="0">
              <a:sym typeface="Symbol" charset="2"/>
            </a:endParaRP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0" y="6248400"/>
            <a:ext cx="4754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Source:http://www.atmos.albany.edu/index.php?d=wx_surfupprdata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rad13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2036" name="Picture 4" descr="ir13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rad14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3060" name="Picture 4" descr="ir14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 descr="rad15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4084" name="Picture 4" descr="ir15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rad16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5108" name="Picture 4" descr="ir16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rad1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6132" name="Picture 4" descr="ir17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rad1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7156" name="Picture 4" descr="ir18z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rad1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8180" name="Picture 4" descr="ir19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 descr="rad2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79204" name="Picture 4" descr="ir20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3" descr="rad2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0228" name="Picture 4" descr="ir21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1112" cy="23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3" descr="rad2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1252" name="Picture 4" descr="ir22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tx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52400"/>
            <a:ext cx="8305800" cy="6643688"/>
          </a:xfrm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6491288"/>
            <a:ext cx="2509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0500 UTC 8 April 2008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0" y="6172200"/>
            <a:ext cx="4259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Surface</a:t>
            </a:r>
            <a:r>
              <a:rPr lang="en-US" dirty="0" smtClean="0"/>
              <a:t> </a:t>
            </a:r>
            <a:r>
              <a:rPr lang="en-US" dirty="0" err="1" smtClean="0">
                <a:sym typeface="Symbol" charset="2"/>
              </a:rPr>
              <a:t>θ</a:t>
            </a:r>
            <a:r>
              <a:rPr lang="en-US" dirty="0" smtClean="0"/>
              <a:t> (°</a:t>
            </a:r>
            <a:r>
              <a:rPr lang="en-US" dirty="0" smtClean="0">
                <a:sym typeface="Symbol" charset="2"/>
              </a:rPr>
              <a:t>C</a:t>
            </a:r>
            <a:r>
              <a:rPr lang="en-US" dirty="0">
                <a:sym typeface="Symbol" charset="2"/>
              </a:rPr>
              <a:t>) and mixing ratio (</a:t>
            </a:r>
            <a:r>
              <a:rPr lang="en-US" dirty="0" err="1">
                <a:sym typeface="Symbol" charset="2"/>
              </a:rPr>
              <a:t>g</a:t>
            </a:r>
            <a:r>
              <a:rPr lang="en-US" dirty="0">
                <a:sym typeface="Symbol" charset="2"/>
              </a:rPr>
              <a:t> </a:t>
            </a:r>
            <a:r>
              <a:rPr lang="en-US" dirty="0" smtClean="0">
                <a:sym typeface="Symbol" charset="2"/>
              </a:rPr>
              <a:t>kg</a:t>
            </a:r>
            <a:r>
              <a:rPr lang="en-US" baseline="30000" dirty="0" smtClean="0">
                <a:sym typeface="Symbol" charset="2"/>
              </a:rPr>
              <a:t>−1</a:t>
            </a:r>
            <a:r>
              <a:rPr lang="en-US" dirty="0">
                <a:sym typeface="Symbol" charset="2"/>
              </a:rPr>
              <a:t>)</a:t>
            </a:r>
          </a:p>
        </p:txBody>
      </p:sp>
      <p:sp>
        <p:nvSpPr>
          <p:cNvPr id="163846" name="Freeform 6"/>
          <p:cNvSpPr>
            <a:spLocks/>
          </p:cNvSpPr>
          <p:nvPr/>
        </p:nvSpPr>
        <p:spPr bwMode="auto">
          <a:xfrm>
            <a:off x="2286000" y="103188"/>
            <a:ext cx="5592763" cy="133350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95" y="311"/>
              </a:cxn>
              <a:cxn ang="0">
                <a:pos x="269" y="653"/>
              </a:cxn>
              <a:cxn ang="0">
                <a:pos x="753" y="811"/>
              </a:cxn>
              <a:cxn ang="0">
                <a:pos x="1363" y="806"/>
              </a:cxn>
              <a:cxn ang="0">
                <a:pos x="1853" y="604"/>
              </a:cxn>
              <a:cxn ang="0">
                <a:pos x="2234" y="539"/>
              </a:cxn>
              <a:cxn ang="0">
                <a:pos x="2729" y="392"/>
              </a:cxn>
              <a:cxn ang="0">
                <a:pos x="3273" y="174"/>
              </a:cxn>
              <a:cxn ang="0">
                <a:pos x="3523" y="0"/>
              </a:cxn>
            </a:cxnLst>
            <a:rect l="0" t="0" r="r" b="b"/>
            <a:pathLst>
              <a:path w="3523" h="840">
                <a:moveTo>
                  <a:pt x="0" y="31"/>
                </a:moveTo>
                <a:cubicBezTo>
                  <a:pt x="25" y="119"/>
                  <a:pt x="50" y="207"/>
                  <a:pt x="95" y="311"/>
                </a:cubicBezTo>
                <a:cubicBezTo>
                  <a:pt x="140" y="415"/>
                  <a:pt x="159" y="570"/>
                  <a:pt x="269" y="653"/>
                </a:cubicBezTo>
                <a:cubicBezTo>
                  <a:pt x="379" y="736"/>
                  <a:pt x="571" y="785"/>
                  <a:pt x="753" y="811"/>
                </a:cubicBezTo>
                <a:cubicBezTo>
                  <a:pt x="935" y="837"/>
                  <a:pt x="1180" y="840"/>
                  <a:pt x="1363" y="806"/>
                </a:cubicBezTo>
                <a:cubicBezTo>
                  <a:pt x="1546" y="772"/>
                  <a:pt x="1708" y="648"/>
                  <a:pt x="1853" y="604"/>
                </a:cubicBezTo>
                <a:cubicBezTo>
                  <a:pt x="1998" y="560"/>
                  <a:pt x="2088" y="574"/>
                  <a:pt x="2234" y="539"/>
                </a:cubicBezTo>
                <a:cubicBezTo>
                  <a:pt x="2380" y="504"/>
                  <a:pt x="2556" y="453"/>
                  <a:pt x="2729" y="392"/>
                </a:cubicBezTo>
                <a:cubicBezTo>
                  <a:pt x="2902" y="331"/>
                  <a:pt x="3141" y="239"/>
                  <a:pt x="3273" y="174"/>
                </a:cubicBezTo>
                <a:cubicBezTo>
                  <a:pt x="3405" y="109"/>
                  <a:pt x="3464" y="54"/>
                  <a:pt x="3523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47" name="Freeform 7"/>
          <p:cNvSpPr>
            <a:spLocks/>
          </p:cNvSpPr>
          <p:nvPr/>
        </p:nvSpPr>
        <p:spPr bwMode="auto">
          <a:xfrm>
            <a:off x="3541713" y="1295400"/>
            <a:ext cx="1343025" cy="3551238"/>
          </a:xfrm>
          <a:custGeom>
            <a:avLst/>
            <a:gdLst/>
            <a:ahLst/>
            <a:cxnLst>
              <a:cxn ang="0">
                <a:pos x="793" y="0"/>
              </a:cxn>
              <a:cxn ang="0">
                <a:pos x="838" y="82"/>
              </a:cxn>
              <a:cxn ang="0">
                <a:pos x="746" y="479"/>
              </a:cxn>
              <a:cxn ang="0">
                <a:pos x="539" y="888"/>
              </a:cxn>
              <a:cxn ang="0">
                <a:pos x="267" y="1606"/>
              </a:cxn>
              <a:cxn ang="0">
                <a:pos x="0" y="2237"/>
              </a:cxn>
            </a:cxnLst>
            <a:rect l="0" t="0" r="r" b="b"/>
            <a:pathLst>
              <a:path w="846" h="2237">
                <a:moveTo>
                  <a:pt x="793" y="0"/>
                </a:moveTo>
                <a:cubicBezTo>
                  <a:pt x="819" y="1"/>
                  <a:pt x="846" y="2"/>
                  <a:pt x="838" y="82"/>
                </a:cubicBezTo>
                <a:cubicBezTo>
                  <a:pt x="830" y="162"/>
                  <a:pt x="796" y="345"/>
                  <a:pt x="746" y="479"/>
                </a:cubicBezTo>
                <a:cubicBezTo>
                  <a:pt x="696" y="613"/>
                  <a:pt x="619" y="700"/>
                  <a:pt x="539" y="888"/>
                </a:cubicBezTo>
                <a:cubicBezTo>
                  <a:pt x="459" y="1076"/>
                  <a:pt x="357" y="1381"/>
                  <a:pt x="267" y="1606"/>
                </a:cubicBezTo>
                <a:cubicBezTo>
                  <a:pt x="177" y="1831"/>
                  <a:pt x="88" y="2034"/>
                  <a:pt x="0" y="2237"/>
                </a:cubicBezTo>
              </a:path>
            </a:pathLst>
          </a:custGeom>
          <a:noFill/>
          <a:ln w="38100" cap="flat">
            <a:solidFill>
              <a:srgbClr val="9933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2438400" y="51816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Dryline</a:t>
            </a: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914400" y="12954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Cold Front</a:t>
            </a:r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2133600" y="1219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 flipV="1">
            <a:off x="2743200" y="45720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0" y="5943600"/>
            <a:ext cx="4754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Source:http://www.atmos.albany.edu/index.php?d=wx_surfupprdata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3" descr="rad2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2276" name="Picture 4" descr="ir23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rad00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3300" name="Picture 4" descr="ir00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rad01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4324" name="Picture 4" descr="ir01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rad02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5348" name="Picture 4" descr="ir02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 descr="rad03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6372" name="Picture 4" descr="ir03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 descr="rad04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7396" name="Picture 4" descr="ir04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 descr="rad05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8420" name="Picture 4" descr="ir05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rad06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89444" name="Picture 4" descr="ir06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 descr="rad07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0468" name="Picture 4" descr="ir07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rad08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5589" name="Picture 5" descr="ir08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7391400" cy="51816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Total Number of Storm Reports for 8 April 2008</a:t>
            </a:r>
          </a:p>
        </p:txBody>
      </p:sp>
    </p:spTree>
    <p:extLst>
      <p:ext uri="{BB962C8B-B14F-4D97-AF65-F5344CB8AC3E}">
        <p14:creationId xmlns:p14="http://schemas.microsoft.com/office/powerpoint/2010/main" val="38701264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3" name="Picture 5" descr="rad09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1494" name="Picture 6" descr="ir09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 descr="rad10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2516" name="Picture 4" descr="ir10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9" name="Picture 3" descr="rad11z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3540" name="Picture 4" descr="ir11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 descr="rad12z-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0825" cy="6854825"/>
          </a:xfrm>
        </p:spPr>
      </p:pic>
      <p:pic>
        <p:nvPicPr>
          <p:cNvPr id="198660" name="Picture 4" descr="ir12z-2"/>
          <p:cNvPicPr>
            <a:picLocks noChangeAspect="1" noChangeArrowheads="1"/>
          </p:cNvPicPr>
          <p:nvPr/>
        </p:nvPicPr>
        <p:blipFill>
          <a:blip r:embed="rId3"/>
          <a:srcRect l="30000" t="13333" r="10001" b="13333"/>
          <a:stretch>
            <a:fillRect/>
          </a:stretch>
        </p:blipFill>
        <p:spPr bwMode="auto">
          <a:xfrm>
            <a:off x="382588" y="0"/>
            <a:ext cx="2559050" cy="234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0" y="6491288"/>
            <a:ext cx="267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http://www.spc.noaa.gov</a:t>
            </a:r>
          </a:p>
        </p:txBody>
      </p:sp>
      <p:pic>
        <p:nvPicPr>
          <p:cNvPr id="196611" name="Picture 3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11225" y="622300"/>
            <a:ext cx="7321550" cy="5156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500" b="1" dirty="0">
                <a:solidFill>
                  <a:srgbClr val="FF0000"/>
                </a:solidFill>
              </a:rPr>
              <a:t>Sources and References</a:t>
            </a:r>
            <a:endParaRPr lang="en-US" sz="3500" b="1" dirty="0"/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Internet sources are indicated on the applicable figures.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References</a:t>
            </a:r>
            <a:r>
              <a:rPr lang="en-US" sz="1800" dirty="0" smtClean="0"/>
              <a:t>:</a:t>
            </a:r>
            <a:endParaRPr lang="en-US" sz="1800" dirty="0" smtClean="0">
              <a:solidFill>
                <a:srgbClr val="FFFF00"/>
              </a:solidFill>
              <a:latin typeface="Time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Times" charset="0"/>
              </a:rPr>
              <a:t>Barnes, S. L., and C. W. Newton, 1983: Thunderstorms in the synoptic setting. </a:t>
            </a:r>
            <a:r>
              <a:rPr lang="en-US" sz="1600" i="1" dirty="0">
                <a:latin typeface="Times" charset="0"/>
              </a:rPr>
              <a:t>Thunderstorm Morphology and Dynamics,</a:t>
            </a:r>
            <a:r>
              <a:rPr lang="en-US" sz="1600" dirty="0">
                <a:latin typeface="Times" charset="0"/>
              </a:rPr>
              <a:t> E. Kessler, Ed., University of Oklahoma, 75–112.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Times" charset="0"/>
              </a:rPr>
              <a:t>Bluestein, H. B., 1993</a:t>
            </a:r>
            <a:r>
              <a:rPr lang="en-US" sz="1600" i="1" dirty="0">
                <a:latin typeface="Times" charset="0"/>
              </a:rPr>
              <a:t>: Observations and Theory of Weather Systems. </a:t>
            </a:r>
            <a:r>
              <a:rPr lang="en-US" sz="1600" dirty="0">
                <a:latin typeface="Times" charset="0"/>
              </a:rPr>
              <a:t>Vol. II:</a:t>
            </a:r>
            <a:r>
              <a:rPr lang="en-US" sz="1600" i="1" dirty="0">
                <a:latin typeface="Times" charset="0"/>
              </a:rPr>
              <a:t> Synoptic-Dynamic Meteorology in Midlatitudes.</a:t>
            </a:r>
            <a:r>
              <a:rPr lang="en-US" sz="1600" dirty="0">
                <a:latin typeface="Times" charset="0"/>
              </a:rPr>
              <a:t>, Oxford University Press, 594 pp.</a:t>
            </a:r>
            <a:endParaRPr lang="en-US" sz="1600" dirty="0" smtClean="0">
              <a:latin typeface="Times" charset="0"/>
            </a:endParaRPr>
          </a:p>
          <a:p>
            <a:pPr>
              <a:buNone/>
            </a:pPr>
            <a:r>
              <a:rPr lang="en-US" sz="1600" dirty="0" smtClean="0">
                <a:latin typeface="Times"/>
                <a:cs typeface="Times"/>
              </a:rPr>
              <a:t>Coniglio, M. C., D. J. </a:t>
            </a:r>
            <a:r>
              <a:rPr lang="en-US" sz="1600" dirty="0" err="1" smtClean="0">
                <a:latin typeface="Times"/>
                <a:cs typeface="Times"/>
              </a:rPr>
              <a:t>Stensrud</a:t>
            </a:r>
            <a:r>
              <a:rPr lang="en-US" sz="1600" dirty="0" smtClean="0">
                <a:latin typeface="Times"/>
                <a:cs typeface="Times"/>
              </a:rPr>
              <a:t>, and M. B. Richman, 2004: An observational study of derecho-producing convective systems. </a:t>
            </a:r>
            <a:r>
              <a:rPr lang="en-US" sz="1600" i="1" dirty="0" err="1" smtClean="0">
                <a:latin typeface="Times"/>
                <a:cs typeface="Times"/>
              </a:rPr>
              <a:t>Wea</a:t>
            </a:r>
            <a:r>
              <a:rPr lang="en-US" sz="1600" i="1" dirty="0" smtClean="0">
                <a:latin typeface="Times"/>
                <a:cs typeface="Times"/>
              </a:rPr>
              <a:t>. Forecasting, </a:t>
            </a:r>
            <a:r>
              <a:rPr lang="en-US" sz="1600" b="1" dirty="0" smtClean="0">
                <a:latin typeface="Times"/>
                <a:cs typeface="Times"/>
              </a:rPr>
              <a:t>19</a:t>
            </a:r>
            <a:r>
              <a:rPr lang="en-US" sz="1600" b="1" i="1" dirty="0" smtClean="0">
                <a:latin typeface="Times"/>
                <a:cs typeface="Times"/>
              </a:rPr>
              <a:t>, </a:t>
            </a:r>
            <a:r>
              <a:rPr lang="en-US" sz="1600" dirty="0" smtClean="0">
                <a:latin typeface="Times"/>
                <a:cs typeface="Times"/>
              </a:rPr>
              <a:t>320–337.</a:t>
            </a:r>
          </a:p>
          <a:p>
            <a:pPr>
              <a:buNone/>
            </a:pPr>
            <a:r>
              <a:rPr lang="en-US" sz="1600" dirty="0" smtClean="0">
                <a:latin typeface="Times" charset="0"/>
              </a:rPr>
              <a:t>Davies</a:t>
            </a:r>
            <a:r>
              <a:rPr lang="en-US" sz="1600" dirty="0">
                <a:latin typeface="Times" charset="0"/>
              </a:rPr>
              <a:t>-Jones, R., R. J. Trapp, and H. B. Bluestein, 2001: Tornadoes and </a:t>
            </a:r>
            <a:r>
              <a:rPr lang="en-US" sz="1600" dirty="0" err="1">
                <a:latin typeface="Times" charset="0"/>
              </a:rPr>
              <a:t>tornadic</a:t>
            </a:r>
            <a:r>
              <a:rPr lang="en-US" sz="1600" dirty="0">
                <a:latin typeface="Times" charset="0"/>
              </a:rPr>
              <a:t> storms</a:t>
            </a:r>
            <a:r>
              <a:rPr lang="en-US" sz="1600" dirty="0" smtClean="0">
                <a:latin typeface="Times" charset="0"/>
              </a:rPr>
              <a:t>. </a:t>
            </a:r>
            <a:r>
              <a:rPr lang="en-US" sz="1600" i="1" dirty="0" smtClean="0">
                <a:latin typeface="Times" charset="0"/>
              </a:rPr>
              <a:t>Severe </a:t>
            </a:r>
            <a:r>
              <a:rPr lang="en-US" sz="1600" i="1" dirty="0">
                <a:latin typeface="Times" charset="0"/>
              </a:rPr>
              <a:t>Convective Storms</a:t>
            </a:r>
            <a:r>
              <a:rPr lang="en-US" sz="1600" dirty="0">
                <a:latin typeface="Times" charset="0"/>
              </a:rPr>
              <a:t>, </a:t>
            </a:r>
            <a:r>
              <a:rPr lang="en-US" sz="1600" i="1" dirty="0">
                <a:latin typeface="Times" charset="0"/>
              </a:rPr>
              <a:t>Meteor. Monogr</a:t>
            </a:r>
            <a:r>
              <a:rPr lang="en-US" sz="1600" dirty="0">
                <a:latin typeface="Times" charset="0"/>
              </a:rPr>
              <a:t>., No. 50, Amer. Meteor. Soc., 167–221.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Times" charset="0"/>
              </a:rPr>
              <a:t>Fritsch, J. M., and G. S. Forbes, 2001: Mesoscale convective systems. </a:t>
            </a:r>
            <a:r>
              <a:rPr lang="en-US" sz="1600" i="1" dirty="0">
                <a:latin typeface="Times" charset="0"/>
              </a:rPr>
              <a:t>Severe Convective Storms,</a:t>
            </a:r>
            <a:r>
              <a:rPr lang="en-US" sz="1600" dirty="0">
                <a:latin typeface="Times" charset="0"/>
              </a:rPr>
              <a:t> </a:t>
            </a:r>
            <a:r>
              <a:rPr lang="en-US" sz="1600" i="1" dirty="0">
                <a:latin typeface="Times" charset="0"/>
              </a:rPr>
              <a:t>Meteor. Monogr</a:t>
            </a:r>
            <a:r>
              <a:rPr lang="en-US" sz="1600" dirty="0">
                <a:latin typeface="Times" charset="0"/>
              </a:rPr>
              <a:t>., No. 50, Amer. Meteor. Soc., 323–357</a:t>
            </a:r>
            <a:r>
              <a:rPr lang="en-US" sz="1600" dirty="0" smtClean="0">
                <a:latin typeface="Times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Times"/>
                <a:cs typeface="Times"/>
              </a:rPr>
              <a:t>Johns, R. H., and W. D. </a:t>
            </a:r>
            <a:r>
              <a:rPr lang="en-US" sz="1600" dirty="0" err="1" smtClean="0">
                <a:latin typeface="Times"/>
                <a:cs typeface="Times"/>
              </a:rPr>
              <a:t>Hirt</a:t>
            </a:r>
            <a:r>
              <a:rPr lang="en-US" sz="1600" dirty="0" smtClean="0">
                <a:latin typeface="Times"/>
                <a:cs typeface="Times"/>
              </a:rPr>
              <a:t>, 1987: Derechos: Widespread convectively induced windstorms. </a:t>
            </a:r>
            <a:r>
              <a:rPr lang="en-US" sz="1600" i="1" dirty="0" err="1" smtClean="0">
                <a:latin typeface="Times"/>
                <a:cs typeface="Times"/>
              </a:rPr>
              <a:t>Wea</a:t>
            </a:r>
            <a:r>
              <a:rPr lang="en-US" sz="1600" i="1" dirty="0" smtClean="0">
                <a:latin typeface="Times"/>
                <a:cs typeface="Times"/>
              </a:rPr>
              <a:t>. Forecasting, </a:t>
            </a:r>
            <a:r>
              <a:rPr lang="en-US" sz="1600" b="1" dirty="0" smtClean="0">
                <a:latin typeface="Times"/>
                <a:cs typeface="Times"/>
              </a:rPr>
              <a:t>2,</a:t>
            </a:r>
            <a:r>
              <a:rPr lang="en-US" sz="1600" b="1" i="1" dirty="0" smtClean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32–49</a:t>
            </a:r>
            <a:r>
              <a:rPr lang="en-US" sz="1600" b="1" i="1" dirty="0" smtClean="0">
                <a:latin typeface="Times"/>
                <a:cs typeface="Times"/>
              </a:rPr>
              <a:t>.</a:t>
            </a:r>
            <a:endParaRPr lang="en-US" sz="1600" dirty="0" smtClean="0">
              <a:latin typeface="Times"/>
              <a:cs typeface="Times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Times" charset="0"/>
              </a:rPr>
              <a:t>Johnson</a:t>
            </a:r>
            <a:r>
              <a:rPr lang="en-US" sz="1600" dirty="0">
                <a:latin typeface="Times" charset="0"/>
              </a:rPr>
              <a:t>, R. H., and B. E. Mapes, 2001: Mesoscale processes and severe convective weather. </a:t>
            </a:r>
            <a:r>
              <a:rPr lang="en-US" sz="1600" i="1" dirty="0">
                <a:latin typeface="Times" charset="0"/>
              </a:rPr>
              <a:t>Severe Convective Storms, Meteor. Monogr.,</a:t>
            </a:r>
            <a:r>
              <a:rPr lang="en-US" sz="1600" dirty="0">
                <a:latin typeface="Times" charset="0"/>
              </a:rPr>
              <a:t> No. 50, Amer. Meteor. Soc., 71–122.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latin typeface="Times" charset="0"/>
              </a:rPr>
              <a:t>Lemon, L. R., and C. A. Doswell, III, 1979: Severe thunderstorm evolution and </a:t>
            </a:r>
            <a:r>
              <a:rPr lang="en-US" sz="1600" dirty="0" err="1">
                <a:latin typeface="Times" charset="0"/>
              </a:rPr>
              <a:t>mesocyclone</a:t>
            </a:r>
            <a:r>
              <a:rPr lang="en-US" sz="1600" dirty="0">
                <a:latin typeface="Times" charset="0"/>
              </a:rPr>
              <a:t> structure as related to </a:t>
            </a:r>
            <a:r>
              <a:rPr lang="en-US" sz="1600" dirty="0" err="1">
                <a:latin typeface="Times" charset="0"/>
              </a:rPr>
              <a:t>tornadogenesis</a:t>
            </a:r>
            <a:r>
              <a:rPr lang="en-US" sz="1600" dirty="0">
                <a:latin typeface="Times" charset="0"/>
              </a:rPr>
              <a:t>. </a:t>
            </a:r>
            <a:r>
              <a:rPr lang="en-US" sz="1600" i="1" dirty="0">
                <a:latin typeface="Times" charset="0"/>
              </a:rPr>
              <a:t>Mon. </a:t>
            </a:r>
            <a:r>
              <a:rPr lang="en-US" sz="1600" i="1" dirty="0" err="1">
                <a:latin typeface="Times" charset="0"/>
              </a:rPr>
              <a:t>Wea</a:t>
            </a:r>
            <a:r>
              <a:rPr lang="en-US" sz="1600" i="1" dirty="0">
                <a:latin typeface="Times" charset="0"/>
              </a:rPr>
              <a:t>. Rev</a:t>
            </a:r>
            <a:r>
              <a:rPr lang="en-US" sz="1600" dirty="0">
                <a:latin typeface="Times" charset="0"/>
              </a:rPr>
              <a:t>., </a:t>
            </a:r>
            <a:r>
              <a:rPr lang="en-US" sz="1600" b="1" dirty="0">
                <a:latin typeface="Times" charset="0"/>
              </a:rPr>
              <a:t>107</a:t>
            </a:r>
            <a:r>
              <a:rPr lang="en-US" sz="1600" dirty="0">
                <a:latin typeface="Times" charset="0"/>
              </a:rPr>
              <a:t>, 1184–1197.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>
                <a:latin typeface="Times" charset="0"/>
              </a:rPr>
              <a:t>Moller</a:t>
            </a:r>
            <a:r>
              <a:rPr lang="en-US" sz="1600" dirty="0">
                <a:latin typeface="Times" charset="0"/>
              </a:rPr>
              <a:t>, A. R., 2001: Severe local storms forecasting. </a:t>
            </a:r>
            <a:r>
              <a:rPr lang="en-US" sz="1600" i="1" dirty="0">
                <a:latin typeface="Times" charset="0"/>
              </a:rPr>
              <a:t>Severe Convective Storms,</a:t>
            </a:r>
            <a:r>
              <a:rPr lang="en-US" sz="1600" dirty="0">
                <a:latin typeface="Times" charset="0"/>
              </a:rPr>
              <a:t> </a:t>
            </a:r>
            <a:r>
              <a:rPr lang="en-US" sz="1600" i="1" dirty="0">
                <a:latin typeface="Times" charset="0"/>
              </a:rPr>
              <a:t>Meteor. Monogr</a:t>
            </a:r>
            <a:r>
              <a:rPr lang="en-US" sz="1600" dirty="0">
                <a:latin typeface="Times" charset="0"/>
              </a:rPr>
              <a:t>., No. 50, Amer. Meteor. Soc., 433–480.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>
                <a:latin typeface="Times" charset="0"/>
              </a:rPr>
              <a:t>Wakimoto</a:t>
            </a:r>
            <a:r>
              <a:rPr lang="en-US" sz="1600" dirty="0">
                <a:latin typeface="Times" charset="0"/>
              </a:rPr>
              <a:t>, R. M., 2001: Convectively driven high wind events. </a:t>
            </a:r>
            <a:r>
              <a:rPr lang="en-US" sz="1600" i="1" dirty="0">
                <a:latin typeface="Times" charset="0"/>
              </a:rPr>
              <a:t>Severe Convective Storms,</a:t>
            </a:r>
            <a:r>
              <a:rPr lang="en-US" sz="1600" dirty="0">
                <a:latin typeface="Times" charset="0"/>
              </a:rPr>
              <a:t> </a:t>
            </a:r>
            <a:r>
              <a:rPr lang="en-US" sz="1600" i="1" dirty="0">
                <a:latin typeface="Times" charset="0"/>
              </a:rPr>
              <a:t>Meteor. Monogr</a:t>
            </a:r>
            <a:r>
              <a:rPr lang="en-US" sz="1600" dirty="0">
                <a:latin typeface="Times" charset="0"/>
              </a:rPr>
              <a:t>., No. 50, Amer. Meteor. Soc., 255–298</a:t>
            </a:r>
            <a:r>
              <a:rPr lang="en-US" sz="1600" dirty="0" smtClean="0">
                <a:latin typeface="Times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Times"/>
                <a:cs typeface="Times"/>
              </a:rPr>
              <a:t>Weisman, M. L., 1993: The genesis of severe, long-lived bow echoes. </a:t>
            </a:r>
            <a:r>
              <a:rPr lang="en-US" sz="1600" i="1" dirty="0" smtClean="0">
                <a:latin typeface="Times"/>
                <a:cs typeface="Times"/>
              </a:rPr>
              <a:t>J. Atmos. Sci., </a:t>
            </a:r>
            <a:r>
              <a:rPr lang="en-US" sz="1600" b="1" dirty="0" smtClean="0">
                <a:latin typeface="Times"/>
                <a:cs typeface="Times"/>
              </a:rPr>
              <a:t>50,</a:t>
            </a:r>
            <a:r>
              <a:rPr lang="en-US" sz="1600" b="1" i="1" dirty="0" smtClean="0">
                <a:latin typeface="Times"/>
                <a:cs typeface="Times"/>
              </a:rPr>
              <a:t> </a:t>
            </a:r>
            <a:r>
              <a:rPr lang="en-US" sz="1600" dirty="0" smtClean="0">
                <a:latin typeface="Times"/>
                <a:cs typeface="Times"/>
              </a:rPr>
              <a:t>645–670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040822_metars_de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6858000" cy="6858000"/>
          </a:xfrm>
          <a:prstGeom prst="rect">
            <a:avLst/>
          </a:prstGeom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152400"/>
            <a:ext cx="2520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2200 </a:t>
            </a:r>
            <a:r>
              <a:rPr lang="en-US" dirty="0"/>
              <a:t>UTC 8 April </a:t>
            </a:r>
            <a:r>
              <a:rPr lang="en-US" dirty="0" smtClean="0"/>
              <a:t>2013</a:t>
            </a:r>
          </a:p>
          <a:p>
            <a:r>
              <a:rPr lang="en-US" dirty="0" smtClean="0"/>
              <a:t>source:  NCAR / 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7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391400" cy="51816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Total Number of Storm Reports for 8 April 2013</a:t>
            </a:r>
          </a:p>
        </p:txBody>
      </p:sp>
    </p:spTree>
    <p:extLst>
      <p:ext uri="{BB962C8B-B14F-4D97-AF65-F5344CB8AC3E}">
        <p14:creationId xmlns:p14="http://schemas.microsoft.com/office/powerpoint/2010/main" val="126772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_ict_20110524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152400"/>
            <a:ext cx="2618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2000 </a:t>
            </a:r>
            <a:r>
              <a:rPr lang="en-US" dirty="0"/>
              <a:t>UTC </a:t>
            </a:r>
            <a:r>
              <a:rPr lang="en-US" dirty="0" smtClean="0"/>
              <a:t>24 May 2011</a:t>
            </a:r>
          </a:p>
          <a:p>
            <a:r>
              <a:rPr lang="en-US" dirty="0" smtClean="0"/>
              <a:t>source:  NCAR / 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7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c_ict_20110524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11" y="0"/>
            <a:ext cx="6858000" cy="6858000"/>
          </a:xfrm>
          <a:prstGeom prst="rect">
            <a:avLst/>
          </a:prstGeom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152400"/>
            <a:ext cx="263114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2200 </a:t>
            </a:r>
            <a:r>
              <a:rPr lang="en-US" dirty="0"/>
              <a:t>UTC </a:t>
            </a:r>
            <a:r>
              <a:rPr lang="en-US" dirty="0" smtClean="0"/>
              <a:t>24 May 2011</a:t>
            </a:r>
          </a:p>
          <a:p>
            <a:r>
              <a:rPr lang="en-US" dirty="0" smtClean="0"/>
              <a:t>source:  NCAR / RAL</a:t>
            </a:r>
          </a:p>
          <a:p>
            <a:endParaRPr lang="en-US" dirty="0"/>
          </a:p>
          <a:p>
            <a:r>
              <a:rPr lang="en-US" dirty="0" smtClean="0"/>
              <a:t>visible satellite image</a:t>
            </a:r>
          </a:p>
          <a:p>
            <a:r>
              <a:rPr lang="en-US" dirty="0" smtClean="0"/>
              <a:t>on next slide…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3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Ingredients Needed for Severe </a:t>
            </a:r>
            <a:r>
              <a:rPr lang="en-US" sz="3600" b="1" dirty="0" err="1">
                <a:solidFill>
                  <a:srgbClr val="FF0000"/>
                </a:solidFill>
              </a:rPr>
              <a:t>Wx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50593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Lift, instability, moisture</a:t>
            </a:r>
            <a:endParaRPr lang="en-US" sz="2800" b="1" dirty="0"/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Lift:</a:t>
            </a:r>
            <a:r>
              <a:rPr lang="en-US" sz="2400" dirty="0"/>
              <a:t> Surface boundary (front) or disturbance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Instability:</a:t>
            </a:r>
            <a:r>
              <a:rPr lang="en-US" sz="2400" dirty="0"/>
              <a:t> Warm at surface/cold aloft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Moisture:</a:t>
            </a:r>
            <a:r>
              <a:rPr lang="en-US" sz="2400" dirty="0"/>
              <a:t> Warm, humid boundary layer</a:t>
            </a:r>
            <a:endParaRPr lang="en-US" sz="2400" b="1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Wind shear</a:t>
            </a:r>
            <a:endParaRPr lang="en-US" sz="2800" b="1" dirty="0"/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Speed shear:</a:t>
            </a:r>
            <a:r>
              <a:rPr lang="en-US" sz="2400" dirty="0"/>
              <a:t> Winds increase with height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Directional shear:</a:t>
            </a:r>
            <a:r>
              <a:rPr lang="en-US" sz="2400" dirty="0"/>
              <a:t> Winds change direction with height (</a:t>
            </a:r>
            <a:r>
              <a:rPr lang="en-US" sz="2400" dirty="0" smtClean="0"/>
              <a:t>Ideal: Veering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/>
              <a:t> SE </a:t>
            </a:r>
            <a:r>
              <a:rPr lang="en-US" sz="2400" dirty="0"/>
              <a:t>near surface, SW at </a:t>
            </a:r>
            <a:r>
              <a:rPr lang="en-US" sz="2400" dirty="0" err="1"/>
              <a:t>midlevels</a:t>
            </a:r>
            <a:r>
              <a:rPr lang="en-US" sz="2400" dirty="0"/>
              <a:t>, NW at upper levels) 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High wind events:</a:t>
            </a:r>
            <a:r>
              <a:rPr lang="en-US" sz="2400" dirty="0"/>
              <a:t> High speed shear</a:t>
            </a:r>
          </a:p>
          <a:p>
            <a:pPr lvl="1">
              <a:lnSpc>
                <a:spcPct val="90000"/>
              </a:lnSpc>
              <a:buFont typeface="Times" charset="0"/>
              <a:buChar char="•"/>
            </a:pPr>
            <a:r>
              <a:rPr lang="en-US" sz="2400" b="1" dirty="0"/>
              <a:t>Tornadoes:</a:t>
            </a:r>
            <a:r>
              <a:rPr lang="en-US" sz="2400" dirty="0"/>
              <a:t> High speed and directional shear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152400"/>
            <a:ext cx="2209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2115 </a:t>
            </a:r>
            <a:r>
              <a:rPr lang="en-US" dirty="0"/>
              <a:t>UTC </a:t>
            </a:r>
            <a:r>
              <a:rPr lang="en-US" dirty="0" smtClean="0"/>
              <a:t>24 May 2011</a:t>
            </a:r>
          </a:p>
          <a:p>
            <a:r>
              <a:rPr lang="en-US" dirty="0" smtClean="0"/>
              <a:t>source:  NCAR / RAL</a:t>
            </a:r>
          </a:p>
        </p:txBody>
      </p:sp>
      <p:pic>
        <p:nvPicPr>
          <p:cNvPr id="2" name="Picture 1" descr="satellite_vis_ict_2011052421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6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391400" cy="51816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Total Number of Storm Reports for 24 May 2011</a:t>
            </a:r>
          </a:p>
        </p:txBody>
      </p:sp>
    </p:spTree>
    <p:extLst>
      <p:ext uri="{BB962C8B-B14F-4D97-AF65-F5344CB8AC3E}">
        <p14:creationId xmlns:p14="http://schemas.microsoft.com/office/powerpoint/2010/main" val="3830550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ngredients"/>
          <p:cNvPicPr>
            <a:picLocks noChangeAspect="1" noChangeArrowheads="1"/>
          </p:cNvPicPr>
          <p:nvPr/>
        </p:nvPicPr>
        <p:blipFill>
          <a:blip r:embed="rId3"/>
          <a:srcRect l="27647" t="1468" r="1765" b="6165"/>
          <a:stretch>
            <a:fillRect/>
          </a:stretch>
        </p:blipFill>
        <p:spPr bwMode="auto">
          <a:xfrm>
            <a:off x="0" y="863600"/>
            <a:ext cx="6096000" cy="5994400"/>
          </a:xfrm>
          <a:prstGeom prst="rect">
            <a:avLst/>
          </a:prstGeom>
          <a:noFill/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066800" y="4114800"/>
            <a:ext cx="6969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300" b="1">
                <a:solidFill>
                  <a:srgbClr val="0000CC"/>
                </a:solidFill>
              </a:rPr>
              <a:t>cP</a:t>
            </a:r>
            <a:endParaRPr lang="en-US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810000" y="5257800"/>
            <a:ext cx="812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300" b="1">
                <a:solidFill>
                  <a:srgbClr val="FF0000"/>
                </a:solidFill>
              </a:rPr>
              <a:t>mT</a:t>
            </a:r>
            <a:endParaRPr lang="en-US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572000" y="2895600"/>
            <a:ext cx="1597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FF00FF"/>
                </a:solidFill>
              </a:rPr>
              <a:t>Severe Wx</a:t>
            </a:r>
          </a:p>
          <a:p>
            <a:r>
              <a:rPr lang="en-US" sz="2200" b="1">
                <a:solidFill>
                  <a:srgbClr val="FF00FF"/>
                </a:solidFill>
              </a:rPr>
              <a:t>threat</a:t>
            </a:r>
            <a:endParaRPr lang="en-US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flipH="1">
            <a:off x="4038600" y="3276600"/>
            <a:ext cx="533400" cy="3810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6096000" y="1066800"/>
            <a:ext cx="2929007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1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Lift</a:t>
            </a:r>
            <a:r>
              <a:rPr lang="en-US" b="1" dirty="0" smtClean="0"/>
              <a:t> provided </a:t>
            </a:r>
            <a:r>
              <a:rPr lang="en-US" b="1" dirty="0"/>
              <a:t>by cold </a:t>
            </a:r>
          </a:p>
          <a:p>
            <a:r>
              <a:rPr lang="en-US" b="1" dirty="0"/>
              <a:t>front and upper trough.</a:t>
            </a:r>
          </a:p>
          <a:p>
            <a:pPr>
              <a:buFontTx/>
              <a:buChar char="•"/>
            </a:pPr>
            <a:r>
              <a:rPr lang="en-US" b="1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Moisture</a:t>
            </a:r>
            <a:r>
              <a:rPr lang="en-US" b="1" dirty="0"/>
              <a:t> advected from </a:t>
            </a:r>
          </a:p>
          <a:p>
            <a:r>
              <a:rPr lang="en-US" b="1" dirty="0"/>
              <a:t>south in warm sector.</a:t>
            </a:r>
          </a:p>
          <a:p>
            <a:pPr>
              <a:buFontTx/>
              <a:buChar char="•"/>
            </a:pPr>
            <a:r>
              <a:rPr lang="en-US" b="1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Instability</a:t>
            </a:r>
            <a:r>
              <a:rPr lang="en-US" b="1" dirty="0"/>
              <a:t> from heating</a:t>
            </a:r>
          </a:p>
          <a:p>
            <a:r>
              <a:rPr lang="en-US" b="1" dirty="0"/>
              <a:t>in warm sector.</a:t>
            </a:r>
            <a:endParaRPr lang="en-US" dirty="0"/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6265863" y="6507163"/>
            <a:ext cx="2573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 Barnes and Newton (1983)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13314" name="Picture 3" descr="Fig. 2.105.tif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3503"/>
          <a:stretch>
            <a:fillRect/>
          </a:stretch>
        </p:blipFill>
        <p:spPr bwMode="auto">
          <a:xfrm>
            <a:off x="2057400" y="0"/>
            <a:ext cx="542925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3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15362" name="Picture 3" descr="Fig. 3.5.tif 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r="4694" b="2226"/>
          <a:stretch>
            <a:fillRect/>
          </a:stretch>
        </p:blipFill>
        <p:spPr bwMode="auto">
          <a:xfrm>
            <a:off x="1600200" y="379413"/>
            <a:ext cx="54387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4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lfAir747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" y="304800"/>
            <a:ext cx="8989365" cy="6324600"/>
          </a:xfrm>
          <a:prstGeom prst="rect">
            <a:avLst/>
          </a:prstGeom>
        </p:spPr>
      </p:pic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295400" y="1219200"/>
            <a:ext cx="2514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ea typeface="ＭＳ Ｐゴシック" charset="0"/>
              </a:rPr>
              <a:t>Return of "Gulf Air"</a:t>
            </a:r>
          </a:p>
        </p:txBody>
      </p:sp>
    </p:spTree>
    <p:extLst>
      <p:ext uri="{BB962C8B-B14F-4D97-AF65-F5344CB8AC3E}">
        <p14:creationId xmlns:p14="http://schemas.microsoft.com/office/powerpoint/2010/main" val="349587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Air747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904477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Low-level Jet.jpg                                              0091CD8DMacintosh HD                   BCDA99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" y="31938"/>
            <a:ext cx="3788811" cy="25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914400" y="6400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a typeface="ＭＳ Ｐゴシック" charset="0"/>
              </a:rPr>
              <a:t>"Low-level Jet"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724400" cy="2657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38400"/>
            <a:ext cx="706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9530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“Low Level Jets” at Hong Kong’s Kai </a:t>
            </a:r>
            <a:r>
              <a:rPr lang="en-US" sz="2800" dirty="0" err="1" smtClean="0"/>
              <a:t>Tak</a:t>
            </a:r>
            <a:r>
              <a:rPr lang="en-US" sz="2800" dirty="0" smtClean="0"/>
              <a:t> Airport(</a:t>
            </a:r>
            <a:r>
              <a:rPr lang="en-US" sz="2800" dirty="0" smtClean="0">
                <a:hlinkClick r:id="rId2"/>
              </a:rPr>
              <a:t>link to CNN article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100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6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3013075" y="6461125"/>
            <a:ext cx="3116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__ _____" charset="0"/>
              </a:rPr>
              <a:t>Source:  </a:t>
            </a:r>
            <a:r>
              <a:rPr lang="en-US" sz="2000" b="1">
                <a:latin typeface="Arial" charset="0"/>
                <a:ea typeface="ＭＳ Ｐゴシック" charset="0"/>
              </a:rPr>
              <a:t>Uccellini (1980)</a:t>
            </a:r>
            <a:endParaRPr lang="en-US">
              <a:ea typeface="ＭＳ Ｐゴシック" charset="0"/>
            </a:endParaRPr>
          </a:p>
        </p:txBody>
      </p:sp>
      <p:pic>
        <p:nvPicPr>
          <p:cNvPr id="58370" name="Picture 3" descr="Pages from Uccellini 1980-2.tif                                0095058FMacintosh HD                   BCDA99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 t="8693" r="8832" b="36191"/>
          <a:stretch>
            <a:fillRect/>
          </a:stretch>
        </p:blipFill>
        <p:spPr bwMode="auto">
          <a:xfrm>
            <a:off x="2789238" y="152400"/>
            <a:ext cx="3565525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79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 l="10870" t="1697" r="13040" b="3253"/>
          <a:stretch>
            <a:fillRect/>
          </a:stretch>
        </p:blipFill>
        <p:spPr bwMode="auto">
          <a:xfrm>
            <a:off x="152400" y="965200"/>
            <a:ext cx="8839200" cy="5892800"/>
          </a:xfrm>
          <a:prstGeom prst="rect">
            <a:avLst/>
          </a:prstGeom>
          <a:noFill/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937125" y="615632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Gulf of Mexico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661275" y="5029200"/>
            <a:ext cx="1233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Atlantic</a:t>
            </a:r>
          </a:p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Ocean</a:t>
            </a:r>
            <a:endParaRPr lang="en-US" sz="2400">
              <a:latin typeface="Times" charset="0"/>
            </a:endParaRPr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 flipH="1" flipV="1">
            <a:off x="4038600" y="4495800"/>
            <a:ext cx="9906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 flipH="1" flipV="1">
            <a:off x="4572000" y="4343400"/>
            <a:ext cx="1447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 flipH="1" flipV="1">
            <a:off x="5181600" y="4267200"/>
            <a:ext cx="152400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 flipH="1" flipV="1">
            <a:off x="5791200" y="4267200"/>
            <a:ext cx="1981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2895600" y="3276600"/>
            <a:ext cx="557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FF0000"/>
                </a:solidFill>
                <a:latin typeface="Times" charset="0"/>
              </a:rPr>
              <a:t>L</a:t>
            </a:r>
            <a:endParaRPr lang="en-US" sz="2400" dirty="0">
              <a:latin typeface="Times" charset="0"/>
            </a:endParaRP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2668588" y="5638800"/>
            <a:ext cx="22685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000" b="1">
                <a:solidFill>
                  <a:srgbClr val="FF0000"/>
                </a:solidFill>
                <a:latin typeface="Times" charset="0"/>
              </a:rPr>
              <a:t>Warm Moist</a:t>
            </a:r>
          </a:p>
          <a:p>
            <a:pPr algn="ctr" eaLnBrk="0" hangingPunct="0"/>
            <a:r>
              <a:rPr lang="en-US" sz="3000" b="1">
                <a:solidFill>
                  <a:srgbClr val="FF0000"/>
                </a:solidFill>
                <a:latin typeface="Times" charset="0"/>
              </a:rPr>
              <a:t>Air (mT)</a:t>
            </a:r>
            <a:endParaRPr lang="en-US" sz="2400">
              <a:latin typeface="Times" charset="0"/>
            </a:endParaRPr>
          </a:p>
        </p:txBody>
      </p:sp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0" y="6491288"/>
            <a:ext cx="2894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Relief map © Sterner 1995</a:t>
            </a:r>
          </a:p>
        </p:txBody>
      </p:sp>
      <p:sp>
        <p:nvSpPr>
          <p:cNvPr id="19" name="Freeform 18"/>
          <p:cNvSpPr/>
          <p:nvPr/>
        </p:nvSpPr>
        <p:spPr>
          <a:xfrm>
            <a:off x="63960" y="1229944"/>
            <a:ext cx="8799073" cy="3806182"/>
          </a:xfrm>
          <a:custGeom>
            <a:avLst/>
            <a:gdLst>
              <a:gd name="connsiteX0" fmla="*/ 0 w 8799073"/>
              <a:gd name="connsiteY0" fmla="*/ 2765279 h 3783985"/>
              <a:gd name="connsiteX1" fmla="*/ 347212 w 8799073"/>
              <a:gd name="connsiteY1" fmla="*/ 3240371 h 3783985"/>
              <a:gd name="connsiteX2" fmla="*/ 1270063 w 8799073"/>
              <a:gd name="connsiteY2" fmla="*/ 3779417 h 3783985"/>
              <a:gd name="connsiteX3" fmla="*/ 2238601 w 8799073"/>
              <a:gd name="connsiteY3" fmla="*/ 3212962 h 3783985"/>
              <a:gd name="connsiteX4" fmla="*/ 2695458 w 8799073"/>
              <a:gd name="connsiteY4" fmla="*/ 1952140 h 3783985"/>
              <a:gd name="connsiteX5" fmla="*/ 3051807 w 8799073"/>
              <a:gd name="connsiteY5" fmla="*/ 810092 h 3783985"/>
              <a:gd name="connsiteX6" fmla="*/ 4678219 w 8799073"/>
              <a:gd name="connsiteY6" fmla="*/ 188818 h 3783985"/>
              <a:gd name="connsiteX7" fmla="*/ 6368592 w 8799073"/>
              <a:gd name="connsiteY7" fmla="*/ 115727 h 3783985"/>
              <a:gd name="connsiteX8" fmla="*/ 8799073 w 8799073"/>
              <a:gd name="connsiteY8" fmla="*/ 883183 h 3783985"/>
              <a:gd name="connsiteX0" fmla="*/ 0 w 8799073"/>
              <a:gd name="connsiteY0" fmla="*/ 2882530 h 3901236"/>
              <a:gd name="connsiteX1" fmla="*/ 347212 w 8799073"/>
              <a:gd name="connsiteY1" fmla="*/ 3357622 h 3901236"/>
              <a:gd name="connsiteX2" fmla="*/ 1270063 w 8799073"/>
              <a:gd name="connsiteY2" fmla="*/ 3896668 h 3901236"/>
              <a:gd name="connsiteX3" fmla="*/ 2238601 w 8799073"/>
              <a:gd name="connsiteY3" fmla="*/ 3330213 h 3901236"/>
              <a:gd name="connsiteX4" fmla="*/ 2695458 w 8799073"/>
              <a:gd name="connsiteY4" fmla="*/ 2069391 h 3901236"/>
              <a:gd name="connsiteX5" fmla="*/ 4678219 w 8799073"/>
              <a:gd name="connsiteY5" fmla="*/ 306069 h 3901236"/>
              <a:gd name="connsiteX6" fmla="*/ 6368592 w 8799073"/>
              <a:gd name="connsiteY6" fmla="*/ 232978 h 3901236"/>
              <a:gd name="connsiteX7" fmla="*/ 8799073 w 8799073"/>
              <a:gd name="connsiteY7" fmla="*/ 1000434 h 3901236"/>
              <a:gd name="connsiteX0" fmla="*/ 0 w 8799073"/>
              <a:gd name="connsiteY0" fmla="*/ 2780930 h 3799636"/>
              <a:gd name="connsiteX1" fmla="*/ 347212 w 8799073"/>
              <a:gd name="connsiteY1" fmla="*/ 3256022 h 3799636"/>
              <a:gd name="connsiteX2" fmla="*/ 1270063 w 8799073"/>
              <a:gd name="connsiteY2" fmla="*/ 3795068 h 3799636"/>
              <a:gd name="connsiteX3" fmla="*/ 2238601 w 8799073"/>
              <a:gd name="connsiteY3" fmla="*/ 3228613 h 3799636"/>
              <a:gd name="connsiteX4" fmla="*/ 3000258 w 8799073"/>
              <a:gd name="connsiteY4" fmla="*/ 1358191 h 3799636"/>
              <a:gd name="connsiteX5" fmla="*/ 4678219 w 8799073"/>
              <a:gd name="connsiteY5" fmla="*/ 204469 h 3799636"/>
              <a:gd name="connsiteX6" fmla="*/ 6368592 w 8799073"/>
              <a:gd name="connsiteY6" fmla="*/ 131378 h 3799636"/>
              <a:gd name="connsiteX7" fmla="*/ 8799073 w 8799073"/>
              <a:gd name="connsiteY7" fmla="*/ 898834 h 3799636"/>
              <a:gd name="connsiteX0" fmla="*/ 0 w 8799073"/>
              <a:gd name="connsiteY0" fmla="*/ 2780930 h 3869682"/>
              <a:gd name="connsiteX1" fmla="*/ 1270063 w 8799073"/>
              <a:gd name="connsiteY1" fmla="*/ 3795068 h 3869682"/>
              <a:gd name="connsiteX2" fmla="*/ 2238601 w 8799073"/>
              <a:gd name="connsiteY2" fmla="*/ 3228613 h 3869682"/>
              <a:gd name="connsiteX3" fmla="*/ 3000258 w 8799073"/>
              <a:gd name="connsiteY3" fmla="*/ 1358191 h 3869682"/>
              <a:gd name="connsiteX4" fmla="*/ 4678219 w 8799073"/>
              <a:gd name="connsiteY4" fmla="*/ 204469 h 3869682"/>
              <a:gd name="connsiteX5" fmla="*/ 6368592 w 8799073"/>
              <a:gd name="connsiteY5" fmla="*/ 131378 h 3869682"/>
              <a:gd name="connsiteX6" fmla="*/ 8799073 w 8799073"/>
              <a:gd name="connsiteY6" fmla="*/ 898834 h 3869682"/>
              <a:gd name="connsiteX0" fmla="*/ 0 w 8799073"/>
              <a:gd name="connsiteY0" fmla="*/ 2780930 h 3869682"/>
              <a:gd name="connsiteX1" fmla="*/ 1270063 w 8799073"/>
              <a:gd name="connsiteY1" fmla="*/ 3795068 h 3869682"/>
              <a:gd name="connsiteX2" fmla="*/ 2238601 w 8799073"/>
              <a:gd name="connsiteY2" fmla="*/ 3228613 h 3869682"/>
              <a:gd name="connsiteX3" fmla="*/ 3000258 w 8799073"/>
              <a:gd name="connsiteY3" fmla="*/ 1358191 h 3869682"/>
              <a:gd name="connsiteX4" fmla="*/ 4678219 w 8799073"/>
              <a:gd name="connsiteY4" fmla="*/ 204469 h 3869682"/>
              <a:gd name="connsiteX5" fmla="*/ 6368592 w 8799073"/>
              <a:gd name="connsiteY5" fmla="*/ 131378 h 3869682"/>
              <a:gd name="connsiteX6" fmla="*/ 8799073 w 8799073"/>
              <a:gd name="connsiteY6" fmla="*/ 898834 h 3869682"/>
              <a:gd name="connsiteX0" fmla="*/ 0 w 8799073"/>
              <a:gd name="connsiteY0" fmla="*/ 2780930 h 3806182"/>
              <a:gd name="connsiteX1" fmla="*/ 1270063 w 8799073"/>
              <a:gd name="connsiteY1" fmla="*/ 3795068 h 3806182"/>
              <a:gd name="connsiteX2" fmla="*/ 2467201 w 8799073"/>
              <a:gd name="connsiteY2" fmla="*/ 2847613 h 3806182"/>
              <a:gd name="connsiteX3" fmla="*/ 3000258 w 8799073"/>
              <a:gd name="connsiteY3" fmla="*/ 1358191 h 3806182"/>
              <a:gd name="connsiteX4" fmla="*/ 4678219 w 8799073"/>
              <a:gd name="connsiteY4" fmla="*/ 204469 h 3806182"/>
              <a:gd name="connsiteX5" fmla="*/ 6368592 w 8799073"/>
              <a:gd name="connsiteY5" fmla="*/ 131378 h 3806182"/>
              <a:gd name="connsiteX6" fmla="*/ 8799073 w 8799073"/>
              <a:gd name="connsiteY6" fmla="*/ 898834 h 3806182"/>
              <a:gd name="connsiteX0" fmla="*/ 0 w 8799073"/>
              <a:gd name="connsiteY0" fmla="*/ 2780930 h 3806182"/>
              <a:gd name="connsiteX1" fmla="*/ 1270063 w 8799073"/>
              <a:gd name="connsiteY1" fmla="*/ 3795068 h 3806182"/>
              <a:gd name="connsiteX2" fmla="*/ 2467201 w 8799073"/>
              <a:gd name="connsiteY2" fmla="*/ 2847613 h 3806182"/>
              <a:gd name="connsiteX3" fmla="*/ 3000258 w 8799073"/>
              <a:gd name="connsiteY3" fmla="*/ 1358191 h 3806182"/>
              <a:gd name="connsiteX4" fmla="*/ 4678219 w 8799073"/>
              <a:gd name="connsiteY4" fmla="*/ 204469 h 3806182"/>
              <a:gd name="connsiteX5" fmla="*/ 6368592 w 8799073"/>
              <a:gd name="connsiteY5" fmla="*/ 131378 h 3806182"/>
              <a:gd name="connsiteX6" fmla="*/ 8799073 w 8799073"/>
              <a:gd name="connsiteY6" fmla="*/ 898834 h 380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9073" h="3806182">
                <a:moveTo>
                  <a:pt x="0" y="2780930"/>
                </a:moveTo>
                <a:cubicBezTo>
                  <a:pt x="535436" y="3743994"/>
                  <a:pt x="858863" y="3783954"/>
                  <a:pt x="1270063" y="3795068"/>
                </a:cubicBezTo>
                <a:cubicBezTo>
                  <a:pt x="1681263" y="3806182"/>
                  <a:pt x="2271596" y="3444925"/>
                  <a:pt x="2467201" y="2847613"/>
                </a:cubicBezTo>
                <a:cubicBezTo>
                  <a:pt x="2755567" y="2441467"/>
                  <a:pt x="2631755" y="1798715"/>
                  <a:pt x="3000258" y="1358191"/>
                </a:cubicBezTo>
                <a:cubicBezTo>
                  <a:pt x="3368761" y="917667"/>
                  <a:pt x="4116830" y="408938"/>
                  <a:pt x="4678219" y="204469"/>
                </a:cubicBezTo>
                <a:cubicBezTo>
                  <a:pt x="5239608" y="0"/>
                  <a:pt x="5681783" y="15651"/>
                  <a:pt x="6368592" y="131378"/>
                </a:cubicBezTo>
                <a:cubicBezTo>
                  <a:pt x="7055401" y="247105"/>
                  <a:pt x="8799073" y="898834"/>
                  <a:pt x="8799073" y="898834"/>
                </a:cubicBezTo>
              </a:path>
            </a:pathLst>
          </a:custGeom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3606" y="986730"/>
            <a:ext cx="3974659" cy="3286053"/>
          </a:xfrm>
          <a:custGeom>
            <a:avLst/>
            <a:gdLst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659" h="3286053">
                <a:moveTo>
                  <a:pt x="0" y="2110505"/>
                </a:moveTo>
                <a:cubicBezTo>
                  <a:pt x="338074" y="2698279"/>
                  <a:pt x="676149" y="3286053"/>
                  <a:pt x="1014223" y="3225144"/>
                </a:cubicBezTo>
                <a:cubicBezTo>
                  <a:pt x="1352297" y="3164235"/>
                  <a:pt x="1961535" y="2642319"/>
                  <a:pt x="2028446" y="1745050"/>
                </a:cubicBezTo>
                <a:cubicBezTo>
                  <a:pt x="2256570" y="1144714"/>
                  <a:pt x="2435049" y="912116"/>
                  <a:pt x="2759418" y="621274"/>
                </a:cubicBezTo>
                <a:cubicBezTo>
                  <a:pt x="3083787" y="330432"/>
                  <a:pt x="3529223" y="165216"/>
                  <a:pt x="3974659" y="0"/>
                </a:cubicBezTo>
              </a:path>
            </a:pathLst>
          </a:custGeom>
          <a:ln w="730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52400" y="381000"/>
            <a:ext cx="3429000" cy="2743200"/>
          </a:xfrm>
          <a:custGeom>
            <a:avLst/>
            <a:gdLst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  <a:gd name="connsiteX0" fmla="*/ 0 w 3974659"/>
              <a:gd name="connsiteY0" fmla="*/ 2110505 h 3286053"/>
              <a:gd name="connsiteX1" fmla="*/ 1014223 w 3974659"/>
              <a:gd name="connsiteY1" fmla="*/ 3225144 h 3286053"/>
              <a:gd name="connsiteX2" fmla="*/ 2028446 w 3974659"/>
              <a:gd name="connsiteY2" fmla="*/ 1745050 h 3286053"/>
              <a:gd name="connsiteX3" fmla="*/ 2759418 w 3974659"/>
              <a:gd name="connsiteY3" fmla="*/ 621274 h 3286053"/>
              <a:gd name="connsiteX4" fmla="*/ 3974659 w 3974659"/>
              <a:gd name="connsiteY4" fmla="*/ 0 h 328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659" h="3286053">
                <a:moveTo>
                  <a:pt x="0" y="2110505"/>
                </a:moveTo>
                <a:cubicBezTo>
                  <a:pt x="338074" y="2698279"/>
                  <a:pt x="676149" y="3286053"/>
                  <a:pt x="1014223" y="3225144"/>
                </a:cubicBezTo>
                <a:cubicBezTo>
                  <a:pt x="1352297" y="3164235"/>
                  <a:pt x="1961535" y="2642319"/>
                  <a:pt x="2028446" y="1745050"/>
                </a:cubicBezTo>
                <a:cubicBezTo>
                  <a:pt x="2256570" y="1144714"/>
                  <a:pt x="2435049" y="912116"/>
                  <a:pt x="2759418" y="621274"/>
                </a:cubicBezTo>
                <a:cubicBezTo>
                  <a:pt x="3083787" y="330432"/>
                  <a:pt x="3529223" y="165216"/>
                  <a:pt x="3974659" y="0"/>
                </a:cubicBezTo>
              </a:path>
            </a:pathLst>
          </a:custGeom>
          <a:ln w="730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sz="3300" b="1" dirty="0">
                <a:solidFill>
                  <a:srgbClr val="FF0000"/>
                </a:solidFill>
              </a:rPr>
              <a:t>Severe Thunderstorm 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754" y="1828800"/>
            <a:ext cx="144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Upper-level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Trough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18909412">
            <a:off x="2223915" y="2030502"/>
            <a:ext cx="1904192" cy="6096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9353068">
            <a:off x="1208304" y="5164304"/>
            <a:ext cx="1904192" cy="6096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9036272">
            <a:off x="2819400" y="220980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PFJ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9036272">
            <a:off x="1798931" y="5334463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STJ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013075" y="6461125"/>
            <a:ext cx="3116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__ _____" charset="0"/>
              </a:rPr>
              <a:t>Source:  </a:t>
            </a:r>
            <a:r>
              <a:rPr lang="en-US" sz="2000" b="1">
                <a:latin typeface="Arial" charset="0"/>
                <a:ea typeface="ＭＳ Ｐゴシック" charset="0"/>
              </a:rPr>
              <a:t>Uccellini (1980)</a:t>
            </a:r>
            <a:endParaRPr lang="en-US">
              <a:ea typeface="ＭＳ Ｐゴシック" charset="0"/>
            </a:endParaRPr>
          </a:p>
        </p:txBody>
      </p:sp>
      <p:pic>
        <p:nvPicPr>
          <p:cNvPr id="59394" name="Picture 3" descr="Pages from Uccellini 1980-4.tif                                0095058FMacintosh HD                   BCDA99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9152" r="50058" b="24525"/>
          <a:stretch>
            <a:fillRect/>
          </a:stretch>
        </p:blipFill>
        <p:spPr bwMode="auto">
          <a:xfrm>
            <a:off x="3063875" y="0"/>
            <a:ext cx="301625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6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3013075" y="6461125"/>
            <a:ext cx="3116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__ _____" charset="0"/>
              </a:rPr>
              <a:t>Source:  </a:t>
            </a:r>
            <a:r>
              <a:rPr lang="en-US" sz="2000" b="1">
                <a:latin typeface="Arial" charset="0"/>
                <a:ea typeface="ＭＳ Ｐゴシック" charset="0"/>
              </a:rPr>
              <a:t>Uccellini (1980)</a:t>
            </a:r>
            <a:endParaRPr lang="en-US">
              <a:ea typeface="ＭＳ Ｐゴシック" charset="0"/>
            </a:endParaRPr>
          </a:p>
        </p:txBody>
      </p:sp>
      <p:pic>
        <p:nvPicPr>
          <p:cNvPr id="60418" name="Picture 3" descr="Pages from Uccellini 1980-5.tif                                0095058FMacintosh HD                   BCDA99F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9137" r="6602" b="15533"/>
          <a:stretch>
            <a:fillRect/>
          </a:stretch>
        </p:blipFill>
        <p:spPr bwMode="auto">
          <a:xfrm>
            <a:off x="1760538" y="0"/>
            <a:ext cx="543877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07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Line 2"/>
          <p:cNvSpPr>
            <a:spLocks noChangeShapeType="1"/>
          </p:cNvSpPr>
          <p:nvPr/>
        </p:nvSpPr>
        <p:spPr bwMode="auto">
          <a:xfrm>
            <a:off x="0" y="60198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3" name="Line 3"/>
          <p:cNvSpPr>
            <a:spLocks noChangeShapeType="1"/>
          </p:cNvSpPr>
          <p:nvPr/>
        </p:nvSpPr>
        <p:spPr bwMode="auto">
          <a:xfrm>
            <a:off x="5562600" y="60198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733800" y="5715000"/>
            <a:ext cx="169703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300" b="1"/>
              <a:t>Ground</a:t>
            </a: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 flipV="1">
            <a:off x="1371600" y="5791200"/>
            <a:ext cx="609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 flipV="1">
            <a:off x="4343400" y="6708775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4191000" y="6400800"/>
            <a:ext cx="801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20 knots</a:t>
            </a:r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 flipV="1">
            <a:off x="685800" y="3124200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762000" y="685800"/>
            <a:ext cx="20574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0" name="Line 10"/>
          <p:cNvSpPr>
            <a:spLocks noChangeShapeType="1"/>
          </p:cNvSpPr>
          <p:nvPr/>
        </p:nvSpPr>
        <p:spPr bwMode="auto">
          <a:xfrm flipV="1">
            <a:off x="1447800" y="4114800"/>
            <a:ext cx="3048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1" name="Line 11"/>
          <p:cNvSpPr>
            <a:spLocks noChangeShapeType="1"/>
          </p:cNvSpPr>
          <p:nvPr/>
        </p:nvSpPr>
        <p:spPr bwMode="auto">
          <a:xfrm flipV="1">
            <a:off x="5943600" y="3124200"/>
            <a:ext cx="2514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2" name="Line 12"/>
          <p:cNvSpPr>
            <a:spLocks noChangeShapeType="1"/>
          </p:cNvSpPr>
          <p:nvPr/>
        </p:nvSpPr>
        <p:spPr bwMode="auto">
          <a:xfrm flipV="1">
            <a:off x="7086600" y="60198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3" name="Line 13"/>
          <p:cNvSpPr>
            <a:spLocks noChangeShapeType="1"/>
          </p:cNvSpPr>
          <p:nvPr/>
        </p:nvSpPr>
        <p:spPr bwMode="auto">
          <a:xfrm flipV="1">
            <a:off x="6553200" y="47244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4" name="Line 14"/>
          <p:cNvSpPr>
            <a:spLocks noChangeShapeType="1"/>
          </p:cNvSpPr>
          <p:nvPr/>
        </p:nvSpPr>
        <p:spPr bwMode="auto">
          <a:xfrm flipV="1">
            <a:off x="5410200" y="1371600"/>
            <a:ext cx="350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3794125" y="1017588"/>
            <a:ext cx="1489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/>
              <a:t>10,000 m</a:t>
            </a:r>
          </a:p>
          <a:p>
            <a:pPr algn="ctr"/>
            <a:r>
              <a:rPr lang="en-US" sz="2200" b="1"/>
              <a:t>(33,000 ft)</a:t>
            </a:r>
            <a:endParaRPr lang="en-US"/>
          </a:p>
        </p:txBody>
      </p:sp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3811588" y="2743200"/>
            <a:ext cx="1489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/>
              <a:t>5,500 m</a:t>
            </a:r>
          </a:p>
          <a:p>
            <a:pPr algn="ctr"/>
            <a:r>
              <a:rPr lang="en-US" sz="2200" b="1"/>
              <a:t>(18,000 ft)</a:t>
            </a:r>
            <a:endParaRPr lang="en-US"/>
          </a:p>
        </p:txBody>
      </p:sp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3887788" y="4419600"/>
            <a:ext cx="1333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/>
              <a:t>1,500 m</a:t>
            </a:r>
          </a:p>
          <a:p>
            <a:pPr algn="ctr"/>
            <a:r>
              <a:rPr lang="en-US" sz="2200" b="1"/>
              <a:t>(5,000 ft)</a:t>
            </a:r>
            <a:endParaRPr lang="en-US"/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5865813" y="0"/>
            <a:ext cx="2108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b="1" u="sng"/>
              <a:t>Speed Shear</a:t>
            </a:r>
          </a:p>
          <a:p>
            <a:pPr algn="ctr"/>
            <a:r>
              <a:rPr lang="en-US" b="1" u="sng"/>
              <a:t>(wind events)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0" y="0"/>
            <a:ext cx="44894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b="1" u="sng"/>
              <a:t>Speed and Directional Shear</a:t>
            </a:r>
          </a:p>
          <a:p>
            <a:pPr algn="ctr"/>
            <a:r>
              <a:rPr lang="en-US" b="1" u="sng"/>
              <a:t>(supercells and tornadoes)</a:t>
            </a:r>
            <a:endParaRPr lang="en-US"/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3886200" y="685800"/>
            <a:ext cx="12239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u="sng"/>
              <a:t>Altitude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457200" y="76200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NW</a:t>
            </a:r>
            <a:endParaRPr lang="en-US"/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609600" y="28194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</a:t>
            </a:r>
            <a:endParaRPr lang="en-US"/>
          </a:p>
        </p:txBody>
      </p:sp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990600" y="4876800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SW</a:t>
            </a:r>
            <a:endParaRPr lang="en-US"/>
          </a:p>
        </p:txBody>
      </p:sp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1905000" y="60198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SE</a:t>
            </a:r>
            <a:endParaRPr lang="en-US"/>
          </a:p>
        </p:txBody>
      </p:sp>
      <p:sp>
        <p:nvSpPr>
          <p:cNvPr id="107545" name="Text Box 25"/>
          <p:cNvSpPr txBox="1">
            <a:spLocks noChangeArrowheads="1"/>
          </p:cNvSpPr>
          <p:nvPr/>
        </p:nvSpPr>
        <p:spPr bwMode="auto">
          <a:xfrm>
            <a:off x="5486400" y="10668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</a:t>
            </a:r>
            <a:endParaRPr lang="en-US"/>
          </a:p>
        </p:txBody>
      </p:sp>
      <p:sp>
        <p:nvSpPr>
          <p:cNvPr id="107546" name="Rectangle 26"/>
          <p:cNvSpPr>
            <a:spLocks noChangeArrowheads="1"/>
          </p:cNvSpPr>
          <p:nvPr/>
        </p:nvSpPr>
        <p:spPr bwMode="auto">
          <a:xfrm>
            <a:off x="5791200" y="28194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6400800" y="4419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6858000" y="57150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488668"/>
            <a:ext cx="342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“Clockwise Turning Hodograph”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98111" y="6488668"/>
            <a:ext cx="284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“Straight Line Hodograph”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17410" name="Picture 3" descr="Fig. 3.7.tif 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52400"/>
            <a:ext cx="4919663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728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19458" name="Picture 3" descr="&#10;Fig. 3.10.tif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b="1613"/>
          <a:stretch>
            <a:fillRect/>
          </a:stretch>
        </p:blipFill>
        <p:spPr bwMode="auto">
          <a:xfrm>
            <a:off x="1820863" y="0"/>
            <a:ext cx="550227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576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21506" name="Picture 3" descr="&#10;Fig. 3.11.tif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2492" r="4681" b="6940"/>
          <a:stretch>
            <a:fillRect/>
          </a:stretch>
        </p:blipFill>
        <p:spPr bwMode="auto">
          <a:xfrm>
            <a:off x="1838325" y="457200"/>
            <a:ext cx="574040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056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23554" name="Picture 3" descr="&#10;Fig. 3.12.tif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04800"/>
            <a:ext cx="5557837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792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25602" name="Picture 3" descr="&#10;Fig. 3.13.tif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28600"/>
            <a:ext cx="52006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04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27650" name="Picture 3" descr="&#10;Fig. 3.14.tif                                                  0093A839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" b="3557"/>
          <a:stretch>
            <a:fillRect/>
          </a:stretch>
        </p:blipFill>
        <p:spPr bwMode="auto">
          <a:xfrm>
            <a:off x="1212850" y="609600"/>
            <a:ext cx="67183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00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998788" y="6457950"/>
            <a:ext cx="324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__ _____" charset="0"/>
              </a:rPr>
              <a:t>Source:  Browning (1999)</a:t>
            </a:r>
          </a:p>
        </p:txBody>
      </p:sp>
      <p:pic>
        <p:nvPicPr>
          <p:cNvPr id="29698" name="Picture 3" descr="Fig.19 (Browning).tif    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/>
          <a:stretch>
            <a:fillRect/>
          </a:stretch>
        </p:blipFill>
        <p:spPr bwMode="auto">
          <a:xfrm>
            <a:off x="2592388" y="0"/>
            <a:ext cx="3957637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40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sz="3300" b="1">
                <a:solidFill>
                  <a:srgbClr val="FF0000"/>
                </a:solidFill>
              </a:rPr>
              <a:t>Severe Thunderstorm Formation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 l="10870" t="1697" r="13040" b="3253"/>
          <a:stretch>
            <a:fillRect/>
          </a:stretch>
        </p:blipFill>
        <p:spPr bwMode="auto">
          <a:xfrm>
            <a:off x="152400" y="965200"/>
            <a:ext cx="8839200" cy="5892800"/>
          </a:xfrm>
          <a:prstGeom prst="rect">
            <a:avLst/>
          </a:prstGeom>
          <a:noFill/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937125" y="615632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Gulf of Mexico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661275" y="5029200"/>
            <a:ext cx="1233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Atlantic</a:t>
            </a:r>
          </a:p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Ocean</a:t>
            </a:r>
            <a:endParaRPr lang="en-US" sz="2400">
              <a:latin typeface="Times" charset="0"/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381000" y="1828800"/>
            <a:ext cx="27622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0000"/>
                </a:solidFill>
                <a:latin typeface="Times" charset="0"/>
              </a:rPr>
              <a:t>Rocky</a:t>
            </a:r>
          </a:p>
          <a:p>
            <a:pPr algn="ctr" eaLnBrk="0" hangingPunct="0"/>
            <a:r>
              <a:rPr lang="en-US" sz="4400" b="1">
                <a:solidFill>
                  <a:srgbClr val="000000"/>
                </a:solidFill>
                <a:latin typeface="Times" charset="0"/>
              </a:rPr>
              <a:t>Mountains</a:t>
            </a:r>
            <a:endParaRPr lang="en-US" sz="2400">
              <a:latin typeface="Times" charset="0"/>
            </a:endParaRPr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2286000" y="3962400"/>
            <a:ext cx="10668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 flipH="1" flipV="1">
            <a:off x="4038600" y="4495800"/>
            <a:ext cx="9906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 flipH="1" flipV="1">
            <a:off x="4572000" y="4343400"/>
            <a:ext cx="1447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 flipH="1" flipV="1">
            <a:off x="5181600" y="4267200"/>
            <a:ext cx="152400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 flipH="1" flipV="1">
            <a:off x="5791200" y="4267200"/>
            <a:ext cx="1981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2209800" y="4343400"/>
            <a:ext cx="990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>
            <a:off x="2286000" y="3581400"/>
            <a:ext cx="10668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3048000" y="2895600"/>
            <a:ext cx="557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>
                <a:solidFill>
                  <a:srgbClr val="FF0000"/>
                </a:solidFill>
                <a:latin typeface="Times" charset="0"/>
              </a:rPr>
              <a:t>L</a:t>
            </a:r>
            <a:endParaRPr lang="en-US" sz="2400">
              <a:latin typeface="Times" charset="0"/>
            </a:endParaRPr>
          </a:p>
        </p:txBody>
      </p:sp>
      <p:sp>
        <p:nvSpPr>
          <p:cNvPr id="115727" name="Freeform 15"/>
          <p:cNvSpPr>
            <a:spLocks/>
          </p:cNvSpPr>
          <p:nvPr/>
        </p:nvSpPr>
        <p:spPr bwMode="auto">
          <a:xfrm>
            <a:off x="3276600" y="3505200"/>
            <a:ext cx="457200" cy="1371600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240" y="384"/>
              </a:cxn>
              <a:cxn ang="0">
                <a:pos x="144" y="672"/>
              </a:cxn>
              <a:cxn ang="0">
                <a:pos x="0" y="864"/>
              </a:cxn>
            </a:cxnLst>
            <a:rect l="0" t="0" r="r" b="b"/>
            <a:pathLst>
              <a:path w="288" h="864">
                <a:moveTo>
                  <a:pt x="288" y="0"/>
                </a:moveTo>
                <a:cubicBezTo>
                  <a:pt x="276" y="136"/>
                  <a:pt x="264" y="272"/>
                  <a:pt x="240" y="384"/>
                </a:cubicBezTo>
                <a:cubicBezTo>
                  <a:pt x="216" y="496"/>
                  <a:pt x="184" y="592"/>
                  <a:pt x="144" y="672"/>
                </a:cubicBezTo>
                <a:cubicBezTo>
                  <a:pt x="104" y="752"/>
                  <a:pt x="52" y="808"/>
                  <a:pt x="0" y="864"/>
                </a:cubicBezTo>
              </a:path>
            </a:pathLst>
          </a:custGeom>
          <a:noFill/>
          <a:ln w="57150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839788" y="3429000"/>
            <a:ext cx="1527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000" b="1">
                <a:solidFill>
                  <a:srgbClr val="FFFF00"/>
                </a:solidFill>
                <a:latin typeface="Times" charset="0"/>
              </a:rPr>
              <a:t>Hot Dry</a:t>
            </a:r>
          </a:p>
          <a:p>
            <a:pPr algn="ctr" eaLnBrk="0" hangingPunct="0"/>
            <a:r>
              <a:rPr lang="en-US" sz="3000" b="1">
                <a:solidFill>
                  <a:srgbClr val="FFFF00"/>
                </a:solidFill>
                <a:latin typeface="Times" charset="0"/>
              </a:rPr>
              <a:t>Air (cT)</a:t>
            </a:r>
            <a:endParaRPr lang="en-US" sz="3000" b="1">
              <a:latin typeface="Times" charset="0"/>
            </a:endParaRP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2668588" y="5638800"/>
            <a:ext cx="22685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000" b="1">
                <a:solidFill>
                  <a:srgbClr val="FF0000"/>
                </a:solidFill>
                <a:latin typeface="Times" charset="0"/>
              </a:rPr>
              <a:t>Warm Moist</a:t>
            </a:r>
          </a:p>
          <a:p>
            <a:pPr algn="ctr" eaLnBrk="0" hangingPunct="0"/>
            <a:r>
              <a:rPr lang="en-US" sz="3000" b="1">
                <a:solidFill>
                  <a:srgbClr val="FF0000"/>
                </a:solidFill>
                <a:latin typeface="Times" charset="0"/>
              </a:rPr>
              <a:t>Air (mT)</a:t>
            </a:r>
            <a:endParaRPr lang="en-US" sz="2400">
              <a:latin typeface="Times" charset="0"/>
            </a:endParaRPr>
          </a:p>
        </p:txBody>
      </p:sp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0" y="6491288"/>
            <a:ext cx="2894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Relief map © Sterner 1995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998788" y="6457950"/>
            <a:ext cx="324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__ _____" charset="0"/>
              </a:rPr>
              <a:t>Source:  Browning (1999)</a:t>
            </a:r>
          </a:p>
        </p:txBody>
      </p:sp>
      <p:pic>
        <p:nvPicPr>
          <p:cNvPr id="31746" name="Picture 3" descr="Fig. 20 (Browning)_low.gif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905000"/>
            <a:ext cx="822642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502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2722500" y="3105834"/>
            <a:ext cx="3698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Storm </a:t>
            </a:r>
            <a:r>
              <a:rPr lang="en-US" sz="3600" b="1" dirty="0">
                <a:solidFill>
                  <a:srgbClr val="FF0000"/>
                </a:solidFill>
              </a:rPr>
              <a:t>Structure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hisr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15" y="571500"/>
            <a:ext cx="7622569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1447800"/>
            <a:ext cx="13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weak shear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905000"/>
            <a:ext cx="154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unidirectional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3886200"/>
            <a:ext cx="194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clockwise turning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veering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n04.gif"/>
          <p:cNvPicPr>
            <a:picLocks noChangeAspect="1"/>
          </p:cNvPicPr>
          <p:nvPr/>
        </p:nvPicPr>
        <p:blipFill>
          <a:blip r:embed="rId2"/>
          <a:srcRect b="32555"/>
          <a:stretch>
            <a:fillRect/>
          </a:stretch>
        </p:blipFill>
        <p:spPr bwMode="auto">
          <a:xfrm>
            <a:off x="152400" y="141022"/>
            <a:ext cx="4989513" cy="6575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410200" y="6428601"/>
            <a:ext cx="3466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Sources: Weisman (1993); Coniglio et al. (2004)</a:t>
            </a:r>
            <a:endParaRPr lang="en-US" sz="12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334000" y="533400"/>
            <a:ext cx="3730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1" dirty="0" smtClean="0"/>
              <a:t> CAPE/shear phase space governs the type of convective organization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34000" y="2514600"/>
            <a:ext cx="37306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1" dirty="0" smtClean="0"/>
              <a:t> W: weakly organized (ordinary)</a:t>
            </a:r>
          </a:p>
          <a:p>
            <a:pPr>
              <a:buFontTx/>
              <a:buChar char="•"/>
            </a:pPr>
            <a:r>
              <a:rPr lang="en-US" b="1" dirty="0" smtClean="0"/>
              <a:t> B: bow echoes</a:t>
            </a:r>
          </a:p>
          <a:p>
            <a:pPr>
              <a:buFontTx/>
              <a:buChar char="•"/>
            </a:pPr>
            <a:r>
              <a:rPr lang="en-US" b="1" dirty="0" smtClean="0"/>
              <a:t> I: intermediate between weak updrafts and bow echoes </a:t>
            </a:r>
          </a:p>
          <a:p>
            <a:pPr>
              <a:buFontTx/>
              <a:buChar char="•"/>
            </a:pPr>
            <a:r>
              <a:rPr lang="en-US" b="1" dirty="0" smtClean="0"/>
              <a:t> S: </a:t>
            </a:r>
            <a:r>
              <a:rPr lang="en-US" b="1" dirty="0" err="1" smtClean="0"/>
              <a:t>supercells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37175" y="4563070"/>
            <a:ext cx="3730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1" dirty="0" smtClean="0"/>
              <a:t> Letters are from idealized simulations while shapes are from actual observations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File0083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r="4903"/>
          <a:stretch>
            <a:fillRect/>
          </a:stretch>
        </p:blipFill>
        <p:spPr>
          <a:xfrm>
            <a:off x="0" y="757238"/>
            <a:ext cx="9144000" cy="5110162"/>
          </a:xfrm>
          <a:noFill/>
          <a:ln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296150" y="6491288"/>
            <a:ext cx="1849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Bluestein (1993)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743200" y="76200"/>
            <a:ext cx="3309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Ordinary Cells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ocellcmp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0"/>
            <a:ext cx="6808788" cy="6858000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multcel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600075"/>
            <a:ext cx="4019550" cy="3133725"/>
          </a:xfrm>
          <a:noFill/>
          <a:ln/>
        </p:spPr>
      </p:pic>
      <p:pic>
        <p:nvPicPr>
          <p:cNvPr id="15366" name="Picture 6" descr="multcel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52400"/>
            <a:ext cx="3514725" cy="3581400"/>
          </a:xfrm>
          <a:prstGeom prst="rect">
            <a:avLst/>
          </a:prstGeom>
          <a:noFill/>
        </p:spPr>
      </p:pic>
      <p:pic>
        <p:nvPicPr>
          <p:cNvPr id="15367" name="Picture 7" descr="multcel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724275"/>
            <a:ext cx="4019550" cy="3133725"/>
          </a:xfrm>
          <a:prstGeom prst="rect">
            <a:avLst/>
          </a:prstGeom>
          <a:noFill/>
        </p:spPr>
      </p:pic>
      <p:pic>
        <p:nvPicPr>
          <p:cNvPr id="15368" name="Picture 8" descr="multcel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5850" y="3724275"/>
            <a:ext cx="4019550" cy="3133725"/>
          </a:xfrm>
          <a:prstGeom prst="rect">
            <a:avLst/>
          </a:prstGeom>
          <a:noFill/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914400" y="0"/>
            <a:ext cx="371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Multicell Storms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le0131"/>
          <p:cNvPicPr>
            <a:picLocks noChangeAspect="1" noChangeArrowheads="1"/>
          </p:cNvPicPr>
          <p:nvPr/>
        </p:nvPicPr>
        <p:blipFill>
          <a:blip r:embed="rId3"/>
          <a:srcRect l="14754" t="68468" r="8197" b="6306"/>
          <a:stretch>
            <a:fillRect/>
          </a:stretch>
        </p:blipFill>
        <p:spPr bwMode="auto">
          <a:xfrm>
            <a:off x="0" y="1219200"/>
            <a:ext cx="9144000" cy="4086225"/>
          </a:xfrm>
          <a:prstGeom prst="rect">
            <a:avLst/>
          </a:prstGeom>
          <a:noFill/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0"/>
            <a:ext cx="4926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Bow echo structure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7372350" y="64912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Wakimoto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bowbbowl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073650" y="227013"/>
            <a:ext cx="3841750" cy="3416300"/>
          </a:xfrm>
          <a:noFill/>
          <a:ln/>
        </p:spPr>
      </p:pic>
      <p:pic>
        <p:nvPicPr>
          <p:cNvPr id="17414" name="Picture 6" descr="bowcm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"/>
            <a:ext cx="4572000" cy="3414713"/>
          </a:xfrm>
          <a:prstGeom prst="rect">
            <a:avLst/>
          </a:prstGeom>
          <a:noFill/>
        </p:spPr>
      </p:pic>
      <p:pic>
        <p:nvPicPr>
          <p:cNvPr id="17415" name="Picture 7" descr="bowhpe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657600"/>
            <a:ext cx="4876800" cy="3135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ile0084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905000" y="0"/>
            <a:ext cx="7010400" cy="6838950"/>
          </a:xfrm>
          <a:noFill/>
          <a:ln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296150" y="0"/>
            <a:ext cx="184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Bluestein (1993)</a:t>
            </a:r>
          </a:p>
        </p:txBody>
      </p:sp>
      <p:pic>
        <p:nvPicPr>
          <p:cNvPr id="4" name="Picture 11" descr="2DVorteqn"/>
          <p:cNvPicPr>
            <a:picLocks noChangeAspect="1" noChangeArrowheads="1"/>
          </p:cNvPicPr>
          <p:nvPr/>
        </p:nvPicPr>
        <p:blipFill>
          <a:blip r:embed="rId4"/>
          <a:srcRect l="10103" t="10295" r="51918" b="66937"/>
          <a:stretch>
            <a:fillRect/>
          </a:stretch>
        </p:blipFill>
        <p:spPr bwMode="auto">
          <a:xfrm>
            <a:off x="0" y="0"/>
            <a:ext cx="2834257" cy="129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-76200" y="1066800"/>
            <a:ext cx="16732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/>
              <a:t>Courtesy: M. Weisman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sz="3300" b="1">
                <a:solidFill>
                  <a:srgbClr val="FF0000"/>
                </a:solidFill>
              </a:rPr>
              <a:t>Severe Thunderstorm Formation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 l="10870" t="1697" r="13040" b="3253"/>
          <a:stretch>
            <a:fillRect/>
          </a:stretch>
        </p:blipFill>
        <p:spPr bwMode="auto">
          <a:xfrm>
            <a:off x="152400" y="965200"/>
            <a:ext cx="8839200" cy="5892800"/>
          </a:xfrm>
          <a:prstGeom prst="rect">
            <a:avLst/>
          </a:prstGeom>
          <a:noFill/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937125" y="615632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Gulf of Mexico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7661275" y="5029200"/>
            <a:ext cx="1233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Atlantic</a:t>
            </a:r>
          </a:p>
          <a:p>
            <a:pPr algn="ctr" eaLnBrk="0" hangingPunct="0"/>
            <a:r>
              <a:rPr lang="en-US" sz="2400" b="1">
                <a:solidFill>
                  <a:srgbClr val="000000"/>
                </a:solidFill>
                <a:latin typeface="Times" charset="0"/>
              </a:rPr>
              <a:t>Ocean</a:t>
            </a:r>
            <a:endParaRPr lang="en-US" sz="2400">
              <a:latin typeface="Times" charset="0"/>
            </a:endParaRP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304800" y="2667000"/>
            <a:ext cx="27622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0000"/>
                </a:solidFill>
                <a:latin typeface="Times" charset="0"/>
              </a:rPr>
              <a:t>Rocky</a:t>
            </a:r>
          </a:p>
          <a:p>
            <a:pPr algn="ctr" eaLnBrk="0" hangingPunct="0"/>
            <a:r>
              <a:rPr lang="en-US" sz="4400" b="1">
                <a:solidFill>
                  <a:srgbClr val="000000"/>
                </a:solidFill>
                <a:latin typeface="Times" charset="0"/>
              </a:rPr>
              <a:t>Mountains</a:t>
            </a:r>
            <a:endParaRPr lang="en-US" sz="2400">
              <a:latin typeface="Times" charset="0"/>
            </a:endParaRPr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2971800" y="1447800"/>
            <a:ext cx="609600" cy="2362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 flipH="1" flipV="1">
            <a:off x="4038600" y="4495800"/>
            <a:ext cx="7620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 flipH="1" flipV="1">
            <a:off x="4572000" y="4343400"/>
            <a:ext cx="7620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 flipH="1" flipV="1">
            <a:off x="5181600" y="4267200"/>
            <a:ext cx="7620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5" name="Line 11"/>
          <p:cNvSpPr>
            <a:spLocks noChangeShapeType="1"/>
          </p:cNvSpPr>
          <p:nvPr/>
        </p:nvSpPr>
        <p:spPr bwMode="auto">
          <a:xfrm flipH="1" flipV="1">
            <a:off x="5791200" y="4267200"/>
            <a:ext cx="1981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Line 12"/>
          <p:cNvSpPr>
            <a:spLocks noChangeShapeType="1"/>
          </p:cNvSpPr>
          <p:nvPr/>
        </p:nvSpPr>
        <p:spPr bwMode="auto">
          <a:xfrm>
            <a:off x="3352800" y="1447800"/>
            <a:ext cx="381000" cy="1600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7" name="Line 13"/>
          <p:cNvSpPr>
            <a:spLocks noChangeShapeType="1"/>
          </p:cNvSpPr>
          <p:nvPr/>
        </p:nvSpPr>
        <p:spPr bwMode="auto">
          <a:xfrm>
            <a:off x="2590800" y="1524000"/>
            <a:ext cx="762000" cy="26670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3733800" y="3200400"/>
            <a:ext cx="557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>
                <a:solidFill>
                  <a:srgbClr val="FF0000"/>
                </a:solidFill>
                <a:latin typeface="Times" charset="0"/>
              </a:rPr>
              <a:t>L</a:t>
            </a:r>
            <a:endParaRPr lang="en-US" sz="2400">
              <a:latin typeface="Times" charset="0"/>
            </a:endParaRPr>
          </a:p>
        </p:txBody>
      </p:sp>
      <p:sp>
        <p:nvSpPr>
          <p:cNvPr id="113679" name="Freeform 15"/>
          <p:cNvSpPr>
            <a:spLocks/>
          </p:cNvSpPr>
          <p:nvPr/>
        </p:nvSpPr>
        <p:spPr bwMode="auto">
          <a:xfrm>
            <a:off x="4267200" y="3581400"/>
            <a:ext cx="12954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92" y="0"/>
              </a:cxn>
              <a:cxn ang="0">
                <a:pos x="384" y="48"/>
              </a:cxn>
            </a:cxnLst>
            <a:rect l="0" t="0" r="r" b="b"/>
            <a:pathLst>
              <a:path w="384" h="48">
                <a:moveTo>
                  <a:pt x="0" y="48"/>
                </a:moveTo>
                <a:cubicBezTo>
                  <a:pt x="64" y="24"/>
                  <a:pt x="128" y="0"/>
                  <a:pt x="192" y="0"/>
                </a:cubicBezTo>
                <a:cubicBezTo>
                  <a:pt x="256" y="0"/>
                  <a:pt x="352" y="40"/>
                  <a:pt x="384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0" name="AutoShape 16"/>
          <p:cNvSpPr>
            <a:spLocks noChangeArrowheads="1"/>
          </p:cNvSpPr>
          <p:nvPr/>
        </p:nvSpPr>
        <p:spPr bwMode="auto">
          <a:xfrm>
            <a:off x="4419600" y="3429000"/>
            <a:ext cx="228600" cy="3048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1" name="AutoShape 17"/>
          <p:cNvSpPr>
            <a:spLocks noChangeArrowheads="1"/>
          </p:cNvSpPr>
          <p:nvPr/>
        </p:nvSpPr>
        <p:spPr bwMode="auto">
          <a:xfrm>
            <a:off x="5029200" y="3429000"/>
            <a:ext cx="228600" cy="3048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2" name="Freeform 18"/>
          <p:cNvSpPr>
            <a:spLocks/>
          </p:cNvSpPr>
          <p:nvPr/>
        </p:nvSpPr>
        <p:spPr bwMode="auto">
          <a:xfrm>
            <a:off x="3124200" y="3810000"/>
            <a:ext cx="762000" cy="8382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192" y="192"/>
              </a:cxn>
              <a:cxn ang="0">
                <a:pos x="0" y="336"/>
              </a:cxn>
            </a:cxnLst>
            <a:rect l="0" t="0" r="r" b="b"/>
            <a:pathLst>
              <a:path w="336" h="336">
                <a:moveTo>
                  <a:pt x="336" y="0"/>
                </a:moveTo>
                <a:cubicBezTo>
                  <a:pt x="292" y="68"/>
                  <a:pt x="248" y="136"/>
                  <a:pt x="192" y="192"/>
                </a:cubicBezTo>
                <a:cubicBezTo>
                  <a:pt x="136" y="248"/>
                  <a:pt x="68" y="292"/>
                  <a:pt x="0" y="336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3" name="AutoShape 19"/>
          <p:cNvSpPr>
            <a:spLocks noChangeArrowheads="1"/>
          </p:cNvSpPr>
          <p:nvPr/>
        </p:nvSpPr>
        <p:spPr bwMode="auto">
          <a:xfrm rot="15540000">
            <a:off x="3581400" y="4038600"/>
            <a:ext cx="228600" cy="228600"/>
          </a:xfrm>
          <a:prstGeom prst="rtTriangle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4" name="AutoShape 20"/>
          <p:cNvSpPr>
            <a:spLocks noChangeArrowheads="1"/>
          </p:cNvSpPr>
          <p:nvPr/>
        </p:nvSpPr>
        <p:spPr bwMode="auto">
          <a:xfrm rot="16200000">
            <a:off x="3276600" y="4343400"/>
            <a:ext cx="228600" cy="228600"/>
          </a:xfrm>
          <a:prstGeom prst="rtTriangle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1828800" y="1066800"/>
            <a:ext cx="23415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00CC"/>
                </a:solidFill>
              </a:rPr>
              <a:t>Cold dry air (cP)</a:t>
            </a:r>
          </a:p>
        </p:txBody>
      </p:sp>
      <p:sp>
        <p:nvSpPr>
          <p:cNvPr id="113686" name="Text Box 22"/>
          <p:cNvSpPr txBox="1">
            <a:spLocks noChangeArrowheads="1"/>
          </p:cNvSpPr>
          <p:nvPr/>
        </p:nvSpPr>
        <p:spPr bwMode="auto">
          <a:xfrm>
            <a:off x="3505200" y="6430963"/>
            <a:ext cx="28860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Warm moist air (mT)</a:t>
            </a:r>
          </a:p>
        </p:txBody>
      </p:sp>
      <p:sp>
        <p:nvSpPr>
          <p:cNvPr id="113687" name="Text Box 23"/>
          <p:cNvSpPr txBox="1">
            <a:spLocks noChangeArrowheads="1"/>
          </p:cNvSpPr>
          <p:nvPr/>
        </p:nvSpPr>
        <p:spPr bwMode="auto">
          <a:xfrm>
            <a:off x="5486400" y="2895600"/>
            <a:ext cx="27447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FFFF00"/>
                </a:solidFill>
              </a:rPr>
              <a:t>Cool moist air (mP)</a:t>
            </a:r>
          </a:p>
        </p:txBody>
      </p:sp>
      <p:sp>
        <p:nvSpPr>
          <p:cNvPr id="113688" name="Line 24"/>
          <p:cNvSpPr>
            <a:spLocks noChangeShapeType="1"/>
          </p:cNvSpPr>
          <p:nvPr/>
        </p:nvSpPr>
        <p:spPr bwMode="auto">
          <a:xfrm flipH="1">
            <a:off x="4724400" y="2667000"/>
            <a:ext cx="22098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9" name="Line 25"/>
          <p:cNvSpPr>
            <a:spLocks noChangeShapeType="1"/>
          </p:cNvSpPr>
          <p:nvPr/>
        </p:nvSpPr>
        <p:spPr bwMode="auto">
          <a:xfrm flipH="1">
            <a:off x="5181600" y="3276600"/>
            <a:ext cx="2133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0" name="Text Box 26"/>
          <p:cNvSpPr txBox="1">
            <a:spLocks noChangeArrowheads="1"/>
          </p:cNvSpPr>
          <p:nvPr/>
        </p:nvSpPr>
        <p:spPr bwMode="auto">
          <a:xfrm>
            <a:off x="0" y="6491288"/>
            <a:ext cx="2894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Relief map © Sterner 1995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2dcpsh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0838" y="381000"/>
            <a:ext cx="3362325" cy="1792288"/>
          </a:xfrm>
          <a:prstGeom prst="rect">
            <a:avLst/>
          </a:prstGeom>
          <a:noFill/>
        </p:spPr>
      </p:pic>
      <p:pic>
        <p:nvPicPr>
          <p:cNvPr id="61443" name="Picture 3" descr="2dcpshr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0838" y="2532063"/>
            <a:ext cx="3362325" cy="1792287"/>
          </a:xfrm>
          <a:prstGeom prst="rect">
            <a:avLst/>
          </a:prstGeom>
          <a:noFill/>
        </p:spPr>
      </p:pic>
      <p:pic>
        <p:nvPicPr>
          <p:cNvPr id="61444" name="Picture 4" descr="2dcpshr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0838" y="4608513"/>
            <a:ext cx="3362325" cy="1792287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362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“Optimal”</a:t>
            </a:r>
            <a:r>
              <a:rPr lang="en-US"/>
              <a:t> </a:t>
            </a:r>
            <a:r>
              <a:rPr lang="en-US">
                <a:solidFill>
                  <a:schemeClr val="accent2"/>
                </a:solidFill>
              </a:rPr>
              <a:t>condition for cold pool lifting</a:t>
            </a:r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705600" y="990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&gt; 1</a:t>
            </a:r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858000" y="2971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= 1</a:t>
            </a:r>
            <a:endParaRPr lang="en-US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6781800" y="5105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C/∆u &lt; 1</a:t>
            </a:r>
            <a:endParaRPr lang="en-US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381000" y="609600"/>
            <a:ext cx="205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RKW Theory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Rotunno et al. (JAS, 1988)</a:t>
            </a:r>
            <a:endParaRPr lang="en-US"/>
          </a:p>
        </p:txBody>
      </p:sp>
      <p:pic>
        <p:nvPicPr>
          <p:cNvPr id="10" name="Picture 11" descr="2DVorteqn"/>
          <p:cNvPicPr>
            <a:picLocks noChangeAspect="1" noChangeArrowheads="1"/>
          </p:cNvPicPr>
          <p:nvPr/>
        </p:nvPicPr>
        <p:blipFill>
          <a:blip r:embed="rId6"/>
          <a:srcRect l="10103" t="10295" r="51918" b="66937"/>
          <a:stretch>
            <a:fillRect/>
          </a:stretch>
        </p:blipFill>
        <p:spPr bwMode="auto">
          <a:xfrm>
            <a:off x="0" y="5544979"/>
            <a:ext cx="2834257" cy="129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-76200" y="6611779"/>
            <a:ext cx="16732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/>
              <a:t>Courtesy: M. Weisman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26670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chemeClr val="tx1"/>
                </a:solidFill>
              </a:rPr>
              <a:t>Derechos</a:t>
            </a:r>
            <a:endParaRPr lang="en-US" sz="2400" dirty="0"/>
          </a:p>
        </p:txBody>
      </p:sp>
      <p:pic>
        <p:nvPicPr>
          <p:cNvPr id="169987" name="Picture 3" descr="bowdec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03600" cy="6596358"/>
          </a:xfrm>
          <a:prstGeom prst="rect">
            <a:avLst/>
          </a:prstGeom>
          <a:noFill/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4572000" y="9906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Extremely intense bow echoes that produce swaths of significant wind damage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2854325" y="2018506"/>
          <a:ext cx="6289675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33" name="Bitmap Image" r:id="rId5" imgW="7561905" imgH="3142857" progId="">
                  <p:embed/>
                </p:oleObj>
              </mc:Choice>
              <mc:Fallback>
                <p:oleObj name="Bitmap Image" r:id="rId5" imgW="7561905" imgH="314285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8" t="1746" r="2298" b="873"/>
                      <a:stretch>
                        <a:fillRect/>
                      </a:stretch>
                    </p:blipFill>
                    <p:spPr bwMode="auto">
                      <a:xfrm>
                        <a:off x="2854325" y="2018506"/>
                        <a:ext cx="6289675" cy="2820987"/>
                      </a:xfrm>
                      <a:prstGeom prst="rect">
                        <a:avLst/>
                      </a:prstGeom>
                      <a:noFill/>
                      <a:ln w="762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91000" y="49530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3-4 July 2003 progressive derecho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03334">
            <a:off x="3514725" y="1524000"/>
            <a:ext cx="2982913" cy="3689350"/>
          </a:xfrm>
          <a:custGeom>
            <a:avLst/>
            <a:gdLst>
              <a:gd name="connsiteX0" fmla="*/ 1062760 w 2982996"/>
              <a:gd name="connsiteY0" fmla="*/ 969816 h 3688950"/>
              <a:gd name="connsiteX1" fmla="*/ 1144994 w 2982996"/>
              <a:gd name="connsiteY1" fmla="*/ 695724 h 3688950"/>
              <a:gd name="connsiteX2" fmla="*/ 1355149 w 2982996"/>
              <a:gd name="connsiteY2" fmla="*/ 339405 h 3688950"/>
              <a:gd name="connsiteX3" fmla="*/ 1693223 w 2982996"/>
              <a:gd name="connsiteY3" fmla="*/ 74450 h 3688950"/>
              <a:gd name="connsiteX4" fmla="*/ 2140943 w 2982996"/>
              <a:gd name="connsiteY4" fmla="*/ 1359 h 3688950"/>
              <a:gd name="connsiteX5" fmla="*/ 2670898 w 2982996"/>
              <a:gd name="connsiteY5" fmla="*/ 120132 h 3688950"/>
              <a:gd name="connsiteX6" fmla="*/ 2935875 w 2982996"/>
              <a:gd name="connsiteY6" fmla="*/ 485587 h 3688950"/>
              <a:gd name="connsiteX7" fmla="*/ 2981561 w 2982996"/>
              <a:gd name="connsiteY7" fmla="*/ 869316 h 3688950"/>
              <a:gd name="connsiteX8" fmla="*/ 2917601 w 2982996"/>
              <a:gd name="connsiteY8" fmla="*/ 1316999 h 3688950"/>
              <a:gd name="connsiteX9" fmla="*/ 2588663 w 2982996"/>
              <a:gd name="connsiteY9" fmla="*/ 2075319 h 3688950"/>
              <a:gd name="connsiteX10" fmla="*/ 2186629 w 2982996"/>
              <a:gd name="connsiteY10" fmla="*/ 2742275 h 3688950"/>
              <a:gd name="connsiteX11" fmla="*/ 1455657 w 2982996"/>
              <a:gd name="connsiteY11" fmla="*/ 3400095 h 3688950"/>
              <a:gd name="connsiteX12" fmla="*/ 651588 w 2982996"/>
              <a:gd name="connsiteY12" fmla="*/ 3665050 h 3688950"/>
              <a:gd name="connsiteX13" fmla="*/ 185594 w 2982996"/>
              <a:gd name="connsiteY13" fmla="*/ 3665050 h 3688950"/>
              <a:gd name="connsiteX14" fmla="*/ 30262 w 2982996"/>
              <a:gd name="connsiteY14" fmla="*/ 3564550 h 3688950"/>
              <a:gd name="connsiteX15" fmla="*/ 21125 w 2982996"/>
              <a:gd name="connsiteY15" fmla="*/ 3208231 h 3688950"/>
              <a:gd name="connsiteX16" fmla="*/ 258691 w 2982996"/>
              <a:gd name="connsiteY16" fmla="*/ 2751411 h 3688950"/>
              <a:gd name="connsiteX17" fmla="*/ 633314 w 2982996"/>
              <a:gd name="connsiteY17" fmla="*/ 2331137 h 3688950"/>
              <a:gd name="connsiteX18" fmla="*/ 889154 w 2982996"/>
              <a:gd name="connsiteY18" fmla="*/ 1929136 h 3688950"/>
              <a:gd name="connsiteX19" fmla="*/ 1026211 w 2982996"/>
              <a:gd name="connsiteY19" fmla="*/ 1435772 h 3688950"/>
              <a:gd name="connsiteX20" fmla="*/ 1062760 w 2982996"/>
              <a:gd name="connsiteY20" fmla="*/ 969816 h 36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82996" h="3688950">
                <a:moveTo>
                  <a:pt x="1062760" y="969816"/>
                </a:moveTo>
                <a:cubicBezTo>
                  <a:pt x="1082557" y="846475"/>
                  <a:pt x="1096263" y="800792"/>
                  <a:pt x="1144994" y="695724"/>
                </a:cubicBezTo>
                <a:cubicBezTo>
                  <a:pt x="1193725" y="590656"/>
                  <a:pt x="1263778" y="442951"/>
                  <a:pt x="1355149" y="339405"/>
                </a:cubicBezTo>
                <a:cubicBezTo>
                  <a:pt x="1446520" y="235859"/>
                  <a:pt x="1562257" y="130791"/>
                  <a:pt x="1693223" y="74450"/>
                </a:cubicBezTo>
                <a:cubicBezTo>
                  <a:pt x="1824189" y="18109"/>
                  <a:pt x="1977997" y="-6255"/>
                  <a:pt x="2140943" y="1359"/>
                </a:cubicBezTo>
                <a:cubicBezTo>
                  <a:pt x="2303889" y="8973"/>
                  <a:pt x="2538409" y="39427"/>
                  <a:pt x="2670898" y="120132"/>
                </a:cubicBezTo>
                <a:cubicBezTo>
                  <a:pt x="2803387" y="200837"/>
                  <a:pt x="2884098" y="360723"/>
                  <a:pt x="2935875" y="485587"/>
                </a:cubicBezTo>
                <a:cubicBezTo>
                  <a:pt x="2987652" y="610451"/>
                  <a:pt x="2984607" y="730747"/>
                  <a:pt x="2981561" y="869316"/>
                </a:cubicBezTo>
                <a:cubicBezTo>
                  <a:pt x="2978515" y="1007885"/>
                  <a:pt x="2983084" y="1115999"/>
                  <a:pt x="2917601" y="1316999"/>
                </a:cubicBezTo>
                <a:cubicBezTo>
                  <a:pt x="2852118" y="1517999"/>
                  <a:pt x="2710492" y="1837773"/>
                  <a:pt x="2588663" y="2075319"/>
                </a:cubicBezTo>
                <a:cubicBezTo>
                  <a:pt x="2466834" y="2312865"/>
                  <a:pt x="2375463" y="2521479"/>
                  <a:pt x="2186629" y="2742275"/>
                </a:cubicBezTo>
                <a:cubicBezTo>
                  <a:pt x="1997795" y="2963071"/>
                  <a:pt x="1711497" y="3246299"/>
                  <a:pt x="1455657" y="3400095"/>
                </a:cubicBezTo>
                <a:cubicBezTo>
                  <a:pt x="1199817" y="3553891"/>
                  <a:pt x="863265" y="3620891"/>
                  <a:pt x="651588" y="3665050"/>
                </a:cubicBezTo>
                <a:cubicBezTo>
                  <a:pt x="439911" y="3709209"/>
                  <a:pt x="289148" y="3681800"/>
                  <a:pt x="185594" y="3665050"/>
                </a:cubicBezTo>
                <a:cubicBezTo>
                  <a:pt x="82040" y="3648300"/>
                  <a:pt x="57673" y="3640686"/>
                  <a:pt x="30262" y="3564550"/>
                </a:cubicBezTo>
                <a:cubicBezTo>
                  <a:pt x="2851" y="3488414"/>
                  <a:pt x="-16946" y="3343754"/>
                  <a:pt x="21125" y="3208231"/>
                </a:cubicBezTo>
                <a:cubicBezTo>
                  <a:pt x="59196" y="3072708"/>
                  <a:pt x="156660" y="2897593"/>
                  <a:pt x="258691" y="2751411"/>
                </a:cubicBezTo>
                <a:cubicBezTo>
                  <a:pt x="360722" y="2605229"/>
                  <a:pt x="528237" y="2468183"/>
                  <a:pt x="633314" y="2331137"/>
                </a:cubicBezTo>
                <a:cubicBezTo>
                  <a:pt x="738391" y="2194091"/>
                  <a:pt x="823671" y="2078364"/>
                  <a:pt x="889154" y="1929136"/>
                </a:cubicBezTo>
                <a:cubicBezTo>
                  <a:pt x="954637" y="1779909"/>
                  <a:pt x="995754" y="1598704"/>
                  <a:pt x="1026211" y="1435772"/>
                </a:cubicBezTo>
                <a:cubicBezTo>
                  <a:pt x="1056668" y="1272840"/>
                  <a:pt x="1042963" y="1093157"/>
                  <a:pt x="1062760" y="96981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Merge 12"/>
          <p:cNvSpPr/>
          <p:nvPr/>
        </p:nvSpPr>
        <p:spPr>
          <a:xfrm rot="20530960">
            <a:off x="1557338" y="5481638"/>
            <a:ext cx="530225" cy="588962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Merge 11"/>
          <p:cNvSpPr/>
          <p:nvPr/>
        </p:nvSpPr>
        <p:spPr>
          <a:xfrm rot="18978761">
            <a:off x="3065463" y="4592638"/>
            <a:ext cx="528637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erge 9"/>
          <p:cNvSpPr/>
          <p:nvPr/>
        </p:nvSpPr>
        <p:spPr>
          <a:xfrm rot="17642640">
            <a:off x="4197350" y="3113088"/>
            <a:ext cx="530225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erge 8"/>
          <p:cNvSpPr/>
          <p:nvPr/>
        </p:nvSpPr>
        <p:spPr>
          <a:xfrm>
            <a:off x="6024563" y="2646363"/>
            <a:ext cx="530225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hord 7"/>
          <p:cNvSpPr/>
          <p:nvPr/>
        </p:nvSpPr>
        <p:spPr>
          <a:xfrm rot="6311520">
            <a:off x="7274719" y="2213769"/>
            <a:ext cx="500062" cy="495300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hord 6"/>
          <p:cNvSpPr/>
          <p:nvPr/>
        </p:nvSpPr>
        <p:spPr>
          <a:xfrm rot="6981201">
            <a:off x="4779963" y="2251075"/>
            <a:ext cx="500062" cy="496888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719138" y="2490788"/>
            <a:ext cx="3659187" cy="3357562"/>
          </a:xfrm>
          <a:custGeom>
            <a:avLst/>
            <a:gdLst>
              <a:gd name="connsiteX0" fmla="*/ 3659271 w 3659271"/>
              <a:gd name="connsiteY0" fmla="*/ 0 h 3359021"/>
              <a:gd name="connsiteX1" fmla="*/ 3508890 w 3659271"/>
              <a:gd name="connsiteY1" fmla="*/ 685173 h 3359021"/>
              <a:gd name="connsiteX2" fmla="*/ 2957493 w 3659271"/>
              <a:gd name="connsiteY2" fmla="*/ 1570885 h 3359021"/>
              <a:gd name="connsiteX3" fmla="*/ 1787863 w 3659271"/>
              <a:gd name="connsiteY3" fmla="*/ 2673847 h 3359021"/>
              <a:gd name="connsiteX4" fmla="*/ 0 w 3659271"/>
              <a:gd name="connsiteY4" fmla="*/ 3359021 h 335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271" h="3359021">
                <a:moveTo>
                  <a:pt x="3659271" y="0"/>
                </a:moveTo>
                <a:cubicBezTo>
                  <a:pt x="3642562" y="211679"/>
                  <a:pt x="3625853" y="423359"/>
                  <a:pt x="3508890" y="685173"/>
                </a:cubicBezTo>
                <a:cubicBezTo>
                  <a:pt x="3391927" y="946987"/>
                  <a:pt x="3244331" y="1239439"/>
                  <a:pt x="2957493" y="1570885"/>
                </a:cubicBezTo>
                <a:cubicBezTo>
                  <a:pt x="2670655" y="1902331"/>
                  <a:pt x="2280778" y="2375824"/>
                  <a:pt x="1787863" y="2673847"/>
                </a:cubicBezTo>
                <a:cubicBezTo>
                  <a:pt x="1294948" y="2971870"/>
                  <a:pt x="0" y="3359021"/>
                  <a:pt x="0" y="3359021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367213" y="2503488"/>
            <a:ext cx="1316037" cy="142875"/>
          </a:xfrm>
          <a:custGeom>
            <a:avLst/>
            <a:gdLst>
              <a:gd name="connsiteX0" fmla="*/ 0 w 1315750"/>
              <a:gd name="connsiteY0" fmla="*/ 0 h 143137"/>
              <a:gd name="connsiteX1" fmla="*/ 228429 w 1315750"/>
              <a:gd name="connsiteY1" fmla="*/ 54818 h 143137"/>
              <a:gd name="connsiteX2" fmla="*/ 904578 w 1315750"/>
              <a:gd name="connsiteY2" fmla="*/ 137046 h 143137"/>
              <a:gd name="connsiteX3" fmla="*/ 1315750 w 1315750"/>
              <a:gd name="connsiteY3" fmla="*/ 137046 h 14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750" h="143137">
                <a:moveTo>
                  <a:pt x="0" y="0"/>
                </a:moveTo>
                <a:cubicBezTo>
                  <a:pt x="38833" y="15988"/>
                  <a:pt x="77666" y="31977"/>
                  <a:pt x="228429" y="54818"/>
                </a:cubicBezTo>
                <a:cubicBezTo>
                  <a:pt x="379192" y="77659"/>
                  <a:pt x="723358" y="123341"/>
                  <a:pt x="904578" y="137046"/>
                </a:cubicBezTo>
                <a:cubicBezTo>
                  <a:pt x="1085798" y="150751"/>
                  <a:pt x="1315750" y="137046"/>
                  <a:pt x="1315750" y="137046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673725" y="2603500"/>
            <a:ext cx="1206500" cy="47625"/>
          </a:xfrm>
          <a:custGeom>
            <a:avLst/>
            <a:gdLst>
              <a:gd name="connsiteX0" fmla="*/ 0 w 1206103"/>
              <a:gd name="connsiteY0" fmla="*/ 36546 h 47233"/>
              <a:gd name="connsiteX1" fmla="*/ 374623 w 1206103"/>
              <a:gd name="connsiteY1" fmla="*/ 36546 h 47233"/>
              <a:gd name="connsiteX2" fmla="*/ 776657 w 1206103"/>
              <a:gd name="connsiteY2" fmla="*/ 45682 h 47233"/>
              <a:gd name="connsiteX3" fmla="*/ 1206103 w 1206103"/>
              <a:gd name="connsiteY3" fmla="*/ 0 h 4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103" h="47233">
                <a:moveTo>
                  <a:pt x="0" y="36546"/>
                </a:moveTo>
                <a:lnTo>
                  <a:pt x="374623" y="36546"/>
                </a:lnTo>
                <a:cubicBezTo>
                  <a:pt x="504066" y="38069"/>
                  <a:pt x="638077" y="51773"/>
                  <a:pt x="776657" y="45682"/>
                </a:cubicBezTo>
                <a:cubicBezTo>
                  <a:pt x="915237" y="39591"/>
                  <a:pt x="1206103" y="0"/>
                  <a:pt x="1206103" y="0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843713" y="2301875"/>
            <a:ext cx="1389062" cy="301625"/>
          </a:xfrm>
          <a:custGeom>
            <a:avLst/>
            <a:gdLst>
              <a:gd name="connsiteX0" fmla="*/ 0 w 1388846"/>
              <a:gd name="connsiteY0" fmla="*/ 301501 h 301501"/>
              <a:gd name="connsiteX1" fmla="*/ 520817 w 1388846"/>
              <a:gd name="connsiteY1" fmla="*/ 274092 h 301501"/>
              <a:gd name="connsiteX2" fmla="*/ 1096457 w 1388846"/>
              <a:gd name="connsiteY2" fmla="*/ 155319 h 301501"/>
              <a:gd name="connsiteX3" fmla="*/ 1388846 w 1388846"/>
              <a:gd name="connsiteY3" fmla="*/ 0 h 30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846" h="301501">
                <a:moveTo>
                  <a:pt x="0" y="301501"/>
                </a:moveTo>
                <a:cubicBezTo>
                  <a:pt x="169037" y="299978"/>
                  <a:pt x="338074" y="298456"/>
                  <a:pt x="520817" y="274092"/>
                </a:cubicBezTo>
                <a:cubicBezTo>
                  <a:pt x="703560" y="249728"/>
                  <a:pt x="951786" y="201001"/>
                  <a:pt x="1096457" y="155319"/>
                </a:cubicBezTo>
                <a:cubicBezTo>
                  <a:pt x="1241128" y="109637"/>
                  <a:pt x="1388846" y="0"/>
                  <a:pt x="1388846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157663" y="2778125"/>
            <a:ext cx="539750" cy="0"/>
          </a:xfrm>
          <a:prstGeom prst="line">
            <a:avLst/>
          </a:prstGeom>
          <a:ln w="101600" cap="rnd">
            <a:solidFill>
              <a:srgbClr val="FF0000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57663" y="2028825"/>
            <a:ext cx="0" cy="739775"/>
          </a:xfrm>
          <a:prstGeom prst="line">
            <a:avLst/>
          </a:prstGeom>
          <a:ln w="101600" cap="rnd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116263" y="1452563"/>
            <a:ext cx="2597150" cy="3856037"/>
          </a:xfrm>
          <a:custGeom>
            <a:avLst/>
            <a:gdLst>
              <a:gd name="connsiteX0" fmla="*/ 0 w 2597883"/>
              <a:gd name="connsiteY0" fmla="*/ 3855555 h 3855555"/>
              <a:gd name="connsiteX1" fmla="*/ 127920 w 2597883"/>
              <a:gd name="connsiteY1" fmla="*/ 3846419 h 3855555"/>
              <a:gd name="connsiteX2" fmla="*/ 438583 w 2597883"/>
              <a:gd name="connsiteY2" fmla="*/ 3800737 h 3855555"/>
              <a:gd name="connsiteX3" fmla="*/ 776658 w 2597883"/>
              <a:gd name="connsiteY3" fmla="*/ 3599737 h 3855555"/>
              <a:gd name="connsiteX4" fmla="*/ 868029 w 2597883"/>
              <a:gd name="connsiteY4" fmla="*/ 3206872 h 3855555"/>
              <a:gd name="connsiteX5" fmla="*/ 1114732 w 2597883"/>
              <a:gd name="connsiteY5" fmla="*/ 3161190 h 3855555"/>
              <a:gd name="connsiteX6" fmla="*/ 1361435 w 2597883"/>
              <a:gd name="connsiteY6" fmla="*/ 3069826 h 3855555"/>
              <a:gd name="connsiteX7" fmla="*/ 1562452 w 2597883"/>
              <a:gd name="connsiteY7" fmla="*/ 2823144 h 3855555"/>
              <a:gd name="connsiteX8" fmla="*/ 1507629 w 2597883"/>
              <a:gd name="connsiteY8" fmla="*/ 2503370 h 3855555"/>
              <a:gd name="connsiteX9" fmla="*/ 1599001 w 2597883"/>
              <a:gd name="connsiteY9" fmla="*/ 2475961 h 3855555"/>
              <a:gd name="connsiteX10" fmla="*/ 1882252 w 2597883"/>
              <a:gd name="connsiteY10" fmla="*/ 2329779 h 3855555"/>
              <a:gd name="connsiteX11" fmla="*/ 2119818 w 2597883"/>
              <a:gd name="connsiteY11" fmla="*/ 1955187 h 3855555"/>
              <a:gd name="connsiteX12" fmla="*/ 2110681 w 2597883"/>
              <a:gd name="connsiteY12" fmla="*/ 1589732 h 3855555"/>
              <a:gd name="connsiteX13" fmla="*/ 1964487 w 2597883"/>
              <a:gd name="connsiteY13" fmla="*/ 1361322 h 3855555"/>
              <a:gd name="connsiteX14" fmla="*/ 2074133 w 2597883"/>
              <a:gd name="connsiteY14" fmla="*/ 1279095 h 3855555"/>
              <a:gd name="connsiteX15" fmla="*/ 2348247 w 2597883"/>
              <a:gd name="connsiteY15" fmla="*/ 1078094 h 3855555"/>
              <a:gd name="connsiteX16" fmla="*/ 2585813 w 2597883"/>
              <a:gd name="connsiteY16" fmla="*/ 685229 h 3855555"/>
              <a:gd name="connsiteX17" fmla="*/ 2549264 w 2597883"/>
              <a:gd name="connsiteY17" fmla="*/ 246683 h 3855555"/>
              <a:gd name="connsiteX18" fmla="*/ 2430481 w 2597883"/>
              <a:gd name="connsiteY18" fmla="*/ 0 h 385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97883" h="3855555">
                <a:moveTo>
                  <a:pt x="0" y="3855555"/>
                </a:moveTo>
                <a:cubicBezTo>
                  <a:pt x="27411" y="3855555"/>
                  <a:pt x="54823" y="3855555"/>
                  <a:pt x="127920" y="3846419"/>
                </a:cubicBezTo>
                <a:cubicBezTo>
                  <a:pt x="201017" y="3837283"/>
                  <a:pt x="330460" y="3841851"/>
                  <a:pt x="438583" y="3800737"/>
                </a:cubicBezTo>
                <a:cubicBezTo>
                  <a:pt x="546706" y="3759623"/>
                  <a:pt x="705084" y="3698714"/>
                  <a:pt x="776658" y="3599737"/>
                </a:cubicBezTo>
                <a:cubicBezTo>
                  <a:pt x="848232" y="3500760"/>
                  <a:pt x="811683" y="3279963"/>
                  <a:pt x="868029" y="3206872"/>
                </a:cubicBezTo>
                <a:cubicBezTo>
                  <a:pt x="924375" y="3133781"/>
                  <a:pt x="1032498" y="3184031"/>
                  <a:pt x="1114732" y="3161190"/>
                </a:cubicBezTo>
                <a:cubicBezTo>
                  <a:pt x="1196966" y="3138349"/>
                  <a:pt x="1286815" y="3126167"/>
                  <a:pt x="1361435" y="3069826"/>
                </a:cubicBezTo>
                <a:cubicBezTo>
                  <a:pt x="1436055" y="3013485"/>
                  <a:pt x="1538086" y="2917553"/>
                  <a:pt x="1562452" y="2823144"/>
                </a:cubicBezTo>
                <a:cubicBezTo>
                  <a:pt x="1586818" y="2728735"/>
                  <a:pt x="1501538" y="2561234"/>
                  <a:pt x="1507629" y="2503370"/>
                </a:cubicBezTo>
                <a:cubicBezTo>
                  <a:pt x="1513721" y="2445506"/>
                  <a:pt x="1536564" y="2504893"/>
                  <a:pt x="1599001" y="2475961"/>
                </a:cubicBezTo>
                <a:cubicBezTo>
                  <a:pt x="1661438" y="2447029"/>
                  <a:pt x="1795449" y="2416575"/>
                  <a:pt x="1882252" y="2329779"/>
                </a:cubicBezTo>
                <a:cubicBezTo>
                  <a:pt x="1969055" y="2242983"/>
                  <a:pt x="2081747" y="2078528"/>
                  <a:pt x="2119818" y="1955187"/>
                </a:cubicBezTo>
                <a:cubicBezTo>
                  <a:pt x="2157890" y="1831846"/>
                  <a:pt x="2136570" y="1688709"/>
                  <a:pt x="2110681" y="1589732"/>
                </a:cubicBezTo>
                <a:cubicBezTo>
                  <a:pt x="2084793" y="1490754"/>
                  <a:pt x="1970578" y="1413095"/>
                  <a:pt x="1964487" y="1361322"/>
                </a:cubicBezTo>
                <a:cubicBezTo>
                  <a:pt x="1958396" y="1309549"/>
                  <a:pt x="2074133" y="1279095"/>
                  <a:pt x="2074133" y="1279095"/>
                </a:cubicBezTo>
                <a:cubicBezTo>
                  <a:pt x="2138093" y="1231890"/>
                  <a:pt x="2262967" y="1177072"/>
                  <a:pt x="2348247" y="1078094"/>
                </a:cubicBezTo>
                <a:cubicBezTo>
                  <a:pt x="2433527" y="979116"/>
                  <a:pt x="2552310" y="823797"/>
                  <a:pt x="2585813" y="685229"/>
                </a:cubicBezTo>
                <a:cubicBezTo>
                  <a:pt x="2619316" y="546661"/>
                  <a:pt x="2575153" y="360888"/>
                  <a:pt x="2549264" y="246683"/>
                </a:cubicBezTo>
                <a:cubicBezTo>
                  <a:pt x="2523375" y="132478"/>
                  <a:pt x="2430481" y="0"/>
                  <a:pt x="2430481" y="0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254125" y="2311400"/>
            <a:ext cx="1711325" cy="117157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4" name="TextBox 25"/>
          <p:cNvSpPr txBox="1">
            <a:spLocks noChangeArrowheads="1"/>
          </p:cNvSpPr>
          <p:nvPr/>
        </p:nvSpPr>
        <p:spPr bwMode="auto">
          <a:xfrm>
            <a:off x="420688" y="1638300"/>
            <a:ext cx="409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Mean Wind Direction</a:t>
            </a:r>
          </a:p>
        </p:txBody>
      </p:sp>
      <p:sp>
        <p:nvSpPr>
          <p:cNvPr id="17425" name="TextBox 26"/>
          <p:cNvSpPr txBox="1">
            <a:spLocks noChangeArrowheads="1"/>
          </p:cNvSpPr>
          <p:nvPr/>
        </p:nvSpPr>
        <p:spPr bwMode="auto">
          <a:xfrm>
            <a:off x="0" y="462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</a:rPr>
              <a:t>Serial </a:t>
            </a:r>
            <a:r>
              <a:rPr lang="en-US" sz="4000" b="1" dirty="0" err="1">
                <a:solidFill>
                  <a:srgbClr val="FF0000"/>
                </a:solidFill>
              </a:rPr>
              <a:t>Derecho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Schematic </a:t>
            </a:r>
          </a:p>
          <a:p>
            <a:pPr algn="ctr" eaLnBrk="1" hangingPunct="1"/>
            <a:r>
              <a:rPr lang="en-US" sz="3200" b="1" dirty="0" smtClean="0">
                <a:solidFill>
                  <a:srgbClr val="FF0000"/>
                </a:solidFill>
              </a:rPr>
              <a:t>(courtesy Corey </a:t>
            </a:r>
            <a:r>
              <a:rPr lang="en-US" sz="3200" b="1" dirty="0" err="1" smtClean="0">
                <a:solidFill>
                  <a:srgbClr val="FF0000"/>
                </a:solidFill>
              </a:rPr>
              <a:t>Guastini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426" name="TextBox 27"/>
          <p:cNvSpPr txBox="1">
            <a:spLocks noChangeArrowheads="1"/>
          </p:cNvSpPr>
          <p:nvPr/>
        </p:nvSpPr>
        <p:spPr bwMode="auto">
          <a:xfrm>
            <a:off x="2493963" y="6053138"/>
            <a:ext cx="415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Adapted from Johns and </a:t>
            </a:r>
            <a:r>
              <a:rPr lang="en-US" sz="1800" dirty="0" err="1"/>
              <a:t>Hirt</a:t>
            </a:r>
            <a:r>
              <a:rPr lang="en-US" sz="1800" dirty="0"/>
              <a:t> (1987)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24563" y="4187825"/>
            <a:ext cx="311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Favor springtime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24563" y="5384800"/>
            <a:ext cx="311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Relatively high predictability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24563" y="4797425"/>
            <a:ext cx="299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High shear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41325" y="6137275"/>
            <a:ext cx="0" cy="4016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0688" y="6538913"/>
            <a:ext cx="93345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22388" y="6122988"/>
            <a:ext cx="0" cy="4016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33" name="TextBox 38"/>
          <p:cNvSpPr txBox="1">
            <a:spLocks noChangeArrowheads="1"/>
          </p:cNvSpPr>
          <p:nvPr/>
        </p:nvSpPr>
        <p:spPr bwMode="auto">
          <a:xfrm>
            <a:off x="441325" y="6129338"/>
            <a:ext cx="881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150 km</a:t>
            </a:r>
          </a:p>
        </p:txBody>
      </p:sp>
    </p:spTree>
    <p:extLst>
      <p:ext uri="{BB962C8B-B14F-4D97-AF65-F5344CB8AC3E}">
        <p14:creationId xmlns:p14="http://schemas.microsoft.com/office/powerpoint/2010/main" val="83605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 rot="195262">
            <a:off x="2744788" y="2947988"/>
            <a:ext cx="4516437" cy="2120900"/>
          </a:xfrm>
          <a:custGeom>
            <a:avLst/>
            <a:gdLst>
              <a:gd name="connsiteX0" fmla="*/ 323436 w 4303590"/>
              <a:gd name="connsiteY0" fmla="*/ 51826 h 2121648"/>
              <a:gd name="connsiteX1" fmla="*/ 725717 w 4303590"/>
              <a:gd name="connsiteY1" fmla="*/ 4496 h 2121648"/>
              <a:gd name="connsiteX2" fmla="*/ 1648596 w 4303590"/>
              <a:gd name="connsiteY2" fmla="*/ 43938 h 2121648"/>
              <a:gd name="connsiteX3" fmla="*/ 2902766 w 4303590"/>
              <a:gd name="connsiteY3" fmla="*/ 375252 h 2121648"/>
              <a:gd name="connsiteX4" fmla="*/ 3817757 w 4303590"/>
              <a:gd name="connsiteY4" fmla="*/ 872223 h 2121648"/>
              <a:gd name="connsiteX5" fmla="*/ 4235814 w 4303590"/>
              <a:gd name="connsiteY5" fmla="*/ 1479631 h 2121648"/>
              <a:gd name="connsiteX6" fmla="*/ 4188487 w 4303590"/>
              <a:gd name="connsiteY6" fmla="*/ 2031821 h 2121648"/>
              <a:gd name="connsiteX7" fmla="*/ 3147289 w 4303590"/>
              <a:gd name="connsiteY7" fmla="*/ 2094929 h 2121648"/>
              <a:gd name="connsiteX8" fmla="*/ 1814241 w 4303590"/>
              <a:gd name="connsiteY8" fmla="*/ 1763615 h 2121648"/>
              <a:gd name="connsiteX9" fmla="*/ 615287 w 4303590"/>
              <a:gd name="connsiteY9" fmla="*/ 1250867 h 2121648"/>
              <a:gd name="connsiteX10" fmla="*/ 39473 w 4303590"/>
              <a:gd name="connsiteY10" fmla="*/ 619793 h 2121648"/>
              <a:gd name="connsiteX11" fmla="*/ 86800 w 4303590"/>
              <a:gd name="connsiteY11" fmla="*/ 154376 h 2121648"/>
              <a:gd name="connsiteX12" fmla="*/ 378651 w 4303590"/>
              <a:gd name="connsiteY12" fmla="*/ 43938 h 2121648"/>
              <a:gd name="connsiteX13" fmla="*/ 378651 w 4303590"/>
              <a:gd name="connsiteY13" fmla="*/ 36049 h 212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03590" h="2121648">
                <a:moveTo>
                  <a:pt x="323436" y="51826"/>
                </a:moveTo>
                <a:cubicBezTo>
                  <a:pt x="414146" y="28818"/>
                  <a:pt x="504857" y="5811"/>
                  <a:pt x="725717" y="4496"/>
                </a:cubicBezTo>
                <a:cubicBezTo>
                  <a:pt x="946577" y="3181"/>
                  <a:pt x="1285755" y="-17855"/>
                  <a:pt x="1648596" y="43938"/>
                </a:cubicBezTo>
                <a:cubicBezTo>
                  <a:pt x="2011437" y="105731"/>
                  <a:pt x="2541239" y="237205"/>
                  <a:pt x="2902766" y="375252"/>
                </a:cubicBezTo>
                <a:cubicBezTo>
                  <a:pt x="3264293" y="513299"/>
                  <a:pt x="3595582" y="688160"/>
                  <a:pt x="3817757" y="872223"/>
                </a:cubicBezTo>
                <a:cubicBezTo>
                  <a:pt x="4039932" y="1056286"/>
                  <a:pt x="4174026" y="1286365"/>
                  <a:pt x="4235814" y="1479631"/>
                </a:cubicBezTo>
                <a:cubicBezTo>
                  <a:pt x="4297602" y="1672897"/>
                  <a:pt x="4369908" y="1929271"/>
                  <a:pt x="4188487" y="2031821"/>
                </a:cubicBezTo>
                <a:cubicBezTo>
                  <a:pt x="4007066" y="2134371"/>
                  <a:pt x="3542997" y="2139630"/>
                  <a:pt x="3147289" y="2094929"/>
                </a:cubicBezTo>
                <a:cubicBezTo>
                  <a:pt x="2751581" y="2050228"/>
                  <a:pt x="2236241" y="1904292"/>
                  <a:pt x="1814241" y="1763615"/>
                </a:cubicBezTo>
                <a:cubicBezTo>
                  <a:pt x="1392241" y="1622938"/>
                  <a:pt x="911082" y="1441504"/>
                  <a:pt x="615287" y="1250867"/>
                </a:cubicBezTo>
                <a:cubicBezTo>
                  <a:pt x="319492" y="1060230"/>
                  <a:pt x="127554" y="802542"/>
                  <a:pt x="39473" y="619793"/>
                </a:cubicBezTo>
                <a:cubicBezTo>
                  <a:pt x="-48608" y="437045"/>
                  <a:pt x="30270" y="250352"/>
                  <a:pt x="86800" y="154376"/>
                </a:cubicBezTo>
                <a:cubicBezTo>
                  <a:pt x="143330" y="58400"/>
                  <a:pt x="330009" y="63659"/>
                  <a:pt x="378651" y="43938"/>
                </a:cubicBezTo>
                <a:cubicBezTo>
                  <a:pt x="427293" y="24217"/>
                  <a:pt x="378651" y="36049"/>
                  <a:pt x="378651" y="36049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Chord 23"/>
          <p:cNvSpPr/>
          <p:nvPr/>
        </p:nvSpPr>
        <p:spPr>
          <a:xfrm rot="7000514">
            <a:off x="5638800" y="3497263"/>
            <a:ext cx="500063" cy="496887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hord 6"/>
          <p:cNvSpPr/>
          <p:nvPr/>
        </p:nvSpPr>
        <p:spPr>
          <a:xfrm rot="7000514">
            <a:off x="1164431" y="2896394"/>
            <a:ext cx="498475" cy="496888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79463" y="3152775"/>
            <a:ext cx="1339850" cy="100013"/>
          </a:xfrm>
          <a:custGeom>
            <a:avLst/>
            <a:gdLst>
              <a:gd name="connsiteX0" fmla="*/ 0 w 1340037"/>
              <a:gd name="connsiteY0" fmla="*/ 0 h 100748"/>
              <a:gd name="connsiteX1" fmla="*/ 520015 w 1340037"/>
              <a:gd name="connsiteY1" fmla="*/ 90007 h 100748"/>
              <a:gd name="connsiteX2" fmla="*/ 930026 w 1340037"/>
              <a:gd name="connsiteY2" fmla="*/ 100008 h 100748"/>
              <a:gd name="connsiteX3" fmla="*/ 1340037 w 1340037"/>
              <a:gd name="connsiteY3" fmla="*/ 100008 h 1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0037" h="100748">
                <a:moveTo>
                  <a:pt x="0" y="0"/>
                </a:moveTo>
                <a:cubicBezTo>
                  <a:pt x="182505" y="36669"/>
                  <a:pt x="365011" y="73339"/>
                  <a:pt x="520015" y="90007"/>
                </a:cubicBezTo>
                <a:cubicBezTo>
                  <a:pt x="675019" y="106675"/>
                  <a:pt x="793356" y="98341"/>
                  <a:pt x="930026" y="100008"/>
                </a:cubicBezTo>
                <a:cubicBezTo>
                  <a:pt x="1066696" y="101675"/>
                  <a:pt x="1340037" y="100008"/>
                  <a:pt x="1340037" y="10000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erge 8"/>
          <p:cNvSpPr/>
          <p:nvPr/>
        </p:nvSpPr>
        <p:spPr>
          <a:xfrm rot="812170">
            <a:off x="2443163" y="3332163"/>
            <a:ext cx="530225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00263" y="3252788"/>
            <a:ext cx="1109662" cy="169862"/>
          </a:xfrm>
          <a:custGeom>
            <a:avLst/>
            <a:gdLst>
              <a:gd name="connsiteX0" fmla="*/ 0 w 1110031"/>
              <a:gd name="connsiteY0" fmla="*/ 0 h 170012"/>
              <a:gd name="connsiteX1" fmla="*/ 380011 w 1110031"/>
              <a:gd name="connsiteY1" fmla="*/ 30002 h 170012"/>
              <a:gd name="connsiteX2" fmla="*/ 770021 w 1110031"/>
              <a:gd name="connsiteY2" fmla="*/ 130009 h 170012"/>
              <a:gd name="connsiteX3" fmla="*/ 1110031 w 1110031"/>
              <a:gd name="connsiteY3" fmla="*/ 170012 h 17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031" h="170012">
                <a:moveTo>
                  <a:pt x="0" y="0"/>
                </a:moveTo>
                <a:cubicBezTo>
                  <a:pt x="125837" y="4167"/>
                  <a:pt x="251674" y="8334"/>
                  <a:pt x="380011" y="30002"/>
                </a:cubicBezTo>
                <a:cubicBezTo>
                  <a:pt x="508348" y="51670"/>
                  <a:pt x="648351" y="106674"/>
                  <a:pt x="770021" y="130009"/>
                </a:cubicBezTo>
                <a:cubicBezTo>
                  <a:pt x="891691" y="153344"/>
                  <a:pt x="1000861" y="161678"/>
                  <a:pt x="1110031" y="170012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Chord 22"/>
          <p:cNvSpPr/>
          <p:nvPr/>
        </p:nvSpPr>
        <p:spPr>
          <a:xfrm rot="7710223">
            <a:off x="3473451" y="3162300"/>
            <a:ext cx="500062" cy="496887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186113" y="3421063"/>
            <a:ext cx="1001712" cy="188912"/>
          </a:xfrm>
          <a:custGeom>
            <a:avLst/>
            <a:gdLst>
              <a:gd name="connsiteX0" fmla="*/ 0 w 1001758"/>
              <a:gd name="connsiteY0" fmla="*/ 0 h 189322"/>
              <a:gd name="connsiteX1" fmla="*/ 315514 w 1001758"/>
              <a:gd name="connsiteY1" fmla="*/ 55219 h 189322"/>
              <a:gd name="connsiteX2" fmla="*/ 709907 w 1001758"/>
              <a:gd name="connsiteY2" fmla="*/ 157768 h 189322"/>
              <a:gd name="connsiteX3" fmla="*/ 1001758 w 1001758"/>
              <a:gd name="connsiteY3" fmla="*/ 189322 h 189322"/>
              <a:gd name="connsiteX4" fmla="*/ 1001758 w 1001758"/>
              <a:gd name="connsiteY4" fmla="*/ 189322 h 18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58" h="189322">
                <a:moveTo>
                  <a:pt x="0" y="0"/>
                </a:moveTo>
                <a:cubicBezTo>
                  <a:pt x="98598" y="14462"/>
                  <a:pt x="197196" y="28924"/>
                  <a:pt x="315514" y="55219"/>
                </a:cubicBezTo>
                <a:cubicBezTo>
                  <a:pt x="433832" y="81514"/>
                  <a:pt x="595533" y="135418"/>
                  <a:pt x="709907" y="157768"/>
                </a:cubicBezTo>
                <a:cubicBezTo>
                  <a:pt x="824281" y="180118"/>
                  <a:pt x="1001758" y="189322"/>
                  <a:pt x="1001758" y="189322"/>
                </a:cubicBezTo>
                <a:lnTo>
                  <a:pt x="1001758" y="189322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Merge 25"/>
          <p:cNvSpPr/>
          <p:nvPr/>
        </p:nvSpPr>
        <p:spPr>
          <a:xfrm rot="506190">
            <a:off x="4410075" y="3716338"/>
            <a:ext cx="530225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171950" y="3609975"/>
            <a:ext cx="1096963" cy="204788"/>
          </a:xfrm>
          <a:custGeom>
            <a:avLst/>
            <a:gdLst>
              <a:gd name="connsiteX0" fmla="*/ 0 w 1096412"/>
              <a:gd name="connsiteY0" fmla="*/ 0 h 205099"/>
              <a:gd name="connsiteX1" fmla="*/ 205084 w 1096412"/>
              <a:gd name="connsiteY1" fmla="*/ 39442 h 205099"/>
              <a:gd name="connsiteX2" fmla="*/ 583702 w 1096412"/>
              <a:gd name="connsiteY2" fmla="*/ 134103 h 205099"/>
              <a:gd name="connsiteX3" fmla="*/ 1096412 w 1096412"/>
              <a:gd name="connsiteY3" fmla="*/ 205099 h 20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412" h="205099">
                <a:moveTo>
                  <a:pt x="0" y="0"/>
                </a:moveTo>
                <a:cubicBezTo>
                  <a:pt x="53900" y="8546"/>
                  <a:pt x="107800" y="17092"/>
                  <a:pt x="205084" y="39442"/>
                </a:cubicBezTo>
                <a:cubicBezTo>
                  <a:pt x="302368" y="61792"/>
                  <a:pt x="435147" y="106494"/>
                  <a:pt x="583702" y="134103"/>
                </a:cubicBezTo>
                <a:cubicBezTo>
                  <a:pt x="732257" y="161712"/>
                  <a:pt x="1096412" y="205099"/>
                  <a:pt x="1096412" y="205099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hord 24"/>
          <p:cNvSpPr/>
          <p:nvPr/>
        </p:nvSpPr>
        <p:spPr>
          <a:xfrm rot="6782087">
            <a:off x="7878762" y="4024313"/>
            <a:ext cx="500063" cy="496888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245100" y="3806825"/>
            <a:ext cx="1184275" cy="142875"/>
          </a:xfrm>
          <a:custGeom>
            <a:avLst/>
            <a:gdLst>
              <a:gd name="connsiteX0" fmla="*/ 0 w 1183179"/>
              <a:gd name="connsiteY0" fmla="*/ 0 h 141992"/>
              <a:gd name="connsiteX1" fmla="*/ 260299 w 1183179"/>
              <a:gd name="connsiteY1" fmla="*/ 23666 h 141992"/>
              <a:gd name="connsiteX2" fmla="*/ 607365 w 1183179"/>
              <a:gd name="connsiteY2" fmla="*/ 31554 h 141992"/>
              <a:gd name="connsiteX3" fmla="*/ 1183179 w 1183179"/>
              <a:gd name="connsiteY3" fmla="*/ 141992 h 141992"/>
              <a:gd name="connsiteX4" fmla="*/ 1183179 w 1183179"/>
              <a:gd name="connsiteY4" fmla="*/ 141992 h 14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179" h="141992">
                <a:moveTo>
                  <a:pt x="0" y="0"/>
                </a:moveTo>
                <a:cubicBezTo>
                  <a:pt x="79536" y="9203"/>
                  <a:pt x="159072" y="18407"/>
                  <a:pt x="260299" y="23666"/>
                </a:cubicBezTo>
                <a:cubicBezTo>
                  <a:pt x="361526" y="28925"/>
                  <a:pt x="453552" y="11833"/>
                  <a:pt x="607365" y="31554"/>
                </a:cubicBezTo>
                <a:cubicBezTo>
                  <a:pt x="761178" y="51275"/>
                  <a:pt x="1183179" y="141992"/>
                  <a:pt x="1183179" y="141992"/>
                </a:cubicBezTo>
                <a:lnTo>
                  <a:pt x="1183179" y="141992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Merge 26"/>
          <p:cNvSpPr/>
          <p:nvPr/>
        </p:nvSpPr>
        <p:spPr>
          <a:xfrm rot="1437926">
            <a:off x="6634163" y="4198938"/>
            <a:ext cx="530225" cy="590550"/>
          </a:xfrm>
          <a:prstGeom prst="flowChartMerg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13500" y="3949700"/>
            <a:ext cx="1166813" cy="415925"/>
          </a:xfrm>
          <a:custGeom>
            <a:avLst/>
            <a:gdLst>
              <a:gd name="connsiteX0" fmla="*/ 0 w 1167403"/>
              <a:gd name="connsiteY0" fmla="*/ 0 h 416625"/>
              <a:gd name="connsiteX1" fmla="*/ 228748 w 1167403"/>
              <a:gd name="connsiteY1" fmla="*/ 78884 h 416625"/>
              <a:gd name="connsiteX2" fmla="*/ 686244 w 1167403"/>
              <a:gd name="connsiteY2" fmla="*/ 323426 h 416625"/>
              <a:gd name="connsiteX3" fmla="*/ 1080637 w 1167403"/>
              <a:gd name="connsiteY3" fmla="*/ 410198 h 416625"/>
              <a:gd name="connsiteX4" fmla="*/ 1167403 w 1167403"/>
              <a:gd name="connsiteY4" fmla="*/ 410198 h 41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403" h="416625">
                <a:moveTo>
                  <a:pt x="0" y="0"/>
                </a:moveTo>
                <a:cubicBezTo>
                  <a:pt x="57187" y="12490"/>
                  <a:pt x="114374" y="24980"/>
                  <a:pt x="228748" y="78884"/>
                </a:cubicBezTo>
                <a:cubicBezTo>
                  <a:pt x="343122" y="132788"/>
                  <a:pt x="544263" y="268207"/>
                  <a:pt x="686244" y="323426"/>
                </a:cubicBezTo>
                <a:cubicBezTo>
                  <a:pt x="828225" y="378645"/>
                  <a:pt x="1000444" y="395736"/>
                  <a:pt x="1080637" y="410198"/>
                </a:cubicBezTo>
                <a:cubicBezTo>
                  <a:pt x="1160830" y="424660"/>
                  <a:pt x="1167403" y="410198"/>
                  <a:pt x="1167403" y="410198"/>
                </a:cubicBezTo>
              </a:path>
            </a:pathLst>
          </a:cu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556500" y="4351338"/>
            <a:ext cx="1104900" cy="79375"/>
          </a:xfrm>
          <a:custGeom>
            <a:avLst/>
            <a:gdLst>
              <a:gd name="connsiteX0" fmla="*/ 0 w 1104301"/>
              <a:gd name="connsiteY0" fmla="*/ 16454 h 79562"/>
              <a:gd name="connsiteX1" fmla="*/ 299739 w 1104301"/>
              <a:gd name="connsiteY1" fmla="*/ 40120 h 79562"/>
              <a:gd name="connsiteX2" fmla="*/ 662580 w 1104301"/>
              <a:gd name="connsiteY2" fmla="*/ 677 h 79562"/>
              <a:gd name="connsiteX3" fmla="*/ 1104301 w 1104301"/>
              <a:gd name="connsiteY3" fmla="*/ 79562 h 79562"/>
              <a:gd name="connsiteX4" fmla="*/ 1104301 w 1104301"/>
              <a:gd name="connsiteY4" fmla="*/ 79562 h 7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301" h="79562">
                <a:moveTo>
                  <a:pt x="0" y="16454"/>
                </a:moveTo>
                <a:cubicBezTo>
                  <a:pt x="94654" y="29602"/>
                  <a:pt x="189309" y="42750"/>
                  <a:pt x="299739" y="40120"/>
                </a:cubicBezTo>
                <a:cubicBezTo>
                  <a:pt x="410169" y="37490"/>
                  <a:pt x="528486" y="-5897"/>
                  <a:pt x="662580" y="677"/>
                </a:cubicBezTo>
                <a:cubicBezTo>
                  <a:pt x="796674" y="7251"/>
                  <a:pt x="1104301" y="79562"/>
                  <a:pt x="1104301" y="79562"/>
                </a:cubicBezTo>
                <a:lnTo>
                  <a:pt x="1104301" y="79562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8" name="TextBox 33"/>
          <p:cNvSpPr txBox="1">
            <a:spLocks noChangeArrowheads="1"/>
          </p:cNvSpPr>
          <p:nvPr/>
        </p:nvSpPr>
        <p:spPr bwMode="auto">
          <a:xfrm>
            <a:off x="417513" y="1654175"/>
            <a:ext cx="3676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Mean Wind Direction</a:t>
            </a:r>
          </a:p>
        </p:txBody>
      </p:sp>
      <p:sp>
        <p:nvSpPr>
          <p:cNvPr id="37" name="Freeform 36"/>
          <p:cNvSpPr/>
          <p:nvPr/>
        </p:nvSpPr>
        <p:spPr>
          <a:xfrm rot="398031">
            <a:off x="4483100" y="3003550"/>
            <a:ext cx="973138" cy="1771650"/>
          </a:xfrm>
          <a:custGeom>
            <a:avLst/>
            <a:gdLst>
              <a:gd name="connsiteX0" fmla="*/ 494445 w 1203945"/>
              <a:gd name="connsiteY0" fmla="*/ 0 h 2019647"/>
              <a:gd name="connsiteX1" fmla="*/ 839676 w 1203945"/>
              <a:gd name="connsiteY1" fmla="*/ 110961 h 2019647"/>
              <a:gd name="connsiteX2" fmla="*/ 1123259 w 1203945"/>
              <a:gd name="connsiteY2" fmla="*/ 419186 h 2019647"/>
              <a:gd name="connsiteX3" fmla="*/ 1197237 w 1203945"/>
              <a:gd name="connsiteY3" fmla="*/ 937003 h 2019647"/>
              <a:gd name="connsiteX4" fmla="*/ 987633 w 1203945"/>
              <a:gd name="connsiteY4" fmla="*/ 1553453 h 2019647"/>
              <a:gd name="connsiteX5" fmla="*/ 630072 w 1203945"/>
              <a:gd name="connsiteY5" fmla="*/ 1972638 h 2019647"/>
              <a:gd name="connsiteX6" fmla="*/ 87566 w 1203945"/>
              <a:gd name="connsiteY6" fmla="*/ 2009625 h 2019647"/>
              <a:gd name="connsiteX7" fmla="*/ 1258 w 1203945"/>
              <a:gd name="connsiteY7" fmla="*/ 1972638 h 2019647"/>
              <a:gd name="connsiteX8" fmla="*/ 1258 w 1203945"/>
              <a:gd name="connsiteY8" fmla="*/ 1972638 h 201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45" h="2019647">
                <a:moveTo>
                  <a:pt x="494445" y="0"/>
                </a:moveTo>
                <a:cubicBezTo>
                  <a:pt x="614659" y="20548"/>
                  <a:pt x="734874" y="41097"/>
                  <a:pt x="839676" y="110961"/>
                </a:cubicBezTo>
                <a:cubicBezTo>
                  <a:pt x="944478" y="180825"/>
                  <a:pt x="1063666" y="281512"/>
                  <a:pt x="1123259" y="419186"/>
                </a:cubicBezTo>
                <a:cubicBezTo>
                  <a:pt x="1182852" y="556860"/>
                  <a:pt x="1219841" y="747958"/>
                  <a:pt x="1197237" y="937003"/>
                </a:cubicBezTo>
                <a:cubicBezTo>
                  <a:pt x="1174633" y="1126048"/>
                  <a:pt x="1082161" y="1380847"/>
                  <a:pt x="987633" y="1553453"/>
                </a:cubicBezTo>
                <a:cubicBezTo>
                  <a:pt x="893106" y="1726059"/>
                  <a:pt x="780083" y="1896609"/>
                  <a:pt x="630072" y="1972638"/>
                </a:cubicBezTo>
                <a:cubicBezTo>
                  <a:pt x="480061" y="2048667"/>
                  <a:pt x="192368" y="2009625"/>
                  <a:pt x="87566" y="2009625"/>
                </a:cubicBezTo>
                <a:cubicBezTo>
                  <a:pt x="-17236" y="2009625"/>
                  <a:pt x="1258" y="1972638"/>
                  <a:pt x="1258" y="1972638"/>
                </a:cubicBezTo>
                <a:lnTo>
                  <a:pt x="1258" y="1972638"/>
                </a:lnTo>
              </a:path>
            </a:pathLst>
          </a:custGeom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222375" y="2343150"/>
            <a:ext cx="1811338" cy="28257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2493963" y="6053138"/>
            <a:ext cx="415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Adapted from Johns and Hirt (1987)</a:t>
            </a:r>
          </a:p>
        </p:txBody>
      </p:sp>
      <p:sp>
        <p:nvSpPr>
          <p:cNvPr id="42" name="Freeform 41"/>
          <p:cNvSpPr/>
          <p:nvPr/>
        </p:nvSpPr>
        <p:spPr>
          <a:xfrm>
            <a:off x="639763" y="3708400"/>
            <a:ext cx="7504112" cy="2379663"/>
          </a:xfrm>
          <a:custGeom>
            <a:avLst/>
            <a:gdLst>
              <a:gd name="connsiteX0" fmla="*/ 0 w 7504115"/>
              <a:gd name="connsiteY0" fmla="*/ 2221354 h 2378798"/>
              <a:gd name="connsiteX1" fmla="*/ 241391 w 7504115"/>
              <a:gd name="connsiteY1" fmla="*/ 1528600 h 2378798"/>
              <a:gd name="connsiteX2" fmla="*/ 1112498 w 7504115"/>
              <a:gd name="connsiteY2" fmla="*/ 531455 h 2378798"/>
              <a:gd name="connsiteX3" fmla="*/ 2697283 w 7504115"/>
              <a:gd name="connsiteY3" fmla="*/ 6641 h 2378798"/>
              <a:gd name="connsiteX4" fmla="*/ 4491974 w 7504115"/>
              <a:gd name="connsiteY4" fmla="*/ 269048 h 2378798"/>
              <a:gd name="connsiteX5" fmla="*/ 6171216 w 7504115"/>
              <a:gd name="connsiteY5" fmla="*/ 751876 h 2378798"/>
              <a:gd name="connsiteX6" fmla="*/ 6989847 w 7504115"/>
              <a:gd name="connsiteY6" fmla="*/ 1350164 h 2378798"/>
              <a:gd name="connsiteX7" fmla="*/ 7504115 w 7504115"/>
              <a:gd name="connsiteY7" fmla="*/ 2378798 h 237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04115" h="2378798">
                <a:moveTo>
                  <a:pt x="0" y="2221354"/>
                </a:moveTo>
                <a:cubicBezTo>
                  <a:pt x="27987" y="2015802"/>
                  <a:pt x="55975" y="1810250"/>
                  <a:pt x="241391" y="1528600"/>
                </a:cubicBezTo>
                <a:cubicBezTo>
                  <a:pt x="426807" y="1246950"/>
                  <a:pt x="703183" y="785115"/>
                  <a:pt x="1112498" y="531455"/>
                </a:cubicBezTo>
                <a:cubicBezTo>
                  <a:pt x="1521813" y="277795"/>
                  <a:pt x="2134037" y="50375"/>
                  <a:pt x="2697283" y="6641"/>
                </a:cubicBezTo>
                <a:cubicBezTo>
                  <a:pt x="3260529" y="-37094"/>
                  <a:pt x="3912985" y="144842"/>
                  <a:pt x="4491974" y="269048"/>
                </a:cubicBezTo>
                <a:cubicBezTo>
                  <a:pt x="5070963" y="393254"/>
                  <a:pt x="5754904" y="571690"/>
                  <a:pt x="6171216" y="751876"/>
                </a:cubicBezTo>
                <a:cubicBezTo>
                  <a:pt x="6587528" y="932062"/>
                  <a:pt x="6767697" y="1079010"/>
                  <a:pt x="6989847" y="1350164"/>
                </a:cubicBezTo>
                <a:cubicBezTo>
                  <a:pt x="7211997" y="1621318"/>
                  <a:pt x="7504115" y="2378798"/>
                  <a:pt x="7504115" y="2378798"/>
                </a:cubicBezTo>
              </a:path>
            </a:pathLst>
          </a:custGeom>
          <a:solidFill>
            <a:schemeClr val="accent6">
              <a:lumMod val="75000"/>
              <a:alpha val="3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</a:rPr>
              <a:t>Ridge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024563" y="1784350"/>
            <a:ext cx="326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Favor summertime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024563" y="2897188"/>
            <a:ext cx="311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Relatively low predictability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35675" y="2344738"/>
            <a:ext cx="311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High CAPE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20688" y="6538913"/>
            <a:ext cx="93345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322388" y="6122988"/>
            <a:ext cx="0" cy="4016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1325" y="6137275"/>
            <a:ext cx="0" cy="4016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60" name="TextBox 48"/>
          <p:cNvSpPr txBox="1">
            <a:spLocks noChangeArrowheads="1"/>
          </p:cNvSpPr>
          <p:nvPr/>
        </p:nvSpPr>
        <p:spPr bwMode="auto">
          <a:xfrm>
            <a:off x="441325" y="6129338"/>
            <a:ext cx="881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150 km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0" y="462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FF0000"/>
                </a:solidFill>
              </a:rPr>
              <a:t>Progressive </a:t>
            </a:r>
            <a:r>
              <a:rPr lang="en-US" sz="4000" b="1" dirty="0" err="1">
                <a:solidFill>
                  <a:srgbClr val="FF0000"/>
                </a:solidFill>
              </a:rPr>
              <a:t>Derecho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Schematic </a:t>
            </a:r>
          </a:p>
          <a:p>
            <a:pPr algn="ctr" eaLnBrk="1" hangingPunct="1"/>
            <a:r>
              <a:rPr lang="en-US" sz="3200" b="1" dirty="0" smtClean="0">
                <a:solidFill>
                  <a:srgbClr val="FF0000"/>
                </a:solidFill>
              </a:rPr>
              <a:t>(courtesy Corey </a:t>
            </a:r>
            <a:r>
              <a:rPr lang="en-US" sz="3200" b="1" dirty="0" err="1" smtClean="0">
                <a:solidFill>
                  <a:srgbClr val="FF0000"/>
                </a:solidFill>
              </a:rPr>
              <a:t>Guastini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130300"/>
            <a:ext cx="57435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163513" y="273050"/>
            <a:ext cx="8816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Number of </a:t>
            </a:r>
            <a:r>
              <a:rPr lang="en-US" sz="3200" b="1" dirty="0" err="1">
                <a:solidFill>
                  <a:srgbClr val="FF0000"/>
                </a:solidFill>
              </a:rPr>
              <a:t>Derechos</a:t>
            </a:r>
            <a:r>
              <a:rPr lang="en-US" sz="3200" b="1" dirty="0">
                <a:solidFill>
                  <a:srgbClr val="FF0000"/>
                </a:solidFill>
              </a:rPr>
              <a:t> May-August 1980-</a:t>
            </a:r>
            <a:r>
              <a:rPr lang="en-US" sz="3200" b="1" dirty="0" smtClean="0">
                <a:solidFill>
                  <a:srgbClr val="FF0000"/>
                </a:solidFill>
              </a:rPr>
              <a:t>2001</a:t>
            </a:r>
          </a:p>
          <a:p>
            <a:pPr algn="ctr" eaLnBrk="1" hangingPunct="1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2709863" y="6497638"/>
            <a:ext cx="372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Source: Coniglio and Stensrud (2004)</a:t>
            </a:r>
          </a:p>
        </p:txBody>
      </p:sp>
    </p:spTree>
    <p:extLst>
      <p:ext uri="{BB962C8B-B14F-4D97-AF65-F5344CB8AC3E}">
        <p14:creationId xmlns:p14="http://schemas.microsoft.com/office/powerpoint/2010/main" val="155752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345363" cy="5851525"/>
          </a:xfrm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114800" y="6308725"/>
            <a:ext cx="503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/>
              <a:t>15 July 1995 5:21 a.m. EDT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0" y="0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Example of Bow Echo/Derecho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419600" y="0"/>
            <a:ext cx="2903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Courtesy NWS Albany, NY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361238" cy="5851525"/>
          </a:xfrm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0" y="5410200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Example of Bow Echo/Derecho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4114800" y="6308725"/>
            <a:ext cx="503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/>
              <a:t>15 July 1995 5:51 a.m. EDT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4419600" y="0"/>
            <a:ext cx="2903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Courtesy NWS Albany, NY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275513" cy="5851525"/>
          </a:xfrm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0" y="5486400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Example of Bow Echo/Derecho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114800" y="6308725"/>
            <a:ext cx="503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/>
              <a:t>15 July 1995 6:50 a.m. EDT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343400" y="0"/>
            <a:ext cx="2903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Courtesy NWS Albany, NY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32766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Derecho</a:t>
            </a:r>
            <a:r>
              <a:rPr lang="en-US" b="1" dirty="0" smtClean="0">
                <a:solidFill>
                  <a:srgbClr val="FF0000"/>
                </a:solidFill>
              </a:rPr>
              <a:t> of 29−30 June 2012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(Figures courtesy Corey </a:t>
            </a:r>
            <a:r>
              <a:rPr lang="en-US" sz="2800" b="1" dirty="0" err="1" smtClean="0">
                <a:solidFill>
                  <a:srgbClr val="0000FF"/>
                </a:solidFill>
              </a:rPr>
              <a:t>Guastini</a:t>
            </a:r>
            <a:r>
              <a:rPr lang="en-US" sz="2800" b="1" dirty="0" smtClean="0">
                <a:solidFill>
                  <a:srgbClr val="0000FF"/>
                </a:solidFill>
              </a:rPr>
              <a:t>, Lance Bosart, Ross </a:t>
            </a:r>
            <a:r>
              <a:rPr lang="en-US" sz="2800" b="1" dirty="0" err="1" smtClean="0">
                <a:solidFill>
                  <a:srgbClr val="0000FF"/>
                </a:solidFill>
              </a:rPr>
              <a:t>Lazear</a:t>
            </a:r>
            <a:r>
              <a:rPr lang="en-US" sz="2800" b="1" dirty="0" smtClean="0">
                <a:solidFill>
                  <a:srgbClr val="0000FF"/>
                </a:solidFill>
              </a:rPr>
              <a:t>, and Thomas Galarneau)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6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021638" cy="1176338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FF0000"/>
                </a:solidFill>
                <a:latin typeface="Calibri" charset="0"/>
              </a:rPr>
              <a:t>Derecho Continuity Map:</a:t>
            </a:r>
          </a:p>
        </p:txBody>
      </p:sp>
      <p:pic>
        <p:nvPicPr>
          <p:cNvPr id="23554" name="Picture 4" descr="http://www.spc.noaa.gov/misc/AbtDerechos/images/2012jun29/12jun29_composite_label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58134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http://www.spc.noaa.gov/misc/AbtDerechos/images/2012jun29/12jun29_rpts_cr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37338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4572000" y="6096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Source: Storm Prediction Center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561975" y="3281363"/>
            <a:ext cx="279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SPC Severe Weather Reports</a:t>
            </a:r>
            <a:endParaRPr lang="en-US"/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3663950" y="1284288"/>
            <a:ext cx="438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1800 UTC 29 June to 0400 UTC 30 June 2012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276600" y="6461125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9218" name="Picture 3" descr="Fig.2.43.tif                                                   00933C2B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0"/>
            <a:ext cx="86931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085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195263"/>
            <a:ext cx="8890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  <a:cs typeface="+mj-cs"/>
              </a:rPr>
              <a:t>Maximum Composite Reflectivity (</a:t>
            </a:r>
            <a:r>
              <a:rPr lang="en-US" b="1" dirty="0" err="1" smtClean="0">
                <a:solidFill>
                  <a:srgbClr val="FF0000"/>
                </a:solidFill>
                <a:ea typeface="+mj-ea"/>
                <a:cs typeface="+mj-cs"/>
              </a:rPr>
              <a:t>dBZ</a:t>
            </a:r>
            <a:r>
              <a:rPr lang="en-US" b="1" dirty="0" smtClean="0">
                <a:solidFill>
                  <a:srgbClr val="FF0000"/>
                </a:solidFill>
                <a:ea typeface="+mj-ea"/>
                <a:cs typeface="+mj-cs"/>
              </a:rPr>
              <a:t>)</a:t>
            </a:r>
            <a:endParaRPr lang="en-US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88" r="-18288"/>
          <a:stretch>
            <a:fillRect/>
          </a:stretch>
        </p:blipFill>
        <p:spPr/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208088" y="6188075"/>
            <a:ext cx="484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Source: Wikipedia (Iowa Environmental Mesonet)</a:t>
            </a:r>
          </a:p>
        </p:txBody>
      </p:sp>
    </p:spTree>
    <p:extLst>
      <p:ext uri="{BB962C8B-B14F-4D97-AF65-F5344CB8AC3E}">
        <p14:creationId xmlns:p14="http://schemas.microsoft.com/office/powerpoint/2010/main" val="121523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PC_Day2-CO_28Jun12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362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SPC_SVR_29Jun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14550"/>
            <a:ext cx="43624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274638" y="511175"/>
            <a:ext cx="86312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</a:rPr>
              <a:t>SPC Day 2 Convective Outlook vs. SPC Storm Reports</a:t>
            </a:r>
          </a:p>
        </p:txBody>
      </p:sp>
    </p:spTree>
    <p:extLst>
      <p:ext uri="{BB962C8B-B14F-4D97-AF65-F5344CB8AC3E}">
        <p14:creationId xmlns:p14="http://schemas.microsoft.com/office/powerpoint/2010/main" val="203365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www.spc.noaa.gov/products/outlook/archive/2012/day1otlk_v_20120629_12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4713"/>
            <a:ext cx="4364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http://www.spc.noaa.gov/products/outlook/archive/2012/day1otlk_v_20120629_163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4713"/>
            <a:ext cx="4364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762000" y="511175"/>
            <a:ext cx="7772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</a:rPr>
              <a:t>SPC Day 1 Convective Outlook Verification</a:t>
            </a:r>
          </a:p>
        </p:txBody>
      </p:sp>
    </p:spTree>
    <p:extLst>
      <p:ext uri="{BB962C8B-B14F-4D97-AF65-F5344CB8AC3E}">
        <p14:creationId xmlns:p14="http://schemas.microsoft.com/office/powerpoint/2010/main" val="248707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  <a:cs typeface="+mj-cs"/>
              </a:rPr>
              <a:t>Flight Tracks: 1700 UTC 29 June to 0500 UTC 30 June 2012</a:t>
            </a:r>
            <a:endParaRPr lang="en-US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A look at how the FAA and the airlines managed flight tracks </a:t>
            </a:r>
            <a:r>
              <a:rPr lang="en-US" dirty="0">
                <a:ea typeface="+mn-ea"/>
                <a:cs typeface="+mn-cs"/>
              </a:rPr>
              <a:t>d</a:t>
            </a:r>
            <a:r>
              <a:rPr lang="en-US" dirty="0" smtClean="0">
                <a:ea typeface="+mn-ea"/>
                <a:cs typeface="+mn-cs"/>
              </a:rPr>
              <a:t>uring the long-lived </a:t>
            </a:r>
            <a:r>
              <a:rPr lang="en-US" dirty="0" err="1">
                <a:ea typeface="+mn-ea"/>
                <a:cs typeface="+mn-cs"/>
              </a:rPr>
              <a:t>d</a:t>
            </a:r>
            <a:r>
              <a:rPr lang="en-US" dirty="0" err="1" smtClean="0">
                <a:ea typeface="+mn-ea"/>
                <a:cs typeface="+mn-cs"/>
              </a:rPr>
              <a:t>erecho</a:t>
            </a:r>
            <a:r>
              <a:rPr lang="en-US" dirty="0" smtClean="0">
                <a:ea typeface="+mn-ea"/>
                <a:cs typeface="+mn-cs"/>
              </a:rPr>
              <a:t> of 29-30 June 2012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a typeface="+mn-ea"/>
                <a:cs typeface="+mn-cs"/>
              </a:rPr>
              <a:t>Source: Daniel Vietor</a:t>
            </a:r>
            <a:r>
              <a:rPr lang="en-US" sz="2400" baseline="30000" dirty="0" smtClean="0">
                <a:solidFill>
                  <a:srgbClr val="0000FF"/>
                </a:solidFill>
                <a:ea typeface="+mn-ea"/>
                <a:cs typeface="+mn-cs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ea typeface="+mn-ea"/>
                <a:cs typeface="+mn-cs"/>
              </a:rPr>
              <a:t> and David Bright</a:t>
            </a:r>
            <a:r>
              <a:rPr lang="en-US" sz="2400" baseline="30000" dirty="0" smtClean="0">
                <a:solidFill>
                  <a:srgbClr val="0000FF"/>
                </a:solidFill>
                <a:ea typeface="+mn-ea"/>
                <a:cs typeface="+mn-cs"/>
              </a:rPr>
              <a:t>2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rgbClr val="0000FF"/>
                </a:solidFill>
                <a:ea typeface="+mn-ea"/>
              </a:rPr>
              <a:t>1: Senior Research Meteorologist, CIRA-CSU and NCEP Aviation Weather Center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>
                <a:solidFill>
                  <a:srgbClr val="0000FF"/>
                </a:solidFill>
                <a:ea typeface="+mn-ea"/>
              </a:rPr>
              <a:t>2: Chief, Aviation support Branch, NCEP Aviation Weather Center</a:t>
            </a:r>
            <a:endParaRPr lang="en-US" sz="2400" dirty="0">
              <a:solidFill>
                <a:srgbClr val="0000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21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600825" y="5518150"/>
            <a:ext cx="2419350" cy="1193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22" name="Picture 1" descr="Flight Track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46850" y="5518150"/>
            <a:ext cx="2530475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907213" y="579596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20,000-30,000 feet</a:t>
            </a:r>
          </a:p>
        </p:txBody>
      </p:sp>
      <p:grpSp>
        <p:nvGrpSpPr>
          <p:cNvPr id="30725" name="Group 9"/>
          <p:cNvGrpSpPr>
            <a:grpSpLocks/>
          </p:cNvGrpSpPr>
          <p:nvPr/>
        </p:nvGrpSpPr>
        <p:grpSpPr bwMode="auto">
          <a:xfrm>
            <a:off x="6600825" y="5518150"/>
            <a:ext cx="2419350" cy="1219200"/>
            <a:chOff x="6600403" y="5518380"/>
            <a:chExt cx="2420445" cy="1219095"/>
          </a:xfrm>
        </p:grpSpPr>
        <p:sp>
          <p:nvSpPr>
            <p:cNvPr id="30726" name="TextBox 1"/>
            <p:cNvSpPr txBox="1">
              <a:spLocks noChangeArrowheads="1"/>
            </p:cNvSpPr>
            <p:nvPr/>
          </p:nvSpPr>
          <p:spPr bwMode="auto">
            <a:xfrm>
              <a:off x="6904592" y="5518380"/>
              <a:ext cx="1538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&gt; 30,000 feet</a:t>
              </a:r>
            </a:p>
          </p:txBody>
        </p:sp>
        <p:sp>
          <p:nvSpPr>
            <p:cNvPr id="3" name="Plus 2"/>
            <p:cNvSpPr/>
            <p:nvPr/>
          </p:nvSpPr>
          <p:spPr>
            <a:xfrm>
              <a:off x="6603579" y="5532667"/>
              <a:ext cx="328762" cy="320647"/>
            </a:xfrm>
            <a:prstGeom prst="mathPlus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Plus 4"/>
            <p:cNvSpPr/>
            <p:nvPr/>
          </p:nvSpPr>
          <p:spPr>
            <a:xfrm>
              <a:off x="6600403" y="5845377"/>
              <a:ext cx="327173" cy="320647"/>
            </a:xfrm>
            <a:prstGeom prst="mathPlus">
              <a:avLst/>
            </a:prstGeom>
            <a:solidFill>
              <a:srgbClr val="63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Plus 5"/>
            <p:cNvSpPr/>
            <p:nvPr/>
          </p:nvSpPr>
          <p:spPr>
            <a:xfrm>
              <a:off x="6603579" y="6115229"/>
              <a:ext cx="328762" cy="320647"/>
            </a:xfrm>
            <a:prstGeom prst="mathPlus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Plus 6"/>
            <p:cNvSpPr/>
            <p:nvPr/>
          </p:nvSpPr>
          <p:spPr>
            <a:xfrm>
              <a:off x="6609932" y="6391430"/>
              <a:ext cx="327173" cy="320647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731" name="Rectangle 7"/>
            <p:cNvSpPr>
              <a:spLocks noChangeArrowheads="1"/>
            </p:cNvSpPr>
            <p:nvPr/>
          </p:nvSpPr>
          <p:spPr bwMode="auto">
            <a:xfrm>
              <a:off x="6906714" y="6070529"/>
              <a:ext cx="21141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10,000-20,000 feet</a:t>
              </a:r>
            </a:p>
          </p:txBody>
        </p:sp>
        <p:sp>
          <p:nvSpPr>
            <p:cNvPr id="30732" name="Rectangle 8"/>
            <p:cNvSpPr>
              <a:spLocks noChangeArrowheads="1"/>
            </p:cNvSpPr>
            <p:nvPr/>
          </p:nvSpPr>
          <p:spPr bwMode="auto">
            <a:xfrm>
              <a:off x="6904592" y="6368143"/>
              <a:ext cx="15387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&lt; 10,000 feet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1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Suomi NPP VIIRS 0.7 µm Day/Night Band images on 29 June and 30 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417638"/>
            <a:ext cx="59626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828800" y="5813425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Suomi NPP VIIRS 0.7 µm Day/Night Band images on 0700 UTC 29 June and 0700 UTC 30 June</a:t>
            </a:r>
          </a:p>
        </p:txBody>
      </p:sp>
      <p:sp>
        <p:nvSpPr>
          <p:cNvPr id="31747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</a:rPr>
              <a:t>Derecho-Induced Power Outages</a:t>
            </a:r>
          </a:p>
        </p:txBody>
      </p:sp>
      <p:sp>
        <p:nvSpPr>
          <p:cNvPr id="2" name="Cloud 1"/>
          <p:cNvSpPr/>
          <p:nvPr/>
        </p:nvSpPr>
        <p:spPr>
          <a:xfrm rot="19537725">
            <a:off x="1409700" y="1485900"/>
            <a:ext cx="1927225" cy="1270000"/>
          </a:xfrm>
          <a:prstGeom prst="cloud">
            <a:avLst/>
          </a:prstGeom>
          <a:solidFill>
            <a:schemeClr val="bg1">
              <a:lumMod val="7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Cloud Cover</a:t>
            </a:r>
          </a:p>
        </p:txBody>
      </p:sp>
      <p:sp>
        <p:nvSpPr>
          <p:cNvPr id="6" name="Cloud 5"/>
          <p:cNvSpPr/>
          <p:nvPr/>
        </p:nvSpPr>
        <p:spPr>
          <a:xfrm rot="20802726">
            <a:off x="6137275" y="1347788"/>
            <a:ext cx="1520825" cy="1173162"/>
          </a:xfrm>
          <a:prstGeom prst="cloud">
            <a:avLst/>
          </a:prstGeom>
          <a:solidFill>
            <a:schemeClr val="bg1">
              <a:lumMod val="6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Cloud Cover</a:t>
            </a:r>
          </a:p>
        </p:txBody>
      </p:sp>
    </p:spTree>
    <p:extLst>
      <p:ext uri="{BB962C8B-B14F-4D97-AF65-F5344CB8AC3E}">
        <p14:creationId xmlns:p14="http://schemas.microsoft.com/office/powerpoint/2010/main" val="343162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Calibri" charset="0"/>
              </a:rPr>
              <a:t>850-hPa Mean Temperature (°C; contoured) and Anomaly (shaded)</a:t>
            </a:r>
            <a:r>
              <a:rPr lang="en-US" sz="2400" b="1">
                <a:latin typeface="Calibri" charset="0"/>
              </a:rPr>
              <a:t> </a:t>
            </a:r>
            <a:br>
              <a:rPr lang="en-US" sz="2400" b="1">
                <a:latin typeface="Calibri" charset="0"/>
              </a:rPr>
            </a:br>
            <a:r>
              <a:rPr lang="en-US" sz="2400" b="1">
                <a:latin typeface="Calibri" charset="0"/>
              </a:rPr>
              <a:t/>
            </a:r>
            <a:br>
              <a:rPr lang="en-US" sz="2400" b="1">
                <a:latin typeface="Calibri" charset="0"/>
              </a:rPr>
            </a:br>
            <a:endParaRPr lang="en-US" sz="2000" b="1">
              <a:latin typeface="Calibri" charset="0"/>
            </a:endParaRPr>
          </a:p>
        </p:txBody>
      </p:sp>
      <p:pic>
        <p:nvPicPr>
          <p:cNvPr id="50178" name="Content Placeholder 3" descr="850tem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54150"/>
            <a:ext cx="7088188" cy="5476875"/>
          </a:xfrm>
        </p:spPr>
      </p:pic>
      <p:sp>
        <p:nvSpPr>
          <p:cNvPr id="5" name="Rectangle 4"/>
          <p:cNvSpPr/>
          <p:nvPr/>
        </p:nvSpPr>
        <p:spPr>
          <a:xfrm>
            <a:off x="1371600" y="6248400"/>
            <a:ext cx="6629400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180" name="Picture 4" descr="C:\Users\Corey\Documents\gem\85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454150"/>
            <a:ext cx="70897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2293938" y="1112838"/>
            <a:ext cx="455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0000 UTC 28 - 0000 UTC 30 June 2012</a:t>
            </a:r>
          </a:p>
        </p:txBody>
      </p:sp>
    </p:spTree>
    <p:extLst>
      <p:ext uri="{BB962C8B-B14F-4D97-AF65-F5344CB8AC3E}">
        <p14:creationId xmlns:p14="http://schemas.microsoft.com/office/powerpoint/2010/main" val="368386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25450" y="274638"/>
            <a:ext cx="8561388" cy="11430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Calibri" charset="0"/>
              </a:rPr>
              <a:t>850-hPa Mean Wind (m s</a:t>
            </a:r>
            <a:r>
              <a:rPr lang="en-US" sz="2400" b="1" baseline="30000">
                <a:solidFill>
                  <a:srgbClr val="FF0000"/>
                </a:solidFill>
                <a:latin typeface="Calibri" charset="0"/>
              </a:rPr>
              <a:t>-1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; shaded), Mean Geopotential Height  (m; contoured) and Anomalous Wind (vectors) </a:t>
            </a:r>
            <a:r>
              <a:rPr lang="en-US" sz="2400" b="1">
                <a:latin typeface="Calibri" charset="0"/>
              </a:rPr>
              <a:t> </a:t>
            </a:r>
            <a:br>
              <a:rPr lang="en-US" sz="2400" b="1">
                <a:latin typeface="Calibri" charset="0"/>
              </a:rPr>
            </a:br>
            <a:endParaRPr lang="en-US" sz="2000" b="1">
              <a:latin typeface="Calibri" charset="0"/>
            </a:endParaRPr>
          </a:p>
        </p:txBody>
      </p:sp>
      <p:pic>
        <p:nvPicPr>
          <p:cNvPr id="51202" name="Content Placeholder 3" descr="850win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54150"/>
            <a:ext cx="7088188" cy="5476875"/>
          </a:xfrm>
        </p:spPr>
      </p:pic>
      <p:sp>
        <p:nvSpPr>
          <p:cNvPr id="5" name="Rectangle 4"/>
          <p:cNvSpPr/>
          <p:nvPr/>
        </p:nvSpPr>
        <p:spPr>
          <a:xfrm>
            <a:off x="1371600" y="6248400"/>
            <a:ext cx="6629400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04" name="Picture 5" descr="850ref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544638"/>
            <a:ext cx="7089775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820863" y="6477000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6" name="TextBox 11"/>
          <p:cNvSpPr txBox="1">
            <a:spLocks noChangeArrowheads="1"/>
          </p:cNvSpPr>
          <p:nvPr/>
        </p:nvSpPr>
        <p:spPr bwMode="auto">
          <a:xfrm>
            <a:off x="1127125" y="6305550"/>
            <a:ext cx="8477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10 m s</a:t>
            </a:r>
            <a:r>
              <a:rPr lang="en-US" sz="1400" b="1" baseline="30000"/>
              <a:t>-1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2293938" y="1112838"/>
            <a:ext cx="455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0000 UTC 28 - 0000 UTC 30 June 2012</a:t>
            </a:r>
          </a:p>
        </p:txBody>
      </p:sp>
      <p:sp>
        <p:nvSpPr>
          <p:cNvPr id="3" name="Freeform 2"/>
          <p:cNvSpPr/>
          <p:nvPr/>
        </p:nvSpPr>
        <p:spPr>
          <a:xfrm>
            <a:off x="4606925" y="2865438"/>
            <a:ext cx="1438275" cy="534987"/>
          </a:xfrm>
          <a:custGeom>
            <a:avLst/>
            <a:gdLst>
              <a:gd name="connsiteX0" fmla="*/ 0 w 1437851"/>
              <a:gd name="connsiteY0" fmla="*/ 0 h 535309"/>
              <a:gd name="connsiteX1" fmla="*/ 157429 w 1437851"/>
              <a:gd name="connsiteY1" fmla="*/ 157444 h 535309"/>
              <a:gd name="connsiteX2" fmla="*/ 661201 w 1437851"/>
              <a:gd name="connsiteY2" fmla="*/ 440843 h 535309"/>
              <a:gd name="connsiteX3" fmla="*/ 1437851 w 1437851"/>
              <a:gd name="connsiteY3" fmla="*/ 535309 h 5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851" h="535309">
                <a:moveTo>
                  <a:pt x="0" y="0"/>
                </a:moveTo>
                <a:cubicBezTo>
                  <a:pt x="23614" y="41985"/>
                  <a:pt x="47229" y="83970"/>
                  <a:pt x="157429" y="157444"/>
                </a:cubicBezTo>
                <a:cubicBezTo>
                  <a:pt x="267629" y="230918"/>
                  <a:pt x="447797" y="377866"/>
                  <a:pt x="661201" y="440843"/>
                </a:cubicBezTo>
                <a:cubicBezTo>
                  <a:pt x="874605" y="503821"/>
                  <a:pt x="1437851" y="535309"/>
                  <a:pt x="1437851" y="535309"/>
                </a:cubicBezTo>
              </a:path>
            </a:pathLst>
          </a:custGeom>
          <a:ln w="381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554538" y="3429000"/>
            <a:ext cx="1479550" cy="360363"/>
          </a:xfrm>
          <a:custGeom>
            <a:avLst/>
            <a:gdLst>
              <a:gd name="connsiteX0" fmla="*/ 0 w 1479833"/>
              <a:gd name="connsiteY0" fmla="*/ 359680 h 359680"/>
              <a:gd name="connsiteX1" fmla="*/ 230896 w 1479833"/>
              <a:gd name="connsiteY1" fmla="*/ 160251 h 359680"/>
              <a:gd name="connsiteX2" fmla="*/ 766155 w 1479833"/>
              <a:gd name="connsiteY2" fmla="*/ 2807 h 359680"/>
              <a:gd name="connsiteX3" fmla="*/ 1479833 w 1479833"/>
              <a:gd name="connsiteY3" fmla="*/ 55288 h 3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833" h="359680">
                <a:moveTo>
                  <a:pt x="0" y="359680"/>
                </a:moveTo>
                <a:cubicBezTo>
                  <a:pt x="51602" y="289705"/>
                  <a:pt x="103204" y="219730"/>
                  <a:pt x="230896" y="160251"/>
                </a:cubicBezTo>
                <a:cubicBezTo>
                  <a:pt x="358588" y="100772"/>
                  <a:pt x="557999" y="20301"/>
                  <a:pt x="766155" y="2807"/>
                </a:cubicBezTo>
                <a:cubicBezTo>
                  <a:pt x="974311" y="-14687"/>
                  <a:pt x="1479833" y="55288"/>
                  <a:pt x="1479833" y="55288"/>
                </a:cubicBezTo>
              </a:path>
            </a:pathLst>
          </a:custGeom>
          <a:ln w="38100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9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222250" y="274638"/>
            <a:ext cx="8699500" cy="11430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Calibri" charset="0"/>
              </a:rPr>
              <a:t>Mean Precipitable Water (mm; contoured) and Anomaly (shaded)</a:t>
            </a:r>
            <a:r>
              <a:rPr lang="en-US" sz="2800" b="1">
                <a:latin typeface="Calibri" charset="0"/>
              </a:rPr>
              <a:t> </a:t>
            </a:r>
            <a:br>
              <a:rPr lang="en-US" sz="2800" b="1">
                <a:latin typeface="Calibri" charset="0"/>
              </a:rPr>
            </a:br>
            <a:r>
              <a:rPr lang="en-US" sz="2800" b="1">
                <a:latin typeface="Calibri" charset="0"/>
              </a:rPr>
              <a:t/>
            </a:r>
            <a:br>
              <a:rPr lang="en-US" sz="2800" b="1">
                <a:latin typeface="Calibri" charset="0"/>
              </a:rPr>
            </a:br>
            <a:endParaRPr lang="en-US" sz="2000" b="1"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6248400"/>
            <a:ext cx="6629400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7" name="Picture 2" descr="C:\Users\Corey\Documents\gem\pwtr4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454150"/>
            <a:ext cx="7086600" cy="5476875"/>
          </a:xfrm>
        </p:spPr>
      </p:pic>
      <p:sp>
        <p:nvSpPr>
          <p:cNvPr id="4" name="Freeform 3"/>
          <p:cNvSpPr/>
          <p:nvPr/>
        </p:nvSpPr>
        <p:spPr>
          <a:xfrm>
            <a:off x="4332288" y="3197225"/>
            <a:ext cx="2689225" cy="749300"/>
          </a:xfrm>
          <a:custGeom>
            <a:avLst/>
            <a:gdLst>
              <a:gd name="connsiteX0" fmla="*/ 2658063 w 2689549"/>
              <a:gd name="connsiteY0" fmla="*/ 56062 h 748815"/>
              <a:gd name="connsiteX1" fmla="*/ 2322214 w 2689549"/>
              <a:gd name="connsiteY1" fmla="*/ 87550 h 748815"/>
              <a:gd name="connsiteX2" fmla="*/ 1891908 w 2689549"/>
              <a:gd name="connsiteY2" fmla="*/ 66558 h 748815"/>
              <a:gd name="connsiteX3" fmla="*/ 1367145 w 2689549"/>
              <a:gd name="connsiteY3" fmla="*/ 14076 h 748815"/>
              <a:gd name="connsiteX4" fmla="*/ 978820 w 2689549"/>
              <a:gd name="connsiteY4" fmla="*/ 3580 h 748815"/>
              <a:gd name="connsiteX5" fmla="*/ 464552 w 2689549"/>
              <a:gd name="connsiteY5" fmla="*/ 66558 h 748815"/>
              <a:gd name="connsiteX6" fmla="*/ 86723 w 2689549"/>
              <a:gd name="connsiteY6" fmla="*/ 129535 h 748815"/>
              <a:gd name="connsiteX7" fmla="*/ 2761 w 2689549"/>
              <a:gd name="connsiteY7" fmla="*/ 391942 h 748815"/>
              <a:gd name="connsiteX8" fmla="*/ 76227 w 2689549"/>
              <a:gd name="connsiteY8" fmla="*/ 591371 h 748815"/>
              <a:gd name="connsiteX9" fmla="*/ 569505 w 2689549"/>
              <a:gd name="connsiteY9" fmla="*/ 591371 h 748815"/>
              <a:gd name="connsiteX10" fmla="*/ 1209716 w 2689549"/>
              <a:gd name="connsiteY10" fmla="*/ 517897 h 748815"/>
              <a:gd name="connsiteX11" fmla="*/ 1776460 w 2689549"/>
              <a:gd name="connsiteY11" fmla="*/ 580875 h 748815"/>
              <a:gd name="connsiteX12" fmla="*/ 2227757 w 2689549"/>
              <a:gd name="connsiteY12" fmla="*/ 696334 h 748815"/>
              <a:gd name="connsiteX13" fmla="*/ 2689549 w 2689549"/>
              <a:gd name="connsiteY13" fmla="*/ 748815 h 74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9549" h="748815">
                <a:moveTo>
                  <a:pt x="2658063" y="56062"/>
                </a:moveTo>
                <a:cubicBezTo>
                  <a:pt x="2553984" y="70931"/>
                  <a:pt x="2449906" y="85801"/>
                  <a:pt x="2322214" y="87550"/>
                </a:cubicBezTo>
                <a:cubicBezTo>
                  <a:pt x="2194522" y="89299"/>
                  <a:pt x="2051086" y="78804"/>
                  <a:pt x="1891908" y="66558"/>
                </a:cubicBezTo>
                <a:cubicBezTo>
                  <a:pt x="1732730" y="54312"/>
                  <a:pt x="1519326" y="24572"/>
                  <a:pt x="1367145" y="14076"/>
                </a:cubicBezTo>
                <a:cubicBezTo>
                  <a:pt x="1214964" y="3580"/>
                  <a:pt x="1129252" y="-5167"/>
                  <a:pt x="978820" y="3580"/>
                </a:cubicBezTo>
                <a:cubicBezTo>
                  <a:pt x="828388" y="12327"/>
                  <a:pt x="613235" y="45565"/>
                  <a:pt x="464552" y="66558"/>
                </a:cubicBezTo>
                <a:cubicBezTo>
                  <a:pt x="315869" y="87551"/>
                  <a:pt x="163688" y="75304"/>
                  <a:pt x="86723" y="129535"/>
                </a:cubicBezTo>
                <a:cubicBezTo>
                  <a:pt x="9758" y="183766"/>
                  <a:pt x="4510" y="314969"/>
                  <a:pt x="2761" y="391942"/>
                </a:cubicBezTo>
                <a:cubicBezTo>
                  <a:pt x="1012" y="468915"/>
                  <a:pt x="-18230" y="558133"/>
                  <a:pt x="76227" y="591371"/>
                </a:cubicBezTo>
                <a:cubicBezTo>
                  <a:pt x="170684" y="624609"/>
                  <a:pt x="380590" y="603617"/>
                  <a:pt x="569505" y="591371"/>
                </a:cubicBezTo>
                <a:cubicBezTo>
                  <a:pt x="758420" y="579125"/>
                  <a:pt x="1008557" y="519646"/>
                  <a:pt x="1209716" y="517897"/>
                </a:cubicBezTo>
                <a:cubicBezTo>
                  <a:pt x="1410875" y="516148"/>
                  <a:pt x="1606786" y="551136"/>
                  <a:pt x="1776460" y="580875"/>
                </a:cubicBezTo>
                <a:cubicBezTo>
                  <a:pt x="1946133" y="610615"/>
                  <a:pt x="2075576" y="668344"/>
                  <a:pt x="2227757" y="696334"/>
                </a:cubicBezTo>
                <a:cubicBezTo>
                  <a:pt x="2379938" y="724324"/>
                  <a:pt x="2689549" y="748815"/>
                  <a:pt x="2689549" y="748815"/>
                </a:cubicBez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E1B4"/>
              </a:solidFill>
            </a:endParaRP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2293938" y="1112838"/>
            <a:ext cx="455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0000 UTC 28 - 0000 UTC 30 June 2012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6100" y="2330450"/>
            <a:ext cx="3263900" cy="2476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6100" y="2371725"/>
            <a:ext cx="3263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Anticyclonic shear side of an upper level jet (30-40 kt shear)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6100" y="3790950"/>
            <a:ext cx="3263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Heat and moisture combining for extreme instability </a:t>
            </a:r>
          </a:p>
          <a:p>
            <a:pPr eaLnBrk="1" hangingPunct="1"/>
            <a:r>
              <a:rPr lang="en-US" sz="1800">
                <a:solidFill>
                  <a:srgbClr val="0000FF"/>
                </a:solidFill>
              </a:rPr>
              <a:t>(&gt;5000 J kg</a:t>
            </a:r>
            <a:r>
              <a:rPr lang="en-US" sz="1800" baseline="30000">
                <a:solidFill>
                  <a:srgbClr val="0000FF"/>
                </a:solidFill>
              </a:rPr>
              <a:t>-1 </a:t>
            </a:r>
            <a:r>
              <a:rPr lang="en-US" sz="1800">
                <a:solidFill>
                  <a:srgbClr val="0000FF"/>
                </a:solidFill>
              </a:rPr>
              <a:t>CAPE)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1338" y="3103563"/>
            <a:ext cx="326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Surface boundary along which convection can initiate</a:t>
            </a:r>
          </a:p>
        </p:txBody>
      </p:sp>
    </p:spTree>
    <p:extLst>
      <p:ext uri="{BB962C8B-B14F-4D97-AF65-F5344CB8AC3E}">
        <p14:creationId xmlns:p14="http://schemas.microsoft.com/office/powerpoint/2010/main" val="386350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234950" y="274638"/>
            <a:ext cx="8674100" cy="11430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Calibri" charset="0"/>
              </a:rPr>
              <a:t>Mean Sea Level Pressure (hPa; contoured) and Anomaly (shaded) </a:t>
            </a:r>
            <a:br>
              <a:rPr lang="en-US" sz="2400" b="1">
                <a:solidFill>
                  <a:srgbClr val="FF0000"/>
                </a:solidFill>
                <a:latin typeface="Calibri" charset="0"/>
              </a:rPr>
            </a:br>
            <a:r>
              <a:rPr lang="en-US" sz="2400" b="1">
                <a:solidFill>
                  <a:srgbClr val="FF0000"/>
                </a:solidFill>
                <a:latin typeface="Calibri" charset="0"/>
              </a:rPr>
              <a:t/>
            </a:r>
            <a:br>
              <a:rPr lang="en-US" sz="2400" b="1">
                <a:solidFill>
                  <a:srgbClr val="FF0000"/>
                </a:solidFill>
                <a:latin typeface="Calibri" charset="0"/>
              </a:rPr>
            </a:br>
            <a:endParaRPr lang="en-US" sz="2000" b="1"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6248400"/>
            <a:ext cx="6629400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1" name="Picture 2" descr="C:\Users\Corey\Documents\gem\slpp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454150"/>
            <a:ext cx="7086600" cy="5476875"/>
          </a:xfrm>
        </p:spPr>
      </p:pic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2293938" y="1112838"/>
            <a:ext cx="455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0000 UTC 28 - 0000 UTC 30 June 2012</a:t>
            </a:r>
          </a:p>
        </p:txBody>
      </p:sp>
      <p:sp>
        <p:nvSpPr>
          <p:cNvPr id="7" name="Freeform 6"/>
          <p:cNvSpPr/>
          <p:nvPr/>
        </p:nvSpPr>
        <p:spPr>
          <a:xfrm>
            <a:off x="4051300" y="3295650"/>
            <a:ext cx="1543050" cy="892175"/>
          </a:xfrm>
          <a:custGeom>
            <a:avLst/>
            <a:gdLst>
              <a:gd name="connsiteX0" fmla="*/ 1542804 w 1542804"/>
              <a:gd name="connsiteY0" fmla="*/ 0 h 892182"/>
              <a:gd name="connsiteX1" fmla="*/ 1049527 w 1542804"/>
              <a:gd name="connsiteY1" fmla="*/ 125955 h 892182"/>
              <a:gd name="connsiteX2" fmla="*/ 314858 w 1542804"/>
              <a:gd name="connsiteY2" fmla="*/ 503821 h 892182"/>
              <a:gd name="connsiteX3" fmla="*/ 0 w 1542804"/>
              <a:gd name="connsiteY3" fmla="*/ 892182 h 89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804" h="892182">
                <a:moveTo>
                  <a:pt x="1542804" y="0"/>
                </a:moveTo>
                <a:cubicBezTo>
                  <a:pt x="1398494" y="20992"/>
                  <a:pt x="1254185" y="41985"/>
                  <a:pt x="1049527" y="125955"/>
                </a:cubicBezTo>
                <a:cubicBezTo>
                  <a:pt x="844869" y="209925"/>
                  <a:pt x="489779" y="376117"/>
                  <a:pt x="314858" y="503821"/>
                </a:cubicBezTo>
                <a:cubicBezTo>
                  <a:pt x="139937" y="631525"/>
                  <a:pt x="0" y="892182"/>
                  <a:pt x="0" y="892182"/>
                </a:cubicBezTo>
              </a:path>
            </a:pathLst>
          </a:custGeom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2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998788" y="6461125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11266" name="Picture 3" descr="Fig.2.45.tif                                                   00933C2B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141" b="12500"/>
          <a:stretch>
            <a:fillRect/>
          </a:stretch>
        </p:blipFill>
        <p:spPr bwMode="auto">
          <a:xfrm>
            <a:off x="298450" y="1447800"/>
            <a:ext cx="85391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1154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6248400"/>
            <a:ext cx="6629400" cy="1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25450" y="274638"/>
            <a:ext cx="8561388" cy="1143000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Calibri" charset="0"/>
              </a:rPr>
              <a:t>200-hPa Mean Wind (m s</a:t>
            </a:r>
            <a:r>
              <a:rPr lang="en-US" sz="2400" b="1" baseline="30000">
                <a:solidFill>
                  <a:srgbClr val="FF0000"/>
                </a:solidFill>
                <a:latin typeface="Calibri" charset="0"/>
              </a:rPr>
              <a:t>-1</a:t>
            </a:r>
            <a:r>
              <a:rPr lang="en-US" sz="2400" b="1">
                <a:solidFill>
                  <a:srgbClr val="FF0000"/>
                </a:solidFill>
                <a:latin typeface="Calibri" charset="0"/>
              </a:rPr>
              <a:t>; shaded), Mean Geopotential Height  (m; contoured) and Anomalous Wind (vectors) </a:t>
            </a:r>
            <a:br>
              <a:rPr lang="en-US" sz="2400" b="1">
                <a:solidFill>
                  <a:srgbClr val="FF0000"/>
                </a:solidFill>
                <a:latin typeface="Calibri" charset="0"/>
              </a:rPr>
            </a:br>
            <a:endParaRPr lang="en-US" sz="2000" b="1"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4075" y="6534150"/>
            <a:ext cx="5362575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90725" y="6353175"/>
            <a:ext cx="40005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7" name="TextBox 9"/>
          <p:cNvSpPr txBox="1">
            <a:spLocks noChangeArrowheads="1"/>
          </p:cNvSpPr>
          <p:nvPr/>
        </p:nvSpPr>
        <p:spPr bwMode="auto">
          <a:xfrm>
            <a:off x="2543175" y="6488113"/>
            <a:ext cx="219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</a:t>
            </a:r>
          </a:p>
        </p:txBody>
      </p:sp>
      <p:sp>
        <p:nvSpPr>
          <p:cNvPr id="54278" name="TextBox 10"/>
          <p:cNvSpPr txBox="1">
            <a:spLocks noChangeArrowheads="1"/>
          </p:cNvSpPr>
          <p:nvPr/>
        </p:nvSpPr>
        <p:spPr bwMode="auto">
          <a:xfrm>
            <a:off x="3076575" y="6488113"/>
            <a:ext cx="41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</a:t>
            </a:r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3638550" y="6488113"/>
            <a:ext cx="48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15</a:t>
            </a:r>
          </a:p>
        </p:txBody>
      </p:sp>
      <p:sp>
        <p:nvSpPr>
          <p:cNvPr id="54280" name="TextBox 12"/>
          <p:cNvSpPr txBox="1">
            <a:spLocks noChangeArrowheads="1"/>
          </p:cNvSpPr>
          <p:nvPr/>
        </p:nvSpPr>
        <p:spPr bwMode="auto">
          <a:xfrm>
            <a:off x="4191000" y="6488113"/>
            <a:ext cx="51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20</a:t>
            </a:r>
          </a:p>
        </p:txBody>
      </p:sp>
      <p:sp>
        <p:nvSpPr>
          <p:cNvPr id="54281" name="TextBox 13"/>
          <p:cNvSpPr txBox="1">
            <a:spLocks noChangeArrowheads="1"/>
          </p:cNvSpPr>
          <p:nvPr/>
        </p:nvSpPr>
        <p:spPr bwMode="auto">
          <a:xfrm>
            <a:off x="4743450" y="6488113"/>
            <a:ext cx="60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</a:t>
            </a:r>
          </a:p>
        </p:txBody>
      </p:sp>
      <p:sp>
        <p:nvSpPr>
          <p:cNvPr id="54282" name="TextBox 14"/>
          <p:cNvSpPr txBox="1">
            <a:spLocks noChangeArrowheads="1"/>
          </p:cNvSpPr>
          <p:nvPr/>
        </p:nvSpPr>
        <p:spPr bwMode="auto">
          <a:xfrm>
            <a:off x="5324475" y="6488113"/>
            <a:ext cx="47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</a:t>
            </a:r>
          </a:p>
        </p:txBody>
      </p:sp>
      <p:sp>
        <p:nvSpPr>
          <p:cNvPr id="54283" name="TextBox 15"/>
          <p:cNvSpPr txBox="1">
            <a:spLocks noChangeArrowheads="1"/>
          </p:cNvSpPr>
          <p:nvPr/>
        </p:nvSpPr>
        <p:spPr bwMode="auto">
          <a:xfrm>
            <a:off x="5915025" y="6488113"/>
            <a:ext cx="52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35</a:t>
            </a:r>
          </a:p>
        </p:txBody>
      </p:sp>
      <p:sp>
        <p:nvSpPr>
          <p:cNvPr id="54284" name="TextBox 16"/>
          <p:cNvSpPr txBox="1">
            <a:spLocks noChangeArrowheads="1"/>
          </p:cNvSpPr>
          <p:nvPr/>
        </p:nvSpPr>
        <p:spPr bwMode="auto">
          <a:xfrm>
            <a:off x="6448425" y="6488113"/>
            <a:ext cx="60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40</a:t>
            </a:r>
          </a:p>
        </p:txBody>
      </p:sp>
      <p:pic>
        <p:nvPicPr>
          <p:cNvPr id="54285" name="Picture 2" descr="C:\Users\Corey\Documents\gem\200ref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44638"/>
            <a:ext cx="7088188" cy="5476875"/>
          </a:xfrm>
        </p:spPr>
      </p:pic>
      <p:sp>
        <p:nvSpPr>
          <p:cNvPr id="54286" name="TextBox 17"/>
          <p:cNvSpPr txBox="1">
            <a:spLocks noChangeArrowheads="1"/>
          </p:cNvSpPr>
          <p:nvPr/>
        </p:nvSpPr>
        <p:spPr bwMode="auto">
          <a:xfrm>
            <a:off x="1190625" y="6326188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10 m s</a:t>
            </a:r>
            <a:r>
              <a:rPr lang="en-US" sz="1400" b="1" baseline="30000"/>
              <a:t>-1</a:t>
            </a:r>
          </a:p>
        </p:txBody>
      </p:sp>
      <p:pic>
        <p:nvPicPr>
          <p:cNvPr id="54287" name="Content Placeholder 3" descr="200w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44638"/>
            <a:ext cx="708818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1876425" y="6477000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89" name="Picture 4" descr="C:\Users\Corey\Documents\gem\20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544638"/>
            <a:ext cx="7089775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TextBox 20"/>
          <p:cNvSpPr txBox="1">
            <a:spLocks noChangeArrowheads="1"/>
          </p:cNvSpPr>
          <p:nvPr/>
        </p:nvSpPr>
        <p:spPr bwMode="auto">
          <a:xfrm>
            <a:off x="1133475" y="6303963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10 m s</a:t>
            </a:r>
            <a:r>
              <a:rPr lang="en-US" sz="1400" b="1" baseline="30000"/>
              <a:t>-1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19275" y="6475413"/>
            <a:ext cx="22860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92" name="TextBox 22"/>
          <p:cNvSpPr txBox="1">
            <a:spLocks noChangeArrowheads="1"/>
          </p:cNvSpPr>
          <p:nvPr/>
        </p:nvSpPr>
        <p:spPr bwMode="auto">
          <a:xfrm>
            <a:off x="2293938" y="1112838"/>
            <a:ext cx="455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0000 UTC 28 - 0000 UTC 30 June 2012</a:t>
            </a:r>
          </a:p>
        </p:txBody>
      </p:sp>
      <p:sp>
        <p:nvSpPr>
          <p:cNvPr id="3" name="Freeform 2"/>
          <p:cNvSpPr/>
          <p:nvPr/>
        </p:nvSpPr>
        <p:spPr>
          <a:xfrm>
            <a:off x="3986213" y="3190875"/>
            <a:ext cx="2560637" cy="650875"/>
          </a:xfrm>
          <a:custGeom>
            <a:avLst/>
            <a:gdLst>
              <a:gd name="connsiteX0" fmla="*/ 159716 w 2560598"/>
              <a:gd name="connsiteY0" fmla="*/ 304457 h 651267"/>
              <a:gd name="connsiteX1" fmla="*/ 2287 w 2560598"/>
              <a:gd name="connsiteY1" fmla="*/ 440909 h 651267"/>
              <a:gd name="connsiteX2" fmla="*/ 117735 w 2560598"/>
              <a:gd name="connsiteY2" fmla="*/ 650834 h 651267"/>
              <a:gd name="connsiteX3" fmla="*/ 726460 w 2560598"/>
              <a:gd name="connsiteY3" fmla="*/ 493390 h 651267"/>
              <a:gd name="connsiteX4" fmla="*/ 1125280 w 2560598"/>
              <a:gd name="connsiteY4" fmla="*/ 409420 h 651267"/>
              <a:gd name="connsiteX5" fmla="*/ 1650044 w 2560598"/>
              <a:gd name="connsiteY5" fmla="*/ 409420 h 651267"/>
              <a:gd name="connsiteX6" fmla="*/ 2405703 w 2560598"/>
              <a:gd name="connsiteY6" fmla="*/ 482894 h 651267"/>
              <a:gd name="connsiteX7" fmla="*/ 2552636 w 2560598"/>
              <a:gd name="connsiteY7" fmla="*/ 356939 h 651267"/>
              <a:gd name="connsiteX8" fmla="*/ 2269264 w 2560598"/>
              <a:gd name="connsiteY8" fmla="*/ 94532 h 651267"/>
              <a:gd name="connsiteX9" fmla="*/ 1566081 w 2560598"/>
              <a:gd name="connsiteY9" fmla="*/ 65 h 651267"/>
              <a:gd name="connsiteX10" fmla="*/ 726460 w 2560598"/>
              <a:gd name="connsiteY10" fmla="*/ 84036 h 651267"/>
              <a:gd name="connsiteX11" fmla="*/ 96744 w 2560598"/>
              <a:gd name="connsiteY11" fmla="*/ 314953 h 65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0598" h="651267">
                <a:moveTo>
                  <a:pt x="159716" y="304457"/>
                </a:moveTo>
                <a:cubicBezTo>
                  <a:pt x="84500" y="343818"/>
                  <a:pt x="9284" y="383180"/>
                  <a:pt x="2287" y="440909"/>
                </a:cubicBezTo>
                <a:cubicBezTo>
                  <a:pt x="-4710" y="498638"/>
                  <a:pt x="-2960" y="642087"/>
                  <a:pt x="117735" y="650834"/>
                </a:cubicBezTo>
                <a:cubicBezTo>
                  <a:pt x="238430" y="659581"/>
                  <a:pt x="558536" y="533626"/>
                  <a:pt x="726460" y="493390"/>
                </a:cubicBezTo>
                <a:cubicBezTo>
                  <a:pt x="894384" y="453154"/>
                  <a:pt x="971349" y="423415"/>
                  <a:pt x="1125280" y="409420"/>
                </a:cubicBezTo>
                <a:cubicBezTo>
                  <a:pt x="1279211" y="395425"/>
                  <a:pt x="1436640" y="397174"/>
                  <a:pt x="1650044" y="409420"/>
                </a:cubicBezTo>
                <a:cubicBezTo>
                  <a:pt x="1863448" y="421666"/>
                  <a:pt x="2255271" y="491641"/>
                  <a:pt x="2405703" y="482894"/>
                </a:cubicBezTo>
                <a:cubicBezTo>
                  <a:pt x="2556135" y="474147"/>
                  <a:pt x="2575376" y="421666"/>
                  <a:pt x="2552636" y="356939"/>
                </a:cubicBezTo>
                <a:cubicBezTo>
                  <a:pt x="2529896" y="292212"/>
                  <a:pt x="2433690" y="154011"/>
                  <a:pt x="2269264" y="94532"/>
                </a:cubicBezTo>
                <a:cubicBezTo>
                  <a:pt x="2104838" y="35053"/>
                  <a:pt x="1823215" y="1814"/>
                  <a:pt x="1566081" y="65"/>
                </a:cubicBezTo>
                <a:cubicBezTo>
                  <a:pt x="1308947" y="-1684"/>
                  <a:pt x="971350" y="31555"/>
                  <a:pt x="726460" y="84036"/>
                </a:cubicBezTo>
                <a:cubicBezTo>
                  <a:pt x="481571" y="136517"/>
                  <a:pt x="96744" y="314953"/>
                  <a:pt x="96744" y="314953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9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0000"/>
                </a:solidFill>
                <a:latin typeface="Calibri" charset="0"/>
              </a:rPr>
              <a:t>0000 UTC 28 June 2012</a:t>
            </a:r>
          </a:p>
        </p:txBody>
      </p:sp>
      <p:pic>
        <p:nvPicPr>
          <p:cNvPr id="55298" name="Picture 2" descr="http://www.atmos.albany.edu/student/abentley/research_images/29_june_2012_derecho/images/mslp_jets_thick_nopw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081213"/>
            <a:ext cx="4438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 descr="http://www.atmos.albany.edu/student/abentley/research_images/29_june_2012_derecho/images/dt_theta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081213"/>
            <a:ext cx="4437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304800" y="1563688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SLP (hPa), 1000-500 hPa thickness (dam), and 250 hPa winds (kt)</a:t>
            </a: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4495800" y="1300163"/>
            <a:ext cx="441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DT potential temperature (shaded, K) and winds (kt); layer-mean 925-850 hPa relative vorticity (contours x 10</a:t>
            </a:r>
            <a:r>
              <a:rPr lang="en-US" sz="1600" baseline="30000"/>
              <a:t>-5</a:t>
            </a:r>
            <a:r>
              <a:rPr lang="en-US" sz="1600"/>
              <a:t> s </a:t>
            </a:r>
            <a:r>
              <a:rPr lang="en-US" sz="1600" baseline="30000"/>
              <a:t>-1</a:t>
            </a:r>
            <a:r>
              <a:rPr lang="en-US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06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2438" y="133350"/>
            <a:ext cx="8229600" cy="1143000"/>
          </a:xfrm>
        </p:spPr>
        <p:txBody>
          <a:bodyPr/>
          <a:lstStyle/>
          <a:p>
            <a:r>
              <a:rPr lang="en-US" sz="3600" b="1">
                <a:solidFill>
                  <a:srgbClr val="FF0000"/>
                </a:solidFill>
                <a:latin typeface="Calibri" charset="0"/>
              </a:rPr>
              <a:t>0000 UTC 28 June 2012</a:t>
            </a:r>
          </a:p>
        </p:txBody>
      </p:sp>
      <p:pic>
        <p:nvPicPr>
          <p:cNvPr id="56322" name="Picture 2" descr="http://www.atmos.albany.edu/student/abentley/research_images/29_june_2012_derecho/images/925mratio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30425"/>
            <a:ext cx="44259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http://www.atmos.albany.edu/student/abentley/research_images/29_june_2012_derecho/images/500vort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130425"/>
            <a:ext cx="44259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223838" y="1344613"/>
            <a:ext cx="4343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850 hPa heights (black contours, dam), temperatures (red contours, </a:t>
            </a:r>
            <a:r>
              <a:rPr lang="en-US" sz="1400" b="1">
                <a:latin typeface="Lucida Grande" charset="0"/>
                <a:cs typeface="Lucida Grande" charset="0"/>
              </a:rPr>
              <a:t>°</a:t>
            </a:r>
            <a:r>
              <a:rPr lang="en-US" sz="1400"/>
              <a:t>C</a:t>
            </a:r>
            <a:r>
              <a:rPr lang="en-US" sz="1400">
                <a:solidFill>
                  <a:srgbClr val="000000"/>
                </a:solidFill>
              </a:rPr>
              <a:t>), winds (barbs, kt) and mixing ratio (shaded, </a:t>
            </a:r>
            <a:r>
              <a:rPr lang="en-US" sz="1400"/>
              <a:t>g kg</a:t>
            </a:r>
            <a:r>
              <a:rPr lang="en-US" sz="1400" baseline="30000"/>
              <a:t>-1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4419600" y="1344613"/>
            <a:ext cx="4724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500 hPa heights (black contours, dam), temperatures (red contours, </a:t>
            </a:r>
            <a:r>
              <a:rPr lang="en-US" sz="1400" b="1">
                <a:latin typeface="Lucida Grande" charset="0"/>
                <a:cs typeface="Lucida Grande" charset="0"/>
              </a:rPr>
              <a:t>°</a:t>
            </a:r>
            <a:r>
              <a:rPr lang="en-US" sz="1400"/>
              <a:t>C</a:t>
            </a:r>
            <a:r>
              <a:rPr lang="en-US" sz="1400">
                <a:solidFill>
                  <a:srgbClr val="000000"/>
                </a:solidFill>
              </a:rPr>
              <a:t>), winds (barbs, kt), relative vorticity (shaded, x </a:t>
            </a:r>
            <a:r>
              <a:rPr lang="en-US" sz="1400"/>
              <a:t>10</a:t>
            </a:r>
            <a:r>
              <a:rPr lang="en-US" sz="1400" baseline="30000"/>
              <a:t>-5</a:t>
            </a:r>
            <a:r>
              <a:rPr lang="en-US" sz="1400"/>
              <a:t> s </a:t>
            </a:r>
            <a:r>
              <a:rPr lang="en-US" sz="1400" baseline="30000"/>
              <a:t>-1</a:t>
            </a:r>
            <a:r>
              <a:rPr lang="en-US" sz="1400">
                <a:solidFill>
                  <a:srgbClr val="000000"/>
                </a:solidFill>
              </a:rPr>
              <a:t>), and upward motion (blue contours x </a:t>
            </a:r>
            <a:r>
              <a:rPr lang="en-US" sz="1400"/>
              <a:t>10</a:t>
            </a:r>
            <a:r>
              <a:rPr lang="en-US" sz="1400" baseline="30000"/>
              <a:t>-3</a:t>
            </a:r>
            <a:r>
              <a:rPr lang="en-US" sz="1400"/>
              <a:t> hPa s </a:t>
            </a:r>
            <a:r>
              <a:rPr lang="en-US" sz="1400" baseline="30000"/>
              <a:t>-1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08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Calibri" charset="0"/>
              </a:rPr>
              <a:t>Denver (DNR), CO 0000 UTC 28 June 2012</a:t>
            </a:r>
            <a:br>
              <a:rPr lang="en-US" sz="3200" b="1">
                <a:solidFill>
                  <a:srgbClr val="FF0000"/>
                </a:solidFill>
                <a:latin typeface="Calibri" charset="0"/>
              </a:rPr>
            </a:br>
            <a:r>
              <a:rPr lang="en-US" sz="3200" b="1">
                <a:solidFill>
                  <a:srgbClr val="0070C0"/>
                </a:solidFill>
                <a:latin typeface="Calibri" charset="0"/>
              </a:rPr>
              <a:t>North Platte (LBF), NE 0000 UTC 28 June 2012</a:t>
            </a:r>
            <a:endParaRPr 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57346" name="Content Placeholder 3" descr="dnr_lbf28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00200"/>
            <a:ext cx="5857875" cy="4953000"/>
          </a:xfrm>
        </p:spPr>
      </p:pic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5105400" y="16938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PW: 25.31 THCK: 5833</a:t>
            </a:r>
          </a:p>
          <a:p>
            <a:pPr eaLnBrk="1" hangingPunct="1"/>
            <a:r>
              <a:rPr lang="en-US" sz="900">
                <a:solidFill>
                  <a:srgbClr val="0000CC"/>
                </a:solidFill>
                <a:latin typeface="Arial Unicode MS" charset="0"/>
                <a:cs typeface="Arial Unicode MS" charset="0"/>
              </a:rPr>
              <a:t>PW: 23.18 THCK: 5909</a:t>
            </a:r>
          </a:p>
        </p:txBody>
      </p:sp>
    </p:spTree>
    <p:extLst>
      <p:ext uri="{BB962C8B-B14F-4D97-AF65-F5344CB8AC3E}">
        <p14:creationId xmlns:p14="http://schemas.microsoft.com/office/powerpoint/2010/main" val="38659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High Wind Events Climatology and Physical Processes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le0132"/>
          <p:cNvPicPr>
            <a:picLocks noChangeAspect="1" noChangeArrowheads="1"/>
          </p:cNvPicPr>
          <p:nvPr/>
        </p:nvPicPr>
        <p:blipFill>
          <a:blip r:embed="rId3"/>
          <a:srcRect l="13757" t="13893" r="8281" b="8124"/>
          <a:stretch>
            <a:fillRect/>
          </a:stretch>
        </p:blipFill>
        <p:spPr bwMode="auto">
          <a:xfrm>
            <a:off x="2133600" y="0"/>
            <a:ext cx="5026025" cy="6858000"/>
          </a:xfrm>
          <a:prstGeom prst="rect">
            <a:avLst/>
          </a:prstGeom>
          <a:noFill/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419600" y="6248400"/>
            <a:ext cx="2662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Fritsch and Forbes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ile0128"/>
          <p:cNvPicPr>
            <a:picLocks noChangeAspect="1" noChangeArrowheads="1"/>
          </p:cNvPicPr>
          <p:nvPr/>
        </p:nvPicPr>
        <p:blipFill>
          <a:blip r:embed="rId3"/>
          <a:srcRect l="13408" t="6268" r="23384" b="55087"/>
          <a:stretch>
            <a:fillRect/>
          </a:stretch>
        </p:blipFill>
        <p:spPr bwMode="auto">
          <a:xfrm>
            <a:off x="1066800" y="457200"/>
            <a:ext cx="6858000" cy="5721350"/>
          </a:xfrm>
          <a:prstGeom prst="rect">
            <a:avLst/>
          </a:prstGeom>
          <a:noFill/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7372350" y="64912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Wakimoto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le0127"/>
          <p:cNvPicPr>
            <a:picLocks noChangeAspect="1" noChangeArrowheads="1"/>
          </p:cNvPicPr>
          <p:nvPr/>
        </p:nvPicPr>
        <p:blipFill>
          <a:blip r:embed="rId3"/>
          <a:srcRect l="16394" t="50450" r="4918" b="7507"/>
          <a:stretch>
            <a:fillRect/>
          </a:stretch>
        </p:blipFill>
        <p:spPr bwMode="auto">
          <a:xfrm>
            <a:off x="685800" y="457200"/>
            <a:ext cx="7924800" cy="5778500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4495800" y="457200"/>
            <a:ext cx="4114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372350" y="64912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Wakimoto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ile0130"/>
          <p:cNvPicPr>
            <a:picLocks noChangeAspect="1" noChangeArrowheads="1"/>
          </p:cNvPicPr>
          <p:nvPr/>
        </p:nvPicPr>
        <p:blipFill>
          <a:blip r:embed="rId3"/>
          <a:srcRect l="3279" t="6287" r="16394" b="15916"/>
          <a:stretch>
            <a:fillRect/>
          </a:stretch>
        </p:blipFill>
        <p:spPr bwMode="auto">
          <a:xfrm>
            <a:off x="2057400" y="0"/>
            <a:ext cx="5187950" cy="6858000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38100"/>
            <a:ext cx="2152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FF0000"/>
                </a:solidFill>
              </a:rPr>
              <a:t>Microburst</a:t>
            </a:r>
          </a:p>
          <a:p>
            <a:r>
              <a:rPr lang="en-US" sz="3000" b="1">
                <a:solidFill>
                  <a:srgbClr val="FF0000"/>
                </a:solidFill>
              </a:rPr>
              <a:t>structure</a:t>
            </a:r>
            <a:endParaRPr lang="en-US" sz="3300" b="1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372350" y="64912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Wakimoto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ile0129"/>
          <p:cNvPicPr>
            <a:picLocks noChangeAspect="1" noChangeArrowheads="1"/>
          </p:cNvPicPr>
          <p:nvPr/>
        </p:nvPicPr>
        <p:blipFill>
          <a:blip r:embed="rId3"/>
          <a:srcRect l="18938" t="56783" r="10474" b="7886"/>
          <a:stretch>
            <a:fillRect/>
          </a:stretch>
        </p:blipFill>
        <p:spPr bwMode="auto">
          <a:xfrm>
            <a:off x="762000" y="762000"/>
            <a:ext cx="7772400" cy="5308600"/>
          </a:xfrm>
          <a:prstGeom prst="rect">
            <a:avLst/>
          </a:prstGeom>
          <a:noFill/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7372350" y="64912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Wakimoto 2001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286000" y="6248400"/>
            <a:ext cx="44783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Lucida Grande" charset="0"/>
                <a:hlinkClick r:id="rId4"/>
              </a:rPr>
              <a:t>http://severewx.atmos.uiuc.edu/21/online.21.1.html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998788" y="6457950"/>
            <a:ext cx="314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Source: Bluestein (1993)</a:t>
            </a:r>
          </a:p>
        </p:txBody>
      </p:sp>
      <p:pic>
        <p:nvPicPr>
          <p:cNvPr id="3074" name="Picture 3" descr="Fig.2.24.tif                                                   00933C2B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/>
          <a:stretch>
            <a:fillRect/>
          </a:stretch>
        </p:blipFill>
        <p:spPr bwMode="auto">
          <a:xfrm>
            <a:off x="0" y="1447800"/>
            <a:ext cx="905033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580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Supercell Structure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uperc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457200"/>
            <a:ext cx="5664200" cy="6400800"/>
          </a:xfrm>
          <a:prstGeom prst="rect">
            <a:avLst/>
          </a:prstGeo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447800" y="0"/>
            <a:ext cx="6324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Supercell Structure</a:t>
            </a:r>
            <a:endParaRPr lang="en-US" dirty="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663950" y="6553200"/>
            <a:ext cx="3651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modified from Lemon and Doswell (1979)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le0122"/>
          <p:cNvPicPr>
            <a:picLocks noChangeAspect="1" noChangeArrowheads="1"/>
          </p:cNvPicPr>
          <p:nvPr/>
        </p:nvPicPr>
        <p:blipFill>
          <a:blip r:embed="rId3"/>
          <a:srcRect l="6801" t="6685" r="23486" b="63863"/>
          <a:stretch>
            <a:fillRect/>
          </a:stretch>
        </p:blipFill>
        <p:spPr bwMode="auto">
          <a:xfrm>
            <a:off x="609600" y="1143000"/>
            <a:ext cx="7924800" cy="4568825"/>
          </a:xfrm>
          <a:prstGeom prst="rect">
            <a:avLst/>
          </a:prstGeom>
          <a:noFill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445250" y="6491288"/>
            <a:ext cx="2700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Davies-Jones et al. 2001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514600" y="381000"/>
            <a:ext cx="40497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Supercell Structure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009650" y="4695825"/>
            <a:ext cx="400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7772400" y="4679950"/>
            <a:ext cx="3365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le0134"/>
          <p:cNvPicPr>
            <a:picLocks noChangeAspect="1" noChangeArrowheads="1"/>
          </p:cNvPicPr>
          <p:nvPr/>
        </p:nvPicPr>
        <p:blipFill>
          <a:blip r:embed="rId3"/>
          <a:srcRect l="6471" t="11502" r="14445" b="11861"/>
          <a:stretch>
            <a:fillRect/>
          </a:stretch>
        </p:blipFill>
        <p:spPr bwMode="auto">
          <a:xfrm>
            <a:off x="0" y="152400"/>
            <a:ext cx="9144000" cy="6494463"/>
          </a:xfrm>
          <a:prstGeom prst="rect">
            <a:avLst/>
          </a:prstGeom>
          <a:noFill/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7766050" y="63388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Moller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le0135"/>
          <p:cNvPicPr>
            <a:picLocks noChangeAspect="1" noChangeArrowheads="1"/>
          </p:cNvPicPr>
          <p:nvPr/>
        </p:nvPicPr>
        <p:blipFill>
          <a:blip r:embed="rId3"/>
          <a:srcRect l="18376" t="6615" r="28331" b="38048"/>
          <a:stretch>
            <a:fillRect/>
          </a:stretch>
        </p:blipFill>
        <p:spPr bwMode="auto">
          <a:xfrm>
            <a:off x="2057400" y="0"/>
            <a:ext cx="4838700" cy="6858000"/>
          </a:xfrm>
          <a:prstGeom prst="rect">
            <a:avLst/>
          </a:prstGeom>
          <a:noFill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66050" y="64912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Moller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ile0136"/>
          <p:cNvPicPr>
            <a:picLocks noChangeAspect="1" noChangeArrowheads="1"/>
          </p:cNvPicPr>
          <p:nvPr/>
        </p:nvPicPr>
        <p:blipFill>
          <a:blip r:embed="rId3"/>
          <a:srcRect l="14238" t="41739" r="6657" b="7246"/>
          <a:stretch>
            <a:fillRect/>
          </a:stretch>
        </p:blipFill>
        <p:spPr bwMode="auto">
          <a:xfrm>
            <a:off x="990600" y="0"/>
            <a:ext cx="7239000" cy="6324600"/>
          </a:xfrm>
          <a:prstGeom prst="rect">
            <a:avLst/>
          </a:prstGeom>
          <a:noFill/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766050" y="64912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Moller 2001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52600" y="6567488"/>
            <a:ext cx="507841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Lucida Grande" charset="0"/>
                <a:hlinkClick r:id="rId4"/>
              </a:rPr>
              <a:t>http://severewx.atmos.uiuc.edu/18/050399.reflectivity.html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File008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381250" y="0"/>
            <a:ext cx="4400550" cy="6858000"/>
          </a:xfrm>
          <a:noFill/>
          <a:ln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296150" y="0"/>
            <a:ext cx="184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Bluestein (1993)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File008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892300" y="0"/>
            <a:ext cx="5041900" cy="6858000"/>
          </a:xfrm>
          <a:noFill/>
          <a:ln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296150" y="0"/>
            <a:ext cx="184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Bluestein (1993)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scevstgt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581400" y="996950"/>
            <a:ext cx="5562600" cy="4337050"/>
          </a:xfrm>
          <a:noFill/>
          <a:ln/>
        </p:spPr>
      </p:pic>
      <p:pic>
        <p:nvPicPr>
          <p:cNvPr id="23558" name="Picture 6" descr="clstho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9725"/>
            <a:ext cx="3505200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scevclck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581400" y="990600"/>
            <a:ext cx="5562600" cy="4335463"/>
          </a:xfrm>
          <a:noFill/>
          <a:ln/>
        </p:spPr>
      </p:pic>
      <p:pic>
        <p:nvPicPr>
          <p:cNvPr id="21510" name="Picture 6" descr="clckho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3505200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fc_analysis"/>
          <p:cNvPicPr>
            <a:picLocks noChangeAspect="1" noChangeArrowheads="1"/>
          </p:cNvPicPr>
          <p:nvPr/>
        </p:nvPicPr>
        <p:blipFill>
          <a:blip r:embed="rId3"/>
          <a:srcRect l="6761"/>
          <a:stretch>
            <a:fillRect/>
          </a:stretch>
        </p:blipFill>
        <p:spPr bwMode="auto">
          <a:xfrm>
            <a:off x="1295400" y="0"/>
            <a:ext cx="6640513" cy="6858000"/>
          </a:xfrm>
          <a:prstGeom prst="rect">
            <a:avLst/>
          </a:prstGeom>
          <a:noFill/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6305550" y="6491288"/>
            <a:ext cx="1697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Bluestein 1993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762000"/>
            <a:ext cx="1031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cT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3048000"/>
            <a:ext cx="1287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mT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scevcclk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581400" y="990600"/>
            <a:ext cx="5562600" cy="4338638"/>
          </a:xfrm>
          <a:noFill/>
          <a:ln/>
        </p:spPr>
      </p:pic>
      <p:pic>
        <p:nvPicPr>
          <p:cNvPr id="19462" name="Picture 6" descr="clccho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9725"/>
            <a:ext cx="3505200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219200"/>
            <a:ext cx="8229600" cy="1447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Severe Weather Examples from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Doswell and Bosart (2001)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4752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33794" name="Picture 3" descr="Fig. 2.5 (D + B)_low.gif 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978" r="2789" b="4204"/>
          <a:stretch>
            <a:fillRect/>
          </a:stretch>
        </p:blipFill>
        <p:spPr bwMode="auto">
          <a:xfrm>
            <a:off x="457200" y="1981200"/>
            <a:ext cx="822801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1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35842" name="Picture 3" descr="Fig. 2.15 (D + B).tif    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62" r="3198" b="2643"/>
          <a:stretch>
            <a:fillRect/>
          </a:stretch>
        </p:blipFill>
        <p:spPr bwMode="auto">
          <a:xfrm>
            <a:off x="2286000" y="381000"/>
            <a:ext cx="4341813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1509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37890" name="Picture 3" descr="Fig. 2.18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2135" r="5733" b="3889"/>
          <a:stretch>
            <a:fillRect/>
          </a:stretch>
        </p:blipFill>
        <p:spPr bwMode="auto">
          <a:xfrm>
            <a:off x="481013" y="381000"/>
            <a:ext cx="818197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76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39938" name="Picture 3" descr="Fig. 2.19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r="2719" b="2502"/>
          <a:stretch>
            <a:fillRect/>
          </a:stretch>
        </p:blipFill>
        <p:spPr bwMode="auto">
          <a:xfrm>
            <a:off x="1447800" y="228600"/>
            <a:ext cx="6019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001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41986" name="Picture 3" descr="Fig. 2.20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068" r="3198"/>
          <a:stretch>
            <a:fillRect/>
          </a:stretch>
        </p:blipFill>
        <p:spPr bwMode="auto">
          <a:xfrm>
            <a:off x="2249488" y="152400"/>
            <a:ext cx="4643437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266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44034" name="Picture 3" descr="Fig. 2.24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1051" r="4140" b="2322"/>
          <a:stretch>
            <a:fillRect/>
          </a:stretch>
        </p:blipFill>
        <p:spPr bwMode="auto">
          <a:xfrm>
            <a:off x="2181225" y="152400"/>
            <a:ext cx="478155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637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46082" name="Picture 3" descr="Fig. 2.25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81000"/>
            <a:ext cx="8226425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127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2357438" y="6324600"/>
            <a:ext cx="442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__ _____" charset="0"/>
              </a:rPr>
              <a:t>Source:  Doswell and Bosart (2001)</a:t>
            </a:r>
          </a:p>
        </p:txBody>
      </p:sp>
      <p:pic>
        <p:nvPicPr>
          <p:cNvPr id="48130" name="Picture 3" descr="Fig. 2.26 (D + B)_low.gif                                      0093B135Macintosh HD                   BCDA99F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2296" r="6497" b="1776"/>
          <a:stretch>
            <a:fillRect/>
          </a:stretch>
        </p:blipFill>
        <p:spPr bwMode="auto">
          <a:xfrm>
            <a:off x="914400" y="517525"/>
            <a:ext cx="73136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570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2765</Words>
  <Application>Microsoft Macintosh PowerPoint</Application>
  <PresentationFormat>On-screen Show (4:3)</PresentationFormat>
  <Paragraphs>549</Paragraphs>
  <Slides>155</Slides>
  <Notes>101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7" baseType="lpstr">
      <vt:lpstr>Default Design</vt:lpstr>
      <vt:lpstr>Bitmap Image</vt:lpstr>
      <vt:lpstr>Brief Overview of Severe Weather Forecasting</vt:lpstr>
      <vt:lpstr>Ingredients Needed for Severe Wx</vt:lpstr>
      <vt:lpstr>Severe Thunderstorm Formation</vt:lpstr>
      <vt:lpstr>Severe Thunderstorm Formation</vt:lpstr>
      <vt:lpstr>Severe Thunderstorm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Derechos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Derecho of 29−30 June 2012   (Figures courtesy Corey Guastini, Lance Bosart, Ross Lazear, and Thomas Galarneau)</vt:lpstr>
      <vt:lpstr>Derecho Continuity Map:</vt:lpstr>
      <vt:lpstr>Maximum Composite Reflectivity (dBZ)</vt:lpstr>
      <vt:lpstr>PowerPoint Presentation</vt:lpstr>
      <vt:lpstr>PowerPoint Presentation</vt:lpstr>
      <vt:lpstr>Flight Tracks: 1700 UTC 29 June to 0500 UTC 30 June 2012</vt:lpstr>
      <vt:lpstr>PowerPoint Presentation</vt:lpstr>
      <vt:lpstr>PowerPoint Presentation</vt:lpstr>
      <vt:lpstr>850-hPa Mean Temperature (°C; contoured) and Anomaly (shaded)   </vt:lpstr>
      <vt:lpstr>850-hPa Mean Wind (m s-1; shaded), Mean Geopotential Height  (m; contoured) and Anomalous Wind (vectors)   </vt:lpstr>
      <vt:lpstr>Mean Precipitable Water (mm; contoured) and Anomaly (shaded)   </vt:lpstr>
      <vt:lpstr>Mean Sea Level Pressure (hPa; contoured) and Anomaly (shaded)   </vt:lpstr>
      <vt:lpstr>200-hPa Mean Wind (m s-1; shaded), Mean Geopotential Height  (m; contoured) and Anomalous Wind (vectors)  </vt:lpstr>
      <vt:lpstr>0000 UTC 28 June 2012</vt:lpstr>
      <vt:lpstr>0000 UTC 28 June 2012</vt:lpstr>
      <vt:lpstr>Denver (DNR), CO 0000 UTC 28 June 2012 North Platte (LBF), NE 0000 UTC 28 June 2012</vt:lpstr>
      <vt:lpstr>High Wind Events Climatology and Physical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Supercell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Non-Supercell Tornadoes</vt:lpstr>
      <vt:lpstr>Hail Formation</vt:lpstr>
      <vt:lpstr>PowerPoint Presentation</vt:lpstr>
      <vt:lpstr>PowerPoint Presentation</vt:lpstr>
      <vt:lpstr>PowerPoint Presentation</vt:lpstr>
      <vt:lpstr>PowerPoint Presentation</vt:lpstr>
      <vt:lpstr>Severe Weather Forecasting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and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Philippe Papin</cp:lastModifiedBy>
  <cp:revision>55</cp:revision>
  <dcterms:created xsi:type="dcterms:W3CDTF">2011-04-06T13:37:46Z</dcterms:created>
  <dcterms:modified xsi:type="dcterms:W3CDTF">2014-04-24T18:12:59Z</dcterms:modified>
</cp:coreProperties>
</file>