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82" r:id="rId2"/>
  </p:sldMasterIdLst>
  <p:notesMasterIdLst>
    <p:notesMasterId r:id="rId13"/>
  </p:notesMasterIdLst>
  <p:sldIdLst>
    <p:sldId id="279" r:id="rId3"/>
    <p:sldId id="283" r:id="rId4"/>
    <p:sldId id="281" r:id="rId5"/>
    <p:sldId id="277" r:id="rId6"/>
    <p:sldId id="282" r:id="rId7"/>
    <p:sldId id="284" r:id="rId8"/>
    <p:sldId id="285" r:id="rId9"/>
    <p:sldId id="287" r:id="rId10"/>
    <p:sldId id="264" r:id="rId11"/>
    <p:sldId id="274" r:id="rId12"/>
  </p:sldIdLst>
  <p:sldSz cx="9144000" cy="6858000" type="screen4x3"/>
  <p:notesSz cx="6881813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6C969A8-779E-40C9-A0EC-81C13EF3176F}">
  <a:tblStyle styleId="{76C969A8-779E-40C9-A0EC-81C13EF3176F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E05D31A-6133-429C-B3B3-3728E4C4A492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1349163-F44D-4EC7-B4D5-D6911D71B9CA}" styleName="Table_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8E17710-2A10-4631-8C0F-6D55B2CDD516}" styleName="Table_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EFAC3A8-5DBA-4111-BE1F-F856CF206A67}" styleName="Table_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B449479-26BB-4C03-AA3E-5A718F702CF0}" styleName="Table_5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85E9160-A1A4-4CC5-9289-0D1282B7A957}" styleName="Table_6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0B206BE-D836-4B4F-9995-FFEEA9CBF60A}" styleName="Table_7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D46995B-F960-43B6-8804-AE83F9475706}" styleName="Table_8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01549FC-7CA7-4ECA-8C39-6C0277DF6520}" styleName="Table_9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CC8F9472-5633-46BC-88DD-193D3AF6DEA8}" styleName="Table_1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04429D5-3292-4E74-BA2D-31BB72FF2D13}" styleName="Table_1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2ECF79C-4492-4082-826A-5787434681ED}" styleName="Table_1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A338690-C922-4A6D-BC17-3571C493B4C0}" styleName="Table_1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019CAFC-F548-4A49-92E1-CADE9BAA76D0}" styleName="Table_1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9CC382B-44EB-4DD0-9E5B-60A8A91103B0}" styleName="Table_15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C272F283-B162-43CE-8151-F86AD433E5E0}" styleName="Table_16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EE"/>
          </a:solidFill>
        </a:fill>
      </a:tcStyle>
    </a:wholeTbl>
    <a:band1H>
      <a:tcStyle>
        <a:tcBdr/>
        <a:fill>
          <a:solidFill>
            <a:srgbClr val="FDE9D9"/>
          </a:solidFill>
        </a:fill>
      </a:tcStyle>
    </a:band1H>
    <a:band1V>
      <a:tcStyle>
        <a:tcBdr/>
        <a:fill>
          <a:solidFill>
            <a:srgbClr val="FDE9D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58E7BDFB-17E6-4258-82B9-F528E423F534}" styleName="Table_17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EE"/>
          </a:solidFill>
        </a:fill>
      </a:tcStyle>
    </a:wholeTbl>
    <a:band1H>
      <a:tcStyle>
        <a:tcBdr/>
        <a:fill>
          <a:solidFill>
            <a:srgbClr val="FDE9D9"/>
          </a:solidFill>
        </a:fill>
      </a:tcStyle>
    </a:band1H>
    <a:band1V>
      <a:tcStyle>
        <a:tcBdr/>
        <a:fill>
          <a:solidFill>
            <a:srgbClr val="FDE9D9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0DA6AA11-039B-4C7C-ADEB-5BEF06C89F83}" styleName="Table_18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DEE04E8-64A9-4689-AA60-3715697264BE}" styleName="Table_19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CF82151-6713-42DF-950B-829E85E49B16}" styleName="Table_2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F3CBFD4-491F-4F83-B998-9C27C5265526}" styleName="Table_2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34BC227-5B3B-4C94-9525-3D92E3ECF40B}" styleName="Table_2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C0B32AB-0846-4788-94EE-3C62BBCD4187}" styleName="Table_2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8619154-678E-414E-AA0E-2284BC6F4757}" styleName="Table_24">
    <a:wholeTbl>
      <a:tcTxStyle b="off" i="off"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w="508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schemeClr val="dk1"/>
      </a:tcTxStyle>
      <a:tcStyle>
        <a:tcBdr/>
      </a:tcStyle>
    </a:seCell>
    <a:swCell>
      <a:tcTxStyle b="on" i="off">
        <a:schemeClr val="dk1"/>
      </a:tcTxStyle>
      <a:tcStyle>
        <a:tcBdr/>
      </a:tcStyle>
    </a:swCell>
    <a:firstRow>
      <a:tcTxStyle b="on" i="off">
        <a:schemeClr val="lt1"/>
      </a:tcTxStyle>
      <a:tcStyle>
        <a:tcBdr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C617EDA3-0E7C-4FAE-8D09-EF77368B0452}" styleName="Table_25">
    <a:wholeTbl>
      <a:tcTxStyle b="off" i="off"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w="508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schemeClr val="dk1"/>
      </a:tcTxStyle>
      <a:tcStyle>
        <a:tcBdr/>
      </a:tcStyle>
    </a:seCell>
    <a:swCell>
      <a:tcTxStyle b="on" i="off">
        <a:schemeClr val="dk1"/>
      </a:tcTxStyle>
      <a:tcStyle>
        <a:tcBdr/>
      </a:tcStyle>
    </a:swCell>
    <a:firstRow>
      <a:tcTxStyle b="on" i="off">
        <a:schemeClr val="lt1"/>
      </a:tcTxStyle>
      <a:tcStyle>
        <a:tcBdr>
          <a:bottom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09E5738F-DB2E-4947-BBEB-B05ECA6F3527}" styleName="Table_26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29B6CA7-35F8-4C9A-9D1A-EB84F6EEF843}" styleName="Table_27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B46F6F3-8A6F-4B10-94FE-1E58D9A1C9E3}" styleName="Table_28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2B4FCEA-C5A6-4E3D-9D33-5ED2041A5CE1}" styleName="Table_29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FAD1FAE-1F52-4E81-B840-EEF22B50E4D6}" styleName="Table_3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7602A50-B4C2-46AE-915C-E4C1CFA72B86}" styleName="Table_3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96D7D47-982B-4E96-8B9F-F640A346B9F1}" styleName="Table_3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D60B664-D3A3-46A7-8D09-CE6812CC4D5D}" styleName="Table_33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5410400-02A4-42F5-969E-F5C36CB8FBBB}" styleName="Table_3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0593" tIns="90593" rIns="90593" bIns="90593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0593" tIns="90593" rIns="90593" bIns="90593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8500"/>
            <a:ext cx="4646613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lIns="90593" tIns="90593" rIns="90593" bIns="90593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0593" tIns="90593" rIns="90593" bIns="90593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0593" tIns="90593" rIns="90593" bIns="90593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6196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2026">
              <a:tabLst>
                <a:tab pos="656714" algn="l"/>
                <a:tab pos="1313430" algn="l"/>
                <a:tab pos="1970144" algn="l"/>
                <a:tab pos="2626859" algn="l"/>
              </a:tabLst>
            </a:pPr>
            <a:fld id="{5D3C185D-155D-4DF7-9340-8154A1D560DE}" type="slidenum">
              <a:rPr lang="en-US" smtClean="0">
                <a:latin typeface="Times New Roman" pitchFamily="18" charset="0"/>
                <a:ea typeface="DejaVu LGC Sans"/>
                <a:cs typeface="DejaVu LGC Sans"/>
              </a:rPr>
              <a:pPr defTabSz="412026">
                <a:tabLst>
                  <a:tab pos="656714" algn="l"/>
                  <a:tab pos="1313430" algn="l"/>
                  <a:tab pos="1970144" algn="l"/>
                  <a:tab pos="2626859" algn="l"/>
                </a:tabLst>
              </a:pPr>
              <a:t>1</a:t>
            </a:fld>
            <a:endParaRPr lang="en-US" dirty="0" smtClean="0"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97609" y="8827447"/>
            <a:ext cx="2982641" cy="4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9" tIns="46197" rIns="92389" bIns="46197" anchor="b"/>
          <a:lstStyle/>
          <a:p>
            <a:pPr algn="r" defTabSz="1013488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8072E297-CA53-43B5-A1C7-64F59647750C}" type="slidenum">
              <a:rPr lang="en-US" sz="1200"/>
              <a:pPr algn="r" defTabSz="101348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</a:t>
            </a:fld>
            <a:endParaRPr lang="en-US" sz="1200" dirty="0"/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97609" y="8829037"/>
            <a:ext cx="2982641" cy="4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5" rIns="91365" bIns="45685" anchor="b"/>
          <a:lstStyle/>
          <a:p>
            <a:pPr algn="r" defTabSz="1000859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62CDD752-8213-418F-99B6-9A3D8A060F6D}" type="slidenum">
              <a:rPr lang="en-US" sz="1200"/>
              <a:pPr algn="r" defTabSz="1000859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</a:t>
            </a:fld>
            <a:endParaRPr lang="en-US" sz="1200" dirty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3450"/>
          </a:xfrm>
          <a:ln w="12700" cap="flat">
            <a:solidFill>
              <a:schemeClr val="tx1"/>
            </a:solidFill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14" y="4414519"/>
            <a:ext cx="4986187" cy="4187196"/>
          </a:xfrm>
          <a:noFill/>
          <a:ln/>
        </p:spPr>
        <p:txBody>
          <a:bodyPr lIns="92816" tIns="45621" rIns="92816" bIns="45621"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2026">
              <a:tabLst>
                <a:tab pos="656714" algn="l"/>
                <a:tab pos="1313430" algn="l"/>
                <a:tab pos="1970144" algn="l"/>
                <a:tab pos="2626859" algn="l"/>
              </a:tabLst>
            </a:pPr>
            <a:fld id="{A58C6915-8504-4BC6-B159-9910A44BFCA7}" type="slidenum">
              <a:rPr lang="en-US" smtClean="0">
                <a:latin typeface="Times New Roman" pitchFamily="18" charset="0"/>
                <a:ea typeface="DejaVu LGC Sans"/>
                <a:cs typeface="DejaVu LGC Sans"/>
              </a:rPr>
              <a:pPr defTabSz="412026">
                <a:tabLst>
                  <a:tab pos="656714" algn="l"/>
                  <a:tab pos="1313430" algn="l"/>
                  <a:tab pos="1970144" algn="l"/>
                  <a:tab pos="2626859" algn="l"/>
                </a:tabLst>
              </a:pPr>
              <a:t>2</a:t>
            </a:fld>
            <a:endParaRPr lang="en-US" dirty="0" smtClean="0"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4850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182" y="4414520"/>
            <a:ext cx="5507015" cy="418401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402" tIns="46202" rIns="92402" bIns="46202"/>
          <a:lstStyle/>
          <a:p>
            <a:endParaRPr lang="en-US" dirty="0" smtClean="0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897516" y="8830322"/>
            <a:ext cx="2982742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2" tIns="46202" rIns="92402" bIns="46202" anchor="b"/>
          <a:lstStyle/>
          <a:p>
            <a:pPr algn="r" defTabSz="923147"/>
            <a:fld id="{E6B4F925-DEC7-4715-8DB0-70FBDACAE5CB}" type="slidenum">
              <a:rPr lang="en-US" sz="1200"/>
              <a:pPr algn="r" defTabSz="923147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lIns="92426" tIns="46201" rIns="92426" bIns="46201" anchor="t" anchorCtr="0">
            <a:noAutofit/>
          </a:bodyPr>
          <a:lstStyle/>
          <a:p>
            <a:pPr>
              <a:buNone/>
            </a:pPr>
            <a:endParaRPr lang="en-US" sz="1800" dirty="0"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6" tIns="46201" rIns="92426" bIns="46201" anchor="b" anchorCtr="0">
            <a:noAutofit/>
          </a:bodyPr>
          <a:lstStyle/>
          <a:p>
            <a:pPr>
              <a:buSzPct val="25000"/>
            </a:pP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</p:spPr>
        <p:txBody>
          <a:bodyPr lIns="90593" tIns="90593" rIns="90593" bIns="90593" anchor="ctr" anchorCtr="0">
            <a:noAutofit/>
          </a:bodyPr>
          <a:lstStyle/>
          <a:p>
            <a:endParaRPr dirty="0"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1" y="3886201"/>
            <a:ext cx="6400799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2312" y="4406902"/>
            <a:ext cx="7772400" cy="1362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2174874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45032" y="1535113"/>
            <a:ext cx="4041774" cy="639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45032" y="2174874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575050" y="27305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57202" y="1435104"/>
            <a:ext cx="3008313" cy="4691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792289" y="5367341"/>
            <a:ext cx="5486399" cy="804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2"/>
            <a:ext cx="7772400" cy="1362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24CD-23DF-4816-99CB-CB4B87C31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53B3-6496-41B8-BFD6-9324766C8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8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4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30" y="1535113"/>
            <a:ext cx="4041774" cy="639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30" y="2174874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2" y="1435104"/>
            <a:ext cx="3008313" cy="4691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9" y="5367341"/>
            <a:ext cx="5486399" cy="804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8154992" y="122771"/>
            <a:ext cx="836612" cy="715429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152401" y="122767"/>
            <a:ext cx="761999" cy="7154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3" r:id="rId10"/>
    <p:sldLayoutId id="2147483684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wmf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F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62" y="6019800"/>
            <a:ext cx="7031038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038-482A-4A2F-8234-A72E8F7D54EC}" type="slidenum">
              <a:rPr lang="en-US" sz="1600" b="1" smtClean="0"/>
              <a:pPr/>
              <a:t>1</a:t>
            </a:fld>
            <a:endParaRPr lang="en-US" b="1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5450" y="2667000"/>
            <a:ext cx="8718550" cy="1136651"/>
          </a:xfrm>
        </p:spPr>
        <p:txBody>
          <a:bodyPr lIns="92065" tIns="46034" rIns="92065" bIns="46034">
            <a:noAutofit/>
          </a:bodyPr>
          <a:lstStyle/>
          <a:p>
            <a:pPr algn="l">
              <a:spcBef>
                <a:spcPts val="1800"/>
              </a:spcBef>
              <a:spcAft>
                <a:spcPts val="600"/>
              </a:spcAft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NCEP Operational Regional Hurricane Modeling Strategy for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2014 and 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beyond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1027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40939"/>
              </p:ext>
            </p:extLst>
          </p:nvPr>
        </p:nvGraphicFramePr>
        <p:xfrm>
          <a:off x="2286000" y="201053"/>
          <a:ext cx="1828800" cy="66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rawing" r:id="rId5" imgW="2857500" imgH="1569720" progId="">
                  <p:embed/>
                </p:oleObj>
              </mc:Choice>
              <mc:Fallback>
                <p:oleObj name="Drawing" r:id="rId5" imgW="2857500" imgH="1569720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1053"/>
                        <a:ext cx="1828800" cy="661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168920"/>
              </p:ext>
            </p:extLst>
          </p:nvPr>
        </p:nvGraphicFramePr>
        <p:xfrm>
          <a:off x="1295400" y="169209"/>
          <a:ext cx="707040" cy="66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rawing" r:id="rId7" imgW="725474" imgH="687689" progId="">
                  <p:embed/>
                </p:oleObj>
              </mc:Choice>
              <mc:Fallback>
                <p:oleObj name="Drawing" r:id="rId7" imgW="725474" imgH="687689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9209"/>
                        <a:ext cx="707040" cy="669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46240" y="3810640"/>
            <a:ext cx="8686080" cy="0"/>
          </a:xfrm>
          <a:prstGeom prst="line">
            <a:avLst/>
          </a:prstGeom>
          <a:noFill/>
          <a:ln w="41275" cmpd="dbl">
            <a:solidFill>
              <a:srgbClr val="0000FF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81459"/>
            <a:ext cx="3352800" cy="73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1185120" y="4120274"/>
            <a:ext cx="6629760" cy="16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Center, </a:t>
            </a:r>
            <a:endParaRPr lang="en-US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NCEP/NOAA/NWS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NCWCP, College Park, MD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Hurricane Center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NCEP/NOAA/NWS, Miami, FL</a:t>
            </a: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2560" y="5632802"/>
            <a:ext cx="8534880" cy="2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 defTabSz="41468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UCACN Meeting, January 21-22, 2014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2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Shape 382"/>
          <p:cNvGraphicFramePr/>
          <p:nvPr>
            <p:extLst>
              <p:ext uri="{D42A27DB-BD31-4B8C-83A1-F6EECF244321}">
                <p14:modId xmlns:p14="http://schemas.microsoft.com/office/powerpoint/2010/main" val="1656301162"/>
              </p:ext>
            </p:extLst>
          </p:nvPr>
        </p:nvGraphicFramePr>
        <p:xfrm>
          <a:off x="304800" y="729049"/>
          <a:ext cx="8522044" cy="5836608"/>
        </p:xfrm>
        <a:graphic>
          <a:graphicData uri="http://schemas.openxmlformats.org/drawingml/2006/table">
            <a:tbl>
              <a:tblPr firstRow="1" bandRow="1">
                <a:noFill/>
                <a:tableStyleId>{504429D5-3292-4E74-BA2D-31BB72FF2D13}</a:tableStyleId>
              </a:tblPr>
              <a:tblGrid>
                <a:gridCol w="2593666"/>
                <a:gridCol w="5928378"/>
              </a:tblGrid>
              <a:tr h="300987"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91450" marR="91450" marT="45733" marB="45733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-US" sz="13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Beyond</a:t>
                      </a:r>
                      <a:r>
                        <a:rPr lang="en-US" sz="1300" baseline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2018</a:t>
                      </a:r>
                      <a:endParaRPr lang="en-US" sz="13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33" marB="45733">
                    <a:solidFill>
                      <a:srgbClr val="FF9933"/>
                    </a:solidFill>
                  </a:tcPr>
                </a:tc>
              </a:tr>
              <a:tr h="659345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Atmosphere</a:t>
                      </a:r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High-resolution Hurricane nests within the global model (NMM-B/NEMS)</a:t>
                      </a:r>
                    </a:p>
                  </a:txBody>
                  <a:tcPr marL="91450" marR="91450" marT="45733" marB="45733"/>
                </a:tc>
              </a:tr>
              <a:tr h="850452">
                <a:tc>
                  <a:txBody>
                    <a:bodyPr/>
                    <a:lstStyle/>
                    <a:p>
                      <a:endParaRPr sz="1300"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2km or higher resolution</a:t>
                      </a:r>
                      <a:r>
                        <a:rPr lang="en-US" sz="1300" b="1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hurricane nests with 128 Levels, global model top, with 10 member ensembles for each storm</a:t>
                      </a:r>
                    </a:p>
                  </a:txBody>
                  <a:tcPr marL="91450" marR="91450" marT="45733" marB="45733"/>
                </a:tc>
              </a:tr>
              <a:tr h="850452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Ocean</a:t>
                      </a:r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marL="0" lvl="0" indent="0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</a:rPr>
                        <a:t>Global HYCOM (</a:t>
                      </a: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1/12</a:t>
                      </a:r>
                      <a:r>
                        <a:rPr lang="en-US" sz="1300" b="1" baseline="300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resolution, 100 levels)</a:t>
                      </a:r>
                    </a:p>
                  </a:txBody>
                  <a:tcPr marL="91450" marR="91450" marT="45733" marB="45733"/>
                </a:tc>
              </a:tr>
              <a:tr h="348764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Waves</a:t>
                      </a:r>
                    </a:p>
                  </a:txBody>
                  <a:tcPr marL="91450" marR="91450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Wave Watch III</a:t>
                      </a:r>
                    </a:p>
                  </a:txBody>
                  <a:tcPr marL="91450" marR="91450" marT="45733" marB="45733"/>
                </a:tc>
              </a:tr>
              <a:tr h="1041559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Assimilation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</a:rPr>
                        <a:t>Two-way hybrid</a:t>
                      </a:r>
                      <a:r>
                        <a:rPr lang="en-US" sz="1300" b="1" baseline="0" dirty="0">
                          <a:solidFill>
                            <a:schemeClr val="dk1"/>
                          </a:solidFill>
                        </a:rPr>
                        <a:t> 3D/4D En-Var with inner core </a:t>
                      </a:r>
                      <a:r>
                        <a:rPr lang="en-US" sz="1300" b="1" baseline="0" dirty="0" smtClean="0">
                          <a:solidFill>
                            <a:schemeClr val="dk1"/>
                          </a:solidFill>
                        </a:rPr>
                        <a:t>aircraft (TDR, FL, SFMR, Dropsonde), clear and cloudy satellite </a:t>
                      </a:r>
                      <a:r>
                        <a:rPr lang="en-US" sz="1300" b="1" baseline="0" dirty="0">
                          <a:solidFill>
                            <a:schemeClr val="dk1"/>
                          </a:solidFill>
                        </a:rPr>
                        <a:t>radiance DA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</a:tr>
              <a:tr h="8504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Hurricane Physics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300" b="1" dirty="0" smtClean="0">
                          <a:solidFill>
                            <a:schemeClr val="dk1"/>
                          </a:solidFill>
                        </a:rPr>
                        <a:t>Scale and feature aware</a:t>
                      </a:r>
                      <a:r>
                        <a:rPr lang="en-US" sz="1300" b="1" baseline="0" dirty="0" smtClean="0">
                          <a:solidFill>
                            <a:schemeClr val="dk1"/>
                          </a:solidFill>
                        </a:rPr>
                        <a:t> physics coupled </a:t>
                      </a:r>
                      <a:r>
                        <a:rPr lang="en-US" sz="1300" b="1" baseline="0" dirty="0">
                          <a:solidFill>
                            <a:schemeClr val="dk1"/>
                          </a:solidFill>
                        </a:rPr>
                        <a:t>to wave, hydrology, surge and inundation models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</a:tr>
              <a:tr h="277131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Basins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Tropical Ocean basins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</a:tr>
              <a:tr h="645011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Max. storms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existing tropical storms including genesis forecasts out to 7 days</a:t>
                      </a:r>
                    </a:p>
                  </a:txBody>
                  <a:tcPr marL="91450" marR="91450" marT="45733" marB="45733">
                    <a:solidFill>
                      <a:srgbClr val="F2DADA"/>
                    </a:solidFill>
                  </a:tcPr>
                </a:tc>
              </a:tr>
            </a:tbl>
          </a:graphicData>
        </a:graphic>
      </p:graphicFrame>
      <p:sp>
        <p:nvSpPr>
          <p:cNvPr id="383" name="Shape 383"/>
          <p:cNvSpPr txBox="1"/>
          <p:nvPr/>
        </p:nvSpPr>
        <p:spPr>
          <a:xfrm>
            <a:off x="597168" y="107900"/>
            <a:ext cx="8017328" cy="679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Evolution of HWRF beyond 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lang="en-US" sz="32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12"/>
          <p:cNvSpPr txBox="1">
            <a:spLocks/>
          </p:cNvSpPr>
          <p:nvPr/>
        </p:nvSpPr>
        <p:spPr>
          <a:xfrm>
            <a:off x="6705601" y="65087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A51038-482A-4A2F-8234-A72E8F7D54EC}" type="slidenum">
              <a:rPr lang="en-US" sz="1600" b="1" smtClean="0"/>
              <a:pPr/>
              <a:t>10</a:t>
            </a:fld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5760" y="152400"/>
            <a:ext cx="8231040" cy="512693"/>
          </a:xfrm>
        </p:spPr>
        <p:txBody>
          <a:bodyPr lIns="82945" tIns="35198" rIns="82945" bIns="41473">
            <a:noAutofit/>
          </a:bodyPr>
          <a:lstStyle/>
          <a:p>
            <a:pPr algn="ctr"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Arial"/>
              </a:rPr>
              <a:t>Outline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6629400" cy="5105399"/>
          </a:xfrm>
          <a:noFill/>
        </p:spPr>
        <p:txBody>
          <a:bodyPr lIns="82945" tIns="41473" rIns="82945" bIns="41473">
            <a:normAutofit/>
          </a:bodyPr>
          <a:lstStyle/>
          <a:p>
            <a:pPr>
              <a:spcAft>
                <a:spcPts val="1089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Current status and progress of operational hurricane forecast skills from NHC</a:t>
            </a:r>
            <a:endParaRPr lang="en-US" sz="2000" b="1" dirty="0">
              <a:solidFill>
                <a:srgbClr val="006600"/>
              </a:solidFill>
              <a:latin typeface="+mj-lt"/>
            </a:endParaRPr>
          </a:p>
          <a:p>
            <a:pPr>
              <a:spcAft>
                <a:spcPts val="1089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HWRF’s evolution as an important dynamical model guidance tool for NHC</a:t>
            </a:r>
          </a:p>
          <a:p>
            <a:pPr>
              <a:spcAft>
                <a:spcPts val="1089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Plans for FY14 HWRF Upgrades</a:t>
            </a:r>
          </a:p>
          <a:p>
            <a:pPr>
              <a:spcAft>
                <a:spcPts val="1089"/>
              </a:spcAft>
            </a:pPr>
            <a:r>
              <a:rPr lang="en-US" sz="2000" b="1" dirty="0">
                <a:solidFill>
                  <a:srgbClr val="006600"/>
                </a:solidFill>
                <a:latin typeface="+mj-lt"/>
              </a:rPr>
              <a:t>Focus areas for further improvements</a:t>
            </a:r>
          </a:p>
          <a:p>
            <a:pPr>
              <a:spcAft>
                <a:spcPts val="1089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Strategies for future regional hurricane model developments at EMC</a:t>
            </a:r>
            <a:endParaRPr lang="en-US" sz="20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</p:spPr>
        <p:txBody>
          <a:bodyPr/>
          <a:lstStyle/>
          <a:p>
            <a:pPr algn="r"/>
            <a:fld id="{8AA51038-482A-4A2F-8234-A72E8F7D54EC}" type="slidenum">
              <a:rPr lang="en-US" sz="1600" b="1" smtClean="0"/>
              <a:pPr algn="r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120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" y="1868384"/>
            <a:ext cx="4678103" cy="352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57687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36386" y="1381496"/>
            <a:ext cx="4653592" cy="559474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  <a:latin typeface="+mj-lt"/>
                <a:ea typeface="ＭＳ Ｐゴシック"/>
                <a:cs typeface="ＭＳ Ｐゴシック"/>
              </a:rPr>
              <a:t>Good – track forecast improvements</a:t>
            </a:r>
          </a:p>
        </p:txBody>
      </p:sp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122453" y="5295631"/>
            <a:ext cx="447968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Errors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cut in half over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past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15 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yrs</a:t>
            </a:r>
            <a:endParaRPr lang="en-US" sz="1800" dirty="0" smtClean="0">
              <a:noFill/>
              <a:latin typeface="+mn-lt"/>
            </a:endParaRPr>
          </a:p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10-yr improvement - As accurate at 48 hrs as we were at 24 hrs in 2000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687009" y="5426787"/>
            <a:ext cx="433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+mj-lt"/>
              </a:rPr>
              <a:t>24-</a:t>
            </a:r>
            <a:r>
              <a:rPr lang="en-US" dirty="0" smtClean="0">
                <a:latin typeface="+mj-lt"/>
              </a:rPr>
              <a:t>48h </a:t>
            </a:r>
            <a:r>
              <a:rPr lang="en-US" dirty="0">
                <a:latin typeface="+mj-lt"/>
              </a:rPr>
              <a:t>intensity </a:t>
            </a:r>
            <a:r>
              <a:rPr lang="en-US" dirty="0" smtClean="0">
                <a:latin typeface="+mj-lt"/>
              </a:rPr>
              <a:t>forecast historically off </a:t>
            </a:r>
            <a:r>
              <a:rPr lang="en-US" dirty="0">
                <a:latin typeface="+mj-lt"/>
              </a:rPr>
              <a:t>by</a:t>
            </a:r>
            <a:r>
              <a:rPr lang="en-US" dirty="0" smtClean="0">
                <a:latin typeface="+mj-lt"/>
              </a:rPr>
              <a:t> 1 category (2 or more categories 5-10% of time)</a:t>
            </a:r>
            <a:endParaRPr lang="en-US" dirty="0">
              <a:latin typeface="+mj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NHC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Official Forecast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Performance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Atlantic Basin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966199" y="1387434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Intensity - recent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 trend indicating significant improvements in the past few years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</p:spPr>
        <p:txBody>
          <a:bodyPr/>
          <a:lstStyle/>
          <a:p>
            <a:pPr algn="r"/>
            <a:fld id="{8AA51038-482A-4A2F-8234-A72E8F7D54EC}" type="slidenum">
              <a:rPr lang="en-US" sz="1600" b="1" smtClean="0">
                <a:solidFill>
                  <a:schemeClr val="tx1"/>
                </a:solidFill>
              </a:rPr>
              <a:pPr algn="r"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23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144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Significant Reduction in Forecast Errors 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for 2013 Hurricane Season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</p:spPr>
        <p:txBody>
          <a:bodyPr/>
          <a:lstStyle/>
          <a:p>
            <a:pPr algn="r"/>
            <a:fld id="{8AA51038-482A-4A2F-8234-A72E8F7D54EC}" type="slidenum">
              <a:rPr lang="en-US" sz="1600" b="1" smtClean="0"/>
              <a:pPr algn="r"/>
              <a:t>4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495800"/>
            <a:ext cx="176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Only 14 cases at 120 hr verified for 2013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29600" y="4114800"/>
            <a:ext cx="152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" y="1435608"/>
            <a:ext cx="8659368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2" y="1639669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Only 14 cases at 120 hr verified for 2013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15200" y="2209800"/>
            <a:ext cx="609600" cy="609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15240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NCEP Operational HWRF showing systematic improvements in intensity forecasts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Intensity Forecast Errors </a:t>
            </a:r>
            <a:r>
              <a:rPr lang="en-US" b="1" dirty="0" smtClean="0"/>
              <a:t>from Operational HWRF 2008-2013</a:t>
            </a:r>
            <a:endParaRPr lang="en-US" b="1" dirty="0"/>
          </a:p>
        </p:txBody>
      </p:sp>
      <p:sp>
        <p:nvSpPr>
          <p:cNvPr id="8" name="Slide Number Placeholder 12"/>
          <p:cNvSpPr txBox="1">
            <a:spLocks/>
          </p:cNvSpPr>
          <p:nvPr/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A51038-482A-4A2F-8234-A72E8F7D54EC}" type="slidenum">
              <a:rPr lang="en-US" sz="1600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71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52400"/>
            <a:ext cx="8520112" cy="609600"/>
          </a:xfrm>
        </p:spPr>
        <p:txBody>
          <a:bodyPr lIns="82945" tIns="41473" rIns="82945" bIns="41473">
            <a:no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How did we get there?</a:t>
            </a:r>
            <a:b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Role of NCEP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High-Resolution HWRF Modeling System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7028" y="1031099"/>
            <a:ext cx="5024572" cy="5369701"/>
          </a:xfrm>
          <a:prstGeom prst="rect">
            <a:avLst/>
          </a:prstGeom>
        </p:spPr>
        <p:txBody>
          <a:bodyPr lIns="82945" tIns="19199" rIns="82945" bIns="41473"/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</a:rPr>
              <a:t>HWRF is one of the best operational intensity forecast guidance tools for NHC.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</a:rPr>
              <a:t>For the first time, 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very high-resolution hurricane model operating at cloud-permitting 3km resolution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implemented into NCEP operations during the 2012 hurricane season, is a result of multi-agency efforts supported by HFIP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2013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HWRF implementation on WCOSS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included more advanced upgrades followed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by extensive 3-season T&amp;E</a:t>
            </a:r>
          </a:p>
          <a:p>
            <a:pPr eaLnBrk="1" hangingPunct="1"/>
            <a:r>
              <a:rPr lang="en-US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Highlights of 2013 HWRF:</a:t>
            </a:r>
            <a:endParaRPr lang="en-US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Sophisticated 9-point </a:t>
            </a:r>
            <a:r>
              <a:rPr lang="en-US" b="1" dirty="0" smtClean="0">
                <a:latin typeface="Calibri" pitchFamily="34" charset="0"/>
              </a:rPr>
              <a:t>nest </a:t>
            </a:r>
            <a:r>
              <a:rPr lang="en-US" b="1" dirty="0">
                <a:latin typeface="Calibri" pitchFamily="34" charset="0"/>
              </a:rPr>
              <a:t>tracking algorithm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Advanced </a:t>
            </a:r>
            <a:r>
              <a:rPr lang="en-US" b="1" dirty="0" smtClean="0">
                <a:latin typeface="Calibri" pitchFamily="34" charset="0"/>
              </a:rPr>
              <a:t>nest-parent </a:t>
            </a:r>
            <a:r>
              <a:rPr lang="en-US" b="1" dirty="0">
                <a:latin typeface="Calibri" pitchFamily="34" charset="0"/>
              </a:rPr>
              <a:t>interpolations 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Increased frequency of physics </a:t>
            </a:r>
            <a:r>
              <a:rPr lang="en-US" b="1" dirty="0" smtClean="0">
                <a:latin typeface="Calibri" pitchFamily="34" charset="0"/>
              </a:rPr>
              <a:t>calls</a:t>
            </a:r>
            <a:endParaRPr lang="en-US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Observations based PBL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</a:rPr>
              <a:t>Surface Layer </a:t>
            </a:r>
            <a:r>
              <a:rPr lang="en-US" dirty="0" smtClean="0">
                <a:latin typeface="Calibri" pitchFamily="34" charset="0"/>
              </a:rPr>
              <a:t>Physics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Improved air-sea fluxes for ocean coupling (POM-TC)</a:t>
            </a:r>
            <a:endParaRPr lang="en-US" b="1" dirty="0">
              <a:latin typeface="Calibri" pitchFamily="34" charset="0"/>
            </a:endParaRPr>
          </a:p>
          <a:p>
            <a:pPr eaLnBrk="1" hangingPunct="1"/>
            <a:r>
              <a:rPr lang="en-US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Data Assimilation and Vortex Initialization upgrades: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One-way hybrid EnKF-3DVAR data assimilation </a:t>
            </a:r>
            <a:r>
              <a:rPr lang="en-US" dirty="0">
                <a:latin typeface="Calibri" pitchFamily="34" charset="0"/>
              </a:rPr>
              <a:t>and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u="sng" dirty="0">
                <a:latin typeface="Calibri" pitchFamily="34" charset="0"/>
              </a:rPr>
              <a:t>assimilate real-time inner-core </a:t>
            </a:r>
            <a:r>
              <a:rPr lang="en-US" b="1" u="sng" dirty="0" smtClean="0">
                <a:latin typeface="Calibri" pitchFamily="34" charset="0"/>
              </a:rPr>
              <a:t>NOAA P3 Tail Doppler Radar </a:t>
            </a:r>
            <a:r>
              <a:rPr lang="en-US" b="1" u="sng" dirty="0">
                <a:latin typeface="Calibri" pitchFamily="34" charset="0"/>
              </a:rPr>
              <a:t>datasets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Improved storm size correction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modified filter domain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b="1" dirty="0">
                <a:latin typeface="Calibri" pitchFamily="34" charset="0"/>
              </a:rPr>
              <a:t>use of GFS vortex</a:t>
            </a:r>
            <a:r>
              <a:rPr lang="en-US" dirty="0">
                <a:latin typeface="Calibri" pitchFamily="34" charset="0"/>
              </a:rPr>
              <a:t> when the storm is weaker than 16 m/s</a:t>
            </a:r>
          </a:p>
          <a:p>
            <a:r>
              <a:rPr lang="en-US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Extensive evaluation:</a:t>
            </a:r>
            <a:endParaRPr lang="en-US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itchFamily="34" charset="0"/>
              </a:rPr>
              <a:t>Three-season (2010-12) comprehensive evaluation for </a:t>
            </a:r>
            <a:r>
              <a:rPr lang="en-US" b="1" dirty="0" smtClean="0">
                <a:latin typeface="Calibri" pitchFamily="34" charset="0"/>
              </a:rPr>
              <a:t>NATL/EPAC showing intensity skill superior to NHC forecasts</a:t>
            </a:r>
            <a:endParaRPr lang="en-US" b="1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Experimental Real-time support to JTWC for all other basins</a:t>
            </a:r>
            <a:endParaRPr lang="en-US" dirty="0">
              <a:latin typeface="Calibri" pitchFamily="34" charset="0"/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HF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48400"/>
            <a:ext cx="4495800" cy="58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young.c.kwon\AppData\Local\Temp\8\nonam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1"/>
            <a:ext cx="38100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young.c.kwon\AppData\Local\Temp\8\noname-1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810000" cy="27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5866" y="5558588"/>
            <a:ext cx="103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9933"/>
                </a:solidFill>
              </a:rPr>
              <a:t>FY13 HWRF</a:t>
            </a:r>
            <a:endParaRPr lang="en-US" sz="1200" b="1" dirty="0">
              <a:solidFill>
                <a:srgbClr val="FF9933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42849" y="5029199"/>
            <a:ext cx="264696" cy="52939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</p:spPr>
        <p:txBody>
          <a:bodyPr/>
          <a:lstStyle/>
          <a:p>
            <a:pPr algn="r"/>
            <a:fld id="{8AA51038-482A-4A2F-8234-A72E8F7D54EC}" type="slidenum">
              <a:rPr lang="en-US" sz="1600" b="1" smtClean="0"/>
              <a:pPr algn="r"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218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1204"/>
              </p:ext>
            </p:extLst>
          </p:nvPr>
        </p:nvGraphicFramePr>
        <p:xfrm>
          <a:off x="228600" y="838200"/>
          <a:ext cx="8763000" cy="5161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1066800"/>
                <a:gridCol w="970794"/>
                <a:gridCol w="1010406"/>
                <a:gridCol w="838200"/>
                <a:gridCol w="1066800"/>
                <a:gridCol w="914400"/>
                <a:gridCol w="838200"/>
                <a:gridCol w="1066800"/>
              </a:tblGrid>
              <a:tr h="3048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Infrastructure/DA Upgrades</a:t>
                      </a:r>
                      <a:endParaRPr lang="en-US" sz="1400" b="1" dirty="0">
                        <a:effectLst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Physics upgrades</a:t>
                      </a:r>
                      <a:endParaRPr lang="en-US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Combined (best of all upgrades)</a:t>
                      </a:r>
                      <a:endParaRPr lang="en-US" sz="1400" b="1" dirty="0">
                        <a:effectLst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H14A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H14B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Nest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motion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(H140)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NOAH LSM (H141)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Upgraded Ferrier </a:t>
                      </a:r>
                      <a:r>
                        <a:rPr lang="en-US" sz="1200" b="1" dirty="0">
                          <a:effectLst/>
                        </a:rPr>
                        <a:t>(</a:t>
                      </a:r>
                      <a:r>
                        <a:rPr lang="en-US" sz="1200" b="1" dirty="0" smtClean="0">
                          <a:effectLst/>
                        </a:rPr>
                        <a:t>H142)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RRTMG (</a:t>
                      </a:r>
                      <a:r>
                        <a:rPr lang="en-US" sz="1200" b="1" dirty="0" smtClean="0">
                          <a:effectLst/>
                        </a:rPr>
                        <a:t>H143</a:t>
                      </a:r>
                      <a:r>
                        <a:rPr lang="en-US" sz="1200" b="1" dirty="0">
                          <a:effectLst/>
                        </a:rPr>
                        <a:t>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Ocean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</a:t>
                      </a:r>
                      <a:r>
                        <a:rPr lang="en-US" sz="1200" b="1" dirty="0" smtClean="0">
                          <a:effectLst/>
                        </a:rPr>
                        <a:t>H144)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H214 (proposed 2014 HWRF)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Description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 Sat Da with 61 levels, 2mb top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 Extended d02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/d03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3. Upgraded vortex init.</a:t>
                      </a:r>
                      <a:endParaRPr lang="en-US" sz="1200" b="1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4. GSI upgrades</a:t>
                      </a:r>
                      <a:endParaRPr lang="en-US" sz="1200" b="1" baseline="0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 No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Sat DA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2. Include Invests in cycling</a:t>
                      </a: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 New nest motion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&amp; diagnostics</a:t>
                      </a: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</a:rPr>
                        <a:t>NOAH LSM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Separate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species and F_rime advection with other upgrades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Radiation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MPI-POM with new coupler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Baseline + physics + python based scripts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*need to do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test runs with new GFS in WCOSS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Whole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2011-2013 &amp; selected 2008-2010  storms</a:t>
                      </a: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Whole 2011-2013 &amp; selected 2008-2010  storms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Priority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Priority 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Priority 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Priority 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Priority cases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Whole 2011-2013 &amp; selected 2008-2010  storms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Due date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Feb. </a:t>
                      </a: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Feb. 15</a:t>
                      </a:r>
                      <a:endParaRPr lang="en-US" sz="1200" b="1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Feb. 15</a:t>
                      </a:r>
                      <a:endParaRPr lang="en-US" sz="1200" b="1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Feb. </a:t>
                      </a: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Feb. </a:t>
                      </a: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Feb. </a:t>
                      </a: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Feb. </a:t>
                      </a: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March </a:t>
                      </a:r>
                      <a:r>
                        <a:rPr lang="en-US" sz="1200" b="1" dirty="0" smtClean="0">
                          <a:effectLst/>
                        </a:rPr>
                        <a:t>31 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Platform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Jet/WCOSS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Jet/WCOSS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Jet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Jet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Jet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Jet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Jet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Jet/WCOSS</a:t>
                      </a:r>
                      <a:endParaRPr lang="en-US" sz="12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152400"/>
            <a:ext cx="563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2014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  <a:sym typeface="Calibri"/>
              </a:rPr>
              <a:t>HWRF pre-implementation test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019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Continuing on the same path of extensive testing of individual upgrades and their combination for multiple seasons that resulted in higher confidence in the model.  Joint NHC/EMC collaboration during the pre-implementation testing. </a:t>
            </a:r>
            <a:endParaRPr lang="en-US" sz="1600" b="1" dirty="0"/>
          </a:p>
        </p:txBody>
      </p:sp>
      <p:sp>
        <p:nvSpPr>
          <p:cNvPr id="6" name="Slide Number Placeholder 12"/>
          <p:cNvSpPr txBox="1">
            <a:spLocks/>
          </p:cNvSpPr>
          <p:nvPr/>
        </p:nvSpPr>
        <p:spPr>
          <a:xfrm>
            <a:off x="6705601" y="65087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A51038-482A-4A2F-8234-A72E8F7D54EC}" type="slidenum">
              <a:rPr lang="en-US" sz="1600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421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486400" cy="3329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5036-E40C-4E54-80AD-0E8CCFEA85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HWRF-Basinscale_2012-08-27-18Z_ISAAC09L-KIRK11L-ILEANA09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72" y="4495799"/>
            <a:ext cx="3433428" cy="2306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Advancements to Operational HWRF –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Transition to NMM-B/NEMS Multi-Scale Modeling System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44476"/>
            <a:ext cx="53340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NCEP/AOML Collaborative effort supported by OAR Sandy Supplemental High Impact Weather Prediction Project (HIWPP) and leveraged by NOAA’s HFIP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Take advantage of NMMB in NEMS infrastructure for developing next generation global-to-local-scale modeling system for tropical cyclone forecasting needs and for comprehensive solutions for landfalling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Planned development, testing and evaluation leading to potential transition to operations in the next 3-5 years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38800" y="1044476"/>
            <a:ext cx="33528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Scientific advancements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Scale aware and feature aware physics for high-resolution domains and for multi-scale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Advanced techniques for inner core data assimilation with use all available aircraft recon data including TDR, </a:t>
            </a:r>
            <a:r>
              <a:rPr lang="en-US" b="1" dirty="0"/>
              <a:t>FL, </a:t>
            </a:r>
            <a:r>
              <a:rPr lang="en-US" b="1" dirty="0" smtClean="0"/>
              <a:t>SFMR, and satellite radiance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High-resolution ensembles  for prediction of RI/RW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Enhanced land-air-sea-wave-hydrology coupled system</a:t>
            </a:r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>
          <a:xfrm>
            <a:off x="6705601" y="65087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A51038-482A-4A2F-8234-A72E8F7D54EC}" type="slidenum">
              <a:rPr lang="en-US" sz="1600" b="1" smtClean="0"/>
              <a:pPr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Shape 304"/>
          <p:cNvGraphicFramePr/>
          <p:nvPr>
            <p:extLst>
              <p:ext uri="{D42A27DB-BD31-4B8C-83A1-F6EECF244321}">
                <p14:modId xmlns:p14="http://schemas.microsoft.com/office/powerpoint/2010/main" val="1729504713"/>
              </p:ext>
            </p:extLst>
          </p:nvPr>
        </p:nvGraphicFramePr>
        <p:xfrm>
          <a:off x="152400" y="1219200"/>
          <a:ext cx="8763000" cy="5258367"/>
        </p:xfrm>
        <a:graphic>
          <a:graphicData uri="http://schemas.openxmlformats.org/drawingml/2006/table">
            <a:tbl>
              <a:tblPr firstRow="1" bandRow="1">
                <a:noFill/>
                <a:tableStyleId>{11349163-F44D-4EC7-B4D5-D6911D71B9CA}</a:tableStyleId>
              </a:tblPr>
              <a:tblGrid>
                <a:gridCol w="1961865"/>
                <a:gridCol w="2877403"/>
                <a:gridCol w="3923732"/>
              </a:tblGrid>
              <a:tr h="304560"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</a:t>
                      </a:r>
                    </a:p>
                  </a:txBody>
                  <a:tcPr marL="91450" marR="91450" marT="45733" marB="4573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(Q4FY13)</a:t>
                      </a:r>
                    </a:p>
                  </a:txBody>
                  <a:tcPr marL="91450" marR="91450" marT="45733" marB="4573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Phase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 (2018)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33" marB="45733">
                    <a:solidFill>
                      <a:schemeClr val="accent6"/>
                    </a:solidFill>
                  </a:tcPr>
                </a:tc>
              </a:tr>
              <a:tr h="706073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500" b="1" dirty="0"/>
                        <a:t>Atmosphere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27:9:3 km, </a:t>
                      </a:r>
                      <a:r>
                        <a:rPr lang="en-US" sz="1500" b="1" baseline="0" dirty="0"/>
                        <a:t>42 levels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18:6:2 km, 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64 levels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  <a:tr h="1132937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500" b="1" dirty="0"/>
                        <a:t>Ocean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POM (3D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dirty="0"/>
                        <a:t>ATL and 1</a:t>
                      </a:r>
                      <a:r>
                        <a:rPr lang="en-US" sz="1500" b="1" baseline="0" dirty="0"/>
                        <a:t> D EPAC</a:t>
                      </a:r>
                      <a:r>
                        <a:rPr lang="en-US" sz="1500" b="1" dirty="0"/>
                        <a:t>)</a:t>
                      </a:r>
                      <a:r>
                        <a:rPr lang="en-US" sz="1500" b="1" baseline="0" dirty="0"/>
                        <a:t> 1/6</a:t>
                      </a:r>
                      <a:r>
                        <a:rPr lang="en-US" sz="1500" b="1" baseline="30000" dirty="0"/>
                        <a:t>o</a:t>
                      </a:r>
                      <a:r>
                        <a:rPr lang="en-US" sz="1500" b="1" baseline="0" dirty="0"/>
                        <a:t> resolution 23 levels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HYCOM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smtClean="0"/>
                        <a:t>(1/12</a:t>
                      </a:r>
                      <a:r>
                        <a:rPr lang="en-US" sz="1500" b="1" baseline="30000" dirty="0" smtClean="0"/>
                        <a:t>o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/>
                        <a:t>resolution 32 </a:t>
                      </a:r>
                      <a:r>
                        <a:rPr lang="en-US" sz="1500" b="1" baseline="0" dirty="0" smtClean="0"/>
                        <a:t>levels</a:t>
                      </a:r>
                      <a:r>
                        <a:rPr lang="en-US" sz="1500" b="1" dirty="0" smtClean="0"/>
                        <a:t>)</a:t>
                      </a:r>
                      <a:endParaRPr lang="en-US" sz="1500" b="1" dirty="0"/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  <a:tr h="336877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500" b="1" dirty="0"/>
                        <a:t>Waves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None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WAVEWATCH III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  <a:tr h="1098039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500" b="1" dirty="0"/>
                        <a:t>Data Assimilation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One-Way Hybrid EnKF-3DVAR with vortex initialization, inner core NOAA-P3 TDR DA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One-Way Hybrid with inner core recon data (</a:t>
                      </a:r>
                      <a:r>
                        <a:rPr lang="en-US" sz="1500" b="1" dirty="0" smtClean="0"/>
                        <a:t>TDR/FL/Dropsonde/SFMR); </a:t>
                      </a:r>
                      <a:r>
                        <a:rPr lang="en-US" sz="1500" b="1" baseline="0" dirty="0"/>
                        <a:t>clear and 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inner core cloudy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radiance</a:t>
                      </a:r>
                      <a:r>
                        <a:rPr lang="en-US" sz="1500" b="1" baseline="0" dirty="0"/>
                        <a:t> D</a:t>
                      </a:r>
                      <a:r>
                        <a:rPr lang="en-US" sz="1500" b="1" dirty="0"/>
                        <a:t>A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  <a:tr h="1329069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sz="1500" b="1" dirty="0"/>
                        <a:t>Hurricane Physics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sz="1500" b="1" dirty="0"/>
                        <a:t>Ferrier Microphysics with explicit convection in 3km</a:t>
                      </a:r>
                      <a:r>
                        <a:rPr lang="en-US" sz="1500" b="1" baseline="0" dirty="0"/>
                        <a:t> </a:t>
                      </a:r>
                      <a:r>
                        <a:rPr lang="en-US" sz="1500" b="1" baseline="0" dirty="0" smtClean="0"/>
                        <a:t>domain, Observations based PBL and Surface Physics</a:t>
                      </a:r>
                      <a:endParaRPr lang="en-US" sz="1500" b="1" baseline="0" dirty="0"/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Scale and feature aware physics (advanced microphysics, RRTM-G radiation and NOAH LSM) </a:t>
                      </a:r>
                      <a:r>
                        <a:rPr lang="en-US" sz="1500" b="1" baseline="0" dirty="0" smtClean="0">
                          <a:solidFill>
                            <a:srgbClr val="FF0000"/>
                          </a:solidFill>
                        </a:rPr>
                        <a:t>land-air-sea-wave interactions including sea-spray and aerosols</a:t>
                      </a:r>
                      <a:endParaRPr lang="en-US" sz="15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  <a:tr h="290743">
                <a:tc>
                  <a:txBody>
                    <a:bodyPr/>
                    <a:lstStyle/>
                    <a:p>
                      <a:pPr lvl="0" algn="l" rtl="0">
                        <a:buSzPct val="25000"/>
                        <a:buNone/>
                      </a:pPr>
                      <a:r>
                        <a:rPr lang="en-US" sz="1500" b="1" dirty="0"/>
                        <a:t>Basins</a:t>
                      </a:r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/>
                        <a:t>NATL, </a:t>
                      </a:r>
                      <a:r>
                        <a:rPr lang="en-US" sz="1500" b="1" dirty="0" smtClean="0"/>
                        <a:t>EPAC, CPAC</a:t>
                      </a:r>
                      <a:endParaRPr lang="en-US" sz="1500" b="1" dirty="0"/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500" b="1" dirty="0" smtClean="0"/>
                        <a:t>All Tropical</a:t>
                      </a:r>
                      <a:r>
                        <a:rPr lang="en-US" sz="1500" b="1" baseline="0" dirty="0" smtClean="0"/>
                        <a:t> Ocean Basins</a:t>
                      </a:r>
                      <a:endParaRPr lang="en-US" sz="1500" b="1" dirty="0"/>
                    </a:p>
                  </a:txBody>
                  <a:tcPr marL="91450" marR="91450" marT="45733" marB="45733">
                    <a:solidFill>
                      <a:srgbClr val="C5D8F1"/>
                    </a:solidFill>
                  </a:tcPr>
                </a:tc>
              </a:tr>
            </a:tbl>
          </a:graphicData>
        </a:graphic>
      </p:graphicFrame>
      <p:sp>
        <p:nvSpPr>
          <p:cNvPr id="305" name="Shape 305"/>
          <p:cNvSpPr txBox="1"/>
          <p:nvPr/>
        </p:nvSpPr>
        <p:spPr>
          <a:xfrm>
            <a:off x="597168" y="107898"/>
            <a:ext cx="8017328" cy="920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Calibri"/>
              </a:rPr>
              <a:t>Operational Hurricane Model </a:t>
            </a:r>
          </a:p>
          <a:p>
            <a:pPr lvl="0" algn="ctr">
              <a:buSzPct val="25000"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Calibri"/>
              </a:rPr>
              <a:t>Implementation Strategy on WCOSS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6553201" y="63563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12"/>
          <p:cNvSpPr txBox="1">
            <a:spLocks/>
          </p:cNvSpPr>
          <p:nvPr/>
        </p:nvSpPr>
        <p:spPr>
          <a:xfrm>
            <a:off x="6705601" y="6508753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AA51038-482A-4A2F-8234-A72E8F7D54EC}" type="slidenum">
              <a:rPr lang="en-US" sz="1600" b="1" smtClean="0"/>
              <a:pPr/>
              <a:t>9</a:t>
            </a:fld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1140</Words>
  <Application>Microsoft Macintosh PowerPoint</Application>
  <PresentationFormat>On-screen Show (4:3)</PresentationFormat>
  <Paragraphs>171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Custom Theme</vt:lpstr>
      <vt:lpstr>Custom Theme</vt:lpstr>
      <vt:lpstr>Drawing</vt:lpstr>
      <vt:lpstr>NCEP Operational Regional Hurricane Modeling Strategy for 2014 and beyond</vt:lpstr>
      <vt:lpstr>Outline</vt:lpstr>
      <vt:lpstr>Good – track forecast improvements</vt:lpstr>
      <vt:lpstr>PowerPoint Presentation</vt:lpstr>
      <vt:lpstr>PowerPoint Presentation</vt:lpstr>
      <vt:lpstr>How did we get there? Role of NCEP High-Resolution HWRF Modeling System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WCOSS Utilization Plan Phases 1 and 2</dc:title>
  <dc:creator>David DeWitt</dc:creator>
  <cp:lastModifiedBy>Lance Bosart</cp:lastModifiedBy>
  <cp:revision>39</cp:revision>
  <cp:lastPrinted>2014-01-07T22:11:14Z</cp:lastPrinted>
  <dcterms:modified xsi:type="dcterms:W3CDTF">2014-01-24T17:38:03Z</dcterms:modified>
</cp:coreProperties>
</file>