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92" r:id="rId3"/>
    <p:sldId id="325" r:id="rId4"/>
    <p:sldId id="388" r:id="rId5"/>
    <p:sldId id="393" r:id="rId6"/>
    <p:sldId id="390" r:id="rId7"/>
    <p:sldId id="394" r:id="rId8"/>
    <p:sldId id="395" r:id="rId9"/>
    <p:sldId id="286" r:id="rId10"/>
    <p:sldId id="303" r:id="rId11"/>
    <p:sldId id="381" r:id="rId12"/>
    <p:sldId id="383" r:id="rId13"/>
    <p:sldId id="391" r:id="rId14"/>
    <p:sldId id="382" r:id="rId15"/>
    <p:sldId id="384" r:id="rId16"/>
    <p:sldId id="396" r:id="rId17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%20Novak\My%20Documents\Mesoscale%20Man\Work\Talks\AMS2014\AMS_WPC_Verification\Jan6_7tem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baseline="0" dirty="0"/>
              <a:t>Day 7 Temperature Forecast Skill</a:t>
            </a:r>
          </a:p>
          <a:p>
            <a:pPr>
              <a:defRPr/>
            </a:pPr>
            <a:r>
              <a:rPr lang="en-US" sz="1800" baseline="0" dirty="0"/>
              <a:t>Valid  6-7 January, 2014</a:t>
            </a:r>
            <a:endParaRPr lang="en-US" sz="18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Lbls>
            <c:dLbl>
              <c:idx val="1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15% Worse</a:t>
                    </a:r>
                  </a:p>
                </c:rich>
              </c:tx>
              <c:spPr/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28% Worse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"/>
                  <c:y val="-2.591792656587479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90% Worse</a:t>
                    </a:r>
                  </a:p>
                </c:rich>
              </c:tx>
              <c:spPr/>
              <c:showVal val="1"/>
            </c:dLbl>
            <c:delete val="1"/>
          </c:dLbls>
          <c:cat>
            <c:strRef>
              <c:f>Max!$A$9:$A$12</c:f>
              <c:strCache>
                <c:ptCount val="4"/>
                <c:pt idx="0">
                  <c:v>WPC</c:v>
                </c:pt>
                <c:pt idx="1">
                  <c:v>ECENS</c:v>
                </c:pt>
                <c:pt idx="2">
                  <c:v>AUTOBLEND</c:v>
                </c:pt>
                <c:pt idx="3">
                  <c:v>MOS</c:v>
                </c:pt>
              </c:strCache>
            </c:strRef>
          </c:cat>
          <c:val>
            <c:numRef>
              <c:f>Max!$B$9:$B$12</c:f>
              <c:numCache>
                <c:formatCode>General</c:formatCode>
                <c:ptCount val="4"/>
                <c:pt idx="0">
                  <c:v>6.0174999999999965</c:v>
                </c:pt>
                <c:pt idx="1">
                  <c:v>6.9343333333333392</c:v>
                </c:pt>
                <c:pt idx="2">
                  <c:v>7.7202500000000001</c:v>
                </c:pt>
                <c:pt idx="3">
                  <c:v>11.423666666666676</c:v>
                </c:pt>
              </c:numCache>
            </c:numRef>
          </c:val>
        </c:ser>
        <c:axId val="59688448"/>
        <c:axId val="59689984"/>
      </c:barChart>
      <c:catAx>
        <c:axId val="59688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9689984"/>
        <c:crosses val="autoZero"/>
        <c:auto val="1"/>
        <c:lblAlgn val="ctr"/>
        <c:lblOffset val="100"/>
      </c:catAx>
      <c:valAx>
        <c:axId val="59689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MAE (F)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968844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219C272B-AD72-4BDF-853C-4380335B3FC3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A51C8AF-5058-4E54-8D05-D1C03C9D9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8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9E5AFAA-2F53-450E-B7E3-DFAEE4F8DBA7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BE1B902-64F0-4A5E-ABBC-D6E01D5E2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45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D9BA7-ECD1-42B5-81E0-948FAF2250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68" eaLnBrk="0" hangingPunct="0"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35198" indent="-282769" defTabSz="920568" eaLnBrk="0" hangingPunct="0"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 marL="1131073" indent="-226215" defTabSz="920568" eaLnBrk="0" hangingPunct="0">
              <a:defRPr sz="2800">
                <a:solidFill>
                  <a:srgbClr val="FFFFFF"/>
                </a:solidFill>
                <a:latin typeface="Arial" pitchFamily="34" charset="0"/>
              </a:defRPr>
            </a:lvl3pPr>
            <a:lvl4pPr marL="1583503" indent="-226215" defTabSz="920568" eaLnBrk="0" hangingPunct="0">
              <a:defRPr sz="2800">
                <a:solidFill>
                  <a:srgbClr val="FFFFFF"/>
                </a:solidFill>
                <a:latin typeface="Arial" pitchFamily="34" charset="0"/>
              </a:defRPr>
            </a:lvl4pPr>
            <a:lvl5pPr marL="2035933" indent="-226215" defTabSz="920568" eaLnBrk="0" hangingPunct="0">
              <a:defRPr sz="2800">
                <a:solidFill>
                  <a:srgbClr val="FFFFFF"/>
                </a:solidFill>
                <a:latin typeface="Arial" pitchFamily="34" charset="0"/>
              </a:defRPr>
            </a:lvl5pPr>
            <a:lvl6pPr marL="2488362" indent="-226215" defTabSz="92056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itchFamily="34" charset="0"/>
              </a:defRPr>
            </a:lvl6pPr>
            <a:lvl7pPr marL="2940791" indent="-226215" defTabSz="92056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itchFamily="34" charset="0"/>
              </a:defRPr>
            </a:lvl7pPr>
            <a:lvl8pPr marL="3393220" indent="-226215" defTabSz="92056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itchFamily="34" charset="0"/>
              </a:defRPr>
            </a:lvl8pPr>
            <a:lvl9pPr marL="3845650" indent="-226215" defTabSz="92056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fld id="{30D72D94-354F-428B-836C-8589888D4BD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84213"/>
            <a:ext cx="4578350" cy="34337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54" y="4347684"/>
            <a:ext cx="5104517" cy="419749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3" tIns="45230" rIns="90463" bIns="45230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304" indent="-2828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237" indent="-2262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732" indent="-2262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227" indent="-2262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8722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1216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3711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6205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A3EF6C-B696-4EBA-B650-86BCF7BCB43D}" type="slidenum">
              <a:rPr lang="en-US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87388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99" y="4347211"/>
            <a:ext cx="5105038" cy="419763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92" tIns="45446" rIns="90892" bIns="454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304" indent="-2828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237" indent="-2262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732" indent="-2262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227" indent="-2262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8722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1216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3711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6205" indent="-226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A3EF6C-B696-4EBA-B650-86BCF7BCB43D}" type="slidenum">
              <a:rPr lang="en-US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87388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99" y="4347211"/>
            <a:ext cx="5105038" cy="419763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92" tIns="45446" rIns="90892" bIns="454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92793" y="4384998"/>
            <a:ext cx="5548614" cy="277916"/>
          </a:xfrm>
          <a:prstGeom prst="rect">
            <a:avLst/>
          </a:prstGeom>
          <a:noFill/>
          <a:ln>
            <a:noFill/>
          </a:ln>
        </p:spPr>
        <p:txBody>
          <a:bodyPr lIns="92345" tIns="46173" rIns="92345" bIns="46173" anchor="t" anchorCtr="0">
            <a:spAutoFit/>
          </a:bodyPr>
          <a:lstStyle/>
          <a:p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3927918" y="8953410"/>
            <a:ext cx="3004714" cy="277916"/>
          </a:xfrm>
          <a:prstGeom prst="rect">
            <a:avLst/>
          </a:prstGeom>
          <a:noFill/>
          <a:ln>
            <a:noFill/>
          </a:ln>
        </p:spPr>
        <p:txBody>
          <a:bodyPr lIns="92345" tIns="46173" rIns="92345" bIns="46173" anchor="b" anchorCtr="0">
            <a:spAutoFit/>
          </a:bodyPr>
          <a:lstStyle/>
          <a:p>
            <a:pPr algn="r">
              <a:buSzPct val="250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927918" y="8953410"/>
            <a:ext cx="3004714" cy="277916"/>
          </a:xfrm>
          <a:prstGeom prst="rect">
            <a:avLst/>
          </a:prstGeom>
          <a:noFill/>
          <a:ln>
            <a:noFill/>
          </a:ln>
        </p:spPr>
        <p:txBody>
          <a:bodyPr lIns="92345" tIns="46173" rIns="92345" bIns="46173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92793" y="4384998"/>
            <a:ext cx="5548614" cy="277916"/>
          </a:xfrm>
          <a:prstGeom prst="rect">
            <a:avLst/>
          </a:prstGeom>
          <a:noFill/>
          <a:ln>
            <a:noFill/>
          </a:ln>
        </p:spPr>
        <p:txBody>
          <a:bodyPr lIns="92347" tIns="46174" rIns="92347" bIns="46174" anchor="t" anchorCtr="0">
            <a:spAutoFit/>
          </a:bodyPr>
          <a:lstStyle/>
          <a:p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3927917" y="8953410"/>
            <a:ext cx="3004714" cy="277916"/>
          </a:xfrm>
          <a:prstGeom prst="rect">
            <a:avLst/>
          </a:prstGeom>
          <a:noFill/>
          <a:ln>
            <a:noFill/>
          </a:ln>
        </p:spPr>
        <p:txBody>
          <a:bodyPr lIns="92347" tIns="46174" rIns="92347" bIns="46174" anchor="b" anchorCtr="0">
            <a:spAutoFit/>
          </a:bodyPr>
          <a:lstStyle/>
          <a:p>
            <a:pPr algn="r">
              <a:buSzPct val="25000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927917" y="8953410"/>
            <a:ext cx="3004714" cy="277916"/>
          </a:xfrm>
          <a:prstGeom prst="rect">
            <a:avLst/>
          </a:prstGeom>
          <a:noFill/>
          <a:ln>
            <a:noFill/>
          </a:ln>
        </p:spPr>
        <p:txBody>
          <a:bodyPr lIns="92347" tIns="46174" rIns="92347" bIns="46174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92793" y="4384998"/>
            <a:ext cx="5548614" cy="277916"/>
          </a:xfrm>
          <a:prstGeom prst="rect">
            <a:avLst/>
          </a:prstGeom>
          <a:noFill/>
          <a:ln>
            <a:noFill/>
          </a:ln>
        </p:spPr>
        <p:txBody>
          <a:bodyPr lIns="92347" tIns="46174" rIns="92347" bIns="46174" anchor="t" anchorCtr="0">
            <a:spAutoFit/>
          </a:bodyPr>
          <a:lstStyle/>
          <a:p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3927917" y="8953410"/>
            <a:ext cx="3004714" cy="277916"/>
          </a:xfrm>
          <a:prstGeom prst="rect">
            <a:avLst/>
          </a:prstGeom>
          <a:noFill/>
          <a:ln>
            <a:noFill/>
          </a:ln>
        </p:spPr>
        <p:txBody>
          <a:bodyPr lIns="92347" tIns="46174" rIns="92347" bIns="46174" anchor="b" anchorCtr="0">
            <a:spAutoFit/>
          </a:bodyPr>
          <a:lstStyle/>
          <a:p>
            <a:pPr algn="r">
              <a:buSzPct val="25000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927917" y="8953410"/>
            <a:ext cx="3004714" cy="277916"/>
          </a:xfrm>
          <a:prstGeom prst="rect">
            <a:avLst/>
          </a:prstGeom>
          <a:noFill/>
          <a:ln>
            <a:noFill/>
          </a:ln>
        </p:spPr>
        <p:txBody>
          <a:bodyPr lIns="92347" tIns="46174" rIns="92347" bIns="46174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B902-64F0-4A5E-ABBC-D6E01D5E2E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352-F03E-4195-9E71-B7BACDEDD30C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4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132F-5D1A-49EB-BA14-EF2B4E0CFF5D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38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F175-F918-4E16-A809-1CAE606D672E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29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71627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A8A12355-4AF8-4C20-9595-1D994CAFA8CD}" type="datetime1">
              <a:rPr lang="en-US" smtClean="0"/>
              <a:pPr/>
              <a:t>1/30/2014</a:t>
            </a:fld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0022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E362-8368-4F2A-AB8F-E3FB98208C19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6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B3BF-05B0-416E-B281-9E417129F3EA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0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C0A1-07CB-4A9C-8062-7F79E7758BE6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75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F732-27E1-4CF4-AD09-838F0FAAC3D8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50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8F8D-E141-477D-9AD5-99E8719E2F69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38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3439-0772-4F9C-BAC3-1C59B600512B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8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F32-EBCC-46FF-A5D9-4E902F68E7C9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2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8B98-4940-4867-8003-8B8FB2B21B26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686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7683-B5A5-4083-A577-094AF68B4C62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35FF-C964-4AD0-B40C-FE542887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23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s.ametsoc.org/doi/abs/10.1175/WAF-D-13-00066.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tif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journals.ametsoc.org/doi/abs/10.1175/WAF-D-13-00066.1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Building Entrance.JPG"/>
          <p:cNvPicPr>
            <a:picLocks noChangeAspect="1"/>
          </p:cNvPicPr>
          <p:nvPr/>
        </p:nvPicPr>
        <p:blipFill>
          <a:blip r:embed="rId3" cstate="print">
            <a:lum bright="41000" contrast="-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422775" y="11398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304800" y="6324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1000" kern="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2014 WAF/NWP Conference  – January 2014</a:t>
            </a:r>
            <a:endParaRPr lang="en-US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762000" y="3048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3600" b="1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885825" y="1752600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Box 20"/>
          <p:cNvSpPr txBox="1">
            <a:spLocks noChangeArrowheads="1"/>
          </p:cNvSpPr>
          <p:nvPr/>
        </p:nvSpPr>
        <p:spPr bwMode="auto">
          <a:xfrm>
            <a:off x="914400" y="762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/>
              <a:t>Precipitation and Temperature Forecast Performance at the Weather Prediction Center</a:t>
            </a:r>
          </a:p>
          <a:p>
            <a:pPr algn="ctr" eaLnBrk="1" hangingPunct="1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243078"/>
            <a:ext cx="76961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David Novak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WPC Acting Deputy Director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Christopher </a:t>
            </a:r>
            <a:r>
              <a:rPr lang="en-US" dirty="0"/>
              <a:t>Bailey, Keith Brill, Patrick Burke, Wallace </a:t>
            </a:r>
            <a:r>
              <a:rPr lang="en-US" dirty="0" err="1"/>
              <a:t>Hogsett</a:t>
            </a:r>
            <a:r>
              <a:rPr lang="en-US" dirty="0"/>
              <a:t>, Robert Rausch, and Michael </a:t>
            </a:r>
            <a:r>
              <a:rPr lang="en-US" dirty="0" err="1"/>
              <a:t>Schichtel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292804"/>
            <a:ext cx="7696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Novak et al. (2014)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Wea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Forecasting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03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" y="1524000"/>
            <a:ext cx="83375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Max Temp Verification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Noaa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w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231" b="435"/>
          <a:stretch/>
        </p:blipFill>
        <p:spPr>
          <a:xfrm>
            <a:off x="5592762" y="1295400"/>
            <a:ext cx="3398838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64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Max Temp Verification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9" y="1600201"/>
            <a:ext cx="8698999" cy="3352799"/>
          </a:xfrm>
          <a:prstGeom prst="rect">
            <a:avLst/>
          </a:prstGeom>
        </p:spPr>
      </p:pic>
      <p:sp>
        <p:nvSpPr>
          <p:cNvPr id="11" name="Shape 306"/>
          <p:cNvSpPr txBox="1">
            <a:spLocks/>
          </p:cNvSpPr>
          <p:nvPr/>
        </p:nvSpPr>
        <p:spPr>
          <a:xfrm>
            <a:off x="152400" y="5181600"/>
            <a:ext cx="8921017" cy="907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spAutoFit/>
          </a:bodyPr>
          <a:lstStyle>
            <a:lvl1pPr marL="342900" indent="-222250" algn="l" defTabSz="914400" rtl="0" eaLnBrk="1" latinLnBrk="0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defTabSz="914400" rtl="0" eaLnBrk="1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342900">
              <a:buSzPct val="98958"/>
            </a:pPr>
            <a:r>
              <a:rPr lang="en-US" sz="2400" dirty="0" smtClean="0"/>
              <a:t>WPC statistically significantly better than individual raw guidance</a:t>
            </a:r>
          </a:p>
          <a:p>
            <a:pPr indent="-342900">
              <a:buSzPct val="98958"/>
            </a:pPr>
            <a:r>
              <a:rPr lang="en-US" sz="2400" dirty="0" smtClean="0"/>
              <a:t>Bias-corrected and downscaled ECMWF ensemble superior to WPC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121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44459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 </a:t>
            </a:r>
            <a:r>
              <a:rPr lang="en-US" sz="1000" dirty="0" smtClean="0"/>
              <a:t>Statistical significance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44958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 </a:t>
            </a:r>
            <a:r>
              <a:rPr lang="en-US" sz="1000" dirty="0" smtClean="0"/>
              <a:t>Statistical significance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612880"/>
            <a:ext cx="457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xmaxT_dayv12MOS_20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1736"/>
            <a:ext cx="6605587" cy="4554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Max Temp Verification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Noaa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w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Shape 306"/>
          <p:cNvSpPr txBox="1">
            <a:spLocks/>
          </p:cNvSpPr>
          <p:nvPr/>
        </p:nvSpPr>
        <p:spPr>
          <a:xfrm>
            <a:off x="152400" y="5798444"/>
            <a:ext cx="8921017" cy="8309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spAutoFit/>
          </a:bodyPr>
          <a:lstStyle>
            <a:lvl1pPr marL="342900" indent="-222250" algn="l" defTabSz="914400" rtl="0" eaLnBrk="1" latinLnBrk="0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defTabSz="914400" rtl="0" eaLnBrk="1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342900">
              <a:buSzPct val="98958"/>
            </a:pPr>
            <a:r>
              <a:rPr lang="en-US" sz="2400" dirty="0" smtClean="0"/>
              <a:t>When forecasters make large changes to MOS, they are often the correct choice</a:t>
            </a:r>
          </a:p>
        </p:txBody>
      </p:sp>
    </p:spTree>
    <p:extLst>
      <p:ext uri="{BB962C8B-B14F-4D97-AF65-F5344CB8AC3E}">
        <p14:creationId xmlns="" xmlns:p14="http://schemas.microsoft.com/office/powerpoint/2010/main" val="83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icagoPolarVortex.jpg"/>
          <p:cNvPicPr>
            <a:picLocks noChangeAspect="1"/>
          </p:cNvPicPr>
          <p:nvPr/>
        </p:nvPicPr>
        <p:blipFill>
          <a:blip r:embed="rId3">
            <a:lum bright="38000" contrast="-58000"/>
          </a:blip>
          <a:srcRect l="27042"/>
          <a:stretch>
            <a:fillRect/>
          </a:stretch>
        </p:blipFill>
        <p:spPr>
          <a:xfrm>
            <a:off x="0" y="1"/>
            <a:ext cx="91439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‘Polar Vortex’ Event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762000" y="1295400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0" y="6581001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adapted from talk-politics.livejournal.com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83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Automation Conundrum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Downscaled bias-corrected ensemble guidance is competitive with the human forecaster.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However, such automated guidance is most likely to struggle in unusual (often the most critical) weather situations.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0800"/>
            <a:ext cx="284161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5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Automation Conundrum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81400"/>
            <a:ext cx="4191000" cy="2131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816527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safety board investigation is focusing on whether pilots have become </a:t>
            </a:r>
            <a:r>
              <a:rPr lang="en-US" b="1" i="1" dirty="0"/>
              <a:t>overly reliant on automation </a:t>
            </a:r>
            <a:r>
              <a:rPr lang="en-US" dirty="0"/>
              <a:t>to fly commercial planes, and </a:t>
            </a:r>
            <a:r>
              <a:rPr lang="en-US" b="1" dirty="0"/>
              <a:t>whether basic manual flying skills have eroded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(CNN, Dec 11, 2013)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191000" cy="2357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5800" y="12954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Automation improves efficiency. </a:t>
            </a:r>
          </a:p>
          <a:p>
            <a:endParaRPr lang="en-US" sz="2000" b="1" dirty="0" smtClean="0"/>
          </a:p>
          <a:p>
            <a:r>
              <a:rPr lang="en-US" sz="2400" b="1" dirty="0" smtClean="0"/>
              <a:t>However, too much reliance on automation can erode skills that are often needed at the most critical times 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810000" y="5715000"/>
            <a:ext cx="5123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“Contributing </a:t>
            </a:r>
            <a:r>
              <a:rPr lang="en-US" dirty="0"/>
              <a:t>to the survivability of the accident was </a:t>
            </a:r>
            <a:r>
              <a:rPr lang="en-US" b="1" i="1" dirty="0" smtClean="0"/>
              <a:t>the </a:t>
            </a:r>
            <a:r>
              <a:rPr lang="en-US" b="1" i="1" dirty="0"/>
              <a:t>decision-making of the flight </a:t>
            </a:r>
            <a:r>
              <a:rPr lang="en-US" b="1" i="1" dirty="0" smtClean="0"/>
              <a:t>crewmembers …</a:t>
            </a:r>
            <a:r>
              <a:rPr lang="en-US" dirty="0" smtClean="0"/>
              <a:t>” (NTSB)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59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772400" cy="1470025"/>
          </a:xfrm>
        </p:spPr>
        <p:txBody>
          <a:bodyPr/>
          <a:lstStyle/>
          <a:p>
            <a:r>
              <a:rPr lang="en-US" b="1" dirty="0" smtClean="0"/>
              <a:t>A Possible Way Forward</a:t>
            </a:r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2271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295400"/>
            <a:ext cx="85344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Elevate </a:t>
            </a:r>
            <a:r>
              <a:rPr lang="en-US" sz="2400" dirty="0"/>
              <a:t>role of forecaster to higher-order decisions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Removing or accepting </a:t>
            </a:r>
            <a:r>
              <a:rPr lang="en-US" sz="2400" dirty="0"/>
              <a:t>outlier </a:t>
            </a:r>
            <a:r>
              <a:rPr lang="en-US" sz="2400" dirty="0" smtClean="0"/>
              <a:t>forecast guidance,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djusting </a:t>
            </a:r>
            <a:r>
              <a:rPr lang="en-US" sz="2400" dirty="0"/>
              <a:t>for regime dependent </a:t>
            </a:r>
            <a:r>
              <a:rPr lang="en-US" sz="2400" dirty="0" smtClean="0"/>
              <a:t>biases,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eciding </a:t>
            </a:r>
            <a:r>
              <a:rPr lang="en-US" sz="2400" dirty="0"/>
              <a:t>when to substantially deviate from the skillful automated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Help forecasters learn when to intervene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Emphasis </a:t>
            </a:r>
            <a:r>
              <a:rPr lang="en-US" sz="2400" dirty="0"/>
              <a:t>on the most skillful datasets,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Investment </a:t>
            </a:r>
            <a:r>
              <a:rPr lang="en-US" sz="2400" dirty="0"/>
              <a:t>in training, tools, and </a:t>
            </a:r>
            <a:r>
              <a:rPr lang="en-US" sz="2400" dirty="0" smtClean="0"/>
              <a:t>verification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After establishing the above, test whether forecasters can learn </a:t>
            </a:r>
            <a:r>
              <a:rPr lang="en-US" sz="2400" dirty="0"/>
              <a:t>to </a:t>
            </a:r>
            <a:r>
              <a:rPr lang="en-US" sz="2400" dirty="0" smtClean="0"/>
              <a:t>make </a:t>
            </a:r>
            <a:r>
              <a:rPr lang="en-US" sz="2400" dirty="0"/>
              <a:t>statistically significant improvements over the most skillful </a:t>
            </a:r>
            <a:r>
              <a:rPr lang="en-US" sz="2400" dirty="0" smtClean="0"/>
              <a:t>guidance, with particular attention on high-impact events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304002"/>
            <a:ext cx="7696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Novak et al. (2014)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Wea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Forecasting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58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PC Operations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914400" y="9985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7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487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9600" y="1066800"/>
            <a:ext cx="7848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International Model Guidance Suite</a:t>
            </a:r>
          </a:p>
          <a:p>
            <a:pPr algn="ctr"/>
            <a:r>
              <a:rPr lang="en-US" sz="2400" dirty="0" smtClean="0"/>
              <a:t>NCEP,  MDL, CMC, NAEFS, ECMWF, UKMET, FNMOC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09600" y="1905000"/>
            <a:ext cx="7848600" cy="1185809"/>
            <a:chOff x="609600" y="1905000"/>
            <a:chExt cx="7848600" cy="118580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9600" y="1905000"/>
              <a:ext cx="312420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5257800" y="1905001"/>
              <a:ext cx="320040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17" descr="model_diagnostic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741" y="1981200"/>
              <a:ext cx="1579059" cy="110960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33400" y="2971800"/>
            <a:ext cx="9829800" cy="3886200"/>
            <a:chOff x="533400" y="2971800"/>
            <a:chExt cx="9829800" cy="3886200"/>
          </a:xfrm>
        </p:grpSpPr>
        <p:grpSp>
          <p:nvGrpSpPr>
            <p:cNvPr id="55" name="Group 54"/>
            <p:cNvGrpSpPr/>
            <p:nvPr/>
          </p:nvGrpSpPr>
          <p:grpSpPr>
            <a:xfrm>
              <a:off x="562259" y="2971800"/>
              <a:ext cx="7819741" cy="3505199"/>
              <a:chOff x="562259" y="3200400"/>
              <a:chExt cx="7819741" cy="350519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09600" y="3505200"/>
                <a:ext cx="7772400" cy="31700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sz="1000" dirty="0" smtClean="0"/>
              </a:p>
              <a:p>
                <a:endParaRPr lang="en-US" sz="1000" dirty="0" smtClean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62259" y="3563143"/>
                <a:ext cx="7733007" cy="3142456"/>
                <a:chOff x="77639" y="1106487"/>
                <a:chExt cx="8794522" cy="3689094"/>
              </a:xfrm>
            </p:grpSpPr>
            <p:pic>
              <p:nvPicPr>
                <p:cNvPr id="16386" name="Picture 7" descr="day1_psnow_gt_0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280" t="8540" r="5119" b="5125"/>
                <a:stretch>
                  <a:fillRect/>
                </a:stretch>
              </p:blipFill>
              <p:spPr bwMode="auto">
                <a:xfrm>
                  <a:off x="4637800" y="1143000"/>
                  <a:ext cx="1828800" cy="1417638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87" name="Picture 14" descr="tmin_conusF16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014" y="1127920"/>
                  <a:ext cx="1905000" cy="144780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89" name="Picture 33" descr="QPF.gif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832" y="1143000"/>
                  <a:ext cx="1931988" cy="144780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90" name="Picture 32" descr="MPD.gif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960" y="1106487"/>
                  <a:ext cx="1981201" cy="1484313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91" name="Picture 31" descr="ModelDiag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2895600"/>
                  <a:ext cx="1981200" cy="1503363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93" name="Picture 29" descr="Gudes.gif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2895600"/>
                  <a:ext cx="1905000" cy="152400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94" name="Picture 27" descr="Alaska.gif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319" y="2968084"/>
                  <a:ext cx="1911350" cy="1433513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9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343400"/>
                  <a:ext cx="205105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>
                      <a:solidFill>
                        <a:schemeClr val="tx1"/>
                      </a:solidFill>
                    </a:rPr>
                    <a:t>Short Range </a:t>
                  </a:r>
                </a:p>
              </p:txBody>
            </p:sp>
            <p:sp>
              <p:nvSpPr>
                <p:cNvPr id="1639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637800" y="2514600"/>
                  <a:ext cx="17835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chemeClr val="tx1"/>
                      </a:solidFill>
                    </a:rPr>
                    <a:t>Winter Weather</a:t>
                  </a:r>
                </a:p>
              </p:txBody>
            </p:sp>
            <p:sp>
              <p:nvSpPr>
                <p:cNvPr id="1639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858000" y="4425693"/>
                  <a:ext cx="1960563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800" dirty="0">
                      <a:solidFill>
                        <a:schemeClr val="tx1"/>
                      </a:solidFill>
                    </a:rPr>
                    <a:t>Surface Analysis</a:t>
                  </a:r>
                </a:p>
              </p:txBody>
            </p:sp>
            <p:sp>
              <p:nvSpPr>
                <p:cNvPr id="1640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45832" y="2514600"/>
                  <a:ext cx="19050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QPF</a:t>
                  </a:r>
                </a:p>
              </p:txBody>
            </p:sp>
            <p:sp>
              <p:nvSpPr>
                <p:cNvPr id="1640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8139" y="2514602"/>
                  <a:ext cx="2230483" cy="403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Medium Range</a:t>
                  </a:r>
                </a:p>
              </p:txBody>
            </p:sp>
            <p:sp>
              <p:nvSpPr>
                <p:cNvPr id="1640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7639" y="4339684"/>
                  <a:ext cx="2611840" cy="433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 smtClean="0">
                      <a:solidFill>
                        <a:schemeClr val="tx1"/>
                      </a:solidFill>
                    </a:rPr>
                    <a:t>Alaska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0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39620" y="4343400"/>
                  <a:ext cx="2726146" cy="403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>
                      <a:solidFill>
                        <a:schemeClr val="tx1"/>
                      </a:solidFill>
                    </a:rPr>
                    <a:t>Model Diagnostics</a:t>
                  </a:r>
                </a:p>
              </p:txBody>
            </p:sp>
            <p:sp>
              <p:nvSpPr>
                <p:cNvPr id="1640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890960" y="2554287"/>
                  <a:ext cx="1981201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FF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 smtClean="0">
                      <a:solidFill>
                        <a:schemeClr val="tx1"/>
                      </a:solidFill>
                    </a:rPr>
                    <a:t>Met Watch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6411" name="Picture 34" descr="Sfc_NA.gif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0" y="2895600"/>
                  <a:ext cx="1981200" cy="152400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43" name="Straight Connector 42"/>
              <p:cNvCxnSpPr/>
              <p:nvPr/>
            </p:nvCxnSpPr>
            <p:spPr>
              <a:xfrm rot="10800000" flipV="1">
                <a:off x="685800" y="3200400"/>
                <a:ext cx="2971800" cy="304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257800" y="3200400"/>
                <a:ext cx="3124200" cy="304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533400" y="6434078"/>
              <a:ext cx="9829800" cy="423922"/>
              <a:chOff x="533400" y="6434078"/>
              <a:chExt cx="9829800" cy="423922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295400" y="6705600"/>
                <a:ext cx="67056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6434078"/>
                <a:ext cx="24384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FF0000"/>
                    </a:solidFill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orecast lead time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33400" y="6519446"/>
                <a:ext cx="24384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7 Days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10"/>
              <p:cNvSpPr txBox="1">
                <a:spLocks noChangeArrowheads="1"/>
              </p:cNvSpPr>
              <p:nvPr/>
            </p:nvSpPr>
            <p:spPr bwMode="auto">
              <a:xfrm>
                <a:off x="7924800" y="6519446"/>
                <a:ext cx="24384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hours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63083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838" y="0"/>
            <a:ext cx="7726362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Motivation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33400" y="99060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access to the full international model guidance suite, and midway through the transition to ‘forecaster over the loop’, can the human forecaster improve over the accuracy of modern NWP*?</a:t>
            </a:r>
            <a:endParaRPr lang="en-US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6" name="Picture 26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83"/>
            <a:ext cx="838200" cy="8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06" y="76200"/>
            <a:ext cx="8643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Line 4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6" name="Picture 16" descr="spaghetti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72" t="22348" r="15228" b="14883"/>
          <a:stretch/>
        </p:blipFill>
        <p:spPr bwMode="auto">
          <a:xfrm>
            <a:off x="4648200" y="2743200"/>
            <a:ext cx="3657600" cy="269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715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</a:rPr>
              <a:t>*Does not address value added by retaining run-to-run </a:t>
            </a:r>
            <a:r>
              <a:rPr lang="en-US" dirty="0" smtClean="0">
                <a:latin typeface="Times New Roman"/>
              </a:rPr>
              <a:t>continuity, </a:t>
            </a:r>
            <a:r>
              <a:rPr lang="en-US" dirty="0">
                <a:latin typeface="Times New Roman"/>
              </a:rPr>
              <a:t>assuring element </a:t>
            </a:r>
            <a:r>
              <a:rPr lang="en-US" dirty="0" smtClean="0">
                <a:latin typeface="Times New Roman"/>
              </a:rPr>
              <a:t>consistency, or helping </a:t>
            </a:r>
            <a:r>
              <a:rPr lang="en-US" dirty="0">
                <a:latin typeface="Times New Roman"/>
              </a:rPr>
              <a:t>users make informed </a:t>
            </a:r>
            <a:r>
              <a:rPr lang="en-US" dirty="0" smtClean="0">
                <a:latin typeface="Times New Roman"/>
              </a:rPr>
              <a:t>decisions.</a:t>
            </a:r>
            <a:endParaRPr lang="en-US" dirty="0"/>
          </a:p>
        </p:txBody>
      </p:sp>
      <p:pic>
        <p:nvPicPr>
          <p:cNvPr id="12" name="Picture 27" descr="MedRange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55" t="10413" r="10834" b="12645"/>
          <a:stretch>
            <a:fillRect/>
          </a:stretch>
        </p:blipFill>
        <p:spPr bwMode="auto">
          <a:xfrm>
            <a:off x="762000" y="2743200"/>
            <a:ext cx="3674082" cy="2675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621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838" y="0"/>
            <a:ext cx="7726362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Verification Method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against most skillful benchmark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-QPF: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corrected ensemble (ENSBC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-Medium Range 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emp: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corrected and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downscaled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ECMWF </a:t>
            </a:r>
            <a:r>
              <a:rPr lang="en-U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ensemble</a:t>
            </a:r>
            <a:endParaRPr lang="en-US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bias-removed </a:t>
            </a: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threat </a:t>
            </a:r>
            <a:r>
              <a:rPr lang="en-US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score to reduce sensitivity of QPF results to bias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-Ebert (2001); 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Clark et al. 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(2009) </a:t>
            </a:r>
          </a:p>
          <a:p>
            <a:pPr>
              <a:lnSpc>
                <a:spcPct val="90000"/>
              </a:lnSpc>
              <a:defRPr/>
            </a:pPr>
            <a:endParaRPr lang="en-US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for </a:t>
            </a: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significance </a:t>
            </a:r>
            <a:endParaRPr lang="en-US" sz="36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-Random resampling (Hamill 1999)</a:t>
            </a:r>
            <a:endParaRPr lang="en-US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6" name="Picture 26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83"/>
            <a:ext cx="838200" cy="8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1" descr="n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06" y="76200"/>
            <a:ext cx="8643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Line 4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82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hpc.ncep.noaa.gov/qpf/p120i00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5213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QPF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 descr="http://www.wpc.ncep.noaa.gov/pqpf_24hr/p24i_pqpf_ge100_2013100312f07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8" y="3962400"/>
            <a:ext cx="2033892" cy="152406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905000" y="3581400"/>
            <a:ext cx="2438400" cy="1970057"/>
            <a:chOff x="-236485" y="3930993"/>
            <a:chExt cx="3783723" cy="2725264"/>
          </a:xfrm>
        </p:grpSpPr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-236485" y="3930993"/>
              <a:ext cx="3783723" cy="55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Deterministic QPF</a:t>
              </a:r>
            </a:p>
          </p:txBody>
        </p:sp>
        <p:pic>
          <p:nvPicPr>
            <p:cNvPr id="9" name="Picture 9" descr="hpcqpf_day1-2_p48i_v12ZMay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6485" y="4481668"/>
              <a:ext cx="2901244" cy="21745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200400" y="4438650"/>
            <a:ext cx="2061988" cy="1811338"/>
            <a:chOff x="3331779" y="4038600"/>
            <a:chExt cx="2559710" cy="2286828"/>
          </a:xfrm>
        </p:grpSpPr>
        <p:pic>
          <p:nvPicPr>
            <p:cNvPr id="11" name="Picture 17" descr="Excessive_cropped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572000"/>
              <a:ext cx="2081489" cy="17534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3331779" y="4038600"/>
              <a:ext cx="2459422" cy="89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Aft>
                  <a:spcPts val="60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Excessive Rainfall</a:t>
              </a:r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043488" y="35814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Probabilistic QPF</a:t>
            </a: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858000" y="4089737"/>
            <a:ext cx="2438400" cy="2160251"/>
            <a:chOff x="6858000" y="3743662"/>
            <a:chExt cx="2438400" cy="2160251"/>
          </a:xfrm>
        </p:grpSpPr>
        <p:pic>
          <p:nvPicPr>
            <p:cNvPr id="17" name="Picture 32" descr="MPD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419600"/>
              <a:ext cx="1981200" cy="14843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6858000" y="3743662"/>
              <a:ext cx="2438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US" sz="2000" dirty="0" err="1">
                  <a:solidFill>
                    <a:prstClr val="black"/>
                  </a:solidFill>
                </a:rPr>
                <a:t>Mesoscale</a:t>
              </a:r>
              <a:r>
                <a:rPr lang="en-US" sz="2000" dirty="0">
                  <a:solidFill>
                    <a:prstClr val="black"/>
                  </a:solidFill>
                </a:rPr>
                <a:t> Precipitation Discussion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228600" y="4572000"/>
            <a:ext cx="2438400" cy="1752600"/>
            <a:chOff x="228600" y="4494195"/>
            <a:chExt cx="2438399" cy="1752985"/>
          </a:xfrm>
        </p:grpSpPr>
        <p:pic>
          <p:nvPicPr>
            <p:cNvPr id="23" name="Picture 19" descr="Day6-7QPF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76800"/>
              <a:ext cx="1828799" cy="1370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228600" y="4494195"/>
              <a:ext cx="2438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Day 4-7 QPF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6281678"/>
            <a:ext cx="9982200" cy="423922"/>
            <a:chOff x="381000" y="6434078"/>
            <a:chExt cx="9982200" cy="42392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143000" y="6705600"/>
              <a:ext cx="6858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3352800" y="6434078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sz="1600" dirty="0">
                  <a:solidFill>
                    <a:srgbClr val="FF0000"/>
                  </a:solidFill>
                </a:rPr>
                <a:t>f</a:t>
              </a:r>
              <a:r>
                <a:rPr lang="en-US" sz="1600" dirty="0" smtClean="0">
                  <a:solidFill>
                    <a:srgbClr val="FF0000"/>
                  </a:solidFill>
                </a:rPr>
                <a:t>orecast lead time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381000" y="6519446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sz="1600" dirty="0" smtClean="0">
                  <a:solidFill>
                    <a:srgbClr val="FF0000"/>
                  </a:solidFill>
                </a:rPr>
                <a:t>7 Days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7924800" y="6519446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sz="1600" dirty="0" smtClean="0">
                  <a:solidFill>
                    <a:srgbClr val="FF0000"/>
                  </a:solidFill>
                </a:rPr>
                <a:t>hours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524000" y="3048000"/>
            <a:ext cx="26670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1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2.wpc.ncep.noaa.gov/annualhpc/qpf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0" y="1286256"/>
            <a:ext cx="8036020" cy="549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143000" y="-30232"/>
            <a:ext cx="6934199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Long-Term WPC QPF Verification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4422775" y="1139825"/>
            <a:ext cx="31114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914400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7" descr="Noaa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462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nw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8262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/>
          <a:lstStyle>
            <a:defPPr>
              <a:defRPr lang="en-US"/>
            </a:defPPr>
            <a:lvl1pPr marL="0" marR="0" indent="0" algn="r" defTabSz="914400" rtl="0" eaLnBrk="1" latinLnBrk="0" hangingPunct="1">
              <a:defRPr sz="1400" b="0" i="0" u="none" strike="noStrike" kern="1200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6535FF-C964-4AD0-B40C-FE542887D9C4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3199" y="1379834"/>
            <a:ext cx="7906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WPC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2181761"/>
            <a:ext cx="1828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Day 3 WPC forecast skill is nearly equal to Day 1 forecast skill in 1990s.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0608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3" y="1238548"/>
            <a:ext cx="4439357" cy="3001804"/>
          </a:xfrm>
          <a:prstGeom prst="rect">
            <a:avLst/>
          </a:prstGeom>
        </p:spPr>
      </p:pic>
      <p:sp>
        <p:nvSpPr>
          <p:cNvPr id="305" name="Shape 305"/>
          <p:cNvSpPr txBox="1"/>
          <p:nvPr/>
        </p:nvSpPr>
        <p:spPr>
          <a:xfrm>
            <a:off x="188913" y="6428641"/>
            <a:ext cx="19049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lang="en-US" sz="1200" b="0" i="0" u="none" strike="noStrike" cap="none" baseline="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143000" y="246767"/>
            <a:ext cx="6934199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Day 1 QPF: 1 in Threshold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4422775" y="1139825"/>
            <a:ext cx="31114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914400" y="10747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7" descr="Noaa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nw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306"/>
          <p:cNvSpPr txBox="1">
            <a:spLocks/>
          </p:cNvSpPr>
          <p:nvPr/>
        </p:nvSpPr>
        <p:spPr>
          <a:xfrm>
            <a:off x="304800" y="4572000"/>
            <a:ext cx="8839200" cy="135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spAutoFit/>
          </a:bodyPr>
          <a:lstStyle>
            <a:lvl1pPr marL="342900" indent="-222250" algn="l" defTabSz="914400" rtl="0" eaLnBrk="1" latinLnBrk="0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defTabSz="914400" rtl="0" eaLnBrk="1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342900">
              <a:buSzPct val="98958"/>
            </a:pPr>
            <a:r>
              <a:rPr lang="en-US" sz="2400" dirty="0" smtClean="0"/>
              <a:t>WPC outperforms all individual models</a:t>
            </a:r>
          </a:p>
          <a:p>
            <a:pPr indent="-342900">
              <a:buSzPct val="98958"/>
            </a:pPr>
            <a:r>
              <a:rPr lang="en-US" sz="2400" dirty="0" smtClean="0"/>
              <a:t>Most guidance under-biased</a:t>
            </a:r>
          </a:p>
          <a:p>
            <a:pPr indent="-342900">
              <a:buSzPct val="98958"/>
            </a:pPr>
            <a:r>
              <a:rPr lang="en-US" sz="2400" dirty="0" smtClean="0"/>
              <a:t>WPC-generated ENSBC is competitive with WPC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495800" y="1219200"/>
            <a:ext cx="4363472" cy="3341132"/>
            <a:chOff x="4495800" y="1219200"/>
            <a:chExt cx="4363472" cy="3341132"/>
          </a:xfrm>
        </p:grpSpPr>
        <p:sp>
          <p:nvSpPr>
            <p:cNvPr id="16" name="TextBox 15"/>
            <p:cNvSpPr txBox="1"/>
            <p:nvPr/>
          </p:nvSpPr>
          <p:spPr>
            <a:xfrm>
              <a:off x="5943600" y="4191000"/>
              <a:ext cx="194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 </a:t>
              </a:r>
              <a:r>
                <a:rPr lang="en-US" sz="1400" dirty="0" smtClean="0"/>
                <a:t>Statistical significance</a:t>
              </a:r>
              <a:endParaRPr lang="en-US" sz="1400" dirty="0"/>
            </a:p>
          </p:txBody>
        </p:sp>
        <p:pic>
          <p:nvPicPr>
            <p:cNvPr id="18" name="Picture 17" descr="Day1_1in_2013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5800" y="1219200"/>
              <a:ext cx="4363472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76889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451517" cy="3010026"/>
          </a:xfrm>
          <a:prstGeom prst="rect">
            <a:avLst/>
          </a:prstGeom>
        </p:spPr>
      </p:pic>
      <p:sp>
        <p:nvSpPr>
          <p:cNvPr id="305" name="Shape 305"/>
          <p:cNvSpPr txBox="1"/>
          <p:nvPr/>
        </p:nvSpPr>
        <p:spPr>
          <a:xfrm>
            <a:off x="188913" y="6428641"/>
            <a:ext cx="19049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lang="en-US" sz="1200" b="0" i="0" u="none" strike="noStrike" cap="none" baseline="0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143000" y="246767"/>
            <a:ext cx="6934199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Day 1 QPF: </a:t>
            </a: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6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Threshold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4422775" y="1139825"/>
            <a:ext cx="31114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914400" y="1074738"/>
            <a:ext cx="7696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7" descr="Noaa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6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nw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60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306"/>
          <p:cNvSpPr txBox="1">
            <a:spLocks/>
          </p:cNvSpPr>
          <p:nvPr/>
        </p:nvSpPr>
        <p:spPr>
          <a:xfrm>
            <a:off x="231422" y="4343400"/>
            <a:ext cx="8839200" cy="18004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spAutoFit/>
          </a:bodyPr>
          <a:lstStyle>
            <a:lvl1pPr marL="342900" indent="-222250" algn="l" defTabSz="914400" rtl="0" eaLnBrk="1" latinLnBrk="0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defTabSz="914400" rtl="0" eaLnBrk="1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524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342900">
              <a:buSzPct val="98958"/>
            </a:pPr>
            <a:r>
              <a:rPr lang="en-US" sz="2400" dirty="0" smtClean="0"/>
              <a:t>WPC outperforms all individual models</a:t>
            </a:r>
          </a:p>
          <a:p>
            <a:pPr indent="-342900">
              <a:buSzPct val="98958"/>
            </a:pPr>
            <a:r>
              <a:rPr lang="en-US" sz="2400" dirty="0" smtClean="0"/>
              <a:t>Performance improving through time (</a:t>
            </a:r>
            <a:r>
              <a:rPr lang="en-US" sz="2400" dirty="0" err="1" smtClean="0"/>
              <a:t>Sukovich</a:t>
            </a:r>
            <a:r>
              <a:rPr lang="en-US" sz="2400" dirty="0" smtClean="0"/>
              <a:t> et al. 2013)</a:t>
            </a:r>
          </a:p>
          <a:p>
            <a:pPr indent="-342900">
              <a:buSzPct val="98958"/>
            </a:pPr>
            <a:r>
              <a:rPr lang="en-US" sz="2400" dirty="0" smtClean="0"/>
              <a:t>Most guidance under-biased</a:t>
            </a:r>
          </a:p>
          <a:p>
            <a:pPr indent="-342900">
              <a:buSzPct val="98958"/>
            </a:pPr>
            <a:r>
              <a:rPr lang="en-US" sz="2400" dirty="0" smtClean="0"/>
              <a:t>ENSBC is competitive with WPC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19600" y="1143000"/>
            <a:ext cx="4419600" cy="3264932"/>
            <a:chOff x="4419600" y="1143000"/>
            <a:chExt cx="4419600" cy="3264932"/>
          </a:xfrm>
        </p:grpSpPr>
        <p:pic>
          <p:nvPicPr>
            <p:cNvPr id="16" name="Picture 15" descr="Day1_3in_2013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1143000"/>
              <a:ext cx="4419600" cy="30100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43600" y="4038600"/>
              <a:ext cx="194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 </a:t>
              </a:r>
              <a:r>
                <a:rPr lang="en-US" sz="1400" dirty="0" smtClean="0"/>
                <a:t>Statistical significance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78058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tmin_conusF16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/>
              <a:t>Medium Range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35FF-C964-4AD0-B40C-FE542887D9C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14" descr="tmin_conusF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81912"/>
            <a:ext cx="2156542" cy="17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ressure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1" y="4687866"/>
            <a:ext cx="2335213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tmax_akF108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0" t="12062" r="2730" b="15519"/>
          <a:stretch/>
        </p:blipFill>
        <p:spPr bwMode="auto">
          <a:xfrm>
            <a:off x="6477000" y="4687866"/>
            <a:ext cx="2164080" cy="16367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09600" y="3974026"/>
            <a:ext cx="21115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Fronts &amp; Pressure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3993768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CONUS Sensible </a:t>
            </a:r>
            <a:r>
              <a:rPr lang="en-US" sz="2000" dirty="0" err="1" smtClean="0">
                <a:solidFill>
                  <a:prstClr val="black"/>
                </a:solidFill>
              </a:rPr>
              <a:t>Wx</a:t>
            </a:r>
            <a:r>
              <a:rPr lang="en-US" sz="2000" dirty="0" smtClean="0">
                <a:solidFill>
                  <a:prstClr val="black"/>
                </a:solidFill>
              </a:rPr>
              <a:t> Elements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39840" y="3974026"/>
            <a:ext cx="2301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Alaska Sensible </a:t>
            </a:r>
            <a:r>
              <a:rPr lang="en-US" sz="2000" dirty="0" err="1" smtClean="0">
                <a:solidFill>
                  <a:prstClr val="black"/>
                </a:solidFill>
              </a:rPr>
              <a:t>Wx</a:t>
            </a:r>
            <a:r>
              <a:rPr lang="en-US" sz="2000" dirty="0" smtClean="0">
                <a:solidFill>
                  <a:prstClr val="black"/>
                </a:solidFill>
              </a:rPr>
              <a:t> Elements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3657600"/>
            <a:ext cx="26670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4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8995</TotalTime>
  <Words>592</Words>
  <Application>Microsoft Office PowerPoint</Application>
  <PresentationFormat>On-screen Show (4:3)</PresentationFormat>
  <Paragraphs>167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WPC Operations</vt:lpstr>
      <vt:lpstr>Motivation</vt:lpstr>
      <vt:lpstr>Verification Method</vt:lpstr>
      <vt:lpstr>QPF</vt:lpstr>
      <vt:lpstr>Long-Term WPC QPF Verification</vt:lpstr>
      <vt:lpstr>Day 1 QPF: 1 in Threshold</vt:lpstr>
      <vt:lpstr>Day 1 QPF: 3 in Threshold</vt:lpstr>
      <vt:lpstr>Medium Range</vt:lpstr>
      <vt:lpstr>Max Temp Verification</vt:lpstr>
      <vt:lpstr>Max Temp Verification</vt:lpstr>
      <vt:lpstr>Max Temp Verification</vt:lpstr>
      <vt:lpstr>‘Polar Vortex’ Event</vt:lpstr>
      <vt:lpstr>Automation Conundrum</vt:lpstr>
      <vt:lpstr>Automation Conundrum</vt:lpstr>
      <vt:lpstr>A Possible Way Forward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 Hogsett</dc:creator>
  <cp:lastModifiedBy>David Novak</cp:lastModifiedBy>
  <cp:revision>239</cp:revision>
  <dcterms:created xsi:type="dcterms:W3CDTF">2012-11-27T16:27:56Z</dcterms:created>
  <dcterms:modified xsi:type="dcterms:W3CDTF">2014-01-31T02:15:12Z</dcterms:modified>
</cp:coreProperties>
</file>