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7" r:id="rId3"/>
    <p:sldId id="265" r:id="rId4"/>
    <p:sldId id="266" r:id="rId5"/>
    <p:sldId id="267" r:id="rId6"/>
    <p:sldId id="275" r:id="rId7"/>
    <p:sldId id="269" r:id="rId8"/>
    <p:sldId id="270" r:id="rId9"/>
    <p:sldId id="277" r:id="rId10"/>
    <p:sldId id="258" r:id="rId11"/>
    <p:sldId id="259" r:id="rId12"/>
    <p:sldId id="260" r:id="rId13"/>
    <p:sldId id="261" r:id="rId14"/>
    <p:sldId id="262" r:id="rId15"/>
    <p:sldId id="263" r:id="rId16"/>
    <p:sldId id="26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496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7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5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5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638D-4102-5A4F-928D-3862EDE2FCEB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F047-3672-2442-95F1-2474D34BE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Presidents’ Day Storm of 19 Feb 1979:  A Big Picture Perspective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Large-scale flow pattern was characterized by distinct multi-week weather regimes</a:t>
            </a:r>
          </a:p>
          <a:p>
            <a:r>
              <a:rPr lang="en-US" sz="2400" b="1" dirty="0" smtClean="0"/>
              <a:t>Major </a:t>
            </a:r>
            <a:r>
              <a:rPr lang="en-US" sz="2400" b="1" dirty="0" err="1" smtClean="0"/>
              <a:t>teleconnection</a:t>
            </a:r>
            <a:r>
              <a:rPr lang="en-US" sz="2400" b="1" dirty="0" smtClean="0"/>
              <a:t> indices (PNA, NAO, and AO) were all negative</a:t>
            </a:r>
          </a:p>
          <a:p>
            <a:r>
              <a:rPr lang="en-US" sz="2400" b="1" dirty="0" smtClean="0"/>
              <a:t>Madden-Julian Oscillation transitioned from warm to cold phases during January-February</a:t>
            </a:r>
          </a:p>
          <a:p>
            <a:r>
              <a:rPr lang="en-US" sz="2400" b="1" dirty="0" smtClean="0"/>
              <a:t> The Oceanic Nino Index was near zero during Jan-Feb and transitioned to weakly positive during March</a:t>
            </a: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910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Mean and Anomaly 500-hPa </a:t>
            </a:r>
            <a:r>
              <a:rPr lang="en-US" sz="3600" b="1" dirty="0" err="1" smtClean="0">
                <a:solidFill>
                  <a:srgbClr val="FF0000"/>
                </a:solidFill>
              </a:rPr>
              <a:t>Geopotential</a:t>
            </a:r>
            <a:r>
              <a:rPr lang="en-US" sz="3600" b="1" dirty="0" smtClean="0">
                <a:solidFill>
                  <a:srgbClr val="FF0000"/>
                </a:solidFill>
              </a:rPr>
              <a:t> Heights (m)</a:t>
            </a:r>
            <a:r>
              <a:rPr lang="en-US" sz="3600" b="1" dirty="0" smtClean="0">
                <a:solidFill>
                  <a:srgbClr val="FF0000"/>
                </a:solidFill>
              </a:rPr>
              <a:t>:  1</a:t>
            </a:r>
            <a:r>
              <a:rPr lang="en-US" sz="3600" b="1" dirty="0">
                <a:solidFill>
                  <a:srgbClr val="FF0000"/>
                </a:solidFill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</a:rPr>
              <a:t>31 </a:t>
            </a:r>
            <a:r>
              <a:rPr lang="en-US" sz="3600" b="1" dirty="0" smtClean="0">
                <a:solidFill>
                  <a:srgbClr val="FF0000"/>
                </a:solidFill>
              </a:rPr>
              <a:t>Jan 1979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NA_500Z_1-31Jan79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  <p:pic>
        <p:nvPicPr>
          <p:cNvPr id="6" name="Content Placeholder 5" descr="NA_500Z'_1-31Jan79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23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Mean and Anomaly 850</a:t>
            </a:r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hPa Temperatures (°C):  1</a:t>
            </a:r>
            <a:r>
              <a:rPr lang="en-US" sz="3600" b="1" dirty="0">
                <a:solidFill>
                  <a:srgbClr val="FF0000"/>
                </a:solidFill>
              </a:rPr>
              <a:t>–</a:t>
            </a:r>
            <a:r>
              <a:rPr lang="en-US" sz="3600" b="1" dirty="0" smtClean="0">
                <a:solidFill>
                  <a:srgbClr val="FF0000"/>
                </a:solidFill>
              </a:rPr>
              <a:t>31 </a:t>
            </a:r>
            <a:r>
              <a:rPr lang="en-US" sz="3600" b="1" dirty="0" smtClean="0">
                <a:solidFill>
                  <a:srgbClr val="FF0000"/>
                </a:solidFill>
              </a:rPr>
              <a:t>Jan 1979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NA_850T_1-31Jan79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  <p:pic>
        <p:nvPicPr>
          <p:cNvPr id="6" name="Content Placeholder 5" descr="NA_850T'_1-31Jan79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300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Mean and Anomaly 500-hPa </a:t>
            </a:r>
            <a:r>
              <a:rPr lang="en-US" sz="3600" b="1" dirty="0" err="1" smtClean="0">
                <a:solidFill>
                  <a:srgbClr val="FF0000"/>
                </a:solidFill>
              </a:rPr>
              <a:t>Geopotential</a:t>
            </a:r>
            <a:r>
              <a:rPr lang="en-US" sz="3600" b="1" dirty="0" smtClean="0">
                <a:solidFill>
                  <a:srgbClr val="FF0000"/>
                </a:solidFill>
              </a:rPr>
              <a:t> Heights (m):  1–21 </a:t>
            </a:r>
            <a:r>
              <a:rPr lang="en-US" sz="3600" b="1" dirty="0" smtClean="0">
                <a:solidFill>
                  <a:srgbClr val="FF0000"/>
                </a:solidFill>
              </a:rPr>
              <a:t>Feb 1979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NA_500Z_1-21Feb79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  <p:pic>
        <p:nvPicPr>
          <p:cNvPr id="8" name="Content Placeholder 7" descr="NA_500Z'_1-21Feb79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09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Mean and Anomaly 850-hPa Temperatures (°C):  1–21 Feb 1979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NA_850T_1-21Feb79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  <p:pic>
        <p:nvPicPr>
          <p:cNvPr id="9" name="Content Placeholder 8" descr="NA_850T'_1-21Feb79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99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Mean and Anomaly 500-hPa </a:t>
            </a:r>
            <a:r>
              <a:rPr lang="en-US" sz="3600" b="1" dirty="0" err="1" smtClean="0">
                <a:solidFill>
                  <a:srgbClr val="FF0000"/>
                </a:solidFill>
              </a:rPr>
              <a:t>Geopotential</a:t>
            </a:r>
            <a:r>
              <a:rPr lang="en-US" sz="3600" b="1" dirty="0" smtClean="0">
                <a:solidFill>
                  <a:srgbClr val="FF0000"/>
                </a:solidFill>
              </a:rPr>
              <a:t> Heights (m):  21 Feb–15 Mar 1979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NA_500Z_21Feb-15Mar79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  <p:pic>
        <p:nvPicPr>
          <p:cNvPr id="6" name="Content Placeholder 5" descr="NA_500Z'_21Feb-15Mar79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55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Mean and Anomaly 850-hPa Temperatures (°C):  21 Feb–15 Mar 1979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NA_850T_21Feb-15Mar79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  <p:pic>
        <p:nvPicPr>
          <p:cNvPr id="6" name="Content Placeholder 5" descr="NA_850T'_21Feb-15Mar79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5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651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O_JFM_19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63" y="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Teleconnection</a:t>
            </a:r>
            <a:r>
              <a:rPr lang="en-US" sz="3200" b="1" dirty="0" smtClean="0">
                <a:solidFill>
                  <a:srgbClr val="FF0000"/>
                </a:solidFill>
              </a:rPr>
              <a:t> and Oceanic Nino Indices: February 1979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Pacific-North American Pattern:  -1.82</a:t>
            </a:r>
          </a:p>
          <a:p>
            <a:r>
              <a:rPr lang="en-US" b="1" dirty="0" smtClean="0"/>
              <a:t>North Atlantic Oscillation:  -0.67</a:t>
            </a:r>
          </a:p>
          <a:p>
            <a:r>
              <a:rPr lang="en-US" b="1" dirty="0" smtClean="0"/>
              <a:t>Arctic Oscillation:  -0.70</a:t>
            </a:r>
          </a:p>
          <a:p>
            <a:r>
              <a:rPr lang="en-US" b="1" dirty="0" smtClean="0"/>
              <a:t>Oceanic Nino Index:  -0.04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367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Northern Hemisphere </a:t>
            </a:r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00</a:t>
            </a:r>
            <a:r>
              <a:rPr lang="en-US" sz="3200" b="1" dirty="0" smtClean="0">
                <a:solidFill>
                  <a:srgbClr val="FF0000"/>
                </a:solidFill>
              </a:rPr>
              <a:t>-hPa height and </a:t>
            </a:r>
            <a:r>
              <a:rPr lang="en-US" sz="3200" b="1" dirty="0" smtClean="0">
                <a:solidFill>
                  <a:srgbClr val="FF0000"/>
                </a:solidFill>
              </a:rPr>
              <a:t>Anomaly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Patterns: 1 Jan to 15 Mar 1979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0Z_NH_1–31Jan19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Z'_NH_1–31Jan19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6" y="0"/>
            <a:ext cx="885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7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Z_NH_1–21Feb19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Z'_NH_1–21Feb19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Z_NH_21Feb–15Mar19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Z'_NH_21Feb–15Mar19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" y="0"/>
            <a:ext cx="885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7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North American 500-hPa height and 850-hPa Temperature Patterns: 1 Jan to 15 Mar 1979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246</Words>
  <Application>Microsoft Macintosh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Presidents’ Day Storm of 19 Feb 1979:  A Big Picture Perspective</vt:lpstr>
      <vt:lpstr>Northern Hemisphere 300-hPa height and Anomaly Patterns: 1 Jan to 15 Mar 1979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North American 500-hPa height and 850-hPa Temperature Patterns: 1 Jan to 15 Mar 1979</vt:lpstr>
      <vt:lpstr>Mean and Anomaly 500-hPa Geopotential Heights (m):  1–31 Jan 1979</vt:lpstr>
      <vt:lpstr>Mean and Anomaly 850-hPa Temperatures (°C):  1–31 Jan 1979 </vt:lpstr>
      <vt:lpstr>Mean and Anomaly 500-hPa Geopotential Heights (m):  1–21 Feb 1979</vt:lpstr>
      <vt:lpstr>Mean and Anomaly 850-hPa Temperatures (°C):  1–21 Feb 1979 </vt:lpstr>
      <vt:lpstr>Mean and Anomaly 500-hPa Geopotential Heights (m):  21 Feb–15 Mar 1979</vt:lpstr>
      <vt:lpstr>Mean and Anomaly 850-hPa Temperatures (°C):  21 Feb–15 Mar 1979 </vt:lpstr>
      <vt:lpstr>PowerPoint Presentation</vt:lpstr>
      <vt:lpstr>Teleconnection and Oceanic Nino Indices: February 1979</vt:lpstr>
    </vt:vector>
  </TitlesOfParts>
  <Company>SUNY/Albany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Bosart</dc:creator>
  <cp:lastModifiedBy>Lance Bosart</cp:lastModifiedBy>
  <cp:revision>7</cp:revision>
  <dcterms:created xsi:type="dcterms:W3CDTF">2019-02-15T16:59:42Z</dcterms:created>
  <dcterms:modified xsi:type="dcterms:W3CDTF">2019-02-15T18:40:52Z</dcterms:modified>
</cp:coreProperties>
</file>