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94" r:id="rId3"/>
    <p:sldId id="295" r:id="rId4"/>
    <p:sldId id="333" r:id="rId5"/>
    <p:sldId id="330" r:id="rId6"/>
    <p:sldId id="296" r:id="rId7"/>
    <p:sldId id="297" r:id="rId8"/>
    <p:sldId id="334" r:id="rId9"/>
    <p:sldId id="299" r:id="rId10"/>
    <p:sldId id="298" r:id="rId11"/>
    <p:sldId id="300" r:id="rId12"/>
    <p:sldId id="301" r:id="rId13"/>
    <p:sldId id="257" r:id="rId14"/>
    <p:sldId id="335" r:id="rId15"/>
    <p:sldId id="337" r:id="rId16"/>
    <p:sldId id="339" r:id="rId17"/>
    <p:sldId id="340" r:id="rId18"/>
    <p:sldId id="341" r:id="rId19"/>
    <p:sldId id="342" r:id="rId20"/>
    <p:sldId id="343" r:id="rId21"/>
    <p:sldId id="344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44"/>
    <p:restoredTop sz="94646"/>
  </p:normalViewPr>
  <p:slideViewPr>
    <p:cSldViewPr snapToGrid="0" snapToObjects="1">
      <p:cViewPr varScale="1">
        <p:scale>
          <a:sx n="204" d="100"/>
          <a:sy n="204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2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2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B473-DE0B-594E-9B30-32D8AD0CB2A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D56C6-182C-DF46-AD48-7A4529CE4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23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2A86F-A9B8-CF41-8A3D-45D8B3860D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7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2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2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0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5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0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9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7DB8-0A3D-7E44-8D1B-C4641AB87E5B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FA2E-94D6-1443-AF7E-A502AABDC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19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12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14C5F-55E6-5C45-A5AF-7B392FAED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50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Divergent Circulations Associated with the </a:t>
            </a:r>
            <a:br>
              <a:rPr lang="en-US" b="1" dirty="0"/>
            </a:br>
            <a:r>
              <a:rPr lang="en-US" b="1" dirty="0"/>
              <a:t>Presidents’ Day (1979) Storm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344B1-F881-7446-815B-0134E24555F7}"/>
              </a:ext>
            </a:extLst>
          </p:cNvPr>
          <p:cNvSpPr txBox="1"/>
          <p:nvPr/>
        </p:nvSpPr>
        <p:spPr>
          <a:xfrm>
            <a:off x="0" y="510208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19 February 2019</a:t>
            </a:r>
          </a:p>
        </p:txBody>
      </p:sp>
    </p:spTree>
    <p:extLst>
      <p:ext uri="{BB962C8B-B14F-4D97-AF65-F5344CB8AC3E}">
        <p14:creationId xmlns:p14="http://schemas.microsoft.com/office/powerpoint/2010/main" val="347484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3" imgW="254000" imgH="177800" progId="Equation.3">
                  <p:embed/>
                </p:oleObj>
              </mc:Choice>
              <mc:Fallback>
                <p:oleObj name="Equation" r:id="rId3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5" imgW="279400" imgH="177800" progId="Equation.3">
                  <p:embed/>
                </p:oleObj>
              </mc:Choice>
              <mc:Fallback>
                <p:oleObj name="Equation" r:id="rId5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" name="Equation" r:id="rId11" imgW="711200" imgH="393700" progId="Equation.3">
                  <p:embed/>
                </p:oleObj>
              </mc:Choice>
              <mc:Fallback>
                <p:oleObj name="Equation" r:id="rId11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Geo. Absolute Vorticity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Frontal Characteristics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15" imgW="3759200" imgH="444500" progId="Equation.3">
                  <p:embed/>
                </p:oleObj>
              </mc:Choice>
              <mc:Fallback>
                <p:oleObj name="Equation" r:id="rId15" imgW="3759200" imgH="444500" progId="Equation.3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ef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9" y="930677"/>
            <a:ext cx="5870817" cy="5648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9728" y="1214904"/>
            <a:ext cx="2926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Hakim and Keyser (2001)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455" y="2653258"/>
            <a:ext cx="2747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How do the coefficients of the Sawyer–</a:t>
            </a:r>
            <a:r>
              <a:rPr lang="en-US" sz="2400" dirty="0" err="1"/>
              <a:t>Eliassen</a:t>
            </a:r>
            <a:r>
              <a:rPr lang="en-US" sz="2400" dirty="0"/>
              <a:t> Equation modulate the resultant circulation?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247" y="1051466"/>
            <a:ext cx="1389362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</a:rPr>
              <a:t>Abs. </a:t>
            </a:r>
            <a:r>
              <a:rPr lang="en-US" sz="1600" b="1" dirty="0" err="1">
                <a:solidFill>
                  <a:srgbClr val="FF6600"/>
                </a:solidFill>
              </a:rPr>
              <a:t>Vorticity</a:t>
            </a:r>
            <a:endParaRPr lang="en-US" sz="1600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9619" y="1051466"/>
            <a:ext cx="1262517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8000"/>
                </a:solidFill>
              </a:rPr>
              <a:t>Baroclinicity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051" y="3426587"/>
            <a:ext cx="1560549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0066"/>
                </a:solidFill>
              </a:rPr>
              <a:t>Static Stability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9619" y="3426587"/>
            <a:ext cx="1471645" cy="33855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Near Boundary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320827" y="5684656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4" imgW="3759200" imgH="444500" progId="Equation.3">
                  <p:embed/>
                </p:oleObj>
              </mc:Choice>
              <mc:Fallback>
                <p:oleObj name="Equation" r:id="rId4" imgW="3759200" imgH="444500" progId="Equation.3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27" y="5684656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475693" y="5715288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98959" y="5715288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5612" y="5715288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3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5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2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3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7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2551877" y="4920867"/>
          <a:ext cx="3109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8" name="Equation" r:id="rId17" imgW="1663700" imgH="419100" progId="Equation.3">
                  <p:embed/>
                </p:oleObj>
              </mc:Choice>
              <mc:Fallback>
                <p:oleObj name="Equation" r:id="rId17" imgW="1663700" imgH="419100" progId="Equation.3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877" y="4920867"/>
                        <a:ext cx="3109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3543020" y="5858922"/>
            <a:ext cx="920267" cy="920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720643" y="5877328"/>
            <a:ext cx="920267" cy="9203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3427992" y="5743894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4347465" y="5761505"/>
            <a:ext cx="230057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4606409" y="5770707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5526676" y="5770710"/>
            <a:ext cx="230057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09683" y="5867781"/>
            <a:ext cx="111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Shearing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23206" y="5893313"/>
            <a:ext cx="144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Confluence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Geo. Absolute </a:t>
            </a:r>
            <a:r>
              <a:rPr lang="en-US" sz="2400" b="1" dirty="0" err="1">
                <a:solidFill>
                  <a:srgbClr val="FF6600"/>
                </a:solidFill>
              </a:rPr>
              <a:t>Vorticity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780213" y="1241895"/>
            <a:ext cx="2062161" cy="10064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613167" y="2577626"/>
            <a:ext cx="21956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Geostrophic and Diabatic Forcing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006369" y="2596440"/>
            <a:ext cx="29163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97835" y="3196604"/>
            <a:ext cx="12003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4006370" y="3797562"/>
            <a:ext cx="2924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89778" y="2869259"/>
            <a:ext cx="157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Frontal Characteristics</a:t>
            </a: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3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9A3E3B-D8F2-4842-9D95-3427F4720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823"/>
            <a:ext cx="9144000" cy="34663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9105AD-73B8-1A46-8149-7C3558C6B0E5}"/>
              </a:ext>
            </a:extLst>
          </p:cNvPr>
          <p:cNvCxnSpPr/>
          <p:nvPr/>
        </p:nvCxnSpPr>
        <p:spPr>
          <a:xfrm flipH="1">
            <a:off x="5665304" y="2570922"/>
            <a:ext cx="1577009" cy="11860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0B205-DF57-A740-8ECD-DA263B39B640}"/>
              </a:ext>
            </a:extLst>
          </p:cNvPr>
          <p:cNvCxnSpPr/>
          <p:nvPr/>
        </p:nvCxnSpPr>
        <p:spPr>
          <a:xfrm flipH="1">
            <a:off x="1196843" y="2570922"/>
            <a:ext cx="1577009" cy="11860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2681543" y="2201590"/>
            <a:ext cx="695435" cy="3693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3CE03-D503-6848-8BB5-C836BBF76EBE}"/>
              </a:ext>
            </a:extLst>
          </p:cNvPr>
          <p:cNvSpPr txBox="1"/>
          <p:nvPr/>
        </p:nvSpPr>
        <p:spPr>
          <a:xfrm>
            <a:off x="7242313" y="2201590"/>
            <a:ext cx="695435" cy="3693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D16095-C014-894F-B71C-1B935F8FAC1A}"/>
              </a:ext>
            </a:extLst>
          </p:cNvPr>
          <p:cNvSpPr txBox="1"/>
          <p:nvPr/>
        </p:nvSpPr>
        <p:spPr>
          <a:xfrm>
            <a:off x="907421" y="3694179"/>
            <a:ext cx="695435" cy="3693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FB64C-A3A4-A64B-B984-867797D1D171}"/>
              </a:ext>
            </a:extLst>
          </p:cNvPr>
          <p:cNvSpPr txBox="1"/>
          <p:nvPr/>
        </p:nvSpPr>
        <p:spPr>
          <a:xfrm>
            <a:off x="5457317" y="3756991"/>
            <a:ext cx="695435" cy="369332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1ABF3A-AFD3-4F43-8FB3-B8E0D5E0116B}"/>
              </a:ext>
            </a:extLst>
          </p:cNvPr>
          <p:cNvSpPr txBox="1"/>
          <p:nvPr/>
        </p:nvSpPr>
        <p:spPr>
          <a:xfrm>
            <a:off x="3458666" y="5185326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A68128-C4FB-E745-AF2A-4032C88AEF9D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Overview –312 K Surface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79D12D-36AD-8146-8F89-93AAE246B787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9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9" cy="3791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099" y="1307514"/>
            <a:ext cx="4616716" cy="44498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301316" y="5134862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587805" y="509869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87896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87896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BAA3D-71B2-9A47-9836-451694D6445F}"/>
              </a:ext>
            </a:extLst>
          </p:cNvPr>
          <p:cNvSpPr txBox="1"/>
          <p:nvPr/>
        </p:nvSpPr>
        <p:spPr>
          <a:xfrm>
            <a:off x="1045612" y="5662333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7BA83F-6C44-BD48-88DD-6D9800CC24F3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Wind Perpendicular to Cross Section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A9A90-1414-0443-A43E-DEFBC57C5F6F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B8C8ECA-9745-8446-B56B-DF8BC4B14D64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</p:spTree>
    <p:extLst>
      <p:ext uri="{BB962C8B-B14F-4D97-AF65-F5344CB8AC3E}">
        <p14:creationId xmlns:p14="http://schemas.microsoft.com/office/powerpoint/2010/main" val="203224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9" cy="379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020" y="1049554"/>
            <a:ext cx="4616716" cy="43794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224534" y="4974321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511023" y="4938155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71842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71842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008DD-6CF8-3245-A5C5-19BDD7F80023}"/>
              </a:ext>
            </a:extLst>
          </p:cNvPr>
          <p:cNvSpPr txBox="1"/>
          <p:nvPr/>
        </p:nvSpPr>
        <p:spPr>
          <a:xfrm>
            <a:off x="1017691" y="5497541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3B9EF1-A866-CD4E-BAA7-25E5101061AA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Wind Parallel to Cross Section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F1F5EC-BA1E-A545-9AFC-C53EA3D15489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BFE06F5-53A3-EC4E-99D2-2829DCC6A077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</p:spTree>
    <p:extLst>
      <p:ext uri="{BB962C8B-B14F-4D97-AF65-F5344CB8AC3E}">
        <p14:creationId xmlns:p14="http://schemas.microsoft.com/office/powerpoint/2010/main" val="407262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8" cy="379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58" y="1239810"/>
            <a:ext cx="4616716" cy="3998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419978" y="4974321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706467" y="4938155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2A5AF-40A2-7841-8226-FC5B03A3978E}"/>
              </a:ext>
            </a:extLst>
          </p:cNvPr>
          <p:cNvSpPr txBox="1"/>
          <p:nvPr/>
        </p:nvSpPr>
        <p:spPr>
          <a:xfrm>
            <a:off x="1187960" y="5312875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38B331-5A72-F140-9B9C-0EC70CEFB0FE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A1C2EA-D86C-1E4F-9E5A-6B606F89FE26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Full Sawyer–</a:t>
            </a:r>
            <a:r>
              <a:rPr lang="en-US" sz="4000" dirty="0" err="1"/>
              <a:t>Eliassen</a:t>
            </a:r>
            <a:r>
              <a:rPr lang="en-US" sz="4000" dirty="0"/>
              <a:t> Circulation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F4B450-68AA-2041-B929-07EA477A627C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62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8" cy="379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5" y="1239810"/>
            <a:ext cx="4425590" cy="3998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419978" y="4974321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706467" y="4938155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81EAD-2176-324F-8EFB-9FCBC8256AA8}"/>
              </a:ext>
            </a:extLst>
          </p:cNvPr>
          <p:cNvSpPr txBox="1"/>
          <p:nvPr/>
        </p:nvSpPr>
        <p:spPr>
          <a:xfrm>
            <a:off x="1160040" y="5461375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3E05C-866D-A941-987F-D83CEFCAE93F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75D861-631A-D044-BBD4-6177C29B04A0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Contribution from Horizontal Shear Term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75E5C47-903D-2244-A9CA-121BF018F1AC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4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8" cy="379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97" y="1239810"/>
            <a:ext cx="4193806" cy="3998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419978" y="4974321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706467" y="4938155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75166-CF8F-3A4A-A3EC-6CAFEAB91167}"/>
              </a:ext>
            </a:extLst>
          </p:cNvPr>
          <p:cNvSpPr txBox="1"/>
          <p:nvPr/>
        </p:nvSpPr>
        <p:spPr>
          <a:xfrm>
            <a:off x="1160040" y="5276709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82952-485A-F544-B379-9782406A5DEB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CBCAA2-E720-6A45-B6CB-C2DDE72C785E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Contribution from Confluence Term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2A3807-61B9-8043-8570-52D3E51B4267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4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E67A4C-5605-E94B-BD44-C55F28042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84" y="1343680"/>
            <a:ext cx="5054908" cy="37911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91ED07-15D3-EA49-ADBE-952A37073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058" y="1239810"/>
            <a:ext cx="4616716" cy="39989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701289-F60B-884F-80D3-C17D0C9E9A0A}"/>
              </a:ext>
            </a:extLst>
          </p:cNvPr>
          <p:cNvSpPr txBox="1"/>
          <p:nvPr/>
        </p:nvSpPr>
        <p:spPr>
          <a:xfrm>
            <a:off x="419978" y="4974321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0B88C-59BC-FE46-ABFF-024757355F8B}"/>
              </a:ext>
            </a:extLst>
          </p:cNvPr>
          <p:cNvSpPr txBox="1"/>
          <p:nvPr/>
        </p:nvSpPr>
        <p:spPr>
          <a:xfrm>
            <a:off x="3706467" y="4938155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05426-DC1C-A745-BAF8-DA208C38BFB7}"/>
              </a:ext>
            </a:extLst>
          </p:cNvPr>
          <p:cNvSpPr txBox="1"/>
          <p:nvPr/>
        </p:nvSpPr>
        <p:spPr>
          <a:xfrm>
            <a:off x="8482765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8EDF3C-DA43-E14B-8E79-34C35D1CA75B}"/>
              </a:ext>
            </a:extLst>
          </p:cNvPr>
          <p:cNvSpPr txBox="1"/>
          <p:nvPr/>
        </p:nvSpPr>
        <p:spPr>
          <a:xfrm>
            <a:off x="4598181" y="4732386"/>
            <a:ext cx="695435" cy="523220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</a:rPr>
              <a:t>A’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F9401-7712-184D-B7C2-96887B426BA8}"/>
              </a:ext>
            </a:extLst>
          </p:cNvPr>
          <p:cNvSpPr txBox="1"/>
          <p:nvPr/>
        </p:nvSpPr>
        <p:spPr>
          <a:xfrm>
            <a:off x="1277796" y="5199765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Uccellini</a:t>
            </a:r>
            <a:r>
              <a:rPr lang="en-US" b="1" dirty="0">
                <a:solidFill>
                  <a:srgbClr val="0070C0"/>
                </a:solidFill>
              </a:rPr>
              <a:t> et al. (1985)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9AB10-0A45-3C40-BB80-97EFF1DE9FFC}"/>
              </a:ext>
            </a:extLst>
          </p:cNvPr>
          <p:cNvSpPr txBox="1"/>
          <p:nvPr/>
        </p:nvSpPr>
        <p:spPr>
          <a:xfrm>
            <a:off x="5656835" y="4990974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CFSR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DCD6BA-654E-D345-86D0-54AF8626D38C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Full Sawyer–</a:t>
            </a:r>
            <a:r>
              <a:rPr lang="en-US" sz="4000" dirty="0" err="1"/>
              <a:t>Eliassen</a:t>
            </a:r>
            <a:r>
              <a:rPr lang="en-US" sz="4000" dirty="0"/>
              <a:t> Circulation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87937A-A511-454C-88C9-41A605EC9732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39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Sawyer–</a:t>
            </a:r>
            <a:r>
              <a:rPr lang="en-US" sz="4000" dirty="0" err="1"/>
              <a:t>Eliassen</a:t>
            </a:r>
            <a:r>
              <a:rPr lang="en-US" sz="4000" dirty="0"/>
              <a:t> Circulation Equation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0737" y="1295665"/>
            <a:ext cx="8555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Sawyer (1956)–</a:t>
            </a:r>
            <a:r>
              <a:rPr lang="en-US" sz="2800" b="1" dirty="0" err="1">
                <a:solidFill>
                  <a:srgbClr val="FF0000"/>
                </a:solidFill>
              </a:rPr>
              <a:t>Eliassen</a:t>
            </a:r>
            <a:r>
              <a:rPr lang="en-US" sz="2800" b="1" dirty="0">
                <a:solidFill>
                  <a:srgbClr val="FF0000"/>
                </a:solidFill>
              </a:rPr>
              <a:t> (1962) Circulation Equation </a:t>
            </a:r>
            <a:r>
              <a:rPr lang="en-US" sz="2800" dirty="0"/>
              <a:t>provides a way to diagnose the transverse circulations associated with active fronts.</a:t>
            </a:r>
          </a:p>
        </p:txBody>
      </p:sp>
      <p:pic>
        <p:nvPicPr>
          <p:cNvPr id="2" name="Picture 1" descr="standard_arnt-eliass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69" y="2536357"/>
            <a:ext cx="2557272" cy="36576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66551" y="5793371"/>
            <a:ext cx="386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Arnt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Eliassen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3327" y="6226176"/>
            <a:ext cx="2858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Norwegian Encyclopedia</a:t>
            </a:r>
          </a:p>
        </p:txBody>
      </p:sp>
    </p:spTree>
    <p:extLst>
      <p:ext uri="{BB962C8B-B14F-4D97-AF65-F5344CB8AC3E}">
        <p14:creationId xmlns:p14="http://schemas.microsoft.com/office/powerpoint/2010/main" val="2741629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A0F1E-D7C6-6941-A25A-48004CC8B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320" y="1154535"/>
            <a:ext cx="5048563" cy="5204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A6F8CC-544F-A547-94FD-B54BEBA1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3" y="3325047"/>
            <a:ext cx="3722032" cy="8633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AE70C9-0ABF-834A-8A1C-7FFA03A14347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Psi Vector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7A5257-7230-6442-8028-D7B406887BC3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EA4C862-9081-4447-A403-435D26CBA87A}"/>
              </a:ext>
            </a:extLst>
          </p:cNvPr>
          <p:cNvSpPr txBox="1"/>
          <p:nvPr/>
        </p:nvSpPr>
        <p:spPr>
          <a:xfrm>
            <a:off x="1090592" y="5025710"/>
            <a:ext cx="222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Keyser et al. (1989)</a:t>
            </a:r>
          </a:p>
        </p:txBody>
      </p:sp>
    </p:spTree>
    <p:extLst>
      <p:ext uri="{BB962C8B-B14F-4D97-AF65-F5344CB8AC3E}">
        <p14:creationId xmlns:p14="http://schemas.microsoft.com/office/powerpoint/2010/main" val="3492652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7E44F3-719A-1247-AAA2-EC79F9F7B684}"/>
              </a:ext>
            </a:extLst>
          </p:cNvPr>
          <p:cNvSpPr/>
          <p:nvPr/>
        </p:nvSpPr>
        <p:spPr>
          <a:xfrm>
            <a:off x="6470602" y="4907047"/>
            <a:ext cx="599134" cy="11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0449A1-EF76-A248-BC56-D0915CEEF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4" y="1270388"/>
            <a:ext cx="7309254" cy="52794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F7524-E3E8-2E41-A8C2-5C37D3276645}"/>
              </a:ext>
            </a:extLst>
          </p:cNvPr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500-hPa Psi Vectors – 12Z 18 Feb 1979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ADC196-F288-8D4C-844C-DBF24A55AB87}"/>
              </a:ext>
            </a:extLst>
          </p:cNvPr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78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89" y="173790"/>
            <a:ext cx="9250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0737" y="1012189"/>
            <a:ext cx="85557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/>
            <a:r>
              <a:rPr lang="en-US" dirty="0" err="1"/>
              <a:t>Eliassen</a:t>
            </a:r>
            <a:r>
              <a:rPr lang="en-US" dirty="0"/>
              <a:t>, A., 1962: On the vertical circulation in frontal zones. </a:t>
            </a:r>
            <a:r>
              <a:rPr lang="en-US" i="1" dirty="0" err="1"/>
              <a:t>Geophys</a:t>
            </a:r>
            <a:r>
              <a:rPr lang="en-US" i="1" dirty="0"/>
              <a:t>. Publ.</a:t>
            </a:r>
            <a:r>
              <a:rPr lang="en-US" dirty="0"/>
              <a:t>, </a:t>
            </a:r>
            <a:r>
              <a:rPr lang="en-US" b="1" dirty="0"/>
              <a:t>24, </a:t>
            </a:r>
            <a:r>
              <a:rPr lang="en-US" dirty="0"/>
              <a:t>147-160.</a:t>
            </a:r>
          </a:p>
          <a:p>
            <a:pPr marL="450850" indent="-450850"/>
            <a:r>
              <a:rPr lang="en-US" dirty="0"/>
              <a:t>Hakim, G. J., and D. Keyser, 2001: Canonical frontal circulation patterns in terms of Green’s functions for the Sawyer–</a:t>
            </a:r>
            <a:r>
              <a:rPr lang="en-US" dirty="0" err="1"/>
              <a:t>Eliassen</a:t>
            </a:r>
            <a:r>
              <a:rPr lang="en-US" dirty="0"/>
              <a:t> equation. </a:t>
            </a:r>
            <a:r>
              <a:rPr lang="en-US" i="1" dirty="0"/>
              <a:t>Quart. J. Roy. Meteor. Soc.</a:t>
            </a:r>
            <a:r>
              <a:rPr lang="en-US" dirty="0"/>
              <a:t>, </a:t>
            </a:r>
            <a:r>
              <a:rPr lang="en-US" b="1" dirty="0"/>
              <a:t>127,</a:t>
            </a:r>
            <a:r>
              <a:rPr lang="en-US" dirty="0"/>
              <a:t> 1795–1814.</a:t>
            </a:r>
          </a:p>
          <a:p>
            <a:pPr marL="450850" indent="-450850"/>
            <a:r>
              <a:rPr lang="en-US" dirty="0"/>
              <a:t>Keyser, D., B. D. Schmidt, and D. G. Duffy, 1989: A technique for representing three-dimensional vertical circulations in baroclinic disturbances.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117, </a:t>
            </a:r>
            <a:r>
              <a:rPr lang="en-US" dirty="0"/>
              <a:t>2463–2494.</a:t>
            </a:r>
          </a:p>
          <a:p>
            <a:pPr marL="450850" indent="-450850"/>
            <a:r>
              <a:rPr lang="en-US" dirty="0"/>
              <a:t>Sawyer, J. S., 1956: The vertical circulation at meteorological fronts and its relation to frontogenesis. </a:t>
            </a:r>
            <a:r>
              <a:rPr lang="en-US" i="1" dirty="0"/>
              <a:t>Proc. Roy. Soc. London</a:t>
            </a:r>
            <a:r>
              <a:rPr lang="en-US" dirty="0"/>
              <a:t>, </a:t>
            </a:r>
            <a:r>
              <a:rPr lang="en-US" b="1" dirty="0"/>
              <a:t>234A,</a:t>
            </a:r>
            <a:r>
              <a:rPr lang="en-US" dirty="0"/>
              <a:t> 346-362.</a:t>
            </a:r>
            <a:endParaRPr lang="en-US" baseline="30000" dirty="0"/>
          </a:p>
          <a:p>
            <a:pPr marL="450850" indent="-450850"/>
            <a:r>
              <a:rPr lang="en-US" dirty="0" err="1"/>
              <a:t>Uccellini</a:t>
            </a:r>
            <a:r>
              <a:rPr lang="en-US" dirty="0"/>
              <a:t>, L. W., D. Keyser, K. F. Brill, and C. H. Wash, 1985: The Presidents’ Day cyclone of 18-19 February 1979: Influence of upstream trough amplification and associated </a:t>
            </a:r>
            <a:r>
              <a:rPr lang="en-US" dirty="0" err="1"/>
              <a:t>tropopause</a:t>
            </a:r>
            <a:r>
              <a:rPr lang="en-US" dirty="0"/>
              <a:t> folding on rapid </a:t>
            </a:r>
            <a:r>
              <a:rPr lang="en-US" dirty="0" err="1"/>
              <a:t>cyclogenesis</a:t>
            </a:r>
            <a:r>
              <a:rPr lang="en-US" dirty="0"/>
              <a:t>. </a:t>
            </a:r>
            <a:r>
              <a:rPr lang="en-US" i="1" dirty="0"/>
              <a:t>Mon. </a:t>
            </a:r>
            <a:r>
              <a:rPr lang="en-US" i="1" dirty="0" err="1"/>
              <a:t>Wea</a:t>
            </a:r>
            <a:r>
              <a:rPr lang="en-US" i="1" dirty="0"/>
              <a:t>. Rev.</a:t>
            </a:r>
            <a:r>
              <a:rPr lang="en-US" dirty="0"/>
              <a:t>, </a:t>
            </a:r>
            <a:r>
              <a:rPr lang="en-US" b="1" dirty="0"/>
              <a:t>113, </a:t>
            </a:r>
            <a:r>
              <a:rPr lang="en-US" dirty="0"/>
              <a:t>962-988. </a:t>
            </a:r>
          </a:p>
          <a:p>
            <a:pPr marL="450850" indent="-450850"/>
            <a:r>
              <a:rPr lang="en-US" baseline="30000" dirty="0"/>
              <a:t>________</a:t>
            </a:r>
            <a:r>
              <a:rPr lang="en-US" dirty="0"/>
              <a:t>, and P. J. </a:t>
            </a:r>
            <a:r>
              <a:rPr lang="en-US" dirty="0" err="1"/>
              <a:t>Kocin</a:t>
            </a:r>
            <a:r>
              <a:rPr lang="en-US" dirty="0"/>
              <a:t>, 1987: The interaction of jet streak circulations during heavy snow events along the East Coast of the United States. </a:t>
            </a:r>
            <a:r>
              <a:rPr lang="en-US" i="1" dirty="0" err="1"/>
              <a:t>Wea</a:t>
            </a:r>
            <a:r>
              <a:rPr lang="en-US" i="1" dirty="0"/>
              <a:t>. Forecasting, </a:t>
            </a:r>
            <a:r>
              <a:rPr lang="en-US" b="1" dirty="0"/>
              <a:t>2, </a:t>
            </a:r>
            <a:r>
              <a:rPr lang="en-US" dirty="0"/>
              <a:t>289-308.</a:t>
            </a:r>
          </a:p>
          <a:p>
            <a:pPr marL="450850" indent="-4508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94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7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0697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645165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644761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02108" y="1256325"/>
            <a:ext cx="461800" cy="4897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4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_impac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9"/>
          <a:stretch/>
        </p:blipFill>
        <p:spPr>
          <a:xfrm>
            <a:off x="280737" y="1218941"/>
            <a:ext cx="7960386" cy="52149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01166" y="6064547"/>
            <a:ext cx="343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Uccellini</a:t>
            </a:r>
            <a:r>
              <a:rPr lang="en-US" b="1" dirty="0"/>
              <a:t> and </a:t>
            </a:r>
            <a:r>
              <a:rPr lang="en-US" b="1" dirty="0" err="1"/>
              <a:t>Kocin</a:t>
            </a:r>
            <a:r>
              <a:rPr lang="en-US" b="1" dirty="0"/>
              <a:t> (1987)</a:t>
            </a:r>
          </a:p>
        </p:txBody>
      </p:sp>
      <p:sp>
        <p:nvSpPr>
          <p:cNvPr id="7" name="Oval 6"/>
          <p:cNvSpPr/>
          <p:nvPr/>
        </p:nvSpPr>
        <p:spPr>
          <a:xfrm>
            <a:off x="4423178" y="3939474"/>
            <a:ext cx="303056" cy="303036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</p:spTree>
    <p:extLst>
      <p:ext uri="{BB962C8B-B14F-4D97-AF65-F5344CB8AC3E}">
        <p14:creationId xmlns:p14="http://schemas.microsoft.com/office/powerpoint/2010/main" val="418258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5680" y="124189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244081" y="1256325"/>
            <a:ext cx="1148997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37631" y="1241895"/>
            <a:ext cx="1424784" cy="100647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8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Static Stability</a:t>
            </a:r>
          </a:p>
          <a:p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6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Across-Front </a:t>
            </a:r>
            <a:r>
              <a:rPr lang="en-US" sz="2400" b="1" dirty="0" err="1">
                <a:solidFill>
                  <a:srgbClr val="008000"/>
                </a:solidFill>
              </a:rPr>
              <a:t>Baroclinicity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280737" y="1211263"/>
          <a:ext cx="8555789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3" imgW="3759200" imgH="444500" progId="Equation.3">
                  <p:embed/>
                </p:oleObj>
              </mc:Choice>
              <mc:Fallback>
                <p:oleObj name="Equation" r:id="rId3" imgW="3759200" imgH="444500" progId="Equation.3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37" y="1211263"/>
                        <a:ext cx="8555789" cy="1068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17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403225" y="4157663"/>
            <a:ext cx="5459190" cy="23342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37" y="161749"/>
            <a:ext cx="8229600" cy="73195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Sawyer–</a:t>
            </a:r>
            <a:r>
              <a:rPr lang="en-US" b="1" dirty="0" err="1"/>
              <a:t>Eliassen</a:t>
            </a:r>
            <a:r>
              <a:rPr lang="en-US" b="1" dirty="0"/>
              <a:t> Circulation Equation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950979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375900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814872" y="5479816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247611" y="5479815"/>
            <a:ext cx="2022593" cy="158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85185" y="4045185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80213" y="4157663"/>
          <a:ext cx="36512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5" imgW="254000" imgH="177800" progId="Equation.3">
                  <p:embed/>
                </p:oleObj>
              </mc:Choice>
              <mc:Fallback>
                <p:oleObj name="Equation" r:id="rId5" imgW="254000" imgH="177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0213" y="4157663"/>
                        <a:ext cx="365125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718661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7" imgW="279400" imgH="177800" progId="Equation.3">
                  <p:embed/>
                </p:oleObj>
              </mc:Choice>
              <mc:Fallback>
                <p:oleObj name="Equation" r:id="rId7" imgW="279400" imgH="177800" progId="Equation.3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661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7624763" y="4157663"/>
          <a:ext cx="403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4157663"/>
                        <a:ext cx="403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8056563" y="4156075"/>
          <a:ext cx="40481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4156075"/>
                        <a:ext cx="404812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5400000" flipH="1" flipV="1">
            <a:off x="7029743" y="5498629"/>
            <a:ext cx="1157111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6462893" y="6049757"/>
            <a:ext cx="1143025" cy="1588"/>
          </a:xfrm>
          <a:prstGeom prst="line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V="1">
            <a:off x="4873038" y="5437481"/>
            <a:ext cx="2812815" cy="282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37112" y="4045184"/>
            <a:ext cx="290688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12371" y="5567541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6805" y="4469313"/>
            <a:ext cx="70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</a:t>
            </a:r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820179" y="5567541"/>
          <a:ext cx="1277523" cy="7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13" imgW="711200" imgH="393700" progId="Equation.3">
                  <p:embed/>
                </p:oleObj>
              </mc:Choice>
              <mc:Fallback>
                <p:oleObj name="Equation" r:id="rId13" imgW="711200" imgH="393700" progId="Equation.3">
                  <p:embed/>
                  <p:pic>
                    <p:nvPicPr>
                      <p:cNvPr id="3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179" y="5567541"/>
                        <a:ext cx="1277523" cy="7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933063" y="4619328"/>
          <a:ext cx="1042493" cy="80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15" imgW="508000" imgH="393700" progId="Equation.3">
                  <p:embed/>
                </p:oleObj>
              </mc:Choice>
              <mc:Fallback>
                <p:oleObj name="Equation" r:id="rId15" imgW="508000" imgH="393700" progId="Equation.3">
                  <p:embed/>
                  <p:pic>
                    <p:nvPicPr>
                      <p:cNvPr id="3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063" y="4619328"/>
                        <a:ext cx="1042493" cy="807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03225" y="4157663"/>
            <a:ext cx="214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35603" y="1241895"/>
            <a:ext cx="1426811" cy="1006475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12632" y="2577626"/>
            <a:ext cx="507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Static Stability</a:t>
            </a:r>
          </a:p>
          <a:p>
            <a:r>
              <a:rPr lang="en-US" sz="2400" b="1" dirty="0">
                <a:solidFill>
                  <a:srgbClr val="008000"/>
                </a:solidFill>
              </a:rPr>
              <a:t>Across-Front Baroclinicity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Geo. Absolute Vorticity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80737" y="935148"/>
            <a:ext cx="8555789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58869" y="1241895"/>
            <a:ext cx="1103612" cy="1006475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5522" y="1241895"/>
            <a:ext cx="1148997" cy="1006475"/>
          </a:xfrm>
          <a:prstGeom prst="rect">
            <a:avLst/>
          </a:prstGeom>
          <a:noFill/>
          <a:ln w="38100">
            <a:solidFill>
              <a:srgbClr val="660066"/>
            </a:solidFill>
          </a:ln>
          <a:effectLst>
            <a:glow rad="38100">
              <a:schemeClr val="tx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584</Words>
  <Application>Microsoft Macintosh PowerPoint</Application>
  <PresentationFormat>On-screen Show (4:3)</PresentationFormat>
  <Paragraphs>125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Equation</vt:lpstr>
      <vt:lpstr>Divergent Circulations Associated with the  Presidents’ Day (1979) Storm</vt:lpstr>
      <vt:lpstr>PowerPoint Presentation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Sawyer–Eliassen Circulation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Circulations Prior to the President’s Day Storm (1979)</dc:title>
  <dc:creator>Winters, Andrew C</dc:creator>
  <cp:lastModifiedBy>Winters, Andrew C</cp:lastModifiedBy>
  <cp:revision>12</cp:revision>
  <dcterms:created xsi:type="dcterms:W3CDTF">2019-02-14T19:59:12Z</dcterms:created>
  <dcterms:modified xsi:type="dcterms:W3CDTF">2019-02-18T18:12:07Z</dcterms:modified>
</cp:coreProperties>
</file>