
<file path=[Content_Types].xml><?xml version="1.0" encoding="utf-8"?>
<Types xmlns="http://schemas.openxmlformats.org/package/2006/content-types">
  <Default Extension="jpg" ContentType="image/jpeg"/>
  <Default Extension="emf" ContentType="image/x-emf"/>
  <Default Extension="wmv" ContentType="video/unknown"/>
  <Default Extension="jpeg" ContentType="image/jpeg"/>
  <Default Extension="xml" ContentType="application/xml"/>
  <Default Extension="vml" ContentType="application/vnd.openxmlformats-officedocument.vmlDrawing"/>
  <Default Extension="tmp" ContentType="image/png"/>
  <Default Extension="wdp" ContentType="image/vnd.ms-photo"/>
  <Default Extension="bin" ContentType="application/vnd.openxmlformats-officedocument.presentationml.printerSettings"/>
  <Default Extension="wmf" ContentType="image/x-wmf"/>
  <Default Extension="png" ContentType="image/png"/>
  <Default Extension="gif" ContentType="image/gif"/>
  <Default Extension="wav" ContentType="audio/wav"/>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4"/>
  </p:notesMasterIdLst>
  <p:handoutMasterIdLst>
    <p:handoutMasterId r:id="rId45"/>
  </p:handoutMasterIdLst>
  <p:sldIdLst>
    <p:sldId id="257" r:id="rId2"/>
    <p:sldId id="294" r:id="rId3"/>
    <p:sldId id="258" r:id="rId4"/>
    <p:sldId id="259" r:id="rId5"/>
    <p:sldId id="260" r:id="rId6"/>
    <p:sldId id="261" r:id="rId7"/>
    <p:sldId id="265" r:id="rId8"/>
    <p:sldId id="267" r:id="rId9"/>
    <p:sldId id="268" r:id="rId10"/>
    <p:sldId id="303" r:id="rId11"/>
    <p:sldId id="269" r:id="rId12"/>
    <p:sldId id="270" r:id="rId13"/>
    <p:sldId id="271" r:id="rId14"/>
    <p:sldId id="272" r:id="rId15"/>
    <p:sldId id="273" r:id="rId16"/>
    <p:sldId id="274" r:id="rId17"/>
    <p:sldId id="262" r:id="rId18"/>
    <p:sldId id="276" r:id="rId19"/>
    <p:sldId id="277" r:id="rId20"/>
    <p:sldId id="278" r:id="rId21"/>
    <p:sldId id="279" r:id="rId22"/>
    <p:sldId id="280" r:id="rId23"/>
    <p:sldId id="281" r:id="rId24"/>
    <p:sldId id="282" r:id="rId25"/>
    <p:sldId id="283" r:id="rId26"/>
    <p:sldId id="275" r:id="rId27"/>
    <p:sldId id="286" r:id="rId28"/>
    <p:sldId id="287" r:id="rId29"/>
    <p:sldId id="298" r:id="rId30"/>
    <p:sldId id="293" r:id="rId31"/>
    <p:sldId id="285" r:id="rId32"/>
    <p:sldId id="299" r:id="rId33"/>
    <p:sldId id="288" r:id="rId34"/>
    <p:sldId id="289" r:id="rId35"/>
    <p:sldId id="297" r:id="rId36"/>
    <p:sldId id="295" r:id="rId37"/>
    <p:sldId id="296" r:id="rId38"/>
    <p:sldId id="291" r:id="rId39"/>
    <p:sldId id="292" r:id="rId40"/>
    <p:sldId id="300" r:id="rId41"/>
    <p:sldId id="263" r:id="rId42"/>
    <p:sldId id="284" r:id="rId4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5A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146" d="100"/>
          <a:sy n="146" d="100"/>
        </p:scale>
        <p:origin x="-120"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F9E89FF-50A0-479B-88DC-5C3E86DB0CC3}" type="datetimeFigureOut">
              <a:rPr lang="en-US" smtClean="0"/>
              <a:t>20/02/2019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230F49E-87F1-4287-A342-C718F7BB0424}" type="slidenum">
              <a:rPr lang="en-US" smtClean="0"/>
              <a:t>‹#›</a:t>
            </a:fld>
            <a:endParaRPr lang="en-US"/>
          </a:p>
        </p:txBody>
      </p:sp>
    </p:spTree>
    <p:extLst>
      <p:ext uri="{BB962C8B-B14F-4D97-AF65-F5344CB8AC3E}">
        <p14:creationId xmlns:p14="http://schemas.microsoft.com/office/powerpoint/2010/main" val="3414986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518BE8B-0A90-43C0-96C4-E20C7F359695}" type="datetimeFigureOut">
              <a:rPr lang="en-US" smtClean="0"/>
              <a:t>20/02/2019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D93C73-426F-498E-8EBA-A42E0EC48984}" type="slidenum">
              <a:rPr lang="en-US" smtClean="0"/>
              <a:t>‹#›</a:t>
            </a:fld>
            <a:endParaRPr lang="en-US"/>
          </a:p>
        </p:txBody>
      </p:sp>
    </p:spTree>
    <p:extLst>
      <p:ext uri="{BB962C8B-B14F-4D97-AF65-F5344CB8AC3E}">
        <p14:creationId xmlns:p14="http://schemas.microsoft.com/office/powerpoint/2010/main" val="3856017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pPr defTabSz="931774"/>
            <a:fld id="{F881A8D7-310E-427C-9162-2B5EA97A709B}" type="slidenum">
              <a:rPr lang="en-US">
                <a:solidFill>
                  <a:srgbClr val="000000"/>
                </a:solidFill>
                <a:latin typeface="Calibri"/>
              </a:rPr>
              <a:pPr defTabSz="931774"/>
              <a:t>1</a:t>
            </a:fld>
            <a:endParaRPr lang="en-US" dirty="0">
              <a:solidFill>
                <a:srgbClr val="000000"/>
              </a:solidFill>
              <a:latin typeface="Calibri"/>
            </a:endParaRPr>
          </a:p>
        </p:txBody>
      </p:sp>
    </p:spTree>
    <p:extLst>
      <p:ext uri="{BB962C8B-B14F-4D97-AF65-F5344CB8AC3E}">
        <p14:creationId xmlns:p14="http://schemas.microsoft.com/office/powerpoint/2010/main" val="54063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1070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170899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E525A-7D01-499F-B1D8-38C918634239}" type="slidenum">
              <a:rPr lang="en-US" smtClean="0"/>
              <a:t>23</a:t>
            </a:fld>
            <a:endParaRPr lang="en-US"/>
          </a:p>
        </p:txBody>
      </p:sp>
    </p:spTree>
    <p:extLst>
      <p:ext uri="{BB962C8B-B14F-4D97-AF65-F5344CB8AC3E}">
        <p14:creationId xmlns:p14="http://schemas.microsoft.com/office/powerpoint/2010/main" val="241838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E525A-7D01-499F-B1D8-38C918634239}" type="slidenum">
              <a:rPr lang="en-US" smtClean="0"/>
              <a:t>24</a:t>
            </a:fld>
            <a:endParaRPr lang="en-US"/>
          </a:p>
        </p:txBody>
      </p:sp>
    </p:spTree>
    <p:extLst>
      <p:ext uri="{BB962C8B-B14F-4D97-AF65-F5344CB8AC3E}">
        <p14:creationId xmlns:p14="http://schemas.microsoft.com/office/powerpoint/2010/main" val="1851963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603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a:xfrm>
            <a:off x="580326" y="5078588"/>
            <a:ext cx="6106779" cy="250453"/>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78351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882596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8758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rtl="0" fontAlgn="base"/>
            <a:r>
              <a:rPr lang="en-US" dirty="0">
                <a:solidFill>
                  <a:schemeClr val="tx1"/>
                </a:solidFill>
                <a:latin typeface="+mn-lt"/>
                <a:ea typeface="+mn-ea"/>
                <a:cs typeface="+mn-cs"/>
              </a:rPr>
              <a:t>Making Progress Related to Concerns Expressed in 2013 - When I arrived</a:t>
            </a:r>
          </a:p>
          <a:p>
            <a:pPr lvl="1" rtl="0" fontAlgn="base"/>
            <a:r>
              <a:rPr lang="en-US" dirty="0">
                <a:solidFill>
                  <a:schemeClr val="tx1"/>
                </a:solidFill>
                <a:latin typeface="+mn-lt"/>
                <a:ea typeface="+mn-ea"/>
                <a:cs typeface="+mn-cs"/>
              </a:rPr>
              <a:t>Seamless Suite of Models</a:t>
            </a:r>
          </a:p>
          <a:p>
            <a:endParaRPr lang="en-US" dirty="0"/>
          </a:p>
        </p:txBody>
      </p:sp>
      <p:sp>
        <p:nvSpPr>
          <p:cNvPr id="4" name="Slide Number Placeholder 3"/>
          <p:cNvSpPr>
            <a:spLocks noGrp="1"/>
          </p:cNvSpPr>
          <p:nvPr>
            <p:ph type="sldNum" sz="quarter" idx="10"/>
          </p:nvPr>
        </p:nvSpPr>
        <p:spPr/>
        <p:txBody>
          <a:bodyPr/>
          <a:lstStyle/>
          <a:p>
            <a:fld id="{0B2A8693-ED32-446A-A5A5-2D7F87EACE4E}" type="slidenum">
              <a:rPr lang="en-US" smtClean="0"/>
              <a:pPr/>
              <a:t>35</a:t>
            </a:fld>
            <a:endParaRPr lang="en-US" dirty="0"/>
          </a:p>
        </p:txBody>
      </p:sp>
      <p:sp>
        <p:nvSpPr>
          <p:cNvPr id="5" name="Footer Placeholder 4"/>
          <p:cNvSpPr>
            <a:spLocks noGrp="1"/>
          </p:cNvSpPr>
          <p:nvPr>
            <p:ph type="ftr" sz="quarter" idx="11"/>
          </p:nvPr>
        </p:nvSpPr>
        <p:spPr/>
        <p:txBody>
          <a:bodyPr/>
          <a:lstStyle/>
          <a:p>
            <a:endParaRPr lang="en-US" dirty="0">
              <a:uFillTx/>
            </a:endParaRPr>
          </a:p>
        </p:txBody>
      </p:sp>
    </p:spTree>
    <p:extLst>
      <p:ext uri="{BB962C8B-B14F-4D97-AF65-F5344CB8AC3E}">
        <p14:creationId xmlns:p14="http://schemas.microsoft.com/office/powerpoint/2010/main" val="1205601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Blizzard “Tic Tock”</a:t>
            </a:r>
            <a:endParaRPr lang="en-US" dirty="0"/>
          </a:p>
        </p:txBody>
      </p:sp>
      <p:sp>
        <p:nvSpPr>
          <p:cNvPr id="4" name="Slide Number Placeholder 3"/>
          <p:cNvSpPr>
            <a:spLocks noGrp="1"/>
          </p:cNvSpPr>
          <p:nvPr>
            <p:ph type="sldNum" sz="quarter" idx="10"/>
          </p:nvPr>
        </p:nvSpPr>
        <p:spPr/>
        <p:txBody>
          <a:bodyPr/>
          <a:lstStyle/>
          <a:p>
            <a:fld id="{6CF21181-133F-45DB-8C2E-79F316724459}" type="slidenum">
              <a:rPr lang="en-US" smtClean="0"/>
              <a:t>38</a:t>
            </a:fld>
            <a:endParaRPr lang="en-US"/>
          </a:p>
        </p:txBody>
      </p:sp>
    </p:spTree>
    <p:extLst>
      <p:ext uri="{BB962C8B-B14F-4D97-AF65-F5344CB8AC3E}">
        <p14:creationId xmlns:p14="http://schemas.microsoft.com/office/powerpoint/2010/main" val="105769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18" indent="-291118">
              <a:buFont typeface="Arial" panose="020B0604020202020204" pitchFamily="34" charset="0"/>
              <a:buChar char="•"/>
            </a:pPr>
            <a:r>
              <a:rPr lang="en-US" dirty="0"/>
              <a:t>7-Level Model</a:t>
            </a:r>
            <a:br>
              <a:rPr lang="en-US" dirty="0"/>
            </a:br>
            <a:endParaRPr lang="en-US" dirty="0"/>
          </a:p>
          <a:p>
            <a:pPr marL="291118" indent="-291118">
              <a:buFont typeface="Arial" panose="020B0604020202020204" pitchFamily="34" charset="0"/>
              <a:buChar char="•"/>
            </a:pPr>
            <a:r>
              <a:rPr lang="en-US" dirty="0"/>
              <a:t>Did not use significant level, radiosonde, satellite or boundary layer.</a:t>
            </a:r>
          </a:p>
          <a:p>
            <a:endParaRPr lang="en-US" dirty="0"/>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5</a:t>
            </a:fld>
            <a:endParaRPr lang="en-US" dirty="0">
              <a:uFillTx/>
            </a:endParaRPr>
          </a:p>
        </p:txBody>
      </p:sp>
    </p:spTree>
    <p:extLst>
      <p:ext uri="{BB962C8B-B14F-4D97-AF65-F5344CB8AC3E}">
        <p14:creationId xmlns:p14="http://schemas.microsoft.com/office/powerpoint/2010/main" val="861861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r>
              <a:rPr lang="en-US" dirty="0" smtClean="0"/>
              <a:t>IDSS – WITH PA TURNPIKE</a:t>
            </a:r>
            <a:endParaRPr lang="en-US" dirty="0"/>
          </a:p>
        </p:txBody>
      </p:sp>
      <p:sp>
        <p:nvSpPr>
          <p:cNvPr id="4" name="Slide Number Placeholder 3"/>
          <p:cNvSpPr>
            <a:spLocks noGrp="1"/>
          </p:cNvSpPr>
          <p:nvPr>
            <p:ph type="sldNum" sz="quarter" idx="10"/>
          </p:nvPr>
        </p:nvSpPr>
        <p:spPr/>
        <p:txBody>
          <a:bodyPr/>
          <a:lstStyle/>
          <a:p>
            <a:pPr defTabSz="931774">
              <a:defRPr/>
            </a:pPr>
            <a:fld id="{6CF21181-133F-45DB-8C2E-79F316724459}" type="slidenum">
              <a:rPr lang="en-US">
                <a:solidFill>
                  <a:srgbClr val="000000"/>
                </a:solidFill>
                <a:latin typeface="Calibri"/>
              </a:rPr>
              <a:pPr defTabSz="931774">
                <a:defRPr/>
              </a:pPr>
              <a:t>39</a:t>
            </a:fld>
            <a:endParaRPr lang="en-US">
              <a:solidFill>
                <a:srgbClr val="000000"/>
              </a:solidFill>
              <a:latin typeface="Calibri"/>
            </a:endParaRPr>
          </a:p>
        </p:txBody>
      </p:sp>
    </p:spTree>
    <p:extLst>
      <p:ext uri="{BB962C8B-B14F-4D97-AF65-F5344CB8AC3E}">
        <p14:creationId xmlns:p14="http://schemas.microsoft.com/office/powerpoint/2010/main" val="359930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73692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18" indent="-291118">
              <a:buFont typeface="Arial" panose="020B0604020202020204" pitchFamily="34" charset="0"/>
              <a:buChar char="•"/>
            </a:pPr>
            <a:r>
              <a:rPr lang="en-US" dirty="0"/>
              <a:t>7-Level Model</a:t>
            </a:r>
            <a:br>
              <a:rPr lang="en-US" dirty="0"/>
            </a:br>
            <a:endParaRPr lang="en-US" dirty="0"/>
          </a:p>
          <a:p>
            <a:pPr marL="291118" indent="-291118">
              <a:buFont typeface="Arial" panose="020B0604020202020204" pitchFamily="34" charset="0"/>
              <a:buChar char="•"/>
            </a:pPr>
            <a:r>
              <a:rPr lang="en-US" dirty="0"/>
              <a:t>Did not use significant level, radiosonde, satellite or boundary layer.</a:t>
            </a:r>
          </a:p>
          <a:p>
            <a:endParaRPr lang="en-US" dirty="0"/>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41</a:t>
            </a:fld>
            <a:endParaRPr lang="en-US" dirty="0">
              <a:uFillTx/>
            </a:endParaRPr>
          </a:p>
        </p:txBody>
      </p:sp>
    </p:spTree>
    <p:extLst>
      <p:ext uri="{BB962C8B-B14F-4D97-AF65-F5344CB8AC3E}">
        <p14:creationId xmlns:p14="http://schemas.microsoft.com/office/powerpoint/2010/main" val="57650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18" indent="-291118">
              <a:buFont typeface="Arial" panose="020B0604020202020204" pitchFamily="34" charset="0"/>
              <a:buChar char="•"/>
            </a:pPr>
            <a:r>
              <a:rPr lang="en-US" dirty="0"/>
              <a:t>7-Level Model</a:t>
            </a:r>
            <a:br>
              <a:rPr lang="en-US" dirty="0"/>
            </a:br>
            <a:endParaRPr lang="en-US" dirty="0"/>
          </a:p>
          <a:p>
            <a:pPr marL="291118" indent="-291118">
              <a:buFont typeface="Arial" panose="020B0604020202020204" pitchFamily="34" charset="0"/>
              <a:buChar char="•"/>
            </a:pPr>
            <a:r>
              <a:rPr lang="en-US" dirty="0"/>
              <a:t>Did not use significant level, radiosonde, satellite or boundary layer.</a:t>
            </a:r>
          </a:p>
          <a:p>
            <a:endParaRPr lang="en-US" dirty="0"/>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7</a:t>
            </a:fld>
            <a:endParaRPr lang="en-US" dirty="0">
              <a:uFillTx/>
            </a:endParaRPr>
          </a:p>
        </p:txBody>
      </p:sp>
    </p:spTree>
    <p:extLst>
      <p:ext uri="{BB962C8B-B14F-4D97-AF65-F5344CB8AC3E}">
        <p14:creationId xmlns:p14="http://schemas.microsoft.com/office/powerpoint/2010/main" val="213425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1107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21625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15275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11156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01869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18" indent="-291118">
              <a:buFont typeface="Arial" panose="020B0604020202020204" pitchFamily="34" charset="0"/>
              <a:buChar char="•"/>
            </a:pPr>
            <a:r>
              <a:rPr lang="en-US" dirty="0"/>
              <a:t>7-Level Model</a:t>
            </a:r>
            <a:br>
              <a:rPr lang="en-US" dirty="0"/>
            </a:br>
            <a:endParaRPr lang="en-US" dirty="0"/>
          </a:p>
          <a:p>
            <a:pPr marL="291118" indent="-291118">
              <a:buFont typeface="Arial" panose="020B0604020202020204" pitchFamily="34" charset="0"/>
              <a:buChar char="•"/>
            </a:pPr>
            <a:r>
              <a:rPr lang="en-US" dirty="0"/>
              <a:t>Did not use significant level, radiosonde, satellite or boundary layer.</a:t>
            </a:r>
          </a:p>
          <a:p>
            <a:endParaRPr lang="en-US" dirty="0"/>
          </a:p>
        </p:txBody>
      </p:sp>
      <p:sp>
        <p:nvSpPr>
          <p:cNvPr id="4" name="Slide Number Placeholder 3"/>
          <p:cNvSpPr>
            <a:spLocks noGrp="1"/>
          </p:cNvSpPr>
          <p:nvPr>
            <p:ph type="sldNum" sz="quarter" idx="10"/>
          </p:nvPr>
        </p:nvSpPr>
        <p:spPr/>
        <p:txBody>
          <a:bodyPr/>
          <a:lstStyle/>
          <a:p>
            <a:fld id="{0B2A8693-ED32-446A-A5A5-2D7F87EACE4E}" type="slidenum">
              <a:rPr lang="en-US" smtClean="0">
                <a:uFillTx/>
              </a:rPr>
              <a:t>17</a:t>
            </a:fld>
            <a:endParaRPr lang="en-US" dirty="0">
              <a:uFillTx/>
            </a:endParaRPr>
          </a:p>
        </p:txBody>
      </p:sp>
    </p:spTree>
    <p:extLst>
      <p:ext uri="{BB962C8B-B14F-4D97-AF65-F5344CB8AC3E}">
        <p14:creationId xmlns:p14="http://schemas.microsoft.com/office/powerpoint/2010/main" val="295655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uFillTx/>
              </a:rPr>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uFillTx/>
              </a:defRPr>
            </a:lvl1pPr>
            <a:lvl2pPr marL="457200" indent="0" algn="ctr">
              <a:buNone/>
              <a:defRPr>
                <a:solidFill>
                  <a:schemeClr val="tx1">
                    <a:tint val="75000"/>
                  </a:schemeClr>
                </a:solidFill>
                <a:uFillTx/>
              </a:defRPr>
            </a:lvl2pPr>
            <a:lvl3pPr marL="914400" indent="0" algn="ctr">
              <a:buNone/>
              <a:defRPr>
                <a:solidFill>
                  <a:schemeClr val="tx1">
                    <a:tint val="75000"/>
                  </a:schemeClr>
                </a:solidFill>
                <a:uFillTx/>
              </a:defRPr>
            </a:lvl3pPr>
            <a:lvl4pPr marL="1371600" indent="0" algn="ctr">
              <a:buNone/>
              <a:defRPr>
                <a:solidFill>
                  <a:schemeClr val="tx1">
                    <a:tint val="75000"/>
                  </a:schemeClr>
                </a:solidFill>
                <a:uFillTx/>
              </a:defRPr>
            </a:lvl4pPr>
            <a:lvl5pPr marL="1828800" indent="0" algn="ctr">
              <a:buNone/>
              <a:defRPr>
                <a:solidFill>
                  <a:schemeClr val="tx1">
                    <a:tint val="75000"/>
                  </a:schemeClr>
                </a:solidFill>
                <a:uFillTx/>
              </a:defRPr>
            </a:lvl5pPr>
            <a:lvl6pPr marL="2286000" indent="0" algn="ctr">
              <a:buNone/>
              <a:defRPr>
                <a:solidFill>
                  <a:schemeClr val="tx1">
                    <a:tint val="75000"/>
                  </a:schemeClr>
                </a:solidFill>
                <a:uFillTx/>
              </a:defRPr>
            </a:lvl6pPr>
            <a:lvl7pPr marL="2743200" indent="0" algn="ctr">
              <a:buNone/>
              <a:defRPr>
                <a:solidFill>
                  <a:schemeClr val="tx1">
                    <a:tint val="75000"/>
                  </a:schemeClr>
                </a:solidFill>
                <a:uFillTx/>
              </a:defRPr>
            </a:lvl7pPr>
            <a:lvl8pPr marL="3200400" indent="0" algn="ctr">
              <a:buNone/>
              <a:defRPr>
                <a:solidFill>
                  <a:schemeClr val="tx1">
                    <a:tint val="75000"/>
                  </a:schemeClr>
                </a:solidFill>
                <a:uFillTx/>
              </a:defRPr>
            </a:lvl8pPr>
            <a:lvl9pPr marL="3657600" indent="0" algn="ctr">
              <a:buNone/>
              <a:defRPr>
                <a:solidFill>
                  <a:schemeClr val="tx1">
                    <a:tint val="75000"/>
                  </a:schemeClr>
                </a:solidFill>
                <a:uFillTx/>
              </a:defRPr>
            </a:lvl9pPr>
          </a:lstStyle>
          <a:p>
            <a:r>
              <a:rPr lang="en-US">
                <a:uFillTx/>
              </a:rPr>
              <a:t>Click to edit Master subtitle style</a:t>
            </a:r>
          </a:p>
        </p:txBody>
      </p:sp>
      <p:sp>
        <p:nvSpPr>
          <p:cNvPr id="4" name="Date Placeholder 3"/>
          <p:cNvSpPr>
            <a:spLocks noGrp="1"/>
          </p:cNvSpPr>
          <p:nvPr>
            <p:ph type="dt" sz="half" idx="10"/>
          </p:nvPr>
        </p:nvSpPr>
        <p:spPr/>
        <p:txBody>
          <a:bodyPr/>
          <a:lstStyle/>
          <a:p>
            <a:endParaRPr lang="en-US" dirty="0">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uFillTx/>
            </a:endParaRPr>
          </a:p>
        </p:txBody>
      </p:sp>
      <p:sp>
        <p:nvSpPr>
          <p:cNvPr id="6" name="Slide Number Placeholder 5"/>
          <p:cNvSpPr>
            <a:spLocks noGrp="1"/>
          </p:cNvSpPr>
          <p:nvPr>
            <p:ph type="sldNum" sz="quarter" idx="12"/>
          </p:nvPr>
        </p:nvSpPr>
        <p:spPr>
          <a:xfrm>
            <a:off x="7010400" y="6492875"/>
            <a:ext cx="2133600" cy="365125"/>
          </a:xfrm>
        </p:spPr>
        <p:txBody>
          <a:bodyPr/>
          <a:lstStyle>
            <a:lvl1pPr>
              <a:defRPr b="1">
                <a:solidFill>
                  <a:schemeClr val="tx1"/>
                </a:solidFill>
                <a:uFillTx/>
              </a:defRPr>
            </a:lvl1pPr>
          </a:lstStyle>
          <a:p>
            <a:fld id="{C7782D01-1D25-4BDA-8749-AB28E140EA18}" type="slidenum">
              <a:rPr lang="en-US" smtClean="0">
                <a:solidFill>
                  <a:srgbClr val="000000"/>
                </a:solidFill>
                <a:uFillTx/>
              </a:rPr>
              <a:pPr/>
              <a:t>‹#›</a:t>
            </a:fld>
            <a:endParaRPr lang="en-US" dirty="0">
              <a:solidFill>
                <a:srgbClr val="000000"/>
              </a:solidFill>
              <a:uFillTx/>
            </a:endParaRPr>
          </a:p>
        </p:txBody>
      </p:sp>
    </p:spTree>
    <p:extLst>
      <p:ext uri="{BB962C8B-B14F-4D97-AF65-F5344CB8AC3E}">
        <p14:creationId xmlns:p14="http://schemas.microsoft.com/office/powerpoint/2010/main" val="163700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endParaRPr lang="en-US" dirty="0">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spTree>
    <p:extLst>
      <p:ext uri="{BB962C8B-B14F-4D97-AF65-F5344CB8AC3E}">
        <p14:creationId xmlns:p14="http://schemas.microsoft.com/office/powerpoint/2010/main" val="177597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endParaRPr lang="en-US" dirty="0">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spTree>
    <p:extLst>
      <p:ext uri="{BB962C8B-B14F-4D97-AF65-F5344CB8AC3E}">
        <p14:creationId xmlns:p14="http://schemas.microsoft.com/office/powerpoint/2010/main" val="1280687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35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endParaRPr lang="en-US" dirty="0">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pic>
        <p:nvPicPr>
          <p:cNvPr id="7" name="Picture 6"/>
          <p:cNvPicPr>
            <a:picLocks noChangeAspect="1"/>
          </p:cNvPicPr>
          <p:nvPr userDrawn="1"/>
        </p:nvPicPr>
        <p:blipFill>
          <a:blip r:embed="rId2" cstate="print"/>
          <a:stretch>
            <a:fillRect/>
          </a:stretch>
        </p:blipFill>
        <p:spPr>
          <a:xfrm>
            <a:off x="0" y="0"/>
            <a:ext cx="9144000" cy="6857999"/>
          </a:xfrm>
          <a:prstGeom prst="rect">
            <a:avLst/>
          </a:prstGeom>
        </p:spPr>
      </p:pic>
      <p:pic>
        <p:nvPicPr>
          <p:cNvPr id="8" name="Picture 7"/>
          <p:cNvPicPr>
            <a:picLocks noChangeAspect="1"/>
          </p:cNvPicPr>
          <p:nvPr userDrawn="1"/>
        </p:nvPicPr>
        <p:blipFill>
          <a:blip r:embed="rId3" cstate="print"/>
          <a:stretch>
            <a:fillRect/>
          </a:stretch>
        </p:blipFill>
        <p:spPr>
          <a:xfrm>
            <a:off x="0" y="0"/>
            <a:ext cx="2250403" cy="1600200"/>
          </a:xfrm>
          <a:prstGeom prst="rect">
            <a:avLst/>
          </a:prstGeom>
        </p:spPr>
      </p:pic>
    </p:spTree>
    <p:extLst>
      <p:ext uri="{BB962C8B-B14F-4D97-AF65-F5344CB8AC3E}">
        <p14:creationId xmlns:p14="http://schemas.microsoft.com/office/powerpoint/2010/main" val="248958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uFillTx/>
              </a:defRPr>
            </a:lvl1pPr>
          </a:lstStyle>
          <a:p>
            <a:r>
              <a:rPr lang="en-US">
                <a:uFillTx/>
              </a:rPr>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uFillTx/>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p>
            <a:endParaRPr lang="en-US" dirty="0">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spTree>
    <p:extLst>
      <p:ext uri="{BB962C8B-B14F-4D97-AF65-F5344CB8AC3E}">
        <p14:creationId xmlns:p14="http://schemas.microsoft.com/office/powerpoint/2010/main" val="3444227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4648200" y="1600200"/>
            <a:ext cx="40386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endParaRPr lang="en-US" dirty="0">
              <a:solidFill>
                <a:srgbClr val="000000">
                  <a:tint val="75000"/>
                </a:srgbClr>
              </a:solidFill>
              <a:uFillTx/>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uFillTx/>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spTree>
    <p:extLst>
      <p:ext uri="{BB962C8B-B14F-4D97-AF65-F5344CB8AC3E}">
        <p14:creationId xmlns:p14="http://schemas.microsoft.com/office/powerpoint/2010/main" val="201091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uFillTx/>
              </a:defRPr>
            </a:lvl1pPr>
          </a:lstStyle>
          <a:p>
            <a:r>
              <a:rPr lang="en-US">
                <a:uFillTx/>
              </a:rPr>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endParaRPr lang="en-US" dirty="0">
              <a:solidFill>
                <a:srgbClr val="000000">
                  <a:tint val="75000"/>
                </a:srgbClr>
              </a:solidFill>
              <a:uFillTx/>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uFillTx/>
            </a:endParaRPr>
          </a:p>
        </p:txBody>
      </p:sp>
      <p:sp>
        <p:nvSpPr>
          <p:cNvPr id="9" name="Slide Number Placeholder 8"/>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spTree>
    <p:extLst>
      <p:ext uri="{BB962C8B-B14F-4D97-AF65-F5344CB8AC3E}">
        <p14:creationId xmlns:p14="http://schemas.microsoft.com/office/powerpoint/2010/main" val="183857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p:txBody>
          <a:bodyPr/>
          <a:lstStyle/>
          <a:p>
            <a:endParaRPr lang="en-US" dirty="0">
              <a:solidFill>
                <a:srgbClr val="000000">
                  <a:tint val="75000"/>
                </a:srgbClr>
              </a:solidFill>
              <a:uFillTx/>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uFillTx/>
            </a:endParaRPr>
          </a:p>
        </p:txBody>
      </p:sp>
      <p:sp>
        <p:nvSpPr>
          <p:cNvPr id="5" name="Slide Number Placeholder 4"/>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spTree>
    <p:extLst>
      <p:ext uri="{BB962C8B-B14F-4D97-AF65-F5344CB8AC3E}">
        <p14:creationId xmlns:p14="http://schemas.microsoft.com/office/powerpoint/2010/main" val="88600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000000">
                  <a:tint val="75000"/>
                </a:srgbClr>
              </a:solidFill>
              <a:uFillTx/>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uFillTx/>
            </a:endParaRPr>
          </a:p>
        </p:txBody>
      </p:sp>
      <p:sp>
        <p:nvSpPr>
          <p:cNvPr id="4" name="Slide Number Placeholder 3"/>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spTree>
    <p:extLst>
      <p:ext uri="{BB962C8B-B14F-4D97-AF65-F5344CB8AC3E}">
        <p14:creationId xmlns:p14="http://schemas.microsoft.com/office/powerpoint/2010/main" val="266718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uFillTx/>
              </a:defRPr>
            </a:lvl1pPr>
          </a:lstStyle>
          <a:p>
            <a:r>
              <a:rPr lang="en-US">
                <a:uFillTx/>
              </a:rPr>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endParaRPr lang="en-US" dirty="0">
              <a:solidFill>
                <a:srgbClr val="000000">
                  <a:tint val="75000"/>
                </a:srgbClr>
              </a:solidFill>
              <a:uFillTx/>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uFillTx/>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spTree>
    <p:extLst>
      <p:ext uri="{BB962C8B-B14F-4D97-AF65-F5344CB8AC3E}">
        <p14:creationId xmlns:p14="http://schemas.microsoft.com/office/powerpoint/2010/main" val="77733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uFillTx/>
              </a:defRPr>
            </a:lvl1pPr>
          </a:lstStyle>
          <a:p>
            <a:r>
              <a:rPr lang="en-US">
                <a:uFillTx/>
              </a:rPr>
              <a:t>Click to edit Master title style</a:t>
            </a:r>
            <a:endParaRPr lang="en-US" dirty="0">
              <a:uFillTx/>
            </a:endParaRP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r>
              <a:rPr lang="en-US" dirty="0">
                <a:uFillTx/>
              </a:rPr>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endParaRPr lang="en-US" dirty="0">
              <a:solidFill>
                <a:srgbClr val="000000">
                  <a:tint val="75000"/>
                </a:srgbClr>
              </a:solidFill>
              <a:uFillTx/>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uFillTx/>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a:t>
            </a:fld>
            <a:endParaRPr lang="en-US" dirty="0">
              <a:solidFill>
                <a:srgbClr val="000000">
                  <a:tint val="75000"/>
                </a:srgbClr>
              </a:solidFill>
              <a:uFillTx/>
            </a:endParaRPr>
          </a:p>
        </p:txBody>
      </p:sp>
    </p:spTree>
    <p:extLst>
      <p:ext uri="{BB962C8B-B14F-4D97-AF65-F5344CB8AC3E}">
        <p14:creationId xmlns:p14="http://schemas.microsoft.com/office/powerpoint/2010/main" val="35509687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uFillTx/>
              </a:rPr>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pPr defTabSz="913626"/>
            <a:endParaRPr lang="en-US" dirty="0">
              <a:solidFill>
                <a:srgbClr val="000000">
                  <a:tint val="75000"/>
                </a:srgbClr>
              </a:solidFill>
              <a:uFillTx/>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pPr defTabSz="913626"/>
            <a:endParaRPr lang="en-US" dirty="0">
              <a:solidFill>
                <a:srgbClr val="000000">
                  <a:tint val="75000"/>
                </a:srgbClr>
              </a:solidFill>
              <a:uFillTx/>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pPr defTabSz="913626"/>
            <a:fld id="{C7782D01-1D25-4BDA-8749-AB28E140EA18}" type="slidenum">
              <a:rPr lang="en-US" smtClean="0">
                <a:solidFill>
                  <a:srgbClr val="000000">
                    <a:tint val="75000"/>
                  </a:srgbClr>
                </a:solidFill>
                <a:uFillTx/>
              </a:rPr>
              <a:pPr defTabSz="913626"/>
              <a:t>‹#›</a:t>
            </a:fld>
            <a:endParaRPr lang="en-US" dirty="0">
              <a:solidFill>
                <a:srgbClr val="000000">
                  <a:tint val="75000"/>
                </a:srgbClr>
              </a:solidFill>
              <a:uFillTx/>
            </a:endParaRPr>
          </a:p>
        </p:txBody>
      </p:sp>
      <p:pic>
        <p:nvPicPr>
          <p:cNvPr id="7" name="Picture 6"/>
          <p:cNvPicPr>
            <a:picLocks noChangeAspect="1"/>
          </p:cNvPicPr>
          <p:nvPr/>
        </p:nvPicPr>
        <p:blipFill>
          <a:blip r:embed="rId14" cstate="print"/>
          <a:stretch>
            <a:fillRect/>
          </a:stretch>
        </p:blipFill>
        <p:spPr>
          <a:xfrm>
            <a:off x="0" y="0"/>
            <a:ext cx="9144000" cy="6857999"/>
          </a:xfrm>
          <a:prstGeom prst="rect">
            <a:avLst/>
          </a:prstGeom>
        </p:spPr>
      </p:pic>
      <p:pic>
        <p:nvPicPr>
          <p:cNvPr id="8" name="Picture 7"/>
          <p:cNvPicPr>
            <a:picLocks noChangeAspect="1"/>
          </p:cNvPicPr>
          <p:nvPr/>
        </p:nvPicPr>
        <p:blipFill>
          <a:blip r:embed="rId15" cstate="print"/>
          <a:stretch>
            <a:fillRect/>
          </a:stretch>
        </p:blipFill>
        <p:spPr>
          <a:xfrm>
            <a:off x="0" y="0"/>
            <a:ext cx="2250403" cy="1600200"/>
          </a:xfrm>
          <a:prstGeom prst="rect">
            <a:avLst/>
          </a:prstGeom>
        </p:spPr>
      </p:pic>
    </p:spTree>
    <p:extLst>
      <p:ext uri="{BB962C8B-B14F-4D97-AF65-F5344CB8AC3E}">
        <p14:creationId xmlns:p14="http://schemas.microsoft.com/office/powerpoint/2010/main" val="34284930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914400" rtl="0" eaLnBrk="1" latinLnBrk="0" hangingPunct="1">
        <a:spcBef>
          <a:spcPct val="0"/>
        </a:spcBef>
        <a:buNone/>
        <a:defRPr sz="4400" kern="1200">
          <a:solidFill>
            <a:schemeClr val="tx1"/>
          </a:solidFill>
          <a:uFillTx/>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uFillTx/>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uFillTx/>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uFillTx/>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tm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w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png"/><Relationship Id="rId5" Type="http://schemas.openxmlformats.org/officeDocument/2006/relationships/image" Target="../media/image33.tmp"/><Relationship Id="rId6" Type="http://schemas.openxmlformats.org/officeDocument/2006/relationships/image" Target="../media/image34.tmp"/><Relationship Id="rId1" Type="http://schemas.openxmlformats.org/officeDocument/2006/relationships/slideLayout" Target="../slideLayouts/slideLayout2.xml"/><Relationship Id="rId2" Type="http://schemas.openxmlformats.org/officeDocument/2006/relationships/image" Target="../media/image30.wmf"/></Relationships>
</file>

<file path=ppt/slides/_rels/slide21.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wmf"/><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4" Type="http://schemas.openxmlformats.org/officeDocument/2006/relationships/image" Target="../media/image5.tmp"/><Relationship Id="rId1" Type="http://schemas.openxmlformats.org/officeDocument/2006/relationships/slideLayout" Target="../slideLayouts/slideLayout2.xml"/><Relationship Id="rId2" Type="http://schemas.openxmlformats.org/officeDocument/2006/relationships/image" Target="../media/image3.tm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5.xml"/><Relationship Id="rId5" Type="http://schemas.openxmlformats.org/officeDocument/2006/relationships/oleObject" Target="../embeddings/oleObject1.bin"/><Relationship Id="rId6" Type="http://schemas.openxmlformats.org/officeDocument/2006/relationships/image" Target="../media/image48.emf"/><Relationship Id="rId7" Type="http://schemas.openxmlformats.org/officeDocument/2006/relationships/image" Target="../media/image49.gif"/><Relationship Id="rId8" Type="http://schemas.openxmlformats.org/officeDocument/2006/relationships/image" Target="../media/image50.png"/><Relationship Id="rId1" Type="http://schemas.openxmlformats.org/officeDocument/2006/relationships/vmlDrawing" Target="../drawings/vmlDrawing1.vml"/><Relationship Id="rId2" Type="http://schemas.openxmlformats.org/officeDocument/2006/relationships/tags" Target="../tags/tag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gif"/><Relationship Id="rId5" Type="http://schemas.openxmlformats.org/officeDocument/2006/relationships/image" Target="../media/image61.gif"/><Relationship Id="rId6" Type="http://schemas.openxmlformats.org/officeDocument/2006/relationships/image" Target="../media/image62.gif"/><Relationship Id="rId7" Type="http://schemas.openxmlformats.org/officeDocument/2006/relationships/image" Target="../media/image63.gif"/><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microsoft.com/office/2007/relationships/hdphoto" Target="../media/hdphoto2.wdp"/><Relationship Id="rId9" Type="http://schemas.openxmlformats.org/officeDocument/2006/relationships/image" Target="../media/image73.png"/><Relationship Id="rId10" Type="http://schemas.openxmlformats.org/officeDocument/2006/relationships/image" Target="../media/image74.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4" Type="http://schemas.openxmlformats.org/officeDocument/2006/relationships/image" Target="../media/image8.tmp"/><Relationship Id="rId5" Type="http://schemas.openxmlformats.org/officeDocument/2006/relationships/image" Target="../media/image9.tmp"/><Relationship Id="rId6" Type="http://schemas.openxmlformats.org/officeDocument/2006/relationships/image" Target="../media/image10.tmp"/><Relationship Id="rId7" Type="http://schemas.openxmlformats.org/officeDocument/2006/relationships/image" Target="../media/image11.tmp"/><Relationship Id="rId1" Type="http://schemas.openxmlformats.org/officeDocument/2006/relationships/slideLayout" Target="../slideLayouts/slideLayout2.xml"/><Relationship Id="rId2" Type="http://schemas.openxmlformats.org/officeDocument/2006/relationships/image" Target="../media/image6.tm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78.png"/><Relationship Id="rId1" Type="http://schemas.microsoft.com/office/2007/relationships/media" Target="../media/media1.wav"/><Relationship Id="rId2" Type="http://schemas.openxmlformats.org/officeDocument/2006/relationships/audio" Target="../media/media1.wav"/></Relationships>
</file>

<file path=ppt/slides/_rels/slide42.xml.rels><?xml version="1.0" encoding="UTF-8" standalone="yes"?>
<Relationships xmlns="http://schemas.openxmlformats.org/package/2006/relationships"><Relationship Id="rId1" Type="http://schemas.microsoft.com/office/2007/relationships/media" Target="../media/media2.wmv"/><Relationship Id="rId2" Type="http://schemas.openxmlformats.org/officeDocument/2006/relationships/video" Target="../media/media2.wmv"/><Relationship Id="rId3"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mp"/><Relationship Id="rId4" Type="http://schemas.openxmlformats.org/officeDocument/2006/relationships/image" Target="../media/image13.tmp"/><Relationship Id="rId5" Type="http://schemas.openxmlformats.org/officeDocument/2006/relationships/image" Target="../media/image14.tmp"/><Relationship Id="rId6" Type="http://schemas.openxmlformats.org/officeDocument/2006/relationships/image" Target="../media/image15.tm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33" y="1295400"/>
            <a:ext cx="8915400" cy="1470025"/>
          </a:xfrm>
        </p:spPr>
        <p:txBody>
          <a:bodyPr>
            <a:normAutofit fontScale="90000"/>
          </a:bodyPr>
          <a:lstStyle/>
          <a:p>
            <a:r>
              <a:rPr lang="en-US" b="1" dirty="0">
                <a:solidFill>
                  <a:srgbClr val="3B5A97"/>
                </a:solidFill>
                <a:effectLst>
                  <a:outerShdw blurRad="38100" dist="38100" dir="2700000" algn="tl">
                    <a:srgbClr val="000000">
                      <a:alpha val="43137"/>
                    </a:srgbClr>
                  </a:outerShdw>
                </a:effectLst>
                <a:latin typeface="Franklin Gothic Medium" panose="020B0603020102020204" pitchFamily="34" charset="0"/>
              </a:rPr>
              <a:t>Reflecting on the </a:t>
            </a:r>
            <a:r>
              <a:rPr lang="en-US"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Presidents’ </a:t>
            </a:r>
            <a:r>
              <a:rPr lang="en-US" b="1" dirty="0">
                <a:solidFill>
                  <a:srgbClr val="3B5A97"/>
                </a:solidFill>
                <a:effectLst>
                  <a:outerShdw blurRad="38100" dist="38100" dir="2700000" algn="tl">
                    <a:srgbClr val="000000">
                      <a:alpha val="43137"/>
                    </a:srgbClr>
                  </a:outerShdw>
                </a:effectLst>
                <a:latin typeface="Franklin Gothic Medium" panose="020B0603020102020204" pitchFamily="34" charset="0"/>
              </a:rPr>
              <a:t>Day Storm  </a:t>
            </a:r>
            <a:br>
              <a:rPr lang="en-US" b="1" dirty="0">
                <a:solidFill>
                  <a:srgbClr val="3B5A97"/>
                </a:solidFill>
                <a:effectLst>
                  <a:outerShdw blurRad="38100" dist="38100" dir="2700000" algn="tl">
                    <a:srgbClr val="000000">
                      <a:alpha val="43137"/>
                    </a:srgbClr>
                  </a:outerShdw>
                </a:effectLst>
                <a:latin typeface="Franklin Gothic Medium" panose="020B0603020102020204" pitchFamily="34" charset="0"/>
              </a:rPr>
            </a:br>
            <a:r>
              <a:rPr lang="en-US" b="1" dirty="0">
                <a:solidFill>
                  <a:srgbClr val="3B5A97"/>
                </a:solidFill>
                <a:effectLst>
                  <a:outerShdw blurRad="38100" dist="38100" dir="2700000" algn="tl">
                    <a:srgbClr val="000000">
                      <a:alpha val="43137"/>
                    </a:srgbClr>
                  </a:outerShdw>
                </a:effectLst>
                <a:latin typeface="Franklin Gothic Medium" panose="020B0603020102020204" pitchFamily="34" charset="0"/>
              </a:rPr>
              <a:t>18-19 February 1979</a:t>
            </a:r>
            <a:endParaRPr lang="en-US" b="1" dirty="0">
              <a:solidFill>
                <a:srgbClr val="3B5A97"/>
              </a:solidFill>
              <a:effectLst>
                <a:outerShdw blurRad="38100" dist="38100" dir="2700000" algn="tl">
                  <a:srgbClr val="000000">
                    <a:alpha val="43137"/>
                  </a:srgbClr>
                </a:outerShdw>
              </a:effectLst>
              <a:uFillTx/>
              <a:latin typeface="Franklin Gothic Medium" panose="020B0603020102020204" pitchFamily="34" charset="0"/>
            </a:endParaRPr>
          </a:p>
        </p:txBody>
      </p:sp>
      <p:sp>
        <p:nvSpPr>
          <p:cNvPr id="5" name="TextBox 4"/>
          <p:cNvSpPr txBox="1">
            <a:spLocks/>
          </p:cNvSpPr>
          <p:nvPr/>
        </p:nvSpPr>
        <p:spPr>
          <a:xfrm>
            <a:off x="228600" y="4120277"/>
            <a:ext cx="7162800" cy="2308324"/>
          </a:xfrm>
          <a:prstGeom prst="rect">
            <a:avLst/>
          </a:prstGeom>
          <a:noFill/>
        </p:spPr>
        <p:txBody>
          <a:bodyPr wrap="square" rtlCol="0">
            <a:spAutoFit/>
          </a:bodyPr>
          <a:lstStyle/>
          <a:p>
            <a:pPr marL="0" marR="0" lvl="0" indent="0" algn="l" defTabSz="9136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rPr>
              <a:t>Dr. Louis W. Uccellini</a:t>
            </a:r>
          </a:p>
          <a:p>
            <a:pPr marL="0" marR="0" lvl="0" indent="0" algn="l" defTabSz="9136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rPr>
              <a:t>Director, National Weather Service</a:t>
            </a:r>
          </a:p>
          <a:p>
            <a:pPr marL="0" marR="0" lvl="0" indent="0" algn="l" defTabSz="9136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rPr>
              <a:t>NOAA Assistant Administrator for Weather Services</a:t>
            </a:r>
          </a:p>
          <a:p>
            <a:pPr marL="0" marR="0" lvl="0" indent="0" algn="l" defTabSz="913626"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marL="0" marR="0" lvl="0" indent="0" algn="l" defTabSz="913626" rtl="0" eaLnBrk="1" fontAlgn="auto" latinLnBrk="0" hangingPunct="1">
              <a:lnSpc>
                <a:spcPct val="100000"/>
              </a:lnSpc>
              <a:spcBef>
                <a:spcPts val="0"/>
              </a:spcBef>
              <a:spcAft>
                <a:spcPts val="0"/>
              </a:spcAft>
              <a:buClrTx/>
              <a:buSzTx/>
              <a:buFontTx/>
              <a:buNone/>
              <a:tabLst/>
              <a:defRPr/>
            </a:pPr>
            <a:r>
              <a:rPr lang="en-US" sz="2400" b="1" dirty="0" smtClean="0">
                <a:solidFill>
                  <a:srgbClr val="000000"/>
                </a:solidFill>
                <a:latin typeface="Franklin Gothic Medium" panose="020B0603020102020204" pitchFamily="34" charset="0"/>
              </a:rPr>
              <a:t>February</a:t>
            </a:r>
            <a:r>
              <a:rPr kumimoji="0" lang="en-US" sz="2400" b="1" i="0" u="none" strike="noStrike" kern="1200" cap="none" spc="0" normalizeH="0" baseline="0" noProof="0" dirty="0" smtClean="0">
                <a:ln>
                  <a:noFill/>
                </a:ln>
                <a:solidFill>
                  <a:srgbClr val="000000"/>
                </a:solidFill>
                <a:effectLst/>
                <a:uLnTx/>
                <a:uFillTx/>
                <a:latin typeface="Franklin Gothic Medium" panose="020B0603020102020204" pitchFamily="34" charset="0"/>
                <a:ea typeface="+mn-ea"/>
                <a:cs typeface="+mn-cs"/>
              </a:rPr>
              <a:t> 19, 2018</a:t>
            </a:r>
            <a:endParaRPr kumimoji="0" lang="en-US" sz="24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marL="0" marR="0" lvl="0" indent="0" algn="l" defTabSz="9136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Franklin Gothic Medium" panose="020B0603020102020204" pitchFamily="34" charset="0"/>
                <a:ea typeface="+mn-ea"/>
                <a:cs typeface="+mn-cs"/>
              </a:rPr>
              <a:t>University of Albany</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82D01-1D25-4BDA-8749-AB28E140EA18}"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452074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1052" y="2828109"/>
            <a:ext cx="5669279" cy="594360"/>
          </a:xfrm>
        </p:spPr>
        <p:txBody>
          <a:bodyPr>
            <a:noAutofit/>
          </a:bodyPr>
          <a:lstStyle/>
          <a:p>
            <a:pPr marL="0" indent="0">
              <a:buNone/>
            </a:pPr>
            <a:r>
              <a:rPr lang="en-US" sz="4400" b="1" dirty="0" smtClean="0">
                <a:solidFill>
                  <a:srgbClr val="3B5A97"/>
                </a:solidFill>
                <a:effectLst>
                  <a:outerShdw blurRad="38100" dist="38100" dir="2700000" algn="tl">
                    <a:srgbClr val="000000">
                      <a:alpha val="43137"/>
                    </a:srgbClr>
                  </a:outerShdw>
                </a:effectLst>
              </a:rPr>
              <a:t>The “Forcing” Debate</a:t>
            </a:r>
            <a:endParaRPr lang="en-US" sz="4400" b="1" dirty="0">
              <a:solidFill>
                <a:srgbClr val="3B5A97"/>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10</a:t>
            </a:fld>
            <a:endParaRPr lang="en-US" dirty="0">
              <a:solidFill>
                <a:srgbClr val="000000">
                  <a:tint val="75000"/>
                </a:srgbClr>
              </a:solidFill>
              <a:uFillTx/>
            </a:endParaRPr>
          </a:p>
        </p:txBody>
      </p:sp>
    </p:spTree>
    <p:extLst>
      <p:ext uri="{BB962C8B-B14F-4D97-AF65-F5344CB8AC3E}">
        <p14:creationId xmlns:p14="http://schemas.microsoft.com/office/powerpoint/2010/main" val="2810578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096" y="1676400"/>
            <a:ext cx="8904849" cy="4876800"/>
          </a:xfrm>
        </p:spPr>
        <p:txBody>
          <a:bodyPr>
            <a:normAutofit/>
          </a:bodyPr>
          <a:lstStyle/>
          <a:p>
            <a:pPr marL="0" indent="0">
              <a:lnSpc>
                <a:spcPct val="100000"/>
              </a:lnSpc>
              <a:spcBef>
                <a:spcPts val="0"/>
              </a:spcBef>
              <a:spcAft>
                <a:spcPts val="0"/>
              </a:spcAft>
              <a:buClr>
                <a:srgbClr val="C00000"/>
              </a:buClr>
              <a:buSzPct val="135000"/>
              <a:buNone/>
            </a:pPr>
            <a:r>
              <a:rPr lang="en-US" sz="2000" dirty="0" smtClean="0">
                <a:latin typeface="Franklin Gothic Book" panose="020B0503020102020204" pitchFamily="34" charset="0"/>
                <a:cs typeface="Arial" panose="020B0604020202020204" pitchFamily="34" charset="0"/>
              </a:rPr>
              <a:t>The STJ — </a:t>
            </a:r>
            <a:r>
              <a:rPr lang="en-US" sz="2000" dirty="0" smtClean="0">
                <a:cs typeface="Arial" panose="020B0604020202020204" pitchFamily="34" charset="0"/>
              </a:rPr>
              <a:t>amplifies to </a:t>
            </a:r>
            <a:br>
              <a:rPr lang="en-US" sz="2000" dirty="0" smtClean="0">
                <a:cs typeface="Arial" panose="020B0604020202020204" pitchFamily="34" charset="0"/>
              </a:rPr>
            </a:br>
            <a:r>
              <a:rPr lang="en-US" sz="2000" dirty="0" smtClean="0">
                <a:cs typeface="Arial" panose="020B0604020202020204" pitchFamily="34" charset="0"/>
              </a:rPr>
              <a:t>80 m/s with decreasing </a:t>
            </a:r>
            <a:br>
              <a:rPr lang="en-US" sz="2000" dirty="0" smtClean="0">
                <a:cs typeface="Arial" panose="020B0604020202020204" pitchFamily="34" charset="0"/>
              </a:rPr>
            </a:br>
            <a:r>
              <a:rPr lang="en-US" sz="2000" dirty="0" smtClean="0">
                <a:cs typeface="Arial" panose="020B0604020202020204" pitchFamily="34" charset="0"/>
              </a:rPr>
              <a:t>wave length between </a:t>
            </a:r>
            <a:br>
              <a:rPr lang="en-US" sz="2000" dirty="0" smtClean="0">
                <a:cs typeface="Arial" panose="020B0604020202020204" pitchFamily="34" charset="0"/>
              </a:rPr>
            </a:br>
            <a:r>
              <a:rPr lang="en-US" sz="2000" dirty="0" smtClean="0">
                <a:cs typeface="Arial" panose="020B0604020202020204" pitchFamily="34" charset="0"/>
              </a:rPr>
              <a:t>trough-ridge couplet </a:t>
            </a:r>
          </a:p>
          <a:p>
            <a:pPr marL="0" indent="0">
              <a:lnSpc>
                <a:spcPct val="100000"/>
              </a:lnSpc>
              <a:spcBef>
                <a:spcPts val="0"/>
              </a:spcBef>
              <a:spcAft>
                <a:spcPts val="0"/>
              </a:spcAft>
              <a:buClr>
                <a:srgbClr val="C00000"/>
              </a:buClr>
              <a:buSzPct val="135000"/>
              <a:buNone/>
            </a:pPr>
            <a:endParaRPr lang="en-US" sz="2000" dirty="0">
              <a:cs typeface="Arial" panose="020B0604020202020204" pitchFamily="34" charset="0"/>
            </a:endParaRPr>
          </a:p>
          <a:p>
            <a:pPr marL="0" indent="0">
              <a:lnSpc>
                <a:spcPct val="100000"/>
              </a:lnSpc>
              <a:spcBef>
                <a:spcPts val="0"/>
              </a:spcBef>
              <a:spcAft>
                <a:spcPts val="0"/>
              </a:spcAft>
              <a:buClr>
                <a:srgbClr val="C00000"/>
              </a:buClr>
              <a:buSzPct val="135000"/>
              <a:buNone/>
            </a:pPr>
            <a:r>
              <a:rPr lang="en-US" sz="2000" dirty="0" smtClean="0">
                <a:cs typeface="Arial" panose="020B0604020202020204" pitchFamily="34" charset="0"/>
              </a:rPr>
              <a:t>Upper level forcing </a:t>
            </a:r>
            <a:br>
              <a:rPr lang="en-US" sz="2000" dirty="0" smtClean="0">
                <a:cs typeface="Arial" panose="020B0604020202020204" pitchFamily="34" charset="0"/>
              </a:rPr>
            </a:br>
            <a:r>
              <a:rPr lang="en-US" sz="2000" dirty="0" smtClean="0">
                <a:cs typeface="Arial" panose="020B0604020202020204" pitchFamily="34" charset="0"/>
              </a:rPr>
              <a:t>related to unbalanced </a:t>
            </a:r>
            <a:br>
              <a:rPr lang="en-US" sz="2000" dirty="0" smtClean="0">
                <a:cs typeface="Arial" panose="020B0604020202020204" pitchFamily="34" charset="0"/>
              </a:rPr>
            </a:br>
            <a:r>
              <a:rPr lang="en-US" sz="2000" dirty="0" smtClean="0">
                <a:cs typeface="Arial" panose="020B0604020202020204" pitchFamily="34" charset="0"/>
              </a:rPr>
              <a:t>flow </a:t>
            </a:r>
            <a:endParaRPr lang="en-US" sz="2000" dirty="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11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770" y="1419496"/>
            <a:ext cx="6126480" cy="4812792"/>
          </a:xfrm>
          <a:prstGeom prst="rect">
            <a:avLst/>
          </a:prstGeom>
        </p:spPr>
      </p:pic>
      <p:sp>
        <p:nvSpPr>
          <p:cNvPr id="8" name="Title 1"/>
          <p:cNvSpPr>
            <a:spLocks noGrp="1"/>
          </p:cNvSpPr>
          <p:nvPr>
            <p:ph type="title"/>
          </p:nvPr>
        </p:nvSpPr>
        <p:spPr>
          <a:xfrm>
            <a:off x="506085" y="0"/>
            <a:ext cx="7620000" cy="1112808"/>
          </a:xfrm>
        </p:spPr>
        <p:txBody>
          <a:bodyPr>
            <a:noAutofit/>
          </a:bodyPr>
          <a:lstStyle/>
          <a:p>
            <a: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Presidents Day Storm</a:t>
            </a:r>
            <a:b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18-19 February 1979 </a:t>
            </a:r>
            <a: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Phase </a:t>
            </a: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en-US" sz="3600" dirty="0">
              <a:solidFill>
                <a:srgbClr val="3B5A9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48374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97425"/>
            <a:ext cx="8534400" cy="5399318"/>
          </a:xfrm>
        </p:spPr>
        <p:txBody>
          <a:bodyPr>
            <a:normAutofit/>
          </a:bodyPr>
          <a:lstStyle/>
          <a:p>
            <a:pPr marL="0" indent="0">
              <a:buClr>
                <a:schemeClr val="tx2"/>
              </a:buClr>
              <a:buSzPct val="135000"/>
            </a:pPr>
            <a:r>
              <a:rPr lang="en-US" sz="2400" dirty="0" err="1" smtClean="0">
                <a:latin typeface="Arial" panose="020B0604020202020204" pitchFamily="34" charset="0"/>
                <a:cs typeface="Arial" panose="020B0604020202020204" pitchFamily="34" charset="0"/>
              </a:rPr>
              <a:t>Precyclogenetic</a:t>
            </a:r>
            <a:r>
              <a:rPr lang="en-US" sz="2400" dirty="0" smtClean="0">
                <a:latin typeface="Arial" panose="020B0604020202020204" pitchFamily="34" charset="0"/>
                <a:cs typeface="Arial" panose="020B0604020202020204" pitchFamily="34" charset="0"/>
              </a:rPr>
              <a:t> Stage (18 February)</a:t>
            </a:r>
          </a:p>
          <a:p>
            <a:pPr lvl="1">
              <a:buClr>
                <a:schemeClr val="tx2"/>
              </a:buClr>
              <a:buSzPct val="1350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Inverted trough—coastal front forms along Carolina Coast</a:t>
            </a:r>
          </a:p>
          <a:p>
            <a:pPr lvl="1">
              <a:buClr>
                <a:schemeClr val="tx2"/>
              </a:buClr>
              <a:buSzPct val="135000"/>
              <a:buFont typeface="Arial" panose="020B0604020202020204" pitchFamily="34" charset="0"/>
              <a:buChar char="•"/>
            </a:pPr>
            <a:r>
              <a:rPr lang="en-US" sz="1800" dirty="0">
                <a:latin typeface="Arial" panose="020B0604020202020204" pitchFamily="34" charset="0"/>
                <a:cs typeface="Arial" panose="020B0604020202020204" pitchFamily="34" charset="0"/>
              </a:rPr>
              <a:t>Record-breaking cold in </a:t>
            </a:r>
            <a:r>
              <a:rPr lang="en-US" sz="1800" dirty="0" err="1">
                <a:latin typeface="Arial" panose="020B0604020202020204" pitchFamily="34" charset="0"/>
                <a:cs typeface="Arial" panose="020B0604020202020204" pitchFamily="34" charset="0"/>
              </a:rPr>
              <a:t>precyclogenetic</a:t>
            </a:r>
            <a:r>
              <a:rPr lang="en-US" sz="1800" dirty="0">
                <a:latin typeface="Arial" panose="020B0604020202020204" pitchFamily="34" charset="0"/>
                <a:cs typeface="Arial" panose="020B0604020202020204" pitchFamily="34" charset="0"/>
              </a:rPr>
              <a:t> environment </a:t>
            </a:r>
            <a:r>
              <a:rPr lang="en-US" sz="1800" dirty="0" smtClean="0">
                <a:latin typeface="Arial" panose="020B0604020202020204" pitchFamily="34" charset="0"/>
                <a:cs typeface="Arial" panose="020B0604020202020204" pitchFamily="34" charset="0"/>
              </a:rPr>
              <a:t>ensured </a:t>
            </a:r>
            <a:r>
              <a:rPr lang="en-US" sz="1800" dirty="0">
                <a:latin typeface="Arial" panose="020B0604020202020204" pitchFamily="34" charset="0"/>
                <a:cs typeface="Arial" panose="020B0604020202020204" pitchFamily="34" charset="0"/>
              </a:rPr>
              <a:t>snowfall across wide </a:t>
            </a:r>
            <a:r>
              <a:rPr lang="en-US" sz="1800" dirty="0" smtClean="0">
                <a:latin typeface="Arial" panose="020B0604020202020204" pitchFamily="34" charset="0"/>
                <a:cs typeface="Arial" panose="020B0604020202020204" pitchFamily="34" charset="0"/>
              </a:rPr>
              <a:t>swath </a:t>
            </a:r>
            <a:r>
              <a:rPr lang="en-US" sz="1800" dirty="0">
                <a:latin typeface="Arial" panose="020B0604020202020204" pitchFamily="34" charset="0"/>
                <a:cs typeface="Arial" panose="020B0604020202020204" pitchFamily="34" charset="0"/>
              </a:rPr>
              <a:t>in </a:t>
            </a:r>
            <a:r>
              <a:rPr lang="en-US" sz="1800" dirty="0" smtClean="0">
                <a:latin typeface="Arial" panose="020B0604020202020204" pitchFamily="34" charset="0"/>
                <a:cs typeface="Arial" panose="020B0604020202020204" pitchFamily="34" charset="0"/>
              </a:rPr>
              <a:t>Mid-Atlantic </a:t>
            </a:r>
          </a:p>
          <a:p>
            <a:pPr lvl="1">
              <a:buClr>
                <a:schemeClr val="tx2"/>
              </a:buClr>
              <a:buSzPct val="135000"/>
              <a:buFont typeface="Arial" panose="020B0604020202020204" pitchFamily="34" charset="0"/>
              <a:buChar char="•"/>
            </a:pPr>
            <a:r>
              <a:rPr lang="en-US" sz="1800" dirty="0" err="1" smtClean="0">
                <a:latin typeface="Arial" panose="020B0604020202020204" pitchFamily="34" charset="0"/>
                <a:cs typeface="Arial" panose="020B0604020202020204" pitchFamily="34" charset="0"/>
              </a:rPr>
              <a:t>Anticyclonic</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STJ—coupled LLJ within indirect </a:t>
            </a:r>
            <a:r>
              <a:rPr lang="en-US" sz="1800" dirty="0" smtClean="0">
                <a:latin typeface="Arial" panose="020B0604020202020204" pitchFamily="34" charset="0"/>
                <a:cs typeface="Arial" panose="020B0604020202020204" pitchFamily="34" charset="0"/>
              </a:rPr>
              <a:t>circulation/above </a:t>
            </a:r>
            <a:r>
              <a:rPr lang="en-US" sz="1800" dirty="0">
                <a:latin typeface="Arial" panose="020B0604020202020204" pitchFamily="34" charset="0"/>
                <a:cs typeface="Arial" panose="020B0604020202020204" pitchFamily="34" charset="0"/>
              </a:rPr>
              <a:t>coastal </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front – Provided divergence aloft/low-level moisture flux for heavy snow</a:t>
            </a:r>
          </a:p>
          <a:p>
            <a:pPr marL="457200" lvl="1" indent="0">
              <a:buClr>
                <a:schemeClr val="tx2"/>
              </a:buClr>
              <a:buSzPct val="135000"/>
              <a:buNone/>
            </a:pP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pPr lvl="1">
              <a:buClr>
                <a:schemeClr val="tx2"/>
              </a:buClr>
              <a:buSzPct val="1350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Lower level forcing; sensible heat off the ocean</a:t>
            </a:r>
          </a:p>
          <a:p>
            <a:pPr marL="0" indent="0">
              <a:spcBef>
                <a:spcPts val="0"/>
              </a:spcBef>
              <a:spcAft>
                <a:spcPts val="600"/>
              </a:spcAft>
              <a:buClr>
                <a:srgbClr val="C00000"/>
              </a:buClr>
              <a:buSzPct val="135000"/>
            </a:pPr>
            <a:endParaRPr lang="en-US" sz="300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12</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1950" y="3320086"/>
            <a:ext cx="2159884" cy="259697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21230"/>
          <a:stretch/>
        </p:blipFill>
        <p:spPr>
          <a:xfrm>
            <a:off x="3948033" y="3320086"/>
            <a:ext cx="2814575" cy="2596976"/>
          </a:xfrm>
          <a:prstGeom prst="rect">
            <a:avLst/>
          </a:prstGeom>
        </p:spPr>
      </p:pic>
      <p:sp>
        <p:nvSpPr>
          <p:cNvPr id="7" name="TextBox 6"/>
          <p:cNvSpPr txBox="1"/>
          <p:nvPr/>
        </p:nvSpPr>
        <p:spPr>
          <a:xfrm>
            <a:off x="240112" y="3404912"/>
            <a:ext cx="1371600" cy="1754326"/>
          </a:xfrm>
          <a:prstGeom prst="rect">
            <a:avLst/>
          </a:prstGeom>
          <a:noFill/>
        </p:spPr>
        <p:txBody>
          <a:bodyPr wrap="square" rtlCol="0">
            <a:spAutoFit/>
          </a:bodyPr>
          <a:lstStyle/>
          <a:p>
            <a:r>
              <a:rPr lang="en-US" dirty="0" smtClean="0"/>
              <a:t>Parcels accelerate through ridge crest along East Coast</a:t>
            </a:r>
            <a:endParaRPr lang="en-US" dirty="0"/>
          </a:p>
        </p:txBody>
      </p:sp>
      <p:cxnSp>
        <p:nvCxnSpPr>
          <p:cNvPr id="10" name="Straight Connector 9"/>
          <p:cNvCxnSpPr/>
          <p:nvPr/>
        </p:nvCxnSpPr>
        <p:spPr>
          <a:xfrm>
            <a:off x="2728834" y="4767886"/>
            <a:ext cx="762000" cy="4572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58164" y="3439416"/>
            <a:ext cx="2209800" cy="2062103"/>
          </a:xfrm>
          <a:prstGeom prst="rect">
            <a:avLst/>
          </a:prstGeom>
          <a:noFill/>
        </p:spPr>
        <p:txBody>
          <a:bodyPr wrap="square" rtlCol="0">
            <a:spAutoFit/>
          </a:bodyPr>
          <a:lstStyle/>
          <a:p>
            <a:r>
              <a:rPr lang="en-US" sz="800" dirty="0"/>
              <a:t>Vertical cross section of potential temperature (contour interval 8 K, solid) at 1200 UTC 18 February 1979 and vector representation of ageostrophic indirect (I) circulation derived from the objective analysis scheme. Cross section derived along rhumb line illustrated in Fig. 2b. shading indicates region where ascent is greater than -6 μb/s. Scale for magnitudes of horizontal component shown on right. J indicates position of core of subtropical jet streak. No inferences should be made from this figure concerning the extent of cross-isentropic flow within the two-dimensional plane of the cross section, given that only the horizontal ageostrophic wind (and not the total wind) is used in this representation of the circulation.</a:t>
            </a:r>
          </a:p>
        </p:txBody>
      </p:sp>
      <p:sp>
        <p:nvSpPr>
          <p:cNvPr id="13" name="Title 1"/>
          <p:cNvSpPr>
            <a:spLocks noGrp="1"/>
          </p:cNvSpPr>
          <p:nvPr>
            <p:ph type="title"/>
          </p:nvPr>
        </p:nvSpPr>
        <p:spPr>
          <a:xfrm>
            <a:off x="506085" y="0"/>
            <a:ext cx="7620000" cy="1112808"/>
          </a:xfrm>
        </p:spPr>
        <p:txBody>
          <a:bodyPr>
            <a:noAutofit/>
          </a:bodyPr>
          <a:lstStyle/>
          <a:p>
            <a: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Presidents Day Storm</a:t>
            </a:r>
            <a:b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18-19 February 1979 </a:t>
            </a:r>
            <a: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Phase </a:t>
            </a: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en-US" sz="3600" dirty="0">
              <a:solidFill>
                <a:srgbClr val="3B5A9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39810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15"/>
            <a:ext cx="8534400" cy="5578459"/>
          </a:xfrm>
        </p:spPr>
        <p:txBody>
          <a:bodyPr>
            <a:normAutofit fontScale="92500" lnSpcReduction="10000"/>
          </a:bodyPr>
          <a:lstStyle/>
          <a:p>
            <a:pPr marL="0" indent="0">
              <a:spcBef>
                <a:spcPts val="0"/>
              </a:spcBef>
              <a:spcAft>
                <a:spcPts val="600"/>
              </a:spcAft>
              <a:buClr>
                <a:schemeClr val="tx2"/>
              </a:buClr>
              <a:buSzPct val="135000"/>
            </a:pPr>
            <a:r>
              <a:rPr lang="en-US" sz="2400" dirty="0">
                <a:latin typeface="Arial" panose="020B0604020202020204" pitchFamily="34" charset="0"/>
                <a:cs typeface="Arial" panose="020B0604020202020204" pitchFamily="34" charset="0"/>
              </a:rPr>
              <a:t>Rapid Development </a:t>
            </a:r>
            <a:r>
              <a:rPr lang="en-US" sz="2400" dirty="0" smtClean="0">
                <a:latin typeface="Arial" panose="020B0604020202020204" pitchFamily="34" charset="0"/>
                <a:cs typeface="Arial" panose="020B0604020202020204" pitchFamily="34" charset="0"/>
              </a:rPr>
              <a:t>Phase </a:t>
            </a:r>
            <a:r>
              <a:rPr lang="en-US" sz="2400" dirty="0">
                <a:latin typeface="Arial" panose="020B0604020202020204" pitchFamily="34" charset="0"/>
                <a:cs typeface="Arial" panose="020B0604020202020204" pitchFamily="34" charset="0"/>
              </a:rPr>
              <a:t>(19 February)</a:t>
            </a:r>
          </a:p>
          <a:p>
            <a:pPr lvl="1">
              <a:spcBef>
                <a:spcPts val="0"/>
              </a:spcBef>
              <a:spcAft>
                <a:spcPts val="600"/>
              </a:spcAft>
              <a:buClr>
                <a:schemeClr val="tx2"/>
              </a:buClr>
              <a:buSzPct val="1350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PFJ/Digging Trough approaches East Coast/coastal front</a:t>
            </a:r>
            <a:endParaRPr lang="en-US" sz="1800" dirty="0">
              <a:latin typeface="Arial" panose="020B0604020202020204" pitchFamily="34" charset="0"/>
              <a:cs typeface="Arial" panose="020B0604020202020204" pitchFamily="34" charset="0"/>
            </a:endParaRPr>
          </a:p>
          <a:p>
            <a:pPr lvl="1">
              <a:spcBef>
                <a:spcPts val="0"/>
              </a:spcBef>
              <a:spcAft>
                <a:spcPts val="600"/>
              </a:spcAft>
              <a:buClr>
                <a:schemeClr val="tx2"/>
              </a:buClr>
              <a:buSzPct val="135000"/>
              <a:buFont typeface="Arial" panose="020B0604020202020204" pitchFamily="34" charset="0"/>
              <a:buChar char="•"/>
            </a:pPr>
            <a:r>
              <a:rPr lang="en-US" sz="1800" dirty="0" err="1">
                <a:latin typeface="Arial" panose="020B0604020202020204" pitchFamily="34" charset="0"/>
                <a:cs typeface="Arial" panose="020B0604020202020204" pitchFamily="34" charset="0"/>
              </a:rPr>
              <a:t>Tropopause</a:t>
            </a:r>
            <a:r>
              <a:rPr lang="en-US" sz="1800" dirty="0">
                <a:latin typeface="Arial" panose="020B0604020202020204" pitchFamily="34" charset="0"/>
                <a:cs typeface="Arial" panose="020B0604020202020204" pitchFamily="34" charset="0"/>
              </a:rPr>
              <a:t> fold prior to </a:t>
            </a:r>
            <a:r>
              <a:rPr lang="en-US" sz="1800" dirty="0" smtClean="0">
                <a:latin typeface="Arial" panose="020B0604020202020204" pitchFamily="34" charset="0"/>
                <a:cs typeface="Arial" panose="020B0604020202020204" pitchFamily="34" charset="0"/>
              </a:rPr>
              <a:t>and upstream of rapid cyclogenesis</a:t>
            </a:r>
            <a:endParaRPr lang="en-US" sz="1800" dirty="0">
              <a:latin typeface="Arial" panose="020B0604020202020204" pitchFamily="34" charset="0"/>
              <a:cs typeface="Arial" panose="020B0604020202020204" pitchFamily="34" charset="0"/>
            </a:endParaRPr>
          </a:p>
          <a:p>
            <a:pPr lvl="1">
              <a:spcBef>
                <a:spcPts val="0"/>
              </a:spcBef>
              <a:spcAft>
                <a:spcPts val="600"/>
              </a:spcAft>
              <a:buClr>
                <a:schemeClr val="tx2"/>
              </a:buClr>
              <a:buSzPct val="135000"/>
              <a:buFont typeface="Arial" panose="020B0604020202020204" pitchFamily="34" charset="0"/>
              <a:buChar char="•"/>
            </a:pPr>
            <a:r>
              <a:rPr lang="en-US" sz="1800" dirty="0">
                <a:latin typeface="Arial" panose="020B0604020202020204" pitchFamily="34" charset="0"/>
                <a:cs typeface="Arial" panose="020B0604020202020204" pitchFamily="34" charset="0"/>
              </a:rPr>
              <a:t>Heaviest snow </a:t>
            </a:r>
            <a:r>
              <a:rPr lang="en-US" sz="1800" dirty="0" smtClean="0">
                <a:latin typeface="Arial" panose="020B0604020202020204" pitchFamily="34" charset="0"/>
                <a:cs typeface="Arial" panose="020B0604020202020204" pitchFamily="34" charset="0"/>
              </a:rPr>
              <a:t>fell in Mid-Atlantic Region, associated with </a:t>
            </a:r>
            <a:r>
              <a:rPr lang="en-US" sz="1800" dirty="0">
                <a:latin typeface="Arial" panose="020B0604020202020204" pitchFamily="34" charset="0"/>
                <a:cs typeface="Arial" panose="020B0604020202020204" pitchFamily="34" charset="0"/>
              </a:rPr>
              <a:t>rapid cyclogenesis </a:t>
            </a:r>
            <a:r>
              <a:rPr lang="en-US" sz="1800" dirty="0" smtClean="0">
                <a:latin typeface="Arial" panose="020B0604020202020204" pitchFamily="34" charset="0"/>
                <a:cs typeface="Arial" panose="020B0604020202020204" pitchFamily="34" charset="0"/>
              </a:rPr>
              <a:t>4"-5"/</a:t>
            </a:r>
            <a:r>
              <a:rPr lang="en-US" sz="1800" dirty="0" err="1" smtClean="0">
                <a:latin typeface="Arial" panose="020B0604020202020204" pitchFamily="34" charset="0"/>
                <a:cs typeface="Arial" panose="020B0604020202020204" pitchFamily="34" charset="0"/>
              </a:rPr>
              <a:t>hr</a:t>
            </a:r>
            <a:endParaRPr lang="en-US" sz="1800" dirty="0">
              <a:latin typeface="Arial" panose="020B0604020202020204" pitchFamily="34" charset="0"/>
              <a:cs typeface="Arial" panose="020B0604020202020204" pitchFamily="34" charset="0"/>
            </a:endParaRPr>
          </a:p>
          <a:p>
            <a:pPr lvl="1">
              <a:spcBef>
                <a:spcPts val="0"/>
              </a:spcBef>
              <a:spcAft>
                <a:spcPts val="600"/>
              </a:spcAft>
              <a:buClr>
                <a:schemeClr val="tx2"/>
              </a:buClr>
              <a:buSzPct val="1350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Heavy snow on 19 February occurred </a:t>
            </a:r>
            <a:r>
              <a:rPr lang="en-US" sz="1800" dirty="0">
                <a:latin typeface="Arial" panose="020B0604020202020204" pitchFamily="34" charset="0"/>
                <a:cs typeface="Arial" panose="020B0604020202020204" pitchFamily="34" charset="0"/>
              </a:rPr>
              <a:t>AFTER warnings were dropped late on 18 </a:t>
            </a:r>
            <a:r>
              <a:rPr lang="en-US" sz="1800" dirty="0" smtClean="0">
                <a:latin typeface="Arial" panose="020B0604020202020204" pitchFamily="34" charset="0"/>
                <a:cs typeface="Arial" panose="020B0604020202020204" pitchFamily="34" charset="0"/>
              </a:rPr>
              <a:t>February; </a:t>
            </a:r>
            <a:r>
              <a:rPr lang="en-US" sz="1800" dirty="0">
                <a:latin typeface="Arial" panose="020B0604020202020204" pitchFamily="34" charset="0"/>
                <a:cs typeface="Arial" panose="020B0604020202020204" pitchFamily="34" charset="0"/>
              </a:rPr>
              <a:t>rapid </a:t>
            </a:r>
            <a:r>
              <a:rPr lang="en-US" sz="1800" dirty="0" smtClean="0">
                <a:latin typeface="Arial" panose="020B0604020202020204" pitchFamily="34" charset="0"/>
                <a:cs typeface="Arial" panose="020B0604020202020204" pitchFamily="34" charset="0"/>
              </a:rPr>
              <a:t>cyclogenesis not predicted!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pPr lvl="1">
              <a:spcBef>
                <a:spcPts val="0"/>
              </a:spcBef>
              <a:spcAft>
                <a:spcPts val="600"/>
              </a:spcAft>
              <a:buClr>
                <a:schemeClr val="tx2"/>
              </a:buClr>
              <a:buSzPct val="13500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An example of the mesoscale influencing (forcing?) the synoptic scale</a:t>
            </a:r>
            <a:endParaRPr lang="en-US" sz="24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13</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3325561"/>
            <a:ext cx="7310628" cy="2442613"/>
          </a:xfrm>
          <a:prstGeom prst="rect">
            <a:avLst/>
          </a:prstGeom>
        </p:spPr>
      </p:pic>
      <p:sp>
        <p:nvSpPr>
          <p:cNvPr id="7" name="Title 1"/>
          <p:cNvSpPr txBox="1">
            <a:spLocks/>
          </p:cNvSpPr>
          <p:nvPr/>
        </p:nvSpPr>
        <p:spPr>
          <a:xfrm>
            <a:off x="506085" y="0"/>
            <a:ext cx="7620000" cy="11128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uFillTx/>
                <a:latin typeface="+mj-lt"/>
                <a:ea typeface="+mj-ea"/>
                <a:cs typeface="+mj-cs"/>
              </a:defRPr>
            </a:lvl1pPr>
          </a:lstStyle>
          <a:p>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Presidents Day Storm</a:t>
            </a:r>
            <a:b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18-19 February 1979 – Phase 2</a:t>
            </a:r>
            <a:endParaRPr lang="en-US" sz="3600" dirty="0">
              <a:solidFill>
                <a:srgbClr val="3B5A9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59767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14</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070" y="1738732"/>
            <a:ext cx="7292340" cy="233568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60" y="4200188"/>
            <a:ext cx="7308337" cy="2353012"/>
          </a:xfrm>
          <a:prstGeom prst="rect">
            <a:avLst/>
          </a:prstGeom>
        </p:spPr>
      </p:pic>
      <p:sp>
        <p:nvSpPr>
          <p:cNvPr id="9" name="TextBox 8"/>
          <p:cNvSpPr txBox="1"/>
          <p:nvPr/>
        </p:nvSpPr>
        <p:spPr>
          <a:xfrm>
            <a:off x="695864" y="1259460"/>
            <a:ext cx="8077200"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Tropopause</a:t>
            </a:r>
            <a:r>
              <a:rPr lang="en-US" sz="2000" b="1" dirty="0">
                <a:solidFill>
                  <a:srgbClr val="002060"/>
                </a:solidFill>
                <a:latin typeface="Arial" panose="020B0604020202020204" pitchFamily="34" charset="0"/>
                <a:cs typeface="Arial" panose="020B0604020202020204" pitchFamily="34" charset="0"/>
              </a:rPr>
              <a:t> </a:t>
            </a:r>
            <a:r>
              <a:rPr lang="en-US" sz="2000" b="1" dirty="0" smtClean="0">
                <a:solidFill>
                  <a:srgbClr val="002060"/>
                </a:solidFill>
                <a:latin typeface="Arial" panose="020B0604020202020204" pitchFamily="34" charset="0"/>
                <a:cs typeface="Arial" panose="020B0604020202020204" pitchFamily="34" charset="0"/>
              </a:rPr>
              <a:t>fold upstream and preceding rapid cyclogenesis</a:t>
            </a:r>
            <a:endParaRPr lang="en-US" sz="2000" b="1" dirty="0">
              <a:solidFill>
                <a:srgbClr val="002060"/>
              </a:solidFill>
            </a:endParaRPr>
          </a:p>
        </p:txBody>
      </p:sp>
      <p:sp>
        <p:nvSpPr>
          <p:cNvPr id="10" name="Title 1"/>
          <p:cNvSpPr txBox="1">
            <a:spLocks/>
          </p:cNvSpPr>
          <p:nvPr/>
        </p:nvSpPr>
        <p:spPr>
          <a:xfrm>
            <a:off x="506085" y="0"/>
            <a:ext cx="7620000" cy="11128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uFillTx/>
                <a:latin typeface="+mj-lt"/>
                <a:ea typeface="+mj-ea"/>
                <a:cs typeface="+mj-cs"/>
              </a:defRPr>
            </a:lvl1pPr>
          </a:lstStyle>
          <a:p>
            <a:r>
              <a:rPr lang="en-US" sz="3600" b="1"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Presidents Day Storm</a:t>
            </a:r>
            <a:br>
              <a:rPr lang="en-US" sz="3600" b="1"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18-19 February 1979 – Phase 2</a:t>
            </a:r>
            <a:endParaRPr lang="en-US" sz="3600" dirty="0">
              <a:solidFill>
                <a:srgbClr val="3B5A9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56571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15</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67" y="2191118"/>
            <a:ext cx="7453833" cy="3398520"/>
          </a:xfrm>
          <a:prstGeom prst="rect">
            <a:avLst/>
          </a:prstGeom>
        </p:spPr>
      </p:pic>
      <p:sp>
        <p:nvSpPr>
          <p:cNvPr id="7" name="Title 1"/>
          <p:cNvSpPr>
            <a:spLocks noGrp="1"/>
          </p:cNvSpPr>
          <p:nvPr>
            <p:ph type="title"/>
          </p:nvPr>
        </p:nvSpPr>
        <p:spPr>
          <a:xfrm>
            <a:off x="506085" y="0"/>
            <a:ext cx="7620000" cy="1112808"/>
          </a:xfrm>
        </p:spPr>
        <p:txBody>
          <a:bodyPr>
            <a:noAutofit/>
          </a:bodyPr>
          <a:lstStyle/>
          <a:p>
            <a: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Presidents Day Storm</a:t>
            </a:r>
            <a:b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18-19 February 1979 </a:t>
            </a:r>
            <a: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Phase 2</a:t>
            </a:r>
            <a:endParaRPr lang="en-US" sz="3600" dirty="0">
              <a:solidFill>
                <a:srgbClr val="3B5A97"/>
              </a:solidFill>
              <a:effectLst>
                <a:outerShdw blurRad="38100" dist="38100" dir="2700000" algn="tl">
                  <a:srgbClr val="000000">
                    <a:alpha val="43137"/>
                  </a:srgbClr>
                </a:outerShdw>
              </a:effectLst>
            </a:endParaRPr>
          </a:p>
        </p:txBody>
      </p:sp>
      <p:sp>
        <p:nvSpPr>
          <p:cNvPr id="8" name="Content Placeholder 2"/>
          <p:cNvSpPr>
            <a:spLocks noGrp="1"/>
          </p:cNvSpPr>
          <p:nvPr>
            <p:ph idx="1"/>
          </p:nvPr>
        </p:nvSpPr>
        <p:spPr>
          <a:xfrm>
            <a:off x="310965" y="1224964"/>
            <a:ext cx="8534400" cy="1219200"/>
          </a:xfrm>
        </p:spPr>
        <p:txBody>
          <a:bodyPr>
            <a:normAutofit fontScale="92500"/>
          </a:bodyPr>
          <a:lstStyle/>
          <a:p>
            <a:pPr>
              <a:spcBef>
                <a:spcPts val="0"/>
              </a:spcBef>
              <a:spcAft>
                <a:spcPts val="600"/>
              </a:spcAft>
              <a:buClr>
                <a:srgbClr val="3B5A97"/>
              </a:buClr>
              <a:buSzPct val="135000"/>
            </a:pPr>
            <a:r>
              <a:rPr lang="en-US" sz="2400" dirty="0" smtClean="0">
                <a:latin typeface="Arial" panose="020B0604020202020204" pitchFamily="34" charset="0"/>
                <a:cs typeface="Arial" panose="020B0604020202020204" pitchFamily="34" charset="0"/>
              </a:rPr>
              <a:t>First application of Sawyer-</a:t>
            </a:r>
            <a:r>
              <a:rPr lang="en-US" sz="2400" dirty="0" err="1" smtClean="0">
                <a:latin typeface="Arial" panose="020B0604020202020204" pitchFamily="34" charset="0"/>
                <a:cs typeface="Arial" panose="020B0604020202020204" pitchFamily="34" charset="0"/>
              </a:rPr>
              <a:t>Eliassen</a:t>
            </a:r>
            <a:r>
              <a:rPr lang="en-US" sz="2400" dirty="0" smtClean="0">
                <a:latin typeface="Arial" panose="020B0604020202020204" pitchFamily="34" charset="0"/>
                <a:cs typeface="Arial" panose="020B0604020202020204" pitchFamily="34" charset="0"/>
              </a:rPr>
              <a:t> Equation with actual data</a:t>
            </a:r>
          </a:p>
          <a:p>
            <a:pPr>
              <a:spcBef>
                <a:spcPts val="0"/>
              </a:spcBef>
              <a:spcAft>
                <a:spcPts val="600"/>
              </a:spcAft>
              <a:buClr>
                <a:srgbClr val="3B5A97"/>
              </a:buClr>
              <a:buSzPct val="135000"/>
            </a:pPr>
            <a:r>
              <a:rPr lang="en-US" sz="2400" dirty="0" smtClean="0">
                <a:latin typeface="Arial" panose="020B0604020202020204" pitchFamily="34" charset="0"/>
                <a:cs typeface="Arial" panose="020B0604020202020204" pitchFamily="34" charset="0"/>
              </a:rPr>
              <a:t>Transverse circulation/tropopause fold prior to cyclogenesis</a:t>
            </a:r>
            <a:endParaRPr lang="en-US" sz="1800" dirty="0">
              <a:latin typeface="Arial" panose="020B0604020202020204" pitchFamily="34" charset="0"/>
              <a:cs typeface="Arial" panose="020B0604020202020204" pitchFamily="34" charset="0"/>
            </a:endParaRPr>
          </a:p>
        </p:txBody>
      </p:sp>
      <p:sp>
        <p:nvSpPr>
          <p:cNvPr id="2" name="TextBox 1"/>
          <p:cNvSpPr txBox="1"/>
          <p:nvPr/>
        </p:nvSpPr>
        <p:spPr>
          <a:xfrm>
            <a:off x="370936" y="5710687"/>
            <a:ext cx="8701356" cy="969496"/>
          </a:xfrm>
          <a:prstGeom prst="rect">
            <a:avLst/>
          </a:prstGeom>
        </p:spPr>
        <p:txBody>
          <a:bodyPr wrap="none" rtlCol="0">
            <a:spAutoFit/>
          </a:bodyPr>
          <a:lstStyle/>
          <a:p>
            <a:r>
              <a:rPr lang="en-US" sz="1900" dirty="0" smtClean="0"/>
              <a:t>The Norm Phillips question to Mel Shapiro at the first cyclone workshop: </a:t>
            </a:r>
            <a:r>
              <a:rPr lang="en-US" sz="1900" b="1" dirty="0" smtClean="0"/>
              <a:t>“Why </a:t>
            </a:r>
            <a:br>
              <a:rPr lang="en-US" sz="1900" b="1" dirty="0" smtClean="0"/>
            </a:br>
            <a:r>
              <a:rPr lang="en-US" sz="1900" b="1" dirty="0" smtClean="0"/>
              <a:t>should we care about this – after all, we simulate cyclogenesis with 2 layer models.” </a:t>
            </a:r>
            <a:r>
              <a:rPr lang="en-US" sz="1900" dirty="0" smtClean="0"/>
              <a:t/>
            </a:r>
            <a:br>
              <a:rPr lang="en-US" sz="1900" dirty="0" smtClean="0"/>
            </a:br>
            <a:r>
              <a:rPr lang="en-US" sz="1900" dirty="0" smtClean="0"/>
              <a:t>(Norm loved to provoke…)</a:t>
            </a:r>
            <a:endParaRPr lang="en-US" sz="1900" dirty="0"/>
          </a:p>
        </p:txBody>
      </p:sp>
    </p:spTree>
    <p:extLst>
      <p:ext uri="{BB962C8B-B14F-4D97-AF65-F5344CB8AC3E}">
        <p14:creationId xmlns:p14="http://schemas.microsoft.com/office/powerpoint/2010/main" val="42596711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823" y="76200"/>
            <a:ext cx="7620000" cy="1371600"/>
          </a:xfrm>
        </p:spPr>
        <p:txBody>
          <a:bodyPr/>
          <a:lstStyle/>
          <a:p>
            <a:pPr algn="ctr"/>
            <a:r>
              <a:rPr lang="en-US" sz="40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Operation Model Failure</a:t>
            </a:r>
            <a:endParaRPr lang="en-US"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88062"/>
            <a:ext cx="8229600" cy="4525963"/>
          </a:xfrm>
        </p:spPr>
        <p:txBody>
          <a:bodyPr>
            <a:normAutofit fontScale="92500" lnSpcReduction="20000"/>
          </a:bodyPr>
          <a:lstStyle/>
          <a:p>
            <a:pPr marL="0" indent="0">
              <a:buClr>
                <a:schemeClr val="tx2"/>
              </a:buClr>
              <a:buSzPct val="135000"/>
              <a:tabLst>
                <a:tab pos="4799013" algn="l"/>
              </a:tabLst>
            </a:pPr>
            <a:r>
              <a:rPr lang="en-US" sz="2400" b="1" dirty="0">
                <a:latin typeface="Arial" panose="020B0604020202020204" pitchFamily="34" charset="0"/>
                <a:cs typeface="Arial" panose="020B0604020202020204" pitchFamily="34" charset="0"/>
              </a:rPr>
              <a:t>Models failed to predict the rapid cyclogenesis on 19 Feb</a:t>
            </a:r>
            <a:r>
              <a:rPr lang="en-US" sz="2400" b="1" dirty="0" smtClean="0">
                <a:latin typeface="Arial" panose="020B0604020202020204" pitchFamily="34" charset="0"/>
                <a:cs typeface="Arial" panose="020B0604020202020204" pitchFamily="34" charset="0"/>
              </a:rPr>
              <a:t>.</a:t>
            </a:r>
            <a:r>
              <a:rPr lang="en-US" sz="2200" b="1" dirty="0" smtClean="0">
                <a:latin typeface="Arial" panose="020B0604020202020204" pitchFamily="34" charset="0"/>
                <a:cs typeface="Arial" panose="020B0604020202020204" pitchFamily="34" charset="0"/>
              </a:rPr>
              <a:t/>
            </a:r>
            <a:br>
              <a:rPr lang="en-US" sz="2200" b="1" dirty="0" smtClean="0">
                <a:latin typeface="Arial" panose="020B0604020202020204" pitchFamily="34" charset="0"/>
                <a:cs typeface="Arial" panose="020B0604020202020204" pitchFamily="34" charset="0"/>
              </a:rPr>
            </a:br>
            <a:endParaRPr lang="en-US" sz="2200" b="1" dirty="0">
              <a:latin typeface="Arial" panose="020B0604020202020204" pitchFamily="34" charset="0"/>
              <a:cs typeface="Arial" panose="020B0604020202020204" pitchFamily="34" charset="0"/>
            </a:endParaRPr>
          </a:p>
          <a:p>
            <a:pPr>
              <a:buClr>
                <a:schemeClr val="tx2"/>
              </a:buClr>
              <a:buSzPct val="135000"/>
              <a:buFont typeface="Arial" panose="020B0604020202020204" pitchFamily="34" charset="0"/>
              <a:buChar char="•"/>
              <a:tabLst>
                <a:tab pos="4799013" algn="l"/>
              </a:tabLst>
            </a:pPr>
            <a:r>
              <a:rPr lang="en-US" sz="3000" dirty="0" smtClean="0">
                <a:latin typeface="Arial" panose="020B0604020202020204" pitchFamily="34" charset="0"/>
                <a:cs typeface="Arial" panose="020B0604020202020204" pitchFamily="34" charset="0"/>
              </a:rPr>
              <a:t>MRF/LFM	PE   	LFM</a:t>
            </a:r>
          </a:p>
          <a:p>
            <a:pPr lvl="1">
              <a:buClr>
                <a:schemeClr val="tx2"/>
              </a:buClr>
              <a:buSzPct val="135000"/>
              <a:buFont typeface="Arial" panose="020B0604020202020204" pitchFamily="34" charset="0"/>
              <a:buChar char="•"/>
              <a:tabLst>
                <a:tab pos="4799013" algn="l"/>
              </a:tabLst>
            </a:pPr>
            <a:r>
              <a:rPr lang="en-US" sz="2200" dirty="0" smtClean="0">
                <a:latin typeface="Arial" panose="020B0604020202020204" pitchFamily="34" charset="0"/>
                <a:cs typeface="Arial" panose="020B0604020202020204" pitchFamily="34" charset="0"/>
              </a:rPr>
              <a:t>Horizontal Resolution	</a:t>
            </a:r>
            <a:r>
              <a:rPr lang="en-US" sz="2200" u="sng" dirty="0" smtClean="0">
                <a:latin typeface="Arial" panose="020B0604020202020204" pitchFamily="34" charset="0"/>
                <a:cs typeface="Arial" panose="020B0604020202020204" pitchFamily="34" charset="0"/>
              </a:rPr>
              <a:t>190.5km</a:t>
            </a:r>
            <a:r>
              <a:rPr lang="en-US" sz="2200" dirty="0" smtClean="0">
                <a:latin typeface="Arial" panose="020B0604020202020204" pitchFamily="34" charset="0"/>
                <a:cs typeface="Arial" panose="020B0604020202020204" pitchFamily="34" charset="0"/>
              </a:rPr>
              <a:t>	</a:t>
            </a:r>
            <a:r>
              <a:rPr lang="en-US" sz="2200" u="sng" dirty="0" smtClean="0">
                <a:latin typeface="Arial" panose="020B0604020202020204" pitchFamily="34" charset="0"/>
                <a:cs typeface="Arial" panose="020B0604020202020204" pitchFamily="34" charset="0"/>
              </a:rPr>
              <a:t>127 km </a:t>
            </a:r>
          </a:p>
          <a:p>
            <a:pPr lvl="1">
              <a:buClr>
                <a:schemeClr val="tx2"/>
              </a:buClr>
              <a:buSzPct val="135000"/>
              <a:buFont typeface="Arial" panose="020B0604020202020204" pitchFamily="34" charset="0"/>
              <a:buChar char="•"/>
              <a:tabLst>
                <a:tab pos="4799013" algn="l"/>
              </a:tabLst>
            </a:pPr>
            <a:r>
              <a:rPr lang="en-US" sz="2200" dirty="0" smtClean="0">
                <a:latin typeface="Arial" panose="020B0604020202020204" pitchFamily="34" charset="0"/>
                <a:cs typeface="Arial" panose="020B0604020202020204" pitchFamily="34" charset="0"/>
              </a:rPr>
              <a:t>Vertical Levels	___</a:t>
            </a:r>
            <a:r>
              <a:rPr lang="en-US" sz="2200" u="sng" dirty="0" smtClean="0">
                <a:latin typeface="Arial" panose="020B0604020202020204" pitchFamily="34" charset="0"/>
                <a:cs typeface="Arial" panose="020B0604020202020204" pitchFamily="34" charset="0"/>
              </a:rPr>
              <a:t>7</a:t>
            </a:r>
            <a:r>
              <a:rPr lang="en-US" sz="2200" dirty="0" smtClean="0">
                <a:latin typeface="Arial" panose="020B0604020202020204" pitchFamily="34" charset="0"/>
                <a:cs typeface="Arial" panose="020B0604020202020204" pitchFamily="34" charset="0"/>
              </a:rPr>
              <a:t>___	__</a:t>
            </a:r>
            <a:r>
              <a:rPr lang="en-US" sz="2200" u="sng" dirty="0" smtClean="0">
                <a:latin typeface="Arial" panose="020B0604020202020204" pitchFamily="34" charset="0"/>
                <a:cs typeface="Arial" panose="020B0604020202020204" pitchFamily="34" charset="0"/>
              </a:rPr>
              <a:t>7</a:t>
            </a:r>
            <a:r>
              <a:rPr lang="en-US" sz="2200" dirty="0" smtClean="0">
                <a:latin typeface="Arial" panose="020B0604020202020204" pitchFamily="34" charset="0"/>
                <a:cs typeface="Arial" panose="020B0604020202020204" pitchFamily="34" charset="0"/>
              </a:rPr>
              <a:t>___</a:t>
            </a:r>
          </a:p>
          <a:p>
            <a:pPr lvl="1">
              <a:buClr>
                <a:schemeClr val="tx2"/>
              </a:buClr>
              <a:buSzPct val="135000"/>
              <a:buFont typeface="Arial" panose="020B0604020202020204" pitchFamily="34" charset="0"/>
              <a:buChar char="•"/>
              <a:tabLst>
                <a:tab pos="4799013" algn="l"/>
              </a:tabLst>
            </a:pPr>
            <a:r>
              <a:rPr lang="en-US" sz="2200" dirty="0" smtClean="0">
                <a:latin typeface="Arial" panose="020B0604020202020204" pitchFamily="34" charset="0"/>
                <a:cs typeface="Arial" panose="020B0604020202020204" pitchFamily="34" charset="0"/>
              </a:rPr>
              <a:t>Essentially no boundary layer	_______	______</a:t>
            </a:r>
            <a:endParaRPr lang="en-US" sz="2200" dirty="0">
              <a:latin typeface="Arial" panose="020B0604020202020204" pitchFamily="34" charset="0"/>
              <a:cs typeface="Arial" panose="020B0604020202020204" pitchFamily="34" charset="0"/>
            </a:endParaRPr>
          </a:p>
          <a:p>
            <a:pPr lvl="1">
              <a:buClr>
                <a:schemeClr val="tx2"/>
              </a:buClr>
              <a:buSzPct val="135000"/>
              <a:buFont typeface="Arial" panose="020B0604020202020204" pitchFamily="34" charset="0"/>
              <a:buChar char="•"/>
            </a:pPr>
            <a:endParaRPr lang="en-US" sz="2200" dirty="0" smtClean="0">
              <a:latin typeface="Arial" panose="020B0604020202020204" pitchFamily="34" charset="0"/>
              <a:cs typeface="Arial" panose="020B0604020202020204" pitchFamily="34" charset="0"/>
            </a:endParaRPr>
          </a:p>
          <a:p>
            <a:pPr>
              <a:spcBef>
                <a:spcPts val="0"/>
              </a:spcBef>
              <a:spcAft>
                <a:spcPts val="600"/>
              </a:spcAft>
              <a:buClr>
                <a:schemeClr val="tx2"/>
              </a:buClr>
              <a:buSzPct val="1350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Primary data Source: RAOB data/SFC data</a:t>
            </a:r>
          </a:p>
          <a:p>
            <a:pPr lvl="1">
              <a:spcBef>
                <a:spcPts val="0"/>
              </a:spcBef>
              <a:spcAft>
                <a:spcPts val="600"/>
              </a:spcAft>
              <a:buClr>
                <a:schemeClr val="tx2"/>
              </a:buClr>
              <a:buSzPct val="135000"/>
              <a:buFont typeface="Arial" panose="020B0604020202020204" pitchFamily="34" charset="0"/>
              <a:buChar char="•"/>
            </a:pPr>
            <a:r>
              <a:rPr lang="en-US" sz="2200" dirty="0">
                <a:latin typeface="Arial" panose="020B0604020202020204" pitchFamily="34" charset="0"/>
                <a:cs typeface="Arial" panose="020B0604020202020204" pitchFamily="34" charset="0"/>
              </a:rPr>
              <a:t>N</a:t>
            </a:r>
            <a:r>
              <a:rPr lang="en-US" sz="2200" dirty="0" smtClean="0">
                <a:latin typeface="Arial" panose="020B0604020202020204" pitchFamily="34" charset="0"/>
                <a:cs typeface="Arial" panose="020B0604020202020204" pitchFamily="34" charset="0"/>
              </a:rPr>
              <a:t>o significant level data; no satellite data</a:t>
            </a:r>
          </a:p>
          <a:p>
            <a:pPr>
              <a:spcBef>
                <a:spcPts val="0"/>
              </a:spcBef>
              <a:spcAft>
                <a:spcPts val="600"/>
              </a:spcAft>
              <a:buClr>
                <a:schemeClr val="tx2"/>
              </a:buClr>
              <a:buSzPct val="135000"/>
              <a:buFont typeface="Arial" panose="020B0604020202020204" pitchFamily="34" charset="0"/>
              <a:buChar char="•"/>
            </a:pPr>
            <a:endParaRPr lang="en-US" sz="2400" dirty="0" smtClean="0">
              <a:latin typeface="Arial" panose="020B0604020202020204" pitchFamily="34" charset="0"/>
              <a:cs typeface="Arial" panose="020B0604020202020204" pitchFamily="34" charset="0"/>
            </a:endParaRPr>
          </a:p>
          <a:p>
            <a:pPr>
              <a:spcBef>
                <a:spcPts val="0"/>
              </a:spcBef>
              <a:spcAft>
                <a:spcPts val="600"/>
              </a:spcAft>
              <a:buClr>
                <a:schemeClr val="tx2"/>
              </a:buClr>
              <a:buSzPct val="1350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Research </a:t>
            </a:r>
            <a:r>
              <a:rPr lang="en-US" sz="3000" dirty="0">
                <a:latin typeface="Arial" panose="020B0604020202020204" pitchFamily="34" charset="0"/>
                <a:cs typeface="Arial" panose="020B0604020202020204" pitchFamily="34" charset="0"/>
              </a:rPr>
              <a:t>Community Reaction </a:t>
            </a:r>
            <a:endParaRPr lang="en-US" sz="3000" dirty="0" smtClean="0">
              <a:latin typeface="Arial" panose="020B0604020202020204" pitchFamily="34" charset="0"/>
              <a:cs typeface="Arial" panose="020B0604020202020204" pitchFamily="34" charset="0"/>
            </a:endParaRPr>
          </a:p>
          <a:p>
            <a:pPr lvl="1">
              <a:spcBef>
                <a:spcPts val="0"/>
              </a:spcBef>
              <a:spcAft>
                <a:spcPts val="600"/>
              </a:spcAft>
              <a:buClr>
                <a:schemeClr val="tx2"/>
              </a:buClr>
              <a:buSzPct val="1350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Enough Is Enough!</a:t>
            </a:r>
          </a:p>
          <a:p>
            <a:pPr lvl="1">
              <a:spcBef>
                <a:spcPts val="0"/>
              </a:spcBef>
              <a:spcAft>
                <a:spcPts val="600"/>
              </a:spcAft>
              <a:buClr>
                <a:schemeClr val="tx2"/>
              </a:buClr>
              <a:buSzPct val="1350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Cyclone Workshop energized </a:t>
            </a:r>
            <a:endParaRPr lang="en-US" sz="22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16</a:t>
            </a:fld>
            <a:endParaRPr lang="en-US" dirty="0"/>
          </a:p>
        </p:txBody>
      </p:sp>
      <p:sp>
        <p:nvSpPr>
          <p:cNvPr id="8" name="TextBox 7"/>
          <p:cNvSpPr txBox="1"/>
          <p:nvPr/>
        </p:nvSpPr>
        <p:spPr>
          <a:xfrm>
            <a:off x="5548620" y="2969235"/>
            <a:ext cx="562975" cy="523220"/>
          </a:xfrm>
          <a:prstGeom prst="rect">
            <a:avLst/>
          </a:prstGeom>
          <a:noFill/>
        </p:spPr>
        <p:txBody>
          <a:bodyPr wrap="none" rtlCol="0">
            <a:spAutoFit/>
          </a:bodyPr>
          <a:lstStyle/>
          <a:p>
            <a:pPr marL="285750" indent="-285750">
              <a:buFont typeface="Wingdings" panose="05000000000000000000" pitchFamily="2" charset="2"/>
              <a:buChar char="ü"/>
            </a:pPr>
            <a:r>
              <a:rPr lang="en-US" sz="2800" dirty="0" smtClean="0">
                <a:solidFill>
                  <a:srgbClr val="C00000"/>
                </a:solidFill>
              </a:rPr>
              <a:t> </a:t>
            </a:r>
            <a:endParaRPr lang="en-US" sz="2800" dirty="0">
              <a:solidFill>
                <a:srgbClr val="C00000"/>
              </a:solidFill>
            </a:endParaRPr>
          </a:p>
        </p:txBody>
      </p:sp>
      <p:sp>
        <p:nvSpPr>
          <p:cNvPr id="10" name="TextBox 9"/>
          <p:cNvSpPr txBox="1"/>
          <p:nvPr/>
        </p:nvSpPr>
        <p:spPr>
          <a:xfrm>
            <a:off x="7078402" y="2963172"/>
            <a:ext cx="562975" cy="523220"/>
          </a:xfrm>
          <a:prstGeom prst="rect">
            <a:avLst/>
          </a:prstGeom>
          <a:noFill/>
        </p:spPr>
        <p:txBody>
          <a:bodyPr wrap="none" rtlCol="0">
            <a:spAutoFit/>
          </a:bodyPr>
          <a:lstStyle/>
          <a:p>
            <a:pPr marL="285750" indent="-285750">
              <a:buFont typeface="Wingdings" panose="05000000000000000000" pitchFamily="2" charset="2"/>
              <a:buChar char="ü"/>
            </a:pPr>
            <a:r>
              <a:rPr lang="en-US" sz="2800" dirty="0" smtClean="0">
                <a:solidFill>
                  <a:srgbClr val="C00000"/>
                </a:solidFill>
              </a:rPr>
              <a:t> </a:t>
            </a:r>
            <a:endParaRPr lang="en-US" sz="2800" dirty="0">
              <a:solidFill>
                <a:srgbClr val="C00000"/>
              </a:solidFill>
            </a:endParaRPr>
          </a:p>
        </p:txBody>
      </p:sp>
    </p:spTree>
    <p:extLst>
      <p:ext uri="{BB962C8B-B14F-4D97-AF65-F5344CB8AC3E}">
        <p14:creationId xmlns:p14="http://schemas.microsoft.com/office/powerpoint/2010/main" val="39416476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17</a:t>
            </a:fld>
            <a:endParaRPr lang="en-US">
              <a:solidFill>
                <a:prstClr val="black">
                  <a:tint val="75000"/>
                </a:prstClr>
              </a:solidFill>
            </a:endParaRPr>
          </a:p>
        </p:txBody>
      </p:sp>
      <p:sp>
        <p:nvSpPr>
          <p:cNvPr id="5" name="Title 1"/>
          <p:cNvSpPr txBox="1">
            <a:spLocks noGrp="1"/>
          </p:cNvSpPr>
          <p:nvPr>
            <p:ph type="title"/>
          </p:nvPr>
        </p:nvSpPr>
        <p:spPr>
          <a:xfrm>
            <a:off x="457200" y="-762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Second Phase of Presidents’ Day Storm Not Predicted</a:t>
            </a:r>
            <a:endParaRPr kumimoji="0" lang="en-US" sz="3600" b="1" i="0" u="none" strike="noStrike" kern="1200" cap="none" spc="0" normalizeH="0" baseline="0" noProof="0" dirty="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65013"/>
            <a:ext cx="6401651" cy="5191339"/>
          </a:xfrm>
          <a:prstGeom prst="rect">
            <a:avLst/>
          </a:prstGeom>
        </p:spPr>
      </p:pic>
      <p:sp>
        <p:nvSpPr>
          <p:cNvPr id="9" name="TextBox 8"/>
          <p:cNvSpPr txBox="1"/>
          <p:nvPr/>
        </p:nvSpPr>
        <p:spPr>
          <a:xfrm>
            <a:off x="1676400" y="6412468"/>
            <a:ext cx="5639685" cy="369332"/>
          </a:xfrm>
          <a:prstGeom prst="rect">
            <a:avLst/>
          </a:prstGeom>
          <a:noFill/>
        </p:spPr>
        <p:txBody>
          <a:bodyPr wrap="none" rtlCol="0">
            <a:spAutoFit/>
          </a:bodyPr>
          <a:lstStyle/>
          <a:p>
            <a:r>
              <a:rPr lang="en-US" dirty="0"/>
              <a:t>Kocin and Uccellini, </a:t>
            </a:r>
            <a:r>
              <a:rPr lang="en-US" dirty="0" smtClean="0"/>
              <a:t>“Northeast Snowstorms”, </a:t>
            </a:r>
            <a:r>
              <a:rPr lang="en-US" dirty="0"/>
              <a:t>Vol. </a:t>
            </a:r>
            <a:r>
              <a:rPr lang="en-US" dirty="0" smtClean="0"/>
              <a:t>I, p 242</a:t>
            </a:r>
            <a:endParaRPr lang="en-US" dirty="0"/>
          </a:p>
        </p:txBody>
      </p:sp>
    </p:spTree>
    <p:extLst>
      <p:ext uri="{BB962C8B-B14F-4D97-AF65-F5344CB8AC3E}">
        <p14:creationId xmlns:p14="http://schemas.microsoft.com/office/powerpoint/2010/main" val="1871043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3" y="36576"/>
            <a:ext cx="8507270" cy="1371600"/>
          </a:xfrm>
        </p:spPr>
        <p:txBody>
          <a:bodyPr/>
          <a:lstStyle/>
          <a:p>
            <a:r>
              <a:rPr lang="en-US" sz="28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Model Sensitivity Studies: Synergistic Interactions (dynamics, LHT, BDY layer) required for rapid cyclogenesis</a:t>
            </a:r>
            <a:endParaRPr lang="en-US" sz="28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18</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456" y="1494436"/>
            <a:ext cx="5108448" cy="5145024"/>
          </a:xfrm>
          <a:prstGeom prst="rect">
            <a:avLst/>
          </a:prstGeom>
        </p:spPr>
      </p:pic>
      <p:sp>
        <p:nvSpPr>
          <p:cNvPr id="7" name="TextBox 6"/>
          <p:cNvSpPr txBox="1"/>
          <p:nvPr/>
        </p:nvSpPr>
        <p:spPr>
          <a:xfrm>
            <a:off x="104504" y="2180272"/>
            <a:ext cx="2207623" cy="1631216"/>
          </a:xfrm>
          <a:prstGeom prst="rect">
            <a:avLst/>
          </a:prstGeom>
          <a:noFill/>
        </p:spPr>
        <p:txBody>
          <a:bodyPr wrap="square" rtlCol="0">
            <a:spAutoFit/>
          </a:bodyPr>
          <a:lstStyle/>
          <a:p>
            <a:r>
              <a:rPr lang="en-US" sz="2000" dirty="0" smtClean="0"/>
              <a:t>Process contributing to the rapid development of </a:t>
            </a:r>
            <a:r>
              <a:rPr lang="en-US" sz="2000" dirty="0" err="1" smtClean="0"/>
              <a:t>extratropical</a:t>
            </a:r>
            <a:r>
              <a:rPr lang="en-US" sz="2000" dirty="0" smtClean="0"/>
              <a:t> cyclones</a:t>
            </a:r>
            <a:endParaRPr lang="en-US" sz="2000" dirty="0"/>
          </a:p>
        </p:txBody>
      </p:sp>
    </p:spTree>
    <p:extLst>
      <p:ext uri="{BB962C8B-B14F-4D97-AF65-F5344CB8AC3E}">
        <p14:creationId xmlns:p14="http://schemas.microsoft.com/office/powerpoint/2010/main" val="4476856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537" y="76200"/>
            <a:ext cx="8194766" cy="1146363"/>
          </a:xfrm>
        </p:spPr>
        <p:txBody>
          <a:bodyPr>
            <a:noAutofit/>
          </a:bodyPr>
          <a:lstStyle/>
          <a:p>
            <a:r>
              <a:rPr lang="en-US" sz="32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Models with 15 Minute Output Used to Compute Low Level Trajectories</a:t>
            </a:r>
            <a:endParaRPr lang="en-US" sz="32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19</a:t>
            </a:fld>
            <a:endParaRPr lang="en-US"/>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885" b="-8254"/>
          <a:stretch/>
        </p:blipFill>
        <p:spPr bwMode="auto">
          <a:xfrm>
            <a:off x="746510" y="1403417"/>
            <a:ext cx="3553760" cy="3931920"/>
          </a:xfrm>
          <a:prstGeom prst="rect">
            <a:avLst/>
          </a:prstGeom>
          <a:noFill/>
          <a:ln>
            <a:noFill/>
          </a:ln>
          <a:effectLs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670" y="1338903"/>
            <a:ext cx="3505199" cy="367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420" y="5073422"/>
            <a:ext cx="4130675"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7"/>
          <p:cNvSpPr txBox="1">
            <a:spLocks noChangeArrowheads="1"/>
          </p:cNvSpPr>
          <p:nvPr/>
        </p:nvSpPr>
        <p:spPr bwMode="auto">
          <a:xfrm>
            <a:off x="6814870" y="5731125"/>
            <a:ext cx="2162175" cy="376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pPr>
            <a:r>
              <a:rPr lang="en-US" altLang="en-US" dirty="0" smtClean="0">
                <a:solidFill>
                  <a:srgbClr val="000000"/>
                </a:solidFill>
              </a:rPr>
              <a:t>Uccellini et al., 1987</a:t>
            </a:r>
          </a:p>
        </p:txBody>
      </p:sp>
      <p:sp>
        <p:nvSpPr>
          <p:cNvPr id="10" name="Oval 9"/>
          <p:cNvSpPr/>
          <p:nvPr/>
        </p:nvSpPr>
        <p:spPr>
          <a:xfrm>
            <a:off x="1345945" y="3138512"/>
            <a:ext cx="705450" cy="70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918420" y="3492272"/>
            <a:ext cx="705450" cy="70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479285" y="3363512"/>
            <a:ext cx="598770" cy="598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5900470" y="3453197"/>
            <a:ext cx="598770" cy="598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6281470" y="3569537"/>
            <a:ext cx="598770" cy="598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6633160" y="3425837"/>
            <a:ext cx="672120" cy="672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37831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764"/>
            <a:ext cx="8229600" cy="1143000"/>
          </a:xfrm>
        </p:spPr>
        <p:txBody>
          <a:bodyPr/>
          <a:lstStyle/>
          <a:p>
            <a:r>
              <a:rPr lang="en-US" b="1" dirty="0" smtClean="0">
                <a:solidFill>
                  <a:srgbClr val="3B5A97"/>
                </a:solidFill>
                <a:effectLst>
                  <a:outerShdw blurRad="38100" dist="38100" dir="2700000" algn="tl">
                    <a:srgbClr val="000000">
                      <a:alpha val="43137"/>
                    </a:srgbClr>
                  </a:outerShdw>
                </a:effectLst>
              </a:rPr>
              <a:t>Outline</a:t>
            </a:r>
            <a:endParaRPr lang="en-US" b="1" dirty="0">
              <a:solidFill>
                <a:srgbClr val="3B5A97"/>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2880" y="4545874"/>
            <a:ext cx="8778240" cy="1854925"/>
          </a:xfrm>
        </p:spPr>
        <p:txBody>
          <a:bodyPr>
            <a:normAutofit/>
          </a:bodyPr>
          <a:lstStyle/>
          <a:p>
            <a:pPr marL="0" indent="0">
              <a:lnSpc>
                <a:spcPts val="2300"/>
              </a:lnSpc>
              <a:buNone/>
            </a:pPr>
            <a:endParaRPr lang="en-US" sz="2600" dirty="0" smtClean="0"/>
          </a:p>
          <a:p>
            <a:pPr>
              <a:lnSpc>
                <a:spcPts val="2500"/>
              </a:lnSpc>
            </a:pPr>
            <a:r>
              <a:rPr lang="en-US" sz="2000" dirty="0" smtClean="0"/>
              <a:t>Appendix A: References</a:t>
            </a:r>
          </a:p>
          <a:p>
            <a:pPr>
              <a:lnSpc>
                <a:spcPts val="2500"/>
              </a:lnSpc>
            </a:pPr>
            <a:r>
              <a:rPr lang="en-US" sz="2000" dirty="0" smtClean="0"/>
              <a:t>Appendix B: </a:t>
            </a:r>
            <a:r>
              <a:rPr lang="en-US" sz="2000" dirty="0"/>
              <a:t>We Have Made a Difference: The </a:t>
            </a:r>
            <a:r>
              <a:rPr lang="en-US" sz="2000" dirty="0" smtClean="0"/>
              <a:t>Jan 2016 Northeast </a:t>
            </a:r>
            <a:r>
              <a:rPr lang="en-US" sz="2000" dirty="0"/>
              <a:t>Blizzard </a:t>
            </a:r>
            <a:endParaRPr lang="en-US" sz="2000" dirty="0" smtClean="0"/>
          </a:p>
          <a:p>
            <a:pPr>
              <a:lnSpc>
                <a:spcPts val="2500"/>
              </a:lnSpc>
            </a:pPr>
            <a:r>
              <a:rPr lang="en-US" sz="2000" dirty="0" smtClean="0"/>
              <a:t>Appendix C: Telephone Interview. 23 February 1979</a:t>
            </a:r>
            <a:br>
              <a:rPr lang="en-US" sz="2000" dirty="0" smtClean="0"/>
            </a:br>
            <a:r>
              <a:rPr lang="en-US" sz="2000" dirty="0" smtClean="0"/>
              <a:t>	             First Vis 5D of Tropopause Fold Influence on Pres. Day Storm 1979</a:t>
            </a:r>
            <a:endParaRPr lang="en-US" dirty="0"/>
          </a:p>
        </p:txBody>
      </p:sp>
      <p:sp>
        <p:nvSpPr>
          <p:cNvPr id="4" name="Slide Number Placeholder 3"/>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2</a:t>
            </a:fld>
            <a:endParaRPr lang="en-US" dirty="0">
              <a:solidFill>
                <a:srgbClr val="000000">
                  <a:tint val="75000"/>
                </a:srgbClr>
              </a:solidFill>
              <a:uFillTx/>
            </a:endParaRPr>
          </a:p>
        </p:txBody>
      </p:sp>
      <p:cxnSp>
        <p:nvCxnSpPr>
          <p:cNvPr id="6" name="Straight Connector 5"/>
          <p:cNvCxnSpPr/>
          <p:nvPr/>
        </p:nvCxnSpPr>
        <p:spPr>
          <a:xfrm>
            <a:off x="313509" y="4689572"/>
            <a:ext cx="8595360" cy="0"/>
          </a:xfrm>
          <a:prstGeom prst="line">
            <a:avLst/>
          </a:prstGeom>
          <a:ln w="15875">
            <a:solidFill>
              <a:schemeClr val="tx1"/>
            </a:solidFill>
          </a:ln>
          <a:effectLst/>
        </p:spPr>
        <p:style>
          <a:lnRef idx="1">
            <a:schemeClr val="accent1"/>
          </a:lnRef>
          <a:fillRef idx="0">
            <a:schemeClr val="accent1"/>
          </a:fillRef>
          <a:effectRef idx="1">
            <a:schemeClr val="accent1"/>
          </a:effectRef>
          <a:fontRef idx="minor">
            <a:schemeClr val="tx1"/>
          </a:fontRef>
        </p:style>
      </p:cxnSp>
      <p:sp>
        <p:nvSpPr>
          <p:cNvPr id="7" name="TextBox 6"/>
          <p:cNvSpPr txBox="1"/>
          <p:nvPr/>
        </p:nvSpPr>
        <p:spPr>
          <a:xfrm>
            <a:off x="182880" y="1083681"/>
            <a:ext cx="8725989" cy="3293209"/>
          </a:xfrm>
          <a:prstGeom prst="rect">
            <a:avLst/>
          </a:prstGeom>
        </p:spPr>
        <p:txBody>
          <a:bodyPr wrap="square" rtlCol="0">
            <a:spAutoFit/>
          </a:bodyPr>
          <a:lstStyle/>
          <a:p>
            <a:pPr marL="285750" indent="-285750">
              <a:buFont typeface="Arial" panose="020B0604020202020204" pitchFamily="34" charset="0"/>
              <a:buChar char="•"/>
            </a:pPr>
            <a:r>
              <a:rPr lang="en-US" sz="2600" dirty="0"/>
              <a:t>Overview of the Presidents’ Day Snowstorm</a:t>
            </a:r>
          </a:p>
          <a:p>
            <a:pPr marL="285750" indent="-285750">
              <a:buFont typeface="Arial" panose="020B0604020202020204" pitchFamily="34" charset="0"/>
              <a:buChar char="•"/>
            </a:pPr>
            <a:r>
              <a:rPr lang="en-US" sz="2600" dirty="0"/>
              <a:t>Forecast Failures Launched the Community to Address </a:t>
            </a:r>
            <a:r>
              <a:rPr lang="en-US" sz="2600" dirty="0" smtClean="0"/>
              <a:t>Cyclone Research </a:t>
            </a:r>
            <a:r>
              <a:rPr lang="en-US" sz="2600" dirty="0"/>
              <a:t>and Forecast </a:t>
            </a:r>
            <a:r>
              <a:rPr lang="en-US" sz="2600" dirty="0" smtClean="0"/>
              <a:t>Challenges</a:t>
            </a:r>
          </a:p>
          <a:p>
            <a:pPr marL="285750" indent="-285750">
              <a:buFont typeface="Arial" panose="020B0604020202020204" pitchFamily="34" charset="0"/>
              <a:buChar char="•"/>
            </a:pPr>
            <a:r>
              <a:rPr lang="en-US" sz="2600" dirty="0" smtClean="0"/>
              <a:t>After </a:t>
            </a:r>
            <a:r>
              <a:rPr lang="en-US" sz="2600" dirty="0"/>
              <a:t>the Storm – A Rebirth of Synoptic Meteorology</a:t>
            </a:r>
          </a:p>
          <a:p>
            <a:r>
              <a:rPr lang="en-US" sz="2600" dirty="0" smtClean="0"/>
              <a:t>					</a:t>
            </a:r>
            <a:r>
              <a:rPr lang="en-US" sz="2600" dirty="0"/>
              <a:t> </a:t>
            </a:r>
            <a:r>
              <a:rPr lang="en-US" sz="2600" dirty="0" smtClean="0"/>
              <a:t>  – A </a:t>
            </a:r>
            <a:r>
              <a:rPr lang="en-US" sz="2600" dirty="0"/>
              <a:t>Surge in Mesoscale Model </a:t>
            </a:r>
            <a:r>
              <a:rPr lang="en-US" sz="2600" dirty="0" smtClean="0"/>
              <a:t>Development</a:t>
            </a:r>
          </a:p>
          <a:p>
            <a:r>
              <a:rPr lang="en-US" sz="2600" dirty="0"/>
              <a:t> </a:t>
            </a:r>
            <a:r>
              <a:rPr lang="en-US" sz="2600" dirty="0" smtClean="0"/>
              <a:t>                                    </a:t>
            </a:r>
            <a:r>
              <a:rPr lang="en-US" sz="2600" dirty="0"/>
              <a:t>and </a:t>
            </a:r>
            <a:r>
              <a:rPr lang="en-US" sz="2600" dirty="0" smtClean="0"/>
              <a:t>Research Applications</a:t>
            </a:r>
            <a:endParaRPr lang="en-US" sz="2600" dirty="0"/>
          </a:p>
          <a:p>
            <a:pPr marL="285750" indent="-285750">
              <a:buFont typeface="Arial" panose="020B0604020202020204" pitchFamily="34" charset="0"/>
              <a:buChar char="•"/>
            </a:pPr>
            <a:r>
              <a:rPr lang="en-US" sz="2600" dirty="0"/>
              <a:t>Opportunities/Challenges</a:t>
            </a:r>
          </a:p>
          <a:p>
            <a:pPr marL="285750" indent="-285750">
              <a:buFont typeface="Arial" panose="020B0604020202020204" pitchFamily="34" charset="0"/>
              <a:buChar char="•"/>
            </a:pPr>
            <a:r>
              <a:rPr lang="en-US" sz="2600" dirty="0"/>
              <a:t>Summary</a:t>
            </a:r>
          </a:p>
        </p:txBody>
      </p:sp>
    </p:spTree>
    <p:extLst>
      <p:ext uri="{BB962C8B-B14F-4D97-AF65-F5344CB8AC3E}">
        <p14:creationId xmlns:p14="http://schemas.microsoft.com/office/powerpoint/2010/main" val="39859276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995160" y="6553200"/>
            <a:ext cx="2133600" cy="304800"/>
          </a:xfrm>
        </p:spPr>
        <p:txBody>
          <a:bodyPr/>
          <a:lstStyle/>
          <a:p>
            <a:pPr>
              <a:defRPr/>
            </a:pPr>
            <a:fld id="{31B59446-CD9C-4D3A-8872-F4EB2BE6D7CB}" type="slidenum">
              <a:rPr lang="en-US" smtClean="0"/>
              <a:pPr>
                <a:defRPr/>
              </a:pPr>
              <a:t>20</a:t>
            </a:fld>
            <a:endParaRPr lang="en-US"/>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488" t="6794" r="3274" b="-6794"/>
          <a:stretch/>
        </p:blipFill>
        <p:spPr bwMode="auto">
          <a:xfrm>
            <a:off x="76200" y="1485472"/>
            <a:ext cx="4572000" cy="45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83592"/>
            <a:ext cx="4419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814267"/>
            <a:ext cx="6923088"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840831" y="0"/>
            <a:ext cx="7620000" cy="1371600"/>
          </a:xfrm>
        </p:spPr>
        <p:txBody>
          <a:bodyPr/>
          <a:lstStyle/>
          <a:p>
            <a:r>
              <a:rPr lang="en-US" sz="2800" b="1"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Model Low </a:t>
            </a:r>
            <a:r>
              <a:rPr lang="en-US" sz="28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Level Trajectories</a:t>
            </a:r>
            <a:br>
              <a:rPr lang="en-US" sz="28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lang="en-US" sz="28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apid Development of LLJ &amp; Associated Ageostrophic Component</a:t>
            </a:r>
            <a:endParaRPr lang="en-US" sz="28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195944" y="1554480"/>
            <a:ext cx="431528" cy="584775"/>
          </a:xfrm>
          <a:prstGeom prst="rect">
            <a:avLst/>
          </a:prstGeom>
        </p:spPr>
        <p:txBody>
          <a:bodyPr wrap="none" rtlCol="0">
            <a:spAutoFit/>
          </a:bodyPr>
          <a:lstStyle/>
          <a:p>
            <a:r>
              <a:rPr lang="en-US" sz="3200" b="1" dirty="0" smtClean="0">
                <a:effectLst>
                  <a:outerShdw blurRad="38100" dist="38100" dir="2700000" algn="tl">
                    <a:srgbClr val="000000">
                      <a:alpha val="43137"/>
                    </a:srgbClr>
                  </a:outerShdw>
                </a:effectLst>
                <a:latin typeface="Lucida Console" panose="020B0609040504020204" pitchFamily="49" charset="0"/>
              </a:rPr>
              <a:t>I</a:t>
            </a:r>
            <a:endParaRPr lang="en-US" sz="3200" b="1" dirty="0">
              <a:effectLst>
                <a:outerShdw blurRad="38100" dist="38100" dir="2700000" algn="tl">
                  <a:srgbClr val="000000">
                    <a:alpha val="43137"/>
                  </a:srgbClr>
                </a:outerShdw>
              </a:effectLst>
              <a:latin typeface="Lucida Console" panose="020B0609040504020204" pitchFamily="49" charset="0"/>
            </a:endParaRPr>
          </a:p>
        </p:txBody>
      </p:sp>
      <p:sp>
        <p:nvSpPr>
          <p:cNvPr id="10" name="TextBox 9"/>
          <p:cNvSpPr txBox="1"/>
          <p:nvPr/>
        </p:nvSpPr>
        <p:spPr>
          <a:xfrm>
            <a:off x="139336" y="3574869"/>
            <a:ext cx="678391" cy="584775"/>
          </a:xfrm>
          <a:prstGeom prst="rect">
            <a:avLst/>
          </a:prstGeom>
        </p:spPr>
        <p:txBody>
          <a:bodyPr wrap="none" rtlCol="0">
            <a:spAutoFit/>
          </a:bodyPr>
          <a:lstStyle/>
          <a:p>
            <a:r>
              <a:rPr lang="en-US" sz="3200" b="1" dirty="0" smtClean="0">
                <a:effectLst>
                  <a:outerShdw blurRad="38100" dist="38100" dir="2700000" algn="tl">
                    <a:srgbClr val="000000">
                      <a:alpha val="43137"/>
                    </a:srgbClr>
                  </a:outerShdw>
                </a:effectLst>
                <a:latin typeface="Lucida Console" panose="020B0609040504020204" pitchFamily="49" charset="0"/>
              </a:rPr>
              <a:t>II</a:t>
            </a:r>
            <a:endParaRPr lang="en-US" sz="3200" b="1" dirty="0">
              <a:effectLst>
                <a:outerShdw blurRad="38100" dist="38100" dir="2700000" algn="tl">
                  <a:srgbClr val="000000">
                    <a:alpha val="43137"/>
                  </a:srgbClr>
                </a:outerShdw>
              </a:effectLst>
              <a:latin typeface="Lucida Console" panose="020B0609040504020204" pitchFamily="49" charset="0"/>
            </a:endParaRPr>
          </a:p>
        </p:txBody>
      </p:sp>
      <p:sp>
        <p:nvSpPr>
          <p:cNvPr id="11" name="TextBox 10"/>
          <p:cNvSpPr txBox="1"/>
          <p:nvPr/>
        </p:nvSpPr>
        <p:spPr>
          <a:xfrm>
            <a:off x="4667801" y="1598021"/>
            <a:ext cx="925253" cy="584775"/>
          </a:xfrm>
          <a:prstGeom prst="rect">
            <a:avLst/>
          </a:prstGeom>
        </p:spPr>
        <p:txBody>
          <a:bodyPr wrap="none" rtlCol="0">
            <a:spAutoFit/>
          </a:bodyPr>
          <a:lstStyle/>
          <a:p>
            <a:r>
              <a:rPr lang="en-US" sz="3200" b="1" dirty="0" smtClean="0">
                <a:effectLst>
                  <a:outerShdw blurRad="38100" dist="38100" dir="2700000" algn="tl">
                    <a:srgbClr val="000000">
                      <a:alpha val="43137"/>
                    </a:srgbClr>
                  </a:outerShdw>
                </a:effectLst>
                <a:latin typeface="Lucida Console" panose="020B0609040504020204" pitchFamily="49" charset="0"/>
              </a:rPr>
              <a:t>III</a:t>
            </a:r>
            <a:endParaRPr lang="en-US" sz="3200" b="1" dirty="0">
              <a:effectLst>
                <a:outerShdw blurRad="38100" dist="38100" dir="2700000" algn="tl">
                  <a:srgbClr val="000000">
                    <a:alpha val="43137"/>
                  </a:srgbClr>
                </a:outerShdw>
              </a:effectLst>
              <a:latin typeface="Lucida Console" panose="020B0609040504020204" pitchFamily="49" charset="0"/>
            </a:endParaRPr>
          </a:p>
        </p:txBody>
      </p:sp>
      <p:sp>
        <p:nvSpPr>
          <p:cNvPr id="12" name="TextBox 11"/>
          <p:cNvSpPr txBox="1"/>
          <p:nvPr/>
        </p:nvSpPr>
        <p:spPr>
          <a:xfrm>
            <a:off x="4650382" y="3579221"/>
            <a:ext cx="678391" cy="584775"/>
          </a:xfrm>
          <a:prstGeom prst="rect">
            <a:avLst/>
          </a:prstGeom>
        </p:spPr>
        <p:txBody>
          <a:bodyPr wrap="none" rtlCol="0">
            <a:spAutoFit/>
          </a:bodyPr>
          <a:lstStyle/>
          <a:p>
            <a:r>
              <a:rPr lang="en-US" sz="3200" b="1" dirty="0" smtClean="0">
                <a:effectLst>
                  <a:outerShdw blurRad="38100" dist="38100" dir="2700000" algn="tl">
                    <a:srgbClr val="000000">
                      <a:alpha val="43137"/>
                    </a:srgbClr>
                  </a:outerShdw>
                </a:effectLst>
                <a:latin typeface="Lucida Console" panose="020B0609040504020204" pitchFamily="49" charset="0"/>
              </a:rPr>
              <a:t>IV</a:t>
            </a:r>
            <a:endParaRPr lang="en-US" sz="3200" b="1" dirty="0">
              <a:effectLst>
                <a:outerShdw blurRad="38100" dist="38100" dir="2700000" algn="tl">
                  <a:srgbClr val="000000">
                    <a:alpha val="43137"/>
                  </a:srgbClr>
                </a:outerShdw>
              </a:effectLst>
              <a:latin typeface="Lucida Console" panose="020B0609040504020204" pitchFamily="49" charset="0"/>
            </a:endParaRPr>
          </a:p>
        </p:txBody>
      </p:sp>
      <p:pic>
        <p:nvPicPr>
          <p:cNvPr id="3" name="Picture 2" descr="Screen Clipping"/>
          <p:cNvPicPr>
            <a:picLocks noChangeAspect="1"/>
          </p:cNvPicPr>
          <p:nvPr/>
        </p:nvPicPr>
        <p:blipFill>
          <a:blip r:embed="rId5"/>
          <a:stretch>
            <a:fillRect/>
          </a:stretch>
        </p:blipFill>
        <p:spPr>
          <a:xfrm>
            <a:off x="4481500" y="3424237"/>
            <a:ext cx="181000" cy="9526"/>
          </a:xfrm>
          <a:prstGeom prst="rect">
            <a:avLst/>
          </a:prstGeom>
        </p:spPr>
      </p:pic>
      <p:pic>
        <p:nvPicPr>
          <p:cNvPr id="4" name="Picture 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4385" y="1517059"/>
            <a:ext cx="4046592" cy="164210"/>
          </a:xfrm>
          <a:prstGeom prst="rect">
            <a:avLst/>
          </a:prstGeom>
        </p:spPr>
      </p:pic>
      <p:sp>
        <p:nvSpPr>
          <p:cNvPr id="13" name="TextBox 12"/>
          <p:cNvSpPr txBox="1"/>
          <p:nvPr/>
        </p:nvSpPr>
        <p:spPr>
          <a:xfrm>
            <a:off x="1776548" y="3330371"/>
            <a:ext cx="1160895" cy="369332"/>
          </a:xfrm>
          <a:prstGeom prst="rect">
            <a:avLst/>
          </a:prstGeom>
        </p:spPr>
        <p:txBody>
          <a:bodyPr wrap="none" rtlCol="0">
            <a:spAutoFit/>
          </a:bodyPr>
          <a:lstStyle/>
          <a:p>
            <a:r>
              <a:rPr lang="en-US" b="1" dirty="0" smtClean="0">
                <a:effectLst>
                  <a:outerShdw blurRad="38100" dist="38100" dir="2700000" algn="tl">
                    <a:srgbClr val="000000">
                      <a:alpha val="43137"/>
                    </a:srgbClr>
                  </a:outerShdw>
                </a:effectLst>
              </a:rPr>
              <a:t>0900 GMT</a:t>
            </a:r>
            <a:endParaRPr lang="en-US" b="1" dirty="0">
              <a:effectLst>
                <a:outerShdw blurRad="38100" dist="38100" dir="2700000" algn="tl">
                  <a:srgbClr val="000000">
                    <a:alpha val="43137"/>
                  </a:srgbClr>
                </a:outerShdw>
              </a:effectLst>
            </a:endParaRPr>
          </a:p>
        </p:txBody>
      </p:sp>
      <p:sp>
        <p:nvSpPr>
          <p:cNvPr id="14" name="TextBox 13"/>
          <p:cNvSpPr txBox="1"/>
          <p:nvPr/>
        </p:nvSpPr>
        <p:spPr>
          <a:xfrm>
            <a:off x="1785255" y="5363824"/>
            <a:ext cx="1168910" cy="369332"/>
          </a:xfrm>
          <a:prstGeom prst="rect">
            <a:avLst/>
          </a:prstGeom>
        </p:spPr>
        <p:txBody>
          <a:bodyPr wrap="none" rtlCol="0">
            <a:spAutoFit/>
          </a:bodyPr>
          <a:lstStyle/>
          <a:p>
            <a:r>
              <a:rPr lang="en-US" b="1" dirty="0" smtClean="0">
                <a:effectLst>
                  <a:outerShdw blurRad="38100" dist="38100" dir="2700000" algn="tl">
                    <a:srgbClr val="000000">
                      <a:alpha val="43137"/>
                    </a:srgbClr>
                  </a:outerShdw>
                </a:effectLst>
              </a:rPr>
              <a:t>1000 GMT</a:t>
            </a:r>
            <a:endParaRPr lang="en-US" b="1" dirty="0">
              <a:effectLst>
                <a:outerShdw blurRad="38100" dist="38100" dir="2700000" algn="tl">
                  <a:srgbClr val="000000">
                    <a:alpha val="43137"/>
                  </a:srgbClr>
                </a:outerShdw>
              </a:effectLst>
            </a:endParaRPr>
          </a:p>
        </p:txBody>
      </p:sp>
      <p:sp>
        <p:nvSpPr>
          <p:cNvPr id="15" name="TextBox 14"/>
          <p:cNvSpPr txBox="1"/>
          <p:nvPr/>
        </p:nvSpPr>
        <p:spPr>
          <a:xfrm>
            <a:off x="6209220" y="3347788"/>
            <a:ext cx="1168910" cy="369332"/>
          </a:xfrm>
          <a:prstGeom prst="rect">
            <a:avLst/>
          </a:prstGeom>
        </p:spPr>
        <p:txBody>
          <a:bodyPr wrap="none" rtlCol="0">
            <a:spAutoFit/>
          </a:bodyPr>
          <a:lstStyle/>
          <a:p>
            <a:r>
              <a:rPr lang="en-US" b="1" dirty="0" smtClean="0">
                <a:effectLst>
                  <a:outerShdw blurRad="38100" dist="38100" dir="2700000" algn="tl">
                    <a:srgbClr val="000000">
                      <a:alpha val="43137"/>
                    </a:srgbClr>
                  </a:outerShdw>
                </a:effectLst>
              </a:rPr>
              <a:t>1100 GMT</a:t>
            </a:r>
            <a:endParaRPr lang="en-US" b="1" dirty="0">
              <a:effectLst>
                <a:outerShdw blurRad="38100" dist="38100" dir="2700000" algn="tl">
                  <a:srgbClr val="000000">
                    <a:alpha val="43137"/>
                  </a:srgbClr>
                </a:outerShdw>
              </a:effectLst>
            </a:endParaRPr>
          </a:p>
        </p:txBody>
      </p:sp>
      <p:sp>
        <p:nvSpPr>
          <p:cNvPr id="16" name="TextBox 15"/>
          <p:cNvSpPr txBox="1"/>
          <p:nvPr/>
        </p:nvSpPr>
        <p:spPr>
          <a:xfrm>
            <a:off x="6191801" y="5328990"/>
            <a:ext cx="1168910" cy="369332"/>
          </a:xfrm>
          <a:prstGeom prst="rect">
            <a:avLst/>
          </a:prstGeom>
        </p:spPr>
        <p:txBody>
          <a:bodyPr wrap="none" rtlCol="0">
            <a:spAutoFit/>
          </a:bodyPr>
          <a:lstStyle/>
          <a:p>
            <a:r>
              <a:rPr lang="en-US" b="1" dirty="0" smtClean="0">
                <a:effectLst>
                  <a:outerShdw blurRad="38100" dist="38100" dir="2700000" algn="tl">
                    <a:srgbClr val="000000">
                      <a:alpha val="43137"/>
                    </a:srgbClr>
                  </a:outerShdw>
                </a:effectLst>
              </a:rPr>
              <a:t>1200 GMT</a:t>
            </a:r>
            <a:endParaRPr lang="en-US" b="1" dirty="0">
              <a:effectLst>
                <a:outerShdw blurRad="38100" dist="38100" dir="2700000" algn="tl">
                  <a:srgbClr val="000000">
                    <a:alpha val="43137"/>
                  </a:srgbClr>
                </a:outerShdw>
              </a:effectLst>
            </a:endParaRPr>
          </a:p>
        </p:txBody>
      </p:sp>
      <p:cxnSp>
        <p:nvCxnSpPr>
          <p:cNvPr id="18" name="Straight Connector 17"/>
          <p:cNvCxnSpPr/>
          <p:nvPr/>
        </p:nvCxnSpPr>
        <p:spPr>
          <a:xfrm>
            <a:off x="182881" y="3660514"/>
            <a:ext cx="4343400" cy="3189"/>
          </a:xfrm>
          <a:prstGeom prst="line">
            <a:avLst/>
          </a:prstGeom>
          <a:ln w="19050">
            <a:solidFill>
              <a:schemeClr val="tx2">
                <a:lumMod val="75000"/>
              </a:schemeClr>
            </a:solidFill>
          </a:ln>
        </p:spPr>
        <p:style>
          <a:lnRef idx="1">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619910" y="3669222"/>
            <a:ext cx="4297680" cy="3189"/>
          </a:xfrm>
          <a:prstGeom prst="line">
            <a:avLst/>
          </a:prstGeom>
          <a:ln w="19050">
            <a:solidFill>
              <a:schemeClr val="tx2">
                <a:lumMod val="75000"/>
              </a:schemeClr>
            </a:solidFill>
          </a:ln>
        </p:spPr>
        <p:style>
          <a:lnRef idx="1">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50969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676" y="3908"/>
            <a:ext cx="7620000" cy="1371600"/>
          </a:xfrm>
        </p:spPr>
        <p:txBody>
          <a:bodyPr>
            <a:normAutofit fontScale="90000"/>
          </a:bodyPr>
          <a:lstStyle/>
          <a:p>
            <a:r>
              <a:rPr lang="en-US" sz="3600" b="1" dirty="0" smtClean="0">
                <a:solidFill>
                  <a:srgbClr val="3B5A97"/>
                </a:solidFill>
                <a:effectLst>
                  <a:outerShdw blurRad="38100" dist="38100" dir="2700000" algn="tl">
                    <a:srgbClr val="000000">
                      <a:alpha val="43137"/>
                    </a:srgbClr>
                  </a:outerShdw>
                </a:effectLst>
              </a:rPr>
              <a:t>Total Mass Divergence</a:t>
            </a:r>
            <a:r>
              <a:rPr lang="en-US" sz="3600" dirty="0" smtClean="0">
                <a:solidFill>
                  <a:srgbClr val="3B5A97"/>
                </a:solidFill>
                <a:effectLst>
                  <a:outerShdw blurRad="38100" dist="38100" dir="2700000" algn="tl">
                    <a:srgbClr val="000000">
                      <a:alpha val="43137"/>
                    </a:srgbClr>
                  </a:outerShdw>
                </a:effectLst>
              </a:rPr>
              <a:t/>
            </a:r>
            <a:br>
              <a:rPr lang="en-US" sz="3600" dirty="0" smtClean="0">
                <a:solidFill>
                  <a:srgbClr val="3B5A97"/>
                </a:solidFill>
                <a:effectLst>
                  <a:outerShdw blurRad="38100" dist="38100" dir="2700000" algn="tl">
                    <a:srgbClr val="000000">
                      <a:alpha val="43137"/>
                    </a:srgbClr>
                  </a:outerShdw>
                </a:effectLst>
              </a:rPr>
            </a:br>
            <a:r>
              <a:rPr lang="en-US" sz="2800" dirty="0" smtClean="0">
                <a:solidFill>
                  <a:srgbClr val="3B5A97"/>
                </a:solidFill>
                <a:effectLst>
                  <a:outerShdw blurRad="38100" dist="38100" dir="2700000" algn="tl">
                    <a:srgbClr val="000000">
                      <a:alpha val="43137"/>
                    </a:srgbClr>
                  </a:outerShdw>
                </a:effectLst>
              </a:rPr>
              <a:t>LLJ </a:t>
            </a:r>
            <a:r>
              <a:rPr lang="en-US" sz="2800" dirty="0" smtClean="0">
                <a:solidFill>
                  <a:srgbClr val="3B5A97"/>
                </a:solidFill>
                <a:effectLst>
                  <a:outerShdw blurRad="38100" dist="38100" dir="2700000" algn="tl">
                    <a:srgbClr val="000000">
                      <a:alpha val="43137"/>
                    </a:srgbClr>
                  </a:outerShdw>
                </a:effectLst>
                <a:sym typeface="Wingdings" panose="05000000000000000000" pitchFamily="2" charset="2"/>
              </a:rPr>
              <a:t> focused area of low-level mass </a:t>
            </a:r>
            <a:br>
              <a:rPr lang="en-US" sz="2800" dirty="0" smtClean="0">
                <a:solidFill>
                  <a:srgbClr val="3B5A97"/>
                </a:solidFill>
                <a:effectLst>
                  <a:outerShdw blurRad="38100" dist="38100" dir="2700000" algn="tl">
                    <a:srgbClr val="000000">
                      <a:alpha val="43137"/>
                    </a:srgbClr>
                  </a:outerShdw>
                </a:effectLst>
                <a:sym typeface="Wingdings" panose="05000000000000000000" pitchFamily="2" charset="2"/>
              </a:rPr>
            </a:br>
            <a:r>
              <a:rPr lang="en-US" sz="2800" dirty="0" smtClean="0">
                <a:solidFill>
                  <a:srgbClr val="3B5A97"/>
                </a:solidFill>
                <a:effectLst>
                  <a:outerShdw blurRad="38100" dist="38100" dir="2700000" algn="tl">
                    <a:srgbClr val="000000">
                      <a:alpha val="43137"/>
                    </a:srgbClr>
                  </a:outerShdw>
                </a:effectLst>
                <a:sym typeface="Wingdings" panose="05000000000000000000" pitchFamily="2" charset="2"/>
              </a:rPr>
              <a:t>divergence in area of inverted trough</a:t>
            </a:r>
            <a:endParaRPr lang="en-US" sz="2800" dirty="0">
              <a:solidFill>
                <a:srgbClr val="3B5A97"/>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a:xfrm>
            <a:off x="7010400" y="6553200"/>
            <a:ext cx="2133600" cy="304800"/>
          </a:xfrm>
        </p:spPr>
        <p:txBody>
          <a:bodyPr/>
          <a:lstStyle/>
          <a:p>
            <a:pPr>
              <a:defRPr/>
            </a:pPr>
            <a:fld id="{31B59446-CD9C-4D3A-8872-F4EB2BE6D7CB}" type="slidenum">
              <a:rPr lang="en-US" smtClean="0"/>
              <a:pPr>
                <a:defRPr/>
              </a:pPr>
              <a:t>21</a:t>
            </a:fld>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532" y="5458308"/>
            <a:ext cx="4614468" cy="101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5568" b="-1057"/>
          <a:stretch/>
        </p:blipFill>
        <p:spPr bwMode="auto">
          <a:xfrm>
            <a:off x="566278" y="1575358"/>
            <a:ext cx="4081922"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1572916"/>
            <a:ext cx="3886200" cy="3856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8"/>
          <p:cNvSpPr txBox="1">
            <a:spLocks noChangeArrowheads="1"/>
          </p:cNvSpPr>
          <p:nvPr/>
        </p:nvSpPr>
        <p:spPr bwMode="auto">
          <a:xfrm>
            <a:off x="7162800" y="5429526"/>
            <a:ext cx="1898763"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pPr>
            <a:r>
              <a:rPr lang="en-US" altLang="en-US" dirty="0" smtClean="0">
                <a:solidFill>
                  <a:srgbClr val="000000"/>
                </a:solidFill>
              </a:rPr>
              <a:t>Uccellini, et al., 1987</a:t>
            </a:r>
          </a:p>
        </p:txBody>
      </p:sp>
      <p:sp>
        <p:nvSpPr>
          <p:cNvPr id="3" name="TextBox 2"/>
          <p:cNvSpPr txBox="1"/>
          <p:nvPr/>
        </p:nvSpPr>
        <p:spPr>
          <a:xfrm>
            <a:off x="1371601" y="1737358"/>
            <a:ext cx="386644" cy="374718"/>
          </a:xfrm>
          <a:prstGeom prst="rect">
            <a:avLst/>
          </a:prstGeom>
        </p:spPr>
        <p:txBody>
          <a:bodyPr wrap="none" rtlCol="0">
            <a:spAutoFit/>
          </a:bodyPr>
          <a:lstStyle/>
          <a:p>
            <a:pPr>
              <a:lnSpc>
                <a:spcPts val="700"/>
              </a:lnSpc>
            </a:pPr>
            <a:r>
              <a:rPr lang="en-US" sz="1050" b="1" dirty="0" smtClean="0"/>
              <a:t>06Z</a:t>
            </a:r>
          </a:p>
          <a:p>
            <a:pPr>
              <a:lnSpc>
                <a:spcPts val="700"/>
              </a:lnSpc>
            </a:pPr>
            <a:r>
              <a:rPr lang="en-US" sz="1050" b="1" dirty="0" smtClean="0"/>
              <a:t>09Z</a:t>
            </a:r>
          </a:p>
          <a:p>
            <a:pPr>
              <a:lnSpc>
                <a:spcPts val="700"/>
              </a:lnSpc>
            </a:pPr>
            <a:r>
              <a:rPr lang="en-US" sz="1050" b="1" dirty="0" smtClean="0"/>
              <a:t>12Z</a:t>
            </a:r>
            <a:endParaRPr lang="en-US" sz="1050" b="1" dirty="0"/>
          </a:p>
        </p:txBody>
      </p:sp>
      <p:sp>
        <p:nvSpPr>
          <p:cNvPr id="10" name="TextBox 9"/>
          <p:cNvSpPr txBox="1"/>
          <p:nvPr/>
        </p:nvSpPr>
        <p:spPr>
          <a:xfrm>
            <a:off x="1367246" y="3640180"/>
            <a:ext cx="386644" cy="374718"/>
          </a:xfrm>
          <a:prstGeom prst="rect">
            <a:avLst/>
          </a:prstGeom>
        </p:spPr>
        <p:txBody>
          <a:bodyPr wrap="none" rtlCol="0">
            <a:spAutoFit/>
          </a:bodyPr>
          <a:lstStyle/>
          <a:p>
            <a:pPr>
              <a:lnSpc>
                <a:spcPts val="700"/>
              </a:lnSpc>
            </a:pPr>
            <a:r>
              <a:rPr lang="en-US" sz="1050" b="1" dirty="0" smtClean="0"/>
              <a:t>06Z</a:t>
            </a:r>
          </a:p>
          <a:p>
            <a:pPr>
              <a:lnSpc>
                <a:spcPts val="700"/>
              </a:lnSpc>
            </a:pPr>
            <a:r>
              <a:rPr lang="en-US" sz="1050" b="1" dirty="0" smtClean="0"/>
              <a:t>09Z</a:t>
            </a:r>
          </a:p>
          <a:p>
            <a:pPr>
              <a:lnSpc>
                <a:spcPts val="700"/>
              </a:lnSpc>
            </a:pPr>
            <a:r>
              <a:rPr lang="en-US" sz="1050" b="1" dirty="0" smtClean="0"/>
              <a:t>12Z</a:t>
            </a:r>
            <a:endParaRPr lang="en-US" sz="1050" b="1" dirty="0"/>
          </a:p>
        </p:txBody>
      </p:sp>
      <p:sp>
        <p:nvSpPr>
          <p:cNvPr id="11" name="TextBox 10"/>
          <p:cNvSpPr txBox="1"/>
          <p:nvPr/>
        </p:nvSpPr>
        <p:spPr>
          <a:xfrm>
            <a:off x="5508179" y="1746066"/>
            <a:ext cx="386644" cy="374718"/>
          </a:xfrm>
          <a:prstGeom prst="rect">
            <a:avLst/>
          </a:prstGeom>
        </p:spPr>
        <p:txBody>
          <a:bodyPr wrap="none" rtlCol="0">
            <a:spAutoFit/>
          </a:bodyPr>
          <a:lstStyle/>
          <a:p>
            <a:pPr>
              <a:lnSpc>
                <a:spcPts val="700"/>
              </a:lnSpc>
            </a:pPr>
            <a:r>
              <a:rPr lang="en-US" sz="1050" b="1" dirty="0" smtClean="0"/>
              <a:t>06Z</a:t>
            </a:r>
          </a:p>
          <a:p>
            <a:pPr>
              <a:lnSpc>
                <a:spcPts val="700"/>
              </a:lnSpc>
            </a:pPr>
            <a:r>
              <a:rPr lang="en-US" sz="1050" b="1" dirty="0" smtClean="0"/>
              <a:t>09Z</a:t>
            </a:r>
          </a:p>
          <a:p>
            <a:pPr>
              <a:lnSpc>
                <a:spcPts val="700"/>
              </a:lnSpc>
            </a:pPr>
            <a:r>
              <a:rPr lang="en-US" sz="1050" b="1" dirty="0" smtClean="0"/>
              <a:t>12Z</a:t>
            </a:r>
            <a:endParaRPr lang="en-US" sz="1050" b="1" dirty="0"/>
          </a:p>
        </p:txBody>
      </p:sp>
      <p:sp>
        <p:nvSpPr>
          <p:cNvPr id="12" name="TextBox 11"/>
          <p:cNvSpPr txBox="1"/>
          <p:nvPr/>
        </p:nvSpPr>
        <p:spPr>
          <a:xfrm>
            <a:off x="5503823" y="3622765"/>
            <a:ext cx="386644" cy="374718"/>
          </a:xfrm>
          <a:prstGeom prst="rect">
            <a:avLst/>
          </a:prstGeom>
        </p:spPr>
        <p:txBody>
          <a:bodyPr wrap="none" rtlCol="0">
            <a:spAutoFit/>
          </a:bodyPr>
          <a:lstStyle/>
          <a:p>
            <a:pPr>
              <a:lnSpc>
                <a:spcPts val="700"/>
              </a:lnSpc>
            </a:pPr>
            <a:r>
              <a:rPr lang="en-US" sz="1050" b="1" dirty="0" smtClean="0"/>
              <a:t>06Z</a:t>
            </a:r>
          </a:p>
          <a:p>
            <a:pPr>
              <a:lnSpc>
                <a:spcPts val="700"/>
              </a:lnSpc>
            </a:pPr>
            <a:r>
              <a:rPr lang="en-US" sz="1050" b="1" dirty="0" smtClean="0"/>
              <a:t>09Z</a:t>
            </a:r>
          </a:p>
          <a:p>
            <a:pPr>
              <a:lnSpc>
                <a:spcPts val="700"/>
              </a:lnSpc>
            </a:pPr>
            <a:r>
              <a:rPr lang="en-US" sz="1050" b="1" dirty="0" smtClean="0"/>
              <a:t>12Z</a:t>
            </a:r>
            <a:endParaRPr lang="en-US" sz="1050" b="1" dirty="0"/>
          </a:p>
        </p:txBody>
      </p:sp>
      <p:sp>
        <p:nvSpPr>
          <p:cNvPr id="13" name="TextBox 12"/>
          <p:cNvSpPr txBox="1"/>
          <p:nvPr/>
        </p:nvSpPr>
        <p:spPr>
          <a:xfrm>
            <a:off x="3209109" y="1733002"/>
            <a:ext cx="386644" cy="374718"/>
          </a:xfrm>
          <a:prstGeom prst="rect">
            <a:avLst/>
          </a:prstGeom>
        </p:spPr>
        <p:txBody>
          <a:bodyPr wrap="none" rtlCol="0">
            <a:spAutoFit/>
          </a:bodyPr>
          <a:lstStyle/>
          <a:p>
            <a:pPr>
              <a:lnSpc>
                <a:spcPts val="700"/>
              </a:lnSpc>
            </a:pPr>
            <a:r>
              <a:rPr lang="en-US" sz="1050" b="1" dirty="0" smtClean="0"/>
              <a:t>15Z</a:t>
            </a:r>
          </a:p>
          <a:p>
            <a:pPr>
              <a:lnSpc>
                <a:spcPts val="700"/>
              </a:lnSpc>
            </a:pPr>
            <a:r>
              <a:rPr lang="en-US" sz="1050" b="1" dirty="0" smtClean="0"/>
              <a:t>18Z</a:t>
            </a:r>
          </a:p>
          <a:p>
            <a:pPr>
              <a:lnSpc>
                <a:spcPts val="700"/>
              </a:lnSpc>
            </a:pPr>
            <a:r>
              <a:rPr lang="en-US" sz="1050" b="1" dirty="0" smtClean="0"/>
              <a:t>21Z</a:t>
            </a:r>
            <a:endParaRPr lang="en-US" sz="1050" b="1" dirty="0"/>
          </a:p>
        </p:txBody>
      </p:sp>
      <p:sp>
        <p:nvSpPr>
          <p:cNvPr id="14" name="TextBox 13"/>
          <p:cNvSpPr txBox="1"/>
          <p:nvPr/>
        </p:nvSpPr>
        <p:spPr>
          <a:xfrm>
            <a:off x="3204754" y="3609701"/>
            <a:ext cx="386644" cy="374718"/>
          </a:xfrm>
          <a:prstGeom prst="rect">
            <a:avLst/>
          </a:prstGeom>
        </p:spPr>
        <p:txBody>
          <a:bodyPr wrap="none" rtlCol="0">
            <a:spAutoFit/>
          </a:bodyPr>
          <a:lstStyle/>
          <a:p>
            <a:pPr>
              <a:lnSpc>
                <a:spcPts val="700"/>
              </a:lnSpc>
            </a:pPr>
            <a:r>
              <a:rPr lang="en-US" sz="1050" b="1" dirty="0" smtClean="0"/>
              <a:t>15Z</a:t>
            </a:r>
          </a:p>
          <a:p>
            <a:pPr>
              <a:lnSpc>
                <a:spcPts val="700"/>
              </a:lnSpc>
            </a:pPr>
            <a:r>
              <a:rPr lang="en-US" sz="1050" b="1" dirty="0" smtClean="0"/>
              <a:t>18Z</a:t>
            </a:r>
          </a:p>
          <a:p>
            <a:pPr>
              <a:lnSpc>
                <a:spcPts val="700"/>
              </a:lnSpc>
            </a:pPr>
            <a:r>
              <a:rPr lang="en-US" sz="1050" b="1" dirty="0" smtClean="0"/>
              <a:t>21Z</a:t>
            </a:r>
            <a:endParaRPr lang="en-US" sz="1050" b="1" dirty="0"/>
          </a:p>
        </p:txBody>
      </p:sp>
      <p:sp>
        <p:nvSpPr>
          <p:cNvPr id="15" name="TextBox 14"/>
          <p:cNvSpPr txBox="1"/>
          <p:nvPr/>
        </p:nvSpPr>
        <p:spPr>
          <a:xfrm>
            <a:off x="7302146" y="1724293"/>
            <a:ext cx="386644" cy="374718"/>
          </a:xfrm>
          <a:prstGeom prst="rect">
            <a:avLst/>
          </a:prstGeom>
        </p:spPr>
        <p:txBody>
          <a:bodyPr wrap="none" rtlCol="0">
            <a:spAutoFit/>
          </a:bodyPr>
          <a:lstStyle/>
          <a:p>
            <a:pPr>
              <a:lnSpc>
                <a:spcPts val="700"/>
              </a:lnSpc>
            </a:pPr>
            <a:r>
              <a:rPr lang="en-US" sz="1050" b="1" dirty="0" smtClean="0"/>
              <a:t>15Z</a:t>
            </a:r>
          </a:p>
          <a:p>
            <a:pPr>
              <a:lnSpc>
                <a:spcPts val="700"/>
              </a:lnSpc>
            </a:pPr>
            <a:r>
              <a:rPr lang="en-US" sz="1050" b="1" dirty="0" smtClean="0"/>
              <a:t>18Z</a:t>
            </a:r>
          </a:p>
          <a:p>
            <a:pPr>
              <a:lnSpc>
                <a:spcPts val="700"/>
              </a:lnSpc>
            </a:pPr>
            <a:r>
              <a:rPr lang="en-US" sz="1050" b="1" dirty="0" smtClean="0"/>
              <a:t>21Z</a:t>
            </a:r>
            <a:endParaRPr lang="en-US" sz="1050" b="1" dirty="0"/>
          </a:p>
        </p:txBody>
      </p:sp>
      <p:sp>
        <p:nvSpPr>
          <p:cNvPr id="16" name="TextBox 15"/>
          <p:cNvSpPr txBox="1"/>
          <p:nvPr/>
        </p:nvSpPr>
        <p:spPr>
          <a:xfrm>
            <a:off x="7310854" y="3614054"/>
            <a:ext cx="386644" cy="374718"/>
          </a:xfrm>
          <a:prstGeom prst="rect">
            <a:avLst/>
          </a:prstGeom>
        </p:spPr>
        <p:txBody>
          <a:bodyPr wrap="none" rtlCol="0">
            <a:spAutoFit/>
          </a:bodyPr>
          <a:lstStyle/>
          <a:p>
            <a:pPr>
              <a:lnSpc>
                <a:spcPts val="700"/>
              </a:lnSpc>
            </a:pPr>
            <a:r>
              <a:rPr lang="en-US" sz="1050" b="1" dirty="0" smtClean="0"/>
              <a:t>15Z</a:t>
            </a:r>
          </a:p>
          <a:p>
            <a:pPr>
              <a:lnSpc>
                <a:spcPts val="700"/>
              </a:lnSpc>
            </a:pPr>
            <a:r>
              <a:rPr lang="en-US" sz="1050" b="1" dirty="0" smtClean="0"/>
              <a:t>18Z</a:t>
            </a:r>
          </a:p>
          <a:p>
            <a:pPr>
              <a:lnSpc>
                <a:spcPts val="700"/>
              </a:lnSpc>
            </a:pPr>
            <a:r>
              <a:rPr lang="en-US" sz="1050" b="1" dirty="0" smtClean="0"/>
              <a:t>21Z</a:t>
            </a:r>
            <a:endParaRPr lang="en-US" sz="1050" b="1" dirty="0"/>
          </a:p>
        </p:txBody>
      </p:sp>
      <p:cxnSp>
        <p:nvCxnSpPr>
          <p:cNvPr id="17" name="Straight Connector 16"/>
          <p:cNvCxnSpPr/>
          <p:nvPr/>
        </p:nvCxnSpPr>
        <p:spPr>
          <a:xfrm>
            <a:off x="627021" y="3451506"/>
            <a:ext cx="3892728" cy="36277"/>
          </a:xfrm>
          <a:prstGeom prst="line">
            <a:avLst/>
          </a:prstGeom>
          <a:ln w="19050">
            <a:solidFill>
              <a:schemeClr val="tx2">
                <a:lumMod val="75000"/>
              </a:schemeClr>
            </a:solidFill>
          </a:ln>
        </p:spPr>
        <p:style>
          <a:lnRef idx="1">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76659" y="3421026"/>
            <a:ext cx="3892728" cy="36277"/>
          </a:xfrm>
          <a:prstGeom prst="line">
            <a:avLst/>
          </a:prstGeom>
          <a:ln w="19050">
            <a:solidFill>
              <a:schemeClr val="tx2">
                <a:lumMod val="75000"/>
              </a:schemeClr>
            </a:solidFill>
          </a:ln>
        </p:spPr>
        <p:style>
          <a:lnRef idx="1">
            <a:schemeClr val="accent1"/>
          </a:lnRef>
          <a:fillRef idx="0">
            <a:schemeClr val="accent1"/>
          </a:fillRef>
          <a:effectRef idx="1">
            <a:schemeClr val="accent1"/>
          </a:effectRef>
          <a:fontRef idx="minor">
            <a:schemeClr val="tx1"/>
          </a:fontRef>
        </p:style>
      </p:cxnSp>
      <p:sp>
        <p:nvSpPr>
          <p:cNvPr id="20" name="TextBox 19"/>
          <p:cNvSpPr txBox="1"/>
          <p:nvPr/>
        </p:nvSpPr>
        <p:spPr>
          <a:xfrm rot="20343036">
            <a:off x="535582" y="1502228"/>
            <a:ext cx="385042" cy="492443"/>
          </a:xfrm>
          <a:prstGeom prst="rect">
            <a:avLst/>
          </a:prstGeom>
        </p:spPr>
        <p:txBody>
          <a:bodyPr wrap="none" rtlCol="0">
            <a:spAutoFit/>
          </a:bodyPr>
          <a:lstStyle/>
          <a:p>
            <a:r>
              <a:rPr lang="en-US" sz="2600" b="1" dirty="0" smtClean="0">
                <a:effectLst>
                  <a:outerShdw blurRad="38100" dist="38100" dir="2700000" algn="tl">
                    <a:srgbClr val="000000">
                      <a:alpha val="43137"/>
                    </a:srgbClr>
                  </a:outerShdw>
                </a:effectLst>
                <a:latin typeface="Lucida Console" panose="020B0609040504020204" pitchFamily="49" charset="0"/>
              </a:rPr>
              <a:t>I</a:t>
            </a:r>
            <a:endParaRPr lang="en-US" sz="2600" b="1" dirty="0">
              <a:effectLst>
                <a:outerShdw blurRad="38100" dist="38100" dir="2700000" algn="tl">
                  <a:srgbClr val="000000">
                    <a:alpha val="43137"/>
                  </a:srgbClr>
                </a:outerShdw>
              </a:effectLst>
              <a:latin typeface="Lucida Console" panose="020B0609040504020204" pitchFamily="49" charset="0"/>
            </a:endParaRPr>
          </a:p>
        </p:txBody>
      </p:sp>
      <p:sp>
        <p:nvSpPr>
          <p:cNvPr id="21" name="TextBox 20"/>
          <p:cNvSpPr txBox="1"/>
          <p:nvPr/>
        </p:nvSpPr>
        <p:spPr>
          <a:xfrm rot="19908532">
            <a:off x="439786" y="3352800"/>
            <a:ext cx="585417" cy="492443"/>
          </a:xfrm>
          <a:prstGeom prst="rect">
            <a:avLst/>
          </a:prstGeom>
        </p:spPr>
        <p:txBody>
          <a:bodyPr wrap="none" rtlCol="0">
            <a:spAutoFit/>
          </a:bodyPr>
          <a:lstStyle/>
          <a:p>
            <a:r>
              <a:rPr lang="en-US" sz="2600" b="1" dirty="0" smtClean="0">
                <a:effectLst>
                  <a:outerShdw blurRad="38100" dist="38100" dir="2700000" algn="tl">
                    <a:srgbClr val="000000">
                      <a:alpha val="43137"/>
                    </a:srgbClr>
                  </a:outerShdw>
                </a:effectLst>
                <a:latin typeface="Lucida Console" panose="020B0609040504020204" pitchFamily="49" charset="0"/>
              </a:rPr>
              <a:t>II</a:t>
            </a:r>
            <a:endParaRPr lang="en-US" sz="2600" b="1" dirty="0">
              <a:effectLst>
                <a:outerShdw blurRad="38100" dist="38100" dir="2700000" algn="tl">
                  <a:srgbClr val="000000">
                    <a:alpha val="43137"/>
                  </a:srgbClr>
                </a:outerShdw>
              </a:effectLst>
              <a:latin typeface="Lucida Console" panose="020B0609040504020204" pitchFamily="49" charset="0"/>
            </a:endParaRPr>
          </a:p>
        </p:txBody>
      </p:sp>
      <p:sp>
        <p:nvSpPr>
          <p:cNvPr id="22" name="TextBox 21"/>
          <p:cNvSpPr txBox="1"/>
          <p:nvPr/>
        </p:nvSpPr>
        <p:spPr>
          <a:xfrm rot="19757041">
            <a:off x="4522036" y="1378276"/>
            <a:ext cx="785793" cy="492443"/>
          </a:xfrm>
          <a:prstGeom prst="rect">
            <a:avLst/>
          </a:prstGeom>
        </p:spPr>
        <p:txBody>
          <a:bodyPr wrap="none" rtlCol="0">
            <a:spAutoFit/>
          </a:bodyPr>
          <a:lstStyle/>
          <a:p>
            <a:r>
              <a:rPr lang="en-US" sz="2600" b="1" dirty="0" smtClean="0">
                <a:effectLst>
                  <a:outerShdw blurRad="38100" dist="38100" dir="2700000" algn="tl">
                    <a:srgbClr val="000000">
                      <a:alpha val="43137"/>
                    </a:srgbClr>
                  </a:outerShdw>
                </a:effectLst>
                <a:latin typeface="Lucida Console" panose="020B0609040504020204" pitchFamily="49" charset="0"/>
              </a:rPr>
              <a:t>III</a:t>
            </a:r>
            <a:endParaRPr lang="en-US" sz="2600" b="1" dirty="0">
              <a:effectLst>
                <a:outerShdw blurRad="38100" dist="38100" dir="2700000" algn="tl">
                  <a:srgbClr val="000000">
                    <a:alpha val="43137"/>
                  </a:srgbClr>
                </a:outerShdw>
              </a:effectLst>
              <a:latin typeface="Lucida Console" panose="020B0609040504020204" pitchFamily="49" charset="0"/>
            </a:endParaRPr>
          </a:p>
        </p:txBody>
      </p:sp>
      <p:sp>
        <p:nvSpPr>
          <p:cNvPr id="23" name="TextBox 22"/>
          <p:cNvSpPr txBox="1"/>
          <p:nvPr/>
        </p:nvSpPr>
        <p:spPr>
          <a:xfrm rot="19653791">
            <a:off x="4522729" y="3450918"/>
            <a:ext cx="585417" cy="492443"/>
          </a:xfrm>
          <a:prstGeom prst="rect">
            <a:avLst/>
          </a:prstGeom>
        </p:spPr>
        <p:txBody>
          <a:bodyPr wrap="none" rtlCol="0">
            <a:spAutoFit/>
          </a:bodyPr>
          <a:lstStyle/>
          <a:p>
            <a:r>
              <a:rPr lang="en-US" sz="2600" b="1" dirty="0" smtClean="0">
                <a:effectLst>
                  <a:outerShdw blurRad="38100" dist="38100" dir="2700000" algn="tl">
                    <a:srgbClr val="000000">
                      <a:alpha val="43137"/>
                    </a:srgbClr>
                  </a:outerShdw>
                </a:effectLst>
                <a:latin typeface="Lucida Console" panose="020B0609040504020204" pitchFamily="49" charset="0"/>
              </a:rPr>
              <a:t>IV</a:t>
            </a:r>
            <a:endParaRPr lang="en-US" sz="2600" b="1" dirty="0">
              <a:effectLst>
                <a:outerShdw blurRad="38100" dist="38100" dir="2700000" algn="tl">
                  <a:srgbClr val="000000">
                    <a:alpha val="43137"/>
                  </a:srgbClr>
                </a:outerShdw>
              </a:effectLst>
              <a:latin typeface="Lucida Console" panose="020B0609040504020204" pitchFamily="49" charset="0"/>
            </a:endParaRPr>
          </a:p>
        </p:txBody>
      </p:sp>
    </p:spTree>
    <p:extLst>
      <p:ext uri="{BB962C8B-B14F-4D97-AF65-F5344CB8AC3E}">
        <p14:creationId xmlns:p14="http://schemas.microsoft.com/office/powerpoint/2010/main" val="18342331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72" y="152400"/>
            <a:ext cx="7620000" cy="1371600"/>
          </a:xfrm>
        </p:spPr>
        <p:txBody>
          <a:bodyPr/>
          <a:lstStyle/>
          <a:p>
            <a:pPr algn="ctr"/>
            <a:r>
              <a:rPr lang="en-US" sz="32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Flow </a:t>
            </a:r>
            <a:r>
              <a:rPr lang="en-US" sz="32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sz="32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hrough cyclone, Whittaker et al.</a:t>
            </a:r>
            <a:endParaRPr lang="en-US" sz="32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22</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549146"/>
            <a:ext cx="8119700" cy="4937466"/>
          </a:xfrm>
          <a:prstGeom prst="rect">
            <a:avLst/>
          </a:prstGeom>
        </p:spPr>
      </p:pic>
    </p:spTree>
    <p:extLst>
      <p:ext uri="{BB962C8B-B14F-4D97-AF65-F5344CB8AC3E}">
        <p14:creationId xmlns:p14="http://schemas.microsoft.com/office/powerpoint/2010/main" val="16806475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23</a:t>
            </a:fld>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33" b="-4233"/>
          <a:stretch/>
        </p:blipFill>
        <p:spPr bwMode="auto">
          <a:xfrm>
            <a:off x="1123951" y="1263601"/>
            <a:ext cx="5581649" cy="532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6906886" y="5265842"/>
            <a:ext cx="1955622"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pPr>
            <a:r>
              <a:rPr lang="en-US" altLang="en-US" dirty="0" smtClean="0">
                <a:solidFill>
                  <a:srgbClr val="000000"/>
                </a:solidFill>
              </a:rPr>
              <a:t>Whittaker, et al., 1988</a:t>
            </a:r>
          </a:p>
        </p:txBody>
      </p:sp>
      <p:sp>
        <p:nvSpPr>
          <p:cNvPr id="8" name="Title 1"/>
          <p:cNvSpPr>
            <a:spLocks noGrp="1"/>
          </p:cNvSpPr>
          <p:nvPr>
            <p:ph type="title"/>
          </p:nvPr>
        </p:nvSpPr>
        <p:spPr>
          <a:xfrm>
            <a:off x="431324" y="0"/>
            <a:ext cx="7620000" cy="1371600"/>
          </a:xfrm>
        </p:spPr>
        <p:txBody>
          <a:bodyPr/>
          <a:lstStyle/>
          <a:p>
            <a:pPr algn="ctr"/>
            <a:r>
              <a:rPr lang="en-US" sz="4000" b="1" dirty="0" smtClean="0">
                <a:solidFill>
                  <a:srgbClr val="3B5A97"/>
                </a:solidFill>
                <a:effectLst>
                  <a:outerShdw blurRad="38100" dist="38100" dir="2700000" algn="tl">
                    <a:srgbClr val="000000">
                      <a:alpha val="43137"/>
                    </a:srgbClr>
                  </a:outerShdw>
                </a:effectLst>
              </a:rPr>
              <a:t>Mass Divergence Profiles</a:t>
            </a:r>
            <a:endParaRPr lang="en-US" sz="4000" b="1" dirty="0">
              <a:solidFill>
                <a:srgbClr val="3B5A9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18524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24</a:t>
            </a:fld>
            <a:endParaRPr lang="en-US"/>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80" b="4648"/>
          <a:stretch/>
        </p:blipFill>
        <p:spPr bwMode="auto">
          <a:xfrm>
            <a:off x="1072558" y="1301059"/>
            <a:ext cx="6403975"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7287885" y="5628736"/>
            <a:ext cx="17526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pPr>
            <a:r>
              <a:rPr lang="en-US" altLang="en-US" dirty="0" smtClean="0">
                <a:solidFill>
                  <a:srgbClr val="000000"/>
                </a:solidFill>
              </a:rPr>
              <a:t>Whittaker, et al., 1988</a:t>
            </a:r>
          </a:p>
        </p:txBody>
      </p:sp>
      <p:sp>
        <p:nvSpPr>
          <p:cNvPr id="10" name="Title 1"/>
          <p:cNvSpPr>
            <a:spLocks noGrp="1"/>
          </p:cNvSpPr>
          <p:nvPr>
            <p:ph type="title"/>
          </p:nvPr>
        </p:nvSpPr>
        <p:spPr>
          <a:xfrm>
            <a:off x="431324" y="0"/>
            <a:ext cx="7620000" cy="1371600"/>
          </a:xfrm>
        </p:spPr>
        <p:txBody>
          <a:bodyPr/>
          <a:lstStyle/>
          <a:p>
            <a:pPr algn="ctr"/>
            <a:r>
              <a:rPr lang="en-US" sz="4000" b="1" dirty="0" smtClean="0">
                <a:solidFill>
                  <a:srgbClr val="3B5A97"/>
                </a:solidFill>
                <a:effectLst>
                  <a:outerShdw blurRad="38100" dist="38100" dir="2700000" algn="tl">
                    <a:srgbClr val="000000">
                      <a:alpha val="43137"/>
                    </a:srgbClr>
                  </a:outerShdw>
                </a:effectLst>
              </a:rPr>
              <a:t>Mass Divergence Profiles</a:t>
            </a:r>
            <a:endParaRPr lang="en-US" sz="4000" b="1" dirty="0">
              <a:solidFill>
                <a:srgbClr val="3B5A9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20157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25</a:t>
            </a:fld>
            <a:endParaRPr lang="en-US"/>
          </a:p>
        </p:txBody>
      </p:sp>
      <p:sp>
        <p:nvSpPr>
          <p:cNvPr id="6" name="Title 1"/>
          <p:cNvSpPr>
            <a:spLocks noGrp="1"/>
          </p:cNvSpPr>
          <p:nvPr>
            <p:ph type="title"/>
          </p:nvPr>
        </p:nvSpPr>
        <p:spPr>
          <a:xfrm>
            <a:off x="858334" y="0"/>
            <a:ext cx="7620000" cy="1371600"/>
          </a:xfrm>
        </p:spPr>
        <p:txBody>
          <a:bodyPr/>
          <a:lstStyle/>
          <a:p>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3D Perspective of the Presidents’ </a:t>
            </a:r>
            <a: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Day </a:t>
            </a: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Storm:</a:t>
            </a:r>
            <a:r>
              <a:rPr lang="en-US" sz="36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18-19 February</a:t>
            </a:r>
            <a:endParaRPr lang="en-US" sz="3600" dirty="0">
              <a:solidFill>
                <a:srgbClr val="3B5A97"/>
              </a:solidFill>
              <a:effectLst>
                <a:outerShdw blurRad="38100" dist="38100" dir="2700000" algn="tl">
                  <a:srgbClr val="000000">
                    <a:alpha val="43137"/>
                  </a:srgbClr>
                </a:outerShdw>
              </a:effectLst>
            </a:endParaRPr>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889" b="-5889"/>
          <a:stretch/>
        </p:blipFill>
        <p:spPr bwMode="auto">
          <a:xfrm>
            <a:off x="914400" y="1676400"/>
            <a:ext cx="6734175" cy="513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7504552" y="5791200"/>
            <a:ext cx="1563248"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pPr>
            <a:r>
              <a:rPr lang="en-US" altLang="en-US" dirty="0" smtClean="0">
                <a:solidFill>
                  <a:srgbClr val="000000"/>
                </a:solidFill>
              </a:rPr>
              <a:t>Hibbard, et al.,</a:t>
            </a:r>
          </a:p>
          <a:p>
            <a:pPr eaLnBrk="1" fontAlgn="base" hangingPunct="1">
              <a:spcBef>
                <a:spcPct val="0"/>
              </a:spcBef>
              <a:spcAft>
                <a:spcPct val="0"/>
              </a:spcAft>
            </a:pPr>
            <a:r>
              <a:rPr lang="en-US" altLang="en-US" dirty="0" smtClean="0">
                <a:solidFill>
                  <a:srgbClr val="000000"/>
                </a:solidFill>
              </a:rPr>
              <a:t>1989</a:t>
            </a:r>
          </a:p>
        </p:txBody>
      </p:sp>
    </p:spTree>
    <p:extLst>
      <p:ext uri="{BB962C8B-B14F-4D97-AF65-F5344CB8AC3E}">
        <p14:creationId xmlns:p14="http://schemas.microsoft.com/office/powerpoint/2010/main" val="3573877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620000" cy="1371600"/>
          </a:xfrm>
        </p:spPr>
        <p:txBody>
          <a:bodyPr>
            <a:normAutofit fontScale="90000"/>
          </a:bodyPr>
          <a:lstStyle/>
          <a:p>
            <a:pPr algn="ctr"/>
            <a:r>
              <a:rPr lang="en-US" sz="32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Research Results from the GSFC Team (Uccellini, Kocin, Keyser, Brill, Whittaker, Petersen, Wash)</a:t>
            </a:r>
          </a:p>
        </p:txBody>
      </p:sp>
      <p:sp>
        <p:nvSpPr>
          <p:cNvPr id="3" name="Content Placeholder 2"/>
          <p:cNvSpPr>
            <a:spLocks noGrp="1"/>
          </p:cNvSpPr>
          <p:nvPr>
            <p:ph idx="1"/>
          </p:nvPr>
        </p:nvSpPr>
        <p:spPr>
          <a:xfrm>
            <a:off x="253044" y="1457871"/>
            <a:ext cx="8610600" cy="4898479"/>
          </a:xfrm>
        </p:spPr>
        <p:txBody>
          <a:bodyPr>
            <a:normAutofit fontScale="85000" lnSpcReduction="20000"/>
          </a:bodyPr>
          <a:lstStyle/>
          <a:p>
            <a:pPr>
              <a:spcBef>
                <a:spcPts val="0"/>
              </a:spcBef>
              <a:spcAft>
                <a:spcPts val="600"/>
              </a:spcAft>
              <a:buClr>
                <a:schemeClr val="tx2"/>
              </a:buClr>
              <a:buSzPct val="1350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Unbalanced </a:t>
            </a:r>
            <a:r>
              <a:rPr lang="en-US" sz="2200" dirty="0">
                <a:latin typeface="Arial" panose="020B0604020202020204" pitchFamily="34" charset="0"/>
                <a:cs typeface="Arial" panose="020B0604020202020204" pitchFamily="34" charset="0"/>
              </a:rPr>
              <a:t>flow through STJ provided vertical circulation </a:t>
            </a:r>
            <a:r>
              <a:rPr lang="en-US" sz="2200" dirty="0" smtClean="0">
                <a:latin typeface="Arial" panose="020B0604020202020204" pitchFamily="34" charset="0"/>
                <a:cs typeface="Arial" panose="020B0604020202020204" pitchFamily="34" charset="0"/>
              </a:rPr>
              <a:t>pattern </a:t>
            </a:r>
            <a:r>
              <a:rPr lang="en-US" sz="2200" dirty="0">
                <a:latin typeface="Arial" panose="020B0604020202020204" pitchFamily="34" charset="0"/>
                <a:cs typeface="Arial" panose="020B0604020202020204" pitchFamily="34" charset="0"/>
              </a:rPr>
              <a:t>for first phase of heavy </a:t>
            </a:r>
            <a:r>
              <a:rPr lang="en-US" sz="2200" dirty="0" smtClean="0">
                <a:latin typeface="Arial" panose="020B0604020202020204" pitchFamily="34" charset="0"/>
                <a:cs typeface="Arial" panose="020B0604020202020204" pitchFamily="34" charset="0"/>
              </a:rPr>
              <a:t>snowfall – QG “restoration” of Geostrophic and hydrostatic balances not at play during the phase I.</a:t>
            </a:r>
            <a:endParaRPr lang="en-US" sz="2200" dirty="0">
              <a:latin typeface="Arial" panose="020B0604020202020204" pitchFamily="34" charset="0"/>
              <a:cs typeface="Arial" panose="020B0604020202020204" pitchFamily="34" charset="0"/>
            </a:endParaRPr>
          </a:p>
          <a:p>
            <a:pPr>
              <a:spcBef>
                <a:spcPts val="0"/>
              </a:spcBef>
              <a:spcAft>
                <a:spcPts val="600"/>
              </a:spcAft>
              <a:buClr>
                <a:schemeClr val="tx2"/>
              </a:buClr>
              <a:buSzPct val="1350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LLJ developed rapidly within </a:t>
            </a:r>
            <a:r>
              <a:rPr lang="en-US" sz="2200" dirty="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hrs. above coastal front/within indirect </a:t>
            </a:r>
            <a:r>
              <a:rPr lang="en-US" sz="2200" dirty="0">
                <a:latin typeface="Arial" panose="020B0604020202020204" pitchFamily="34" charset="0"/>
                <a:cs typeface="Arial" panose="020B0604020202020204" pitchFamily="34" charset="0"/>
              </a:rPr>
              <a:t>circulation </a:t>
            </a:r>
            <a:r>
              <a:rPr lang="en-US" sz="2200" dirty="0" smtClean="0">
                <a:latin typeface="Arial" panose="020B0604020202020204" pitchFamily="34" charset="0"/>
                <a:cs typeface="Arial" panose="020B0604020202020204" pitchFamily="34" charset="0"/>
              </a:rPr>
              <a:t>(related to unbalanced STJ) provided moisture flux for heavy snow</a:t>
            </a:r>
          </a:p>
          <a:p>
            <a:pPr>
              <a:spcBef>
                <a:spcPts val="0"/>
              </a:spcBef>
              <a:spcAft>
                <a:spcPts val="600"/>
              </a:spcAft>
              <a:buClr>
                <a:schemeClr val="tx2"/>
              </a:buClr>
              <a:buSzPct val="135000"/>
              <a:buFont typeface="Arial" panose="020B0604020202020204" pitchFamily="34" charset="0"/>
              <a:buChar char="•"/>
            </a:pPr>
            <a:r>
              <a:rPr lang="en-US" sz="2200" dirty="0">
                <a:latin typeface="Arial" panose="020B0604020202020204" pitchFamily="34" charset="0"/>
                <a:cs typeface="Arial" panose="020B0604020202020204" pitchFamily="34" charset="0"/>
              </a:rPr>
              <a:t>LLJ </a:t>
            </a:r>
            <a:r>
              <a:rPr lang="en-US" sz="2200" dirty="0" smtClean="0">
                <a:latin typeface="Arial" panose="020B0604020202020204" pitchFamily="34" charset="0"/>
                <a:cs typeface="Arial" panose="020B0604020202020204" pitchFamily="34" charset="0"/>
              </a:rPr>
              <a:t>development related to vertical parcel displacement</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within indirect circulation (confirming importance of vertical displacement on horizontal acceleration – Newton, 1954 J. Meteor)</a:t>
            </a:r>
          </a:p>
          <a:p>
            <a:pPr>
              <a:spcBef>
                <a:spcPts val="0"/>
              </a:spcBef>
              <a:spcAft>
                <a:spcPts val="600"/>
              </a:spcAft>
              <a:buClr>
                <a:schemeClr val="tx2"/>
              </a:buClr>
              <a:buSzPct val="1350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Tropopause Fold preceded and contributed to rapid cyclogenesis in phase II “synoptic” development forced by mesoscale circulation patterns</a:t>
            </a:r>
          </a:p>
          <a:p>
            <a:pPr marL="0" indent="0">
              <a:spcBef>
                <a:spcPts val="0"/>
              </a:spcBef>
              <a:spcAft>
                <a:spcPts val="600"/>
              </a:spcAft>
              <a:buClr>
                <a:schemeClr val="tx2"/>
              </a:buClr>
              <a:buSzPct val="135000"/>
              <a:buNone/>
            </a:pPr>
            <a:r>
              <a:rPr lang="en-US" sz="2200" dirty="0" smtClean="0">
                <a:latin typeface="Arial" panose="020B0604020202020204" pitchFamily="34" charset="0"/>
                <a:cs typeface="Arial" panose="020B0604020202020204" pitchFamily="34" charset="0"/>
              </a:rPr>
              <a:t>______________________________________________________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a:spcBef>
                <a:spcPts val="0"/>
              </a:spcBef>
              <a:spcAft>
                <a:spcPts val="600"/>
              </a:spcAft>
              <a:buClr>
                <a:schemeClr val="tx2"/>
              </a:buClr>
              <a:buSzPct val="135000"/>
              <a:buFont typeface="Arial" panose="020B0604020202020204" pitchFamily="34" charset="0"/>
              <a:buChar char="•"/>
            </a:pPr>
            <a:r>
              <a:rPr lang="en-US" sz="2200" b="1" dirty="0" smtClean="0">
                <a:latin typeface="Arial" panose="020B0604020202020204" pitchFamily="34" charset="0"/>
                <a:cs typeface="Arial" panose="020B0604020202020204" pitchFamily="34" charset="0"/>
              </a:rPr>
              <a:t>Research Model Studies </a:t>
            </a:r>
          </a:p>
          <a:p>
            <a:pPr lvl="1">
              <a:spcBef>
                <a:spcPts val="0"/>
              </a:spcBef>
              <a:spcAft>
                <a:spcPts val="600"/>
              </a:spcAft>
              <a:buClr>
                <a:schemeClr val="tx2"/>
              </a:buClr>
              <a:buSzPct val="1350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Confirming synergistic interaction among latent sensible heating, and adiabatic/dynamic is essential</a:t>
            </a:r>
          </a:p>
          <a:p>
            <a:pPr lvl="1">
              <a:spcBef>
                <a:spcPts val="0"/>
              </a:spcBef>
              <a:spcAft>
                <a:spcPts val="600"/>
              </a:spcAft>
              <a:buClr>
                <a:schemeClr val="tx2"/>
              </a:buClr>
              <a:buSzPct val="1350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Trajectories: complex forcing/yet coherent flow through developing cyclone</a:t>
            </a:r>
          </a:p>
          <a:p>
            <a:pPr lvl="1">
              <a:spcBef>
                <a:spcPts val="0"/>
              </a:spcBef>
              <a:spcAft>
                <a:spcPts val="600"/>
              </a:spcAft>
              <a:buClr>
                <a:schemeClr val="tx2"/>
              </a:buClr>
              <a:buSzPct val="135000"/>
              <a:buFont typeface="Arial" panose="020B0604020202020204" pitchFamily="34" charset="0"/>
              <a:buChar char="•"/>
            </a:pPr>
            <a:r>
              <a:rPr lang="en-US" sz="1800" smtClean="0">
                <a:latin typeface="Arial" panose="020B0604020202020204" pitchFamily="34" charset="0"/>
                <a:cs typeface="Arial" panose="020B0604020202020204" pitchFamily="34" charset="0"/>
              </a:rPr>
              <a:t>L. </a:t>
            </a:r>
            <a:r>
              <a:rPr lang="en-US" sz="1800" dirty="0" smtClean="0">
                <a:latin typeface="Arial" panose="020B0604020202020204" pitchFamily="34" charset="0"/>
                <a:cs typeface="Arial" panose="020B0604020202020204" pitchFamily="34" charset="0"/>
              </a:rPr>
              <a:t>Bosart, R. Atlas and others focus on its boundary layer forcing, an important component for the initial and rapid development phases of this storm</a:t>
            </a: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26</a:t>
            </a:fld>
            <a:endParaRPr lang="en-US" dirty="0"/>
          </a:p>
        </p:txBody>
      </p:sp>
    </p:spTree>
    <p:extLst>
      <p:ext uri="{BB962C8B-B14F-4D97-AF65-F5344CB8AC3E}">
        <p14:creationId xmlns:p14="http://schemas.microsoft.com/office/powerpoint/2010/main" val="19126671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730"/>
            <a:ext cx="9144000" cy="1143000"/>
          </a:xfrm>
        </p:spPr>
        <p:txBody>
          <a:bodyPr>
            <a:normAutofit/>
          </a:bodyPr>
          <a:lstStyle/>
          <a:p>
            <a:pPr algn="ctr"/>
            <a:r>
              <a:rPr lang="en-US" sz="27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the Storm – A Rebirth of Synoptic Meteorology</a:t>
            </a:r>
            <a:r>
              <a:rPr lang="en-US" sz="40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40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2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(Keyser and Uccellini, 1987) </a:t>
            </a:r>
            <a:endParaRPr lang="en-US" sz="31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27</a:t>
            </a:fld>
            <a:endParaRPr lang="en-US"/>
          </a:p>
        </p:txBody>
      </p:sp>
      <p:sp>
        <p:nvSpPr>
          <p:cNvPr id="7" name="Content Placeholder 2"/>
          <p:cNvSpPr txBox="1">
            <a:spLocks/>
          </p:cNvSpPr>
          <p:nvPr/>
        </p:nvSpPr>
        <p:spPr>
          <a:xfrm>
            <a:off x="609600" y="4806358"/>
            <a:ext cx="8077200" cy="518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tx2"/>
              </a:buClr>
              <a:buSzPct val="135000"/>
            </a:pPr>
            <a:r>
              <a:rPr lang="en-US" sz="2000" dirty="0" smtClean="0">
                <a:solidFill>
                  <a:srgbClr val="083763"/>
                </a:solidFill>
                <a:latin typeface="Arial" panose="020B0604020202020204" pitchFamily="34" charset="0"/>
                <a:cs typeface="Arial" panose="020B0604020202020204" pitchFamily="34" charset="0"/>
              </a:rPr>
              <a:t>Bottom Line: Regional-Mesoscale models based on hydrostatic and non-hydrostatic system of “primitive equations” can be used for </a:t>
            </a:r>
            <a:r>
              <a:rPr lang="en-US" sz="2000" u="sng" dirty="0" smtClean="0">
                <a:solidFill>
                  <a:srgbClr val="083763"/>
                </a:solidFill>
                <a:latin typeface="Arial" panose="020B0604020202020204" pitchFamily="34" charset="0"/>
                <a:cs typeface="Arial" panose="020B0604020202020204" pitchFamily="34" charset="0"/>
              </a:rPr>
              <a:t>cause and effect</a:t>
            </a:r>
            <a:r>
              <a:rPr lang="en-US" sz="2000" dirty="0" smtClean="0">
                <a:solidFill>
                  <a:srgbClr val="083763"/>
                </a:solidFill>
                <a:latin typeface="Arial" panose="020B0604020202020204" pitchFamily="34" charset="0"/>
                <a:cs typeface="Arial" panose="020B0604020202020204" pitchFamily="34" charset="0"/>
              </a:rPr>
              <a:t> “synoptic” – diagnostic studies </a:t>
            </a:r>
            <a:endParaRPr lang="en-US" sz="2000" dirty="0">
              <a:solidFill>
                <a:srgbClr val="083763"/>
              </a:solidFill>
              <a:latin typeface="Arial" panose="020B0604020202020204" pitchFamily="34" charset="0"/>
              <a:cs typeface="Arial" panose="020B0604020202020204" pitchFamily="34" charset="0"/>
            </a:endParaRPr>
          </a:p>
          <a:p>
            <a:endParaRPr lang="en-US" u="sng" dirty="0" smtClean="0">
              <a:solidFill>
                <a:prstClr val="black"/>
              </a:solidFill>
            </a:endParaRPr>
          </a:p>
        </p:txBody>
      </p:sp>
      <p:sp>
        <p:nvSpPr>
          <p:cNvPr id="10" name="Text Box 5"/>
          <p:cNvSpPr txBox="1">
            <a:spLocks noChangeArrowheads="1"/>
          </p:cNvSpPr>
          <p:nvPr/>
        </p:nvSpPr>
        <p:spPr bwMode="auto">
          <a:xfrm>
            <a:off x="232910" y="5899417"/>
            <a:ext cx="8617789" cy="584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pPr>
            <a:r>
              <a:rPr lang="en-US" altLang="en-US" sz="1600" dirty="0" smtClean="0">
                <a:solidFill>
                  <a:srgbClr val="000000"/>
                </a:solidFill>
                <a:latin typeface="Arial" panose="020B0604020202020204" pitchFamily="34" charset="0"/>
                <a:cs typeface="Arial" panose="020B0604020202020204" pitchFamily="34" charset="0"/>
              </a:rPr>
              <a:t>Keyser, D and L.W. </a:t>
            </a:r>
            <a:r>
              <a:rPr lang="en-US" altLang="en-US" sz="1600" dirty="0" err="1" smtClean="0">
                <a:solidFill>
                  <a:srgbClr val="000000"/>
                </a:solidFill>
                <a:latin typeface="Arial" panose="020B0604020202020204" pitchFamily="34" charset="0"/>
                <a:cs typeface="Arial" panose="020B0604020202020204" pitchFamily="34" charset="0"/>
              </a:rPr>
              <a:t>Uccellini</a:t>
            </a:r>
            <a:r>
              <a:rPr lang="en-US" altLang="en-US" sz="1600" dirty="0" smtClean="0">
                <a:solidFill>
                  <a:srgbClr val="000000"/>
                </a:solidFill>
                <a:latin typeface="Arial" panose="020B0604020202020204" pitchFamily="34" charset="0"/>
                <a:cs typeface="Arial" panose="020B0604020202020204" pitchFamily="34" charset="0"/>
              </a:rPr>
              <a:t>; 1987: Regional Models: Emerging Research Tools for Synoptic Meteorologists. </a:t>
            </a:r>
            <a:r>
              <a:rPr lang="en-US" altLang="en-US" sz="1600" u="sng" dirty="0" smtClean="0">
                <a:solidFill>
                  <a:srgbClr val="000000"/>
                </a:solidFill>
                <a:latin typeface="Arial" panose="020B0604020202020204" pitchFamily="34" charset="0"/>
                <a:cs typeface="Arial" panose="020B0604020202020204" pitchFamily="34" charset="0"/>
              </a:rPr>
              <a:t>BAMS</a:t>
            </a:r>
            <a:r>
              <a:rPr lang="en-US" altLang="en-US" sz="1600" dirty="0" smtClean="0">
                <a:solidFill>
                  <a:srgbClr val="000000"/>
                </a:solidFill>
                <a:latin typeface="Arial" panose="020B0604020202020204" pitchFamily="34" charset="0"/>
                <a:cs typeface="Arial" panose="020B0604020202020204" pitchFamily="34" charset="0"/>
              </a:rPr>
              <a:t>, </a:t>
            </a:r>
            <a:r>
              <a:rPr lang="en-US" altLang="en-US" sz="1600" u="sng" dirty="0" smtClean="0">
                <a:solidFill>
                  <a:srgbClr val="000000"/>
                </a:solidFill>
                <a:latin typeface="Arial" panose="020B0604020202020204" pitchFamily="34" charset="0"/>
                <a:cs typeface="Arial" panose="020B0604020202020204" pitchFamily="34" charset="0"/>
              </a:rPr>
              <a:t>68</a:t>
            </a:r>
            <a:r>
              <a:rPr lang="en-US" altLang="en-US" sz="1600" dirty="0" smtClean="0">
                <a:solidFill>
                  <a:srgbClr val="000000"/>
                </a:solidFill>
                <a:latin typeface="Arial" panose="020B0604020202020204" pitchFamily="34" charset="0"/>
                <a:cs typeface="Arial" panose="020B0604020202020204" pitchFamily="34" charset="0"/>
              </a:rPr>
              <a:t>, pp 306-320</a:t>
            </a: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28538" t="10587" r="32972" b="5891"/>
          <a:stretch/>
        </p:blipFill>
        <p:spPr>
          <a:xfrm rot="5400000">
            <a:off x="2888411" y="851150"/>
            <a:ext cx="3519576" cy="4295955"/>
          </a:xfrm>
          <a:prstGeom prst="rect">
            <a:avLst/>
          </a:prstGeom>
        </p:spPr>
      </p:pic>
    </p:spTree>
    <p:extLst>
      <p:ext uri="{BB962C8B-B14F-4D97-AF65-F5344CB8AC3E}">
        <p14:creationId xmlns:p14="http://schemas.microsoft.com/office/powerpoint/2010/main" val="247692287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416" y="76200"/>
            <a:ext cx="7620000" cy="974725"/>
          </a:xfrm>
        </p:spPr>
        <p:txBody>
          <a:bodyPr>
            <a:normAutofit fontScale="90000"/>
          </a:bodyPr>
          <a:lstStyle/>
          <a:p>
            <a:pPr algn="ctr"/>
            <a:r>
              <a:rPr lang="en-US" sz="3200" b="1" dirty="0" smtClean="0">
                <a:solidFill>
                  <a:srgbClr val="3B5A97"/>
                </a:solidFill>
                <a:effectLst>
                  <a:outerShdw blurRad="38100" dist="38100" dir="2700000" algn="tl">
                    <a:srgbClr val="000000">
                      <a:alpha val="43137"/>
                    </a:srgbClr>
                  </a:outerShdw>
                </a:effectLst>
              </a:rPr>
              <a:t>Comparison </a:t>
            </a:r>
            <a:br>
              <a:rPr lang="en-US" sz="3200" b="1" dirty="0" smtClean="0">
                <a:solidFill>
                  <a:srgbClr val="3B5A97"/>
                </a:solidFill>
                <a:effectLst>
                  <a:outerShdw blurRad="38100" dist="38100" dir="2700000" algn="tl">
                    <a:srgbClr val="000000">
                      <a:alpha val="43137"/>
                    </a:srgbClr>
                  </a:outerShdw>
                </a:effectLst>
              </a:rPr>
            </a:br>
            <a:r>
              <a:rPr lang="en-US" sz="3200" b="1" dirty="0" smtClean="0">
                <a:solidFill>
                  <a:srgbClr val="3B5A97"/>
                </a:solidFill>
                <a:effectLst>
                  <a:outerShdw blurRad="38100" dist="38100" dir="2700000" algn="tl">
                    <a:srgbClr val="000000">
                      <a:alpha val="43137"/>
                    </a:srgbClr>
                  </a:outerShdw>
                </a:effectLst>
              </a:rPr>
              <a:t>1979 and 2003 Storms</a:t>
            </a:r>
            <a:endParaRPr lang="en-US" sz="3200" b="1" dirty="0">
              <a:solidFill>
                <a:srgbClr val="3B5A97"/>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28</a:t>
            </a:fld>
            <a:endParaRPr lang="en-US"/>
          </a:p>
        </p:txBody>
      </p:sp>
      <p:sp>
        <p:nvSpPr>
          <p:cNvPr id="7" name="Rectangle 6"/>
          <p:cNvSpPr txBox="1">
            <a:spLocks noChangeArrowheads="1"/>
          </p:cNvSpPr>
          <p:nvPr/>
        </p:nvSpPr>
        <p:spPr>
          <a:xfrm>
            <a:off x="4939323" y="2114978"/>
            <a:ext cx="3595077" cy="3956050"/>
          </a:xfrm>
          <a:prstGeom prst="rect">
            <a:avLst/>
          </a:prstGeom>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2"/>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3"/>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4"/>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Total snowfall record for </a:t>
            </a:r>
            <a:br>
              <a:rPr lang="en-US" altLang="en-US" sz="1600" kern="0" dirty="0" smtClean="0">
                <a:solidFill>
                  <a:schemeClr val="tx1"/>
                </a:solidFill>
                <a:latin typeface="Arial" panose="020B0604020202020204" pitchFamily="34" charset="0"/>
                <a:cs typeface="Arial" panose="020B0604020202020204" pitchFamily="34" charset="0"/>
              </a:rPr>
            </a:br>
            <a:r>
              <a:rPr lang="en-US" altLang="en-US" sz="1600" kern="0" dirty="0" smtClean="0">
                <a:solidFill>
                  <a:schemeClr val="tx1"/>
                </a:solidFill>
                <a:latin typeface="Arial" panose="020B0604020202020204" pitchFamily="34" charset="0"/>
                <a:cs typeface="Arial" panose="020B0604020202020204" pitchFamily="34" charset="0"/>
              </a:rPr>
              <a:t>Baltimore</a:t>
            </a:r>
          </a:p>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S++ preceded cyclogenesis</a:t>
            </a:r>
          </a:p>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Near constant trough amplitude - moisture feed from the tropics</a:t>
            </a:r>
          </a:p>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Forecast 5,4,3 days in advance – AMS conference attendees change plans to get back home in time for this event</a:t>
            </a:r>
          </a:p>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a:t>
            </a:r>
            <a:r>
              <a:rPr lang="en-US" altLang="en-US" sz="1600" kern="0" dirty="0">
                <a:solidFill>
                  <a:schemeClr val="tx1"/>
                </a:solidFill>
                <a:latin typeface="Arial" panose="020B0604020202020204" pitchFamily="34" charset="0"/>
                <a:cs typeface="Arial" panose="020B0604020202020204" pitchFamily="34" charset="0"/>
              </a:rPr>
              <a:t>Data” related to this analysis/model put together in weeks (</a:t>
            </a:r>
            <a:r>
              <a:rPr lang="en-US" altLang="en-US" sz="1600" kern="0" dirty="0" err="1">
                <a:solidFill>
                  <a:schemeClr val="tx1"/>
                </a:solidFill>
                <a:latin typeface="Arial" panose="020B0604020202020204" pitchFamily="34" charset="0"/>
                <a:cs typeface="Arial" panose="020B0604020202020204" pitchFamily="34" charset="0"/>
              </a:rPr>
              <a:t>Grumm</a:t>
            </a:r>
            <a:r>
              <a:rPr lang="en-US" altLang="en-US" sz="1600" kern="0" dirty="0" smtClean="0">
                <a:solidFill>
                  <a:schemeClr val="tx1"/>
                </a:solidFill>
                <a:latin typeface="Arial" panose="020B0604020202020204" pitchFamily="34" charset="0"/>
                <a:cs typeface="Arial" panose="020B0604020202020204" pitchFamily="34" charset="0"/>
              </a:rPr>
              <a:t>)</a:t>
            </a:r>
          </a:p>
          <a:p>
            <a:pPr marL="285750" indent="-285750" eaLnBrk="1" hangingPunct="1">
              <a:lnSpc>
                <a:spcPct val="80000"/>
              </a:lnSpc>
              <a:buFont typeface="Arial" panose="020B0604020202020204" pitchFamily="34" charset="0"/>
              <a:buChar char="•"/>
            </a:pPr>
            <a:r>
              <a:rPr lang="en-US" altLang="en-US" sz="1600" kern="0" dirty="0">
                <a:solidFill>
                  <a:schemeClr val="tx1"/>
                </a:solidFill>
                <a:latin typeface="Arial" panose="020B0604020202020204" pitchFamily="34" charset="0"/>
                <a:cs typeface="Arial" panose="020B0604020202020204" pitchFamily="34" charset="0"/>
              </a:rPr>
              <a:t>Very little research; no case studies nor model enhancements</a:t>
            </a:r>
            <a:r>
              <a:rPr lang="en-US" altLang="en-US" sz="1600" kern="0" dirty="0" smtClean="0">
                <a:solidFill>
                  <a:schemeClr val="tx1"/>
                </a:solidFill>
                <a:latin typeface="Arial" panose="020B0604020202020204" pitchFamily="34" charset="0"/>
                <a:cs typeface="Arial" panose="020B0604020202020204" pitchFamily="34" charset="0"/>
              </a:rPr>
              <a:t/>
            </a:r>
            <a:br>
              <a:rPr lang="en-US" altLang="en-US" sz="1600" kern="0" dirty="0" smtClean="0">
                <a:solidFill>
                  <a:schemeClr val="tx1"/>
                </a:solidFill>
                <a:latin typeface="Arial" panose="020B0604020202020204" pitchFamily="34" charset="0"/>
                <a:cs typeface="Arial" panose="020B0604020202020204" pitchFamily="34" charset="0"/>
              </a:rPr>
            </a:br>
            <a:r>
              <a:rPr lang="en-US" altLang="en-US" sz="1600" kern="0" dirty="0" smtClean="0">
                <a:solidFill>
                  <a:schemeClr val="tx1"/>
                </a:solidFill>
                <a:latin typeface="Arial" panose="020B0604020202020204" pitchFamily="34" charset="0"/>
                <a:cs typeface="Arial" panose="020B0604020202020204" pitchFamily="34" charset="0"/>
              </a:rPr>
              <a:t/>
            </a:r>
            <a:br>
              <a:rPr lang="en-US" altLang="en-US" sz="1600" kern="0" dirty="0" smtClean="0">
                <a:solidFill>
                  <a:schemeClr val="tx1"/>
                </a:solidFill>
                <a:latin typeface="Arial" panose="020B0604020202020204" pitchFamily="34" charset="0"/>
                <a:cs typeface="Arial" panose="020B0604020202020204" pitchFamily="34" charset="0"/>
              </a:rPr>
            </a:br>
            <a:r>
              <a:rPr lang="en-US" altLang="en-US" sz="1600" kern="0" dirty="0" smtClean="0">
                <a:solidFill>
                  <a:schemeClr val="tx1"/>
                </a:solidFill>
                <a:latin typeface="Arial" panose="020B0604020202020204" pitchFamily="34" charset="0"/>
                <a:cs typeface="Arial" panose="020B0604020202020204" pitchFamily="34" charset="0"/>
              </a:rPr>
              <a:t/>
            </a:r>
            <a:br>
              <a:rPr lang="en-US" altLang="en-US" sz="1600" kern="0" dirty="0" smtClean="0">
                <a:solidFill>
                  <a:schemeClr val="tx1"/>
                </a:solidFill>
                <a:latin typeface="Arial" panose="020B0604020202020204" pitchFamily="34" charset="0"/>
                <a:cs typeface="Arial" panose="020B0604020202020204" pitchFamily="34" charset="0"/>
              </a:rPr>
            </a:br>
            <a:r>
              <a:rPr lang="en-US" altLang="en-US" sz="1600" kern="0" dirty="0" smtClean="0">
                <a:solidFill>
                  <a:schemeClr val="tx1"/>
                </a:solidFill>
                <a:latin typeface="Arial" panose="020B0604020202020204" pitchFamily="34" charset="0"/>
                <a:cs typeface="Arial" panose="020B0604020202020204" pitchFamily="34" charset="0"/>
              </a:rPr>
              <a:t/>
            </a:r>
            <a:br>
              <a:rPr lang="en-US" altLang="en-US" sz="1600" kern="0" dirty="0" smtClean="0">
                <a:solidFill>
                  <a:schemeClr val="tx1"/>
                </a:solidFill>
                <a:latin typeface="Arial" panose="020B0604020202020204" pitchFamily="34" charset="0"/>
                <a:cs typeface="Arial" panose="020B0604020202020204" pitchFamily="34" charset="0"/>
              </a:rPr>
            </a:br>
            <a:endParaRPr lang="en-US" altLang="en-US" sz="1600" kern="0" dirty="0" smtClean="0">
              <a:solidFill>
                <a:schemeClr val="tx1"/>
              </a:solidFill>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1446578" y="1041828"/>
            <a:ext cx="313055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altLang="en-US" sz="2400" dirty="0" smtClean="0">
                <a:solidFill>
                  <a:srgbClr val="000000"/>
                </a:solidFill>
              </a:rPr>
              <a:t>Presidents’ Day Storm I</a:t>
            </a:r>
          </a:p>
          <a:p>
            <a:pPr algn="ctr" eaLnBrk="1" fontAlgn="base" hangingPunct="1">
              <a:spcBef>
                <a:spcPct val="0"/>
              </a:spcBef>
              <a:spcAft>
                <a:spcPct val="0"/>
              </a:spcAft>
            </a:pPr>
            <a:r>
              <a:rPr lang="en-US" altLang="en-US" sz="2400" dirty="0" smtClean="0">
                <a:solidFill>
                  <a:srgbClr val="000000"/>
                </a:solidFill>
              </a:rPr>
              <a:t>February 18-19, 1979</a:t>
            </a:r>
          </a:p>
        </p:txBody>
      </p:sp>
      <p:sp>
        <p:nvSpPr>
          <p:cNvPr id="9" name="Text Box 8"/>
          <p:cNvSpPr txBox="1">
            <a:spLocks noChangeArrowheads="1"/>
          </p:cNvSpPr>
          <p:nvPr/>
        </p:nvSpPr>
        <p:spPr bwMode="auto">
          <a:xfrm>
            <a:off x="4876800" y="1041828"/>
            <a:ext cx="3232150"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altLang="en-US" sz="2400" dirty="0" smtClean="0">
                <a:solidFill>
                  <a:srgbClr val="000000"/>
                </a:solidFill>
              </a:rPr>
              <a:t>Presidents’ Day Storm II</a:t>
            </a:r>
          </a:p>
          <a:p>
            <a:pPr algn="ctr" eaLnBrk="1" fontAlgn="base" hangingPunct="1">
              <a:spcBef>
                <a:spcPct val="0"/>
              </a:spcBef>
              <a:spcAft>
                <a:spcPct val="0"/>
              </a:spcAft>
            </a:pPr>
            <a:r>
              <a:rPr lang="en-US" altLang="en-US" sz="2400" dirty="0" smtClean="0">
                <a:solidFill>
                  <a:srgbClr val="000000"/>
                </a:solidFill>
              </a:rPr>
              <a:t>February 16-17, 2003</a:t>
            </a:r>
          </a:p>
        </p:txBody>
      </p:sp>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1250836"/>
            <a:ext cx="1146175"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txBox="1">
            <a:spLocks noChangeArrowheads="1"/>
          </p:cNvSpPr>
          <p:nvPr/>
        </p:nvSpPr>
        <p:spPr bwMode="auto">
          <a:xfrm>
            <a:off x="1143000" y="2121691"/>
            <a:ext cx="37338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2"/>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3"/>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4"/>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Top 5 storm for DC snowfall</a:t>
            </a:r>
            <a:br>
              <a:rPr lang="en-US" altLang="en-US" sz="1600" kern="0" dirty="0" smtClean="0">
                <a:solidFill>
                  <a:schemeClr val="tx1"/>
                </a:solidFill>
                <a:latin typeface="Arial" panose="020B0604020202020204" pitchFamily="34" charset="0"/>
                <a:cs typeface="Arial" panose="020B0604020202020204" pitchFamily="34" charset="0"/>
              </a:rPr>
            </a:br>
            <a:endParaRPr lang="en-US" altLang="en-US" sz="1600" kern="0" dirty="0" smtClean="0">
              <a:solidFill>
                <a:schemeClr val="tx1"/>
              </a:solidFill>
              <a:latin typeface="Arial" panose="020B0604020202020204" pitchFamily="34" charset="0"/>
              <a:cs typeface="Arial" panose="020B0604020202020204" pitchFamily="34" charset="0"/>
            </a:endParaRPr>
          </a:p>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S++ with rapid cyclogenesis</a:t>
            </a:r>
          </a:p>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Major amplifying trough – moisture feed from Atlantic</a:t>
            </a:r>
          </a:p>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Not forecast even 6 hours in advance; major data feed into models </a:t>
            </a:r>
            <a:r>
              <a:rPr lang="en-US" altLang="en-US" sz="1600" kern="0" dirty="0" smtClean="0">
                <a:solidFill>
                  <a:schemeClr val="tx1"/>
                </a:solidFill>
                <a:latin typeface="Arial" panose="020B0604020202020204" pitchFamily="34" charset="0"/>
                <a:cs typeface="Arial" panose="020B0604020202020204" pitchFamily="34" charset="0"/>
                <a:sym typeface="Wingdings" pitchFamily="2" charset="2"/>
              </a:rPr>
              <a:t> RAOB – standard levels only, no satellite data</a:t>
            </a:r>
          </a:p>
          <a:p>
            <a:pPr marL="285750" indent="-285750" eaLnBrk="1" hangingPunct="1">
              <a:lnSpc>
                <a:spcPct val="80000"/>
              </a:lnSpc>
              <a:buFont typeface="Arial" panose="020B0604020202020204" pitchFamily="34" charset="0"/>
              <a:buChar char="•"/>
            </a:pPr>
            <a:r>
              <a:rPr lang="en-US" altLang="en-US" sz="1600" kern="0" dirty="0" smtClean="0">
                <a:solidFill>
                  <a:schemeClr val="tx1"/>
                </a:solidFill>
                <a:latin typeface="Arial" panose="020B0604020202020204" pitchFamily="34" charset="0"/>
                <a:cs typeface="Arial" panose="020B0604020202020204" pitchFamily="34" charset="0"/>
              </a:rPr>
              <a:t>Years </a:t>
            </a:r>
            <a:r>
              <a:rPr lang="en-US" altLang="en-US" sz="1600" kern="0" dirty="0">
                <a:solidFill>
                  <a:schemeClr val="tx1"/>
                </a:solidFill>
                <a:latin typeface="Arial" panose="020B0604020202020204" pitchFamily="34" charset="0"/>
                <a:cs typeface="Arial" panose="020B0604020202020204" pitchFamily="34" charset="0"/>
              </a:rPr>
              <a:t>spent collecting, plotting, analyzing data      </a:t>
            </a:r>
            <a:r>
              <a:rPr lang="en-US" altLang="en-US" sz="1600" kern="0" dirty="0" smtClean="0">
                <a:solidFill>
                  <a:schemeClr val="tx1"/>
                </a:solidFill>
                <a:latin typeface="Arial" panose="020B0604020202020204" pitchFamily="34" charset="0"/>
                <a:cs typeface="Arial" panose="020B0604020202020204" pitchFamily="34" charset="0"/>
              </a:rPr>
              <a:t/>
            </a:r>
            <a:br>
              <a:rPr lang="en-US" altLang="en-US" sz="1600" kern="0" dirty="0" smtClean="0">
                <a:solidFill>
                  <a:schemeClr val="tx1"/>
                </a:solidFill>
                <a:latin typeface="Arial" panose="020B0604020202020204" pitchFamily="34" charset="0"/>
                <a:cs typeface="Arial" panose="020B0604020202020204" pitchFamily="34" charset="0"/>
              </a:rPr>
            </a:br>
            <a:r>
              <a:rPr lang="en-US" altLang="en-US" sz="1600" kern="0" dirty="0" smtClean="0">
                <a:solidFill>
                  <a:schemeClr val="tx1"/>
                </a:solidFill>
                <a:latin typeface="Arial" panose="020B0604020202020204" pitchFamily="34" charset="0"/>
                <a:cs typeface="Arial" panose="020B0604020202020204" pitchFamily="34" charset="0"/>
              </a:rPr>
              <a:t>          </a:t>
            </a:r>
            <a:endParaRPr lang="en-US" altLang="en-US" sz="1600" kern="0" dirty="0">
              <a:solidFill>
                <a:schemeClr val="tx1"/>
              </a:solidFill>
              <a:latin typeface="Arial" panose="020B0604020202020204" pitchFamily="34" charset="0"/>
              <a:cs typeface="Arial" panose="020B0604020202020204" pitchFamily="34" charset="0"/>
            </a:endParaRPr>
          </a:p>
          <a:p>
            <a:pPr marL="285750" indent="-285750" eaLnBrk="1" hangingPunct="1">
              <a:lnSpc>
                <a:spcPct val="80000"/>
              </a:lnSpc>
              <a:buFont typeface="Arial" panose="020B0604020202020204" pitchFamily="34" charset="0"/>
              <a:buChar char="•"/>
            </a:pPr>
            <a:r>
              <a:rPr lang="en-US" altLang="en-US" sz="1600" kern="0" dirty="0">
                <a:solidFill>
                  <a:schemeClr val="tx1"/>
                </a:solidFill>
                <a:latin typeface="Arial" panose="020B0604020202020204" pitchFamily="34" charset="0"/>
                <a:cs typeface="Arial" panose="020B0604020202020204" pitchFamily="34" charset="0"/>
              </a:rPr>
              <a:t>Major effort by research community; synoptic-mesoscale studies, model enhancements      </a:t>
            </a:r>
            <a:r>
              <a:rPr lang="en-US" altLang="en-US" sz="800" kern="0" dirty="0">
                <a:solidFill>
                  <a:schemeClr val="tx1"/>
                </a:solidFill>
                <a:latin typeface="Arial" panose="020B0604020202020204" pitchFamily="34" charset="0"/>
                <a:cs typeface="Arial" panose="020B0604020202020204" pitchFamily="34" charset="0"/>
              </a:rPr>
              <a:t/>
            </a:r>
            <a:br>
              <a:rPr lang="en-US" altLang="en-US" sz="800" kern="0" dirty="0">
                <a:solidFill>
                  <a:schemeClr val="tx1"/>
                </a:solidFill>
                <a:latin typeface="Arial" panose="020B0604020202020204" pitchFamily="34" charset="0"/>
                <a:cs typeface="Arial" panose="020B0604020202020204" pitchFamily="34" charset="0"/>
              </a:rPr>
            </a:br>
            <a:endParaRPr lang="en-US" altLang="en-US" sz="1000" kern="0" dirty="0">
              <a:solidFill>
                <a:schemeClr val="tx1"/>
              </a:solidFill>
              <a:latin typeface="Arial" panose="020B0604020202020204" pitchFamily="34" charset="0"/>
              <a:cs typeface="Arial" panose="020B0604020202020204" pitchFamily="34" charset="0"/>
            </a:endParaRPr>
          </a:p>
          <a:p>
            <a:pPr marL="171450" lvl="1" indent="0" eaLnBrk="1" hangingPunct="1">
              <a:lnSpc>
                <a:spcPct val="80000"/>
              </a:lnSpc>
              <a:buNone/>
            </a:pPr>
            <a:r>
              <a:rPr lang="en-US" altLang="en-US" sz="900" kern="0" dirty="0" smtClean="0">
                <a:solidFill>
                  <a:schemeClr val="tx1"/>
                </a:solidFill>
                <a:latin typeface="Arial" panose="020B0604020202020204" pitchFamily="34" charset="0"/>
                <a:cs typeface="Arial" panose="020B0604020202020204" pitchFamily="34" charset="0"/>
              </a:rPr>
              <a:t>  </a:t>
            </a:r>
            <a:r>
              <a:rPr lang="en-US" altLang="en-US" sz="1400" kern="0" dirty="0" smtClean="0">
                <a:solidFill>
                  <a:schemeClr val="tx1"/>
                </a:solidFill>
                <a:latin typeface="Arial" panose="020B0604020202020204" pitchFamily="34" charset="0"/>
                <a:cs typeface="Arial" panose="020B0604020202020204" pitchFamily="34" charset="0"/>
              </a:rPr>
              <a:t> - “</a:t>
            </a:r>
            <a:r>
              <a:rPr lang="en-US" altLang="en-US" sz="1400" kern="0" dirty="0" err="1">
                <a:solidFill>
                  <a:schemeClr val="tx1"/>
                </a:solidFill>
                <a:latin typeface="Arial" panose="020B0604020202020204" pitchFamily="34" charset="0"/>
                <a:cs typeface="Arial" panose="020B0604020202020204" pitchFamily="34" charset="0"/>
              </a:rPr>
              <a:t>Bosart</a:t>
            </a:r>
            <a:r>
              <a:rPr lang="en-US" altLang="en-US" sz="1400" kern="0" dirty="0">
                <a:solidFill>
                  <a:schemeClr val="tx1"/>
                </a:solidFill>
                <a:latin typeface="Arial" panose="020B0604020202020204" pitchFamily="34" charset="0"/>
                <a:cs typeface="Arial" panose="020B0604020202020204" pitchFamily="34" charset="0"/>
              </a:rPr>
              <a:t> vs Uccellini” “Low level </a:t>
            </a:r>
            <a:r>
              <a:rPr lang="en-US" altLang="en-US" sz="1400" kern="0" dirty="0" smtClean="0">
                <a:solidFill>
                  <a:schemeClr val="tx1"/>
                </a:solidFill>
                <a:latin typeface="Arial" panose="020B0604020202020204" pitchFamily="34" charset="0"/>
                <a:cs typeface="Arial" panose="020B0604020202020204" pitchFamily="34" charset="0"/>
              </a:rPr>
              <a:t>vs</a:t>
            </a:r>
            <a:br>
              <a:rPr lang="en-US" altLang="en-US" sz="1400" kern="0" dirty="0" smtClean="0">
                <a:solidFill>
                  <a:schemeClr val="tx1"/>
                </a:solidFill>
                <a:latin typeface="Arial" panose="020B0604020202020204" pitchFamily="34" charset="0"/>
                <a:cs typeface="Arial" panose="020B0604020202020204" pitchFamily="34" charset="0"/>
              </a:rPr>
            </a:br>
            <a:r>
              <a:rPr lang="en-US" altLang="en-US" sz="1400" kern="0" dirty="0" smtClean="0">
                <a:solidFill>
                  <a:schemeClr val="tx1"/>
                </a:solidFill>
                <a:latin typeface="Arial" panose="020B0604020202020204" pitchFamily="34" charset="0"/>
                <a:cs typeface="Arial" panose="020B0604020202020204" pitchFamily="34" charset="0"/>
              </a:rPr>
              <a:t>      </a:t>
            </a:r>
            <a:r>
              <a:rPr lang="en-US" altLang="en-US" sz="1400" kern="0" dirty="0">
                <a:solidFill>
                  <a:schemeClr val="tx1"/>
                </a:solidFill>
                <a:latin typeface="Arial" panose="020B0604020202020204" pitchFamily="34" charset="0"/>
                <a:cs typeface="Arial" panose="020B0604020202020204" pitchFamily="34" charset="0"/>
              </a:rPr>
              <a:t>Upper level” – we met in the middle!</a:t>
            </a:r>
          </a:p>
          <a:p>
            <a:pPr marL="171450" lvl="1" indent="0" eaLnBrk="1" hangingPunct="1">
              <a:lnSpc>
                <a:spcPct val="80000"/>
              </a:lnSpc>
              <a:buNone/>
            </a:pPr>
            <a:endParaRPr lang="en-US" altLang="en-US" sz="1400" kern="0" dirty="0" smtClean="0">
              <a:solidFill>
                <a:schemeClr val="tx1"/>
              </a:solidFill>
              <a:latin typeface="Arial" panose="020B0604020202020204" pitchFamily="34" charset="0"/>
              <a:cs typeface="Arial" panose="020B0604020202020204" pitchFamily="34" charset="0"/>
            </a:endParaRPr>
          </a:p>
        </p:txBody>
      </p:sp>
      <p:pic>
        <p:nvPicPr>
          <p:cNvPr id="11" name="Picture 11"/>
          <p:cNvPicPr>
            <a:picLocks noChangeAspect="1" noChangeArrowheads="1"/>
          </p:cNvPicPr>
          <p:nvPr/>
        </p:nvPicPr>
        <p:blipFill>
          <a:blip r:embed="rId6">
            <a:extLst>
              <a:ext uri="{28A0092B-C50C-407E-A947-70E740481C1C}">
                <a14:useLocalDpi xmlns:a14="http://schemas.microsoft.com/office/drawing/2010/main" val="0"/>
              </a:ext>
            </a:extLst>
          </a:blip>
          <a:srcRect l="19687" t="12666" r="63179" b="26889"/>
          <a:stretch>
            <a:fillRect/>
          </a:stretch>
        </p:blipFill>
        <p:spPr bwMode="auto">
          <a:xfrm>
            <a:off x="8077200" y="1250836"/>
            <a:ext cx="1066800"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1857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622"/>
            <a:ext cx="8229600" cy="1143000"/>
          </a:xfrm>
        </p:spPr>
        <p:txBody>
          <a:bodyPr/>
          <a:lstStyle/>
          <a:p>
            <a:r>
              <a:rPr lang="en-US" b="1" dirty="0" smtClean="0">
                <a:solidFill>
                  <a:srgbClr val="3B5A97"/>
                </a:solidFill>
                <a:effectLst>
                  <a:outerShdw blurRad="38100" dist="38100" dir="2700000" algn="tl">
                    <a:srgbClr val="000000">
                      <a:alpha val="43137"/>
                    </a:srgbClr>
                  </a:outerShdw>
                </a:effectLst>
              </a:rPr>
              <a:t>Summary</a:t>
            </a:r>
            <a:endParaRPr lang="en-US" b="1" dirty="0">
              <a:solidFill>
                <a:srgbClr val="3B5A97"/>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62594"/>
            <a:ext cx="8229600" cy="5193756"/>
          </a:xfrm>
        </p:spPr>
        <p:txBody>
          <a:bodyPr>
            <a:normAutofit fontScale="70000" lnSpcReduction="20000"/>
          </a:bodyPr>
          <a:lstStyle/>
          <a:p>
            <a:pPr>
              <a:lnSpc>
                <a:spcPts val="2500"/>
              </a:lnSpc>
            </a:pPr>
            <a:r>
              <a:rPr lang="en-US" dirty="0" smtClean="0"/>
              <a:t>What I learned? – </a:t>
            </a:r>
          </a:p>
          <a:p>
            <a:pPr lvl="1">
              <a:lnSpc>
                <a:spcPts val="2500"/>
              </a:lnSpc>
            </a:pPr>
            <a:r>
              <a:rPr lang="en-US" dirty="0" smtClean="0"/>
              <a:t>Everything was on the table for unraveling the mysteries, upper &amp; lower </a:t>
            </a:r>
            <a:r>
              <a:rPr lang="en-US" dirty="0"/>
              <a:t>level </a:t>
            </a:r>
            <a:r>
              <a:rPr lang="en-US" dirty="0" smtClean="0"/>
              <a:t>dynamics </a:t>
            </a:r>
            <a:r>
              <a:rPr lang="en-US" dirty="0"/>
              <a:t>– </a:t>
            </a:r>
            <a:r>
              <a:rPr lang="en-US" dirty="0" smtClean="0"/>
              <a:t>thermodynamics – balance constraints - unbalanced flow.</a:t>
            </a:r>
          </a:p>
          <a:p>
            <a:pPr lvl="1">
              <a:lnSpc>
                <a:spcPts val="2500"/>
              </a:lnSpc>
            </a:pPr>
            <a:r>
              <a:rPr lang="en-US" dirty="0" smtClean="0"/>
              <a:t>Synoptic meteorology is not dead – this case drove the research community and the  operational communities to work together to everyone’s benefit (O2R accelerates R2O).</a:t>
            </a:r>
          </a:p>
          <a:p>
            <a:pPr lvl="1">
              <a:lnSpc>
                <a:spcPts val="2500"/>
              </a:lnSpc>
            </a:pPr>
            <a:r>
              <a:rPr lang="en-US" dirty="0" smtClean="0"/>
              <a:t>Snowstorms are mesoscale events cloaked in synoptic scale lore.</a:t>
            </a:r>
          </a:p>
          <a:p>
            <a:pPr lvl="1">
              <a:lnSpc>
                <a:spcPts val="2500"/>
              </a:lnSpc>
            </a:pPr>
            <a:r>
              <a:rPr lang="en-US" dirty="0" smtClean="0"/>
              <a:t>The “time” rate of change related to development/cyclogenesis from minutes to hours should inform us of the balance/imbalance assumptions being made to understand what is really going on – (more “imbalance” please including gravity waves!).</a:t>
            </a:r>
          </a:p>
          <a:p>
            <a:pPr lvl="1">
              <a:lnSpc>
                <a:spcPts val="2500"/>
              </a:lnSpc>
            </a:pPr>
            <a:r>
              <a:rPr lang="en-US" dirty="0" smtClean="0"/>
              <a:t>There is just as much joy in learning about how these storms develop as there is experiencing them – with Lance </a:t>
            </a:r>
            <a:r>
              <a:rPr lang="en-US" dirty="0" err="1" smtClean="0"/>
              <a:t>Bosart</a:t>
            </a:r>
            <a:r>
              <a:rPr lang="en-US" dirty="0" smtClean="0"/>
              <a:t> being your teacher – you already know that.</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C7782D01-1D25-4BDA-8749-AB28E140EA18}" type="slidenum">
              <a:rPr lang="en-US" smtClean="0">
                <a:solidFill>
                  <a:srgbClr val="000000">
                    <a:tint val="75000"/>
                  </a:srgbClr>
                </a:solidFill>
                <a:uFillTx/>
              </a:rPr>
              <a:pPr/>
              <a:t>29</a:t>
            </a:fld>
            <a:endParaRPr lang="en-US" dirty="0">
              <a:solidFill>
                <a:srgbClr val="000000">
                  <a:tint val="75000"/>
                </a:srgbClr>
              </a:solidFill>
              <a:uFillTx/>
            </a:endParaRPr>
          </a:p>
        </p:txBody>
      </p:sp>
    </p:spTree>
    <p:extLst>
      <p:ext uri="{BB962C8B-B14F-4D97-AF65-F5344CB8AC3E}">
        <p14:creationId xmlns:p14="http://schemas.microsoft.com/office/powerpoint/2010/main" val="19451228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3</a:t>
            </a:fld>
            <a:endParaRPr lang="en-US">
              <a:solidFill>
                <a:prstClr val="black">
                  <a:tint val="75000"/>
                </a:prstClr>
              </a:solidFill>
            </a:endParaRPr>
          </a:p>
        </p:txBody>
      </p:sp>
      <p:sp>
        <p:nvSpPr>
          <p:cNvPr id="5" name="Title 1"/>
          <p:cNvSpPr txBox="1">
            <a:spLocks noGrp="1"/>
          </p:cNvSpPr>
          <p:nvPr>
            <p:ph type="title"/>
          </p:nvPr>
        </p:nvSpPr>
        <p:spPr>
          <a:xfrm>
            <a:off x="457200" y="-762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Presidents’ Day Snowstorm:</a:t>
            </a:r>
            <a:b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br>
            <a: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18-19 February 1979</a:t>
            </a:r>
            <a:endParaRPr kumimoji="0" lang="en-US" sz="3600" b="1" i="0" u="none" strike="noStrike" kern="1200" cap="none" spc="0" normalizeH="0" baseline="0" noProof="0" dirty="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340000">
            <a:off x="2673884" y="2424267"/>
            <a:ext cx="3664850" cy="4288217"/>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98279"/>
            <a:ext cx="3222744" cy="3171991"/>
          </a:xfrm>
          <a:prstGeom prst="rect">
            <a:avLst/>
          </a:prstGeom>
        </p:spPr>
      </p:pic>
      <p:pic>
        <p:nvPicPr>
          <p:cNvPr id="9" name="Content Placeholder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22079"/>
            <a:ext cx="3484243" cy="3526121"/>
          </a:xfrm>
          <a:prstGeom prst="rect">
            <a:avLst/>
          </a:prstGeom>
        </p:spPr>
      </p:pic>
      <p:sp>
        <p:nvSpPr>
          <p:cNvPr id="10" name="TextBox 9"/>
          <p:cNvSpPr txBox="1"/>
          <p:nvPr/>
        </p:nvSpPr>
        <p:spPr>
          <a:xfrm>
            <a:off x="1676400" y="6324600"/>
            <a:ext cx="6183103" cy="369332"/>
          </a:xfrm>
          <a:prstGeom prst="rect">
            <a:avLst/>
          </a:prstGeom>
          <a:noFill/>
        </p:spPr>
        <p:txBody>
          <a:bodyPr wrap="none" rtlCol="0">
            <a:spAutoFit/>
          </a:bodyPr>
          <a:lstStyle/>
          <a:p>
            <a:r>
              <a:rPr lang="en-US" dirty="0"/>
              <a:t>Kocin and Uccellini, </a:t>
            </a:r>
            <a:r>
              <a:rPr lang="en-US" dirty="0" smtClean="0"/>
              <a:t>“Northeast Snowstorms”, </a:t>
            </a:r>
            <a:r>
              <a:rPr lang="en-US" dirty="0"/>
              <a:t>Vol. </a:t>
            </a:r>
            <a:r>
              <a:rPr lang="en-US" dirty="0" smtClean="0"/>
              <a:t>II, pp 506-508</a:t>
            </a:r>
            <a:endParaRPr lang="en-US" dirty="0"/>
          </a:p>
        </p:txBody>
      </p:sp>
    </p:spTree>
    <p:extLst>
      <p:ext uri="{BB962C8B-B14F-4D97-AF65-F5344CB8AC3E}">
        <p14:creationId xmlns:p14="http://schemas.microsoft.com/office/powerpoint/2010/main" val="42519698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nvPr>
        </p:nvGraphicFramePr>
        <p:xfrm>
          <a:off x="1639" y="1629"/>
          <a:ext cx="1619" cy="1619"/>
        </p:xfrm>
        <a:graphic>
          <a:graphicData uri="http://schemas.openxmlformats.org/presentationml/2006/ole">
            <mc:AlternateContent xmlns:mc="http://schemas.openxmlformats.org/markup-compatibility/2006">
              <mc:Choice xmlns:v="urn:schemas-microsoft-com:vml" Requires="v">
                <p:oleObj spid="_x0000_s1052" name="think-cell Slide" r:id="rId5" imgW="524" imgH="526" progId="TCLayout.ActiveDocument.1">
                  <p:embed/>
                </p:oleObj>
              </mc:Choice>
              <mc:Fallback>
                <p:oleObj name="think-cell Slide" r:id="rId5" imgW="524" imgH="526" progId="TCLayout.ActiveDocument.1">
                  <p:embed/>
                  <p:pic>
                    <p:nvPicPr>
                      <p:cNvPr id="11" name="Object 10" hidden="1"/>
                      <p:cNvPicPr/>
                      <p:nvPr/>
                    </p:nvPicPr>
                    <p:blipFill>
                      <a:blip r:embed="rId6"/>
                      <a:stretch>
                        <a:fillRect/>
                      </a:stretch>
                    </p:blipFill>
                    <p:spPr>
                      <a:xfrm>
                        <a:off x="1639" y="1629"/>
                        <a:ext cx="1619" cy="1619"/>
                      </a:xfrm>
                      <a:prstGeom prst="rect">
                        <a:avLst/>
                      </a:prstGeom>
                    </p:spPr>
                  </p:pic>
                </p:oleObj>
              </mc:Fallback>
            </mc:AlternateContent>
          </a:graphicData>
        </a:graphic>
      </p:graphicFrame>
      <p:pic>
        <p:nvPicPr>
          <p:cNvPr id="39" name="Picture 3" descr="sp_5x_logo"/>
          <p:cNvPicPr>
            <a:picLocks noChangeAspect="1" noChangeArrowheads="1" noCrop="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2800" y="2590800"/>
            <a:ext cx="2676525" cy="2676525"/>
          </a:xfrm>
          <a:prstGeom prst="rect">
            <a:avLst/>
          </a:prstGeom>
          <a:noFill/>
          <a:ln w="9525">
            <a:noFill/>
            <a:miter lim="800000"/>
            <a:headEnd/>
            <a:tailEnd/>
          </a:ln>
        </p:spPr>
      </p:pic>
      <p:sp>
        <p:nvSpPr>
          <p:cNvPr id="40" name="Title 1"/>
          <p:cNvSpPr txBox="1">
            <a:spLocks/>
          </p:cNvSpPr>
          <p:nvPr/>
        </p:nvSpPr>
        <p:spPr>
          <a:xfrm>
            <a:off x="-28575" y="1295400"/>
            <a:ext cx="9144000" cy="1524000"/>
          </a:xfrm>
          <a:prstGeom prst="rect">
            <a:avLst/>
          </a:prstGeom>
        </p:spPr>
        <p:txBody>
          <a:bodyPr/>
          <a:lstStyle>
            <a:lvl1pPr algn="ctr" defTabSz="914400" rtl="0" eaLnBrk="1" latinLnBrk="0" hangingPunct="1">
              <a:spcBef>
                <a:spcPct val="0"/>
              </a:spcBef>
              <a:buNone/>
              <a:defRPr sz="4000" b="1" kern="1200">
                <a:solidFill>
                  <a:srgbClr val="1508B8"/>
                </a:solidFill>
                <a:effectLst/>
                <a:latin typeface="+mj-lt"/>
                <a:ea typeface="+mj-ea"/>
                <a:cs typeface="+mj-cs"/>
              </a:defRPr>
            </a:lvl1pPr>
          </a:lstStyle>
          <a:p>
            <a:r>
              <a:rPr lang="en-US" sz="5400" dirty="0" smtClean="0">
                <a:solidFill>
                  <a:srgbClr val="3B5A97"/>
                </a:solidFill>
                <a:effectLst>
                  <a:outerShdw blurRad="41275" dist="50800" dir="2700000" algn="tl">
                    <a:srgbClr val="000000">
                      <a:alpha val="48000"/>
                    </a:srgbClr>
                  </a:outerShdw>
                </a:effectLst>
                <a:latin typeface="Franklin Gothic Medium" panose="020B0603020102020204" pitchFamily="34" charset="0"/>
                <a:cs typeface="Arial" panose="020B0604020202020204" pitchFamily="34" charset="0"/>
              </a:rPr>
              <a:t>THANK YOU!</a:t>
            </a:r>
            <a:endParaRPr lang="en-US" sz="5400" dirty="0">
              <a:solidFill>
                <a:srgbClr val="3B5A97"/>
              </a:solidFill>
              <a:effectLst>
                <a:outerShdw blurRad="41275" dist="50800" dir="2700000" algn="tl">
                  <a:srgbClr val="000000">
                    <a:alpha val="48000"/>
                  </a:srgbClr>
                </a:outerShdw>
              </a:effectLst>
              <a:latin typeface="Franklin Gothic Medium" panose="020B0603020102020204" pitchFamily="34" charset="0"/>
              <a:cs typeface="Arial" panose="020B0604020202020204" pitchFamily="34" charset="0"/>
            </a:endParaRPr>
          </a:p>
        </p:txBody>
      </p:sp>
      <p:sp>
        <p:nvSpPr>
          <p:cNvPr id="5" name="Slide Number Placeholder 2"/>
          <p:cNvSpPr>
            <a:spLocks noGrp="1"/>
          </p:cNvSpPr>
          <p:nvPr>
            <p:ph type="sldNum" sz="quarter" idx="12"/>
          </p:nvPr>
        </p:nvSpPr>
        <p:spPr>
          <a:xfrm>
            <a:off x="7010400" y="6492876"/>
            <a:ext cx="2133600" cy="365125"/>
          </a:xfrm>
        </p:spPr>
        <p:txBody>
          <a:bodyPr/>
          <a:lstStyle/>
          <a:p>
            <a:fld id="{C7782D01-1D25-4BDA-8749-AB28E140EA18}" type="slidenum">
              <a:rPr lang="en-US" smtClean="0">
                <a:solidFill>
                  <a:prstClr val="black">
                    <a:tint val="75000"/>
                  </a:prstClr>
                </a:solidFill>
              </a:rPr>
              <a:pPr/>
              <a:t>30</a:t>
            </a:fld>
            <a:endParaRPr lang="en-US" dirty="0">
              <a:solidFill>
                <a:prstClr val="black">
                  <a:tint val="75000"/>
                </a:prstClr>
              </a:solidFill>
            </a:endParaRPr>
          </a:p>
        </p:txBody>
      </p:sp>
      <p:pic>
        <p:nvPicPr>
          <p:cNvPr id="6" name="Picture 5">
            <a:extLst>
              <a:ext uri="{FF2B5EF4-FFF2-40B4-BE49-F238E27FC236}">
                <a16:creationId xmlns="" xmlns:a16="http://schemas.microsoft.com/office/drawing/2014/main" id="{E8EA47D9-1DCF-4FD4-9C9A-AD02A3991C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1" y="-3249"/>
            <a:ext cx="2132229" cy="1516170"/>
          </a:xfrm>
          <a:prstGeom prst="rect">
            <a:avLst/>
          </a:prstGeom>
        </p:spPr>
      </p:pic>
    </p:spTree>
    <p:extLst>
      <p:ext uri="{BB962C8B-B14F-4D97-AF65-F5344CB8AC3E}">
        <p14:creationId xmlns:p14="http://schemas.microsoft.com/office/powerpoint/2010/main" val="2993307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705"/>
            <a:ext cx="7620000" cy="898884"/>
          </a:xfrm>
        </p:spPr>
        <p:txBody>
          <a:bodyPr>
            <a:normAutofit fontScale="90000"/>
          </a:bodyPr>
          <a:lstStyle/>
          <a:p>
            <a:pPr algn="ct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Appendix: A</a:t>
            </a:r>
            <a:r>
              <a:rPr lang="en-US" sz="32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2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References</a:t>
            </a:r>
            <a:endParaRPr lang="en-US" sz="32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953589"/>
            <a:ext cx="8686800" cy="5499462"/>
          </a:xfrm>
        </p:spPr>
        <p:txBody>
          <a:bodyPr>
            <a:normAutofit fontScale="92500" lnSpcReduction="20000"/>
          </a:bodyPr>
          <a:lstStyle/>
          <a:p>
            <a:pPr>
              <a:lnSpc>
                <a:spcPct val="100000"/>
              </a:lnSpc>
              <a:buClr>
                <a:srgbClr val="C00000"/>
              </a:buClr>
              <a:buSzPct val="135000"/>
              <a:buFont typeface="Arial" panose="020B0604020202020204" pitchFamily="34" charset="0"/>
              <a:buChar char="•"/>
            </a:pPr>
            <a:endParaRPr lang="en-US" sz="1400" dirty="0" smtClean="0">
              <a:latin typeface="Arial" panose="020B0604020202020204" pitchFamily="34" charset="0"/>
              <a:cs typeface="Arial" panose="020B0604020202020204" pitchFamily="34" charset="0"/>
            </a:endParaRPr>
          </a:p>
          <a:p>
            <a:pPr>
              <a:lnSpc>
                <a:spcPct val="100000"/>
              </a:lnSpc>
              <a:buClr>
                <a:schemeClr val="tx2"/>
              </a:buClr>
              <a:buSzPct val="135000"/>
              <a:buFont typeface="Arial" panose="020B0604020202020204" pitchFamily="34" charset="0"/>
              <a:buChar char="•"/>
            </a:pPr>
            <a:r>
              <a:rPr lang="en-US" sz="1400" dirty="0" err="1" smtClean="0">
                <a:latin typeface="Arial" panose="020B0604020202020204" pitchFamily="34" charset="0"/>
                <a:cs typeface="Arial" panose="020B0604020202020204" pitchFamily="34" charset="0"/>
              </a:rPr>
              <a:t>Uccellini</a:t>
            </a:r>
            <a:r>
              <a:rPr lang="en-US" sz="1400" dirty="0" smtClean="0">
                <a:latin typeface="Arial" panose="020B0604020202020204" pitchFamily="34" charset="0"/>
                <a:cs typeface="Arial" panose="020B0604020202020204" pitchFamily="34" charset="0"/>
              </a:rPr>
              <a:t>, L.W., P.J. </a:t>
            </a:r>
            <a:r>
              <a:rPr lang="en-US" sz="1400" dirty="0" err="1" smtClean="0">
                <a:latin typeface="Arial" panose="020B0604020202020204" pitchFamily="34" charset="0"/>
                <a:cs typeface="Arial" panose="020B0604020202020204" pitchFamily="34" charset="0"/>
              </a:rPr>
              <a:t>Kocin</a:t>
            </a:r>
            <a:r>
              <a:rPr lang="en-US" sz="1400" dirty="0" smtClean="0">
                <a:latin typeface="Arial" panose="020B0604020202020204" pitchFamily="34" charset="0"/>
                <a:cs typeface="Arial" panose="020B0604020202020204" pitchFamily="34" charset="0"/>
              </a:rPr>
              <a:t>, R.A. Petersen, C.H. Wash, and K.F. Brill, 1984: The Presidents’ Day cyclone of 18-19 February 1979: Synoptic overview and analysis of the subtropical jet streak influencing the </a:t>
            </a:r>
            <a:r>
              <a:rPr lang="en-US" sz="1400" dirty="0" err="1" smtClean="0">
                <a:latin typeface="Arial" panose="020B0604020202020204" pitchFamily="34" charset="0"/>
                <a:cs typeface="Arial" panose="020B0604020202020204" pitchFamily="34" charset="0"/>
              </a:rPr>
              <a:t>precyclogenetic</a:t>
            </a:r>
            <a:r>
              <a:rPr lang="en-US" sz="1400" dirty="0" smtClean="0">
                <a:latin typeface="Arial" panose="020B0604020202020204" pitchFamily="34" charset="0"/>
                <a:cs typeface="Arial" panose="020B0604020202020204" pitchFamily="34" charset="0"/>
              </a:rPr>
              <a:t> period. </a:t>
            </a:r>
            <a:r>
              <a:rPr lang="en-US" sz="1400" i="1" dirty="0" smtClean="0">
                <a:latin typeface="Arial" panose="020B0604020202020204" pitchFamily="34" charset="0"/>
                <a:cs typeface="Arial" panose="020B0604020202020204" pitchFamily="34" charset="0"/>
              </a:rPr>
              <a:t>Mon. </a:t>
            </a:r>
            <a:r>
              <a:rPr lang="en-US" sz="1400" i="1" dirty="0" err="1" smtClean="0">
                <a:latin typeface="Arial" panose="020B0604020202020204" pitchFamily="34" charset="0"/>
                <a:cs typeface="Arial" panose="020B0604020202020204" pitchFamily="34" charset="0"/>
              </a:rPr>
              <a:t>Wea</a:t>
            </a:r>
            <a:r>
              <a:rPr lang="en-US" sz="1400" i="1" dirty="0" smtClean="0">
                <a:latin typeface="Arial" panose="020B0604020202020204" pitchFamily="34" charset="0"/>
                <a:cs typeface="Arial" panose="020B0604020202020204" pitchFamily="34" charset="0"/>
              </a:rPr>
              <a:t>. Rev.</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112,</a:t>
            </a:r>
            <a:r>
              <a:rPr lang="en-US" sz="1400" dirty="0" smtClean="0">
                <a:latin typeface="Arial" panose="020B0604020202020204" pitchFamily="34" charset="0"/>
                <a:cs typeface="Arial" panose="020B0604020202020204" pitchFamily="34" charset="0"/>
              </a:rPr>
              <a:t> 31-55.</a:t>
            </a:r>
            <a:br>
              <a:rPr lang="en-US" sz="14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a:lnSpc>
                <a:spcPct val="100000"/>
              </a:lnSpc>
              <a:buClr>
                <a:schemeClr val="tx2"/>
              </a:buClr>
              <a:buSzPct val="135000"/>
              <a:buFont typeface="Arial" panose="020B0604020202020204" pitchFamily="34" charset="0"/>
              <a:buChar char="•"/>
            </a:pPr>
            <a:r>
              <a:rPr lang="en-US" sz="1400" dirty="0" err="1">
                <a:latin typeface="Arial" panose="020B0604020202020204" pitchFamily="34" charset="0"/>
                <a:cs typeface="Arial" panose="020B0604020202020204" pitchFamily="34" charset="0"/>
              </a:rPr>
              <a:t>Uccellini</a:t>
            </a:r>
            <a:r>
              <a:rPr lang="en-US" sz="1400" dirty="0">
                <a:latin typeface="Arial" panose="020B0604020202020204" pitchFamily="34" charset="0"/>
                <a:cs typeface="Arial" panose="020B0604020202020204" pitchFamily="34" charset="0"/>
              </a:rPr>
              <a:t>, L.W</a:t>
            </a:r>
            <a:r>
              <a:rPr lang="en-US" sz="1400" dirty="0" smtClean="0">
                <a:latin typeface="Arial" panose="020B0604020202020204" pitchFamily="34" charset="0"/>
                <a:cs typeface="Arial" panose="020B0604020202020204" pitchFamily="34" charset="0"/>
              </a:rPr>
              <a:t>., D. Keyser, K.F. Brill, and C.H. Wash, 1985: The Presidents’ Day cyclone of 18-19 February 1979: Influence of upstream trough amplification and associated </a:t>
            </a:r>
            <a:r>
              <a:rPr lang="en-US" sz="1400" dirty="0" err="1" smtClean="0">
                <a:latin typeface="Arial" panose="020B0604020202020204" pitchFamily="34" charset="0"/>
                <a:cs typeface="Arial" panose="020B0604020202020204" pitchFamily="34" charset="0"/>
              </a:rPr>
              <a:t>tropopause</a:t>
            </a:r>
            <a:r>
              <a:rPr lang="en-US" sz="1400" dirty="0" smtClean="0">
                <a:latin typeface="Arial" panose="020B0604020202020204" pitchFamily="34" charset="0"/>
                <a:cs typeface="Arial" panose="020B0604020202020204" pitchFamily="34" charset="0"/>
              </a:rPr>
              <a:t> folding on rapid cyclogenesis. </a:t>
            </a:r>
            <a:r>
              <a:rPr lang="en-US" sz="1400" i="1" dirty="0" smtClean="0">
                <a:latin typeface="Arial" panose="020B0604020202020204" pitchFamily="34" charset="0"/>
                <a:cs typeface="Arial" panose="020B0604020202020204" pitchFamily="34" charset="0"/>
              </a:rPr>
              <a:t>Mon. </a:t>
            </a:r>
            <a:r>
              <a:rPr lang="en-US" sz="1400" i="1" dirty="0" err="1" smtClean="0">
                <a:latin typeface="Arial" panose="020B0604020202020204" pitchFamily="34" charset="0"/>
                <a:cs typeface="Arial" panose="020B0604020202020204" pitchFamily="34" charset="0"/>
              </a:rPr>
              <a:t>Wea</a:t>
            </a:r>
            <a:r>
              <a:rPr lang="en-US" sz="1400" i="1" dirty="0" smtClean="0">
                <a:latin typeface="Arial" panose="020B0604020202020204" pitchFamily="34" charset="0"/>
                <a:cs typeface="Arial" panose="020B0604020202020204" pitchFamily="34" charset="0"/>
              </a:rPr>
              <a:t>. Rev.</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115, </a:t>
            </a:r>
            <a:r>
              <a:rPr lang="en-US" sz="1400" dirty="0" smtClean="0">
                <a:latin typeface="Arial" panose="020B0604020202020204" pitchFamily="34" charset="0"/>
                <a:cs typeface="Arial" panose="020B0604020202020204" pitchFamily="34" charset="0"/>
              </a:rPr>
              <a:t>2227-2261.</a:t>
            </a:r>
            <a:br>
              <a:rPr lang="en-US" sz="14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a:lnSpc>
                <a:spcPct val="100000"/>
              </a:lnSpc>
              <a:buClr>
                <a:schemeClr val="tx2"/>
              </a:buClr>
              <a:buSzPct val="135000"/>
              <a:buFont typeface="Arial" panose="020B0604020202020204" pitchFamily="34" charset="0"/>
              <a:buChar char="•"/>
            </a:pPr>
            <a:r>
              <a:rPr lang="en-US" sz="1400" dirty="0" err="1">
                <a:latin typeface="Arial" panose="020B0604020202020204" pitchFamily="34" charset="0"/>
                <a:cs typeface="Arial" panose="020B0604020202020204" pitchFamily="34" charset="0"/>
              </a:rPr>
              <a:t>Uccellini</a:t>
            </a:r>
            <a:r>
              <a:rPr lang="en-US" sz="1400" dirty="0">
                <a:latin typeface="Arial" panose="020B0604020202020204" pitchFamily="34" charset="0"/>
                <a:cs typeface="Arial" panose="020B0604020202020204" pitchFamily="34" charset="0"/>
              </a:rPr>
              <a:t>, L.W</a:t>
            </a:r>
            <a:r>
              <a:rPr lang="en-US" sz="1400" dirty="0" smtClean="0">
                <a:latin typeface="Arial" panose="020B0604020202020204" pitchFamily="34" charset="0"/>
                <a:cs typeface="Arial" panose="020B0604020202020204" pitchFamily="34" charset="0"/>
              </a:rPr>
              <a:t>., R.A. Petersen, K.F. Brill, P.J. </a:t>
            </a:r>
            <a:r>
              <a:rPr lang="en-US" sz="1400" dirty="0" err="1" smtClean="0">
                <a:latin typeface="Arial" panose="020B0604020202020204" pitchFamily="34" charset="0"/>
                <a:cs typeface="Arial" panose="020B0604020202020204" pitchFamily="34" charset="0"/>
              </a:rPr>
              <a:t>Kocin</a:t>
            </a:r>
            <a:r>
              <a:rPr lang="en-US" sz="1400" dirty="0" smtClean="0">
                <a:latin typeface="Arial" panose="020B0604020202020204" pitchFamily="34" charset="0"/>
                <a:cs typeface="Arial" panose="020B0604020202020204" pitchFamily="34" charset="0"/>
              </a:rPr>
              <a:t>, and J.J. </a:t>
            </a:r>
            <a:r>
              <a:rPr lang="en-US" sz="1400" dirty="0" err="1" smtClean="0">
                <a:latin typeface="Arial" panose="020B0604020202020204" pitchFamily="34" charset="0"/>
                <a:cs typeface="Arial" panose="020B0604020202020204" pitchFamily="34" charset="0"/>
              </a:rPr>
              <a:t>Tuccillo</a:t>
            </a:r>
            <a:r>
              <a:rPr lang="en-US" sz="1400" dirty="0" smtClean="0">
                <a:latin typeface="Arial" panose="020B0604020202020204" pitchFamily="34" charset="0"/>
                <a:cs typeface="Arial" panose="020B0604020202020204" pitchFamily="34" charset="0"/>
              </a:rPr>
              <a:t>, 1987: Synergistic interactions between an upper-level jet streak and </a:t>
            </a:r>
            <a:r>
              <a:rPr lang="en-US" sz="1400" dirty="0" err="1" smtClean="0">
                <a:latin typeface="Arial" panose="020B0604020202020204" pitchFamily="34" charset="0"/>
                <a:cs typeface="Arial" panose="020B0604020202020204" pitchFamily="34" charset="0"/>
              </a:rPr>
              <a:t>diabatic</a:t>
            </a:r>
            <a:r>
              <a:rPr lang="en-US" sz="1400" dirty="0" smtClean="0">
                <a:latin typeface="Arial" panose="020B0604020202020204" pitchFamily="34" charset="0"/>
                <a:cs typeface="Arial" panose="020B0604020202020204" pitchFamily="34" charset="0"/>
              </a:rPr>
              <a:t> processes that influence the development of a low-level jet and a secondary coastal cyclone. </a:t>
            </a:r>
            <a:r>
              <a:rPr lang="en-US" sz="1400" i="1" dirty="0" smtClean="0">
                <a:latin typeface="Arial" panose="020B0604020202020204" pitchFamily="34" charset="0"/>
                <a:cs typeface="Arial" panose="020B0604020202020204" pitchFamily="34" charset="0"/>
              </a:rPr>
              <a:t>Mon. </a:t>
            </a:r>
            <a:r>
              <a:rPr lang="en-US" sz="1400" i="1" dirty="0" err="1" smtClean="0">
                <a:latin typeface="Arial" panose="020B0604020202020204" pitchFamily="34" charset="0"/>
                <a:cs typeface="Arial" panose="020B0604020202020204" pitchFamily="34" charset="0"/>
              </a:rPr>
              <a:t>Wea</a:t>
            </a:r>
            <a:r>
              <a:rPr lang="en-US" sz="1400" i="1" dirty="0" smtClean="0">
                <a:latin typeface="Arial" panose="020B0604020202020204" pitchFamily="34" charset="0"/>
                <a:cs typeface="Arial" panose="020B0604020202020204" pitchFamily="34" charset="0"/>
              </a:rPr>
              <a:t>. Rev.</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115,</a:t>
            </a:r>
            <a:r>
              <a:rPr lang="en-US" sz="1400" dirty="0" smtClean="0">
                <a:latin typeface="Arial" panose="020B0604020202020204" pitchFamily="34" charset="0"/>
                <a:cs typeface="Arial" panose="020B0604020202020204" pitchFamily="34" charset="0"/>
              </a:rPr>
              <a:t> 2227-2261.</a:t>
            </a:r>
            <a:br>
              <a:rPr lang="en-US" sz="1400" dirty="0" smtClean="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a:lnSpc>
                <a:spcPct val="100000"/>
              </a:lnSpc>
              <a:buClr>
                <a:schemeClr val="tx2"/>
              </a:buClr>
              <a:buSzPct val="135000"/>
              <a:buFont typeface="Arial" panose="020B0604020202020204" pitchFamily="34" charset="0"/>
              <a:buChar char="•"/>
            </a:pPr>
            <a:r>
              <a:rPr lang="en-US" sz="1400" dirty="0" smtClean="0">
                <a:latin typeface="Arial" panose="020B0604020202020204" pitchFamily="34" charset="0"/>
                <a:cs typeface="Arial" panose="020B0604020202020204" pitchFamily="34" charset="0"/>
              </a:rPr>
              <a:t>Whitaker, J.S., L.W. </a:t>
            </a:r>
            <a:r>
              <a:rPr lang="en-US" sz="1400" dirty="0" err="1" smtClean="0">
                <a:latin typeface="Arial" panose="020B0604020202020204" pitchFamily="34" charset="0"/>
                <a:cs typeface="Arial" panose="020B0604020202020204" pitchFamily="34" charset="0"/>
              </a:rPr>
              <a:t>Uccellini</a:t>
            </a:r>
            <a:r>
              <a:rPr lang="en-US" sz="1400" dirty="0" smtClean="0">
                <a:latin typeface="Arial" panose="020B0604020202020204" pitchFamily="34" charset="0"/>
                <a:cs typeface="Arial" panose="020B0604020202020204" pitchFamily="34" charset="0"/>
              </a:rPr>
              <a:t>, and K.F. Brill, 1988: A model-based diagnostic study of the explosive development phase of the Presidents’ Day cyclone. </a:t>
            </a:r>
            <a:r>
              <a:rPr lang="en-US" sz="1400" i="1" dirty="0" smtClean="0">
                <a:latin typeface="Arial" panose="020B0604020202020204" pitchFamily="34" charset="0"/>
                <a:cs typeface="Arial" panose="020B0604020202020204" pitchFamily="34" charset="0"/>
              </a:rPr>
              <a:t>Mon. </a:t>
            </a:r>
            <a:r>
              <a:rPr lang="en-US" sz="1400" i="1" dirty="0" err="1" smtClean="0">
                <a:latin typeface="Arial" panose="020B0604020202020204" pitchFamily="34" charset="0"/>
                <a:cs typeface="Arial" panose="020B0604020202020204" pitchFamily="34" charset="0"/>
              </a:rPr>
              <a:t>Wea</a:t>
            </a:r>
            <a:r>
              <a:rPr lang="en-US" sz="1400" i="1" dirty="0" smtClean="0">
                <a:latin typeface="Arial" panose="020B0604020202020204" pitchFamily="34" charset="0"/>
                <a:cs typeface="Arial" panose="020B0604020202020204" pitchFamily="34" charset="0"/>
              </a:rPr>
              <a:t>. Rev.</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116,</a:t>
            </a:r>
            <a:r>
              <a:rPr lang="en-US" sz="1400" dirty="0" smtClean="0">
                <a:latin typeface="Arial" panose="020B0604020202020204" pitchFamily="34" charset="0"/>
                <a:cs typeface="Arial" panose="020B0604020202020204" pitchFamily="34" charset="0"/>
              </a:rPr>
              <a:t> 2337-2365.</a:t>
            </a:r>
            <a:br>
              <a:rPr lang="en-US" sz="14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a:lnSpc>
                <a:spcPct val="100000"/>
              </a:lnSpc>
              <a:buClr>
                <a:schemeClr val="tx2"/>
              </a:buClr>
              <a:buSzPct val="135000"/>
              <a:buFont typeface="Arial" panose="020B0604020202020204" pitchFamily="34" charset="0"/>
              <a:buChar char="•"/>
            </a:pPr>
            <a:r>
              <a:rPr lang="en-US" sz="1400" dirty="0" smtClean="0">
                <a:latin typeface="Arial" panose="020B0604020202020204" pitchFamily="34" charset="0"/>
                <a:cs typeface="Arial" panose="020B0604020202020204" pitchFamily="34" charset="0"/>
              </a:rPr>
              <a:t>Hibbard, W., D. </a:t>
            </a:r>
            <a:r>
              <a:rPr lang="en-US" sz="1400" dirty="0" err="1" smtClean="0">
                <a:latin typeface="Arial" panose="020B0604020202020204" pitchFamily="34" charset="0"/>
                <a:cs typeface="Arial" panose="020B0604020202020204" pitchFamily="34" charset="0"/>
              </a:rPr>
              <a:t>Santek</a:t>
            </a:r>
            <a:r>
              <a:rPr lang="en-US" sz="1400" dirty="0" smtClean="0">
                <a:latin typeface="Arial" panose="020B0604020202020204" pitchFamily="34" charset="0"/>
                <a:cs typeface="Arial" panose="020B0604020202020204" pitchFamily="34" charset="0"/>
              </a:rPr>
              <a:t>, L. </a:t>
            </a:r>
            <a:r>
              <a:rPr lang="en-US" sz="1400" dirty="0" err="1" smtClean="0">
                <a:latin typeface="Arial" panose="020B0604020202020204" pitchFamily="34" charset="0"/>
                <a:cs typeface="Arial" panose="020B0604020202020204" pitchFamily="34" charset="0"/>
              </a:rPr>
              <a:t>Uccellini</a:t>
            </a:r>
            <a:r>
              <a:rPr lang="en-US" sz="1400" dirty="0" smtClean="0">
                <a:latin typeface="Arial" panose="020B0604020202020204" pitchFamily="34" charset="0"/>
                <a:cs typeface="Arial" panose="020B0604020202020204" pitchFamily="34" charset="0"/>
              </a:rPr>
              <a:t>, and K. Brill, 1989: Application of the 4-D </a:t>
            </a:r>
            <a:r>
              <a:rPr lang="en-US" sz="1400" dirty="0" err="1" smtClean="0">
                <a:latin typeface="Arial" panose="020B0604020202020204" pitchFamily="34" charset="0"/>
                <a:cs typeface="Arial" panose="020B0604020202020204" pitchFamily="34" charset="0"/>
              </a:rPr>
              <a:t>McIDAS</a:t>
            </a:r>
            <a:r>
              <a:rPr lang="en-US" sz="1400" dirty="0" smtClean="0">
                <a:latin typeface="Arial" panose="020B0604020202020204" pitchFamily="34" charset="0"/>
                <a:cs typeface="Arial" panose="020B0604020202020204" pitchFamily="34" charset="0"/>
              </a:rPr>
              <a:t> to a model diagnostic study of the Presidents’ Day cyclone. </a:t>
            </a:r>
            <a:r>
              <a:rPr lang="en-US" sz="1400" i="1" dirty="0" smtClean="0">
                <a:latin typeface="Arial" panose="020B0604020202020204" pitchFamily="34" charset="0"/>
                <a:cs typeface="Arial" panose="020B0604020202020204" pitchFamily="34" charset="0"/>
              </a:rPr>
              <a:t>Bull. Amer. Meteor. Soc.</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70, </a:t>
            </a:r>
            <a:r>
              <a:rPr lang="en-US" sz="1400" dirty="0" smtClean="0">
                <a:latin typeface="Arial" panose="020B0604020202020204" pitchFamily="34" charset="0"/>
                <a:cs typeface="Arial" panose="020B0604020202020204" pitchFamily="34" charset="0"/>
              </a:rPr>
              <a:t>1394-1403.</a:t>
            </a:r>
            <a:br>
              <a:rPr lang="en-US" sz="14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a:lnSpc>
                <a:spcPct val="100000"/>
              </a:lnSpc>
              <a:buClr>
                <a:schemeClr val="tx2"/>
              </a:buClr>
              <a:buSzPct val="135000"/>
              <a:buFont typeface="Arial" panose="020B0604020202020204" pitchFamily="34" charset="0"/>
              <a:buChar char="•"/>
            </a:pPr>
            <a:r>
              <a:rPr lang="en-US" sz="1400" dirty="0" err="1">
                <a:latin typeface="Arial" panose="020B0604020202020204" pitchFamily="34" charset="0"/>
                <a:cs typeface="Arial" panose="020B0604020202020204" pitchFamily="34" charset="0"/>
              </a:rPr>
              <a:t>Uccellini</a:t>
            </a:r>
            <a:r>
              <a:rPr lang="en-US" sz="1400" dirty="0">
                <a:latin typeface="Arial" panose="020B0604020202020204" pitchFamily="34" charset="0"/>
                <a:cs typeface="Arial" panose="020B0604020202020204" pitchFamily="34" charset="0"/>
              </a:rPr>
              <a:t>, L.W</a:t>
            </a:r>
            <a:r>
              <a:rPr lang="en-US" sz="1400" dirty="0" smtClean="0">
                <a:latin typeface="Arial" panose="020B0604020202020204" pitchFamily="34" charset="0"/>
                <a:cs typeface="Arial" panose="020B0604020202020204" pitchFamily="34" charset="0"/>
              </a:rPr>
              <a:t>., 1990: Processes contributing to the rapid development of </a:t>
            </a:r>
            <a:r>
              <a:rPr lang="en-US" sz="1400" dirty="0" err="1" smtClean="0">
                <a:latin typeface="Arial" panose="020B0604020202020204" pitchFamily="34" charset="0"/>
                <a:cs typeface="Arial" panose="020B0604020202020204" pitchFamily="34" charset="0"/>
              </a:rPr>
              <a:t>extratropical</a:t>
            </a:r>
            <a:r>
              <a:rPr lang="en-US" sz="1400" dirty="0" smtClean="0">
                <a:latin typeface="Arial" panose="020B0604020202020204" pitchFamily="34" charset="0"/>
                <a:cs typeface="Arial" panose="020B0604020202020204" pitchFamily="34" charset="0"/>
              </a:rPr>
              <a:t> cyclones. </a:t>
            </a:r>
            <a:r>
              <a:rPr lang="en-US" sz="1400" i="1" dirty="0" err="1" smtClean="0">
                <a:latin typeface="Arial" panose="020B0604020202020204" pitchFamily="34" charset="0"/>
                <a:cs typeface="Arial" panose="020B0604020202020204" pitchFamily="34" charset="0"/>
              </a:rPr>
              <a:t>Extratropical</a:t>
            </a:r>
            <a:r>
              <a:rPr lang="en-US" sz="1400" i="1" dirty="0" smtClean="0">
                <a:latin typeface="Arial" panose="020B0604020202020204" pitchFamily="34" charset="0"/>
                <a:cs typeface="Arial" panose="020B0604020202020204" pitchFamily="34" charset="0"/>
              </a:rPr>
              <a:t> Cyclones: The Eric </a:t>
            </a:r>
            <a:r>
              <a:rPr lang="en-US" sz="1400" i="1" dirty="0" err="1" smtClean="0">
                <a:latin typeface="Arial" panose="020B0604020202020204" pitchFamily="34" charset="0"/>
                <a:cs typeface="Arial" panose="020B0604020202020204" pitchFamily="34" charset="0"/>
              </a:rPr>
              <a:t>Palmén</a:t>
            </a:r>
            <a:r>
              <a:rPr lang="en-US" sz="1400" i="1" dirty="0" smtClean="0">
                <a:latin typeface="Arial" panose="020B0604020202020204" pitchFamily="34" charset="0"/>
                <a:cs typeface="Arial" panose="020B0604020202020204" pitchFamily="34" charset="0"/>
              </a:rPr>
              <a:t> Memorial Volume, </a:t>
            </a:r>
            <a:r>
              <a:rPr lang="en-US" sz="1400" dirty="0" smtClean="0">
                <a:latin typeface="Arial" panose="020B0604020202020204" pitchFamily="34" charset="0"/>
                <a:cs typeface="Arial" panose="020B0604020202020204" pitchFamily="34" charset="0"/>
              </a:rPr>
              <a:t>C. W. Newton and E.O. </a:t>
            </a:r>
            <a:r>
              <a:rPr lang="en-US" sz="1400" dirty="0" err="1" smtClean="0">
                <a:latin typeface="Arial" panose="020B0604020202020204" pitchFamily="34" charset="0"/>
                <a:cs typeface="Arial" panose="020B0604020202020204" pitchFamily="34" charset="0"/>
              </a:rPr>
              <a:t>Holopainen</a:t>
            </a:r>
            <a:r>
              <a:rPr lang="en-US" sz="1400" dirty="0" smtClean="0">
                <a:latin typeface="Arial" panose="020B0604020202020204" pitchFamily="34" charset="0"/>
                <a:cs typeface="Arial" panose="020B0604020202020204" pitchFamily="34" charset="0"/>
              </a:rPr>
              <a:t>, Eds., Amer. Meteor. Soc., 81-105.</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t>
            </a:r>
          </a:p>
          <a:p>
            <a:pPr>
              <a:lnSpc>
                <a:spcPct val="100000"/>
              </a:lnSpc>
              <a:buClr>
                <a:schemeClr val="tx2"/>
              </a:buClr>
              <a:buSzPct val="135000"/>
              <a:buFont typeface="Arial" panose="020B0604020202020204" pitchFamily="34" charset="0"/>
              <a:buChar char="•"/>
            </a:pPr>
            <a:r>
              <a:rPr lang="en-US" sz="1400" dirty="0" smtClean="0">
                <a:latin typeface="Arial" panose="020B0604020202020204" pitchFamily="34" charset="0"/>
                <a:cs typeface="Arial" panose="020B0604020202020204" pitchFamily="34" charset="0"/>
              </a:rPr>
              <a:t>Kocin, P.J. and L.W. Uccellini, 2004: Northeast Snowstorms, Vol 1 Overview, Chapter 7 Dynamical and physical processes influencing Northeast Snowstorms., 207-232</a:t>
            </a:r>
            <a:br>
              <a:rPr lang="en-US" sz="14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a:lnSpc>
                <a:spcPct val="100000"/>
              </a:lnSpc>
              <a:buClr>
                <a:schemeClr val="tx2"/>
              </a:buClr>
              <a:buSzPct val="135000"/>
              <a:buFont typeface="Arial" panose="020B0604020202020204" pitchFamily="34" charset="0"/>
              <a:buChar char="•"/>
            </a:pPr>
            <a:r>
              <a:rPr lang="en-US" sz="1400" dirty="0" err="1" smtClean="0">
                <a:latin typeface="Arial" panose="020B0604020202020204" pitchFamily="34" charset="0"/>
                <a:cs typeface="Arial" panose="020B0604020202020204" pitchFamily="34" charset="0"/>
              </a:rPr>
              <a:t>Bosart</a:t>
            </a:r>
            <a:r>
              <a:rPr lang="en-US" sz="1400" dirty="0" smtClean="0">
                <a:latin typeface="Arial" panose="020B0604020202020204" pitchFamily="34" charset="0"/>
                <a:cs typeface="Arial" panose="020B0604020202020204" pitchFamily="34" charset="0"/>
              </a:rPr>
              <a:t>, L.F., 1981: The Presidents’ Day snowstorm of 18-19 February 1979; A </a:t>
            </a:r>
            <a:r>
              <a:rPr lang="en-US" sz="1400" dirty="0" err="1" smtClean="0">
                <a:latin typeface="Arial" panose="020B0604020202020204" pitchFamily="34" charset="0"/>
                <a:cs typeface="Arial" panose="020B0604020202020204" pitchFamily="34" charset="0"/>
              </a:rPr>
              <a:t>subsynoptic</a:t>
            </a:r>
            <a:r>
              <a:rPr lang="en-US" sz="1400" dirty="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scale event. </a:t>
            </a:r>
            <a:r>
              <a:rPr lang="en-US" sz="1400" i="1" dirty="0" smtClean="0">
                <a:latin typeface="Arial" panose="020B0604020202020204" pitchFamily="34" charset="0"/>
                <a:cs typeface="Arial" panose="020B0604020202020204" pitchFamily="34" charset="0"/>
              </a:rPr>
              <a:t>Mon. </a:t>
            </a:r>
            <a:r>
              <a:rPr lang="en-US" sz="1400" i="1" dirty="0" err="1" smtClean="0">
                <a:latin typeface="Arial" panose="020B0604020202020204" pitchFamily="34" charset="0"/>
                <a:cs typeface="Arial" panose="020B0604020202020204" pitchFamily="34" charset="0"/>
              </a:rPr>
              <a:t>Wea</a:t>
            </a:r>
            <a:r>
              <a:rPr lang="en-US" sz="1400" i="1" dirty="0" smtClean="0">
                <a:latin typeface="Arial" panose="020B0604020202020204" pitchFamily="34" charset="0"/>
                <a:cs typeface="Arial" panose="020B0604020202020204" pitchFamily="34" charset="0"/>
              </a:rPr>
              <a:t>. Rev.</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109</a:t>
            </a:r>
            <a:r>
              <a:rPr lang="en-US" sz="1400" dirty="0" smtClean="0">
                <a:latin typeface="Arial" panose="020B0604020202020204" pitchFamily="34" charset="0"/>
                <a:cs typeface="Arial" panose="020B0604020202020204" pitchFamily="34" charset="0"/>
              </a:rPr>
              <a:t>, 1542-1566.</a:t>
            </a:r>
            <a:br>
              <a:rPr lang="en-US" sz="14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a:lnSpc>
                <a:spcPct val="100000"/>
              </a:lnSpc>
              <a:buClr>
                <a:schemeClr val="tx2"/>
              </a:buClr>
              <a:buSzPct val="135000"/>
              <a:buFont typeface="Arial" panose="020B0604020202020204" pitchFamily="34" charset="0"/>
              <a:buChar char="•"/>
            </a:pPr>
            <a:r>
              <a:rPr lang="en-US" sz="1400" dirty="0" smtClean="0">
                <a:latin typeface="Arial" panose="020B0604020202020204" pitchFamily="34" charset="0"/>
                <a:cs typeface="Arial" panose="020B0604020202020204" pitchFamily="34" charset="0"/>
              </a:rPr>
              <a:t>Atlas, R, 1987: The role of oceanic fluxes and initial data in the numerical prediction of an intense coastal storm. </a:t>
            </a:r>
            <a:r>
              <a:rPr lang="en-US" sz="1400" i="1" dirty="0" err="1" smtClean="0">
                <a:latin typeface="Arial" panose="020B0604020202020204" pitchFamily="34" charset="0"/>
                <a:cs typeface="Arial" panose="020B0604020202020204" pitchFamily="34" charset="0"/>
              </a:rPr>
              <a:t>Dyn</a:t>
            </a:r>
            <a:r>
              <a:rPr lang="en-US" sz="1400" i="1" dirty="0" smtClean="0">
                <a:latin typeface="Arial" panose="020B0604020202020204" pitchFamily="34" charset="0"/>
                <a:cs typeface="Arial" panose="020B0604020202020204" pitchFamily="34" charset="0"/>
              </a:rPr>
              <a:t>. of Atm. and </a:t>
            </a:r>
            <a:r>
              <a:rPr lang="en-US" sz="1400" i="1" dirty="0" err="1" smtClean="0">
                <a:latin typeface="Arial" panose="020B0604020202020204" pitchFamily="34" charset="0"/>
                <a:cs typeface="Arial" panose="020B0604020202020204" pitchFamily="34" charset="0"/>
              </a:rPr>
              <a:t>Oce</a:t>
            </a:r>
            <a:r>
              <a:rPr lang="en-US" sz="1400" i="1"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10</a:t>
            </a:r>
            <a:r>
              <a:rPr lang="en-US" sz="1400" dirty="0" smtClean="0">
                <a:latin typeface="Arial" panose="020B0604020202020204" pitchFamily="34" charset="0"/>
                <a:cs typeface="Arial" panose="020B0604020202020204" pitchFamily="34" charset="0"/>
              </a:rPr>
              <a:t>, 359-388</a:t>
            </a:r>
            <a:endParaRPr lang="en-US" sz="1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31</a:t>
            </a:fld>
            <a:endParaRPr lang="en-US"/>
          </a:p>
        </p:txBody>
      </p:sp>
    </p:spTree>
    <p:extLst>
      <p:ext uri="{BB962C8B-B14F-4D97-AF65-F5344CB8AC3E}">
        <p14:creationId xmlns:p14="http://schemas.microsoft.com/office/powerpoint/2010/main" val="26954612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89" y="2340699"/>
            <a:ext cx="7620000" cy="1371600"/>
          </a:xfrm>
        </p:spPr>
        <p:txBody>
          <a:bodyPr>
            <a:normAutofit fontScale="90000"/>
          </a:bodyPr>
          <a:lstStyle/>
          <a:p>
            <a:r>
              <a:rPr lang="en-US" sz="40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Appendix: B</a:t>
            </a: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2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1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Made a Difference: </a:t>
            </a:r>
            <a:r>
              <a:rPr lang="en-US" sz="31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1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1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31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Northeast Blizzard of January 2016</a:t>
            </a: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32</a:t>
            </a:fld>
            <a:endParaRPr lang="en-US"/>
          </a:p>
        </p:txBody>
      </p:sp>
    </p:spTree>
    <p:extLst>
      <p:ext uri="{BB962C8B-B14F-4D97-AF65-F5344CB8AC3E}">
        <p14:creationId xmlns:p14="http://schemas.microsoft.com/office/powerpoint/2010/main" val="26582297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10600" cy="1143000"/>
          </a:xfrm>
        </p:spPr>
        <p:txBody>
          <a:bodyPr>
            <a:normAutofit fontScale="90000"/>
          </a:bodyPr>
          <a:lstStyle/>
          <a:p>
            <a:r>
              <a:rPr lang="en-US"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Northeast Blizzard</a:t>
            </a:r>
            <a:br>
              <a:rPr lang="en-US"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br>
            <a:r>
              <a:rPr lang="en-US" sz="40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January 23, 2016</a:t>
            </a:r>
            <a:endParaRPr lang="en-US" sz="4000" b="1" dirty="0">
              <a:solidFill>
                <a:srgbClr val="3B5A97"/>
              </a:solidFill>
              <a:effectLst>
                <a:outerShdw blurRad="38100" dist="38100" dir="2700000" algn="tl">
                  <a:srgbClr val="000000">
                    <a:alpha val="43137"/>
                  </a:srgbClr>
                </a:outerShdw>
              </a:effectLst>
              <a:latin typeface="Franklin Gothic Medium" panose="020B0603020102020204" pitchFamily="34" charset="0"/>
            </a:endParaRPr>
          </a:p>
        </p:txBody>
      </p:sp>
      <p:pic>
        <p:nvPicPr>
          <p:cNvPr id="18" name="Picture 1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62583" y="4127277"/>
            <a:ext cx="2824847" cy="1974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8350" y="4130016"/>
            <a:ext cx="2819398" cy="1969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33978" y="4127770"/>
            <a:ext cx="2810798" cy="1974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146518" y="1788745"/>
            <a:ext cx="2798258" cy="2100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180511" y="1788745"/>
            <a:ext cx="2798258" cy="2100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68349" y="1788746"/>
            <a:ext cx="2819398" cy="2116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52400" y="1772877"/>
            <a:ext cx="838200" cy="369332"/>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defTabSz="914400">
              <a:defRPr/>
            </a:pPr>
            <a:r>
              <a:rPr lang="en-US" kern="0" dirty="0">
                <a:solidFill>
                  <a:prstClr val="white"/>
                </a:solidFill>
                <a:latin typeface="Franklin Gothic Book"/>
              </a:rPr>
              <a:t>Day 7</a:t>
            </a:r>
          </a:p>
        </p:txBody>
      </p:sp>
      <p:sp>
        <p:nvSpPr>
          <p:cNvPr id="25" name="TextBox 24"/>
          <p:cNvSpPr txBox="1"/>
          <p:nvPr/>
        </p:nvSpPr>
        <p:spPr>
          <a:xfrm>
            <a:off x="152400" y="4114800"/>
            <a:ext cx="838200" cy="369332"/>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defTabSz="914400">
              <a:defRPr/>
            </a:pPr>
            <a:r>
              <a:rPr lang="en-US" kern="0" dirty="0">
                <a:solidFill>
                  <a:prstClr val="white"/>
                </a:solidFill>
                <a:latin typeface="Franklin Gothic Book"/>
              </a:rPr>
              <a:t>Day 2</a:t>
            </a:r>
          </a:p>
        </p:txBody>
      </p:sp>
      <p:sp>
        <p:nvSpPr>
          <p:cNvPr id="26" name="TextBox 25"/>
          <p:cNvSpPr txBox="1"/>
          <p:nvPr/>
        </p:nvSpPr>
        <p:spPr>
          <a:xfrm>
            <a:off x="3162583" y="4105275"/>
            <a:ext cx="838200" cy="369332"/>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defTabSz="914400">
              <a:defRPr/>
            </a:pPr>
            <a:r>
              <a:rPr lang="en-US" kern="0" dirty="0">
                <a:solidFill>
                  <a:prstClr val="white"/>
                </a:solidFill>
                <a:latin typeface="Franklin Gothic Book"/>
              </a:rPr>
              <a:t>Day 1</a:t>
            </a:r>
          </a:p>
        </p:txBody>
      </p:sp>
      <p:sp>
        <p:nvSpPr>
          <p:cNvPr id="27" name="TextBox 26"/>
          <p:cNvSpPr txBox="1"/>
          <p:nvPr/>
        </p:nvSpPr>
        <p:spPr>
          <a:xfrm>
            <a:off x="3162583" y="1772877"/>
            <a:ext cx="838200" cy="369332"/>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defTabSz="914400">
              <a:defRPr/>
            </a:pPr>
            <a:r>
              <a:rPr lang="en-US" kern="0" dirty="0">
                <a:solidFill>
                  <a:prstClr val="white"/>
                </a:solidFill>
                <a:latin typeface="Franklin Gothic Book"/>
              </a:rPr>
              <a:t>Day 5</a:t>
            </a:r>
          </a:p>
        </p:txBody>
      </p:sp>
      <p:sp>
        <p:nvSpPr>
          <p:cNvPr id="28" name="TextBox 27"/>
          <p:cNvSpPr txBox="1"/>
          <p:nvPr/>
        </p:nvSpPr>
        <p:spPr>
          <a:xfrm>
            <a:off x="6111949" y="1772877"/>
            <a:ext cx="838200" cy="369332"/>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defTabSz="914400">
              <a:defRPr/>
            </a:pPr>
            <a:r>
              <a:rPr lang="en-US" kern="0" dirty="0">
                <a:solidFill>
                  <a:prstClr val="white"/>
                </a:solidFill>
                <a:latin typeface="Franklin Gothic Book"/>
              </a:rPr>
              <a:t>Day 3</a:t>
            </a:r>
          </a:p>
        </p:txBody>
      </p:sp>
      <p:sp>
        <p:nvSpPr>
          <p:cNvPr id="29" name="TextBox 28"/>
          <p:cNvSpPr txBox="1"/>
          <p:nvPr/>
        </p:nvSpPr>
        <p:spPr>
          <a:xfrm>
            <a:off x="6117943" y="4104393"/>
            <a:ext cx="1012240" cy="369332"/>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defTabSz="914400">
              <a:defRPr/>
            </a:pPr>
            <a:r>
              <a:rPr lang="en-US" kern="0" dirty="0">
                <a:solidFill>
                  <a:prstClr val="white"/>
                </a:solidFill>
                <a:latin typeface="Franklin Gothic Book"/>
              </a:rPr>
              <a:t>Analysis</a:t>
            </a:r>
          </a:p>
        </p:txBody>
      </p:sp>
      <p:sp>
        <p:nvSpPr>
          <p:cNvPr id="3" name="Slide Number Placeholder 2"/>
          <p:cNvSpPr>
            <a:spLocks noGrp="1"/>
          </p:cNvSpPr>
          <p:nvPr>
            <p:ph type="sldNum" sz="quarter" idx="12"/>
          </p:nvPr>
        </p:nvSpPr>
        <p:spPr/>
        <p:txBody>
          <a:bodyPr/>
          <a:lstStyle/>
          <a:p>
            <a:fld id="{C7782D01-1D25-4BDA-8749-AB28E140EA18}"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3774466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ubry.bhattarai\Downloads\jan2016storm_fas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0200" y="304800"/>
            <a:ext cx="8432800"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p:cNvSpPr txBox="1">
            <a:spLocks/>
          </p:cNvSpPr>
          <p:nvPr/>
        </p:nvSpPr>
        <p:spPr>
          <a:xfrm>
            <a:off x="7010400" y="65690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782D01-1D25-4BDA-8749-AB28E140EA18}" type="slidenum">
              <a:rPr lang="en-US" sz="1200" smtClean="0">
                <a:solidFill>
                  <a:prstClr val="black">
                    <a:tint val="75000"/>
                  </a:prstClr>
                </a:solidFill>
              </a:rPr>
              <a:pPr algn="r"/>
              <a:t>34</a:t>
            </a:fld>
            <a:endParaRPr lang="en-US" sz="1200" dirty="0">
              <a:solidFill>
                <a:prstClr val="black">
                  <a:tint val="75000"/>
                </a:prstClr>
              </a:solidFill>
            </a:endParaRPr>
          </a:p>
        </p:txBody>
      </p:sp>
    </p:spTree>
    <p:extLst>
      <p:ext uri="{BB962C8B-B14F-4D97-AF65-F5344CB8AC3E}">
        <p14:creationId xmlns:p14="http://schemas.microsoft.com/office/powerpoint/2010/main" val="245550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45" y="228600"/>
            <a:ext cx="9085255" cy="1143000"/>
          </a:xfrm>
          <a:noFill/>
          <a:ln>
            <a:noFill/>
          </a:ln>
        </p:spPr>
        <p:txBody>
          <a:bodyPr lIns="91425" tIns="45700" rIns="91425" bIns="45700" anchor="ctr" anchorCtr="0">
            <a:noAutofit/>
          </a:bodyPr>
          <a:lstStyle/>
          <a:p>
            <a:pPr>
              <a:buSzPct val="25000"/>
              <a:buFont typeface="Source Sans Pro"/>
            </a:pPr>
            <a:r>
              <a:rPr lang="en-US" sz="3600" b="1" dirty="0">
                <a:solidFill>
                  <a:srgbClr val="3B5A97"/>
                </a:solidFill>
                <a:effectLst>
                  <a:outerShdw blurRad="38100" dist="38100" dir="2700000" algn="tl">
                    <a:srgbClr val="000000">
                      <a:alpha val="43137"/>
                    </a:srgbClr>
                  </a:outerShdw>
                </a:effectLst>
                <a:latin typeface="Franklin Gothic Medium" panose="020B0603020102020204" pitchFamily="34" charset="0"/>
                <a:ea typeface="Source Sans Pro"/>
                <a:cs typeface="Source Sans Pro"/>
                <a:sym typeface="Arial"/>
              </a:rPr>
              <a:t>Seamless Suite of Forecasts Increasingly Based on Multi-Model Ensembles</a:t>
            </a:r>
          </a:p>
        </p:txBody>
      </p:sp>
      <p:sp>
        <p:nvSpPr>
          <p:cNvPr id="4" name="Freeform 3"/>
          <p:cNvSpPr/>
          <p:nvPr/>
        </p:nvSpPr>
        <p:spPr>
          <a:xfrm>
            <a:off x="1941896" y="2936524"/>
            <a:ext cx="6779172" cy="2682829"/>
          </a:xfrm>
          <a:custGeom>
            <a:avLst/>
            <a:gdLst>
              <a:gd name="connsiteX0" fmla="*/ 0 w 6779172"/>
              <a:gd name="connsiteY0" fmla="*/ 2644292 h 2644292"/>
              <a:gd name="connsiteX1" fmla="*/ 2680138 w 6779172"/>
              <a:gd name="connsiteY1" fmla="*/ 310996 h 2644292"/>
              <a:gd name="connsiteX2" fmla="*/ 6779172 w 6779172"/>
              <a:gd name="connsiteY2" fmla="*/ 90278 h 2644292"/>
            </a:gdLst>
            <a:ahLst/>
            <a:cxnLst>
              <a:cxn ang="0">
                <a:pos x="connsiteX0" y="connsiteY0"/>
              </a:cxn>
              <a:cxn ang="0">
                <a:pos x="connsiteX1" y="connsiteY1"/>
              </a:cxn>
              <a:cxn ang="0">
                <a:pos x="connsiteX2" y="connsiteY2"/>
              </a:cxn>
            </a:cxnLst>
            <a:rect l="l" t="t" r="r" b="b"/>
            <a:pathLst>
              <a:path w="6779172" h="2644292">
                <a:moveTo>
                  <a:pt x="0" y="2644292"/>
                </a:moveTo>
                <a:cubicBezTo>
                  <a:pt x="775138" y="1690478"/>
                  <a:pt x="1550276" y="736665"/>
                  <a:pt x="2680138" y="310996"/>
                </a:cubicBezTo>
                <a:cubicBezTo>
                  <a:pt x="3810000" y="-114673"/>
                  <a:pt x="5294586" y="-12198"/>
                  <a:pt x="6779172" y="90278"/>
                </a:cubicBezTo>
              </a:path>
            </a:pathLst>
          </a:custGeom>
          <a:noFill/>
          <a:ln w="25400" cap="flat" cmpd="sng" algn="ctr">
            <a:solidFill>
              <a:srgbClr val="0F6FC6">
                <a:shade val="50000"/>
              </a:srgbClr>
            </a:solidFill>
            <a:prstDash val="solid"/>
          </a:ln>
          <a:effectLst/>
        </p:spPr>
        <p:txBody>
          <a:bodyPr rtlCol="0" anchor="ctr"/>
          <a:lstStyle/>
          <a:p>
            <a:pPr algn="ctr">
              <a:defRPr/>
            </a:pPr>
            <a:endParaRPr lang="en-US" kern="0" dirty="0">
              <a:solidFill>
                <a:prstClr val="white"/>
              </a:solidFill>
              <a:latin typeface="Franklin Gothic Book"/>
              <a:cs typeface="Arial"/>
              <a:sym typeface="Arial"/>
            </a:endParaRPr>
          </a:p>
        </p:txBody>
      </p:sp>
      <p:sp>
        <p:nvSpPr>
          <p:cNvPr id="5" name="Freeform 4"/>
          <p:cNvSpPr/>
          <p:nvPr/>
        </p:nvSpPr>
        <p:spPr>
          <a:xfrm>
            <a:off x="1863071" y="1772877"/>
            <a:ext cx="3897971" cy="3862243"/>
          </a:xfrm>
          <a:custGeom>
            <a:avLst/>
            <a:gdLst>
              <a:gd name="connsiteX0" fmla="*/ 0 w 2743200"/>
              <a:gd name="connsiteY0" fmla="*/ 3862552 h 3862552"/>
              <a:gd name="connsiteX1" fmla="*/ 1213945 w 2743200"/>
              <a:gd name="connsiteY1" fmla="*/ 1103586 h 3862552"/>
              <a:gd name="connsiteX2" fmla="*/ 2743200 w 2743200"/>
              <a:gd name="connsiteY2" fmla="*/ 0 h 3862552"/>
            </a:gdLst>
            <a:ahLst/>
            <a:cxnLst>
              <a:cxn ang="0">
                <a:pos x="connsiteX0" y="connsiteY0"/>
              </a:cxn>
              <a:cxn ang="0">
                <a:pos x="connsiteX1" y="connsiteY1"/>
              </a:cxn>
              <a:cxn ang="0">
                <a:pos x="connsiteX2" y="connsiteY2"/>
              </a:cxn>
            </a:cxnLst>
            <a:rect l="l" t="t" r="r" b="b"/>
            <a:pathLst>
              <a:path w="2743200" h="3862552">
                <a:moveTo>
                  <a:pt x="0" y="3862552"/>
                </a:moveTo>
                <a:cubicBezTo>
                  <a:pt x="378372" y="2804948"/>
                  <a:pt x="756745" y="1747345"/>
                  <a:pt x="1213945" y="1103586"/>
                </a:cubicBezTo>
                <a:cubicBezTo>
                  <a:pt x="1671145" y="459827"/>
                  <a:pt x="2207172" y="229913"/>
                  <a:pt x="2743200" y="0"/>
                </a:cubicBezTo>
              </a:path>
            </a:pathLst>
          </a:custGeom>
          <a:noFill/>
          <a:ln w="25400" cap="flat" cmpd="sng" algn="ctr">
            <a:solidFill>
              <a:srgbClr val="0F6FC6">
                <a:shade val="50000"/>
              </a:srgbClr>
            </a:solidFill>
            <a:prstDash val="solid"/>
          </a:ln>
          <a:effectLst/>
        </p:spPr>
        <p:txBody>
          <a:bodyPr rtlCol="0" anchor="ctr"/>
          <a:lstStyle/>
          <a:p>
            <a:pPr algn="ctr">
              <a:defRPr/>
            </a:pPr>
            <a:endParaRPr lang="en-US" kern="0" dirty="0">
              <a:solidFill>
                <a:prstClr val="white"/>
              </a:solidFill>
              <a:latin typeface="Franklin Gothic Book"/>
              <a:cs typeface="Arial"/>
              <a:sym typeface="Arial"/>
            </a:endParaRPr>
          </a:p>
        </p:txBody>
      </p:sp>
      <p:sp>
        <p:nvSpPr>
          <p:cNvPr id="6" name="Line 5"/>
          <p:cNvSpPr>
            <a:spLocks noChangeShapeType="1"/>
          </p:cNvSpPr>
          <p:nvPr/>
        </p:nvSpPr>
        <p:spPr bwMode="auto">
          <a:xfrm>
            <a:off x="6027442" y="1772877"/>
            <a:ext cx="2622262" cy="1175251"/>
          </a:xfrm>
          <a:prstGeom prst="line">
            <a:avLst/>
          </a:prstGeom>
          <a:noFill/>
          <a:ln w="28575">
            <a:solidFill>
              <a:schemeClr val="accent1">
                <a:lumMod val="75000"/>
              </a:schemeClr>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kern="0" dirty="0">
              <a:solidFill>
                <a:srgbClr val="000000"/>
              </a:solidFill>
              <a:latin typeface="Franklin Gothic Book"/>
              <a:cs typeface="Arial"/>
              <a:sym typeface="Arial"/>
            </a:endParaRPr>
          </a:p>
        </p:txBody>
      </p:sp>
      <p:sp>
        <p:nvSpPr>
          <p:cNvPr id="7" name="Text Box 6"/>
          <p:cNvSpPr txBox="1">
            <a:spLocks noChangeArrowheads="1"/>
          </p:cNvSpPr>
          <p:nvPr/>
        </p:nvSpPr>
        <p:spPr bwMode="auto">
          <a:xfrm>
            <a:off x="7112109" y="1794935"/>
            <a:ext cx="1143000" cy="461657"/>
          </a:xfrm>
          <a:prstGeom prst="rect">
            <a:avLst/>
          </a:prstGeom>
          <a:noFill/>
          <a:ln w="28575">
            <a:noFill/>
            <a:miter lim="800000"/>
            <a:headEnd/>
            <a:tailEnd/>
          </a:ln>
          <a:effectLst>
            <a:outerShdw algn="ctr" rotWithShape="0">
              <a:sysClr val="window" lastClr="FFFFFF"/>
            </a:outerShdw>
          </a:effectLst>
        </p:spPr>
        <p:txBody>
          <a:bodyPr lIns="91432" tIns="45716" rIns="91432" bIns="45716">
            <a:spAutoFit/>
          </a:bodyPr>
          <a:lstStyle/>
          <a:p>
            <a:pPr eaLnBrk="0" fontAlgn="base" hangingPunct="0">
              <a:spcBef>
                <a:spcPct val="0"/>
              </a:spcBef>
              <a:spcAft>
                <a:spcPct val="0"/>
              </a:spcAft>
              <a:defRPr/>
            </a:pPr>
            <a:r>
              <a:rPr lang="en-US" sz="1200" b="1" kern="0" dirty="0">
                <a:solidFill>
                  <a:prstClr val="black"/>
                </a:solidFill>
                <a:latin typeface="Franklin Gothic Book"/>
                <a:cs typeface="Times New Roman" pitchFamily="18" charset="0"/>
                <a:sym typeface="Arial"/>
              </a:rPr>
              <a:t>Forecast </a:t>
            </a:r>
          </a:p>
          <a:p>
            <a:pPr eaLnBrk="0" fontAlgn="base" hangingPunct="0">
              <a:spcBef>
                <a:spcPct val="0"/>
              </a:spcBef>
              <a:spcAft>
                <a:spcPct val="0"/>
              </a:spcAft>
              <a:defRPr/>
            </a:pPr>
            <a:r>
              <a:rPr lang="en-US" sz="1200" b="1" kern="0" dirty="0">
                <a:solidFill>
                  <a:prstClr val="black"/>
                </a:solidFill>
                <a:latin typeface="Franklin Gothic Book"/>
                <a:cs typeface="Times New Roman" pitchFamily="18" charset="0"/>
                <a:sym typeface="Arial"/>
              </a:rPr>
              <a:t>Uncertainty</a:t>
            </a:r>
          </a:p>
        </p:txBody>
      </p:sp>
      <p:sp>
        <p:nvSpPr>
          <p:cNvPr id="8" name="Text Box 7"/>
          <p:cNvSpPr txBox="1">
            <a:spLocks noChangeArrowheads="1"/>
          </p:cNvSpPr>
          <p:nvPr/>
        </p:nvSpPr>
        <p:spPr bwMode="auto">
          <a:xfrm>
            <a:off x="1524013" y="5350262"/>
            <a:ext cx="1006475" cy="276991"/>
          </a:xfrm>
          <a:prstGeom prst="rect">
            <a:avLst/>
          </a:prstGeom>
          <a:gradFill rotWithShape="0">
            <a:gsLst>
              <a:gs pos="0">
                <a:srgbClr val="CCFFCC"/>
              </a:gs>
              <a:gs pos="100000">
                <a:srgbClr val="339933"/>
              </a:gs>
            </a:gsLst>
            <a:path path="shape">
              <a:fillToRect l="50000" t="50000" r="50000" b="50000"/>
            </a:path>
          </a:gradFill>
          <a:ln w="28575">
            <a:solidFill>
              <a:srgbClr val="04617B"/>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kern="0" dirty="0">
                <a:solidFill>
                  <a:srgbClr val="808080"/>
                </a:solidFill>
                <a:effectLst>
                  <a:outerShdw blurRad="38100" dist="38100" dir="2700000" algn="tl">
                    <a:srgbClr val="000000"/>
                  </a:outerShdw>
                </a:effectLst>
                <a:latin typeface="Franklin Gothic Book"/>
                <a:cs typeface="Times New Roman" pitchFamily="18" charset="0"/>
                <a:sym typeface="Arial"/>
              </a:rPr>
              <a:t>Minutes</a:t>
            </a:r>
          </a:p>
        </p:txBody>
      </p:sp>
      <p:sp>
        <p:nvSpPr>
          <p:cNvPr id="9" name="Text Box 8"/>
          <p:cNvSpPr txBox="1">
            <a:spLocks noChangeArrowheads="1"/>
          </p:cNvSpPr>
          <p:nvPr/>
        </p:nvSpPr>
        <p:spPr bwMode="auto">
          <a:xfrm>
            <a:off x="1814513" y="4785978"/>
            <a:ext cx="1020762" cy="276991"/>
          </a:xfrm>
          <a:prstGeom prst="rect">
            <a:avLst/>
          </a:prstGeom>
          <a:gradFill rotWithShape="0">
            <a:gsLst>
              <a:gs pos="0">
                <a:srgbClr val="CCFFCC"/>
              </a:gs>
              <a:gs pos="100000">
                <a:srgbClr val="339933"/>
              </a:gs>
            </a:gsLst>
            <a:path path="shape">
              <a:fillToRect l="50000" t="50000" r="50000" b="50000"/>
            </a:path>
          </a:gradFill>
          <a:ln w="28575">
            <a:solidFill>
              <a:srgbClr val="04617B"/>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kern="0" dirty="0">
                <a:solidFill>
                  <a:srgbClr val="808080"/>
                </a:solidFill>
                <a:effectLst>
                  <a:outerShdw blurRad="38100" dist="38100" dir="2700000" algn="tl">
                    <a:srgbClr val="000000"/>
                  </a:outerShdw>
                </a:effectLst>
                <a:latin typeface="Franklin Gothic Book"/>
                <a:cs typeface="Times New Roman" pitchFamily="18" charset="0"/>
                <a:sym typeface="Arial"/>
              </a:rPr>
              <a:t>Hours</a:t>
            </a:r>
          </a:p>
        </p:txBody>
      </p:sp>
      <p:sp>
        <p:nvSpPr>
          <p:cNvPr id="10" name="Text Box 9"/>
          <p:cNvSpPr txBox="1">
            <a:spLocks noChangeArrowheads="1"/>
          </p:cNvSpPr>
          <p:nvPr/>
        </p:nvSpPr>
        <p:spPr bwMode="auto">
          <a:xfrm>
            <a:off x="2170116" y="4308140"/>
            <a:ext cx="1046163" cy="276991"/>
          </a:xfrm>
          <a:prstGeom prst="rect">
            <a:avLst/>
          </a:prstGeom>
          <a:gradFill rotWithShape="0">
            <a:gsLst>
              <a:gs pos="0">
                <a:srgbClr val="CCFFCC"/>
              </a:gs>
              <a:gs pos="100000">
                <a:srgbClr val="339933"/>
              </a:gs>
            </a:gsLst>
            <a:path path="shape">
              <a:fillToRect l="50000" t="50000" r="50000" b="50000"/>
            </a:path>
          </a:gradFill>
          <a:ln w="28575">
            <a:solidFill>
              <a:srgbClr val="04617B"/>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kern="0" dirty="0">
                <a:solidFill>
                  <a:srgbClr val="808080"/>
                </a:solidFill>
                <a:effectLst>
                  <a:outerShdw blurRad="38100" dist="38100" dir="2700000" algn="tl">
                    <a:srgbClr val="000000"/>
                  </a:outerShdw>
                </a:effectLst>
                <a:latin typeface="Franklin Gothic Book"/>
                <a:cs typeface="Times New Roman" pitchFamily="18" charset="0"/>
                <a:sym typeface="Arial"/>
              </a:rPr>
              <a:t>Days</a:t>
            </a:r>
          </a:p>
        </p:txBody>
      </p:sp>
      <p:sp>
        <p:nvSpPr>
          <p:cNvPr id="11" name="Text Box 10"/>
          <p:cNvSpPr txBox="1">
            <a:spLocks noChangeArrowheads="1"/>
          </p:cNvSpPr>
          <p:nvPr/>
        </p:nvSpPr>
        <p:spPr bwMode="auto">
          <a:xfrm>
            <a:off x="2454291" y="3831888"/>
            <a:ext cx="1082675" cy="276991"/>
          </a:xfrm>
          <a:prstGeom prst="rect">
            <a:avLst/>
          </a:prstGeom>
          <a:gradFill rotWithShape="0">
            <a:gsLst>
              <a:gs pos="0">
                <a:srgbClr val="CCFFCC"/>
              </a:gs>
              <a:gs pos="100000">
                <a:srgbClr val="339933"/>
              </a:gs>
            </a:gsLst>
            <a:path path="shape">
              <a:fillToRect l="50000" t="50000" r="50000" b="50000"/>
            </a:path>
          </a:gradFill>
          <a:ln w="28575">
            <a:solidFill>
              <a:srgbClr val="04617B"/>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kern="0" dirty="0">
                <a:solidFill>
                  <a:srgbClr val="808080"/>
                </a:solidFill>
                <a:effectLst>
                  <a:outerShdw blurRad="38100" dist="38100" dir="2700000" algn="tl">
                    <a:srgbClr val="000000"/>
                  </a:outerShdw>
                </a:effectLst>
                <a:latin typeface="Franklin Gothic Book"/>
                <a:cs typeface="Times New Roman" pitchFamily="18" charset="0"/>
                <a:sym typeface="Arial"/>
              </a:rPr>
              <a:t>1 Week</a:t>
            </a:r>
          </a:p>
        </p:txBody>
      </p:sp>
      <p:sp>
        <p:nvSpPr>
          <p:cNvPr id="12" name="Text Box 11"/>
          <p:cNvSpPr txBox="1">
            <a:spLocks noChangeArrowheads="1"/>
          </p:cNvSpPr>
          <p:nvPr/>
        </p:nvSpPr>
        <p:spPr bwMode="auto">
          <a:xfrm>
            <a:off x="3054350" y="3368341"/>
            <a:ext cx="1125538" cy="276991"/>
          </a:xfrm>
          <a:prstGeom prst="rect">
            <a:avLst/>
          </a:prstGeom>
          <a:gradFill rotWithShape="0">
            <a:gsLst>
              <a:gs pos="0">
                <a:srgbClr val="FF9933"/>
              </a:gs>
              <a:gs pos="100000">
                <a:srgbClr val="800000"/>
              </a:gs>
            </a:gsLst>
            <a:path path="shape">
              <a:fillToRect l="50000" t="50000" r="50000" b="50000"/>
            </a:path>
          </a:gradFill>
          <a:ln w="28575">
            <a:solidFill>
              <a:srgbClr val="04617B"/>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kern="0" dirty="0">
                <a:solidFill>
                  <a:srgbClr val="000000"/>
                </a:solidFill>
                <a:effectLst>
                  <a:outerShdw blurRad="38100" dist="38100" dir="2700000" algn="tl">
                    <a:srgbClr val="FFFFFF"/>
                  </a:outerShdw>
                </a:effectLst>
                <a:latin typeface="Franklin Gothic Book"/>
                <a:cs typeface="Times New Roman" pitchFamily="18" charset="0"/>
                <a:sym typeface="Arial"/>
              </a:rPr>
              <a:t>2 Week</a:t>
            </a:r>
          </a:p>
        </p:txBody>
      </p:sp>
      <p:sp>
        <p:nvSpPr>
          <p:cNvPr id="13" name="Text Box 12"/>
          <p:cNvSpPr txBox="1">
            <a:spLocks noChangeArrowheads="1"/>
          </p:cNvSpPr>
          <p:nvPr/>
        </p:nvSpPr>
        <p:spPr bwMode="auto">
          <a:xfrm>
            <a:off x="3514751" y="2936542"/>
            <a:ext cx="1179513" cy="276991"/>
          </a:xfrm>
          <a:prstGeom prst="rect">
            <a:avLst/>
          </a:prstGeom>
          <a:gradFill rotWithShape="0">
            <a:gsLst>
              <a:gs pos="0">
                <a:srgbClr val="FF9933"/>
              </a:gs>
              <a:gs pos="100000">
                <a:srgbClr val="800000"/>
              </a:gs>
            </a:gsLst>
            <a:path path="shape">
              <a:fillToRect l="50000" t="50000" r="50000" b="50000"/>
            </a:path>
          </a:gradFill>
          <a:ln w="28575">
            <a:solidFill>
              <a:srgbClr val="04617B"/>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kern="0" dirty="0">
                <a:solidFill>
                  <a:srgbClr val="000000"/>
                </a:solidFill>
                <a:effectLst>
                  <a:outerShdw blurRad="38100" dist="38100" dir="2700000" algn="tl">
                    <a:srgbClr val="FFFFFF"/>
                  </a:outerShdw>
                </a:effectLst>
                <a:latin typeface="Franklin Gothic Book"/>
                <a:cs typeface="Times New Roman" pitchFamily="18" charset="0"/>
                <a:sym typeface="Arial"/>
              </a:rPr>
              <a:t>Months</a:t>
            </a:r>
          </a:p>
        </p:txBody>
      </p:sp>
      <p:sp>
        <p:nvSpPr>
          <p:cNvPr id="14" name="Text Box 13"/>
          <p:cNvSpPr txBox="1">
            <a:spLocks noChangeArrowheads="1"/>
          </p:cNvSpPr>
          <p:nvPr/>
        </p:nvSpPr>
        <p:spPr bwMode="auto">
          <a:xfrm>
            <a:off x="4445011" y="2528554"/>
            <a:ext cx="1177925" cy="276991"/>
          </a:xfrm>
          <a:prstGeom prst="rect">
            <a:avLst/>
          </a:prstGeom>
          <a:gradFill rotWithShape="0">
            <a:gsLst>
              <a:gs pos="0">
                <a:srgbClr val="FF9933"/>
              </a:gs>
              <a:gs pos="100000">
                <a:srgbClr val="800000"/>
              </a:gs>
            </a:gsLst>
            <a:path path="shape">
              <a:fillToRect l="50000" t="50000" r="50000" b="50000"/>
            </a:path>
          </a:gradFill>
          <a:ln w="28575">
            <a:solidFill>
              <a:srgbClr val="04617B"/>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kern="0" dirty="0">
                <a:solidFill>
                  <a:srgbClr val="000000"/>
                </a:solidFill>
                <a:effectLst>
                  <a:outerShdw blurRad="38100" dist="38100" dir="2700000" algn="tl">
                    <a:srgbClr val="FFFFFF"/>
                  </a:outerShdw>
                </a:effectLst>
                <a:latin typeface="Franklin Gothic Book"/>
                <a:cs typeface="Times New Roman" pitchFamily="18" charset="0"/>
                <a:sym typeface="Arial"/>
              </a:rPr>
              <a:t>Seasons</a:t>
            </a:r>
          </a:p>
        </p:txBody>
      </p:sp>
      <p:sp>
        <p:nvSpPr>
          <p:cNvPr id="15" name="Text Box 14"/>
          <p:cNvSpPr txBox="1">
            <a:spLocks noChangeArrowheads="1"/>
          </p:cNvSpPr>
          <p:nvPr/>
        </p:nvSpPr>
        <p:spPr bwMode="auto">
          <a:xfrm>
            <a:off x="5761038" y="2279314"/>
            <a:ext cx="1160462" cy="276991"/>
          </a:xfrm>
          <a:prstGeom prst="rect">
            <a:avLst/>
          </a:prstGeom>
          <a:gradFill rotWithShape="0">
            <a:gsLst>
              <a:gs pos="0">
                <a:srgbClr val="FF9933"/>
              </a:gs>
              <a:gs pos="100000">
                <a:srgbClr val="800000"/>
              </a:gs>
            </a:gsLst>
            <a:path path="shape">
              <a:fillToRect l="50000" t="50000" r="50000" b="50000"/>
            </a:path>
          </a:gradFill>
          <a:ln w="28575">
            <a:solidFill>
              <a:srgbClr val="04617B"/>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kern="0" dirty="0">
                <a:solidFill>
                  <a:srgbClr val="000000"/>
                </a:solidFill>
                <a:effectLst>
                  <a:outerShdw blurRad="38100" dist="38100" dir="2700000" algn="tl">
                    <a:srgbClr val="FFFFFF"/>
                  </a:outerShdw>
                </a:effectLst>
                <a:latin typeface="Franklin Gothic Book"/>
                <a:cs typeface="Times New Roman" pitchFamily="18" charset="0"/>
                <a:sym typeface="Arial"/>
              </a:rPr>
              <a:t>Years</a:t>
            </a:r>
          </a:p>
        </p:txBody>
      </p:sp>
      <p:sp>
        <p:nvSpPr>
          <p:cNvPr id="16" name="Line 23"/>
          <p:cNvSpPr>
            <a:spLocks noChangeShapeType="1"/>
          </p:cNvSpPr>
          <p:nvPr/>
        </p:nvSpPr>
        <p:spPr bwMode="auto">
          <a:xfrm>
            <a:off x="1422402" y="2195153"/>
            <a:ext cx="0" cy="3538539"/>
          </a:xfrm>
          <a:prstGeom prst="line">
            <a:avLst/>
          </a:prstGeom>
          <a:noFill/>
          <a:ln w="28575">
            <a:solidFill>
              <a:sysClr val="windowText" lastClr="00000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000" kern="0" dirty="0">
              <a:solidFill>
                <a:prstClr val="black"/>
              </a:solidFill>
              <a:latin typeface="Franklin Gothic Book"/>
              <a:cs typeface="Arial"/>
              <a:sym typeface="Arial"/>
            </a:endParaRPr>
          </a:p>
        </p:txBody>
      </p:sp>
      <p:sp>
        <p:nvSpPr>
          <p:cNvPr id="17" name="Text Box 24"/>
          <p:cNvSpPr txBox="1">
            <a:spLocks noChangeArrowheads="1"/>
          </p:cNvSpPr>
          <p:nvPr/>
        </p:nvSpPr>
        <p:spPr bwMode="auto">
          <a:xfrm rot="16200000">
            <a:off x="513917" y="3961804"/>
            <a:ext cx="1864597" cy="286224"/>
          </a:xfrm>
          <a:prstGeom prst="rect">
            <a:avLst/>
          </a:prstGeom>
          <a:gradFill rotWithShape="0">
            <a:gsLst>
              <a:gs pos="0">
                <a:srgbClr val="767647"/>
              </a:gs>
              <a:gs pos="50000">
                <a:srgbClr val="FFFF99"/>
              </a:gs>
              <a:gs pos="100000">
                <a:srgbClr val="767647"/>
              </a:gs>
            </a:gsLst>
            <a:lin ang="0" scaled="1"/>
          </a:gradFill>
          <a:ln>
            <a:noFill/>
          </a:ln>
          <a:effectLst>
            <a:outerShdw algn="ctr" rotWithShape="0">
              <a:sysClr val="window" lastClr="FFFFFF"/>
            </a:outerShdw>
          </a:effectLst>
          <a:extLs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lnSpc>
                <a:spcPct val="90000"/>
              </a:lnSpc>
              <a:spcBef>
                <a:spcPct val="0"/>
              </a:spcBef>
              <a:spcAft>
                <a:spcPct val="0"/>
              </a:spcAft>
              <a:defRPr/>
            </a:pPr>
            <a:r>
              <a:rPr lang="en-US" sz="1400" b="1" kern="0" dirty="0">
                <a:solidFill>
                  <a:prstClr val="black"/>
                </a:solidFill>
                <a:cs typeface="Times New Roman" pitchFamily="18" charset="0"/>
                <a:sym typeface="Arial"/>
              </a:rPr>
              <a:t>Forecast Lead Time</a:t>
            </a:r>
          </a:p>
        </p:txBody>
      </p:sp>
      <p:grpSp>
        <p:nvGrpSpPr>
          <p:cNvPr id="18" name="Group 25"/>
          <p:cNvGrpSpPr>
            <a:grpSpLocks/>
          </p:cNvGrpSpPr>
          <p:nvPr/>
        </p:nvGrpSpPr>
        <p:grpSpPr bwMode="auto">
          <a:xfrm>
            <a:off x="-60316" y="2507900"/>
            <a:ext cx="1420813" cy="3055939"/>
            <a:chOff x="18" y="1231"/>
            <a:chExt cx="895" cy="1925"/>
          </a:xfrm>
          <a:effectLst/>
        </p:grpSpPr>
        <p:sp>
          <p:nvSpPr>
            <p:cNvPr id="19" name="Text Box 26"/>
            <p:cNvSpPr txBox="1">
              <a:spLocks noChangeArrowheads="1"/>
            </p:cNvSpPr>
            <p:nvPr/>
          </p:nvSpPr>
          <p:spPr bwMode="auto">
            <a:xfrm>
              <a:off x="18" y="2865"/>
              <a:ext cx="895" cy="291"/>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kern="0" dirty="0">
                  <a:solidFill>
                    <a:prstClr val="black"/>
                  </a:solidFill>
                  <a:cs typeface="Arial" panose="020B0604020202020204" pitchFamily="34" charset="0"/>
                  <a:sym typeface="Arial"/>
                </a:rPr>
                <a:t>Warnings &amp; Alert Coordination</a:t>
              </a:r>
            </a:p>
          </p:txBody>
        </p:sp>
        <p:sp>
          <p:nvSpPr>
            <p:cNvPr id="20" name="Text Box 27"/>
            <p:cNvSpPr txBox="1">
              <a:spLocks noChangeArrowheads="1"/>
            </p:cNvSpPr>
            <p:nvPr/>
          </p:nvSpPr>
          <p:spPr bwMode="auto">
            <a:xfrm>
              <a:off x="287" y="2550"/>
              <a:ext cx="626"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kern="0" dirty="0">
                  <a:solidFill>
                    <a:prstClr val="black"/>
                  </a:solidFill>
                  <a:cs typeface="Arial" panose="020B0604020202020204" pitchFamily="34" charset="0"/>
                  <a:sym typeface="Arial"/>
                </a:rPr>
                <a:t>Watches</a:t>
              </a:r>
            </a:p>
          </p:txBody>
        </p:sp>
        <p:sp>
          <p:nvSpPr>
            <p:cNvPr id="21" name="Text Box 28"/>
            <p:cNvSpPr txBox="1">
              <a:spLocks noChangeArrowheads="1"/>
            </p:cNvSpPr>
            <p:nvPr/>
          </p:nvSpPr>
          <p:spPr bwMode="auto">
            <a:xfrm>
              <a:off x="187" y="2235"/>
              <a:ext cx="726"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kern="0" dirty="0">
                  <a:solidFill>
                    <a:prstClr val="black"/>
                  </a:solidFill>
                  <a:cs typeface="Arial" panose="020B0604020202020204" pitchFamily="34" charset="0"/>
                  <a:sym typeface="Arial"/>
                </a:rPr>
                <a:t>Forecasts</a:t>
              </a:r>
            </a:p>
          </p:txBody>
        </p:sp>
        <p:sp>
          <p:nvSpPr>
            <p:cNvPr id="22" name="Text Box 29"/>
            <p:cNvSpPr txBox="1">
              <a:spLocks noChangeArrowheads="1"/>
            </p:cNvSpPr>
            <p:nvPr/>
          </p:nvSpPr>
          <p:spPr bwMode="auto">
            <a:xfrm>
              <a:off x="93" y="1794"/>
              <a:ext cx="8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fontAlgn="base" hangingPunct="1">
                <a:spcBef>
                  <a:spcPct val="50000"/>
                </a:spcBef>
                <a:spcAft>
                  <a:spcPct val="0"/>
                </a:spcAft>
              </a:pPr>
              <a:r>
                <a:rPr lang="en-US" sz="1200" kern="0" dirty="0">
                  <a:solidFill>
                    <a:prstClr val="black"/>
                  </a:solidFill>
                  <a:cs typeface="Arial" panose="020B0604020202020204" pitchFamily="34" charset="0"/>
                  <a:sym typeface="Arial"/>
                </a:rPr>
                <a:t>Threats Assessments</a:t>
              </a:r>
            </a:p>
          </p:txBody>
        </p:sp>
        <p:sp>
          <p:nvSpPr>
            <p:cNvPr id="23" name="Text Box 30"/>
            <p:cNvSpPr txBox="1">
              <a:spLocks noChangeArrowheads="1"/>
            </p:cNvSpPr>
            <p:nvPr/>
          </p:nvSpPr>
          <p:spPr bwMode="auto">
            <a:xfrm>
              <a:off x="208" y="1544"/>
              <a:ext cx="705"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kern="0" dirty="0">
                  <a:solidFill>
                    <a:prstClr val="black"/>
                  </a:solidFill>
                  <a:cs typeface="Arial" panose="020B0604020202020204" pitchFamily="34" charset="0"/>
                  <a:sym typeface="Arial"/>
                </a:rPr>
                <a:t>Guidance</a:t>
              </a:r>
            </a:p>
          </p:txBody>
        </p:sp>
        <p:sp>
          <p:nvSpPr>
            <p:cNvPr id="24" name="Text Box 31"/>
            <p:cNvSpPr txBox="1">
              <a:spLocks noChangeArrowheads="1"/>
            </p:cNvSpPr>
            <p:nvPr/>
          </p:nvSpPr>
          <p:spPr bwMode="auto">
            <a:xfrm>
              <a:off x="338" y="1231"/>
              <a:ext cx="575"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kern="0" dirty="0">
                  <a:solidFill>
                    <a:prstClr val="black"/>
                  </a:solidFill>
                  <a:cs typeface="Arial" panose="020B0604020202020204" pitchFamily="34" charset="0"/>
                  <a:sym typeface="Arial"/>
                </a:rPr>
                <a:t>Outlook</a:t>
              </a:r>
            </a:p>
          </p:txBody>
        </p:sp>
      </p:grpSp>
      <p:sp>
        <p:nvSpPr>
          <p:cNvPr id="25" name="Line 33"/>
          <p:cNvSpPr>
            <a:spLocks noChangeShapeType="1"/>
          </p:cNvSpPr>
          <p:nvPr/>
        </p:nvSpPr>
        <p:spPr bwMode="auto">
          <a:xfrm>
            <a:off x="1422400" y="5697271"/>
            <a:ext cx="7569200" cy="0"/>
          </a:xfrm>
          <a:prstGeom prst="line">
            <a:avLst/>
          </a:prstGeom>
          <a:noFill/>
          <a:ln w="28575">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sz="2000" kern="0" dirty="0">
              <a:solidFill>
                <a:prstClr val="black"/>
              </a:solidFill>
              <a:latin typeface="Franklin Gothic Book"/>
              <a:cs typeface="Arial"/>
              <a:sym typeface="Arial"/>
            </a:endParaRPr>
          </a:p>
        </p:txBody>
      </p:sp>
      <p:sp>
        <p:nvSpPr>
          <p:cNvPr id="26" name="Text Box 34"/>
          <p:cNvSpPr txBox="1">
            <a:spLocks noChangeArrowheads="1"/>
          </p:cNvSpPr>
          <p:nvPr/>
        </p:nvSpPr>
        <p:spPr bwMode="auto">
          <a:xfrm>
            <a:off x="4367234" y="5485085"/>
            <a:ext cx="1243013" cy="276999"/>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n-US" sz="1200" b="1" kern="0" dirty="0">
                <a:solidFill>
                  <a:prstClr val="black"/>
                </a:solidFill>
                <a:cs typeface="Times New Roman" pitchFamily="18" charset="0"/>
                <a:sym typeface="Arial"/>
              </a:rPr>
              <a:t>Benefits</a:t>
            </a:r>
          </a:p>
        </p:txBody>
      </p:sp>
      <p:sp>
        <p:nvSpPr>
          <p:cNvPr id="27" name="Text Box 46"/>
          <p:cNvSpPr txBox="1">
            <a:spLocks noChangeArrowheads="1"/>
          </p:cNvSpPr>
          <p:nvPr/>
        </p:nvSpPr>
        <p:spPr bwMode="auto">
          <a:xfrm rot="-3836886">
            <a:off x="2448739" y="6021150"/>
            <a:ext cx="900113"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Maritime</a:t>
            </a:r>
          </a:p>
        </p:txBody>
      </p:sp>
      <p:sp>
        <p:nvSpPr>
          <p:cNvPr id="28" name="Text Box 47"/>
          <p:cNvSpPr txBox="1">
            <a:spLocks noChangeArrowheads="1"/>
          </p:cNvSpPr>
          <p:nvPr/>
        </p:nvSpPr>
        <p:spPr bwMode="auto">
          <a:xfrm rot="-3833730">
            <a:off x="1627280" y="6087030"/>
            <a:ext cx="1101567"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Life &amp; Property</a:t>
            </a:r>
          </a:p>
        </p:txBody>
      </p:sp>
      <p:sp>
        <p:nvSpPr>
          <p:cNvPr id="29" name="Text Box 49"/>
          <p:cNvSpPr txBox="1">
            <a:spLocks noChangeArrowheads="1"/>
          </p:cNvSpPr>
          <p:nvPr/>
        </p:nvSpPr>
        <p:spPr bwMode="auto">
          <a:xfrm rot="-3833730">
            <a:off x="5946515" y="5956854"/>
            <a:ext cx="845087"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Recreation</a:t>
            </a:r>
          </a:p>
        </p:txBody>
      </p:sp>
      <p:sp>
        <p:nvSpPr>
          <p:cNvPr id="30" name="Text Box 50"/>
          <p:cNvSpPr txBox="1">
            <a:spLocks noChangeArrowheads="1"/>
          </p:cNvSpPr>
          <p:nvPr/>
        </p:nvSpPr>
        <p:spPr bwMode="auto">
          <a:xfrm rot="-3833730">
            <a:off x="6321114" y="5966380"/>
            <a:ext cx="857911"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Ecosystem</a:t>
            </a:r>
          </a:p>
        </p:txBody>
      </p:sp>
      <p:sp>
        <p:nvSpPr>
          <p:cNvPr id="31" name="Text Box 51"/>
          <p:cNvSpPr txBox="1">
            <a:spLocks noChangeArrowheads="1"/>
          </p:cNvSpPr>
          <p:nvPr/>
        </p:nvSpPr>
        <p:spPr bwMode="auto">
          <a:xfrm rot="-3833730">
            <a:off x="7028606" y="6017180"/>
            <a:ext cx="966915"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Environment</a:t>
            </a:r>
          </a:p>
        </p:txBody>
      </p:sp>
      <p:sp>
        <p:nvSpPr>
          <p:cNvPr id="32" name="Text Box 53"/>
          <p:cNvSpPr txBox="1">
            <a:spLocks noChangeArrowheads="1"/>
          </p:cNvSpPr>
          <p:nvPr/>
        </p:nvSpPr>
        <p:spPr bwMode="auto">
          <a:xfrm rot="-3833730">
            <a:off x="5584453" y="5967968"/>
            <a:ext cx="867529"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Agriculture</a:t>
            </a:r>
          </a:p>
        </p:txBody>
      </p:sp>
      <p:sp>
        <p:nvSpPr>
          <p:cNvPr id="33" name="Text Box 54"/>
          <p:cNvSpPr txBox="1">
            <a:spLocks noChangeArrowheads="1"/>
          </p:cNvSpPr>
          <p:nvPr/>
        </p:nvSpPr>
        <p:spPr bwMode="auto">
          <a:xfrm rot="-3836886">
            <a:off x="4988693" y="6101850"/>
            <a:ext cx="1354139"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0"/>
              </a:spcBef>
              <a:spcAft>
                <a:spcPct val="0"/>
              </a:spcAft>
              <a:defRPr/>
            </a:pPr>
            <a:r>
              <a:rPr lang="en-US" sz="1000" b="1" kern="0" dirty="0">
                <a:solidFill>
                  <a:srgbClr val="000000"/>
                </a:solidFill>
                <a:cs typeface="Times New Roman" pitchFamily="18" charset="0"/>
                <a:sym typeface="Arial"/>
              </a:rPr>
              <a:t>Reservoir Control</a:t>
            </a:r>
          </a:p>
        </p:txBody>
      </p:sp>
      <p:sp>
        <p:nvSpPr>
          <p:cNvPr id="34" name="Text Box 55"/>
          <p:cNvSpPr txBox="1">
            <a:spLocks noChangeArrowheads="1"/>
          </p:cNvSpPr>
          <p:nvPr/>
        </p:nvSpPr>
        <p:spPr bwMode="auto">
          <a:xfrm rot="-3836886">
            <a:off x="4326375" y="6144974"/>
            <a:ext cx="1192938"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Energy Planning</a:t>
            </a:r>
          </a:p>
        </p:txBody>
      </p:sp>
      <p:sp>
        <p:nvSpPr>
          <p:cNvPr id="35" name="Text Box 56"/>
          <p:cNvSpPr txBox="1">
            <a:spLocks noChangeArrowheads="1"/>
          </p:cNvSpPr>
          <p:nvPr/>
        </p:nvSpPr>
        <p:spPr bwMode="auto">
          <a:xfrm rot="-3833730">
            <a:off x="4028833" y="5990192"/>
            <a:ext cx="845087"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Commerce</a:t>
            </a:r>
          </a:p>
        </p:txBody>
      </p:sp>
      <p:sp>
        <p:nvSpPr>
          <p:cNvPr id="36" name="Text Box 57"/>
          <p:cNvSpPr txBox="1">
            <a:spLocks noChangeArrowheads="1"/>
          </p:cNvSpPr>
          <p:nvPr/>
        </p:nvSpPr>
        <p:spPr bwMode="auto">
          <a:xfrm rot="-3833730">
            <a:off x="4843082" y="6088066"/>
            <a:ext cx="931649"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Hydropower</a:t>
            </a:r>
          </a:p>
        </p:txBody>
      </p:sp>
      <p:sp>
        <p:nvSpPr>
          <p:cNvPr id="37" name="Text Box 58"/>
          <p:cNvSpPr txBox="1">
            <a:spLocks noChangeArrowheads="1"/>
          </p:cNvSpPr>
          <p:nvPr/>
        </p:nvSpPr>
        <p:spPr bwMode="auto">
          <a:xfrm rot="-3836886">
            <a:off x="3148000" y="6046550"/>
            <a:ext cx="958900"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Fire Weather</a:t>
            </a:r>
          </a:p>
        </p:txBody>
      </p:sp>
      <p:sp>
        <p:nvSpPr>
          <p:cNvPr id="38" name="Text Box 59"/>
          <p:cNvSpPr txBox="1">
            <a:spLocks noChangeArrowheads="1"/>
          </p:cNvSpPr>
          <p:nvPr/>
        </p:nvSpPr>
        <p:spPr bwMode="auto">
          <a:xfrm rot="-3833730">
            <a:off x="6770701" y="5874304"/>
            <a:ext cx="666751"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Health</a:t>
            </a:r>
          </a:p>
        </p:txBody>
      </p:sp>
      <p:sp>
        <p:nvSpPr>
          <p:cNvPr id="39" name="Text Box 60"/>
          <p:cNvSpPr txBox="1">
            <a:spLocks noChangeArrowheads="1"/>
          </p:cNvSpPr>
          <p:nvPr/>
        </p:nvSpPr>
        <p:spPr bwMode="auto">
          <a:xfrm rot="-3833730">
            <a:off x="2149476" y="5952092"/>
            <a:ext cx="762000" cy="246213"/>
          </a:xfrm>
          <a:prstGeom prst="rect">
            <a:avLst/>
          </a:prstGeom>
          <a:noFill/>
          <a:ln>
            <a:noFill/>
          </a:ln>
          <a:effectLst>
            <a:outerShdw algn="ctr" rotWithShape="0">
              <a:sysClr val="window" lastClr="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defRPr/>
            </a:pPr>
            <a:r>
              <a:rPr lang="en-US" sz="1000" b="1" kern="0" dirty="0">
                <a:solidFill>
                  <a:prstClr val="black"/>
                </a:solidFill>
                <a:cs typeface="Times New Roman" pitchFamily="18" charset="0"/>
                <a:sym typeface="Arial"/>
              </a:rPr>
              <a:t>Aviation</a:t>
            </a:r>
          </a:p>
        </p:txBody>
      </p:sp>
      <p:sp>
        <p:nvSpPr>
          <p:cNvPr id="40" name="Text Box 19"/>
          <p:cNvSpPr txBox="1">
            <a:spLocks noChangeArrowheads="1"/>
          </p:cNvSpPr>
          <p:nvPr/>
        </p:nvSpPr>
        <p:spPr bwMode="auto">
          <a:xfrm>
            <a:off x="4128054" y="3572638"/>
            <a:ext cx="4724400" cy="307777"/>
          </a:xfrm>
          <a:prstGeom prst="rect">
            <a:avLst/>
          </a:prstGeom>
          <a:noFill/>
          <a:extLst/>
        </p:spPr>
        <p:txBody>
          <a:bodyPr wrap="square" rtlCol="0">
            <a:spAutoFit/>
          </a:bodyPr>
          <a:lstStyle>
            <a:defPPr>
              <a:defRPr lang="en-US"/>
            </a:defPPr>
            <a:lvl1pPr>
              <a:buFont typeface="Arial" panose="020B0604020202020204" pitchFamily="34" charset="0"/>
              <a:buChar char="•"/>
              <a:defRPr sz="1400" b="1">
                <a:solidFill>
                  <a:srgbClr val="008000"/>
                </a:solidFill>
                <a:latin typeface="Arial" panose="020B0604020202020204" pitchFamily="34" charset="0"/>
                <a:cs typeface="Arial" panose="020B0604020202020204" pitchFamily="34" charset="0"/>
              </a:defRPr>
            </a:lvl1pPr>
          </a:lstStyle>
          <a:p>
            <a:r>
              <a:rPr lang="en-US" kern="0" dirty="0">
                <a:sym typeface="Arial"/>
              </a:rPr>
              <a:t> North American Ensemble Forecast System</a:t>
            </a:r>
          </a:p>
        </p:txBody>
      </p:sp>
      <p:sp>
        <p:nvSpPr>
          <p:cNvPr id="41" name="Text Box 20"/>
          <p:cNvSpPr txBox="1">
            <a:spLocks noChangeArrowheads="1"/>
          </p:cNvSpPr>
          <p:nvPr/>
        </p:nvSpPr>
        <p:spPr bwMode="auto">
          <a:xfrm>
            <a:off x="4495803" y="3352812"/>
            <a:ext cx="2427267" cy="307777"/>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defRPr/>
            </a:pPr>
            <a:r>
              <a:rPr lang="en-US" sz="1400" b="1" kern="0" dirty="0" smtClean="0">
                <a:solidFill>
                  <a:prstClr val="black"/>
                </a:solidFill>
                <a:cs typeface="Arial"/>
                <a:sym typeface="Arial"/>
              </a:rPr>
              <a:t> Climate </a:t>
            </a:r>
            <a:r>
              <a:rPr lang="en-US" sz="1400" b="1" kern="0" dirty="0">
                <a:solidFill>
                  <a:prstClr val="black"/>
                </a:solidFill>
                <a:cs typeface="Arial"/>
                <a:sym typeface="Arial"/>
              </a:rPr>
              <a:t>Forecast </a:t>
            </a:r>
            <a:r>
              <a:rPr lang="en-US" sz="1400" b="1" kern="0" dirty="0" smtClean="0">
                <a:solidFill>
                  <a:prstClr val="black"/>
                </a:solidFill>
                <a:cs typeface="Arial"/>
                <a:sym typeface="Arial"/>
              </a:rPr>
              <a:t>System</a:t>
            </a:r>
            <a:endParaRPr lang="en-US" sz="1400" b="1" kern="0" dirty="0">
              <a:solidFill>
                <a:prstClr val="black"/>
              </a:solidFill>
              <a:cs typeface="Arial"/>
              <a:sym typeface="Arial"/>
            </a:endParaRPr>
          </a:p>
        </p:txBody>
      </p:sp>
      <p:sp>
        <p:nvSpPr>
          <p:cNvPr id="42" name="Text Box 35"/>
          <p:cNvSpPr txBox="1">
            <a:spLocks noChangeArrowheads="1"/>
          </p:cNvSpPr>
          <p:nvPr/>
        </p:nvSpPr>
        <p:spPr bwMode="auto">
          <a:xfrm>
            <a:off x="3496234" y="4284770"/>
            <a:ext cx="3062057" cy="307777"/>
          </a:xfrm>
          <a:prstGeom prst="rect">
            <a:avLst/>
          </a:prstGeom>
          <a:noFill/>
          <a:extLst/>
        </p:spPr>
        <p:txBody>
          <a:bodyPr wrap="square" rtlCol="0">
            <a:spAutoFit/>
          </a:bodyPr>
          <a:lstStyle>
            <a:defPPr>
              <a:defRPr lang="en-US"/>
            </a:defPPr>
            <a:lvl1pPr>
              <a:buFont typeface="Arial" panose="020B0604020202020204" pitchFamily="34" charset="0"/>
              <a:buChar char="•"/>
              <a:defRPr sz="1400" b="1">
                <a:solidFill>
                  <a:srgbClr val="008000"/>
                </a:solidFill>
                <a:latin typeface="Arial" panose="020B0604020202020204" pitchFamily="34" charset="0"/>
                <a:cs typeface="Arial" panose="020B0604020202020204" pitchFamily="34" charset="0"/>
              </a:defRPr>
            </a:lvl1pPr>
          </a:lstStyle>
          <a:p>
            <a:r>
              <a:rPr lang="en-US" kern="0" dirty="0">
                <a:sym typeface="Arial"/>
              </a:rPr>
              <a:t> Short-Range Ensemble Forecast</a:t>
            </a:r>
          </a:p>
        </p:txBody>
      </p:sp>
      <p:sp>
        <p:nvSpPr>
          <p:cNvPr id="43" name="Text Box 40"/>
          <p:cNvSpPr txBox="1">
            <a:spLocks noChangeArrowheads="1"/>
          </p:cNvSpPr>
          <p:nvPr/>
        </p:nvSpPr>
        <p:spPr bwMode="auto">
          <a:xfrm>
            <a:off x="3767825" y="4050264"/>
            <a:ext cx="23358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defRPr/>
            </a:pPr>
            <a:r>
              <a:rPr lang="en-US" sz="1400" b="1" kern="0" dirty="0" smtClean="0">
                <a:solidFill>
                  <a:srgbClr val="000000"/>
                </a:solidFill>
                <a:cs typeface="Arial"/>
                <a:sym typeface="Arial"/>
              </a:rPr>
              <a:t> Global </a:t>
            </a:r>
            <a:r>
              <a:rPr lang="en-US" sz="1400" b="1" kern="0" dirty="0">
                <a:solidFill>
                  <a:srgbClr val="000000"/>
                </a:solidFill>
                <a:cs typeface="Arial"/>
                <a:sym typeface="Arial"/>
              </a:rPr>
              <a:t>Forecast </a:t>
            </a:r>
            <a:r>
              <a:rPr lang="en-US" sz="1400" b="1" kern="0" dirty="0" smtClean="0">
                <a:solidFill>
                  <a:srgbClr val="000000"/>
                </a:solidFill>
                <a:cs typeface="Arial"/>
                <a:sym typeface="Arial"/>
              </a:rPr>
              <a:t>System</a:t>
            </a:r>
            <a:endParaRPr lang="en-US" sz="1400" b="1" kern="0" dirty="0">
              <a:solidFill>
                <a:srgbClr val="FF0066"/>
              </a:solidFill>
              <a:cs typeface="Arial"/>
              <a:sym typeface="Arial"/>
            </a:endParaRPr>
          </a:p>
        </p:txBody>
      </p:sp>
      <p:sp>
        <p:nvSpPr>
          <p:cNvPr id="44" name="Text Box 41"/>
          <p:cNvSpPr txBox="1">
            <a:spLocks noChangeArrowheads="1"/>
          </p:cNvSpPr>
          <p:nvPr/>
        </p:nvSpPr>
        <p:spPr bwMode="auto">
          <a:xfrm>
            <a:off x="3396472" y="4522136"/>
            <a:ext cx="2645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defRPr/>
            </a:pPr>
            <a:r>
              <a:rPr lang="en-US" sz="1400" b="1" kern="0" dirty="0" smtClean="0">
                <a:solidFill>
                  <a:prstClr val="black"/>
                </a:solidFill>
                <a:cs typeface="Arial"/>
                <a:sym typeface="Arial"/>
              </a:rPr>
              <a:t> North </a:t>
            </a:r>
            <a:r>
              <a:rPr lang="en-US" sz="1400" b="1" kern="0" dirty="0">
                <a:solidFill>
                  <a:prstClr val="black"/>
                </a:solidFill>
                <a:cs typeface="Arial"/>
                <a:sym typeface="Arial"/>
              </a:rPr>
              <a:t>American Mesoscale </a:t>
            </a:r>
          </a:p>
        </p:txBody>
      </p:sp>
      <p:sp>
        <p:nvSpPr>
          <p:cNvPr id="45" name="Text Box 42"/>
          <p:cNvSpPr txBox="1">
            <a:spLocks noChangeArrowheads="1"/>
          </p:cNvSpPr>
          <p:nvPr/>
        </p:nvSpPr>
        <p:spPr bwMode="auto">
          <a:xfrm>
            <a:off x="3054023" y="4997786"/>
            <a:ext cx="20794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defRPr/>
            </a:pPr>
            <a:r>
              <a:rPr lang="en-US" sz="1400" b="1" kern="0" dirty="0" smtClean="0">
                <a:solidFill>
                  <a:prstClr val="black"/>
                </a:solidFill>
                <a:cs typeface="Arial"/>
                <a:sym typeface="Arial"/>
              </a:rPr>
              <a:t> Rapid Refresh/HRRR</a:t>
            </a:r>
            <a:endParaRPr lang="en-US" sz="1400" b="1" kern="0" dirty="0">
              <a:solidFill>
                <a:prstClr val="black"/>
              </a:solidFill>
              <a:cs typeface="Arial"/>
              <a:sym typeface="Arial"/>
            </a:endParaRPr>
          </a:p>
        </p:txBody>
      </p:sp>
      <p:sp>
        <p:nvSpPr>
          <p:cNvPr id="46" name="Text Box 43"/>
          <p:cNvSpPr txBox="1">
            <a:spLocks noChangeArrowheads="1"/>
          </p:cNvSpPr>
          <p:nvPr/>
        </p:nvSpPr>
        <p:spPr bwMode="auto">
          <a:xfrm>
            <a:off x="2893298" y="5246248"/>
            <a:ext cx="1957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defRPr/>
            </a:pPr>
            <a:r>
              <a:rPr lang="en-US" sz="1400" b="1" kern="0" dirty="0" smtClean="0">
                <a:solidFill>
                  <a:prstClr val="black"/>
                </a:solidFill>
                <a:cs typeface="Arial"/>
                <a:sym typeface="Arial"/>
              </a:rPr>
              <a:t> Dispersion (smoke)</a:t>
            </a:r>
            <a:endParaRPr lang="en-US" sz="1400" b="1" kern="0" dirty="0">
              <a:solidFill>
                <a:prstClr val="black"/>
              </a:solidFill>
              <a:cs typeface="Arial"/>
              <a:sym typeface="Arial"/>
            </a:endParaRPr>
          </a:p>
        </p:txBody>
      </p:sp>
      <p:sp>
        <p:nvSpPr>
          <p:cNvPr id="47" name="Text Box 40"/>
          <p:cNvSpPr txBox="1">
            <a:spLocks noChangeArrowheads="1"/>
          </p:cNvSpPr>
          <p:nvPr/>
        </p:nvSpPr>
        <p:spPr bwMode="auto">
          <a:xfrm>
            <a:off x="3953434" y="3788250"/>
            <a:ext cx="3231975" cy="307777"/>
          </a:xfrm>
          <a:prstGeom prst="rect">
            <a:avLst/>
          </a:prstGeom>
          <a:noFill/>
          <a:extLst/>
        </p:spPr>
        <p:txBody>
          <a:bodyPr wrap="square" rtlCol="0">
            <a:spAutoFit/>
          </a:bodyPr>
          <a:lstStyle>
            <a:defPPr>
              <a:defRPr lang="en-US"/>
            </a:defPPr>
            <a:lvl1pPr>
              <a:buFont typeface="Arial" panose="020B0604020202020204" pitchFamily="34" charset="0"/>
              <a:buChar char="•"/>
              <a:defRPr sz="1400" b="1">
                <a:solidFill>
                  <a:srgbClr val="008000"/>
                </a:solidFill>
                <a:latin typeface="Arial" panose="020B0604020202020204" pitchFamily="34" charset="0"/>
                <a:cs typeface="Arial" panose="020B0604020202020204" pitchFamily="34" charset="0"/>
              </a:defRPr>
            </a:lvl1pPr>
          </a:lstStyle>
          <a:p>
            <a:r>
              <a:rPr lang="en-US" kern="0" dirty="0">
                <a:sym typeface="Arial"/>
              </a:rPr>
              <a:t> Global Ensemble Forecast System</a:t>
            </a:r>
          </a:p>
        </p:txBody>
      </p:sp>
      <p:sp>
        <p:nvSpPr>
          <p:cNvPr id="48" name="Text Box 53"/>
          <p:cNvSpPr txBox="1">
            <a:spLocks noChangeArrowheads="1"/>
          </p:cNvSpPr>
          <p:nvPr/>
        </p:nvSpPr>
        <p:spPr bwMode="auto">
          <a:xfrm>
            <a:off x="4060831" y="4743749"/>
            <a:ext cx="1946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defRPr/>
            </a:pPr>
            <a:r>
              <a:rPr lang="en-US" sz="1400" b="1" kern="0" dirty="0" smtClean="0">
                <a:solidFill>
                  <a:prstClr val="black"/>
                </a:solidFill>
                <a:cs typeface="Arial"/>
                <a:sym typeface="Arial"/>
              </a:rPr>
              <a:t>Regional Hurricane</a:t>
            </a:r>
          </a:p>
          <a:p>
            <a:pPr algn="ctr" eaLnBrk="1" fontAlgn="base" hangingPunct="1">
              <a:spcBef>
                <a:spcPct val="0"/>
              </a:spcBef>
              <a:spcAft>
                <a:spcPct val="0"/>
              </a:spcAft>
              <a:defRPr/>
            </a:pPr>
            <a:endParaRPr lang="en-US" sz="800" b="1" kern="0" dirty="0">
              <a:solidFill>
                <a:prstClr val="black"/>
              </a:solidFill>
              <a:cs typeface="Arial"/>
              <a:sym typeface="Arial"/>
            </a:endParaRPr>
          </a:p>
        </p:txBody>
      </p:sp>
      <p:sp>
        <p:nvSpPr>
          <p:cNvPr id="49" name="Text Box 54"/>
          <p:cNvSpPr txBox="1">
            <a:spLocks noChangeArrowheads="1"/>
          </p:cNvSpPr>
          <p:nvPr/>
        </p:nvSpPr>
        <p:spPr bwMode="auto">
          <a:xfrm>
            <a:off x="6490257" y="4301484"/>
            <a:ext cx="1662699" cy="307777"/>
          </a:xfrm>
          <a:prstGeom prst="rect">
            <a:avLst/>
          </a:prstGeom>
          <a:noFill/>
          <a:extLst/>
        </p:spPr>
        <p:txBody>
          <a:bodyPr wrap="square" rtlCol="0">
            <a:spAutoFit/>
          </a:bodyPr>
          <a:lstStyle>
            <a:defPPr>
              <a:defRPr lang="en-US"/>
            </a:defPPr>
            <a:lvl1pPr>
              <a:buFont typeface="Arial" panose="020B0604020202020204" pitchFamily="34" charset="0"/>
              <a:buChar char="•"/>
              <a:defRPr sz="1400" b="1">
                <a:solidFill>
                  <a:srgbClr val="008000"/>
                </a:solidFill>
                <a:latin typeface="Arial" panose="020B0604020202020204" pitchFamily="34" charset="0"/>
                <a:cs typeface="Arial" panose="020B0604020202020204" pitchFamily="34" charset="0"/>
              </a:defRPr>
            </a:lvl1pPr>
          </a:lstStyle>
          <a:p>
            <a:r>
              <a:rPr lang="en-US" kern="0" dirty="0">
                <a:sym typeface="Arial"/>
              </a:rPr>
              <a:t>Wave Ensemble</a:t>
            </a:r>
          </a:p>
        </p:txBody>
      </p:sp>
      <p:sp>
        <p:nvSpPr>
          <p:cNvPr id="50" name="Text Box 40"/>
          <p:cNvSpPr txBox="1">
            <a:spLocks noChangeArrowheads="1"/>
          </p:cNvSpPr>
          <p:nvPr/>
        </p:nvSpPr>
        <p:spPr bwMode="auto">
          <a:xfrm>
            <a:off x="6002595" y="4055917"/>
            <a:ext cx="13003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defRPr/>
            </a:pPr>
            <a:r>
              <a:rPr lang="en-US" sz="1400" b="1" kern="0" dirty="0" smtClean="0">
                <a:solidFill>
                  <a:srgbClr val="000000"/>
                </a:solidFill>
                <a:cs typeface="Arial"/>
                <a:sym typeface="Arial"/>
              </a:rPr>
              <a:t> Global Dust</a:t>
            </a:r>
            <a:endParaRPr lang="en-US" sz="1400" b="1" kern="0" dirty="0">
              <a:solidFill>
                <a:srgbClr val="000000"/>
              </a:solidFill>
              <a:cs typeface="Arial"/>
              <a:sym typeface="Arial"/>
            </a:endParaRPr>
          </a:p>
        </p:txBody>
      </p:sp>
      <p:sp>
        <p:nvSpPr>
          <p:cNvPr id="51" name="Text Box 41"/>
          <p:cNvSpPr txBox="1">
            <a:spLocks noChangeArrowheads="1"/>
          </p:cNvSpPr>
          <p:nvPr/>
        </p:nvSpPr>
        <p:spPr bwMode="auto">
          <a:xfrm>
            <a:off x="3191435" y="4742680"/>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defRPr/>
            </a:pPr>
            <a:r>
              <a:rPr lang="en-US" sz="1400" b="1" kern="0" dirty="0" smtClean="0">
                <a:solidFill>
                  <a:prstClr val="black"/>
                </a:solidFill>
                <a:cs typeface="Arial"/>
                <a:sym typeface="Arial"/>
              </a:rPr>
              <a:t> Fire Wx</a:t>
            </a:r>
            <a:endParaRPr lang="en-US" sz="1400" b="1" kern="0" dirty="0">
              <a:solidFill>
                <a:prstClr val="black"/>
              </a:solidFill>
              <a:cs typeface="Arial"/>
              <a:sym typeface="Arial"/>
            </a:endParaRPr>
          </a:p>
        </p:txBody>
      </p:sp>
      <p:sp>
        <p:nvSpPr>
          <p:cNvPr id="52" name="TextBox 51"/>
          <p:cNvSpPr txBox="1"/>
          <p:nvPr/>
        </p:nvSpPr>
        <p:spPr>
          <a:xfrm>
            <a:off x="1371279" y="1772877"/>
            <a:ext cx="3552576" cy="400110"/>
          </a:xfrm>
          <a:prstGeom prst="rect">
            <a:avLst/>
          </a:prstGeom>
          <a:noFill/>
        </p:spPr>
        <p:txBody>
          <a:bodyPr wrap="none" rtlCol="0">
            <a:spAutoFit/>
          </a:bodyPr>
          <a:lstStyle/>
          <a:p>
            <a:pPr fontAlgn="base">
              <a:spcBef>
                <a:spcPct val="0"/>
              </a:spcBef>
              <a:spcAft>
                <a:spcPct val="0"/>
              </a:spcAft>
            </a:pPr>
            <a:r>
              <a:rPr lang="en-US" sz="2000" b="1" kern="0" dirty="0">
                <a:solidFill>
                  <a:prstClr val="black"/>
                </a:solidFill>
                <a:latin typeface="Franklin Gothic Book"/>
                <a:cs typeface="Arial" pitchFamily="34" charset="0"/>
                <a:sym typeface="Arial"/>
              </a:rPr>
              <a:t>Spanning Weather and Climate</a:t>
            </a:r>
            <a:endParaRPr lang="en-US" sz="2000" kern="0" dirty="0">
              <a:solidFill>
                <a:prstClr val="black"/>
              </a:solidFill>
              <a:latin typeface="Franklin Gothic Book"/>
              <a:cs typeface="Arial"/>
              <a:sym typeface="Arial"/>
            </a:endParaRPr>
          </a:p>
        </p:txBody>
      </p:sp>
      <p:sp>
        <p:nvSpPr>
          <p:cNvPr id="53" name="Text Box 53"/>
          <p:cNvSpPr txBox="1">
            <a:spLocks noChangeArrowheads="1"/>
          </p:cNvSpPr>
          <p:nvPr/>
        </p:nvSpPr>
        <p:spPr bwMode="auto">
          <a:xfrm>
            <a:off x="5050451" y="5000113"/>
            <a:ext cx="348396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defRPr/>
            </a:pPr>
            <a:r>
              <a:rPr lang="en-US" sz="1400" b="1" kern="0" dirty="0" smtClean="0">
                <a:solidFill>
                  <a:srgbClr val="008000"/>
                </a:solidFill>
                <a:cs typeface="Arial"/>
                <a:sym typeface="Arial"/>
              </a:rPr>
              <a:t>SSEO </a:t>
            </a:r>
            <a:r>
              <a:rPr lang="en-US" sz="1100" b="1" i="1" kern="0" dirty="0" smtClean="0">
                <a:solidFill>
                  <a:srgbClr val="008000"/>
                </a:solidFill>
                <a:cs typeface="Arial"/>
                <a:sym typeface="Arial"/>
              </a:rPr>
              <a:t>(Storm Scale Ensemble of </a:t>
            </a:r>
            <a:r>
              <a:rPr lang="en-US" sz="1100" b="1" i="1" kern="0" dirty="0">
                <a:solidFill>
                  <a:srgbClr val="008000"/>
                </a:solidFill>
                <a:cs typeface="Arial"/>
                <a:sym typeface="Arial"/>
              </a:rPr>
              <a:t>Opportunity)</a:t>
            </a:r>
          </a:p>
          <a:p>
            <a:pPr algn="ctr" eaLnBrk="1" fontAlgn="base" hangingPunct="1">
              <a:spcBef>
                <a:spcPct val="0"/>
              </a:spcBef>
              <a:spcAft>
                <a:spcPct val="0"/>
              </a:spcAft>
              <a:defRPr/>
            </a:pPr>
            <a:endParaRPr lang="en-US" sz="800" b="1" kern="0" dirty="0">
              <a:solidFill>
                <a:srgbClr val="008000"/>
              </a:solidFill>
              <a:cs typeface="Arial"/>
              <a:sym typeface="Arial"/>
            </a:endParaRPr>
          </a:p>
        </p:txBody>
      </p:sp>
      <p:sp>
        <p:nvSpPr>
          <p:cNvPr id="54" name="Text Box 52"/>
          <p:cNvSpPr txBox="1">
            <a:spLocks noChangeArrowheads="1"/>
          </p:cNvSpPr>
          <p:nvPr/>
        </p:nvSpPr>
        <p:spPr bwMode="auto">
          <a:xfrm rot="-3833730">
            <a:off x="3231548" y="6174202"/>
            <a:ext cx="1406253" cy="2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kern="0" dirty="0">
                <a:solidFill>
                  <a:srgbClr val="000000"/>
                </a:solidFill>
                <a:cs typeface="Times New Roman" pitchFamily="18" charset="0"/>
                <a:sym typeface="Arial"/>
              </a:rPr>
              <a:t>Emergency Mgmt </a:t>
            </a:r>
          </a:p>
        </p:txBody>
      </p:sp>
      <p:sp>
        <p:nvSpPr>
          <p:cNvPr id="3" name="TextBox 2"/>
          <p:cNvSpPr txBox="1"/>
          <p:nvPr/>
        </p:nvSpPr>
        <p:spPr>
          <a:xfrm>
            <a:off x="4815983" y="3121236"/>
            <a:ext cx="4099421" cy="307777"/>
          </a:xfrm>
          <a:prstGeom prst="rect">
            <a:avLst/>
          </a:prstGeom>
          <a:noFill/>
        </p:spPr>
        <p:txBody>
          <a:bodyPr wrap="square" rtlCol="0">
            <a:spAutoFit/>
          </a:bodyPr>
          <a:lstStyle/>
          <a:p>
            <a:pPr>
              <a:buFont typeface="Arial" panose="020B0604020202020204" pitchFamily="34" charset="0"/>
              <a:buChar char="•"/>
            </a:pPr>
            <a:r>
              <a:rPr lang="en-US" sz="1400" b="1" kern="0" dirty="0">
                <a:solidFill>
                  <a:srgbClr val="008000"/>
                </a:solidFill>
                <a:cs typeface="Arial" panose="020B0604020202020204" pitchFamily="34" charset="0"/>
                <a:sym typeface="Arial"/>
              </a:rPr>
              <a:t> North American Multi-Model Ensemble</a:t>
            </a:r>
          </a:p>
        </p:txBody>
      </p:sp>
      <p:sp>
        <p:nvSpPr>
          <p:cNvPr id="56" name="Text Box 41"/>
          <p:cNvSpPr txBox="1">
            <a:spLocks noChangeArrowheads="1"/>
          </p:cNvSpPr>
          <p:nvPr/>
        </p:nvSpPr>
        <p:spPr bwMode="auto">
          <a:xfrm>
            <a:off x="5842555" y="4522136"/>
            <a:ext cx="31710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defRPr/>
            </a:pPr>
            <a:r>
              <a:rPr lang="en-US" sz="1400" b="1" kern="0" dirty="0" smtClean="0">
                <a:solidFill>
                  <a:prstClr val="black"/>
                </a:solidFill>
                <a:cs typeface="Arial"/>
                <a:sym typeface="Arial"/>
              </a:rPr>
              <a:t> Space Weather Prediction Models</a:t>
            </a:r>
            <a:endParaRPr lang="en-US" sz="1400" b="1" kern="0" dirty="0">
              <a:solidFill>
                <a:prstClr val="black"/>
              </a:solidFill>
              <a:cs typeface="Arial"/>
              <a:sym typeface="Arial"/>
            </a:endParaRPr>
          </a:p>
        </p:txBody>
      </p:sp>
      <p:sp>
        <p:nvSpPr>
          <p:cNvPr id="57" name="Text Box 53"/>
          <p:cNvSpPr txBox="1">
            <a:spLocks noChangeArrowheads="1"/>
          </p:cNvSpPr>
          <p:nvPr/>
        </p:nvSpPr>
        <p:spPr bwMode="auto">
          <a:xfrm>
            <a:off x="5943600" y="4750725"/>
            <a:ext cx="264239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defRPr/>
            </a:pPr>
            <a:r>
              <a:rPr lang="en-US" sz="1400" b="1" kern="0" dirty="0" smtClean="0">
                <a:solidFill>
                  <a:prstClr val="black"/>
                </a:solidFill>
                <a:cs typeface="Arial"/>
                <a:sym typeface="Arial"/>
              </a:rPr>
              <a:t>Real Time Ocean Forecasts</a:t>
            </a:r>
          </a:p>
          <a:p>
            <a:pPr algn="ctr" eaLnBrk="1" fontAlgn="base" hangingPunct="1">
              <a:spcBef>
                <a:spcPct val="0"/>
              </a:spcBef>
              <a:spcAft>
                <a:spcPct val="0"/>
              </a:spcAft>
              <a:defRPr/>
            </a:pPr>
            <a:endParaRPr lang="en-US" sz="800" b="1" kern="0" dirty="0">
              <a:solidFill>
                <a:prstClr val="black"/>
              </a:solidFill>
              <a:cs typeface="Arial"/>
              <a:sym typeface="Arial"/>
            </a:endParaRPr>
          </a:p>
        </p:txBody>
      </p:sp>
      <p:sp>
        <p:nvSpPr>
          <p:cNvPr id="58" name="Slide Number Placeholder 57"/>
          <p:cNvSpPr>
            <a:spLocks noGrp="1"/>
          </p:cNvSpPr>
          <p:nvPr>
            <p:ph type="sldNum" idx="12"/>
          </p:nvPr>
        </p:nvSpPr>
        <p:spPr>
          <a:xfrm>
            <a:off x="7015478" y="6501076"/>
            <a:ext cx="2133600" cy="365125"/>
          </a:xfrm>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35</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16512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160" y="-2215"/>
            <a:ext cx="9144000" cy="58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908" y="2499"/>
            <a:ext cx="9128092" cy="892992"/>
          </a:xfrm>
          <a:prstGeom prst="rect">
            <a:avLst/>
          </a:prstGeom>
          <a:solidFill>
            <a:sysClr val="window" lastClr="FFFFFF"/>
          </a:solidFill>
        </p:spPr>
        <p:txBody>
          <a:bodyPr wrap="square" rtlCol="0">
            <a:noAutofit/>
          </a:bodyPr>
          <a:lstStyle/>
          <a:p>
            <a:pPr algn="ctr">
              <a:defRPr/>
            </a:pPr>
            <a:r>
              <a:rPr lang="en-US" sz="2800" b="1" kern="0" dirty="0" smtClean="0">
                <a:solidFill>
                  <a:srgbClr val="3B5A97"/>
                </a:solidFill>
                <a:effectLst>
                  <a:outerShdw blurRad="38100" dist="38100" dir="2700000" algn="tl">
                    <a:srgbClr val="000000">
                      <a:alpha val="43137"/>
                    </a:srgbClr>
                  </a:outerShdw>
                </a:effectLst>
                <a:latin typeface="Franklin Gothic Medium" panose="020B0603020102020204" pitchFamily="34" charset="0"/>
                <a:cs typeface="Arial"/>
                <a:sym typeface="Arial"/>
                <a:rtl val="0"/>
              </a:rPr>
              <a:t>WPC Forecast Low Tracks (Day 1-3):</a:t>
            </a:r>
          </a:p>
        </p:txBody>
      </p:sp>
      <p:sp>
        <p:nvSpPr>
          <p:cNvPr id="9" name="TextBox 8"/>
          <p:cNvSpPr txBox="1"/>
          <p:nvPr/>
        </p:nvSpPr>
        <p:spPr>
          <a:xfrm>
            <a:off x="0" y="547390"/>
            <a:ext cx="3245053" cy="307777"/>
          </a:xfrm>
          <a:prstGeom prst="rect">
            <a:avLst/>
          </a:prstGeom>
          <a:solidFill>
            <a:sysClr val="window" lastClr="FFFFFF"/>
          </a:solidFill>
        </p:spPr>
        <p:txBody>
          <a:bodyPr wrap="square" rtlCol="0">
            <a:spAutoFit/>
          </a:bodyPr>
          <a:lstStyle/>
          <a:p>
            <a:pPr algn="ctr">
              <a:defRPr/>
            </a:pPr>
            <a:r>
              <a:rPr lang="en-US" sz="1400" b="1" kern="0" dirty="0" smtClean="0">
                <a:solidFill>
                  <a:srgbClr val="000000"/>
                </a:solidFill>
                <a:cs typeface="Arial"/>
                <a:sym typeface="Arial"/>
                <a:rtl val="0"/>
              </a:rPr>
              <a:t>Issued 22 UTC 1/20</a:t>
            </a:r>
          </a:p>
        </p:txBody>
      </p:sp>
      <p:sp>
        <p:nvSpPr>
          <p:cNvPr id="10" name="TextBox 9"/>
          <p:cNvSpPr txBox="1"/>
          <p:nvPr/>
        </p:nvSpPr>
        <p:spPr>
          <a:xfrm>
            <a:off x="3325339" y="533400"/>
            <a:ext cx="3042666" cy="338555"/>
          </a:xfrm>
          <a:prstGeom prst="rect">
            <a:avLst/>
          </a:prstGeom>
          <a:solidFill>
            <a:sysClr val="window" lastClr="FFFFFF"/>
          </a:solidFill>
        </p:spPr>
        <p:txBody>
          <a:bodyPr wrap="square" rtlCol="0">
            <a:spAutoFit/>
          </a:bodyPr>
          <a:lstStyle/>
          <a:p>
            <a:pPr algn="ctr">
              <a:defRPr/>
            </a:pPr>
            <a:r>
              <a:rPr lang="en-US" sz="1400" b="1" kern="0" dirty="0" smtClean="0">
                <a:solidFill>
                  <a:srgbClr val="000000"/>
                </a:solidFill>
                <a:cs typeface="Arial"/>
                <a:sym typeface="Arial"/>
                <a:rtl val="0"/>
              </a:rPr>
              <a:t>Issued 22 UTC 1/21</a:t>
            </a:r>
          </a:p>
        </p:txBody>
      </p:sp>
      <p:sp>
        <p:nvSpPr>
          <p:cNvPr id="11" name="TextBox 10"/>
          <p:cNvSpPr txBox="1"/>
          <p:nvPr/>
        </p:nvSpPr>
        <p:spPr>
          <a:xfrm>
            <a:off x="6719486" y="918173"/>
            <a:ext cx="2286000" cy="307777"/>
          </a:xfrm>
          <a:prstGeom prst="rect">
            <a:avLst/>
          </a:prstGeom>
          <a:noFill/>
        </p:spPr>
        <p:txBody>
          <a:bodyPr wrap="square" rtlCol="0">
            <a:spAutoFit/>
          </a:bodyPr>
          <a:lstStyle/>
          <a:p>
            <a:pPr algn="ctr"/>
            <a:r>
              <a:rPr lang="en-US" sz="1400" b="1" kern="0" dirty="0" smtClean="0">
                <a:solidFill>
                  <a:srgbClr val="000000"/>
                </a:solidFill>
                <a:cs typeface="Arial"/>
                <a:sym typeface="Arial"/>
                <a:rtl val="0"/>
              </a:rPr>
              <a:t>Issued 22 UTC </a:t>
            </a:r>
            <a:r>
              <a:rPr lang="en-US" sz="1400" b="1" kern="0" dirty="0">
                <a:solidFill>
                  <a:srgbClr val="000000"/>
                </a:solidFill>
                <a:cs typeface="Arial"/>
                <a:sym typeface="Arial"/>
                <a:rtl val="0"/>
              </a:rPr>
              <a:t>1</a:t>
            </a:r>
            <a:r>
              <a:rPr lang="en-US" sz="1400" b="1" kern="0" dirty="0" smtClean="0">
                <a:solidFill>
                  <a:srgbClr val="000000"/>
                </a:solidFill>
                <a:cs typeface="Arial"/>
                <a:sym typeface="Arial"/>
                <a:rtl val="0"/>
              </a:rPr>
              <a:t>/22</a:t>
            </a:r>
            <a:endParaRPr lang="en-US" sz="1400" b="1" kern="0" dirty="0">
              <a:solidFill>
                <a:srgbClr val="000000"/>
              </a:solidFill>
              <a:cs typeface="Arial"/>
              <a:sym typeface="Arial"/>
              <a:rtl val="0"/>
            </a:endParaRPr>
          </a:p>
        </p:txBody>
      </p:sp>
      <p:grpSp>
        <p:nvGrpSpPr>
          <p:cNvPr id="12" name="Group 11"/>
          <p:cNvGrpSpPr/>
          <p:nvPr/>
        </p:nvGrpSpPr>
        <p:grpSpPr>
          <a:xfrm>
            <a:off x="0" y="781080"/>
            <a:ext cx="3245053" cy="2565083"/>
            <a:chOff x="-12205" y="1436674"/>
            <a:chExt cx="3569558" cy="2565083"/>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4869" t="31624" r="4020" b="23001"/>
            <a:stretch/>
          </p:blipFill>
          <p:spPr>
            <a:xfrm>
              <a:off x="-12205" y="1436674"/>
              <a:ext cx="3569558" cy="2565083"/>
            </a:xfrm>
            <a:prstGeom prst="rect">
              <a:avLst/>
            </a:prstGeom>
            <a:ln w="3175">
              <a:no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74425" r="80905" b="6192"/>
            <a:stretch/>
          </p:blipFill>
          <p:spPr>
            <a:xfrm>
              <a:off x="-12205" y="1613537"/>
              <a:ext cx="1358542" cy="945584"/>
            </a:xfrm>
            <a:prstGeom prst="rect">
              <a:avLst/>
            </a:prstGeom>
            <a:ln w="3175">
              <a:noFill/>
            </a:ln>
          </p:spPr>
        </p:pic>
      </p:grpSp>
      <p:grpSp>
        <p:nvGrpSpPr>
          <p:cNvPr id="15" name="Group 14"/>
          <p:cNvGrpSpPr/>
          <p:nvPr/>
        </p:nvGrpSpPr>
        <p:grpSpPr>
          <a:xfrm>
            <a:off x="3200400" y="762000"/>
            <a:ext cx="3244171" cy="2762109"/>
            <a:chOff x="816272" y="-1412298"/>
            <a:chExt cx="4091174" cy="3393583"/>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50409" t="27896" b="17243"/>
            <a:stretch/>
          </p:blipFill>
          <p:spPr>
            <a:xfrm>
              <a:off x="816272" y="-1412298"/>
              <a:ext cx="4091174" cy="3393583"/>
            </a:xfrm>
            <a:prstGeom prst="rect">
              <a:avLst/>
            </a:prstGeom>
            <a:ln w="6350">
              <a:noFill/>
            </a:ln>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74537" r="81459" b="8366"/>
            <a:stretch/>
          </p:blipFill>
          <p:spPr>
            <a:xfrm>
              <a:off x="816272" y="-1181927"/>
              <a:ext cx="1460742" cy="1009932"/>
            </a:xfrm>
            <a:prstGeom prst="rect">
              <a:avLst/>
            </a:prstGeom>
            <a:ln w="6350">
              <a:noFill/>
            </a:ln>
          </p:spPr>
        </p:pic>
      </p:grpSp>
      <p:grpSp>
        <p:nvGrpSpPr>
          <p:cNvPr id="18" name="Group 17"/>
          <p:cNvGrpSpPr/>
          <p:nvPr/>
        </p:nvGrpSpPr>
        <p:grpSpPr>
          <a:xfrm>
            <a:off x="6200465" y="533400"/>
            <a:ext cx="2943535" cy="2882360"/>
            <a:chOff x="2254609" y="3753131"/>
            <a:chExt cx="2813802" cy="2759051"/>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64363" t="23950" b="29445"/>
            <a:stretch/>
          </p:blipFill>
          <p:spPr>
            <a:xfrm>
              <a:off x="2254609" y="3753131"/>
              <a:ext cx="2813802" cy="2759051"/>
            </a:xfrm>
            <a:prstGeom prst="rect">
              <a:avLst/>
            </a:prstGeom>
            <a:ln w="9525">
              <a:noFill/>
            </a:ln>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74397" r="81077" b="6683"/>
            <a:stretch/>
          </p:blipFill>
          <p:spPr>
            <a:xfrm>
              <a:off x="2300432" y="4252621"/>
              <a:ext cx="1120643" cy="840106"/>
            </a:xfrm>
            <a:prstGeom prst="rect">
              <a:avLst/>
            </a:prstGeom>
            <a:ln w="9525">
              <a:noFill/>
            </a:ln>
          </p:spPr>
        </p:pic>
      </p:grpSp>
      <p:grpSp>
        <p:nvGrpSpPr>
          <p:cNvPr id="21" name="Group 20"/>
          <p:cNvGrpSpPr>
            <a:grpSpLocks noChangeAspect="1"/>
          </p:cNvGrpSpPr>
          <p:nvPr/>
        </p:nvGrpSpPr>
        <p:grpSpPr>
          <a:xfrm>
            <a:off x="2209800" y="3586945"/>
            <a:ext cx="4826479" cy="3175947"/>
            <a:chOff x="-189364" y="130402"/>
            <a:chExt cx="9900472" cy="6514763"/>
          </a:xfrm>
        </p:grpSpPr>
        <p:grpSp>
          <p:nvGrpSpPr>
            <p:cNvPr id="22" name="Group 21"/>
            <p:cNvGrpSpPr/>
            <p:nvPr/>
          </p:nvGrpSpPr>
          <p:grpSpPr>
            <a:xfrm>
              <a:off x="-189364" y="212834"/>
              <a:ext cx="9900472" cy="6432331"/>
              <a:chOff x="-189364" y="212834"/>
              <a:chExt cx="9900472" cy="6432331"/>
            </a:xfrm>
          </p:grpSpPr>
          <p:grpSp>
            <p:nvGrpSpPr>
              <p:cNvPr id="28" name="Group 27"/>
              <p:cNvGrpSpPr/>
              <p:nvPr/>
            </p:nvGrpSpPr>
            <p:grpSpPr>
              <a:xfrm>
                <a:off x="-189364" y="212834"/>
                <a:ext cx="9900472" cy="6432331"/>
                <a:chOff x="-189364" y="212834"/>
                <a:chExt cx="9900472" cy="6432331"/>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2834"/>
                  <a:ext cx="9143999" cy="6432331"/>
                </a:xfrm>
                <a:prstGeom prst="rect">
                  <a:avLst/>
                </a:prstGeom>
              </p:spPr>
            </p:pic>
            <p:grpSp>
              <p:nvGrpSpPr>
                <p:cNvPr id="32" name="Group 31"/>
                <p:cNvGrpSpPr/>
                <p:nvPr/>
              </p:nvGrpSpPr>
              <p:grpSpPr>
                <a:xfrm>
                  <a:off x="-189364" y="1981200"/>
                  <a:ext cx="9900472" cy="4572027"/>
                  <a:chOff x="-189364" y="1981200"/>
                  <a:chExt cx="9900472" cy="4572027"/>
                </a:xfrm>
              </p:grpSpPr>
              <p:sp>
                <p:nvSpPr>
                  <p:cNvPr id="33" name="Rectangle 32"/>
                  <p:cNvSpPr/>
                  <p:nvPr/>
                </p:nvSpPr>
                <p:spPr>
                  <a:xfrm>
                    <a:off x="1296913" y="4918964"/>
                    <a:ext cx="763524" cy="9470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kern="0" dirty="0" smtClean="0">
                        <a:ln w="11430"/>
                        <a:solidFill>
                          <a:srgbClr val="660033"/>
                        </a:solidFill>
                        <a:effectLst>
                          <a:outerShdw blurRad="38100" dist="38100" dir="2700000" algn="tl">
                            <a:srgbClr val="000000">
                              <a:alpha val="43137"/>
                            </a:srgbClr>
                          </a:outerShdw>
                        </a:effectLst>
                        <a:latin typeface="Baskerville Old Face" panose="02020602080505020303" pitchFamily="18" charset="0"/>
                        <a:cs typeface="Arial"/>
                        <a:sym typeface="Arial"/>
                        <a:rtl val="0"/>
                      </a:rPr>
                      <a:t>L</a:t>
                    </a:r>
                  </a:p>
                </p:txBody>
              </p:sp>
              <p:sp>
                <p:nvSpPr>
                  <p:cNvPr id="34" name="TextBox 33"/>
                  <p:cNvSpPr txBox="1"/>
                  <p:nvPr/>
                </p:nvSpPr>
                <p:spPr>
                  <a:xfrm>
                    <a:off x="-189364" y="4973705"/>
                    <a:ext cx="1977678" cy="757604"/>
                  </a:xfrm>
                  <a:prstGeom prst="rect">
                    <a:avLst/>
                  </a:prstGeom>
                  <a:noFill/>
                </p:spPr>
                <p:txBody>
                  <a:bodyPr wrap="square" rtlCol="0">
                    <a:spAutoFit/>
                  </a:bodyPr>
                  <a:lstStyle/>
                  <a:p>
                    <a:pPr>
                      <a:defRPr/>
                    </a:pPr>
                    <a:r>
                      <a:rPr lang="en-US" sz="900" b="1" i="1" kern="0" dirty="0" smtClean="0">
                        <a:solidFill>
                          <a:srgbClr val="000000"/>
                        </a:solidFill>
                        <a:cs typeface="Arial"/>
                        <a:sym typeface="Arial"/>
                        <a:rtl val="0"/>
                      </a:rPr>
                      <a:t>1010 </a:t>
                    </a:r>
                    <a:r>
                      <a:rPr lang="en-US" sz="900" b="1" i="1" kern="0" dirty="0" err="1" smtClean="0">
                        <a:solidFill>
                          <a:srgbClr val="000000"/>
                        </a:solidFill>
                        <a:cs typeface="Arial"/>
                        <a:sym typeface="Arial"/>
                        <a:rtl val="0"/>
                      </a:rPr>
                      <a:t>mb</a:t>
                    </a:r>
                    <a:r>
                      <a:rPr lang="en-US" sz="900" b="1" i="1" kern="0" dirty="0" smtClean="0">
                        <a:solidFill>
                          <a:srgbClr val="000000"/>
                        </a:solidFill>
                        <a:cs typeface="Arial"/>
                        <a:sym typeface="Arial"/>
                        <a:rtl val="0"/>
                      </a:rPr>
                      <a:t> </a:t>
                    </a:r>
                  </a:p>
                  <a:p>
                    <a:pPr>
                      <a:defRPr/>
                    </a:pPr>
                    <a:r>
                      <a:rPr lang="en-US" sz="900" b="1" i="1" kern="0" dirty="0" smtClean="0">
                        <a:solidFill>
                          <a:srgbClr val="000000"/>
                        </a:solidFill>
                        <a:cs typeface="Arial"/>
                        <a:sym typeface="Arial"/>
                        <a:rtl val="0"/>
                      </a:rPr>
                      <a:t>(12 UTC 1/21)</a:t>
                    </a:r>
                  </a:p>
                </p:txBody>
              </p:sp>
              <p:sp>
                <p:nvSpPr>
                  <p:cNvPr id="35" name="Rectangle 34"/>
                  <p:cNvSpPr/>
                  <p:nvPr/>
                </p:nvSpPr>
                <p:spPr>
                  <a:xfrm>
                    <a:off x="3059749" y="5037258"/>
                    <a:ext cx="763524" cy="9470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kern="0" dirty="0" smtClean="0">
                        <a:ln w="11430"/>
                        <a:solidFill>
                          <a:srgbClr val="660033"/>
                        </a:solidFill>
                        <a:effectLst>
                          <a:outerShdw blurRad="50800" dist="39000" dir="5460000" algn="tl">
                            <a:srgbClr val="000000">
                              <a:alpha val="38000"/>
                            </a:srgbClr>
                          </a:outerShdw>
                        </a:effectLst>
                        <a:latin typeface="Baskerville Old Face" panose="02020602080505020303" pitchFamily="18" charset="0"/>
                        <a:cs typeface="Arial"/>
                        <a:sym typeface="Arial"/>
                        <a:rtl val="0"/>
                      </a:rPr>
                      <a:t>L</a:t>
                    </a:r>
                  </a:p>
                </p:txBody>
              </p:sp>
              <p:sp>
                <p:nvSpPr>
                  <p:cNvPr id="36" name="TextBox 35"/>
                  <p:cNvSpPr txBox="1"/>
                  <p:nvPr/>
                </p:nvSpPr>
                <p:spPr>
                  <a:xfrm>
                    <a:off x="2513461" y="5795623"/>
                    <a:ext cx="1951873" cy="757604"/>
                  </a:xfrm>
                  <a:prstGeom prst="rect">
                    <a:avLst/>
                  </a:prstGeom>
                  <a:solidFill>
                    <a:sysClr val="window" lastClr="FFFFFF"/>
                  </a:solidFill>
                </p:spPr>
                <p:txBody>
                  <a:bodyPr wrap="square" rtlCol="0">
                    <a:spAutoFit/>
                  </a:bodyPr>
                  <a:lstStyle/>
                  <a:p>
                    <a:pPr>
                      <a:defRPr/>
                    </a:pPr>
                    <a:r>
                      <a:rPr lang="en-US" sz="900" b="1" i="1" kern="0" dirty="0" smtClean="0">
                        <a:solidFill>
                          <a:srgbClr val="000000"/>
                        </a:solidFill>
                        <a:cs typeface="Arial"/>
                        <a:sym typeface="Arial"/>
                        <a:rtl val="0"/>
                      </a:rPr>
                      <a:t>1007 </a:t>
                    </a:r>
                    <a:r>
                      <a:rPr lang="en-US" sz="900" b="1" i="1" kern="0" dirty="0" err="1" smtClean="0">
                        <a:solidFill>
                          <a:srgbClr val="000000"/>
                        </a:solidFill>
                        <a:cs typeface="Arial"/>
                        <a:sym typeface="Arial"/>
                        <a:rtl val="0"/>
                      </a:rPr>
                      <a:t>mb</a:t>
                    </a:r>
                    <a:r>
                      <a:rPr lang="en-US" sz="900" b="1" i="1" kern="0" dirty="0" smtClean="0">
                        <a:solidFill>
                          <a:srgbClr val="000000"/>
                        </a:solidFill>
                        <a:cs typeface="Arial"/>
                        <a:sym typeface="Arial"/>
                        <a:rtl val="0"/>
                      </a:rPr>
                      <a:t> </a:t>
                    </a:r>
                  </a:p>
                  <a:p>
                    <a:pPr>
                      <a:defRPr/>
                    </a:pPr>
                    <a:r>
                      <a:rPr lang="en-US" sz="900" b="1" i="1" kern="0" dirty="0" smtClean="0">
                        <a:solidFill>
                          <a:srgbClr val="000000"/>
                        </a:solidFill>
                        <a:cs typeface="Arial"/>
                        <a:sym typeface="Arial"/>
                        <a:rtl val="0"/>
                      </a:rPr>
                      <a:t>(00 UTC 1/22)</a:t>
                    </a:r>
                  </a:p>
                </p:txBody>
              </p:sp>
              <p:sp>
                <p:nvSpPr>
                  <p:cNvPr id="37" name="Rectangle 36"/>
                  <p:cNvSpPr/>
                  <p:nvPr/>
                </p:nvSpPr>
                <p:spPr>
                  <a:xfrm>
                    <a:off x="4170075" y="4031498"/>
                    <a:ext cx="763524" cy="9470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kern="0" dirty="0" smtClean="0">
                        <a:ln w="11430"/>
                        <a:solidFill>
                          <a:srgbClr val="660033"/>
                        </a:solidFill>
                        <a:effectLst>
                          <a:outerShdw blurRad="50800" dist="39000" dir="5460000" algn="tl">
                            <a:srgbClr val="000000">
                              <a:alpha val="38000"/>
                            </a:srgbClr>
                          </a:outerShdw>
                        </a:effectLst>
                        <a:latin typeface="Baskerville Old Face" panose="02020602080505020303" pitchFamily="18" charset="0"/>
                        <a:cs typeface="Arial"/>
                        <a:sym typeface="Arial"/>
                        <a:rtl val="0"/>
                      </a:rPr>
                      <a:t>L</a:t>
                    </a:r>
                  </a:p>
                </p:txBody>
              </p:sp>
              <p:sp>
                <p:nvSpPr>
                  <p:cNvPr id="38" name="TextBox 37"/>
                  <p:cNvSpPr txBox="1"/>
                  <p:nvPr/>
                </p:nvSpPr>
                <p:spPr>
                  <a:xfrm>
                    <a:off x="2513461" y="4126199"/>
                    <a:ext cx="1905200" cy="757604"/>
                  </a:xfrm>
                  <a:prstGeom prst="rect">
                    <a:avLst/>
                  </a:prstGeom>
                  <a:solidFill>
                    <a:sysClr val="window" lastClr="FFFFFF"/>
                  </a:solidFill>
                </p:spPr>
                <p:txBody>
                  <a:bodyPr wrap="square" rtlCol="0">
                    <a:spAutoFit/>
                  </a:bodyPr>
                  <a:lstStyle/>
                  <a:p>
                    <a:pPr>
                      <a:defRPr/>
                    </a:pPr>
                    <a:r>
                      <a:rPr lang="en-US" sz="900" b="1" i="1" kern="0" dirty="0" smtClean="0">
                        <a:solidFill>
                          <a:srgbClr val="000000"/>
                        </a:solidFill>
                        <a:cs typeface="Arial"/>
                        <a:sym typeface="Arial"/>
                        <a:rtl val="0"/>
                      </a:rPr>
                      <a:t>1001 </a:t>
                    </a:r>
                    <a:r>
                      <a:rPr lang="en-US" sz="900" b="1" i="1" kern="0" dirty="0" err="1" smtClean="0">
                        <a:solidFill>
                          <a:srgbClr val="000000"/>
                        </a:solidFill>
                        <a:cs typeface="Arial"/>
                        <a:sym typeface="Arial"/>
                        <a:rtl val="0"/>
                      </a:rPr>
                      <a:t>mb</a:t>
                    </a:r>
                    <a:r>
                      <a:rPr lang="en-US" sz="900" b="1" i="1" kern="0" dirty="0" smtClean="0">
                        <a:solidFill>
                          <a:srgbClr val="000000"/>
                        </a:solidFill>
                        <a:cs typeface="Arial"/>
                        <a:sym typeface="Arial"/>
                        <a:rtl val="0"/>
                      </a:rPr>
                      <a:t> </a:t>
                    </a:r>
                  </a:p>
                  <a:p>
                    <a:pPr>
                      <a:defRPr/>
                    </a:pPr>
                    <a:r>
                      <a:rPr lang="en-US" sz="900" b="1" i="1" kern="0" dirty="0" smtClean="0">
                        <a:solidFill>
                          <a:srgbClr val="000000"/>
                        </a:solidFill>
                        <a:cs typeface="Arial"/>
                        <a:sym typeface="Arial"/>
                        <a:rtl val="0"/>
                      </a:rPr>
                      <a:t>(12 UTC 1/22)</a:t>
                    </a:r>
                  </a:p>
                </p:txBody>
              </p:sp>
              <p:sp>
                <p:nvSpPr>
                  <p:cNvPr id="39" name="Rectangle 38"/>
                  <p:cNvSpPr/>
                  <p:nvPr/>
                </p:nvSpPr>
                <p:spPr>
                  <a:xfrm>
                    <a:off x="5123526" y="2946835"/>
                    <a:ext cx="763524" cy="9470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kern="0" dirty="0" smtClean="0">
                        <a:ln w="11430"/>
                        <a:solidFill>
                          <a:srgbClr val="660033"/>
                        </a:solidFill>
                        <a:effectLst>
                          <a:outerShdw blurRad="50800" dist="39000" dir="5460000" algn="tl">
                            <a:srgbClr val="000000">
                              <a:alpha val="38000"/>
                            </a:srgbClr>
                          </a:outerShdw>
                        </a:effectLst>
                        <a:latin typeface="Baskerville Old Face" panose="02020602080505020303" pitchFamily="18" charset="0"/>
                        <a:cs typeface="Arial"/>
                        <a:sym typeface="Arial"/>
                        <a:rtl val="0"/>
                      </a:rPr>
                      <a:t>L</a:t>
                    </a:r>
                  </a:p>
                </p:txBody>
              </p:sp>
              <p:sp>
                <p:nvSpPr>
                  <p:cNvPr id="40" name="TextBox 39"/>
                  <p:cNvSpPr txBox="1"/>
                  <p:nvPr/>
                </p:nvSpPr>
                <p:spPr>
                  <a:xfrm>
                    <a:off x="3077110" y="3039167"/>
                    <a:ext cx="2185930" cy="757604"/>
                  </a:xfrm>
                  <a:prstGeom prst="rect">
                    <a:avLst/>
                  </a:prstGeom>
                  <a:solidFill>
                    <a:sysClr val="window" lastClr="FFFFFF"/>
                  </a:solidFill>
                </p:spPr>
                <p:txBody>
                  <a:bodyPr wrap="square" rtlCol="0">
                    <a:spAutoFit/>
                  </a:bodyPr>
                  <a:lstStyle/>
                  <a:p>
                    <a:pPr>
                      <a:defRPr/>
                    </a:pPr>
                    <a:r>
                      <a:rPr lang="en-US" sz="900" b="1" i="1" kern="0" dirty="0" smtClean="0">
                        <a:solidFill>
                          <a:srgbClr val="000000"/>
                        </a:solidFill>
                        <a:cs typeface="Arial"/>
                        <a:sym typeface="Arial"/>
                        <a:rtl val="0"/>
                      </a:rPr>
                      <a:t>1003 </a:t>
                    </a:r>
                    <a:r>
                      <a:rPr lang="en-US" sz="900" b="1" i="1" kern="0" dirty="0" err="1" smtClean="0">
                        <a:solidFill>
                          <a:srgbClr val="000000"/>
                        </a:solidFill>
                        <a:cs typeface="Arial"/>
                        <a:sym typeface="Arial"/>
                        <a:rtl val="0"/>
                      </a:rPr>
                      <a:t>mb</a:t>
                    </a:r>
                    <a:r>
                      <a:rPr lang="en-US" sz="900" b="1" i="1" kern="0" dirty="0" smtClean="0">
                        <a:solidFill>
                          <a:srgbClr val="000000"/>
                        </a:solidFill>
                        <a:cs typeface="Arial"/>
                        <a:sym typeface="Arial"/>
                        <a:rtl val="0"/>
                      </a:rPr>
                      <a:t> </a:t>
                    </a:r>
                  </a:p>
                  <a:p>
                    <a:pPr>
                      <a:defRPr/>
                    </a:pPr>
                    <a:r>
                      <a:rPr lang="en-US" sz="900" b="1" i="1" kern="0" dirty="0" smtClean="0">
                        <a:solidFill>
                          <a:srgbClr val="000000"/>
                        </a:solidFill>
                        <a:cs typeface="Arial"/>
                        <a:sym typeface="Arial"/>
                        <a:rtl val="0"/>
                      </a:rPr>
                      <a:t>(00 UTC 1/23)</a:t>
                    </a:r>
                  </a:p>
                </p:txBody>
              </p:sp>
              <p:sp>
                <p:nvSpPr>
                  <p:cNvPr id="41" name="Rectangle 40"/>
                  <p:cNvSpPr/>
                  <p:nvPr/>
                </p:nvSpPr>
                <p:spPr>
                  <a:xfrm>
                    <a:off x="6470792" y="3622718"/>
                    <a:ext cx="763524" cy="9470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kern="0" dirty="0" smtClean="0">
                        <a:ln w="11430"/>
                        <a:solidFill>
                          <a:srgbClr val="FF0000"/>
                        </a:solidFill>
                        <a:effectLst>
                          <a:outerShdw blurRad="50800" dist="39000" dir="5460000" algn="tl">
                            <a:srgbClr val="000000">
                              <a:alpha val="38000"/>
                            </a:srgbClr>
                          </a:outerShdw>
                        </a:effectLst>
                        <a:latin typeface="Baskerville Old Face" panose="02020602080505020303" pitchFamily="18" charset="0"/>
                        <a:cs typeface="Arial"/>
                        <a:sym typeface="Arial"/>
                        <a:rtl val="0"/>
                      </a:rPr>
                      <a:t>L</a:t>
                    </a:r>
                  </a:p>
                </p:txBody>
              </p:sp>
              <p:sp>
                <p:nvSpPr>
                  <p:cNvPr id="42" name="TextBox 41"/>
                  <p:cNvSpPr txBox="1"/>
                  <p:nvPr/>
                </p:nvSpPr>
                <p:spPr>
                  <a:xfrm>
                    <a:off x="7066027" y="3808905"/>
                    <a:ext cx="2077973" cy="757604"/>
                  </a:xfrm>
                  <a:prstGeom prst="rect">
                    <a:avLst/>
                  </a:prstGeom>
                  <a:noFill/>
                </p:spPr>
                <p:txBody>
                  <a:bodyPr wrap="square" rtlCol="0">
                    <a:spAutoFit/>
                  </a:bodyPr>
                  <a:lstStyle/>
                  <a:p>
                    <a:pPr>
                      <a:defRPr/>
                    </a:pPr>
                    <a:r>
                      <a:rPr lang="en-US" sz="900" b="1" i="1" kern="0" dirty="0" smtClean="0">
                        <a:solidFill>
                          <a:srgbClr val="FF0000"/>
                        </a:solidFill>
                        <a:cs typeface="Arial"/>
                        <a:sym typeface="Arial"/>
                        <a:rtl val="0"/>
                      </a:rPr>
                      <a:t>997 </a:t>
                    </a:r>
                    <a:r>
                      <a:rPr lang="en-US" sz="900" b="1" i="1" kern="0" dirty="0" err="1" smtClean="0">
                        <a:solidFill>
                          <a:srgbClr val="FF0000"/>
                        </a:solidFill>
                        <a:cs typeface="Arial"/>
                        <a:sym typeface="Arial"/>
                        <a:rtl val="0"/>
                      </a:rPr>
                      <a:t>mb</a:t>
                    </a:r>
                    <a:r>
                      <a:rPr lang="en-US" sz="900" b="1" i="1" kern="0" dirty="0" smtClean="0">
                        <a:solidFill>
                          <a:srgbClr val="FF0000"/>
                        </a:solidFill>
                        <a:cs typeface="Arial"/>
                        <a:sym typeface="Arial"/>
                        <a:rtl val="0"/>
                      </a:rPr>
                      <a:t> </a:t>
                    </a:r>
                  </a:p>
                  <a:p>
                    <a:pPr>
                      <a:defRPr/>
                    </a:pPr>
                    <a:r>
                      <a:rPr lang="en-US" sz="900" b="1" i="1" kern="0" dirty="0" smtClean="0">
                        <a:solidFill>
                          <a:srgbClr val="FF0000"/>
                        </a:solidFill>
                        <a:cs typeface="Arial"/>
                        <a:sym typeface="Arial"/>
                        <a:rtl val="0"/>
                      </a:rPr>
                      <a:t>(00 UTC 1/23)</a:t>
                    </a:r>
                  </a:p>
                </p:txBody>
              </p:sp>
              <p:sp>
                <p:nvSpPr>
                  <p:cNvPr id="43" name="Rectangle 42"/>
                  <p:cNvSpPr/>
                  <p:nvPr/>
                </p:nvSpPr>
                <p:spPr>
                  <a:xfrm>
                    <a:off x="6905729" y="2096445"/>
                    <a:ext cx="763524" cy="9470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kern="0" dirty="0" smtClean="0">
                        <a:ln w="11430"/>
                        <a:solidFill>
                          <a:srgbClr val="FF0000"/>
                        </a:solidFill>
                        <a:effectLst>
                          <a:outerShdw blurRad="50800" dist="39000" dir="5460000" algn="tl">
                            <a:srgbClr val="000000">
                              <a:alpha val="38000"/>
                            </a:srgbClr>
                          </a:outerShdw>
                        </a:effectLst>
                        <a:latin typeface="Baskerville Old Face" panose="02020602080505020303" pitchFamily="18" charset="0"/>
                        <a:cs typeface="Arial"/>
                        <a:sym typeface="Arial"/>
                        <a:rtl val="0"/>
                      </a:rPr>
                      <a:t>L</a:t>
                    </a:r>
                  </a:p>
                </p:txBody>
              </p:sp>
              <p:sp>
                <p:nvSpPr>
                  <p:cNvPr id="44" name="TextBox 43"/>
                  <p:cNvSpPr txBox="1"/>
                  <p:nvPr/>
                </p:nvSpPr>
                <p:spPr>
                  <a:xfrm>
                    <a:off x="7247532" y="3010383"/>
                    <a:ext cx="1955225" cy="757604"/>
                  </a:xfrm>
                  <a:prstGeom prst="rect">
                    <a:avLst/>
                  </a:prstGeom>
                  <a:noFill/>
                </p:spPr>
                <p:txBody>
                  <a:bodyPr wrap="square" rtlCol="0">
                    <a:spAutoFit/>
                  </a:bodyPr>
                  <a:lstStyle/>
                  <a:p>
                    <a:pPr>
                      <a:defRPr/>
                    </a:pPr>
                    <a:r>
                      <a:rPr lang="en-US" sz="900" b="1" i="1" kern="0" dirty="0" smtClean="0">
                        <a:solidFill>
                          <a:srgbClr val="FF0000"/>
                        </a:solidFill>
                        <a:cs typeface="Arial"/>
                        <a:sym typeface="Arial"/>
                        <a:rtl val="0"/>
                      </a:rPr>
                      <a:t>987 </a:t>
                    </a:r>
                    <a:r>
                      <a:rPr lang="en-US" sz="900" b="1" i="1" kern="0" dirty="0" err="1" smtClean="0">
                        <a:solidFill>
                          <a:srgbClr val="FF0000"/>
                        </a:solidFill>
                        <a:cs typeface="Arial"/>
                        <a:sym typeface="Arial"/>
                        <a:rtl val="0"/>
                      </a:rPr>
                      <a:t>mb</a:t>
                    </a:r>
                    <a:r>
                      <a:rPr lang="en-US" sz="900" b="1" i="1" kern="0" dirty="0" smtClean="0">
                        <a:solidFill>
                          <a:srgbClr val="FF0000"/>
                        </a:solidFill>
                        <a:cs typeface="Arial"/>
                        <a:sym typeface="Arial"/>
                        <a:rtl val="0"/>
                      </a:rPr>
                      <a:t> </a:t>
                    </a:r>
                  </a:p>
                  <a:p>
                    <a:pPr>
                      <a:defRPr/>
                    </a:pPr>
                    <a:r>
                      <a:rPr lang="en-US" sz="900" b="1" i="1" kern="0" dirty="0" smtClean="0">
                        <a:solidFill>
                          <a:srgbClr val="FF0000"/>
                        </a:solidFill>
                        <a:cs typeface="Arial"/>
                        <a:sym typeface="Arial"/>
                        <a:rtl val="0"/>
                      </a:rPr>
                      <a:t>(12 UTC 1/23)</a:t>
                    </a:r>
                  </a:p>
                </p:txBody>
              </p:sp>
              <p:sp>
                <p:nvSpPr>
                  <p:cNvPr id="45" name="Rectangle 44"/>
                  <p:cNvSpPr/>
                  <p:nvPr/>
                </p:nvSpPr>
                <p:spPr>
                  <a:xfrm>
                    <a:off x="7258265" y="1981200"/>
                    <a:ext cx="763524" cy="9470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kern="0" dirty="0" smtClean="0">
                        <a:ln w="11430"/>
                        <a:solidFill>
                          <a:srgbClr val="FF0000"/>
                        </a:solidFill>
                        <a:effectLst>
                          <a:outerShdw blurRad="50800" dist="39000" dir="5460000" algn="tl">
                            <a:srgbClr val="000000">
                              <a:alpha val="38000"/>
                            </a:srgbClr>
                          </a:outerShdw>
                        </a:effectLst>
                        <a:latin typeface="Baskerville Old Face" panose="02020602080505020303" pitchFamily="18" charset="0"/>
                        <a:cs typeface="Arial"/>
                        <a:sym typeface="Arial"/>
                        <a:rtl val="0"/>
                      </a:rPr>
                      <a:t>L</a:t>
                    </a:r>
                  </a:p>
                </p:txBody>
              </p:sp>
              <p:sp>
                <p:nvSpPr>
                  <p:cNvPr id="46" name="TextBox 45"/>
                  <p:cNvSpPr txBox="1"/>
                  <p:nvPr/>
                </p:nvSpPr>
                <p:spPr>
                  <a:xfrm>
                    <a:off x="7798966" y="2285846"/>
                    <a:ext cx="1912142" cy="757604"/>
                  </a:xfrm>
                  <a:prstGeom prst="rect">
                    <a:avLst/>
                  </a:prstGeom>
                  <a:noFill/>
                </p:spPr>
                <p:txBody>
                  <a:bodyPr wrap="square" rtlCol="0">
                    <a:spAutoFit/>
                  </a:bodyPr>
                  <a:lstStyle/>
                  <a:p>
                    <a:pPr>
                      <a:defRPr/>
                    </a:pPr>
                    <a:r>
                      <a:rPr lang="en-US" sz="900" b="1" i="1" kern="0" dirty="0" smtClean="0">
                        <a:solidFill>
                          <a:srgbClr val="FF0000"/>
                        </a:solidFill>
                        <a:cs typeface="Arial"/>
                        <a:sym typeface="Arial"/>
                        <a:rtl val="0"/>
                      </a:rPr>
                      <a:t>985 </a:t>
                    </a:r>
                    <a:r>
                      <a:rPr lang="en-US" sz="900" b="1" i="1" kern="0" dirty="0" err="1" smtClean="0">
                        <a:solidFill>
                          <a:srgbClr val="FF0000"/>
                        </a:solidFill>
                        <a:cs typeface="Arial"/>
                        <a:sym typeface="Arial"/>
                        <a:rtl val="0"/>
                      </a:rPr>
                      <a:t>mb</a:t>
                    </a:r>
                    <a:r>
                      <a:rPr lang="en-US" sz="900" b="1" i="1" kern="0" dirty="0" smtClean="0">
                        <a:solidFill>
                          <a:srgbClr val="FF0000"/>
                        </a:solidFill>
                        <a:cs typeface="Arial"/>
                        <a:sym typeface="Arial"/>
                        <a:rtl val="0"/>
                      </a:rPr>
                      <a:t> </a:t>
                    </a:r>
                  </a:p>
                  <a:p>
                    <a:pPr>
                      <a:defRPr/>
                    </a:pPr>
                    <a:r>
                      <a:rPr lang="en-US" sz="900" b="1" i="1" kern="0" dirty="0" smtClean="0">
                        <a:solidFill>
                          <a:srgbClr val="FF0000"/>
                        </a:solidFill>
                        <a:cs typeface="Arial"/>
                        <a:sym typeface="Arial"/>
                        <a:rtl val="0"/>
                      </a:rPr>
                      <a:t>(00 UTC 1/24)</a:t>
                    </a:r>
                  </a:p>
                </p:txBody>
              </p:sp>
            </p:grpSp>
          </p:grpSp>
          <p:sp>
            <p:nvSpPr>
              <p:cNvPr id="29" name="Freeform 28"/>
              <p:cNvSpPr/>
              <p:nvPr/>
            </p:nvSpPr>
            <p:spPr>
              <a:xfrm>
                <a:off x="1651379" y="3275463"/>
                <a:ext cx="3957851" cy="2252238"/>
              </a:xfrm>
              <a:custGeom>
                <a:avLst/>
                <a:gdLst>
                  <a:gd name="connsiteX0" fmla="*/ 0 w 3957851"/>
                  <a:gd name="connsiteY0" fmla="*/ 1992573 h 2252238"/>
                  <a:gd name="connsiteX1" fmla="*/ 941696 w 3957851"/>
                  <a:gd name="connsiteY1" fmla="*/ 2156346 h 2252238"/>
                  <a:gd name="connsiteX2" fmla="*/ 1733266 w 3957851"/>
                  <a:gd name="connsiteY2" fmla="*/ 2210937 h 2252238"/>
                  <a:gd name="connsiteX3" fmla="*/ 2606722 w 3957851"/>
                  <a:gd name="connsiteY3" fmla="*/ 1528549 h 2252238"/>
                  <a:gd name="connsiteX4" fmla="*/ 3425588 w 3957851"/>
                  <a:gd name="connsiteY4" fmla="*/ 627797 h 2252238"/>
                  <a:gd name="connsiteX5" fmla="*/ 3957851 w 3957851"/>
                  <a:gd name="connsiteY5" fmla="*/ 0 h 2252238"/>
                  <a:gd name="connsiteX6" fmla="*/ 3957851 w 3957851"/>
                  <a:gd name="connsiteY6" fmla="*/ 0 h 225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851" h="2252238">
                    <a:moveTo>
                      <a:pt x="0" y="1992573"/>
                    </a:moveTo>
                    <a:cubicBezTo>
                      <a:pt x="326409" y="2056262"/>
                      <a:pt x="652818" y="2119952"/>
                      <a:pt x="941696" y="2156346"/>
                    </a:cubicBezTo>
                    <a:cubicBezTo>
                      <a:pt x="1230574" y="2192740"/>
                      <a:pt x="1455762" y="2315570"/>
                      <a:pt x="1733266" y="2210937"/>
                    </a:cubicBezTo>
                    <a:cubicBezTo>
                      <a:pt x="2010770" y="2106304"/>
                      <a:pt x="2324668" y="1792406"/>
                      <a:pt x="2606722" y="1528549"/>
                    </a:cubicBezTo>
                    <a:cubicBezTo>
                      <a:pt x="2888776" y="1264692"/>
                      <a:pt x="3200400" y="882555"/>
                      <a:pt x="3425588" y="627797"/>
                    </a:cubicBezTo>
                    <a:cubicBezTo>
                      <a:pt x="3650776" y="373039"/>
                      <a:pt x="3957851" y="0"/>
                      <a:pt x="3957851" y="0"/>
                    </a:cubicBezTo>
                    <a:lnTo>
                      <a:pt x="3957851" y="0"/>
                    </a:lnTo>
                  </a:path>
                </a:pathLst>
              </a:custGeom>
              <a:noFill/>
              <a:ln w="34925" cap="flat" cmpd="sng" algn="ctr">
                <a:solidFill>
                  <a:srgbClr val="660033">
                    <a:alpha val="60000"/>
                  </a:srgbClr>
                </a:solidFill>
                <a:prstDash val="solid"/>
                <a:miter lim="800000"/>
                <a:tailEnd type="triangle"/>
              </a:ln>
              <a:effectLst/>
            </p:spPr>
            <p:txBody>
              <a:bodyPr rtlCol="0" anchor="ctr"/>
              <a:lstStyle/>
              <a:p>
                <a:pPr algn="ctr">
                  <a:defRPr/>
                </a:pPr>
                <a:endParaRPr lang="en-US" sz="1400" kern="0" smtClean="0">
                  <a:solidFill>
                    <a:srgbClr val="FFFFFF"/>
                  </a:solidFill>
                  <a:sym typeface="Arial"/>
                  <a:rtl val="0"/>
                </a:endParaRPr>
              </a:p>
            </p:txBody>
          </p:sp>
          <p:sp>
            <p:nvSpPr>
              <p:cNvPr id="30" name="Freeform 29"/>
              <p:cNvSpPr/>
              <p:nvPr/>
            </p:nvSpPr>
            <p:spPr>
              <a:xfrm>
                <a:off x="6864825" y="2240912"/>
                <a:ext cx="1252484" cy="1798825"/>
              </a:xfrm>
              <a:custGeom>
                <a:avLst/>
                <a:gdLst>
                  <a:gd name="connsiteX0" fmla="*/ 0 w 967713"/>
                  <a:gd name="connsiteY0" fmla="*/ 1712536 h 1712536"/>
                  <a:gd name="connsiteX1" fmla="*/ 218364 w 967713"/>
                  <a:gd name="connsiteY1" fmla="*/ 1112035 h 1712536"/>
                  <a:gd name="connsiteX2" fmla="*/ 368489 w 967713"/>
                  <a:gd name="connsiteY2" fmla="*/ 361408 h 1712536"/>
                  <a:gd name="connsiteX3" fmla="*/ 532263 w 967713"/>
                  <a:gd name="connsiteY3" fmla="*/ 115748 h 1712536"/>
                  <a:gd name="connsiteX4" fmla="*/ 723331 w 967713"/>
                  <a:gd name="connsiteY4" fmla="*/ 74805 h 1712536"/>
                  <a:gd name="connsiteX5" fmla="*/ 941695 w 967713"/>
                  <a:gd name="connsiteY5" fmla="*/ 6566 h 1712536"/>
                  <a:gd name="connsiteX6" fmla="*/ 955343 w 967713"/>
                  <a:gd name="connsiteY6" fmla="*/ 6566 h 1712536"/>
                  <a:gd name="connsiteX0" fmla="*/ 0 w 1252484"/>
                  <a:gd name="connsiteY0" fmla="*/ 1798825 h 1798825"/>
                  <a:gd name="connsiteX1" fmla="*/ 218364 w 1252484"/>
                  <a:gd name="connsiteY1" fmla="*/ 1198324 h 1798825"/>
                  <a:gd name="connsiteX2" fmla="*/ 368489 w 1252484"/>
                  <a:gd name="connsiteY2" fmla="*/ 447697 h 1798825"/>
                  <a:gd name="connsiteX3" fmla="*/ 532263 w 1252484"/>
                  <a:gd name="connsiteY3" fmla="*/ 202037 h 1798825"/>
                  <a:gd name="connsiteX4" fmla="*/ 723331 w 1252484"/>
                  <a:gd name="connsiteY4" fmla="*/ 161094 h 1798825"/>
                  <a:gd name="connsiteX5" fmla="*/ 941695 w 1252484"/>
                  <a:gd name="connsiteY5" fmla="*/ 92855 h 1798825"/>
                  <a:gd name="connsiteX6" fmla="*/ 1252484 w 1252484"/>
                  <a:gd name="connsiteY6" fmla="*/ 0 h 179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2484" h="1798825">
                    <a:moveTo>
                      <a:pt x="0" y="1798825"/>
                    </a:moveTo>
                    <a:cubicBezTo>
                      <a:pt x="78474" y="1611168"/>
                      <a:pt x="156949" y="1423512"/>
                      <a:pt x="218364" y="1198324"/>
                    </a:cubicBezTo>
                    <a:cubicBezTo>
                      <a:pt x="279779" y="973136"/>
                      <a:pt x="316173" y="613745"/>
                      <a:pt x="368489" y="447697"/>
                    </a:cubicBezTo>
                    <a:cubicBezTo>
                      <a:pt x="420805" y="281649"/>
                      <a:pt x="473123" y="249804"/>
                      <a:pt x="532263" y="202037"/>
                    </a:cubicBezTo>
                    <a:cubicBezTo>
                      <a:pt x="591403" y="154270"/>
                      <a:pt x="655092" y="179291"/>
                      <a:pt x="723331" y="161094"/>
                    </a:cubicBezTo>
                    <a:cubicBezTo>
                      <a:pt x="791570" y="142897"/>
                      <a:pt x="853503" y="119704"/>
                      <a:pt x="941695" y="92855"/>
                    </a:cubicBezTo>
                    <a:lnTo>
                      <a:pt x="1252484" y="0"/>
                    </a:lnTo>
                  </a:path>
                </a:pathLst>
              </a:custGeom>
              <a:noFill/>
              <a:ln w="34925" cap="flat" cmpd="sng" algn="ctr">
                <a:solidFill>
                  <a:srgbClr val="FF0000">
                    <a:alpha val="60000"/>
                  </a:srgbClr>
                </a:solidFill>
                <a:prstDash val="solid"/>
                <a:miter lim="800000"/>
                <a:tailEnd type="triangle"/>
              </a:ln>
              <a:effectLst/>
            </p:spPr>
            <p:txBody>
              <a:bodyPr rtlCol="0" anchor="ctr"/>
              <a:lstStyle/>
              <a:p>
                <a:pPr algn="ctr">
                  <a:defRPr/>
                </a:pPr>
                <a:endParaRPr lang="en-US" sz="1400" kern="0" smtClean="0">
                  <a:solidFill>
                    <a:srgbClr val="FFFFFF"/>
                  </a:solidFill>
                  <a:sym typeface="Arial"/>
                  <a:rtl val="0"/>
                </a:endParaRPr>
              </a:p>
            </p:txBody>
          </p:sp>
        </p:grpSp>
        <p:sp>
          <p:nvSpPr>
            <p:cNvPr id="23" name="Rectangle 22"/>
            <p:cNvSpPr/>
            <p:nvPr/>
          </p:nvSpPr>
          <p:spPr>
            <a:xfrm>
              <a:off x="8098737" y="669965"/>
              <a:ext cx="763524" cy="9470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kern="0" dirty="0" smtClean="0">
                  <a:ln w="11430"/>
                  <a:solidFill>
                    <a:srgbClr val="F79646">
                      <a:lumMod val="75000"/>
                    </a:srgbClr>
                  </a:solidFill>
                  <a:effectLst>
                    <a:outerShdw blurRad="50800" dist="39000" dir="5460000" algn="tl">
                      <a:srgbClr val="000000">
                        <a:alpha val="38000"/>
                      </a:srgbClr>
                    </a:outerShdw>
                  </a:effectLst>
                  <a:latin typeface="Baskerville Old Face" panose="02020602080505020303" pitchFamily="18" charset="0"/>
                  <a:cs typeface="Arial"/>
                  <a:sym typeface="Arial"/>
                  <a:rtl val="0"/>
                </a:rPr>
                <a:t>L</a:t>
              </a:r>
            </a:p>
          </p:txBody>
        </p:sp>
        <p:sp>
          <p:nvSpPr>
            <p:cNvPr id="24" name="Rectangle 23"/>
            <p:cNvSpPr/>
            <p:nvPr/>
          </p:nvSpPr>
          <p:spPr>
            <a:xfrm>
              <a:off x="8347363" y="130402"/>
              <a:ext cx="763524" cy="9470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kern="0" dirty="0" smtClean="0">
                  <a:ln w="11430"/>
                  <a:solidFill>
                    <a:srgbClr val="F79646">
                      <a:lumMod val="75000"/>
                    </a:srgbClr>
                  </a:solidFill>
                  <a:effectLst>
                    <a:outerShdw blurRad="50800" dist="39000" dir="5460000" algn="tl">
                      <a:srgbClr val="000000">
                        <a:alpha val="38000"/>
                      </a:srgbClr>
                    </a:outerShdw>
                  </a:effectLst>
                  <a:latin typeface="Baskerville Old Face" panose="02020602080505020303" pitchFamily="18" charset="0"/>
                  <a:cs typeface="Arial"/>
                  <a:sym typeface="Arial"/>
                  <a:rtl val="0"/>
                </a:rPr>
                <a:t>L</a:t>
              </a:r>
            </a:p>
          </p:txBody>
        </p:sp>
        <p:sp>
          <p:nvSpPr>
            <p:cNvPr id="25" name="TextBox 24"/>
            <p:cNvSpPr txBox="1"/>
            <p:nvPr/>
          </p:nvSpPr>
          <p:spPr>
            <a:xfrm>
              <a:off x="7034357" y="1221331"/>
              <a:ext cx="1928501" cy="757604"/>
            </a:xfrm>
            <a:prstGeom prst="rect">
              <a:avLst/>
            </a:prstGeom>
            <a:noFill/>
          </p:spPr>
          <p:txBody>
            <a:bodyPr wrap="square" rtlCol="0">
              <a:spAutoFit/>
            </a:bodyPr>
            <a:lstStyle/>
            <a:p>
              <a:pPr>
                <a:defRPr/>
              </a:pPr>
              <a:r>
                <a:rPr lang="en-US" sz="900" b="1" i="1" kern="0" dirty="0" smtClean="0">
                  <a:solidFill>
                    <a:srgbClr val="F79646">
                      <a:lumMod val="75000"/>
                    </a:srgbClr>
                  </a:solidFill>
                  <a:cs typeface="Arial"/>
                  <a:sym typeface="Arial"/>
                  <a:rtl val="0"/>
                </a:rPr>
                <a:t>984 </a:t>
              </a:r>
              <a:r>
                <a:rPr lang="en-US" sz="900" b="1" i="1" kern="0" dirty="0" err="1" smtClean="0">
                  <a:solidFill>
                    <a:srgbClr val="F79646">
                      <a:lumMod val="75000"/>
                    </a:srgbClr>
                  </a:solidFill>
                  <a:cs typeface="Arial"/>
                  <a:sym typeface="Arial"/>
                  <a:rtl val="0"/>
                </a:rPr>
                <a:t>mb</a:t>
              </a:r>
              <a:r>
                <a:rPr lang="en-US" sz="900" b="1" i="1" kern="0" dirty="0" smtClean="0">
                  <a:solidFill>
                    <a:srgbClr val="F79646">
                      <a:lumMod val="75000"/>
                    </a:srgbClr>
                  </a:solidFill>
                  <a:cs typeface="Arial"/>
                  <a:sym typeface="Arial"/>
                  <a:rtl val="0"/>
                </a:rPr>
                <a:t> </a:t>
              </a:r>
            </a:p>
            <a:p>
              <a:pPr>
                <a:defRPr/>
              </a:pPr>
              <a:r>
                <a:rPr lang="en-US" sz="900" b="1" i="1" kern="0" dirty="0" smtClean="0">
                  <a:solidFill>
                    <a:srgbClr val="F79646">
                      <a:lumMod val="75000"/>
                    </a:srgbClr>
                  </a:solidFill>
                  <a:cs typeface="Arial"/>
                  <a:sym typeface="Arial"/>
                  <a:rtl val="0"/>
                </a:rPr>
                <a:t>(00 UTC 1/24)</a:t>
              </a:r>
            </a:p>
          </p:txBody>
        </p:sp>
        <p:sp>
          <p:nvSpPr>
            <p:cNvPr id="26" name="TextBox 25"/>
            <p:cNvSpPr txBox="1"/>
            <p:nvPr/>
          </p:nvSpPr>
          <p:spPr>
            <a:xfrm>
              <a:off x="6490620" y="178072"/>
              <a:ext cx="1970993" cy="757604"/>
            </a:xfrm>
            <a:prstGeom prst="rect">
              <a:avLst/>
            </a:prstGeom>
            <a:solidFill>
              <a:sysClr val="window" lastClr="FFFFFF"/>
            </a:solidFill>
          </p:spPr>
          <p:txBody>
            <a:bodyPr wrap="square" rtlCol="0">
              <a:spAutoFit/>
            </a:bodyPr>
            <a:lstStyle/>
            <a:p>
              <a:pPr>
                <a:defRPr/>
              </a:pPr>
              <a:r>
                <a:rPr lang="en-US" sz="900" b="1" i="1" kern="0" dirty="0" smtClean="0">
                  <a:solidFill>
                    <a:srgbClr val="F79646">
                      <a:lumMod val="75000"/>
                    </a:srgbClr>
                  </a:solidFill>
                  <a:cs typeface="Arial"/>
                  <a:sym typeface="Arial"/>
                  <a:rtl val="0"/>
                </a:rPr>
                <a:t>985 </a:t>
              </a:r>
              <a:r>
                <a:rPr lang="en-US" sz="900" b="1" i="1" kern="0" dirty="0" err="1" smtClean="0">
                  <a:solidFill>
                    <a:srgbClr val="F79646">
                      <a:lumMod val="75000"/>
                    </a:srgbClr>
                  </a:solidFill>
                  <a:cs typeface="Arial"/>
                  <a:sym typeface="Arial"/>
                  <a:rtl val="0"/>
                </a:rPr>
                <a:t>mb</a:t>
              </a:r>
              <a:r>
                <a:rPr lang="en-US" sz="900" b="1" i="1" kern="0" dirty="0" smtClean="0">
                  <a:solidFill>
                    <a:srgbClr val="F79646">
                      <a:lumMod val="75000"/>
                    </a:srgbClr>
                  </a:solidFill>
                  <a:cs typeface="Arial"/>
                  <a:sym typeface="Arial"/>
                  <a:rtl val="0"/>
                </a:rPr>
                <a:t> </a:t>
              </a:r>
            </a:p>
            <a:p>
              <a:pPr>
                <a:defRPr/>
              </a:pPr>
              <a:r>
                <a:rPr lang="en-US" sz="900" b="1" i="1" kern="0" dirty="0" smtClean="0">
                  <a:solidFill>
                    <a:srgbClr val="F79646">
                      <a:lumMod val="75000"/>
                    </a:srgbClr>
                  </a:solidFill>
                  <a:cs typeface="Arial"/>
                  <a:sym typeface="Arial"/>
                  <a:rtl val="0"/>
                </a:rPr>
                <a:t>(12 UTC 1/24)</a:t>
              </a:r>
            </a:p>
          </p:txBody>
        </p:sp>
        <p:sp>
          <p:nvSpPr>
            <p:cNvPr id="27" name="Freeform 26"/>
            <p:cNvSpPr/>
            <p:nvPr/>
          </p:nvSpPr>
          <p:spPr>
            <a:xfrm>
              <a:off x="8461612" y="204716"/>
              <a:ext cx="586854" cy="859809"/>
            </a:xfrm>
            <a:custGeom>
              <a:avLst/>
              <a:gdLst>
                <a:gd name="connsiteX0" fmla="*/ 0 w 586854"/>
                <a:gd name="connsiteY0" fmla="*/ 859809 h 859809"/>
                <a:gd name="connsiteX1" fmla="*/ 54591 w 586854"/>
                <a:gd name="connsiteY1" fmla="*/ 736980 h 859809"/>
                <a:gd name="connsiteX2" fmla="*/ 313898 w 586854"/>
                <a:gd name="connsiteY2" fmla="*/ 313899 h 859809"/>
                <a:gd name="connsiteX3" fmla="*/ 586854 w 586854"/>
                <a:gd name="connsiteY3" fmla="*/ 0 h 859809"/>
              </a:gdLst>
              <a:ahLst/>
              <a:cxnLst>
                <a:cxn ang="0">
                  <a:pos x="connsiteX0" y="connsiteY0"/>
                </a:cxn>
                <a:cxn ang="0">
                  <a:pos x="connsiteX1" y="connsiteY1"/>
                </a:cxn>
                <a:cxn ang="0">
                  <a:pos x="connsiteX2" y="connsiteY2"/>
                </a:cxn>
                <a:cxn ang="0">
                  <a:pos x="connsiteX3" y="connsiteY3"/>
                </a:cxn>
              </a:cxnLst>
              <a:rect l="l" t="t" r="r" b="b"/>
              <a:pathLst>
                <a:path w="586854" h="859809">
                  <a:moveTo>
                    <a:pt x="0" y="859809"/>
                  </a:moveTo>
                  <a:cubicBezTo>
                    <a:pt x="1137" y="843887"/>
                    <a:pt x="2275" y="827965"/>
                    <a:pt x="54591" y="736980"/>
                  </a:cubicBezTo>
                  <a:cubicBezTo>
                    <a:pt x="106907" y="645995"/>
                    <a:pt x="225188" y="436729"/>
                    <a:pt x="313898" y="313899"/>
                  </a:cubicBezTo>
                  <a:cubicBezTo>
                    <a:pt x="402609" y="191069"/>
                    <a:pt x="494731" y="95534"/>
                    <a:pt x="586854" y="0"/>
                  </a:cubicBezTo>
                </a:path>
              </a:pathLst>
            </a:custGeom>
            <a:noFill/>
            <a:ln w="34925" cap="flat" cmpd="sng" algn="ctr">
              <a:solidFill>
                <a:srgbClr val="70AD47">
                  <a:lumMod val="75000"/>
                  <a:alpha val="60000"/>
                </a:srgbClr>
              </a:solidFill>
              <a:prstDash val="solid"/>
              <a:miter lim="800000"/>
              <a:tailEnd type="triangle"/>
            </a:ln>
            <a:effectLst/>
          </p:spPr>
          <p:txBody>
            <a:bodyPr rtlCol="0" anchor="ctr"/>
            <a:lstStyle/>
            <a:p>
              <a:pPr algn="ctr">
                <a:defRPr/>
              </a:pPr>
              <a:endParaRPr lang="en-US" sz="1400" kern="0" smtClean="0">
                <a:solidFill>
                  <a:srgbClr val="FFFFFF"/>
                </a:solidFill>
                <a:sym typeface="Arial"/>
                <a:rtl val="0"/>
              </a:endParaRPr>
            </a:p>
          </p:txBody>
        </p:sp>
      </p:grpSp>
      <p:sp>
        <p:nvSpPr>
          <p:cNvPr id="47" name="TextBox 46"/>
          <p:cNvSpPr txBox="1"/>
          <p:nvPr/>
        </p:nvSpPr>
        <p:spPr>
          <a:xfrm>
            <a:off x="2243120" y="3604628"/>
            <a:ext cx="2709880" cy="523220"/>
          </a:xfrm>
          <a:prstGeom prst="rect">
            <a:avLst/>
          </a:prstGeom>
          <a:solidFill>
            <a:sysClr val="window" lastClr="FFFFFF"/>
          </a:solidFill>
          <a:ln>
            <a:solidFill>
              <a:sysClr val="windowText" lastClr="000000">
                <a:lumMod val="50000"/>
                <a:lumOff val="50000"/>
              </a:sysClr>
            </a:solidFill>
          </a:ln>
        </p:spPr>
        <p:txBody>
          <a:bodyPr wrap="square" rtlCol="0">
            <a:spAutoFit/>
          </a:bodyPr>
          <a:lstStyle/>
          <a:p>
            <a:pPr algn="ctr">
              <a:defRPr/>
            </a:pPr>
            <a:r>
              <a:rPr lang="en-US" sz="1400" b="1" kern="0" dirty="0" smtClean="0">
                <a:solidFill>
                  <a:srgbClr val="4F81BD">
                    <a:lumMod val="50000"/>
                  </a:srgbClr>
                </a:solidFill>
                <a:cs typeface="Arial"/>
                <a:sym typeface="Arial"/>
                <a:rtl val="0"/>
              </a:rPr>
              <a:t>Observed Low Tracks </a:t>
            </a:r>
          </a:p>
          <a:p>
            <a:pPr algn="ctr">
              <a:defRPr/>
            </a:pPr>
            <a:r>
              <a:rPr lang="en-US" sz="1400" b="1" kern="0" dirty="0" smtClean="0">
                <a:solidFill>
                  <a:srgbClr val="4F81BD">
                    <a:lumMod val="50000"/>
                  </a:srgbClr>
                </a:solidFill>
                <a:cs typeface="Arial"/>
                <a:sym typeface="Arial"/>
                <a:rtl val="0"/>
              </a:rPr>
              <a:t>(12 UTC 1/21 – 12 UTC 1/24)</a:t>
            </a:r>
          </a:p>
        </p:txBody>
      </p:sp>
      <p:sp>
        <p:nvSpPr>
          <p:cNvPr id="50" name="TextBox 49"/>
          <p:cNvSpPr txBox="1"/>
          <p:nvPr/>
        </p:nvSpPr>
        <p:spPr>
          <a:xfrm>
            <a:off x="6019800" y="533401"/>
            <a:ext cx="3042666" cy="228600"/>
          </a:xfrm>
          <a:prstGeom prst="rect">
            <a:avLst/>
          </a:prstGeom>
          <a:solidFill>
            <a:sysClr val="window" lastClr="FFFFFF"/>
          </a:solidFill>
        </p:spPr>
        <p:txBody>
          <a:bodyPr wrap="square" rtlCol="0">
            <a:noAutofit/>
          </a:bodyPr>
          <a:lstStyle/>
          <a:p>
            <a:pPr algn="ctr">
              <a:defRPr/>
            </a:pPr>
            <a:r>
              <a:rPr lang="en-US" sz="1400" b="1" kern="0" dirty="0" smtClean="0">
                <a:solidFill>
                  <a:prstClr val="black"/>
                </a:solidFill>
              </a:rPr>
              <a:t>Issued 22 UTC 1/22</a:t>
            </a:r>
          </a:p>
        </p:txBody>
      </p:sp>
      <p:sp>
        <p:nvSpPr>
          <p:cNvPr id="51" name="Slide Number Placeholder 1"/>
          <p:cNvSpPr txBox="1">
            <a:spLocks/>
          </p:cNvSpPr>
          <p:nvPr/>
        </p:nvSpPr>
        <p:spPr>
          <a:xfrm>
            <a:off x="7086600" y="65690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782D01-1D25-4BDA-8749-AB28E140EA18}" type="slidenum">
              <a:rPr lang="en-US" sz="1200" smtClean="0">
                <a:solidFill>
                  <a:prstClr val="black">
                    <a:tint val="75000"/>
                  </a:prstClr>
                </a:solidFill>
              </a:rPr>
              <a:pPr algn="r"/>
              <a:t>36</a:t>
            </a:fld>
            <a:endParaRPr lang="en-US" sz="1200" dirty="0">
              <a:solidFill>
                <a:prstClr val="black">
                  <a:tint val="75000"/>
                </a:prstClr>
              </a:solidFill>
            </a:endParaRPr>
          </a:p>
        </p:txBody>
      </p:sp>
      <p:sp>
        <p:nvSpPr>
          <p:cNvPr id="2" name="Rectangle 1"/>
          <p:cNvSpPr/>
          <p:nvPr/>
        </p:nvSpPr>
        <p:spPr>
          <a:xfrm>
            <a:off x="2209800" y="3581400"/>
            <a:ext cx="4646712" cy="31702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59141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7148" y="2775401"/>
            <a:ext cx="2457451" cy="322594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7149" y="1664906"/>
            <a:ext cx="2457449" cy="1015663"/>
          </a:xfrm>
          <a:prstGeom prst="rect">
            <a:avLst/>
          </a:prstGeom>
          <a:solidFill>
            <a:sysClr val="window" lastClr="FFFFFF"/>
          </a:solidFill>
        </p:spPr>
        <p:txBody>
          <a:bodyPr wrap="square" rtlCol="0">
            <a:spAutoFit/>
          </a:bodyPr>
          <a:lstStyle/>
          <a:p>
            <a:pPr algn="ctr">
              <a:defRPr/>
            </a:pPr>
            <a:r>
              <a:rPr lang="en-US" sz="2000" b="1" kern="0" dirty="0" smtClean="0">
                <a:solidFill>
                  <a:prstClr val="black"/>
                </a:solidFill>
                <a:latin typeface="Franklin Gothic Book"/>
              </a:rPr>
              <a:t>Experimental Probability Forecast</a:t>
            </a:r>
          </a:p>
          <a:p>
            <a:pPr algn="ctr">
              <a:defRPr/>
            </a:pPr>
            <a:r>
              <a:rPr lang="en-US" sz="2000" b="1" kern="0" dirty="0" smtClean="0">
                <a:solidFill>
                  <a:prstClr val="black"/>
                </a:solidFill>
                <a:latin typeface="Franklin Gothic Book"/>
              </a:rPr>
              <a:t>4 days prior to event</a:t>
            </a:r>
          </a:p>
        </p:txBody>
      </p:sp>
      <p:pic>
        <p:nvPicPr>
          <p:cNvPr id="3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150" y="2884106"/>
            <a:ext cx="266700" cy="237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667000" y="1664905"/>
            <a:ext cx="3110432" cy="1015663"/>
          </a:xfrm>
          <a:prstGeom prst="rect">
            <a:avLst/>
          </a:prstGeom>
          <a:solidFill>
            <a:sysClr val="window" lastClr="FFFFFF"/>
          </a:solidFill>
        </p:spPr>
        <p:txBody>
          <a:bodyPr wrap="square" rtlCol="0">
            <a:spAutoFit/>
          </a:bodyPr>
          <a:lstStyle/>
          <a:p>
            <a:pPr algn="ctr">
              <a:defRPr/>
            </a:pPr>
            <a:r>
              <a:rPr lang="en-US" sz="2000" b="1" kern="0" dirty="0" smtClean="0">
                <a:solidFill>
                  <a:prstClr val="black"/>
                </a:solidFill>
                <a:latin typeface="Franklin Gothic Book"/>
              </a:rPr>
              <a:t>Probability  Forecast for</a:t>
            </a:r>
          </a:p>
          <a:p>
            <a:pPr algn="ctr">
              <a:defRPr/>
            </a:pPr>
            <a:r>
              <a:rPr lang="en-US" sz="2000" b="1" kern="0" dirty="0" smtClean="0">
                <a:solidFill>
                  <a:prstClr val="black"/>
                </a:solidFill>
                <a:latin typeface="Franklin Gothic Book"/>
              </a:rPr>
              <a:t>48-hour Snowfall</a:t>
            </a:r>
          </a:p>
          <a:p>
            <a:pPr algn="ctr">
              <a:defRPr/>
            </a:pPr>
            <a:r>
              <a:rPr lang="en-US" sz="2000" b="1" kern="0" dirty="0" smtClean="0">
                <a:solidFill>
                  <a:prstClr val="black"/>
                </a:solidFill>
                <a:latin typeface="Franklin Gothic Book"/>
              </a:rPr>
              <a:t>3 days prior to event</a:t>
            </a:r>
          </a:p>
        </p:txBody>
      </p:sp>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67000" y="2764366"/>
            <a:ext cx="3110433" cy="3236983"/>
          </a:xfrm>
          <a:prstGeom prst="rect">
            <a:avLst/>
          </a:prstGeom>
        </p:spPr>
      </p:pic>
      <p:pic>
        <p:nvPicPr>
          <p:cNvPr id="40" name="Picture 3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52389" y="2775401"/>
            <a:ext cx="3291611" cy="3262383"/>
          </a:xfrm>
          <a:prstGeom prst="rect">
            <a:avLst/>
          </a:prstGeom>
        </p:spPr>
      </p:pic>
      <p:sp>
        <p:nvSpPr>
          <p:cNvPr id="41" name="TextBox 40"/>
          <p:cNvSpPr txBox="1"/>
          <p:nvPr/>
        </p:nvSpPr>
        <p:spPr>
          <a:xfrm>
            <a:off x="5777432" y="1664906"/>
            <a:ext cx="3110433" cy="1015663"/>
          </a:xfrm>
          <a:prstGeom prst="rect">
            <a:avLst/>
          </a:prstGeom>
          <a:solidFill>
            <a:sysClr val="window" lastClr="FFFFFF"/>
          </a:solidFill>
        </p:spPr>
        <p:txBody>
          <a:bodyPr wrap="square" rtlCol="0">
            <a:spAutoFit/>
          </a:bodyPr>
          <a:lstStyle/>
          <a:p>
            <a:pPr algn="ctr">
              <a:defRPr/>
            </a:pPr>
            <a:r>
              <a:rPr lang="en-US" sz="2000" b="1" kern="0" dirty="0" smtClean="0">
                <a:solidFill>
                  <a:prstClr val="black"/>
                </a:solidFill>
                <a:latin typeface="Franklin Gothic Book"/>
              </a:rPr>
              <a:t>Probability Forecast for</a:t>
            </a:r>
          </a:p>
          <a:p>
            <a:pPr algn="ctr">
              <a:defRPr/>
            </a:pPr>
            <a:r>
              <a:rPr lang="en-US" sz="2000" b="1" kern="0" dirty="0" smtClean="0">
                <a:solidFill>
                  <a:prstClr val="black"/>
                </a:solidFill>
                <a:latin typeface="Franklin Gothic Book"/>
              </a:rPr>
              <a:t>48-hour Snowfall</a:t>
            </a:r>
          </a:p>
          <a:p>
            <a:pPr algn="ctr">
              <a:defRPr/>
            </a:pPr>
            <a:r>
              <a:rPr lang="en-US" sz="2000" b="1" kern="0" dirty="0" smtClean="0">
                <a:solidFill>
                  <a:prstClr val="black"/>
                </a:solidFill>
                <a:latin typeface="Franklin Gothic Book"/>
              </a:rPr>
              <a:t>2 days prior to event</a:t>
            </a:r>
          </a:p>
        </p:txBody>
      </p:sp>
      <p:sp>
        <p:nvSpPr>
          <p:cNvPr id="3" name="Slide Number Placeholder 2"/>
          <p:cNvSpPr>
            <a:spLocks noGrp="1"/>
          </p:cNvSpPr>
          <p:nvPr>
            <p:ph type="sldNum" sz="quarter" idx="12"/>
          </p:nvPr>
        </p:nvSpPr>
        <p:spPr/>
        <p:txBody>
          <a:bodyPr/>
          <a:lstStyle/>
          <a:p>
            <a:fld id="{C7782D01-1D25-4BDA-8749-AB28E140EA18}" type="slidenum">
              <a:rPr lang="en-US" smtClean="0">
                <a:solidFill>
                  <a:prstClr val="black">
                    <a:tint val="75000"/>
                  </a:prstClr>
                </a:solidFill>
              </a:rPr>
              <a:pPr/>
              <a:t>37</a:t>
            </a:fld>
            <a:endParaRPr lang="en-US">
              <a:solidFill>
                <a:prstClr val="black">
                  <a:tint val="75000"/>
                </a:prstClr>
              </a:solidFill>
            </a:endParaRPr>
          </a:p>
        </p:txBody>
      </p:sp>
      <p:sp>
        <p:nvSpPr>
          <p:cNvPr id="13" name="Title 1"/>
          <p:cNvSpPr txBox="1">
            <a:spLocks/>
          </p:cNvSpPr>
          <p:nvPr/>
        </p:nvSpPr>
        <p:spPr>
          <a:xfrm>
            <a:off x="228600" y="76200"/>
            <a:ext cx="8610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Northeast Blizzard</a:t>
            </a:r>
            <a:br>
              <a:rPr lang="en-US"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br>
            <a:r>
              <a:rPr lang="en-US" sz="40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January 23, 2016</a:t>
            </a:r>
            <a:endParaRPr lang="en-US" sz="4000" b="1" dirty="0">
              <a:solidFill>
                <a:srgbClr val="3B5A97"/>
              </a:solidFill>
              <a:effectLst>
                <a:outerShdw blurRad="38100" dist="38100" dir="2700000" algn="tl">
                  <a:srgbClr val="000000">
                    <a:alpha val="43137"/>
                  </a:srgbClr>
                </a:outerShdw>
              </a:effectLst>
              <a:latin typeface="Franklin Gothic Medium" panose="020B0603020102020204" pitchFamily="34" charset="0"/>
            </a:endParaRPr>
          </a:p>
        </p:txBody>
      </p:sp>
    </p:spTree>
    <p:extLst>
      <p:ext uri="{BB962C8B-B14F-4D97-AF65-F5344CB8AC3E}">
        <p14:creationId xmlns:p14="http://schemas.microsoft.com/office/powerpoint/2010/main" val="1059849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5" y="1556187"/>
            <a:ext cx="1517638" cy="4156858"/>
          </a:xfrm>
          <a:prstGeom prst="rect">
            <a:avLst/>
          </a:prstGeom>
          <a:noFill/>
        </p:spPr>
        <p:txBody>
          <a:bodyPr wrap="square" lIns="93296" tIns="46648" rIns="93296" bIns="46648" rtlCol="0">
            <a:spAutoFit/>
          </a:bodyPr>
          <a:lstStyle/>
          <a:p>
            <a:pPr algn="ctr" defTabSz="932173"/>
            <a:r>
              <a:rPr lang="en-US" kern="0" dirty="0" smtClean="0">
                <a:solidFill>
                  <a:srgbClr val="000000"/>
                </a:solidFill>
                <a:latin typeface="Calibri"/>
                <a:cs typeface="Arial"/>
                <a:sym typeface="Arial"/>
              </a:rPr>
              <a:t>Medium range products begin</a:t>
            </a:r>
          </a:p>
          <a:p>
            <a:pPr algn="ctr" defTabSz="932173"/>
            <a:r>
              <a:rPr lang="en-US" kern="0" dirty="0" smtClean="0">
                <a:solidFill>
                  <a:srgbClr val="000000"/>
                </a:solidFill>
                <a:latin typeface="Calibri"/>
                <a:cs typeface="Arial"/>
                <a:sym typeface="Arial"/>
              </a:rPr>
              <a:t>identifying heavy snow threat for the end of next week</a:t>
            </a:r>
          </a:p>
          <a:p>
            <a:pPr algn="ctr" defTabSz="932173"/>
            <a:endParaRPr lang="en-US" sz="1200" kern="0" dirty="0">
              <a:solidFill>
                <a:srgbClr val="000000"/>
              </a:solidFill>
              <a:latin typeface="Calibri"/>
              <a:cs typeface="Arial"/>
              <a:sym typeface="Arial"/>
            </a:endParaRPr>
          </a:p>
          <a:p>
            <a:pPr algn="ctr" defTabSz="932173"/>
            <a:r>
              <a:rPr lang="en-US" kern="0" dirty="0" smtClean="0">
                <a:solidFill>
                  <a:srgbClr val="0000FF"/>
                </a:solidFill>
                <a:effectLst>
                  <a:outerShdw blurRad="38100" dist="38100" dir="2700000" algn="tl">
                    <a:srgbClr val="000000">
                      <a:alpha val="43137"/>
                    </a:srgbClr>
                  </a:outerShdw>
                </a:effectLst>
                <a:latin typeface="Calibri"/>
                <a:cs typeface="Arial"/>
                <a:sym typeface="Arial"/>
              </a:rPr>
              <a:t>NWS offices begin briefing partners on potential storm</a:t>
            </a:r>
            <a:endParaRPr lang="en-US" kern="0" dirty="0">
              <a:solidFill>
                <a:srgbClr val="0000FF"/>
              </a:solidFill>
              <a:effectLst>
                <a:outerShdw blurRad="38100" dist="38100" dir="2700000" algn="tl">
                  <a:srgbClr val="000000">
                    <a:alpha val="43137"/>
                  </a:srgbClr>
                </a:outerShdw>
              </a:effectLst>
              <a:latin typeface="Calibri"/>
              <a:cs typeface="Arial"/>
              <a:sym typeface="Arial"/>
            </a:endParaRPr>
          </a:p>
        </p:txBody>
      </p:sp>
      <p:sp>
        <p:nvSpPr>
          <p:cNvPr id="7" name="TextBox 6"/>
          <p:cNvSpPr txBox="1"/>
          <p:nvPr/>
        </p:nvSpPr>
        <p:spPr>
          <a:xfrm>
            <a:off x="1658718" y="1545338"/>
            <a:ext cx="1589868" cy="3095029"/>
          </a:xfrm>
          <a:prstGeom prst="rect">
            <a:avLst/>
          </a:prstGeom>
          <a:noFill/>
        </p:spPr>
        <p:txBody>
          <a:bodyPr wrap="square" lIns="93296" tIns="46648" rIns="93296" bIns="46648" rtlCol="0">
            <a:spAutoFit/>
          </a:bodyPr>
          <a:lstStyle/>
          <a:p>
            <a:pPr algn="ctr" defTabSz="932173"/>
            <a:r>
              <a:rPr lang="en-US" kern="0" dirty="0" smtClean="0">
                <a:solidFill>
                  <a:srgbClr val="000000"/>
                </a:solidFill>
                <a:latin typeface="Calibri"/>
                <a:cs typeface="Arial"/>
                <a:sym typeface="Arial"/>
              </a:rPr>
              <a:t>Confidence increasing</a:t>
            </a:r>
          </a:p>
          <a:p>
            <a:pPr algn="ctr" defTabSz="932173"/>
            <a:endParaRPr lang="en-US" sz="600" kern="0" dirty="0">
              <a:solidFill>
                <a:srgbClr val="000000"/>
              </a:solidFill>
              <a:latin typeface="Calibri"/>
              <a:cs typeface="Arial"/>
              <a:sym typeface="Arial"/>
            </a:endParaRPr>
          </a:p>
          <a:p>
            <a:pPr algn="ctr" defTabSz="932173"/>
            <a:r>
              <a:rPr lang="en-US" kern="0" dirty="0" smtClean="0">
                <a:solidFill>
                  <a:srgbClr val="0000FF"/>
                </a:solidFill>
                <a:effectLst>
                  <a:outerShdw blurRad="38100" dist="38100" dir="2700000" algn="tl">
                    <a:srgbClr val="000000">
                      <a:alpha val="43137"/>
                    </a:srgbClr>
                  </a:outerShdw>
                </a:effectLst>
                <a:latin typeface="Calibri"/>
                <a:cs typeface="Arial"/>
                <a:sym typeface="Arial"/>
              </a:rPr>
              <a:t>Partner Coordination/ Briefings</a:t>
            </a:r>
          </a:p>
          <a:p>
            <a:pPr algn="ctr" defTabSz="932173"/>
            <a:endParaRPr lang="en-US" sz="900" kern="0" dirty="0">
              <a:solidFill>
                <a:srgbClr val="000000"/>
              </a:solidFill>
              <a:latin typeface="Calibri"/>
              <a:cs typeface="Arial"/>
              <a:sym typeface="Arial"/>
            </a:endParaRPr>
          </a:p>
          <a:p>
            <a:pPr algn="ctr" defTabSz="932173"/>
            <a:endParaRPr lang="en-US" kern="0" dirty="0" smtClean="0">
              <a:solidFill>
                <a:srgbClr val="000000"/>
              </a:solidFill>
              <a:latin typeface="Calibri"/>
              <a:cs typeface="Arial"/>
              <a:sym typeface="Arial"/>
            </a:endParaRPr>
          </a:p>
          <a:p>
            <a:pPr algn="ctr" defTabSz="932173"/>
            <a:endParaRPr lang="en-US" kern="0" dirty="0">
              <a:solidFill>
                <a:srgbClr val="000000"/>
              </a:solidFill>
              <a:latin typeface="Calibri"/>
              <a:cs typeface="Arial"/>
              <a:sym typeface="Arial"/>
            </a:endParaRPr>
          </a:p>
          <a:p>
            <a:pPr algn="ctr" defTabSz="932173"/>
            <a:endParaRPr lang="en-US" kern="0" dirty="0" smtClean="0">
              <a:solidFill>
                <a:srgbClr val="000000"/>
              </a:solidFill>
              <a:latin typeface="Calibri"/>
              <a:cs typeface="Arial"/>
              <a:sym typeface="Arial"/>
            </a:endParaRPr>
          </a:p>
          <a:p>
            <a:pPr algn="ctr" defTabSz="932173"/>
            <a:r>
              <a:rPr lang="en-US" kern="0" dirty="0" smtClean="0">
                <a:solidFill>
                  <a:srgbClr val="000000"/>
                </a:solidFill>
                <a:latin typeface="Calibri"/>
                <a:cs typeface="Arial"/>
                <a:sym typeface="Arial"/>
              </a:rPr>
              <a:t>Media interviews</a:t>
            </a:r>
            <a:endParaRPr lang="en-US" kern="0" dirty="0">
              <a:solidFill>
                <a:srgbClr val="000000"/>
              </a:solidFill>
              <a:latin typeface="Calibri"/>
              <a:cs typeface="Arial"/>
              <a:sym typeface="Arial"/>
            </a:endParaRPr>
          </a:p>
        </p:txBody>
      </p:sp>
      <p:sp>
        <p:nvSpPr>
          <p:cNvPr id="8" name="TextBox 7"/>
          <p:cNvSpPr txBox="1"/>
          <p:nvPr/>
        </p:nvSpPr>
        <p:spPr>
          <a:xfrm>
            <a:off x="5009467" y="1551445"/>
            <a:ext cx="2101567" cy="5034021"/>
          </a:xfrm>
          <a:prstGeom prst="rect">
            <a:avLst/>
          </a:prstGeom>
          <a:noFill/>
        </p:spPr>
        <p:txBody>
          <a:bodyPr wrap="square" lIns="93296" tIns="46648" rIns="93296" bIns="46648" rtlCol="0">
            <a:spAutoFit/>
          </a:bodyPr>
          <a:lstStyle/>
          <a:p>
            <a:pPr algn="ctr" defTabSz="932173"/>
            <a:r>
              <a:rPr lang="en-US" kern="0" dirty="0" smtClean="0">
                <a:solidFill>
                  <a:srgbClr val="0000FF"/>
                </a:solidFill>
                <a:effectLst>
                  <a:outerShdw blurRad="38100" dist="38100" dir="2700000" algn="tl">
                    <a:srgbClr val="000000">
                      <a:alpha val="43137"/>
                    </a:srgbClr>
                  </a:outerShdw>
                </a:effectLst>
                <a:latin typeface="Calibri"/>
                <a:cs typeface="Arial"/>
                <a:sym typeface="Arial"/>
              </a:rPr>
              <a:t>Fed./state/local </a:t>
            </a:r>
            <a:r>
              <a:rPr lang="en-US" kern="0" dirty="0" err="1" smtClean="0">
                <a:solidFill>
                  <a:srgbClr val="0000FF"/>
                </a:solidFill>
                <a:effectLst>
                  <a:outerShdw blurRad="38100" dist="38100" dir="2700000" algn="tl">
                    <a:srgbClr val="000000">
                      <a:alpha val="43137"/>
                    </a:srgbClr>
                  </a:outerShdw>
                </a:effectLst>
                <a:latin typeface="Calibri"/>
                <a:cs typeface="Arial"/>
                <a:sym typeface="Arial"/>
              </a:rPr>
              <a:t>govts</a:t>
            </a:r>
            <a:r>
              <a:rPr lang="en-US" kern="0" dirty="0" smtClean="0">
                <a:solidFill>
                  <a:srgbClr val="0000FF"/>
                </a:solidFill>
                <a:effectLst>
                  <a:outerShdw blurRad="38100" dist="38100" dir="2700000" algn="tl">
                    <a:srgbClr val="000000">
                      <a:alpha val="43137"/>
                    </a:srgbClr>
                  </a:outerShdw>
                </a:effectLst>
                <a:latin typeface="Calibri"/>
                <a:cs typeface="Arial"/>
                <a:sym typeface="Arial"/>
              </a:rPr>
              <a:t> make critical decisions </a:t>
            </a:r>
            <a:r>
              <a:rPr lang="en-US" b="1" i="1" u="sng" kern="0" dirty="0" smtClean="0">
                <a:solidFill>
                  <a:srgbClr val="FF0000"/>
                </a:solidFill>
                <a:effectLst>
                  <a:outerShdw blurRad="38100" dist="38100" dir="2700000" algn="tl">
                    <a:srgbClr val="000000">
                      <a:alpha val="43137"/>
                    </a:srgbClr>
                  </a:outerShdw>
                </a:effectLst>
                <a:latin typeface="Calibri"/>
                <a:cs typeface="Arial"/>
                <a:sym typeface="Arial"/>
              </a:rPr>
              <a:t>before</a:t>
            </a:r>
            <a:r>
              <a:rPr lang="en-US" kern="0" dirty="0" smtClean="0">
                <a:solidFill>
                  <a:srgbClr val="000000"/>
                </a:solidFill>
                <a:latin typeface="Calibri"/>
                <a:cs typeface="Arial"/>
                <a:sym typeface="Arial"/>
              </a:rPr>
              <a:t> </a:t>
            </a:r>
            <a:r>
              <a:rPr lang="en-US" kern="0" dirty="0" smtClean="0">
                <a:solidFill>
                  <a:srgbClr val="0000FF"/>
                </a:solidFill>
                <a:effectLst>
                  <a:outerShdw blurRad="38100" dist="38100" dir="2700000" algn="tl">
                    <a:srgbClr val="000000">
                      <a:alpha val="43137"/>
                    </a:srgbClr>
                  </a:outerShdw>
                </a:effectLst>
                <a:latin typeface="Calibri"/>
                <a:cs typeface="Arial"/>
                <a:sym typeface="Arial"/>
              </a:rPr>
              <a:t>the snow begins</a:t>
            </a:r>
          </a:p>
          <a:p>
            <a:pPr algn="ctr" defTabSz="932173"/>
            <a:endParaRPr lang="en-US" sz="1100" kern="0" dirty="0">
              <a:solidFill>
                <a:srgbClr val="000000"/>
              </a:solidFill>
              <a:latin typeface="Calibri"/>
              <a:cs typeface="Arial"/>
              <a:sym typeface="Arial"/>
            </a:endParaRPr>
          </a:p>
          <a:p>
            <a:pPr algn="ctr" defTabSz="932173"/>
            <a:endParaRPr lang="en-US" sz="1100" kern="0" dirty="0">
              <a:solidFill>
                <a:srgbClr val="000000"/>
              </a:solidFill>
              <a:latin typeface="Calibri"/>
              <a:cs typeface="Arial"/>
              <a:sym typeface="Arial"/>
            </a:endParaRPr>
          </a:p>
          <a:p>
            <a:pPr algn="ctr" defTabSz="932173"/>
            <a:endParaRPr lang="en-US" sz="1100" kern="0" dirty="0">
              <a:solidFill>
                <a:srgbClr val="000000"/>
              </a:solidFill>
              <a:latin typeface="Calibri"/>
              <a:cs typeface="Arial"/>
              <a:sym typeface="Arial"/>
            </a:endParaRPr>
          </a:p>
          <a:p>
            <a:pPr algn="ctr" defTabSz="932173"/>
            <a:endParaRPr lang="en-US" sz="1100" kern="0" dirty="0">
              <a:solidFill>
                <a:srgbClr val="000000"/>
              </a:solidFill>
              <a:latin typeface="Calibri"/>
              <a:cs typeface="Arial"/>
              <a:sym typeface="Arial"/>
            </a:endParaRPr>
          </a:p>
          <a:p>
            <a:pPr algn="ctr" defTabSz="932173"/>
            <a:endParaRPr lang="en-US" sz="1100" kern="0" dirty="0">
              <a:solidFill>
                <a:srgbClr val="000000"/>
              </a:solidFill>
              <a:latin typeface="Calibri"/>
              <a:cs typeface="Arial"/>
              <a:sym typeface="Arial"/>
            </a:endParaRPr>
          </a:p>
          <a:p>
            <a:pPr algn="ctr" defTabSz="932173"/>
            <a:endParaRPr lang="en-US" sz="1100" kern="0" dirty="0">
              <a:solidFill>
                <a:srgbClr val="000000"/>
              </a:solidFill>
              <a:latin typeface="Calibri"/>
              <a:cs typeface="Arial"/>
              <a:sym typeface="Arial"/>
            </a:endParaRPr>
          </a:p>
          <a:p>
            <a:pPr algn="ctr" defTabSz="932173"/>
            <a:endParaRPr lang="en-US" sz="1100" kern="0" dirty="0">
              <a:solidFill>
                <a:srgbClr val="000000"/>
              </a:solidFill>
              <a:latin typeface="Calibri"/>
              <a:cs typeface="Arial"/>
              <a:sym typeface="Arial"/>
            </a:endParaRPr>
          </a:p>
          <a:p>
            <a:pPr algn="ctr" defTabSz="932173"/>
            <a:endParaRPr lang="en-US" sz="1100" kern="0" dirty="0">
              <a:solidFill>
                <a:srgbClr val="000000"/>
              </a:solidFill>
              <a:latin typeface="Calibri"/>
              <a:cs typeface="Arial"/>
              <a:sym typeface="Arial"/>
            </a:endParaRPr>
          </a:p>
          <a:p>
            <a:pPr algn="ctr" defTabSz="932173"/>
            <a:endParaRPr lang="en-US" sz="1200" kern="0" dirty="0">
              <a:solidFill>
                <a:srgbClr val="000000"/>
              </a:solidFill>
              <a:latin typeface="Calibri"/>
              <a:cs typeface="Arial"/>
              <a:sym typeface="Arial"/>
            </a:endParaRPr>
          </a:p>
          <a:p>
            <a:pPr algn="ctr" defTabSz="932173"/>
            <a:endParaRPr lang="en-US" sz="100" kern="0" dirty="0">
              <a:solidFill>
                <a:srgbClr val="000000"/>
              </a:solidFill>
              <a:latin typeface="Calibri"/>
              <a:cs typeface="Arial"/>
              <a:sym typeface="Arial"/>
            </a:endParaRPr>
          </a:p>
          <a:p>
            <a:pPr algn="ctr" defTabSz="932173"/>
            <a:r>
              <a:rPr lang="en-US" b="1" kern="0" dirty="0">
                <a:solidFill>
                  <a:srgbClr val="000000"/>
                </a:solidFill>
                <a:latin typeface="Calibri"/>
                <a:cs typeface="Arial"/>
                <a:sym typeface="Arial"/>
              </a:rPr>
              <a:t>Blizzard </a:t>
            </a:r>
            <a:r>
              <a:rPr lang="en-US" b="1" kern="0" dirty="0" smtClean="0">
                <a:solidFill>
                  <a:srgbClr val="000000"/>
                </a:solidFill>
                <a:latin typeface="Calibri"/>
                <a:cs typeface="Arial"/>
                <a:sym typeface="Arial"/>
              </a:rPr>
              <a:t>Warnings Issued</a:t>
            </a:r>
            <a:endParaRPr lang="en-US" b="1" kern="0" dirty="0">
              <a:solidFill>
                <a:srgbClr val="000000"/>
              </a:solidFill>
              <a:latin typeface="Calibri"/>
              <a:cs typeface="Arial"/>
              <a:sym typeface="Arial"/>
            </a:endParaRPr>
          </a:p>
          <a:p>
            <a:pPr algn="ctr" defTabSz="932173"/>
            <a:endParaRPr lang="en-US" sz="500" kern="0" dirty="0">
              <a:solidFill>
                <a:srgbClr val="000000"/>
              </a:solidFill>
              <a:latin typeface="Calibri"/>
              <a:cs typeface="Arial"/>
              <a:sym typeface="Arial"/>
            </a:endParaRPr>
          </a:p>
          <a:p>
            <a:pPr algn="ctr" defTabSz="932173"/>
            <a:r>
              <a:rPr lang="en-US" kern="0" dirty="0" smtClean="0">
                <a:solidFill>
                  <a:srgbClr val="000000"/>
                </a:solidFill>
                <a:latin typeface="Calibri"/>
                <a:cs typeface="Arial"/>
                <a:sym typeface="Arial"/>
              </a:rPr>
              <a:t>Coastal Impact Emphasized</a:t>
            </a:r>
          </a:p>
          <a:p>
            <a:pPr algn="ctr" defTabSz="932173"/>
            <a:endParaRPr lang="en-US" kern="0" dirty="0" smtClean="0">
              <a:solidFill>
                <a:srgbClr val="000000"/>
              </a:solidFill>
              <a:latin typeface="Calibri"/>
              <a:cs typeface="Arial"/>
              <a:sym typeface="Arial"/>
            </a:endParaRPr>
          </a:p>
          <a:p>
            <a:pPr algn="ctr" defTabSz="932173"/>
            <a:r>
              <a:rPr lang="en-US" kern="0" dirty="0" smtClean="0">
                <a:solidFill>
                  <a:srgbClr val="000000"/>
                </a:solidFill>
                <a:latin typeface="Calibri"/>
                <a:cs typeface="Arial"/>
                <a:sym typeface="Arial"/>
              </a:rPr>
              <a:t>1 pm: Press Briefing</a:t>
            </a:r>
            <a:endParaRPr lang="en-US" sz="1200" kern="0" dirty="0">
              <a:solidFill>
                <a:srgbClr val="000000"/>
              </a:solidFill>
              <a:latin typeface="Calibri"/>
              <a:cs typeface="Arial"/>
              <a:sym typeface="Arial"/>
            </a:endParaRPr>
          </a:p>
          <a:p>
            <a:pPr algn="ctr" defTabSz="932173"/>
            <a:endParaRPr lang="en-US" sz="1100" kern="0" dirty="0">
              <a:solidFill>
                <a:srgbClr val="000000"/>
              </a:solidFill>
              <a:latin typeface="Calibri"/>
              <a:cs typeface="Arial"/>
              <a:sym typeface="Arial"/>
            </a:endParaRPr>
          </a:p>
          <a:p>
            <a:pPr algn="ctr" defTabSz="932173"/>
            <a:endParaRPr lang="en-US" sz="1200" kern="0" dirty="0">
              <a:solidFill>
                <a:srgbClr val="000000"/>
              </a:solidFill>
              <a:latin typeface="Calibri"/>
              <a:cs typeface="Arial"/>
              <a:sym typeface="Arial"/>
            </a:endParaRPr>
          </a:p>
        </p:txBody>
      </p:sp>
      <p:grpSp>
        <p:nvGrpSpPr>
          <p:cNvPr id="9" name="Group 8"/>
          <p:cNvGrpSpPr/>
          <p:nvPr/>
        </p:nvGrpSpPr>
        <p:grpSpPr>
          <a:xfrm>
            <a:off x="-110302" y="1130972"/>
            <a:ext cx="9175953" cy="393028"/>
            <a:chOff x="-428113" y="1444697"/>
            <a:chExt cx="9341304" cy="551166"/>
          </a:xfrm>
        </p:grpSpPr>
        <p:grpSp>
          <p:nvGrpSpPr>
            <p:cNvPr id="10" name="Group 9"/>
            <p:cNvGrpSpPr/>
            <p:nvPr/>
          </p:nvGrpSpPr>
          <p:grpSpPr>
            <a:xfrm>
              <a:off x="-428113" y="1455687"/>
              <a:ext cx="9267313" cy="540176"/>
              <a:chOff x="-428113" y="1647915"/>
              <a:chExt cx="9267313" cy="540176"/>
            </a:xfrm>
          </p:grpSpPr>
          <p:cxnSp>
            <p:nvCxnSpPr>
              <p:cNvPr id="14" name="Straight Connector 13"/>
              <p:cNvCxnSpPr/>
              <p:nvPr/>
            </p:nvCxnSpPr>
            <p:spPr>
              <a:xfrm>
                <a:off x="-105974" y="2188029"/>
                <a:ext cx="8945174" cy="0"/>
              </a:xfrm>
              <a:prstGeom prst="line">
                <a:avLst/>
              </a:prstGeom>
              <a:noFill/>
              <a:ln w="38100" cap="flat" cmpd="sng" algn="ctr">
                <a:solidFill>
                  <a:sysClr val="windowText" lastClr="000000"/>
                </a:solidFill>
                <a:prstDash val="solid"/>
                <a:headEnd type="none" w="med" len="med"/>
                <a:tailEnd type="none" w="med" len="med"/>
              </a:ln>
              <a:effectLst>
                <a:outerShdw blurRad="40000" dist="23000" dir="5400000" rotWithShape="0">
                  <a:srgbClr val="000000">
                    <a:alpha val="35000"/>
                  </a:srgbClr>
                </a:outerShdw>
              </a:effectLst>
            </p:spPr>
          </p:cxnSp>
          <p:sp>
            <p:nvSpPr>
              <p:cNvPr id="16" name="TextBox 15"/>
              <p:cNvSpPr txBox="1"/>
              <p:nvPr/>
            </p:nvSpPr>
            <p:spPr>
              <a:xfrm>
                <a:off x="1278529" y="1647915"/>
                <a:ext cx="1807029" cy="528455"/>
              </a:xfrm>
              <a:prstGeom prst="rect">
                <a:avLst/>
              </a:prstGeom>
              <a:noFill/>
            </p:spPr>
            <p:txBody>
              <a:bodyPr wrap="square" rtlCol="0" anchor="ctr">
                <a:spAutoFit/>
              </a:bodyPr>
              <a:lstStyle/>
              <a:p>
                <a:pPr algn="ctr" defTabSz="932173">
                  <a:defRPr/>
                </a:pPr>
                <a:r>
                  <a:rPr lang="en-US" b="1" kern="0" dirty="0">
                    <a:solidFill>
                      <a:srgbClr val="000000"/>
                    </a:solidFill>
                    <a:latin typeface="Calibri"/>
                    <a:cs typeface="Arial"/>
                    <a:sym typeface="Arial"/>
                  </a:rPr>
                  <a:t>Jan 19</a:t>
                </a:r>
              </a:p>
            </p:txBody>
          </p:sp>
          <p:sp>
            <p:nvSpPr>
              <p:cNvPr id="17" name="TextBox 16"/>
              <p:cNvSpPr txBox="1"/>
              <p:nvPr/>
            </p:nvSpPr>
            <p:spPr>
              <a:xfrm>
                <a:off x="-428113" y="1659635"/>
                <a:ext cx="1807030" cy="528456"/>
              </a:xfrm>
              <a:prstGeom prst="rect">
                <a:avLst/>
              </a:prstGeom>
              <a:noFill/>
            </p:spPr>
            <p:txBody>
              <a:bodyPr wrap="square" rtlCol="0" anchor="ctr">
                <a:spAutoFit/>
              </a:bodyPr>
              <a:lstStyle/>
              <a:p>
                <a:pPr algn="ctr" defTabSz="932173">
                  <a:defRPr/>
                </a:pPr>
                <a:r>
                  <a:rPr lang="en-US" b="1" kern="0" dirty="0">
                    <a:solidFill>
                      <a:srgbClr val="000000"/>
                    </a:solidFill>
                    <a:latin typeface="Calibri"/>
                    <a:cs typeface="Arial"/>
                    <a:sym typeface="Arial"/>
                  </a:rPr>
                  <a:t>Jan 15 - 18</a:t>
                </a:r>
              </a:p>
            </p:txBody>
          </p:sp>
        </p:grpSp>
        <p:sp>
          <p:nvSpPr>
            <p:cNvPr id="11" name="TextBox 10"/>
            <p:cNvSpPr txBox="1"/>
            <p:nvPr/>
          </p:nvSpPr>
          <p:spPr>
            <a:xfrm>
              <a:off x="2979395" y="1444697"/>
              <a:ext cx="1807029" cy="528456"/>
            </a:xfrm>
            <a:prstGeom prst="rect">
              <a:avLst/>
            </a:prstGeom>
            <a:noFill/>
          </p:spPr>
          <p:txBody>
            <a:bodyPr wrap="square" rtlCol="0" anchor="ctr">
              <a:spAutoFit/>
            </a:bodyPr>
            <a:lstStyle/>
            <a:p>
              <a:pPr algn="ctr" defTabSz="932173">
                <a:defRPr/>
              </a:pPr>
              <a:r>
                <a:rPr lang="en-US" b="1" kern="0" dirty="0">
                  <a:solidFill>
                    <a:srgbClr val="000000"/>
                  </a:solidFill>
                  <a:latin typeface="Calibri"/>
                  <a:cs typeface="Arial"/>
                  <a:sym typeface="Arial"/>
                </a:rPr>
                <a:t>Jan 20</a:t>
              </a:r>
            </a:p>
          </p:txBody>
        </p:sp>
        <p:sp>
          <p:nvSpPr>
            <p:cNvPr id="12" name="TextBox 11"/>
            <p:cNvSpPr txBox="1"/>
            <p:nvPr/>
          </p:nvSpPr>
          <p:spPr>
            <a:xfrm>
              <a:off x="4950114" y="1456729"/>
              <a:ext cx="1807029" cy="528456"/>
            </a:xfrm>
            <a:prstGeom prst="rect">
              <a:avLst/>
            </a:prstGeom>
            <a:noFill/>
          </p:spPr>
          <p:txBody>
            <a:bodyPr wrap="square" rtlCol="0" anchor="ctr">
              <a:spAutoFit/>
            </a:bodyPr>
            <a:lstStyle/>
            <a:p>
              <a:pPr algn="ctr" defTabSz="932173">
                <a:defRPr/>
              </a:pPr>
              <a:r>
                <a:rPr lang="en-US" b="1" kern="0" dirty="0">
                  <a:solidFill>
                    <a:srgbClr val="000000"/>
                  </a:solidFill>
                  <a:latin typeface="Calibri"/>
                  <a:cs typeface="Arial"/>
                  <a:sym typeface="Arial"/>
                </a:rPr>
                <a:t>Jan 21</a:t>
              </a:r>
            </a:p>
          </p:txBody>
        </p:sp>
        <p:sp>
          <p:nvSpPr>
            <p:cNvPr id="13" name="TextBox 12"/>
            <p:cNvSpPr txBox="1"/>
            <p:nvPr/>
          </p:nvSpPr>
          <p:spPr>
            <a:xfrm>
              <a:off x="7106162" y="1467408"/>
              <a:ext cx="1807029" cy="528455"/>
            </a:xfrm>
            <a:prstGeom prst="rect">
              <a:avLst/>
            </a:prstGeom>
            <a:noFill/>
          </p:spPr>
          <p:txBody>
            <a:bodyPr wrap="square" rtlCol="0" anchor="ctr">
              <a:spAutoFit/>
            </a:bodyPr>
            <a:lstStyle/>
            <a:p>
              <a:pPr algn="ctr" defTabSz="932173">
                <a:defRPr/>
              </a:pPr>
              <a:r>
                <a:rPr lang="en-US" b="1" kern="0" dirty="0">
                  <a:solidFill>
                    <a:srgbClr val="000000"/>
                  </a:solidFill>
                  <a:latin typeface="Calibri"/>
                  <a:cs typeface="Arial"/>
                  <a:sym typeface="Arial"/>
                </a:rPr>
                <a:t>Jan 22</a:t>
              </a:r>
            </a:p>
          </p:txBody>
        </p:sp>
      </p:grpSp>
      <p:sp>
        <p:nvSpPr>
          <p:cNvPr id="18" name="TextBox 17"/>
          <p:cNvSpPr txBox="1"/>
          <p:nvPr/>
        </p:nvSpPr>
        <p:spPr>
          <a:xfrm>
            <a:off x="3332855" y="1556186"/>
            <a:ext cx="1583111" cy="4110691"/>
          </a:xfrm>
          <a:prstGeom prst="rect">
            <a:avLst/>
          </a:prstGeom>
          <a:noFill/>
        </p:spPr>
        <p:txBody>
          <a:bodyPr wrap="square" lIns="93296" tIns="46648" rIns="93296" bIns="46648" rtlCol="0">
            <a:spAutoFit/>
          </a:bodyPr>
          <a:lstStyle/>
          <a:p>
            <a:pPr algn="ctr" defTabSz="932173"/>
            <a:r>
              <a:rPr lang="en-US" kern="0" dirty="0" smtClean="0">
                <a:solidFill>
                  <a:srgbClr val="0000FF"/>
                </a:solidFill>
                <a:effectLst>
                  <a:outerShdw blurRad="38100" dist="38100" dir="2700000" algn="tl">
                    <a:srgbClr val="000000">
                      <a:alpha val="43137"/>
                    </a:srgbClr>
                  </a:outerShdw>
                </a:effectLst>
                <a:latin typeface="Calibri"/>
                <a:cs typeface="Arial"/>
                <a:sym typeface="Arial"/>
              </a:rPr>
              <a:t>Partner Coordination/ Briefings</a:t>
            </a:r>
          </a:p>
          <a:p>
            <a:pPr algn="ctr" defTabSz="932173"/>
            <a:endParaRPr lang="en-US" sz="900" kern="0" dirty="0">
              <a:solidFill>
                <a:srgbClr val="000000"/>
              </a:solidFill>
              <a:latin typeface="Calibri"/>
              <a:cs typeface="Arial"/>
              <a:sym typeface="Arial"/>
            </a:endParaRPr>
          </a:p>
          <a:p>
            <a:pPr algn="ctr" defTabSz="932173"/>
            <a:r>
              <a:rPr lang="en-US" b="1" kern="0" dirty="0" smtClean="0">
                <a:solidFill>
                  <a:srgbClr val="000000"/>
                </a:solidFill>
                <a:latin typeface="Calibri"/>
                <a:cs typeface="Arial"/>
                <a:sym typeface="Arial"/>
              </a:rPr>
              <a:t>Blizzard Watches</a:t>
            </a:r>
          </a:p>
          <a:p>
            <a:pPr algn="ctr" defTabSz="932173"/>
            <a:r>
              <a:rPr lang="en-US" b="1" kern="0" dirty="0" smtClean="0">
                <a:solidFill>
                  <a:srgbClr val="000000"/>
                </a:solidFill>
                <a:latin typeface="Calibri"/>
                <a:cs typeface="Arial"/>
                <a:sym typeface="Arial"/>
              </a:rPr>
              <a:t>Issued</a:t>
            </a:r>
          </a:p>
          <a:p>
            <a:pPr algn="ctr" defTabSz="932173"/>
            <a:endParaRPr lang="en-US" sz="1200" kern="0" dirty="0">
              <a:solidFill>
                <a:srgbClr val="000000"/>
              </a:solidFill>
              <a:latin typeface="Calibri"/>
              <a:cs typeface="Arial"/>
              <a:sym typeface="Arial"/>
            </a:endParaRPr>
          </a:p>
          <a:p>
            <a:pPr algn="ctr" defTabSz="932173"/>
            <a:endParaRPr lang="en-US" sz="1200" kern="0" dirty="0">
              <a:solidFill>
                <a:srgbClr val="000000"/>
              </a:solidFill>
              <a:latin typeface="Calibri"/>
              <a:cs typeface="Arial"/>
              <a:sym typeface="Arial"/>
            </a:endParaRPr>
          </a:p>
          <a:p>
            <a:pPr algn="ctr" defTabSz="932173"/>
            <a:endParaRPr lang="en-US" sz="1200" kern="0" dirty="0">
              <a:solidFill>
                <a:srgbClr val="000000"/>
              </a:solidFill>
              <a:latin typeface="Calibri"/>
              <a:cs typeface="Arial"/>
              <a:sym typeface="Arial"/>
            </a:endParaRPr>
          </a:p>
          <a:p>
            <a:pPr algn="ctr" defTabSz="932173"/>
            <a:endParaRPr lang="en-US" sz="1200" kern="0" dirty="0">
              <a:solidFill>
                <a:srgbClr val="000000"/>
              </a:solidFill>
              <a:latin typeface="Calibri"/>
              <a:cs typeface="Arial"/>
              <a:sym typeface="Arial"/>
            </a:endParaRPr>
          </a:p>
          <a:p>
            <a:pPr algn="ctr" defTabSz="932173"/>
            <a:endParaRPr lang="en-US" sz="1200" kern="0" dirty="0">
              <a:solidFill>
                <a:srgbClr val="000000"/>
              </a:solidFill>
              <a:latin typeface="Calibri"/>
              <a:cs typeface="Arial"/>
              <a:sym typeface="Arial"/>
            </a:endParaRPr>
          </a:p>
          <a:p>
            <a:pPr algn="ctr" defTabSz="932173"/>
            <a:endParaRPr lang="en-US" sz="1200" kern="0" dirty="0">
              <a:solidFill>
                <a:srgbClr val="000000"/>
              </a:solidFill>
              <a:latin typeface="Calibri"/>
              <a:cs typeface="Arial"/>
              <a:sym typeface="Arial"/>
            </a:endParaRPr>
          </a:p>
          <a:p>
            <a:pPr algn="ctr" defTabSz="932173"/>
            <a:endParaRPr lang="en-US" sz="1200" kern="0" dirty="0">
              <a:solidFill>
                <a:srgbClr val="000000"/>
              </a:solidFill>
              <a:latin typeface="Calibri"/>
              <a:cs typeface="Arial"/>
              <a:sym typeface="Arial"/>
            </a:endParaRPr>
          </a:p>
          <a:p>
            <a:pPr algn="ctr" defTabSz="932173"/>
            <a:endParaRPr lang="en-US" sz="1200" kern="0" dirty="0">
              <a:solidFill>
                <a:srgbClr val="000000"/>
              </a:solidFill>
              <a:latin typeface="Calibri"/>
              <a:cs typeface="Arial"/>
              <a:sym typeface="Arial"/>
            </a:endParaRPr>
          </a:p>
          <a:p>
            <a:pPr algn="ctr" defTabSz="932173"/>
            <a:r>
              <a:rPr lang="en-US" kern="0" dirty="0">
                <a:solidFill>
                  <a:srgbClr val="000000"/>
                </a:solidFill>
                <a:latin typeface="Calibri"/>
                <a:cs typeface="Arial"/>
                <a:sym typeface="Arial"/>
              </a:rPr>
              <a:t>Media interviews</a:t>
            </a:r>
          </a:p>
          <a:p>
            <a:pPr algn="ctr" defTabSz="932173"/>
            <a:endParaRPr lang="en-US" sz="1200" kern="0" dirty="0">
              <a:solidFill>
                <a:srgbClr val="000000"/>
              </a:solidFill>
              <a:latin typeface="Calibri"/>
              <a:cs typeface="Arial"/>
              <a:sym typeface="Arial"/>
            </a:endParaRPr>
          </a:p>
        </p:txBody>
      </p:sp>
      <p:sp>
        <p:nvSpPr>
          <p:cNvPr id="19" name="Rectangle 18"/>
          <p:cNvSpPr/>
          <p:nvPr/>
        </p:nvSpPr>
        <p:spPr>
          <a:xfrm>
            <a:off x="7225466" y="1559619"/>
            <a:ext cx="1905326" cy="3649026"/>
          </a:xfrm>
          <a:prstGeom prst="rect">
            <a:avLst/>
          </a:prstGeom>
        </p:spPr>
        <p:txBody>
          <a:bodyPr wrap="square" lIns="93296" tIns="46648" rIns="93296" bIns="46648">
            <a:spAutoFit/>
          </a:bodyPr>
          <a:lstStyle/>
          <a:p>
            <a:pPr algn="ctr" defTabSz="932173"/>
            <a:r>
              <a:rPr lang="en-US" kern="0" dirty="0">
                <a:solidFill>
                  <a:srgbClr val="000000"/>
                </a:solidFill>
                <a:latin typeface="Calibri"/>
                <a:cs typeface="Arial"/>
                <a:sym typeface="Arial"/>
              </a:rPr>
              <a:t>Snow begins in the Mid-Atlantic</a:t>
            </a:r>
          </a:p>
          <a:p>
            <a:pPr algn="ctr" defTabSz="932173"/>
            <a:endParaRPr lang="en-US" sz="500" kern="0" dirty="0">
              <a:solidFill>
                <a:srgbClr val="000000"/>
              </a:solidFill>
              <a:latin typeface="Calibri"/>
              <a:cs typeface="Arial"/>
              <a:sym typeface="Arial"/>
            </a:endParaRPr>
          </a:p>
          <a:p>
            <a:pPr algn="ctr" defTabSz="932173"/>
            <a:endParaRPr lang="en-US" sz="100" kern="0" dirty="0">
              <a:solidFill>
                <a:srgbClr val="000000"/>
              </a:solidFill>
              <a:latin typeface="Calibri"/>
              <a:cs typeface="Arial"/>
              <a:sym typeface="Arial"/>
            </a:endParaRPr>
          </a:p>
          <a:p>
            <a:pPr algn="ctr" defTabSz="932173"/>
            <a:endParaRPr lang="en-US" sz="100" kern="0" dirty="0">
              <a:solidFill>
                <a:srgbClr val="000000"/>
              </a:solidFill>
              <a:latin typeface="Calibri"/>
              <a:cs typeface="Arial"/>
              <a:sym typeface="Arial"/>
            </a:endParaRPr>
          </a:p>
          <a:p>
            <a:pPr algn="ctr" defTabSz="932173"/>
            <a:r>
              <a:rPr lang="en-US" kern="0" dirty="0" smtClean="0">
                <a:solidFill>
                  <a:srgbClr val="0000FF"/>
                </a:solidFill>
                <a:effectLst>
                  <a:outerShdw blurRad="38100" dist="38100" dir="2700000" algn="tl">
                    <a:srgbClr val="000000">
                      <a:alpha val="43137"/>
                    </a:srgbClr>
                  </a:outerShdw>
                </a:effectLst>
                <a:latin typeface="Calibri"/>
                <a:cs typeface="Arial"/>
                <a:sym typeface="Arial"/>
              </a:rPr>
              <a:t>Snow forecast adjusted to include NYC in Blizzard Warning</a:t>
            </a:r>
            <a:endParaRPr lang="en-US" kern="0" dirty="0">
              <a:solidFill>
                <a:srgbClr val="0000FF"/>
              </a:solidFill>
              <a:effectLst>
                <a:outerShdw blurRad="38100" dist="38100" dir="2700000" algn="tl">
                  <a:srgbClr val="000000">
                    <a:alpha val="43137"/>
                  </a:srgbClr>
                </a:outerShdw>
              </a:effectLst>
              <a:latin typeface="Calibri"/>
              <a:cs typeface="Arial"/>
              <a:sym typeface="Arial"/>
            </a:endParaRPr>
          </a:p>
          <a:p>
            <a:pPr algn="ctr" defTabSz="932173"/>
            <a:endParaRPr lang="en-US" sz="1400" kern="0" dirty="0">
              <a:solidFill>
                <a:srgbClr val="000000"/>
              </a:solidFill>
              <a:latin typeface="Calibri"/>
              <a:cs typeface="Arial"/>
              <a:sym typeface="Arial"/>
            </a:endParaRPr>
          </a:p>
          <a:p>
            <a:pPr algn="ctr" defTabSz="932173"/>
            <a:endParaRPr lang="en-US" sz="1400" kern="0" dirty="0">
              <a:solidFill>
                <a:srgbClr val="000000"/>
              </a:solidFill>
              <a:latin typeface="Calibri"/>
              <a:cs typeface="Arial"/>
              <a:sym typeface="Arial"/>
            </a:endParaRPr>
          </a:p>
          <a:p>
            <a:pPr algn="ctr" defTabSz="932173"/>
            <a:endParaRPr lang="en-US" sz="1400" kern="0" dirty="0">
              <a:solidFill>
                <a:srgbClr val="000000"/>
              </a:solidFill>
              <a:latin typeface="Calibri"/>
              <a:cs typeface="Arial"/>
              <a:sym typeface="Arial"/>
            </a:endParaRPr>
          </a:p>
          <a:p>
            <a:pPr algn="ctr" defTabSz="932173"/>
            <a:endParaRPr lang="en-US" sz="1400" kern="0" dirty="0">
              <a:solidFill>
                <a:srgbClr val="000000"/>
              </a:solidFill>
              <a:latin typeface="Calibri"/>
              <a:cs typeface="Arial"/>
              <a:sym typeface="Arial"/>
            </a:endParaRPr>
          </a:p>
          <a:p>
            <a:pPr algn="ctr" defTabSz="932173"/>
            <a:endParaRPr lang="en-US" sz="1200" b="1" kern="0" dirty="0">
              <a:solidFill>
                <a:srgbClr val="000000"/>
              </a:solidFill>
              <a:latin typeface="Calibri"/>
              <a:cs typeface="Arial"/>
              <a:sym typeface="Arial"/>
            </a:endParaRPr>
          </a:p>
          <a:p>
            <a:pPr algn="ctr" defTabSz="932173"/>
            <a:endParaRPr lang="en-US" sz="1200" b="1" kern="0" dirty="0">
              <a:solidFill>
                <a:srgbClr val="000000"/>
              </a:solidFill>
              <a:latin typeface="Calibri"/>
              <a:cs typeface="Arial"/>
              <a:sym typeface="Arial"/>
            </a:endParaRPr>
          </a:p>
          <a:p>
            <a:pPr algn="ctr" defTabSz="932173"/>
            <a:r>
              <a:rPr lang="en-US" sz="1200" b="1" kern="0" dirty="0">
                <a:solidFill>
                  <a:srgbClr val="000000"/>
                </a:solidFill>
                <a:latin typeface="Calibri"/>
                <a:cs typeface="Arial"/>
                <a:sym typeface="Arial"/>
              </a:rPr>
              <a:t>Schools/</a:t>
            </a:r>
            <a:r>
              <a:rPr lang="en-US" sz="1200" b="1" kern="0" dirty="0" err="1">
                <a:solidFill>
                  <a:srgbClr val="000000"/>
                </a:solidFill>
                <a:latin typeface="Calibri"/>
                <a:cs typeface="Arial"/>
                <a:sym typeface="Arial"/>
              </a:rPr>
              <a:t>Govt</a:t>
            </a:r>
            <a:r>
              <a:rPr lang="en-US" sz="1200" b="1" kern="0" dirty="0">
                <a:solidFill>
                  <a:srgbClr val="000000"/>
                </a:solidFill>
                <a:latin typeface="Calibri"/>
                <a:cs typeface="Arial"/>
                <a:sym typeface="Arial"/>
              </a:rPr>
              <a:t> Close</a:t>
            </a:r>
          </a:p>
          <a:p>
            <a:pPr algn="ctr" defTabSz="932173"/>
            <a:r>
              <a:rPr lang="en-US" sz="1200" b="1" kern="0" dirty="0">
                <a:solidFill>
                  <a:srgbClr val="000000"/>
                </a:solidFill>
                <a:latin typeface="Calibri"/>
                <a:cs typeface="Arial"/>
                <a:sym typeface="Arial"/>
              </a:rPr>
              <a:t>Flights Canceled</a:t>
            </a:r>
          </a:p>
          <a:p>
            <a:pPr algn="ctr" defTabSz="932173"/>
            <a:r>
              <a:rPr lang="en-US" sz="1200" b="1" kern="0" dirty="0">
                <a:solidFill>
                  <a:srgbClr val="000000"/>
                </a:solidFill>
                <a:latin typeface="Calibri"/>
                <a:cs typeface="Arial"/>
                <a:sym typeface="Arial"/>
              </a:rPr>
              <a:t>Roads Closed</a:t>
            </a:r>
          </a:p>
        </p:txBody>
      </p:sp>
      <p:pic>
        <p:nvPicPr>
          <p:cNvPr id="2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42" r="22475"/>
          <a:stretch/>
        </p:blipFill>
        <p:spPr bwMode="auto">
          <a:xfrm>
            <a:off x="3352800" y="5462470"/>
            <a:ext cx="1625098" cy="12431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30" t="11295" r="35040" b="56823"/>
          <a:stretch/>
        </p:blipFill>
        <p:spPr bwMode="auto">
          <a:xfrm>
            <a:off x="1404694" y="4967964"/>
            <a:ext cx="1871906" cy="1204236"/>
          </a:xfrm>
          <a:prstGeom prst="rect">
            <a:avLst/>
          </a:prstGeom>
          <a:noFill/>
          <a:ln w="381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1811" y="2743200"/>
            <a:ext cx="1616872" cy="1296270"/>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6653" r="8816"/>
          <a:stretch/>
        </p:blipFill>
        <p:spPr>
          <a:xfrm>
            <a:off x="3403696" y="3510352"/>
            <a:ext cx="1421612" cy="1214048"/>
          </a:xfrm>
          <a:prstGeom prst="rect">
            <a:avLst/>
          </a:prstGeom>
          <a:ln>
            <a:solidFill>
              <a:schemeClr val="tx1"/>
            </a:solidFill>
          </a:ln>
        </p:spPr>
      </p:pic>
      <p:pic>
        <p:nvPicPr>
          <p:cNvPr id="24" name="Picture 23"/>
          <p:cNvPicPr>
            <a:picLocks noChangeAspect="1"/>
          </p:cNvPicPr>
          <p:nvPr/>
        </p:nvPicPr>
        <p:blipFill>
          <a:blip r:embed="rId7" cstate="print">
            <a:lum bright="6000"/>
            <a:extLst>
              <a:ext uri="{BEBA8EAE-BF5A-486C-A8C5-ECC9F3942E4B}">
                <a14:imgProps xmlns:a14="http://schemas.microsoft.com/office/drawing/2010/main">
                  <a14:imgLayer r:embed="rId8">
                    <a14:imgEffect>
                      <a14:brightnessContrast bright="7000"/>
                    </a14:imgEffect>
                  </a14:imgLayer>
                </a14:imgProps>
              </a:ext>
              <a:ext uri="{28A0092B-C50C-407E-A947-70E740481C1C}">
                <a14:useLocalDpi xmlns:a14="http://schemas.microsoft.com/office/drawing/2010/main" val="0"/>
              </a:ext>
            </a:extLst>
          </a:blip>
          <a:stretch>
            <a:fillRect/>
          </a:stretch>
        </p:blipFill>
        <p:spPr>
          <a:xfrm>
            <a:off x="7314041" y="5181600"/>
            <a:ext cx="1728176" cy="1296056"/>
          </a:xfrm>
          <a:prstGeom prst="rect">
            <a:avLst/>
          </a:prstGeom>
          <a:ln>
            <a:solidFill>
              <a:schemeClr val="tx1"/>
            </a:solidFill>
          </a:ln>
        </p:spPr>
      </p:pic>
      <p:pic>
        <p:nvPicPr>
          <p:cNvPr id="25" name="Picture 24"/>
          <p:cNvPicPr>
            <a:picLocks noChangeAspect="1"/>
          </p:cNvPicPr>
          <p:nvPr/>
        </p:nvPicPr>
        <p:blipFill rotWithShape="1">
          <a:blip r:embed="rId9"/>
          <a:srcRect l="43684" t="3617" r="4369" b="26891"/>
          <a:stretch/>
        </p:blipFill>
        <p:spPr>
          <a:xfrm>
            <a:off x="7566156" y="3456895"/>
            <a:ext cx="1196274" cy="1115105"/>
          </a:xfrm>
          <a:prstGeom prst="rect">
            <a:avLst/>
          </a:prstGeom>
          <a:ln>
            <a:solidFill>
              <a:schemeClr val="tx1"/>
            </a:solidFill>
          </a:ln>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5709" y="3091924"/>
            <a:ext cx="1574691" cy="884198"/>
          </a:xfrm>
          <a:prstGeom prst="rect">
            <a:avLst/>
          </a:prstGeom>
          <a:ln w="12700">
            <a:solidFill>
              <a:sysClr val="windowText" lastClr="000000"/>
            </a:solidFill>
          </a:ln>
        </p:spPr>
      </p:pic>
      <p:sp>
        <p:nvSpPr>
          <p:cNvPr id="27" name="Shape 230"/>
          <p:cNvSpPr txBox="1">
            <a:spLocks/>
          </p:cNvSpPr>
          <p:nvPr/>
        </p:nvSpPr>
        <p:spPr>
          <a:xfrm>
            <a:off x="22486" y="-87085"/>
            <a:ext cx="9197714" cy="1230085"/>
          </a:xfrm>
          <a:prstGeom prst="rect">
            <a:avLst/>
          </a:prstGeom>
          <a:noFill/>
          <a:ln>
            <a:noFill/>
          </a:ln>
        </p:spPr>
        <p:txBody>
          <a:bodyPr lIns="91425" tIns="45700" rIns="18287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FAFFBD"/>
              </a:buClr>
              <a:buSzPct val="25000"/>
              <a:buFont typeface="Arial"/>
              <a:buNone/>
            </a:pPr>
            <a: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sym typeface="Arial"/>
                <a:rtl val="0"/>
              </a:rPr>
              <a:t>January 2016 Blizzard &amp; Costal Storm: Connecting All of the Pieces</a:t>
            </a:r>
            <a:endParaRPr lang="en-US" sz="3600" b="1" dirty="0">
              <a:solidFill>
                <a:srgbClr val="3B5A97"/>
              </a:solidFill>
              <a:effectLst>
                <a:outerShdw blurRad="38100" dist="38100" dir="2700000" algn="tl">
                  <a:srgbClr val="000000">
                    <a:alpha val="43137"/>
                  </a:srgbClr>
                </a:outerShdw>
              </a:effectLst>
              <a:latin typeface="Franklin Gothic Medium" panose="020B0603020102020204" pitchFamily="34" charset="0"/>
              <a:sym typeface="Arial"/>
              <a:rtl val="0"/>
            </a:endParaRPr>
          </a:p>
        </p:txBody>
      </p:sp>
      <p:sp>
        <p:nvSpPr>
          <p:cNvPr id="28" name="Slide Number Placeholder 2"/>
          <p:cNvSpPr txBox="1">
            <a:spLocks/>
          </p:cNvSpPr>
          <p:nvPr/>
        </p:nvSpPr>
        <p:spPr>
          <a:xfrm>
            <a:off x="70104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782D01-1D25-4BDA-8749-AB28E140EA18}" type="slidenum">
              <a:rPr lang="en-US" smtClean="0">
                <a:solidFill>
                  <a:prstClr val="black">
                    <a:tint val="75000"/>
                  </a:prstClr>
                </a:solidFill>
              </a:rPr>
              <a:pPr/>
              <a:t>38</a:t>
            </a:fld>
            <a:endParaRPr lang="en-US" dirty="0">
              <a:solidFill>
                <a:prstClr val="black">
                  <a:tint val="75000"/>
                </a:prstClr>
              </a:solidFill>
            </a:endParaRPr>
          </a:p>
        </p:txBody>
      </p:sp>
      <p:sp>
        <p:nvSpPr>
          <p:cNvPr id="2" name="Slide Number Placeholder 1"/>
          <p:cNvSpPr>
            <a:spLocks noGrp="1"/>
          </p:cNvSpPr>
          <p:nvPr>
            <p:ph type="sldNum" sz="quarter" idx="12"/>
          </p:nvPr>
        </p:nvSpPr>
        <p:spPr/>
        <p:txBody>
          <a:bodyPr/>
          <a:lstStyle/>
          <a:p>
            <a:fld id="{C7782D01-1D25-4BDA-8749-AB28E140EA18}"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1192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2284687"/>
            <a:ext cx="4191000" cy="3422995"/>
          </a:xfrm>
          <a:prstGeom prst="rect">
            <a:avLst/>
          </a:prstGeom>
          <a:ln>
            <a:solidFill>
              <a:schemeClr val="accent1"/>
            </a:solidFill>
          </a:ln>
          <a:effectLst>
            <a:outerShdw blurRad="63500" sx="102000" sy="102000" algn="ctr" rotWithShape="0">
              <a:prstClr val="black">
                <a:alpha val="40000"/>
              </a:prst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5530" y="1337846"/>
            <a:ext cx="3190747" cy="2514600"/>
          </a:xfrm>
          <a:prstGeom prst="rect">
            <a:avLst/>
          </a:prstGeom>
          <a:ln>
            <a:solidFill>
              <a:schemeClr val="accent1"/>
            </a:solidFill>
          </a:ln>
          <a:effectLst>
            <a:outerShdw blurRad="63500" sx="102000" sy="102000" algn="ctr" rotWithShape="0">
              <a:prstClr val="black">
                <a:alpha val="40000"/>
              </a:prstClr>
            </a:outerShdw>
          </a:effectLst>
        </p:spPr>
      </p:pic>
      <p:sp>
        <p:nvSpPr>
          <p:cNvPr id="10" name="TextBox 9"/>
          <p:cNvSpPr txBox="1"/>
          <p:nvPr/>
        </p:nvSpPr>
        <p:spPr>
          <a:xfrm>
            <a:off x="152399" y="1827498"/>
            <a:ext cx="381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2013 Snowstorm</a:t>
            </a:r>
          </a:p>
        </p:txBody>
      </p:sp>
      <p:sp>
        <p:nvSpPr>
          <p:cNvPr id="11" name="TextBox 10"/>
          <p:cNvSpPr txBox="1"/>
          <p:nvPr/>
        </p:nvSpPr>
        <p:spPr>
          <a:xfrm>
            <a:off x="5545898" y="1364578"/>
            <a:ext cx="381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2016 Snowstorm</a:t>
            </a:r>
          </a:p>
        </p:txBody>
      </p:sp>
      <p:sp>
        <p:nvSpPr>
          <p:cNvPr id="12" name="TextBox 11"/>
          <p:cNvSpPr txBox="1"/>
          <p:nvPr/>
        </p:nvSpPr>
        <p:spPr>
          <a:xfrm>
            <a:off x="137556" y="5745359"/>
            <a:ext cx="39624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Past</a:t>
            </a:r>
          </a:p>
        </p:txBody>
      </p:sp>
      <p:sp>
        <p:nvSpPr>
          <p:cNvPr id="13" name="TextBox 12"/>
          <p:cNvSpPr txBox="1"/>
          <p:nvPr/>
        </p:nvSpPr>
        <p:spPr>
          <a:xfrm>
            <a:off x="4279093" y="2785646"/>
            <a:ext cx="158832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BBB59">
                    <a:lumMod val="75000"/>
                  </a:srgbClr>
                </a:solidFill>
                <a:effectLst>
                  <a:glow rad="101600">
                    <a:prstClr val="white">
                      <a:alpha val="60000"/>
                    </a:prstClr>
                  </a:glow>
                  <a:outerShdw blurRad="38100" dist="38100" dir="2700000" algn="tl">
                    <a:prstClr val="white">
                      <a:alpha val="43000"/>
                    </a:prstClr>
                  </a:outerShdw>
                </a:effectLst>
                <a:uLnTx/>
                <a:uFillTx/>
                <a:latin typeface="Calibri"/>
                <a:ea typeface="+mn-ea"/>
                <a:cs typeface="+mn-cs"/>
              </a:rPr>
              <a:t>With NWS Decision Support</a:t>
            </a:r>
          </a:p>
        </p:txBody>
      </p:sp>
      <p:pic>
        <p:nvPicPr>
          <p:cNvPr id="614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48599" y="3919873"/>
            <a:ext cx="3185160" cy="2514600"/>
          </a:xfrm>
          <a:prstGeom prst="rect">
            <a:avLst/>
          </a:prstGeom>
          <a:noFill/>
          <a:ln w="9525">
            <a:solidFill>
              <a:srgbClr val="0F6FC6"/>
            </a:solidFill>
            <a:miter lim="800000"/>
            <a:headEnd/>
            <a:tailEnd/>
          </a:ln>
          <a:effectLst>
            <a:outerShdw blurRad="63500" sx="102000" sy="102000" algn="ctr" rotWithShape="0">
              <a:schemeClr val="bg1">
                <a:alpha val="40000"/>
              </a:scheme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267216" y="2200883"/>
            <a:ext cx="15883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Long Island Expressway</a:t>
            </a:r>
          </a:p>
        </p:txBody>
      </p:sp>
      <p:sp>
        <p:nvSpPr>
          <p:cNvPr id="14" name="TextBox 13"/>
          <p:cNvSpPr txBox="1"/>
          <p:nvPr/>
        </p:nvSpPr>
        <p:spPr>
          <a:xfrm>
            <a:off x="4355274" y="5291314"/>
            <a:ext cx="15883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glow rad="101600">
                    <a:prstClr val="white">
                      <a:alpha val="60000"/>
                    </a:prstClr>
                  </a:glow>
                  <a:outerShdw blurRad="38100" dist="38100" dir="2700000" algn="tl">
                    <a:prstClr val="white">
                      <a:alpha val="43000"/>
                    </a:prstClr>
                  </a:outerShdw>
                </a:effectLst>
                <a:uLnTx/>
                <a:uFillTx/>
                <a:latin typeface="Calibri"/>
                <a:ea typeface="+mn-ea"/>
                <a:cs typeface="+mn-cs"/>
              </a:rPr>
              <a:t>Without NWS Decision Support</a:t>
            </a:r>
          </a:p>
        </p:txBody>
      </p:sp>
      <p:sp>
        <p:nvSpPr>
          <p:cNvPr id="15" name="TextBox 14"/>
          <p:cNvSpPr txBox="1"/>
          <p:nvPr/>
        </p:nvSpPr>
        <p:spPr>
          <a:xfrm>
            <a:off x="2796544" y="6138446"/>
            <a:ext cx="294131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Pennsylvania Turnpike</a:t>
            </a:r>
          </a:p>
        </p:txBody>
      </p:sp>
      <p:cxnSp>
        <p:nvCxnSpPr>
          <p:cNvPr id="16" name="Straight Arrow Connector 15"/>
          <p:cNvCxnSpPr/>
          <p:nvPr/>
        </p:nvCxnSpPr>
        <p:spPr>
          <a:xfrm>
            <a:off x="3962399" y="2818086"/>
            <a:ext cx="228610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253503" y="5619839"/>
            <a:ext cx="1170378" cy="7126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82D01-1D25-4BDA-8749-AB28E140EA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Title 1"/>
          <p:cNvSpPr txBox="1">
            <a:spLocks/>
          </p:cNvSpPr>
          <p:nvPr/>
        </p:nvSpPr>
        <p:spPr>
          <a:xfrm>
            <a:off x="457200" y="0"/>
            <a:ext cx="8229600" cy="669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Opportunities/Challenges</a:t>
            </a:r>
            <a:endParaRPr kumimoji="0" lang="en-US" sz="4800" b="1" i="0" u="none" strike="noStrike" kern="1200" cap="none" spc="0" normalizeH="0" baseline="0" noProof="0" dirty="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6" name="Rectangle 5"/>
          <p:cNvSpPr/>
          <p:nvPr/>
        </p:nvSpPr>
        <p:spPr>
          <a:xfrm>
            <a:off x="685800" y="801469"/>
            <a:ext cx="81534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Becoming a Weather-Ready Nation: Going beyond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a:ln>
                  <a:noFill/>
                </a:ln>
                <a:solidFill>
                  <a:prstClr val="black"/>
                </a:solidFill>
                <a:effectLst/>
                <a:uLnTx/>
                <a:uFillTx/>
                <a:latin typeface="Calibri"/>
                <a:ea typeface="+mn-ea"/>
                <a:cs typeface="+mn-cs"/>
              </a:rPr>
              <a:t>forecast and warning to connect decision makers for public safety.</a:t>
            </a:r>
          </a:p>
        </p:txBody>
      </p:sp>
    </p:spTree>
    <p:extLst>
      <p:ext uri="{BB962C8B-B14F-4D97-AF65-F5344CB8AC3E}">
        <p14:creationId xmlns:p14="http://schemas.microsoft.com/office/powerpoint/2010/main" val="3438675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4</a:t>
            </a:fld>
            <a:endParaRPr lang="en-US">
              <a:solidFill>
                <a:prstClr val="black">
                  <a:tint val="75000"/>
                </a:prstClr>
              </a:solidFill>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75992"/>
            <a:ext cx="2743583" cy="243874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1766" y="1156938"/>
            <a:ext cx="2702217" cy="2486415"/>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165" y="1180754"/>
            <a:ext cx="2753109" cy="2476846"/>
          </a:xfrm>
          <a:prstGeom prst="rect">
            <a:avLst/>
          </a:prstGeom>
        </p:spPr>
      </p:pic>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777" y="3913192"/>
            <a:ext cx="2762636" cy="2438740"/>
          </a:xfrm>
          <a:prstGeom prst="rect">
            <a:avLst/>
          </a:prstGeom>
        </p:spPr>
      </p:pic>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3869262"/>
            <a:ext cx="2743583" cy="2534004"/>
          </a:xfrm>
          <a:prstGeom prst="rect">
            <a:avLst/>
          </a:prstGeom>
        </p:spPr>
      </p:pic>
      <p:pic>
        <p:nvPicPr>
          <p:cNvPr id="12" name="Picture 1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5690" y="3917412"/>
            <a:ext cx="2778419" cy="2478310"/>
          </a:xfrm>
          <a:prstGeom prst="rect">
            <a:avLst/>
          </a:prstGeom>
        </p:spPr>
      </p:pic>
      <p:sp>
        <p:nvSpPr>
          <p:cNvPr id="15" name="TextBox 14"/>
          <p:cNvSpPr txBox="1"/>
          <p:nvPr/>
        </p:nvSpPr>
        <p:spPr>
          <a:xfrm>
            <a:off x="1676400" y="6412468"/>
            <a:ext cx="5639685" cy="369332"/>
          </a:xfrm>
          <a:prstGeom prst="rect">
            <a:avLst/>
          </a:prstGeom>
          <a:noFill/>
        </p:spPr>
        <p:txBody>
          <a:bodyPr wrap="none" rtlCol="0">
            <a:spAutoFit/>
          </a:bodyPr>
          <a:lstStyle/>
          <a:p>
            <a:r>
              <a:rPr lang="en-US" dirty="0"/>
              <a:t>Kocin and Uccellini, </a:t>
            </a:r>
            <a:r>
              <a:rPr lang="en-US" dirty="0" smtClean="0"/>
              <a:t>“Northeast Snowstorms”, </a:t>
            </a:r>
            <a:r>
              <a:rPr lang="en-US" dirty="0"/>
              <a:t>Vol. </a:t>
            </a:r>
            <a:r>
              <a:rPr lang="en-US" dirty="0" smtClean="0"/>
              <a:t>II, p 507</a:t>
            </a:r>
            <a:endParaRPr lang="en-US" dirty="0"/>
          </a:p>
        </p:txBody>
      </p:sp>
      <p:sp>
        <p:nvSpPr>
          <p:cNvPr id="13" name="Title 1"/>
          <p:cNvSpPr txBox="1">
            <a:spLocks noGrp="1"/>
          </p:cNvSpPr>
          <p:nvPr>
            <p:ph type="title"/>
          </p:nvPr>
        </p:nvSpPr>
        <p:spPr>
          <a:xfrm>
            <a:off x="457200" y="-4286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Presidents’ Day Snowstorm:</a:t>
            </a:r>
            <a:b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br>
            <a: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18-19 February 1979</a:t>
            </a:r>
            <a:endParaRPr kumimoji="0" lang="en-US" sz="3600" b="1" i="0" u="none" strike="noStrike" kern="1200" cap="none" spc="0" normalizeH="0" baseline="0" noProof="0" dirty="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5" name="Oval 4"/>
          <p:cNvSpPr/>
          <p:nvPr/>
        </p:nvSpPr>
        <p:spPr>
          <a:xfrm>
            <a:off x="284667" y="1216329"/>
            <a:ext cx="276045" cy="276045"/>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TextBox 13"/>
          <p:cNvSpPr txBox="1"/>
          <p:nvPr/>
        </p:nvSpPr>
        <p:spPr>
          <a:xfrm>
            <a:off x="267414" y="1150116"/>
            <a:ext cx="324128" cy="369332"/>
          </a:xfrm>
          <a:prstGeom prst="rect">
            <a:avLst/>
          </a:prstGeom>
        </p:spPr>
        <p:txBody>
          <a:bodyPr wrap="none" rtlCol="0">
            <a:spAutoFit/>
          </a:bodyPr>
          <a:lstStyle/>
          <a:p>
            <a:r>
              <a:rPr lang="en-US" b="1" dirty="0" smtClean="0">
                <a:solidFill>
                  <a:schemeClr val="bg1"/>
                </a:solidFill>
              </a:rPr>
              <a:t>A</a:t>
            </a:r>
            <a:endParaRPr lang="en-US" b="1" dirty="0">
              <a:solidFill>
                <a:schemeClr val="bg1"/>
              </a:solidFill>
            </a:endParaRPr>
          </a:p>
        </p:txBody>
      </p:sp>
      <p:grpSp>
        <p:nvGrpSpPr>
          <p:cNvPr id="8" name="Group 7"/>
          <p:cNvGrpSpPr/>
          <p:nvPr/>
        </p:nvGrpSpPr>
        <p:grpSpPr>
          <a:xfrm>
            <a:off x="3301030" y="1173106"/>
            <a:ext cx="324128" cy="369332"/>
            <a:chOff x="-943156" y="1043716"/>
            <a:chExt cx="324128" cy="369332"/>
          </a:xfrm>
        </p:grpSpPr>
        <p:sp>
          <p:nvSpPr>
            <p:cNvPr id="16" name="Oval 15"/>
            <p:cNvSpPr/>
            <p:nvPr/>
          </p:nvSpPr>
          <p:spPr>
            <a:xfrm>
              <a:off x="-943155" y="1092677"/>
              <a:ext cx="276045" cy="276045"/>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TextBox 16"/>
            <p:cNvSpPr txBox="1"/>
            <p:nvPr/>
          </p:nvSpPr>
          <p:spPr>
            <a:xfrm>
              <a:off x="-943156" y="1043716"/>
              <a:ext cx="324128" cy="369332"/>
            </a:xfrm>
            <a:prstGeom prst="rect">
              <a:avLst/>
            </a:prstGeom>
          </p:spPr>
          <p:txBody>
            <a:bodyPr wrap="none" rtlCol="0">
              <a:spAutoFit/>
            </a:bodyPr>
            <a:lstStyle/>
            <a:p>
              <a:r>
                <a:rPr lang="en-US" b="1" dirty="0" smtClean="0">
                  <a:solidFill>
                    <a:schemeClr val="bg1"/>
                  </a:solidFill>
                </a:rPr>
                <a:t>B</a:t>
              </a:r>
              <a:endParaRPr lang="en-US" b="1" dirty="0">
                <a:solidFill>
                  <a:schemeClr val="bg1"/>
                </a:solidFill>
              </a:endParaRPr>
            </a:p>
          </p:txBody>
        </p:sp>
      </p:grpSp>
      <p:grpSp>
        <p:nvGrpSpPr>
          <p:cNvPr id="9" name="Group 8"/>
          <p:cNvGrpSpPr/>
          <p:nvPr/>
        </p:nvGrpSpPr>
        <p:grpSpPr>
          <a:xfrm>
            <a:off x="6182244" y="1198990"/>
            <a:ext cx="306494" cy="369332"/>
            <a:chOff x="-960408" y="1181738"/>
            <a:chExt cx="306494" cy="369332"/>
          </a:xfrm>
        </p:grpSpPr>
        <p:sp>
          <p:nvSpPr>
            <p:cNvPr id="18" name="Oval 17"/>
            <p:cNvSpPr/>
            <p:nvPr/>
          </p:nvSpPr>
          <p:spPr>
            <a:xfrm>
              <a:off x="-943155" y="1230699"/>
              <a:ext cx="276045" cy="276045"/>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9" name="TextBox 18"/>
            <p:cNvSpPr txBox="1"/>
            <p:nvPr/>
          </p:nvSpPr>
          <p:spPr>
            <a:xfrm>
              <a:off x="-960408" y="1181738"/>
              <a:ext cx="306494" cy="369332"/>
            </a:xfrm>
            <a:prstGeom prst="rect">
              <a:avLst/>
            </a:prstGeom>
          </p:spPr>
          <p:txBody>
            <a:bodyPr wrap="none" rtlCol="0">
              <a:spAutoFit/>
            </a:bodyPr>
            <a:lstStyle/>
            <a:p>
              <a:r>
                <a:rPr lang="en-US" b="1" dirty="0" smtClean="0">
                  <a:solidFill>
                    <a:schemeClr val="bg1"/>
                  </a:solidFill>
                </a:rPr>
                <a:t>C</a:t>
              </a:r>
              <a:endParaRPr lang="en-US" b="1" dirty="0">
                <a:solidFill>
                  <a:schemeClr val="bg1"/>
                </a:solidFill>
              </a:endParaRPr>
            </a:p>
          </p:txBody>
        </p:sp>
      </p:grpSp>
      <p:sp>
        <p:nvSpPr>
          <p:cNvPr id="20" name="Oval 19"/>
          <p:cNvSpPr/>
          <p:nvPr/>
        </p:nvSpPr>
        <p:spPr>
          <a:xfrm>
            <a:off x="281798" y="3965275"/>
            <a:ext cx="276045" cy="276045"/>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21" name="TextBox 20"/>
          <p:cNvSpPr txBox="1"/>
          <p:nvPr/>
        </p:nvSpPr>
        <p:spPr>
          <a:xfrm>
            <a:off x="264545" y="3916314"/>
            <a:ext cx="330540" cy="369332"/>
          </a:xfrm>
          <a:prstGeom prst="rect">
            <a:avLst/>
          </a:prstGeom>
        </p:spPr>
        <p:txBody>
          <a:bodyPr wrap="none" rtlCol="0">
            <a:spAutoFit/>
          </a:bodyPr>
          <a:lstStyle/>
          <a:p>
            <a:r>
              <a:rPr lang="en-US" b="1" dirty="0" smtClean="0">
                <a:solidFill>
                  <a:schemeClr val="bg1"/>
                </a:solidFill>
              </a:rPr>
              <a:t>D</a:t>
            </a:r>
            <a:endParaRPr lang="en-US" b="1" dirty="0">
              <a:solidFill>
                <a:schemeClr val="bg1"/>
              </a:solidFill>
            </a:endParaRPr>
          </a:p>
        </p:txBody>
      </p:sp>
      <p:sp>
        <p:nvSpPr>
          <p:cNvPr id="22" name="Oval 21"/>
          <p:cNvSpPr/>
          <p:nvPr/>
        </p:nvSpPr>
        <p:spPr>
          <a:xfrm>
            <a:off x="3257901" y="3930757"/>
            <a:ext cx="276045" cy="276045"/>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23" name="TextBox 22"/>
          <p:cNvSpPr txBox="1"/>
          <p:nvPr/>
        </p:nvSpPr>
        <p:spPr>
          <a:xfrm>
            <a:off x="3249274" y="3881796"/>
            <a:ext cx="296876" cy="369332"/>
          </a:xfrm>
          <a:prstGeom prst="rect">
            <a:avLst/>
          </a:prstGeom>
        </p:spPr>
        <p:txBody>
          <a:bodyPr wrap="none" rtlCol="0">
            <a:spAutoFit/>
          </a:bodyPr>
          <a:lstStyle/>
          <a:p>
            <a:r>
              <a:rPr lang="en-US" b="1" dirty="0" smtClean="0">
                <a:solidFill>
                  <a:schemeClr val="bg1"/>
                </a:solidFill>
              </a:rPr>
              <a:t>E</a:t>
            </a:r>
            <a:endParaRPr lang="en-US" b="1" dirty="0">
              <a:solidFill>
                <a:schemeClr val="bg1"/>
              </a:solidFill>
            </a:endParaRPr>
          </a:p>
        </p:txBody>
      </p:sp>
      <p:sp>
        <p:nvSpPr>
          <p:cNvPr id="24" name="Oval 23"/>
          <p:cNvSpPr/>
          <p:nvPr/>
        </p:nvSpPr>
        <p:spPr>
          <a:xfrm>
            <a:off x="6190877" y="3982527"/>
            <a:ext cx="276045" cy="276045"/>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25" name="TextBox 24"/>
          <p:cNvSpPr txBox="1"/>
          <p:nvPr/>
        </p:nvSpPr>
        <p:spPr>
          <a:xfrm>
            <a:off x="6182250" y="3942192"/>
            <a:ext cx="290464" cy="369332"/>
          </a:xfrm>
          <a:prstGeom prst="rect">
            <a:avLst/>
          </a:prstGeom>
        </p:spPr>
        <p:txBody>
          <a:bodyPr wrap="none" rtlCol="0">
            <a:spAutoFit/>
          </a:bodyPr>
          <a:lstStyle/>
          <a:p>
            <a:r>
              <a:rPr lang="en-US" b="1" dirty="0" smtClean="0">
                <a:solidFill>
                  <a:schemeClr val="bg1"/>
                </a:solidFill>
              </a:rPr>
              <a:t>F</a:t>
            </a:r>
            <a:endParaRPr lang="en-US" b="1" dirty="0">
              <a:solidFill>
                <a:schemeClr val="bg1"/>
              </a:solidFill>
            </a:endParaRPr>
          </a:p>
        </p:txBody>
      </p:sp>
    </p:spTree>
    <p:extLst>
      <p:ext uri="{BB962C8B-B14F-4D97-AF65-F5344CB8AC3E}">
        <p14:creationId xmlns:p14="http://schemas.microsoft.com/office/powerpoint/2010/main" val="19709063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89" y="2340699"/>
            <a:ext cx="7620000" cy="1371600"/>
          </a:xfrm>
        </p:spPr>
        <p:txBody>
          <a:bodyPr>
            <a:normAutofit/>
          </a:bodyPr>
          <a:lstStyle/>
          <a:p>
            <a:r>
              <a:rPr lang="en-US" sz="40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Appendix: C</a:t>
            </a: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100"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40</a:t>
            </a:fld>
            <a:endParaRPr lang="en-US"/>
          </a:p>
        </p:txBody>
      </p:sp>
    </p:spTree>
    <p:extLst>
      <p:ext uri="{BB962C8B-B14F-4D97-AF65-F5344CB8AC3E}">
        <p14:creationId xmlns:p14="http://schemas.microsoft.com/office/powerpoint/2010/main" val="7435815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41</a:t>
            </a:fld>
            <a:endParaRPr lang="en-US">
              <a:solidFill>
                <a:prstClr val="black">
                  <a:tint val="75000"/>
                </a:prstClr>
              </a:solidFill>
            </a:endParaRPr>
          </a:p>
        </p:txBody>
      </p:sp>
      <p:sp>
        <p:nvSpPr>
          <p:cNvPr id="5" name="Title 1"/>
          <p:cNvSpPr txBox="1">
            <a:spLocks noGrp="1"/>
          </p:cNvSpPr>
          <p:nvPr>
            <p:ph type="title"/>
          </p:nvPr>
        </p:nvSpPr>
        <p:spPr>
          <a:xfrm>
            <a:off x="457200" y="-1581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Personal Reflection</a:t>
            </a:r>
            <a:endParaRPr kumimoji="0" lang="en-US" sz="3600" b="1" i="0" u="none" strike="noStrike" kern="1200" cap="none" spc="0" normalizeH="0" baseline="0" noProof="0" dirty="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10" name="Content Placeholder 2"/>
          <p:cNvSpPr>
            <a:spLocks noGrp="1"/>
          </p:cNvSpPr>
          <p:nvPr>
            <p:ph idx="1"/>
          </p:nvPr>
        </p:nvSpPr>
        <p:spPr>
          <a:xfrm>
            <a:off x="304800" y="1443481"/>
            <a:ext cx="8534400" cy="3930772"/>
          </a:xfrm>
        </p:spPr>
        <p:txBody>
          <a:bodyPr>
            <a:normAutofit lnSpcReduction="10000"/>
          </a:bodyPr>
          <a:lstStyle/>
          <a:p>
            <a:pPr>
              <a:buClr>
                <a:schemeClr val="tx2"/>
              </a:buClr>
              <a:buSzPct val="13500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I still enjoy these storms – stayed up most of the night – experienced the 4” – 5”/</a:t>
            </a:r>
            <a:r>
              <a:rPr lang="en-US" sz="2400" b="1" dirty="0" err="1" smtClean="0">
                <a:latin typeface="Arial" panose="020B0604020202020204" pitchFamily="34" charset="0"/>
                <a:cs typeface="Arial" panose="020B0604020202020204" pitchFamily="34" charset="0"/>
              </a:rPr>
              <a:t>hr</a:t>
            </a:r>
            <a:r>
              <a:rPr lang="en-US" sz="2400" b="1" dirty="0" smtClean="0">
                <a:latin typeface="Arial" panose="020B0604020202020204" pitchFamily="34" charset="0"/>
                <a:cs typeface="Arial" panose="020B0604020202020204" pitchFamily="34" charset="0"/>
              </a:rPr>
              <a:t> snowfall around sunrise.</a:t>
            </a:r>
          </a:p>
          <a:p>
            <a:pPr>
              <a:spcBef>
                <a:spcPts val="0"/>
              </a:spcBef>
              <a:spcAft>
                <a:spcPts val="600"/>
              </a:spcAft>
              <a:buClr>
                <a:schemeClr val="tx2"/>
              </a:buClr>
              <a:buSzPct val="135000"/>
              <a:buFont typeface="Arial" panose="020B0604020202020204" pitchFamily="34" charset="0"/>
              <a:buChar char="•"/>
            </a:pPr>
            <a:endParaRPr lang="en-US" sz="2400" b="1" dirty="0" smtClean="0">
              <a:latin typeface="Arial" panose="020B0604020202020204" pitchFamily="34" charset="0"/>
              <a:cs typeface="Arial" panose="020B0604020202020204" pitchFamily="34" charset="0"/>
            </a:endParaRPr>
          </a:p>
          <a:p>
            <a:pPr>
              <a:spcBef>
                <a:spcPts val="0"/>
              </a:spcBef>
              <a:spcAft>
                <a:spcPts val="600"/>
              </a:spcAft>
              <a:buClr>
                <a:schemeClr val="tx2"/>
              </a:buClr>
              <a:buSzPct val="13500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I was invited to call in with the UW Weekly Weather Watch about my experience and observations during the Presidents’ Day Storm (23 </a:t>
            </a:r>
            <a:r>
              <a:rPr lang="en-US" sz="2400" b="1" dirty="0">
                <a:latin typeface="Arial" panose="020B0604020202020204" pitchFamily="34" charset="0"/>
                <a:cs typeface="Arial" panose="020B0604020202020204" pitchFamily="34" charset="0"/>
              </a:rPr>
              <a:t>February </a:t>
            </a:r>
            <a:r>
              <a:rPr lang="en-US" sz="2400" b="1" dirty="0" smtClean="0">
                <a:latin typeface="Arial" panose="020B0604020202020204" pitchFamily="34" charset="0"/>
                <a:cs typeface="Arial" panose="020B0604020202020204" pitchFamily="34" charset="0"/>
              </a:rPr>
              <a:t>1979). </a:t>
            </a:r>
            <a:br>
              <a:rPr lang="en-US" sz="2400" b="1" dirty="0" smtClean="0">
                <a:latin typeface="Arial" panose="020B0604020202020204" pitchFamily="34" charset="0"/>
                <a:cs typeface="Arial" panose="020B0604020202020204" pitchFamily="34" charset="0"/>
              </a:rPr>
            </a:br>
            <a:endParaRPr lang="en-US" sz="2400" b="1" dirty="0" smtClean="0">
              <a:latin typeface="Arial" panose="020B0604020202020204" pitchFamily="34" charset="0"/>
              <a:cs typeface="Arial" panose="020B0604020202020204" pitchFamily="34" charset="0"/>
            </a:endParaRPr>
          </a:p>
          <a:p>
            <a:pPr>
              <a:spcAft>
                <a:spcPts val="600"/>
              </a:spcAft>
              <a:buClr>
                <a:schemeClr val="tx2"/>
              </a:buClr>
              <a:buSzPct val="13500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My phone call arranged by Chuck Wash (who </a:t>
            </a:r>
            <a:r>
              <a:rPr lang="en-US" sz="2400" b="1" dirty="0">
                <a:latin typeface="Arial" panose="020B0604020202020204" pitchFamily="34" charset="0"/>
                <a:cs typeface="Arial" panose="020B0604020202020204" pitchFamily="34" charset="0"/>
              </a:rPr>
              <a:t>organized the </a:t>
            </a:r>
            <a:r>
              <a:rPr lang="en-US" sz="2400" b="1" dirty="0" smtClean="0">
                <a:latin typeface="Arial" panose="020B0604020202020204" pitchFamily="34" charset="0"/>
                <a:cs typeface="Arial" panose="020B0604020202020204" pitchFamily="34" charset="0"/>
              </a:rPr>
              <a:t>Weekly </a:t>
            </a:r>
            <a:r>
              <a:rPr lang="en-US" sz="2400" b="1" dirty="0">
                <a:latin typeface="Arial" panose="020B0604020202020204" pitchFamily="34" charset="0"/>
                <a:cs typeface="Arial" panose="020B0604020202020204" pitchFamily="34" charset="0"/>
              </a:rPr>
              <a:t>Weather </a:t>
            </a:r>
            <a:r>
              <a:rPr lang="en-US" sz="2400" b="1" dirty="0" smtClean="0">
                <a:latin typeface="Arial" panose="020B0604020202020204" pitchFamily="34" charset="0"/>
                <a:cs typeface="Arial" panose="020B0604020202020204" pitchFamily="34" charset="0"/>
              </a:rPr>
              <a:t>Watch) provided an  eyewitness account. </a:t>
            </a:r>
          </a:p>
        </p:txBody>
      </p:sp>
      <p:sp>
        <p:nvSpPr>
          <p:cNvPr id="11" name="TextBox 10"/>
          <p:cNvSpPr txBox="1"/>
          <p:nvPr/>
        </p:nvSpPr>
        <p:spPr>
          <a:xfrm>
            <a:off x="3199367" y="5700790"/>
            <a:ext cx="2718353" cy="369332"/>
          </a:xfrm>
          <a:prstGeom prst="rect">
            <a:avLst/>
          </a:prstGeom>
          <a:solidFill>
            <a:srgbClr val="FFFF00"/>
          </a:solidFill>
          <a:ln w="25400">
            <a:solidFill>
              <a:srgbClr val="002060"/>
            </a:solidFill>
          </a:ln>
        </p:spPr>
        <p:txBody>
          <a:bodyPr wrap="square" rtlCol="0">
            <a:spAutoFit/>
          </a:bodyPr>
          <a:lstStyle/>
          <a:p>
            <a:pPr algn="ctr"/>
            <a:r>
              <a:rPr lang="en-US" b="1" dirty="0" smtClean="0">
                <a:solidFill>
                  <a:srgbClr val="002060"/>
                </a:solidFill>
              </a:rPr>
              <a:t>Click to Play Audio  </a:t>
            </a:r>
            <a:endParaRPr lang="en-US" b="1" dirty="0">
              <a:solidFill>
                <a:srgbClr val="002060"/>
              </a:solidFill>
            </a:endParaRPr>
          </a:p>
        </p:txBody>
      </p:sp>
      <p:pic>
        <p:nvPicPr>
          <p:cNvPr id="12" name="Uccullini_Cassette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6786" y="5682266"/>
            <a:ext cx="421658" cy="421658"/>
          </a:xfrm>
          <a:prstGeom prst="rect">
            <a:avLst/>
          </a:prstGeom>
        </p:spPr>
      </p:pic>
    </p:spTree>
    <p:extLst>
      <p:ext uri="{BB962C8B-B14F-4D97-AF65-F5344CB8AC3E}">
        <p14:creationId xmlns:p14="http://schemas.microsoft.com/office/powerpoint/2010/main" val="29655893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00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42</a:t>
            </a:fld>
            <a:endParaRPr lang="en-US" dirty="0"/>
          </a:p>
        </p:txBody>
      </p:sp>
      <p:sp>
        <p:nvSpPr>
          <p:cNvPr id="6" name="Title 1"/>
          <p:cNvSpPr>
            <a:spLocks noGrp="1"/>
          </p:cNvSpPr>
          <p:nvPr>
            <p:ph type="title"/>
          </p:nvPr>
        </p:nvSpPr>
        <p:spPr>
          <a:xfrm>
            <a:off x="418011" y="0"/>
            <a:ext cx="8725989" cy="1050286"/>
          </a:xfrm>
        </p:spPr>
        <p:txBody>
          <a:bodyPr>
            <a:normAutofit fontScale="90000"/>
          </a:bodyPr>
          <a:lstStyle/>
          <a:p>
            <a:pPr algn="ct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Mesoscale-Tropopause Fold</a:t>
            </a:r>
            <a:b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Vis 5D Application </a:t>
            </a:r>
            <a:endParaRPr lang="en-US" sz="3600" b="1" dirty="0">
              <a:solidFill>
                <a:srgbClr val="3B5A97"/>
              </a:solidFill>
              <a:effectLst>
                <a:outerShdw blurRad="38100" dist="38100" dir="2700000" algn="tl">
                  <a:srgbClr val="000000">
                    <a:alpha val="43137"/>
                  </a:srgbClr>
                </a:outerShdw>
              </a:effectLst>
            </a:endParaRPr>
          </a:p>
        </p:txBody>
      </p:sp>
      <p:pic>
        <p:nvPicPr>
          <p:cNvPr id="7" name="presedents_day_storm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a:stretch>
            <a:fillRect/>
          </a:stretch>
        </p:blipFill>
        <p:spPr>
          <a:xfrm>
            <a:off x="1132045" y="1116869"/>
            <a:ext cx="6858000" cy="4572000"/>
          </a:xfrm>
          <a:prstGeom prst="rect">
            <a:avLst/>
          </a:prstGeom>
          <a:ln w="50800">
            <a:solidFill>
              <a:srgbClr val="E3DC4B"/>
            </a:solidFill>
          </a:ln>
          <a:effectLst>
            <a:outerShdw blurRad="101600" dist="88900" dir="2700000" algn="tl" rotWithShape="0">
              <a:prstClr val="black">
                <a:alpha val="40000"/>
              </a:prstClr>
            </a:outerShdw>
          </a:effectLst>
        </p:spPr>
      </p:pic>
      <p:sp>
        <p:nvSpPr>
          <p:cNvPr id="2" name="TextBox 1"/>
          <p:cNvSpPr txBox="1"/>
          <p:nvPr/>
        </p:nvSpPr>
        <p:spPr>
          <a:xfrm>
            <a:off x="2207623" y="6309359"/>
            <a:ext cx="5029967" cy="369332"/>
          </a:xfrm>
          <a:prstGeom prst="rect">
            <a:avLst/>
          </a:prstGeom>
        </p:spPr>
        <p:txBody>
          <a:bodyPr wrap="none" rtlCol="0">
            <a:spAutoFit/>
          </a:bodyPr>
          <a:lstStyle/>
          <a:p>
            <a:r>
              <a:rPr lang="en-US" dirty="0" smtClean="0"/>
              <a:t>Produced by Hibbard, </a:t>
            </a:r>
            <a:r>
              <a:rPr lang="en-US" dirty="0" err="1" smtClean="0"/>
              <a:t>Santek</a:t>
            </a:r>
            <a:r>
              <a:rPr lang="en-US" dirty="0" smtClean="0"/>
              <a:t>, Uccellini, Brill (1989)</a:t>
            </a:r>
            <a:endParaRPr lang="en-US" dirty="0"/>
          </a:p>
        </p:txBody>
      </p:sp>
    </p:spTree>
    <p:extLst>
      <p:ext uri="{BB962C8B-B14F-4D97-AF65-F5344CB8AC3E}">
        <p14:creationId xmlns:p14="http://schemas.microsoft.com/office/powerpoint/2010/main" val="553360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5</a:t>
            </a:fld>
            <a:endParaRPr lang="en-US">
              <a:solidFill>
                <a:prstClr val="black">
                  <a:tint val="75000"/>
                </a:prstClr>
              </a:solidFill>
            </a:endParaRPr>
          </a:p>
        </p:txBody>
      </p:sp>
      <p:sp>
        <p:nvSpPr>
          <p:cNvPr id="9" name="TextBox 8"/>
          <p:cNvSpPr txBox="1"/>
          <p:nvPr/>
        </p:nvSpPr>
        <p:spPr>
          <a:xfrm>
            <a:off x="1676400" y="6412468"/>
            <a:ext cx="5639685" cy="369332"/>
          </a:xfrm>
          <a:prstGeom prst="rect">
            <a:avLst/>
          </a:prstGeom>
          <a:noFill/>
        </p:spPr>
        <p:txBody>
          <a:bodyPr wrap="none" rtlCol="0">
            <a:spAutoFit/>
          </a:bodyPr>
          <a:lstStyle/>
          <a:p>
            <a:r>
              <a:rPr lang="en-US" dirty="0"/>
              <a:t>Kocin and Uccellini, </a:t>
            </a:r>
            <a:r>
              <a:rPr lang="en-US" dirty="0" smtClean="0"/>
              <a:t>“Northeast Snowstorms”, </a:t>
            </a:r>
            <a:r>
              <a:rPr lang="en-US" dirty="0"/>
              <a:t>Vol. </a:t>
            </a:r>
            <a:r>
              <a:rPr lang="en-US" dirty="0" smtClean="0"/>
              <a:t>II, p 511</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00" y="992779"/>
            <a:ext cx="2881374" cy="2566856"/>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2294" y="3938187"/>
            <a:ext cx="2703326" cy="2425324"/>
          </a:xfrm>
          <a:prstGeom prst="rect">
            <a:avLst/>
          </a:prstGeom>
        </p:spPr>
      </p:pic>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242" y="1047058"/>
            <a:ext cx="2722181" cy="2442240"/>
          </a:xfrm>
          <a:prstGeom prst="rect">
            <a:avLst/>
          </a:prstGeom>
        </p:spPr>
      </p:pic>
      <p:pic>
        <p:nvPicPr>
          <p:cNvPr id="14" name="Picture 1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098" y="3762103"/>
            <a:ext cx="2872845" cy="2557036"/>
          </a:xfrm>
          <a:prstGeom prst="rect">
            <a:avLst/>
          </a:prstGeom>
        </p:spPr>
      </p:pic>
      <p:sp>
        <p:nvSpPr>
          <p:cNvPr id="3" name="TextBox 2"/>
          <p:cNvSpPr txBox="1"/>
          <p:nvPr/>
        </p:nvSpPr>
        <p:spPr>
          <a:xfrm>
            <a:off x="3503988" y="2818798"/>
            <a:ext cx="622586" cy="646331"/>
          </a:xfrm>
          <a:prstGeom prst="rect">
            <a:avLst/>
          </a:prstGeom>
          <a:noFill/>
        </p:spPr>
        <p:txBody>
          <a:bodyPr wrap="square" rtlCol="0">
            <a:spAutoFit/>
          </a:bodyPr>
          <a:lstStyle/>
          <a:p>
            <a:r>
              <a:rPr lang="en-US" sz="3600" b="1" dirty="0" smtClean="0">
                <a:solidFill>
                  <a:schemeClr val="bg1"/>
                </a:solidFill>
              </a:rPr>
              <a:t>A</a:t>
            </a:r>
            <a:endParaRPr lang="en-US" sz="3600" b="1" dirty="0">
              <a:solidFill>
                <a:schemeClr val="bg1"/>
              </a:solidFill>
            </a:endParaRPr>
          </a:p>
        </p:txBody>
      </p:sp>
      <p:sp>
        <p:nvSpPr>
          <p:cNvPr id="10" name="TextBox 9"/>
          <p:cNvSpPr txBox="1"/>
          <p:nvPr/>
        </p:nvSpPr>
        <p:spPr>
          <a:xfrm>
            <a:off x="7557238" y="2734173"/>
            <a:ext cx="622586" cy="646331"/>
          </a:xfrm>
          <a:prstGeom prst="rect">
            <a:avLst/>
          </a:prstGeom>
          <a:noFill/>
        </p:spPr>
        <p:txBody>
          <a:bodyPr wrap="square" rtlCol="0">
            <a:spAutoFit/>
          </a:bodyPr>
          <a:lstStyle/>
          <a:p>
            <a:r>
              <a:rPr lang="en-US" sz="3600" b="1" dirty="0" smtClean="0">
                <a:solidFill>
                  <a:schemeClr val="bg1"/>
                </a:solidFill>
              </a:rPr>
              <a:t>B</a:t>
            </a:r>
            <a:endParaRPr lang="en-US" sz="3600" b="1" dirty="0">
              <a:solidFill>
                <a:schemeClr val="bg1"/>
              </a:solidFill>
            </a:endParaRPr>
          </a:p>
        </p:txBody>
      </p:sp>
      <p:sp>
        <p:nvSpPr>
          <p:cNvPr id="11" name="TextBox 10"/>
          <p:cNvSpPr txBox="1"/>
          <p:nvPr/>
        </p:nvSpPr>
        <p:spPr>
          <a:xfrm>
            <a:off x="3380111" y="5490115"/>
            <a:ext cx="697574" cy="646331"/>
          </a:xfrm>
          <a:prstGeom prst="rect">
            <a:avLst/>
          </a:prstGeom>
          <a:noFill/>
        </p:spPr>
        <p:txBody>
          <a:bodyPr wrap="square" rtlCol="0">
            <a:spAutoFit/>
          </a:bodyPr>
          <a:lstStyle/>
          <a:p>
            <a:r>
              <a:rPr lang="en-US" sz="3600" b="1" dirty="0" smtClean="0">
                <a:solidFill>
                  <a:schemeClr val="bg1"/>
                </a:solidFill>
              </a:rPr>
              <a:t>C</a:t>
            </a:r>
            <a:endParaRPr lang="en-US" sz="3600" b="1" dirty="0">
              <a:solidFill>
                <a:schemeClr val="bg1"/>
              </a:solidFill>
            </a:endParaRPr>
          </a:p>
        </p:txBody>
      </p:sp>
      <p:sp>
        <p:nvSpPr>
          <p:cNvPr id="12" name="TextBox 11"/>
          <p:cNvSpPr txBox="1"/>
          <p:nvPr/>
        </p:nvSpPr>
        <p:spPr>
          <a:xfrm>
            <a:off x="7467600" y="5529945"/>
            <a:ext cx="697574" cy="646331"/>
          </a:xfrm>
          <a:prstGeom prst="rect">
            <a:avLst/>
          </a:prstGeom>
          <a:noFill/>
        </p:spPr>
        <p:txBody>
          <a:bodyPr wrap="square" rtlCol="0">
            <a:spAutoFit/>
          </a:bodyPr>
          <a:lstStyle/>
          <a:p>
            <a:r>
              <a:rPr lang="en-US" sz="3600" b="1" dirty="0" smtClean="0">
                <a:solidFill>
                  <a:schemeClr val="bg1"/>
                </a:solidFill>
              </a:rPr>
              <a:t>D</a:t>
            </a:r>
            <a:endParaRPr lang="en-US" sz="3600" b="1" dirty="0">
              <a:solidFill>
                <a:schemeClr val="bg1"/>
              </a:solidFill>
            </a:endParaRPr>
          </a:p>
        </p:txBody>
      </p:sp>
      <p:sp>
        <p:nvSpPr>
          <p:cNvPr id="15" name="Title 1"/>
          <p:cNvSpPr txBox="1">
            <a:spLocks noGrp="1"/>
          </p:cNvSpPr>
          <p:nvPr>
            <p:ph type="title"/>
          </p:nvPr>
        </p:nvSpPr>
        <p:spPr>
          <a:xfrm>
            <a:off x="457200" y="-42864"/>
            <a:ext cx="8229600" cy="9411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Presidents’ Day Snowstorm:</a:t>
            </a:r>
            <a:br>
              <a:rPr lang="en-US" sz="28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br>
            <a:r>
              <a:rPr lang="en-US" sz="28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18-19 February 1979 - Satellite Images</a:t>
            </a:r>
            <a:endParaRPr kumimoji="0" lang="en-US" sz="2800" b="1" i="0" u="none" strike="noStrike" kern="1200" cap="none" spc="0" normalizeH="0" baseline="0" noProof="0" dirty="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ndParaRPr>
          </a:p>
        </p:txBody>
      </p:sp>
    </p:spTree>
    <p:extLst>
      <p:ext uri="{BB962C8B-B14F-4D97-AF65-F5344CB8AC3E}">
        <p14:creationId xmlns:p14="http://schemas.microsoft.com/office/powerpoint/2010/main" val="17141055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6</a:t>
            </a:fld>
            <a:endParaRPr lang="en-US">
              <a:solidFill>
                <a:prstClr val="black">
                  <a:tint val="75000"/>
                </a:prstClr>
              </a:solidFill>
            </a:endParaRPr>
          </a:p>
        </p:txBody>
      </p:sp>
      <p:sp>
        <p:nvSpPr>
          <p:cNvPr id="5" name="Title 1"/>
          <p:cNvSpPr txBox="1">
            <a:spLocks noGrp="1"/>
          </p:cNvSpPr>
          <p:nvPr>
            <p:ph type="title"/>
          </p:nvPr>
        </p:nvSpPr>
        <p:spPr>
          <a:xfrm>
            <a:off x="457200" y="-762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18-19 February 1979</a:t>
            </a:r>
            <a:endParaRPr kumimoji="0" lang="en-US" sz="4800" b="1" i="0" u="none" strike="noStrike" kern="1200" cap="none" spc="0" normalizeH="0" baseline="0" noProof="0" dirty="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2" name="TextBox 1"/>
          <p:cNvSpPr txBox="1"/>
          <p:nvPr/>
        </p:nvSpPr>
        <p:spPr>
          <a:xfrm>
            <a:off x="439948" y="1207812"/>
            <a:ext cx="8521051" cy="523220"/>
          </a:xfrm>
          <a:prstGeom prst="rect">
            <a:avLst/>
          </a:prstGeom>
          <a:noFill/>
        </p:spPr>
        <p:txBody>
          <a:bodyPr wrap="none" rtlCol="0">
            <a:spAutoFit/>
          </a:bodyPr>
          <a:lstStyle/>
          <a:p>
            <a:r>
              <a:rPr lang="en-US" sz="2800" b="1" dirty="0" smtClean="0"/>
              <a:t>Mid-Atlantic experienced </a:t>
            </a:r>
            <a:r>
              <a:rPr lang="en-US" sz="2800" b="1" u="sng" dirty="0" smtClean="0"/>
              <a:t>2</a:t>
            </a:r>
            <a:r>
              <a:rPr lang="en-US" sz="2800" b="1" dirty="0" smtClean="0"/>
              <a:t> periods of </a:t>
            </a:r>
            <a:r>
              <a:rPr lang="en-US" sz="2800" b="1" u="sng" dirty="0" smtClean="0"/>
              <a:t>cold</a:t>
            </a:r>
            <a:r>
              <a:rPr lang="en-US" sz="2800" b="1" dirty="0" smtClean="0"/>
              <a:t>, heavy snow.</a:t>
            </a:r>
          </a:p>
        </p:txBody>
      </p:sp>
      <p:sp>
        <p:nvSpPr>
          <p:cNvPr id="3" name="TextBox 2"/>
          <p:cNvSpPr txBox="1"/>
          <p:nvPr/>
        </p:nvSpPr>
        <p:spPr>
          <a:xfrm>
            <a:off x="439948" y="2025784"/>
            <a:ext cx="8481210" cy="38164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Heavy snow warnings – posted early morning of 18 Feb.</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During the day of 18 February, 4 to 7” of snow fell, associated with developing coastal front</a:t>
            </a:r>
            <a:br>
              <a:rPr lang="en-US" sz="2400" dirty="0" smtClean="0"/>
            </a:br>
            <a:endParaRPr lang="en-US" sz="2400" dirty="0" smtClean="0"/>
          </a:p>
          <a:p>
            <a:pPr marL="285750" indent="-285750">
              <a:buFont typeface="Arial" panose="020B0604020202020204" pitchFamily="34" charset="0"/>
              <a:buChar char="•"/>
            </a:pPr>
            <a:r>
              <a:rPr lang="en-US" sz="2400" dirty="0" smtClean="0"/>
              <a:t>Snow stopped in the Washington DC area about 00Z 19 February </a:t>
            </a:r>
          </a:p>
          <a:p>
            <a:pPr marL="742950" lvl="1" indent="-285750">
              <a:buFont typeface="Arial" panose="020B0604020202020204" pitchFamily="34" charset="0"/>
              <a:buChar char="•"/>
            </a:pPr>
            <a:r>
              <a:rPr lang="en-US" sz="2600" b="1" dirty="0" smtClean="0"/>
              <a:t>Heavy snow warning taken down before midnight</a:t>
            </a:r>
            <a:r>
              <a:rPr lang="en-US" sz="2400" dirty="0" smtClean="0"/>
              <a:t/>
            </a:r>
            <a:br>
              <a:rPr lang="en-US" sz="2400" dirty="0" smtClean="0"/>
            </a:br>
            <a:endParaRPr lang="en-US" sz="2400" dirty="0" smtClean="0"/>
          </a:p>
          <a:p>
            <a:pPr marL="285750" indent="-285750">
              <a:buFont typeface="Arial" panose="020B0604020202020204" pitchFamily="34" charset="0"/>
              <a:buChar char="•"/>
            </a:pPr>
            <a:r>
              <a:rPr lang="en-US" sz="2400" dirty="0" smtClean="0"/>
              <a:t>Early morning of 19 February 18”-20” of snow fell in DC area </a:t>
            </a:r>
            <a:br>
              <a:rPr lang="en-US" sz="2400" dirty="0" smtClean="0"/>
            </a:br>
            <a:r>
              <a:rPr lang="en-US" sz="2400" dirty="0" smtClean="0"/>
              <a:t>4 to 5” of snow fell per hour for 3 hours just before sunrise.</a:t>
            </a:r>
            <a:endParaRPr lang="en-US" sz="2400" dirty="0"/>
          </a:p>
        </p:txBody>
      </p:sp>
    </p:spTree>
    <p:extLst>
      <p:ext uri="{BB962C8B-B14F-4D97-AF65-F5344CB8AC3E}">
        <p14:creationId xmlns:p14="http://schemas.microsoft.com/office/powerpoint/2010/main" val="9040987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7</a:t>
            </a:fld>
            <a:endParaRPr lang="en-US">
              <a:solidFill>
                <a:prstClr val="black">
                  <a:tint val="75000"/>
                </a:prstClr>
              </a:solidFill>
            </a:endParaRPr>
          </a:p>
        </p:txBody>
      </p:sp>
      <p:sp>
        <p:nvSpPr>
          <p:cNvPr id="5" name="Title 1"/>
          <p:cNvSpPr txBox="1">
            <a:spLocks noGrp="1"/>
          </p:cNvSpPr>
          <p:nvPr>
            <p:ph type="title"/>
          </p:nvPr>
        </p:nvSpPr>
        <p:spPr>
          <a:xfrm>
            <a:off x="457200" y="-1581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The Presidents’ Day Storm </a:t>
            </a:r>
            <a:b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br>
            <a:r>
              <a:rPr lang="en-US" sz="36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Motivated the Community!</a:t>
            </a:r>
            <a:endParaRPr kumimoji="0" lang="en-US" sz="3600" b="1" i="0" u="none" strike="noStrike" kern="1200" cap="none" spc="0" normalizeH="0" baseline="0" noProof="0" dirty="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10" name="Content Placeholder 2"/>
          <p:cNvSpPr>
            <a:spLocks noGrp="1"/>
          </p:cNvSpPr>
          <p:nvPr>
            <p:ph idx="1"/>
          </p:nvPr>
        </p:nvSpPr>
        <p:spPr>
          <a:xfrm>
            <a:off x="304800" y="1443480"/>
            <a:ext cx="8534400" cy="4991825"/>
          </a:xfrm>
        </p:spPr>
        <p:txBody>
          <a:bodyPr>
            <a:normAutofit/>
          </a:bodyPr>
          <a:lstStyle/>
          <a:p>
            <a:pPr>
              <a:buClr>
                <a:schemeClr val="tx2"/>
              </a:buClr>
              <a:buSzPct val="13500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The Magnitude of the Event</a:t>
            </a:r>
            <a:br>
              <a:rPr lang="en-US" sz="2400" b="1" dirty="0" smtClean="0">
                <a:latin typeface="Arial" panose="020B0604020202020204" pitchFamily="34" charset="0"/>
                <a:cs typeface="Arial" panose="020B0604020202020204" pitchFamily="34" charset="0"/>
              </a:rPr>
            </a:br>
            <a:endParaRPr lang="en-US" sz="2400" b="1" dirty="0" smtClean="0">
              <a:latin typeface="Arial" panose="020B0604020202020204" pitchFamily="34" charset="0"/>
              <a:cs typeface="Arial" panose="020B0604020202020204" pitchFamily="34" charset="0"/>
            </a:endParaRPr>
          </a:p>
          <a:p>
            <a:pPr>
              <a:spcAft>
                <a:spcPts val="600"/>
              </a:spcAft>
              <a:buClr>
                <a:schemeClr val="tx2"/>
              </a:buClr>
              <a:buSzPct val="135000"/>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The “Forcing” Debate</a:t>
            </a:r>
          </a:p>
          <a:p>
            <a:pPr lvl="1">
              <a:spcAft>
                <a:spcPts val="600"/>
              </a:spcAft>
              <a:buClr>
                <a:schemeClr val="tx2"/>
              </a:buClr>
              <a:buSzPct val="1350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Low Level vs. Upper Level</a:t>
            </a:r>
          </a:p>
          <a:p>
            <a:pPr lvl="1">
              <a:spcAft>
                <a:spcPts val="600"/>
              </a:spcAft>
              <a:buClr>
                <a:schemeClr val="tx2"/>
              </a:buClr>
              <a:buSzPct val="135000"/>
              <a:buFont typeface="Arial" panose="020B0604020202020204" pitchFamily="34" charset="0"/>
              <a:buChar char="•"/>
            </a:pPr>
            <a:r>
              <a:rPr lang="en-US" sz="2000" b="1" dirty="0" err="1" smtClean="0">
                <a:latin typeface="Arial" panose="020B0604020202020204" pitchFamily="34" charset="0"/>
                <a:cs typeface="Arial" panose="020B0604020202020204" pitchFamily="34" charset="0"/>
              </a:rPr>
              <a:t>Diabatic</a:t>
            </a:r>
            <a:r>
              <a:rPr lang="en-US" sz="2000" b="1" dirty="0" smtClean="0">
                <a:latin typeface="Arial" panose="020B0604020202020204" pitchFamily="34" charset="0"/>
                <a:cs typeface="Arial" panose="020B0604020202020204" pitchFamily="34" charset="0"/>
              </a:rPr>
              <a:t> vs. Adiabatic</a:t>
            </a:r>
          </a:p>
          <a:p>
            <a:pPr marL="457200" lvl="1" indent="0">
              <a:spcAft>
                <a:spcPts val="600"/>
              </a:spcAft>
              <a:buClr>
                <a:schemeClr val="tx2"/>
              </a:buClr>
              <a:buSzPct val="135000"/>
              <a:buNone/>
            </a:pPr>
            <a:endParaRPr lang="en-US" sz="2000" b="1" dirty="0" smtClean="0">
              <a:latin typeface="Arial" panose="020B0604020202020204" pitchFamily="34" charset="0"/>
              <a:cs typeface="Arial" panose="020B0604020202020204" pitchFamily="34" charset="0"/>
            </a:endParaRPr>
          </a:p>
          <a:p>
            <a:pPr marL="400050">
              <a:spcAft>
                <a:spcPts val="600"/>
              </a:spcAft>
              <a:buClr>
                <a:schemeClr val="tx2"/>
              </a:buClr>
              <a:buSzPct val="135000"/>
            </a:pPr>
            <a:r>
              <a:rPr lang="en-US" sz="2400" b="1" dirty="0" smtClean="0">
                <a:latin typeface="Arial" panose="020B0604020202020204" pitchFamily="34" charset="0"/>
                <a:cs typeface="Arial" panose="020B0604020202020204" pitchFamily="34" charset="0"/>
              </a:rPr>
              <a:t>The Operational Model Failures</a:t>
            </a:r>
            <a:br>
              <a:rPr lang="en-US" sz="2400" b="1" dirty="0" smtClean="0">
                <a:latin typeface="Arial" panose="020B0604020202020204" pitchFamily="34" charset="0"/>
                <a:cs typeface="Arial" panose="020B0604020202020204" pitchFamily="34" charset="0"/>
              </a:rPr>
            </a:br>
            <a:endParaRPr lang="en-US" sz="2400" b="1" dirty="0" smtClean="0">
              <a:latin typeface="Arial" panose="020B0604020202020204" pitchFamily="34" charset="0"/>
              <a:cs typeface="Arial" panose="020B0604020202020204" pitchFamily="34" charset="0"/>
            </a:endParaRPr>
          </a:p>
          <a:p>
            <a:pPr>
              <a:spcAft>
                <a:spcPts val="600"/>
              </a:spcAft>
              <a:buClr>
                <a:schemeClr val="tx2"/>
              </a:buClr>
              <a:buSzPct val="135000"/>
            </a:pPr>
            <a:r>
              <a:rPr lang="en-US" sz="2400" b="1" dirty="0" smtClean="0">
                <a:latin typeface="Arial" panose="020B0604020202020204" pitchFamily="34" charset="0"/>
                <a:cs typeface="Arial" panose="020B0604020202020204" pitchFamily="34" charset="0"/>
              </a:rPr>
              <a:t>Cyclone Workshop Initiated by NSF/Ron </a:t>
            </a:r>
            <a:r>
              <a:rPr lang="en-US" sz="2400" b="1" dirty="0">
                <a:latin typeface="Arial" panose="020B0604020202020204" pitchFamily="34" charset="0"/>
                <a:cs typeface="Arial" panose="020B0604020202020204" pitchFamily="34" charset="0"/>
              </a:rPr>
              <a:t>T</a:t>
            </a:r>
            <a:r>
              <a:rPr lang="en-US" sz="2400" b="1" dirty="0" smtClean="0">
                <a:latin typeface="Arial" panose="020B0604020202020204" pitchFamily="34" charset="0"/>
                <a:cs typeface="Arial" panose="020B0604020202020204" pitchFamily="34" charset="0"/>
              </a:rPr>
              <a:t>aylor</a:t>
            </a:r>
          </a:p>
          <a:p>
            <a:pPr marL="457200" lvl="1" indent="0">
              <a:spcAft>
                <a:spcPts val="600"/>
              </a:spcAft>
              <a:buClr>
                <a:schemeClr val="tx2"/>
              </a:buClr>
              <a:buSzPct val="135000"/>
              <a:buNone/>
            </a:pPr>
            <a:r>
              <a:rPr lang="en-US" sz="2000" b="1" dirty="0" smtClean="0">
                <a:latin typeface="Arial" panose="020B0604020202020204" pitchFamily="34" charset="0"/>
                <a:cs typeface="Arial" panose="020B0604020202020204" pitchFamily="34" charset="0"/>
              </a:rPr>
              <a:t>(Donald R. Johnson; Peter Hobbs – Principal Investigators)</a:t>
            </a:r>
          </a:p>
        </p:txBody>
      </p:sp>
    </p:spTree>
    <p:extLst>
      <p:ext uri="{BB962C8B-B14F-4D97-AF65-F5344CB8AC3E}">
        <p14:creationId xmlns:p14="http://schemas.microsoft.com/office/powerpoint/2010/main" val="12226300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060" y="23948"/>
            <a:ext cx="7620000" cy="1371600"/>
          </a:xfrm>
        </p:spPr>
        <p:txBody>
          <a:bodyPr/>
          <a:lstStyle/>
          <a:p>
            <a:pPr algn="ctr"/>
            <a:r>
              <a:rPr lang="en-US" sz="40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Upper Air</a:t>
            </a:r>
            <a:endParaRPr lang="en-US"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8</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1060" y="1205466"/>
            <a:ext cx="4800600" cy="5295482"/>
          </a:xfrm>
          <a:prstGeom prst="rect">
            <a:avLst/>
          </a:prstGeom>
        </p:spPr>
      </p:pic>
      <p:sp>
        <p:nvSpPr>
          <p:cNvPr id="3" name="TextBox 2"/>
          <p:cNvSpPr txBox="1"/>
          <p:nvPr/>
        </p:nvSpPr>
        <p:spPr>
          <a:xfrm>
            <a:off x="169816" y="1828800"/>
            <a:ext cx="2301243" cy="2616101"/>
          </a:xfrm>
          <a:prstGeom prst="rect">
            <a:avLst/>
          </a:prstGeom>
          <a:noFill/>
        </p:spPr>
        <p:txBody>
          <a:bodyPr wrap="square" rtlCol="0">
            <a:spAutoFit/>
          </a:bodyPr>
          <a:lstStyle/>
          <a:p>
            <a:r>
              <a:rPr lang="en-US" sz="2400" b="1" dirty="0" smtClean="0"/>
              <a:t>      Phase 1</a:t>
            </a:r>
          </a:p>
          <a:p>
            <a:r>
              <a:rPr lang="en-US" sz="2000" dirty="0" smtClean="0"/>
              <a:t>18 February 1979</a:t>
            </a:r>
          </a:p>
          <a:p>
            <a:endParaRPr lang="en-US" sz="2000" dirty="0"/>
          </a:p>
          <a:p>
            <a:r>
              <a:rPr lang="en-US" sz="2000" dirty="0" smtClean="0"/>
              <a:t>Major upper-level feature: 80 m/s STJ</a:t>
            </a:r>
          </a:p>
          <a:p>
            <a:r>
              <a:rPr lang="en-US" sz="2000" dirty="0"/>
              <a:t>a</a:t>
            </a:r>
            <a:r>
              <a:rPr lang="en-US" sz="2000" dirty="0" smtClean="0"/>
              <a:t>mplifies over East Coast as coastal front/LLJ forms</a:t>
            </a:r>
            <a:endParaRPr lang="en-US" sz="2000" dirty="0"/>
          </a:p>
        </p:txBody>
      </p:sp>
    </p:spTree>
    <p:extLst>
      <p:ext uri="{BB962C8B-B14F-4D97-AF65-F5344CB8AC3E}">
        <p14:creationId xmlns:p14="http://schemas.microsoft.com/office/powerpoint/2010/main" val="35731902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060" y="23948"/>
            <a:ext cx="7620000" cy="1371600"/>
          </a:xfrm>
        </p:spPr>
        <p:txBody>
          <a:bodyPr/>
          <a:lstStyle/>
          <a:p>
            <a:pPr algn="ctr"/>
            <a:r>
              <a:rPr lang="en-US" sz="4000" b="1" dirty="0" smtClean="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Upper Air</a:t>
            </a:r>
            <a:endParaRPr lang="en-US" b="1" dirty="0">
              <a:solidFill>
                <a:srgbClr val="3B5A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60" y="1155504"/>
            <a:ext cx="4800600" cy="5347763"/>
          </a:xfrm>
          <a:prstGeom prst="rect">
            <a:avLst/>
          </a:prstGeom>
        </p:spPr>
      </p:pic>
      <p:sp>
        <p:nvSpPr>
          <p:cNvPr id="3" name="TextBox 2"/>
          <p:cNvSpPr txBox="1"/>
          <p:nvPr/>
        </p:nvSpPr>
        <p:spPr>
          <a:xfrm>
            <a:off x="152399" y="1828800"/>
            <a:ext cx="2146663" cy="2616101"/>
          </a:xfrm>
          <a:prstGeom prst="rect">
            <a:avLst/>
          </a:prstGeom>
          <a:noFill/>
        </p:spPr>
        <p:txBody>
          <a:bodyPr wrap="square" rtlCol="0">
            <a:spAutoFit/>
          </a:bodyPr>
          <a:lstStyle/>
          <a:p>
            <a:r>
              <a:rPr lang="en-US" sz="2400" b="1" dirty="0" smtClean="0"/>
              <a:t>      Phase 2</a:t>
            </a:r>
          </a:p>
          <a:p>
            <a:r>
              <a:rPr lang="en-US" sz="2000" dirty="0" smtClean="0"/>
              <a:t>19 February 1979</a:t>
            </a:r>
          </a:p>
          <a:p>
            <a:endParaRPr lang="en-US" sz="2000" dirty="0"/>
          </a:p>
          <a:p>
            <a:r>
              <a:rPr lang="en-US" sz="2000" dirty="0" smtClean="0"/>
              <a:t>Major upper-level feature: amplifying trough; PFJ preceding rapid cyclogenesis</a:t>
            </a:r>
            <a:endParaRPr lang="en-US" sz="2000" dirty="0"/>
          </a:p>
        </p:txBody>
      </p:sp>
    </p:spTree>
    <p:extLst>
      <p:ext uri="{BB962C8B-B14F-4D97-AF65-F5344CB8AC3E}">
        <p14:creationId xmlns:p14="http://schemas.microsoft.com/office/powerpoint/2010/main" val="365663272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9354</TotalTime>
  <Words>1882</Words>
  <Application>Microsoft Macintosh PowerPoint</Application>
  <PresentationFormat>On-screen Show (4:3)</PresentationFormat>
  <Paragraphs>466</Paragraphs>
  <Slides>42</Slides>
  <Notes>22</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1_Office Theme</vt:lpstr>
      <vt:lpstr>think-cell Slide</vt:lpstr>
      <vt:lpstr>Reflecting on the Presidents’ Day Storm   18-19 February 1979</vt:lpstr>
      <vt:lpstr>Outline</vt:lpstr>
      <vt:lpstr>Presidents’ Day Snowstorm: 18-19 February 1979</vt:lpstr>
      <vt:lpstr>Presidents’ Day Snowstorm: 18-19 February 1979</vt:lpstr>
      <vt:lpstr>Presidents’ Day Snowstorm: 18-19 February 1979 - Satellite Images</vt:lpstr>
      <vt:lpstr>18-19 February 1979</vt:lpstr>
      <vt:lpstr>The Presidents’ Day Storm  Motivated the Community!</vt:lpstr>
      <vt:lpstr>Upper Air</vt:lpstr>
      <vt:lpstr>Upper Air</vt:lpstr>
      <vt:lpstr>PowerPoint Presentation</vt:lpstr>
      <vt:lpstr>Presidents Day Storm 18-19 February 1979 – Phase 1</vt:lpstr>
      <vt:lpstr>Presidents Day Storm 18-19 February 1979 – Phase 1</vt:lpstr>
      <vt:lpstr>PowerPoint Presentation</vt:lpstr>
      <vt:lpstr>PowerPoint Presentation</vt:lpstr>
      <vt:lpstr>Presidents Day Storm 18-19 February 1979 – Phase 2</vt:lpstr>
      <vt:lpstr>Operation Model Failure</vt:lpstr>
      <vt:lpstr>Second Phase of Presidents’ Day Storm Not Predicted</vt:lpstr>
      <vt:lpstr>Research Model Sensitivity Studies: Synergistic Interactions (dynamics, LHT, BDY layer) required for rapid cyclogenesis</vt:lpstr>
      <vt:lpstr>Research Models with 15 Minute Output Used to Compute Low Level Trajectories</vt:lpstr>
      <vt:lpstr>Research Model Low Level Trajectories Rapid Development of LLJ &amp; Associated Ageostrophic Component</vt:lpstr>
      <vt:lpstr>Total Mass Divergence LLJ  focused area of low-level mass  divergence in area of inverted trough</vt:lpstr>
      <vt:lpstr>Flow through cyclone, Whittaker et al.</vt:lpstr>
      <vt:lpstr>Mass Divergence Profiles</vt:lpstr>
      <vt:lpstr>Mass Divergence Profiles</vt:lpstr>
      <vt:lpstr>3D Perspective of the Presidents’ Day Storm:  18-19 February</vt:lpstr>
      <vt:lpstr>Research Results from the GSFC Team (Uccellini, Kocin, Keyser, Brill, Whittaker, Petersen, Wash)</vt:lpstr>
      <vt:lpstr>After the Storm – A Rebirth of Synoptic Meteorology (Keyser and Uccellini, 1987) </vt:lpstr>
      <vt:lpstr>Comparison  1979 and 2003 Storms</vt:lpstr>
      <vt:lpstr>Summary</vt:lpstr>
      <vt:lpstr>PowerPoint Presentation</vt:lpstr>
      <vt:lpstr>Appendix: A References</vt:lpstr>
      <vt:lpstr>Appendix: B  We Have Made a Difference:  The Northeast Blizzard of January 2016</vt:lpstr>
      <vt:lpstr>Northeast Blizzard January 23, 2016</vt:lpstr>
      <vt:lpstr>PowerPoint Presentation</vt:lpstr>
      <vt:lpstr>Seamless Suite of Forecasts Increasingly Based on Multi-Model Ensembles</vt:lpstr>
      <vt:lpstr>PowerPoint Presentation</vt:lpstr>
      <vt:lpstr>PowerPoint Presentation</vt:lpstr>
      <vt:lpstr>PowerPoint Presentation</vt:lpstr>
      <vt:lpstr>PowerPoint Presentation</vt:lpstr>
      <vt:lpstr>Appendix: C </vt:lpstr>
      <vt:lpstr>Personal Reflection</vt:lpstr>
      <vt:lpstr>Mesoscale-Tropopause Fold First Vis 5D Application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Reflecting on the Presidents Day Storm   18-19 February 1979</dc:title>
  <dc:creator>Charles Bell</dc:creator>
  <cp:lastModifiedBy>Lance Bosart</cp:lastModifiedBy>
  <cp:revision>40</cp:revision>
  <cp:lastPrinted>2019-02-07T19:00:28Z</cp:lastPrinted>
  <dcterms:created xsi:type="dcterms:W3CDTF">2019-01-31T15:38:38Z</dcterms:created>
  <dcterms:modified xsi:type="dcterms:W3CDTF">2019-02-20T18:19:36Z</dcterms:modified>
</cp:coreProperties>
</file>