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tif" ContentType="image/tif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0" r:id="rId2"/>
  </p:sldMasterIdLst>
  <p:notesMasterIdLst>
    <p:notesMasterId r:id="rId10"/>
  </p:notesMasterIdLst>
  <p:sldIdLst>
    <p:sldId id="258" r:id="rId3"/>
    <p:sldId id="264" r:id="rId4"/>
    <p:sldId id="259" r:id="rId5"/>
    <p:sldId id="260" r:id="rId6"/>
    <p:sldId id="261" r:id="rId7"/>
    <p:sldId id="262" r:id="rId8"/>
    <p:sldId id="26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196" d="100"/>
          <a:sy n="196" d="100"/>
        </p:scale>
        <p:origin x="-104" y="-2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D3B8D-58FB-4A02-8551-DB42C6BB0854}" type="datetimeFigureOut">
              <a:rPr lang="en-US" smtClean="0"/>
              <a:t>19/02/2019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4F6F8-BDBA-4C76-8200-A4EDF6DB832A}" type="slidenum">
              <a:rPr lang="en-US" smtClean="0"/>
              <a:t>‹#›</a:t>
            </a:fld>
            <a:endParaRPr lang="en-US"/>
          </a:p>
        </p:txBody>
      </p:sp>
    </p:spTree>
    <p:extLst>
      <p:ext uri="{BB962C8B-B14F-4D97-AF65-F5344CB8AC3E}">
        <p14:creationId xmlns:p14="http://schemas.microsoft.com/office/powerpoint/2010/main" val="373890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A8693-ED32-446A-A5A5-2D7F87EACE4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76855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7010400" y="6492876"/>
            <a:ext cx="2133600" cy="365125"/>
          </a:xfrm>
        </p:spPr>
        <p:txBody>
          <a:bodyPr/>
          <a:lstStyle>
            <a:lvl1pPr>
              <a:defRPr b="1">
                <a:solidFill>
                  <a:schemeClr val="tx1"/>
                </a:solidFill>
              </a:defRPr>
            </a:lvl1pPr>
          </a:lstStyle>
          <a:p>
            <a:fld id="{C7782D01-1D25-4BDA-8749-AB28E140EA1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3510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573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62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34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600200"/>
            <a:ext cx="8229600" cy="4967573"/>
          </a:xfrm>
          <a:prstGeom prst="rect">
            <a:avLst/>
          </a:prstGeom>
        </p:spPr>
        <p:txBody>
          <a:bodyPr/>
          <a:lstStyle>
            <a:lvl1pPr>
              <a:defRPr/>
            </a:lvl1pPr>
            <a:lvl2pPr indent="457200">
              <a:defRPr/>
            </a:lvl2pPr>
            <a:lvl3pPr indent="914400">
              <a:defRPr/>
            </a:lvl3pPr>
            <a:lvl4pPr indent="1371600">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172388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228600" y="272553"/>
            <a:ext cx="8610600" cy="71596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3600" b="1" i="0" u="none" strike="noStrike" cap="none">
                <a:solidFill>
                  <a:schemeClr val="dk1"/>
                </a:solidFill>
                <a:latin typeface="+mj-lt"/>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25" name="Shape 25"/>
          <p:cNvSpPr txBox="1">
            <a:spLocks noGrp="1"/>
          </p:cNvSpPr>
          <p:nvPr>
            <p:ph type="dt" idx="10"/>
          </p:nvPr>
        </p:nvSpPr>
        <p:spPr>
          <a:xfrm>
            <a:off x="4" y="647700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2" y="6492876"/>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7010402" y="6492876"/>
            <a:ext cx="2133598" cy="365125"/>
          </a:xfrm>
          <a:prstGeom prst="rect">
            <a:avLst/>
          </a:prstGeom>
          <a:noFill/>
          <a:ln>
            <a:noFill/>
          </a:ln>
        </p:spPr>
        <p:txBody>
          <a:bodyPr lIns="91425" tIns="45700" rIns="91425" bIns="45700" anchor="ctr" anchorCtr="0">
            <a:noAutofit/>
          </a:bodyPr>
          <a:lstStyle/>
          <a:p>
            <a:pPr>
              <a:buClr>
                <a:srgbClr val="888888"/>
              </a:buClr>
              <a:buSzPct val="25000"/>
              <a:buFont typeface="Calibri"/>
              <a:buNone/>
            </a:pPr>
            <a:fld id="{00000000-1234-1234-1234-123412341234}" type="slidenum">
              <a:rPr lang="en-US">
                <a:solidFill>
                  <a:srgbClr val="888888"/>
                </a:solidFill>
                <a:ea typeface="Calibri"/>
                <a:cs typeface="Calibri"/>
                <a:sym typeface="Calibri"/>
              </a:rPr>
              <a:pPr>
                <a:buClr>
                  <a:srgbClr val="888888"/>
                </a:buClr>
                <a:buSzPct val="25000"/>
                <a:buFont typeface="Calibri"/>
                <a:buNone/>
              </a:pPr>
              <a:t>‹#›</a:t>
            </a:fld>
            <a:endParaRPr lang="en-US">
              <a:solidFill>
                <a:srgbClr val="888888"/>
              </a:solidFill>
              <a:ea typeface="Calibri"/>
              <a:cs typeface="Calibri"/>
              <a:sym typeface="Calibri"/>
            </a:endParaRPr>
          </a:p>
        </p:txBody>
      </p:sp>
      <p:sp>
        <p:nvSpPr>
          <p:cNvPr id="3" name="Content Placeholder 2"/>
          <p:cNvSpPr>
            <a:spLocks noGrp="1"/>
          </p:cNvSpPr>
          <p:nvPr>
            <p:ph sz="quarter" idx="13"/>
          </p:nvPr>
        </p:nvSpPr>
        <p:spPr>
          <a:xfrm>
            <a:off x="228600" y="1128656"/>
            <a:ext cx="8610600" cy="533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486041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53"/>
        <p:cNvGrpSpPr/>
        <p:nvPr/>
      </p:nvGrpSpPr>
      <p:grpSpPr>
        <a:xfrm>
          <a:off x="0" y="0"/>
          <a:ext cx="0" cy="0"/>
          <a:chOff x="0" y="0"/>
          <a:chExt cx="0" cy="0"/>
        </a:xfrm>
      </p:grpSpPr>
      <p:cxnSp>
        <p:nvCxnSpPr>
          <p:cNvPr id="54" name="Shape 54"/>
          <p:cNvCxnSpPr/>
          <p:nvPr/>
        </p:nvCxnSpPr>
        <p:spPr>
          <a:xfrm rot="10800000" flipH="1">
            <a:off x="-6970" y="1053651"/>
            <a:ext cx="9158100" cy="400"/>
          </a:xfrm>
          <a:prstGeom prst="straightConnector1">
            <a:avLst/>
          </a:prstGeom>
          <a:noFill/>
          <a:ln w="9525" cap="flat" cmpd="sng">
            <a:solidFill>
              <a:srgbClr val="000000"/>
            </a:solidFill>
            <a:prstDash val="solid"/>
            <a:round/>
            <a:headEnd type="none" w="sm" len="sm"/>
            <a:tailEnd type="none" w="sm" len="sm"/>
          </a:ln>
        </p:spPr>
      </p:cxnSp>
      <p:sp>
        <p:nvSpPr>
          <p:cNvPr id="55" name="Shape 55"/>
          <p:cNvSpPr txBox="1"/>
          <p:nvPr/>
        </p:nvSpPr>
        <p:spPr>
          <a:xfrm>
            <a:off x="1555825" y="33567"/>
            <a:ext cx="4629300" cy="979200"/>
          </a:xfrm>
          <a:prstGeom prst="rect">
            <a:avLst/>
          </a:prstGeom>
          <a:noFill/>
          <a:ln>
            <a:noFill/>
          </a:ln>
        </p:spPr>
        <p:txBody>
          <a:bodyPr spcFirstLastPara="1" wrap="square" lIns="78575" tIns="78575" rIns="78575" bIns="78575" anchor="ctr" anchorCtr="0">
            <a:noAutofit/>
          </a:bodyPr>
          <a:lstStyle/>
          <a:p>
            <a:pPr marL="0" marR="0" lvl="0" indent="0" algn="l" rtl="0">
              <a:lnSpc>
                <a:spcPct val="100000"/>
              </a:lnSpc>
              <a:spcBef>
                <a:spcPts val="0"/>
              </a:spcBef>
              <a:spcAft>
                <a:spcPts val="0"/>
              </a:spcAft>
              <a:buClr>
                <a:srgbClr val="000000"/>
              </a:buClr>
              <a:buFont typeface="Droid Sans"/>
              <a:buNone/>
            </a:pPr>
            <a:r>
              <a:rPr lang="en" sz="2000"/>
              <a:t>National Weather Service</a:t>
            </a:r>
            <a:endParaRPr sz="2000"/>
          </a:p>
          <a:p>
            <a:pPr marL="0" marR="0" lvl="0" indent="0" algn="l" rtl="0">
              <a:lnSpc>
                <a:spcPct val="100000"/>
              </a:lnSpc>
              <a:spcBef>
                <a:spcPts val="0"/>
              </a:spcBef>
              <a:spcAft>
                <a:spcPts val="0"/>
              </a:spcAft>
              <a:buClr>
                <a:srgbClr val="000000"/>
              </a:buClr>
              <a:buFont typeface="Droid Sans"/>
              <a:buNone/>
            </a:pPr>
            <a:r>
              <a:rPr lang="en" sz="1800"/>
              <a:t>Weather Prediction Center</a:t>
            </a:r>
            <a:endParaRPr sz="1800"/>
          </a:p>
          <a:p>
            <a:pPr marL="0" marR="0" lvl="0" indent="0" algn="l" rtl="0">
              <a:lnSpc>
                <a:spcPct val="100000"/>
              </a:lnSpc>
              <a:spcBef>
                <a:spcPts val="0"/>
              </a:spcBef>
              <a:spcAft>
                <a:spcPts val="0"/>
              </a:spcAft>
              <a:buClr>
                <a:srgbClr val="B7B7B7"/>
              </a:buClr>
              <a:buFont typeface="Consolas"/>
              <a:buNone/>
            </a:pPr>
            <a:r>
              <a:rPr lang="en" sz="1200" b="0" i="0" u="none" strike="noStrike" cap="none">
                <a:latin typeface="Droid Sans"/>
                <a:ea typeface="Droid Sans"/>
                <a:cs typeface="Droid Sans"/>
                <a:sym typeface="Droid Sans"/>
              </a:rPr>
              <a:t>NATIONAL OCEANIC AND ATMOSPHERIC ADMINISTRATION</a:t>
            </a:r>
            <a:endParaRPr sz="1200"/>
          </a:p>
        </p:txBody>
      </p:sp>
      <p:pic>
        <p:nvPicPr>
          <p:cNvPr id="56" name="Shape 56"/>
          <p:cNvPicPr preferRelativeResize="0"/>
          <p:nvPr/>
        </p:nvPicPr>
        <p:blipFill>
          <a:blip r:embed="rId2">
            <a:alphaModFix/>
          </a:blip>
          <a:stretch>
            <a:fillRect/>
          </a:stretch>
        </p:blipFill>
        <p:spPr>
          <a:xfrm>
            <a:off x="-6978" y="900"/>
            <a:ext cx="1522250" cy="1035529"/>
          </a:xfrm>
          <a:prstGeom prst="rect">
            <a:avLst/>
          </a:prstGeom>
          <a:noFill/>
          <a:ln>
            <a:noFill/>
          </a:ln>
        </p:spPr>
      </p:pic>
      <p:pic>
        <p:nvPicPr>
          <p:cNvPr id="57" name="Shape 57"/>
          <p:cNvPicPr preferRelativeResize="0"/>
          <p:nvPr/>
        </p:nvPicPr>
        <p:blipFill>
          <a:blip r:embed="rId3">
            <a:alphaModFix/>
          </a:blip>
          <a:stretch>
            <a:fillRect/>
          </a:stretch>
        </p:blipFill>
        <p:spPr>
          <a:xfrm>
            <a:off x="6002076" y="-26586"/>
            <a:ext cx="785993" cy="1066153"/>
          </a:xfrm>
          <a:prstGeom prst="rect">
            <a:avLst/>
          </a:prstGeom>
          <a:noFill/>
          <a:ln>
            <a:noFill/>
          </a:ln>
        </p:spPr>
      </p:pic>
      <p:pic>
        <p:nvPicPr>
          <p:cNvPr id="58" name="Shape 58"/>
          <p:cNvPicPr preferRelativeResize="0"/>
          <p:nvPr/>
        </p:nvPicPr>
        <p:blipFill>
          <a:blip r:embed="rId4">
            <a:alphaModFix/>
          </a:blip>
          <a:stretch>
            <a:fillRect/>
          </a:stretch>
        </p:blipFill>
        <p:spPr>
          <a:xfrm>
            <a:off x="6788070" y="-27499"/>
            <a:ext cx="785993" cy="1066153"/>
          </a:xfrm>
          <a:prstGeom prst="rect">
            <a:avLst/>
          </a:prstGeom>
          <a:noFill/>
          <a:ln>
            <a:noFill/>
          </a:ln>
        </p:spPr>
      </p:pic>
      <p:pic>
        <p:nvPicPr>
          <p:cNvPr id="59" name="Shape 59"/>
          <p:cNvPicPr preferRelativeResize="0"/>
          <p:nvPr/>
        </p:nvPicPr>
        <p:blipFill>
          <a:blip r:embed="rId5">
            <a:alphaModFix/>
          </a:blip>
          <a:stretch>
            <a:fillRect/>
          </a:stretch>
        </p:blipFill>
        <p:spPr>
          <a:xfrm>
            <a:off x="7574064" y="-26599"/>
            <a:ext cx="785993" cy="1066153"/>
          </a:xfrm>
          <a:prstGeom prst="rect">
            <a:avLst/>
          </a:prstGeom>
          <a:noFill/>
          <a:ln>
            <a:noFill/>
          </a:ln>
        </p:spPr>
      </p:pic>
      <p:pic>
        <p:nvPicPr>
          <p:cNvPr id="60" name="Shape 60"/>
          <p:cNvPicPr preferRelativeResize="0"/>
          <p:nvPr/>
        </p:nvPicPr>
        <p:blipFill>
          <a:blip r:embed="rId6">
            <a:alphaModFix/>
          </a:blip>
          <a:stretch>
            <a:fillRect/>
          </a:stretch>
        </p:blipFill>
        <p:spPr>
          <a:xfrm>
            <a:off x="8360057" y="-27499"/>
            <a:ext cx="785993" cy="1066153"/>
          </a:xfrm>
          <a:prstGeom prst="rect">
            <a:avLst/>
          </a:prstGeom>
          <a:noFill/>
          <a:ln>
            <a:noFill/>
          </a:ln>
        </p:spPr>
      </p:pic>
    </p:spTree>
    <p:extLst>
      <p:ext uri="{BB962C8B-B14F-4D97-AF65-F5344CB8AC3E}">
        <p14:creationId xmlns:p14="http://schemas.microsoft.com/office/powerpoint/2010/main" val="2623332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F5420C-BD63-461E-B2CF-920C679476ED}" type="datetime1">
              <a:rPr lang="en-US" smtClean="0"/>
              <a:t>19/02/2019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387405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2FED6-0966-4BE0-ADEF-41D9EC97FE6F}" type="datetime1">
              <a:rPr lang="en-US" smtClean="0"/>
              <a:t>19/02/2019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1771770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9D4793-074C-4096-BF32-58728D9FB5B6}" type="datetime1">
              <a:rPr lang="en-US" smtClean="0"/>
              <a:t>19/02/2019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7659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244AAB-1EC7-462A-B855-A56311EF8F4A}" type="datetime1">
              <a:rPr lang="en-US" smtClean="0"/>
              <a:t>19/02/2019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122943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
            <a:ext cx="9144000" cy="685799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2250403" cy="1600200"/>
          </a:xfrm>
          <a:prstGeom prst="rect">
            <a:avLst/>
          </a:prstGeom>
        </p:spPr>
      </p:pic>
    </p:spTree>
    <p:extLst>
      <p:ext uri="{BB962C8B-B14F-4D97-AF65-F5344CB8AC3E}">
        <p14:creationId xmlns:p14="http://schemas.microsoft.com/office/powerpoint/2010/main" val="2954311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CB4281-FB13-41FE-A0E2-DEA43D5E1BFC}" type="datetime1">
              <a:rPr lang="en-US" smtClean="0"/>
              <a:t>19/02/2019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3562281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C732C8-6D3A-4620-B9CE-E7F7C4348064}" type="datetime1">
              <a:rPr lang="en-US" smtClean="0"/>
              <a:t>19/02/2019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3854244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C8143-A820-47EE-9B2E-A64899591B67}" type="datetime1">
              <a:rPr lang="en-US" smtClean="0"/>
              <a:t>19/02/2019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944331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6ABE3B-93B6-4A11-B3EA-F5E63BE2C2CF}" type="datetime1">
              <a:rPr lang="en-US" smtClean="0"/>
              <a:t>19/02/2019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1294639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301383-A447-47D5-A286-F64ECA240D03}" type="datetime1">
              <a:rPr lang="en-US" smtClean="0"/>
              <a:t>19/02/2019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806852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94714C-316F-4AE2-9189-FD1BA1716FC2}" type="datetime1">
              <a:rPr lang="en-US" smtClean="0"/>
              <a:t>19/02/2019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2098706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FB3F9F-F254-4DAD-9779-6CE3EEB2D7CA}" type="datetime1">
              <a:rPr lang="en-US" smtClean="0"/>
              <a:t>19/02/2019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56856-28C5-4E79-97CD-86CB47816302}" type="slidenum">
              <a:rPr lang="en-US" smtClean="0"/>
              <a:t>‹#›</a:t>
            </a:fld>
            <a:endParaRPr lang="en-US"/>
          </a:p>
        </p:txBody>
      </p:sp>
    </p:spTree>
    <p:extLst>
      <p:ext uri="{BB962C8B-B14F-4D97-AF65-F5344CB8AC3E}">
        <p14:creationId xmlns:p14="http://schemas.microsoft.com/office/powerpoint/2010/main" val="382567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55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72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69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90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95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29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82D01-1D25-4BDA-8749-AB28E140EA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7789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3" Type="http://schemas.openxmlformats.org/officeDocument/2006/relationships/image" Target="../media/image8.ti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626"/>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62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626"/>
            <a:fld id="{C7782D01-1D25-4BDA-8749-AB28E140EA18}" type="slidenum">
              <a:rPr lang="en-US" smtClean="0">
                <a:solidFill>
                  <a:prstClr val="black">
                    <a:tint val="75000"/>
                  </a:prstClr>
                </a:solidFill>
              </a:rPr>
              <a:pPr defTabSz="913626"/>
              <a:t>‹#›</a:t>
            </a:fld>
            <a:endParaRPr lang="en-US">
              <a:solidFill>
                <a:prstClr val="black">
                  <a:tint val="75000"/>
                </a:prstClr>
              </a:solidFill>
            </a:endParaRPr>
          </a:p>
        </p:txBody>
      </p:sp>
      <p:pic>
        <p:nvPicPr>
          <p:cNvPr id="7" name="Picture 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0" y="4"/>
            <a:ext cx="9144000" cy="6857999"/>
          </a:xfrm>
          <a:prstGeom prst="rect">
            <a:avLst/>
          </a:prstGeom>
        </p:spPr>
      </p:pic>
      <p:pic>
        <p:nvPicPr>
          <p:cNvPr id="8" name="Picture 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 y="0"/>
            <a:ext cx="2250403" cy="1600200"/>
          </a:xfrm>
          <a:prstGeom prst="rect">
            <a:avLst/>
          </a:prstGeom>
        </p:spPr>
      </p:pic>
    </p:spTree>
    <p:extLst>
      <p:ext uri="{BB962C8B-B14F-4D97-AF65-F5344CB8AC3E}">
        <p14:creationId xmlns:p14="http://schemas.microsoft.com/office/powerpoint/2010/main" val="39828903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9989A-6794-4FDB-9B7A-18C9A9010A73}" type="datetime1">
              <a:rPr lang="en-US" smtClean="0"/>
              <a:t>19/02/2019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56856-28C5-4E79-97CD-86CB47816302}" type="slidenum">
              <a:rPr lang="en-US" smtClean="0"/>
              <a:t>‹#›</a:t>
            </a:fld>
            <a:endParaRPr lang="en-US"/>
          </a:p>
        </p:txBody>
      </p:sp>
    </p:spTree>
    <p:extLst>
      <p:ext uri="{BB962C8B-B14F-4D97-AF65-F5344CB8AC3E}">
        <p14:creationId xmlns:p14="http://schemas.microsoft.com/office/powerpoint/2010/main" val="15259506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m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hyperlink" Target="https://youtu.be/HQP9Y49u-5w" TargetMode="External"/><Relationship Id="rId5" Type="http://schemas.openxmlformats.org/officeDocument/2006/relationships/image" Target="../media/image10.png"/><Relationship Id="rId1" Type="http://schemas.microsoft.com/office/2007/relationships/media" Target="../media/media1.avi"/><Relationship Id="rId2" Type="http://schemas.openxmlformats.org/officeDocument/2006/relationships/video" Target="../media/media1.avi"/></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19400"/>
            <a:ext cx="8229600" cy="1524000"/>
          </a:xfrm>
        </p:spPr>
        <p:txBody>
          <a:bodyPr>
            <a:normAutofit lnSpcReduction="10000"/>
          </a:bodyPr>
          <a:lstStyle/>
          <a:p>
            <a:pPr marL="0" indent="0" algn="ctr">
              <a:buNone/>
            </a:pPr>
            <a:r>
              <a:rPr lang="en-US" sz="4400" b="1" dirty="0" smtClean="0">
                <a:effectLst>
                  <a:outerShdw blurRad="38100" dist="38100" dir="2700000" algn="tl">
                    <a:srgbClr val="000000">
                      <a:alpha val="43137"/>
                    </a:srgbClr>
                  </a:outerShdw>
                </a:effectLst>
              </a:rPr>
              <a:t>Back to My Roots:</a:t>
            </a:r>
          </a:p>
          <a:p>
            <a:pPr marL="0" indent="0" algn="ctr">
              <a:buNone/>
            </a:pPr>
            <a:r>
              <a:rPr lang="en-US" sz="4400" b="1" dirty="0" smtClean="0">
                <a:effectLst>
                  <a:outerShdw blurRad="38100" dist="38100" dir="2700000" algn="tl">
                    <a:srgbClr val="000000">
                      <a:alpha val="43137"/>
                    </a:srgbClr>
                  </a:outerShdw>
                </a:effectLst>
              </a:rPr>
              <a:t>Deep Joy of a Snow Storm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2D01-1D25-4BDA-8749-AB28E140EA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4781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nvPr>
        </p:nvGraphicFramePr>
        <p:xfrm>
          <a:off x="457200" y="1798638"/>
          <a:ext cx="8229600" cy="492283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xmlns="" val="3917203708"/>
                    </a:ext>
                  </a:extLst>
                </a:gridCol>
                <a:gridCol w="4114800">
                  <a:extLst>
                    <a:ext uri="{9D8B030D-6E8A-4147-A177-3AD203B41FA5}">
                      <a16:colId xmlns:a16="http://schemas.microsoft.com/office/drawing/2014/main" xmlns="" val="1455044731"/>
                    </a:ext>
                  </a:extLst>
                </a:gridCol>
              </a:tblGrid>
              <a:tr h="4922839">
                <a:tc>
                  <a:txBody>
                    <a:bodyPr/>
                    <a:lstStyle/>
                    <a:p>
                      <a:endParaRPr lang="en-US" sz="1400" dirty="0" smtClean="0">
                        <a:solidFill>
                          <a:srgbClr val="3B5A97"/>
                        </a:solidFill>
                      </a:endParaRPr>
                    </a:p>
                  </a:txBody>
                  <a:tcPr>
                    <a:noFill/>
                  </a:tcPr>
                </a:tc>
                <a:tc>
                  <a:txBody>
                    <a:bodyPr/>
                    <a:lstStyle/>
                    <a:p>
                      <a:r>
                        <a:rPr lang="en-US" sz="2000" dirty="0" smtClean="0">
                          <a:solidFill>
                            <a:srgbClr val="3B5A97"/>
                          </a:solidFill>
                        </a:rPr>
                        <a:t>The Thrills of Victory:</a:t>
                      </a:r>
                    </a:p>
                    <a:p>
                      <a:pPr marL="457200" indent="-457200">
                        <a:buFont typeface="Arial" panose="020B0604020202020204" pitchFamily="34" charset="0"/>
                        <a:buChar char="•"/>
                      </a:pPr>
                      <a:r>
                        <a:rPr lang="en-US" sz="2000" dirty="0" smtClean="0">
                          <a:solidFill>
                            <a:srgbClr val="3B5A97"/>
                          </a:solidFill>
                        </a:rPr>
                        <a:t>“Started talking</a:t>
                      </a:r>
                      <a:r>
                        <a:rPr lang="en-US" sz="2000" baseline="0" dirty="0" smtClean="0">
                          <a:solidFill>
                            <a:srgbClr val="3B5A97"/>
                          </a:solidFill>
                        </a:rPr>
                        <a:t> about snow when I started talking” – my parents</a:t>
                      </a:r>
                    </a:p>
                    <a:p>
                      <a:pPr marL="457200" indent="-457200">
                        <a:buFont typeface="Arial" panose="020B0604020202020204" pitchFamily="34" charset="0"/>
                        <a:buChar char="•"/>
                      </a:pPr>
                      <a:r>
                        <a:rPr lang="en-US" sz="2000" baseline="0" dirty="0" smtClean="0">
                          <a:solidFill>
                            <a:srgbClr val="3B5A97"/>
                          </a:solidFill>
                        </a:rPr>
                        <a:t>Snowstorms, snow, flurries….</a:t>
                      </a:r>
                    </a:p>
                    <a:p>
                      <a:pPr marL="457200" indent="-457200">
                        <a:buFont typeface="Arial" panose="020B0604020202020204" pitchFamily="34" charset="0"/>
                        <a:buChar char="•"/>
                      </a:pPr>
                      <a:r>
                        <a:rPr lang="en-US" sz="2000" baseline="0" dirty="0" smtClean="0">
                          <a:solidFill>
                            <a:srgbClr val="3B5A97"/>
                          </a:solidFill>
                        </a:rPr>
                        <a:t>I remember when Carol (1954), Diane (1955) and Donna (1960) came across Long Island</a:t>
                      </a:r>
                    </a:p>
                    <a:p>
                      <a:pPr marL="457200" indent="-457200">
                        <a:buFont typeface="Arial" panose="020B0604020202020204" pitchFamily="34" charset="0"/>
                        <a:buChar char="•"/>
                      </a:pPr>
                      <a:endParaRPr lang="en-US" sz="2000" dirty="0" smtClean="0">
                        <a:solidFill>
                          <a:srgbClr val="3B5A97"/>
                        </a:solidFill>
                      </a:endParaRPr>
                    </a:p>
                    <a:p>
                      <a:r>
                        <a:rPr lang="en-US" sz="2000" dirty="0" smtClean="0">
                          <a:solidFill>
                            <a:srgbClr val="3B5A97"/>
                          </a:solidFill>
                        </a:rPr>
                        <a:t>The Disappointments:</a:t>
                      </a:r>
                    </a:p>
                    <a:p>
                      <a:pPr marL="285750" indent="-285750">
                        <a:buFont typeface="Arial" panose="020B0604020202020204" pitchFamily="34" charset="0"/>
                        <a:buChar char="•"/>
                      </a:pPr>
                      <a:r>
                        <a:rPr lang="en-US" sz="2000" dirty="0" smtClean="0">
                          <a:solidFill>
                            <a:srgbClr val="3B5A97"/>
                          </a:solidFill>
                        </a:rPr>
                        <a:t>The complete miss</a:t>
                      </a:r>
                    </a:p>
                    <a:p>
                      <a:pPr marL="285750" indent="-285750">
                        <a:buFont typeface="Arial" panose="020B0604020202020204" pitchFamily="34" charset="0"/>
                        <a:buChar char="•"/>
                      </a:pPr>
                      <a:r>
                        <a:rPr lang="en-US" sz="2000" dirty="0" smtClean="0">
                          <a:solidFill>
                            <a:srgbClr val="3B5A97"/>
                          </a:solidFill>
                        </a:rPr>
                        <a:t>Always on the wrong side of the rain-snow line!</a:t>
                      </a:r>
                    </a:p>
                    <a:p>
                      <a:pPr marL="285750" indent="-285750">
                        <a:buFont typeface="Arial" panose="020B0604020202020204" pitchFamily="34" charset="0"/>
                        <a:buChar char="•"/>
                      </a:pPr>
                      <a:r>
                        <a:rPr lang="en-US" sz="2000" dirty="0" smtClean="0">
                          <a:solidFill>
                            <a:srgbClr val="3B5A97"/>
                          </a:solidFill>
                        </a:rPr>
                        <a:t>4”</a:t>
                      </a:r>
                      <a:r>
                        <a:rPr lang="en-US" sz="2000" baseline="0" dirty="0" smtClean="0">
                          <a:solidFill>
                            <a:srgbClr val="3B5A97"/>
                          </a:solidFill>
                        </a:rPr>
                        <a:t> or more – NOT; The letdown of the anticipated snowstorm</a:t>
                      </a:r>
                      <a:endParaRPr lang="en-US" sz="2000" dirty="0">
                        <a:solidFill>
                          <a:srgbClr val="3B5A97"/>
                        </a:solidFill>
                      </a:endParaRPr>
                    </a:p>
                  </a:txBody>
                  <a:tcPr>
                    <a:noFill/>
                  </a:tcPr>
                </a:tc>
                <a:extLst>
                  <a:ext uri="{0D108BD9-81ED-4DB2-BD59-A6C34878D82A}">
                    <a16:rowId xmlns:a16="http://schemas.microsoft.com/office/drawing/2014/main" xmlns="" val="3543321532"/>
                  </a:ext>
                </a:extLst>
              </a:tr>
            </a:tbl>
          </a:graphicData>
        </a:graphic>
      </p:graphicFrame>
      <p:sp>
        <p:nvSpPr>
          <p:cNvPr id="4" name="Slide Number Placeholder 3"/>
          <p:cNvSpPr>
            <a:spLocks noGrp="1"/>
          </p:cNvSpPr>
          <p:nvPr>
            <p:ph type="sldNum" sz="quarter" idx="12"/>
          </p:nvPr>
        </p:nvSpPr>
        <p:spPr/>
        <p:txBody>
          <a:bodyPr/>
          <a:lstStyle/>
          <a:p>
            <a:fld id="{C7782D01-1D25-4BDA-8749-AB28E140EA18}" type="slidenum">
              <a:rPr lang="en-US" smtClean="0">
                <a:solidFill>
                  <a:prstClr val="black">
                    <a:tint val="75000"/>
                  </a:prstClr>
                </a:solidFill>
              </a:rPr>
              <a:pPr/>
              <a:t>2</a:t>
            </a:fld>
            <a:endParaRPr lang="en-US">
              <a:solidFill>
                <a:prstClr val="black">
                  <a:tint val="75000"/>
                </a:prstClr>
              </a:solidFill>
            </a:endParaRPr>
          </a:p>
        </p:txBody>
      </p:sp>
      <p:sp>
        <p:nvSpPr>
          <p:cNvPr id="5"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Started Early - Roots Run Deep</a:t>
            </a:r>
            <a:endParaRPr kumimoji="0" lang="en-US" sz="4800" b="1" i="0" u="none" strike="noStrike" kern="1200" cap="none" spc="0" normalizeH="0" baseline="0" noProof="0" dirty="0">
              <a:ln>
                <a:noFill/>
              </a:ln>
              <a:solidFill>
                <a:srgbClr val="3B5A97"/>
              </a:solidFill>
              <a:effectLst>
                <a:outerShdw blurRad="38100" dist="38100" dir="2700000" algn="tl">
                  <a:srgbClr val="000000">
                    <a:alpha val="43137"/>
                  </a:srgbClr>
                </a:outerShdw>
              </a:effectLst>
              <a:uLnTx/>
              <a:uFillTx/>
              <a:latin typeface="Franklin Gothic Medium" panose="020B06030201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438400"/>
            <a:ext cx="3276600" cy="3639408"/>
          </a:xfrm>
          <a:prstGeom prst="rect">
            <a:avLst/>
          </a:prstGeom>
        </p:spPr>
      </p:pic>
    </p:spTree>
    <p:extLst>
      <p:ext uri="{BB962C8B-B14F-4D97-AF65-F5344CB8AC3E}">
        <p14:creationId xmlns:p14="http://schemas.microsoft.com/office/powerpoint/2010/main" val="4749038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Back to My Roots</a:t>
            </a:r>
            <a:endParaRPr lang="en-US" dirty="0"/>
          </a:p>
        </p:txBody>
      </p:sp>
      <p:sp>
        <p:nvSpPr>
          <p:cNvPr id="3" name="Content Placeholder 2"/>
          <p:cNvSpPr>
            <a:spLocks noGrp="1"/>
          </p:cNvSpPr>
          <p:nvPr>
            <p:ph idx="1"/>
          </p:nvPr>
        </p:nvSpPr>
        <p:spPr>
          <a:xfrm>
            <a:off x="304800" y="1447800"/>
            <a:ext cx="8686800" cy="4876799"/>
          </a:xfrm>
        </p:spPr>
        <p:txBody>
          <a:bodyPr>
            <a:normAutofit fontScale="77500" lnSpcReduction="20000"/>
          </a:bodyPr>
          <a:lstStyle/>
          <a:p>
            <a:pPr marL="0" indent="0">
              <a:buNone/>
            </a:pPr>
            <a:r>
              <a:rPr lang="en-US" sz="3900" b="1" dirty="0" smtClean="0"/>
              <a:t>“This Ever New Self: Thoreau, a Sense of Wonder”*</a:t>
            </a:r>
          </a:p>
          <a:p>
            <a:pPr marL="0" indent="0">
              <a:buNone/>
            </a:pPr>
            <a:r>
              <a:rPr lang="en-US" dirty="0" smtClean="0"/>
              <a:t/>
            </a:r>
            <a:br>
              <a:rPr lang="en-US" dirty="0" smtClean="0"/>
            </a:br>
            <a:r>
              <a:rPr lang="en-US" dirty="0" smtClean="0"/>
              <a:t>………</a:t>
            </a:r>
            <a:r>
              <a:rPr lang="en-US" sz="3600" dirty="0" smtClean="0">
                <a:latin typeface="Garamond" panose="02020404030301010803" pitchFamily="18" charset="0"/>
              </a:rPr>
              <a:t>A daily balancing act between recording scrupulous observations of nature and </a:t>
            </a:r>
            <a:r>
              <a:rPr lang="en-US" sz="3600" b="1" dirty="0" smtClean="0">
                <a:latin typeface="Garamond" panose="02020404030301010803" pitchFamily="18" charset="0"/>
              </a:rPr>
              <a:t>expressing sheer joy at the beauty of it all</a:t>
            </a:r>
            <a:r>
              <a:rPr lang="en-US" sz="3600" dirty="0" smtClean="0">
                <a:latin typeface="Garamond" panose="02020404030301010803" pitchFamily="18" charset="0"/>
              </a:rPr>
              <a:t>……….</a:t>
            </a:r>
          </a:p>
          <a:p>
            <a:pPr marL="0" indent="0">
              <a:buNone/>
            </a:pPr>
            <a:endParaRPr lang="en-US" sz="3600" dirty="0">
              <a:latin typeface="Garamond" panose="02020404030301010803" pitchFamily="18" charset="0"/>
            </a:endParaRPr>
          </a:p>
          <a:p>
            <a:pPr marL="0" indent="0">
              <a:buNone/>
            </a:pPr>
            <a:r>
              <a:rPr lang="en-US" sz="3600" dirty="0" smtClean="0">
                <a:latin typeface="Garamond" panose="02020404030301010803" pitchFamily="18" charset="0"/>
              </a:rPr>
              <a:t>“He felt disjunction acutely, and his journal lays bare both his fascinated scrutiny of the most intricate factual details and the fear of losing his grasp of nature or the cosmos as a whole.”</a:t>
            </a:r>
            <a:r>
              <a:rPr lang="en-US" dirty="0" smtClean="0"/>
              <a:t/>
            </a:r>
            <a:br>
              <a:rPr lang="en-US" dirty="0" smtClean="0"/>
            </a:br>
            <a:endParaRPr lang="en-US" dirty="0" smtClean="0"/>
          </a:p>
          <a:p>
            <a:pPr marL="0" indent="0">
              <a:buNone/>
            </a:pPr>
            <a:r>
              <a:rPr lang="en-US" dirty="0" smtClean="0"/>
              <a:t/>
            </a:r>
            <a:br>
              <a:rPr lang="en-US" dirty="0" smtClean="0"/>
            </a:br>
            <a:r>
              <a:rPr lang="en-US" dirty="0" smtClean="0"/>
              <a:t>*The Atlantic, “What Thoreau Saw.” November 2017, pp107-110</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2D01-1D25-4BDA-8749-AB28E140EA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81838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Back to My Roots</a:t>
            </a:r>
            <a:endParaRPr lang="en-US" dirty="0"/>
          </a:p>
        </p:txBody>
      </p:sp>
      <p:sp>
        <p:nvSpPr>
          <p:cNvPr id="3" name="Content Placeholder 2"/>
          <p:cNvSpPr>
            <a:spLocks noGrp="1"/>
          </p:cNvSpPr>
          <p:nvPr>
            <p:ph idx="1"/>
          </p:nvPr>
        </p:nvSpPr>
        <p:spPr>
          <a:xfrm>
            <a:off x="457200" y="1600201"/>
            <a:ext cx="8382000" cy="4876799"/>
          </a:xfrm>
          <a:solidFill>
            <a:schemeClr val="bg1"/>
          </a:solidFill>
        </p:spPr>
        <p:txBody>
          <a:bodyPr>
            <a:normAutofit fontScale="85000" lnSpcReduction="10000"/>
          </a:bodyPr>
          <a:lstStyle/>
          <a:p>
            <a:pPr marL="0" indent="0">
              <a:buNone/>
            </a:pPr>
            <a:r>
              <a:rPr lang="en-US" sz="3500" b="1" dirty="0" smtClean="0"/>
              <a:t>“This Ever New Self: Thoreau, a Sense of Wonder”*</a:t>
            </a:r>
          </a:p>
          <a:p>
            <a:pPr marL="0" indent="0">
              <a:buNone/>
            </a:pPr>
            <a:endParaRPr lang="en-US" dirty="0"/>
          </a:p>
          <a:p>
            <a:pPr marL="0" indent="0">
              <a:buNone/>
            </a:pPr>
            <a:r>
              <a:rPr lang="en-US" sz="3300" dirty="0" smtClean="0">
                <a:latin typeface="Garamond" panose="02020404030301010803" pitchFamily="18" charset="0"/>
              </a:rPr>
              <a:t>Crucial though the data and reports are, they eclipse precisely the sort of immediate, intuitive, sensual experience of nature that are, in our Anthropocene era, all too rare. </a:t>
            </a:r>
            <a:r>
              <a:rPr lang="en-US" sz="3300" b="1" dirty="0" smtClean="0">
                <a:effectLst>
                  <a:outerShdw blurRad="38100" dist="38100" dir="2700000" algn="tl">
                    <a:srgbClr val="000000">
                      <a:alpha val="43137"/>
                    </a:srgbClr>
                  </a:outerShdw>
                </a:effectLst>
                <a:latin typeface="Garamond" panose="02020404030301010803" pitchFamily="18" charset="0"/>
              </a:rPr>
              <a:t>For Thoreau, a sense of wonder – of awe toward, but also oneness with, nature – was essential. We will, he understood, protect only what we love.</a:t>
            </a:r>
          </a:p>
          <a:p>
            <a:pPr marL="0" indent="0">
              <a:buNone/>
            </a:pPr>
            <a:r>
              <a:rPr lang="en-US" dirty="0" smtClean="0"/>
              <a:t/>
            </a:r>
            <a:br>
              <a:rPr lang="en-US" dirty="0" smtClean="0"/>
            </a:br>
            <a:endParaRPr lang="en-US" dirty="0"/>
          </a:p>
          <a:p>
            <a:pPr marL="0" indent="0">
              <a:buNone/>
            </a:pPr>
            <a:r>
              <a:rPr lang="en-US" sz="2800" dirty="0"/>
              <a:t>*</a:t>
            </a:r>
            <a:r>
              <a:rPr lang="en-US" sz="2800" dirty="0" smtClean="0"/>
              <a:t>The </a:t>
            </a:r>
            <a:r>
              <a:rPr lang="en-US" sz="2800" dirty="0"/>
              <a:t>Atlantic, “What Thoreau Saw.” November 2017, pp107-110</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2D01-1D25-4BDA-8749-AB28E140EA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22138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416049"/>
            <a:ext cx="5791200" cy="4940303"/>
          </a:xfrm>
        </p:spPr>
        <p:txBody>
          <a:bodyPr>
            <a:normAutofit fontScale="55000" lnSpcReduction="20000"/>
          </a:bodyPr>
          <a:lstStyle/>
          <a:p>
            <a:pPr marL="0" indent="0" fontAlgn="base">
              <a:lnSpc>
                <a:spcPct val="120000"/>
              </a:lnSpc>
              <a:buNone/>
            </a:pPr>
            <a:r>
              <a:rPr lang="en-US" sz="4200" dirty="0" smtClean="0"/>
              <a:t>“The </a:t>
            </a:r>
            <a:r>
              <a:rPr lang="en-US" sz="4200" dirty="0"/>
              <a:t>sun that brief December day </a:t>
            </a:r>
          </a:p>
          <a:p>
            <a:pPr marL="0" indent="0" fontAlgn="base">
              <a:lnSpc>
                <a:spcPct val="120000"/>
              </a:lnSpc>
              <a:buNone/>
            </a:pPr>
            <a:r>
              <a:rPr lang="en-US" sz="4200" dirty="0"/>
              <a:t>Rose cheerless over hills of gray, </a:t>
            </a:r>
          </a:p>
          <a:p>
            <a:pPr marL="0" indent="0" fontAlgn="base">
              <a:lnSpc>
                <a:spcPct val="120000"/>
              </a:lnSpc>
              <a:buNone/>
            </a:pPr>
            <a:r>
              <a:rPr lang="en-US" sz="4200" dirty="0"/>
              <a:t>And, darkly circled, gave at noon </a:t>
            </a:r>
          </a:p>
          <a:p>
            <a:pPr marL="0" indent="0" fontAlgn="base">
              <a:lnSpc>
                <a:spcPct val="120000"/>
              </a:lnSpc>
              <a:buNone/>
            </a:pPr>
            <a:r>
              <a:rPr lang="en-US" sz="4200" dirty="0"/>
              <a:t>A sadder light than waning moon. </a:t>
            </a:r>
          </a:p>
          <a:p>
            <a:pPr marL="0" indent="0" fontAlgn="base">
              <a:lnSpc>
                <a:spcPct val="120000"/>
              </a:lnSpc>
              <a:buNone/>
            </a:pPr>
            <a:r>
              <a:rPr lang="en-US" sz="4200" dirty="0"/>
              <a:t>Slow tracing down the thickening sky </a:t>
            </a:r>
          </a:p>
          <a:p>
            <a:pPr marL="0" indent="0" fontAlgn="base">
              <a:lnSpc>
                <a:spcPct val="120000"/>
              </a:lnSpc>
              <a:buNone/>
            </a:pPr>
            <a:r>
              <a:rPr lang="en-US" sz="4200" dirty="0"/>
              <a:t>Its mute and ominous prophecy, </a:t>
            </a:r>
          </a:p>
          <a:p>
            <a:pPr marL="0" indent="0" fontAlgn="base">
              <a:lnSpc>
                <a:spcPct val="120000"/>
              </a:lnSpc>
              <a:buNone/>
            </a:pPr>
            <a:r>
              <a:rPr lang="en-US" sz="4200" dirty="0"/>
              <a:t>A portent seeming less than threat, </a:t>
            </a:r>
          </a:p>
          <a:p>
            <a:pPr marL="0" indent="0" fontAlgn="base">
              <a:lnSpc>
                <a:spcPct val="120000"/>
              </a:lnSpc>
              <a:buNone/>
            </a:pPr>
            <a:r>
              <a:rPr lang="en-US" sz="4200" dirty="0"/>
              <a:t>It sank from sight before it </a:t>
            </a:r>
            <a:r>
              <a:rPr lang="en-US" sz="4200" dirty="0" smtClean="0"/>
              <a:t>set…..”</a:t>
            </a:r>
            <a:r>
              <a:rPr lang="en-US" sz="4200" dirty="0"/>
              <a:t> </a:t>
            </a:r>
            <a:r>
              <a:rPr lang="en-US" sz="3600" dirty="0" smtClean="0"/>
              <a:t/>
            </a:r>
            <a:br>
              <a:rPr lang="en-US" sz="3600" dirty="0" smtClean="0"/>
            </a:br>
            <a:endParaRPr lang="en-US" sz="3600" dirty="0"/>
          </a:p>
          <a:p>
            <a:pPr marL="0" indent="0" fontAlgn="base">
              <a:buNone/>
            </a:pPr>
            <a:r>
              <a:rPr lang="en-US" sz="3800" dirty="0" smtClean="0"/>
              <a:t>-- John Greenleaf Whittier</a:t>
            </a:r>
          </a:p>
          <a:p>
            <a:pPr marL="0" indent="0" fontAlgn="base">
              <a:buNone/>
            </a:pPr>
            <a:endParaRPr lang="en-US" sz="3800" dirty="0"/>
          </a:p>
          <a:p>
            <a:pPr marL="0" indent="0" fontAlgn="base">
              <a:buNone/>
            </a:pPr>
            <a:r>
              <a:rPr lang="en-US" sz="3800" dirty="0" smtClean="0"/>
              <a:t>Included in </a:t>
            </a:r>
            <a:r>
              <a:rPr lang="en-US" sz="3800" dirty="0" err="1" smtClean="0"/>
              <a:t>Kocin</a:t>
            </a:r>
            <a:r>
              <a:rPr lang="en-US" sz="3800" dirty="0" smtClean="0"/>
              <a:t> and </a:t>
            </a:r>
            <a:r>
              <a:rPr lang="en-US" sz="3800" dirty="0" err="1" smtClean="0"/>
              <a:t>Uccellini</a:t>
            </a:r>
            <a:r>
              <a:rPr lang="en-US" sz="3800" dirty="0" smtClean="0"/>
              <a:t>, 2004, “Northeast Snowstorms Volume 1”</a:t>
            </a:r>
          </a:p>
          <a:p>
            <a:pPr marL="0" indent="0" fontAlgn="base">
              <a:buNone/>
            </a:pPr>
            <a:endParaRPr lang="en-US" sz="3800"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2D01-1D25-4BDA-8749-AB28E140EA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1"/>
          <p:cNvSpPr>
            <a:spLocks noGrp="1"/>
          </p:cNvSpPr>
          <p:nvPr>
            <p:ph type="title"/>
          </p:nvPr>
        </p:nvSpPr>
        <p:spPr/>
        <p:txBody>
          <a:bodyPr/>
          <a:lstStyle/>
          <a:p>
            <a:r>
              <a:rPr lang="en-US"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“Snowbound” </a:t>
            </a:r>
            <a:endParaRPr lang="en-US" dirty="0"/>
          </a:p>
        </p:txBody>
      </p:sp>
    </p:spTree>
    <p:extLst>
      <p:ext uri="{BB962C8B-B14F-4D97-AF65-F5344CB8AC3E}">
        <p14:creationId xmlns:p14="http://schemas.microsoft.com/office/powerpoint/2010/main" val="34544046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3B5A97"/>
                </a:solidFill>
                <a:effectLst>
                  <a:outerShdw blurRad="38100" dist="38100" dir="2700000" algn="tl">
                    <a:srgbClr val="000000">
                      <a:alpha val="43137"/>
                    </a:srgbClr>
                  </a:outerShdw>
                </a:effectLst>
                <a:latin typeface="Franklin Gothic Medium" panose="020B0603020102020204" pitchFamily="34" charset="0"/>
              </a:rPr>
              <a:t>“Red Sky in Morning, Sailors Take Warning</a:t>
            </a:r>
            <a:r>
              <a:rPr lang="en-US" sz="3200" b="1" dirty="0" smtClean="0">
                <a:solidFill>
                  <a:srgbClr val="3B5A97"/>
                </a:solidFill>
                <a:effectLst>
                  <a:outerShdw blurRad="38100" dist="38100" dir="2700000" algn="tl">
                    <a:srgbClr val="000000">
                      <a:alpha val="43137"/>
                    </a:srgbClr>
                  </a:outerShdw>
                </a:effectLst>
                <a:latin typeface="Franklin Gothic Medium" panose="020B0603020102020204" pitchFamily="34" charset="0"/>
              </a:rPr>
              <a:t>…”</a:t>
            </a:r>
            <a:r>
              <a:rPr lang="en-US" sz="3200" dirty="0" smtClean="0"/>
              <a:t/>
            </a:r>
            <a:br>
              <a:rPr lang="en-US" sz="3200" dirty="0" smtClean="0"/>
            </a:br>
            <a:r>
              <a:rPr lang="en-US" sz="2800" i="1" dirty="0" smtClean="0"/>
              <a:t>January </a:t>
            </a:r>
            <a:r>
              <a:rPr lang="en-US" sz="2800" i="1" dirty="0"/>
              <a:t>22, 2016 -  Sunrise over </a:t>
            </a:r>
            <a:r>
              <a:rPr lang="en-US" sz="2800" i="1" dirty="0" smtClean="0"/>
              <a:t>Baltimore</a:t>
            </a:r>
            <a:endParaRPr lang="en-US" sz="2800" i="1"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82D01-1D25-4BDA-8749-AB28E140EA1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p:cNvSpPr txBox="1"/>
          <p:nvPr/>
        </p:nvSpPr>
        <p:spPr>
          <a:xfrm>
            <a:off x="7095684" y="6096000"/>
            <a:ext cx="151405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Franklin Gothic Book"/>
                <a:ea typeface="+mn-ea"/>
                <a:cs typeface="+mn-cs"/>
              </a:rPr>
              <a:t>Credit: Tim Shahan</a:t>
            </a:r>
            <a:endParaRPr kumimoji="0" lang="en-US" sz="11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3" name="Rectangle 2"/>
          <p:cNvSpPr/>
          <p:nvPr/>
        </p:nvSpPr>
        <p:spPr>
          <a:xfrm>
            <a:off x="0" y="6488668"/>
            <a:ext cx="31922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https://youtu.be/HQP9Y49u-5w</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2016-01-22 Pre Blizzard Sunrise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524000"/>
            <a:ext cx="7467600" cy="4572000"/>
          </a:xfrm>
          <a:prstGeom prst="rect">
            <a:avLst/>
          </a:prstGeom>
        </p:spPr>
      </p:pic>
    </p:spTree>
    <p:extLst>
      <p:ext uri="{BB962C8B-B14F-4D97-AF65-F5344CB8AC3E}">
        <p14:creationId xmlns:p14="http://schemas.microsoft.com/office/powerpoint/2010/main" val="619680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EA47D9-1DCF-4FD4-9C9A-AD02A3991C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 y="-3249"/>
            <a:ext cx="2132229" cy="1516170"/>
          </a:xfrm>
          <a:prstGeom prst="rect">
            <a:avLst/>
          </a:prstGeom>
        </p:spPr>
      </p:pic>
      <p:sp>
        <p:nvSpPr>
          <p:cNvPr id="3" name="Oval 2"/>
          <p:cNvSpPr/>
          <p:nvPr/>
        </p:nvSpPr>
        <p:spPr>
          <a:xfrm>
            <a:off x="-609600" y="-685800"/>
            <a:ext cx="10363200" cy="8458200"/>
          </a:xfrm>
          <a:prstGeom prst="ellipse">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410" t="58521" r="10768" b="-2161"/>
          <a:stretch/>
        </p:blipFill>
        <p:spPr bwMode="auto">
          <a:xfrm>
            <a:off x="3797990" y="1624084"/>
            <a:ext cx="5041209" cy="431978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220200" cy="1143000"/>
          </a:xfrm>
        </p:spPr>
        <p:txBody>
          <a:bodyPr>
            <a:noAutofit/>
          </a:bodyPr>
          <a:lstStyle/>
          <a:p>
            <a:r>
              <a:rPr lang="en-US" sz="2800" b="1" dirty="0" smtClean="0">
                <a:effectLst>
                  <a:outerShdw blurRad="38100" dist="38100" dir="2700000" algn="tl">
                    <a:srgbClr val="000000">
                      <a:alpha val="43137"/>
                    </a:srgbClr>
                  </a:outerShdw>
                </a:effectLst>
              </a:rPr>
              <a:t>Snowstorms Awaken the Deep </a:t>
            </a:r>
            <a:r>
              <a:rPr lang="en-US" sz="2800" b="1" smtClean="0">
                <a:effectLst>
                  <a:outerShdw blurRad="38100" dist="38100" dir="2700000" algn="tl">
                    <a:srgbClr val="000000">
                      <a:alpha val="43137"/>
                    </a:srgbClr>
                  </a:outerShdw>
                </a:effectLst>
              </a:rPr>
              <a:t>Spiritual Connections </a:t>
            </a:r>
            <a:br>
              <a:rPr lang="en-US" sz="2800" b="1" smtClean="0">
                <a:effectLst>
                  <a:outerShdw blurRad="38100" dist="38100" dir="2700000" algn="tl">
                    <a:srgbClr val="000000">
                      <a:alpha val="43137"/>
                    </a:srgbClr>
                  </a:outerShdw>
                </a:effectLst>
              </a:rPr>
            </a:br>
            <a:r>
              <a:rPr lang="en-US" sz="2800" b="1" smtClean="0">
                <a:effectLst>
                  <a:outerShdw blurRad="38100" dist="38100" dir="2700000" algn="tl">
                    <a:srgbClr val="000000">
                      <a:alpha val="43137"/>
                    </a:srgbClr>
                  </a:outerShdw>
                </a:effectLst>
              </a:rPr>
              <a:t>with </a:t>
            </a:r>
            <a:r>
              <a:rPr lang="en-US" sz="2800" b="1" dirty="0" smtClean="0">
                <a:effectLst>
                  <a:outerShdw blurRad="38100" dist="38100" dir="2700000" algn="tl">
                    <a:srgbClr val="000000">
                      <a:alpha val="43137"/>
                    </a:srgbClr>
                  </a:outerShdw>
                </a:effectLst>
              </a:rPr>
              <a:t>Natural Wonders Which Surround All of Us</a:t>
            </a:r>
            <a:endParaRPr lang="en-US" sz="28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7010400"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56856-28C5-4E79-97CD-86CB478163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5867399" y="648580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6553200" y="6228400"/>
            <a:ext cx="21357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-Walking Home from Oak-Head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By Mary Oliver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400" t="8430" r="26299" b="41030"/>
          <a:stretch/>
        </p:blipFill>
        <p:spPr bwMode="auto">
          <a:xfrm>
            <a:off x="891654" y="1031584"/>
            <a:ext cx="3276600" cy="5394666"/>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400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TotalTime>
  <Words>256</Words>
  <Application>Microsoft Macintosh PowerPoint</Application>
  <PresentationFormat>On-screen Show (4:3)</PresentationFormat>
  <Paragraphs>50</Paragraphs>
  <Slides>7</Slides>
  <Notes>1</Notes>
  <HiddenSlides>0</HiddenSlides>
  <MMClips>1</MMClip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9_Office Theme</vt:lpstr>
      <vt:lpstr>2_Office Theme</vt:lpstr>
      <vt:lpstr>PowerPoint Presentation</vt:lpstr>
      <vt:lpstr>Started Early - Roots Run Deep</vt:lpstr>
      <vt:lpstr>Back to My Roots</vt:lpstr>
      <vt:lpstr>Back to My Roots</vt:lpstr>
      <vt:lpstr>“Snowbound” </vt:lpstr>
      <vt:lpstr>“Red Sky in Morning, Sailors Take Warning…” January 22, 2016 -  Sunrise over Baltimore</vt:lpstr>
      <vt:lpstr>Snowstorms Awaken the Deep Spiritual Connections  with Natural Wonders Which Surround All of 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Bell</dc:creator>
  <cp:lastModifiedBy>Lance Bosart</cp:lastModifiedBy>
  <cp:revision>3</cp:revision>
  <dcterms:created xsi:type="dcterms:W3CDTF">2019-02-07T14:27:59Z</dcterms:created>
  <dcterms:modified xsi:type="dcterms:W3CDTF">2019-02-19T13:39:18Z</dcterms:modified>
</cp:coreProperties>
</file>