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69" r:id="rId3"/>
    <p:sldId id="268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khudnut:Desktop:ImpactDataNew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Sheet1!$A$1:$A$24</c:f>
              <c:strCache>
                <c:ptCount val="24"/>
                <c:pt idx="0">
                  <c:v> O3: Ozone from satellites</c:v>
                </c:pt>
                <c:pt idx="1">
                  <c:v> METEOSAT IR Rad (T,H)</c:v>
                </c:pt>
                <c:pt idx="2">
                  <c:v> MTSATIMG: Japanese geostationary sat vis and IR imagery</c:v>
                </c:pt>
                <c:pt idx="3">
                  <c:v> GOES IR rad (T,H)</c:v>
                </c:pt>
                <c:pt idx="4">
                  <c:v> MODIS: Moderate Resolution Imaging Spectroradiometer (winds)</c:v>
                </c:pt>
                <c:pt idx="5">
                  <c:v> GMS: Japanese geostationary satellite winds</c:v>
                </c:pt>
                <c:pt idx="6">
                  <c:v> SSMI: Special Sensor MW Imager (H and sfc winds)</c:v>
                </c:pt>
                <c:pt idx="7">
                  <c:v> AMSRE: MW imager radiances (clouds and precip)</c:v>
                </c:pt>
                <c:pt idx="8">
                  <c:v> MHS: MW humidity sounder on NOAA POES and METOP (H)</c:v>
                </c:pt>
                <c:pt idx="9">
                  <c:v> MSG: METEOSAT 2nd Generation IR rad (T,H)</c:v>
                </c:pt>
                <c:pt idx="10">
                  <c:v> HIRS: High-Resol IR Sounder on NOAA POES (T,H)</c:v>
                </c:pt>
                <c:pt idx="11">
                  <c:v> PILOT: Pilot balloons and wind profilers (winds)</c:v>
                </c:pt>
                <c:pt idx="12">
                  <c:v> Ocean buoys (Sfc P, H and winds)</c:v>
                </c:pt>
                <c:pt idx="13">
                  <c:v> METEOSAT winds</c:v>
                </c:pt>
                <c:pt idx="14">
                  <c:v> GOES winds</c:v>
                </c:pt>
                <c:pt idx="15">
                  <c:v> AMSU-B: Adv MW Sounder B on NOAA POES</c:v>
                </c:pt>
                <c:pt idx="16">
                  <c:v> SYNOP: Sfc P over land and oceans,H, and winds over oceans</c:v>
                </c:pt>
                <c:pt idx="17">
                  <c:v> QuikSCAT: sfc winds over oceans</c:v>
                </c:pt>
                <c:pt idx="18">
                  <c:v> TEMP: Radiosonde T, H, and winds</c:v>
                </c:pt>
                <c:pt idx="19">
                  <c:v> GPSRO: RO bending angles from COSMIC, METOP</c:v>
                </c:pt>
                <c:pt idx="20">
                  <c:v> AIREP: Aircraft T, H, and winds</c:v>
                </c:pt>
                <c:pt idx="21">
                  <c:v> AIRS: Atmos IR Sounder on Aqua (T,H)</c:v>
                </c:pt>
                <c:pt idx="22">
                  <c:v> IASI: IR Atmos Interferometer on METOP (T,H)</c:v>
                </c:pt>
                <c:pt idx="23">
                  <c:v> AMSU-A: Adv MW Sounder A on Aqua and NOAA POES (T)</c:v>
                </c:pt>
              </c:strCache>
            </c:strRef>
          </c:cat>
          <c:val>
            <c:numRef>
              <c:f>Sheet1!$B$1:$B$24</c:f>
              <c:numCache>
                <c:formatCode>General</c:formatCode>
                <c:ptCount val="24"/>
                <c:pt idx="0">
                  <c:v>0</c:v>
                </c:pt>
                <c:pt idx="1">
                  <c:v>0.32819234396194907</c:v>
                </c:pt>
                <c:pt idx="2">
                  <c:v>0.44462771639723342</c:v>
                </c:pt>
                <c:pt idx="3">
                  <c:v>0.5813450874560685</c:v>
                </c:pt>
                <c:pt idx="4">
                  <c:v>0.60091767001959384</c:v>
                </c:pt>
                <c:pt idx="5">
                  <c:v>0.65796346286589313</c:v>
                </c:pt>
                <c:pt idx="6">
                  <c:v>0.83380870793588668</c:v>
                </c:pt>
                <c:pt idx="7">
                  <c:v>0.87060876547111321</c:v>
                </c:pt>
                <c:pt idx="8">
                  <c:v>1.0886793958394207</c:v>
                </c:pt>
                <c:pt idx="9">
                  <c:v>1.1647921261868388</c:v>
                </c:pt>
                <c:pt idx="10">
                  <c:v>1.9443578831303887</c:v>
                </c:pt>
                <c:pt idx="11">
                  <c:v>2.145171259382999</c:v>
                </c:pt>
                <c:pt idx="12">
                  <c:v>2.4950293715479952</c:v>
                </c:pt>
                <c:pt idx="13">
                  <c:v>3.295652585631637</c:v>
                </c:pt>
                <c:pt idx="14">
                  <c:v>3.5553327253720992</c:v>
                </c:pt>
                <c:pt idx="15">
                  <c:v>3.6124122599097968</c:v>
                </c:pt>
                <c:pt idx="16">
                  <c:v>4.2309080303065381</c:v>
                </c:pt>
                <c:pt idx="17">
                  <c:v>5.2128241515812865</c:v>
                </c:pt>
                <c:pt idx="18">
                  <c:v>7.8709005806694075</c:v>
                </c:pt>
                <c:pt idx="19">
                  <c:v>8.6315066290457967</c:v>
                </c:pt>
                <c:pt idx="20">
                  <c:v>9.4173786000449979</c:v>
                </c:pt>
                <c:pt idx="21">
                  <c:v>11.797347963333648</c:v>
                </c:pt>
                <c:pt idx="22">
                  <c:v>12.006576469393828</c:v>
                </c:pt>
                <c:pt idx="23">
                  <c:v>17.241183584519089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662720"/>
        <c:axId val="59664256"/>
      </c:barChart>
      <c:catAx>
        <c:axId val="59662720"/>
        <c:scaling>
          <c:orientation val="minMax"/>
        </c:scaling>
        <c:delete val="0"/>
        <c:axPos val="l"/>
        <c:majorTickMark val="none"/>
        <c:minorTickMark val="none"/>
        <c:tickLblPos val="nextTo"/>
        <c:crossAx val="59664256"/>
        <c:crosses val="autoZero"/>
        <c:auto val="1"/>
        <c:lblAlgn val="ctr"/>
        <c:lblOffset val="100"/>
        <c:noMultiLvlLbl val="0"/>
      </c:catAx>
      <c:valAx>
        <c:axId val="59664256"/>
        <c:scaling>
          <c:orientation val="minMax"/>
          <c:max val="18"/>
        </c:scaling>
        <c:delete val="0"/>
        <c:axPos val="b"/>
        <c:majorGridlines>
          <c:spPr>
            <a:ln w="6350" cmpd="sng">
              <a:prstDash val="dash"/>
            </a:ln>
          </c:spPr>
        </c:majorGridlines>
        <c:numFmt formatCode="General" sourceLinked="1"/>
        <c:majorTickMark val="none"/>
        <c:minorTickMark val="none"/>
        <c:tickLblPos val="nextTo"/>
        <c:crossAx val="59662720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B42BE-D3FC-4056-95BD-D6674E24B24B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B3477-63AE-4C3B-AD3C-C33C9722CB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8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B20076-F0F2-4A44-8B8A-EC0809D8EC3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4926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2" tIns="46587" rIns="93172" bIns="46587" anchor="b"/>
          <a:lstStyle/>
          <a:p>
            <a:pPr algn="r" defTabSz="931863"/>
            <a:fld id="{7B8531EE-842F-4564-951B-7B7F8B75000B}" type="slidenum">
              <a:rPr lang="en-US" sz="1200">
                <a:latin typeface="Calibri" pitchFamily="34" charset="0"/>
              </a:rPr>
              <a:pPr algn="r" defTabSz="931863"/>
              <a:t>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6BEC-EF9E-4F8F-AA7A-7A9619B4D227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37B5-3151-4A73-8C82-37E9EEF83CF0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EEDB-A3BC-4392-809B-C29252F5331A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0D90-7252-4FE6-BCE9-99741B9F26D7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D439-1239-46FF-B590-6899F4E6A76A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44861-5C62-492A-AC94-E2463FD28432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04D4-ADF5-4830-8E43-5D63DC433A2F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B003C-E201-467C-90EA-AE644B03278C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2F10-B0F0-4B39-BD03-09E77D482063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0C49-0D28-4960-8A44-BD4B7104EC38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2F03-13E9-4097-A8BD-846CE4FDCC8F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92D98-B050-4532-9BCE-8558C03E1F5C}" type="datetime1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AC594-43CF-4A84-B9C2-B0ABB6BA1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 Adjoint Sensitivity Impacts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048CC-00CE-4254-8EC2-38CC0DD47CC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3400"/>
            <a:ext cx="8382000" cy="592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800" b="1" dirty="0" smtClean="0"/>
              <a:t>Operational ECMWF system September to December 2008.  Averaged over all model layers and entire global atmosphere.  % contribution of different observations to reduction in forecast error.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5715000" y="609600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Calibri" pitchFamily="34" charset="0"/>
              </a:rPr>
              <a:t>Courtesy: Carla Cardinali</a:t>
            </a:r>
          </a:p>
          <a:p>
            <a:r>
              <a:rPr lang="en-US" sz="1600" b="1">
                <a:solidFill>
                  <a:schemeClr val="tx2"/>
                </a:solidFill>
                <a:latin typeface="Calibri" pitchFamily="34" charset="0"/>
              </a:rPr>
              <a:t>and Sean Healy, ECMWF</a:t>
            </a:r>
          </a:p>
        </p:txBody>
      </p:sp>
      <p:sp>
        <p:nvSpPr>
          <p:cNvPr id="22532" name="TextBox 10"/>
          <p:cNvSpPr txBox="1">
            <a:spLocks noChangeArrowheads="1"/>
          </p:cNvSpPr>
          <p:nvPr/>
        </p:nvSpPr>
        <p:spPr bwMode="auto">
          <a:xfrm>
            <a:off x="4876800" y="5410200"/>
            <a:ext cx="365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Forecast error contribution (%)</a:t>
            </a:r>
          </a:p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533400" y="1143000"/>
          <a:ext cx="8382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533400" y="5105400"/>
            <a:ext cx="3657600" cy="14779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Note:</a:t>
            </a:r>
          </a:p>
          <a:p>
            <a:r>
              <a:rPr lang="en-US">
                <a:latin typeface="Calibri" pitchFamily="34" charset="0"/>
              </a:rPr>
              <a:t>1) Sounders on Polar Satellites      reduce forecast error most</a:t>
            </a:r>
          </a:p>
          <a:p>
            <a:r>
              <a:rPr lang="en-US">
                <a:latin typeface="Calibri" pitchFamily="34" charset="0"/>
              </a:rPr>
              <a:t>2) Results are relevant for other NWP Centers, including NWS/NCEP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imperob_SepDec2010.png"/>
          <p:cNvPicPr>
            <a:picLocks noChangeAspect="1"/>
          </p:cNvPicPr>
          <p:nvPr/>
        </p:nvPicPr>
        <p:blipFill>
          <a:blip r:embed="rId2" cstate="print"/>
          <a:srcRect l="15951" t="26404" r="23410" b="28123"/>
          <a:stretch>
            <a:fillRect/>
          </a:stretch>
        </p:blipFill>
        <p:spPr>
          <a:xfrm>
            <a:off x="4061200" y="3985705"/>
            <a:ext cx="4312645" cy="2425530"/>
          </a:xfrm>
          <a:prstGeom prst="rect">
            <a:avLst/>
          </a:prstGeom>
        </p:spPr>
      </p:pic>
      <p:pic>
        <p:nvPicPr>
          <p:cNvPr id="9" name="Picture 8" descr="impact_SepDec2010.png"/>
          <p:cNvPicPr>
            <a:picLocks noChangeAspect="1"/>
          </p:cNvPicPr>
          <p:nvPr/>
        </p:nvPicPr>
        <p:blipFill>
          <a:blip r:embed="rId3" cstate="print"/>
          <a:srcRect l="16088" t="26587" r="23135" b="27756"/>
          <a:stretch>
            <a:fillRect/>
          </a:stretch>
        </p:blipFill>
        <p:spPr>
          <a:xfrm>
            <a:off x="4086321" y="1358076"/>
            <a:ext cx="4322460" cy="24353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17399" y="2508564"/>
            <a:ext cx="2137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Total Impact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30732" y="2990723"/>
            <a:ext cx="1043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beneficial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7205168" y="3171161"/>
            <a:ext cx="402343" cy="1589"/>
          </a:xfrm>
          <a:prstGeom prst="line">
            <a:avLst/>
          </a:prstGeom>
          <a:ln w="19050">
            <a:solidFill>
              <a:srgbClr val="0000FF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45"/>
          <p:cNvSpPr txBox="1">
            <a:spLocks noChangeArrowheads="1"/>
          </p:cNvSpPr>
          <p:nvPr/>
        </p:nvSpPr>
        <p:spPr bwMode="auto">
          <a:xfrm>
            <a:off x="936246" y="1332918"/>
            <a:ext cx="2936359" cy="480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SzPct val="110000"/>
            </a:pPr>
            <a:r>
              <a:rPr lang="en-GB" dirty="0" smtClean="0">
                <a:solidFill>
                  <a:srgbClr val="333399"/>
                </a:solidFill>
                <a:sym typeface="Symbol" pitchFamily="-110" charset="2"/>
              </a:rPr>
              <a:t>Total Impact</a:t>
            </a:r>
            <a:endParaRPr lang="en-US" dirty="0" smtClean="0">
              <a:ea typeface="Times New Roman" pitchFamily="-110" charset="0"/>
              <a:cs typeface="Times New Roman" pitchFamily="-110" charset="0"/>
              <a:sym typeface="Symbol" pitchFamily="-110" charset="2"/>
            </a:endParaRPr>
          </a:p>
          <a:p>
            <a:pPr>
              <a:buSzPct val="110000"/>
            </a:pPr>
            <a:endParaRPr lang="en-US" dirty="0" smtClean="0">
              <a:ea typeface="Times New Roman" pitchFamily="-110" charset="0"/>
              <a:cs typeface="Times New Roman" pitchFamily="-110" charset="0"/>
              <a:sym typeface="Symbol" pitchFamily="-110" charset="2"/>
            </a:endParaRPr>
          </a:p>
          <a:p>
            <a:pPr>
              <a:buSzPct val="110000"/>
              <a:buFont typeface="Arial"/>
              <a:buChar char="•"/>
            </a:pPr>
            <a:r>
              <a:rPr lang="en-US" dirty="0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 AMSU-A radiances have </a:t>
            </a:r>
          </a:p>
          <a:p>
            <a:pPr>
              <a:buSzPct val="110000"/>
            </a:pPr>
            <a:r>
              <a:rPr lang="en-US" dirty="0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  the largest impact globally,</a:t>
            </a:r>
          </a:p>
          <a:p>
            <a:pPr>
              <a:buSzPct val="110000"/>
            </a:pPr>
            <a:r>
              <a:rPr lang="en-US" dirty="0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  but conventional data  </a:t>
            </a:r>
          </a:p>
          <a:p>
            <a:pPr>
              <a:buSzPct val="110000"/>
            </a:pPr>
            <a:r>
              <a:rPr lang="en-US" dirty="0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  (</a:t>
            </a:r>
            <a:r>
              <a:rPr lang="en-US" dirty="0" err="1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raob</a:t>
            </a:r>
            <a:r>
              <a:rPr lang="en-US" dirty="0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, aircraft) still very</a:t>
            </a:r>
          </a:p>
          <a:p>
            <a:pPr>
              <a:buSzPct val="110000"/>
            </a:pPr>
            <a:r>
              <a:rPr lang="en-US" dirty="0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  important.  GPSRO now a </a:t>
            </a:r>
          </a:p>
          <a:p>
            <a:pPr>
              <a:buSzPct val="110000"/>
            </a:pPr>
            <a:r>
              <a:rPr lang="en-US" dirty="0" smtClean="0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   significant contributor. </a:t>
            </a:r>
          </a:p>
          <a:p>
            <a:pPr>
              <a:buSzPct val="110000"/>
            </a:pPr>
            <a:endParaRPr lang="en-US" dirty="0" smtClean="0">
              <a:ea typeface="Times New Roman" pitchFamily="-110" charset="0"/>
              <a:cs typeface="Times New Roman" pitchFamily="-110" charset="0"/>
              <a:sym typeface="Symbol" pitchFamily="-110" charset="2"/>
            </a:endParaRPr>
          </a:p>
          <a:p>
            <a:pPr>
              <a:buSzPct val="110000"/>
            </a:pPr>
            <a:endParaRPr lang="en-US" dirty="0" smtClean="0">
              <a:ea typeface="Times New Roman" pitchFamily="-110" charset="0"/>
              <a:cs typeface="Times New Roman" pitchFamily="-110" charset="0"/>
              <a:sym typeface="Symbol" pitchFamily="-110" charset="2"/>
            </a:endParaRPr>
          </a:p>
          <a:p>
            <a:pPr>
              <a:buSzPct val="110000"/>
            </a:pPr>
            <a:r>
              <a:rPr lang="en-GB" dirty="0" smtClean="0">
                <a:solidFill>
                  <a:srgbClr val="333399"/>
                </a:solidFill>
                <a:sym typeface="Symbol" pitchFamily="-110" charset="2"/>
              </a:rPr>
              <a:t>Impact Per Observation </a:t>
            </a:r>
            <a:endParaRPr lang="en-US" dirty="0" smtClean="0">
              <a:ea typeface="Times New Roman" pitchFamily="-110" charset="0"/>
              <a:cs typeface="Times New Roman" pitchFamily="-110" charset="0"/>
              <a:sym typeface="Symbol" pitchFamily="-110" charset="2"/>
            </a:endParaRPr>
          </a:p>
          <a:p>
            <a:pPr>
              <a:buSzPct val="110000"/>
            </a:pPr>
            <a:endParaRPr lang="en-US" dirty="0" smtClean="0">
              <a:ea typeface="Times New Roman" pitchFamily="-110" charset="0"/>
              <a:cs typeface="Times New Roman" pitchFamily="-110" charset="0"/>
              <a:sym typeface="Symbol" pitchFamily="-110" charset="2"/>
            </a:endParaRPr>
          </a:p>
          <a:p>
            <a:pPr>
              <a:buSzPct val="110000"/>
              <a:buFont typeface="Arial"/>
              <a:buChar char="•"/>
            </a:pPr>
            <a:r>
              <a:rPr lang="en-US" dirty="0" err="1" smtClean="0"/>
              <a:t>Raobs</a:t>
            </a:r>
            <a:r>
              <a:rPr lang="en-US" dirty="0" smtClean="0"/>
              <a:t> get large weight in </a:t>
            </a:r>
          </a:p>
          <a:p>
            <a:pPr>
              <a:buSzPct val="110000"/>
            </a:pPr>
            <a:r>
              <a:rPr lang="en-US" dirty="0" smtClean="0"/>
              <a:t>    the analysis and have large </a:t>
            </a:r>
          </a:p>
          <a:p>
            <a:pPr>
              <a:buSzPct val="110000"/>
            </a:pPr>
            <a:r>
              <a:rPr lang="en-US" dirty="0" smtClean="0"/>
              <a:t>    IPO.  Ship </a:t>
            </a:r>
            <a:r>
              <a:rPr lang="en-US" dirty="0" err="1" smtClean="0"/>
              <a:t>obs</a:t>
            </a:r>
            <a:r>
              <a:rPr lang="en-US" dirty="0" smtClean="0"/>
              <a:t> are few, but </a:t>
            </a:r>
          </a:p>
          <a:p>
            <a:pPr>
              <a:buSzPct val="110000"/>
            </a:pPr>
            <a:r>
              <a:rPr lang="en-US" dirty="0" smtClean="0"/>
              <a:t>    are located where there </a:t>
            </a:r>
          </a:p>
          <a:p>
            <a:pPr>
              <a:buSzPct val="110000"/>
            </a:pPr>
            <a:r>
              <a:rPr lang="en-US" dirty="0" smtClean="0"/>
              <a:t>    are few other in-situ data.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1765" y="226346"/>
            <a:ext cx="85279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Impact of Various Observing Systems in GEOS-5</a:t>
            </a:r>
          </a:p>
          <a:p>
            <a:pPr algn="ctr"/>
            <a:r>
              <a:rPr lang="en-US" dirty="0" smtClean="0"/>
              <a:t>01 Sep – 31 Dec 2010 00z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81260" y="5255368"/>
            <a:ext cx="2362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Impact Per </a:t>
            </a:r>
            <a:r>
              <a:rPr lang="en-US" sz="1400" b="1" dirty="0"/>
              <a:t>O</a:t>
            </a:r>
            <a:r>
              <a:rPr lang="en-US" sz="1400" b="1" dirty="0" smtClean="0"/>
              <a:t>bservation</a:t>
            </a:r>
            <a:endParaRPr lang="en-US" sz="1400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AC594-43CF-4A84-B9C2-B0ABB6BA1E8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ummary_all+year+global+impact_per_anl.png"/>
          <p:cNvPicPr>
            <a:picLocks noChangeAspect="1"/>
          </p:cNvPicPr>
          <p:nvPr/>
        </p:nvPicPr>
        <p:blipFill>
          <a:blip r:embed="rId2" cstate="print"/>
          <a:srcRect r="3300"/>
          <a:stretch>
            <a:fillRect/>
          </a:stretch>
        </p:blipFill>
        <p:spPr bwMode="auto">
          <a:xfrm>
            <a:off x="4495800" y="1447800"/>
            <a:ext cx="447675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18" descr="os_00Z_year.png"/>
          <p:cNvPicPr>
            <a:picLocks noChangeAspect="1"/>
          </p:cNvPicPr>
          <p:nvPr/>
        </p:nvPicPr>
        <p:blipFill>
          <a:blip r:embed="rId3" cstate="print"/>
          <a:srcRect l="3297" r="591" b="4466"/>
          <a:stretch>
            <a:fillRect/>
          </a:stretch>
        </p:blipFill>
        <p:spPr bwMode="auto">
          <a:xfrm>
            <a:off x="152400" y="1447800"/>
            <a:ext cx="4249738" cy="326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32117E-230A-4256-BD2A-575AD6EB6622}" type="slidenum">
              <a:rPr lang="en-US" smtClean="0"/>
              <a:pPr/>
              <a:t>4</a:t>
            </a:fld>
            <a:endParaRPr lang="en-US" dirty="0" smtClean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684963" y="2779713"/>
            <a:ext cx="547687" cy="1587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6371" y="4217345"/>
            <a:ext cx="548640" cy="1588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51" name="TextBox 8"/>
          <p:cNvSpPr txBox="1">
            <a:spLocks noChangeArrowheads="1"/>
          </p:cNvSpPr>
          <p:nvPr/>
        </p:nvSpPr>
        <p:spPr bwMode="auto">
          <a:xfrm flipH="1">
            <a:off x="2286000" y="5486400"/>
            <a:ext cx="54991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Much larger relative impact of AMVs in Navy </a:t>
            </a:r>
            <a:r>
              <a:rPr lang="en-US" dirty="0" smtClean="0"/>
              <a:t>system compared to NASA’s.   Note that IASI has moved up in NASA system compared to 2010 (previous slide), and GPSRO has moved down as COSMIC ages/degrades.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698060" y="6164743"/>
            <a:ext cx="548640" cy="1588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53" name="TextBox 12"/>
          <p:cNvSpPr txBox="1">
            <a:spLocks noChangeArrowheads="1"/>
          </p:cNvSpPr>
          <p:nvPr/>
        </p:nvSpPr>
        <p:spPr bwMode="auto">
          <a:xfrm>
            <a:off x="5224463" y="5111750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solidFill>
                  <a:srgbClr val="0000FF"/>
                </a:solidFill>
              </a:rPr>
              <a:t>http://gmao.gsfc.nasa.gov/products/forecasts/systems/fp/obs_impact/</a:t>
            </a:r>
          </a:p>
        </p:txBody>
      </p:sp>
      <p:sp>
        <p:nvSpPr>
          <p:cNvPr id="6154" name="TextBox 13"/>
          <p:cNvSpPr txBox="1">
            <a:spLocks noChangeArrowheads="1"/>
          </p:cNvSpPr>
          <p:nvPr/>
        </p:nvSpPr>
        <p:spPr bwMode="auto">
          <a:xfrm>
            <a:off x="787400" y="5111750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solidFill>
                  <a:srgbClr val="0000FF"/>
                </a:solidFill>
              </a:rPr>
              <a:t>http://www.nrlmry.navy.mil/obsens/fnmoc/obsens_main_od.html</a:t>
            </a:r>
          </a:p>
        </p:txBody>
      </p:sp>
      <p:sp>
        <p:nvSpPr>
          <p:cNvPr id="6155" name="TextBox 14"/>
          <p:cNvSpPr txBox="1">
            <a:spLocks noChangeArrowheads="1"/>
          </p:cNvSpPr>
          <p:nvPr/>
        </p:nvSpPr>
        <p:spPr bwMode="auto">
          <a:xfrm>
            <a:off x="1524000" y="5334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 smtClean="0"/>
              <a:t>FSO </a:t>
            </a:r>
            <a:r>
              <a:rPr lang="en-US" i="1" dirty="0"/>
              <a:t>diagnostics </a:t>
            </a:r>
            <a:r>
              <a:rPr lang="en-US" i="1" dirty="0" smtClean="0"/>
              <a:t>(Gelaro, 5</a:t>
            </a:r>
            <a:r>
              <a:rPr lang="en-US" i="1" baseline="30000" dirty="0" smtClean="0"/>
              <a:t>th</a:t>
            </a:r>
            <a:r>
              <a:rPr lang="en-US" i="1" dirty="0" smtClean="0"/>
              <a:t> WMO </a:t>
            </a:r>
            <a:r>
              <a:rPr lang="en-US" i="1" dirty="0"/>
              <a:t>Impact Workshop, Sedona 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 Presentation">
    <a:majorFont>
      <a:latin typeface="Arial"/>
      <a:ea typeface="ＭＳ Ｐゴシック"/>
      <a:cs typeface="ＭＳ Ｐゴシック"/>
    </a:majorFont>
    <a:minorFont>
      <a:latin typeface="Arial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17352</TotalTime>
  <Words>223</Words>
  <Application>Microsoft Office PowerPoint</Application>
  <PresentationFormat>On-screen Show (4:3)</PresentationFormat>
  <Paragraphs>40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Model Adjoint Sensitivity Impacts </vt:lpstr>
      <vt:lpstr>Operational ECMWF system September to December 2008.  Averaged over all model layers and entire global atmosphere.  % contribution of different observations to reduction in forecast error.</vt:lpstr>
      <vt:lpstr>PowerPoint Presentation</vt:lpstr>
      <vt:lpstr>PowerPoint Presentation</vt:lpstr>
    </vt:vector>
  </TitlesOfParts>
  <Company>EMC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NCEP Observations Ingested in the  RUC, NAM, and GFS Models</dc:title>
  <dc:creator>dana.carlis</dc:creator>
  <cp:lastModifiedBy>James G. Yoe</cp:lastModifiedBy>
  <cp:revision>27</cp:revision>
  <dcterms:created xsi:type="dcterms:W3CDTF">2011-08-31T16:28:33Z</dcterms:created>
  <dcterms:modified xsi:type="dcterms:W3CDTF">2014-01-08T20:59:56Z</dcterms:modified>
</cp:coreProperties>
</file>