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6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7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4" r:id="rId5"/>
    <p:sldMasterId id="2147483759" r:id="rId6"/>
    <p:sldMasterId id="2147483771" r:id="rId7"/>
    <p:sldMasterId id="2147483838" r:id="rId8"/>
    <p:sldMasterId id="2147483850" r:id="rId9"/>
    <p:sldMasterId id="2147483863" r:id="rId10"/>
    <p:sldMasterId id="2147483875" r:id="rId11"/>
    <p:sldMasterId id="2147483887" r:id="rId12"/>
    <p:sldMasterId id="2147483899" r:id="rId13"/>
    <p:sldMasterId id="2147483936" r:id="rId14"/>
    <p:sldMasterId id="2147483948" r:id="rId15"/>
    <p:sldMasterId id="2147483961" r:id="rId16"/>
    <p:sldMasterId id="2147483985" r:id="rId17"/>
    <p:sldMasterId id="2147483997" r:id="rId18"/>
    <p:sldMasterId id="2147484021" r:id="rId19"/>
    <p:sldMasterId id="2147484033" r:id="rId20"/>
    <p:sldMasterId id="2147484045" r:id="rId21"/>
  </p:sldMasterIdLst>
  <p:notesMasterIdLst>
    <p:notesMasterId r:id="rId79"/>
  </p:notesMasterIdLst>
  <p:sldIdLst>
    <p:sldId id="261" r:id="rId22"/>
    <p:sldId id="262" r:id="rId23"/>
    <p:sldId id="272" r:id="rId24"/>
    <p:sldId id="273" r:id="rId25"/>
    <p:sldId id="340" r:id="rId26"/>
    <p:sldId id="321" r:id="rId27"/>
    <p:sldId id="322" r:id="rId28"/>
    <p:sldId id="323" r:id="rId29"/>
    <p:sldId id="324" r:id="rId30"/>
    <p:sldId id="343" r:id="rId31"/>
    <p:sldId id="344" r:id="rId32"/>
    <p:sldId id="327" r:id="rId33"/>
    <p:sldId id="333" r:id="rId34"/>
    <p:sldId id="328" r:id="rId35"/>
    <p:sldId id="334" r:id="rId36"/>
    <p:sldId id="332" r:id="rId37"/>
    <p:sldId id="347" r:id="rId38"/>
    <p:sldId id="341" r:id="rId39"/>
    <p:sldId id="260" r:id="rId40"/>
    <p:sldId id="259" r:id="rId41"/>
    <p:sldId id="342" r:id="rId42"/>
    <p:sldId id="295" r:id="rId43"/>
    <p:sldId id="296" r:id="rId44"/>
    <p:sldId id="292" r:id="rId45"/>
    <p:sldId id="311" r:id="rId46"/>
    <p:sldId id="345" r:id="rId47"/>
    <p:sldId id="346" r:id="rId48"/>
    <p:sldId id="267" r:id="rId49"/>
    <p:sldId id="269" r:id="rId50"/>
    <p:sldId id="271" r:id="rId51"/>
    <p:sldId id="287" r:id="rId52"/>
    <p:sldId id="285" r:id="rId53"/>
    <p:sldId id="284" r:id="rId54"/>
    <p:sldId id="305" r:id="rId55"/>
    <p:sldId id="336" r:id="rId56"/>
    <p:sldId id="337" r:id="rId57"/>
    <p:sldId id="338" r:id="rId58"/>
    <p:sldId id="339" r:id="rId59"/>
    <p:sldId id="315" r:id="rId60"/>
    <p:sldId id="348" r:id="rId61"/>
    <p:sldId id="349" r:id="rId62"/>
    <p:sldId id="286" r:id="rId63"/>
    <p:sldId id="309" r:id="rId64"/>
    <p:sldId id="283" r:id="rId65"/>
    <p:sldId id="317" r:id="rId66"/>
    <p:sldId id="319" r:id="rId67"/>
    <p:sldId id="289" r:id="rId68"/>
    <p:sldId id="290" r:id="rId69"/>
    <p:sldId id="291" r:id="rId70"/>
    <p:sldId id="297" r:id="rId71"/>
    <p:sldId id="298" r:id="rId72"/>
    <p:sldId id="299" r:id="rId73"/>
    <p:sldId id="300" r:id="rId74"/>
    <p:sldId id="303" r:id="rId75"/>
    <p:sldId id="335" r:id="rId76"/>
    <p:sldId id="310" r:id="rId77"/>
    <p:sldId id="31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271" autoAdjust="0"/>
  </p:normalViewPr>
  <p:slideViewPr>
    <p:cSldViewPr>
      <p:cViewPr varScale="1">
        <p:scale>
          <a:sx n="109" d="100"/>
          <a:sy n="109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04919616918999E-2"/>
          <c:y val="2.68176803986458E-2"/>
          <c:w val="0.93640870641958596"/>
          <c:h val="0.915086538095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'2013_TC_nuopc_a'!$A$2</c:f>
              <c:strCache>
                <c:ptCount val="1"/>
                <c:pt idx="0">
                  <c:v>AEMN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'2013_TC_nuopc_a'!$B$1:$I$1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'2013_TC_nuopc_a'!$B$2:$I$2</c:f>
              <c:numCache>
                <c:formatCode>General</c:formatCode>
                <c:ptCount val="8"/>
                <c:pt idx="0">
                  <c:v>15</c:v>
                </c:pt>
                <c:pt idx="1">
                  <c:v>27.7</c:v>
                </c:pt>
                <c:pt idx="2">
                  <c:v>42.5</c:v>
                </c:pt>
                <c:pt idx="3">
                  <c:v>58.4</c:v>
                </c:pt>
                <c:pt idx="4">
                  <c:v>76.8</c:v>
                </c:pt>
                <c:pt idx="5">
                  <c:v>109.4</c:v>
                </c:pt>
                <c:pt idx="6">
                  <c:v>153.30000000000001</c:v>
                </c:pt>
                <c:pt idx="7">
                  <c:v>203.5</c:v>
                </c:pt>
              </c:numCache>
            </c:numRef>
          </c:val>
        </c:ser>
        <c:ser>
          <c:idx val="1"/>
          <c:order val="1"/>
          <c:tx>
            <c:strRef>
              <c:f>'2013_TC_nuopc_a'!$A$3</c:f>
              <c:strCache>
                <c:ptCount val="1"/>
                <c:pt idx="0">
                  <c:v>CEMN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'2013_TC_nuopc_a'!$B$1:$I$1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'2013_TC_nuopc_a'!$B$3:$I$3</c:f>
              <c:numCache>
                <c:formatCode>General</c:formatCode>
                <c:ptCount val="8"/>
                <c:pt idx="0">
                  <c:v>29.3</c:v>
                </c:pt>
                <c:pt idx="1">
                  <c:v>43.9</c:v>
                </c:pt>
                <c:pt idx="2">
                  <c:v>62.1</c:v>
                </c:pt>
                <c:pt idx="3">
                  <c:v>82.2</c:v>
                </c:pt>
                <c:pt idx="4">
                  <c:v>100.1</c:v>
                </c:pt>
                <c:pt idx="5">
                  <c:v>149.1</c:v>
                </c:pt>
                <c:pt idx="6">
                  <c:v>217</c:v>
                </c:pt>
                <c:pt idx="7">
                  <c:v>287.8</c:v>
                </c:pt>
              </c:numCache>
            </c:numRef>
          </c:val>
        </c:ser>
        <c:ser>
          <c:idx val="2"/>
          <c:order val="2"/>
          <c:tx>
            <c:strRef>
              <c:f>'2013_TC_nuopc_a'!$A$4</c:f>
              <c:strCache>
                <c:ptCount val="1"/>
                <c:pt idx="0">
                  <c:v>FEMN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'2013_TC_nuopc_a'!$B$1:$I$1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'2013_TC_nuopc_a'!$B$4:$I$4</c:f>
              <c:numCache>
                <c:formatCode>General</c:formatCode>
                <c:ptCount val="8"/>
                <c:pt idx="0">
                  <c:v>28</c:v>
                </c:pt>
                <c:pt idx="1">
                  <c:v>44.5</c:v>
                </c:pt>
                <c:pt idx="2">
                  <c:v>62.3</c:v>
                </c:pt>
                <c:pt idx="3">
                  <c:v>84.2</c:v>
                </c:pt>
                <c:pt idx="4">
                  <c:v>104.8</c:v>
                </c:pt>
                <c:pt idx="5">
                  <c:v>162.9</c:v>
                </c:pt>
                <c:pt idx="6">
                  <c:v>219.7</c:v>
                </c:pt>
                <c:pt idx="7">
                  <c:v>275.39999999999992</c:v>
                </c:pt>
              </c:numCache>
            </c:numRef>
          </c:val>
        </c:ser>
        <c:ser>
          <c:idx val="3"/>
          <c:order val="3"/>
          <c:tx>
            <c:strRef>
              <c:f>'2013_TC_nuopc_a'!$A$5</c:f>
              <c:strCache>
                <c:ptCount val="1"/>
                <c:pt idx="0">
                  <c:v>3NCF</c:v>
                </c:pt>
              </c:strCache>
            </c:strRef>
          </c:tx>
          <c:invertIfNegative val="0"/>
          <c:cat>
            <c:numRef>
              <c:f>'2013_TC_nuopc_a'!$B$1:$I$1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'2013_TC_nuopc_a'!$B$5:$I$5</c:f>
              <c:numCache>
                <c:formatCode>General</c:formatCode>
                <c:ptCount val="8"/>
                <c:pt idx="0">
                  <c:v>20</c:v>
                </c:pt>
                <c:pt idx="1">
                  <c:v>32.200000000000003</c:v>
                </c:pt>
                <c:pt idx="2">
                  <c:v>45.8</c:v>
                </c:pt>
                <c:pt idx="3">
                  <c:v>62.8</c:v>
                </c:pt>
                <c:pt idx="4">
                  <c:v>78.5</c:v>
                </c:pt>
                <c:pt idx="5">
                  <c:v>118.4</c:v>
                </c:pt>
                <c:pt idx="6">
                  <c:v>163</c:v>
                </c:pt>
                <c:pt idx="7">
                  <c:v>203.4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3008"/>
        <c:axId val="20128896"/>
      </c:barChart>
      <c:catAx>
        <c:axId val="2012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128896"/>
        <c:crosses val="autoZero"/>
        <c:auto val="1"/>
        <c:lblAlgn val="ctr"/>
        <c:lblOffset val="100"/>
        <c:noMultiLvlLbl val="0"/>
      </c:catAx>
      <c:valAx>
        <c:axId val="2012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2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8083050031925005E-2"/>
          <c:y val="4.3716953859028497E-2"/>
          <c:w val="0.46593984014262602"/>
          <c:h val="7.1583742249610102E-2"/>
        </c:manualLayout>
      </c:layout>
      <c:overlay val="0"/>
      <c:spPr>
        <a:solidFill>
          <a:schemeClr val="accent3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68889116133207E-2"/>
          <c:y val="2.9845483024299398E-2"/>
          <c:w val="0.89470685482496504"/>
          <c:h val="0.8893705020743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'2013_official_track'!$A$14</c:f>
              <c:strCache>
                <c:ptCount val="1"/>
                <c:pt idx="0">
                  <c:v>2NAE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'2013_official_track'!$B$1:$I$1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'2013_official_track'!$B$14:$I$14</c:f>
              <c:numCache>
                <c:formatCode>General</c:formatCode>
                <c:ptCount val="8"/>
                <c:pt idx="0">
                  <c:v>16</c:v>
                </c:pt>
                <c:pt idx="1">
                  <c:v>21.6</c:v>
                </c:pt>
                <c:pt idx="2">
                  <c:v>32.299999999999997</c:v>
                </c:pt>
                <c:pt idx="3">
                  <c:v>47.4</c:v>
                </c:pt>
                <c:pt idx="4">
                  <c:v>62.8</c:v>
                </c:pt>
                <c:pt idx="5">
                  <c:v>91.5</c:v>
                </c:pt>
                <c:pt idx="6">
                  <c:v>141.30000000000001</c:v>
                </c:pt>
                <c:pt idx="7">
                  <c:v>205.4</c:v>
                </c:pt>
              </c:numCache>
            </c:numRef>
          </c:val>
        </c:ser>
        <c:ser>
          <c:idx val="1"/>
          <c:order val="1"/>
          <c:tx>
            <c:strRef>
              <c:f>'2013_official_track'!$A$15</c:f>
              <c:strCache>
                <c:ptCount val="1"/>
                <c:pt idx="0">
                  <c:v>AEMN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'2013_official_track'!$B$1:$I$1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'2013_official_track'!$B$15:$I$15</c:f>
              <c:numCache>
                <c:formatCode>General</c:formatCode>
                <c:ptCount val="8"/>
                <c:pt idx="0">
                  <c:v>14.9</c:v>
                </c:pt>
                <c:pt idx="1">
                  <c:v>24.6</c:v>
                </c:pt>
                <c:pt idx="2">
                  <c:v>38.5</c:v>
                </c:pt>
                <c:pt idx="3">
                  <c:v>54</c:v>
                </c:pt>
                <c:pt idx="4">
                  <c:v>76.5</c:v>
                </c:pt>
                <c:pt idx="5">
                  <c:v>107.3</c:v>
                </c:pt>
                <c:pt idx="6">
                  <c:v>154.19999999999999</c:v>
                </c:pt>
                <c:pt idx="7">
                  <c:v>209.1</c:v>
                </c:pt>
              </c:numCache>
            </c:numRef>
          </c:val>
        </c:ser>
        <c:ser>
          <c:idx val="2"/>
          <c:order val="2"/>
          <c:tx>
            <c:strRef>
              <c:f>'2013_official_track'!$A$16</c:f>
              <c:strCache>
                <c:ptCount val="1"/>
                <c:pt idx="0">
                  <c:v>AVNO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'2013_official_track'!$B$1:$I$1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'2013_official_track'!$B$16:$I$16</c:f>
              <c:numCache>
                <c:formatCode>General</c:formatCode>
                <c:ptCount val="8"/>
                <c:pt idx="0">
                  <c:v>12.9</c:v>
                </c:pt>
                <c:pt idx="1">
                  <c:v>25.6</c:v>
                </c:pt>
                <c:pt idx="2">
                  <c:v>39.200000000000003</c:v>
                </c:pt>
                <c:pt idx="3">
                  <c:v>56.1</c:v>
                </c:pt>
                <c:pt idx="4">
                  <c:v>79.900000000000006</c:v>
                </c:pt>
                <c:pt idx="5">
                  <c:v>108.5</c:v>
                </c:pt>
                <c:pt idx="6">
                  <c:v>159.1</c:v>
                </c:pt>
                <c:pt idx="7">
                  <c:v>223.8</c:v>
                </c:pt>
              </c:numCache>
            </c:numRef>
          </c:val>
        </c:ser>
        <c:ser>
          <c:idx val="3"/>
          <c:order val="3"/>
          <c:tx>
            <c:strRef>
              <c:f>'2013_official_track'!$A$17</c:f>
              <c:strCache>
                <c:ptCount val="1"/>
                <c:pt idx="0">
                  <c:v>JTWC</c:v>
                </c:pt>
              </c:strCache>
            </c:strRef>
          </c:tx>
          <c:invertIfNegative val="0"/>
          <c:cat>
            <c:numRef>
              <c:f>'2013_official_track'!$B$1:$I$1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'2013_official_track'!$B$17:$I$17</c:f>
              <c:numCache>
                <c:formatCode>General</c:formatCode>
                <c:ptCount val="8"/>
                <c:pt idx="0">
                  <c:v>6.6</c:v>
                </c:pt>
                <c:pt idx="1">
                  <c:v>31.5</c:v>
                </c:pt>
                <c:pt idx="2">
                  <c:v>44.2</c:v>
                </c:pt>
                <c:pt idx="3">
                  <c:v>60.5</c:v>
                </c:pt>
                <c:pt idx="4">
                  <c:v>76.8</c:v>
                </c:pt>
                <c:pt idx="5">
                  <c:v>114.1</c:v>
                </c:pt>
                <c:pt idx="6">
                  <c:v>170.9</c:v>
                </c:pt>
                <c:pt idx="7">
                  <c:v>255.7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241600"/>
        <c:axId val="26346624"/>
      </c:barChart>
      <c:catAx>
        <c:axId val="6324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346624"/>
        <c:crosses val="autoZero"/>
        <c:auto val="1"/>
        <c:lblAlgn val="ctr"/>
        <c:lblOffset val="100"/>
        <c:noMultiLvlLbl val="0"/>
      </c:catAx>
      <c:valAx>
        <c:axId val="2634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24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359392575928001"/>
          <c:y val="6.4070358140716294E-2"/>
          <c:w val="0.412683130517776"/>
          <c:h val="9.766573533147060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885237481323501E-2"/>
          <c:y val="0.108004464849331"/>
          <c:w val="0.92441382705268804"/>
          <c:h val="0.82823796765188595"/>
        </c:manualLayout>
      </c:layout>
      <c:lineChart>
        <c:grouping val="standard"/>
        <c:varyColors val="0"/>
        <c:ser>
          <c:idx val="0"/>
          <c:order val="0"/>
          <c:tx>
            <c:strRef>
              <c:f>sandy_verification!$A$2</c:f>
              <c:strCache>
                <c:ptCount val="1"/>
                <c:pt idx="0">
                  <c:v>GEFS-SL42</c:v>
                </c:pt>
              </c:strCache>
            </c:strRef>
          </c:tx>
          <c:marker>
            <c:symbol val="none"/>
          </c:marker>
          <c:cat>
            <c:numRef>
              <c:f>sandy_verification!$B$1:$K$1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sandy_verification!$B$2:$K$2</c:f>
              <c:numCache>
                <c:formatCode>General</c:formatCode>
                <c:ptCount val="10"/>
                <c:pt idx="0">
                  <c:v>14.2</c:v>
                </c:pt>
                <c:pt idx="1">
                  <c:v>20.7</c:v>
                </c:pt>
                <c:pt idx="2">
                  <c:v>32.299999999999997</c:v>
                </c:pt>
                <c:pt idx="3">
                  <c:v>40.200000000000003</c:v>
                </c:pt>
                <c:pt idx="4">
                  <c:v>50.9</c:v>
                </c:pt>
                <c:pt idx="5">
                  <c:v>51.1</c:v>
                </c:pt>
                <c:pt idx="6">
                  <c:v>100</c:v>
                </c:pt>
                <c:pt idx="7">
                  <c:v>161.30000000000001</c:v>
                </c:pt>
                <c:pt idx="8">
                  <c:v>282.39999999999992</c:v>
                </c:pt>
                <c:pt idx="9">
                  <c:v>493.1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sandy_verification!$A$3</c:f>
              <c:strCache>
                <c:ptCount val="1"/>
                <c:pt idx="0">
                  <c:v>GEFS-SL64</c:v>
                </c:pt>
              </c:strCache>
            </c:strRef>
          </c:tx>
          <c:marker>
            <c:symbol val="none"/>
          </c:marker>
          <c:cat>
            <c:numRef>
              <c:f>sandy_verification!$B$1:$K$1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sandy_verification!$B$3:$K$3</c:f>
              <c:numCache>
                <c:formatCode>General</c:formatCode>
                <c:ptCount val="10"/>
                <c:pt idx="0">
                  <c:v>14.8</c:v>
                </c:pt>
                <c:pt idx="1">
                  <c:v>21.1</c:v>
                </c:pt>
                <c:pt idx="2">
                  <c:v>30.7</c:v>
                </c:pt>
                <c:pt idx="3">
                  <c:v>39</c:v>
                </c:pt>
                <c:pt idx="4">
                  <c:v>48.1</c:v>
                </c:pt>
                <c:pt idx="5">
                  <c:v>57.2</c:v>
                </c:pt>
                <c:pt idx="6">
                  <c:v>108.3</c:v>
                </c:pt>
                <c:pt idx="7">
                  <c:v>185.1</c:v>
                </c:pt>
                <c:pt idx="8">
                  <c:v>310.8</c:v>
                </c:pt>
                <c:pt idx="9">
                  <c:v>502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sandy_verification!$A$4</c:f>
              <c:strCache>
                <c:ptCount val="1"/>
                <c:pt idx="0">
                  <c:v>GEFS-OPR</c:v>
                </c:pt>
              </c:strCache>
            </c:strRef>
          </c:tx>
          <c:marker>
            <c:symbol val="none"/>
          </c:marker>
          <c:cat>
            <c:numRef>
              <c:f>sandy_verification!$B$1:$K$1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sandy_verification!$B$4:$K$4</c:f>
              <c:numCache>
                <c:formatCode>General</c:formatCode>
                <c:ptCount val="10"/>
                <c:pt idx="0">
                  <c:v>13.7</c:v>
                </c:pt>
                <c:pt idx="1">
                  <c:v>19.7</c:v>
                </c:pt>
                <c:pt idx="2">
                  <c:v>30.3</c:v>
                </c:pt>
                <c:pt idx="3">
                  <c:v>38</c:v>
                </c:pt>
                <c:pt idx="4">
                  <c:v>43.8</c:v>
                </c:pt>
                <c:pt idx="5">
                  <c:v>48.3</c:v>
                </c:pt>
                <c:pt idx="6">
                  <c:v>108.4</c:v>
                </c:pt>
                <c:pt idx="7">
                  <c:v>194.2</c:v>
                </c:pt>
                <c:pt idx="8">
                  <c:v>331.9</c:v>
                </c:pt>
                <c:pt idx="9">
                  <c:v>607.1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sandy_verification!$A$5</c:f>
              <c:strCache>
                <c:ptCount val="1"/>
                <c:pt idx="0">
                  <c:v>GFS-OPR</c:v>
                </c:pt>
              </c:strCache>
            </c:strRef>
          </c:tx>
          <c:marker>
            <c:symbol val="none"/>
          </c:marker>
          <c:cat>
            <c:numRef>
              <c:f>sandy_verification!$B$1:$K$1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sandy_verification!$B$5:$K$5</c:f>
              <c:numCache>
                <c:formatCode>General</c:formatCode>
                <c:ptCount val="10"/>
                <c:pt idx="0">
                  <c:v>13.7</c:v>
                </c:pt>
                <c:pt idx="1">
                  <c:v>23.1</c:v>
                </c:pt>
                <c:pt idx="2">
                  <c:v>35.9</c:v>
                </c:pt>
                <c:pt idx="3">
                  <c:v>43.9</c:v>
                </c:pt>
                <c:pt idx="4">
                  <c:v>54.6</c:v>
                </c:pt>
                <c:pt idx="5">
                  <c:v>72</c:v>
                </c:pt>
                <c:pt idx="6">
                  <c:v>147</c:v>
                </c:pt>
                <c:pt idx="7">
                  <c:v>273.60000000000002</c:v>
                </c:pt>
                <c:pt idx="8">
                  <c:v>537.4</c:v>
                </c:pt>
                <c:pt idx="9">
                  <c:v>858.9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02144"/>
        <c:axId val="27316224"/>
      </c:lineChart>
      <c:catAx>
        <c:axId val="273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16224"/>
        <c:crosses val="autoZero"/>
        <c:auto val="1"/>
        <c:lblAlgn val="ctr"/>
        <c:lblOffset val="100"/>
        <c:noMultiLvlLbl val="0"/>
      </c:catAx>
      <c:valAx>
        <c:axId val="2731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0214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182940969184408"/>
          <c:y val="4.1109478987352904E-3"/>
          <c:w val="0.58627843394575696"/>
          <c:h val="9.283173547817330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120-hr forecast</a:t>
            </a:r>
            <a:r>
              <a:rPr lang="en-US" baseline="0"/>
              <a:t>  </a:t>
            </a:r>
            <a:r>
              <a:rPr lang="en-US"/>
              <a:t> NA</a:t>
            </a:r>
          </a:p>
        </c:rich>
      </c:tx>
      <c:layout>
        <c:manualLayout>
          <c:xMode val="edge"/>
          <c:yMode val="edge"/>
          <c:x val="0.311925903492833"/>
          <c:y val="9.9630828490470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591907261592301"/>
          <c:y val="0.20406277340332499"/>
          <c:w val="0.66242782152230995"/>
          <c:h val="0.75379593175852999"/>
        </c:manualLayout>
      </c:layout>
      <c:scatterChart>
        <c:scatterStyle val="lineMarker"/>
        <c:varyColors val="0"/>
        <c:ser>
          <c:idx val="0"/>
          <c:order val="0"/>
          <c:tx>
            <c:v>SPP1</c:v>
          </c:tx>
          <c:spPr>
            <a:ln>
              <a:solidFill>
                <a:srgbClr val="FF0000"/>
              </a:solidFill>
            </a:ln>
          </c:spPr>
          <c:xVal>
            <c:numRef>
              <c:f>Sheet1!$L$2:$L$5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Sheet1!$M$2:$M$5</c:f>
              <c:numCache>
                <c:formatCode>General</c:formatCode>
                <c:ptCount val="4"/>
                <c:pt idx="0">
                  <c:v>0.65</c:v>
                </c:pt>
                <c:pt idx="1">
                  <c:v>0.57999999999999996</c:v>
                </c:pt>
                <c:pt idx="2">
                  <c:v>0.5</c:v>
                </c:pt>
                <c:pt idx="3">
                  <c:v>0.61</c:v>
                </c:pt>
              </c:numCache>
            </c:numRef>
          </c:yVal>
          <c:smooth val="0"/>
        </c:ser>
        <c:ser>
          <c:idx val="1"/>
          <c:order val="1"/>
          <c:tx>
            <c:v>SPP2</c:v>
          </c:tx>
          <c:xVal>
            <c:numRef>
              <c:f>Sheet1!$O$2:$O$5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Sheet1!$P$2:$P$5</c:f>
              <c:numCache>
                <c:formatCode>General</c:formatCode>
                <c:ptCount val="4"/>
                <c:pt idx="0">
                  <c:v>0.88</c:v>
                </c:pt>
                <c:pt idx="1">
                  <c:v>0.8</c:v>
                </c:pt>
                <c:pt idx="2">
                  <c:v>0.78</c:v>
                </c:pt>
                <c:pt idx="3">
                  <c:v>0.84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38432"/>
        <c:axId val="94344320"/>
      </c:scatterChart>
      <c:valAx>
        <c:axId val="94338432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94344320"/>
        <c:crosses val="autoZero"/>
        <c:crossBetween val="midCat"/>
        <c:majorUnit val="1"/>
      </c:valAx>
      <c:valAx>
        <c:axId val="9434432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/>
                  <a:t>Spread RMSE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338432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6668022747156597"/>
          <c:y val="0.63613225430154596"/>
          <c:w val="0.138875328083989"/>
          <c:h val="0.16743438320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240-hr </a:t>
            </a:r>
            <a:r>
              <a:rPr lang="en-US" dirty="0" smtClean="0"/>
              <a:t>forecast   NA</a:t>
            </a:r>
            <a:endParaRPr lang="en-US" dirty="0"/>
          </a:p>
        </c:rich>
      </c:tx>
      <c:layout>
        <c:manualLayout>
          <c:xMode val="edge"/>
          <c:yMode val="edge"/>
          <c:x val="0.28628477690288701"/>
          <c:y val="5.55555555555554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69685039370101"/>
          <c:y val="0.16702573636628801"/>
          <c:w val="0.66242782152230995"/>
          <c:h val="0.75379593175852999"/>
        </c:manualLayout>
      </c:layout>
      <c:scatterChart>
        <c:scatterStyle val="lineMarker"/>
        <c:varyColors val="0"/>
        <c:ser>
          <c:idx val="0"/>
          <c:order val="0"/>
          <c:tx>
            <c:v>SPP1</c:v>
          </c:tx>
          <c:spPr>
            <a:ln>
              <a:solidFill>
                <a:srgbClr val="FF0000"/>
              </a:solidFill>
            </a:ln>
          </c:spPr>
          <c:x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0.76</c:v>
                </c:pt>
                <c:pt idx="1">
                  <c:v>0.7</c:v>
                </c:pt>
                <c:pt idx="2">
                  <c:v>0.6</c:v>
                </c:pt>
                <c:pt idx="3">
                  <c:v>0.73</c:v>
                </c:pt>
              </c:numCache>
            </c:numRef>
          </c:yVal>
          <c:smooth val="0"/>
        </c:ser>
        <c:ser>
          <c:idx val="1"/>
          <c:order val="1"/>
          <c:tx>
            <c:v>SPP2</c:v>
          </c:tx>
          <c:xVal>
            <c:numRef>
              <c:f>Sheet1!$H$2:$H$5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Sheet1!$I$2:$I$5</c:f>
              <c:numCache>
                <c:formatCode>General</c:formatCode>
                <c:ptCount val="4"/>
                <c:pt idx="0">
                  <c:v>0.93</c:v>
                </c:pt>
                <c:pt idx="1">
                  <c:v>0.86</c:v>
                </c:pt>
                <c:pt idx="2">
                  <c:v>0.84</c:v>
                </c:pt>
                <c:pt idx="3">
                  <c:v>0.89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11008"/>
        <c:axId val="94416896"/>
      </c:scatterChart>
      <c:valAx>
        <c:axId val="94411008"/>
        <c:scaling>
          <c:orientation val="minMax"/>
          <c:max val="4.5"/>
          <c:min val="0.5"/>
        </c:scaling>
        <c:delete val="0"/>
        <c:axPos val="b"/>
        <c:numFmt formatCode="General" sourceLinked="1"/>
        <c:majorTickMark val="none"/>
        <c:minorTickMark val="none"/>
        <c:tickLblPos val="none"/>
        <c:crossAx val="94416896"/>
        <c:crosses val="autoZero"/>
        <c:crossBetween val="midCat"/>
      </c:valAx>
      <c:valAx>
        <c:axId val="944168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aseline="0"/>
                  <a:t>Spread RMSE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411008"/>
        <c:crosses val="autoZero"/>
        <c:crossBetween val="midCat"/>
        <c:majorUnit val="0.2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001356080489903"/>
          <c:y val="0.61298410615339805"/>
          <c:w val="0.138875328083989"/>
          <c:h val="0.16743438320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458475365831"/>
          <c:y val="6.5968894845591097E-2"/>
          <c:w val="0.88337270341207397"/>
          <c:h val="0.83223571011956798"/>
        </c:manualLayout>
      </c:layout>
      <c:lineChart>
        <c:grouping val="standard"/>
        <c:varyColors val="0"/>
        <c:ser>
          <c:idx val="0"/>
          <c:order val="0"/>
          <c:tx>
            <c:v>EnKF</c:v>
          </c:tx>
          <c:marker>
            <c:symbol val="none"/>
          </c:marker>
          <c:cat>
            <c:numRef>
              <c:f>'[Chart in Microsoft PowerPoint]spread_error_0912_2012a'!$B$1:$I$1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PowerPoint]spread_error_0912_2012a'!$B$4:$I$4</c:f>
              <c:numCache>
                <c:formatCode>General</c:formatCode>
                <c:ptCount val="8"/>
                <c:pt idx="0">
                  <c:v>14.6</c:v>
                </c:pt>
                <c:pt idx="1">
                  <c:v>28.6</c:v>
                </c:pt>
                <c:pt idx="2">
                  <c:v>42</c:v>
                </c:pt>
                <c:pt idx="3">
                  <c:v>54.5</c:v>
                </c:pt>
                <c:pt idx="4">
                  <c:v>68</c:v>
                </c:pt>
                <c:pt idx="5">
                  <c:v>102.5</c:v>
                </c:pt>
                <c:pt idx="6">
                  <c:v>153</c:v>
                </c:pt>
                <c:pt idx="7">
                  <c:v>216.8</c:v>
                </c:pt>
              </c:numCache>
            </c:numRef>
          </c:val>
          <c:smooth val="0"/>
        </c:ser>
        <c:ser>
          <c:idx val="1"/>
          <c:order val="1"/>
          <c:tx>
            <c:v>EnKF_s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'[Chart in Microsoft PowerPoint]spread_error_0912_2012a'!$B$1:$I$1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PowerPoint]spread_error_0912_2012a'!$B$5:$I$5</c:f>
              <c:numCache>
                <c:formatCode>General</c:formatCode>
                <c:ptCount val="8"/>
                <c:pt idx="0">
                  <c:v>6.6</c:v>
                </c:pt>
                <c:pt idx="1">
                  <c:v>22.3</c:v>
                </c:pt>
                <c:pt idx="2">
                  <c:v>36.4</c:v>
                </c:pt>
                <c:pt idx="3">
                  <c:v>48.7</c:v>
                </c:pt>
                <c:pt idx="4">
                  <c:v>59.4</c:v>
                </c:pt>
                <c:pt idx="5">
                  <c:v>85</c:v>
                </c:pt>
                <c:pt idx="6">
                  <c:v>114.9</c:v>
                </c:pt>
                <c:pt idx="7">
                  <c:v>151.5</c:v>
                </c:pt>
              </c:numCache>
            </c:numRef>
          </c:val>
          <c:smooth val="0"/>
        </c:ser>
        <c:ser>
          <c:idx val="2"/>
          <c:order val="2"/>
          <c:tx>
            <c:v>ETR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'[Chart in Microsoft PowerPoint]spread_error_0912_2012a'!$B$1:$I$1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PowerPoint]spread_error_0912_2012a'!$B$6:$I$6</c:f>
              <c:numCache>
                <c:formatCode>General</c:formatCode>
                <c:ptCount val="8"/>
                <c:pt idx="0">
                  <c:v>14.5</c:v>
                </c:pt>
                <c:pt idx="1">
                  <c:v>28.3</c:v>
                </c:pt>
                <c:pt idx="2">
                  <c:v>41.2</c:v>
                </c:pt>
                <c:pt idx="3">
                  <c:v>54.6</c:v>
                </c:pt>
                <c:pt idx="4">
                  <c:v>68</c:v>
                </c:pt>
                <c:pt idx="5">
                  <c:v>102.4</c:v>
                </c:pt>
                <c:pt idx="6">
                  <c:v>152.69999999999999</c:v>
                </c:pt>
                <c:pt idx="7">
                  <c:v>212</c:v>
                </c:pt>
              </c:numCache>
            </c:numRef>
          </c:val>
          <c:smooth val="0"/>
        </c:ser>
        <c:ser>
          <c:idx val="3"/>
          <c:order val="3"/>
          <c:tx>
            <c:v>ETR_s</c:v>
          </c:tx>
          <c:spPr>
            <a:ln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'[Chart in Microsoft PowerPoint]spread_error_0912_2012a'!$B$1:$I$1</c:f>
              <c:numCache>
                <c:formatCode>General</c:formatCode>
                <c:ptCount val="8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</c:numCache>
            </c:numRef>
          </c:cat>
          <c:val>
            <c:numRef>
              <c:f>'[Chart in Microsoft PowerPoint]spread_error_0912_2012a'!$B$7:$I$7</c:f>
              <c:numCache>
                <c:formatCode>General</c:formatCode>
                <c:ptCount val="8"/>
                <c:pt idx="0">
                  <c:v>6.6</c:v>
                </c:pt>
                <c:pt idx="1">
                  <c:v>22.2</c:v>
                </c:pt>
                <c:pt idx="2">
                  <c:v>35.6</c:v>
                </c:pt>
                <c:pt idx="3">
                  <c:v>47.5</c:v>
                </c:pt>
                <c:pt idx="4">
                  <c:v>58.1</c:v>
                </c:pt>
                <c:pt idx="5">
                  <c:v>81.8</c:v>
                </c:pt>
                <c:pt idx="6">
                  <c:v>111.7</c:v>
                </c:pt>
                <c:pt idx="7">
                  <c:v>148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31008"/>
        <c:axId val="95532544"/>
      </c:lineChart>
      <c:catAx>
        <c:axId val="9553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532544"/>
        <c:crosses val="autoZero"/>
        <c:auto val="1"/>
        <c:lblAlgn val="ctr"/>
        <c:lblOffset val="100"/>
        <c:noMultiLvlLbl val="0"/>
      </c:catAx>
      <c:valAx>
        <c:axId val="9553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31008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3074321959755"/>
          <c:y val="8.3333333333333301E-2"/>
          <c:w val="0.71340157480315003"/>
          <c:h val="8.3717191601049901E-2"/>
        </c:manualLayout>
      </c:layout>
      <c:overlay val="0"/>
    </c:legend>
    <c:plotVisOnly val="1"/>
    <c:dispBlanksAs val="gap"/>
    <c:showDLblsOverMax val="0"/>
  </c:chart>
  <c:spPr>
    <a:ln>
      <a:solidFill>
        <a:schemeClr val="bg2"/>
      </a:solidFill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8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6666666666666693E-2"/>
          <c:y val="0.14628297362110301"/>
          <c:w val="0.91746031746031698"/>
          <c:h val="0.7482014388489209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GEFS-11</c:v>
                </c:pt>
              </c:strCache>
            </c:strRef>
          </c:tx>
          <c:spPr>
            <a:solidFill>
              <a:srgbClr val="FF0000"/>
            </a:solidFill>
            <a:ln w="1761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14</c:v>
                </c:pt>
                <c:pt idx="1">
                  <c:v>31.2</c:v>
                </c:pt>
                <c:pt idx="2">
                  <c:v>50.2</c:v>
                </c:pt>
                <c:pt idx="3">
                  <c:v>70.2</c:v>
                </c:pt>
                <c:pt idx="4">
                  <c:v>92.4</c:v>
                </c:pt>
                <c:pt idx="5">
                  <c:v>138.1</c:v>
                </c:pt>
                <c:pt idx="6">
                  <c:v>178.8</c:v>
                </c:pt>
                <c:pt idx="7">
                  <c:v>240.5</c:v>
                </c:pt>
                <c:pt idx="8">
                  <c:v>344.5</c:v>
                </c:pt>
                <c:pt idx="9">
                  <c:v>409.7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GEFS-12</c:v>
                </c:pt>
              </c:strCache>
            </c:strRef>
          </c:tx>
          <c:spPr>
            <a:solidFill>
              <a:srgbClr val="0000FF"/>
            </a:solidFill>
            <a:ln w="17617">
              <a:solidFill>
                <a:srgbClr val="0000FF"/>
              </a:solidFill>
              <a:prstDash val="solid"/>
            </a:ln>
          </c:spPr>
          <c:invertIfNegative val="0"/>
          <c:cat>
            <c:numRef>
              <c:f>Sheet1!$B$1:$K$1</c:f>
              <c:numCache>
                <c:formatCode>General</c:formatCode>
                <c:ptCount val="10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72</c:v>
                </c:pt>
                <c:pt idx="6">
                  <c:v>96</c:v>
                </c:pt>
                <c:pt idx="7">
                  <c:v>120</c:v>
                </c:pt>
                <c:pt idx="8">
                  <c:v>144</c:v>
                </c:pt>
                <c:pt idx="9">
                  <c:v>168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12.5</c:v>
                </c:pt>
                <c:pt idx="1">
                  <c:v>24.3</c:v>
                </c:pt>
                <c:pt idx="2">
                  <c:v>37.799999999999997</c:v>
                </c:pt>
                <c:pt idx="3">
                  <c:v>52.4</c:v>
                </c:pt>
                <c:pt idx="4">
                  <c:v>64.599999999999994</c:v>
                </c:pt>
                <c:pt idx="5">
                  <c:v>91.5</c:v>
                </c:pt>
                <c:pt idx="6">
                  <c:v>137.30000000000001</c:v>
                </c:pt>
                <c:pt idx="7">
                  <c:v>206.7</c:v>
                </c:pt>
                <c:pt idx="8">
                  <c:v>259.89999999999992</c:v>
                </c:pt>
                <c:pt idx="9">
                  <c:v>311.39999999999992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1301632"/>
        <c:axId val="141303168"/>
        <c:axId val="0"/>
      </c:bar3DChart>
      <c:catAx>
        <c:axId val="14130163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440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6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130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303168"/>
        <c:scaling>
          <c:orientation val="minMax"/>
        </c:scaling>
        <c:delete val="0"/>
        <c:axPos val="l"/>
        <c:majorGridlines>
          <c:spPr>
            <a:ln w="440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440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6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1301632"/>
        <c:crosses val="autoZero"/>
        <c:crossBetween val="between"/>
      </c:valAx>
      <c:spPr>
        <a:noFill/>
        <a:ln w="35234">
          <a:noFill/>
        </a:ln>
      </c:spPr>
    </c:plotArea>
    <c:legend>
      <c:legendPos val="t"/>
      <c:layout>
        <c:manualLayout>
          <c:xMode val="edge"/>
          <c:yMode val="edge"/>
          <c:x val="0.25707536557930299"/>
          <c:y val="3.0116914468786001E-2"/>
          <c:w val="0.48730158730158701"/>
          <c:h val="9.11270983213429E-2"/>
        </c:manualLayout>
      </c:layout>
      <c:overlay val="0"/>
      <c:spPr>
        <a:noFill/>
        <a:ln w="4404">
          <a:solidFill>
            <a:srgbClr val="000000"/>
          </a:solidFill>
          <a:prstDash val="solid"/>
        </a:ln>
      </c:spPr>
      <c:txPr>
        <a:bodyPr/>
        <a:lstStyle/>
        <a:p>
          <a:pPr>
            <a:defRPr sz="2296" b="1" i="0" u="none" strike="noStrike" baseline="0">
              <a:solidFill>
                <a:srgbClr val="000000"/>
              </a:solidFill>
              <a:latin typeface="??"/>
              <a:ea typeface="??"/>
              <a:cs typeface="??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97" b="1" i="0" u="none" strike="noStrike" baseline="0">
          <a:solidFill>
            <a:srgbClr val="000000"/>
          </a:solidFill>
          <a:latin typeface="??"/>
          <a:ea typeface="??"/>
          <a:cs typeface="??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0.1232</cdr:x>
      <cdr:y>0.15942</cdr:y>
    </cdr:from>
    <cdr:to>
      <cdr:x>0.60633</cdr:x>
      <cdr:y>0.4058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049242" y="838200"/>
          <a:ext cx="4114800" cy="12954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0000FF"/>
              </a:solidFill>
            </a:rPr>
            <a:t>AEMN – NCEP Ensemble Mean</a:t>
          </a:r>
        </a:p>
        <a:p xmlns:a="http://schemas.openxmlformats.org/drawingml/2006/main">
          <a:r>
            <a:rPr lang="en-US" sz="1800" dirty="0" smtClean="0">
              <a:solidFill>
                <a:srgbClr val="00B050"/>
              </a:solidFill>
            </a:rPr>
            <a:t>CEMN – CMC Ensemble Mean</a:t>
          </a:r>
        </a:p>
        <a:p xmlns:a="http://schemas.openxmlformats.org/drawingml/2006/main">
          <a:r>
            <a:rPr lang="en-US" sz="1800" dirty="0" smtClean="0">
              <a:solidFill>
                <a:srgbClr val="FF0000"/>
              </a:solidFill>
            </a:rPr>
            <a:t>FEMN – FNMOC Ensemble Mean</a:t>
          </a:r>
        </a:p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3NCF – Three Ensemble Mean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</cdr:x>
      <cdr:y>0.25</cdr:y>
    </cdr:from>
    <cdr:to>
      <cdr:x>0.7</cdr:x>
      <cdr:y>0.32734</cdr:y>
    </cdr:to>
    <cdr:sp macro="" textlink="">
      <cdr:nvSpPr>
        <cdr:cNvPr id="2" name="TextBox 19"/>
        <cdr:cNvSpPr txBox="1"/>
      </cdr:nvSpPr>
      <cdr:spPr>
        <a:xfrm xmlns:a="http://schemas.openxmlformats.org/drawingml/2006/main">
          <a:off x="316096" y="895350"/>
          <a:ext cx="189657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/>
        </a:p>
      </cdr:txBody>
    </cdr:sp>
  </cdr:relSizeAnchor>
  <cdr:relSizeAnchor xmlns:cdr="http://schemas.openxmlformats.org/drawingml/2006/chartDrawing">
    <cdr:from>
      <cdr:x>0.13333</cdr:x>
      <cdr:y>0.52778</cdr:y>
    </cdr:from>
    <cdr:to>
      <cdr:x>0.47589</cdr:x>
      <cdr:y>0.71764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1450" y="1890191"/>
          <a:ext cx="1082827" cy="679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/>
            <a:t>Solid – errors</a:t>
          </a:r>
        </a:p>
        <a:p xmlns:a="http://schemas.openxmlformats.org/drawingml/2006/main">
          <a:r>
            <a:rPr lang="en-US" sz="1200" b="1" dirty="0" smtClean="0"/>
            <a:t>Dash - spread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4EAF-4F67-4DED-935D-7BA653FEA84E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29627-0944-4C95-A590-58BAE8AA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9A7AF4-86DD-4DBE-A5E6-ABA13F9CA9D1}" type="slidenum">
              <a:rPr lang="en-US">
                <a:solidFill>
                  <a:prstClr val="black"/>
                </a:solidFill>
              </a:rPr>
              <a:pPr eaLnBrk="1" hangingPunct="1"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62" tIns="45583" rIns="91162" bIns="455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AF3992-A430-4374-B04E-861CC2BB4990}" type="slidenum">
              <a:rPr 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639915-1116-4D67-8B16-DCEB12894A7F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verified against 6-hourly CCPA 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D86-B44A-4D86-8D15-F47FC8EBE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7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3AFF-73EB-4CB3-9A61-ABF35F166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72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4026B-11D6-40E3-B37C-7F6E00ACB91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9DBF-0708-427B-9DF8-5CE0836A1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6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E4D9-2EB4-4C9D-B1A3-3D1F6FD08538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CF73-5C6D-4F15-B739-E5A9CE275F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990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AC2E-BB50-44DB-B485-26F8D6426CC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B174-7D21-47A5-B4D7-F256AFE4E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41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A7A77-21AD-4C46-8E4D-50BE541CBB2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59062-A743-4A5C-A5E5-AA82E9CFDD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00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4BC7-E39D-449E-9C82-D73FCDBFCBB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5C44-3818-472E-97CE-5967DA5CB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477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33163-1821-4642-9BA5-DADF34B62A7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E8B0-5C42-4C24-A114-71E9B602C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2251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481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987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37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6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C8E36-C29C-4D63-B4D5-F1CF50B61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354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33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964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816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900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221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695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009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305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666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3D86-B44A-4D86-8D15-F47FC8EBE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9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645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73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1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40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2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07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676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21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588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8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C41A-7AB1-4390-9F03-A3D85A572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02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06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905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171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284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6824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401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65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380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80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B2F2-C762-440B-9EAA-3F036978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21F-760D-4B71-A50F-40421DCE6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487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48D5-51DF-4FDE-B1A4-D4A0B066E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91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AE383-9070-44F2-8AAF-EFFDD445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627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66962-F1DB-41BE-8BE5-CC415B5D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18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E2C3E-EDB8-465F-81A7-31AFDD05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95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873C-EB9B-478D-97A2-F4E3890C4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49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4CA8-D87E-43C0-B606-8DB6F8964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201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022B-BDB3-4B69-83CC-6D9D4576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468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C8D9C-C22B-4D7E-8158-BD6C0842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933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245-4F24-4164-A115-CCD92A295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536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2234-2B32-4F47-A292-01227210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10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DA3A-32BD-499C-9C41-A87057A7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271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9DDA-869C-4891-9714-547E41DD3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53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1197-0D57-457C-A707-1670DBCDD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16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A0B5-B626-4AD0-81FA-712743D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83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E6DD3-AD08-4137-AF59-D82C61F0A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11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059E-1B7D-403C-A1E8-D256C1914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611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3C9A-590C-428F-962C-0681A6F10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792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7110B-AE17-47B5-9408-823A9ECC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496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3A06B-F180-4FAE-9ADB-5436D005D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00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992E-AE5B-4375-8F12-F5170752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77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046A-4219-4256-8AF4-B97CE1E7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3119-D468-44CA-9797-FF2BDB848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913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15D67-DDF2-4B76-9082-8131D568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91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1783-503E-4CBA-A459-71C54D1A620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F2A6-8F2F-448C-9BDE-5893771D8E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881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96E1-4F8E-4E5B-99FE-4BE8E99A9F46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4B8F-37E0-48C6-AC27-9BF50CB47D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07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71388-D8E3-44CE-BDC2-4E1C5C7E2D25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DAC0-B078-48DB-BA47-0A62306C8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07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F182-A874-4A0F-A880-AA95EED1947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D4818-7605-4DBF-BF6E-852316A2FF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7989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AAD25-4D35-4268-8527-0A81FE96545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08766-525E-4D1D-868E-8AD57A041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023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2734-84D9-48DC-BED6-2E4641E4367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C365-B1A3-49A0-8283-6D9A2DD94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224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48829-2499-4275-9FD8-0BFDC9B1C30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B3FA6-B1F6-43C6-B4CB-503022698A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576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74B5-956C-46DD-8D93-409AF4EE7BD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A3B1-36F5-44E9-B524-623DDE9CFB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717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A762-861F-43E9-9723-8E1634902858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F812-DAE4-432A-A049-4EF0C6669A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24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8925-8E26-4EE6-A7A8-C285B9512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4057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2E028-A58C-463F-AD0D-12EB7A3ACC6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ED35-2960-4113-8F7B-59FFD6D7C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70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6C7E-9C3F-4934-BE96-6793E4D7F15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E9C9-B444-4721-9F43-76D737BA9F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276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B9A94-A16B-4627-AF5D-BDAB8EFAB5D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3FA4E-7C29-40EC-BE2C-B7BC8A1AE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91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542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544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096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378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85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699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5112-51CB-45B4-9A7A-11F29AF50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9542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463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126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667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581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4B75-7F1A-4F73-AC1A-CB3DE91E0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9924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D9DE-0047-48E7-80EB-A626127A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717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96D23-F42E-4A05-9AD3-AF38A8327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08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68797-C6F9-4FBC-8864-270014D92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643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F0FBF-9F03-4BB7-BBD3-51DA749B93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76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0422A-BB10-44B6-82FB-E8DC3F4EB5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A471-FB3F-44BD-8B5A-4447B8DA1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939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09CC-8B9B-426E-8C5F-1501AC26F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605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5C81-E084-43C8-B551-5931428859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06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CA46-EF76-423A-889B-E10830B3C4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991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3F21-57FE-4586-8BA7-83A2D9BDF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763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30E1E-2786-4B14-87CA-9178FD31D0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454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894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50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304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537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7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C41A-7AB1-4390-9F03-A3D85A5720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84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3770-095F-4092-A962-4D10057EE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402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412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821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3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638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3486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027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909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6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56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7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3AFF-73EB-4CB3-9A61-ABF35F166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02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0322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504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30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80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501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864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3137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170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308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9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C8E36-C29C-4D63-B4D5-F1CF50B61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609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774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552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621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5694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1846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165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949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54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77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62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7713-0CCD-4ED5-9407-96732FC7C1F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923A-40A4-4795-9BCA-D329F3764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1682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026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515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12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8063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127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651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6240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6861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5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D2B5-286C-47AB-80E3-6ABB13DBD23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CF4A-E3F1-49C0-AC07-5AA6D119B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07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6A05-5450-4372-A655-005A8026F9E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BFDC-81AD-4BD6-A9D4-74559C74D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60EC-F60C-4ECF-BF41-7F2F7D2A5D4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483A-328B-4B76-8F83-2BEF986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A000-70D6-41B3-951A-577BAE9D2AE5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6B2D-2AA7-44CF-A10D-E2CCC9B2F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11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D43A-63B0-4F10-9718-7BEA4176F304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5504-6F91-4239-A38F-8911FB757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5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24D8-7D1E-446F-9562-D9759C868387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C73B-9DC9-48B7-AC4B-B07D8962B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21F-760D-4B71-A50F-40421DCE66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14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5E3D-9B32-4C02-92EA-A6FB393D8D2C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2DD5-191B-4BBE-B55F-3FEF4F77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8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BF8D-BEB0-4749-90A7-47B2C420BA2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9E3F-B141-4BD1-8787-45546A7BE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59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6A94-5491-4C91-BD8B-E75B5A01B6E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BD0F-561A-49E5-8133-9709FC25E8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38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0619-1701-41F9-95E7-9DD51CD375A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69E5-1715-498B-8311-CE6BA7AA7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4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C94A-919D-46EB-B423-778BDAA686C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16C9-E960-48BD-87FA-BF71843A8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83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07713-0CCD-4ED5-9407-96732FC7C1F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923A-40A4-4795-9BCA-D329F3764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50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D2B5-286C-47AB-80E3-6ABB13DBD23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8CF4A-E3F1-49C0-AC07-5AA6D119B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50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6A05-5450-4372-A655-005A8026F9E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1BFDC-81AD-4BD6-A9D4-74559C74D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66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C60EC-F60C-4ECF-BF41-7F2F7D2A5D49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483A-328B-4B76-8F83-2BEF986D50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14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A000-70D6-41B3-951A-577BAE9D2AE5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6B2D-2AA7-44CF-A10D-E2CCC9B2F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5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FDA3A-32BD-499C-9C41-A87057A758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447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DD43A-63B0-4F10-9718-7BEA4176F304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5504-6F91-4239-A38F-8911FB7571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72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24D8-7D1E-446F-9562-D9759C868387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C73B-9DC9-48B7-AC4B-B07D8962B1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35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5E3D-9B32-4C02-92EA-A6FB393D8D2C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2DD5-191B-4BBE-B55F-3FEF4F77D7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09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BF8D-BEB0-4749-90A7-47B2C420BA2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9E3F-B141-4BD1-8787-45546A7BE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59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66A94-5491-4C91-BD8B-E75B5A01B6E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BD0F-561A-49E5-8133-9709FC25E8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0619-1701-41F9-95E7-9DD51CD375A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69E5-1715-498B-8311-CE6BA7AA7F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EC94A-919D-46EB-B423-778BDAA686C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16C9-E960-48BD-87FA-BF71843A83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7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38C00-0917-4EA0-8CD3-6F79F39CE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10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9619-4FB1-4FC0-BEB2-F24CA65413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85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709E-40C6-44C6-B556-E72BB0A0B3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03119-D468-44CA-9797-FF2BDB8480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742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BC27-FCE7-4464-BAF9-9B9A73921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9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334F-AFAA-441F-9203-B36EDBB2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C3998-C4BE-448F-AFD3-B1921D2093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78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3DA38-B57C-4B1E-B10F-DC36C7EEBD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3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91C-E69F-48F4-9AEF-4E6D31C81A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91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810EA-C8F1-42C8-B13F-10AB0451A4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308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94918-7C85-4F10-90B2-B46BBE2CE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4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5488-40DA-41FE-B172-6C92FF27D5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70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04CB-A8D6-44FA-865B-C1968C0D57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5687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8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8925-8E26-4EE6-A7A8-C285B9512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8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48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042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29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649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64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8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8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24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91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4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B5112-51CB-45B4-9A7A-11F29AF50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99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6DFE-B8DB-4E66-B0B6-453750E08FA6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5FBD5-6ECB-49F9-92E6-60F3A3DEE1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209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0350-CB1E-4C45-8168-61E662E4D89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2210-AF9F-4AF7-83AB-2D568E406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064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F3DB-D2EF-4F85-9509-55A4D8C62F4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B905-5200-4790-9FF6-B61950DBB3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46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CBEE-647E-4BEE-B1FD-9B3E8E4A810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D3A93-BE85-458C-96C3-B7E4458844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90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4C30-5773-454F-8687-0B4049876D5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1AAB-8A29-46D0-9937-060DDA8B6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4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528C-BF16-412B-81FF-67A808C9F80C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114C-A683-4A2B-BF72-D27F885C6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87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A4B5-B5EF-4082-97BE-9744F280C07C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67D8-DE94-479C-9D9E-5A8DCFDB63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3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340CE-41A9-41A6-8EBA-C67744FA5E6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3694-7E4B-4E28-9D86-24A2FF7DC7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0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1F0D-B7E4-4116-83D0-AC13B5EF623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46C32-2A0A-4018-A202-7D651BECA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488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E553E-9423-4AF8-BE21-87535576F47F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ED0F7-9BF6-495C-B1C3-55CC109DA5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1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AA471-FB3F-44BD-8B5A-4447B8DA11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4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A8AC-B770-4028-845A-5B26AE73AF6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9843D-E04B-4CC2-8AA6-281EB93D26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17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17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C173-A3D0-43C4-BE5E-366D797273D6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D512-6BD0-49B3-A387-2C46FD1904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5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B354-3C37-4C97-B4DE-9486F9BD9EA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E3DD-AE4B-41A6-B358-10852DFD8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80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70E0-6B39-4274-8FBC-4C86FD95BB6A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8B01-E75D-44A4-A568-CE08D54B4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042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5021-4642-42F1-8425-A9742008A4A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5FABC-27D9-43C1-955F-137FEADE5C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4274-E225-46E9-9507-1098192FCB0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6EA3-8A51-4848-9905-E2659F4D22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72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8278-9A5B-4350-956E-5DA7A331568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2446-9871-413A-8659-1988CB622E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71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A522E-7026-48B2-BF97-50C71E032B1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7B64-64D8-416B-A4D4-1B65EB59BF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8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3770-095F-4092-A962-4D10057EE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641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1DED-B7EE-4FED-8822-74A192BBA38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09C9-E6A3-4A0D-ACAE-BEE46CF8F3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01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4D8C-E495-46C2-BDDC-B0F13B81BEF3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2D2F-6F19-402A-991C-9AB6F61EB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85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5B73-5384-4D34-8C2F-7320F3923C40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2A82-24E5-4345-99B0-B8090C1355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941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40B3-D428-4E9B-9E19-CE9572AB275C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3386-5773-46FF-B9EE-FAF42CAE7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02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BCF9-0ABB-4726-AF47-B25DDC9015C7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1DE1-B939-4C93-B7A8-F269F12309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61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1409-1AB4-4EF7-98B5-BEB62BC0C66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428A-1136-4C70-AB89-710137A83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70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51C7-F300-4059-A451-885C471F43A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A42C-944D-40AA-B367-0C6CFE78C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105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E1B0-4C11-4FFE-A85D-9E38EEAEDD1B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1E1B-88B8-4BD4-9765-2144F218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4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EC3E1-5BEA-45CA-A1EA-9DD1FF3E1161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3AE0-9BAD-42E2-8425-C0940A26B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195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204F-8B08-4F02-B4C6-20B35D4C524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F7B9-76A6-4D2C-997E-70F7FC08E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3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C3541-787C-4F15-87EF-C509A717C4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0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69B71-26C3-477B-9428-169658381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D25E7-3263-4600-902F-F62E19BB0E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45C7E-3510-413B-854A-C7E2E9B637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9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31DB4-54D4-4FD3-98BA-E27E11EDEF3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AE32D-504D-4F27-B61F-6B93ED224531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17319-7BA9-44E9-A4AD-6CDC6F2804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61756A1-73E0-BB46-944C-9DA7738F20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CA66AEF-C186-0948-8860-D8C205AB2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3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6E9DEB-4DF0-4000-AB66-2B3B78DD7F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271E-7EDD-4CF8-A1B6-1F8E9CF0F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6AEB-97C6-4D8F-8035-4C170CD2A4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C3541-787C-4F15-87EF-C509A717C4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6698-B7A9-429B-95D6-6A8B5F553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21FD2-12CC-4F6E-A1E9-21926001E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1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65F37-B700-47DC-98E5-029447B32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B31F-A7D2-41A2-86E5-F6D421BB1A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9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11E5A-43A4-469B-8F73-218F3D0636F4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4343B-3FE4-41CF-ACC9-5C3367F9BF9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B11E5A-43A4-469B-8F73-218F3D0636F4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54343B-3FE4-41CF-ACC9-5C3367F9BF9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AD90D-4925-45D0-BB53-2D9296946D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C2DD-C89C-4CDF-98C8-8BDDAAE2F8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0236-1A32-4DD8-9603-9582F1D8B5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2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56B4F-4246-4A74-9847-F9589F300817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1C252-3258-44A6-9748-9A45D254A05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4A413-3A11-44A1-BBC0-583C5081950E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62F116-DACF-4F7C-95A0-025D8440012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28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0A29C-DBBE-4D2C-8F88-E8170CFC3408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B8B99-B947-416B-B521-15A4B357971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1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openxmlformats.org/officeDocument/2006/relationships/image" Target="../media/image14.gif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5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yluo/CCPA.html" TargetMode="External"/><Relationship Id="rId2" Type="http://schemas.openxmlformats.org/officeDocument/2006/relationships/hyperlink" Target="http://journals.ametsoc.org/doi/abs/10.1175/JHM-D-11-0140.1" TargetMode="External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.ncep.noaa.gov/gmb/yluo/CSTAR/" TargetMode="External"/><Relationship Id="rId2" Type="http://schemas.openxmlformats.org/officeDocument/2006/relationships/hyperlink" Target="http://dendrite.somas.stonybrook.edu/CSTAR/" TargetMode="Externa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tp://tgftp.nws.noaa.gov/SL.us008001/ST.opnl/" TargetMode="External"/><Relationship Id="rId2" Type="http://schemas.openxmlformats.org/officeDocument/2006/relationships/hyperlink" Target="ftp://ftpprd.ncep.noaa.gov/pub/data/nccf/com/gens/prod" TargetMode="Externa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nomads.ncep.noaa.gov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3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chart" Target="../charts/chart6.xm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center.org/events/workshops11/det_11/" TargetMode="External"/><Relationship Id="rId1" Type="http://schemas.openxmlformats.org/officeDocument/2006/relationships/slideLayout" Target="../slideLayouts/slideLayout1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1.xml"/><Relationship Id="rId5" Type="http://schemas.openxmlformats.org/officeDocument/2006/relationships/hyperlink" Target="http://www.emc.ncep.noaa.gov/gmb/yluo/naefs/VRFY_STATS/T30_P500HGT" TargetMode="Externa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gif"/><Relationship Id="rId4" Type="http://schemas.openxmlformats.org/officeDocument/2006/relationships/hyperlink" Target="http://www.emc.ncep.noaa.gov/gmb/yluo/naefs/VRFY_STATS/T30_P500HG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2E54AA-0C18-4143-A53A-3217156071ED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990600"/>
          </a:xfrm>
        </p:spPr>
        <p:txBody>
          <a:bodyPr/>
          <a:lstStyle/>
          <a:p>
            <a:pPr eaLnBrk="1" hangingPunct="1"/>
            <a:r>
              <a:rPr lang="en-US" sz="4800" smtClean="0">
                <a:solidFill>
                  <a:srgbClr val="0000FF"/>
                </a:solidFill>
              </a:rPr>
              <a:t>Ensemble Forecasting</a:t>
            </a:r>
          </a:p>
        </p:txBody>
      </p:sp>
      <p:sp>
        <p:nvSpPr>
          <p:cNvPr id="7270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9144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Yuejian</a:t>
            </a:r>
            <a:r>
              <a:rPr lang="en-US" sz="2000" dirty="0" smtClean="0"/>
              <a:t> Zhu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Ensemble &amp; Probabilistic Guidance Team Leader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Environmental Modeling Center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FF"/>
                </a:solidFill>
              </a:rPr>
              <a:t>December 3</a:t>
            </a:r>
            <a:r>
              <a:rPr lang="en-US" sz="2000" baseline="30000" dirty="0" smtClean="0">
                <a:solidFill>
                  <a:srgbClr val="0000FF"/>
                </a:solidFill>
              </a:rPr>
              <a:t>rd</a:t>
            </a:r>
            <a:r>
              <a:rPr lang="en-US" sz="2000" dirty="0" smtClean="0">
                <a:solidFill>
                  <a:srgbClr val="0000FF"/>
                </a:solidFill>
              </a:rPr>
              <a:t> 2013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Acknowledgment for: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Members of Ensemble &amp; Probabilistic Guidance Team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AL01-13, EP01-17, WP03-29</a:t>
            </a:r>
            <a:r>
              <a:rPr lang="en-US" sz="3200" dirty="0"/>
              <a:t>, May-October, 2013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5943600"/>
            <a:ext cx="8686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                 Forecast </a:t>
            </a:r>
            <a:r>
              <a:rPr lang="en-US" dirty="0"/>
              <a:t>hours</a:t>
            </a:r>
          </a:p>
          <a:p>
            <a:r>
              <a:rPr lang="en-US" dirty="0">
                <a:solidFill>
                  <a:srgbClr val="0000FF"/>
                </a:solidFill>
              </a:rPr>
              <a:t>CASES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>
                <a:solidFill>
                  <a:srgbClr val="0000FF"/>
                </a:solidFill>
              </a:rPr>
              <a:t>493  </a:t>
            </a:r>
            <a:r>
              <a:rPr lang="en-US" dirty="0" smtClean="0">
                <a:solidFill>
                  <a:srgbClr val="0000FF"/>
                </a:solidFill>
              </a:rPr>
              <a:t>       448          401          356          300         206         129            81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730949" y="2894807"/>
            <a:ext cx="189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error(NM)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074601"/>
              </p:ext>
            </p:extLst>
          </p:nvPr>
        </p:nvGraphicFramePr>
        <p:xfrm>
          <a:off x="398558" y="762000"/>
          <a:ext cx="851684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1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0" y="381000"/>
            <a:ext cx="2286000" cy="603250"/>
          </a:xfrm>
        </p:spPr>
        <p:txBody>
          <a:bodyPr>
            <a:noAutofit/>
          </a:bodyPr>
          <a:lstStyle/>
          <a:p>
            <a:r>
              <a:rPr lang="en-US" sz="1800" dirty="0" smtClean="0"/>
              <a:t>JTWC, WP03-29, 2013</a:t>
            </a:r>
            <a:endParaRPr lang="en-US" sz="18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07576" y="533400"/>
            <a:ext cx="661988" cy="901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CN" sz="1000">
              <a:ea typeface="PMingLiU" pitchFamily="18" charset="-120"/>
            </a:endParaRPr>
          </a:p>
          <a:p>
            <a:endParaRPr lang="en-US" altLang="zh-CN" sz="1000">
              <a:ea typeface="PMingLiU" pitchFamily="18" charset="-120"/>
            </a:endParaRPr>
          </a:p>
          <a:p>
            <a:endParaRPr lang="en-US" altLang="zh-CN" sz="1000">
              <a:ea typeface="PMingLiU" pitchFamily="18" charset="-120"/>
            </a:endParaRPr>
          </a:p>
          <a:p>
            <a:endParaRPr lang="en-US" altLang="zh-CN" sz="1000">
              <a:ea typeface="PMingLiU" pitchFamily="18" charset="-120"/>
            </a:endParaRPr>
          </a:p>
          <a:p>
            <a:endParaRPr lang="en-US" altLang="zh-CN" sz="1000">
              <a:ea typeface="PMingLiU" pitchFamily="18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55626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 sz="1800" dirty="0">
                <a:ea typeface="PMingLiU" pitchFamily="18" charset="-120"/>
              </a:rPr>
              <a:t>AVNO </a:t>
            </a:r>
            <a:r>
              <a:rPr lang="en-US" altLang="zh-TW" sz="1800" dirty="0" smtClean="0">
                <a:ea typeface="PMingLiU" pitchFamily="18" charset="-120"/>
              </a:rPr>
              <a:t>----</a:t>
            </a:r>
            <a:r>
              <a:rPr lang="en-US" altLang="zh-TW" sz="1800" dirty="0">
                <a:ea typeface="PMingLiU" pitchFamily="18" charset="-120"/>
              </a:rPr>
              <a:t>NCEP (GFS) deterministic run (T574L64)</a:t>
            </a:r>
          </a:p>
          <a:p>
            <a:r>
              <a:rPr lang="en-US" altLang="zh-TW" sz="1800" dirty="0" smtClean="0">
                <a:ea typeface="PMingLiU" pitchFamily="18" charset="-120"/>
              </a:rPr>
              <a:t>AEMN----</a:t>
            </a:r>
            <a:r>
              <a:rPr lang="en-US" altLang="zh-TW" sz="1800" dirty="0">
                <a:ea typeface="PMingLiU" pitchFamily="18" charset="-120"/>
              </a:rPr>
              <a:t>NCEP (GEFS) 20-member mean</a:t>
            </a:r>
          </a:p>
          <a:p>
            <a:r>
              <a:rPr lang="en-US" altLang="zh-TW" sz="1800" dirty="0">
                <a:ea typeface="PMingLiU" pitchFamily="18" charset="-120"/>
              </a:rPr>
              <a:t>2NAE----NCEP(20)+ECMWF(50)  70-member mean</a:t>
            </a:r>
          </a:p>
          <a:p>
            <a:r>
              <a:rPr lang="en-US" altLang="zh-TW" sz="1800" dirty="0" smtClean="0">
                <a:ea typeface="PMingLiU" pitchFamily="18" charset="-120"/>
              </a:rPr>
              <a:t>JTWC----</a:t>
            </a:r>
            <a:r>
              <a:rPr lang="en-US" altLang="zh-TW" dirty="0">
                <a:ea typeface="PMingLiU" pitchFamily="18" charset="-120"/>
              </a:rPr>
              <a:t> </a:t>
            </a:r>
            <a:r>
              <a:rPr lang="en-US" altLang="zh-TW" dirty="0" smtClean="0">
                <a:ea typeface="PMingLiU" pitchFamily="18" charset="-120"/>
              </a:rPr>
              <a:t>JTWC </a:t>
            </a:r>
            <a:r>
              <a:rPr lang="en-US" altLang="zh-TW" dirty="0">
                <a:ea typeface="PMingLiU" pitchFamily="18" charset="-120"/>
              </a:rPr>
              <a:t>official </a:t>
            </a:r>
            <a:r>
              <a:rPr lang="en-US" altLang="zh-TW" dirty="0" smtClean="0">
                <a:ea typeface="PMingLiU" pitchFamily="18" charset="-120"/>
              </a:rPr>
              <a:t>forecast</a:t>
            </a:r>
            <a:endParaRPr lang="en-US" altLang="zh-TW" sz="1800" dirty="0">
              <a:ea typeface="PMingLiU" pitchFamily="18" charset="-12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010400" y="1143000"/>
            <a:ext cx="2057400" cy="43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3333FF"/>
                </a:solidFill>
                <a:ea typeface="PMingLiU" pitchFamily="18" charset="-120"/>
              </a:rPr>
              <a:t>Verification: </a:t>
            </a:r>
          </a:p>
          <a:p>
            <a:r>
              <a:rPr lang="en-US" altLang="zh-TW" sz="2000" dirty="0">
                <a:solidFill>
                  <a:srgbClr val="FF0000"/>
                </a:solidFill>
                <a:ea typeface="PMingLiU" pitchFamily="18" charset="-120"/>
              </a:rPr>
              <a:t>2NAE </a:t>
            </a:r>
            <a:r>
              <a:rPr lang="en-US" altLang="zh-TW" sz="2000" dirty="0" smtClean="0">
                <a:solidFill>
                  <a:srgbClr val="FF0000"/>
                </a:solidFill>
                <a:ea typeface="PMingLiU" pitchFamily="18" charset="-120"/>
              </a:rPr>
              <a:t>looks better</a:t>
            </a:r>
            <a:endParaRPr lang="en-US" altLang="zh-TW" sz="2000" dirty="0">
              <a:solidFill>
                <a:srgbClr val="FF0000"/>
              </a:solidFill>
              <a:ea typeface="PMingLiU" pitchFamily="18" charset="-120"/>
            </a:endParaRPr>
          </a:p>
          <a:p>
            <a:endParaRPr lang="en-US" altLang="zh-CN" sz="2000" dirty="0">
              <a:solidFill>
                <a:srgbClr val="FF0000"/>
              </a:solidFill>
              <a:ea typeface="PMingLiU" pitchFamily="18" charset="-120"/>
            </a:endParaRPr>
          </a:p>
          <a:p>
            <a:r>
              <a:rPr lang="en-US" altLang="zh-CN" sz="1800" dirty="0">
                <a:solidFill>
                  <a:srgbClr val="0066FF"/>
                </a:solidFill>
                <a:latin typeface="Arial" charset="0"/>
                <a:ea typeface="PMingLiU" pitchFamily="18" charset="-120"/>
                <a:cs typeface="Arial" charset="0"/>
              </a:rPr>
              <a:t>Please note: Model guidance is usually delayed 06~12 hours which means model forecast is not fully comparable to official forecast. Here is for reference only.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00971"/>
              </p:ext>
            </p:extLst>
          </p:nvPr>
        </p:nvGraphicFramePr>
        <p:xfrm>
          <a:off x="533400" y="152400"/>
          <a:ext cx="6324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 rot="16200000">
            <a:off x="-519156" y="2437606"/>
            <a:ext cx="189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b="1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Track error(NM)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76" y="4718289"/>
            <a:ext cx="65218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             </a:t>
            </a:r>
            <a:r>
              <a:rPr lang="en-US" sz="1400" dirty="0" smtClean="0"/>
              <a:t>Forecast hours</a:t>
            </a:r>
            <a:endParaRPr lang="en-US" sz="1400" dirty="0" smtClean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CASES     </a:t>
            </a:r>
            <a:r>
              <a:rPr lang="en-US" sz="1400" dirty="0" smtClean="0">
                <a:solidFill>
                  <a:srgbClr val="0000FF"/>
                </a:solidFill>
              </a:rPr>
              <a:t>   224        216        200 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     180        158         114         74</a:t>
            </a:r>
            <a:r>
              <a:rPr lang="en-US" sz="1400" dirty="0">
                <a:solidFill>
                  <a:srgbClr val="0000FF"/>
                </a:solidFill>
              </a:rPr>
              <a:t>	</a:t>
            </a:r>
            <a:r>
              <a:rPr lang="en-US" sz="1400" dirty="0" smtClean="0">
                <a:solidFill>
                  <a:srgbClr val="0000FF"/>
                </a:solidFill>
              </a:rPr>
              <a:t>          44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Ensemble (GEFS)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599"/>
          </a:xfrm>
        </p:spPr>
        <p:txBody>
          <a:bodyPr>
            <a:normAutofit fontScale="55000" lnSpcReduction="20000"/>
          </a:bodyPr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Current: GFS Euler 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Plan: GFS Semi-</a:t>
            </a:r>
            <a:r>
              <a:rPr lang="en-US" sz="2900" kern="1200" dirty="0" err="1">
                <a:solidFill>
                  <a:prstClr val="black"/>
                </a:solidFill>
                <a:latin typeface="Calibri"/>
              </a:rPr>
              <a:t>Lagrangian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 model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Horizontal resolution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Current:  T254 (55km for 0-192 hours), T190 (73km for 192-384 hours)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Plan: T574 (T382 physics - 34km for 0-384 hours)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Vertical resolution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Current: L42 hybrid levels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Plan: </a:t>
            </a: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L42 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hybrid levels </a:t>
            </a: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(will not match 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with GFS and </a:t>
            </a: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DA)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3300" kern="1200" dirty="0" smtClean="0">
                <a:solidFill>
                  <a:prstClr val="black"/>
                </a:solidFill>
                <a:latin typeface="Calibri"/>
              </a:rPr>
              <a:t>Ensemble memberships: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The same as current operational – 21 members for each cycle (additional discussion)</a:t>
            </a:r>
            <a:endParaRPr lang="en-US" sz="2900" kern="1200" dirty="0">
              <a:solidFill>
                <a:prstClr val="black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Computation cost: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Current: 84 nodes (+ post process) for 55 minutes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Plan: </a:t>
            </a: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231 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nodes (+ post process) </a:t>
            </a:r>
            <a:r>
              <a:rPr lang="en-US" sz="2900" kern="1200" dirty="0" smtClean="0">
                <a:solidFill>
                  <a:prstClr val="black"/>
                </a:solidFill>
                <a:latin typeface="Calibri"/>
              </a:rPr>
              <a:t>within one hour for integration only</a:t>
            </a:r>
            <a:endParaRPr lang="en-US" sz="2900" kern="1200" dirty="0">
              <a:solidFill>
                <a:prstClr val="black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prstClr val="black"/>
                </a:solidFill>
                <a:latin typeface="Calibri"/>
              </a:rPr>
              <a:t>Output: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Current: every 6-hr for 1*1 degree </a:t>
            </a:r>
            <a:r>
              <a:rPr lang="en-US" sz="2900" kern="1200" dirty="0" err="1">
                <a:solidFill>
                  <a:prstClr val="black"/>
                </a:solidFill>
                <a:latin typeface="Calibri"/>
              </a:rPr>
              <a:t>pgrb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 files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Plan: every 3-hr for 0.5*0.5 degree </a:t>
            </a:r>
            <a:r>
              <a:rPr lang="en-US" sz="2900" kern="1200" dirty="0" err="1">
                <a:solidFill>
                  <a:prstClr val="black"/>
                </a:solidFill>
                <a:latin typeface="Calibri"/>
              </a:rPr>
              <a:t>pgrb</a:t>
            </a:r>
            <a:r>
              <a:rPr lang="en-US" sz="2900" kern="1200" dirty="0">
                <a:solidFill>
                  <a:prstClr val="black"/>
                </a:solidFill>
                <a:latin typeface="Calibri"/>
              </a:rPr>
              <a:t> files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 smtClean="0">
                <a:solidFill>
                  <a:srgbClr val="FF0000"/>
                </a:solidFill>
                <a:latin typeface="Calibri"/>
              </a:rPr>
              <a:t>Challenge: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srgbClr val="FF0000"/>
                </a:solidFill>
                <a:latin typeface="Calibri"/>
              </a:rPr>
              <a:t>T574L42 configuration will need about 250+ nodes in totally for one hour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>
                <a:solidFill>
                  <a:srgbClr val="FF0000"/>
                </a:solidFill>
                <a:latin typeface="Calibri"/>
              </a:rPr>
              <a:t>A estimation is based on </a:t>
            </a:r>
            <a:r>
              <a:rPr lang="en-US" kern="1200" dirty="0" err="1">
                <a:solidFill>
                  <a:srgbClr val="FF0000"/>
                </a:solidFill>
                <a:latin typeface="Calibri"/>
              </a:rPr>
              <a:t>dt</a:t>
            </a:r>
            <a:r>
              <a:rPr lang="en-US" kern="1200" dirty="0">
                <a:solidFill>
                  <a:srgbClr val="FF0000"/>
                </a:solidFill>
                <a:latin typeface="Calibri"/>
              </a:rPr>
              <a:t>=900s, </a:t>
            </a:r>
            <a:r>
              <a:rPr lang="en-US" kern="1200" dirty="0" err="1">
                <a:solidFill>
                  <a:srgbClr val="FF0000"/>
                </a:solidFill>
                <a:latin typeface="Calibri"/>
              </a:rPr>
              <a:t>dphyscis</a:t>
            </a:r>
            <a:r>
              <a:rPr lang="en-US" kern="1200" dirty="0">
                <a:solidFill>
                  <a:srgbClr val="FF0000"/>
                </a:solidFill>
                <a:latin typeface="Calibri"/>
              </a:rPr>
              <a:t>=450s, output every 3 </a:t>
            </a:r>
            <a:r>
              <a:rPr lang="en-US" kern="1200" dirty="0" smtClean="0">
                <a:solidFill>
                  <a:srgbClr val="FF0000"/>
                </a:solidFill>
                <a:latin typeface="Calibri"/>
              </a:rPr>
              <a:t>hours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 smtClean="0">
                <a:solidFill>
                  <a:srgbClr val="FF0000"/>
                </a:solidFill>
                <a:latin typeface="Calibri"/>
              </a:rPr>
              <a:t>T574L64 configuration will need about 300+ nodes for one hour (almost impossible)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kern="1200" dirty="0" smtClean="0">
                <a:solidFill>
                  <a:srgbClr val="FF0000"/>
                </a:solidFill>
                <a:latin typeface="Calibri"/>
              </a:rPr>
              <a:t>Concern:</a:t>
            </a:r>
            <a:endParaRPr lang="en-US" kern="1200" dirty="0">
              <a:solidFill>
                <a:srgbClr val="FF0000"/>
              </a:solidFill>
              <a:latin typeface="Calibri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2700" kern="1200" dirty="0" smtClean="0">
                <a:solidFill>
                  <a:srgbClr val="FF0000"/>
                </a:solidFill>
                <a:latin typeface="Calibri"/>
              </a:rPr>
              <a:t>The quality of forecast for 42 vertical levels, especially for extended range (?)</a:t>
            </a:r>
            <a:endParaRPr lang="en-US" sz="2700" kern="12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1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" y="1406237"/>
            <a:ext cx="44432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00" y="1406237"/>
            <a:ext cx="4506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509667"/>
              </p:ext>
            </p:extLst>
          </p:nvPr>
        </p:nvGraphicFramePr>
        <p:xfrm>
          <a:off x="256309" y="5199505"/>
          <a:ext cx="4267200" cy="1355024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223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RMSE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CRPSS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20T190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1-5d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3-5d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80T126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12-16d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13-16d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11-16d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76619" y="241559"/>
            <a:ext cx="6794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kern="0" dirty="0">
                <a:solidFill>
                  <a:srgbClr val="000000"/>
                </a:solidFill>
                <a:latin typeface="Arial"/>
              </a:rPr>
              <a:t>Ensemble (GEFS) Highlights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8254" y="3047999"/>
            <a:ext cx="18288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NH850hPa 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9018" y="5015345"/>
            <a:ext cx="4414982" cy="170872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sz="16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 and et al,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2012: </a:t>
            </a:r>
            <a:r>
              <a:rPr lang="en-US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Effective Configuration </a:t>
            </a:r>
            <a:r>
              <a:rPr lang="en-US" sz="16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Ensemble Size </a:t>
            </a:r>
            <a:r>
              <a:rPr lang="en-US" sz="16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Horizontal </a:t>
            </a:r>
            <a:r>
              <a:rPr lang="en-US" sz="16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for the NCEP </a:t>
            </a:r>
            <a:r>
              <a:rPr lang="en-US" sz="1600" i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GEFS”</a:t>
            </a:r>
            <a:r>
              <a:rPr lang="en-US" sz="16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AAS Vol. 29 p782-794 </a:t>
            </a:r>
            <a:endParaRPr lang="en-US" sz="16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Ensemble (GEFS)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25494" cy="5715000"/>
          </a:xfrm>
        </p:spPr>
        <p:txBody>
          <a:bodyPr>
            <a:normAutofit fontScale="47500" lnSpcReduction="20000"/>
          </a:bodyPr>
          <a:lstStyle/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5700" kern="1200" dirty="0">
                <a:solidFill>
                  <a:prstClr val="black"/>
                </a:solidFill>
                <a:latin typeface="Calibri"/>
              </a:rPr>
              <a:t>Initial perturbations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Base: </a:t>
            </a:r>
            <a:r>
              <a:rPr lang="en-US" sz="5100" kern="1200" dirty="0" err="1">
                <a:solidFill>
                  <a:prstClr val="black"/>
                </a:solidFill>
                <a:latin typeface="Calibri"/>
              </a:rPr>
              <a:t>EnKF</a:t>
            </a: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 6hr forecast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TS relocation – 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modified version by </a:t>
            </a:r>
            <a:r>
              <a:rPr lang="en-US" sz="5100" kern="1200" dirty="0" err="1" smtClean="0">
                <a:solidFill>
                  <a:prstClr val="black"/>
                </a:solidFill>
                <a:latin typeface="Calibri"/>
              </a:rPr>
              <a:t>Yoichiro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 Ota</a:t>
            </a:r>
            <a:endParaRPr lang="en-US" sz="5100" kern="1200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Ensemble 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Transform </a:t>
            </a: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(ET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) and Centralization</a:t>
            </a:r>
            <a:endParaRPr lang="en-US" sz="5100" kern="1200" dirty="0">
              <a:solidFill>
                <a:prstClr val="black"/>
              </a:solidFill>
              <a:latin typeface="Calibri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4200" kern="1200" dirty="0">
                <a:solidFill>
                  <a:prstClr val="black"/>
                </a:solidFill>
                <a:latin typeface="Calibri"/>
              </a:rPr>
              <a:t>ET will apply to </a:t>
            </a:r>
            <a:r>
              <a:rPr lang="en-US" sz="4200" kern="1200" dirty="0" err="1" smtClean="0">
                <a:solidFill>
                  <a:prstClr val="black"/>
                </a:solidFill>
                <a:latin typeface="Calibri"/>
              </a:rPr>
              <a:t>EnKF</a:t>
            </a: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200" kern="1200" dirty="0">
                <a:solidFill>
                  <a:prstClr val="black"/>
                </a:solidFill>
                <a:latin typeface="Calibri"/>
              </a:rPr>
              <a:t>f06 vectors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Centered </a:t>
            </a:r>
            <a:r>
              <a:rPr lang="en-US" sz="4200" kern="1200" dirty="0">
                <a:solidFill>
                  <a:prstClr val="black"/>
                </a:solidFill>
                <a:latin typeface="Calibri"/>
              </a:rPr>
              <a:t>for </a:t>
            </a: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20 initial perturbations</a:t>
            </a:r>
            <a:endParaRPr lang="en-US" sz="4200" kern="1200" dirty="0">
              <a:solidFill>
                <a:prstClr val="black"/>
              </a:solidFill>
              <a:latin typeface="Calibri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dimensional rescaling (3DR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) - option</a:t>
            </a:r>
            <a:endParaRPr lang="en-US" sz="5100" kern="1200" dirty="0">
              <a:solidFill>
                <a:prstClr val="black"/>
              </a:solidFill>
              <a:latin typeface="Calibri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Based on accumulated (</a:t>
            </a:r>
            <a:r>
              <a:rPr lang="en-US" sz="4200" kern="1200" dirty="0" err="1" smtClean="0">
                <a:solidFill>
                  <a:prstClr val="black"/>
                </a:solidFill>
                <a:latin typeface="Calibri"/>
              </a:rPr>
              <a:t>EnKF</a:t>
            </a: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) analysis </a:t>
            </a:r>
            <a:r>
              <a:rPr lang="en-US" sz="4200" kern="1200" dirty="0">
                <a:solidFill>
                  <a:prstClr val="black"/>
                </a:solidFill>
                <a:latin typeface="Calibri"/>
              </a:rPr>
              <a:t>error variance (total energy norm</a:t>
            </a: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4200" kern="1200" dirty="0">
              <a:solidFill>
                <a:prstClr val="black"/>
              </a:solidFill>
              <a:latin typeface="Calibri"/>
            </a:endParaRP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Rescaling </a:t>
            </a:r>
            <a:r>
              <a:rPr lang="en-US" sz="4200" kern="1200" dirty="0" err="1" smtClean="0">
                <a:solidFill>
                  <a:prstClr val="black"/>
                </a:solidFill>
                <a:latin typeface="Calibri"/>
              </a:rPr>
              <a:t>EnKF</a:t>
            </a:r>
            <a:r>
              <a:rPr lang="en-US" sz="4200" kern="1200" dirty="0" smtClean="0">
                <a:solidFill>
                  <a:prstClr val="black"/>
                </a:solidFill>
                <a:latin typeface="Calibri"/>
              </a:rPr>
              <a:t> f06 perturbations</a:t>
            </a:r>
            <a:endParaRPr lang="en-US" sz="4200" kern="1200" dirty="0">
              <a:solidFill>
                <a:prstClr val="black"/>
              </a:solidFill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5700" kern="1200" dirty="0">
                <a:solidFill>
                  <a:prstClr val="black"/>
                </a:solidFill>
                <a:latin typeface="Calibri"/>
              </a:rPr>
              <a:t>Stochastic perturbations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Tuning </a:t>
            </a:r>
            <a:r>
              <a:rPr lang="en-US" sz="5100" kern="1200" dirty="0">
                <a:solidFill>
                  <a:prstClr val="black"/>
                </a:solidFill>
                <a:latin typeface="Calibri"/>
              </a:rPr>
              <a:t>STTP for model change and initial </a:t>
            </a:r>
            <a:r>
              <a:rPr lang="en-US" sz="5100" kern="1200" dirty="0" smtClean="0">
                <a:solidFill>
                  <a:prstClr val="black"/>
                </a:solidFill>
                <a:latin typeface="Calibri"/>
              </a:rPr>
              <a:t>perturbation changes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</a:pPr>
            <a:r>
              <a:rPr lang="en-US" sz="5500" kern="1200" dirty="0" smtClean="0">
                <a:solidFill>
                  <a:srgbClr val="0000FF"/>
                </a:solidFill>
                <a:latin typeface="Calibri"/>
              </a:rPr>
              <a:t>What do we expect from this upgrade?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 smtClean="0">
                <a:solidFill>
                  <a:srgbClr val="0000FF"/>
                </a:solidFill>
                <a:latin typeface="Calibri"/>
              </a:rPr>
              <a:t>Improve probabilistic forecast?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5100" kern="1200" dirty="0" smtClean="0">
                <a:solidFill>
                  <a:srgbClr val="0000FF"/>
                </a:solidFill>
                <a:latin typeface="Calibri"/>
              </a:rPr>
              <a:t>Improve TS forecast?</a:t>
            </a:r>
            <a:endParaRPr lang="en-US" sz="5100" kern="1200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9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mb/jpeng/plot_verify_single/aemn.al18.2012102300_T574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216023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48" y="0"/>
            <a:ext cx="21640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004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www.emc.ncep.noaa.gov/gmb/jpeng/plot_verify_single/aemn.al18.2012102400_T574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4" y="0"/>
            <a:ext cx="2160236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066800"/>
            <a:ext cx="814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Operation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~50km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974466"/>
            <a:ext cx="1190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High resolution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SL testing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~33km</a:t>
            </a:r>
          </a:p>
        </p:txBody>
      </p:sp>
      <p:pic>
        <p:nvPicPr>
          <p:cNvPr id="10" name="Picture 2" descr="http://www.emc.ncep.noaa.gov/gmb/jpeng/plot_verify_single/aemn.al18.2012102306_T254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mb/jpeng/plot_verify_single/aemn.al18.2012102306_T574_Jx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mb/jpeng/plot_verify_single/aemn.al18.2012102312_T254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mb/jpeng/plot_verify_single/aemn.al18.2012102312_T574_Jx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gmb/jpeng/plot_verify_single/aemn.al18.2012102318_T254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064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mc.ncep.noaa.gov/gmb/jpeng/plot_verify_single/aemn.al18.2012102318_T574_Jx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53" y="512064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mc.ncep.noaa.gov/gmb/jpeng/plot_verify_single/aemn.al18.2012102406_T254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mc.ncep.noaa.gov/gmb/jpeng/plot_verify_single/aemn.al18.2012102406_T574_Jx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42" y="16764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emc.ncep.noaa.gov/gmb/jpeng/plot_verify_single/aemn.al18.2012102412_T254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2" y="3362325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emc.ncep.noaa.gov/gmb/jpeng/plot_verify_single/aemn.al18.2012102412_T574_Jx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42" y="335280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emc.ncep.noaa.gov/gmb/jpeng/plot_verify_single/aemn.al18.2012102418_T254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2064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emc.ncep.noaa.gov/gmb/jpeng/plot_verify_single/aemn.al18.2012102418_T574_Jx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42" y="5120640"/>
            <a:ext cx="2161358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15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20121023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152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20121024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2971800"/>
            <a:ext cx="114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06UTC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1297632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/>
              </a:rPr>
              <a:t>00UTC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88061" y="6324600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18UTC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45211" y="4572000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12UTC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5211" y="2875002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06UTC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17523" y="6400800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18UTC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7998" y="4572000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12UTC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88061" y="1251465"/>
            <a:ext cx="79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00UTC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676400" y="3124200"/>
            <a:ext cx="828676" cy="2101334"/>
          </a:xfrm>
          <a:prstGeom prst="straightConnector1">
            <a:avLst/>
          </a:prstGeom>
          <a:ln w="25400">
            <a:solidFill>
              <a:srgbClr val="0000FF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27526" y="5164574"/>
            <a:ext cx="1828800" cy="1649492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61358" y="1879878"/>
            <a:ext cx="1741135" cy="1415534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02493" y="2392679"/>
            <a:ext cx="1431507" cy="3153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</a:rPr>
              <a:t>New high resolution ensemble has about 12 </a:t>
            </a:r>
            <a:r>
              <a:rPr lang="en-US" sz="1800" dirty="0" smtClean="0">
                <a:solidFill>
                  <a:srgbClr val="0000FF"/>
                </a:solidFill>
              </a:rPr>
              <a:t>hour’s advantage in predicting Sandy’s </a:t>
            </a:r>
            <a:r>
              <a:rPr lang="en-US" sz="1800" dirty="0">
                <a:solidFill>
                  <a:srgbClr val="0000FF"/>
                </a:solidFill>
              </a:rPr>
              <a:t>turned to North</a:t>
            </a:r>
          </a:p>
        </p:txBody>
      </p:sp>
    </p:spTree>
    <p:extLst>
      <p:ext uri="{BB962C8B-B14F-4D97-AF65-F5344CB8AC3E}">
        <p14:creationId xmlns:p14="http://schemas.microsoft.com/office/powerpoint/2010/main" val="3510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Sandy case study for new GEFS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324600"/>
            <a:ext cx="876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srgbClr val="1B05BB"/>
                </a:solidFill>
                <a:latin typeface="Calibri"/>
              </a:rPr>
              <a:t>CASES     </a:t>
            </a:r>
            <a:r>
              <a:rPr lang="en-US" sz="1800" dirty="0">
                <a:solidFill>
                  <a:srgbClr val="1B05BB"/>
                </a:solidFill>
                <a:latin typeface="Calibri"/>
              </a:rPr>
              <a:t>33     </a:t>
            </a:r>
            <a:r>
              <a:rPr lang="en-US" sz="1800" dirty="0" smtClean="0">
                <a:solidFill>
                  <a:srgbClr val="1B05BB"/>
                </a:solidFill>
                <a:latin typeface="Calibri"/>
              </a:rPr>
              <a:t>      </a:t>
            </a:r>
            <a:r>
              <a:rPr lang="en-US" sz="1800" dirty="0">
                <a:solidFill>
                  <a:srgbClr val="1B05BB"/>
                </a:solidFill>
                <a:latin typeface="Calibri"/>
              </a:rPr>
              <a:t>33          33     </a:t>
            </a:r>
            <a:r>
              <a:rPr lang="en-US" sz="1800" dirty="0" smtClean="0">
                <a:solidFill>
                  <a:srgbClr val="1B05BB"/>
                </a:solidFill>
                <a:latin typeface="Calibri"/>
              </a:rPr>
              <a:t>     </a:t>
            </a:r>
            <a:r>
              <a:rPr lang="en-US" sz="1800" dirty="0">
                <a:solidFill>
                  <a:srgbClr val="1B05BB"/>
                </a:solidFill>
                <a:latin typeface="Calibri"/>
              </a:rPr>
              <a:t>31          29  </a:t>
            </a:r>
            <a:r>
              <a:rPr lang="en-US" sz="1800" dirty="0" smtClean="0">
                <a:solidFill>
                  <a:srgbClr val="1B05BB"/>
                </a:solidFill>
                <a:latin typeface="Calibri"/>
              </a:rPr>
              <a:t>         </a:t>
            </a:r>
            <a:r>
              <a:rPr lang="en-US" sz="1800" dirty="0">
                <a:solidFill>
                  <a:srgbClr val="1B05BB"/>
                </a:solidFill>
                <a:latin typeface="Calibri"/>
              </a:rPr>
              <a:t>25  </a:t>
            </a:r>
            <a:r>
              <a:rPr lang="en-US" sz="1800" dirty="0" smtClean="0">
                <a:solidFill>
                  <a:srgbClr val="1B05BB"/>
                </a:solidFill>
                <a:latin typeface="Calibri"/>
              </a:rPr>
              <a:t>         </a:t>
            </a:r>
            <a:r>
              <a:rPr lang="en-US" sz="1800" dirty="0">
                <a:solidFill>
                  <a:srgbClr val="1B05BB"/>
                </a:solidFill>
                <a:latin typeface="Calibri"/>
              </a:rPr>
              <a:t>21           17         13           9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75404"/>
              </p:ext>
            </p:extLst>
          </p:nvPr>
        </p:nvGraphicFramePr>
        <p:xfrm>
          <a:off x="533400" y="1071418"/>
          <a:ext cx="8287327" cy="502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371600" y="1828800"/>
            <a:ext cx="6019800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FF"/>
                </a:solidFill>
              </a:rPr>
              <a:t>GFS-OPR:  NCEP high resolution deterministic – 27km</a:t>
            </a:r>
          </a:p>
          <a:p>
            <a:r>
              <a:rPr lang="en-US" sz="1600" dirty="0">
                <a:solidFill>
                  <a:srgbClr val="0000FF"/>
                </a:solidFill>
              </a:rPr>
              <a:t>GEFS-OPR: NCEP global ensemble forecast system – 50km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GEFS-SL64: </a:t>
            </a:r>
            <a:r>
              <a:rPr lang="en-US" sz="1600" dirty="0">
                <a:solidFill>
                  <a:srgbClr val="0000FF"/>
                </a:solidFill>
              </a:rPr>
              <a:t>NCEP experimental GEFS (T574L64 SL) – </a:t>
            </a:r>
            <a:r>
              <a:rPr lang="en-US" sz="1600" dirty="0" smtClean="0">
                <a:solidFill>
                  <a:srgbClr val="0000FF"/>
                </a:solidFill>
              </a:rPr>
              <a:t>34km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GEFS-SL42: NCEP experimental GEFS (T574L42 SL) – 34km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Sandy case study for new GEFS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CF4A-E3F1-49C0-AC07-5AA6D119BD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emc.ncep.noaa.gov/gmb/wd20dh/GEFS2014/PROB_OPdYb/nhz500_crp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mb/wd20dh/GEFS2014/PROB_OPdYb/nhz500_pa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25908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06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322B1-A558-4DCB-8D2B-89506B55441B}" type="slidenum">
              <a:rPr lang="en-US" smtClean="0">
                <a:solidFill>
                  <a:prstClr val="black"/>
                </a:solidFill>
              </a:rPr>
              <a:pPr eaLnBrk="1" hangingPunct="1"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037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82204"/>
              </p:ext>
            </p:extLst>
          </p:nvPr>
        </p:nvGraphicFramePr>
        <p:xfrm>
          <a:off x="280534" y="1447800"/>
          <a:ext cx="8686799" cy="5229061"/>
        </p:xfrm>
        <a:graphic>
          <a:graphicData uri="http://schemas.openxmlformats.org/drawingml/2006/table">
            <a:tbl>
              <a:tblPr/>
              <a:tblGrid>
                <a:gridCol w="2171700"/>
                <a:gridCol w="2514600"/>
                <a:gridCol w="2057400"/>
                <a:gridCol w="1943099"/>
              </a:tblGrid>
              <a:tr h="39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NAEFS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GFS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GEM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NCEP+CMC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Initial uncertainty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ETR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EnKF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ETR +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EnKF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 uncertainty/Stochastic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(Stochastic Pert)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(multi-physics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 stochastic)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storm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Relocation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 frequency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00,06,12 and 18UTC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and 12UTC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and 12UTC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T254L42 (d0-d8)~55km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T190L42 (d8-16)~70km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600*300 (66km)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L72</a:t>
                      </a:r>
                      <a:endParaRPr kumimoji="0" lang="en-US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 degree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 (2)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Ensemble members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for each cycle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Forecast length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 (384 hours)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 (384 hours)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days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Post-process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 correction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(same bias for all members)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 correction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each member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Last implementation </a:t>
                      </a:r>
                    </a:p>
                  </a:txBody>
                  <a:tcPr marT="45706" marB="457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 14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 13 2013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518" name="Text Box 56"/>
          <p:cNvSpPr txBox="1">
            <a:spLocks noChangeArrowheads="1"/>
          </p:cNvSpPr>
          <p:nvPr/>
        </p:nvSpPr>
        <p:spPr bwMode="auto">
          <a:xfrm>
            <a:off x="852034" y="0"/>
            <a:ext cx="75438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NAEFS </a:t>
            </a:r>
            <a:r>
              <a:rPr lang="en-US" sz="4000" dirty="0">
                <a:solidFill>
                  <a:srgbClr val="0000FF"/>
                </a:solidFill>
              </a:rPr>
              <a:t>Current </a:t>
            </a:r>
            <a:r>
              <a:rPr lang="en-US" sz="4000" dirty="0" smtClean="0">
                <a:solidFill>
                  <a:srgbClr val="0000FF"/>
                </a:solidFill>
              </a:rPr>
              <a:t>Status</a:t>
            </a:r>
            <a:endParaRPr lang="en-US" sz="40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u="sng" dirty="0">
                <a:solidFill>
                  <a:srgbClr val="0000FF"/>
                </a:solidFill>
              </a:rPr>
              <a:t>Updated: February </a:t>
            </a:r>
            <a:r>
              <a:rPr lang="en-US" u="sng" dirty="0" smtClean="0">
                <a:solidFill>
                  <a:srgbClr val="0000FF"/>
                </a:solidFill>
              </a:rPr>
              <a:t>13 2013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188" y="3505200"/>
            <a:ext cx="8683625" cy="3352800"/>
          </a:xfrm>
          <a:noFill/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smtClean="0"/>
              <a:t>Bias corrected NCEP/CMC GEFS and NCEP/GFS forecast (up to 180 hrs), same </a:t>
            </a:r>
            <a:r>
              <a:rPr lang="en-US" sz="1600" smtClean="0">
                <a:solidFill>
                  <a:srgbClr val="FF0000"/>
                </a:solidFill>
              </a:rPr>
              <a:t>bias correction algorithm</a:t>
            </a:r>
            <a:r>
              <a:rPr lang="en-US" sz="1600" smtClean="0"/>
              <a:t> 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Combine bias corrected NCEP/GFS and NCEP/GEFS ensemble forecasts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Dual resolution ensemble approach for short lead time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NCEP/GFS has higher weights at short lead time</a:t>
            </a:r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en-US" sz="1600" smtClean="0"/>
              <a:t>NAEFS products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Combine NCEP/GEFS (20m) and CMC/GEFS (20m), FNMOC ens. will be in soon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Produce Ensemble mean, spread, mode, 10% 50%(median) and 90% probability forecast at 1*1 degree resolution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Climate anomaly (percentile) forecasts also generated for ens. mean</a:t>
            </a:r>
          </a:p>
          <a:p>
            <a:pPr marL="533400" indent="-5334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1600" smtClean="0">
                <a:solidFill>
                  <a:srgbClr val="FF0000"/>
                </a:solidFill>
              </a:rPr>
              <a:t>Statistical downscaling 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Use RTMA as reference - NDGD resolution (5km/6km), CONUS and Alaska</a:t>
            </a:r>
          </a:p>
          <a:p>
            <a:pPr marL="914400" lvl="1" indent="-457200" eaLnBrk="1" hangingPunct="1">
              <a:spcBef>
                <a:spcPct val="0"/>
              </a:spcBef>
              <a:buFontTx/>
              <a:buChar char="•"/>
            </a:pPr>
            <a:r>
              <a:rPr lang="en-US" sz="1600" smtClean="0"/>
              <a:t>Generate mean, mode, 10%, 50%(median) and 90% probability forecasts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0000FF"/>
                </a:solidFill>
                <a:cs typeface="Arial" charset="0"/>
              </a:rPr>
              <a:t>Current </a:t>
            </a:r>
            <a:r>
              <a:rPr lang="en-US" sz="3600" dirty="0" smtClean="0">
                <a:solidFill>
                  <a:srgbClr val="0000FF"/>
                </a:solidFill>
                <a:cs typeface="Arial" charset="0"/>
              </a:rPr>
              <a:t>NAEFS </a:t>
            </a:r>
            <a:r>
              <a:rPr lang="en-GB" sz="3600" dirty="0">
                <a:solidFill>
                  <a:srgbClr val="0000FF"/>
                </a:solidFill>
                <a:cs typeface="Arial" charset="0"/>
              </a:rPr>
              <a:t>SPP</a:t>
            </a:r>
            <a:r>
              <a:rPr lang="en-US" sz="3600" dirty="0">
                <a:solidFill>
                  <a:srgbClr val="0000FF"/>
                </a:solidFill>
                <a:cs typeface="Arial" charset="0"/>
              </a:rPr>
              <a:t> System</a:t>
            </a:r>
            <a:r>
              <a:rPr lang="en-US" sz="2600" dirty="0">
                <a:solidFill>
                  <a:srgbClr val="FF0000"/>
                </a:solidFill>
              </a:rPr>
              <a:t/>
            </a:r>
            <a:br>
              <a:rPr lang="en-US" sz="26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GB" sz="3200" dirty="0">
                <a:solidFill>
                  <a:srgbClr val="FF0000"/>
                </a:solidFill>
              </a:rPr>
              <a:t> 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4276" name="Picture 4" descr="figur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68338"/>
            <a:ext cx="59404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652588" y="1668463"/>
            <a:ext cx="914400" cy="541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62AE1-6223-4726-99DF-8FD593B1B976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8122F4-8687-47EE-B59A-0FEA8997090D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</a:rPr>
              <a:t>Responsibilities of Ensemble Team</a:t>
            </a:r>
            <a:endParaRPr lang="en-US" sz="3600" i="1" dirty="0" smtClean="0">
              <a:solidFill>
                <a:srgbClr val="0000FF"/>
              </a:solidFill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- Assess, model, communicate uncertainty in numerical forecasts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Present uncertainty in numerical forecasting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Tasks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Design, implement, maintain, and continuously improve ensemble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Presents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Initial value related uncertainty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Model related forecast uncertainty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Ensemble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Global – </a:t>
            </a:r>
            <a:r>
              <a:rPr lang="en-US" sz="1600" dirty="0" smtClean="0">
                <a:solidFill>
                  <a:srgbClr val="FF0000"/>
                </a:solidFill>
              </a:rPr>
              <a:t>GEFS / NAEFS / NUOPC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Regional – SREF / HREF / NARRE-TL / HWAF ensemble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Climate – CFS, IMME and NMME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NAEFS/GEFS downscaled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Ocean wave ensemble (MMA/EMC)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Other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CCPA – Climate Calibrated Precipitation Analysis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WSR – Winter Storm Reconnaissance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>
                <a:solidFill>
                  <a:srgbClr val="FF0000"/>
                </a:solidFill>
              </a:rPr>
              <a:t>CSTAR - </a:t>
            </a:r>
            <a:r>
              <a:rPr lang="en-US" sz="1600" dirty="0" smtClean="0">
                <a:solidFill>
                  <a:srgbClr val="FF0000"/>
                </a:solidFill>
              </a:rPr>
              <a:t>Collaborative Science, Technology, and Applied Research Program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Statistical correction of ensemble forecasts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Tasks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Correct for systematic errors on model grid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Downscale information to fine resolution grid (NDFD)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Combine all forecast info into single ensemble/probabilistic guidance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Probabilistic product generation / user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Contribute to design of probabilistic products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Support use of ensembles by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Internal users (NCEP Service Center, WFOs, OHD/RFC forecasters and et al.)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/>
              <a:t>External users (research, development, 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38765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472D8EE-2A5F-4165-9B74-2C5702E49938}" type="slidenum">
              <a:rPr lang="en-US" sz="14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18944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888241"/>
              </p:ext>
            </p:extLst>
          </p:nvPr>
        </p:nvGraphicFramePr>
        <p:xfrm>
          <a:off x="152400" y="533400"/>
          <a:ext cx="8686800" cy="2540467"/>
        </p:xfrm>
        <a:graphic>
          <a:graphicData uri="http://schemas.openxmlformats.org/drawingml/2006/table">
            <a:tbl>
              <a:tblPr/>
              <a:tblGrid>
                <a:gridCol w="1466684"/>
                <a:gridCol w="5822674"/>
                <a:gridCol w="1397442"/>
              </a:tblGrid>
              <a:tr h="256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Variables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file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Total 49 (3)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GHT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TMP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2m, 2mMax, 2mMin,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UGRD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10m,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VGRD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10m, 10, 50, 100, 200, 250, 500, 700, 850, 925, 1000hPa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VVEL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850hPa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PRES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Surface, PRMSL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FLUX (top)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ULWRF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- OLR)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New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Td2m, RH2m and Precipitation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1815375" y="0"/>
            <a:ext cx="5506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FF"/>
                </a:solidFill>
              </a:rPr>
              <a:t>NAEFS </a:t>
            </a:r>
            <a:r>
              <a:rPr lang="en-US" sz="2800" u="sng" dirty="0" smtClean="0">
                <a:solidFill>
                  <a:srgbClr val="0000FF"/>
                </a:solidFill>
              </a:rPr>
              <a:t>Bias </a:t>
            </a:r>
            <a:r>
              <a:rPr lang="en-US" sz="2800" u="sng" dirty="0">
                <a:solidFill>
                  <a:srgbClr val="0000FF"/>
                </a:solidFill>
              </a:rPr>
              <a:t>C</a:t>
            </a:r>
            <a:r>
              <a:rPr lang="en-US" sz="2800" u="sng" dirty="0" smtClean="0">
                <a:solidFill>
                  <a:srgbClr val="0000FF"/>
                </a:solidFill>
              </a:rPr>
              <a:t>orrection Variables</a:t>
            </a:r>
            <a:endParaRPr lang="en-US" sz="2800" u="sng" dirty="0">
              <a:solidFill>
                <a:srgbClr val="0000FF"/>
              </a:solidFill>
            </a:endParaRPr>
          </a:p>
        </p:txBody>
      </p:sp>
      <p:sp>
        <p:nvSpPr>
          <p:cNvPr id="58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FD7EA-A353-4688-A3F1-82E57D76FAF5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1025" y="3244334"/>
            <a:ext cx="126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SimSun" pitchFamily="2" charset="-122"/>
                <a:cs typeface="Times New Roman" pitchFamily="18" charset="0"/>
              </a:rPr>
              <a:t> Variables</a:t>
            </a:r>
            <a:endParaRPr lang="en-US" b="1" dirty="0">
              <a:latin typeface="Arial" charset="0"/>
              <a:ea typeface="SimSun" pitchFamily="2" charset="-122"/>
              <a:cs typeface="Times New Roman" pitchFamily="18" charset="0"/>
            </a:endParaRPr>
          </a:p>
        </p:txBody>
      </p:sp>
      <p:graphicFrame>
        <p:nvGraphicFramePr>
          <p:cNvPr id="11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43549"/>
              </p:ext>
            </p:extLst>
          </p:nvPr>
        </p:nvGraphicFramePr>
        <p:xfrm>
          <a:off x="152400" y="3505200"/>
          <a:ext cx="8686800" cy="3322320"/>
        </p:xfrm>
        <a:graphic>
          <a:graphicData uri="http://schemas.openxmlformats.org/drawingml/2006/table">
            <a:tbl>
              <a:tblPr/>
              <a:tblGrid>
                <a:gridCol w="2316480"/>
                <a:gridCol w="2233749"/>
                <a:gridCol w="2481943"/>
                <a:gridCol w="1654628"/>
              </a:tblGrid>
              <a:tr h="291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 Variables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Domains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Resolutions 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Total 11/10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Surface Pressure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temperature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U component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V component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maximum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2-m minimum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10-m wind speed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10-m wind direction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2-m dew-point T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CONUS/Alaska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2-m relative humidity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CONUS/Alaska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5km/6km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1/1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precipitation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CONUS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5km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Times New Roman" pitchFamily="18" charset="0"/>
                        </a:rPr>
                        <a:t>1/0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30480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FF"/>
                </a:solidFill>
              </a:rPr>
              <a:t>NAEFS </a:t>
            </a:r>
            <a:r>
              <a:rPr lang="en-US" sz="2800" u="sng" dirty="0" smtClean="0">
                <a:solidFill>
                  <a:srgbClr val="0000FF"/>
                </a:solidFill>
              </a:rPr>
              <a:t>Downscaled Variables</a:t>
            </a:r>
            <a:endParaRPr lang="en-US" sz="28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733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0"/>
            <a:ext cx="47323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76600"/>
            <a:ext cx="4733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276600"/>
            <a:ext cx="47339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6096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Dew point T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162800" y="66675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Dew point 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5588" y="24384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RMS &amp; Spread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05588" y="57150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RMS &amp; Spread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895600" y="569595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CRPS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819400" y="2438400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CRPS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819400" y="388620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RH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7219950" y="3903663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u="sng" dirty="0" smtClean="0">
                <a:solidFill>
                  <a:srgbClr val="0000FF"/>
                </a:solidFill>
                <a:ea typeface="+mn-ea"/>
                <a:cs typeface="+mn-cs"/>
              </a:rPr>
              <a:t>RH</a:t>
            </a:r>
          </a:p>
        </p:txBody>
      </p:sp>
    </p:spTree>
    <p:extLst>
      <p:ext uri="{BB962C8B-B14F-4D97-AF65-F5344CB8AC3E}">
        <p14:creationId xmlns:p14="http://schemas.microsoft.com/office/powerpoint/2010/main" val="22560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37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0"/>
            <a:ext cx="44370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895600" y="8382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u="sng" dirty="0" smtClean="0">
                <a:solidFill>
                  <a:srgbClr val="0000FF"/>
                </a:solidFill>
              </a:rPr>
              <a:t>RAW 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7228345" y="762000"/>
            <a:ext cx="152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u="sng" dirty="0" smtClean="0">
                <a:solidFill>
                  <a:srgbClr val="0000FF"/>
                </a:solidFill>
              </a:rPr>
              <a:t>BC+HB+DS</a:t>
            </a:r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2895600" y="4191000"/>
            <a:ext cx="99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u="sng" dirty="0" smtClean="0">
                <a:solidFill>
                  <a:srgbClr val="0000FF"/>
                </a:solidFill>
              </a:rPr>
              <a:t>NAEFS</a:t>
            </a:r>
          </a:p>
        </p:txBody>
      </p:sp>
      <p:sp>
        <p:nvSpPr>
          <p:cNvPr id="20488" name="TextBox 4"/>
          <p:cNvSpPr txBox="1">
            <a:spLocks noChangeArrowheads="1"/>
          </p:cNvSpPr>
          <p:nvPr/>
        </p:nvSpPr>
        <p:spPr bwMode="auto">
          <a:xfrm>
            <a:off x="4286250" y="3851275"/>
            <a:ext cx="4495800" cy="2584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Surface minimum temperature for latest 40 days (2/20/2012 – 3/30/3012) after GEFS upgrade.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Average MAE improvements: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14% from NCEP model post-process only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FF"/>
                </a:solidFill>
              </a:rPr>
              <a:t>23% from NAEFS – final product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2867025" y="5715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u="sng" smtClean="0">
                <a:solidFill>
                  <a:srgbClr val="3333FF"/>
                </a:solidFill>
              </a:rPr>
              <a:t>T2m (Minimum)</a:t>
            </a:r>
          </a:p>
        </p:txBody>
      </p:sp>
      <p:sp>
        <p:nvSpPr>
          <p:cNvPr id="204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C3B3B6-7FDC-4F2E-8803-5B5CDD67B400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emc.ncep.noaa.gov/gmb/wx20cb/conus_upgrade/crps_avg_2012022000_2012033000/rtma_rh2m_crp_t00z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emc.ncep.noaa.gov/gmb/wx20cb/conus_upgrade/crps_avg_2012022000_2012033000/rtma_dpt2m_crp_t00z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0"/>
            <a:ext cx="443706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2362200" y="762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srgbClr val="0000FF"/>
                </a:solidFill>
              </a:rPr>
              <a:t>MAE - Raw</a:t>
            </a: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6924675" y="7620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srgbClr val="0000FF"/>
                </a:solidFill>
              </a:rPr>
              <a:t>MAE - NAEFS</a:t>
            </a:r>
          </a:p>
        </p:txBody>
      </p:sp>
      <p:sp>
        <p:nvSpPr>
          <p:cNvPr id="21512" name="TextBox 3"/>
          <p:cNvSpPr txBox="1">
            <a:spLocks noChangeArrowheads="1"/>
          </p:cNvSpPr>
          <p:nvPr/>
        </p:nvSpPr>
        <p:spPr bwMode="auto">
          <a:xfrm>
            <a:off x="3962400" y="19050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srgbClr val="0000FF"/>
                </a:solidFill>
              </a:rPr>
              <a:t>24hr</a:t>
            </a:r>
          </a:p>
        </p:txBody>
      </p:sp>
      <p:sp>
        <p:nvSpPr>
          <p:cNvPr id="21514" name="TextBox 5"/>
          <p:cNvSpPr txBox="1">
            <a:spLocks noChangeArrowheads="1"/>
          </p:cNvSpPr>
          <p:nvPr/>
        </p:nvSpPr>
        <p:spPr bwMode="auto">
          <a:xfrm>
            <a:off x="3581400" y="76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u="sng" smtClean="0">
                <a:solidFill>
                  <a:srgbClr val="0000FF"/>
                </a:solidFill>
              </a:rPr>
              <a:t>2-m dew point T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657600" y="1295400"/>
            <a:ext cx="13716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5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E05C69-E9C2-4BEC-9108-936FD09CB1DD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40386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2-m dew point T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571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CRPS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4038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2-m RH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594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CRPS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90500" y="86380"/>
            <a:ext cx="8799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Significantly reduced bias for CONUS and each RFC</a:t>
            </a: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V="1">
            <a:off x="609600" y="2209800"/>
            <a:ext cx="4114800" cy="0"/>
          </a:xfrm>
          <a:prstGeom prst="line">
            <a:avLst/>
          </a:prstGeom>
          <a:noFill/>
          <a:ln w="317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979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Bias=1.0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3298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smtClean="0">
                <a:solidFill>
                  <a:srgbClr val="FF0000"/>
                </a:solidFill>
              </a:rPr>
              <a:t>More effective on lower amount precip</a:t>
            </a:r>
            <a:r>
              <a:rPr lang="en-US" sz="140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01382" name="Picture 6" descr="et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66479" r="4538"/>
          <a:stretch>
            <a:fillRect/>
          </a:stretch>
        </p:blipFill>
        <p:spPr bwMode="auto">
          <a:xfrm>
            <a:off x="4800600" y="1219200"/>
            <a:ext cx="4343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 descr="et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2" t="2078" r="5882" b="90651"/>
          <a:stretch>
            <a:fillRect/>
          </a:stretch>
        </p:blipFill>
        <p:spPr bwMode="auto">
          <a:xfrm>
            <a:off x="4953000" y="6096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5029200" y="2667000"/>
            <a:ext cx="4114800" cy="0"/>
          </a:xfrm>
          <a:prstGeom prst="line">
            <a:avLst/>
          </a:prstGeom>
          <a:noFill/>
          <a:ln w="317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105400" y="1905000"/>
            <a:ext cx="3824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Consistently effective along with leading time</a:t>
            </a:r>
            <a:r>
              <a:rPr lang="en-US" sz="1400" dirty="0" smtClean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101386" name="Picture 10" descr="ets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6" t="66479" r="3194"/>
          <a:stretch>
            <a:fillRect/>
          </a:stretch>
        </p:blipFill>
        <p:spPr bwMode="auto">
          <a:xfrm>
            <a:off x="0" y="4398963"/>
            <a:ext cx="472440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11" descr="ets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8572" b="90651"/>
          <a:stretch>
            <a:fillRect/>
          </a:stretch>
        </p:blipFill>
        <p:spPr bwMode="auto">
          <a:xfrm>
            <a:off x="0" y="36576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8" name="Line 12"/>
          <p:cNvSpPr>
            <a:spLocks noChangeShapeType="1"/>
          </p:cNvSpPr>
          <p:nvPr/>
        </p:nvSpPr>
        <p:spPr bwMode="auto">
          <a:xfrm flipV="1">
            <a:off x="609600" y="5867400"/>
            <a:ext cx="4114800" cy="0"/>
          </a:xfrm>
          <a:prstGeom prst="line">
            <a:avLst/>
          </a:prstGeom>
          <a:noFill/>
          <a:ln w="317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1389" name="Picture 13" descr="etsb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65721" r="4370"/>
          <a:stretch>
            <a:fillRect/>
          </a:stretch>
        </p:blipFill>
        <p:spPr bwMode="auto">
          <a:xfrm>
            <a:off x="4800600" y="43434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0" name="Picture 14" descr="etsb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4370" b="90651"/>
          <a:stretch>
            <a:fillRect/>
          </a:stretch>
        </p:blipFill>
        <p:spPr bwMode="auto">
          <a:xfrm>
            <a:off x="4953000" y="3581400"/>
            <a:ext cx="419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5029200" y="5867400"/>
            <a:ext cx="4114800" cy="0"/>
          </a:xfrm>
          <a:prstGeom prst="line">
            <a:avLst/>
          </a:prstGeom>
          <a:noFill/>
          <a:ln w="317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1392" name="Picture 16" descr="grid125rf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3"/>
          <a:stretch>
            <a:fillRect/>
          </a:stretch>
        </p:blipFill>
        <p:spPr bwMode="auto">
          <a:xfrm>
            <a:off x="381000" y="990600"/>
            <a:ext cx="419576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85800" y="1447800"/>
            <a:ext cx="658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NWRFC</a:t>
            </a: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1692275" y="1617663"/>
            <a:ext cx="644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MBRFC</a:t>
            </a:r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25475" y="1998663"/>
            <a:ext cx="63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CNRFC</a:t>
            </a: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1158875" y="2151063"/>
            <a:ext cx="63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CBRFC</a:t>
            </a:r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997075" y="2227263"/>
            <a:ext cx="63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ABRFC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1844675" y="2532063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WGRFC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2454275" y="1541463"/>
            <a:ext cx="630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NCRFC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2971800" y="2057400"/>
            <a:ext cx="6365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OHRFC</a:t>
            </a:r>
          </a:p>
        </p:txBody>
      </p:sp>
      <p:sp>
        <p:nvSpPr>
          <p:cNvPr id="101401" name="Text Box 25"/>
          <p:cNvSpPr txBox="1">
            <a:spLocks noChangeArrowheads="1"/>
          </p:cNvSpPr>
          <p:nvPr/>
        </p:nvSpPr>
        <p:spPr bwMode="auto">
          <a:xfrm>
            <a:off x="2454275" y="2455863"/>
            <a:ext cx="658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LMRFC</a:t>
            </a:r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3673475" y="1617663"/>
            <a:ext cx="622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NERFC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3444875" y="1922463"/>
            <a:ext cx="6445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MARFC</a:t>
            </a: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2987675" y="2455863"/>
            <a:ext cx="6588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b="1" smtClean="0">
                <a:solidFill>
                  <a:srgbClr val="CCFFFF"/>
                </a:solidFill>
              </a:rPr>
              <a:t>SERFC</a:t>
            </a:r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>
            <a:off x="1447800" y="2362200"/>
            <a:ext cx="4572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3276600" y="2286000"/>
            <a:ext cx="2971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8077200" y="28194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CC3300"/>
                </a:solidFill>
              </a:rPr>
              <a:t>1 * 1 </a:t>
            </a:r>
            <a:r>
              <a:rPr lang="en-US" sz="1400" b="1" u="sng" dirty="0" err="1" smtClean="0">
                <a:solidFill>
                  <a:srgbClr val="CC3300"/>
                </a:solidFill>
              </a:rPr>
              <a:t>deg</a:t>
            </a:r>
            <a:endParaRPr lang="en-US" sz="1400" b="1" u="sng" dirty="0" smtClean="0">
              <a:solidFill>
                <a:srgbClr val="CC3300"/>
              </a:solidFill>
            </a:endParaRP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3581400" y="60198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smtClean="0">
                <a:solidFill>
                  <a:srgbClr val="CC3300"/>
                </a:solidFill>
              </a:rPr>
              <a:t>1 * 1 deg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8077200" y="60198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smtClean="0">
                <a:solidFill>
                  <a:srgbClr val="CC3300"/>
                </a:solidFill>
              </a:rPr>
              <a:t>1 * 1 deg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5105400" y="1295400"/>
            <a:ext cx="827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FF"/>
                </a:solidFill>
              </a:rPr>
              <a:t>CONUS</a:t>
            </a:r>
          </a:p>
        </p:txBody>
      </p:sp>
      <p:sp>
        <p:nvSpPr>
          <p:cNvPr id="101411" name="Text Box 35"/>
          <p:cNvSpPr txBox="1">
            <a:spLocks noChangeArrowheads="1"/>
          </p:cNvSpPr>
          <p:nvPr/>
        </p:nvSpPr>
        <p:spPr bwMode="auto">
          <a:xfrm>
            <a:off x="609600" y="44958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3333FF"/>
                </a:solidFill>
              </a:rPr>
              <a:t>CBRFC</a:t>
            </a:r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5105400" y="4495800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3333FF"/>
                </a:solidFill>
              </a:rPr>
              <a:t>OHRFC</a:t>
            </a:r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5562600" y="5181600"/>
            <a:ext cx="2451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smtClean="0">
                <a:solidFill>
                  <a:srgbClr val="000000"/>
                </a:solidFill>
              </a:rPr>
              <a:t>before bias correction</a:t>
            </a:r>
            <a:r>
              <a:rPr lang="en-GB" sz="1400" i="1" u="sng" smtClean="0">
                <a:solidFill>
                  <a:srgbClr val="FF33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5562600" y="5029200"/>
            <a:ext cx="2451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smtClean="0">
                <a:solidFill>
                  <a:srgbClr val="00CC00"/>
                </a:solidFill>
              </a:rPr>
              <a:t>before bias correction</a:t>
            </a:r>
            <a:r>
              <a:rPr lang="en-GB" sz="1400" i="1" u="sng" smtClean="0">
                <a:solidFill>
                  <a:srgbClr val="FF33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5562600" y="6019800"/>
            <a:ext cx="2451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smtClean="0">
                <a:solidFill>
                  <a:srgbClr val="FF3300"/>
                </a:solidFill>
              </a:rPr>
              <a:t>after bias correction</a:t>
            </a:r>
            <a:r>
              <a:rPr lang="en-GB" sz="1400" i="1" u="sng" smtClean="0">
                <a:solidFill>
                  <a:srgbClr val="FF33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5562600" y="5867400"/>
            <a:ext cx="2451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i="1" smtClean="0">
                <a:solidFill>
                  <a:srgbClr val="3333CC"/>
                </a:solidFill>
              </a:rPr>
              <a:t>after bias correction</a:t>
            </a:r>
            <a:r>
              <a:rPr lang="en-GB" sz="1400" i="1" u="sng" smtClean="0">
                <a:solidFill>
                  <a:srgbClr val="FF3300"/>
                </a:solidFill>
              </a:rPr>
              <a:t>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i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Reduced RMSE and ABSE for GFS and GEFS/CTL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05200" y="42672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smtClean="0">
                <a:solidFill>
                  <a:srgbClr val="CC3300"/>
                </a:solidFill>
              </a:rPr>
              <a:t>1 * 1 deg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7772400" y="42672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smtClean="0">
                <a:solidFill>
                  <a:srgbClr val="CC3300"/>
                </a:solidFill>
              </a:rPr>
              <a:t>1 * 1 deg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133600" y="19812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RMSE_raw </a:t>
            </a:r>
            <a:r>
              <a:rPr lang="en-US" sz="12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133600" y="3581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33CC33"/>
                </a:solidFill>
              </a:rPr>
              <a:t>    </a:t>
            </a:r>
            <a:r>
              <a:rPr lang="en-US" sz="1200" b="1" smtClean="0">
                <a:solidFill>
                  <a:srgbClr val="33CC33"/>
                </a:solidFill>
              </a:rPr>
              <a:t>ABSE_raw</a:t>
            </a:r>
            <a:r>
              <a:rPr lang="en-US" sz="12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1066800" y="2819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3300"/>
                </a:solidFill>
              </a:rPr>
              <a:t>RMSE_bc</a:t>
            </a:r>
            <a:r>
              <a:rPr lang="en-US" sz="120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838200" y="40386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333399"/>
                </a:solidFill>
              </a:rPr>
              <a:t>     </a:t>
            </a:r>
            <a:r>
              <a:rPr lang="en-US" sz="1200" b="1" smtClean="0">
                <a:solidFill>
                  <a:srgbClr val="3333CC"/>
                </a:solidFill>
              </a:rPr>
              <a:t>ABSE_bc</a:t>
            </a: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057400" y="820738"/>
            <a:ext cx="1377950" cy="3698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3399"/>
                </a:solidFill>
              </a:rPr>
              <a:t>GFS - 2009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6172200" y="801688"/>
            <a:ext cx="1312863" cy="369887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333399"/>
                </a:solidFill>
              </a:rPr>
              <a:t>GFS -2012</a:t>
            </a:r>
          </a:p>
        </p:txBody>
      </p:sp>
      <p:pic>
        <p:nvPicPr>
          <p:cNvPr id="204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-7137" r="1503" b="490"/>
          <a:stretch>
            <a:fillRect/>
          </a:stretch>
        </p:blipFill>
        <p:spPr bwMode="auto">
          <a:xfrm>
            <a:off x="4183063" y="914400"/>
            <a:ext cx="4960937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-449" r="3001" b="449"/>
          <a:stretch>
            <a:fillRect/>
          </a:stretch>
        </p:blipFill>
        <p:spPr bwMode="auto">
          <a:xfrm>
            <a:off x="11113" y="1173163"/>
            <a:ext cx="4560887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1"/>
          <p:cNvSpPr txBox="1">
            <a:spLocks noChangeArrowheads="1"/>
          </p:cNvSpPr>
          <p:nvPr/>
        </p:nvSpPr>
        <p:spPr bwMode="auto">
          <a:xfrm>
            <a:off x="6781800" y="4343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333399"/>
                </a:solidFill>
              </a:rPr>
              <a:t>     </a:t>
            </a:r>
            <a:r>
              <a:rPr lang="en-US" sz="1200" b="1" smtClean="0">
                <a:solidFill>
                  <a:srgbClr val="3333CC"/>
                </a:solidFill>
              </a:rPr>
              <a:t>ABSE_bc</a:t>
            </a:r>
          </a:p>
        </p:txBody>
      </p:sp>
      <p:sp>
        <p:nvSpPr>
          <p:cNvPr id="20494" name="Text Box 9"/>
          <p:cNvSpPr txBox="1">
            <a:spLocks noChangeArrowheads="1"/>
          </p:cNvSpPr>
          <p:nvPr/>
        </p:nvSpPr>
        <p:spPr bwMode="auto">
          <a:xfrm>
            <a:off x="5791200" y="39624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33CC33"/>
                </a:solidFill>
              </a:rPr>
              <a:t>    </a:t>
            </a:r>
            <a:r>
              <a:rPr lang="en-US" sz="1200" b="1" smtClean="0">
                <a:solidFill>
                  <a:srgbClr val="33CC33"/>
                </a:solidFill>
              </a:rPr>
              <a:t>ABSE_raw</a:t>
            </a:r>
            <a:r>
              <a:rPr lang="en-US" sz="12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95" name="Text Box 10"/>
          <p:cNvSpPr txBox="1">
            <a:spLocks noChangeArrowheads="1"/>
          </p:cNvSpPr>
          <p:nvPr/>
        </p:nvSpPr>
        <p:spPr bwMode="auto">
          <a:xfrm>
            <a:off x="7086600" y="304800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3300"/>
                </a:solidFill>
              </a:rPr>
              <a:t>RMSE_bc</a:t>
            </a:r>
            <a:r>
              <a:rPr lang="en-US" sz="1200" smtClean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496" name="Text Box 8"/>
          <p:cNvSpPr txBox="1">
            <a:spLocks noChangeArrowheads="1"/>
          </p:cNvSpPr>
          <p:nvPr/>
        </p:nvSpPr>
        <p:spPr bwMode="auto">
          <a:xfrm>
            <a:off x="6172200" y="2286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RMSE_raw </a:t>
            </a:r>
            <a:r>
              <a:rPr lang="en-US" sz="12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852488" y="5486400"/>
            <a:ext cx="7653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DUE to GFS upgrade, errors are significantly reduced in the RAW FCST,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and then the errors are further reduced by bias correction. </a:t>
            </a:r>
          </a:p>
        </p:txBody>
      </p:sp>
      <p:sp>
        <p:nvSpPr>
          <p:cNvPr id="20498" name="Text Box 5"/>
          <p:cNvSpPr txBox="1">
            <a:spLocks noChangeArrowheads="1"/>
          </p:cNvSpPr>
          <p:nvPr/>
        </p:nvSpPr>
        <p:spPr bwMode="auto">
          <a:xfrm>
            <a:off x="3505200" y="4419600"/>
            <a:ext cx="912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u="sng" smtClean="0">
                <a:solidFill>
                  <a:srgbClr val="CC3300"/>
                </a:solidFill>
              </a:rPr>
              <a:t>1 * 1 deg</a:t>
            </a:r>
          </a:p>
        </p:txBody>
      </p:sp>
    </p:spTree>
    <p:extLst>
      <p:ext uri="{BB962C8B-B14F-4D97-AF65-F5344CB8AC3E}">
        <p14:creationId xmlns:p14="http://schemas.microsoft.com/office/powerpoint/2010/main" val="63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emc.ncep.noaa.gov/gmb/wd20hg/6pmap_T2m_WINTER_1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572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8817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Surface Temperature (T2m) </a:t>
            </a:r>
          </a:p>
          <a:p>
            <a:pPr algn="ctr"/>
            <a:r>
              <a:rPr lang="en-US" sz="2400" dirty="0" smtClean="0"/>
              <a:t>for Winter (Dec. 2009 – Feb. </a:t>
            </a:r>
            <a:r>
              <a:rPr lang="en-US" sz="2400" dirty="0"/>
              <a:t>2010</a:t>
            </a:r>
            <a:r>
              <a:rPr lang="en-US" sz="2400" dirty="0" smtClean="0"/>
              <a:t>), 120-hr </a:t>
            </a:r>
            <a:r>
              <a:rPr lang="en-US" sz="2400" dirty="0"/>
              <a:t>Forecast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1524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25% spread increased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886864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7% RMSE reduced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807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SPREAD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42" y="3341077"/>
            <a:ext cx="1071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RMSE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800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SPREAD/RMSE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E712F-F826-48B2-A22C-475E0285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Future Improvement </a:t>
            </a:r>
            <a:r>
              <a:rPr lang="en-US" sz="2800" dirty="0">
                <a:solidFill>
                  <a:srgbClr val="0000FF"/>
                </a:solidFill>
              </a:rPr>
              <a:t>of 2</a:t>
            </a:r>
            <a:r>
              <a:rPr lang="en-US" sz="2800" baseline="30000" dirty="0">
                <a:solidFill>
                  <a:srgbClr val="0000FF"/>
                </a:solidFill>
              </a:rPr>
              <a:t>nd</a:t>
            </a:r>
            <a:r>
              <a:rPr lang="en-US" sz="2800" dirty="0">
                <a:solidFill>
                  <a:srgbClr val="0000FF"/>
                </a:solidFill>
              </a:rPr>
              <a:t> moment for </a:t>
            </a:r>
            <a:r>
              <a:rPr lang="en-US" sz="2800" dirty="0" smtClean="0">
                <a:solidFill>
                  <a:srgbClr val="0000FF"/>
                </a:solidFill>
              </a:rPr>
              <a:t>Temperature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106627"/>
              </p:ext>
            </p:extLst>
          </p:nvPr>
        </p:nvGraphicFramePr>
        <p:xfrm>
          <a:off x="-76200" y="1752600"/>
          <a:ext cx="4953000" cy="303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205025" y="4728837"/>
            <a:ext cx="2909775" cy="307777"/>
            <a:chOff x="1433625" y="3429000"/>
            <a:chExt cx="2909775" cy="307777"/>
          </a:xfrm>
        </p:grpSpPr>
        <p:sp>
          <p:nvSpPr>
            <p:cNvPr id="4" name="TextBox 3"/>
            <p:cNvSpPr txBox="1"/>
            <p:nvPr/>
          </p:nvSpPr>
          <p:spPr>
            <a:xfrm>
              <a:off x="1433625" y="3429000"/>
              <a:ext cx="690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Winter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19425" y="3429000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Spring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05225" y="3429000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Summer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7225" y="3429000"/>
              <a:ext cx="776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Autumn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67200" y="1828800"/>
            <a:ext cx="5029200" cy="3124200"/>
            <a:chOff x="685800" y="3736777"/>
            <a:chExt cx="4572000" cy="2895601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597068"/>
                </p:ext>
              </p:extLst>
            </p:nvPr>
          </p:nvGraphicFramePr>
          <p:xfrm>
            <a:off x="685800" y="3736777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371600" y="6324601"/>
              <a:ext cx="690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Winter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7400" y="6324601"/>
              <a:ext cx="6447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Spring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6324600"/>
              <a:ext cx="7986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Summer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7600" y="6324601"/>
              <a:ext cx="776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Autumn</a:t>
              </a:r>
              <a:endParaRPr lang="en-US" sz="1400" dirty="0"/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8600" y="5278158"/>
            <a:ext cx="8763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moment adjustment helps improve under-dispersion for all seasons with a maximum benefit in summer.</a:t>
            </a:r>
          </a:p>
          <a:p>
            <a:pPr eaLnBrk="1" hangingPunct="1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8182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Improvement of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moment</a:t>
            </a:r>
            <a:r>
              <a:rPr lang="en-US" sz="3200" dirty="0"/>
              <a:t> </a:t>
            </a:r>
            <a:r>
              <a:rPr lang="en-US" sz="3200" dirty="0" smtClean="0"/>
              <a:t>for North America (Dec. 2010 – Nov. 2011)</a:t>
            </a:r>
            <a:endParaRPr lang="en-US" sz="3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E712F-F826-48B2-A22C-475E02851D0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C6DC9F-E59E-41FB-A97C-E4434268AF97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Climatology Calibrated Precipitation Analysis</a:t>
            </a:r>
            <a:endParaRPr lang="en-US" sz="3200" b="1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88392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Background  - (QPF bias correction in NCEP)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3333FF"/>
                </a:solidFill>
              </a:rPr>
              <a:t>Implemented on 2004 (HPC, CPC endorsed)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Bias corrected GFS/GEFS forecasts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At 2.5 degree resolution, every 24 hours, using Gauge (12UTC-12UTC)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Using decay average (or </a:t>
            </a:r>
            <a:r>
              <a:rPr lang="en-US" sz="1400" dirty="0" err="1" smtClean="0"/>
              <a:t>Kalman</a:t>
            </a:r>
            <a:r>
              <a:rPr lang="en-US" sz="1400" dirty="0" smtClean="0"/>
              <a:t> Filter) method for sampling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1400" dirty="0" smtClean="0"/>
              <a:t>Using frequency match algorithm for CDF of OBS/FCST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Climatological Calibrated Precipitation Analysis (CCPA) 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CPC unified analysis at 1/8 degree, daily, global land - </a:t>
            </a:r>
            <a:r>
              <a:rPr lang="en-US" sz="1600" dirty="0" smtClean="0">
                <a:solidFill>
                  <a:srgbClr val="FF00FF"/>
                </a:solidFill>
              </a:rPr>
              <a:t>reliability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RFC/QPE (stage IV) 5km resolution, 6-h(CONUS) – </a:t>
            </a:r>
            <a:r>
              <a:rPr lang="en-US" sz="1600" dirty="0" smtClean="0">
                <a:solidFill>
                  <a:srgbClr val="FF00FF"/>
                </a:solidFill>
              </a:rPr>
              <a:t>resolution</a:t>
            </a:r>
            <a:r>
              <a:rPr lang="en-US" sz="16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Use regression method to generate a and b from above two datasets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Produce CCPA analysis ( CCPA = a*</a:t>
            </a:r>
            <a:r>
              <a:rPr lang="en-US" sz="1600" dirty="0" err="1" smtClean="0"/>
              <a:t>QPE</a:t>
            </a:r>
            <a:r>
              <a:rPr lang="en-US" sz="1200" dirty="0" err="1" smtClean="0"/>
              <a:t>rfc</a:t>
            </a:r>
            <a:r>
              <a:rPr lang="en-US" sz="1600" dirty="0" smtClean="0"/>
              <a:t> + b)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Resolution is 5km (NDFD) grid (and subsets) for CONUS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Update every year by apply longer stage IV to produce better regression coefficients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Important Applications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Improving QPF/PQPF bias correction – GEFS, NAEFS, SREF and etc…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Statistical downscaling QPF/PQPF forecast for GEFS, NAEFS, SREF and etc…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FF"/>
                </a:solidFill>
              </a:rPr>
              <a:t>HPC daily precipitation analysis products – CCPA web </a:t>
            </a:r>
            <a:r>
              <a:rPr lang="en-US" sz="1600" dirty="0" smtClean="0">
                <a:solidFill>
                  <a:srgbClr val="0000FF"/>
                </a:solidFill>
              </a:rPr>
              <a:t>products (2012)</a:t>
            </a:r>
            <a:endParaRPr lang="en-US" sz="1600" dirty="0">
              <a:solidFill>
                <a:srgbClr val="0000FF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Daily precipitation </a:t>
            </a:r>
            <a:r>
              <a:rPr lang="en-US" sz="1600" dirty="0" smtClean="0">
                <a:solidFill>
                  <a:srgbClr val="000000"/>
                </a:solidFill>
              </a:rPr>
              <a:t>verifications (WPC and EMC map discussion)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Future NAM’s precipitation analysis (replaced CPC’s analysis)</a:t>
            </a:r>
            <a:endParaRPr lang="en-US" sz="1600" dirty="0">
              <a:solidFill>
                <a:srgbClr val="000000"/>
              </a:solidFill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Hydrological application – OHD and </a:t>
            </a:r>
            <a:r>
              <a:rPr lang="en-US" sz="1600" dirty="0" smtClean="0">
                <a:solidFill>
                  <a:srgbClr val="000000"/>
                </a:solidFill>
              </a:rPr>
              <a:t>RFC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Research Communities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3333FF"/>
                </a:solidFill>
              </a:rPr>
              <a:t>Reference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Publication: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journals.ametsoc.org/doi/abs/10.1175/JHM-D-11-0140.1</a:t>
            </a:r>
            <a:r>
              <a:rPr lang="en-US" sz="16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1600" dirty="0" smtClean="0"/>
              <a:t>Web display (EMC</a:t>
            </a:r>
            <a:r>
              <a:rPr lang="en-US" sz="1600" dirty="0"/>
              <a:t>):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www.emc.ncep.noaa.gov/gmb/yluo/CCPA.html</a:t>
            </a:r>
            <a:r>
              <a:rPr lang="en-US" sz="1600" dirty="0" smtClean="0"/>
              <a:t> </a:t>
            </a:r>
            <a:endParaRPr lang="en-US" sz="2000" dirty="0" smtClean="0"/>
          </a:p>
          <a:p>
            <a:pPr marL="57150" indent="0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738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WSR - Winter Storm Reconnaissance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83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Improving high impact weather forecasts by adaptive observing, data processing </a:t>
            </a:r>
          </a:p>
          <a:p>
            <a:r>
              <a:rPr lang="en-US" dirty="0" smtClean="0"/>
              <a:t>Using NCEP, CMC and ECMWF ensemble forecasts</a:t>
            </a:r>
          </a:p>
          <a:p>
            <a:pPr lvl="1"/>
            <a:r>
              <a:rPr lang="en-US" dirty="0" smtClean="0"/>
              <a:t>4 cycles per day for NCEP ensembles</a:t>
            </a:r>
          </a:p>
          <a:p>
            <a:pPr lvl="1"/>
            <a:r>
              <a:rPr lang="en-US" dirty="0" smtClean="0"/>
              <a:t>2 cycles per day for CMC and ECMWF ensembles</a:t>
            </a:r>
          </a:p>
          <a:p>
            <a:r>
              <a:rPr lang="en-US" dirty="0" smtClean="0"/>
              <a:t>NCEP operational since 2007</a:t>
            </a:r>
          </a:p>
          <a:p>
            <a:pPr lvl="1"/>
            <a:r>
              <a:rPr lang="en-US" dirty="0" smtClean="0"/>
              <a:t>NCO and EMC</a:t>
            </a:r>
          </a:p>
          <a:p>
            <a:r>
              <a:rPr lang="en-US" dirty="0" smtClean="0"/>
              <a:t>Winter period:</a:t>
            </a:r>
          </a:p>
          <a:p>
            <a:pPr lvl="1"/>
            <a:r>
              <a:rPr lang="en-US" dirty="0" smtClean="0"/>
              <a:t>December – March every year</a:t>
            </a:r>
          </a:p>
          <a:p>
            <a:r>
              <a:rPr lang="en-US" dirty="0" smtClean="0"/>
              <a:t>Maintenance</a:t>
            </a:r>
          </a:p>
          <a:p>
            <a:pPr lvl="1"/>
            <a:r>
              <a:rPr lang="en-US" dirty="0" smtClean="0"/>
              <a:t>Codes/scripts will be tested for each system upgrade</a:t>
            </a:r>
          </a:p>
          <a:p>
            <a:pPr lvl="1"/>
            <a:r>
              <a:rPr lang="en-US" dirty="0" smtClean="0"/>
              <a:t>Codes/scripts will be tested before every winter season started</a:t>
            </a:r>
          </a:p>
          <a:p>
            <a:r>
              <a:rPr lang="en-US" dirty="0" smtClean="0"/>
              <a:t>Evaluations</a:t>
            </a:r>
          </a:p>
          <a:p>
            <a:pPr lvl="1"/>
            <a:r>
              <a:rPr lang="en-US" dirty="0" smtClean="0"/>
              <a:t>Through THORPEX funding (out now?)</a:t>
            </a:r>
          </a:p>
          <a:p>
            <a:pPr lvl="1"/>
            <a:r>
              <a:rPr lang="en-US" dirty="0" smtClean="0"/>
              <a:t>Limited evaluations – collaborated with ESRL and ECMWF to target observation evaluation (</a:t>
            </a:r>
            <a:r>
              <a:rPr lang="en-US" dirty="0" err="1" smtClean="0"/>
              <a:t>Fanglin</a:t>
            </a:r>
            <a:r>
              <a:rPr lang="en-US" dirty="0" smtClean="0"/>
              <a:t> Yang)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support due to resources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66985"/>
            <a:ext cx="16002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019231"/>
            <a:ext cx="16383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Coverage of This </a:t>
            </a:r>
            <a:r>
              <a:rPr lang="en-US" sz="4000" dirty="0">
                <a:solidFill>
                  <a:srgbClr val="0000FF"/>
                </a:solidFill>
              </a:rPr>
              <a:t>P</a:t>
            </a:r>
            <a:r>
              <a:rPr lang="en-US" sz="4000" dirty="0" smtClean="0">
                <a:solidFill>
                  <a:srgbClr val="0000FF"/>
                </a:solidFill>
              </a:rPr>
              <a:t>resentation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 mainly focus on: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 upgrade and future plan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NAEFS upgrade and future plan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GEFS/NAEFS post products and future plan (?)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CCPA – Climate Calibrated Precipitation Analysis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WSR – Winter Storm Reconnaissance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CSTAR - Collaborative Science, Technology, and Applied Research </a:t>
            </a:r>
            <a:r>
              <a:rPr lang="en-US" dirty="0" smtClean="0">
                <a:solidFill>
                  <a:srgbClr val="0000FF"/>
                </a:solidFill>
              </a:rPr>
              <a:t>Program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GEFS extended forecast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IMME and NMME  </a:t>
            </a:r>
          </a:p>
          <a:p>
            <a:r>
              <a:rPr lang="en-US" dirty="0" smtClean="0"/>
              <a:t>Wave ensemble and its products will be reviewed by </a:t>
            </a:r>
            <a:r>
              <a:rPr lang="en-US" dirty="0" err="1" smtClean="0"/>
              <a:t>Hendrik</a:t>
            </a:r>
            <a:r>
              <a:rPr lang="en-US" dirty="0" smtClean="0"/>
              <a:t> </a:t>
            </a:r>
            <a:r>
              <a:rPr lang="en-US" dirty="0" err="1" smtClean="0"/>
              <a:t>Tolman</a:t>
            </a:r>
            <a:r>
              <a:rPr lang="en-US" dirty="0" smtClean="0"/>
              <a:t> (tomorrow)</a:t>
            </a:r>
          </a:p>
          <a:p>
            <a:r>
              <a:rPr lang="en-US" dirty="0"/>
              <a:t>Regional ensemble and related products will be reviewed by Jun Du </a:t>
            </a:r>
            <a:r>
              <a:rPr lang="en-US" dirty="0" smtClean="0"/>
              <a:t>(this afternoon)</a:t>
            </a:r>
            <a:endParaRPr lang="en-US" dirty="0"/>
          </a:p>
          <a:p>
            <a:r>
              <a:rPr lang="en-US" dirty="0" smtClean="0"/>
              <a:t>Regional hurricane ensemble (HWRF experimentally) will be reviewed by Vijay </a:t>
            </a:r>
            <a:r>
              <a:rPr lang="en-US" dirty="0" err="1" smtClean="0"/>
              <a:t>Tallapragada</a:t>
            </a:r>
            <a:r>
              <a:rPr lang="en-US" dirty="0" smtClean="0"/>
              <a:t> (tomorrow)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CF4A-E3F1-49C0-AC07-5AA6D119BD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</a:rPr>
              <a:t>CSTAR Program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CSTAR - Collaborative </a:t>
            </a:r>
            <a:r>
              <a:rPr lang="en-US" dirty="0"/>
              <a:t>Science, Technology, and Applied Research Program</a:t>
            </a:r>
          </a:p>
          <a:p>
            <a:r>
              <a:rPr lang="en-US" dirty="0" smtClean="0"/>
              <a:t>Collaborate with SUNYSB, EMC, HPC, OPC of NCEP and ESRL</a:t>
            </a:r>
          </a:p>
          <a:p>
            <a:r>
              <a:rPr lang="en-US" dirty="0"/>
              <a:t>Predictability of </a:t>
            </a:r>
            <a:r>
              <a:rPr lang="en-US" dirty="0" smtClean="0"/>
              <a:t>high </a:t>
            </a:r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w</a:t>
            </a:r>
            <a:r>
              <a:rPr lang="en-US" dirty="0" smtClean="0"/>
              <a:t>eather </a:t>
            </a:r>
            <a:r>
              <a:rPr lang="en-US" dirty="0"/>
              <a:t>during the </a:t>
            </a:r>
            <a:r>
              <a:rPr lang="en-US" dirty="0" smtClean="0"/>
              <a:t>cool </a:t>
            </a:r>
            <a:r>
              <a:rPr lang="en-US" dirty="0"/>
              <a:t>s</a:t>
            </a:r>
            <a:r>
              <a:rPr lang="en-US" dirty="0" smtClean="0"/>
              <a:t>eason </a:t>
            </a:r>
            <a:r>
              <a:rPr lang="en-US" dirty="0"/>
              <a:t>over the </a:t>
            </a:r>
            <a:r>
              <a:rPr lang="en-US" dirty="0" smtClean="0"/>
              <a:t>eastern </a:t>
            </a:r>
            <a:r>
              <a:rPr lang="en-US" dirty="0"/>
              <a:t>U.S: </a:t>
            </a:r>
            <a:r>
              <a:rPr lang="en-US" dirty="0" smtClean="0"/>
              <a:t>from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to the </a:t>
            </a:r>
            <a:r>
              <a:rPr lang="en-US" dirty="0" smtClean="0"/>
              <a:t>role </a:t>
            </a:r>
            <a:r>
              <a:rPr lang="en-US" dirty="0"/>
              <a:t>of the </a:t>
            </a:r>
            <a:r>
              <a:rPr lang="en-US" dirty="0" smtClean="0"/>
              <a:t>forecaster</a:t>
            </a:r>
          </a:p>
          <a:p>
            <a:r>
              <a:rPr lang="en-US" dirty="0" smtClean="0"/>
              <a:t>Produce daily ensemble sensitivity analysis maps based on</a:t>
            </a:r>
          </a:p>
          <a:p>
            <a:pPr lvl="1"/>
            <a:r>
              <a:rPr lang="en-US" dirty="0" smtClean="0"/>
              <a:t>NCEP GEFS</a:t>
            </a:r>
          </a:p>
          <a:p>
            <a:pPr lvl="1"/>
            <a:r>
              <a:rPr lang="en-US" dirty="0" smtClean="0"/>
              <a:t>CMC GEFS</a:t>
            </a:r>
          </a:p>
          <a:p>
            <a:pPr lvl="1"/>
            <a:r>
              <a:rPr lang="en-US" dirty="0" smtClean="0"/>
              <a:t>ECMWF GEFS (</a:t>
            </a:r>
            <a:r>
              <a:rPr lang="en-US" dirty="0" err="1" smtClean="0"/>
              <a:t>passwd</a:t>
            </a:r>
            <a:r>
              <a:rPr lang="en-US" dirty="0" smtClean="0"/>
              <a:t> protected)</a:t>
            </a:r>
          </a:p>
          <a:p>
            <a:r>
              <a:rPr lang="en-US" dirty="0" smtClean="0"/>
              <a:t>A set of variables </a:t>
            </a:r>
          </a:p>
          <a:p>
            <a:pPr lvl="1"/>
            <a:r>
              <a:rPr lang="en-US" dirty="0" smtClean="0"/>
              <a:t>MSLP and 500hPa height</a:t>
            </a:r>
          </a:p>
          <a:p>
            <a:pPr lvl="1"/>
            <a:r>
              <a:rPr lang="en-US" dirty="0"/>
              <a:t>CSTAR web-site: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dendrite.somas.stonybrook.edu/CSTAR/</a:t>
            </a:r>
            <a:endParaRPr lang="en-US" dirty="0" smtClean="0"/>
          </a:p>
          <a:p>
            <a:pPr lvl="1"/>
            <a:r>
              <a:rPr lang="en-US" dirty="0" smtClean="0"/>
              <a:t>EMC web-site: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://www.emc.ncep.noaa.gov/gmb/yluo/CSTAR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9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28333"/>
            <a:ext cx="4905375" cy="63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FE4A15-6E24-4305-B922-1D8A34DBD0FA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5288"/>
            <a:ext cx="4849813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5" name="TextBox 2"/>
          <p:cNvSpPr txBox="1">
            <a:spLocks noChangeArrowheads="1"/>
          </p:cNvSpPr>
          <p:nvPr/>
        </p:nvSpPr>
        <p:spPr bwMode="auto">
          <a:xfrm>
            <a:off x="0" y="0"/>
            <a:ext cx="909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Daily maps to support CSTAR program for winter season</a:t>
            </a:r>
          </a:p>
        </p:txBody>
      </p:sp>
    </p:spTree>
    <p:extLst>
      <p:ext uri="{BB962C8B-B14F-4D97-AF65-F5344CB8AC3E}">
        <p14:creationId xmlns:p14="http://schemas.microsoft.com/office/powerpoint/2010/main" val="30560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5B87DD-60C5-41BB-9F45-827661CD7C6B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-61556"/>
            <a:ext cx="9144000" cy="6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6" rIns="91410" bIns="45706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FF"/>
                </a:solidFill>
                <a:cs typeface="Times New Roman" pitchFamily="18" charset="0"/>
              </a:rPr>
              <a:t>GEFS/NAEFS Product/Data Distribution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9561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79890"/>
              </p:ext>
            </p:extLst>
          </p:nvPr>
        </p:nvGraphicFramePr>
        <p:xfrm>
          <a:off x="0" y="482082"/>
          <a:ext cx="9144000" cy="6400800"/>
        </p:xfrm>
        <a:graphic>
          <a:graphicData uri="http://schemas.openxmlformats.org/drawingml/2006/table">
            <a:tbl>
              <a:tblPr/>
              <a:tblGrid>
                <a:gridCol w="990600"/>
                <a:gridCol w="8153400"/>
              </a:tblGrid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System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Current available products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Config.</a:t>
                      </a:r>
                      <a:endParaRPr kumimoji="0" lang="en-US" sz="1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667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 0-384h, every 6 hours, 20 members (NCEP) and 20 members (CMC), ens. control (NCEP and CMC)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Format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GRIB1 (and GRIB2, GIF images for web display)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NCEP: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pgrba_wt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ensstat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ndgd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CMC: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pgrba_wt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ensstat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NAEFS: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ndgd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pgrba_bc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FTPPRD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cd gefs.${yyyymmdd} for NCEP 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pgrb2a (00, 06, 12 and 18UTC) (1.0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pgrb2alr (00, 06, 12 and 18UTC (2.5 degree, all lead times, 1(c) +20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pgrb2b (00, 06, 12 and 18UTC) (1.0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pgrb2blr (00 and 12UTC) (2.5 degree, all lead times, 1(c) + 20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ensstat (00UTC) (prcp_bc, pqpf and pqpf_bc files)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wafs (00 and 12UTC)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ndgd_gb2 (00, 06, 12, 18UTC) (CONUS-5km, all lead times and all probability forecasts)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cmce.${yyyymmdd} for CMC ensemble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pgrba (00 and 12UTC) (1.0 degree, all lead times,1 control + 20 members)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2"/>
                        </a:rPr>
                        <a:t>ftp://ftpprd.ncep.noaa.gov/pub/data/nccf/com/gens/prod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naefs.${yyyymmdd} for NAEFS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pgrb2a_an (00, 12UTC) (1.0 degree, all lead times, anomaly for ensemble mean)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pgrb2a_bc (00,12UTC) (1.0 degree, all lead times, probabilistic forecasts)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ndgd_gb2 (00,12UTC) (CONUS-5km, all lead times, probabilistic forecasts)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TOC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/>
                        </a:rPr>
                        <a:t>ftp://tgftp.nws.noaa.gov/SL.us008001/ST.opnl/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MT.ensg_CY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.${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}/RD.${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yyyymmdd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} for NCEP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PT.grid_DF.gr1_RE.high (00 and 12UTC)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1.0 and 2.5 degree, 0-384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 + 10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PT.grid_DF.gr1_RE.low (00 and 12UTC)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1.0 degree, 0-84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2.5 d, 90-384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c + 10 (p))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PT_grid_DF.bb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NOMADS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/>
                        </a:rPr>
                        <a:t>http://nomads.ncep.noaa.gov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(click: GFS Ensemble High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Resolution – html ) for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NCEP, CMC and FNMOC raw and bias corrected ensemble forecast at all lead time (0-384 hours)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hlinkClick r:id="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"/>
                        </a:rPr>
                        <a:t>http://nomad5.ncep.noaa.gov/pub/gens/archive/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for http: combined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pgrbb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 1 degree resolution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228600" y="5105400"/>
            <a:ext cx="8229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Ensemble Products on AWIPS?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Ensembles in NCEP operation</a:t>
            </a:r>
          </a:p>
          <a:p>
            <a:pPr lvl="1"/>
            <a:r>
              <a:rPr lang="en-US" dirty="0" smtClean="0"/>
              <a:t>21 years anniversary of global ensemble in operation for both NCEP and ECMWF (Dec. 1992)</a:t>
            </a:r>
          </a:p>
          <a:p>
            <a:pPr lvl="1"/>
            <a:r>
              <a:rPr lang="en-US" dirty="0" smtClean="0"/>
              <a:t>13 years of regional ensemble (SREF) for NCEP operation (2001)</a:t>
            </a:r>
          </a:p>
          <a:p>
            <a:r>
              <a:rPr lang="en-US" dirty="0" smtClean="0"/>
              <a:t>Current status of ensemble products</a:t>
            </a:r>
          </a:p>
          <a:p>
            <a:pPr lvl="1"/>
            <a:r>
              <a:rPr lang="en-US" dirty="0" smtClean="0"/>
              <a:t>NCEP service centers could use all possible ensemble products (information)</a:t>
            </a:r>
          </a:p>
          <a:p>
            <a:pPr lvl="1"/>
            <a:r>
              <a:rPr lang="en-US" dirty="0" smtClean="0"/>
              <a:t>But regional office and WFO not, if they rely on AWIPS ……</a:t>
            </a:r>
          </a:p>
          <a:p>
            <a:pPr lvl="1"/>
            <a:r>
              <a:rPr lang="en-US" dirty="0" smtClean="0"/>
              <a:t>For example: GEFS/NAEFS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afs38</a:t>
            </a:r>
            <a:r>
              <a:rPr lang="en-US" dirty="0">
                <a:solidFill>
                  <a:srgbClr val="FF0000"/>
                </a:solidFill>
              </a:rPr>
              <a:t>, wafs39, wafs40 grids (3447 grid points)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00UTC and 12UTC initial forecasts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Every 6 hours out to 192 hours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GFS control + </a:t>
            </a:r>
            <a:r>
              <a:rPr lang="en-US" dirty="0" err="1">
                <a:solidFill>
                  <a:srgbClr val="FF0000"/>
                </a:solidFill>
              </a:rPr>
              <a:t>ens</a:t>
            </a:r>
            <a:r>
              <a:rPr lang="en-US" dirty="0">
                <a:solidFill>
                  <a:srgbClr val="FF0000"/>
                </a:solidFill>
              </a:rPr>
              <a:t> control + 10 ensemble members (+/- 5)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22 variables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</a:p>
          <a:p>
            <a:r>
              <a:rPr lang="en-US" dirty="0" smtClean="0"/>
              <a:t>What is the expectation from AWIPS II?</a:t>
            </a:r>
          </a:p>
          <a:p>
            <a:pPr lvl="1"/>
            <a:r>
              <a:rPr lang="en-US" dirty="0" smtClean="0"/>
              <a:t>We have already developed functionality of probabilistic forecast</a:t>
            </a:r>
          </a:p>
          <a:p>
            <a:r>
              <a:rPr lang="en-US" dirty="0"/>
              <a:t>SREC -  Software Recommendation and Evaluation Committee</a:t>
            </a:r>
            <a:endParaRPr lang="en-US" dirty="0" smtClean="0"/>
          </a:p>
          <a:p>
            <a:r>
              <a:rPr lang="en-US" dirty="0" smtClean="0"/>
              <a:t>Increase bandwidth/storage, setup priorities?</a:t>
            </a:r>
          </a:p>
          <a:p>
            <a:r>
              <a:rPr lang="en-US" dirty="0" smtClean="0"/>
              <a:t>What can we do?</a:t>
            </a:r>
          </a:p>
          <a:p>
            <a:r>
              <a:rPr lang="en-US" dirty="0" smtClean="0"/>
              <a:t>Can we have ensemble mean and spread first on AWIPS?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5E40B-F366-41EB-B7BD-03C960FF8E51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08547" name="Line 2"/>
          <p:cNvSpPr>
            <a:spLocks noChangeShapeType="1"/>
          </p:cNvSpPr>
          <p:nvPr/>
        </p:nvSpPr>
        <p:spPr bwMode="auto">
          <a:xfrm flipV="1">
            <a:off x="533400" y="3352800"/>
            <a:ext cx="8610600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48" name="Line 3"/>
          <p:cNvSpPr>
            <a:spLocks noChangeShapeType="1"/>
          </p:cNvSpPr>
          <p:nvPr/>
        </p:nvSpPr>
        <p:spPr bwMode="auto">
          <a:xfrm>
            <a:off x="3352800" y="2971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49" name="Line 4"/>
          <p:cNvSpPr>
            <a:spLocks noChangeShapeType="1"/>
          </p:cNvSpPr>
          <p:nvPr/>
        </p:nvSpPr>
        <p:spPr bwMode="auto">
          <a:xfrm>
            <a:off x="1905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50" name="Line 5"/>
          <p:cNvSpPr>
            <a:spLocks noChangeShapeType="1"/>
          </p:cNvSpPr>
          <p:nvPr/>
        </p:nvSpPr>
        <p:spPr bwMode="auto">
          <a:xfrm>
            <a:off x="6172200" y="2590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51" name="Text Box 6"/>
          <p:cNvSpPr txBox="1">
            <a:spLocks noChangeArrowheads="1"/>
          </p:cNvSpPr>
          <p:nvPr/>
        </p:nvSpPr>
        <p:spPr bwMode="auto">
          <a:xfrm>
            <a:off x="1143000" y="3429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week-1</a:t>
            </a:r>
          </a:p>
        </p:txBody>
      </p:sp>
      <p:sp>
        <p:nvSpPr>
          <p:cNvPr id="108552" name="Rectangle 7"/>
          <p:cNvSpPr>
            <a:spLocks noChangeArrowheads="1"/>
          </p:cNvSpPr>
          <p:nvPr/>
        </p:nvSpPr>
        <p:spPr bwMode="auto">
          <a:xfrm>
            <a:off x="2514600" y="3429000"/>
            <a:ext cx="67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/>
          <a:p>
            <a:r>
              <a:rPr lang="en-US" sz="1200"/>
              <a:t>week-2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5715000" y="34290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one month</a:t>
            </a:r>
          </a:p>
        </p:txBody>
      </p:sp>
      <p:sp>
        <p:nvSpPr>
          <p:cNvPr id="108554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1676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/>
              <a:t>GEFS/NAEFS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/>
              <a:t>service</a:t>
            </a: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533400" y="25908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2743200" y="2819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57" name="Line 12"/>
          <p:cNvSpPr>
            <a:spLocks noChangeShapeType="1"/>
          </p:cNvSpPr>
          <p:nvPr/>
        </p:nvSpPr>
        <p:spPr bwMode="auto">
          <a:xfrm flipH="1">
            <a:off x="533400" y="2819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58" name="Rectangle 13"/>
          <p:cNvSpPr>
            <a:spLocks noChangeArrowheads="1"/>
          </p:cNvSpPr>
          <p:nvPr/>
        </p:nvSpPr>
        <p:spPr bwMode="auto">
          <a:xfrm>
            <a:off x="7235825" y="2819400"/>
            <a:ext cx="9144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/>
              <a:t>CFS</a:t>
            </a:r>
          </a:p>
          <a:p>
            <a:pPr algn="ctr">
              <a:lnSpc>
                <a:spcPct val="80000"/>
              </a:lnSpc>
            </a:pPr>
            <a:r>
              <a:rPr lang="en-US"/>
              <a:t>service</a:t>
            </a:r>
          </a:p>
        </p:txBody>
      </p:sp>
      <p:sp>
        <p:nvSpPr>
          <p:cNvPr id="108559" name="Line 14"/>
          <p:cNvSpPr>
            <a:spLocks noChangeShapeType="1"/>
          </p:cNvSpPr>
          <p:nvPr/>
        </p:nvSpPr>
        <p:spPr bwMode="auto">
          <a:xfrm flipH="1">
            <a:off x="3352800" y="3124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60" name="Text Box 15"/>
          <p:cNvSpPr txBox="1">
            <a:spLocks noChangeArrowheads="1"/>
          </p:cNvSpPr>
          <p:nvPr/>
        </p:nvSpPr>
        <p:spPr bwMode="auto">
          <a:xfrm>
            <a:off x="1676400" y="3738282"/>
            <a:ext cx="2362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/>
              <a:t>Weather/Climate linkage</a:t>
            </a:r>
          </a:p>
        </p:txBody>
      </p:sp>
      <p:sp>
        <p:nvSpPr>
          <p:cNvPr id="108561" name="Line 16"/>
          <p:cNvSpPr>
            <a:spLocks noChangeShapeType="1"/>
          </p:cNvSpPr>
          <p:nvPr/>
        </p:nvSpPr>
        <p:spPr bwMode="auto">
          <a:xfrm>
            <a:off x="8153400" y="3124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108562" name="Rectangle 17"/>
          <p:cNvSpPr>
            <a:spLocks noChangeArrowheads="1"/>
          </p:cNvSpPr>
          <p:nvPr/>
        </p:nvSpPr>
        <p:spPr bwMode="auto">
          <a:xfrm>
            <a:off x="381000" y="609600"/>
            <a:ext cx="3505200" cy="19050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r>
              <a:rPr lang="en-US" sz="1200" dirty="0"/>
              <a:t>NCEP/GEFS </a:t>
            </a:r>
            <a:r>
              <a:rPr lang="en-US" sz="1200" dirty="0" smtClean="0"/>
              <a:t>is running on </a:t>
            </a:r>
            <a:r>
              <a:rPr lang="en-US" sz="1200" dirty="0"/>
              <a:t>T254L42 </a:t>
            </a:r>
            <a:r>
              <a:rPr lang="en-US" sz="1200" dirty="0" smtClean="0"/>
              <a:t>(GFS 9.0 </a:t>
            </a:r>
            <a:endParaRPr lang="en-US" sz="1200" dirty="0"/>
          </a:p>
          <a:p>
            <a:r>
              <a:rPr lang="en-US" sz="1200" dirty="0"/>
              <a:t>version) resolution with tuned ETR initial  </a:t>
            </a:r>
          </a:p>
          <a:p>
            <a:r>
              <a:rPr lang="en-US" sz="1200" dirty="0"/>
              <a:t>perturbations and adjusted STTP scheme</a:t>
            </a:r>
          </a:p>
          <a:p>
            <a:r>
              <a:rPr lang="en-US" sz="1200" dirty="0"/>
              <a:t>for 21 ensemble members, forecast out to </a:t>
            </a:r>
          </a:p>
          <a:p>
            <a:r>
              <a:rPr lang="en-US" sz="1200" dirty="0"/>
              <a:t>16 days and 4 cycles per day. </a:t>
            </a:r>
            <a:r>
              <a:rPr lang="en-US" sz="1200" b="1" dirty="0">
                <a:solidFill>
                  <a:srgbClr val="FF0000"/>
                </a:solidFill>
              </a:rPr>
              <a:t>Extended to 45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days at T126L28/42 resolution, 00UTC only 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(uncoupled)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dirty="0"/>
              <a:t>NAEFS will </a:t>
            </a:r>
            <a:r>
              <a:rPr lang="en-US" sz="1200" dirty="0" smtClean="0"/>
              <a:t>consider to include </a:t>
            </a:r>
            <a:r>
              <a:rPr lang="en-US" sz="1200" dirty="0"/>
              <a:t>FNMOC ensemble in 2011, </a:t>
            </a:r>
          </a:p>
          <a:p>
            <a:r>
              <a:rPr lang="en-US" sz="1200" dirty="0"/>
              <a:t>with improving post process which include</a:t>
            </a:r>
          </a:p>
          <a:p>
            <a:r>
              <a:rPr lang="en-US" sz="1200" dirty="0"/>
              <a:t>bias correction, dual resolution and down scaling</a:t>
            </a:r>
          </a:p>
        </p:txBody>
      </p:sp>
      <p:sp>
        <p:nvSpPr>
          <p:cNvPr id="108563" name="AutoShape 18"/>
          <p:cNvSpPr>
            <a:spLocks noChangeArrowheads="1"/>
          </p:cNvSpPr>
          <p:nvPr/>
        </p:nvSpPr>
        <p:spPr bwMode="auto">
          <a:xfrm>
            <a:off x="3886200" y="1524000"/>
            <a:ext cx="1981200" cy="990600"/>
          </a:xfrm>
          <a:prstGeom prst="cloudCallout">
            <a:avLst>
              <a:gd name="adj1" fmla="val -20671"/>
              <a:gd name="adj2" fmla="val 14695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en-US"/>
              <a:t>Main event</a:t>
            </a:r>
          </a:p>
          <a:p>
            <a:pPr algn="ctr"/>
            <a:r>
              <a:rPr lang="en-US"/>
              <a:t>MJO</a:t>
            </a:r>
          </a:p>
        </p:txBody>
      </p:sp>
      <p:sp>
        <p:nvSpPr>
          <p:cNvPr id="108564" name="Text Box 19"/>
          <p:cNvSpPr txBox="1">
            <a:spLocks noChangeArrowheads="1"/>
          </p:cNvSpPr>
          <p:nvPr/>
        </p:nvSpPr>
        <p:spPr bwMode="auto">
          <a:xfrm>
            <a:off x="1295400" y="0"/>
            <a:ext cx="723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8565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7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</a:rPr>
              <a:t>Future </a:t>
            </a:r>
            <a:r>
              <a:rPr lang="en-US" sz="4000" dirty="0" smtClean="0">
                <a:solidFill>
                  <a:srgbClr val="0000FF"/>
                </a:solidFill>
              </a:rPr>
              <a:t>Seamless Forecast System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8566" name="Rectangle 21"/>
          <p:cNvSpPr>
            <a:spLocks noChangeArrowheads="1"/>
          </p:cNvSpPr>
          <p:nvPr/>
        </p:nvSpPr>
        <p:spPr bwMode="auto">
          <a:xfrm>
            <a:off x="5410200" y="4038600"/>
            <a:ext cx="3733800" cy="2590800"/>
          </a:xfrm>
          <a:prstGeom prst="rect">
            <a:avLst/>
          </a:prstGeom>
          <a:solidFill>
            <a:srgbClr val="CCFFCC">
              <a:alpha val="67842"/>
            </a:srgb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r>
              <a:rPr lang="en-US" sz="1400" dirty="0"/>
              <a:t>Operational CFS has been implemented in</a:t>
            </a:r>
          </a:p>
          <a:p>
            <a:r>
              <a:rPr lang="en-US" sz="1400" dirty="0" smtClean="0"/>
              <a:t>2011 </a:t>
            </a:r>
            <a:r>
              <a:rPr lang="en-US" sz="1400" dirty="0"/>
              <a:t>with T126L64 atmospheric model</a:t>
            </a:r>
          </a:p>
          <a:p>
            <a:r>
              <a:rPr lang="en-US" sz="1400" dirty="0"/>
              <a:t>resolution (CFSv2, 2010version) which is fully </a:t>
            </a:r>
          </a:p>
          <a:p>
            <a:r>
              <a:rPr lang="en-US" sz="1400" dirty="0"/>
              <a:t>coupled with land, ocean and atmosphere</a:t>
            </a:r>
          </a:p>
          <a:p>
            <a:r>
              <a:rPr lang="en-US" sz="1400" dirty="0"/>
              <a:t>(GFS+MOM4+NOAH), 4 members per day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using </a:t>
            </a:r>
            <a:r>
              <a:rPr lang="en-US" sz="1400" dirty="0" smtClean="0"/>
              <a:t>CFS </a:t>
            </a:r>
            <a:r>
              <a:rPr lang="en-US" sz="1400" dirty="0"/>
              <a:t>reanalysis as initial conditions, </a:t>
            </a:r>
            <a:endParaRPr lang="en-US" sz="1400" dirty="0" smtClean="0"/>
          </a:p>
          <a:p>
            <a:r>
              <a:rPr lang="en-US" sz="1400" dirty="0" smtClean="0"/>
              <a:t>one </a:t>
            </a:r>
            <a:r>
              <a:rPr lang="en-US" sz="1400" dirty="0"/>
              <a:t>day older</a:t>
            </a:r>
            <a:r>
              <a:rPr lang="en-US" sz="1400" dirty="0" smtClean="0"/>
              <a:t>?), integrate </a:t>
            </a:r>
            <a:r>
              <a:rPr lang="en-US" sz="1400" dirty="0"/>
              <a:t>out to 9 months. </a:t>
            </a:r>
          </a:p>
          <a:p>
            <a:endParaRPr lang="en-US" sz="1400" dirty="0"/>
          </a:p>
          <a:p>
            <a:r>
              <a:rPr lang="en-US" dirty="0" smtClean="0">
                <a:solidFill>
                  <a:srgbClr val="FF0000"/>
                </a:solidFill>
              </a:rPr>
              <a:t>IMME and NMME - 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8567" name="AutoShape 22"/>
          <p:cNvSpPr>
            <a:spLocks noChangeArrowheads="1"/>
          </p:cNvSpPr>
          <p:nvPr/>
        </p:nvSpPr>
        <p:spPr bwMode="auto">
          <a:xfrm>
            <a:off x="0" y="4114800"/>
            <a:ext cx="3352800" cy="2590800"/>
          </a:xfrm>
          <a:prstGeom prst="wedgeRoundRectCallout">
            <a:avLst>
              <a:gd name="adj1" fmla="val 14206"/>
              <a:gd name="adj2" fmla="val -87701"/>
              <a:gd name="adj3" fmla="val 16667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0" tIns="45706" rIns="91410" bIns="45706"/>
          <a:lstStyle/>
          <a:p>
            <a:pPr marL="341313" indent="-341313" algn="ctr"/>
            <a:r>
              <a:rPr lang="en-US"/>
              <a:t>Main products:</a:t>
            </a:r>
          </a:p>
          <a:p>
            <a:pPr marL="341313" indent="-341313">
              <a:buFontTx/>
              <a:buAutoNum type="arabicPeriod"/>
            </a:pPr>
            <a:r>
              <a:rPr lang="en-US" sz="1400"/>
              <a:t>Probabilistic forecasts for every 6-hr out to 16 days, 4 times per day: 10%, 50%, 90%, ensemble mean, mode and spread.</a:t>
            </a:r>
          </a:p>
          <a:p>
            <a:pPr marL="341313" indent="-341313">
              <a:buFontTx/>
              <a:buAutoNum type="arabicPeriod"/>
            </a:pPr>
            <a:r>
              <a:rPr lang="en-US" sz="1400"/>
              <a:t>D6-10, week-2 temperature and precipitation probabilistic mean forecasts for above, below normal and normal forecast</a:t>
            </a:r>
          </a:p>
          <a:p>
            <a:pPr marL="341313" indent="-341313">
              <a:buFontTx/>
              <a:buAutoNum type="arabicPeriod"/>
            </a:pPr>
            <a:r>
              <a:rPr lang="en-US" sz="1400" b="1">
                <a:solidFill>
                  <a:srgbClr val="FF0000"/>
                </a:solidFill>
              </a:rPr>
              <a:t>MJO forecast (week 3 &amp; 4 … )</a:t>
            </a:r>
          </a:p>
        </p:txBody>
      </p:sp>
      <p:sp>
        <p:nvSpPr>
          <p:cNvPr id="108568" name="AutoShape 23"/>
          <p:cNvSpPr>
            <a:spLocks noChangeArrowheads="1"/>
          </p:cNvSpPr>
          <p:nvPr/>
        </p:nvSpPr>
        <p:spPr bwMode="auto">
          <a:xfrm>
            <a:off x="5334000" y="609600"/>
            <a:ext cx="3505200" cy="1828800"/>
          </a:xfrm>
          <a:prstGeom prst="wedgeEllipseCallout">
            <a:avLst>
              <a:gd name="adj1" fmla="val 32292"/>
              <a:gd name="adj2" fmla="val 61806"/>
            </a:avLst>
          </a:prstGeom>
          <a:solidFill>
            <a:schemeClr val="accent1">
              <a:alpha val="0"/>
            </a:schemeClr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lIns="91410" tIns="45706" rIns="91410" bIns="45706"/>
          <a:lstStyle/>
          <a:p>
            <a:pPr algn="ctr"/>
            <a:r>
              <a:rPr lang="en-US"/>
              <a:t>Main products:</a:t>
            </a:r>
          </a:p>
          <a:p>
            <a:pPr algn="ctr"/>
            <a:endParaRPr lang="en-US"/>
          </a:p>
          <a:p>
            <a:pPr algn="ctr"/>
            <a:r>
              <a:rPr lang="en-US"/>
              <a:t>ENSO predictions???</a:t>
            </a:r>
          </a:p>
          <a:p>
            <a:pPr algn="ctr"/>
            <a:r>
              <a:rPr lang="en-US"/>
              <a:t>Seasonal forecast???</a:t>
            </a:r>
          </a:p>
        </p:txBody>
      </p:sp>
      <p:sp>
        <p:nvSpPr>
          <p:cNvPr id="108569" name="Rectangle 24"/>
          <p:cNvSpPr>
            <a:spLocks noChangeArrowheads="1"/>
          </p:cNvSpPr>
          <p:nvPr/>
        </p:nvSpPr>
        <p:spPr bwMode="auto">
          <a:xfrm>
            <a:off x="533400" y="2590800"/>
            <a:ext cx="2819400" cy="762000"/>
          </a:xfrm>
          <a:prstGeom prst="rect">
            <a:avLst/>
          </a:prstGeom>
          <a:solidFill>
            <a:srgbClr val="FFFF99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/>
          </a:p>
        </p:txBody>
      </p:sp>
      <p:sp>
        <p:nvSpPr>
          <p:cNvPr id="108570" name="Rectangle 25"/>
          <p:cNvSpPr>
            <a:spLocks noChangeArrowheads="1"/>
          </p:cNvSpPr>
          <p:nvPr/>
        </p:nvSpPr>
        <p:spPr bwMode="auto">
          <a:xfrm>
            <a:off x="6172200" y="2590800"/>
            <a:ext cx="2971800" cy="762000"/>
          </a:xfrm>
          <a:prstGeom prst="rect">
            <a:avLst/>
          </a:prstGeom>
          <a:solidFill>
            <a:srgbClr val="CCFFCC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/>
          </a:p>
        </p:txBody>
      </p:sp>
      <p:sp>
        <p:nvSpPr>
          <p:cNvPr id="108571" name="AutoShape 26"/>
          <p:cNvSpPr>
            <a:spLocks/>
          </p:cNvSpPr>
          <p:nvPr/>
        </p:nvSpPr>
        <p:spPr bwMode="auto">
          <a:xfrm rot="-5400000">
            <a:off x="4552950" y="2152650"/>
            <a:ext cx="419100" cy="2819400"/>
          </a:xfrm>
          <a:prstGeom prst="leftBrace">
            <a:avLst>
              <a:gd name="adj1" fmla="val 56061"/>
              <a:gd name="adj2" fmla="val 50000"/>
            </a:avLst>
          </a:prstGeom>
          <a:noFill/>
          <a:ln w="254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10" tIns="45706" rIns="91410" bIns="45706" anchor="ctr"/>
          <a:lstStyle/>
          <a:p>
            <a:endParaRPr lang="en-US"/>
          </a:p>
        </p:txBody>
      </p:sp>
      <p:sp>
        <p:nvSpPr>
          <p:cNvPr id="108572" name="Text Box 27"/>
          <p:cNvSpPr txBox="1">
            <a:spLocks noChangeArrowheads="1"/>
          </p:cNvSpPr>
          <p:nvPr/>
        </p:nvSpPr>
        <p:spPr bwMode="auto">
          <a:xfrm>
            <a:off x="4191000" y="3733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>
                <a:solidFill>
                  <a:srgbClr val="990033"/>
                </a:solidFill>
              </a:rPr>
              <a:t>SEAMLESS</a:t>
            </a:r>
          </a:p>
        </p:txBody>
      </p:sp>
      <p:sp>
        <p:nvSpPr>
          <p:cNvPr id="108573" name="Rectangle 28"/>
          <p:cNvSpPr>
            <a:spLocks noChangeArrowheads="1"/>
          </p:cNvSpPr>
          <p:nvPr/>
        </p:nvSpPr>
        <p:spPr bwMode="auto">
          <a:xfrm>
            <a:off x="3352800" y="2590800"/>
            <a:ext cx="28194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/>
          </a:p>
        </p:txBody>
      </p:sp>
      <p:sp>
        <p:nvSpPr>
          <p:cNvPr id="108574" name="Rectangle 29"/>
          <p:cNvSpPr>
            <a:spLocks noChangeArrowheads="1"/>
          </p:cNvSpPr>
          <p:nvPr/>
        </p:nvSpPr>
        <p:spPr bwMode="auto">
          <a:xfrm>
            <a:off x="3352800" y="2971800"/>
            <a:ext cx="2819400" cy="381000"/>
          </a:xfrm>
          <a:prstGeom prst="rect">
            <a:avLst/>
          </a:prstGeom>
          <a:solidFill>
            <a:srgbClr val="CCFFCC">
              <a:alpha val="4588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1410" tIns="45706" rIns="91410" bIns="45706" anchor="ctr"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3505200" y="4572000"/>
            <a:ext cx="1752600" cy="1905000"/>
          </a:xfrm>
          <a:prstGeom prst="wedgeRoundRectCallout">
            <a:avLst>
              <a:gd name="adj1" fmla="val -96459"/>
              <a:gd name="adj2" fmla="val -1339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The quality of NAEFS week-2 forecast </a:t>
            </a:r>
          </a:p>
          <a:p>
            <a:pPr algn="ctr"/>
            <a:endParaRPr lang="en-US" sz="1600" dirty="0">
              <a:solidFill>
                <a:srgbClr val="0000FF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CPC will review it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898" y="-138519"/>
            <a:ext cx="8229600" cy="1143000"/>
          </a:xfrm>
        </p:spPr>
        <p:txBody>
          <a:bodyPr/>
          <a:lstStyle/>
          <a:p>
            <a:r>
              <a:rPr lang="es-ES_tradnl" dirty="0" smtClean="0"/>
              <a:t>IMME Status </a:t>
            </a:r>
            <a:r>
              <a:rPr lang="es-ES_tradnl" sz="2400" dirty="0" smtClean="0"/>
              <a:t>– </a:t>
            </a:r>
            <a:r>
              <a:rPr lang="es-ES_tradnl" sz="2400" dirty="0" err="1" smtClean="0"/>
              <a:t>Malaquias</a:t>
            </a:r>
            <a:r>
              <a:rPr lang="es-ES_tradnl" sz="2400" dirty="0" smtClean="0"/>
              <a:t> Pena</a:t>
            </a:r>
            <a:endParaRPr lang="es-ES_trad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0059" y="996193"/>
            <a:ext cx="5265787" cy="5647888"/>
          </a:xfrm>
        </p:spPr>
        <p:txBody>
          <a:bodyPr>
            <a:noAutofit/>
          </a:bodyPr>
          <a:lstStyle/>
          <a:p>
            <a:r>
              <a:rPr lang="en-US" sz="1600" dirty="0" smtClean="0"/>
              <a:t>Datasets: </a:t>
            </a:r>
          </a:p>
          <a:p>
            <a:pPr lvl="1"/>
            <a:r>
              <a:rPr lang="en-US" sz="1400" dirty="0" smtClean="0"/>
              <a:t>CFSv2, ECMWF, </a:t>
            </a:r>
            <a:r>
              <a:rPr lang="en-US" sz="1400" dirty="0" err="1" smtClean="0"/>
              <a:t>MeteoFrance</a:t>
            </a:r>
            <a:r>
              <a:rPr lang="en-US" sz="1400" dirty="0" smtClean="0"/>
              <a:t> and </a:t>
            </a:r>
            <a:r>
              <a:rPr lang="en-US" sz="1400" dirty="0" err="1" smtClean="0"/>
              <a:t>MetOffice</a:t>
            </a:r>
            <a:endParaRPr lang="en-US" sz="1400" dirty="0" smtClean="0"/>
          </a:p>
          <a:p>
            <a:pPr lvl="1"/>
            <a:r>
              <a:rPr lang="en-US" sz="1400" dirty="0" smtClean="0"/>
              <a:t>Real-time forecasts and corresponding model </a:t>
            </a:r>
            <a:r>
              <a:rPr lang="en-US" sz="1400" dirty="0" err="1" smtClean="0"/>
              <a:t>hindcasts</a:t>
            </a:r>
            <a:endParaRPr lang="en-US" sz="1400" dirty="0"/>
          </a:p>
          <a:p>
            <a:pPr lvl="1"/>
            <a:r>
              <a:rPr lang="en-US" sz="1400" dirty="0" smtClean="0"/>
              <a:t>Leads: 0 to 6 months. Variables: </a:t>
            </a:r>
            <a:r>
              <a:rPr lang="en-US" sz="1400" dirty="0" err="1" smtClean="0"/>
              <a:t>Precip</a:t>
            </a:r>
            <a:r>
              <a:rPr lang="en-US" sz="1400" dirty="0" smtClean="0"/>
              <a:t> Rate, 2mT, SST </a:t>
            </a:r>
          </a:p>
          <a:p>
            <a:r>
              <a:rPr lang="en-US" sz="1600" dirty="0" smtClean="0"/>
              <a:t>Data process algorithms</a:t>
            </a:r>
          </a:p>
          <a:p>
            <a:pPr lvl="1"/>
            <a:r>
              <a:rPr lang="en-US" sz="1400" dirty="0" smtClean="0"/>
              <a:t>Decoding, bias correction, multi-model combination and data display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reated algorithms and transitioned to WCOSS</a:t>
            </a:r>
          </a:p>
          <a:p>
            <a:pPr lvl="1"/>
            <a:r>
              <a:rPr lang="en-US" sz="1400" dirty="0" smtClean="0"/>
              <a:t>Created algorithms for model </a:t>
            </a:r>
            <a:r>
              <a:rPr lang="en-US" sz="1400" dirty="0" err="1" smtClean="0"/>
              <a:t>intercomparison</a:t>
            </a:r>
            <a:r>
              <a:rPr lang="en-US" sz="1400" dirty="0" smtClean="0"/>
              <a:t> prediction skills</a:t>
            </a:r>
            <a:endParaRPr lang="en-US" sz="1600" dirty="0"/>
          </a:p>
          <a:p>
            <a:r>
              <a:rPr lang="en-US" sz="1600" dirty="0" smtClean="0"/>
              <a:t>Products </a:t>
            </a:r>
            <a:endParaRPr lang="en-US" sz="1600" dirty="0"/>
          </a:p>
          <a:p>
            <a:pPr lvl="1"/>
            <a:r>
              <a:rPr lang="en-US" sz="1400" dirty="0" smtClean="0"/>
              <a:t>Monthly mean forecasts maps: Globe and North America</a:t>
            </a:r>
          </a:p>
          <a:p>
            <a:pPr lvl="1"/>
            <a:r>
              <a:rPr lang="en-US" sz="1400" dirty="0" smtClean="0"/>
              <a:t>Niño 3.4 forecast plumes</a:t>
            </a:r>
          </a:p>
          <a:p>
            <a:pPr lvl="1"/>
            <a:r>
              <a:rPr lang="en-US" sz="1400" dirty="0" smtClean="0"/>
              <a:t>Posted individual model forecasts on a regular basis in a password-protected website for use by CPC’s forecasters</a:t>
            </a:r>
          </a:p>
          <a:p>
            <a:r>
              <a:rPr lang="en-US" sz="1600" dirty="0" smtClean="0"/>
              <a:t>Developments</a:t>
            </a:r>
          </a:p>
          <a:p>
            <a:pPr lvl="1"/>
            <a:r>
              <a:rPr lang="en-US" sz="1400" dirty="0" smtClean="0"/>
              <a:t>Probabilistic forecast products</a:t>
            </a:r>
          </a:p>
          <a:p>
            <a:pPr lvl="1"/>
            <a:r>
              <a:rPr lang="en-US" sz="1400" dirty="0" smtClean="0"/>
              <a:t>Sophisticated multi-model combination</a:t>
            </a:r>
          </a:p>
          <a:p>
            <a:pPr lvl="1"/>
            <a:r>
              <a:rPr lang="en-US" sz="1400" dirty="0" smtClean="0"/>
              <a:t>Potential to use for seasonal Hurricane prediction</a:t>
            </a:r>
          </a:p>
          <a:p>
            <a:endParaRPr lang="en-US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544" y="833576"/>
            <a:ext cx="3114120" cy="2378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31" y="4897262"/>
            <a:ext cx="2801475" cy="196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360" y="3275374"/>
            <a:ext cx="2388047" cy="16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177" y="-81571"/>
            <a:ext cx="8229600" cy="1143000"/>
          </a:xfrm>
        </p:spPr>
        <p:txBody>
          <a:bodyPr/>
          <a:lstStyle/>
          <a:p>
            <a:r>
              <a:rPr lang="es-ES_tradnl" dirty="0"/>
              <a:t>N</a:t>
            </a:r>
            <a:r>
              <a:rPr lang="es-ES_tradnl" dirty="0" smtClean="0"/>
              <a:t>MME Status </a:t>
            </a:r>
            <a:r>
              <a:rPr lang="es-ES_tradnl" sz="2400" dirty="0" smtClean="0"/>
              <a:t>– </a:t>
            </a:r>
            <a:r>
              <a:rPr lang="es-ES_tradnl" sz="2400" dirty="0" err="1" smtClean="0"/>
              <a:t>Malaquias</a:t>
            </a:r>
            <a:r>
              <a:rPr lang="es-ES_tradnl" sz="2400" dirty="0" smtClean="0"/>
              <a:t> Pena</a:t>
            </a:r>
            <a:endParaRPr lang="es-ES_tradnl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60002" y="1239533"/>
            <a:ext cx="4783998" cy="50793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process algorithms</a:t>
            </a:r>
          </a:p>
          <a:p>
            <a:pPr lvl="1"/>
            <a:r>
              <a:rPr lang="en-US" sz="2000" dirty="0" smtClean="0"/>
              <a:t>Decoding and encoding into a uniform GRIB format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ransitioned algorithms to WCOSS</a:t>
            </a:r>
          </a:p>
          <a:p>
            <a:pPr lvl="1"/>
            <a:r>
              <a:rPr lang="en-US" sz="2000" dirty="0" smtClean="0"/>
              <a:t>Forecast verification algorithms</a:t>
            </a:r>
            <a:endParaRPr lang="en-US" sz="2000" dirty="0"/>
          </a:p>
          <a:p>
            <a:r>
              <a:rPr lang="en-US" sz="2400" dirty="0" smtClean="0"/>
              <a:t>Products are generated by CPC personnel</a:t>
            </a:r>
            <a:endParaRPr lang="en-US" sz="2400" dirty="0"/>
          </a:p>
          <a:p>
            <a:pPr lvl="1"/>
            <a:r>
              <a:rPr lang="en-US" sz="2000" dirty="0" smtClean="0"/>
              <a:t>IMME and NMME share similar product generation strategy</a:t>
            </a:r>
          </a:p>
          <a:p>
            <a:r>
              <a:rPr lang="en-US" sz="2400" dirty="0" smtClean="0"/>
              <a:t>Developments</a:t>
            </a:r>
          </a:p>
          <a:p>
            <a:pPr lvl="1"/>
            <a:r>
              <a:rPr lang="en-US" sz="2000" dirty="0" smtClean="0"/>
              <a:t>CFSv2 6hr data format conversion and transfer to NCAR for NMME Phase II</a:t>
            </a:r>
          </a:p>
        </p:txBody>
      </p:sp>
      <p:pic>
        <p:nvPicPr>
          <p:cNvPr id="3" name="Picture 2" descr="NMME_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2" y="1324169"/>
            <a:ext cx="4266490" cy="46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840"/>
            <a:ext cx="8229600" cy="1143000"/>
          </a:xfrm>
        </p:spPr>
        <p:txBody>
          <a:bodyPr/>
          <a:lstStyle/>
          <a:p>
            <a:r>
              <a:rPr lang="es-ES_tradnl" dirty="0" smtClean="0"/>
              <a:t>Extended GEFS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1234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lgorithms</a:t>
            </a:r>
          </a:p>
          <a:p>
            <a:pPr lvl="1"/>
            <a:r>
              <a:rPr lang="en-US" sz="2000" dirty="0" smtClean="0"/>
              <a:t>Setup algorithms to run GEFS out to 32 days</a:t>
            </a:r>
          </a:p>
          <a:p>
            <a:pPr lvl="1"/>
            <a:r>
              <a:rPr lang="en-US" sz="2000" dirty="0" smtClean="0"/>
              <a:t>Forecast integrations for Summer 2011, Winter 2011-2012 and Winter 2012-2013</a:t>
            </a:r>
          </a:p>
          <a:p>
            <a:r>
              <a:rPr lang="en-US" sz="2400" dirty="0" smtClean="0"/>
              <a:t>Developments</a:t>
            </a:r>
          </a:p>
          <a:p>
            <a:pPr lvl="1"/>
            <a:r>
              <a:rPr lang="en-US" sz="2000" dirty="0" smtClean="0"/>
              <a:t>500hPa and MJO signal comparisons with CFSv2 benchmark (75% progress)</a:t>
            </a:r>
          </a:p>
          <a:p>
            <a:pPr lvl="1"/>
            <a:r>
              <a:rPr lang="en-US" sz="2000" dirty="0" smtClean="0"/>
              <a:t>Retrospective GEFS generation for bias correction (10% progress)</a:t>
            </a:r>
          </a:p>
          <a:p>
            <a:pPr lvl="1"/>
            <a:r>
              <a:rPr lang="en-US" sz="2000" dirty="0" smtClean="0"/>
              <a:t>Generation of Breeding perturbations in the coupled GFS-MOM (20% progress)</a:t>
            </a:r>
          </a:p>
          <a:p>
            <a:pPr lvl="1"/>
            <a:r>
              <a:rPr lang="en-US" sz="2000" dirty="0" smtClean="0"/>
              <a:t>Development into prescribing realistic SST</a:t>
            </a:r>
            <a:r>
              <a:rPr lang="en-US" sz="2000" dirty="0"/>
              <a:t> </a:t>
            </a:r>
            <a:r>
              <a:rPr lang="en-US" sz="2000" dirty="0" smtClean="0"/>
              <a:t>in the GEFS (5%)</a:t>
            </a:r>
          </a:p>
        </p:txBody>
      </p:sp>
    </p:spTree>
    <p:extLst>
      <p:ext uri="{BB962C8B-B14F-4D97-AF65-F5344CB8AC3E}">
        <p14:creationId xmlns:p14="http://schemas.microsoft.com/office/powerpoint/2010/main" val="105563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3" y="3500501"/>
            <a:ext cx="4380717" cy="3285538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268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Selected Results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6525" y="1053141"/>
            <a:ext cx="2988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For typical atmospheric variables the GEFS outperforms the operational CFS during the first two weeks</a:t>
            </a:r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356525" y="4268635"/>
            <a:ext cx="3949558" cy="2585323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dirty="0" smtClean="0"/>
              <a:t>Beyond 3 weeks. The GEFS shows strong systematic errors. SST errors in the GEFS deteriorates skill of MJO and low-level variables.</a:t>
            </a:r>
          </a:p>
          <a:p>
            <a:r>
              <a:rPr lang="en-US" dirty="0" smtClean="0"/>
              <a:t>Steps to make to improve the system: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Implement systematic error correction strategy through </a:t>
            </a:r>
            <a:r>
              <a:rPr lang="en-US" dirty="0" err="1" smtClean="0"/>
              <a:t>hindcast</a:t>
            </a:r>
            <a:r>
              <a:rPr lang="en-US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Prescribe realistic SSTs or perform coupled GEFS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11410" y="2985256"/>
            <a:ext cx="3237089" cy="10557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0000FF"/>
                </a:solidFill>
              </a:rPr>
              <a:t>Dashed lines: GEFS T254&amp;190L42, 21 members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Continuous lines: CFSv2 T126L64, 16 members</a:t>
            </a:r>
            <a:endParaRPr lang="en-US" sz="1000" dirty="0">
              <a:solidFill>
                <a:srgbClr val="0000FF"/>
              </a:solidFill>
            </a:endParaRPr>
          </a:p>
        </p:txBody>
      </p:sp>
      <p:pic>
        <p:nvPicPr>
          <p:cNvPr id="9" name="Picture 8" descr="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54" y="748984"/>
            <a:ext cx="4788237" cy="27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Future Plan of the Ensemble Prediction System for HWRF – Stream 1.5 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- Zhan Zhang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7500" lnSpcReduction="20000"/>
          </a:bodyPr>
          <a:lstStyle/>
          <a:p>
            <a:pPr marL="514350" indent="-514350" algn="l"/>
            <a:r>
              <a:rPr lang="en-US" dirty="0" smtClean="0">
                <a:solidFill>
                  <a:srgbClr val="FF0000"/>
                </a:solidFill>
              </a:rPr>
              <a:t>1.   IC/BC Perturbations</a:t>
            </a: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- Large scale flow based, from future GEFS;</a:t>
            </a: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- Initialize the HWRF system from Global EPS-based fields as IC and BC;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- Reduce uncertainties in model IC/BC in the large scale flows.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rgbClr val="FF0000"/>
                </a:solidFill>
              </a:rPr>
              <a:t> 2.    Model Physics Perturbations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       - Physics –based method;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       - </a:t>
            </a:r>
            <a:r>
              <a:rPr lang="en-US" dirty="0">
                <a:solidFill>
                  <a:schemeClr val="tx1"/>
                </a:solidFill>
              </a:rPr>
              <a:t>Stochastic Perturbed Parameterization Tendencies (SPPT); 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- </a:t>
            </a:r>
            <a:r>
              <a:rPr lang="en-US" dirty="0" smtClean="0">
                <a:solidFill>
                  <a:srgbClr val="0070C0"/>
                </a:solidFill>
              </a:rPr>
              <a:t>Perturbing the convective trigger in the current SAS scheme to generate ensembles;  </a:t>
            </a:r>
          </a:p>
          <a:p>
            <a:pPr marL="514350" indent="-514350" algn="l"/>
            <a:r>
              <a:rPr lang="en-US" dirty="0" smtClean="0">
                <a:solidFill>
                  <a:schemeClr val="tx1"/>
                </a:solidFill>
              </a:rPr>
              <a:t>       - Reduce uncertainties from model physics.</a:t>
            </a:r>
          </a:p>
          <a:p>
            <a:pPr marL="514350" indent="-514350" algn="l"/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dirty="0" smtClean="0">
                <a:solidFill>
                  <a:srgbClr val="FF0000"/>
                </a:solidFill>
              </a:rPr>
              <a:t>3.  10 ensemble members will be generated by combining the above two perturbations.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600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Main Accomplishments in 2013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for WCOSS transition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1722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GEFS </a:t>
            </a:r>
            <a:endParaRPr lang="en-US" dirty="0"/>
          </a:p>
          <a:p>
            <a:r>
              <a:rPr lang="en-US" dirty="0" smtClean="0"/>
              <a:t>NAEFS</a:t>
            </a:r>
          </a:p>
          <a:p>
            <a:r>
              <a:rPr lang="en-US" dirty="0" smtClean="0"/>
              <a:t>CCPA</a:t>
            </a:r>
          </a:p>
          <a:p>
            <a:r>
              <a:rPr lang="en-US" dirty="0" smtClean="0"/>
              <a:t>WSR</a:t>
            </a:r>
          </a:p>
          <a:p>
            <a:r>
              <a:rPr lang="en-US" dirty="0" smtClean="0"/>
              <a:t>SREF    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8CF4A-E3F1-49C0-AC07-5AA6D119BD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5720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A320A-8FA0-4968-B411-040E31149F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fig_ALAL1112_t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4209473" cy="2976700"/>
          </a:xfrm>
          <a:prstGeom prst="rect">
            <a:avLst/>
          </a:prstGeom>
        </p:spPr>
      </p:pic>
      <p:pic>
        <p:nvPicPr>
          <p:cNvPr id="8" name="Picture 7" descr="fig_ALAL1112_wi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4145732" cy="2931625"/>
          </a:xfrm>
          <a:prstGeom prst="rect">
            <a:avLst/>
          </a:prstGeom>
        </p:spPr>
      </p:pic>
      <p:pic>
        <p:nvPicPr>
          <p:cNvPr id="9" name="Picture 8" descr="fig_EPAL2012_wi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657600"/>
            <a:ext cx="4095750" cy="29781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13716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ATL-Intensity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2743200"/>
            <a:ext cx="21336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~14% improvement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4343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EP-Intensity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5943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~22% improvement at day 5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2743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comparable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ATL-Track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 descr="fig_EPAL1112_tk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657600"/>
            <a:ext cx="4202546" cy="2971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43200" y="4038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EP-Track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59436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~23% improvement at day 4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Comparison between HWRF Ensemble and Deterministic systems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2012-2013 Storms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NCEP Wave Ensemble Forecast System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- Contributed by Henrique </a:t>
            </a:r>
            <a:r>
              <a:rPr lang="en-US" sz="2200" dirty="0" err="1">
                <a:solidFill>
                  <a:srgbClr val="0000FF"/>
                </a:solidFill>
              </a:rPr>
              <a:t>Alves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59051"/>
            <a:ext cx="8763000" cy="5791200"/>
          </a:xfrm>
        </p:spPr>
        <p:txBody>
          <a:bodyPr>
            <a:normAutofit/>
          </a:bodyPr>
          <a:lstStyle/>
          <a:p>
            <a:r>
              <a:rPr lang="en-US" dirty="0"/>
              <a:t>Planned upgrades for wave </a:t>
            </a:r>
            <a:r>
              <a:rPr lang="en-US" dirty="0" smtClean="0"/>
              <a:t>ensembles:</a:t>
            </a:r>
          </a:p>
          <a:p>
            <a:pPr lvl="1"/>
            <a:r>
              <a:rPr lang="en-US" sz="2400" dirty="0" smtClean="0"/>
              <a:t>Spatial </a:t>
            </a:r>
            <a:r>
              <a:rPr lang="en-US" sz="2400" dirty="0"/>
              <a:t>(30min) and spectral (XLF=1.07) resolution </a:t>
            </a:r>
            <a:r>
              <a:rPr lang="en-US" sz="2400" dirty="0" smtClean="0"/>
              <a:t>upgrades</a:t>
            </a:r>
          </a:p>
          <a:p>
            <a:pPr lvl="1"/>
            <a:r>
              <a:rPr lang="en-US" sz="2400" dirty="0" smtClean="0"/>
              <a:t>Spatial </a:t>
            </a:r>
            <a:r>
              <a:rPr lang="en-US" sz="2400" dirty="0"/>
              <a:t>grids mosaic using 3 </a:t>
            </a:r>
            <a:r>
              <a:rPr lang="en-US" sz="2400" dirty="0" smtClean="0"/>
              <a:t>domains</a:t>
            </a:r>
          </a:p>
          <a:p>
            <a:pPr lvl="1"/>
            <a:r>
              <a:rPr lang="en-US" sz="2400" dirty="0" smtClean="0"/>
              <a:t>Upgrade </a:t>
            </a:r>
            <a:r>
              <a:rPr lang="en-US" sz="2400" dirty="0"/>
              <a:t>to new wave generation physics package used in deterministic wave </a:t>
            </a:r>
            <a:r>
              <a:rPr lang="en-US" sz="2400" dirty="0" smtClean="0"/>
              <a:t>model</a:t>
            </a:r>
          </a:p>
          <a:p>
            <a:pPr lvl="1"/>
            <a:r>
              <a:rPr lang="en-US" sz="2400" dirty="0" smtClean="0"/>
              <a:t>Additional </a:t>
            </a:r>
            <a:r>
              <a:rPr lang="en-US" sz="2400" dirty="0"/>
              <a:t>output parameters matching deterministic wave </a:t>
            </a:r>
            <a:r>
              <a:rPr lang="en-US" sz="2400" dirty="0" smtClean="0"/>
              <a:t>models</a:t>
            </a:r>
          </a:p>
          <a:p>
            <a:pPr lvl="1"/>
            <a:r>
              <a:rPr lang="en-US" sz="2400" dirty="0" smtClean="0"/>
              <a:t>Additional </a:t>
            </a:r>
            <a:r>
              <a:rPr lang="en-US" sz="2400" dirty="0"/>
              <a:t>point outputs matching deterministic wave </a:t>
            </a:r>
            <a:r>
              <a:rPr lang="en-US" sz="2400" dirty="0" smtClean="0"/>
              <a:t>models</a:t>
            </a:r>
          </a:p>
          <a:p>
            <a:pPr lvl="1"/>
            <a:r>
              <a:rPr lang="en-US" sz="2400" dirty="0" smtClean="0"/>
              <a:t>Add </a:t>
            </a:r>
            <a:r>
              <a:rPr lang="en-US" sz="2400" dirty="0"/>
              <a:t>back </a:t>
            </a:r>
            <a:r>
              <a:rPr lang="en-US" sz="2400" dirty="0" err="1"/>
              <a:t>hindcast</a:t>
            </a:r>
            <a:r>
              <a:rPr lang="en-US" sz="2400" dirty="0"/>
              <a:t> phase using ET data from GEFS with proper 80-member, 24 </a:t>
            </a:r>
            <a:r>
              <a:rPr lang="en-US" sz="2400" dirty="0" smtClean="0"/>
              <a:t>cycling</a:t>
            </a:r>
          </a:p>
          <a:p>
            <a:pPr lvl="1"/>
            <a:r>
              <a:rPr lang="en-US" sz="2400" dirty="0" smtClean="0"/>
              <a:t>(Later</a:t>
            </a:r>
            <a:r>
              <a:rPr lang="en-US" sz="2400" dirty="0"/>
              <a:t>) Upgrade to using higher resolution GEFS winds (30min, 3hrly)</a:t>
            </a:r>
          </a:p>
          <a:p>
            <a:endParaRPr lang="en-US" sz="2200" dirty="0" smtClean="0"/>
          </a:p>
          <a:p>
            <a:pPr lvl="1"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95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33400" y="19050"/>
            <a:ext cx="8229600" cy="51435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On Going Activities (2014-2015)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6248400"/>
          </a:xfrm>
        </p:spPr>
        <p:txBody>
          <a:bodyPr>
            <a:normAutofit fontScale="55000" lnSpcReduction="20000"/>
          </a:bodyPr>
          <a:lstStyle/>
          <a:p>
            <a:pPr marL="342793" indent="-342793">
              <a:defRPr/>
            </a:pPr>
            <a:r>
              <a:rPr lang="en-US" dirty="0" smtClean="0"/>
              <a:t>Next GEFS upgrade – Q4FY14/Q1FY15</a:t>
            </a:r>
          </a:p>
          <a:p>
            <a:pPr marL="742719" lvl="1" indent="-285660">
              <a:defRPr/>
            </a:pPr>
            <a:r>
              <a:rPr lang="en-US" dirty="0" smtClean="0"/>
              <a:t>Resolutions will be increased.</a:t>
            </a:r>
          </a:p>
          <a:p>
            <a:pPr marL="742719" lvl="1" indent="-285660">
              <a:defRPr/>
            </a:pPr>
            <a:r>
              <a:rPr lang="en-US" dirty="0" smtClean="0"/>
              <a:t>Model will be upgraded (GFSv10.0)</a:t>
            </a:r>
            <a:endParaRPr lang="en-US" dirty="0"/>
          </a:p>
          <a:p>
            <a:pPr marL="742719" lvl="1" indent="-285660">
              <a:defRPr/>
            </a:pPr>
            <a:r>
              <a:rPr lang="en-US" dirty="0" smtClean="0"/>
              <a:t>Ensemble initial perturbations – hybrid </a:t>
            </a:r>
            <a:r>
              <a:rPr lang="en-US" dirty="0" err="1" smtClean="0"/>
              <a:t>EnKF</a:t>
            </a:r>
            <a:r>
              <a:rPr lang="en-US" dirty="0" smtClean="0"/>
              <a:t> (f06) and ETR</a:t>
            </a:r>
          </a:p>
          <a:p>
            <a:pPr marL="742719" lvl="1" indent="-285660">
              <a:defRPr/>
            </a:pPr>
            <a:r>
              <a:rPr lang="en-US" dirty="0" smtClean="0"/>
              <a:t>Stochastic physics perturbations – Improved STTP (and</a:t>
            </a:r>
          </a:p>
          <a:p>
            <a:pPr marL="742719" lvl="1" indent="-285660">
              <a:defRPr/>
            </a:pPr>
            <a:r>
              <a:rPr lang="en-US" dirty="0" smtClean="0"/>
              <a:t>TS relocation – very important process for TS initialization</a:t>
            </a:r>
            <a:endParaRPr lang="en-US" sz="2000" dirty="0" smtClean="0"/>
          </a:p>
          <a:p>
            <a:pPr marL="342669" indent="-285660">
              <a:defRPr/>
            </a:pPr>
            <a:r>
              <a:rPr lang="en-US" dirty="0" smtClean="0"/>
              <a:t>NAEFS product upgrade – Q2FY14</a:t>
            </a:r>
          </a:p>
          <a:p>
            <a:pPr marL="742719" lvl="1" indent="-285660">
              <a:defRPr/>
            </a:pPr>
            <a:r>
              <a:rPr lang="en-US" dirty="0" smtClean="0"/>
              <a:t>Extend variables for CONUS downscaling </a:t>
            </a:r>
          </a:p>
          <a:p>
            <a:pPr marL="1142769" lvl="2" indent="-285660">
              <a:defRPr/>
            </a:pPr>
            <a:r>
              <a:rPr lang="en-US" dirty="0" smtClean="0"/>
              <a:t>5km resolution from current RTMA</a:t>
            </a:r>
          </a:p>
          <a:p>
            <a:pPr marL="1142769" lvl="2" indent="-285660">
              <a:defRPr/>
            </a:pPr>
            <a:r>
              <a:rPr lang="en-US" dirty="0" smtClean="0"/>
              <a:t>Consider 2.5km resolution after RTMA upgrade (soon)</a:t>
            </a:r>
          </a:p>
          <a:p>
            <a:pPr marL="1142769" lvl="2" indent="-285660">
              <a:defRPr/>
            </a:pPr>
            <a:r>
              <a:rPr lang="en-US" dirty="0" smtClean="0"/>
              <a:t>Adding more variables, such as cloud cover</a:t>
            </a:r>
          </a:p>
          <a:p>
            <a:pPr marL="742719" lvl="1" indent="-285660">
              <a:defRPr/>
            </a:pPr>
            <a:r>
              <a:rPr lang="en-US" dirty="0" smtClean="0"/>
              <a:t>Precipitation calibrations which include downscaling</a:t>
            </a:r>
          </a:p>
          <a:p>
            <a:pPr marL="742719" lvl="1" indent="-285660">
              <a:defRPr/>
            </a:pPr>
            <a:r>
              <a:rPr lang="en-US" dirty="0" smtClean="0"/>
              <a:t>Anomaly forecast from CFSRR climatology and GEFS reforecast climatology </a:t>
            </a:r>
          </a:p>
          <a:p>
            <a:pPr marL="342793" indent="-342793">
              <a:defRPr/>
            </a:pPr>
            <a:r>
              <a:rPr lang="en-US" dirty="0" smtClean="0"/>
              <a:t>Application of GEFS reforecast </a:t>
            </a:r>
            <a:r>
              <a:rPr lang="en-US" dirty="0"/>
              <a:t> </a:t>
            </a:r>
            <a:r>
              <a:rPr lang="en-US" dirty="0" smtClean="0"/>
              <a:t>- special discussion will be followed up</a:t>
            </a:r>
          </a:p>
          <a:p>
            <a:pPr marL="742719" lvl="1" indent="-285660">
              <a:defRPr/>
            </a:pPr>
            <a:r>
              <a:rPr lang="en-US" dirty="0" smtClean="0"/>
              <a:t>Article has been published in BAMS – lead by Tom Hamill</a:t>
            </a:r>
          </a:p>
          <a:p>
            <a:pPr marL="742719" lvl="1" indent="-285660">
              <a:defRPr/>
            </a:pPr>
            <a:r>
              <a:rPr lang="en-US" dirty="0" smtClean="0"/>
              <a:t>Improve week-2 forecast and precipitation forecast (CPC’s application)</a:t>
            </a:r>
          </a:p>
          <a:p>
            <a:pPr marL="742719" lvl="1" indent="-285660">
              <a:defRPr/>
            </a:pPr>
            <a:r>
              <a:rPr lang="en-US" dirty="0" smtClean="0"/>
              <a:t>Bias correction for TS forecast (is still in investigation)</a:t>
            </a:r>
          </a:p>
          <a:p>
            <a:pPr marL="342669" indent="-285660">
              <a:defRPr/>
            </a:pPr>
            <a:r>
              <a:rPr lang="en-US" dirty="0" smtClean="0"/>
              <a:t>CCPA update – Q3FY14</a:t>
            </a:r>
          </a:p>
          <a:p>
            <a:pPr marL="742719" lvl="1" indent="-285660">
              <a:defRPr/>
            </a:pPr>
            <a:r>
              <a:rPr lang="en-US" dirty="0" smtClean="0"/>
              <a:t>Use more historical data for calibration</a:t>
            </a:r>
          </a:p>
          <a:p>
            <a:pPr marL="342793" indent="-342793">
              <a:defRPr/>
            </a:pPr>
            <a:r>
              <a:rPr lang="en-US" dirty="0" smtClean="0"/>
              <a:t>Continue to support</a:t>
            </a:r>
          </a:p>
          <a:p>
            <a:pPr marL="742719" lvl="1" indent="-285660">
              <a:defRPr/>
            </a:pPr>
            <a:r>
              <a:rPr lang="en-US" dirty="0" smtClean="0"/>
              <a:t>WSR</a:t>
            </a:r>
          </a:p>
          <a:p>
            <a:pPr marL="742719" lvl="1" indent="-285660">
              <a:defRPr/>
            </a:pPr>
            <a:r>
              <a:rPr lang="en-US" dirty="0" smtClean="0"/>
              <a:t>CSTAR (the </a:t>
            </a:r>
            <a:r>
              <a:rPr lang="en-US" dirty="0"/>
              <a:t>Collaborative Science, Technology, and Applied </a:t>
            </a:r>
            <a:r>
              <a:rPr lang="en-US" dirty="0" smtClean="0"/>
              <a:t>Research) program</a:t>
            </a:r>
          </a:p>
          <a:p>
            <a:pPr marL="342669" indent="-285660">
              <a:defRPr/>
            </a:pPr>
            <a:r>
              <a:rPr lang="en-US" dirty="0" smtClean="0">
                <a:solidFill>
                  <a:srgbClr val="0000FF"/>
                </a:solidFill>
              </a:rPr>
              <a:t>6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Ensemble User Workshop –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March 25-27 2014</a:t>
            </a:r>
          </a:p>
          <a:p>
            <a:pPr marL="742719" lvl="1" indent="-285660">
              <a:defRPr/>
            </a:pPr>
            <a:r>
              <a:rPr lang="en-US" dirty="0" smtClean="0">
                <a:solidFill>
                  <a:srgbClr val="0000FF"/>
                </a:solidFill>
              </a:rPr>
              <a:t>Location – NCWCP auditorium</a:t>
            </a:r>
            <a:endParaRPr lang="en-US" dirty="0">
              <a:solidFill>
                <a:srgbClr val="0000FF"/>
              </a:solidFill>
            </a:endParaRPr>
          </a:p>
          <a:p>
            <a:pPr marL="742719" lvl="1" indent="-285660">
              <a:defRPr/>
            </a:pPr>
            <a:r>
              <a:rPr lang="en-US" dirty="0" smtClean="0">
                <a:solidFill>
                  <a:srgbClr val="0000FF"/>
                </a:solidFill>
              </a:rPr>
              <a:t>Need to follow up the priority items from each working group</a:t>
            </a:r>
          </a:p>
          <a:p>
            <a:pPr marL="742719" lvl="1" indent="-285660">
              <a:defRPr/>
            </a:pPr>
            <a:r>
              <a:rPr lang="en-US" dirty="0" smtClean="0">
                <a:solidFill>
                  <a:srgbClr val="0000FF"/>
                </a:solidFill>
              </a:rPr>
              <a:t>Ensemble data (product) access for users, especially for NWS/WFO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AB38DB-A391-4B74-BE8F-A49EE45C560D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9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Rescheduled </a:t>
            </a:r>
            <a:b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</a:b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6</a:t>
            </a:r>
            <a:r>
              <a:rPr lang="en-US" sz="4200" baseline="30000" dirty="0" smtClean="0">
                <a:solidFill>
                  <a:srgbClr val="0000FF"/>
                </a:solidFill>
                <a:ea typeface="Calibri"/>
                <a:cs typeface="Times New Roman"/>
              </a:rPr>
              <a:t>th</a:t>
            </a:r>
            <a:r>
              <a:rPr lang="en-US" sz="4200" dirty="0" smtClean="0">
                <a:solidFill>
                  <a:srgbClr val="0000FF"/>
                </a:solidFill>
                <a:ea typeface="Calibri"/>
                <a:cs typeface="Times New Roman"/>
              </a:rPr>
              <a:t> NCEP Ensemble User Workshop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2000" dirty="0" smtClean="0">
                <a:ea typeface="Calibri"/>
                <a:cs typeface="Times New Roman"/>
              </a:rPr>
              <a:t>25-27 March 2014, College Park, MD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1447800"/>
            <a:ext cx="8915400" cy="205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The workshop will bring together developers and users of ensemble forecast </a:t>
            </a:r>
            <a:r>
              <a:rPr lang="en-US" sz="2400" b="1" dirty="0" smtClean="0"/>
              <a:t>systems and products</a:t>
            </a:r>
            <a:r>
              <a:rPr lang="en-US" sz="2400" b="1" dirty="0"/>
              <a:t>, as well as the research and the applications communities interested in the use of </a:t>
            </a:r>
            <a:r>
              <a:rPr lang="en-US" sz="2400" b="1" dirty="0" smtClean="0"/>
              <a:t>ensembles.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i="1" dirty="0" smtClean="0"/>
              <a:t>Following topics will be planed to the workshop during three days course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4168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Review </a:t>
            </a:r>
            <a:r>
              <a:rPr lang="en-US" sz="2000" b="1" dirty="0"/>
              <a:t>progress on the generation and use of operational products since the 5th workshop that took place in 2011</a:t>
            </a:r>
            <a:r>
              <a:rPr lang="en-US" sz="2000" b="1" dirty="0" smtClean="0"/>
              <a:t>.</a:t>
            </a:r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endParaRPr lang="en-US" sz="2000" b="1" dirty="0" smtClean="0"/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Discuss </a:t>
            </a:r>
            <a:r>
              <a:rPr lang="en-US" sz="2000" b="1" dirty="0"/>
              <a:t>plans for future efforts and </a:t>
            </a:r>
            <a:r>
              <a:rPr lang="en-US" sz="2000" b="1" dirty="0" smtClean="0"/>
              <a:t>collaborations</a:t>
            </a:r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endParaRPr lang="en-US" sz="2000" b="1" dirty="0" smtClean="0"/>
          </a:p>
          <a:p>
            <a:pPr marL="285750" lvl="0" indent="-285750" defTabSz="457200">
              <a:spcBef>
                <a:spcPct val="20000"/>
              </a:spcBef>
              <a:buFont typeface="Arial"/>
              <a:buChar char="•"/>
            </a:pPr>
            <a:r>
              <a:rPr lang="en-US" sz="2000" b="1" dirty="0" smtClean="0"/>
              <a:t>Define </a:t>
            </a:r>
            <a:r>
              <a:rPr lang="en-US" sz="2000" b="1" dirty="0"/>
              <a:t>actions to continue support the NWS in its transition from single value to probabilistic forecasting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038600"/>
            <a:ext cx="381994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6670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Background!!!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292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NCEP Wave Ensemble Forecast System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2200" dirty="0">
                <a:solidFill>
                  <a:srgbClr val="0000FF"/>
                </a:solidFill>
              </a:rPr>
              <a:t>- Contributed by Henrique </a:t>
            </a:r>
            <a:r>
              <a:rPr lang="en-US" sz="2200" dirty="0" err="1">
                <a:solidFill>
                  <a:srgbClr val="0000FF"/>
                </a:solidFill>
              </a:rPr>
              <a:t>Alves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059051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algn="l" eaLnBrk="1" hangingPunct="1"/>
            <a:r>
              <a:rPr lang="en-US" sz="2100" dirty="0" smtClean="0"/>
              <a:t>Current NCEP Wave Ensembles System</a:t>
            </a:r>
          </a:p>
          <a:p>
            <a:pPr lvl="1" eaLnBrk="1" hangingPunct="1"/>
            <a:r>
              <a:rPr lang="en-US" sz="1800" dirty="0" smtClean="0"/>
              <a:t>1°×1° wave model grid.</a:t>
            </a:r>
          </a:p>
          <a:p>
            <a:pPr lvl="1" eaLnBrk="1" hangingPunct="1"/>
            <a:r>
              <a:rPr lang="en-US" sz="1800" dirty="0" smtClean="0"/>
              <a:t>20 ensemble members + 1 control.</a:t>
            </a:r>
          </a:p>
          <a:p>
            <a:pPr lvl="1" eaLnBrk="1" hangingPunct="1"/>
            <a:r>
              <a:rPr lang="en-US" sz="1800" dirty="0" smtClean="0"/>
              <a:t>Continuous initial conditions per member from previous cycle.</a:t>
            </a:r>
          </a:p>
          <a:p>
            <a:pPr lvl="1" eaLnBrk="1" hangingPunct="1"/>
            <a:r>
              <a:rPr lang="en-US" sz="1800" dirty="0" smtClean="0"/>
              <a:t>10 day forecast using the GEFS bias corrected 10m wind.</a:t>
            </a:r>
          </a:p>
          <a:p>
            <a:pPr lvl="1" eaLnBrk="1" hangingPunct="1"/>
            <a:r>
              <a:rPr lang="en-US" sz="1800" dirty="0" smtClean="0"/>
              <a:t>Forcing from GEFS bias-corrected 1°×1°, 3h outputs.</a:t>
            </a:r>
          </a:p>
          <a:p>
            <a:pPr algn="l" eaLnBrk="1" hangingPunct="1"/>
            <a:endParaRPr lang="en-US" sz="2100" dirty="0" smtClean="0"/>
          </a:p>
          <a:p>
            <a:pPr algn="l" eaLnBrk="1" hangingPunct="1"/>
            <a:r>
              <a:rPr lang="en-US" sz="2100" dirty="0" smtClean="0"/>
              <a:t>Planned short-term upgrades (2013-2014)</a:t>
            </a:r>
          </a:p>
          <a:p>
            <a:pPr lvl="1" eaLnBrk="1" hangingPunct="1"/>
            <a:r>
              <a:rPr lang="en-US" sz="1800" dirty="0" smtClean="0"/>
              <a:t>Global ensembles:</a:t>
            </a:r>
          </a:p>
          <a:p>
            <a:pPr lvl="2" eaLnBrk="1" hangingPunct="1"/>
            <a:r>
              <a:rPr lang="en-US" sz="1800" dirty="0" smtClean="0"/>
              <a:t>Increase model resolution to 0.5°×0.5°.</a:t>
            </a:r>
          </a:p>
          <a:p>
            <a:pPr lvl="2" eaLnBrk="1" hangingPunct="1"/>
            <a:r>
              <a:rPr lang="en-US" sz="1800" dirty="0" smtClean="0"/>
              <a:t>80-member wave </a:t>
            </a:r>
            <a:r>
              <a:rPr lang="en-US" sz="1800" dirty="0" err="1" smtClean="0"/>
              <a:t>hindcast</a:t>
            </a:r>
            <a:r>
              <a:rPr lang="en-US" sz="1800" dirty="0" smtClean="0"/>
              <a:t>, sync with GEFS perturbation cycle.</a:t>
            </a:r>
          </a:p>
          <a:p>
            <a:pPr lvl="2" eaLnBrk="1" hangingPunct="1"/>
            <a:r>
              <a:rPr lang="en-US" sz="1800" dirty="0" smtClean="0"/>
              <a:t>Extend forecasts to 16 days.</a:t>
            </a:r>
          </a:p>
          <a:p>
            <a:pPr lvl="1" eaLnBrk="1" hangingPunct="1"/>
            <a:r>
              <a:rPr lang="en-US" sz="1800" dirty="0" smtClean="0"/>
              <a:t>Great Lakes wave ensemble system, with NAM/SREF winds.</a:t>
            </a:r>
          </a:p>
          <a:p>
            <a:pPr lvl="1" eaLnBrk="1" hangingPunct="1"/>
            <a:endParaRPr lang="en-US" sz="1800" dirty="0"/>
          </a:p>
          <a:p>
            <a:r>
              <a:rPr lang="en-US" sz="2200" dirty="0"/>
              <a:t>Longer-term upgrades to NCEP Wave ensembles </a:t>
            </a:r>
          </a:p>
          <a:p>
            <a:pPr lvl="1"/>
            <a:r>
              <a:rPr lang="en-US" sz="1800" dirty="0" smtClean="0"/>
              <a:t>2014-2015</a:t>
            </a:r>
          </a:p>
          <a:p>
            <a:pPr lvl="2"/>
            <a:r>
              <a:rPr lang="en-US" sz="1800" dirty="0" smtClean="0"/>
              <a:t>Increase </a:t>
            </a:r>
            <a:r>
              <a:rPr lang="en-US" sz="1800" dirty="0"/>
              <a:t>resolution of forcing fields from 3h to </a:t>
            </a:r>
            <a:r>
              <a:rPr lang="en-US" sz="1800" dirty="0" smtClean="0"/>
              <a:t>1h.</a:t>
            </a:r>
          </a:p>
          <a:p>
            <a:pPr lvl="2"/>
            <a:r>
              <a:rPr lang="en-US" sz="1800" dirty="0" smtClean="0"/>
              <a:t>Introduce </a:t>
            </a:r>
            <a:r>
              <a:rPr lang="en-US" sz="1800" dirty="0"/>
              <a:t>20 new members: multi-model </a:t>
            </a:r>
            <a:r>
              <a:rPr lang="en-US" sz="1800" dirty="0" smtClean="0"/>
              <a:t>ensemble.</a:t>
            </a:r>
          </a:p>
          <a:p>
            <a:pPr lvl="1"/>
            <a:r>
              <a:rPr lang="en-US" sz="1800" dirty="0" smtClean="0"/>
              <a:t>2015 </a:t>
            </a:r>
            <a:r>
              <a:rPr lang="en-US" sz="1800" dirty="0"/>
              <a:t>and </a:t>
            </a:r>
            <a:r>
              <a:rPr lang="en-US" sz="1800" dirty="0" smtClean="0"/>
              <a:t>beyond</a:t>
            </a:r>
          </a:p>
          <a:p>
            <a:pPr lvl="2"/>
            <a:r>
              <a:rPr lang="en-US" sz="1800" dirty="0" smtClean="0"/>
              <a:t>Downscaling</a:t>
            </a:r>
            <a:r>
              <a:rPr lang="en-US" sz="1800" dirty="0"/>
              <a:t>: neural networks for coastal probabilistic </a:t>
            </a:r>
            <a:r>
              <a:rPr lang="en-US" sz="1800" dirty="0" smtClean="0"/>
              <a:t>forecasts.</a:t>
            </a:r>
          </a:p>
          <a:p>
            <a:pPr lvl="2"/>
            <a:r>
              <a:rPr lang="en-US" sz="1800" dirty="0" smtClean="0"/>
              <a:t>Hurricane </a:t>
            </a:r>
            <a:r>
              <a:rPr lang="en-US" sz="1800" dirty="0"/>
              <a:t>wave ensembles using HWRF ensembles.</a:t>
            </a:r>
          </a:p>
          <a:p>
            <a:endParaRPr lang="en-US" sz="2200" dirty="0" smtClean="0"/>
          </a:p>
          <a:p>
            <a:pPr lvl="1"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703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Combined FNMOC/NCEP Wave Ensembles Product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- Contributed by Henrique </a:t>
            </a:r>
            <a:r>
              <a:rPr lang="en-US" sz="2000" dirty="0" err="1" smtClean="0">
                <a:solidFill>
                  <a:srgbClr val="0000FF"/>
                </a:solidFill>
              </a:rPr>
              <a:t>Alves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410200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en-US" dirty="0" smtClean="0"/>
              <a:t>Current Combined NCEP/FMNOC Wave Ensembles</a:t>
            </a:r>
          </a:p>
          <a:p>
            <a:pPr lvl="1" eaLnBrk="1" hangingPunct="1"/>
            <a:r>
              <a:rPr lang="en-US" dirty="0" smtClean="0"/>
              <a:t>Implemented on 1 November 2011</a:t>
            </a:r>
          </a:p>
          <a:p>
            <a:pPr lvl="1" eaLnBrk="1" hangingPunct="1"/>
            <a:r>
              <a:rPr lang="en-US" dirty="0" smtClean="0"/>
              <a:t>Total of 41 members (21 NCEP + 20 FNMOC).</a:t>
            </a:r>
          </a:p>
          <a:p>
            <a:pPr lvl="1" eaLnBrk="1" hangingPunct="1"/>
            <a:r>
              <a:rPr lang="en-US" dirty="0" smtClean="0"/>
              <a:t>Limited to wave heights.</a:t>
            </a:r>
          </a:p>
          <a:p>
            <a:pPr lvl="1" eaLnBrk="1" hangingPunct="1"/>
            <a:r>
              <a:rPr lang="en-US" dirty="0" smtClean="0"/>
              <a:t>1°×1° wave model grid.</a:t>
            </a:r>
          </a:p>
          <a:p>
            <a:pPr algn="l" eaLnBrk="1" hangingPunct="1"/>
            <a:r>
              <a:rPr lang="en-US" dirty="0" smtClean="0"/>
              <a:t>Planned upgrades (2013-2014)</a:t>
            </a:r>
          </a:p>
          <a:p>
            <a:pPr lvl="1" eaLnBrk="1" hangingPunct="1"/>
            <a:r>
              <a:rPr lang="en-US" dirty="0" smtClean="0"/>
              <a:t>Expand to 61 members, inclusion of 21 members from Environment Canada global wave ensembles.</a:t>
            </a:r>
          </a:p>
          <a:p>
            <a:pPr lvl="2" eaLnBrk="1" hangingPunct="1"/>
            <a:r>
              <a:rPr lang="en-US" dirty="0" smtClean="0"/>
              <a:t>Becomes North American Wave Ensemble System, NAWES, integrated to NAEFS.</a:t>
            </a:r>
          </a:p>
          <a:p>
            <a:pPr lvl="1" eaLnBrk="1" hangingPunct="1"/>
            <a:r>
              <a:rPr lang="en-US" dirty="0" smtClean="0"/>
              <a:t>New grids with 0.5°×0.5° resolution.</a:t>
            </a:r>
          </a:p>
          <a:p>
            <a:pPr lvl="1" eaLnBrk="1" hangingPunct="1"/>
            <a:r>
              <a:rPr lang="en-US" dirty="0" smtClean="0"/>
              <a:t>Expanded outputs including wind speed, wave periods etc.</a:t>
            </a:r>
          </a:p>
          <a:p>
            <a:pPr lvl="1" eaLnBrk="1" hangingPunct="1"/>
            <a:r>
              <a:rPr lang="en-US" dirty="0" smtClean="0"/>
              <a:t>Great Lakes wave super-ensemble system with E. Canada.</a:t>
            </a:r>
          </a:p>
        </p:txBody>
      </p:sp>
    </p:spTree>
    <p:extLst>
      <p:ext uri="{BB962C8B-B14F-4D97-AF65-F5344CB8AC3E}">
        <p14:creationId xmlns:p14="http://schemas.microsoft.com/office/powerpoint/2010/main" val="4094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EMC’s Plan to Reframe GEFS Initializations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i="1" dirty="0" smtClean="0"/>
              <a:t>BV-ETR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smtClean="0"/>
              <a:t>It is NCEP Global Ensemble Forecast System (GEFS) initialization since 1992 – which is dynamically breading orthogonal, fast growing perturbations in region of high </a:t>
            </a:r>
            <a:r>
              <a:rPr lang="en-US" dirty="0" err="1" smtClean="0"/>
              <a:t>baroclinicity</a:t>
            </a:r>
            <a:r>
              <a:rPr lang="en-US" dirty="0" smtClean="0"/>
              <a:t>.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endParaRPr lang="en-US" sz="2200" dirty="0">
              <a:solidFill>
                <a:srgbClr val="0070C0"/>
              </a:solidFill>
            </a:endParaRPr>
          </a:p>
          <a:p>
            <a:pPr lvl="1"/>
            <a:r>
              <a:rPr lang="en-US" i="1" dirty="0" smtClean="0"/>
              <a:t>HVEDAS: </a:t>
            </a:r>
            <a:r>
              <a:rPr lang="en-US" dirty="0"/>
              <a:t>H</a:t>
            </a:r>
            <a:r>
              <a:rPr lang="en-US" dirty="0" smtClean="0"/>
              <a:t>ybrid </a:t>
            </a:r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nsemble Data </a:t>
            </a:r>
            <a:r>
              <a:rPr lang="en-US" dirty="0"/>
              <a:t>A</a:t>
            </a:r>
            <a:r>
              <a:rPr lang="en-US" dirty="0" smtClean="0"/>
              <a:t>ssimilation </a:t>
            </a:r>
            <a:r>
              <a:rPr lang="en-US" dirty="0"/>
              <a:t>S</a:t>
            </a:r>
            <a:r>
              <a:rPr lang="en-US" dirty="0" smtClean="0"/>
              <a:t>ystem has been implemented on May 22</a:t>
            </a:r>
            <a:r>
              <a:rPr lang="en-US" baseline="30000" dirty="0" smtClean="0"/>
              <a:t>nd</a:t>
            </a:r>
            <a:r>
              <a:rPr lang="en-US" dirty="0" smtClean="0"/>
              <a:t>, to deliver better quality of analysis (or initial condition of forecast) through improved background error covariance from </a:t>
            </a:r>
            <a:r>
              <a:rPr lang="en-US" dirty="0" err="1" smtClean="0"/>
              <a:t>EnKF</a:t>
            </a:r>
            <a:r>
              <a:rPr lang="en-US" dirty="0" smtClean="0"/>
              <a:t> 6hr forecasts.</a:t>
            </a:r>
            <a:endParaRPr lang="en-US" sz="2200" dirty="0" smtClean="0">
              <a:solidFill>
                <a:srgbClr val="0070C0"/>
              </a:solidFill>
            </a:endParaRPr>
          </a:p>
          <a:p>
            <a:pPr lvl="1"/>
            <a:r>
              <a:rPr lang="en-US" i="1" dirty="0" err="1" smtClean="0"/>
              <a:t>EnKF</a:t>
            </a:r>
            <a:r>
              <a:rPr lang="en-US" i="1" dirty="0" smtClean="0"/>
              <a:t>:</a:t>
            </a:r>
            <a:r>
              <a:rPr lang="en-US" dirty="0" smtClean="0"/>
              <a:t> Ensemble </a:t>
            </a:r>
            <a:r>
              <a:rPr lang="en-US" dirty="0" err="1" smtClean="0"/>
              <a:t>Kalman</a:t>
            </a:r>
            <a:r>
              <a:rPr lang="en-US" dirty="0" smtClean="0"/>
              <a:t> Filter data assimilation has been implemented on May 22</a:t>
            </a:r>
            <a:r>
              <a:rPr lang="en-US" baseline="30000" dirty="0" smtClean="0"/>
              <a:t>nd</a:t>
            </a:r>
            <a:r>
              <a:rPr lang="en-US" dirty="0" smtClean="0"/>
              <a:t> for HVEDAS, which evolves an ensemble over data assimilation, updated at successive observation times.</a:t>
            </a:r>
          </a:p>
          <a:p>
            <a:pPr lvl="1"/>
            <a:r>
              <a:rPr lang="en-US" i="1" dirty="0" smtClean="0"/>
              <a:t>Evaluations</a:t>
            </a:r>
            <a:r>
              <a:rPr lang="en-US" i="1" dirty="0"/>
              <a:t>:</a:t>
            </a:r>
            <a:r>
              <a:rPr lang="en-US" dirty="0"/>
              <a:t> To assess the difference by comparing BV-ETR and </a:t>
            </a:r>
            <a:r>
              <a:rPr lang="en-US" dirty="0" err="1"/>
              <a:t>EnKF</a:t>
            </a:r>
            <a:r>
              <a:rPr lang="en-US" dirty="0"/>
              <a:t> (F06) initialized ensemble forecast (show statistics – next slide</a:t>
            </a:r>
            <a:r>
              <a:rPr lang="en-US" dirty="0" smtClean="0"/>
              <a:t>).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Motivations:</a:t>
            </a:r>
          </a:p>
          <a:p>
            <a:pPr lvl="1"/>
            <a:r>
              <a:rPr lang="en-US" dirty="0" smtClean="0"/>
              <a:t>To reduce computational cost of double cycling of 80 members ensemble short forecasts.</a:t>
            </a:r>
          </a:p>
          <a:p>
            <a:pPr lvl="1"/>
            <a:r>
              <a:rPr lang="en-US" dirty="0" smtClean="0"/>
              <a:t>To enhance our Global </a:t>
            </a:r>
            <a:r>
              <a:rPr lang="en-US" dirty="0"/>
              <a:t>E</a:t>
            </a:r>
            <a:r>
              <a:rPr lang="en-US" dirty="0" smtClean="0"/>
              <a:t>nsemble </a:t>
            </a:r>
            <a:r>
              <a:rPr lang="en-US" dirty="0"/>
              <a:t>F</a:t>
            </a:r>
            <a:r>
              <a:rPr lang="en-US" dirty="0" smtClean="0"/>
              <a:t>orecast </a:t>
            </a:r>
            <a:r>
              <a:rPr lang="en-US" dirty="0"/>
              <a:t>S</a:t>
            </a:r>
            <a:r>
              <a:rPr lang="en-US" dirty="0" smtClean="0"/>
              <a:t>ystem (GEFS).</a:t>
            </a:r>
          </a:p>
          <a:p>
            <a:pPr lvl="1"/>
            <a:r>
              <a:rPr lang="en-US" dirty="0" smtClean="0"/>
              <a:t>To take the best of BV-ETR and </a:t>
            </a:r>
            <a:r>
              <a:rPr lang="en-US" dirty="0" err="1" smtClean="0"/>
              <a:t>EnKF</a:t>
            </a:r>
            <a:r>
              <a:rPr lang="en-US" dirty="0" smtClean="0"/>
              <a:t>, improving ensemble initial perturbations and forecast (in studying).</a:t>
            </a:r>
          </a:p>
          <a:p>
            <a:r>
              <a:rPr lang="en-US" dirty="0" smtClean="0"/>
              <a:t>In reality: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 daily operation, </a:t>
            </a:r>
            <a:r>
              <a:rPr lang="en-US" dirty="0" err="1" smtClean="0">
                <a:solidFill>
                  <a:srgbClr val="0000FF"/>
                </a:solidFill>
              </a:rPr>
              <a:t>EnKF</a:t>
            </a:r>
            <a:r>
              <a:rPr lang="en-US" dirty="0" smtClean="0">
                <a:solidFill>
                  <a:srgbClr val="0000FF"/>
                </a:solidFill>
              </a:rPr>
              <a:t> and HVEDAS run later (final - +6hrs) than GEFS (+4.5hrs). Therefore, </a:t>
            </a:r>
            <a:r>
              <a:rPr lang="en-US" dirty="0" err="1" smtClean="0">
                <a:solidFill>
                  <a:srgbClr val="0000FF"/>
                </a:solidFill>
              </a:rPr>
              <a:t>EnKF</a:t>
            </a:r>
            <a:r>
              <a:rPr lang="en-US" dirty="0" smtClean="0">
                <a:solidFill>
                  <a:srgbClr val="0000FF"/>
                </a:solidFill>
              </a:rPr>
              <a:t> (F06) from previous cycle could be only one for possible GEFS initial perturbations. In fact, </a:t>
            </a:r>
            <a:r>
              <a:rPr lang="en-US" dirty="0" err="1" smtClean="0">
                <a:solidFill>
                  <a:srgbClr val="0000FF"/>
                </a:solidFill>
              </a:rPr>
              <a:t>EnKF</a:t>
            </a:r>
            <a:r>
              <a:rPr lang="en-US" dirty="0" smtClean="0">
                <a:solidFill>
                  <a:srgbClr val="0000FF"/>
                </a:solidFill>
              </a:rPr>
              <a:t> (F06) perturbations are not ideally (optimum) representing analysis uncertainties. Additional processes, such as rescaling, adjustment and et al. are necessary.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emc.ncep.noaa.gov/gc_wmb/xzhou//EnKF_ETR_2012_Summer/nhz500_pa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5" y="537148"/>
            <a:ext cx="331335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emc.ncep.noaa.gov/gc_wmb/xzhou//EnKF_ETR_Cold/nhz500_pa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33" y="537148"/>
            <a:ext cx="331335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mc.ncep.noaa.gov/gc_wmb/xzhou//EnKF_ETR_16d/nhz500_pac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586"/>
            <a:ext cx="331335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emc.ncep.noaa.gov/gc_wmb/xzhou//EnKF_ETR_2012_Summer/shz500_rm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41" y="4297680"/>
            <a:ext cx="331335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emc.ncep.noaa.gov/gc_wmb/xzhou//EnKF_ETR_2012_Summer/shz500_pac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5" y="2970322"/>
            <a:ext cx="3313355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</a:rPr>
              <a:t>Comparison of ETR .</a:t>
            </a:r>
            <a:r>
              <a:rPr lang="en-US" sz="2600" b="1" dirty="0" err="1" smtClean="0">
                <a:solidFill>
                  <a:prstClr val="black"/>
                </a:solidFill>
              </a:rPr>
              <a:t>vs</a:t>
            </a:r>
            <a:r>
              <a:rPr lang="en-US" sz="2600" b="1" dirty="0" smtClean="0">
                <a:solidFill>
                  <a:prstClr val="black"/>
                </a:solidFill>
              </a:rPr>
              <a:t> </a:t>
            </a:r>
            <a:r>
              <a:rPr lang="en-US" sz="2600" b="1" dirty="0" err="1" smtClean="0">
                <a:solidFill>
                  <a:prstClr val="black"/>
                </a:solidFill>
              </a:rPr>
              <a:t>EnKF</a:t>
            </a:r>
            <a:r>
              <a:rPr lang="en-US" sz="2600" b="1" dirty="0" smtClean="0">
                <a:solidFill>
                  <a:prstClr val="black"/>
                </a:solidFill>
              </a:rPr>
              <a:t> (f06) initialized ensemble forecasts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066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Summer 2011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1066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Winter 11/12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9816" y="1083039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Summer 2012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715" y="1968708"/>
            <a:ext cx="1555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prstClr val="black"/>
                </a:solidFill>
              </a:rPr>
              <a:t>NH 500hPa Z PAC</a:t>
            </a:r>
            <a:endParaRPr lang="en-US" sz="1200" b="1" u="sng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95746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prstClr val="black"/>
                </a:solidFill>
              </a:rPr>
              <a:t>NH 500hPa Z PAC</a:t>
            </a:r>
            <a:endParaRPr lang="en-US" sz="1200" b="1" u="sng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7179" y="1968707"/>
            <a:ext cx="1280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 smtClean="0">
                <a:solidFill>
                  <a:prstClr val="black"/>
                </a:solidFill>
              </a:rPr>
              <a:t>NH 500hPa Z </a:t>
            </a:r>
            <a:r>
              <a:rPr lang="en-US" sz="1200" b="1" u="sng" dirty="0">
                <a:solidFill>
                  <a:prstClr val="black"/>
                </a:solidFill>
              </a:rPr>
              <a:t>PAC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81783" y="4799260"/>
            <a:ext cx="125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 smtClean="0">
                <a:solidFill>
                  <a:prstClr val="black"/>
                </a:solidFill>
              </a:rPr>
              <a:t>SH 500hPa Z PAC</a:t>
            </a:r>
            <a:endParaRPr lang="en-US" sz="1200" b="1" u="sng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12308" y="3589020"/>
            <a:ext cx="10711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Summer 2012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429000" y="3093720"/>
            <a:ext cx="2667000" cy="3688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FF"/>
                </a:solidFill>
              </a:rPr>
              <a:t>Summary of comparison:</a:t>
            </a:r>
          </a:p>
          <a:p>
            <a:pPr algn="ctr"/>
            <a:r>
              <a:rPr lang="en-US" sz="1000" dirty="0" smtClean="0">
                <a:solidFill>
                  <a:srgbClr val="0000FF"/>
                </a:solidFill>
              </a:rPr>
              <a:t>(Three seasons – Summer 2011, Winter 2011/2012 and Summer 2012)</a:t>
            </a:r>
          </a:p>
          <a:p>
            <a:pPr algn="ctr"/>
            <a:endParaRPr lang="en-US" sz="1000" dirty="0" smtClean="0">
              <a:solidFill>
                <a:srgbClr val="0000FF"/>
              </a:solidFill>
            </a:endParaRPr>
          </a:p>
          <a:p>
            <a:pPr marL="228600" indent="-228600">
              <a:buFontTx/>
              <a:buAutoNum type="arabicPeriod"/>
            </a:pPr>
            <a:r>
              <a:rPr lang="en-US" sz="1000" dirty="0" smtClean="0">
                <a:solidFill>
                  <a:srgbClr val="0000FF"/>
                </a:solidFill>
              </a:rPr>
              <a:t>For Northern Hemisphere ensemble mean and probabilistic forecasts – they are very similar to each other; the differences are insignificant mostly. </a:t>
            </a:r>
            <a:r>
              <a:rPr lang="en-US" sz="1000" dirty="0" err="1" smtClean="0">
                <a:solidFill>
                  <a:srgbClr val="0000FF"/>
                </a:solidFill>
              </a:rPr>
              <a:t>EnKF</a:t>
            </a:r>
            <a:r>
              <a:rPr lang="en-US" sz="1000" dirty="0" smtClean="0">
                <a:solidFill>
                  <a:srgbClr val="0000FF"/>
                </a:solidFill>
              </a:rPr>
              <a:t> has a little better probabilistic forecast for very short lead time due to larger spread.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>
                <a:solidFill>
                  <a:srgbClr val="0000FF"/>
                </a:solidFill>
              </a:rPr>
              <a:t>For Southern Hemisphere mean and probabilistic forecast – ETR is better than </a:t>
            </a:r>
            <a:r>
              <a:rPr lang="en-US" sz="1000" dirty="0" err="1" smtClean="0">
                <a:solidFill>
                  <a:srgbClr val="0000FF"/>
                </a:solidFill>
              </a:rPr>
              <a:t>EnKF</a:t>
            </a:r>
            <a:r>
              <a:rPr lang="en-US" sz="1000" dirty="0" smtClean="0">
                <a:solidFill>
                  <a:srgbClr val="0000FF"/>
                </a:solidFill>
              </a:rPr>
              <a:t>, especially for the two summer seasons. </a:t>
            </a:r>
            <a:r>
              <a:rPr lang="en-US" sz="1000" dirty="0" err="1" smtClean="0">
                <a:solidFill>
                  <a:srgbClr val="0000FF"/>
                </a:solidFill>
              </a:rPr>
              <a:t>EnkF</a:t>
            </a:r>
            <a:r>
              <a:rPr lang="en-US" sz="1000" dirty="0" smtClean="0">
                <a:solidFill>
                  <a:srgbClr val="0000FF"/>
                </a:solidFill>
              </a:rPr>
              <a:t> is over dispersion for SH in generally.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>
                <a:solidFill>
                  <a:srgbClr val="0000FF"/>
                </a:solidFill>
              </a:rPr>
              <a:t>Tropical Storm track forecast, ETR and </a:t>
            </a:r>
            <a:r>
              <a:rPr lang="en-US" sz="1000" dirty="0" err="1" smtClean="0">
                <a:solidFill>
                  <a:srgbClr val="0000FF"/>
                </a:solidFill>
              </a:rPr>
              <a:t>EnKF</a:t>
            </a:r>
            <a:r>
              <a:rPr lang="en-US" sz="1000" dirty="0" smtClean="0">
                <a:solidFill>
                  <a:srgbClr val="0000FF"/>
                </a:solidFill>
              </a:rPr>
              <a:t> have similar forecast errors and ensemble spread for two summer seasons. The differences are insignificant.</a:t>
            </a:r>
          </a:p>
          <a:p>
            <a:pPr marL="228600" indent="-228600">
              <a:buFontTx/>
              <a:buAutoNum type="arabicPeriod"/>
            </a:pPr>
            <a:r>
              <a:rPr lang="en-US" sz="1000" dirty="0" smtClean="0">
                <a:solidFill>
                  <a:srgbClr val="0000FF"/>
                </a:solidFill>
              </a:rPr>
              <a:t>For summer 2012, ETR is better than </a:t>
            </a:r>
            <a:r>
              <a:rPr lang="en-US" sz="1000" dirty="0" err="1" smtClean="0">
                <a:solidFill>
                  <a:srgbClr val="0000FF"/>
                </a:solidFill>
              </a:rPr>
              <a:t>EnKF’s</a:t>
            </a:r>
            <a:r>
              <a:rPr lang="en-US" sz="1000" dirty="0" smtClean="0">
                <a:solidFill>
                  <a:srgbClr val="0000FF"/>
                </a:solidFill>
              </a:rPr>
              <a:t> performance over all.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9484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TS track forecast errors – Summer 2011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21587" y="6282897"/>
            <a:ext cx="2057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u="sng" dirty="0">
                <a:solidFill>
                  <a:prstClr val="black"/>
                </a:solidFill>
              </a:rPr>
              <a:t>SH 500hPa Z </a:t>
            </a:r>
            <a:r>
              <a:rPr lang="en-US" sz="1200" b="1" u="sng" dirty="0" smtClean="0">
                <a:solidFill>
                  <a:prstClr val="black"/>
                </a:solidFill>
              </a:rPr>
              <a:t>RMS and Spread</a:t>
            </a:r>
            <a:endParaRPr lang="en-US" sz="1200" b="1" u="sng" dirty="0">
              <a:solidFill>
                <a:prstClr val="black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022033"/>
              </p:ext>
            </p:extLst>
          </p:nvPr>
        </p:nvGraphicFramePr>
        <p:xfrm>
          <a:off x="152400" y="3200400"/>
          <a:ext cx="316095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91400" y="5577840"/>
            <a:ext cx="148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Solid black – </a:t>
            </a:r>
            <a:r>
              <a:rPr lang="en-US" sz="1000" dirty="0" err="1" smtClean="0">
                <a:solidFill>
                  <a:prstClr val="black"/>
                </a:solidFill>
              </a:rPr>
              <a:t>EnKF</a:t>
            </a:r>
            <a:r>
              <a:rPr lang="en-US" sz="1000" dirty="0" smtClean="0">
                <a:solidFill>
                  <a:prstClr val="black"/>
                </a:solidFill>
              </a:rPr>
              <a:t> RMSE</a:t>
            </a:r>
          </a:p>
          <a:p>
            <a:r>
              <a:rPr lang="en-US" sz="1000" dirty="0" smtClean="0">
                <a:solidFill>
                  <a:prstClr val="black"/>
                </a:solidFill>
              </a:rPr>
              <a:t>Dash black – </a:t>
            </a:r>
            <a:r>
              <a:rPr lang="en-US" sz="1000" dirty="0" err="1" smtClean="0">
                <a:solidFill>
                  <a:prstClr val="black"/>
                </a:solidFill>
              </a:rPr>
              <a:t>EnKF</a:t>
            </a:r>
            <a:r>
              <a:rPr lang="en-US" sz="1000" dirty="0" smtClean="0">
                <a:solidFill>
                  <a:prstClr val="black"/>
                </a:solidFill>
              </a:rPr>
              <a:t> spread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515911"/>
          </a:xfrm>
        </p:spPr>
        <p:txBody>
          <a:bodyPr>
            <a:normAutofit fontScale="90000"/>
          </a:bodyPr>
          <a:lstStyle/>
          <a:p>
            <a:r>
              <a:rPr lang="en-US" dirty="0"/>
              <a:t>EMC’s Plan to Reframe GEFS Initializations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Short-term: mainly </a:t>
            </a:r>
            <a:r>
              <a:rPr lang="en-US" smtClean="0"/>
              <a:t>focus on next implementation.</a:t>
            </a:r>
            <a:endParaRPr lang="en-US" dirty="0" smtClean="0"/>
          </a:p>
          <a:p>
            <a:pPr lvl="1"/>
            <a:r>
              <a:rPr lang="en-US" dirty="0" smtClean="0"/>
              <a:t>Build up updated (accumulated) </a:t>
            </a:r>
            <a:r>
              <a:rPr lang="en-US" dirty="0" err="1" smtClean="0"/>
              <a:t>EnKF</a:t>
            </a:r>
            <a:r>
              <a:rPr lang="en-US" dirty="0" smtClean="0"/>
              <a:t> based analyses error variance (potential 3D rescaling mask) to replace current operational analysis error variance (2D mask).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Investigate </a:t>
            </a:r>
            <a:r>
              <a:rPr lang="en-US" dirty="0" err="1">
                <a:solidFill>
                  <a:prstClr val="black"/>
                </a:solidFill>
              </a:rPr>
              <a:t>EnKF</a:t>
            </a:r>
            <a:r>
              <a:rPr lang="en-US" dirty="0">
                <a:solidFill>
                  <a:prstClr val="black"/>
                </a:solidFill>
              </a:rPr>
              <a:t> (f06) forecast </a:t>
            </a:r>
            <a:r>
              <a:rPr lang="en-US" dirty="0" smtClean="0">
                <a:solidFill>
                  <a:prstClr val="black"/>
                </a:solidFill>
              </a:rPr>
              <a:t>perturbations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as potential candidate of GEFS initial perturbations.</a:t>
            </a:r>
            <a:endParaRPr lang="en-US" dirty="0"/>
          </a:p>
          <a:p>
            <a:pPr lvl="2"/>
            <a:r>
              <a:rPr lang="en-US" dirty="0" smtClean="0"/>
              <a:t>Continue comparing </a:t>
            </a:r>
            <a:r>
              <a:rPr lang="en-US" dirty="0" err="1" smtClean="0"/>
              <a:t>EnKF</a:t>
            </a:r>
            <a:r>
              <a:rPr lang="en-US" dirty="0" smtClean="0"/>
              <a:t> (f06) ensemble forecast to current operation to confirm there are no major degradations.</a:t>
            </a:r>
          </a:p>
          <a:p>
            <a:pPr lvl="2"/>
            <a:r>
              <a:rPr lang="en-US" dirty="0" smtClean="0"/>
              <a:t>Test ET applied to </a:t>
            </a:r>
            <a:r>
              <a:rPr lang="en-US" dirty="0" err="1" smtClean="0"/>
              <a:t>EnKF</a:t>
            </a:r>
            <a:r>
              <a:rPr lang="en-US" dirty="0" smtClean="0"/>
              <a:t> (f06) perturbations by using analysis variance as statistical reference – emphasize smaller scale analysis error.</a:t>
            </a:r>
            <a:endParaRPr lang="en-US" dirty="0"/>
          </a:p>
          <a:p>
            <a:pPr lvl="2"/>
            <a:r>
              <a:rPr lang="en-US" dirty="0" smtClean="0"/>
              <a:t>Test ET for </a:t>
            </a:r>
            <a:r>
              <a:rPr lang="en-US" dirty="0" err="1" smtClean="0"/>
              <a:t>EnKF</a:t>
            </a:r>
            <a:r>
              <a:rPr lang="en-US" dirty="0" smtClean="0"/>
              <a:t> (F06) perturbations with 3D/2D (mask) rescaling.</a:t>
            </a:r>
          </a:p>
          <a:p>
            <a:pPr lvl="2"/>
            <a:r>
              <a:rPr lang="en-US" dirty="0" smtClean="0"/>
              <a:t>Test different rescaling factors for latitude band to reduce initial spread of </a:t>
            </a:r>
            <a:r>
              <a:rPr lang="en-US" dirty="0" err="1" smtClean="0"/>
              <a:t>EnKF</a:t>
            </a:r>
            <a:r>
              <a:rPr lang="en-US" dirty="0" smtClean="0"/>
              <a:t> (f06), especial for southern hemisphere.</a:t>
            </a:r>
          </a:p>
          <a:p>
            <a:pPr lvl="1"/>
            <a:r>
              <a:rPr lang="en-US" dirty="0" smtClean="0"/>
              <a:t>Other possibilities and options (depends on the resources)</a:t>
            </a:r>
          </a:p>
          <a:p>
            <a:pPr lvl="2"/>
            <a:r>
              <a:rPr lang="en-US" dirty="0" smtClean="0"/>
              <a:t>Investigate BV-ETR perturbations.</a:t>
            </a:r>
          </a:p>
          <a:p>
            <a:pPr lvl="3"/>
            <a:r>
              <a:rPr lang="en-US" dirty="0" smtClean="0"/>
              <a:t>At lower resolution (T62L64) with cycling (much cheaper).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mphasize large scale initial errors, </a:t>
            </a:r>
            <a:r>
              <a:rPr lang="en-US" dirty="0" err="1" smtClean="0"/>
              <a:t>baroclinic</a:t>
            </a:r>
            <a:r>
              <a:rPr lang="en-US" dirty="0" smtClean="0"/>
              <a:t> scale (breeding) and maximum growing vectors (ET).</a:t>
            </a:r>
          </a:p>
          <a:p>
            <a:pPr lvl="2"/>
            <a:r>
              <a:rPr lang="en-US" dirty="0" smtClean="0"/>
              <a:t>Combine </a:t>
            </a:r>
            <a:r>
              <a:rPr lang="en-US" dirty="0" err="1" smtClean="0"/>
              <a:t>EnKF</a:t>
            </a:r>
            <a:r>
              <a:rPr lang="en-US" dirty="0" smtClean="0"/>
              <a:t> (f06) perturbations and ET (lower resolution) perturbations (with rescaling?) – similar concept to ECMWF’s configuration (EDA+SV)</a:t>
            </a:r>
          </a:p>
          <a:p>
            <a:pPr lvl="2"/>
            <a:r>
              <a:rPr lang="en-US" dirty="0" smtClean="0"/>
              <a:t>Test Analysis Error Covariance(AEC)-Singular Vector (SV) for </a:t>
            </a:r>
            <a:r>
              <a:rPr lang="en-US" dirty="0" err="1" smtClean="0"/>
              <a:t>EnKF</a:t>
            </a:r>
            <a:r>
              <a:rPr lang="en-US" dirty="0" smtClean="0"/>
              <a:t> forecast perturbation (refer to Wang and Hamill)</a:t>
            </a:r>
          </a:p>
          <a:p>
            <a:r>
              <a:rPr lang="en-US" dirty="0" smtClean="0"/>
              <a:t>Long-term:</a:t>
            </a:r>
          </a:p>
          <a:p>
            <a:pPr lvl="1"/>
            <a:r>
              <a:rPr lang="en-US" dirty="0" smtClean="0"/>
              <a:t>Continue our investigation for optimum global ensemble initialization.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tudy the perturbations for surface variables which include soil moisture, soil temperature, SST and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295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SREF interim upgrade package  </a:t>
            </a:r>
            <a:r>
              <a:rPr lang="en-US" sz="2000" dirty="0" smtClean="0">
                <a:solidFill>
                  <a:srgbClr val="0000FF"/>
                </a:solidFill>
              </a:rPr>
              <a:t/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(has been delivered to NCO which is running in real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000FF"/>
                </a:solidFill>
              </a:rPr>
              <a:t>time daily,  to be implemented in Jan./Feb. 2014) – Jun Du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843" y="1173893"/>
            <a:ext cx="8587946" cy="4791634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Part I: Bug fix</a:t>
            </a:r>
            <a:endParaRPr lang="en-US" sz="1400" b="1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/ improve initial conditions: </a:t>
            </a:r>
            <a:endParaRPr lang="en-CA" sz="1200" b="1" dirty="0" smtClean="0">
              <a:solidFill>
                <a:srgbClr val="FF0000"/>
              </a:solidFill>
            </a:endParaRPr>
          </a:p>
          <a:p>
            <a:pPr lvl="0">
              <a:buAutoNum type="alphaLcParenR"/>
            </a:pPr>
            <a:r>
              <a:rPr lang="en-CA" sz="1200" dirty="0" smtClean="0"/>
              <a:t>replace </a:t>
            </a:r>
            <a:r>
              <a:rPr lang="en-CA" sz="1200" dirty="0"/>
              <a:t>GFS land states (too moist) with  NDAS land states in NMM &amp; ARW members; </a:t>
            </a:r>
            <a:r>
              <a:rPr lang="en-CA" sz="1200" dirty="0" smtClean="0"/>
              <a:t> </a:t>
            </a:r>
          </a:p>
          <a:p>
            <a:pPr lvl="0">
              <a:buAutoNum type="alphaLcParenR"/>
            </a:pPr>
            <a:r>
              <a:rPr lang="en-CA" sz="1200" dirty="0" smtClean="0"/>
              <a:t>correct </a:t>
            </a:r>
            <a:r>
              <a:rPr lang="en-CA" sz="1200" dirty="0"/>
              <a:t>inadvertent use of global initial conditions (too moist) with use of RAP for ARW members to reduce the surface wet and cold </a:t>
            </a:r>
            <a:r>
              <a:rPr lang="en-CA" sz="1200" dirty="0" smtClean="0"/>
              <a:t>biases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Fix bugs in NOAH LSM</a:t>
            </a:r>
            <a:r>
              <a:rPr lang="en-CA" sz="1200" dirty="0">
                <a:solidFill>
                  <a:srgbClr val="FF0000"/>
                </a:solidFill>
              </a:rPr>
              <a:t>: </a:t>
            </a:r>
            <a:endParaRPr lang="en-CA" sz="1200" dirty="0" smtClean="0">
              <a:solidFill>
                <a:srgbClr val="FF0000"/>
              </a:solidFill>
            </a:endParaRPr>
          </a:p>
          <a:p>
            <a:pPr lvl="0">
              <a:buAutoNum type="alphaLcParenR"/>
            </a:pPr>
            <a:r>
              <a:rPr lang="en-CA" sz="1200" dirty="0" smtClean="0"/>
              <a:t>eliminate </a:t>
            </a:r>
            <a:r>
              <a:rPr lang="en-CA" sz="1200" dirty="0"/>
              <a:t>negative soil moisture fractions for NMM and ARW </a:t>
            </a:r>
            <a:r>
              <a:rPr lang="en-CA" sz="1200" dirty="0" smtClean="0"/>
              <a:t>members;</a:t>
            </a:r>
          </a:p>
          <a:p>
            <a:pPr lvl="0">
              <a:buAutoNum type="alphaLcParenR"/>
            </a:pPr>
            <a:r>
              <a:rPr lang="en-CA" sz="1200" dirty="0" smtClean="0"/>
              <a:t>eliminate </a:t>
            </a:r>
            <a:r>
              <a:rPr lang="en-CA" sz="1200" dirty="0"/>
              <a:t>“urban swamp” (causing too cold surface temperature over urban regions during heat wave periods) for NMMB </a:t>
            </a:r>
            <a:r>
              <a:rPr lang="en-CA" sz="1200" dirty="0" smtClean="0"/>
              <a:t>members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GFS physics</a:t>
            </a:r>
            <a:r>
              <a:rPr lang="en-CA" sz="1200" b="1" dirty="0"/>
              <a:t> </a:t>
            </a:r>
            <a:r>
              <a:rPr lang="en-CA" sz="1200" dirty="0"/>
              <a:t>in 2 NMMB members to produce compatible cloud &amp; ceiling guidance with the rest of SREF </a:t>
            </a:r>
            <a:r>
              <a:rPr lang="en-CA" sz="1200" dirty="0" smtClean="0"/>
              <a:t>members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Fix Post-Processor </a:t>
            </a:r>
            <a:r>
              <a:rPr lang="en-CA" sz="1200" dirty="0"/>
              <a:t>to remove use of snow in diagnosing cloud base </a:t>
            </a:r>
            <a:r>
              <a:rPr lang="en-CA" sz="1200" dirty="0" smtClean="0"/>
              <a:t>height</a:t>
            </a:r>
            <a:endParaRPr lang="en-US" sz="1200" dirty="0"/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Correct a </a:t>
            </a:r>
            <a:r>
              <a:rPr lang="en-CA" sz="1200" b="1" dirty="0" smtClean="0">
                <a:solidFill>
                  <a:srgbClr val="FF0000"/>
                </a:solidFill>
              </a:rPr>
              <a:t>mapping </a:t>
            </a:r>
            <a:r>
              <a:rPr lang="en-CA" sz="1200" b="1" dirty="0">
                <a:solidFill>
                  <a:srgbClr val="FF0000"/>
                </a:solidFill>
              </a:rPr>
              <a:t>bug </a:t>
            </a:r>
            <a:r>
              <a:rPr lang="en-CA" sz="1200" dirty="0"/>
              <a:t>(eastward shift) in NMM member’s pressure-</a:t>
            </a:r>
            <a:r>
              <a:rPr lang="en-CA" sz="1200" dirty="0" err="1"/>
              <a:t>grib</a:t>
            </a:r>
            <a:r>
              <a:rPr lang="en-CA" sz="1200" dirty="0"/>
              <a:t> output </a:t>
            </a:r>
            <a:r>
              <a:rPr lang="en-CA" sz="1200" dirty="0" smtClean="0"/>
              <a:t>files.</a:t>
            </a:r>
          </a:p>
          <a:p>
            <a:pPr lvl="0"/>
            <a:endParaRPr lang="en-CA" sz="1200" dirty="0" smtClean="0"/>
          </a:p>
          <a:p>
            <a:pPr marL="0" lvl="0" indent="0">
              <a:buNone/>
            </a:pPr>
            <a:r>
              <a:rPr lang="en-CA" sz="1200" b="1" dirty="0" smtClean="0"/>
              <a:t>Part II:  New products</a:t>
            </a: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Add 4 winter weather variables</a:t>
            </a:r>
            <a:r>
              <a:rPr lang="en-CA" sz="1200" dirty="0">
                <a:solidFill>
                  <a:srgbClr val="000000"/>
                </a:solidFill>
              </a:rPr>
              <a:t>: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low-level Rime Factor of 21 members;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snow depth of 21 members; 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% of frozen precipitation of 21 members;</a:t>
            </a:r>
          </a:p>
          <a:p>
            <a:pPr lvl="0">
              <a:buAutoNum type="alphaLcParenR"/>
            </a:pPr>
            <a:r>
              <a:rPr lang="en-CA" sz="1200" dirty="0">
                <a:solidFill>
                  <a:srgbClr val="000000"/>
                </a:solidFill>
              </a:rPr>
              <a:t>water equivalent accumulated snow of 7 ARW members</a:t>
            </a:r>
            <a:endParaRPr lang="en-US" sz="1200" dirty="0">
              <a:solidFill>
                <a:srgbClr val="000000"/>
              </a:solidFill>
            </a:endParaRP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Add 2m temperature and 3-hourly accumulated precipitation</a:t>
            </a:r>
            <a:r>
              <a:rPr lang="en-CA" sz="1200" dirty="0">
                <a:solidFill>
                  <a:srgbClr val="FF0000"/>
                </a:solidFill>
              </a:rPr>
              <a:t> </a:t>
            </a:r>
            <a:r>
              <a:rPr lang="en-CA" sz="1200" dirty="0">
                <a:solidFill>
                  <a:srgbClr val="000000"/>
                </a:solidFill>
              </a:rPr>
              <a:t>of 21 SREF members from the 32km North American domain (grid 221) into AWIPS </a:t>
            </a:r>
            <a:r>
              <a:rPr lang="en-CA" sz="1200" dirty="0" smtClean="0">
                <a:solidFill>
                  <a:srgbClr val="000000"/>
                </a:solidFill>
              </a:rPr>
              <a:t>for RFC to drive their </a:t>
            </a:r>
            <a:r>
              <a:rPr lang="en-CA" sz="1200" dirty="0" smtClean="0">
                <a:solidFill>
                  <a:srgbClr val="0000FF"/>
                </a:solidFill>
              </a:rPr>
              <a:t>hydrological ensemble system</a:t>
            </a:r>
            <a:endParaRPr lang="en-US" sz="1200" dirty="0">
              <a:solidFill>
                <a:srgbClr val="0000FF"/>
              </a:solidFill>
            </a:endParaRPr>
          </a:p>
          <a:p>
            <a:pPr lvl="0"/>
            <a:r>
              <a:rPr lang="en-CA" sz="1200" b="1" dirty="0">
                <a:solidFill>
                  <a:srgbClr val="FF0000"/>
                </a:solidFill>
              </a:rPr>
              <a:t>Modify the clustering algorithm </a:t>
            </a:r>
            <a:r>
              <a:rPr lang="en-CA" sz="1200" dirty="0">
                <a:solidFill>
                  <a:srgbClr val="000000"/>
                </a:solidFill>
              </a:rPr>
              <a:t>to </a:t>
            </a:r>
            <a:r>
              <a:rPr lang="en-CA" sz="1200" dirty="0" smtClean="0">
                <a:solidFill>
                  <a:srgbClr val="000000"/>
                </a:solidFill>
              </a:rPr>
              <a:t>“make up” </a:t>
            </a:r>
            <a:r>
              <a:rPr lang="en-CA" sz="1200" dirty="0">
                <a:solidFill>
                  <a:srgbClr val="000000"/>
                </a:solidFill>
              </a:rPr>
              <a:t>time-continuity within a cluster over each of the three preselected forecast periods (00-24hr, 27-51hr, 54-87hr)</a:t>
            </a:r>
            <a:endParaRPr lang="en-US" sz="1200" dirty="0">
              <a:solidFill>
                <a:srgbClr val="000000"/>
              </a:solidFill>
            </a:endParaRPr>
          </a:p>
          <a:p>
            <a:pPr lvl="0"/>
            <a:r>
              <a:rPr lang="en-US" sz="1200" b="1" dirty="0">
                <a:solidFill>
                  <a:srgbClr val="FF0000"/>
                </a:solidFill>
              </a:rPr>
              <a:t>Add “Department of Homeland Security” sites in SREF </a:t>
            </a:r>
            <a:r>
              <a:rPr lang="en-US" sz="1200" b="1" dirty="0" err="1">
                <a:solidFill>
                  <a:srgbClr val="FF0000"/>
                </a:solidFill>
              </a:rPr>
              <a:t>bufr</a:t>
            </a:r>
            <a:r>
              <a:rPr lang="en-US" sz="1200" b="1" dirty="0">
                <a:solidFill>
                  <a:srgbClr val="FF0000"/>
                </a:solidFill>
              </a:rPr>
              <a:t> sounding output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as well as unify the SREF </a:t>
            </a:r>
            <a:r>
              <a:rPr lang="en-US" sz="1200" dirty="0" err="1">
                <a:solidFill>
                  <a:srgbClr val="000000"/>
                </a:solidFill>
              </a:rPr>
              <a:t>bufr</a:t>
            </a:r>
            <a:r>
              <a:rPr lang="en-US" sz="1200" dirty="0">
                <a:solidFill>
                  <a:srgbClr val="000000"/>
                </a:solidFill>
              </a:rPr>
              <a:t> station list with that used in NAM and RAP. </a:t>
            </a:r>
          </a:p>
          <a:p>
            <a:pPr lvl="0"/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B6534-26F5-4872-BA71-F074BBA955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ABBA-C76C-412F-B7E2-9F35C4A364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4192" y="228600"/>
            <a:ext cx="8991600" cy="6400800"/>
          </a:xfrm>
          <a:prstGeom prst="round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1A10E2"/>
                </a:solidFill>
              </a:rPr>
              <a:t> </a:t>
            </a:r>
            <a:r>
              <a:rPr lang="en-US" sz="4000" dirty="0">
                <a:solidFill>
                  <a:srgbClr val="1A10E2"/>
                </a:solidFill>
              </a:rPr>
              <a:t>Best (super) P</a:t>
            </a:r>
            <a:r>
              <a:rPr lang="en-US" sz="4000" dirty="0" smtClean="0">
                <a:solidFill>
                  <a:srgbClr val="1A10E2"/>
                </a:solidFill>
              </a:rPr>
              <a:t>robabilistic Guidance</a:t>
            </a:r>
          </a:p>
          <a:p>
            <a:pPr algn="ctr"/>
            <a:endParaRPr lang="en-US" sz="2000" dirty="0">
              <a:solidFill>
                <a:srgbClr val="1A10E2"/>
              </a:solidFill>
            </a:endParaRPr>
          </a:p>
          <a:p>
            <a:pPr algn="ctr"/>
            <a:endParaRPr lang="en-US" sz="2800" dirty="0">
              <a:solidFill>
                <a:srgbClr val="1A10E2"/>
              </a:solidFill>
            </a:endParaRPr>
          </a:p>
          <a:p>
            <a:pPr algn="ctr"/>
            <a:r>
              <a:rPr lang="en-US" dirty="0">
                <a:solidFill>
                  <a:srgbClr val="1A10E2"/>
                </a:solidFill>
              </a:rPr>
              <a:t>Combined all </a:t>
            </a:r>
            <a:r>
              <a:rPr lang="en-US" dirty="0" smtClean="0">
                <a:solidFill>
                  <a:srgbClr val="1A10E2"/>
                </a:solidFill>
              </a:rPr>
              <a:t>individual post </a:t>
            </a:r>
            <a:r>
              <a:rPr lang="en-US" dirty="0">
                <a:solidFill>
                  <a:srgbClr val="1A10E2"/>
                </a:solidFill>
              </a:rPr>
              <a:t>processed deterministic and ensemble forecast which include</a:t>
            </a:r>
            <a:r>
              <a:rPr lang="en-US" dirty="0" smtClean="0">
                <a:solidFill>
                  <a:srgbClr val="1A10E2"/>
                </a:solidFill>
              </a:rPr>
              <a:t>:</a:t>
            </a:r>
          </a:p>
          <a:p>
            <a:pPr algn="ctr"/>
            <a:endParaRPr lang="en-US" dirty="0">
              <a:solidFill>
                <a:srgbClr val="1A10E2"/>
              </a:solidFill>
            </a:endParaRPr>
          </a:p>
          <a:p>
            <a:pPr algn="ctr"/>
            <a:r>
              <a:rPr lang="en-US" dirty="0">
                <a:solidFill>
                  <a:srgbClr val="1A10E2"/>
                </a:solidFill>
              </a:rPr>
              <a:t>NCEP </a:t>
            </a:r>
            <a:r>
              <a:rPr lang="en-US" dirty="0" smtClean="0">
                <a:solidFill>
                  <a:srgbClr val="1A10E2"/>
                </a:solidFill>
              </a:rPr>
              <a:t>GEFS products – hybrid GFS </a:t>
            </a:r>
            <a:r>
              <a:rPr lang="en-US" dirty="0">
                <a:solidFill>
                  <a:srgbClr val="1A10E2"/>
                </a:solidFill>
              </a:rPr>
              <a:t>and GEFS </a:t>
            </a:r>
            <a:endParaRPr lang="en-US" dirty="0" smtClean="0">
              <a:solidFill>
                <a:srgbClr val="1A10E2"/>
              </a:solidFill>
            </a:endParaRP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NAEFS – NCEP/GEFS + CMC/GEFS</a:t>
            </a:r>
            <a:endParaRPr lang="en-US" dirty="0">
              <a:solidFill>
                <a:srgbClr val="1A10E2"/>
              </a:solidFill>
            </a:endParaRP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NUOPC – NAEFS + FNMOC/GEFS (</a:t>
            </a:r>
            <a:r>
              <a:rPr lang="en-US" dirty="0">
                <a:solidFill>
                  <a:srgbClr val="1A10E2"/>
                </a:solidFill>
              </a:rPr>
              <a:t>testing </a:t>
            </a:r>
            <a:r>
              <a:rPr lang="en-US" dirty="0" smtClean="0">
                <a:solidFill>
                  <a:srgbClr val="1A10E2"/>
                </a:solidFill>
              </a:rPr>
              <a:t>now)</a:t>
            </a:r>
            <a:endParaRPr lang="en-US" dirty="0">
              <a:solidFill>
                <a:srgbClr val="1A10E2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Super Probabilistic Products -  NAEFS + SREF (this presentation)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1A10E2"/>
              </a:solidFill>
            </a:endParaRP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Improve </a:t>
            </a:r>
            <a:r>
              <a:rPr lang="en-US" dirty="0">
                <a:solidFill>
                  <a:srgbClr val="1A10E2"/>
                </a:solidFill>
              </a:rPr>
              <a:t>Anomaly Forecast (in plan)</a:t>
            </a: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Introduce </a:t>
            </a:r>
            <a:r>
              <a:rPr lang="en-US" dirty="0">
                <a:solidFill>
                  <a:srgbClr val="1A10E2"/>
                </a:solidFill>
              </a:rPr>
              <a:t>Extreme Forecast Index (in Plan</a:t>
            </a:r>
            <a:r>
              <a:rPr lang="en-US" dirty="0" smtClean="0">
                <a:solidFill>
                  <a:srgbClr val="1A10E2"/>
                </a:solidFill>
              </a:rPr>
              <a:t>)</a:t>
            </a:r>
          </a:p>
          <a:p>
            <a:pPr algn="ctr"/>
            <a:endParaRPr lang="en-US" dirty="0">
              <a:solidFill>
                <a:srgbClr val="1A10E2"/>
              </a:solidFill>
            </a:endParaRP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Include ECMWF deterministic forecast</a:t>
            </a:r>
          </a:p>
          <a:p>
            <a:pPr algn="ctr"/>
            <a:r>
              <a:rPr lang="en-US" dirty="0" smtClean="0">
                <a:solidFill>
                  <a:srgbClr val="1A10E2"/>
                </a:solidFill>
              </a:rPr>
              <a:t>Include ECMWF ensemble forecast</a:t>
            </a:r>
            <a:endParaRPr lang="en-US" dirty="0">
              <a:solidFill>
                <a:srgbClr val="1A10E2"/>
              </a:solidFill>
            </a:endParaRPr>
          </a:p>
          <a:p>
            <a:pPr algn="ctr"/>
            <a:endParaRPr lang="en-US" sz="1400" dirty="0">
              <a:solidFill>
                <a:srgbClr val="1A10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ABBA-C76C-412F-B7E2-9F35C4A364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62000" y="3352800"/>
            <a:ext cx="7696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3087687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53200" y="3086100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3086100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26746" y="3086100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53400" y="3086100"/>
            <a:ext cx="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621087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00UTC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8087" y="3651117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18UTC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31633" y="3651117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12UTC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8087" y="365111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06UTC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70564" y="3651117"/>
            <a:ext cx="590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>
                <a:solidFill>
                  <a:srgbClr val="000000"/>
                </a:solidFill>
              </a:rPr>
              <a:t>00UTC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86600" y="3367798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21UTC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337486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15UTC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3362317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09UTC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47800" y="3367798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u="sng" dirty="0" smtClean="0">
                <a:solidFill>
                  <a:srgbClr val="000000"/>
                </a:solidFill>
              </a:rPr>
              <a:t>03UTC</a:t>
            </a:r>
            <a:endParaRPr lang="en-US" sz="1000" b="1" u="sng" dirty="0">
              <a:solidFill>
                <a:srgbClr val="00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42913" y="3185402"/>
            <a:ext cx="0" cy="167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86082" y="3170404"/>
            <a:ext cx="0" cy="167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52913" y="3185402"/>
            <a:ext cx="0" cy="167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24113" y="3185402"/>
            <a:ext cx="0" cy="1673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35997" y="312568"/>
            <a:ext cx="531691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NAEFS downscaled products – every 6 hours, out to 16 days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" y="6172200"/>
            <a:ext cx="541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SREF downscaled products – every 3 hours, out to 87 hours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60521" y="2438400"/>
            <a:ext cx="0" cy="5334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24113" y="2462814"/>
            <a:ext cx="0" cy="540966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" y="2721376"/>
            <a:ext cx="2973279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2286000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0000FF"/>
                </a:solidFill>
              </a:rPr>
              <a:t>NAEFS(00) + 9:00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5504" y="2794968"/>
            <a:ext cx="1599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0000FF"/>
                </a:solidFill>
              </a:rPr>
              <a:t>GEFS(00) + 6:30</a:t>
            </a:r>
            <a:endParaRPr lang="en-US" sz="1400" u="sng" dirty="0">
              <a:solidFill>
                <a:srgbClr val="00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76600" y="3962400"/>
            <a:ext cx="0" cy="533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716281" y="3962400"/>
            <a:ext cx="0" cy="533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716281" y="4164038"/>
            <a:ext cx="1560319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66713" y="4229099"/>
            <a:ext cx="1609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rgbClr val="C00000"/>
                </a:solidFill>
              </a:rPr>
              <a:t>SREF(03) + 4:40</a:t>
            </a:r>
            <a:endParaRPr lang="en-US" sz="1400" u="sng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919608" y="2720703"/>
            <a:ext cx="0" cy="365397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" y="4547233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Ideally, to improve SREF products from global system: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solidFill>
                  <a:srgbClr val="C00000"/>
                </a:solidFill>
              </a:rPr>
              <a:t>3hr </a:t>
            </a:r>
            <a:r>
              <a:rPr lang="en-US" sz="1400" dirty="0" err="1" smtClean="0">
                <a:solidFill>
                  <a:srgbClr val="C00000"/>
                </a:solidFill>
              </a:rPr>
              <a:t>fcst</a:t>
            </a:r>
            <a:r>
              <a:rPr lang="en-US" sz="1400" dirty="0" smtClean="0">
                <a:solidFill>
                  <a:srgbClr val="C00000"/>
                </a:solidFill>
              </a:rPr>
              <a:t> = SREF (03UTC+F03) + GEFS (00UTC+F06) </a:t>
            </a:r>
            <a:endParaRPr lang="en-US" sz="1400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solidFill>
                  <a:srgbClr val="C00000"/>
                </a:solidFill>
                <a:sym typeface="Wingdings" pitchFamily="2" charset="2"/>
              </a:rPr>
              <a:t>6hr </a:t>
            </a:r>
            <a:r>
              <a:rPr lang="en-US" sz="1400" dirty="0" err="1" smtClean="0">
                <a:solidFill>
                  <a:srgbClr val="C00000"/>
                </a:solidFill>
                <a:sym typeface="Wingdings" pitchFamily="2" charset="2"/>
              </a:rPr>
              <a:t>fcst</a:t>
            </a:r>
            <a:r>
              <a:rPr lang="en-US" sz="1400" dirty="0" smtClean="0">
                <a:solidFill>
                  <a:srgbClr val="C00000"/>
                </a:solidFill>
                <a:sym typeface="Wingdings" pitchFamily="2" charset="2"/>
              </a:rPr>
              <a:t> = SREF (03UTC+F06) + ½ GEFS (00UTC+F06) + ½ GEFS(00UTC+F12)  </a:t>
            </a:r>
            <a:r>
              <a:rPr lang="en-US" sz="1400" i="1" dirty="0" smtClean="0">
                <a:solidFill>
                  <a:srgbClr val="0000FF"/>
                </a:solidFill>
                <a:sym typeface="Wingdings" pitchFamily="2" charset="2"/>
              </a:rPr>
              <a:t>not good for T</a:t>
            </a:r>
          </a:p>
          <a:p>
            <a:pPr marL="342900" indent="-342900">
              <a:buFontTx/>
              <a:buAutoNum type="arabicPeriod"/>
            </a:pPr>
            <a:endParaRPr lang="en-US" sz="1400" i="1" dirty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en-US" sz="1400" dirty="0" smtClean="0">
                <a:solidFill>
                  <a:srgbClr val="00B050"/>
                </a:solidFill>
                <a:sym typeface="Wingdings" pitchFamily="2" charset="2"/>
              </a:rPr>
              <a:t>By using NAEFS to improve SREF products – very limited due to 1) NAEFS are twice per day; 2) late</a:t>
            </a:r>
          </a:p>
          <a:p>
            <a:r>
              <a:rPr lang="en-US" sz="1400" dirty="0" smtClean="0">
                <a:solidFill>
                  <a:srgbClr val="00B050"/>
                </a:solidFill>
                <a:sym typeface="Wingdings" pitchFamily="2" charset="2"/>
              </a:rPr>
              <a:t>See demonstrate by using</a:t>
            </a:r>
          </a:p>
          <a:p>
            <a:r>
              <a:rPr lang="en-US" sz="1400" dirty="0" smtClean="0">
                <a:solidFill>
                  <a:srgbClr val="00B050"/>
                </a:solidFill>
                <a:sym typeface="Wingdings" pitchFamily="2" charset="2"/>
              </a:rPr>
              <a:t>3hr </a:t>
            </a:r>
            <a:r>
              <a:rPr lang="en-US" sz="1400" dirty="0" err="1" smtClean="0">
                <a:solidFill>
                  <a:srgbClr val="00B050"/>
                </a:solidFill>
                <a:sym typeface="Wingdings" pitchFamily="2" charset="2"/>
              </a:rPr>
              <a:t>fcst</a:t>
            </a:r>
            <a:r>
              <a:rPr lang="en-US" sz="1400" dirty="0" smtClean="0">
                <a:solidFill>
                  <a:srgbClr val="00B050"/>
                </a:solidFill>
                <a:sym typeface="Wingdings" pitchFamily="2" charset="2"/>
              </a:rPr>
              <a:t> = SREF (03UTC+F03) + NAEFS (00UTC+F06)</a:t>
            </a:r>
          </a:p>
          <a:p>
            <a:pPr marL="342900" indent="-342900">
              <a:buFontTx/>
              <a:buAutoNum type="arabicPeriod"/>
            </a:pPr>
            <a:endParaRPr lang="en-US" sz="1400" dirty="0">
              <a:solidFill>
                <a:srgbClr val="00B050"/>
              </a:solidFill>
              <a:sym typeface="Wingdings" pitchFamily="2" charset="2"/>
            </a:endParaRPr>
          </a:p>
          <a:p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3213" y="990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Ideally, to improve NAEFS from regional system: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</a:rPr>
              <a:t>6hr </a:t>
            </a:r>
            <a:r>
              <a:rPr lang="en-US" sz="1400" dirty="0" err="1" smtClean="0">
                <a:solidFill>
                  <a:srgbClr val="0000FF"/>
                </a:solidFill>
              </a:rPr>
              <a:t>fcst</a:t>
            </a:r>
            <a:r>
              <a:rPr lang="en-US" sz="1400" dirty="0" smtClean="0">
                <a:solidFill>
                  <a:srgbClr val="0000FF"/>
                </a:solidFill>
              </a:rPr>
              <a:t> = NAEFS (00UTC+F06) + SREF (03UTC+F03) </a:t>
            </a:r>
            <a:endParaRPr lang="en-US" sz="1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12hr </a:t>
            </a:r>
            <a:r>
              <a:rPr lang="en-US" sz="1400" dirty="0" err="1" smtClean="0">
                <a:solidFill>
                  <a:srgbClr val="0000FF"/>
                </a:solidFill>
                <a:sym typeface="Wingdings" pitchFamily="2" charset="2"/>
              </a:rPr>
              <a:t>fcst</a:t>
            </a:r>
            <a:r>
              <a:rPr lang="en-US" sz="1400" dirty="0" smtClean="0">
                <a:solidFill>
                  <a:srgbClr val="0000FF"/>
                </a:solidFill>
                <a:sym typeface="Wingdings" pitchFamily="2" charset="2"/>
              </a:rPr>
              <a:t> = NAEFS (00UTC+F12) + SREF (03UTC+F09)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848026" y="1347168"/>
            <a:ext cx="2752888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Product delivery time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rot="4846747">
            <a:off x="4512237" y="1495688"/>
            <a:ext cx="340930" cy="17983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 rot="3000566">
            <a:off x="4399656" y="1821063"/>
            <a:ext cx="264718" cy="2866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ABBA-C76C-412F-B7E2-9F35C4A364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www.emc.ncep.noaa.gov/gmb/wx20cb/conus_upgrade/crps_naefs_sref_2012091500_2012101600/rtma_t2m_crp_t00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38"/>
            <a:ext cx="8815892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2286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All positive by adding SREF for different weights</a:t>
            </a:r>
          </a:p>
          <a:p>
            <a:r>
              <a:rPr lang="en-US" u="sng" dirty="0" smtClean="0">
                <a:solidFill>
                  <a:srgbClr val="0000FF"/>
                </a:solidFill>
              </a:rPr>
              <a:t>About 10% improvement over all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4495800"/>
            <a:ext cx="487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NAEFS_SREF_n20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w1=1/2; w2=1/2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NAEFS_SREF_n40  w1=2/3; w2=1/3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NAEFS_SREF_n60  w1=3/4; w2=1/4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BABBA-C76C-412F-B7E2-9F35C4A364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 descr="http://www.emc.ncep.noaa.gov/gmb/wx20cb/conus_upgrade/crps_sref_naefs_2012091503_2012101603_6h/rtma_t2m_crp_t03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"/>
            <a:ext cx="8815892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10668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If users could wait for 1 hours and 20 minutes, the products will like this</a:t>
            </a:r>
          </a:p>
          <a:p>
            <a:endParaRPr lang="en-US" u="sng" dirty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About 20% improvements; weights are not important at all.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24200" y="4495800"/>
            <a:ext cx="487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SREF_NAEFS_n20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w1=1/2; w2=1/2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SREF_NAEFS_n40  w1=1/3; w2=2/3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SREF_NAEFS_n60  w1=1/4; w2=3/4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5</a:t>
            </a:r>
            <a:r>
              <a:rPr lang="en-US" baseline="30000" dirty="0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 NCEP Ensemble User Workshop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96000"/>
          </a:xfrm>
        </p:spPr>
        <p:txBody>
          <a:bodyPr>
            <a:normAutofit lnSpcReduction="10000"/>
          </a:bodyPr>
          <a:lstStyle/>
          <a:p>
            <a:pPr marL="342793" indent="-342793">
              <a:lnSpc>
                <a:spcPct val="90000"/>
              </a:lnSpc>
              <a:defRPr/>
            </a:pPr>
            <a:r>
              <a:rPr lang="en-GB" sz="1800" dirty="0">
                <a:solidFill>
                  <a:srgbClr val="3333CC"/>
                </a:solidFill>
              </a:rPr>
              <a:t>Logistics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Workshop organized by EMC/NCEP and DTC/NCAR (co-organizer)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May 10-12 2011, Laurel, MD, 90+ participants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NWS Regions (6), Headquarters (17), NCEP (44)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OAR (5), other government agencies (4), private (2), academic (5) &amp; international (11)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For further info, see: </a:t>
            </a:r>
            <a:r>
              <a:rPr lang="en-GB" sz="1600" dirty="0">
                <a:solidFill>
                  <a:srgbClr val="000000"/>
                </a:solidFill>
                <a:hlinkClick r:id="rId2"/>
              </a:rPr>
              <a:t>http://www.dtcenter.org/events/workshops11/det_11/</a:t>
            </a:r>
            <a:r>
              <a:rPr lang="en-GB" sz="1600" dirty="0">
                <a:solidFill>
                  <a:srgbClr val="000000"/>
                </a:solidFill>
              </a:rPr>
              <a:t>  </a:t>
            </a:r>
            <a:endParaRPr lang="en-GB" sz="1200" dirty="0">
              <a:solidFill>
                <a:srgbClr val="000000"/>
              </a:solidFill>
            </a:endParaRPr>
          </a:p>
          <a:p>
            <a:pPr marL="342793" indent="-342793">
              <a:lnSpc>
                <a:spcPct val="90000"/>
              </a:lnSpc>
              <a:defRPr/>
            </a:pPr>
            <a:r>
              <a:rPr lang="en-GB" sz="1800" dirty="0">
                <a:solidFill>
                  <a:srgbClr val="3333CC"/>
                </a:solidFill>
              </a:rPr>
              <a:t>Main Theme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How to support NWS in its transition from single value to probabilistic forecasting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Goal is to convey forecast uncertainty in user relevant form</a:t>
            </a:r>
          </a:p>
          <a:p>
            <a:pPr marL="342793" indent="-342793">
              <a:lnSpc>
                <a:spcPct val="90000"/>
              </a:lnSpc>
              <a:defRPr/>
            </a:pPr>
            <a:r>
              <a:rPr lang="en-GB" sz="1800" dirty="0">
                <a:solidFill>
                  <a:srgbClr val="3333CC"/>
                </a:solidFill>
              </a:rPr>
              <a:t>46 presentations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Covering all ensemble forecast systems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200" dirty="0">
                <a:solidFill>
                  <a:srgbClr val="000000"/>
                </a:solidFill>
              </a:rPr>
              <a:t>SREF, GEFS/NAEFS, Wave ensemble, CFS and NMME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Reports from NCEP Service Centres and Regions (WFOs)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E.g., first numerical ensemble-based 2-day tornado, week 3-4, monthly MJO outlook</a:t>
            </a:r>
          </a:p>
          <a:p>
            <a:pPr marL="342793" indent="-342793">
              <a:lnSpc>
                <a:spcPct val="90000"/>
              </a:lnSpc>
              <a:defRPr/>
            </a:pPr>
            <a:r>
              <a:rPr lang="en-GB" sz="1800" dirty="0">
                <a:solidFill>
                  <a:srgbClr val="3333CC"/>
                </a:solidFill>
              </a:rPr>
              <a:t>Working groups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Ensemble configurations		-   Ensemble forecasting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Statistic post processing			-   Reforecast/</a:t>
            </a:r>
            <a:r>
              <a:rPr lang="en-GB" sz="1600" dirty="0" err="1">
                <a:solidFill>
                  <a:srgbClr val="000000"/>
                </a:solidFill>
              </a:rPr>
              <a:t>hindcast</a:t>
            </a:r>
            <a:r>
              <a:rPr lang="en-GB" sz="1600" dirty="0">
                <a:solidFill>
                  <a:srgbClr val="000000"/>
                </a:solidFill>
              </a:rPr>
              <a:t> generation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Probabilistic product generation		-   Forecaster’s role and training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US" sz="1600" dirty="0"/>
              <a:t>Ensemble data depository / access</a:t>
            </a:r>
            <a:r>
              <a:rPr lang="en-GB" sz="1600" dirty="0">
                <a:solidFill>
                  <a:srgbClr val="000000"/>
                </a:solidFill>
              </a:rPr>
              <a:t>		-   </a:t>
            </a:r>
            <a:r>
              <a:rPr lang="en-US" sz="1600" dirty="0"/>
              <a:t>Database interrogation / forecaster tools</a:t>
            </a:r>
            <a:endParaRPr lang="en-GB" sz="1600" dirty="0">
              <a:solidFill>
                <a:srgbClr val="000000"/>
              </a:solidFill>
            </a:endParaRPr>
          </a:p>
          <a:p>
            <a:pPr marL="342793" indent="-342793">
              <a:lnSpc>
                <a:spcPct val="90000"/>
              </a:lnSpc>
              <a:defRPr/>
            </a:pPr>
            <a:r>
              <a:rPr lang="en-GB" sz="1800" dirty="0">
                <a:solidFill>
                  <a:srgbClr val="3333CC"/>
                </a:solidFill>
              </a:rPr>
              <a:t>Outcome / Recommendations</a:t>
            </a: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Prepared report for NWS roadmap reference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Plan for immediate steps (interim solution to be implemented in 2-3 years)</a:t>
            </a:r>
          </a:p>
          <a:p>
            <a:pPr marL="1142646" lvl="2" indent="-228529">
              <a:lnSpc>
                <a:spcPct val="9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Outline for long term solution and resource requirements (5-10 years)</a:t>
            </a:r>
            <a:endParaRPr lang="en-GB" sz="1600" dirty="0">
              <a:solidFill>
                <a:srgbClr val="000000"/>
              </a:solidFill>
            </a:endParaRPr>
          </a:p>
          <a:p>
            <a:pPr marL="742719" lvl="1" indent="-285660">
              <a:lnSpc>
                <a:spcPct val="90000"/>
              </a:lnSpc>
              <a:defRPr/>
            </a:pPr>
            <a:r>
              <a:rPr lang="en-GB" sz="1600" dirty="0">
                <a:solidFill>
                  <a:srgbClr val="000000"/>
                </a:solidFill>
              </a:rPr>
              <a:t>All activities to be coordinated under NWS Forecast Uncertainty Program (NFUSE)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59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rgbClr val="0000FF"/>
                </a:solidFill>
                <a:ea typeface="Calibri"/>
                <a:cs typeface="Times New Roman"/>
              </a:rPr>
              <a:t>Summary of 6</a:t>
            </a:r>
            <a:r>
              <a:rPr lang="en-US" baseline="30000" dirty="0">
                <a:solidFill>
                  <a:srgbClr val="0000FF"/>
                </a:solidFill>
                <a:ea typeface="Calibri"/>
                <a:cs typeface="Times New Roman"/>
              </a:rPr>
              <a:t>th</a:t>
            </a:r>
            <a:r>
              <a:rPr lang="en-US" dirty="0">
                <a:solidFill>
                  <a:srgbClr val="0000FF"/>
                </a:solidFill>
                <a:ea typeface="Calibri"/>
                <a:cs typeface="Times New Roman"/>
              </a:rPr>
              <a:t> NAEFS workshop</a:t>
            </a:r>
            <a:r>
              <a:rPr lang="en-US" sz="3600" dirty="0">
                <a:ea typeface="Calibri"/>
                <a:cs typeface="Times New Roman"/>
              </a:rPr>
              <a:t/>
            </a:r>
            <a:br>
              <a:rPr lang="en-US" sz="3600" dirty="0">
                <a:ea typeface="Calibri"/>
                <a:cs typeface="Times New Roman"/>
              </a:rPr>
            </a:br>
            <a:r>
              <a:rPr lang="en-US" sz="2000" dirty="0">
                <a:ea typeface="Calibri"/>
                <a:cs typeface="Times New Roman"/>
              </a:rPr>
              <a:t>1-3 May, 2012 Monterey, CA</a:t>
            </a:r>
            <a:br>
              <a:rPr lang="en-US" sz="2000" dirty="0">
                <a:ea typeface="Calibri"/>
                <a:cs typeface="Times New Roman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18" y="1219200"/>
            <a:ext cx="8915400" cy="106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NAEFS workshop was held in Monterey, CA during 1-3 May 2012. There were about 50 scientists to attend this workshop whose are from Meteorological Service of Canada, Mexico Meteorological Service, </a:t>
            </a:r>
            <a:r>
              <a:rPr lang="en-US" dirty="0" err="1"/>
              <a:t>UKMet</a:t>
            </a:r>
            <a:r>
              <a:rPr lang="en-US" dirty="0"/>
              <a:t>, NAVY, AFWA and NOAA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209800"/>
            <a:ext cx="5943599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</a:rPr>
              <a:t>Following topics </a:t>
            </a:r>
            <a:r>
              <a:rPr lang="en-US" sz="2000" dirty="0" smtClean="0">
                <a:solidFill>
                  <a:prstClr val="black"/>
                </a:solidFill>
              </a:rPr>
              <a:t>have </a:t>
            </a:r>
            <a:r>
              <a:rPr lang="en-US" sz="2000" dirty="0">
                <a:solidFill>
                  <a:prstClr val="black"/>
                </a:solidFill>
              </a:rPr>
              <a:t>been presented and discussed during workshop: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Review the current status of the contribution of each NWP center to NAEFS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For each NWP center, present plans for future model and product updates, for both the base models and ensemble system (including regional ensembles)</a:t>
            </a: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Decide on coordination of plans for the overall future NAEFS ensemble and products (added variables, data transfer for increased resolution grids, FNMOC ensemble added to NAEFS, </a:t>
            </a:r>
            <a:r>
              <a:rPr lang="en-US" dirty="0" smtClean="0">
                <a:solidFill>
                  <a:srgbClr val="0000FF"/>
                </a:solidFill>
              </a:rPr>
              <a:t>especially for </a:t>
            </a:r>
            <a:r>
              <a:rPr lang="en-US" dirty="0" err="1" smtClean="0">
                <a:solidFill>
                  <a:srgbClr val="0000FF"/>
                </a:solidFill>
              </a:rPr>
              <a:t>mesoscale</a:t>
            </a:r>
            <a:r>
              <a:rPr lang="en-US" dirty="0" smtClean="0">
                <a:solidFill>
                  <a:srgbClr val="0000FF"/>
                </a:solidFill>
              </a:rPr>
              <a:t> ensemble-NAEFS-LAM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Learn about current operational uses of ensemble forecast guidance, including military and civilian applications.</a:t>
            </a:r>
          </a:p>
        </p:txBody>
      </p:sp>
      <p:pic>
        <p:nvPicPr>
          <p:cNvPr id="5122" name="Picture 2" descr="F:\Project\NAEFS\naefs-workshop_201205\Security_entry\out\group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75035"/>
            <a:ext cx="3429000" cy="20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emc.ncep.noaa.gov/gmb/ens/NAEF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7306"/>
            <a:ext cx="2286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mc.ncep.noaa.gov/gmb/yzhu/naefs/VRFY_STATS/NCEP_NCEPb/nhz1000_rms_spr20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mc.ncep.noaa.gov/gmb/yzhu/naefs/VRFY_STATS/NCEP_NCEPb/nhz1000_rms_spr201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mc.ncep.noaa.gov/gmb/yzhu/naefs/VRFY_STATS/NCEP_NCEPb/nhz500_rms_spr201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mc.ncep.noaa.gov/gmb/yzhu/naefs/VRFY_STATS/NCEP_NCEPb/nhz500_rms_spr201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NH 500hPa height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5909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>
                <a:solidFill>
                  <a:srgbClr val="0000FF"/>
                </a:solidFill>
              </a:rPr>
              <a:t>NH </a:t>
            </a:r>
            <a:r>
              <a:rPr lang="en-US" u="sng" dirty="0" smtClean="0">
                <a:solidFill>
                  <a:srgbClr val="0000FF"/>
                </a:solidFill>
              </a:rPr>
              <a:t>1000hPa </a:t>
            </a:r>
            <a:r>
              <a:rPr lang="en-US" u="sng" dirty="0">
                <a:solidFill>
                  <a:srgbClr val="0000FF"/>
                </a:solidFill>
              </a:rPr>
              <a:t>height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2268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Spring 2011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474" y="52255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Spring 2011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965" y="222684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Spring 2012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410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Spring 2012</a:t>
            </a:r>
            <a:endParaRPr lang="en-US" u="sng" dirty="0">
              <a:solidFill>
                <a:srgbClr val="C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8965" y="914400"/>
            <a:ext cx="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8965" y="4191000"/>
            <a:ext cx="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4267200"/>
            <a:ext cx="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914400"/>
            <a:ext cx="0" cy="1143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483209" y="1714500"/>
            <a:ext cx="2787181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10-day forecast: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2896" y="960566"/>
            <a:ext cx="591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57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47319" y="94158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53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8220" y="4326523"/>
            <a:ext cx="4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84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70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4469" y="4449633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rgbClr val="0000FF"/>
                </a:solidFill>
              </a:rPr>
              <a:t>78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72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3747" y="1052573"/>
            <a:ext cx="775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=1.14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1" y="1052573"/>
            <a:ext cx="770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=1.06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8947" y="4449633"/>
            <a:ext cx="68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=1.2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3178" y="456303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=1.08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008549" y="5638799"/>
            <a:ext cx="3173051" cy="889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Last implementation: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Reduced RMS errors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Increasing spread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-1" y="3124200"/>
            <a:ext cx="1600201" cy="7503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Improvement of </a:t>
            </a:r>
            <a:r>
              <a:rPr lang="en-US" sz="1600" dirty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rgbClr val="FF0000"/>
                </a:solidFill>
              </a:rPr>
              <a:t>nsemble spread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35241"/>
              </p:ext>
            </p:extLst>
          </p:nvPr>
        </p:nvGraphicFramePr>
        <p:xfrm>
          <a:off x="431800" y="738188"/>
          <a:ext cx="8356600" cy="554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 rot="16200000">
            <a:off x="-304007" y="3580607"/>
            <a:ext cx="1890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ea typeface="PMingLiU" pitchFamily="16" charset="-120"/>
              </a:rPr>
              <a:t>Track error(NM)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19041" y="5943600"/>
            <a:ext cx="16367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0000"/>
                </a:solidFill>
                <a:ea typeface="PMingLiU" pitchFamily="16" charset="-120"/>
              </a:rPr>
              <a:t>Forecast hours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6257644"/>
            <a:ext cx="80470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3333FF"/>
                </a:solidFill>
                <a:ea typeface="PMingLiU" pitchFamily="16" charset="-120"/>
              </a:rPr>
              <a:t>CASES-2011:     393           356            314           274          238           182           141            98             71            49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 smtClean="0">
                <a:solidFill>
                  <a:srgbClr val="3333FF"/>
                </a:solidFill>
                <a:ea typeface="PMingLiU" pitchFamily="16" charset="-120"/>
              </a:rPr>
              <a:t>CASES-2012:     439           399            357           315          277           219           178           143           119           94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16042"/>
            <a:ext cx="8458200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charset="0"/>
                <a:ea typeface="宋体" charset="-122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0000"/>
                </a:solidFill>
              </a:rPr>
              <a:t>Atlantic, AL01~19 (06/01~12/31/2011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Atlantic, AL01~19 (05/01~11/27/2012)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76400" y="1752600"/>
            <a:ext cx="4267200" cy="586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GEFS-11    GEFS T190L28 </a:t>
            </a:r>
            <a:r>
              <a:rPr lang="en-US" sz="1600" b="1" dirty="0">
                <a:solidFill>
                  <a:srgbClr val="000000"/>
                </a:solidFill>
              </a:rPr>
              <a:t>(operational run)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GEFS-12    GEFS T254L42 </a:t>
            </a:r>
            <a:r>
              <a:rPr lang="en-US" sz="1600" b="1" dirty="0">
                <a:solidFill>
                  <a:srgbClr val="000000"/>
                </a:solidFill>
              </a:rPr>
              <a:t>(operational run)</a:t>
            </a:r>
          </a:p>
        </p:txBody>
      </p:sp>
    </p:spTree>
    <p:extLst>
      <p:ext uri="{BB962C8B-B14F-4D97-AF65-F5344CB8AC3E}">
        <p14:creationId xmlns:p14="http://schemas.microsoft.com/office/powerpoint/2010/main" val="10081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458200" cy="1447799"/>
          </a:xfrm>
        </p:spPr>
        <p:txBody>
          <a:bodyPr/>
          <a:lstStyle/>
          <a:p>
            <a:r>
              <a:rPr lang="en-US" dirty="0" smtClean="0"/>
              <a:t>Ensemble Performance Review</a:t>
            </a:r>
            <a:br>
              <a:rPr lang="en-US" dirty="0" smtClean="0"/>
            </a:br>
            <a:r>
              <a:rPr lang="en-US" sz="3200" dirty="0" smtClean="0"/>
              <a:t>--- NUOPC </a:t>
            </a:r>
            <a:r>
              <a:rPr lang="en-US" sz="3200" dirty="0"/>
              <a:t>V</a:t>
            </a:r>
            <a:r>
              <a:rPr lang="en-US" sz="3200" dirty="0" smtClean="0"/>
              <a:t>erification Metrics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292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EMC/NCEP</a:t>
            </a:r>
          </a:p>
          <a:p>
            <a:endParaRPr lang="en-US" dirty="0"/>
          </a:p>
          <a:p>
            <a:r>
              <a:rPr lang="en-US" dirty="0" smtClean="0"/>
              <a:t>November 3</a:t>
            </a:r>
            <a:r>
              <a:rPr lang="en-US" baseline="30000" dirty="0" smtClean="0"/>
              <a:t>rd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all three individual bias corrected ensemble forecast (NCEP/GEFS, CMC/GEFS and FNMOC/GEFS) and combined (NAEFS=NCEP+CMC and NUOPC=NCEP+CMC+FNMOC) ensemble (equal weights) against </a:t>
            </a:r>
            <a:r>
              <a:rPr lang="en-US" sz="2000" dirty="0" err="1" smtClean="0"/>
              <a:t>UKMet</a:t>
            </a:r>
            <a:r>
              <a:rPr lang="en-US" sz="2000" dirty="0" smtClean="0"/>
              <a:t>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15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http://www.emc.ncep.noaa.gov/gmb/yluo/naefs/VRFY_STATS/T30_P500HGT/nhz500_5days_rms_fal20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mc.ncep.noaa.gov/gmb/yluo/naefs/VRFY_STATS/T30_P500HGT/nhz500_5days_crps_fal201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mc.ncep.noaa.gov/gmb/yluo/naefs/VRFY_STATS/T30_P500HGT/nhz500_5days_ac_fal20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53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62000" y="6324600"/>
            <a:ext cx="3429000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002120" y="6449594"/>
            <a:ext cx="3837079" cy="35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Ratio of RMS error over spread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540527">
            <a:off x="4261606" y="6369377"/>
            <a:ext cx="685800" cy="232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2100" y="585623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Under-dispersion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830457" y="6347855"/>
            <a:ext cx="1199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Over-dispersion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5669" y="2213246"/>
            <a:ext cx="356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NH 500hPa anomaly correlation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9277" y="5487404"/>
            <a:ext cx="232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>
                <a:solidFill>
                  <a:srgbClr val="00B0F0"/>
                </a:solidFill>
              </a:rPr>
              <a:t>NH 500hPa </a:t>
            </a:r>
            <a:r>
              <a:rPr lang="en-US" u="sng" dirty="0" smtClean="0">
                <a:solidFill>
                  <a:srgbClr val="00B0F0"/>
                </a:solidFill>
              </a:rPr>
              <a:t>RMS errors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2188510"/>
            <a:ext cx="280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u="sng" dirty="0">
                <a:solidFill>
                  <a:srgbClr val="00B0F0"/>
                </a:solidFill>
              </a:rPr>
              <a:t>NH 500hPa </a:t>
            </a:r>
            <a:r>
              <a:rPr lang="en-US" u="sng" dirty="0" smtClean="0">
                <a:solidFill>
                  <a:srgbClr val="00B0F0"/>
                </a:solidFill>
              </a:rPr>
              <a:t>CRPS skill scores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62400" y="3149"/>
            <a:ext cx="17145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5-day forecast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6471" y="3434668"/>
            <a:ext cx="44251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Northern Hemisphere 500hPa height:</a:t>
            </a:r>
          </a:p>
          <a:p>
            <a:endParaRPr lang="en-US" dirty="0"/>
          </a:p>
          <a:p>
            <a:r>
              <a:rPr lang="en-US" dirty="0"/>
              <a:t>30-day running mean scores </a:t>
            </a:r>
            <a:r>
              <a:rPr lang="en-US" dirty="0" smtClean="0"/>
              <a:t>of day-5 </a:t>
            </a:r>
            <a:endParaRPr lang="en-US" dirty="0"/>
          </a:p>
          <a:p>
            <a:r>
              <a:rPr lang="en-US" dirty="0"/>
              <a:t>CRPS skill score</a:t>
            </a:r>
          </a:p>
          <a:p>
            <a:r>
              <a:rPr lang="en-US" dirty="0"/>
              <a:t>RMS </a:t>
            </a:r>
            <a:r>
              <a:rPr lang="en-US" dirty="0" smtClean="0"/>
              <a:t>error and ratio of RMS error / spread</a:t>
            </a:r>
            <a:endParaRPr lang="en-US" dirty="0"/>
          </a:p>
          <a:p>
            <a:r>
              <a:rPr lang="en-US" dirty="0"/>
              <a:t>Anomaly correlation</a:t>
            </a:r>
          </a:p>
          <a:p>
            <a:endParaRPr lang="en-US" dirty="0"/>
          </a:p>
          <a:p>
            <a:r>
              <a:rPr lang="en-US" dirty="0"/>
              <a:t>All other regions could be seen from</a:t>
            </a:r>
            <a:r>
              <a:rPr lang="en-US" dirty="0" smtClean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www.emc.ncep.noaa.gov/gmb/yluo/naefs/VRFY_STATS/T30_P500HGT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emc.ncep.noaa.gov/gmb/yluo/naefs/VRFY_STATS/T30_P500HGT/nhz500_10days_crps_fal20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emc.ncep.noaa.gov/gmb/yluo/naefs/VRFY_STATS/T30_P500HGT/nhz500_10days_ac_fal201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57600" y="3779"/>
            <a:ext cx="2362200" cy="28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10-day forecast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35814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Northern Hemisphere 500hPa height:</a:t>
            </a:r>
          </a:p>
          <a:p>
            <a:endParaRPr lang="en-US" dirty="0"/>
          </a:p>
          <a:p>
            <a:r>
              <a:rPr lang="en-US" dirty="0"/>
              <a:t>30-day running mean scores of </a:t>
            </a:r>
            <a:r>
              <a:rPr lang="en-US" dirty="0" smtClean="0"/>
              <a:t>day-10 </a:t>
            </a:r>
            <a:endParaRPr lang="en-US" dirty="0"/>
          </a:p>
          <a:p>
            <a:r>
              <a:rPr lang="en-US" dirty="0"/>
              <a:t>CRPS skill score</a:t>
            </a:r>
          </a:p>
          <a:p>
            <a:r>
              <a:rPr lang="en-US" dirty="0"/>
              <a:t>RMS error and ratio of RMS error / spread</a:t>
            </a:r>
          </a:p>
          <a:p>
            <a:r>
              <a:rPr lang="en-US" dirty="0"/>
              <a:t>Anomaly correlation</a:t>
            </a:r>
          </a:p>
          <a:p>
            <a:endParaRPr lang="en-US" dirty="0"/>
          </a:p>
          <a:p>
            <a:r>
              <a:rPr lang="en-US" dirty="0"/>
              <a:t>All other regions could be seen from: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www.emc.ncep.noaa.gov/gmb/yluo/naefs/VRFY_STATS/T30_P500HGT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6" descr="http://www.emc.ncep.noaa.gov/gmb/yluo/naefs/VRFY_STATS/T30_P500HGT/nhz500_10days_rms_fal201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http://www.emc.ncep.noaa.gov/gmb/yluo/NUOPC/T30_P500HGT/nhz500_10days_crps_fal201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emc.ncep.noaa.gov/gmb/yluo/NUOPC/T30_P500HGT/nhz500_10days_ac_fal201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emc.ncep.noaa.gov/gmb/yluo/NUOPC/T30_P500HGT/nhz500_5days_crps_fal201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emc.ncep.noaa.gov/gmb/yluo/NUOPC/T30_P500HGT/nhz500_5days_ac_fal201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752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81400" y="2362200"/>
            <a:ext cx="2819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Day-5 NH 500hPa height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57600" y="5943600"/>
            <a:ext cx="2895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Day-10 NH 500hPa height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8204</TotalTime>
  <Words>5805</Words>
  <Application>Microsoft Office PowerPoint</Application>
  <PresentationFormat>On-screen Show (4:3)</PresentationFormat>
  <Paragraphs>937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21</vt:i4>
      </vt:variant>
      <vt:variant>
        <vt:lpstr>Slide Titles</vt:lpstr>
      </vt:variant>
      <vt:variant>
        <vt:i4>57</vt:i4>
      </vt:variant>
    </vt:vector>
  </HeadingPairs>
  <TitlesOfParts>
    <vt:vector size="78" baseType="lpstr">
      <vt:lpstr>1_Default Design</vt:lpstr>
      <vt:lpstr>2_Default Design</vt:lpstr>
      <vt:lpstr>3_Default Design</vt:lpstr>
      <vt:lpstr>4_Default Design</vt:lpstr>
      <vt:lpstr>6_Default Design</vt:lpstr>
      <vt:lpstr>2_Office Theme</vt:lpstr>
      <vt:lpstr>7_Default Design</vt:lpstr>
      <vt:lpstr>5_Default Design</vt:lpstr>
      <vt:lpstr>9_Default Design</vt:lpstr>
      <vt:lpstr>Office Theme</vt:lpstr>
      <vt:lpstr>3_Office Theme</vt:lpstr>
      <vt:lpstr>4_Office Theme</vt:lpstr>
      <vt:lpstr>10_Default Design</vt:lpstr>
      <vt:lpstr>12_Default Design</vt:lpstr>
      <vt:lpstr>13_Default Design</vt:lpstr>
      <vt:lpstr>5_Office Theme</vt:lpstr>
      <vt:lpstr>14_Default Design</vt:lpstr>
      <vt:lpstr>7_Office Theme</vt:lpstr>
      <vt:lpstr>9_Office Theme</vt:lpstr>
      <vt:lpstr>10_Office Theme</vt:lpstr>
      <vt:lpstr>1_Office Theme</vt:lpstr>
      <vt:lpstr>Ensemble Forecasting</vt:lpstr>
      <vt:lpstr>Responsibilities of Ensemble Team</vt:lpstr>
      <vt:lpstr>Coverage of This Presentation</vt:lpstr>
      <vt:lpstr>Main Accomplishments in 2013 for WCOSS transition </vt:lpstr>
      <vt:lpstr>SREF interim upgrade package   (has been delivered to NCO which is running in real  time daily,  to be implemented in Jan./Feb. 2014) – Jun Du</vt:lpstr>
      <vt:lpstr>Ensemble Performance Review --- NUOPC Verification Metrics</vt:lpstr>
      <vt:lpstr>PowerPoint Presentation</vt:lpstr>
      <vt:lpstr>PowerPoint Presentation</vt:lpstr>
      <vt:lpstr>PowerPoint Presentation</vt:lpstr>
      <vt:lpstr>AL01-13, EP01-17, WP03-29, May-October, 2013</vt:lpstr>
      <vt:lpstr>JTWC, WP03-29, 2013</vt:lpstr>
      <vt:lpstr>Next Ensemble (GEFS) Implementation</vt:lpstr>
      <vt:lpstr>PowerPoint Presentation</vt:lpstr>
      <vt:lpstr>Next Ensemble (GEFS) Implementation</vt:lpstr>
      <vt:lpstr>PowerPoint Presentation</vt:lpstr>
      <vt:lpstr>Sandy case study for new GEFS</vt:lpstr>
      <vt:lpstr>Sandy case study for new GEFS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Climatology Calibrated Precipitation Analysis</vt:lpstr>
      <vt:lpstr>WSR - Winter Storm Reconnaissance</vt:lpstr>
      <vt:lpstr>CSTAR Program</vt:lpstr>
      <vt:lpstr>PowerPoint Presentation</vt:lpstr>
      <vt:lpstr>PowerPoint Presentation</vt:lpstr>
      <vt:lpstr>Ensemble Products on AWIPS?</vt:lpstr>
      <vt:lpstr>PowerPoint Presentation</vt:lpstr>
      <vt:lpstr>IMME Status – Malaquias Pena</vt:lpstr>
      <vt:lpstr>NMME Status – Malaquias Pena</vt:lpstr>
      <vt:lpstr>Extended GEFS</vt:lpstr>
      <vt:lpstr>PowerPoint Presentation</vt:lpstr>
      <vt:lpstr>Future Plan of the Ensemble Prediction System for HWRF – Stream 1.5   - Zhan Zhang</vt:lpstr>
      <vt:lpstr>PowerPoint Presentation</vt:lpstr>
      <vt:lpstr>NCEP Wave Ensemble Forecast System - Contributed by Henrique Alves </vt:lpstr>
      <vt:lpstr>On Going Activities (2014-2015)</vt:lpstr>
      <vt:lpstr>Rescheduled  6th NCEP Ensemble User Workshop 25-27 March 2014, College Park, MD </vt:lpstr>
      <vt:lpstr>PowerPoint Presentation</vt:lpstr>
      <vt:lpstr>NCEP Wave Ensemble Forecast System - Contributed by Henrique Alves </vt:lpstr>
      <vt:lpstr>Combined FNMOC/NCEP Wave Ensembles Product - Contributed by Henrique Alves </vt:lpstr>
      <vt:lpstr>EMC’s Plan to Reframe GEFS Initializations</vt:lpstr>
      <vt:lpstr>PowerPoint Presentation</vt:lpstr>
      <vt:lpstr>EMC’s Plan to Reframe GEFS Initializations</vt:lpstr>
      <vt:lpstr>PowerPoint Presentation</vt:lpstr>
      <vt:lpstr>PowerPoint Presentation</vt:lpstr>
      <vt:lpstr>PowerPoint Presentation</vt:lpstr>
      <vt:lpstr>PowerPoint Presentation</vt:lpstr>
      <vt:lpstr>5th NCEP Ensemble User Workshop</vt:lpstr>
      <vt:lpstr>Summary of 6th NAEFS workshop 1-3 May, 2012 Monterey, CA 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Forecasting</dc:title>
  <dc:creator>Yuejian Zhu</dc:creator>
  <cp:lastModifiedBy>Yuejian Zhu</cp:lastModifiedBy>
  <cp:revision>104</cp:revision>
  <dcterms:created xsi:type="dcterms:W3CDTF">2012-06-22T13:14:08Z</dcterms:created>
  <dcterms:modified xsi:type="dcterms:W3CDTF">2013-12-02T16:51:20Z</dcterms:modified>
</cp:coreProperties>
</file>