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4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5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810" r:id="rId3"/>
    <p:sldMasterId id="2147483851" r:id="rId4"/>
    <p:sldMasterId id="2147483887" r:id="rId5"/>
    <p:sldMasterId id="2147483942" r:id="rId6"/>
    <p:sldMasterId id="2147483955" r:id="rId7"/>
    <p:sldMasterId id="2147483967" r:id="rId8"/>
    <p:sldMasterId id="2147483980" r:id="rId9"/>
    <p:sldMasterId id="2147483996" r:id="rId10"/>
    <p:sldMasterId id="2147484008" r:id="rId11"/>
    <p:sldMasterId id="2147484020" r:id="rId12"/>
    <p:sldMasterId id="2147484032" r:id="rId13"/>
    <p:sldMasterId id="2147484044" r:id="rId14"/>
    <p:sldMasterId id="2147484056" r:id="rId15"/>
    <p:sldMasterId id="2147484110" r:id="rId16"/>
  </p:sldMasterIdLst>
  <p:notesMasterIdLst>
    <p:notesMasterId r:id="rId90"/>
  </p:notesMasterIdLst>
  <p:handoutMasterIdLst>
    <p:handoutMasterId r:id="rId91"/>
  </p:handoutMasterIdLst>
  <p:sldIdLst>
    <p:sldId id="1019" r:id="rId17"/>
    <p:sldId id="561" r:id="rId18"/>
    <p:sldId id="1172" r:id="rId19"/>
    <p:sldId id="1173" r:id="rId20"/>
    <p:sldId id="363" r:id="rId21"/>
    <p:sldId id="1151" r:id="rId22"/>
    <p:sldId id="1139" r:id="rId23"/>
    <p:sldId id="1176" r:id="rId24"/>
    <p:sldId id="1177" r:id="rId25"/>
    <p:sldId id="1178" r:id="rId26"/>
    <p:sldId id="1179" r:id="rId27"/>
    <p:sldId id="1180" r:id="rId28"/>
    <p:sldId id="1181" r:id="rId29"/>
    <p:sldId id="1182" r:id="rId30"/>
    <p:sldId id="1183" r:id="rId31"/>
    <p:sldId id="1184" r:id="rId32"/>
    <p:sldId id="1185" r:id="rId33"/>
    <p:sldId id="1186" r:id="rId34"/>
    <p:sldId id="1187" r:id="rId35"/>
    <p:sldId id="1193" r:id="rId36"/>
    <p:sldId id="1194" r:id="rId37"/>
    <p:sldId id="1197" r:id="rId38"/>
    <p:sldId id="1195" r:id="rId39"/>
    <p:sldId id="1196" r:id="rId40"/>
    <p:sldId id="1198" r:id="rId41"/>
    <p:sldId id="1199" r:id="rId42"/>
    <p:sldId id="1200" r:id="rId43"/>
    <p:sldId id="1201" r:id="rId44"/>
    <p:sldId id="1202" r:id="rId45"/>
    <p:sldId id="1203" r:id="rId46"/>
    <p:sldId id="1204" r:id="rId47"/>
    <p:sldId id="1205" r:id="rId48"/>
    <p:sldId id="1206" r:id="rId49"/>
    <p:sldId id="1207" r:id="rId50"/>
    <p:sldId id="1208" r:id="rId51"/>
    <p:sldId id="1209" r:id="rId52"/>
    <p:sldId id="1210" r:id="rId53"/>
    <p:sldId id="1211" r:id="rId54"/>
    <p:sldId id="1212" r:id="rId55"/>
    <p:sldId id="1213" r:id="rId56"/>
    <p:sldId id="1214" r:id="rId57"/>
    <p:sldId id="1216" r:id="rId58"/>
    <p:sldId id="1215" r:id="rId59"/>
    <p:sldId id="1217" r:id="rId60"/>
    <p:sldId id="1218" r:id="rId61"/>
    <p:sldId id="1219" r:id="rId62"/>
    <p:sldId id="1220" r:id="rId63"/>
    <p:sldId id="1221" r:id="rId64"/>
    <p:sldId id="1222" r:id="rId65"/>
    <p:sldId id="1225" r:id="rId66"/>
    <p:sldId id="1152" r:id="rId67"/>
    <p:sldId id="1226" r:id="rId68"/>
    <p:sldId id="1227" r:id="rId69"/>
    <p:sldId id="1228" r:id="rId70"/>
    <p:sldId id="1229" r:id="rId71"/>
    <p:sldId id="1230" r:id="rId72"/>
    <p:sldId id="1231" r:id="rId73"/>
    <p:sldId id="1232" r:id="rId74"/>
    <p:sldId id="1241" r:id="rId75"/>
    <p:sldId id="1238" r:id="rId76"/>
    <p:sldId id="1237" r:id="rId77"/>
    <p:sldId id="1242" r:id="rId78"/>
    <p:sldId id="1240" r:id="rId79"/>
    <p:sldId id="1266" r:id="rId80"/>
    <p:sldId id="1258" r:id="rId81"/>
    <p:sldId id="1243" r:id="rId82"/>
    <p:sldId id="1268" r:id="rId83"/>
    <p:sldId id="1244" r:id="rId84"/>
    <p:sldId id="1246" r:id="rId85"/>
    <p:sldId id="1247" r:id="rId86"/>
    <p:sldId id="1248" r:id="rId87"/>
    <p:sldId id="1261" r:id="rId88"/>
    <p:sldId id="1267" r:id="rId89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990000"/>
    <a:srgbClr val="339933"/>
    <a:srgbClr val="009999"/>
    <a:srgbClr val="3333FF"/>
    <a:srgbClr val="F8F8F8"/>
    <a:srgbClr val="FF9999"/>
    <a:srgbClr val="3399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660" autoAdjust="0"/>
  </p:normalViewPr>
  <p:slideViewPr>
    <p:cSldViewPr>
      <p:cViewPr>
        <p:scale>
          <a:sx n="100" d="100"/>
          <a:sy n="100" d="100"/>
        </p:scale>
        <p:origin x="-462" y="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76" Type="http://schemas.openxmlformats.org/officeDocument/2006/relationships/slide" Target="slides/slide60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87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fld id="{2F5E6C7D-4C99-44A2-AF61-8463F9C234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93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73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BCF305-8C32-4571-8D77-31949C1C18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012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52DC1-F0B4-4309-B681-B1A9F4B25243}" type="slidenum">
              <a:rPr lang="en-US"/>
              <a:pPr/>
              <a:t>1</a:t>
            </a:fld>
            <a:endParaRPr lang="en-US"/>
          </a:p>
        </p:txBody>
      </p:sp>
      <p:sp>
        <p:nvSpPr>
          <p:cNvPr id="96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11CF14-A10E-42CC-955E-B5F93D06BD82}" type="slidenum">
              <a:rPr lang="en-US"/>
              <a:pPr/>
              <a:t>2</a:t>
            </a:fld>
            <a:endParaRPr lang="en-US"/>
          </a:p>
        </p:txBody>
      </p:sp>
      <p:sp>
        <p:nvSpPr>
          <p:cNvPr id="96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C65C4E-36D1-46E3-BA52-134BA819A22D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6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5C3D33-5500-4832-BAB3-998D2F42B36D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6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167B91-F0F1-4812-9E9F-862A2460C9EB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65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auto" hangingPunct="0">
              <a:spcBef>
                <a:spcPct val="50000"/>
              </a:spcBef>
              <a:spcAft>
                <a:spcPts val="0"/>
              </a:spcAft>
            </a:pPr>
            <a:fld id="{80ABE37A-1837-4C6E-B890-1A1CEDD4B33C}" type="slidenum">
              <a:rPr lang="en-US" sz="12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pPr algn="r" eaLnBrk="0" fontAlgn="auto" hangingPunct="0">
                <a:spcBef>
                  <a:spcPct val="50000"/>
                </a:spcBef>
                <a:spcAft>
                  <a:spcPts val="0"/>
                </a:spcAft>
              </a:pPr>
              <a:t>65</a:t>
            </a:fld>
            <a:endParaRPr lang="en-US" sz="12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For picture… EFP (right side), EWP (left side) VORTEX-II/PG (center back)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55DD92-F61B-451B-AEDB-10C3AF777A93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/>
              <a:t>66</a:t>
            </a:fld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55DD92-F61B-451B-AEDB-10C3AF777A93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/>
              <a:t>67</a:t>
            </a:fld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0B659C-11F5-435F-A529-D340931B39AD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/>
              <a:t>68</a:t>
            </a:fld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0B659C-11F5-435F-A529-D340931B39AD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/>
              <a:t>69</a:t>
            </a:fld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0B659C-11F5-435F-A529-D340931B39AD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/>
              <a:t>70</a:t>
            </a:fld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7AE58C-6FB9-40C2-8FAD-7AD0BEA6EAFA}" type="slidenum">
              <a:rPr lang="en-US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7AE58C-6FB9-40C2-8FAD-7AD0BEA6EAFA}" type="slidenum">
              <a:rPr lang="en-US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1685BD-0423-4BE0-B6D7-C1D1859509A9}" type="slidenum">
              <a:rPr lang="en-US"/>
              <a:pPr/>
              <a:t>5</a:t>
            </a:fld>
            <a:endParaRPr lang="en-US"/>
          </a:p>
        </p:txBody>
      </p:sp>
      <p:sp>
        <p:nvSpPr>
          <p:cNvPr id="96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2F00-0B0C-4149-B7F9-E18FF222CFB8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ADEB8-AA03-4442-ADF8-6A0AAE0CDE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1F0AA-9D19-453D-8231-05CBDFB718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3B3F1E-0614-4940-AE3C-E6154A4174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931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A13EA-AF69-4787-8448-BB6DC97EC5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04296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E29DC-5CEB-499B-BB33-914E1CBB1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99204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A0181-A112-41D1-9D05-80710B49C3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249878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1F0AA-9D19-453D-8231-05CBDFB718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1297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151D5-0E36-4F0E-86EF-8CE696E3CC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39572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E556812-398E-4783-86CD-8C9B7D4022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670929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E672CA2-9D45-4036-9FF0-0BC9414EBD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70866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/>
          </p:cNvSpPr>
          <p:nvPr userDrawn="1"/>
        </p:nvSpPr>
        <p:spPr bwMode="auto">
          <a:xfrm>
            <a:off x="755650" y="6611938"/>
            <a:ext cx="7620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5000"/>
              </a:lnSpc>
              <a:defRPr/>
            </a:pPr>
            <a:endParaRPr lang="en-US" sz="1200" dirty="0">
              <a:solidFill>
                <a:srgbClr val="00CC99"/>
              </a:solidFill>
              <a:latin typeface="Calibri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6120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/>
          </p:cNvSpPr>
          <p:nvPr userDrawn="1"/>
        </p:nvSpPr>
        <p:spPr bwMode="auto">
          <a:xfrm>
            <a:off x="755650" y="6611938"/>
            <a:ext cx="7620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5000"/>
              </a:lnSpc>
              <a:defRPr/>
            </a:pPr>
            <a:endParaRPr lang="en-US" sz="1200" dirty="0">
              <a:solidFill>
                <a:srgbClr val="00CC99"/>
              </a:solidFill>
              <a:latin typeface="Calibri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958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151D5-0E36-4F0E-86EF-8CE696E3CC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5BF-A531-40D7-8EC2-BF71CD8E6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3548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5BF-A531-40D7-8EC2-BF71CD8E6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966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5BF-A531-40D7-8EC2-BF71CD8E6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648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5BF-A531-40D7-8EC2-BF71CD8E6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5406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5BF-A531-40D7-8EC2-BF71CD8E6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237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5BF-A531-40D7-8EC2-BF71CD8E6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9887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5BF-A531-40D7-8EC2-BF71CD8E6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965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5BF-A531-40D7-8EC2-BF71CD8E6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258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5BF-A531-40D7-8EC2-BF71CD8E6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9050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5BF-A531-40D7-8EC2-BF71CD8E6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23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E556812-398E-4783-86CD-8C9B7D4022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5BF-A531-40D7-8EC2-BF71CD8E6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754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5BF-A531-40D7-8EC2-BF71CD8E6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440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5BF-A531-40D7-8EC2-BF71CD8E6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911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5BF-A531-40D7-8EC2-BF71CD8E6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468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5BF-A531-40D7-8EC2-BF71CD8E6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8053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5BF-A531-40D7-8EC2-BF71CD8E6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47361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5BF-A531-40D7-8EC2-BF71CD8E6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5053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5BF-A531-40D7-8EC2-BF71CD8E6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744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5BF-A531-40D7-8EC2-BF71CD8E6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22328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5BF-A531-40D7-8EC2-BF71CD8E6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509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E672CA2-9D45-4036-9FF0-0BC9414EBD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5BF-A531-40D7-8EC2-BF71CD8E6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98166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5D5BF-A531-40D7-8EC2-BF71CD8E6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3603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30317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3729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6890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8996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57226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88045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8098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44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47A36-8783-4302-A491-BF6A6F0517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33766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661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09177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02802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9248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20512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89748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157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072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598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FBDF0-BC00-45E0-B507-4901DDE597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7940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1371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8153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47056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46461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38220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48308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42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3847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70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3E68BE-0071-4BAA-960C-0DFEA86C33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3106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97836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4622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27085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144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8924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0963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16249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005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97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E8570B-E7E4-4DBE-A611-8B5A3550C9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66818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75597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1888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38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829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76618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3058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00812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2941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78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BDD83-7E03-4F77-BDD9-1D9CFDAC59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59835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45778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6309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986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0732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34197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93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30BC41-8AF4-4A74-ABDE-51C03841D7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5A684-744F-4208-AF1D-7B9E61DABF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60DFB-3AE7-4E04-A812-54E4AFB398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BCE5F-2E0D-474D-8893-5C13ED8B5A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1CED5-38C6-4FB6-A417-1BECE4F612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3E4075-480C-43D2-97CA-E5D4D867A9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89D06-9166-4038-AFF2-3A5B19D571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FA072-B708-4A23-B33C-F25961EA97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DFBED-A023-43BB-A158-AC18F81B6D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3925F-86B8-4756-B2C6-B99B657968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3383B-41AB-4DC8-9F41-9CCE698C9A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E75CE-6774-4D0F-91B0-3C54E11776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21DD76-B0B5-42E5-AC00-9A82DF893F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A67F6-0804-4459-86CE-73E6F8FC29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60DEF-2C9E-4B55-9B5C-6BF12D3755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DA27A-E251-4B48-9795-CE4CA7BFCE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0C66-21C8-478C-91BD-A1A22CC26B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C312A-A5F3-4DC1-9674-76AFBB307D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00294-8F99-489A-9A64-4B50ABDAF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8ED41-CA6D-4693-8413-AAEB652B29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0DD0-5E5A-4181-9BAF-66A75A4B07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0DD0-5E5A-4181-9BAF-66A75A4B07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0DD0-5E5A-4181-9BAF-66A75A4B07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9DE91-853E-4ADD-815E-3242847C5B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0DD0-5E5A-4181-9BAF-66A75A4B07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0DD0-5E5A-4181-9BAF-66A75A4B07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0DD0-5E5A-4181-9BAF-66A75A4B07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0DD0-5E5A-4181-9BAF-66A75A4B07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0DD0-5E5A-4181-9BAF-66A75A4B07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0DD0-5E5A-4181-9BAF-66A75A4B07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0DD0-5E5A-4181-9BAF-66A75A4B07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0DD0-5E5A-4181-9BAF-66A75A4B07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E3824-24E0-487E-B3E8-D500785855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12DF1-7021-4853-B2C1-7DE119703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F06128-1795-4402-AF1D-9AB74C2471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4F9F1-CC9C-422C-8D3B-2F609627B4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F7902-0958-4A0A-9CF7-68F65A77D0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029525-C19B-48F5-B03B-2C6245D32C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D071C3-10E9-4621-84DB-41580CB932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828421-F2B4-4008-95A5-98EA9C4DC1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E5FCA4-6C33-470D-8DF3-638F25C980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3E820-E172-4694-A3C5-383BCA38B3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E75B0-D103-41BE-8FB6-C181A97AD9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11CF3-620D-45CE-BF98-D6E7D29102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F5E1A4E-6710-473E-BA85-026B07C4FC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3B3F1E-0614-4940-AE3C-E6154A4174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E145C-D0A8-4001-8CE4-A3057792E1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AE2B8-6E9D-4BBE-8C8F-967F7467DD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E4B35-4894-453F-AC93-BDB1730B07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8F1A4-8A3A-4B8A-8229-7771E249B8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20255-2823-4E65-8B25-3A8C3A2757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060A39-0A0D-4E3B-A6B8-9EA0F7926B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CE6CC-C3F9-44DA-A92B-AF006BA7F1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8BFFA-7BB9-49A9-AF47-2F647D46AC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7954B-5B85-462D-B794-13D5DA405A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53662E-8C1B-459D-A007-721F8C60FA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A13EA-AF69-4787-8448-BB6DC97EC5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45BED-C11E-4466-95D2-684FEC2A9C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39B80C0-D534-47DF-BA44-207F70F6FF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30E5-F384-43C6-AB8A-A470C7645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30E5-F384-43C6-AB8A-A470C7645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30E5-F384-43C6-AB8A-A470C7645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30E5-F384-43C6-AB8A-A470C7645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30E5-F384-43C6-AB8A-A470C7645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30E5-F384-43C6-AB8A-A470C7645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30E5-F384-43C6-AB8A-A470C7645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30E5-F384-43C6-AB8A-A470C7645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E29DC-5CEB-499B-BB33-914E1CBB1D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30E5-F384-43C6-AB8A-A470C7645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30E5-F384-43C6-AB8A-A470C7645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30E5-F384-43C6-AB8A-A470C7645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FA072-B708-4A23-B33C-F25961EA97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DFBED-A023-43BB-A158-AC18F81B6D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3925F-86B8-4756-B2C6-B99B657968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3383B-41AB-4DC8-9F41-9CCE698C9A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E75CE-6774-4D0F-91B0-3C54E11776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A67F6-0804-4459-86CE-73E6F8FC29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60DEF-2C9E-4B55-9B5C-6BF12D3755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A0181-A112-41D1-9D05-80710B49C3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DA27A-E251-4B48-9795-CE4CA7BFCE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0C66-21C8-478C-91BD-A1A22CC26B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C312A-A5F3-4DC1-9674-76AFBB307D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00294-8F99-489A-9A64-4B50ABDAF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8ED41-CA6D-4693-8413-AAEB652B29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ADEB8-AA03-4442-ADF8-6A0AAE0CDE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96047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5A684-744F-4208-AF1D-7B9E61DABF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4813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21DD76-B0B5-42E5-AC00-9A82DF893F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2420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9DE91-853E-4ADD-815E-3242847C5B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68460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F06128-1795-4402-AF1D-9AB74C2471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78482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9CC4EF2-C278-440F-B41C-88E6619EC92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789" r:id="rId12"/>
    <p:sldLayoutId id="2147483790" r:id="rId13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615D5BF-A531-40D7-8EC2-BF71CD8E64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427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615D5BF-A531-40D7-8EC2-BF71CD8E64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081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289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3658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649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091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14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4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44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344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344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6198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FD06ADF8-D4B1-4A67-AC81-30DB7194A58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6878A7F-226F-4EBD-9731-6244653CE17B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7360DD0-5E5A-4181-9BAF-66A75A4B07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76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6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6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681929D1-0C90-407A-BA9C-F21C78153C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76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6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6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227A0881-D811-4EC6-ACD5-058ED17D89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CE430E5-F384-43C6-AB8A-A470C76450D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6878A7F-226F-4EBD-9731-6244653CE17B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  <p:sldLayoutId id="2147483979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9CC4EF2-C278-440F-B41C-88E6619EC9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48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3.gif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6.gif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4.gif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8.gif"/><Relationship Id="rId5" Type="http://schemas.openxmlformats.org/officeDocument/2006/relationships/image" Target="../media/image77.gif"/><Relationship Id="rId4" Type="http://schemas.openxmlformats.org/officeDocument/2006/relationships/image" Target="../media/image7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1.gif"/><Relationship Id="rId5" Type="http://schemas.openxmlformats.org/officeDocument/2006/relationships/image" Target="../media/image80.gif"/><Relationship Id="rId4" Type="http://schemas.openxmlformats.org/officeDocument/2006/relationships/image" Target="../media/image79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4.png"/><Relationship Id="rId5" Type="http://schemas.openxmlformats.org/officeDocument/2006/relationships/image" Target="../media/image83.gif"/><Relationship Id="rId4" Type="http://schemas.openxmlformats.org/officeDocument/2006/relationships/image" Target="../media/image8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4.png"/><Relationship Id="rId5" Type="http://schemas.openxmlformats.org/officeDocument/2006/relationships/image" Target="../media/image86.gif"/><Relationship Id="rId4" Type="http://schemas.openxmlformats.org/officeDocument/2006/relationships/image" Target="../media/image8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4.png"/><Relationship Id="rId5" Type="http://schemas.openxmlformats.org/officeDocument/2006/relationships/image" Target="../media/image88.gif"/><Relationship Id="rId4" Type="http://schemas.openxmlformats.org/officeDocument/2006/relationships/image" Target="../media/image8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9.png"/><Relationship Id="rId5" Type="http://schemas.openxmlformats.org/officeDocument/2006/relationships/image" Target="../media/image91.gif"/><Relationship Id="rId4" Type="http://schemas.openxmlformats.org/officeDocument/2006/relationships/image" Target="../media/image90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6.gif"/><Relationship Id="rId5" Type="http://schemas.openxmlformats.org/officeDocument/2006/relationships/image" Target="../media/image95.gif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1.jpg"/><Relationship Id="rId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7.gif"/><Relationship Id="rId5" Type="http://schemas.openxmlformats.org/officeDocument/2006/relationships/image" Target="../media/image106.gif"/><Relationship Id="rId4" Type="http://schemas.openxmlformats.org/officeDocument/2006/relationships/image" Target="../media/image10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11.gif"/><Relationship Id="rId5" Type="http://schemas.openxmlformats.org/officeDocument/2006/relationships/image" Target="../media/image110.gif"/><Relationship Id="rId4" Type="http://schemas.openxmlformats.org/officeDocument/2006/relationships/image" Target="../media/image109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14.gif"/><Relationship Id="rId5" Type="http://schemas.openxmlformats.org/officeDocument/2006/relationships/image" Target="../media/image113.gif"/><Relationship Id="rId4" Type="http://schemas.openxmlformats.org/officeDocument/2006/relationships/image" Target="../media/image1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18.gif"/><Relationship Id="rId5" Type="http://schemas.openxmlformats.org/officeDocument/2006/relationships/image" Target="../media/image117.gif"/><Relationship Id="rId4" Type="http://schemas.openxmlformats.org/officeDocument/2006/relationships/image" Target="../media/image116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22.gif"/><Relationship Id="rId5" Type="http://schemas.openxmlformats.org/officeDocument/2006/relationships/image" Target="../media/image121.gif"/><Relationship Id="rId4" Type="http://schemas.openxmlformats.org/officeDocument/2006/relationships/image" Target="../media/image120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26.gif"/><Relationship Id="rId5" Type="http://schemas.openxmlformats.org/officeDocument/2006/relationships/image" Target="../media/image125.gif"/><Relationship Id="rId4" Type="http://schemas.openxmlformats.org/officeDocument/2006/relationships/image" Target="../media/image124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30.gif"/><Relationship Id="rId5" Type="http://schemas.openxmlformats.org/officeDocument/2006/relationships/image" Target="../media/image129.gif"/><Relationship Id="rId4" Type="http://schemas.openxmlformats.org/officeDocument/2006/relationships/image" Target="../media/image128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34.gif"/><Relationship Id="rId5" Type="http://schemas.openxmlformats.org/officeDocument/2006/relationships/image" Target="../media/image133.gif"/><Relationship Id="rId4" Type="http://schemas.openxmlformats.org/officeDocument/2006/relationships/image" Target="../media/image132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38.gif"/><Relationship Id="rId5" Type="http://schemas.openxmlformats.org/officeDocument/2006/relationships/image" Target="../media/image137.gif"/><Relationship Id="rId4" Type="http://schemas.openxmlformats.org/officeDocument/2006/relationships/image" Target="../media/image136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42.gif"/><Relationship Id="rId5" Type="http://schemas.openxmlformats.org/officeDocument/2006/relationships/image" Target="../media/image141.gif"/><Relationship Id="rId4" Type="http://schemas.openxmlformats.org/officeDocument/2006/relationships/image" Target="../media/image140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46.gif"/><Relationship Id="rId5" Type="http://schemas.openxmlformats.org/officeDocument/2006/relationships/image" Target="../media/image145.gif"/><Relationship Id="rId4" Type="http://schemas.openxmlformats.org/officeDocument/2006/relationships/image" Target="../media/image144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50.gif"/><Relationship Id="rId5" Type="http://schemas.openxmlformats.org/officeDocument/2006/relationships/image" Target="../media/image149.gif"/><Relationship Id="rId4" Type="http://schemas.openxmlformats.org/officeDocument/2006/relationships/image" Target="../media/image148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gif"/><Relationship Id="rId1" Type="http://schemas.openxmlformats.org/officeDocument/2006/relationships/slideLayout" Target="../slideLayouts/slideLayout4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gif"/><Relationship Id="rId2" Type="http://schemas.openxmlformats.org/officeDocument/2006/relationships/image" Target="../media/image152.gif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155.gif"/><Relationship Id="rId4" Type="http://schemas.openxmlformats.org/officeDocument/2006/relationships/image" Target="../media/image154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gif"/><Relationship Id="rId2" Type="http://schemas.openxmlformats.org/officeDocument/2006/relationships/image" Target="../media/image154.gif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157.gif"/><Relationship Id="rId4" Type="http://schemas.openxmlformats.org/officeDocument/2006/relationships/image" Target="../media/image155.gi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2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2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2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7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2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2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169.png"/><Relationship Id="rId2" Type="http://schemas.openxmlformats.org/officeDocument/2006/relationships/slideLayout" Target="../slideLayouts/slideLayout18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10" Type="http://schemas.openxmlformats.org/officeDocument/2006/relationships/image" Target="../media/image170.png"/><Relationship Id="rId4" Type="http://schemas.openxmlformats.org/officeDocument/2006/relationships/image" Target="../media/image166.png"/><Relationship Id="rId9" Type="http://schemas.openxmlformats.org/officeDocument/2006/relationships/image" Target="../media/image165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16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16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6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676400"/>
            <a:ext cx="8686800" cy="2590800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  <a:latin typeface="Arial" pitchFamily="34" charset="0"/>
              </a:rPr>
              <a:t>Storm Prediction Center Highlights</a:t>
            </a:r>
            <a:br>
              <a:rPr lang="en-US" sz="3200" b="1" dirty="0">
                <a:solidFill>
                  <a:srgbClr val="0000FF"/>
                </a:solidFill>
                <a:latin typeface="Arial" pitchFamily="34" charset="0"/>
              </a:rPr>
            </a:b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</a:rPr>
              <a:t>NCEP 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</a:rPr>
              <a:t>Production Suite Review</a:t>
            </a:r>
            <a:br>
              <a:rPr lang="en-US" sz="3200" b="1" dirty="0">
                <a:solidFill>
                  <a:srgbClr val="0000FF"/>
                </a:solidFill>
                <a:latin typeface="Arial" pitchFamily="34" charset="0"/>
              </a:rPr>
            </a:br>
            <a:r>
              <a:rPr lang="en-US" sz="2800" b="1" dirty="0">
                <a:solidFill>
                  <a:srgbClr val="0000FF"/>
                </a:solidFill>
                <a:latin typeface="Arial" pitchFamily="34" charset="0"/>
              </a:rPr>
              <a:t>December 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</a:rPr>
              <a:t>3, 2013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Arial" pitchFamily="34" charset="0"/>
              </a:rPr>
            </a:br>
            <a:r>
              <a:rPr lang="en-US" sz="3200" dirty="0">
                <a:solidFill>
                  <a:srgbClr val="0000FF"/>
                </a:solidFill>
              </a:rPr>
              <a:t/>
            </a:r>
            <a:br>
              <a:rPr lang="en-US" sz="3200" dirty="0">
                <a:solidFill>
                  <a:srgbClr val="0000FF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Steven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</a:rPr>
              <a:t>Weiss, Israel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</a:rPr>
              <a:t>Jirak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</a:rPr>
              <a:t>, Chris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</a:rPr>
              <a:t>Melick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</a:rPr>
              <a:t>, Andy Dean, Patrick Marsh, and Russ Schneider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Arial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Storm Prediction Center, Norman, OK</a:t>
            </a:r>
            <a:endParaRPr lang="en-US" sz="3600" dirty="0">
              <a:solidFill>
                <a:srgbClr val="FFFF99"/>
              </a:solidFill>
              <a:latin typeface="Arial" pitchFamily="34" charset="0"/>
            </a:endParaRPr>
          </a:p>
        </p:txBody>
      </p:sp>
      <p:pic>
        <p:nvPicPr>
          <p:cNvPr id="2051" name="Picture 3" descr="ncep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0"/>
            <a:ext cx="1858963" cy="1081088"/>
          </a:xfrm>
          <a:prstGeom prst="rect">
            <a:avLst/>
          </a:prstGeom>
          <a:noFill/>
        </p:spPr>
      </p:pic>
      <p:pic>
        <p:nvPicPr>
          <p:cNvPr id="2058" name="Picture 10" descr="no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66800" cy="1066800"/>
          </a:xfrm>
          <a:prstGeom prst="rect">
            <a:avLst/>
          </a:prstGeom>
          <a:noFill/>
        </p:spPr>
      </p:pic>
      <p:pic>
        <p:nvPicPr>
          <p:cNvPr id="2059" name="Picture 11" descr="spc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0"/>
            <a:ext cx="2057400" cy="965200"/>
          </a:xfrm>
          <a:prstGeom prst="rect">
            <a:avLst/>
          </a:prstGeom>
          <a:noFill/>
        </p:spPr>
      </p:pic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3124200" y="4564063"/>
            <a:ext cx="3124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>
                <a:solidFill>
                  <a:schemeClr val="bg1"/>
                </a:solidFill>
                <a:latin typeface="Arial" pitchFamily="34" charset="0"/>
              </a:rPr>
              <a:t>National Weather Center</a:t>
            </a:r>
          </a:p>
        </p:txBody>
      </p:sp>
      <p:pic>
        <p:nvPicPr>
          <p:cNvPr id="1444866" name="Picture 2"/>
          <p:cNvPicPr>
            <a:picLocks noChangeAspect="1" noChangeArrowheads="1"/>
          </p:cNvPicPr>
          <p:nvPr/>
        </p:nvPicPr>
        <p:blipFill>
          <a:blip r:embed="rId6" cstate="print"/>
          <a:srcRect t="14337"/>
          <a:stretch>
            <a:fillRect/>
          </a:stretch>
        </p:blipFill>
        <p:spPr bwMode="auto">
          <a:xfrm>
            <a:off x="2667000" y="4553183"/>
            <a:ext cx="3667125" cy="2142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743200" y="4572000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Arial" pitchFamily="34" charset="0"/>
                <a:cs typeface="Arial" pitchFamily="34" charset="0"/>
              </a:rPr>
              <a:t>National Weather Center</a:t>
            </a:r>
            <a:endParaRPr lang="en-US" sz="1600" b="1" i="1" dirty="0">
              <a:ln>
                <a:solidFill>
                  <a:schemeClr val="bg1">
                    <a:lumMod val="85000"/>
                  </a:schemeClr>
                </a:solidFill>
              </a:ln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</a:t>
            </a:r>
            <a:r>
              <a:rPr lang="en-US" sz="3200" dirty="0">
                <a:solidFill>
                  <a:srgbClr val="0000FF"/>
                </a:solidFill>
              </a:rPr>
              <a:t>Reflectivity (1 km AGL)         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14-hr Forecasts Valid 14z 10 Feb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		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8378" cy="2450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8378" cy="245059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8378" cy="245059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8378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2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</a:t>
            </a:r>
            <a:r>
              <a:rPr lang="en-US" sz="3200" dirty="0">
                <a:solidFill>
                  <a:srgbClr val="0000FF"/>
                </a:solidFill>
              </a:rPr>
              <a:t>Reflectivity (1 km AGL)         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15-hr Forecasts Valid 15z 10 Feb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		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8378" cy="2450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8378" cy="245059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8378" cy="245059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8378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</a:t>
            </a:r>
            <a:r>
              <a:rPr lang="en-US" sz="3200" dirty="0">
                <a:solidFill>
                  <a:srgbClr val="0000FF"/>
                </a:solidFill>
              </a:rPr>
              <a:t>Reflectivity (1 km AGL)         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16-hr Forecasts Valid 16z 10 Feb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		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8378" cy="245059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8378" cy="245059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8378" cy="24505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8378" cy="245059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43000" y="3733800"/>
            <a:ext cx="6781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Models are slow with convective line from western MS into southeast TX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10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</a:t>
            </a:r>
            <a:r>
              <a:rPr lang="en-US" sz="3200" dirty="0">
                <a:solidFill>
                  <a:srgbClr val="0000FF"/>
                </a:solidFill>
              </a:rPr>
              <a:t>Reflectivity (1 km AGL)         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17-hr Forecasts Valid 17z 10 Feb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		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8378" cy="2450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8378" cy="2450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8378" cy="2450592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8378" cy="2450592"/>
          </a:xfrm>
        </p:spPr>
      </p:pic>
    </p:spTree>
    <p:extLst>
      <p:ext uri="{BB962C8B-B14F-4D97-AF65-F5344CB8AC3E}">
        <p14:creationId xmlns:p14="http://schemas.microsoft.com/office/powerpoint/2010/main" val="80475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</a:t>
            </a:r>
            <a:r>
              <a:rPr lang="en-US" sz="3200" dirty="0">
                <a:solidFill>
                  <a:srgbClr val="0000FF"/>
                </a:solidFill>
              </a:rPr>
              <a:t>Reflectivity (1 km AGL)         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18-hr Forecasts Valid 18z 10 Feb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		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8378" cy="2450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8378" cy="245059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8378" cy="245059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8378" cy="245059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 rot="18251781">
            <a:off x="6063012" y="4943408"/>
            <a:ext cx="1429384" cy="64177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295400" y="3754480"/>
            <a:ext cx="6248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Radar indicates new cells forming ahead of line over southeast LA and MS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107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</a:t>
            </a:r>
            <a:r>
              <a:rPr lang="en-US" sz="3200" dirty="0">
                <a:solidFill>
                  <a:srgbClr val="0000FF"/>
                </a:solidFill>
              </a:rPr>
              <a:t>Reflectivity (1 km AGL)         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19-hr Forecasts Valid 19z 10 Feb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		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8378" cy="2450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8378" cy="245059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8378" cy="245059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8378" cy="245059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90600" y="3733800"/>
            <a:ext cx="7162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Linear structure is diminishing as additional discrete storms form southeast LA and MS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Oval 10"/>
          <p:cNvSpPr/>
          <p:nvPr/>
        </p:nvSpPr>
        <p:spPr>
          <a:xfrm rot="19061881">
            <a:off x="6118202" y="4922055"/>
            <a:ext cx="1429384" cy="80577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5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</a:t>
            </a:r>
            <a:r>
              <a:rPr lang="en-US" sz="3200" dirty="0">
                <a:solidFill>
                  <a:srgbClr val="0000FF"/>
                </a:solidFill>
              </a:rPr>
              <a:t>Reflectivity (1 km AGL)         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20-hr Forecasts Valid 20z 10 Feb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		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8378" cy="2450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8378" cy="2450592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8378" cy="2450592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8378" cy="245059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38300" y="3752921"/>
            <a:ext cx="5715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Models fail to predict incipient supercell storms in southern MS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41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</a:t>
            </a:r>
            <a:r>
              <a:rPr lang="en-US" sz="3200" dirty="0">
                <a:solidFill>
                  <a:srgbClr val="0000FF"/>
                </a:solidFill>
              </a:rPr>
              <a:t>Reflectivity (1 km AGL)         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21-hr Forecasts Valid 21z 10 Feb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		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8378" cy="2450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8378" cy="245059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8378" cy="245059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8378" cy="245059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90600" y="3733871"/>
            <a:ext cx="7010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Tornadic supercells are imminent over southeast MS where models have few storms 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Oval 8"/>
          <p:cNvSpPr/>
          <p:nvPr/>
        </p:nvSpPr>
        <p:spPr>
          <a:xfrm rot="19377589">
            <a:off x="6562725" y="4724400"/>
            <a:ext cx="904875" cy="6858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9377589">
            <a:off x="6565392" y="2169969"/>
            <a:ext cx="904875" cy="6858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167128"/>
            <a:ext cx="865187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48" y="4727448"/>
            <a:ext cx="865187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67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</a:t>
            </a:r>
            <a:r>
              <a:rPr lang="en-US" sz="3200" dirty="0">
                <a:solidFill>
                  <a:srgbClr val="0000FF"/>
                </a:solidFill>
              </a:rPr>
              <a:t>Reflectivity (1 km AGL)         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22-hr Forecasts Valid 22z 10 Feb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		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8378" cy="2450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8378" cy="245059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8378" cy="245059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8378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0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</a:t>
            </a:r>
            <a:r>
              <a:rPr lang="en-US" sz="3200" dirty="0">
                <a:solidFill>
                  <a:srgbClr val="0000FF"/>
                </a:solidFill>
              </a:rPr>
              <a:t>Reflectivity (1 km AGL)         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23-hr Forecasts Valid 23z 10 Feb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		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8378" cy="2450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8378" cy="245059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8378" cy="245059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8378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3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334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Arial" pitchFamily="34" charset="0"/>
              </a:rPr>
              <a:t>Outline</a:t>
            </a:r>
          </a:p>
        </p:txBody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4724400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800" dirty="0" smtClean="0">
                <a:latin typeface="Arial" pitchFamily="34" charset="0"/>
              </a:rPr>
              <a:t>SPC mission </a:t>
            </a:r>
            <a:r>
              <a:rPr lang="en-US" sz="2800" dirty="0">
                <a:latin typeface="Arial" pitchFamily="34" charset="0"/>
              </a:rPr>
              <a:t>and </a:t>
            </a:r>
            <a:r>
              <a:rPr lang="en-US" sz="2800" dirty="0" smtClean="0">
                <a:latin typeface="Arial" pitchFamily="34" charset="0"/>
              </a:rPr>
              <a:t>responsibility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800" dirty="0" smtClean="0">
                <a:latin typeface="Arial" pitchFamily="34" charset="0"/>
              </a:rPr>
              <a:t>Convection-allowing model (CAM) </a:t>
            </a:r>
            <a:r>
              <a:rPr lang="en-US" sz="2800" dirty="0">
                <a:latin typeface="Arial" pitchFamily="34" charset="0"/>
              </a:rPr>
              <a:t>guidance for severe </a:t>
            </a:r>
            <a:r>
              <a:rPr lang="en-US" sz="2800" dirty="0" smtClean="0">
                <a:latin typeface="Arial" pitchFamily="34" charset="0"/>
              </a:rPr>
              <a:t>weather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 smtClean="0">
                <a:latin typeface="Arial" pitchFamily="34" charset="0"/>
              </a:rPr>
              <a:t>Deterministic models: 2 cases</a:t>
            </a:r>
          </a:p>
          <a:p>
            <a:pPr lvl="2">
              <a:lnSpc>
                <a:spcPct val="80000"/>
              </a:lnSpc>
              <a:spcAft>
                <a:spcPts val="600"/>
              </a:spcAft>
            </a:pPr>
            <a:r>
              <a:rPr lang="en-US" sz="2000" dirty="0" smtClean="0">
                <a:latin typeface="Arial" pitchFamily="34" charset="0"/>
              </a:rPr>
              <a:t>NAM CONUS Nest, </a:t>
            </a:r>
            <a:r>
              <a:rPr lang="en-US" sz="2000" dirty="0" smtClean="0">
                <a:latin typeface="Arial" pitchFamily="34" charset="0"/>
              </a:rPr>
              <a:t>CONUS WRF-NMM, </a:t>
            </a:r>
            <a:r>
              <a:rPr lang="en-US" sz="2000" dirty="0" smtClean="0">
                <a:latin typeface="Arial" pitchFamily="34" charset="0"/>
              </a:rPr>
              <a:t>NSSL-ARW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 smtClean="0">
                <a:latin typeface="Arial" pitchFamily="34" charset="0"/>
              </a:rPr>
              <a:t>Ensemble systems</a:t>
            </a:r>
          </a:p>
          <a:p>
            <a:pPr lvl="2">
              <a:lnSpc>
                <a:spcPct val="80000"/>
              </a:lnSpc>
              <a:spcAft>
                <a:spcPts val="600"/>
              </a:spcAft>
            </a:pPr>
            <a:r>
              <a:rPr lang="en-US" sz="2000" dirty="0" smtClean="0">
                <a:latin typeface="Arial" pitchFamily="34" charset="0"/>
              </a:rPr>
              <a:t>SSEO, SSEF, AFWA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800" dirty="0" smtClean="0">
                <a:latin typeface="Arial" pitchFamily="34" charset="0"/>
              </a:rPr>
              <a:t>CAM Simulated Reflectivity Verification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 smtClean="0">
                <a:latin typeface="Arial" pitchFamily="34" charset="0"/>
              </a:rPr>
              <a:t>New SPC objective verification system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800" dirty="0" smtClean="0">
                <a:latin typeface="Arial" pitchFamily="34" charset="0"/>
              </a:rPr>
              <a:t>SPC “request list”</a:t>
            </a:r>
            <a:endParaRPr lang="en-US" sz="28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</a:t>
            </a:r>
            <a:r>
              <a:rPr lang="en-US" sz="3200" dirty="0">
                <a:solidFill>
                  <a:srgbClr val="0000FF"/>
                </a:solidFill>
              </a:rPr>
              <a:t>Reflectivity (1 km AGL)         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24-hr Forecasts Valid 00z 11 Feb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		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8378" cy="2450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8378" cy="245059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8378" cy="245059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8378" cy="24505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3733871"/>
            <a:ext cx="8229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Tornadic supercells are continuing over southeast MS/southwest AL where models have few storms 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Oval 2"/>
          <p:cNvSpPr/>
          <p:nvPr/>
        </p:nvSpPr>
        <p:spPr>
          <a:xfrm rot="20452486">
            <a:off x="6628455" y="4730841"/>
            <a:ext cx="1584611" cy="44698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132013"/>
            <a:ext cx="1536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57" y="2125663"/>
            <a:ext cx="1536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57" y="4603497"/>
            <a:ext cx="1536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65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Did 12z Model Runs Provide Improved Forecasts?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79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</a:t>
            </a:r>
            <a:r>
              <a:rPr lang="en-US" sz="3200" dirty="0">
                <a:solidFill>
                  <a:srgbClr val="0000FF"/>
                </a:solidFill>
              </a:rPr>
              <a:t>Reflectivity (1 km AGL)         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24-hr Forecasts Valid 00z 11 Feb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		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8378" cy="2450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8378" cy="245059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8378" cy="245059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8378" cy="24505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4800" y="3733871"/>
            <a:ext cx="8382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Tornadic supercells are continuing over southeast MS/southwest AL where 00z models have few storms 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379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</a:t>
            </a:r>
            <a:r>
              <a:rPr lang="en-US" sz="3200" dirty="0">
                <a:solidFill>
                  <a:srgbClr val="0000FF"/>
                </a:solidFill>
              </a:rPr>
              <a:t>Reflectivity (1 km AGL)         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12-hr Forecasts Valid 00z 11 Feb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		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8378" cy="24505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85469" cy="24505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85469" cy="2450592"/>
          </a:xfrm>
          <a:prstGeom prst="rect">
            <a:avLst/>
          </a:prstGeom>
        </p:spPr>
      </p:pic>
      <p:pic>
        <p:nvPicPr>
          <p:cNvPr id="23" name="Content Placeholder 22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85469" cy="2450592"/>
          </a:xfrm>
        </p:spPr>
      </p:pic>
      <p:sp>
        <p:nvSpPr>
          <p:cNvPr id="28" name="TextBox 27"/>
          <p:cNvSpPr txBox="1"/>
          <p:nvPr/>
        </p:nvSpPr>
        <p:spPr>
          <a:xfrm>
            <a:off x="914400" y="3733871"/>
            <a:ext cx="7162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12z models show general improvement over earlier 00z runs with more intense QLCS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556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Hourly Max Updraft Helicity(2-5 </a:t>
            </a:r>
            <a:r>
              <a:rPr lang="en-US" sz="3200" dirty="0">
                <a:solidFill>
                  <a:srgbClr val="0000FF"/>
                </a:solidFill>
              </a:rPr>
              <a:t>km AGL) </a:t>
            </a:r>
            <a:r>
              <a:rPr lang="en-US" sz="3200" dirty="0" smtClean="0">
                <a:solidFill>
                  <a:srgbClr val="0000FF"/>
                </a:solidFill>
              </a:rPr>
              <a:t>               </a:t>
            </a:r>
            <a:r>
              <a:rPr lang="en-US" sz="2800" i="1" dirty="0" smtClean="0">
                <a:solidFill>
                  <a:srgbClr val="0000FF"/>
                </a:solidFill>
              </a:rPr>
              <a:t> 24-hr Forecasts Valid 00z 11 Feb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	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NSSL Radar Low-Level Rotation Tracks 23-00z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8378" cy="2450592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8378" cy="2450592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8378" cy="24505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7680" cy="245757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 rot="20903294">
            <a:off x="6797588" y="4796011"/>
            <a:ext cx="986946" cy="48992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2362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&lt;25 m2/s2</a:t>
            </a:r>
            <a:endParaRPr lang="en-US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62100" y="4799111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&lt;25 m2/s2</a:t>
            </a:r>
            <a:endParaRPr lang="en-US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05600" y="23622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50 m2/s2</a:t>
            </a:r>
            <a:endParaRPr lang="en-US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71600" y="3733871"/>
            <a:ext cx="6172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Models have limited indications of storms with strong rotating updrafts  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616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Hourly Max Updraft Helicity(2-5 </a:t>
            </a:r>
            <a:r>
              <a:rPr lang="en-US" sz="3200" dirty="0">
                <a:solidFill>
                  <a:srgbClr val="0000FF"/>
                </a:solidFill>
              </a:rPr>
              <a:t>km AGL) </a:t>
            </a:r>
            <a:r>
              <a:rPr lang="en-US" sz="3200" dirty="0" smtClean="0">
                <a:solidFill>
                  <a:srgbClr val="0000FF"/>
                </a:solidFill>
              </a:rPr>
              <a:t>               </a:t>
            </a:r>
            <a:r>
              <a:rPr lang="en-US" sz="2800" i="1" dirty="0" smtClean="0">
                <a:solidFill>
                  <a:srgbClr val="0000FF"/>
                </a:solidFill>
              </a:rPr>
              <a:t> 12-hr Forecasts Valid 00z 11 Feb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	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NSSL Radar Low-Level Rotation Tracks 23-00z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7680" cy="245757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 rot="20903294">
            <a:off x="6797588" y="4796011"/>
            <a:ext cx="986946" cy="48992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85469" cy="245059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85469" cy="24505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85469" cy="2450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0400" y="2284511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125 </a:t>
            </a: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m2/s2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0" y="4701698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50 </a:t>
            </a: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m2/s2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3400" y="3733871"/>
            <a:ext cx="8077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12z WRF-NMM and NSSL-ARW have stronger rotating updrafts compared to earlier 00z model runs 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4000" y="2362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&lt;25 m2/s2</a:t>
            </a:r>
            <a:endParaRPr lang="en-US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7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12z and 18z HRRR Forecasts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Was the hourly HRRR able to predict discrete cells initiating ahead of convective line?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825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Composite Reflectivity         </a:t>
            </a:r>
            <a:r>
              <a:rPr lang="en-US" sz="2800" i="1" dirty="0" smtClean="0">
                <a:solidFill>
                  <a:srgbClr val="0000FF"/>
                </a:solidFill>
              </a:rPr>
              <a:t> Forecasts Valid 21z 10 Feb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12z HRRR 09-hr Forecast		         18z HRRR 03-hr Forecast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		            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222" y="4041648"/>
            <a:ext cx="4298378" cy="24505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85469" cy="245059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85469" cy="2450592"/>
          </a:xfrm>
        </p:spPr>
      </p:pic>
      <p:sp>
        <p:nvSpPr>
          <p:cNvPr id="10" name="Oval 9"/>
          <p:cNvSpPr/>
          <p:nvPr/>
        </p:nvSpPr>
        <p:spPr>
          <a:xfrm rot="19257512">
            <a:off x="4394779" y="4694408"/>
            <a:ext cx="1042280" cy="65686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057400"/>
            <a:ext cx="94456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57400"/>
            <a:ext cx="94456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66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Composite Reflectivity         </a:t>
            </a:r>
            <a:r>
              <a:rPr lang="en-US" sz="2800" i="1" dirty="0" smtClean="0">
                <a:solidFill>
                  <a:srgbClr val="0000FF"/>
                </a:solidFill>
              </a:rPr>
              <a:t> Forecasts Valid 22z 10 Feb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12z HRRR 10-hr Forecast		         18z HRRR 04-hr Forecast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		            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72" y="4041648"/>
            <a:ext cx="4298378" cy="2450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85469" cy="245059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85469" cy="2450592"/>
          </a:xfrm>
        </p:spPr>
      </p:pic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30" y="4572000"/>
            <a:ext cx="94456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130425"/>
            <a:ext cx="94456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02" y="2130426"/>
            <a:ext cx="94456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98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Composite Reflectivity         </a:t>
            </a:r>
            <a:r>
              <a:rPr lang="en-US" sz="2800" i="1" dirty="0" smtClean="0">
                <a:solidFill>
                  <a:srgbClr val="0000FF"/>
                </a:solidFill>
              </a:rPr>
              <a:t> Forecasts Valid 23z 10 Feb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12z HRRR 11-hr Forecast		         18z HRRR 05-hr Forecast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		            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72" y="4041648"/>
            <a:ext cx="4298378" cy="2450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85469" cy="245059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85469" cy="2450592"/>
          </a:xfrm>
        </p:spPr>
      </p:pic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3914">
            <a:off x="4539774" y="4674294"/>
            <a:ext cx="94456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755" y="1981200"/>
            <a:ext cx="12065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981200"/>
            <a:ext cx="12065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24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</a:rPr>
              <a:t>Good 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</a:rPr>
              <a:t>News From SPC 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</a:rPr>
              <a:t>Perspective</a:t>
            </a:r>
            <a:endParaRPr lang="en-US" sz="2400" i="1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8382000" cy="611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NCO/EMC leadership and guidance in planning/executing transition from CCS to WCOSS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 Continued reliable, timely operational model production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 New opportunities for enhanced collaboration </a:t>
            </a:r>
          </a:p>
          <a:p>
            <a:pPr lvl="1"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Weekly 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</a:rPr>
              <a:t>EMC Model Evaluation Group (MEG) webinars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 lvl="1"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 Bi-Weekly 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</a:rPr>
              <a:t>EMC-SPC </a:t>
            </a:r>
            <a:r>
              <a:rPr lang="en-US" sz="1800" b="1" dirty="0" err="1" smtClean="0">
                <a:solidFill>
                  <a:srgbClr val="000000"/>
                </a:solidFill>
                <a:latin typeface="Arial" pitchFamily="34" charset="0"/>
              </a:rPr>
              <a:t>telecons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</a:rPr>
              <a:t>/webinars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focusing on convection-allowing model improvements (NAM Nest, </a:t>
            </a:r>
            <a:r>
              <a:rPr lang="en-US" sz="1800" dirty="0" err="1" smtClean="0">
                <a:solidFill>
                  <a:srgbClr val="000000"/>
                </a:solidFill>
                <a:latin typeface="Arial" pitchFamily="34" charset="0"/>
              </a:rPr>
              <a:t>HiResWindow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)</a:t>
            </a:r>
          </a:p>
          <a:p>
            <a:pPr lvl="1">
              <a:buFontTx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Bi-Weekly 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</a:rPr>
              <a:t>GSD-SPC </a:t>
            </a:r>
            <a:r>
              <a:rPr lang="en-US" sz="1800" b="1" dirty="0" err="1" smtClean="0">
                <a:solidFill>
                  <a:srgbClr val="000000"/>
                </a:solidFill>
                <a:latin typeface="Arial" pitchFamily="34" charset="0"/>
              </a:rPr>
              <a:t>telecons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</a:rPr>
              <a:t>/webinars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focusing on RAP and HRRR development</a:t>
            </a:r>
          </a:p>
          <a:p>
            <a:pPr lvl="1">
              <a:buFontTx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</a:rPr>
              <a:t>Interactions with HWRF group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to generate output fields for Tropical Cyclone tornado guidance</a:t>
            </a:r>
          </a:p>
          <a:p>
            <a:pPr lvl="1"/>
            <a:endParaRPr lang="en-US" sz="1800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 Closer integration of model development efforts with severe weather forecasting needs</a:t>
            </a:r>
          </a:p>
          <a:p>
            <a:pPr lvl="1"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Better alignment with NOAA/NWS strategic goals of 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</a:rPr>
              <a:t>Weather Ready Nation, Warn on Forecast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, and emerging </a:t>
            </a:r>
            <a:r>
              <a:rPr lang="en-US" sz="1800" b="1" u="sng" dirty="0" smtClean="0">
                <a:solidFill>
                  <a:srgbClr val="000000"/>
                </a:solidFill>
                <a:latin typeface="Arial" pitchFamily="34" charset="0"/>
              </a:rPr>
              <a:t>F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</a:rPr>
              <a:t>orecasting </a:t>
            </a:r>
            <a:r>
              <a:rPr lang="en-US" sz="1800" b="1" u="sng" dirty="0" smtClean="0">
                <a:solidFill>
                  <a:srgbClr val="000000"/>
                </a:solidFill>
                <a:latin typeface="Arial" pitchFamily="34" charset="0"/>
              </a:rPr>
              <a:t>A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800" b="1" u="sng" dirty="0" smtClean="0">
                <a:solidFill>
                  <a:srgbClr val="000000"/>
                </a:solidFill>
                <a:latin typeface="Arial" pitchFamily="34" charset="0"/>
              </a:rPr>
              <a:t>C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</a:rPr>
              <a:t>ontinuum of </a:t>
            </a:r>
            <a:r>
              <a:rPr lang="en-US" sz="1800" b="1" u="sng" dirty="0" smtClean="0">
                <a:solidFill>
                  <a:srgbClr val="000000"/>
                </a:solidFill>
                <a:latin typeface="Arial" pitchFamily="34" charset="0"/>
              </a:rPr>
              <a:t>E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</a:rPr>
              <a:t>nvironmental </a:t>
            </a:r>
            <a:r>
              <a:rPr lang="en-US" sz="1800" b="1" u="sng" dirty="0" smtClean="0">
                <a:solidFill>
                  <a:srgbClr val="000000"/>
                </a:solidFill>
                <a:latin typeface="Arial" pitchFamily="34" charset="0"/>
              </a:rPr>
              <a:t>T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</a:rPr>
              <a:t>hreat</a:t>
            </a:r>
            <a:r>
              <a:rPr lang="en-US" sz="1800" b="1" u="sng" dirty="0" smtClean="0">
                <a:solidFill>
                  <a:srgbClr val="000000"/>
                </a:solidFill>
                <a:latin typeface="Arial" pitchFamily="34" charset="0"/>
              </a:rPr>
              <a:t>s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</a:rPr>
              <a:t> (FACETs)</a:t>
            </a:r>
          </a:p>
          <a:p>
            <a:pPr lvl="1">
              <a:lnSpc>
                <a:spcPct val="120000"/>
              </a:lnSpc>
            </a:pPr>
            <a:endParaRPr lang="en-US" sz="1800" dirty="0" smtClean="0">
              <a:solidFill>
                <a:srgbClr val="000000"/>
              </a:solidFill>
              <a:latin typeface="Arial" pitchFamily="34" charset="0"/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i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901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Composite Reflectivity         </a:t>
            </a:r>
            <a:r>
              <a:rPr lang="en-US" sz="2800" i="1" dirty="0" smtClean="0">
                <a:solidFill>
                  <a:srgbClr val="0000FF"/>
                </a:solidFill>
              </a:rPr>
              <a:t> Forecasts Valid 00z 11 Feb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12z HRRR 12-hr Forecast		         18z HRRR 06-hr Forecast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		            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72" y="4041648"/>
            <a:ext cx="4298378" cy="2450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85469" cy="245059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85469" cy="2450592"/>
          </a:xfrm>
        </p:spPr>
      </p:pic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4899">
            <a:off x="4495800" y="4495799"/>
            <a:ext cx="1447800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905000"/>
            <a:ext cx="1554163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2" y="1904999"/>
            <a:ext cx="1554163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1168" y="3733871"/>
            <a:ext cx="87142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18z HRRR has smaller phase error than 12z run although convective evolution did not match observations 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836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Hourly Max Updraft Helicity (2-5 km AGL)              </a:t>
            </a:r>
            <a:r>
              <a:rPr lang="en-US" sz="2800" i="1" dirty="0" smtClean="0">
                <a:solidFill>
                  <a:srgbClr val="0000FF"/>
                </a:solidFill>
              </a:rPr>
              <a:t> Forecasts Valid 00z 11 Feb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12z HRRR 12-hr Forecast		         18z HRRR 06-hr Forecast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		     NSSL Radar Low-Level Rotation Tracks 23-00z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872" y="4041648"/>
            <a:ext cx="4297363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0193">
            <a:off x="4648200" y="4724173"/>
            <a:ext cx="10001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85469" cy="245059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85469" cy="2450592"/>
          </a:xfrm>
          <a:prstGeom prst="rect">
            <a:avLst/>
          </a:prstGeom>
        </p:spPr>
      </p:pic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132013"/>
            <a:ext cx="10795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872" y="2132013"/>
            <a:ext cx="10795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56350" y="2886174"/>
            <a:ext cx="1765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125 </a:t>
            </a: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m2/s2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57172" y="2886174"/>
            <a:ext cx="1731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25 </a:t>
            </a: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m2/s2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1168" y="3733871"/>
            <a:ext cx="87142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18z HRRR rotating updraft forecast is stronger with better placement compared to 12z run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Hi-Res models can provide useful guidance for forecasters even when CAM predictions are not “perfect”  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17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00FF"/>
                </a:solidFill>
              </a:rPr>
              <a:t>Severe Weather Case of 20 May 2013</a:t>
            </a:r>
          </a:p>
        </p:txBody>
      </p:sp>
      <p:sp>
        <p:nvSpPr>
          <p:cNvPr id="2051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pPr eaLnBrk="1" hangingPunct="1"/>
            <a:r>
              <a:rPr lang="en-US" sz="2000" b="1" dirty="0" smtClean="0"/>
              <a:t>Significant Tornado Events – EF-5 Strikes Moore, OK (again) </a:t>
            </a:r>
          </a:p>
          <a:p>
            <a:pPr lvl="1" eaLnBrk="1" hangingPunct="1"/>
            <a:r>
              <a:rPr lang="en-US" sz="1600" b="1" dirty="0" smtClean="0"/>
              <a:t>17 mile path length; up to 1.3 miles wide</a:t>
            </a:r>
          </a:p>
          <a:p>
            <a:pPr lvl="1" eaLnBrk="1" hangingPunct="1"/>
            <a:r>
              <a:rPr lang="en-US" sz="1600" b="1" dirty="0" smtClean="0"/>
              <a:t>24 fatalities and hundreds injured</a:t>
            </a:r>
          </a:p>
          <a:p>
            <a:pPr lvl="2" eaLnBrk="1" hangingPunct="1"/>
            <a:r>
              <a:rPr lang="en-US" sz="1200" b="1" dirty="0" smtClean="0"/>
              <a:t>Most tornado deaths from a single tornado in 2013 </a:t>
            </a:r>
          </a:p>
          <a:p>
            <a:pPr lvl="1" eaLnBrk="1" hangingPunct="1"/>
            <a:r>
              <a:rPr lang="en-US" sz="1600" b="1" dirty="0" smtClean="0"/>
              <a:t>Two schools, a hospital and hundreds of businesses/houses destroyed</a:t>
            </a:r>
          </a:p>
          <a:p>
            <a:pPr lvl="1" eaLnBrk="1" hangingPunct="1"/>
            <a:r>
              <a:rPr lang="en-US" sz="1600" b="1" dirty="0" smtClean="0"/>
              <a:t>Complex </a:t>
            </a:r>
            <a:r>
              <a:rPr lang="en-US" sz="1600" b="1" dirty="0" err="1" smtClean="0"/>
              <a:t>stormscale</a:t>
            </a:r>
            <a:r>
              <a:rPr lang="en-US" sz="1600" b="1" dirty="0" smtClean="0"/>
              <a:t> interactions with </a:t>
            </a:r>
            <a:r>
              <a:rPr lang="en-US" sz="1600" b="1" dirty="0" err="1" smtClean="0"/>
              <a:t>dryline</a:t>
            </a:r>
            <a:r>
              <a:rPr lang="en-US" sz="1600" b="1" dirty="0" smtClean="0"/>
              <a:t>/cold front resulted in rapid storm intensification in central Oklahoma</a:t>
            </a:r>
          </a:p>
          <a:p>
            <a:pPr lvl="1" eaLnBrk="1" hangingPunct="1"/>
            <a:endParaRPr lang="en-US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95600"/>
            <a:ext cx="4891367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0" y="33528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Unlike previous 10 February case, more widespread instability and severe storms occurred on 20 May 2013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70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00FF"/>
                </a:solidFill>
              </a:rPr>
              <a:t>Severe Weather Case of 20 May 2013</a:t>
            </a:r>
          </a:p>
        </p:txBody>
      </p:sp>
      <p:sp>
        <p:nvSpPr>
          <p:cNvPr id="2051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pPr eaLnBrk="1" hangingPunct="1"/>
            <a:r>
              <a:rPr lang="en-US" sz="2000" b="1" dirty="0" smtClean="0"/>
              <a:t>Significant Tornado Events – EF-5 Strikes Moore, OK (again) </a:t>
            </a:r>
          </a:p>
          <a:p>
            <a:pPr lvl="1" eaLnBrk="1" hangingPunct="1"/>
            <a:r>
              <a:rPr lang="en-US" sz="1600" b="1" dirty="0" smtClean="0"/>
              <a:t>17 mile path length; up to 1.3 miles wide</a:t>
            </a:r>
          </a:p>
          <a:p>
            <a:pPr lvl="1" eaLnBrk="1" hangingPunct="1"/>
            <a:r>
              <a:rPr lang="en-US" sz="1600" b="1" dirty="0" smtClean="0"/>
              <a:t>24 fatalities and hundreds injured</a:t>
            </a:r>
          </a:p>
          <a:p>
            <a:pPr lvl="2" eaLnBrk="1" hangingPunct="1"/>
            <a:r>
              <a:rPr lang="en-US" sz="1200" b="1" dirty="0" smtClean="0"/>
              <a:t>Most tornado deaths from a single tornado in 2013 </a:t>
            </a:r>
          </a:p>
          <a:p>
            <a:pPr lvl="1" eaLnBrk="1" hangingPunct="1"/>
            <a:r>
              <a:rPr lang="en-US" sz="1600" b="1" dirty="0" smtClean="0"/>
              <a:t>Two schools, a hospital and hundreds of businesses/houses destroyed</a:t>
            </a:r>
          </a:p>
          <a:p>
            <a:pPr lvl="1" eaLnBrk="1" hangingPunct="1"/>
            <a:r>
              <a:rPr lang="en-US" sz="1600" b="1" dirty="0" smtClean="0"/>
              <a:t>Complex </a:t>
            </a:r>
            <a:r>
              <a:rPr lang="en-US" sz="1600" b="1" dirty="0" err="1" smtClean="0"/>
              <a:t>stormscale</a:t>
            </a:r>
            <a:r>
              <a:rPr lang="en-US" sz="1600" b="1" dirty="0" smtClean="0"/>
              <a:t> interactions with </a:t>
            </a:r>
            <a:r>
              <a:rPr lang="en-US" sz="1600" b="1" dirty="0" err="1" smtClean="0"/>
              <a:t>dryline</a:t>
            </a:r>
            <a:r>
              <a:rPr lang="en-US" sz="1600" b="1" dirty="0" smtClean="0"/>
              <a:t>/cold front resulted in rapid storm intensification in central Oklahoma</a:t>
            </a:r>
          </a:p>
          <a:p>
            <a:pPr lvl="1" eaLnBrk="1" hangingPunct="1"/>
            <a:endParaRPr lang="en-US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95600"/>
            <a:ext cx="4891367" cy="3429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62300"/>
            <a:ext cx="449113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9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00FF"/>
                </a:solidFill>
              </a:rPr>
              <a:t>Severe Weather Case of 20 May 2013</a:t>
            </a:r>
          </a:p>
        </p:txBody>
      </p:sp>
      <p:sp>
        <p:nvSpPr>
          <p:cNvPr id="2051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pPr eaLnBrk="1" hangingPunct="1"/>
            <a:r>
              <a:rPr lang="en-US" sz="2000" b="1" dirty="0" smtClean="0"/>
              <a:t>Significant Tornado Events – EF-5 Strikes Moore, OK (again) </a:t>
            </a:r>
          </a:p>
          <a:p>
            <a:pPr lvl="1" eaLnBrk="1" hangingPunct="1"/>
            <a:r>
              <a:rPr lang="en-US" sz="1600" b="1" dirty="0" smtClean="0"/>
              <a:t>17 mile path length; up to 1.3 miles wide</a:t>
            </a:r>
          </a:p>
          <a:p>
            <a:pPr lvl="1" eaLnBrk="1" hangingPunct="1"/>
            <a:r>
              <a:rPr lang="en-US" sz="1600" b="1" dirty="0" smtClean="0"/>
              <a:t>24 fatalities and hundreds injured</a:t>
            </a:r>
          </a:p>
          <a:p>
            <a:pPr lvl="2" eaLnBrk="1" hangingPunct="1"/>
            <a:r>
              <a:rPr lang="en-US" sz="1200" b="1" dirty="0" smtClean="0"/>
              <a:t>Most tornado deaths from a single tornado in 2013 </a:t>
            </a:r>
          </a:p>
          <a:p>
            <a:pPr lvl="1" eaLnBrk="1" hangingPunct="1"/>
            <a:r>
              <a:rPr lang="en-US" sz="1600" b="1" dirty="0" smtClean="0"/>
              <a:t>Two schools, a hospital and hundreds of businesses/houses destroyed</a:t>
            </a:r>
          </a:p>
          <a:p>
            <a:pPr lvl="1" eaLnBrk="1" hangingPunct="1"/>
            <a:r>
              <a:rPr lang="en-US" sz="1600" b="1" dirty="0" smtClean="0"/>
              <a:t>Complex </a:t>
            </a:r>
            <a:r>
              <a:rPr lang="en-US" sz="1600" b="1" dirty="0" err="1" smtClean="0"/>
              <a:t>stormscale</a:t>
            </a:r>
            <a:r>
              <a:rPr lang="en-US" sz="1600" b="1" dirty="0" smtClean="0"/>
              <a:t> interactions with </a:t>
            </a:r>
            <a:r>
              <a:rPr lang="en-US" sz="1600" b="1" dirty="0" err="1" smtClean="0"/>
              <a:t>dryline</a:t>
            </a:r>
            <a:r>
              <a:rPr lang="en-US" sz="1600" b="1" dirty="0" smtClean="0"/>
              <a:t>/cold front resulted in rapid storm intensification in central Oklahoma</a:t>
            </a:r>
          </a:p>
          <a:p>
            <a:pPr lvl="1" eaLnBrk="1" hangingPunct="1"/>
            <a:endParaRPr lang="en-US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95600"/>
            <a:ext cx="4891367" cy="3429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62300"/>
            <a:ext cx="4491135" cy="289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1"/>
          <a:stretch/>
        </p:blipFill>
        <p:spPr>
          <a:xfrm>
            <a:off x="4460770" y="3162299"/>
            <a:ext cx="452616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4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00FF"/>
                </a:solidFill>
              </a:rPr>
              <a:t>Severe Weather Case of 20 May 2013</a:t>
            </a:r>
          </a:p>
        </p:txBody>
      </p:sp>
      <p:sp>
        <p:nvSpPr>
          <p:cNvPr id="2051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pPr eaLnBrk="1" hangingPunct="1"/>
            <a:r>
              <a:rPr lang="en-US" sz="2000" b="1" dirty="0" smtClean="0"/>
              <a:t>Significant Tornado Events – EF-5 Strikes Moore, OK (again) </a:t>
            </a:r>
          </a:p>
          <a:p>
            <a:pPr lvl="1" eaLnBrk="1" hangingPunct="1"/>
            <a:r>
              <a:rPr lang="en-US" sz="1600" b="1" dirty="0" smtClean="0"/>
              <a:t>17 mile path length; up to 1.3 miles wide</a:t>
            </a:r>
          </a:p>
          <a:p>
            <a:pPr lvl="1" eaLnBrk="1" hangingPunct="1"/>
            <a:r>
              <a:rPr lang="en-US" sz="1600" b="1" dirty="0" smtClean="0"/>
              <a:t>24 fatalities and hundreds injured</a:t>
            </a:r>
          </a:p>
          <a:p>
            <a:pPr lvl="2" eaLnBrk="1" hangingPunct="1"/>
            <a:r>
              <a:rPr lang="en-US" sz="1200" b="1" dirty="0" smtClean="0"/>
              <a:t>Most tornado deaths from a single tornado in 2013 </a:t>
            </a:r>
          </a:p>
          <a:p>
            <a:pPr lvl="1" eaLnBrk="1" hangingPunct="1"/>
            <a:r>
              <a:rPr lang="en-US" sz="1600" b="1" dirty="0" smtClean="0"/>
              <a:t>Two schools, a hospital and hundreds of businesses/houses destroyed</a:t>
            </a:r>
          </a:p>
          <a:p>
            <a:pPr lvl="1" eaLnBrk="1" hangingPunct="1"/>
            <a:r>
              <a:rPr lang="en-US" sz="1600" b="1" dirty="0" smtClean="0"/>
              <a:t>Complex </a:t>
            </a:r>
            <a:r>
              <a:rPr lang="en-US" sz="1600" b="1" dirty="0" err="1" smtClean="0"/>
              <a:t>stormscale</a:t>
            </a:r>
            <a:r>
              <a:rPr lang="en-US" sz="1600" b="1" dirty="0" smtClean="0"/>
              <a:t> interactions with </a:t>
            </a:r>
            <a:r>
              <a:rPr lang="en-US" sz="1600" b="1" dirty="0" err="1" smtClean="0"/>
              <a:t>dryline</a:t>
            </a:r>
            <a:r>
              <a:rPr lang="en-US" sz="1600" b="1" dirty="0" smtClean="0"/>
              <a:t>/cold front resulted in rapid storm intensification in central Oklahoma</a:t>
            </a:r>
          </a:p>
          <a:p>
            <a:pPr lvl="1" eaLnBrk="1" hangingPunct="1"/>
            <a:endParaRPr lang="en-US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95600"/>
            <a:ext cx="4891367" cy="3429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62300"/>
            <a:ext cx="4491135" cy="289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70" y="3057525"/>
            <a:ext cx="4526165" cy="3009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85" y="3038803"/>
            <a:ext cx="4546600" cy="30286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9800" y="4448174"/>
            <a:ext cx="1524000" cy="8096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8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Base Reflectivity Mosaic 20z 20 May 2013</a:t>
            </a:r>
            <a:endParaRPr lang="en-US" sz="3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7" y="1600200"/>
            <a:ext cx="7923846" cy="4525963"/>
          </a:xfrm>
        </p:spPr>
      </p:pic>
      <p:sp>
        <p:nvSpPr>
          <p:cNvPr id="7" name="TextBox 6"/>
          <p:cNvSpPr txBox="1"/>
          <p:nvPr/>
        </p:nvSpPr>
        <p:spPr>
          <a:xfrm>
            <a:off x="1676400" y="2905125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Moore, OK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286000" y="3212902"/>
            <a:ext cx="914400" cy="29229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933700"/>
            <a:ext cx="3581021" cy="222545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3352800" y="2933700"/>
            <a:ext cx="1447800" cy="5715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52800" y="3505200"/>
            <a:ext cx="1524000" cy="165395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39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</a:t>
            </a:r>
            <a:r>
              <a:rPr lang="en-US" sz="3200" dirty="0">
                <a:solidFill>
                  <a:srgbClr val="0000FF"/>
                </a:solidFill>
              </a:rPr>
              <a:t>Reflectivity (1 km AGL)         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18-hr Forecasts Valid 18z </a:t>
            </a:r>
            <a:r>
              <a:rPr lang="en-US" sz="2800" i="1" dirty="0">
                <a:solidFill>
                  <a:srgbClr val="0000FF"/>
                </a:solidFill>
              </a:rPr>
              <a:t>2</a:t>
            </a:r>
            <a:r>
              <a:rPr lang="en-US" sz="2800" i="1" dirty="0" smtClean="0">
                <a:solidFill>
                  <a:srgbClr val="0000FF"/>
                </a:solidFill>
              </a:rPr>
              <a:t>0 May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		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0383" cy="2450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0383" cy="245059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0383" cy="245059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0383" cy="24505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1168" y="3733871"/>
            <a:ext cx="87142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Storm initiation beginning southwest OK and southeast KS; WRF-NMM4 has spurious storms MO/AR 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83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</a:t>
            </a:r>
            <a:r>
              <a:rPr lang="en-US" sz="3200" dirty="0">
                <a:solidFill>
                  <a:srgbClr val="0000FF"/>
                </a:solidFill>
              </a:rPr>
              <a:t>Reflectivity (1 km AGL)         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19-hr Forecasts Valid 19z </a:t>
            </a:r>
            <a:r>
              <a:rPr lang="en-US" sz="2800" i="1" dirty="0">
                <a:solidFill>
                  <a:srgbClr val="0000FF"/>
                </a:solidFill>
              </a:rPr>
              <a:t>2</a:t>
            </a:r>
            <a:r>
              <a:rPr lang="en-US" sz="2800" i="1" dirty="0" smtClean="0">
                <a:solidFill>
                  <a:srgbClr val="0000FF"/>
                </a:solidFill>
              </a:rPr>
              <a:t>0 May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		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0383" cy="2450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0383" cy="245059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0383" cy="245059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0383" cy="24505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1168" y="3733871"/>
            <a:ext cx="87142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Models generally slow with initial severe storms southwest OK, southeast KS and southwest MO 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505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</a:t>
            </a:r>
            <a:r>
              <a:rPr lang="en-US" sz="3200" dirty="0">
                <a:solidFill>
                  <a:srgbClr val="0000FF"/>
                </a:solidFill>
              </a:rPr>
              <a:t>Reflectivity (1 km AGL)         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20-hr Forecasts Valid 20z </a:t>
            </a:r>
            <a:r>
              <a:rPr lang="en-US" sz="2800" i="1" dirty="0">
                <a:solidFill>
                  <a:srgbClr val="0000FF"/>
                </a:solidFill>
              </a:rPr>
              <a:t>2</a:t>
            </a:r>
            <a:r>
              <a:rPr lang="en-US" sz="2800" i="1" dirty="0" smtClean="0">
                <a:solidFill>
                  <a:srgbClr val="0000FF"/>
                </a:solidFill>
              </a:rPr>
              <a:t>0 May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		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0383" cy="2450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0383" cy="245059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0383" cy="245059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0383" cy="24505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1168" y="3733871"/>
            <a:ext cx="87142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NAM4 weaker than NSSL-WRF and WRF-NMM with OK severe storms; EF-5 tornado now in Moore, OK 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34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22" name="Picture 2" descr="aeria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48038" y="3228975"/>
            <a:ext cx="3167062" cy="1662113"/>
          </a:xfrm>
          <a:noFill/>
          <a:ln/>
        </p:spPr>
      </p:pic>
      <p:sp>
        <p:nvSpPr>
          <p:cNvPr id="440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47800"/>
            <a:ext cx="4038600" cy="4525963"/>
          </a:xfrm>
        </p:spPr>
        <p:txBody>
          <a:bodyPr/>
          <a:lstStyle/>
          <a:p>
            <a:r>
              <a:rPr lang="en-US" sz="2000" b="1" dirty="0" smtClean="0">
                <a:solidFill>
                  <a:srgbClr val="CC0000"/>
                </a:solidFill>
                <a:latin typeface="Arial" pitchFamily="34" charset="0"/>
              </a:rPr>
              <a:t>Thunderstorms</a:t>
            </a:r>
          </a:p>
          <a:p>
            <a:r>
              <a:rPr lang="en-US" sz="2000" b="1" dirty="0" smtClean="0">
                <a:solidFill>
                  <a:srgbClr val="CC0000"/>
                </a:solidFill>
                <a:latin typeface="Arial" pitchFamily="34" charset="0"/>
              </a:rPr>
              <a:t>Hail</a:t>
            </a:r>
            <a:r>
              <a:rPr lang="en-US" sz="2000" b="1" dirty="0">
                <a:solidFill>
                  <a:srgbClr val="CC0000"/>
                </a:solidFill>
                <a:latin typeface="Arial" pitchFamily="34" charset="0"/>
              </a:rPr>
              <a:t>, Wind, Tornadoes</a:t>
            </a:r>
          </a:p>
          <a:p>
            <a:r>
              <a:rPr lang="en-US" sz="2000" b="1" dirty="0" smtClean="0">
                <a:latin typeface="Arial" pitchFamily="34" charset="0"/>
              </a:rPr>
              <a:t>Fire </a:t>
            </a:r>
            <a:r>
              <a:rPr lang="en-US" sz="2000" b="1" dirty="0">
                <a:latin typeface="Arial" pitchFamily="34" charset="0"/>
              </a:rPr>
              <a:t>Weather</a:t>
            </a:r>
            <a:r>
              <a:rPr lang="en-US" sz="2000" dirty="0">
                <a:latin typeface="Arial" pitchFamily="34" charset="0"/>
              </a:rPr>
              <a:t> </a:t>
            </a:r>
          </a:p>
          <a:p>
            <a:r>
              <a:rPr lang="en-US" sz="1800" dirty="0" smtClean="0">
                <a:latin typeface="Arial" pitchFamily="34" charset="0"/>
              </a:rPr>
              <a:t>Mesoscale Winter Weather</a:t>
            </a:r>
          </a:p>
          <a:p>
            <a:pPr marL="0" indent="0">
              <a:buNone/>
            </a:pPr>
            <a:endParaRPr lang="en-US" sz="1800" dirty="0">
              <a:latin typeface="Arial" pitchFamily="34" charset="0"/>
            </a:endParaRPr>
          </a:p>
        </p:txBody>
      </p:sp>
      <p:pic>
        <p:nvPicPr>
          <p:cNvPr id="440324" name="Picture 4" descr="ice_ca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>
          <a:xfrm>
            <a:off x="3276600" y="914400"/>
            <a:ext cx="3333750" cy="2185988"/>
          </a:xfrm>
          <a:noFill/>
          <a:ln/>
        </p:spPr>
      </p:pic>
      <p:pic>
        <p:nvPicPr>
          <p:cNvPr id="440325" name="Picture 5" descr="fir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2971800"/>
            <a:ext cx="3124200" cy="2190750"/>
          </a:xfrm>
          <a:prstGeom prst="rect">
            <a:avLst/>
          </a:prstGeom>
          <a:noFill/>
        </p:spPr>
      </p:pic>
      <p:pic>
        <p:nvPicPr>
          <p:cNvPr id="440326" name="Picture 6" descr="hail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971800"/>
            <a:ext cx="3273425" cy="1833563"/>
          </a:xfrm>
          <a:prstGeom prst="rect">
            <a:avLst/>
          </a:prstGeom>
          <a:noFill/>
        </p:spPr>
      </p:pic>
      <p:pic>
        <p:nvPicPr>
          <p:cNvPr id="440327" name="Picture 7" descr="lhj69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800600"/>
            <a:ext cx="3276600" cy="2057400"/>
          </a:xfrm>
          <a:prstGeom prst="rect">
            <a:avLst/>
          </a:prstGeom>
          <a:noFill/>
        </p:spPr>
      </p:pic>
      <p:sp>
        <p:nvSpPr>
          <p:cNvPr id="440329" name="Rectangle 9"/>
          <p:cNvSpPr>
            <a:spLocks noChangeArrowheads="1"/>
          </p:cNvSpPr>
          <p:nvPr/>
        </p:nvSpPr>
        <p:spPr bwMode="auto">
          <a:xfrm>
            <a:off x="685800" y="-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STORM  PREDICTION CENTER</a:t>
            </a:r>
            <a:r>
              <a:rPr lang="en-US" sz="4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40330" name="Text Box 10"/>
          <p:cNvSpPr txBox="1">
            <a:spLocks noChangeArrowheads="1"/>
          </p:cNvSpPr>
          <p:nvPr/>
        </p:nvSpPr>
        <p:spPr bwMode="auto">
          <a:xfrm>
            <a:off x="0" y="1066800"/>
            <a:ext cx="319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Arial" pitchFamily="34" charset="0"/>
              </a:rPr>
              <a:t>HAZARDOUS PHENOMENA</a:t>
            </a:r>
          </a:p>
        </p:txBody>
      </p:sp>
      <p:pic>
        <p:nvPicPr>
          <p:cNvPr id="440331" name="Picture 11" descr="226-tornado13_432x3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2971800"/>
            <a:ext cx="2743200" cy="1905000"/>
          </a:xfrm>
          <a:prstGeom prst="rect">
            <a:avLst/>
          </a:prstGeom>
          <a:noFill/>
        </p:spPr>
      </p:pic>
      <p:pic>
        <p:nvPicPr>
          <p:cNvPr id="440332" name="Picture 12" descr="1021563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0800" y="914400"/>
            <a:ext cx="2743200" cy="2057400"/>
          </a:xfrm>
          <a:prstGeom prst="rect">
            <a:avLst/>
          </a:prstGeom>
          <a:noFill/>
        </p:spPr>
      </p:pic>
      <p:sp>
        <p:nvSpPr>
          <p:cNvPr id="440333" name="Line 13"/>
          <p:cNvSpPr>
            <a:spLocks noChangeShapeType="1"/>
          </p:cNvSpPr>
          <p:nvPr/>
        </p:nvSpPr>
        <p:spPr bwMode="auto">
          <a:xfrm>
            <a:off x="3276600" y="914400"/>
            <a:ext cx="0" cy="61722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0334" name="Line 14"/>
          <p:cNvSpPr>
            <a:spLocks noChangeShapeType="1"/>
          </p:cNvSpPr>
          <p:nvPr/>
        </p:nvSpPr>
        <p:spPr bwMode="auto">
          <a:xfrm>
            <a:off x="6400800" y="914400"/>
            <a:ext cx="0" cy="61722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0335" name="Line 15"/>
          <p:cNvSpPr>
            <a:spLocks noChangeShapeType="1"/>
          </p:cNvSpPr>
          <p:nvPr/>
        </p:nvSpPr>
        <p:spPr bwMode="auto">
          <a:xfrm>
            <a:off x="3244850" y="914400"/>
            <a:ext cx="589915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0336" name="Line 16"/>
          <p:cNvSpPr>
            <a:spLocks noChangeShapeType="1"/>
          </p:cNvSpPr>
          <p:nvPr/>
        </p:nvSpPr>
        <p:spPr bwMode="auto">
          <a:xfrm>
            <a:off x="0" y="2971800"/>
            <a:ext cx="91440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40337" name="Picture 17" descr="hai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00800" y="4800600"/>
            <a:ext cx="2895600" cy="2171700"/>
          </a:xfrm>
          <a:prstGeom prst="rect">
            <a:avLst/>
          </a:prstGeom>
          <a:noFill/>
        </p:spPr>
      </p:pic>
      <p:sp>
        <p:nvSpPr>
          <p:cNvPr id="440338" name="Line 18"/>
          <p:cNvSpPr>
            <a:spLocks noChangeShapeType="1"/>
          </p:cNvSpPr>
          <p:nvPr/>
        </p:nvSpPr>
        <p:spPr bwMode="auto">
          <a:xfrm>
            <a:off x="0" y="4800600"/>
            <a:ext cx="92964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0339" name="Line 19"/>
          <p:cNvSpPr>
            <a:spLocks noChangeShapeType="1"/>
          </p:cNvSpPr>
          <p:nvPr/>
        </p:nvSpPr>
        <p:spPr bwMode="auto">
          <a:xfrm>
            <a:off x="0" y="6858000"/>
            <a:ext cx="93726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0340" name="Line 20"/>
          <p:cNvSpPr>
            <a:spLocks noChangeShapeType="1"/>
          </p:cNvSpPr>
          <p:nvPr/>
        </p:nvSpPr>
        <p:spPr bwMode="auto">
          <a:xfrm>
            <a:off x="0" y="2971800"/>
            <a:ext cx="0" cy="40386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0341" name="Line 21"/>
          <p:cNvSpPr>
            <a:spLocks noChangeShapeType="1"/>
          </p:cNvSpPr>
          <p:nvPr/>
        </p:nvSpPr>
        <p:spPr bwMode="auto">
          <a:xfrm flipH="1">
            <a:off x="9144000" y="914400"/>
            <a:ext cx="0" cy="60960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0342" name="Line 22"/>
          <p:cNvSpPr>
            <a:spLocks noChangeShapeType="1"/>
          </p:cNvSpPr>
          <p:nvPr/>
        </p:nvSpPr>
        <p:spPr bwMode="auto">
          <a:xfrm flipH="1">
            <a:off x="6400800" y="914400"/>
            <a:ext cx="0" cy="65532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40344" name="Picture 24" descr="TornadonearCaruthersvill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76600" y="4808538"/>
            <a:ext cx="3124200" cy="2049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0281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</a:t>
            </a:r>
            <a:r>
              <a:rPr lang="en-US" sz="3200" dirty="0">
                <a:solidFill>
                  <a:srgbClr val="0000FF"/>
                </a:solidFill>
              </a:rPr>
              <a:t>Reflectivity (1 km AGL)         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21-hr Forecasts Valid 21z </a:t>
            </a:r>
            <a:r>
              <a:rPr lang="en-US" sz="2800" i="1" dirty="0">
                <a:solidFill>
                  <a:srgbClr val="0000FF"/>
                </a:solidFill>
              </a:rPr>
              <a:t>2</a:t>
            </a:r>
            <a:r>
              <a:rPr lang="en-US" sz="2800" i="1" dirty="0" smtClean="0">
                <a:solidFill>
                  <a:srgbClr val="0000FF"/>
                </a:solidFill>
              </a:rPr>
              <a:t>0 May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		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0383" cy="2450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0383" cy="245059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0383" cy="245059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0383" cy="24505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1168" y="3733871"/>
            <a:ext cx="87142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All models poor with severe  storms in southeast KS; NSSL-WRF better with new storms in TX 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227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</a:t>
            </a:r>
            <a:r>
              <a:rPr lang="en-US" sz="3200" dirty="0">
                <a:solidFill>
                  <a:srgbClr val="0000FF"/>
                </a:solidFill>
              </a:rPr>
              <a:t>Reflectivity (1 km AGL)         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22-hr Forecasts Valid 22z </a:t>
            </a:r>
            <a:r>
              <a:rPr lang="en-US" sz="2800" i="1" dirty="0">
                <a:solidFill>
                  <a:srgbClr val="0000FF"/>
                </a:solidFill>
              </a:rPr>
              <a:t>2</a:t>
            </a:r>
            <a:r>
              <a:rPr lang="en-US" sz="2800" i="1" dirty="0" smtClean="0">
                <a:solidFill>
                  <a:srgbClr val="0000FF"/>
                </a:solidFill>
              </a:rPr>
              <a:t>0 May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		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0383" cy="2450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0383" cy="245059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0383" cy="245059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0383" cy="24505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1168" y="3733871"/>
            <a:ext cx="87142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WRF-NMM and NSSL-WRF indicate bowing storms into eastern OK;  linear transition too fast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</a:t>
            </a:r>
            <a:r>
              <a:rPr lang="en-US" sz="3200" dirty="0">
                <a:solidFill>
                  <a:srgbClr val="0000FF"/>
                </a:solidFill>
              </a:rPr>
              <a:t>Reflectivity (1 km AGL)         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23-hr Forecasts Valid 23z </a:t>
            </a:r>
            <a:r>
              <a:rPr lang="en-US" sz="2800" i="1" dirty="0">
                <a:solidFill>
                  <a:srgbClr val="0000FF"/>
                </a:solidFill>
              </a:rPr>
              <a:t>2</a:t>
            </a:r>
            <a:r>
              <a:rPr lang="en-US" sz="2800" i="1" dirty="0" smtClean="0">
                <a:solidFill>
                  <a:srgbClr val="0000FF"/>
                </a:solidFill>
              </a:rPr>
              <a:t>0 May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		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0383" cy="2450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0383" cy="2450592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0383" cy="2450592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0383" cy="24505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1168" y="3733871"/>
            <a:ext cx="87142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NSSL-WRF has best overall location/intensity; NAM4 slowest with eastward movement in OK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802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</a:t>
            </a:r>
            <a:r>
              <a:rPr lang="en-US" sz="3200" dirty="0">
                <a:solidFill>
                  <a:srgbClr val="0000FF"/>
                </a:solidFill>
              </a:rPr>
              <a:t>Reflectivity (1 km AGL)         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24-hr Forecasts Valid 00z 21 May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		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0383" cy="24505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0383" cy="2450592"/>
          </a:xfrm>
          <a:prstGeom prst="rect">
            <a:avLst/>
          </a:prstGeom>
        </p:spPr>
      </p:pic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0383" cy="2450592"/>
          </a:xfr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0383" cy="24505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1168" y="3733871"/>
            <a:ext cx="87142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Overall, all models provided useful guidance indicating strong/severe storms developing  during afternoon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037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Hourly Max Updraft </a:t>
            </a:r>
            <a:r>
              <a:rPr lang="en-US" sz="3200" dirty="0" err="1" smtClean="0">
                <a:solidFill>
                  <a:srgbClr val="0000FF"/>
                </a:solidFill>
              </a:rPr>
              <a:t>Helicity</a:t>
            </a:r>
            <a:r>
              <a:rPr lang="en-US" sz="3200" dirty="0" smtClean="0">
                <a:solidFill>
                  <a:srgbClr val="0000FF"/>
                </a:solidFill>
              </a:rPr>
              <a:t> (2-5 </a:t>
            </a:r>
            <a:r>
              <a:rPr lang="en-US" sz="3200" dirty="0">
                <a:solidFill>
                  <a:srgbClr val="0000FF"/>
                </a:solidFill>
              </a:rPr>
              <a:t>km AGL) </a:t>
            </a:r>
            <a:r>
              <a:rPr lang="en-US" sz="3200" dirty="0" smtClean="0">
                <a:solidFill>
                  <a:srgbClr val="0000FF"/>
                </a:solidFill>
              </a:rPr>
              <a:t>               </a:t>
            </a:r>
            <a:r>
              <a:rPr lang="en-US" sz="2800" i="1" dirty="0" smtClean="0">
                <a:solidFill>
                  <a:srgbClr val="0000FF"/>
                </a:solidFill>
              </a:rPr>
              <a:t> 20-hr Forecasts Valid 20z 20 May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	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NSSL Radar Low-Level Rotation Tracks 19-20z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0369" cy="2450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0369" cy="245059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0368" cy="2450592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0369" cy="24505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0200" y="25146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&lt;25 m2/s2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3200" y="2659063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Max 200 </a:t>
            </a:r>
            <a:r>
              <a:rPr lang="en-US" sz="1400" b="1" dirty="0">
                <a:solidFill>
                  <a:srgbClr val="FFFFFF"/>
                </a:solidFill>
                <a:latin typeface="Arial"/>
              </a:rPr>
              <a:t>m2/s2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33600" y="5113055"/>
            <a:ext cx="1616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Max 75 </a:t>
            </a:r>
            <a:r>
              <a:rPr lang="en-US" sz="1400" b="1" dirty="0">
                <a:solidFill>
                  <a:srgbClr val="FFFFFF"/>
                </a:solidFill>
                <a:latin typeface="Arial"/>
              </a:rPr>
              <a:t>m2/s2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1168" y="3733871"/>
            <a:ext cx="87142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WRF-NMM showing intense supercell near Red River; NSSL-WRF corresponds well to observed supercells 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741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Hourly Max Updraft </a:t>
            </a:r>
            <a:r>
              <a:rPr lang="en-US" sz="3200" dirty="0" err="1" smtClean="0">
                <a:solidFill>
                  <a:srgbClr val="0000FF"/>
                </a:solidFill>
              </a:rPr>
              <a:t>Helicity</a:t>
            </a:r>
            <a:r>
              <a:rPr lang="en-US" sz="3200" dirty="0" smtClean="0">
                <a:solidFill>
                  <a:srgbClr val="0000FF"/>
                </a:solidFill>
              </a:rPr>
              <a:t> (2-5 </a:t>
            </a:r>
            <a:r>
              <a:rPr lang="en-US" sz="3200" dirty="0">
                <a:solidFill>
                  <a:srgbClr val="0000FF"/>
                </a:solidFill>
              </a:rPr>
              <a:t>km AGL) </a:t>
            </a:r>
            <a:r>
              <a:rPr lang="en-US" sz="3200" dirty="0" smtClean="0">
                <a:solidFill>
                  <a:srgbClr val="0000FF"/>
                </a:solidFill>
              </a:rPr>
              <a:t>               </a:t>
            </a:r>
            <a:r>
              <a:rPr lang="en-US" sz="2800" i="1" dirty="0" smtClean="0">
                <a:solidFill>
                  <a:srgbClr val="0000FF"/>
                </a:solidFill>
              </a:rPr>
              <a:t> 21-hr Forecasts Valid 21z 20 May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	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NSSL Radar Low-Level Rotation Tracks 20-21z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0369" cy="2450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0369" cy="245059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0368" cy="245059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0369" cy="24505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33600" y="23622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Max 75 </a:t>
            </a:r>
            <a:r>
              <a:rPr lang="en-US" sz="1400" b="1" dirty="0">
                <a:solidFill>
                  <a:srgbClr val="FFFFFF"/>
                </a:solidFill>
                <a:latin typeface="Arial"/>
              </a:rPr>
              <a:t>m2/s2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05600" y="2669977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Max 200 </a:t>
            </a:r>
            <a:r>
              <a:rPr lang="en-US" sz="1400" b="1" dirty="0">
                <a:solidFill>
                  <a:srgbClr val="FFFFFF"/>
                </a:solidFill>
                <a:latin typeface="Arial"/>
              </a:rPr>
              <a:t>m2/s2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0" y="5113055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Max 125 </a:t>
            </a:r>
            <a:r>
              <a:rPr lang="en-US" sz="1400" b="1" dirty="0">
                <a:solidFill>
                  <a:srgbClr val="FFFFFF"/>
                </a:solidFill>
                <a:latin typeface="Arial"/>
              </a:rPr>
              <a:t>m2/s2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1168" y="3733871"/>
            <a:ext cx="87142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By 21z models indicating strongly rotating updrafts although locations vary 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460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Hourly Max Updraft </a:t>
            </a:r>
            <a:r>
              <a:rPr lang="en-US" sz="3200" dirty="0" err="1" smtClean="0">
                <a:solidFill>
                  <a:srgbClr val="0000FF"/>
                </a:solidFill>
              </a:rPr>
              <a:t>Helicity</a:t>
            </a:r>
            <a:r>
              <a:rPr lang="en-US" sz="3200" dirty="0" smtClean="0">
                <a:solidFill>
                  <a:srgbClr val="0000FF"/>
                </a:solidFill>
              </a:rPr>
              <a:t> (2-5 </a:t>
            </a:r>
            <a:r>
              <a:rPr lang="en-US" sz="3200" dirty="0">
                <a:solidFill>
                  <a:srgbClr val="0000FF"/>
                </a:solidFill>
              </a:rPr>
              <a:t>km AGL) </a:t>
            </a:r>
            <a:r>
              <a:rPr lang="en-US" sz="3200" dirty="0" smtClean="0">
                <a:solidFill>
                  <a:srgbClr val="0000FF"/>
                </a:solidFill>
              </a:rPr>
              <a:t>               </a:t>
            </a:r>
            <a:r>
              <a:rPr lang="en-US" sz="2800" i="1" dirty="0" smtClean="0">
                <a:solidFill>
                  <a:srgbClr val="0000FF"/>
                </a:solidFill>
              </a:rPr>
              <a:t> 22-hr Forecasts Valid 22z 20 May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	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NSSL Radar Low-Level Rotation Tracks 21-22z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0369" cy="2450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0369" cy="245059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0368" cy="245059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0369" cy="24505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46352" y="2133600"/>
            <a:ext cx="169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Max 125 </a:t>
            </a:r>
            <a:r>
              <a:rPr lang="en-US" sz="1400" b="1" dirty="0">
                <a:solidFill>
                  <a:srgbClr val="FFFFFF"/>
                </a:solidFill>
                <a:latin typeface="Arial"/>
              </a:rPr>
              <a:t>m2/s2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81800" y="2659063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Max 175 </a:t>
            </a:r>
            <a:r>
              <a:rPr lang="en-US" sz="1400" b="1" dirty="0">
                <a:solidFill>
                  <a:srgbClr val="FFFFFF"/>
                </a:solidFill>
                <a:latin typeface="Arial"/>
              </a:rPr>
              <a:t>m2/s2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46352" y="4953000"/>
            <a:ext cx="1844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Max 125 </a:t>
            </a:r>
            <a:r>
              <a:rPr lang="en-US" sz="1400" b="1" dirty="0">
                <a:solidFill>
                  <a:srgbClr val="FFFFFF"/>
                </a:solidFill>
                <a:latin typeface="Arial"/>
              </a:rPr>
              <a:t>m2/s2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1168" y="3733871"/>
            <a:ext cx="87142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All models develop storms with strong rotating updrafts; NSSL-WRF UH tracks better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match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observations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28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Hourly Max Updraft </a:t>
            </a:r>
            <a:r>
              <a:rPr lang="en-US" sz="3200" dirty="0" err="1" smtClean="0">
                <a:solidFill>
                  <a:srgbClr val="0000FF"/>
                </a:solidFill>
              </a:rPr>
              <a:t>Helicity</a:t>
            </a:r>
            <a:r>
              <a:rPr lang="en-US" sz="3200" dirty="0" smtClean="0">
                <a:solidFill>
                  <a:srgbClr val="0000FF"/>
                </a:solidFill>
              </a:rPr>
              <a:t> (2-5 </a:t>
            </a:r>
            <a:r>
              <a:rPr lang="en-US" sz="3200" dirty="0">
                <a:solidFill>
                  <a:srgbClr val="0000FF"/>
                </a:solidFill>
              </a:rPr>
              <a:t>km AGL) </a:t>
            </a:r>
            <a:r>
              <a:rPr lang="en-US" sz="3200" dirty="0" smtClean="0">
                <a:solidFill>
                  <a:srgbClr val="0000FF"/>
                </a:solidFill>
              </a:rPr>
              <a:t>               </a:t>
            </a:r>
            <a:r>
              <a:rPr lang="en-US" sz="2800" i="1" dirty="0" smtClean="0">
                <a:solidFill>
                  <a:srgbClr val="0000FF"/>
                </a:solidFill>
              </a:rPr>
              <a:t> 23-hr Forecasts Valid 23z 20 May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	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NSSL Radar Low-Level Rotation Tracks 22-23z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0369" cy="2450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0369" cy="245059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0368" cy="245059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0369" cy="24505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4600" y="21336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Max 125 </a:t>
            </a:r>
            <a:r>
              <a:rPr lang="en-US" sz="1400" b="1" dirty="0">
                <a:solidFill>
                  <a:srgbClr val="FFFFFF"/>
                </a:solidFill>
                <a:latin typeface="Arial"/>
              </a:rPr>
              <a:t>m2/s2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91300" y="2826957"/>
            <a:ext cx="1790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Max 175 </a:t>
            </a:r>
            <a:r>
              <a:rPr lang="en-US" sz="1400" b="1" dirty="0">
                <a:solidFill>
                  <a:srgbClr val="FFFFFF"/>
                </a:solidFill>
                <a:latin typeface="Arial"/>
              </a:rPr>
              <a:t>m2/s2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46352" y="5120878"/>
            <a:ext cx="1844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Max 200 </a:t>
            </a:r>
            <a:r>
              <a:rPr lang="en-US" sz="1400" b="1" dirty="0">
                <a:solidFill>
                  <a:srgbClr val="FFFFFF"/>
                </a:solidFill>
                <a:latin typeface="Arial"/>
              </a:rPr>
              <a:t>m2/s2</a:t>
            </a:r>
          </a:p>
        </p:txBody>
      </p:sp>
    </p:spTree>
    <p:extLst>
      <p:ext uri="{BB962C8B-B14F-4D97-AF65-F5344CB8AC3E}">
        <p14:creationId xmlns:p14="http://schemas.microsoft.com/office/powerpoint/2010/main" val="21587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Hourly Max Updraft </a:t>
            </a:r>
            <a:r>
              <a:rPr lang="en-US" sz="3200" dirty="0" err="1" smtClean="0">
                <a:solidFill>
                  <a:srgbClr val="0000FF"/>
                </a:solidFill>
              </a:rPr>
              <a:t>Helicity</a:t>
            </a:r>
            <a:r>
              <a:rPr lang="en-US" sz="3200" dirty="0" smtClean="0">
                <a:solidFill>
                  <a:srgbClr val="0000FF"/>
                </a:solidFill>
              </a:rPr>
              <a:t> (2-5 </a:t>
            </a:r>
            <a:r>
              <a:rPr lang="en-US" sz="3200" dirty="0">
                <a:solidFill>
                  <a:srgbClr val="0000FF"/>
                </a:solidFill>
              </a:rPr>
              <a:t>km AGL) </a:t>
            </a:r>
            <a:r>
              <a:rPr lang="en-US" sz="3200" dirty="0" smtClean="0">
                <a:solidFill>
                  <a:srgbClr val="0000FF"/>
                </a:solidFill>
              </a:rPr>
              <a:t>               </a:t>
            </a:r>
            <a:r>
              <a:rPr lang="en-US" sz="2800" i="1" dirty="0" smtClean="0">
                <a:solidFill>
                  <a:srgbClr val="0000FF"/>
                </a:solidFill>
              </a:rPr>
              <a:t> 24-hr Forecasts Valid 00z 21 May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	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NSSL Radar Low-Level Rotation Tracks 23-00z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0369" cy="2450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0369" cy="245059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0368" cy="245059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0369" cy="24505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43200" y="21336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Max 100 </a:t>
            </a:r>
            <a:r>
              <a:rPr lang="en-US" sz="1400" b="1" dirty="0">
                <a:solidFill>
                  <a:srgbClr val="FFFFFF"/>
                </a:solidFill>
                <a:latin typeface="Arial"/>
              </a:rPr>
              <a:t>m2/s2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9400" y="2960886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Max 200 </a:t>
            </a:r>
            <a:r>
              <a:rPr lang="en-US" sz="1400" b="1" dirty="0">
                <a:solidFill>
                  <a:srgbClr val="FFFFFF"/>
                </a:solidFill>
                <a:latin typeface="Arial"/>
              </a:rPr>
              <a:t>m2/s2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76474" y="5575994"/>
            <a:ext cx="1838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Max 200 </a:t>
            </a:r>
            <a:r>
              <a:rPr lang="en-US" sz="1400" b="1" dirty="0">
                <a:solidFill>
                  <a:srgbClr val="FFFFFF"/>
                </a:solidFill>
                <a:latin typeface="Arial"/>
              </a:rPr>
              <a:t>m2/s2</a:t>
            </a:r>
          </a:p>
        </p:txBody>
      </p:sp>
    </p:spTree>
    <p:extLst>
      <p:ext uri="{BB962C8B-B14F-4D97-AF65-F5344CB8AC3E}">
        <p14:creationId xmlns:p14="http://schemas.microsoft.com/office/powerpoint/2010/main" val="338916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0000FF"/>
                </a:solidFill>
              </a:rPr>
              <a:t>NAM Nest Testing – 20 May Case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sz="2400" dirty="0" smtClean="0"/>
              <a:t>EMC MMB has been conducting a series of sensitivity tests in NAM 4 km Nest to improve severe weather guidance (Brad Ferrier, Eric </a:t>
            </a:r>
            <a:r>
              <a:rPr lang="en-US" sz="2400" dirty="0" err="1" smtClean="0"/>
              <a:t>Aligo</a:t>
            </a:r>
            <a:r>
              <a:rPr lang="en-US" sz="2400" dirty="0" smtClean="0"/>
              <a:t>)</a:t>
            </a:r>
          </a:p>
          <a:p>
            <a:pPr lvl="1"/>
            <a:r>
              <a:rPr lang="en-US" sz="2000" dirty="0" smtClean="0"/>
              <a:t>Focus has been to improve details of convective storm structure and intensity</a:t>
            </a:r>
          </a:p>
          <a:p>
            <a:pPr lvl="1"/>
            <a:r>
              <a:rPr lang="en-US" sz="2000" dirty="0" smtClean="0"/>
              <a:t>Address concerns that NAM Nest convective storms tend to be too weak and diffuse (“do not look like storms on radar”)</a:t>
            </a:r>
          </a:p>
          <a:p>
            <a:pPr lvl="1"/>
            <a:r>
              <a:rPr lang="en-US" sz="2000" dirty="0" smtClean="0"/>
              <a:t>Retrospective tests have been run on several severe weather cases</a:t>
            </a:r>
          </a:p>
          <a:p>
            <a:pPr lvl="2"/>
            <a:r>
              <a:rPr lang="en-US" sz="1600" dirty="0" smtClean="0"/>
              <a:t>Primarily exploring sensitivity to microphysics and radiation parameterizations</a:t>
            </a:r>
          </a:p>
          <a:p>
            <a:pPr lvl="2"/>
            <a:r>
              <a:rPr lang="en-US" sz="1600" dirty="0" smtClean="0"/>
              <a:t>No convective parameterization (BMJ “light” turned off)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03620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sz="3200" b="1">
                <a:solidFill>
                  <a:srgbClr val="FFFF00"/>
                </a:solidFill>
              </a:rPr>
              <a:t> </a:t>
            </a:r>
            <a:r>
              <a:rPr lang="en-US" sz="3200" b="1">
                <a:solidFill>
                  <a:schemeClr val="accent2"/>
                </a:solidFill>
              </a:rPr>
              <a:t>SPC Mission and Responsibility</a:t>
            </a:r>
          </a:p>
        </p:txBody>
      </p:sp>
      <p:graphicFrame>
        <p:nvGraphicFramePr>
          <p:cNvPr id="12800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0" y="-171450"/>
          <a:ext cx="10134600" cy="707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87" name="Drawing" r:id="rId4" imgW="9582871" imgH="7190489" progId="">
                  <p:embed/>
                </p:oleObj>
              </mc:Choice>
              <mc:Fallback>
                <p:oleObj name="Drawing" r:id="rId4" imgW="9582871" imgH="7190489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20000" contras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71450"/>
                        <a:ext cx="10134600" cy="707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533400" y="381000"/>
            <a:ext cx="8610600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dirty="0">
              <a:ln w="6350" cmpd="sng">
                <a:solidFill>
                  <a:schemeClr val="tx1"/>
                </a:solidFill>
              </a:ln>
            </a:endParaRP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dirty="0">
                <a:ln w="6350" cmpd="sng">
                  <a:solidFill>
                    <a:schemeClr val="tx1"/>
                  </a:solidFill>
                </a:ln>
              </a:rPr>
              <a:t>  </a:t>
            </a:r>
            <a:r>
              <a:rPr lang="en-US" b="1" dirty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Tornado and Severe Thunderstorm </a:t>
            </a:r>
            <a:r>
              <a:rPr lang="en-US" b="1" dirty="0" smtClean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Watches </a:t>
            </a:r>
            <a:r>
              <a:rPr lang="en-US" sz="1800" b="1" i="1" dirty="0" smtClean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(Event-Driven)</a:t>
            </a:r>
            <a:endParaRPr lang="en-US" sz="1800" b="1" i="1" dirty="0">
              <a:ln w="6350" cmpd="sng">
                <a:solidFill>
                  <a:schemeClr val="bg1">
                    <a:lumMod val="85000"/>
                  </a:schemeClr>
                </a:solidFill>
              </a:ln>
              <a:effectLst>
                <a:outerShdw sx="1000" sy="1000" algn="tl">
                  <a:srgbClr val="C0C0C0"/>
                </a:outerShdw>
              </a:effectLst>
              <a:latin typeface="Arial" pitchFamily="34" charset="0"/>
            </a:endParaRPr>
          </a:p>
          <a:p>
            <a:pPr lvl="1">
              <a:spcBef>
                <a:spcPct val="25000"/>
              </a:spcBef>
              <a:buFontTx/>
              <a:buChar char="•"/>
            </a:pPr>
            <a:r>
              <a:rPr lang="en-US" b="1" dirty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 </a:t>
            </a:r>
            <a:r>
              <a:rPr lang="en-US" sz="2000" b="1" i="1" dirty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Watch Status Reports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b="1" dirty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 Severe Weather Outlooks through Day 8</a:t>
            </a:r>
          </a:p>
          <a:p>
            <a:pPr lvl="1">
              <a:spcBef>
                <a:spcPct val="25000"/>
              </a:spcBef>
              <a:buFontTx/>
              <a:buChar char="•"/>
            </a:pPr>
            <a:r>
              <a:rPr lang="en-US" b="1" dirty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 </a:t>
            </a:r>
            <a:r>
              <a:rPr lang="en-US" sz="2000" b="1" i="1" dirty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4-hr Period</a:t>
            </a:r>
            <a:r>
              <a:rPr lang="en-US" b="1" i="1" dirty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sz="2000" b="1" i="1" dirty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Enhanced</a:t>
            </a:r>
            <a:r>
              <a:rPr lang="en-US" b="1" i="1" dirty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sz="2000" b="1" i="1" dirty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Thunderstorm Outlooks for Day 1</a:t>
            </a:r>
            <a:r>
              <a:rPr lang="en-US" b="1" dirty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b="1" dirty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 Short-Term Mesoscale </a:t>
            </a:r>
            <a:r>
              <a:rPr lang="en-US" b="1" dirty="0" smtClean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Discussions </a:t>
            </a:r>
            <a:r>
              <a:rPr lang="en-US" sz="1800" b="1" i="1" dirty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000000"/>
                </a:solidFill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(Event-Driven)</a:t>
            </a:r>
            <a:endParaRPr lang="en-US" b="1" dirty="0">
              <a:ln w="6350" cmpd="sng">
                <a:solidFill>
                  <a:schemeClr val="bg1">
                    <a:lumMod val="85000"/>
                  </a:schemeClr>
                </a:solidFill>
              </a:ln>
              <a:effectLst>
                <a:outerShdw sx="1000" sy="1000" algn="tl">
                  <a:srgbClr val="C0C0C0"/>
                </a:outerShdw>
              </a:effectLst>
              <a:latin typeface="Arial" pitchFamily="34" charset="0"/>
            </a:endParaRPr>
          </a:p>
          <a:p>
            <a:pPr lvl="1">
              <a:spcBef>
                <a:spcPct val="25000"/>
              </a:spcBef>
              <a:buFontTx/>
              <a:buChar char="•"/>
            </a:pPr>
            <a:r>
              <a:rPr lang="en-US" sz="2000" i="1" dirty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 </a:t>
            </a:r>
            <a:r>
              <a:rPr lang="en-US" sz="2000" b="1" i="1" dirty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Severe Convective Weather</a:t>
            </a:r>
          </a:p>
          <a:p>
            <a:pPr lvl="1">
              <a:spcBef>
                <a:spcPct val="25000"/>
              </a:spcBef>
              <a:buFontTx/>
              <a:buChar char="•"/>
            </a:pPr>
            <a:r>
              <a:rPr lang="en-US" sz="2000" b="1" i="1" dirty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sz="2000" b="1" i="1" dirty="0" smtClean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Hazardous Winter Weather 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b="1" dirty="0" smtClean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 Fire </a:t>
            </a:r>
            <a:r>
              <a:rPr lang="en-US" b="1" dirty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Weather Outlooks through Day </a:t>
            </a:r>
            <a:r>
              <a:rPr lang="en-US" b="1" dirty="0" smtClean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8</a:t>
            </a:r>
            <a:endParaRPr lang="en-US" b="1" dirty="0">
              <a:ln w="6350" cmpd="sng">
                <a:solidFill>
                  <a:schemeClr val="bg1">
                    <a:lumMod val="85000"/>
                  </a:schemeClr>
                </a:solidFill>
              </a:ln>
              <a:effectLst>
                <a:outerShdw sx="1000" sy="1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b="1" dirty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 Categorical and Probabilistic </a:t>
            </a:r>
            <a:r>
              <a:rPr lang="en-US" b="1" dirty="0" smtClean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Products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b="1" dirty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b="1" dirty="0" smtClean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Severe Storm Maps, Report Listings, Event Summaries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b="1" dirty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b="1" dirty="0" smtClean="0">
                <a:ln w="6350" cmpd="sng">
                  <a:solidFill>
                    <a:schemeClr val="bg1">
                      <a:lumMod val="85000"/>
                    </a:schemeClr>
                  </a:solidFill>
                </a:ln>
                <a:effectLst>
                  <a:outerShdw sx="1000" sy="1000" algn="tl">
                    <a:srgbClr val="C0C0C0"/>
                  </a:outerShdw>
                </a:effectLst>
                <a:latin typeface="Arial" pitchFamily="34" charset="0"/>
              </a:rPr>
              <a:t> Hourly Mesoscale Analysis; SREF &amp; SSEO Products </a:t>
            </a:r>
            <a:endParaRPr lang="en-US" b="1" dirty="0">
              <a:ln w="6350" cmpd="sng">
                <a:solidFill>
                  <a:schemeClr val="bg1">
                    <a:lumMod val="85000"/>
                  </a:schemeClr>
                </a:solidFill>
              </a:ln>
              <a:effectLst>
                <a:outerShdw sx="1000" sy="1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0" y="144463"/>
            <a:ext cx="9372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Storm Prediction Center Primary Products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FF"/>
                </a:solidFill>
              </a:rPr>
              <a:t>Simulated </a:t>
            </a:r>
            <a:r>
              <a:rPr lang="en-US" sz="3200" dirty="0" smtClean="0">
                <a:solidFill>
                  <a:srgbClr val="0000FF"/>
                </a:solidFill>
              </a:rPr>
              <a:t>Composite Reflectivity           </a:t>
            </a:r>
            <a:r>
              <a:rPr lang="en-US" sz="2800" i="1" dirty="0" smtClean="0">
                <a:solidFill>
                  <a:srgbClr val="0000FF"/>
                </a:solidFill>
              </a:rPr>
              <a:t> 22-hr </a:t>
            </a:r>
            <a:r>
              <a:rPr lang="en-US" sz="2800" i="1" dirty="0">
                <a:solidFill>
                  <a:srgbClr val="0000FF"/>
                </a:solidFill>
              </a:rPr>
              <a:t>Forecasts Valid </a:t>
            </a:r>
            <a:r>
              <a:rPr lang="en-US" sz="2800" i="1" dirty="0" smtClean="0">
                <a:solidFill>
                  <a:srgbClr val="0000FF"/>
                </a:solidFill>
              </a:rPr>
              <a:t>22z </a:t>
            </a:r>
            <a:r>
              <a:rPr lang="en-US" sz="2800" i="1" dirty="0">
                <a:solidFill>
                  <a:srgbClr val="0000FF"/>
                </a:solidFill>
              </a:rPr>
              <a:t>20 May </a:t>
            </a:r>
            <a:r>
              <a:rPr lang="en-US" sz="2800" i="1" dirty="0" smtClean="0">
                <a:solidFill>
                  <a:srgbClr val="0000FF"/>
                </a:solidFill>
              </a:rPr>
              <a:t>2013      </a:t>
            </a:r>
            <a:r>
              <a:rPr lang="en-US" sz="2000" dirty="0" smtClean="0">
                <a:solidFill>
                  <a:schemeClr val="tx1"/>
                </a:solidFill>
              </a:rPr>
              <a:t>Vertical Cross-Section (top); Plan View (bottom)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26" y="1981200"/>
            <a:ext cx="7101748" cy="4114800"/>
          </a:xfrm>
        </p:spPr>
      </p:pic>
      <p:sp>
        <p:nvSpPr>
          <p:cNvPr id="7" name="TextBox 6"/>
          <p:cNvSpPr txBox="1"/>
          <p:nvPr/>
        </p:nvSpPr>
        <p:spPr>
          <a:xfrm>
            <a:off x="4572000" y="6248399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+mn-lt"/>
              </a:rPr>
              <a:t>Courtesy: Eric </a:t>
            </a:r>
            <a:r>
              <a:rPr lang="en-US" sz="1400" i="1" dirty="0" err="1" smtClean="0">
                <a:latin typeface="+mn-lt"/>
              </a:rPr>
              <a:t>Aligo</a:t>
            </a:r>
            <a:r>
              <a:rPr lang="en-US" sz="1400" i="1" dirty="0" smtClean="0">
                <a:latin typeface="+mn-lt"/>
              </a:rPr>
              <a:t> and Brad Ferrier</a:t>
            </a:r>
            <a:endParaRPr lang="en-US" sz="1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2260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219201"/>
            <a:ext cx="7772400" cy="1676399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Objective Verification of CAM Reflectivity Forecasts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24384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Spatial Neighborhood Method Applied to Real-Time Model Forecasts 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Background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5334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predictability of convective storms is often low at the grid point for CAM forecasts though we know these forecasts can be quite useful (e.g., </a:t>
            </a:r>
            <a:r>
              <a:rPr lang="en-US" dirty="0" err="1" smtClean="0"/>
              <a:t>Kain</a:t>
            </a:r>
            <a:r>
              <a:rPr lang="en-US" dirty="0" smtClean="0"/>
              <a:t> et al. 2010).</a:t>
            </a:r>
          </a:p>
          <a:p>
            <a:r>
              <a:rPr lang="en-US" dirty="0" smtClean="0"/>
              <a:t>Traditional grid point verification methods penalize high resolution forecasts with small phase errors</a:t>
            </a:r>
          </a:p>
          <a:p>
            <a:pPr lvl="1"/>
            <a:r>
              <a:rPr lang="en-US" dirty="0" smtClean="0"/>
              <a:t>How do we quantify the perceived utility of high-resolution forecasts when the number of exact grid-point matches between forecasts and observations is relatively low?</a:t>
            </a:r>
          </a:p>
          <a:p>
            <a:r>
              <a:rPr lang="en-US" dirty="0" smtClean="0"/>
              <a:t>At SPC, we have examined/applied the </a:t>
            </a:r>
            <a:r>
              <a:rPr lang="en-US" b="1" dirty="0" smtClean="0"/>
              <a:t>spatial</a:t>
            </a:r>
            <a:r>
              <a:rPr lang="en-US" dirty="0" smtClean="0"/>
              <a:t> </a:t>
            </a:r>
            <a:r>
              <a:rPr lang="en-US" b="1" dirty="0" smtClean="0"/>
              <a:t>neighborhood method</a:t>
            </a:r>
            <a:r>
              <a:rPr lang="en-US" dirty="0" smtClean="0"/>
              <a:t> owing to its straightforward interpretation and relative ease of implementation</a:t>
            </a:r>
          </a:p>
          <a:p>
            <a:pPr lvl="1"/>
            <a:r>
              <a:rPr lang="en-US" dirty="0" smtClean="0"/>
              <a:t>Tested and validated in HWT Spring Experiments 2012-2013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22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Background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SPC began looking at near real-time objective verification of simulated reflectivity forecasts from convection-allowing models (CAMs) during the 2012 HWT Spring Forecasting Experiment (SFE2012).</a:t>
            </a:r>
          </a:p>
          <a:p>
            <a:r>
              <a:rPr lang="en-US" dirty="0" smtClean="0"/>
              <a:t>Compared subjective impressions of forecast skill to objective grid-point and neighborhood metrics.</a:t>
            </a:r>
          </a:p>
          <a:p>
            <a:r>
              <a:rPr lang="en-US" dirty="0" smtClean="0"/>
              <a:t>Neighborhood metrics were overwhelmingly favored by SFE2012 participants in agreeing with the perceived quality of reflectivity forecasts.</a:t>
            </a:r>
          </a:p>
          <a:p>
            <a:r>
              <a:rPr lang="en-US" dirty="0" smtClean="0"/>
              <a:t>We wanted to develop a year-round framework to examine objective statistics in near-real time for forecaster look-back at model performance and for evaluating parallel CAMs.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85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Neighborhood Approach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050" name="Picture 2" descr="http://devweb3.spc.noaa.gov/verify/20130911/00/nsslrfNE001309112100.gif"/>
          <p:cNvPicPr>
            <a:picLocks noChangeAspect="1" noChangeArrowheads="1"/>
          </p:cNvPicPr>
          <p:nvPr/>
        </p:nvPicPr>
        <p:blipFill>
          <a:blip r:embed="rId2" cstate="print"/>
          <a:srcRect t="5556"/>
          <a:stretch>
            <a:fillRect/>
          </a:stretch>
        </p:blipFill>
        <p:spPr bwMode="auto">
          <a:xfrm>
            <a:off x="304800" y="1219200"/>
            <a:ext cx="3657600" cy="2590800"/>
          </a:xfrm>
          <a:prstGeom prst="rect">
            <a:avLst/>
          </a:prstGeom>
          <a:noFill/>
        </p:spPr>
      </p:pic>
      <p:pic>
        <p:nvPicPr>
          <p:cNvPr id="2052" name="Picture 4" descr="http://devweb3.spc.noaa.gov/verify/20130911/00/NEq2_201309112100.gif"/>
          <p:cNvPicPr>
            <a:picLocks noChangeAspect="1" noChangeArrowheads="1"/>
          </p:cNvPicPr>
          <p:nvPr/>
        </p:nvPicPr>
        <p:blipFill>
          <a:blip r:embed="rId3" cstate="print"/>
          <a:srcRect t="5556"/>
          <a:stretch>
            <a:fillRect/>
          </a:stretch>
        </p:blipFill>
        <p:spPr bwMode="auto">
          <a:xfrm>
            <a:off x="4724400" y="1219200"/>
            <a:ext cx="3657600" cy="2590800"/>
          </a:xfrm>
          <a:prstGeom prst="rect">
            <a:avLst/>
          </a:prstGeom>
          <a:noFill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/>
          <a:srcRect t="5556"/>
          <a:stretch>
            <a:fillRect/>
          </a:stretch>
        </p:blipFill>
        <p:spPr bwMode="auto">
          <a:xfrm>
            <a:off x="304800" y="4191000"/>
            <a:ext cx="3657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/>
          <a:srcRect t="5556"/>
          <a:stretch>
            <a:fillRect/>
          </a:stretch>
        </p:blipFill>
        <p:spPr bwMode="auto">
          <a:xfrm>
            <a:off x="4724400" y="4191000"/>
            <a:ext cx="3657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447800" y="1371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NSSL-WRF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7400" y="1371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NMQ OBS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38100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Find the neighborhood maximum reflectivity within a 40 km radius.</a:t>
            </a:r>
            <a:endParaRPr lang="en-US" sz="1800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543800" y="3810000"/>
            <a:ext cx="0" cy="6858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066800" y="3810000"/>
            <a:ext cx="0" cy="6858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8600" y="35168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Hit = 32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6477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/>
              </a:rPr>
              <a:t>Hit = 11,555</a:t>
            </a:r>
            <a:endParaRPr lang="en-US" sz="18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6200" y="5075872"/>
            <a:ext cx="83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Get credit for near hits</a:t>
            </a:r>
            <a:endParaRPr lang="en-US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95600" y="3505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@ 40 </a:t>
            </a:r>
            <a:r>
              <a:rPr lang="en-US" sz="1800" dirty="0" err="1" smtClean="0">
                <a:solidFill>
                  <a:prstClr val="white"/>
                </a:solidFill>
                <a:latin typeface="Calibri"/>
              </a:rPr>
              <a:t>dBZ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95600" y="6477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/>
              </a:rPr>
              <a:t>@ 40 </a:t>
            </a:r>
            <a:r>
              <a:rPr lang="en-US" sz="1800" dirty="0" err="1" smtClean="0">
                <a:solidFill>
                  <a:schemeClr val="bg1"/>
                </a:solidFill>
                <a:latin typeface="Calibri"/>
              </a:rPr>
              <a:t>dBZ</a:t>
            </a:r>
            <a:endParaRPr lang="en-US" sz="18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001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  <p:bldP spid="2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/>
          <a:srcRect t="5556"/>
          <a:stretch>
            <a:fillRect/>
          </a:stretch>
        </p:blipFill>
        <p:spPr bwMode="auto">
          <a:xfrm>
            <a:off x="0" y="3619515"/>
            <a:ext cx="4572000" cy="323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 descr="http://devweb3.spc.noaa.gov/verify/20130911/00/snp40_nsslrfNE001309112100.gif"/>
          <p:cNvPicPr>
            <a:picLocks noChangeAspect="1" noChangeArrowheads="1"/>
          </p:cNvPicPr>
          <p:nvPr/>
        </p:nvPicPr>
        <p:blipFill>
          <a:blip r:embed="rId3" cstate="print"/>
          <a:srcRect t="5556"/>
          <a:stretch>
            <a:fillRect/>
          </a:stretch>
        </p:blipFill>
        <p:spPr bwMode="auto">
          <a:xfrm>
            <a:off x="0" y="3619515"/>
            <a:ext cx="4572000" cy="3238485"/>
          </a:xfrm>
          <a:prstGeom prst="rect">
            <a:avLst/>
          </a:prstGeom>
          <a:noFill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 cstate="print"/>
          <a:srcRect t="5556"/>
          <a:stretch>
            <a:fillRect/>
          </a:stretch>
        </p:blipFill>
        <p:spPr bwMode="auto">
          <a:xfrm>
            <a:off x="4572000" y="3619515"/>
            <a:ext cx="4572000" cy="323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 descr="http://devweb3.spc.noaa.gov/verify/20130911/00/snp40_NEq2_201309112100.gif"/>
          <p:cNvPicPr>
            <a:picLocks noChangeAspect="1" noChangeArrowheads="1"/>
          </p:cNvPicPr>
          <p:nvPr/>
        </p:nvPicPr>
        <p:blipFill>
          <a:blip r:embed="rId5" cstate="print"/>
          <a:srcRect t="5556"/>
          <a:stretch>
            <a:fillRect/>
          </a:stretch>
        </p:blipFill>
        <p:spPr bwMode="auto">
          <a:xfrm>
            <a:off x="4572000" y="3619515"/>
            <a:ext cx="4572000" cy="323848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Neighborhood Metrics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38216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NSSL-WRF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400" y="38216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NMQ OBS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23622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</a:t>
            </a:r>
            <a:r>
              <a:rPr lang="en-US" dirty="0" smtClean="0"/>
              <a:t>till calculate traditional 2x2 contingency table statistics (i.e., POD, FAR, Bias, CSI, etc.) on neighborhood fields</a:t>
            </a:r>
          </a:p>
          <a:p>
            <a:r>
              <a:rPr lang="en-US" dirty="0" smtClean="0"/>
              <a:t>By applying a 2-D Gaussian smoother (with </a:t>
            </a:r>
            <a:r>
              <a:rPr lang="en-US" dirty="0" smtClean="0">
                <a:sym typeface="Symbol"/>
              </a:rPr>
              <a:t>  40 km) to both model and </a:t>
            </a:r>
            <a:r>
              <a:rPr lang="en-US" dirty="0" err="1" smtClean="0">
                <a:sym typeface="Symbol"/>
              </a:rPr>
              <a:t>obs</a:t>
            </a:r>
            <a:r>
              <a:rPr lang="en-US" dirty="0" smtClean="0">
                <a:sym typeface="Symbol"/>
              </a:rPr>
              <a:t> (e.g., </a:t>
            </a:r>
            <a:r>
              <a:rPr lang="en-US" dirty="0" err="1" smtClean="0">
                <a:sym typeface="Symbol"/>
              </a:rPr>
              <a:t>Sobash</a:t>
            </a:r>
            <a:r>
              <a:rPr lang="en-US" dirty="0" smtClean="0">
                <a:sym typeface="Symbol"/>
              </a:rPr>
              <a:t> et al. 2011, Marsh et al. 2012), get a probabilistic field (purple lines – 40 </a:t>
            </a:r>
            <a:r>
              <a:rPr lang="en-US" dirty="0" err="1" smtClean="0">
                <a:sym typeface="Symbol"/>
              </a:rPr>
              <a:t>dBZ</a:t>
            </a:r>
            <a:r>
              <a:rPr lang="en-US" dirty="0" smtClean="0">
                <a:sym typeface="Symbol"/>
              </a:rPr>
              <a:t>) from which fractions skill score (FSS; Roberts and Lean 2008; Schwartz et al. 2010) can be calculated.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124200" y="64886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/>
              </a:rPr>
              <a:t>FSS = 0.806</a:t>
            </a:r>
            <a:endParaRPr lang="en-US" sz="18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950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SPC Internal Webpage (Shared with MMB)</a:t>
            </a:r>
            <a:r>
              <a:rPr lang="en-US" sz="2400" dirty="0" smtClean="0">
                <a:solidFill>
                  <a:srgbClr val="0000FF"/>
                </a:solidFill>
              </a:rPr>
              <a:t>    Utilizes </a:t>
            </a:r>
            <a:r>
              <a:rPr lang="en-US" sz="2400" dirty="0" smtClean="0">
                <a:solidFill>
                  <a:srgbClr val="0000FF"/>
                </a:solidFill>
              </a:rPr>
              <a:t>database </a:t>
            </a:r>
            <a:r>
              <a:rPr lang="en-US" sz="2400" dirty="0" smtClean="0">
                <a:solidFill>
                  <a:srgbClr val="0000FF"/>
                </a:solidFill>
              </a:rPr>
              <a:t>of </a:t>
            </a:r>
            <a:r>
              <a:rPr lang="en-US" sz="2400" dirty="0" smtClean="0">
                <a:solidFill>
                  <a:srgbClr val="0000FF"/>
                </a:solidFill>
              </a:rPr>
              <a:t>gridded reflectivity </a:t>
            </a:r>
            <a:r>
              <a:rPr lang="en-US" sz="2400" dirty="0" smtClean="0">
                <a:solidFill>
                  <a:srgbClr val="0000FF"/>
                </a:solidFill>
              </a:rPr>
              <a:t>forecasts and observations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12890" r="12045"/>
          <a:stretch>
            <a:fillRect/>
          </a:stretch>
        </p:blipFill>
        <p:spPr bwMode="auto">
          <a:xfrm>
            <a:off x="77244" y="1447800"/>
            <a:ext cx="8914356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0" y="1143000"/>
            <a:ext cx="868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srgbClr val="FF0000"/>
                </a:solidFill>
                <a:latin typeface="Calibri"/>
              </a:rPr>
              <a:t>Flexible menu options at top: date, region, cycle, variable, threshold, model, &amp; metric</a:t>
            </a:r>
            <a:endParaRPr lang="en-US" sz="1800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53400" y="3276600"/>
            <a:ext cx="83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Multi-panel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model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display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with </a:t>
            </a:r>
            <a:r>
              <a:rPr lang="en-US" sz="1800" dirty="0" err="1" smtClean="0">
                <a:solidFill>
                  <a:srgbClr val="FF0000"/>
                </a:solidFill>
                <a:latin typeface="Calibri"/>
              </a:rPr>
              <a:t>obs</a:t>
            </a:r>
            <a:endParaRPr lang="en-US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6290846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Calibri"/>
              </a:rPr>
              <a:t>Hourly objective metrics below images</a:t>
            </a:r>
            <a:endParaRPr lang="en-US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6519446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Calibri"/>
              </a:rPr>
              <a:t>Link to summary statistics page</a:t>
            </a:r>
            <a:endParaRPr lang="en-US" sz="1600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876800" y="6477000"/>
            <a:ext cx="609600" cy="0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315200" y="4419600"/>
            <a:ext cx="914400" cy="381000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26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Example: 17 Nov 2013 Tornado Outbreak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905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Outbreak of tornadoes and damaging wind events </a:t>
            </a:r>
          </a:p>
          <a:p>
            <a:pPr lvl="1"/>
            <a:r>
              <a:rPr lang="en-US" sz="2000" dirty="0" smtClean="0"/>
              <a:t>20 strong/violent tornadoes; wind gusts to 86 mph</a:t>
            </a:r>
          </a:p>
          <a:p>
            <a:pPr lvl="1"/>
            <a:r>
              <a:rPr lang="en-US" sz="2000" dirty="0" smtClean="0"/>
              <a:t>9 fatalities in Illinois and lower Michigan</a:t>
            </a:r>
          </a:p>
          <a:p>
            <a:pPr lvl="1"/>
            <a:r>
              <a:rPr lang="en-US" sz="2000" dirty="0" smtClean="0"/>
              <a:t>Storms transitioned from discrete supercells to bowing line segments </a:t>
            </a:r>
          </a:p>
          <a:p>
            <a:pPr lvl="1"/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/>
          <a:stretch/>
        </p:blipFill>
        <p:spPr>
          <a:xfrm>
            <a:off x="1647825" y="2743200"/>
            <a:ext cx="54673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0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Example: 17 November in Midwest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1430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18z:  NSSL-WRF and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</a:rPr>
              <a:t>HiResW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WRF-ARW better at depicting early storms across the region.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9" r="18543"/>
          <a:stretch/>
        </p:blipFill>
        <p:spPr>
          <a:xfrm>
            <a:off x="228601" y="1497359"/>
            <a:ext cx="8718432" cy="50241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6800" y="4009457"/>
            <a:ext cx="1676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86200" y="6369156"/>
            <a:ext cx="1676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28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Example: 17 November in Midwest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1430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00z: 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</a:rPr>
              <a:t>HiResW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ARW highest scores;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</a:rPr>
              <a:t>NAMp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better than NAM depicting later linear storms.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2" r="10521"/>
          <a:stretch/>
        </p:blipFill>
        <p:spPr>
          <a:xfrm>
            <a:off x="228600" y="1499617"/>
            <a:ext cx="8686800" cy="50723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62400" y="6324600"/>
            <a:ext cx="1676400" cy="2473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63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00FF"/>
                </a:solidFill>
              </a:rPr>
              <a:t>Severe Weather Case of 10 February 2013</a:t>
            </a:r>
          </a:p>
        </p:txBody>
      </p:sp>
      <p:sp>
        <p:nvSpPr>
          <p:cNvPr id="2051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287963"/>
          </a:xfrm>
        </p:spPr>
        <p:txBody>
          <a:bodyPr/>
          <a:lstStyle/>
          <a:p>
            <a:pPr eaLnBrk="1" hangingPunct="1"/>
            <a:r>
              <a:rPr lang="en-US" sz="2000" b="1" dirty="0" smtClean="0"/>
              <a:t>Localized Tornado Events – EF-4 Strikes Hattiesburg, MS </a:t>
            </a:r>
          </a:p>
          <a:p>
            <a:pPr lvl="1" eaLnBrk="1" hangingPunct="1"/>
            <a:r>
              <a:rPr lang="en-US" sz="1600" b="1" dirty="0" smtClean="0"/>
              <a:t>21 mile path length up to 3/4 mile wide</a:t>
            </a:r>
          </a:p>
          <a:p>
            <a:pPr lvl="1" eaLnBrk="1" hangingPunct="1"/>
            <a:r>
              <a:rPr lang="en-US" sz="1600" b="1" dirty="0" smtClean="0"/>
              <a:t>Excellent NWS forecasts/warnings =&gt; No fatalities; 82 injuries</a:t>
            </a:r>
          </a:p>
          <a:p>
            <a:pPr lvl="1" eaLnBrk="1" hangingPunct="1"/>
            <a:r>
              <a:rPr lang="en-US" sz="1600" b="1" dirty="0" smtClean="0"/>
              <a:t>Nearly 200 businesses/homes destroyed and 370 damaged</a:t>
            </a:r>
          </a:p>
          <a:p>
            <a:pPr lvl="1" eaLnBrk="1" hangingPunct="1"/>
            <a:r>
              <a:rPr lang="en-US" sz="1600" b="1" dirty="0" smtClean="0"/>
              <a:t>Atypical convective mode transition from QLCS to series of discrete </a:t>
            </a:r>
            <a:r>
              <a:rPr lang="en-US" sz="1600" b="1" dirty="0" err="1" smtClean="0"/>
              <a:t>supercells</a:t>
            </a:r>
            <a:endParaRPr lang="en-US" sz="1600" b="1" dirty="0" smtClean="0"/>
          </a:p>
          <a:p>
            <a:pPr lvl="1" eaLnBrk="1" hangingPunct="1"/>
            <a:r>
              <a:rPr lang="en-US" sz="1600" b="1" dirty="0" smtClean="0"/>
              <a:t>Cool season High Shear/Low CAPE environment </a:t>
            </a:r>
            <a:endParaRPr lang="en-US" sz="1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19400"/>
            <a:ext cx="4021791" cy="281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/>
          <a:stretch/>
        </p:blipFill>
        <p:spPr>
          <a:xfrm>
            <a:off x="3276600" y="3476460"/>
            <a:ext cx="3140270" cy="2162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99" y="3581400"/>
            <a:ext cx="2922539" cy="218908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362200" y="4409241"/>
            <a:ext cx="685800" cy="5334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>
                <a:solidFill>
                  <a:srgbClr val="0000FF"/>
                </a:solidFill>
              </a:rPr>
              <a:t>Reflectivity Summary Statistics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13z Nov 17 - 12z Nov 18, 2013: Midwest Region Stats for 40-km Neighborhood</a:t>
            </a:r>
            <a:endParaRPr lang="en-US" sz="2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32766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Relatively high CSI/POD scores on this day with strongly forced scenario.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NSSL-WRF (blue) has the highest POD and CSI  for all thresholds;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HiResW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ARW has similar CSI at 40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dBZ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.  Although NSSL-WRF also has largest bias, the POD is much higher without an increase in FAR.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Para NAM Nest (red) has higher POD/CSI at 30-40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dBZ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and lower FAR at 30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dBZ</a:t>
            </a:r>
            <a:endParaRPr lang="en-US" sz="3200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5" y="1428750"/>
            <a:ext cx="4817295" cy="513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9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Reflectivity Summary Statistics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August 13 – November 22, 2013: National Stats at Grid Point</a:t>
            </a:r>
            <a:endParaRPr lang="en-US" sz="2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524000"/>
            <a:ext cx="2667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P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erformance diagrams can be dynamically generated with varying inputs (cycle,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model, sector, date range).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Accuracy at the grid point is very low for CAM reflectivity forecasts, but we know they can still be useful…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3200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8" y="1426464"/>
            <a:ext cx="4821354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6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Reflectivity Summary Statistics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August 13 – November 22, 2013 : National Stats for 40-km Neighborhood</a:t>
            </a:r>
            <a:endParaRPr lang="en-US" sz="2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32766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NSSL-WRF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(blue) has the highest CSI for all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dBZ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thresholds.  Although it also has largest bias, the POD is much higher without an increase in FAR.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Opnl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NAM Nest (green) has the lowest CSI at 30 &amp; 40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dBZ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with a low bias/POD.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Para NAM Nest (red) is improved over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Opnl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NAM Nest (green) over the past ~3 months.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3200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8" y="1426464"/>
            <a:ext cx="4821354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1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CAM Verification Summary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Through testing and evaluation during HWT Spring Forecasting Experiments in 2012-2013, SPC developed a framework for near real-time objective verification of reflectivity forecasts from CAMs</a:t>
            </a:r>
          </a:p>
          <a:p>
            <a:r>
              <a:rPr lang="en-US" dirty="0" smtClean="0"/>
              <a:t>This system can help to objectively compare performance of multiple CAMs and assess degree of improvement in parallel systems before implementation</a:t>
            </a:r>
          </a:p>
          <a:p>
            <a:r>
              <a:rPr lang="en-US" dirty="0" smtClean="0"/>
              <a:t>The neighborhood metrics tend to agree well with subjective impressions of forecast skill and provide meaningful separation among the CAMs</a:t>
            </a:r>
          </a:p>
          <a:p>
            <a:r>
              <a:rPr lang="en-US" dirty="0" smtClean="0"/>
              <a:t>Over the last 3 months (13 August – 22 November) over CONUS:</a:t>
            </a:r>
          </a:p>
          <a:p>
            <a:pPr lvl="1"/>
            <a:r>
              <a:rPr lang="en-US" dirty="0" smtClean="0"/>
              <a:t>NSSL-WRF had the highest CSI/POD at all </a:t>
            </a:r>
            <a:r>
              <a:rPr lang="en-US" dirty="0" err="1" smtClean="0"/>
              <a:t>dBZ</a:t>
            </a:r>
            <a:r>
              <a:rPr lang="en-US" dirty="0" smtClean="0"/>
              <a:t> thresholds (i.e., 30, 40,  &amp; 50)</a:t>
            </a:r>
          </a:p>
          <a:p>
            <a:pPr lvl="1"/>
            <a:r>
              <a:rPr lang="en-US" dirty="0" smtClean="0"/>
              <a:t>Parallel NAM Nest was statistically better than the operational NAM Nest</a:t>
            </a:r>
          </a:p>
          <a:p>
            <a:pPr marL="457200" lvl="1" indent="0"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27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</a:rPr>
              <a:t>Stormscale</a:t>
            </a:r>
            <a:r>
              <a:rPr lang="en-US" dirty="0" smtClean="0">
                <a:solidFill>
                  <a:srgbClr val="0000FF"/>
                </a:solidFill>
              </a:rPr>
              <a:t> Ensemble Systems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Multiple CAM Ensembles have been tested in the HWT and are used by SPC forecasters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3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9225" y="3836988"/>
            <a:ext cx="887413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Oval 3"/>
          <p:cNvSpPr>
            <a:spLocks noChangeArrowheads="1"/>
          </p:cNvSpPr>
          <p:nvPr/>
        </p:nvSpPr>
        <p:spPr bwMode="auto">
          <a:xfrm>
            <a:off x="4133850" y="2946400"/>
            <a:ext cx="1719263" cy="1709738"/>
          </a:xfrm>
          <a:prstGeom prst="ellipse">
            <a:avLst/>
          </a:prstGeom>
          <a:solidFill>
            <a:srgbClr val="8BCACF">
              <a:alpha val="4901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29" name="Oval 4"/>
          <p:cNvSpPr>
            <a:spLocks noChangeArrowheads="1"/>
          </p:cNvSpPr>
          <p:nvPr/>
        </p:nvSpPr>
        <p:spPr bwMode="auto">
          <a:xfrm>
            <a:off x="2870200" y="2949575"/>
            <a:ext cx="1719263" cy="1709738"/>
          </a:xfrm>
          <a:prstGeom prst="ellipse">
            <a:avLst/>
          </a:prstGeom>
          <a:solidFill>
            <a:srgbClr val="66FF33">
              <a:alpha val="4901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30" name="Oval 5"/>
          <p:cNvSpPr>
            <a:spLocks noChangeArrowheads="1"/>
          </p:cNvSpPr>
          <p:nvPr/>
        </p:nvSpPr>
        <p:spPr bwMode="auto">
          <a:xfrm>
            <a:off x="3514725" y="4035425"/>
            <a:ext cx="1719263" cy="1709738"/>
          </a:xfrm>
          <a:prstGeom prst="ellipse">
            <a:avLst/>
          </a:prstGeom>
          <a:solidFill>
            <a:srgbClr val="F0AEAE">
              <a:alpha val="4901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325"/>
            <a:ext cx="9144000" cy="777875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0000FF"/>
                </a:solidFill>
                <a:cs typeface="Arial" charset="0"/>
              </a:rPr>
              <a:t>NOAA Hazardous Weather Testbed</a:t>
            </a:r>
          </a:p>
        </p:txBody>
      </p:sp>
      <p:pic>
        <p:nvPicPr>
          <p:cNvPr id="1032" name="Picture 7" descr="hwt_panorama_8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" y="1465263"/>
            <a:ext cx="88392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Text Box 8"/>
          <p:cNvSpPr txBox="1">
            <a:spLocks noChangeArrowheads="1"/>
          </p:cNvSpPr>
          <p:nvPr/>
        </p:nvSpPr>
        <p:spPr bwMode="auto">
          <a:xfrm>
            <a:off x="4267200" y="3276600"/>
            <a:ext cx="1604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US" sz="16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Forecasting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US" sz="16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Research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3432175" y="4822825"/>
            <a:ext cx="1905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US" sz="16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Satellite-based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US" sz="16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Research</a:t>
            </a:r>
          </a:p>
        </p:txBody>
      </p:sp>
      <p:pic>
        <p:nvPicPr>
          <p:cNvPr id="1035" name="Picture 13" descr="GOES-R_Color_L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63950" y="5768975"/>
            <a:ext cx="1439863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52400" y="3416300"/>
            <a:ext cx="3509963" cy="2971800"/>
            <a:chOff x="3536" y="1832"/>
            <a:chExt cx="2211" cy="1872"/>
          </a:xfrm>
        </p:grpSpPr>
        <p:pic>
          <p:nvPicPr>
            <p:cNvPr id="1048" name="Picture 11" descr="nssllog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66" y="1832"/>
              <a:ext cx="612" cy="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9" name="Text Box 15"/>
            <p:cNvSpPr txBox="1">
              <a:spLocks noChangeArrowheads="1"/>
            </p:cNvSpPr>
            <p:nvPr/>
          </p:nvSpPr>
          <p:spPr bwMode="auto">
            <a:xfrm>
              <a:off x="3855" y="2475"/>
              <a:ext cx="1109" cy="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lnSpc>
                  <a:spcPct val="50000"/>
                </a:lnSpc>
                <a:spcBef>
                  <a:spcPct val="50000"/>
                </a:spcBef>
                <a:spcAft>
                  <a:spcPts val="0"/>
                </a:spcAft>
              </a:pPr>
              <a:r>
                <a:rPr lang="en-US" sz="2000" b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E</a:t>
              </a:r>
              <a:r>
                <a:rPr lang="en-US" sz="200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xperimental</a:t>
              </a:r>
            </a:p>
            <a:p>
              <a:pPr algn="ctr" fontAlgn="auto">
                <a:lnSpc>
                  <a:spcPct val="50000"/>
                </a:lnSpc>
                <a:spcBef>
                  <a:spcPct val="50000"/>
                </a:spcBef>
                <a:spcAft>
                  <a:spcPts val="0"/>
                </a:spcAft>
              </a:pPr>
              <a:r>
                <a:rPr lang="en-US" sz="2000" b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W</a:t>
              </a:r>
              <a:r>
                <a:rPr lang="en-US" sz="200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arning</a:t>
              </a:r>
            </a:p>
            <a:p>
              <a:pPr algn="ctr" fontAlgn="auto">
                <a:lnSpc>
                  <a:spcPct val="50000"/>
                </a:lnSpc>
                <a:spcBef>
                  <a:spcPct val="50000"/>
                </a:spcBef>
                <a:spcAft>
                  <a:spcPts val="0"/>
                </a:spcAft>
              </a:pPr>
              <a:r>
                <a:rPr lang="en-US" sz="2000" b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P</a:t>
              </a:r>
              <a:r>
                <a:rPr lang="en-US" sz="200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rogram</a:t>
              </a:r>
            </a:p>
          </p:txBody>
        </p:sp>
        <p:sp>
          <p:nvSpPr>
            <p:cNvPr id="1050" name="Text Box 17"/>
            <p:cNvSpPr txBox="1">
              <a:spLocks noChangeArrowheads="1"/>
            </p:cNvSpPr>
            <p:nvPr/>
          </p:nvSpPr>
          <p:spPr bwMode="auto">
            <a:xfrm>
              <a:off x="3536" y="3184"/>
              <a:ext cx="2211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sz="1600" i="1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Detection and prediction of hazardous weather events </a:t>
              </a:r>
              <a:r>
                <a:rPr lang="en-US" sz="1600" b="1" i="1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up to several hours in advance</a:t>
              </a:r>
              <a:endParaRPr lang="en-US" sz="16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graphicFrame>
          <p:nvGraphicFramePr>
            <p:cNvPr id="1026" name="Object 15"/>
            <p:cNvGraphicFramePr>
              <a:graphicFrameLocks noChangeAspect="1"/>
            </p:cNvGraphicFramePr>
            <p:nvPr/>
          </p:nvGraphicFramePr>
          <p:xfrm>
            <a:off x="3784" y="1850"/>
            <a:ext cx="606" cy="5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126" name="Drawing" r:id="rId8" imgW="725864" imgH="688157" progId="">
                    <p:embed/>
                  </p:oleObj>
                </mc:Choice>
                <mc:Fallback>
                  <p:oleObj name="Drawing" r:id="rId8" imgW="725864" imgH="68815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84" y="1850"/>
                          <a:ext cx="606" cy="5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5768975" y="3408363"/>
            <a:ext cx="3116263" cy="2971800"/>
            <a:chOff x="178" y="1763"/>
            <a:chExt cx="1963" cy="1872"/>
          </a:xfrm>
        </p:grpSpPr>
        <p:pic>
          <p:nvPicPr>
            <p:cNvPr id="1044" name="Picture 1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8" y="1886"/>
              <a:ext cx="834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5" name="Text Box 14"/>
            <p:cNvSpPr txBox="1">
              <a:spLocks noChangeArrowheads="1"/>
            </p:cNvSpPr>
            <p:nvPr/>
          </p:nvSpPr>
          <p:spPr bwMode="auto">
            <a:xfrm>
              <a:off x="451" y="2466"/>
              <a:ext cx="1252" cy="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lnSpc>
                  <a:spcPct val="50000"/>
                </a:lnSpc>
                <a:spcBef>
                  <a:spcPct val="50000"/>
                </a:spcBef>
                <a:spcAft>
                  <a:spcPts val="0"/>
                </a:spcAft>
              </a:pPr>
              <a:r>
                <a:rPr lang="en-US" sz="2000" b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E</a:t>
              </a:r>
              <a:r>
                <a:rPr lang="en-US" sz="200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xperimental</a:t>
              </a:r>
            </a:p>
            <a:p>
              <a:pPr algn="ctr" fontAlgn="auto">
                <a:lnSpc>
                  <a:spcPct val="50000"/>
                </a:lnSpc>
                <a:spcBef>
                  <a:spcPct val="50000"/>
                </a:spcBef>
                <a:spcAft>
                  <a:spcPts val="0"/>
                </a:spcAft>
              </a:pPr>
              <a:r>
                <a:rPr lang="en-US" sz="2000" b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F</a:t>
              </a:r>
              <a:r>
                <a:rPr lang="en-US" sz="200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orecast</a:t>
              </a:r>
            </a:p>
            <a:p>
              <a:pPr algn="ctr" fontAlgn="auto">
                <a:lnSpc>
                  <a:spcPct val="50000"/>
                </a:lnSpc>
                <a:spcBef>
                  <a:spcPct val="50000"/>
                </a:spcBef>
                <a:spcAft>
                  <a:spcPts val="0"/>
                </a:spcAft>
              </a:pPr>
              <a:r>
                <a:rPr lang="en-US" sz="2000" b="1">
                  <a:solidFill>
                    <a:srgbClr val="0000FF"/>
                  </a:solidFill>
                  <a:latin typeface="Calibri" pitchFamily="34" charset="0"/>
                  <a:cs typeface="Times New Roman" pitchFamily="18" charset="0"/>
                </a:rPr>
                <a:t>P</a:t>
              </a:r>
              <a:r>
                <a:rPr lang="en-US" sz="200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rogram</a:t>
              </a:r>
            </a:p>
          </p:txBody>
        </p:sp>
        <p:sp>
          <p:nvSpPr>
            <p:cNvPr id="1046" name="Text Box 16"/>
            <p:cNvSpPr txBox="1">
              <a:spLocks noChangeArrowheads="1"/>
            </p:cNvSpPr>
            <p:nvPr/>
          </p:nvSpPr>
          <p:spPr bwMode="auto">
            <a:xfrm>
              <a:off x="178" y="3115"/>
              <a:ext cx="1963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sz="1600" i="1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Prediction of hazardous weather events from </a:t>
              </a:r>
              <a:r>
                <a:rPr lang="en-US" sz="1600" b="1" i="1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a few hours to a week in advance</a:t>
              </a:r>
            </a:p>
          </p:txBody>
        </p:sp>
        <p:pic>
          <p:nvPicPr>
            <p:cNvPr id="1047" name="Picture 19" descr="nssllog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53" y="1763"/>
              <a:ext cx="612" cy="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38" name="Text Box 8"/>
          <p:cNvSpPr txBox="1">
            <a:spLocks noChangeArrowheads="1"/>
          </p:cNvSpPr>
          <p:nvPr/>
        </p:nvSpPr>
        <p:spPr bwMode="auto">
          <a:xfrm>
            <a:off x="2903538" y="3279775"/>
            <a:ext cx="16049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US" sz="16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Warning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US" sz="16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Research</a:t>
            </a:r>
          </a:p>
        </p:txBody>
      </p:sp>
      <p:sp>
        <p:nvSpPr>
          <p:cNvPr id="1039" name="TextBox 24"/>
          <p:cNvSpPr txBox="1">
            <a:spLocks noChangeArrowheads="1"/>
          </p:cNvSpPr>
          <p:nvPr/>
        </p:nvSpPr>
        <p:spPr bwMode="auto">
          <a:xfrm>
            <a:off x="5676900" y="2705100"/>
            <a:ext cx="3467100" cy="58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FF0000"/>
                </a:solidFill>
                <a:latin typeface="Calibri"/>
                <a:cs typeface="Arial" charset="0"/>
              </a:rPr>
              <a:t>Storm Prediction Center: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FF0000"/>
                </a:solidFill>
                <a:latin typeface="Calibri"/>
                <a:cs typeface="Arial" charset="0"/>
              </a:rPr>
              <a:t>Nationwide responsibility</a:t>
            </a:r>
          </a:p>
        </p:txBody>
      </p:sp>
      <p:sp>
        <p:nvSpPr>
          <p:cNvPr id="1040" name="TextBox 25"/>
          <p:cNvSpPr txBox="1">
            <a:spLocks noChangeArrowheads="1"/>
          </p:cNvSpPr>
          <p:nvPr/>
        </p:nvSpPr>
        <p:spPr bwMode="auto">
          <a:xfrm>
            <a:off x="0" y="2705100"/>
            <a:ext cx="3205163" cy="58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Calibri"/>
                <a:cs typeface="Arial" charset="0"/>
              </a:rPr>
              <a:t>NWS OUN Forecast Office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Arial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Calibri"/>
                <a:cs typeface="Arial" charset="0"/>
              </a:rPr>
              <a:t>Local CWA 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Arial" charset="0"/>
              </a:rPr>
              <a:t>responsibility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 rot="5400000" flipH="1" flipV="1">
            <a:off x="1555750" y="2012950"/>
            <a:ext cx="812800" cy="7239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43" name="TextBox 34"/>
          <p:cNvSpPr txBox="1">
            <a:spLocks noChangeArrowheads="1"/>
          </p:cNvSpPr>
          <p:nvPr/>
        </p:nvSpPr>
        <p:spPr bwMode="auto">
          <a:xfrm>
            <a:off x="787400" y="863600"/>
            <a:ext cx="7500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/>
                <a:cs typeface="Arial" charset="0"/>
              </a:rPr>
              <a:t>Where practitioners and researchers work together…</a:t>
            </a:r>
          </a:p>
        </p:txBody>
      </p:sp>
      <p:cxnSp>
        <p:nvCxnSpPr>
          <p:cNvPr id="30" name="Straight Arrow Connector 29"/>
          <p:cNvCxnSpPr/>
          <p:nvPr/>
        </p:nvCxnSpPr>
        <p:spPr bwMode="auto">
          <a:xfrm rot="16200000" flipV="1">
            <a:off x="5143500" y="2171700"/>
            <a:ext cx="800100" cy="4445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88918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7"/>
          <p:cNvSpPr>
            <a:spLocks noGrp="1"/>
          </p:cNvSpPr>
          <p:nvPr>
            <p:ph type="title"/>
          </p:nvPr>
        </p:nvSpPr>
        <p:spPr>
          <a:xfrm>
            <a:off x="762000" y="527050"/>
            <a:ext cx="7772400" cy="99695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NOAA Hazardous Weather Testbed </a:t>
            </a:r>
            <a:br>
              <a:rPr lang="en-US" sz="3200" b="1" dirty="0" smtClean="0">
                <a:solidFill>
                  <a:srgbClr val="0000FF"/>
                </a:solidFill>
              </a:rPr>
            </a:br>
            <a:r>
              <a:rPr lang="en-US" sz="3200" b="1" dirty="0" smtClean="0">
                <a:solidFill>
                  <a:srgbClr val="0000FF"/>
                </a:solidFill>
              </a:rPr>
              <a:t>Spring Forecasting Experiment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2400" dirty="0" smtClean="0"/>
              <a:t>Overview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 smtClean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47675" y="1677987"/>
            <a:ext cx="8367713" cy="5180013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  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  </a:t>
            </a:r>
            <a:r>
              <a:rPr lang="en-US" sz="2000" b="1" i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What was new for 2013? 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endParaRPr lang="en-US" sz="2000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  <a:p>
            <a:pPr marL="457200" lvl="3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</a:rPr>
              <a:t> </a:t>
            </a:r>
            <a:r>
              <a:rPr lang="en-US" sz="20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Forecasting </a:t>
            </a:r>
            <a:r>
              <a:rPr lang="en-US" sz="2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emphasis 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</a:rPr>
              <a:t>on probabilistic forecasts of total severe weather valid for shorter time periods than current operational products with more frequent updates.  </a:t>
            </a:r>
          </a:p>
          <a:p>
            <a:pPr marL="914400" lvl="4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8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lvl="3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New model guidance available for the generation of these forecasts:</a:t>
            </a:r>
          </a:p>
          <a:p>
            <a:pPr marL="914400" lvl="4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12Z convection-allowing </a:t>
            </a:r>
            <a:r>
              <a:rPr lang="en-US" sz="20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ensembles (OU </a:t>
            </a:r>
            <a:r>
              <a:rPr lang="en-US" sz="2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CAPS SSEF, SPC SSEO, and </a:t>
            </a:r>
            <a:r>
              <a:rPr lang="en-US" sz="20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AFWA) in addition to 00Z runs</a:t>
            </a:r>
            <a:endParaRPr lang="en-US" sz="20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914400" lvl="4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Hourly NSSL Mesoscale Ensemble (NME) </a:t>
            </a:r>
          </a:p>
          <a:p>
            <a:pPr marL="914400" lvl="4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NSSL WRF-ARW  parallel initialized from the NME</a:t>
            </a:r>
          </a:p>
          <a:p>
            <a:pPr marL="914400" lvl="4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UKMET Unified Model convection-allowing </a:t>
            </a:r>
            <a:r>
              <a:rPr lang="en-US" sz="20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runs</a:t>
            </a:r>
            <a:endParaRPr lang="en-US" sz="2000" i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</a:endParaRPr>
          </a:p>
        </p:txBody>
      </p:sp>
      <p:pic>
        <p:nvPicPr>
          <p:cNvPr id="45060" name="Picture 4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0"/>
            <a:ext cx="1379538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nssl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76200"/>
            <a:ext cx="903288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848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7"/>
          <p:cNvSpPr>
            <a:spLocks noGrp="1"/>
          </p:cNvSpPr>
          <p:nvPr>
            <p:ph type="title"/>
          </p:nvPr>
        </p:nvSpPr>
        <p:spPr>
          <a:xfrm>
            <a:off x="762000" y="527050"/>
            <a:ext cx="7772400" cy="99695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NOAA Hazardous Weather Testbed </a:t>
            </a:r>
            <a:br>
              <a:rPr lang="en-US" sz="3200" b="1" dirty="0" smtClean="0">
                <a:solidFill>
                  <a:srgbClr val="0000FF"/>
                </a:solidFill>
              </a:rPr>
            </a:br>
            <a:r>
              <a:rPr lang="en-US" sz="3200" b="1" dirty="0" smtClean="0">
                <a:solidFill>
                  <a:srgbClr val="0000FF"/>
                </a:solidFill>
              </a:rPr>
              <a:t>Spring Forecasting Experiment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2400" dirty="0" smtClean="0"/>
              <a:t>Overview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 smtClean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47675" y="1677987"/>
            <a:ext cx="8367713" cy="5180013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  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  </a:t>
            </a:r>
            <a:r>
              <a:rPr lang="en-US" sz="2000" b="1" i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What was new for 2013? 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endParaRPr lang="en-US" sz="2000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  <a:p>
            <a:pPr marL="457200" lvl="3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</a:rPr>
              <a:t> </a:t>
            </a:r>
            <a:r>
              <a:rPr lang="en-US" sz="20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Forecasting </a:t>
            </a:r>
            <a:r>
              <a:rPr lang="en-US" sz="2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emphasis 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</a:rPr>
              <a:t>on probabilistic forecasts of total severe weather valid for shorter time periods than current operational products with more frequent updates.  </a:t>
            </a:r>
          </a:p>
          <a:p>
            <a:pPr marL="914400" lvl="4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8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lvl="3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New model guidance available for the generation of these forecasts:</a:t>
            </a:r>
          </a:p>
          <a:p>
            <a:pPr marL="914400" lvl="4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12Z convection-allowing </a:t>
            </a:r>
            <a:r>
              <a:rPr lang="en-US" sz="2000" b="1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ensembles (OU </a:t>
            </a:r>
            <a:r>
              <a:rPr lang="en-US" sz="20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CAPS SSEF, SPC SSEO, and </a:t>
            </a:r>
            <a:r>
              <a:rPr lang="en-US" sz="2000" b="1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AFWA) in addition to 00Z runs</a:t>
            </a:r>
            <a:endParaRPr lang="en-US" sz="2000" b="1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914400" lvl="4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Hourly NSSL Mesoscale Ensemble (NME) </a:t>
            </a:r>
          </a:p>
          <a:p>
            <a:pPr marL="914400" lvl="4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NSSL WRF-ARW  parallel initialized from the NME</a:t>
            </a:r>
          </a:p>
          <a:p>
            <a:pPr marL="914400" lvl="4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UKMET Unified Model convection-allowing </a:t>
            </a:r>
            <a:r>
              <a:rPr lang="en-US" sz="20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runs</a:t>
            </a:r>
            <a:endParaRPr lang="en-US" sz="2000" i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</a:endParaRPr>
          </a:p>
        </p:txBody>
      </p:sp>
      <p:pic>
        <p:nvPicPr>
          <p:cNvPr id="45060" name="Picture 4" descr="sp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0"/>
            <a:ext cx="1379538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nssl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76200"/>
            <a:ext cx="903288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045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57200" y="1371600"/>
            <a:ext cx="8559800" cy="5148263"/>
          </a:xfrm>
          <a:prstGeom prst="rect">
            <a:avLst/>
          </a:prstGeom>
        </p:spPr>
        <p:txBody>
          <a:bodyPr/>
          <a:lstStyle/>
          <a:p>
            <a:pPr marL="0" lvl="2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kern="0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OU CAPS Storm-Scale Ensemble Forecast (</a:t>
            </a:r>
            <a:r>
              <a:rPr lang="en-US" sz="2000" b="1" i="1" kern="0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SSEF)</a:t>
            </a:r>
          </a:p>
          <a:p>
            <a:pPr marL="457200" lvl="3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prstClr val="black"/>
                </a:solidFill>
                <a:latin typeface="Arial" pitchFamily="34" charset="0"/>
              </a:rPr>
              <a:t>25 </a:t>
            </a:r>
            <a:r>
              <a:rPr lang="en-US" sz="1800" dirty="0">
                <a:solidFill>
                  <a:prstClr val="black"/>
                </a:solidFill>
                <a:latin typeface="Arial" pitchFamily="34" charset="0"/>
              </a:rPr>
              <a:t>members at 00Z with 15 core members for ensemble products and 10 members with physics-only perturbations; 8 members at 12Z; 4-km grid spacing </a:t>
            </a:r>
          </a:p>
          <a:p>
            <a:pPr marL="457200" lvl="3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itchFamily="34" charset="0"/>
              </a:rPr>
              <a:t>Single model (WRF-ARW), multi-physics, multi-initial </a:t>
            </a:r>
            <a:r>
              <a:rPr lang="en-US" sz="1800" dirty="0" smtClean="0">
                <a:solidFill>
                  <a:prstClr val="black"/>
                </a:solidFill>
                <a:latin typeface="Arial" pitchFamily="34" charset="0"/>
              </a:rPr>
              <a:t>conditions; </a:t>
            </a:r>
            <a:r>
              <a:rPr lang="en-US" sz="1800" dirty="0">
                <a:solidFill>
                  <a:prstClr val="black"/>
                </a:solidFill>
                <a:latin typeface="Arial" pitchFamily="34" charset="0"/>
              </a:rPr>
              <a:t>apply SREF perturbations to NAM initial conditions</a:t>
            </a:r>
          </a:p>
          <a:p>
            <a:pPr marL="457200" lvl="3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itchFamily="34" charset="0"/>
              </a:rPr>
              <a:t>Advanced physics, </a:t>
            </a:r>
            <a:r>
              <a:rPr lang="en-US" sz="1800" dirty="0" smtClean="0">
                <a:solidFill>
                  <a:prstClr val="black"/>
                </a:solidFill>
                <a:latin typeface="Arial" pitchFamily="34" charset="0"/>
              </a:rPr>
              <a:t>3DVAR radar </a:t>
            </a:r>
            <a:r>
              <a:rPr lang="en-US" sz="1800" dirty="0">
                <a:solidFill>
                  <a:prstClr val="black"/>
                </a:solidFill>
                <a:latin typeface="Arial" pitchFamily="34" charset="0"/>
              </a:rPr>
              <a:t>data assimilation</a:t>
            </a:r>
          </a:p>
          <a:p>
            <a:pPr marL="457200" lvl="3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800" dirty="0">
              <a:solidFill>
                <a:prstClr val="black"/>
              </a:solidFill>
              <a:latin typeface="Arial" pitchFamily="34" charset="0"/>
            </a:endParaRPr>
          </a:p>
          <a:p>
            <a:pPr marL="0" lvl="2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2000" b="1" i="1" dirty="0">
                <a:solidFill>
                  <a:srgbClr val="008000"/>
                </a:solidFill>
                <a:latin typeface="Arial" pitchFamily="34" charset="0"/>
              </a:rPr>
              <a:t>SPC Storm-Scale Ensemble of Opportunity (SSEO)</a:t>
            </a:r>
          </a:p>
          <a:p>
            <a:pPr marL="457200" lvl="3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itchFamily="34" charset="0"/>
              </a:rPr>
              <a:t>7 members at 00Z and 12Z including 2 time-lagged members</a:t>
            </a:r>
          </a:p>
          <a:p>
            <a:pPr marL="457200" lvl="3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itchFamily="34" charset="0"/>
              </a:rPr>
              <a:t>Multi-model (WRF-ARW, WRF-NMM, and NMM-B), </a:t>
            </a:r>
            <a:r>
              <a:rPr lang="en-US" sz="1800" dirty="0" smtClean="0">
                <a:solidFill>
                  <a:prstClr val="black"/>
                </a:solidFill>
                <a:latin typeface="Arial" pitchFamily="34" charset="0"/>
              </a:rPr>
              <a:t>multi-physics; </a:t>
            </a:r>
            <a:r>
              <a:rPr lang="en-US" sz="1800" dirty="0">
                <a:solidFill>
                  <a:prstClr val="black"/>
                </a:solidFill>
                <a:latin typeface="Arial" pitchFamily="34" charset="0"/>
              </a:rPr>
              <a:t>take available deterministic models and process as an ensemble</a:t>
            </a:r>
          </a:p>
          <a:p>
            <a:pPr marL="457200" lvl="3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prstClr val="black"/>
                </a:solidFill>
                <a:latin typeface="Arial" pitchFamily="34" charset="0"/>
              </a:rPr>
              <a:t>All members use NAM ICs/LBCs</a:t>
            </a:r>
            <a:endParaRPr lang="en-US" sz="1800" dirty="0">
              <a:solidFill>
                <a:prstClr val="black"/>
              </a:solidFill>
              <a:latin typeface="Arial" pitchFamily="34" charset="0"/>
            </a:endParaRPr>
          </a:p>
          <a:p>
            <a:pPr marL="457200" lvl="3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8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2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Air Force Weather Agency (AFWA) Ensemble</a:t>
            </a:r>
          </a:p>
          <a:p>
            <a:pPr marL="457200" lvl="3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itchFamily="34" charset="0"/>
              </a:rPr>
              <a:t>10 members at 00Z &amp; 12Z with 4-km grid spacing</a:t>
            </a:r>
          </a:p>
          <a:p>
            <a:pPr marL="457200" lvl="3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itchFamily="34" charset="0"/>
              </a:rPr>
              <a:t>Single model (WRF-ARW), multi-physics, multi-initial </a:t>
            </a:r>
            <a:r>
              <a:rPr lang="en-US" sz="1800" dirty="0" smtClean="0">
                <a:solidFill>
                  <a:prstClr val="black"/>
                </a:solidFill>
                <a:latin typeface="Arial" pitchFamily="34" charset="0"/>
              </a:rPr>
              <a:t>conditions; </a:t>
            </a:r>
            <a:r>
              <a:rPr lang="en-US" sz="1800" dirty="0">
                <a:solidFill>
                  <a:prstClr val="black"/>
                </a:solidFill>
                <a:latin typeface="Arial" pitchFamily="34" charset="0"/>
              </a:rPr>
              <a:t>cold start from downscaled global model forecasts</a:t>
            </a:r>
          </a:p>
          <a:p>
            <a:pPr marL="457200" lvl="3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 data assimilation</a:t>
            </a: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a typeface="ＭＳ Ｐゴシック" pitchFamily="34" charset="-128"/>
                <a:cs typeface="Times New Roman" pitchFamily="18" charset="0"/>
              </a:rPr>
              <a:t>2013 HWT Spring Forecasting Experiment</a:t>
            </a:r>
            <a:br>
              <a:rPr lang="en-US" sz="3200" b="1" dirty="0" smtClean="0">
                <a:solidFill>
                  <a:srgbClr val="0000FF"/>
                </a:solidFill>
                <a:ea typeface="ＭＳ Ｐゴシック" pitchFamily="34" charset="-128"/>
                <a:cs typeface="Times New Roman" pitchFamily="18" charset="0"/>
              </a:rPr>
            </a:br>
            <a:r>
              <a:rPr lang="en-US" sz="2400" i="1" dirty="0" smtClean="0">
                <a:solidFill>
                  <a:srgbClr val="0000FF"/>
                </a:solidFill>
                <a:ea typeface="ＭＳ Ｐゴシック" pitchFamily="34" charset="-128"/>
                <a:cs typeface="Times New Roman" pitchFamily="18" charset="0"/>
              </a:rPr>
              <a:t>3 Convection-Allowing Ensembles</a:t>
            </a:r>
            <a:r>
              <a:rPr lang="en-US" b="1" dirty="0" smtClean="0">
                <a:ea typeface="ＭＳ Ｐゴシック" pitchFamily="34" charset="-128"/>
              </a:rPr>
              <a:t/>
            </a:r>
            <a:br>
              <a:rPr lang="en-US" b="1" dirty="0" smtClean="0">
                <a:ea typeface="ＭＳ Ｐゴシック" pitchFamily="34" charset="-128"/>
              </a:rPr>
            </a:br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458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a typeface="ＭＳ Ｐゴシック" pitchFamily="34" charset="-128"/>
                <a:cs typeface="Times New Roman" pitchFamily="18" charset="0"/>
              </a:rPr>
              <a:t>2013 HWT Spring Forecasting Experiment</a:t>
            </a:r>
            <a:br>
              <a:rPr lang="en-US" sz="3200" b="1" dirty="0" smtClean="0">
                <a:solidFill>
                  <a:srgbClr val="0000FF"/>
                </a:solidFill>
                <a:ea typeface="ＭＳ Ｐゴシック" pitchFamily="34" charset="-128"/>
                <a:cs typeface="Times New Roman" pitchFamily="18" charset="0"/>
              </a:rPr>
            </a:br>
            <a:r>
              <a:rPr lang="en-US" sz="2400" i="1" dirty="0" smtClean="0">
                <a:solidFill>
                  <a:srgbClr val="0000FF"/>
                </a:solidFill>
                <a:ea typeface="ＭＳ Ｐゴシック" pitchFamily="34" charset="-128"/>
                <a:cs typeface="Times New Roman" pitchFamily="18" charset="0"/>
              </a:rPr>
              <a:t>Display Tools to Extract and Summarize Information</a:t>
            </a:r>
            <a:br>
              <a:rPr lang="en-US" sz="2400" i="1" dirty="0" smtClean="0">
                <a:solidFill>
                  <a:srgbClr val="0000FF"/>
                </a:solidFill>
                <a:ea typeface="ＭＳ Ｐゴシック" pitchFamily="34" charset="-128"/>
                <a:cs typeface="Times New Roman" pitchFamily="18" charset="0"/>
              </a:rPr>
            </a:br>
            <a:r>
              <a:rPr lang="en-US" sz="2400" i="1" dirty="0">
                <a:solidFill>
                  <a:srgbClr val="0000FF"/>
                </a:solidFill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n-US" sz="2400" i="1" dirty="0" smtClean="0">
                <a:solidFill>
                  <a:srgbClr val="0000FF"/>
                </a:solidFill>
                <a:ea typeface="ＭＳ Ｐゴシック" pitchFamily="34" charset="-128"/>
                <a:cs typeface="Times New Roman" pitchFamily="18" charset="0"/>
              </a:rPr>
              <a:t>4-hr UH Forecasts CAM Ensembles valid 21-00z 20 May 2013</a:t>
            </a:r>
            <a:r>
              <a:rPr lang="en-US" b="1" dirty="0" smtClean="0">
                <a:ea typeface="ＭＳ Ｐゴシック" pitchFamily="34" charset="-128"/>
              </a:rPr>
              <a:t/>
            </a:r>
            <a:br>
              <a:rPr lang="en-US" b="1" dirty="0" smtClean="0">
                <a:ea typeface="ＭＳ Ｐゴシック" pitchFamily="34" charset="-128"/>
              </a:rPr>
            </a:br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6" b="12737"/>
          <a:stretch/>
        </p:blipFill>
        <p:spPr>
          <a:xfrm>
            <a:off x="1828799" y="1600200"/>
            <a:ext cx="5610225" cy="49741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1295400"/>
            <a:ext cx="586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3-hr Max Any Member             3-hr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NProb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&gt;25 m2/s2        3-hr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NProb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&gt;100 m2/s2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132111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CAPS SSEF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373380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SPC SSEO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54102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AFWA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4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Base Reflectivity Mosaic 23z 10 Feb 2013</a:t>
            </a:r>
            <a:endParaRPr lang="en-US" sz="3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4" y="1600200"/>
            <a:ext cx="7938611" cy="4525963"/>
          </a:xfrm>
        </p:spPr>
      </p:pic>
      <p:sp>
        <p:nvSpPr>
          <p:cNvPr id="19" name="TextBox 18"/>
          <p:cNvSpPr txBox="1"/>
          <p:nvPr/>
        </p:nvSpPr>
        <p:spPr>
          <a:xfrm>
            <a:off x="4495800" y="449580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Hattiesburg, MS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181600" y="3581400"/>
            <a:ext cx="228600" cy="9144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a typeface="ＭＳ Ｐゴシック" pitchFamily="34" charset="-128"/>
                <a:cs typeface="Times New Roman" pitchFamily="18" charset="0"/>
              </a:rPr>
              <a:t>2013 HWT Spring Forecasting Experiment</a:t>
            </a:r>
            <a:br>
              <a:rPr lang="en-US" sz="3200" b="1" dirty="0" smtClean="0">
                <a:solidFill>
                  <a:srgbClr val="0000FF"/>
                </a:solidFill>
                <a:ea typeface="ＭＳ Ｐゴシック" pitchFamily="34" charset="-128"/>
                <a:cs typeface="Times New Roman" pitchFamily="18" charset="0"/>
              </a:rPr>
            </a:br>
            <a:r>
              <a:rPr lang="en-US" sz="2400" i="1" dirty="0" smtClean="0">
                <a:solidFill>
                  <a:srgbClr val="0000FF"/>
                </a:solidFill>
                <a:ea typeface="ＭＳ Ｐゴシック" pitchFamily="34" charset="-128"/>
                <a:cs typeface="Times New Roman" pitchFamily="18" charset="0"/>
              </a:rPr>
              <a:t>Display Tools to Extract and Summarize Information                       12-hr UH Forecasts CAM Ensembles valid 21-00z 20 May 2013</a:t>
            </a:r>
            <a:r>
              <a:rPr lang="en-US" b="1" dirty="0" smtClean="0">
                <a:ea typeface="ＭＳ Ｐゴシック" pitchFamily="34" charset="-128"/>
              </a:rPr>
              <a:t/>
            </a:r>
            <a:br>
              <a:rPr lang="en-US" b="1" dirty="0" smtClean="0">
                <a:ea typeface="ＭＳ Ｐゴシック" pitchFamily="34" charset="-128"/>
              </a:rPr>
            </a:b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1295400"/>
            <a:ext cx="586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3-hr Max Any Member             3-hr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NProb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&gt;25 m2/s2        3-hr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NProb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&gt;100 m2/s2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132111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CAPS SSEF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373380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SPC SSEO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54102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AFWA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50" b="13906"/>
          <a:stretch/>
        </p:blipFill>
        <p:spPr>
          <a:xfrm>
            <a:off x="1828800" y="1581828"/>
            <a:ext cx="5614416" cy="491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7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18288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impact of radar data assimilation in the CAPS SSEF was evident in the first 4 hours of the 12z initialized forecast.</a:t>
            </a: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12z SSEO had slightly higher FSS than the 00z SSEO after 15z</a:t>
            </a: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However, the 12z SSEF scores were slightly lower than 00z SSEF during 19-23z before showing slightly improved skill thereafter </a:t>
            </a: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Performance of SSEO was often as good or better than more formal SSEF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838200" y="83820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a typeface="ＭＳ Ｐゴシック" pitchFamily="34" charset="-128"/>
                <a:cs typeface="Times New Roman" pitchFamily="18" charset="0"/>
              </a:rPr>
              <a:t>2013 HWT Spring Forecasting Experiment</a:t>
            </a:r>
            <a:br>
              <a:rPr lang="en-US" sz="3200" b="1" dirty="0" smtClean="0">
                <a:solidFill>
                  <a:srgbClr val="0000FF"/>
                </a:solidFill>
                <a:ea typeface="ＭＳ Ｐゴシック" pitchFamily="34" charset="-128"/>
                <a:cs typeface="Times New Roman" pitchFamily="18" charset="0"/>
              </a:rPr>
            </a:br>
            <a:r>
              <a:rPr lang="en-US" sz="2400" i="1" dirty="0" smtClean="0">
                <a:solidFill>
                  <a:srgbClr val="0000FF"/>
                </a:solidFill>
                <a:ea typeface="ＭＳ Ｐゴシック" pitchFamily="34" charset="-128"/>
                <a:cs typeface="Times New Roman" pitchFamily="18" charset="0"/>
              </a:rPr>
              <a:t>00z and 12z CAM Ensembles Comparison – SSEF and SSEO      Hourly Reflectivity Forecast Verification (Fractions Skill Score) </a:t>
            </a:r>
            <a:r>
              <a:rPr lang="en-US" b="1" dirty="0" smtClean="0">
                <a:ea typeface="ＭＳ Ｐゴシック" pitchFamily="34" charset="-128"/>
              </a:rPr>
              <a:t/>
            </a:r>
            <a:br>
              <a:rPr lang="en-US" b="1" dirty="0" smtClean="0">
                <a:ea typeface="ＭＳ Ｐゴシック" pitchFamily="34" charset="-128"/>
              </a:rPr>
            </a:br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581400"/>
            <a:ext cx="5029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3886200" y="45720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n-lt"/>
                <a:cs typeface="Arial" panose="020B0604020202020204" pitchFamily="34" charset="0"/>
              </a:rPr>
              <a:t>24 day sample           M-F  May 6-Jun 7</a:t>
            </a:r>
            <a:endParaRPr lang="en-US" sz="12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86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sz="3600" dirty="0">
                <a:solidFill>
                  <a:srgbClr val="0000FF"/>
                </a:solidFill>
              </a:rPr>
              <a:t>SPC Request List </a:t>
            </a:r>
            <a:r>
              <a:rPr lang="en-US" sz="3600" dirty="0" smtClean="0">
                <a:solidFill>
                  <a:srgbClr val="0000FF"/>
                </a:solidFill>
              </a:rPr>
              <a:t>(1 of 2)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134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76200" y="762000"/>
            <a:ext cx="8991600" cy="5943600"/>
          </a:xfrm>
        </p:spPr>
        <p:txBody>
          <a:bodyPr/>
          <a:lstStyle/>
          <a:p>
            <a:pPr lvl="1">
              <a:lnSpc>
                <a:spcPct val="80000"/>
              </a:lnSpc>
            </a:pPr>
            <a:r>
              <a:rPr lang="en-US" sz="1800" dirty="0" smtClean="0"/>
              <a:t>All involve large challenges with substantial computing resource dependencies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SPC future NWP model requirements are linked directly to NOAA/NWS Strategic Goals</a:t>
            </a:r>
          </a:p>
          <a:p>
            <a:pPr lvl="2">
              <a:lnSpc>
                <a:spcPct val="80000"/>
              </a:lnSpc>
            </a:pPr>
            <a:r>
              <a:rPr lang="en-US" sz="1600" b="1" dirty="0" smtClean="0"/>
              <a:t>Weather Ready Nation</a:t>
            </a:r>
          </a:p>
          <a:p>
            <a:pPr lvl="2">
              <a:lnSpc>
                <a:spcPct val="80000"/>
              </a:lnSpc>
            </a:pPr>
            <a:r>
              <a:rPr lang="en-US" sz="1600" b="1" dirty="0" smtClean="0"/>
              <a:t>Warn on Forecast</a:t>
            </a:r>
          </a:p>
          <a:p>
            <a:pPr lvl="3">
              <a:lnSpc>
                <a:spcPct val="80000"/>
              </a:lnSpc>
            </a:pPr>
            <a:r>
              <a:rPr lang="en-US" sz="1600" dirty="0" smtClean="0"/>
              <a:t>following the </a:t>
            </a:r>
            <a:r>
              <a:rPr lang="en-US" sz="1600" b="1" dirty="0" smtClean="0"/>
              <a:t>Forecasting A Continuum of Environmental Threats (FACETs) </a:t>
            </a:r>
            <a:r>
              <a:rPr lang="en-US" sz="1600" dirty="0" smtClean="0"/>
              <a:t>concept</a:t>
            </a:r>
            <a:r>
              <a:rPr lang="en-US" sz="1600" b="1" dirty="0" smtClean="0"/>
              <a:t> </a:t>
            </a:r>
            <a:r>
              <a:rPr lang="en-US" sz="1600" dirty="0" smtClean="0"/>
              <a:t>to enhance communication of risk/uncertainty progressing from days to hours before events</a:t>
            </a:r>
          </a:p>
          <a:p>
            <a:pPr lvl="1">
              <a:lnSpc>
                <a:spcPct val="80000"/>
              </a:lnSpc>
              <a:buNone/>
            </a:pPr>
            <a:endParaRPr lang="en-US" sz="1600" b="1" dirty="0" smtClean="0"/>
          </a:p>
          <a:p>
            <a:pPr lvl="1">
              <a:lnSpc>
                <a:spcPct val="80000"/>
              </a:lnSpc>
            </a:pPr>
            <a:r>
              <a:rPr lang="en-US" sz="1800" b="1" dirty="0" smtClean="0"/>
              <a:t>Mesoscale and Convection-Allowing Models (CAMs)</a:t>
            </a:r>
          </a:p>
          <a:p>
            <a:pPr lvl="2">
              <a:lnSpc>
                <a:spcPct val="80000"/>
              </a:lnSpc>
            </a:pPr>
            <a:r>
              <a:rPr lang="en-US" sz="1600" dirty="0" smtClean="0"/>
              <a:t>Continue focused efforts to improve NAM Nests and </a:t>
            </a:r>
            <a:r>
              <a:rPr lang="en-US" sz="1600" dirty="0" err="1" smtClean="0"/>
              <a:t>HiResWindows</a:t>
            </a:r>
            <a:r>
              <a:rPr lang="en-US" sz="1600" dirty="0" smtClean="0"/>
              <a:t> to simulate and predict convective storms in a more realistic manner </a:t>
            </a:r>
          </a:p>
          <a:p>
            <a:pPr lvl="3">
              <a:lnSpc>
                <a:spcPct val="80000"/>
              </a:lnSpc>
            </a:pPr>
            <a:r>
              <a:rPr lang="en-US" sz="1600" dirty="0" smtClean="0"/>
              <a:t>Data assimilation, physics, dynamic core testing</a:t>
            </a:r>
          </a:p>
          <a:p>
            <a:pPr lvl="3">
              <a:lnSpc>
                <a:spcPct val="80000"/>
              </a:lnSpc>
            </a:pPr>
            <a:r>
              <a:rPr lang="en-US" sz="1600" dirty="0" smtClean="0"/>
              <a:t>Expand deterministic approaches toward CAM ensemble system (e.g., HRRRE)</a:t>
            </a:r>
          </a:p>
          <a:p>
            <a:pPr lvl="2">
              <a:lnSpc>
                <a:spcPct val="80000"/>
              </a:lnSpc>
            </a:pPr>
            <a:r>
              <a:rPr lang="en-US" sz="1600" dirty="0" smtClean="0"/>
              <a:t>Enhance collaborations between EMC and external scientists having storm scale DA and modeling expertise, especially within (but not limited to) NOAA</a:t>
            </a:r>
          </a:p>
          <a:p>
            <a:pPr lvl="3">
              <a:lnSpc>
                <a:spcPct val="80000"/>
              </a:lnSpc>
            </a:pPr>
            <a:r>
              <a:rPr lang="en-US" sz="1600" b="1" i="1" dirty="0" smtClean="0"/>
              <a:t>OAR (ESRL, NSSL); </a:t>
            </a:r>
            <a:r>
              <a:rPr lang="en-US" sz="1600" dirty="0" smtClean="0"/>
              <a:t>NCAR, universities (NCEP visiting scientist program?)</a:t>
            </a:r>
          </a:p>
          <a:p>
            <a:pPr lvl="2">
              <a:lnSpc>
                <a:spcPct val="80000"/>
              </a:lnSpc>
            </a:pPr>
            <a:r>
              <a:rPr lang="en-US" sz="1600" dirty="0" smtClean="0"/>
              <a:t>Broaden objective verification metrics used in assessing model performance including parallel runs to include:</a:t>
            </a:r>
          </a:p>
          <a:p>
            <a:pPr lvl="3">
              <a:lnSpc>
                <a:spcPct val="80000"/>
              </a:lnSpc>
            </a:pPr>
            <a:r>
              <a:rPr lang="en-US" sz="1600" dirty="0" smtClean="0"/>
              <a:t>CAPE and 0-6 km bulk shear parameter analyses and forecasts to assess skill predicting the </a:t>
            </a:r>
            <a:r>
              <a:rPr lang="en-US" sz="1600" dirty="0" err="1" smtClean="0"/>
              <a:t>mesoscale</a:t>
            </a:r>
            <a:r>
              <a:rPr lang="en-US" sz="1600" dirty="0" smtClean="0"/>
              <a:t> convective environment (GFS, NAM, RAP, CAMs)</a:t>
            </a:r>
          </a:p>
          <a:p>
            <a:pPr lvl="3">
              <a:lnSpc>
                <a:spcPct val="80000"/>
              </a:lnSpc>
            </a:pPr>
            <a:r>
              <a:rPr lang="en-US" sz="1600" dirty="0" smtClean="0"/>
              <a:t>Incorporation of emerging scale-appropriate verification metrics for CAM high-res forecasts of discontinuous fields such as reflectivity, precipitation, and storm intensity attributes (e.g., new SPC CAM verification system)</a:t>
            </a:r>
          </a:p>
          <a:p>
            <a:pPr lvl="1">
              <a:lnSpc>
                <a:spcPct val="80000"/>
              </a:lnSpc>
            </a:pPr>
            <a:endParaRPr lang="en-US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20075291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sz="3600" dirty="0">
                <a:solidFill>
                  <a:srgbClr val="0000FF"/>
                </a:solidFill>
              </a:rPr>
              <a:t>SPC Request </a:t>
            </a:r>
            <a:r>
              <a:rPr lang="en-US" sz="3600" dirty="0" smtClean="0">
                <a:solidFill>
                  <a:srgbClr val="0000FF"/>
                </a:solidFill>
              </a:rPr>
              <a:t>List (2 of 2)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134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76200" y="762000"/>
            <a:ext cx="8991600" cy="5943600"/>
          </a:xfrm>
        </p:spPr>
        <p:txBody>
          <a:bodyPr/>
          <a:lstStyle/>
          <a:p>
            <a:pPr lvl="1">
              <a:lnSpc>
                <a:spcPct val="80000"/>
              </a:lnSpc>
              <a:buNone/>
            </a:pPr>
            <a:endParaRPr lang="en-US" sz="1400" b="1" dirty="0" smtClean="0"/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solidFill>
                  <a:srgbClr val="000000"/>
                </a:solidFill>
              </a:rPr>
              <a:t>Continue Efforts to Consolidate and Simplify Model Run Suite</a:t>
            </a:r>
          </a:p>
          <a:p>
            <a:pPr lvl="2">
              <a:lnSpc>
                <a:spcPct val="8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Goal:  Move toward single global, regional, and </a:t>
            </a:r>
            <a:r>
              <a:rPr lang="en-US" sz="1600" dirty="0" err="1" smtClean="0">
                <a:solidFill>
                  <a:srgbClr val="000000"/>
                </a:solidFill>
              </a:rPr>
              <a:t>stormscale</a:t>
            </a:r>
            <a:r>
              <a:rPr lang="en-US" sz="1600" dirty="0" smtClean="0">
                <a:solidFill>
                  <a:srgbClr val="000000"/>
                </a:solidFill>
              </a:rPr>
              <a:t> deterministic and </a:t>
            </a:r>
            <a:r>
              <a:rPr lang="en-US" sz="1600" b="1" dirty="0" smtClean="0">
                <a:solidFill>
                  <a:srgbClr val="000000"/>
                </a:solidFill>
              </a:rPr>
              <a:t>ensemble systems </a:t>
            </a:r>
            <a:r>
              <a:rPr lang="en-US" sz="1600" dirty="0" smtClean="0">
                <a:solidFill>
                  <a:srgbClr val="000000"/>
                </a:solidFill>
              </a:rPr>
              <a:t>that serve specific purposes</a:t>
            </a:r>
          </a:p>
          <a:p>
            <a:pPr lvl="2">
              <a:lnSpc>
                <a:spcPct val="8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Global:  2-4 times daily out to two weeks</a:t>
            </a:r>
          </a:p>
          <a:p>
            <a:pPr lvl="2">
              <a:lnSpc>
                <a:spcPct val="8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Regional: every 6 </a:t>
            </a:r>
            <a:r>
              <a:rPr lang="en-US" sz="1600" dirty="0" err="1" smtClean="0">
                <a:solidFill>
                  <a:srgbClr val="000000"/>
                </a:solidFill>
              </a:rPr>
              <a:t>hrs</a:t>
            </a:r>
            <a:r>
              <a:rPr lang="en-US" sz="1600" dirty="0" smtClean="0">
                <a:solidFill>
                  <a:srgbClr val="000000"/>
                </a:solidFill>
              </a:rPr>
              <a:t> out to Day 4</a:t>
            </a:r>
          </a:p>
          <a:p>
            <a:pPr lvl="2">
              <a:lnSpc>
                <a:spcPct val="80000"/>
              </a:lnSpc>
            </a:pPr>
            <a:r>
              <a:rPr lang="en-US" sz="1600" dirty="0" err="1" smtClean="0">
                <a:solidFill>
                  <a:srgbClr val="000000"/>
                </a:solidFill>
              </a:rPr>
              <a:t>Stormscale</a:t>
            </a:r>
            <a:r>
              <a:rPr lang="en-US" sz="1600" dirty="0" smtClean="0">
                <a:solidFill>
                  <a:srgbClr val="000000"/>
                </a:solidFill>
              </a:rPr>
              <a:t>:  every hour out to 24-36 </a:t>
            </a:r>
            <a:r>
              <a:rPr lang="en-US" sz="1600" dirty="0" err="1" smtClean="0">
                <a:solidFill>
                  <a:srgbClr val="000000"/>
                </a:solidFill>
              </a:rPr>
              <a:t>hrs</a:t>
            </a:r>
            <a:r>
              <a:rPr lang="en-US" sz="1600" dirty="0" smtClean="0">
                <a:solidFill>
                  <a:srgbClr val="000000"/>
                </a:solidFill>
              </a:rPr>
              <a:t> (predictability dependent)</a:t>
            </a:r>
          </a:p>
          <a:p>
            <a:pPr lvl="2">
              <a:lnSpc>
                <a:spcPct val="80000"/>
              </a:lnSpc>
            </a:pPr>
            <a:endParaRPr lang="en-US" sz="1600" dirty="0" smtClean="0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solidFill>
                  <a:srgbClr val="000000"/>
                </a:solidFill>
              </a:rPr>
              <a:t>Model </a:t>
            </a:r>
            <a:r>
              <a:rPr lang="en-US" sz="1800" b="1" dirty="0">
                <a:solidFill>
                  <a:srgbClr val="000000"/>
                </a:solidFill>
              </a:rPr>
              <a:t>Evaluation Process Prior to </a:t>
            </a:r>
            <a:r>
              <a:rPr lang="en-US" sz="1800" b="1" dirty="0" smtClean="0">
                <a:solidFill>
                  <a:srgbClr val="000000"/>
                </a:solidFill>
              </a:rPr>
              <a:t>Operational Implementation</a:t>
            </a:r>
            <a:endParaRPr lang="en-US" sz="1800" b="1" dirty="0">
              <a:solidFill>
                <a:srgbClr val="000000"/>
              </a:solidFill>
            </a:endParaRPr>
          </a:p>
          <a:p>
            <a:pPr lvl="2">
              <a:lnSpc>
                <a:spcPct val="80000"/>
              </a:lnSpc>
            </a:pPr>
            <a:r>
              <a:rPr lang="en-US" sz="1600" dirty="0">
                <a:solidFill>
                  <a:srgbClr val="000000"/>
                </a:solidFill>
              </a:rPr>
              <a:t>Current 30-day pre-implementation evaluation period is necessary for final technical testing of code stability, run timeliness, product correctness, etc.</a:t>
            </a:r>
          </a:p>
          <a:p>
            <a:pPr lvl="2">
              <a:lnSpc>
                <a:spcPct val="80000"/>
              </a:lnSpc>
            </a:pPr>
            <a:r>
              <a:rPr lang="en-US" sz="1600" dirty="0">
                <a:solidFill>
                  <a:srgbClr val="000000"/>
                </a:solidFill>
              </a:rPr>
              <a:t>But this short period does not typically allow for in-depth assessment by user community across a range of seasons and weather regimes</a:t>
            </a:r>
          </a:p>
          <a:p>
            <a:pPr lvl="3">
              <a:lnSpc>
                <a:spcPct val="80000"/>
              </a:lnSpc>
            </a:pPr>
            <a:r>
              <a:rPr lang="en-US" sz="1600" dirty="0">
                <a:solidFill>
                  <a:srgbClr val="000000"/>
                </a:solidFill>
              </a:rPr>
              <a:t>Parallel model configuration largely finalized before most users first see </a:t>
            </a:r>
            <a:r>
              <a:rPr lang="en-US" sz="1600" dirty="0" smtClean="0">
                <a:solidFill>
                  <a:srgbClr val="000000"/>
                </a:solidFill>
              </a:rPr>
              <a:t>output</a:t>
            </a:r>
            <a:endParaRPr lang="en-US" sz="1600" dirty="0">
              <a:solidFill>
                <a:srgbClr val="000000"/>
              </a:solidFill>
            </a:endParaRPr>
          </a:p>
          <a:p>
            <a:pPr lvl="2">
              <a:lnSpc>
                <a:spcPct val="80000"/>
              </a:lnSpc>
            </a:pPr>
            <a:r>
              <a:rPr lang="en-US" sz="1600" dirty="0">
                <a:solidFill>
                  <a:srgbClr val="000000"/>
                </a:solidFill>
              </a:rPr>
              <a:t>Develop </a:t>
            </a:r>
            <a:r>
              <a:rPr lang="en-US" sz="1600" dirty="0" smtClean="0">
                <a:solidFill>
                  <a:srgbClr val="000000"/>
                </a:solidFill>
              </a:rPr>
              <a:t>IT framework </a:t>
            </a:r>
            <a:r>
              <a:rPr lang="en-US" sz="1600" dirty="0">
                <a:solidFill>
                  <a:srgbClr val="000000"/>
                </a:solidFill>
              </a:rPr>
              <a:t>to give interested users earlier access to parallel runs under development</a:t>
            </a:r>
          </a:p>
          <a:p>
            <a:pPr lvl="3">
              <a:lnSpc>
                <a:spcPct val="8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One solution would be an internal NWS NOMADS-like </a:t>
            </a:r>
            <a:r>
              <a:rPr lang="en-US" sz="1600" dirty="0">
                <a:solidFill>
                  <a:srgbClr val="000000"/>
                </a:solidFill>
              </a:rPr>
              <a:t>data distribution system </a:t>
            </a:r>
            <a:r>
              <a:rPr lang="en-US" sz="1600" dirty="0" smtClean="0">
                <a:solidFill>
                  <a:srgbClr val="000000"/>
                </a:solidFill>
              </a:rPr>
              <a:t>for Centers/WFOs to access and display gridded datasets from operational and parallel model runs in AWIPS2 (</a:t>
            </a:r>
            <a:r>
              <a:rPr lang="en-US" sz="1600" smtClean="0">
                <a:solidFill>
                  <a:srgbClr val="000000"/>
                </a:solidFill>
              </a:rPr>
              <a:t>IDP challenge)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914400" lvl="2" indent="0">
              <a:lnSpc>
                <a:spcPct val="80000"/>
              </a:lnSpc>
              <a:buNone/>
            </a:pPr>
            <a:endParaRPr lang="en-US" sz="1400" dirty="0" smtClean="0">
              <a:solidFill>
                <a:srgbClr val="000000"/>
              </a:solidFill>
            </a:endParaRPr>
          </a:p>
          <a:p>
            <a:pPr marL="457200" lvl="1" indent="0">
              <a:lnSpc>
                <a:spcPct val="80000"/>
              </a:lnSpc>
              <a:buNone/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82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</a:t>
            </a:r>
            <a:r>
              <a:rPr lang="en-US" sz="3200" dirty="0">
                <a:solidFill>
                  <a:srgbClr val="0000FF"/>
                </a:solidFill>
              </a:rPr>
              <a:t>Reflectivity (1 km AGL)         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12-hr Forecasts Valid 12z 10 Feb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		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041648"/>
            <a:ext cx="4298377" cy="2450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2" y="1526978"/>
            <a:ext cx="4298378" cy="245059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8377" cy="245059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8378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1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Simulated </a:t>
            </a:r>
            <a:r>
              <a:rPr lang="en-US" sz="3200" dirty="0">
                <a:solidFill>
                  <a:srgbClr val="0000FF"/>
                </a:solidFill>
              </a:rPr>
              <a:t>Reflectivity (1 km AGL)         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13-hr Forecasts Valid 13z 10 Feb 2013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6705600" y="30400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75910" name="Text Box 6"/>
          <p:cNvSpPr txBox="1">
            <a:spLocks noChangeArrowheads="1"/>
          </p:cNvSpPr>
          <p:nvPr/>
        </p:nvSpPr>
        <p:spPr bwMode="auto">
          <a:xfrm>
            <a:off x="2133600" y="2659063"/>
            <a:ext cx="502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5911" name="Text Box 7"/>
          <p:cNvSpPr txBox="1">
            <a:spLocks noChangeArrowheads="1"/>
          </p:cNvSpPr>
          <p:nvPr/>
        </p:nvSpPr>
        <p:spPr bwMode="auto">
          <a:xfrm>
            <a:off x="0" y="4953000"/>
            <a:ext cx="899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	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219201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NAM 4 km CONUS Nest			            4 km WRF-NMM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477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                 NSSL 4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km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WRF-ARW			          Observed Radar Mosaic              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648"/>
            <a:ext cx="4298378" cy="2450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27048"/>
            <a:ext cx="4298378" cy="245059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048"/>
            <a:ext cx="4298378" cy="245059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041648"/>
            <a:ext cx="4298378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1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Default Design">
  <a:themeElements>
    <a:clrScheme name="6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Default Design">
  <a:themeElements>
    <a:clrScheme name="6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12776</TotalTime>
  <Words>3754</Words>
  <Application>Microsoft Office PowerPoint</Application>
  <PresentationFormat>On-screen Show (4:3)</PresentationFormat>
  <Paragraphs>495</Paragraphs>
  <Slides>73</Slides>
  <Notes>47</Notes>
  <HiddenSlides>3</HiddenSlides>
  <MMClips>0</MMClips>
  <ScaleCrop>false</ScaleCrop>
  <HeadingPairs>
    <vt:vector size="6" baseType="variant"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90" baseType="lpstr">
      <vt:lpstr>Default Design</vt:lpstr>
      <vt:lpstr>3_Default Design</vt:lpstr>
      <vt:lpstr>8_Default Design</vt:lpstr>
      <vt:lpstr>1_Office Theme</vt:lpstr>
      <vt:lpstr>7_Default Design</vt:lpstr>
      <vt:lpstr>9_Default Design</vt:lpstr>
      <vt:lpstr>2_Office Theme</vt:lpstr>
      <vt:lpstr>10_Default Design</vt:lpstr>
      <vt:lpstr>2_Default Design</vt:lpstr>
      <vt:lpstr>3_Office Theme</vt:lpstr>
      <vt:lpstr>6_Office Theme</vt:lpstr>
      <vt:lpstr>7_Office Theme</vt:lpstr>
      <vt:lpstr>8_Office Theme</vt:lpstr>
      <vt:lpstr>9_Office Theme</vt:lpstr>
      <vt:lpstr>10_Office Theme</vt:lpstr>
      <vt:lpstr>Office Theme</vt:lpstr>
      <vt:lpstr>Drawing</vt:lpstr>
      <vt:lpstr>Storm Prediction Center Highlights NCEP Production Suite Review December 3, 2013  Steven Weiss, Israel Jirak, Chris Melick, Andy Dean, Patrick Marsh, and Russ Schneider Storm Prediction Center, Norman, OK</vt:lpstr>
      <vt:lpstr>Outline</vt:lpstr>
      <vt:lpstr> Good News From SPC Perspective</vt:lpstr>
      <vt:lpstr>PowerPoint Presentation</vt:lpstr>
      <vt:lpstr> SPC Mission and Responsibility</vt:lpstr>
      <vt:lpstr>Severe Weather Case of 10 February 2013</vt:lpstr>
      <vt:lpstr>Base Reflectivity Mosaic 23z 10 Feb 2013</vt:lpstr>
      <vt:lpstr>Simulated Reflectivity (1 km AGL)          12-hr Forecasts Valid 12z 10 Feb 2013</vt:lpstr>
      <vt:lpstr>Simulated Reflectivity (1 km AGL)          13-hr Forecasts Valid 13z 10 Feb 2013</vt:lpstr>
      <vt:lpstr>Simulated Reflectivity (1 km AGL)          14-hr Forecasts Valid 14z 10 Feb 2013</vt:lpstr>
      <vt:lpstr>Simulated Reflectivity (1 km AGL)          15-hr Forecasts Valid 15z 10 Feb 2013</vt:lpstr>
      <vt:lpstr>Simulated Reflectivity (1 km AGL)          16-hr Forecasts Valid 16z 10 Feb 2013</vt:lpstr>
      <vt:lpstr>Simulated Reflectivity (1 km AGL)          17-hr Forecasts Valid 17z 10 Feb 2013</vt:lpstr>
      <vt:lpstr>Simulated Reflectivity (1 km AGL)          18-hr Forecasts Valid 18z 10 Feb 2013</vt:lpstr>
      <vt:lpstr>Simulated Reflectivity (1 km AGL)          19-hr Forecasts Valid 19z 10 Feb 2013</vt:lpstr>
      <vt:lpstr>Simulated Reflectivity (1 km AGL)          20-hr Forecasts Valid 20z 10 Feb 2013</vt:lpstr>
      <vt:lpstr>Simulated Reflectivity (1 km AGL)          21-hr Forecasts Valid 21z 10 Feb 2013</vt:lpstr>
      <vt:lpstr>Simulated Reflectivity (1 km AGL)          22-hr Forecasts Valid 22z 10 Feb 2013</vt:lpstr>
      <vt:lpstr>Simulated Reflectivity (1 km AGL)          23-hr Forecasts Valid 23z 10 Feb 2013</vt:lpstr>
      <vt:lpstr>Simulated Reflectivity (1 km AGL)          24-hr Forecasts Valid 00z 11 Feb 2013</vt:lpstr>
      <vt:lpstr>Did 12z Model Runs Provide Improved Forecasts?</vt:lpstr>
      <vt:lpstr>Simulated Reflectivity (1 km AGL)          24-hr Forecasts Valid 00z 11 Feb 2013</vt:lpstr>
      <vt:lpstr>Simulated Reflectivity (1 km AGL)          12-hr Forecasts Valid 00z 11 Feb 2013</vt:lpstr>
      <vt:lpstr>Hourly Max Updraft Helicity(2-5 km AGL)                 24-hr Forecasts Valid 00z 11 Feb 2013</vt:lpstr>
      <vt:lpstr>Hourly Max Updraft Helicity(2-5 km AGL)                 12-hr Forecasts Valid 00z 11 Feb 2013</vt:lpstr>
      <vt:lpstr>12z and 18z HRRR Forecasts</vt:lpstr>
      <vt:lpstr>Simulated Composite Reflectivity          Forecasts Valid 21z 10 Feb 2013</vt:lpstr>
      <vt:lpstr>Simulated Composite Reflectivity          Forecasts Valid 22z 10 Feb 2013</vt:lpstr>
      <vt:lpstr>Simulated Composite Reflectivity          Forecasts Valid 23z 10 Feb 2013</vt:lpstr>
      <vt:lpstr>Simulated Composite Reflectivity          Forecasts Valid 00z 11 Feb 2013</vt:lpstr>
      <vt:lpstr>Hourly Max Updraft Helicity (2-5 km AGL)               Forecasts Valid 00z 11 Feb 2013</vt:lpstr>
      <vt:lpstr>Severe Weather Case of 20 May 2013</vt:lpstr>
      <vt:lpstr>Severe Weather Case of 20 May 2013</vt:lpstr>
      <vt:lpstr>Severe Weather Case of 20 May 2013</vt:lpstr>
      <vt:lpstr>Severe Weather Case of 20 May 2013</vt:lpstr>
      <vt:lpstr>Base Reflectivity Mosaic 20z 20 May 2013</vt:lpstr>
      <vt:lpstr>Simulated Reflectivity (1 km AGL)          18-hr Forecasts Valid 18z 20 May 2013</vt:lpstr>
      <vt:lpstr>Simulated Reflectivity (1 km AGL)          19-hr Forecasts Valid 19z 20 May 2013</vt:lpstr>
      <vt:lpstr>Simulated Reflectivity (1 km AGL)          20-hr Forecasts Valid 20z 20 May 2013</vt:lpstr>
      <vt:lpstr>Simulated Reflectivity (1 km AGL)          21-hr Forecasts Valid 21z 20 May 2013</vt:lpstr>
      <vt:lpstr>Simulated Reflectivity (1 km AGL)          22-hr Forecasts Valid 22z 20 May 2013</vt:lpstr>
      <vt:lpstr>Simulated Reflectivity (1 km AGL)          23-hr Forecasts Valid 23z 20 May 2013</vt:lpstr>
      <vt:lpstr>Simulated Reflectivity (1 km AGL)          24-hr Forecasts Valid 00z 21 May 2013</vt:lpstr>
      <vt:lpstr>Hourly Max Updraft Helicity (2-5 km AGL)                 20-hr Forecasts Valid 20z 20 May 2013</vt:lpstr>
      <vt:lpstr>Hourly Max Updraft Helicity (2-5 km AGL)                 21-hr Forecasts Valid 21z 20 May 2013</vt:lpstr>
      <vt:lpstr>Hourly Max Updraft Helicity (2-5 km AGL)                 22-hr Forecasts Valid 22z 20 May 2013</vt:lpstr>
      <vt:lpstr>Hourly Max Updraft Helicity (2-5 km AGL)                 23-hr Forecasts Valid 23z 20 May 2013</vt:lpstr>
      <vt:lpstr>Hourly Max Updraft Helicity (2-5 km AGL)                 24-hr Forecasts Valid 00z 21 May 2013</vt:lpstr>
      <vt:lpstr>NAM Nest Testing – 20 May Case</vt:lpstr>
      <vt:lpstr>Simulated Composite Reflectivity            22-hr Forecasts Valid 22z 20 May 2013      Vertical Cross-Section (top); Plan View (bottom)</vt:lpstr>
      <vt:lpstr>Objective Verification of CAM Reflectivity Forecasts </vt:lpstr>
      <vt:lpstr>Background</vt:lpstr>
      <vt:lpstr>Background</vt:lpstr>
      <vt:lpstr>Neighborhood Approach</vt:lpstr>
      <vt:lpstr>Neighborhood Metrics</vt:lpstr>
      <vt:lpstr>SPC Internal Webpage (Shared with MMB)    Utilizes database of gridded reflectivity forecasts and observations</vt:lpstr>
      <vt:lpstr>Example: 17 Nov 2013 Tornado Outbreak </vt:lpstr>
      <vt:lpstr>Example: 17 November in Midwest </vt:lpstr>
      <vt:lpstr>Example: 17 November in Midwest </vt:lpstr>
      <vt:lpstr>Reflectivity Summary Statistics 13z Nov 17 - 12z Nov 18, 2013: Midwest Region Stats for 40-km Neighborhood</vt:lpstr>
      <vt:lpstr>Reflectivity Summary Statistics August 13 – November 22, 2013: National Stats at Grid Point</vt:lpstr>
      <vt:lpstr>Reflectivity Summary Statistics August 13 – November 22, 2013 : National Stats for 40-km Neighborhood</vt:lpstr>
      <vt:lpstr>CAM Verification Summary</vt:lpstr>
      <vt:lpstr>Stormscale Ensemble Systems</vt:lpstr>
      <vt:lpstr>NOAA Hazardous Weather Testbed</vt:lpstr>
      <vt:lpstr>NOAA Hazardous Weather Testbed  Spring Forecasting Experiment Overview </vt:lpstr>
      <vt:lpstr>NOAA Hazardous Weather Testbed  Spring Forecasting Experiment Overview </vt:lpstr>
      <vt:lpstr>2013 HWT Spring Forecasting Experiment 3 Convection-Allowing Ensembles </vt:lpstr>
      <vt:lpstr>2013 HWT Spring Forecasting Experiment Display Tools to Extract and Summarize Information 24-hr UH Forecasts CAM Ensembles valid 21-00z 20 May 2013 </vt:lpstr>
      <vt:lpstr>2013 HWT Spring Forecasting Experiment Display Tools to Extract and Summarize Information                       12-hr UH Forecasts CAM Ensembles valid 21-00z 20 May 2013 </vt:lpstr>
      <vt:lpstr>2013 HWT Spring Forecasting Experiment 00z and 12z CAM Ensembles Comparison – SSEF and SSEO      Hourly Reflectivity Forecast Verification (Fractions Skill Score)  </vt:lpstr>
      <vt:lpstr>SPC Request List (1 of 2)</vt:lpstr>
      <vt:lpstr>SPC Request List (2 of 2) </vt:lpstr>
    </vt:vector>
  </TitlesOfParts>
  <Company>SPC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of Proximity Soundings to Develop  Baseline Climatologies of Convective Parameters  Steven J. Weiss weiss@spc.noaa.gov</dc:title>
  <dc:creator>Storm Prediction Center</dc:creator>
  <cp:lastModifiedBy>Steve</cp:lastModifiedBy>
  <cp:revision>1953</cp:revision>
  <dcterms:created xsi:type="dcterms:W3CDTF">2002-06-03T20:50:30Z</dcterms:created>
  <dcterms:modified xsi:type="dcterms:W3CDTF">2013-12-03T12:42:40Z</dcterms:modified>
</cp:coreProperties>
</file>