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7" r:id="rId2"/>
    <p:sldId id="264" r:id="rId3"/>
    <p:sldId id="332" r:id="rId4"/>
    <p:sldId id="259" r:id="rId5"/>
    <p:sldId id="282" r:id="rId6"/>
    <p:sldId id="325" r:id="rId7"/>
    <p:sldId id="377" r:id="rId8"/>
    <p:sldId id="319" r:id="rId9"/>
    <p:sldId id="361" r:id="rId10"/>
    <p:sldId id="362" r:id="rId11"/>
    <p:sldId id="324" r:id="rId12"/>
    <p:sldId id="280" r:id="rId13"/>
    <p:sldId id="307" r:id="rId14"/>
    <p:sldId id="364" r:id="rId15"/>
    <p:sldId id="365" r:id="rId16"/>
    <p:sldId id="339" r:id="rId17"/>
    <p:sldId id="309" r:id="rId18"/>
    <p:sldId id="318" r:id="rId19"/>
    <p:sldId id="300" r:id="rId20"/>
    <p:sldId id="269" r:id="rId21"/>
    <p:sldId id="290" r:id="rId22"/>
    <p:sldId id="320" r:id="rId23"/>
    <p:sldId id="333" r:id="rId24"/>
    <p:sldId id="334" r:id="rId25"/>
    <p:sldId id="356" r:id="rId26"/>
    <p:sldId id="370" r:id="rId27"/>
    <p:sldId id="330" r:id="rId28"/>
    <p:sldId id="371" r:id="rId29"/>
    <p:sldId id="372" r:id="rId30"/>
    <p:sldId id="286" r:id="rId31"/>
    <p:sldId id="331" r:id="rId32"/>
    <p:sldId id="380" r:id="rId33"/>
    <p:sldId id="321" r:id="rId34"/>
    <p:sldId id="312" r:id="rId35"/>
    <p:sldId id="323" r:id="rId36"/>
    <p:sldId id="277" r:id="rId37"/>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678"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6243110236220473E-2"/>
          <c:y val="3.4546998031496065E-2"/>
          <c:w val="0.79269635826771667"/>
          <c:h val="0.83584867125984386"/>
        </c:manualLayout>
      </c:layout>
      <c:barChart>
        <c:barDir val="col"/>
        <c:grouping val="clustered"/>
        <c:ser>
          <c:idx val="0"/>
          <c:order val="0"/>
          <c:tx>
            <c:strRef>
              <c:f>Sheet1!$B$1</c:f>
              <c:strCache>
                <c:ptCount val="1"/>
                <c:pt idx="0">
                  <c:v>Automated Ensemble</c:v>
                </c:pt>
              </c:strCache>
            </c:strRef>
          </c:tx>
          <c:spPr>
            <a:solidFill>
              <a:schemeClr val="tx1"/>
            </a:solidFill>
            <a:ln>
              <a:solidFill>
                <a:schemeClr val="tx1"/>
              </a:solidFill>
            </a:ln>
          </c:spPr>
          <c:cat>
            <c:strRef>
              <c:f>Sheet1!$A$2:$A$5</c:f>
              <c:strCache>
                <c:ptCount val="3"/>
                <c:pt idx="0">
                  <c:v>4"</c:v>
                </c:pt>
                <c:pt idx="1">
                  <c:v>8"</c:v>
                </c:pt>
                <c:pt idx="2">
                  <c:v>12"</c:v>
                </c:pt>
              </c:strCache>
            </c:strRef>
          </c:cat>
          <c:val>
            <c:numRef>
              <c:f>Sheet1!$B$2:$B$5</c:f>
              <c:numCache>
                <c:formatCode>General</c:formatCode>
                <c:ptCount val="4"/>
                <c:pt idx="0">
                  <c:v>0.252</c:v>
                </c:pt>
                <c:pt idx="1">
                  <c:v>0.15100000000000005</c:v>
                </c:pt>
                <c:pt idx="2">
                  <c:v>0.10100000000000002</c:v>
                </c:pt>
              </c:numCache>
            </c:numRef>
          </c:val>
        </c:ser>
        <c:ser>
          <c:idx val="1"/>
          <c:order val="1"/>
          <c:tx>
            <c:strRef>
              <c:f>Sheet1!$C$1</c:f>
              <c:strCache>
                <c:ptCount val="1"/>
                <c:pt idx="0">
                  <c:v>Final</c:v>
                </c:pt>
              </c:strCache>
            </c:strRef>
          </c:tx>
          <c:spPr>
            <a:solidFill>
              <a:srgbClr val="FF0000"/>
            </a:solidFill>
          </c:spPr>
          <c:cat>
            <c:strRef>
              <c:f>Sheet1!$A$2:$A$5</c:f>
              <c:strCache>
                <c:ptCount val="3"/>
                <c:pt idx="0">
                  <c:v>4"</c:v>
                </c:pt>
                <c:pt idx="1">
                  <c:v>8"</c:v>
                </c:pt>
                <c:pt idx="2">
                  <c:v>12"</c:v>
                </c:pt>
              </c:strCache>
            </c:strRef>
          </c:cat>
          <c:val>
            <c:numRef>
              <c:f>Sheet1!$C$2:$C$5</c:f>
              <c:numCache>
                <c:formatCode>General</c:formatCode>
                <c:ptCount val="4"/>
                <c:pt idx="0">
                  <c:v>0.24000000000000005</c:v>
                </c:pt>
                <c:pt idx="1">
                  <c:v>0.14100000000000001</c:v>
                </c:pt>
                <c:pt idx="2">
                  <c:v>8.5000000000000034E-2</c:v>
                </c:pt>
              </c:numCache>
            </c:numRef>
          </c:val>
        </c:ser>
        <c:dLbls/>
        <c:axId val="65657472"/>
        <c:axId val="65663360"/>
      </c:barChart>
      <c:catAx>
        <c:axId val="65657472"/>
        <c:scaling>
          <c:orientation val="minMax"/>
        </c:scaling>
        <c:axPos val="b"/>
        <c:numFmt formatCode="General" sourceLinked="1"/>
        <c:tickLblPos val="nextTo"/>
        <c:txPr>
          <a:bodyPr/>
          <a:lstStyle/>
          <a:p>
            <a:pPr>
              <a:defRPr sz="1998" b="1">
                <a:solidFill>
                  <a:schemeClr val="tx1"/>
                </a:solidFill>
              </a:defRPr>
            </a:pPr>
            <a:endParaRPr lang="en-US"/>
          </a:p>
        </c:txPr>
        <c:crossAx val="65663360"/>
        <c:crosses val="autoZero"/>
        <c:auto val="1"/>
        <c:lblAlgn val="ctr"/>
        <c:lblOffset val="100"/>
      </c:catAx>
      <c:valAx>
        <c:axId val="65663360"/>
        <c:scaling>
          <c:orientation val="minMax"/>
        </c:scaling>
        <c:axPos val="l"/>
        <c:majorGridlines/>
        <c:numFmt formatCode="General" sourceLinked="1"/>
        <c:tickLblPos val="nextTo"/>
        <c:txPr>
          <a:bodyPr/>
          <a:lstStyle/>
          <a:p>
            <a:pPr>
              <a:defRPr sz="1998" b="1">
                <a:solidFill>
                  <a:schemeClr val="tx1"/>
                </a:solidFill>
              </a:defRPr>
            </a:pPr>
            <a:endParaRPr lang="en-US"/>
          </a:p>
        </c:txPr>
        <c:crossAx val="65657472"/>
        <c:crosses val="autoZero"/>
        <c:crossBetween val="between"/>
      </c:valAx>
      <c:spPr>
        <a:noFill/>
        <a:ln w="25393">
          <a:noFill/>
        </a:ln>
      </c:spPr>
    </c:plotArea>
    <c:legend>
      <c:legendPos val="r"/>
      <c:legendEntry>
        <c:idx val="0"/>
        <c:txPr>
          <a:bodyPr/>
          <a:lstStyle/>
          <a:p>
            <a:pPr>
              <a:defRPr>
                <a:solidFill>
                  <a:schemeClr val="tx1"/>
                </a:solidFill>
              </a:defRPr>
            </a:pPr>
            <a:endParaRPr lang="en-US"/>
          </a:p>
        </c:txPr>
      </c:legendEntry>
      <c:legendEntry>
        <c:idx val="1"/>
        <c:txPr>
          <a:bodyPr/>
          <a:lstStyle/>
          <a:p>
            <a:pPr>
              <a:defRPr>
                <a:solidFill>
                  <a:srgbClr val="FF3300"/>
                </a:solidFill>
              </a:defRPr>
            </a:pPr>
            <a:endParaRPr lang="en-US"/>
          </a:p>
        </c:txPr>
      </c:legendEntry>
      <c:layout>
        <c:manualLayout>
          <c:xMode val="edge"/>
          <c:yMode val="edge"/>
          <c:x val="0.55388408027943881"/>
          <c:y val="1.7902762154730668E-3"/>
          <c:w val="0.41801101178142208"/>
          <c:h val="0.27305636795400601"/>
        </c:manualLayout>
      </c:layout>
    </c:legend>
    <c:plotVisOnly val="1"/>
    <c:dispBlanksAs val="gap"/>
  </c:chart>
  <c:spPr>
    <a:noFill/>
    <a:ln>
      <a:no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666666666666672"/>
          <c:y val="3.5545023696682464E-2"/>
          <c:w val="0.79545454545454541"/>
          <c:h val="0.83175355450236954"/>
        </c:manualLayout>
      </c:layout>
      <c:barChart>
        <c:barDir val="col"/>
        <c:grouping val="clustered"/>
        <c:ser>
          <c:idx val="0"/>
          <c:order val="0"/>
          <c:tx>
            <c:strRef>
              <c:f>Sheet1!$B$1</c:f>
              <c:strCache>
                <c:ptCount val="1"/>
                <c:pt idx="0">
                  <c:v>Automated Ensemble</c:v>
                </c:pt>
              </c:strCache>
            </c:strRef>
          </c:tx>
          <c:spPr>
            <a:solidFill>
              <a:schemeClr val="tx1"/>
            </a:solidFill>
            <a:ln>
              <a:solidFill>
                <a:schemeClr val="tx1"/>
              </a:solidFill>
            </a:ln>
          </c:spPr>
          <c:cat>
            <c:strRef>
              <c:f>Sheet1!$A$2:$A$5</c:f>
              <c:strCache>
                <c:ptCount val="3"/>
                <c:pt idx="0">
                  <c:v>4"</c:v>
                </c:pt>
                <c:pt idx="1">
                  <c:v>8"</c:v>
                </c:pt>
                <c:pt idx="2">
                  <c:v>12"</c:v>
                </c:pt>
              </c:strCache>
            </c:strRef>
          </c:cat>
          <c:val>
            <c:numRef>
              <c:f>Sheet1!$B$2:$B$5</c:f>
              <c:numCache>
                <c:formatCode>General</c:formatCode>
                <c:ptCount val="4"/>
                <c:pt idx="0">
                  <c:v>0.17</c:v>
                </c:pt>
                <c:pt idx="1">
                  <c:v>6.0000000000000019E-2</c:v>
                </c:pt>
                <c:pt idx="2">
                  <c:v>1.0000000000000004E-2</c:v>
                </c:pt>
              </c:numCache>
            </c:numRef>
          </c:val>
        </c:ser>
        <c:ser>
          <c:idx val="1"/>
          <c:order val="1"/>
          <c:tx>
            <c:strRef>
              <c:f>Sheet1!$C$1</c:f>
              <c:strCache>
                <c:ptCount val="1"/>
                <c:pt idx="0">
                  <c:v>Final</c:v>
                </c:pt>
              </c:strCache>
            </c:strRef>
          </c:tx>
          <c:spPr>
            <a:solidFill>
              <a:srgbClr val="FF0000"/>
            </a:solidFill>
          </c:spPr>
          <c:cat>
            <c:strRef>
              <c:f>Sheet1!$A$2:$A$5</c:f>
              <c:strCache>
                <c:ptCount val="3"/>
                <c:pt idx="0">
                  <c:v>4"</c:v>
                </c:pt>
                <c:pt idx="1">
                  <c:v>8"</c:v>
                </c:pt>
                <c:pt idx="2">
                  <c:v>12"</c:v>
                </c:pt>
              </c:strCache>
            </c:strRef>
          </c:cat>
          <c:val>
            <c:numRef>
              <c:f>Sheet1!$C$2:$C$5</c:f>
              <c:numCache>
                <c:formatCode>General</c:formatCode>
                <c:ptCount val="4"/>
                <c:pt idx="0">
                  <c:v>0.2</c:v>
                </c:pt>
                <c:pt idx="1">
                  <c:v>0.13</c:v>
                </c:pt>
                <c:pt idx="2">
                  <c:v>7.5000000000000011E-2</c:v>
                </c:pt>
              </c:numCache>
            </c:numRef>
          </c:val>
        </c:ser>
        <c:dLbls/>
        <c:axId val="65788544"/>
        <c:axId val="65794432"/>
      </c:barChart>
      <c:catAx>
        <c:axId val="65788544"/>
        <c:scaling>
          <c:orientation val="minMax"/>
        </c:scaling>
        <c:axPos val="b"/>
        <c:numFmt formatCode="General" sourceLinked="1"/>
        <c:tickLblPos val="nextTo"/>
        <c:txPr>
          <a:bodyPr/>
          <a:lstStyle/>
          <a:p>
            <a:pPr>
              <a:defRPr sz="2080" b="1">
                <a:solidFill>
                  <a:schemeClr val="tx1"/>
                </a:solidFill>
              </a:defRPr>
            </a:pPr>
            <a:endParaRPr lang="en-US"/>
          </a:p>
        </c:txPr>
        <c:crossAx val="65794432"/>
        <c:crosses val="autoZero"/>
        <c:auto val="1"/>
        <c:lblAlgn val="ctr"/>
        <c:lblOffset val="100"/>
      </c:catAx>
      <c:valAx>
        <c:axId val="65794432"/>
        <c:scaling>
          <c:orientation val="minMax"/>
          <c:max val="0.35000000000000014"/>
          <c:min val="0"/>
        </c:scaling>
        <c:axPos val="l"/>
        <c:majorGridlines/>
        <c:numFmt formatCode="General" sourceLinked="1"/>
        <c:tickLblPos val="nextTo"/>
        <c:txPr>
          <a:bodyPr/>
          <a:lstStyle/>
          <a:p>
            <a:pPr>
              <a:defRPr sz="2080" b="1">
                <a:solidFill>
                  <a:schemeClr val="tx1"/>
                </a:solidFill>
              </a:defRPr>
            </a:pPr>
            <a:endParaRPr lang="en-US"/>
          </a:p>
        </c:txPr>
        <c:crossAx val="65788544"/>
        <c:crosses val="autoZero"/>
        <c:crossBetween val="between"/>
        <c:majorUnit val="5.0000000000000024E-2"/>
        <c:minorUnit val="1.0000000000000005E-2"/>
      </c:valAx>
      <c:spPr>
        <a:noFill/>
        <a:ln w="25385">
          <a:noFill/>
        </a:ln>
      </c:spPr>
    </c:plotArea>
    <c:legend>
      <c:legendPos val="r"/>
      <c:legendEntry>
        <c:idx val="0"/>
        <c:txPr>
          <a:bodyPr/>
          <a:lstStyle/>
          <a:p>
            <a:pPr>
              <a:defRPr>
                <a:solidFill>
                  <a:schemeClr val="tx1"/>
                </a:solidFill>
              </a:defRPr>
            </a:pPr>
            <a:endParaRPr lang="en-US"/>
          </a:p>
        </c:txPr>
      </c:legendEntry>
      <c:legendEntry>
        <c:idx val="1"/>
        <c:txPr>
          <a:bodyPr/>
          <a:lstStyle/>
          <a:p>
            <a:pPr>
              <a:defRPr>
                <a:solidFill>
                  <a:srgbClr val="FF3300"/>
                </a:solidFill>
              </a:defRPr>
            </a:pPr>
            <a:endParaRPr lang="en-US"/>
          </a:p>
        </c:txPr>
      </c:legendEntry>
      <c:layout>
        <c:manualLayout>
          <c:xMode val="edge"/>
          <c:yMode val="edge"/>
          <c:x val="0.11056271331110193"/>
          <c:y val="3.7788828329741585E-2"/>
          <c:w val="0.431674754318501"/>
          <c:h val="0.3070975900739682"/>
        </c:manualLayout>
      </c:layout>
    </c:legend>
    <c:plotVisOnly val="1"/>
    <c:dispBlanksAs val="gap"/>
  </c:chart>
  <c:spPr>
    <a:noFill/>
    <a:ln>
      <a:noFill/>
    </a:ln>
  </c:spPr>
  <c:txPr>
    <a:bodyPr/>
    <a:lstStyle/>
    <a:p>
      <a:pPr>
        <a:defRPr sz="1872"/>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1645"/>
          </a:xfrm>
          <a:prstGeom prst="rect">
            <a:avLst/>
          </a:prstGeom>
        </p:spPr>
        <p:txBody>
          <a:bodyPr vert="horz" lIns="92382" tIns="46191" rIns="92382" bIns="46191" rtlCol="0"/>
          <a:lstStyle>
            <a:lvl1pPr algn="r">
              <a:defRPr sz="1200"/>
            </a:lvl1pPr>
          </a:lstStyle>
          <a:p>
            <a:fld id="{219C272B-AD72-4BDF-853C-4380335B3FC3}" type="datetimeFigureOut">
              <a:rPr lang="en-US" smtClean="0"/>
              <a:pPr/>
              <a:t>11/29/2013</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69653"/>
            <a:ext cx="3004820" cy="461645"/>
          </a:xfrm>
          <a:prstGeom prst="rect">
            <a:avLst/>
          </a:prstGeom>
        </p:spPr>
        <p:txBody>
          <a:bodyPr vert="horz" lIns="92382" tIns="46191" rIns="92382" bIns="46191" rtlCol="0" anchor="b"/>
          <a:lstStyle>
            <a:lvl1pPr algn="r">
              <a:defRPr sz="1200"/>
            </a:lvl1pPr>
          </a:lstStyle>
          <a:p>
            <a:fld id="{3A51C8AF-5058-4E54-8D05-D1C03C9D930C}" type="slidenum">
              <a:rPr lang="en-US" smtClean="0"/>
              <a:pPr/>
              <a:t>‹#›</a:t>
            </a:fld>
            <a:endParaRPr lang="en-US"/>
          </a:p>
        </p:txBody>
      </p:sp>
    </p:spTree>
    <p:extLst>
      <p:ext uri="{BB962C8B-B14F-4D97-AF65-F5344CB8AC3E}">
        <p14:creationId xmlns:p14="http://schemas.microsoft.com/office/powerpoint/2010/main" xmlns="" val="135108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6" y="0"/>
            <a:ext cx="3004820" cy="461645"/>
          </a:xfrm>
          <a:prstGeom prst="rect">
            <a:avLst/>
          </a:prstGeom>
        </p:spPr>
        <p:txBody>
          <a:bodyPr vert="horz" lIns="92382" tIns="46191" rIns="92382" bIns="46191" rtlCol="0"/>
          <a:lstStyle>
            <a:lvl1pPr algn="r">
              <a:defRPr sz="1200"/>
            </a:lvl1pPr>
          </a:lstStyle>
          <a:p>
            <a:fld id="{49E5AFAA-2F53-450E-B7E3-DFAEE4F8DBA7}" type="datetimeFigureOut">
              <a:rPr lang="en-US" smtClean="0"/>
              <a:pPr/>
              <a:t>11/29/2013</a:t>
            </a:fld>
            <a:endParaRPr lang="en-US"/>
          </a:p>
        </p:txBody>
      </p:sp>
      <p:sp>
        <p:nvSpPr>
          <p:cNvPr id="4" name="Slide Image Placeholder 3"/>
          <p:cNvSpPr>
            <a:spLocks noGrp="1" noRot="1" noChangeAspect="1"/>
          </p:cNvSpPr>
          <p:nvPr>
            <p:ph type="sldImg" idx="2"/>
          </p:nvPr>
        </p:nvSpPr>
        <p:spPr>
          <a:xfrm>
            <a:off x="1158875" y="690563"/>
            <a:ext cx="4616450" cy="3462337"/>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9"/>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69653"/>
            <a:ext cx="3004820" cy="461645"/>
          </a:xfrm>
          <a:prstGeom prst="rect">
            <a:avLst/>
          </a:prstGeom>
        </p:spPr>
        <p:txBody>
          <a:bodyPr vert="horz" lIns="92382" tIns="46191" rIns="92382" bIns="46191" rtlCol="0" anchor="b"/>
          <a:lstStyle>
            <a:lvl1pPr algn="r">
              <a:defRPr sz="1200"/>
            </a:lvl1pPr>
          </a:lstStyle>
          <a:p>
            <a:fld id="{0BE1B902-64F0-4A5E-ABBC-D6E01D5E2E45}" type="slidenum">
              <a:rPr lang="en-US" smtClean="0"/>
              <a:pPr/>
              <a:t>‹#›</a:t>
            </a:fld>
            <a:endParaRPr lang="en-US"/>
          </a:p>
        </p:txBody>
      </p:sp>
    </p:spTree>
    <p:extLst>
      <p:ext uri="{BB962C8B-B14F-4D97-AF65-F5344CB8AC3E}">
        <p14:creationId xmlns:p14="http://schemas.microsoft.com/office/powerpoint/2010/main" xmlns="" val="367345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50D9BA7-ECD1-42B5-81E0-948FAF2250F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9"/>
            <a:ext cx="5548614" cy="277915"/>
          </a:xfrm>
          <a:prstGeom prst="rect">
            <a:avLst/>
          </a:prstGeom>
          <a:noFill/>
          <a:ln>
            <a:noFill/>
          </a:ln>
        </p:spPr>
        <p:txBody>
          <a:bodyPr lIns="91884" tIns="45942" rIns="91884" bIns="45942" anchor="t" anchorCtr="0">
            <a:spAutoFit/>
          </a:bodyPr>
          <a:lstStyle/>
          <a:p>
            <a:endParaRPr/>
          </a:p>
        </p:txBody>
      </p:sp>
      <p:sp>
        <p:nvSpPr>
          <p:cNvPr id="322" name="Shape 322"/>
          <p:cNvSpPr txBox="1"/>
          <p:nvPr/>
        </p:nvSpPr>
        <p:spPr>
          <a:xfrm>
            <a:off x="3927919" y="8953412"/>
            <a:ext cx="3004714" cy="277915"/>
          </a:xfrm>
          <a:prstGeom prst="rect">
            <a:avLst/>
          </a:prstGeom>
          <a:noFill/>
          <a:ln>
            <a:noFill/>
          </a:ln>
        </p:spPr>
        <p:txBody>
          <a:bodyPr lIns="91884" tIns="45942" rIns="91884" bIns="45942"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9" y="8953412"/>
            <a:ext cx="3004714" cy="277915"/>
          </a:xfrm>
          <a:prstGeom prst="rect">
            <a:avLst/>
          </a:prstGeom>
          <a:noFill/>
          <a:ln>
            <a:noFill/>
          </a:ln>
        </p:spPr>
        <p:txBody>
          <a:bodyPr lIns="91884" tIns="45942" rIns="91884" bIns="45942" anchor="b" anchorCtr="0">
            <a:spAutoFit/>
          </a:bodyPr>
          <a:lstStyle/>
          <a:p>
            <a:pPr>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9"/>
            <a:ext cx="5548614" cy="277915"/>
          </a:xfrm>
          <a:prstGeom prst="rect">
            <a:avLst/>
          </a:prstGeom>
          <a:noFill/>
          <a:ln>
            <a:noFill/>
          </a:ln>
        </p:spPr>
        <p:txBody>
          <a:bodyPr lIns="91884" tIns="45942" rIns="91884" bIns="45942" anchor="t" anchorCtr="0">
            <a:spAutoFit/>
          </a:bodyPr>
          <a:lstStyle/>
          <a:p>
            <a:endParaRPr/>
          </a:p>
        </p:txBody>
      </p:sp>
      <p:sp>
        <p:nvSpPr>
          <p:cNvPr id="322" name="Shape 322"/>
          <p:cNvSpPr txBox="1"/>
          <p:nvPr/>
        </p:nvSpPr>
        <p:spPr>
          <a:xfrm>
            <a:off x="3927919" y="8953412"/>
            <a:ext cx="3004714" cy="277915"/>
          </a:xfrm>
          <a:prstGeom prst="rect">
            <a:avLst/>
          </a:prstGeom>
          <a:noFill/>
          <a:ln>
            <a:noFill/>
          </a:ln>
        </p:spPr>
        <p:txBody>
          <a:bodyPr lIns="91884" tIns="45942" rIns="91884" bIns="45942"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9" y="8953412"/>
            <a:ext cx="3004714" cy="277915"/>
          </a:xfrm>
          <a:prstGeom prst="rect">
            <a:avLst/>
          </a:prstGeom>
          <a:noFill/>
          <a:ln>
            <a:noFill/>
          </a:ln>
        </p:spPr>
        <p:txBody>
          <a:bodyPr lIns="91884" tIns="45942" rIns="91884" bIns="45942" anchor="b" anchorCtr="0">
            <a:spAutoFit/>
          </a:bodyPr>
          <a:lstStyle/>
          <a:p>
            <a:pPr>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9"/>
            <a:ext cx="5548614" cy="277915"/>
          </a:xfrm>
          <a:prstGeom prst="rect">
            <a:avLst/>
          </a:prstGeom>
          <a:noFill/>
          <a:ln>
            <a:noFill/>
          </a:ln>
        </p:spPr>
        <p:txBody>
          <a:bodyPr lIns="91884" tIns="45942" rIns="91884" bIns="45942" anchor="t" anchorCtr="0">
            <a:spAutoFit/>
          </a:bodyPr>
          <a:lstStyle/>
          <a:p>
            <a:endParaRPr/>
          </a:p>
        </p:txBody>
      </p:sp>
      <p:sp>
        <p:nvSpPr>
          <p:cNvPr id="322" name="Shape 322"/>
          <p:cNvSpPr txBox="1"/>
          <p:nvPr/>
        </p:nvSpPr>
        <p:spPr>
          <a:xfrm>
            <a:off x="3927919" y="8953412"/>
            <a:ext cx="3004714" cy="277915"/>
          </a:xfrm>
          <a:prstGeom prst="rect">
            <a:avLst/>
          </a:prstGeom>
          <a:noFill/>
          <a:ln>
            <a:noFill/>
          </a:ln>
        </p:spPr>
        <p:txBody>
          <a:bodyPr lIns="91884" tIns="45942" rIns="91884" bIns="45942"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9" y="8953412"/>
            <a:ext cx="3004714" cy="277915"/>
          </a:xfrm>
          <a:prstGeom prst="rect">
            <a:avLst/>
          </a:prstGeom>
          <a:noFill/>
          <a:ln>
            <a:noFill/>
          </a:ln>
        </p:spPr>
        <p:txBody>
          <a:bodyPr lIns="91884" tIns="45942" rIns="91884" bIns="45942" anchor="b" anchorCtr="0">
            <a:spAutoFit/>
          </a:bodyPr>
          <a:lstStyle/>
          <a:p>
            <a:pPr>
              <a:buNone/>
            </a:pP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3637"/>
            <a:fld id="{5C697452-F6F9-4BF8-81ED-E1FF6C64F2EC}" type="slidenum">
              <a:rPr lang="en-US" smtClean="0">
                <a:latin typeface="Arial" pitchFamily="34" charset="0"/>
              </a:rPr>
              <a:pPr defTabSz="923637"/>
              <a:t>21</a:t>
            </a:fld>
            <a:endParaRPr lang="en-US" dirty="0" smtClean="0">
              <a:latin typeface="Arial" pitchFamily="34" charset="0"/>
            </a:endParaRPr>
          </a:p>
        </p:txBody>
      </p:sp>
      <p:sp>
        <p:nvSpPr>
          <p:cNvPr id="30723" name="Rectangle 7"/>
          <p:cNvSpPr txBox="1">
            <a:spLocks noGrp="1" noChangeArrowheads="1"/>
          </p:cNvSpPr>
          <p:nvPr/>
        </p:nvSpPr>
        <p:spPr bwMode="auto">
          <a:xfrm>
            <a:off x="3930845" y="8774876"/>
            <a:ext cx="3003357" cy="458025"/>
          </a:xfrm>
          <a:prstGeom prst="rect">
            <a:avLst/>
          </a:prstGeom>
          <a:noFill/>
          <a:ln w="9525">
            <a:noFill/>
            <a:miter lim="800000"/>
            <a:headEnd/>
            <a:tailEnd/>
          </a:ln>
        </p:spPr>
        <p:txBody>
          <a:bodyPr lIns="92534" tIns="46268" rIns="92534" bIns="46268" anchor="b"/>
          <a:lstStyle/>
          <a:p>
            <a:pPr algn="r" defTabSz="923637"/>
            <a:fld id="{C0E4D098-5116-4F68-BBB9-5BCD51E3E7B4}" type="slidenum">
              <a:rPr lang="en-US" sz="1200"/>
              <a:pPr algn="r" defTabSz="923637"/>
              <a:t>21</a:t>
            </a:fld>
            <a:endParaRPr lang="en-US" sz="1200" dirty="0"/>
          </a:p>
        </p:txBody>
      </p:sp>
      <p:sp>
        <p:nvSpPr>
          <p:cNvPr id="30724" name="Rectangle 2"/>
          <p:cNvSpPr>
            <a:spLocks noGrp="1" noRot="1" noChangeAspect="1" noChangeArrowheads="1" noTextEdit="1"/>
          </p:cNvSpPr>
          <p:nvPr>
            <p:ph type="sldImg"/>
          </p:nvPr>
        </p:nvSpPr>
        <p:spPr>
          <a:xfrm>
            <a:off x="1177925" y="684213"/>
            <a:ext cx="4578350" cy="3433762"/>
          </a:xfrm>
          <a:ln/>
        </p:spPr>
      </p:sp>
      <p:sp>
        <p:nvSpPr>
          <p:cNvPr id="30725" name="Rectangle 3"/>
          <p:cNvSpPr>
            <a:spLocks noGrp="1" noChangeArrowheads="1"/>
          </p:cNvSpPr>
          <p:nvPr>
            <p:ph type="body" idx="1"/>
          </p:nvPr>
        </p:nvSpPr>
        <p:spPr>
          <a:xfrm>
            <a:off x="913385" y="4347302"/>
            <a:ext cx="5105864" cy="4197775"/>
          </a:xfrm>
          <a:noFill/>
          <a:ln/>
        </p:spPr>
        <p:txBody>
          <a:bodyPr lIns="90906" tIns="45452" rIns="90906" bIns="45452"/>
          <a:lstStyle/>
          <a:p>
            <a:pPr eaLnBrk="1" hangingPunct="1"/>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9"/>
            <a:ext cx="5548614" cy="277915"/>
          </a:xfrm>
          <a:prstGeom prst="rect">
            <a:avLst/>
          </a:prstGeom>
          <a:noFill/>
          <a:ln>
            <a:noFill/>
          </a:ln>
        </p:spPr>
        <p:txBody>
          <a:bodyPr lIns="91884" tIns="45942" rIns="91884" bIns="45942" anchor="t" anchorCtr="0">
            <a:spAutoFit/>
          </a:bodyPr>
          <a:lstStyle/>
          <a:p>
            <a:endParaRPr/>
          </a:p>
        </p:txBody>
      </p:sp>
      <p:sp>
        <p:nvSpPr>
          <p:cNvPr id="322" name="Shape 322"/>
          <p:cNvSpPr txBox="1"/>
          <p:nvPr/>
        </p:nvSpPr>
        <p:spPr>
          <a:xfrm>
            <a:off x="3927919" y="8953412"/>
            <a:ext cx="3004714" cy="277915"/>
          </a:xfrm>
          <a:prstGeom prst="rect">
            <a:avLst/>
          </a:prstGeom>
          <a:noFill/>
          <a:ln>
            <a:noFill/>
          </a:ln>
        </p:spPr>
        <p:txBody>
          <a:bodyPr lIns="91884" tIns="45942" rIns="91884" bIns="45942"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9" y="8953412"/>
            <a:ext cx="3004714" cy="277915"/>
          </a:xfrm>
          <a:prstGeom prst="rect">
            <a:avLst/>
          </a:prstGeom>
          <a:noFill/>
          <a:ln>
            <a:noFill/>
          </a:ln>
        </p:spPr>
        <p:txBody>
          <a:bodyPr lIns="91884" tIns="45942" rIns="91884" bIns="45942" anchor="b" anchorCtr="0">
            <a:spAutoFit/>
          </a:bodyPr>
          <a:lstStyle/>
          <a:p>
            <a:pPr>
              <a:buNone/>
            </a:pPr>
            <a:r>
              <a:rPr 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Times New Roman" pitchFamily="-102" charset="0"/>
              <a:ea typeface="ＭＳ Ｐゴシック" pitchFamily="-102"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Times New Roman" pitchFamily="-102" charset="0"/>
                <a:ea typeface="ＭＳ Ｐゴシック" pitchFamily="-102" charset="-128"/>
              </a:defRPr>
            </a:lvl1pPr>
            <a:lvl2pPr marL="750602" indent="-288693" eaLnBrk="0" hangingPunct="0">
              <a:defRPr sz="1400">
                <a:solidFill>
                  <a:schemeClr val="tx1"/>
                </a:solidFill>
                <a:latin typeface="Times New Roman" pitchFamily="-102" charset="0"/>
                <a:ea typeface="ＭＳ Ｐゴシック" pitchFamily="-102" charset="-128"/>
              </a:defRPr>
            </a:lvl2pPr>
            <a:lvl3pPr marL="1154773" indent="-230955" eaLnBrk="0" hangingPunct="0">
              <a:defRPr sz="1400">
                <a:solidFill>
                  <a:schemeClr val="tx1"/>
                </a:solidFill>
                <a:latin typeface="Times New Roman" pitchFamily="-102" charset="0"/>
                <a:ea typeface="ＭＳ Ｐゴシック" pitchFamily="-102" charset="-128"/>
              </a:defRPr>
            </a:lvl3pPr>
            <a:lvl4pPr marL="1616682" indent="-230955" eaLnBrk="0" hangingPunct="0">
              <a:defRPr sz="1400">
                <a:solidFill>
                  <a:schemeClr val="tx1"/>
                </a:solidFill>
                <a:latin typeface="Times New Roman" pitchFamily="-102" charset="0"/>
                <a:ea typeface="ＭＳ Ｐゴシック" pitchFamily="-102" charset="-128"/>
              </a:defRPr>
            </a:lvl4pPr>
            <a:lvl5pPr marL="2078591" indent="-230955" eaLnBrk="0" hangingPunct="0">
              <a:defRPr sz="1400">
                <a:solidFill>
                  <a:schemeClr val="tx1"/>
                </a:solidFill>
                <a:latin typeface="Times New Roman" pitchFamily="-102" charset="0"/>
                <a:ea typeface="ＭＳ Ｐゴシック" pitchFamily="-102" charset="-128"/>
              </a:defRPr>
            </a:lvl5pPr>
            <a:lvl6pPr marL="2540500" indent="-230955"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6pPr>
            <a:lvl7pPr marL="3002410" indent="-230955"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7pPr>
            <a:lvl8pPr marL="3464319" indent="-230955"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8pPr>
            <a:lvl9pPr marL="3926228" indent="-230955"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9pPr>
          </a:lstStyle>
          <a:p>
            <a:pPr eaLnBrk="1" hangingPunct="1"/>
            <a:fld id="{B6FB0DF8-833A-4530-B929-8AA7E9988BA9}" type="slidenum">
              <a:rPr lang="en-US" sz="1200">
                <a:solidFill>
                  <a:prstClr val="black"/>
                </a:solidFill>
              </a:rPr>
              <a:pPr eaLnBrk="1" hangingPunct="1"/>
              <a:t>23</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Times New Roman" pitchFamily="-102" charset="0"/>
              <a:ea typeface="ＭＳ Ｐゴシック" pitchFamily="-102"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Times New Roman" pitchFamily="-102" charset="0"/>
                <a:ea typeface="ＭＳ Ｐゴシック" pitchFamily="-102" charset="-128"/>
              </a:defRPr>
            </a:lvl1pPr>
            <a:lvl2pPr marL="750602" indent="-288693" eaLnBrk="0" hangingPunct="0">
              <a:defRPr sz="1400">
                <a:solidFill>
                  <a:schemeClr val="tx1"/>
                </a:solidFill>
                <a:latin typeface="Times New Roman" pitchFamily="-102" charset="0"/>
                <a:ea typeface="ＭＳ Ｐゴシック" pitchFamily="-102" charset="-128"/>
              </a:defRPr>
            </a:lvl2pPr>
            <a:lvl3pPr marL="1154773" indent="-230955" eaLnBrk="0" hangingPunct="0">
              <a:defRPr sz="1400">
                <a:solidFill>
                  <a:schemeClr val="tx1"/>
                </a:solidFill>
                <a:latin typeface="Times New Roman" pitchFamily="-102" charset="0"/>
                <a:ea typeface="ＭＳ Ｐゴシック" pitchFamily="-102" charset="-128"/>
              </a:defRPr>
            </a:lvl3pPr>
            <a:lvl4pPr marL="1616682" indent="-230955" eaLnBrk="0" hangingPunct="0">
              <a:defRPr sz="1400">
                <a:solidFill>
                  <a:schemeClr val="tx1"/>
                </a:solidFill>
                <a:latin typeface="Times New Roman" pitchFamily="-102" charset="0"/>
                <a:ea typeface="ＭＳ Ｐゴシック" pitchFamily="-102" charset="-128"/>
              </a:defRPr>
            </a:lvl4pPr>
            <a:lvl5pPr marL="2078591" indent="-230955" eaLnBrk="0" hangingPunct="0">
              <a:defRPr sz="1400">
                <a:solidFill>
                  <a:schemeClr val="tx1"/>
                </a:solidFill>
                <a:latin typeface="Times New Roman" pitchFamily="-102" charset="0"/>
                <a:ea typeface="ＭＳ Ｐゴシック" pitchFamily="-102" charset="-128"/>
              </a:defRPr>
            </a:lvl5pPr>
            <a:lvl6pPr marL="2540500" indent="-230955"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6pPr>
            <a:lvl7pPr marL="3002410" indent="-230955"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7pPr>
            <a:lvl8pPr marL="3464319" indent="-230955"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8pPr>
            <a:lvl9pPr marL="3926228" indent="-230955"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9pPr>
          </a:lstStyle>
          <a:p>
            <a:pPr eaLnBrk="1" hangingPunct="1"/>
            <a:fld id="{B519E4E8-1F58-42CD-829A-F2051FCE685C}" type="slidenum">
              <a:rPr lang="en-US" sz="1200">
                <a:solidFill>
                  <a:prstClr val="black"/>
                </a:solidFill>
              </a:rPr>
              <a:pPr eaLnBrk="1" hangingPunct="1"/>
              <a:t>24</a:t>
            </a:fld>
            <a:endParaRPr lang="en-US"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22532" name="Slide Number Placeholder 3"/>
          <p:cNvSpPr txBox="1">
            <a:spLocks noGrp="1"/>
          </p:cNvSpPr>
          <p:nvPr/>
        </p:nvSpPr>
        <p:spPr bwMode="auto">
          <a:xfrm>
            <a:off x="3929381" y="8771255"/>
            <a:ext cx="3004820" cy="461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79" tIns="46189" rIns="92379" bIns="46189" anchor="b"/>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algn="r" eaLnBrk="1" hangingPunct="1"/>
            <a:fld id="{E3CDCCD7-67F9-4AFA-BE0E-D182EA5F2745}" type="slidenum">
              <a:rPr lang="en-US" sz="1200" u="sng"/>
              <a:pPr algn="r" eaLnBrk="1" hangingPunct="1"/>
              <a:t>25</a:t>
            </a:fld>
            <a:endParaRPr lang="en-US" sz="1200" u="sn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098" eaLnBrk="0" hangingPunct="0">
              <a:defRPr sz="2700">
                <a:solidFill>
                  <a:srgbClr val="FFFFFF"/>
                </a:solidFill>
                <a:latin typeface="Arial" pitchFamily="34" charset="0"/>
              </a:defRPr>
            </a:lvl1pPr>
            <a:lvl2pPr marL="738816" indent="-284160" defTabSz="925098" eaLnBrk="0" hangingPunct="0">
              <a:defRPr sz="2700">
                <a:solidFill>
                  <a:srgbClr val="FFFFFF"/>
                </a:solidFill>
                <a:latin typeface="Arial" pitchFamily="34" charset="0"/>
              </a:defRPr>
            </a:lvl2pPr>
            <a:lvl3pPr marL="1136639" indent="-227328" defTabSz="925098" eaLnBrk="0" hangingPunct="0">
              <a:defRPr sz="2700">
                <a:solidFill>
                  <a:srgbClr val="FFFFFF"/>
                </a:solidFill>
                <a:latin typeface="Arial" pitchFamily="34" charset="0"/>
              </a:defRPr>
            </a:lvl3pPr>
            <a:lvl4pPr marL="1591295" indent="-227328" defTabSz="925098" eaLnBrk="0" hangingPunct="0">
              <a:defRPr sz="2700">
                <a:solidFill>
                  <a:srgbClr val="FFFFFF"/>
                </a:solidFill>
                <a:latin typeface="Arial" pitchFamily="34" charset="0"/>
              </a:defRPr>
            </a:lvl4pPr>
            <a:lvl5pPr marL="2045951" indent="-227328" defTabSz="925098" eaLnBrk="0" hangingPunct="0">
              <a:defRPr sz="2700">
                <a:solidFill>
                  <a:srgbClr val="FFFFFF"/>
                </a:solidFill>
                <a:latin typeface="Arial" pitchFamily="34" charset="0"/>
              </a:defRPr>
            </a:lvl5pPr>
            <a:lvl6pPr marL="2500607" indent="-227328" defTabSz="925098" eaLnBrk="0" fontAlgn="base" hangingPunct="0">
              <a:spcBef>
                <a:spcPct val="0"/>
              </a:spcBef>
              <a:spcAft>
                <a:spcPct val="0"/>
              </a:spcAft>
              <a:defRPr sz="2700">
                <a:solidFill>
                  <a:srgbClr val="FFFFFF"/>
                </a:solidFill>
                <a:latin typeface="Arial" pitchFamily="34" charset="0"/>
              </a:defRPr>
            </a:lvl6pPr>
            <a:lvl7pPr marL="2955263" indent="-227328" defTabSz="925098" eaLnBrk="0" fontAlgn="base" hangingPunct="0">
              <a:spcBef>
                <a:spcPct val="0"/>
              </a:spcBef>
              <a:spcAft>
                <a:spcPct val="0"/>
              </a:spcAft>
              <a:defRPr sz="2700">
                <a:solidFill>
                  <a:srgbClr val="FFFFFF"/>
                </a:solidFill>
                <a:latin typeface="Arial" pitchFamily="34" charset="0"/>
              </a:defRPr>
            </a:lvl7pPr>
            <a:lvl8pPr marL="3409918" indent="-227328" defTabSz="925098" eaLnBrk="0" fontAlgn="base" hangingPunct="0">
              <a:spcBef>
                <a:spcPct val="0"/>
              </a:spcBef>
              <a:spcAft>
                <a:spcPct val="0"/>
              </a:spcAft>
              <a:defRPr sz="2700">
                <a:solidFill>
                  <a:srgbClr val="FFFFFF"/>
                </a:solidFill>
                <a:latin typeface="Arial" pitchFamily="34" charset="0"/>
              </a:defRPr>
            </a:lvl8pPr>
            <a:lvl9pPr marL="3864574" indent="-227328" defTabSz="925098" eaLnBrk="0" fontAlgn="base" hangingPunct="0">
              <a:spcBef>
                <a:spcPct val="0"/>
              </a:spcBef>
              <a:spcAft>
                <a:spcPct val="0"/>
              </a:spcAft>
              <a:defRPr sz="2700">
                <a:solidFill>
                  <a:srgbClr val="FFFFFF"/>
                </a:solidFill>
                <a:latin typeface="Arial" pitchFamily="34" charset="0"/>
              </a:defRPr>
            </a:lvl9pPr>
          </a:lstStyle>
          <a:p>
            <a:pPr eaLnBrk="1" hangingPunct="1"/>
            <a:fld id="{0E5F045C-3AA4-430D-AAA3-9C996714DEA1}" type="slidenum">
              <a:rPr lang="en-US" sz="1200"/>
              <a:pPr eaLnBrk="1" hangingPunct="1"/>
              <a:t>31</a:t>
            </a:fld>
            <a:endParaRPr lang="en-US" sz="1200"/>
          </a:p>
        </p:txBody>
      </p:sp>
      <p:sp>
        <p:nvSpPr>
          <p:cNvPr id="35843" name="Rectangle 2"/>
          <p:cNvSpPr>
            <a:spLocks noGrp="1" noRot="1" noChangeAspect="1" noChangeArrowheads="1" noTextEdit="1"/>
          </p:cNvSpPr>
          <p:nvPr>
            <p:ph type="sldImg"/>
          </p:nvPr>
        </p:nvSpPr>
        <p:spPr>
          <a:xfrm>
            <a:off x="1176338" y="684213"/>
            <a:ext cx="4579937" cy="3435350"/>
          </a:xfrm>
          <a:ln/>
        </p:spPr>
      </p:sp>
      <p:sp>
        <p:nvSpPr>
          <p:cNvPr id="35844" name="Rectangle 3"/>
          <p:cNvSpPr>
            <a:spLocks noGrp="1" noChangeArrowheads="1"/>
          </p:cNvSpPr>
          <p:nvPr>
            <p:ph type="body" idx="1"/>
          </p:nvPr>
        </p:nvSpPr>
        <p:spPr>
          <a:xfrm>
            <a:off x="914055" y="4349267"/>
            <a:ext cx="5104518" cy="419591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22" tIns="45410" rIns="90822" bIns="45410"/>
          <a:lstStyle/>
          <a:p>
            <a:pPr eaLnBrk="1" hangingPunct="1"/>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126" eaLnBrk="0" hangingPunct="0">
              <a:defRPr sz="2700">
                <a:solidFill>
                  <a:srgbClr val="FFFFFF"/>
                </a:solidFill>
                <a:latin typeface="Arial" pitchFamily="34" charset="0"/>
              </a:defRPr>
            </a:lvl1pPr>
            <a:lvl2pPr marL="738837" indent="-284168" defTabSz="925126" eaLnBrk="0" hangingPunct="0">
              <a:defRPr sz="2700">
                <a:solidFill>
                  <a:srgbClr val="FFFFFF"/>
                </a:solidFill>
                <a:latin typeface="Arial" pitchFamily="34" charset="0"/>
              </a:defRPr>
            </a:lvl2pPr>
            <a:lvl3pPr marL="1136673" indent="-227335" defTabSz="925126" eaLnBrk="0" hangingPunct="0">
              <a:defRPr sz="2700">
                <a:solidFill>
                  <a:srgbClr val="FFFFFF"/>
                </a:solidFill>
                <a:latin typeface="Arial" pitchFamily="34" charset="0"/>
              </a:defRPr>
            </a:lvl3pPr>
            <a:lvl4pPr marL="1591343" indent="-227335" defTabSz="925126" eaLnBrk="0" hangingPunct="0">
              <a:defRPr sz="2700">
                <a:solidFill>
                  <a:srgbClr val="FFFFFF"/>
                </a:solidFill>
                <a:latin typeface="Arial" pitchFamily="34" charset="0"/>
              </a:defRPr>
            </a:lvl4pPr>
            <a:lvl5pPr marL="2046012" indent="-227335" defTabSz="925126" eaLnBrk="0" hangingPunct="0">
              <a:defRPr sz="2700">
                <a:solidFill>
                  <a:srgbClr val="FFFFFF"/>
                </a:solidFill>
                <a:latin typeface="Arial" pitchFamily="34" charset="0"/>
              </a:defRPr>
            </a:lvl5pPr>
            <a:lvl6pPr marL="2500681" indent="-227335" defTabSz="925126" eaLnBrk="0" fontAlgn="base" hangingPunct="0">
              <a:spcBef>
                <a:spcPct val="0"/>
              </a:spcBef>
              <a:spcAft>
                <a:spcPct val="0"/>
              </a:spcAft>
              <a:defRPr sz="2700">
                <a:solidFill>
                  <a:srgbClr val="FFFFFF"/>
                </a:solidFill>
                <a:latin typeface="Arial" pitchFamily="34" charset="0"/>
              </a:defRPr>
            </a:lvl6pPr>
            <a:lvl7pPr marL="2955351" indent="-227335" defTabSz="925126" eaLnBrk="0" fontAlgn="base" hangingPunct="0">
              <a:spcBef>
                <a:spcPct val="0"/>
              </a:spcBef>
              <a:spcAft>
                <a:spcPct val="0"/>
              </a:spcAft>
              <a:defRPr sz="2700">
                <a:solidFill>
                  <a:srgbClr val="FFFFFF"/>
                </a:solidFill>
                <a:latin typeface="Arial" pitchFamily="34" charset="0"/>
              </a:defRPr>
            </a:lvl7pPr>
            <a:lvl8pPr marL="3410020" indent="-227335" defTabSz="925126" eaLnBrk="0" fontAlgn="base" hangingPunct="0">
              <a:spcBef>
                <a:spcPct val="0"/>
              </a:spcBef>
              <a:spcAft>
                <a:spcPct val="0"/>
              </a:spcAft>
              <a:defRPr sz="2700">
                <a:solidFill>
                  <a:srgbClr val="FFFFFF"/>
                </a:solidFill>
                <a:latin typeface="Arial" pitchFamily="34" charset="0"/>
              </a:defRPr>
            </a:lvl8pPr>
            <a:lvl9pPr marL="3864689" indent="-227335" defTabSz="925126" eaLnBrk="0" fontAlgn="base" hangingPunct="0">
              <a:spcBef>
                <a:spcPct val="0"/>
              </a:spcBef>
              <a:spcAft>
                <a:spcPct val="0"/>
              </a:spcAft>
              <a:defRPr sz="2700">
                <a:solidFill>
                  <a:srgbClr val="FFFFFF"/>
                </a:solidFill>
                <a:latin typeface="Arial" pitchFamily="34" charset="0"/>
              </a:defRPr>
            </a:lvl9pPr>
          </a:lstStyle>
          <a:p>
            <a:pPr eaLnBrk="1" hangingPunct="1"/>
            <a:fld id="{00E81D1C-DF9D-41D5-8901-229D50538AE9}" type="slidenum">
              <a:rPr lang="en-US" sz="1200"/>
              <a:pPr eaLnBrk="1" hangingPunct="1"/>
              <a:t>32</a:t>
            </a:fld>
            <a:endParaRPr lang="en-US" sz="1200"/>
          </a:p>
        </p:txBody>
      </p:sp>
      <p:sp>
        <p:nvSpPr>
          <p:cNvPr id="36867" name="Rectangle 2"/>
          <p:cNvSpPr>
            <a:spLocks noGrp="1" noRot="1" noChangeAspect="1" noChangeArrowheads="1" noTextEdit="1"/>
          </p:cNvSpPr>
          <p:nvPr>
            <p:ph type="sldImg"/>
          </p:nvPr>
        </p:nvSpPr>
        <p:spPr>
          <a:xfrm>
            <a:off x="1177925" y="684213"/>
            <a:ext cx="4578350" cy="3435350"/>
          </a:xfrm>
          <a:ln/>
        </p:spPr>
      </p:sp>
      <p:sp>
        <p:nvSpPr>
          <p:cNvPr id="36868" name="Rectangle 3"/>
          <p:cNvSpPr>
            <a:spLocks noGrp="1" noChangeArrowheads="1"/>
          </p:cNvSpPr>
          <p:nvPr>
            <p:ph type="body" idx="1"/>
          </p:nvPr>
        </p:nvSpPr>
        <p:spPr>
          <a:xfrm>
            <a:off x="914055" y="4349267"/>
            <a:ext cx="5104518" cy="419591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824" tIns="45412" rIns="90824" bIns="45412"/>
          <a:lstStyle/>
          <a:p>
            <a:pPr eaLnBrk="1" hangingPunct="1"/>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9"/>
            <a:ext cx="5548614" cy="277915"/>
          </a:xfrm>
          <a:prstGeom prst="rect">
            <a:avLst/>
          </a:prstGeom>
          <a:noFill/>
          <a:ln>
            <a:noFill/>
          </a:ln>
        </p:spPr>
        <p:txBody>
          <a:bodyPr lIns="91884" tIns="45942" rIns="91884" bIns="45942" anchor="t" anchorCtr="0">
            <a:spAutoFit/>
          </a:bodyPr>
          <a:lstStyle/>
          <a:p>
            <a:endParaRPr/>
          </a:p>
        </p:txBody>
      </p:sp>
      <p:sp>
        <p:nvSpPr>
          <p:cNvPr id="322" name="Shape 322"/>
          <p:cNvSpPr txBox="1"/>
          <p:nvPr/>
        </p:nvSpPr>
        <p:spPr>
          <a:xfrm>
            <a:off x="3927919" y="8953412"/>
            <a:ext cx="3004714" cy="277915"/>
          </a:xfrm>
          <a:prstGeom prst="rect">
            <a:avLst/>
          </a:prstGeom>
          <a:noFill/>
          <a:ln>
            <a:noFill/>
          </a:ln>
        </p:spPr>
        <p:txBody>
          <a:bodyPr lIns="91884" tIns="45942" rIns="91884" bIns="45942"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9" y="8953412"/>
            <a:ext cx="3004714" cy="277915"/>
          </a:xfrm>
          <a:prstGeom prst="rect">
            <a:avLst/>
          </a:prstGeom>
          <a:noFill/>
          <a:ln>
            <a:noFill/>
          </a:ln>
        </p:spPr>
        <p:txBody>
          <a:bodyPr lIns="91884" tIns="45942" rIns="91884" bIns="45942" anchor="b" anchorCtr="0">
            <a:spAutoFit/>
          </a:bodyPr>
          <a:lstStyle/>
          <a:p>
            <a:pPr>
              <a:buNone/>
            </a:pPr>
            <a:r>
              <a:rPr lang="en-US"/>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9"/>
            <a:ext cx="5548614" cy="277915"/>
          </a:xfrm>
          <a:prstGeom prst="rect">
            <a:avLst/>
          </a:prstGeom>
          <a:noFill/>
          <a:ln>
            <a:noFill/>
          </a:ln>
        </p:spPr>
        <p:txBody>
          <a:bodyPr lIns="91884" tIns="45942" rIns="91884" bIns="45942" anchor="t" anchorCtr="0">
            <a:spAutoFit/>
          </a:bodyPr>
          <a:lstStyle/>
          <a:p>
            <a:endParaRPr/>
          </a:p>
        </p:txBody>
      </p:sp>
      <p:sp>
        <p:nvSpPr>
          <p:cNvPr id="322" name="Shape 322"/>
          <p:cNvSpPr txBox="1"/>
          <p:nvPr/>
        </p:nvSpPr>
        <p:spPr>
          <a:xfrm>
            <a:off x="3927919" y="8953412"/>
            <a:ext cx="3004714" cy="277915"/>
          </a:xfrm>
          <a:prstGeom prst="rect">
            <a:avLst/>
          </a:prstGeom>
          <a:noFill/>
          <a:ln>
            <a:noFill/>
          </a:ln>
        </p:spPr>
        <p:txBody>
          <a:bodyPr lIns="91884" tIns="45942" rIns="91884" bIns="45942"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9" y="8953412"/>
            <a:ext cx="3004714" cy="277915"/>
          </a:xfrm>
          <a:prstGeom prst="rect">
            <a:avLst/>
          </a:prstGeom>
          <a:noFill/>
          <a:ln>
            <a:noFill/>
          </a:ln>
        </p:spPr>
        <p:txBody>
          <a:bodyPr lIns="91884" tIns="45942" rIns="91884" bIns="45942" anchor="b" anchorCtr="0">
            <a:spAutoFit/>
          </a:bodyPr>
          <a:lstStyle/>
          <a:p>
            <a:pPr>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568" eaLnBrk="0" hangingPunct="0">
              <a:defRPr sz="2800">
                <a:solidFill>
                  <a:srgbClr val="FFFFFF"/>
                </a:solidFill>
                <a:latin typeface="Arial" pitchFamily="34" charset="0"/>
              </a:defRPr>
            </a:lvl1pPr>
            <a:lvl2pPr marL="735198" indent="-282769" defTabSz="920568" eaLnBrk="0" hangingPunct="0">
              <a:defRPr sz="2800">
                <a:solidFill>
                  <a:srgbClr val="FFFFFF"/>
                </a:solidFill>
                <a:latin typeface="Arial" pitchFamily="34" charset="0"/>
              </a:defRPr>
            </a:lvl2pPr>
            <a:lvl3pPr marL="1131073" indent="-226215" defTabSz="920568" eaLnBrk="0" hangingPunct="0">
              <a:defRPr sz="2800">
                <a:solidFill>
                  <a:srgbClr val="FFFFFF"/>
                </a:solidFill>
                <a:latin typeface="Arial" pitchFamily="34" charset="0"/>
              </a:defRPr>
            </a:lvl3pPr>
            <a:lvl4pPr marL="1583503" indent="-226215" defTabSz="920568" eaLnBrk="0" hangingPunct="0">
              <a:defRPr sz="2800">
                <a:solidFill>
                  <a:srgbClr val="FFFFFF"/>
                </a:solidFill>
                <a:latin typeface="Arial" pitchFamily="34" charset="0"/>
              </a:defRPr>
            </a:lvl4pPr>
            <a:lvl5pPr marL="2035933" indent="-226215" defTabSz="920568" eaLnBrk="0" hangingPunct="0">
              <a:defRPr sz="2800">
                <a:solidFill>
                  <a:srgbClr val="FFFFFF"/>
                </a:solidFill>
                <a:latin typeface="Arial" pitchFamily="34" charset="0"/>
              </a:defRPr>
            </a:lvl5pPr>
            <a:lvl6pPr marL="2488362" indent="-226215" defTabSz="920568" eaLnBrk="0" fontAlgn="base" hangingPunct="0">
              <a:spcBef>
                <a:spcPct val="0"/>
              </a:spcBef>
              <a:spcAft>
                <a:spcPct val="0"/>
              </a:spcAft>
              <a:defRPr sz="2800">
                <a:solidFill>
                  <a:srgbClr val="FFFFFF"/>
                </a:solidFill>
                <a:latin typeface="Arial" pitchFamily="34" charset="0"/>
              </a:defRPr>
            </a:lvl6pPr>
            <a:lvl7pPr marL="2940791" indent="-226215" defTabSz="920568" eaLnBrk="0" fontAlgn="base" hangingPunct="0">
              <a:spcBef>
                <a:spcPct val="0"/>
              </a:spcBef>
              <a:spcAft>
                <a:spcPct val="0"/>
              </a:spcAft>
              <a:defRPr sz="2800">
                <a:solidFill>
                  <a:srgbClr val="FFFFFF"/>
                </a:solidFill>
                <a:latin typeface="Arial" pitchFamily="34" charset="0"/>
              </a:defRPr>
            </a:lvl7pPr>
            <a:lvl8pPr marL="3393220" indent="-226215" defTabSz="920568" eaLnBrk="0" fontAlgn="base" hangingPunct="0">
              <a:spcBef>
                <a:spcPct val="0"/>
              </a:spcBef>
              <a:spcAft>
                <a:spcPct val="0"/>
              </a:spcAft>
              <a:defRPr sz="2800">
                <a:solidFill>
                  <a:srgbClr val="FFFFFF"/>
                </a:solidFill>
                <a:latin typeface="Arial" pitchFamily="34" charset="0"/>
              </a:defRPr>
            </a:lvl8pPr>
            <a:lvl9pPr marL="3845650" indent="-226215" defTabSz="920568" eaLnBrk="0" fontAlgn="base" hangingPunct="0">
              <a:spcBef>
                <a:spcPct val="0"/>
              </a:spcBef>
              <a:spcAft>
                <a:spcPct val="0"/>
              </a:spcAft>
              <a:defRPr sz="2800">
                <a:solidFill>
                  <a:srgbClr val="FFFFFF"/>
                </a:solidFill>
                <a:latin typeface="Arial" pitchFamily="34" charset="0"/>
              </a:defRPr>
            </a:lvl9pPr>
          </a:lstStyle>
          <a:p>
            <a:pPr eaLnBrk="1" hangingPunct="1"/>
            <a:fld id="{30D72D94-354F-428B-836C-8589888D4BD6}" type="slidenum">
              <a:rPr lang="en-US" sz="1200"/>
              <a:pPr eaLnBrk="1" hangingPunct="1"/>
              <a:t>3</a:t>
            </a:fld>
            <a:endParaRPr lang="en-US" sz="1200"/>
          </a:p>
        </p:txBody>
      </p:sp>
      <p:sp>
        <p:nvSpPr>
          <p:cNvPr id="34819" name="Rectangle 2"/>
          <p:cNvSpPr>
            <a:spLocks noGrp="1" noRot="1" noChangeAspect="1" noChangeArrowheads="1" noTextEdit="1"/>
          </p:cNvSpPr>
          <p:nvPr>
            <p:ph type="sldImg"/>
          </p:nvPr>
        </p:nvSpPr>
        <p:spPr>
          <a:xfrm>
            <a:off x="1177925" y="684213"/>
            <a:ext cx="4578350" cy="3433762"/>
          </a:xfrm>
          <a:ln/>
        </p:spPr>
      </p:sp>
      <p:sp>
        <p:nvSpPr>
          <p:cNvPr id="34820" name="Rectangle 3"/>
          <p:cNvSpPr>
            <a:spLocks noGrp="1" noChangeArrowheads="1"/>
          </p:cNvSpPr>
          <p:nvPr>
            <p:ph type="body" idx="1"/>
          </p:nvPr>
        </p:nvSpPr>
        <p:spPr>
          <a:xfrm>
            <a:off x="914054" y="4347684"/>
            <a:ext cx="5104517" cy="41974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63" tIns="45230" rIns="90463" bIns="45230"/>
          <a:lstStyle/>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5304" indent="-282810" eaLnBrk="0" hangingPunct="0">
              <a:defRPr>
                <a:solidFill>
                  <a:schemeClr val="tx1"/>
                </a:solidFill>
                <a:latin typeface="Arial" charset="0"/>
              </a:defRPr>
            </a:lvl2pPr>
            <a:lvl3pPr marL="1131237" indent="-226246" eaLnBrk="0" hangingPunct="0">
              <a:defRPr>
                <a:solidFill>
                  <a:schemeClr val="tx1"/>
                </a:solidFill>
                <a:latin typeface="Arial" charset="0"/>
              </a:defRPr>
            </a:lvl3pPr>
            <a:lvl4pPr marL="1583732" indent="-226246" eaLnBrk="0" hangingPunct="0">
              <a:defRPr>
                <a:solidFill>
                  <a:schemeClr val="tx1"/>
                </a:solidFill>
                <a:latin typeface="Arial" charset="0"/>
              </a:defRPr>
            </a:lvl4pPr>
            <a:lvl5pPr marL="2036227" indent="-226246" eaLnBrk="0" hangingPunct="0">
              <a:defRPr>
                <a:solidFill>
                  <a:schemeClr val="tx1"/>
                </a:solidFill>
                <a:latin typeface="Arial" charset="0"/>
              </a:defRPr>
            </a:lvl5pPr>
            <a:lvl6pPr marL="2488722" indent="-226246" eaLnBrk="0" fontAlgn="base" hangingPunct="0">
              <a:spcBef>
                <a:spcPct val="0"/>
              </a:spcBef>
              <a:spcAft>
                <a:spcPct val="0"/>
              </a:spcAft>
              <a:defRPr>
                <a:solidFill>
                  <a:schemeClr val="tx1"/>
                </a:solidFill>
                <a:latin typeface="Arial" charset="0"/>
              </a:defRPr>
            </a:lvl6pPr>
            <a:lvl7pPr marL="2941216" indent="-226246" eaLnBrk="0" fontAlgn="base" hangingPunct="0">
              <a:spcBef>
                <a:spcPct val="0"/>
              </a:spcBef>
              <a:spcAft>
                <a:spcPct val="0"/>
              </a:spcAft>
              <a:defRPr>
                <a:solidFill>
                  <a:schemeClr val="tx1"/>
                </a:solidFill>
                <a:latin typeface="Arial" charset="0"/>
              </a:defRPr>
            </a:lvl7pPr>
            <a:lvl8pPr marL="3393711" indent="-226246" eaLnBrk="0" fontAlgn="base" hangingPunct="0">
              <a:spcBef>
                <a:spcPct val="0"/>
              </a:spcBef>
              <a:spcAft>
                <a:spcPct val="0"/>
              </a:spcAft>
              <a:defRPr>
                <a:solidFill>
                  <a:schemeClr val="tx1"/>
                </a:solidFill>
                <a:latin typeface="Arial" charset="0"/>
              </a:defRPr>
            </a:lvl8pPr>
            <a:lvl9pPr marL="3846205" indent="-226246"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4A3EF6C-B696-4EBA-B650-86BCF7BCB43D}" type="slidenum">
              <a:rPr lang="en-US" smtClean="0">
                <a:solidFill>
                  <a:prstClr val="black"/>
                </a:solidFill>
              </a:rPr>
              <a:pPr eaLnBrk="1" fontAlgn="base" hangingPunct="1">
                <a:spcBef>
                  <a:spcPct val="0"/>
                </a:spcBef>
                <a:spcAft>
                  <a:spcPct val="0"/>
                </a:spcAft>
              </a:pPr>
              <a:t>6</a:t>
            </a:fld>
            <a:endParaRPr lang="en-US" smtClean="0">
              <a:solidFill>
                <a:prstClr val="black"/>
              </a:solidFill>
            </a:endParaRPr>
          </a:p>
        </p:txBody>
      </p:sp>
      <p:sp>
        <p:nvSpPr>
          <p:cNvPr id="21507" name="Rectangle 2"/>
          <p:cNvSpPr>
            <a:spLocks noGrp="1" noRot="1" noChangeAspect="1" noChangeArrowheads="1" noTextEdit="1"/>
          </p:cNvSpPr>
          <p:nvPr>
            <p:ph type="sldImg"/>
          </p:nvPr>
        </p:nvSpPr>
        <p:spPr bwMode="auto">
          <a:xfrm>
            <a:off x="1179513" y="687388"/>
            <a:ext cx="4573587" cy="34305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8" name="Rectangle 3"/>
          <p:cNvSpPr>
            <a:spLocks noGrp="1" noChangeArrowheads="1"/>
          </p:cNvSpPr>
          <p:nvPr>
            <p:ph type="body" idx="1"/>
          </p:nvPr>
        </p:nvSpPr>
        <p:spPr bwMode="auto">
          <a:xfrm>
            <a:off x="913799" y="4347211"/>
            <a:ext cx="5105038" cy="41976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892" tIns="45446" rIns="90892" bIns="45446" numCol="1" anchor="t" anchorCtr="0" compatLnSpc="1">
            <a:prstTxWarp prst="textNoShape">
              <a:avLst/>
            </a:prstTxWarp>
          </a:bodyPr>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9"/>
            <a:ext cx="5548614" cy="277915"/>
          </a:xfrm>
          <a:prstGeom prst="rect">
            <a:avLst/>
          </a:prstGeom>
          <a:noFill/>
          <a:ln>
            <a:noFill/>
          </a:ln>
        </p:spPr>
        <p:txBody>
          <a:bodyPr lIns="91884" tIns="45942" rIns="91884" bIns="45942" anchor="t" anchorCtr="0">
            <a:spAutoFit/>
          </a:bodyPr>
          <a:lstStyle/>
          <a:p>
            <a:endParaRPr/>
          </a:p>
        </p:txBody>
      </p:sp>
      <p:sp>
        <p:nvSpPr>
          <p:cNvPr id="322" name="Shape 322"/>
          <p:cNvSpPr txBox="1"/>
          <p:nvPr/>
        </p:nvSpPr>
        <p:spPr>
          <a:xfrm>
            <a:off x="3927919" y="8953412"/>
            <a:ext cx="3004714" cy="277915"/>
          </a:xfrm>
          <a:prstGeom prst="rect">
            <a:avLst/>
          </a:prstGeom>
          <a:noFill/>
          <a:ln>
            <a:noFill/>
          </a:ln>
        </p:spPr>
        <p:txBody>
          <a:bodyPr lIns="91884" tIns="45942" rIns="91884" bIns="45942"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9" y="8953412"/>
            <a:ext cx="3004714" cy="277915"/>
          </a:xfrm>
          <a:prstGeom prst="rect">
            <a:avLst/>
          </a:prstGeom>
          <a:noFill/>
          <a:ln>
            <a:noFill/>
          </a:ln>
        </p:spPr>
        <p:txBody>
          <a:bodyPr lIns="91884" tIns="45942" rIns="91884" bIns="45942" anchor="b" anchorCtr="0">
            <a:spAutoFit/>
          </a:bodyPr>
          <a:lstStyle/>
          <a:p>
            <a:pPr>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8875" y="690563"/>
            <a:ext cx="4616450" cy="3462337"/>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321" name="Shape 321"/>
          <p:cNvSpPr txBox="1">
            <a:spLocks noGrp="1"/>
          </p:cNvSpPr>
          <p:nvPr>
            <p:ph type="body" idx="1"/>
          </p:nvPr>
        </p:nvSpPr>
        <p:spPr>
          <a:xfrm>
            <a:off x="692793" y="4384998"/>
            <a:ext cx="5548614" cy="277916"/>
          </a:xfrm>
          <a:prstGeom prst="rect">
            <a:avLst/>
          </a:prstGeom>
          <a:noFill/>
          <a:ln>
            <a:noFill/>
          </a:ln>
        </p:spPr>
        <p:txBody>
          <a:bodyPr lIns="92347" tIns="46174" rIns="92347" bIns="46174" anchor="t" anchorCtr="0">
            <a:spAutoFit/>
          </a:bodyPr>
          <a:lstStyle/>
          <a:p>
            <a:endParaRPr/>
          </a:p>
        </p:txBody>
      </p:sp>
      <p:sp>
        <p:nvSpPr>
          <p:cNvPr id="322" name="Shape 322"/>
          <p:cNvSpPr txBox="1"/>
          <p:nvPr/>
        </p:nvSpPr>
        <p:spPr>
          <a:xfrm>
            <a:off x="3927917" y="8953410"/>
            <a:ext cx="3004714" cy="277916"/>
          </a:xfrm>
          <a:prstGeom prst="rect">
            <a:avLst/>
          </a:prstGeom>
          <a:noFill/>
          <a:ln>
            <a:noFill/>
          </a:ln>
        </p:spPr>
        <p:txBody>
          <a:bodyPr lIns="92347" tIns="46174" rIns="92347" bIns="46174" anchor="b" anchorCtr="0">
            <a:spAutoFit/>
          </a:bodyPr>
          <a:lstStyle/>
          <a:p>
            <a:pPr algn="r">
              <a:buSzPct val="25000"/>
            </a:pPr>
            <a:r>
              <a:rPr lang="en-US" sz="1200">
                <a:latin typeface="Calibri"/>
                <a:ea typeface="Calibri"/>
                <a:cs typeface="Calibri"/>
                <a:sym typeface="Calibri"/>
              </a:rPr>
              <a:t>*</a:t>
            </a:r>
          </a:p>
        </p:txBody>
      </p:sp>
      <p:sp>
        <p:nvSpPr>
          <p:cNvPr id="323" name="Shape 323"/>
          <p:cNvSpPr txBox="1">
            <a:spLocks noGrp="1"/>
          </p:cNvSpPr>
          <p:nvPr>
            <p:ph type="sldNum" idx="12"/>
          </p:nvPr>
        </p:nvSpPr>
        <p:spPr>
          <a:xfrm>
            <a:off x="3927917" y="8953410"/>
            <a:ext cx="3004714" cy="277916"/>
          </a:xfrm>
          <a:prstGeom prst="rect">
            <a:avLst/>
          </a:prstGeom>
          <a:noFill/>
          <a:ln>
            <a:noFill/>
          </a:ln>
        </p:spPr>
        <p:txBody>
          <a:bodyPr lIns="92347" tIns="46174" rIns="92347" bIns="46174" anchor="b" anchorCtr="0">
            <a:spAutoFit/>
          </a:bodyPr>
          <a:lstStyle/>
          <a:p>
            <a:pPr>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C26352-F03E-4195-9E71-B7BACDEDD30C}" type="datetime1">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7024167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B132F-5D1A-49EB-BA14-EF2B4E0CFF5D}" type="datetime1">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119338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7F175-F918-4E16-A809-1CAE606D672E}" type="datetime1">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359629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990600" y="228600"/>
            <a:ext cx="7162799" cy="990599"/>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marL="457200" algn="ctr" rtl="0">
              <a:spcBef>
                <a:spcPts val="0"/>
              </a:spcBef>
              <a:spcAft>
                <a:spcPts val="0"/>
              </a:spcAft>
              <a:defRPr sz="4400">
                <a:solidFill>
                  <a:schemeClr val="dk2"/>
                </a:solidFill>
                <a:latin typeface="Times New Roman"/>
                <a:ea typeface="Times New Roman"/>
                <a:cs typeface="Times New Roman"/>
                <a:sym typeface="Times New Roman"/>
              </a:defRPr>
            </a:lvl6pPr>
            <a:lvl7pPr marL="914400" algn="ctr" rtl="0">
              <a:spcBef>
                <a:spcPts val="0"/>
              </a:spcBef>
              <a:spcAft>
                <a:spcPts val="0"/>
              </a:spcAft>
              <a:defRPr sz="4400">
                <a:solidFill>
                  <a:schemeClr val="dk2"/>
                </a:solidFill>
                <a:latin typeface="Times New Roman"/>
                <a:ea typeface="Times New Roman"/>
                <a:cs typeface="Times New Roman"/>
                <a:sym typeface="Times New Roman"/>
              </a:defRPr>
            </a:lvl7pPr>
            <a:lvl8pPr marL="1371600" algn="ctr" rtl="0">
              <a:spcBef>
                <a:spcPts val="0"/>
              </a:spcBef>
              <a:spcAft>
                <a:spcPts val="0"/>
              </a:spcAft>
              <a:defRPr sz="4400">
                <a:solidFill>
                  <a:schemeClr val="dk2"/>
                </a:solidFill>
                <a:latin typeface="Times New Roman"/>
                <a:ea typeface="Times New Roman"/>
                <a:cs typeface="Times New Roman"/>
                <a:sym typeface="Times New Roman"/>
              </a:defRPr>
            </a:lvl8pPr>
            <a:lvl9pPr marL="1828800" algn="ctr" rtl="0">
              <a:spcBef>
                <a:spcPts val="0"/>
              </a:spcBef>
              <a:spcAft>
                <a:spcPts val="0"/>
              </a:spcAft>
              <a:defRPr sz="4400">
                <a:solidFill>
                  <a:schemeClr val="dk2"/>
                </a:solidFill>
                <a:latin typeface="Times New Roman"/>
                <a:ea typeface="Times New Roman"/>
                <a:cs typeface="Times New Roman"/>
                <a:sym typeface="Times New Roman"/>
              </a:defRPr>
            </a:lvl9pPr>
          </a:lstStyle>
          <a:p>
            <a:endParaRPr/>
          </a:p>
        </p:txBody>
      </p:sp>
      <p:sp>
        <p:nvSpPr>
          <p:cNvPr id="41" name="Shape 41"/>
          <p:cNvSpPr txBox="1">
            <a:spLocks noGrp="1"/>
          </p:cNvSpPr>
          <p:nvPr>
            <p:ph type="sldNum" idx="12"/>
          </p:nvPr>
        </p:nvSpPr>
        <p:spPr>
          <a:xfrm>
            <a:off x="6553200" y="6248400"/>
            <a:ext cx="1904999" cy="457200"/>
          </a:xfrm>
          <a:prstGeom prst="rect">
            <a:avLst/>
          </a:prstGeom>
          <a:noFill/>
          <a:ln>
            <a:noFill/>
          </a:ln>
        </p:spPr>
        <p:txBody>
          <a:bodyPr lIns="91425" tIns="91425" rIns="91425" bIns="91425" anchor="t" anchorCtr="0"/>
          <a:lstStyle>
            <a:lvl1pPr marL="0" marR="0" indent="0" algn="r" rtl="0">
              <a:defRPr sz="1400" b="0" i="0" u="none" strike="noStrike" cap="none" baseline="0">
                <a:solidFill>
                  <a:srgbClr val="000000"/>
                </a:solidFill>
                <a:latin typeface="Times New Roman"/>
                <a:ea typeface="Times New Roman"/>
                <a:cs typeface="Times New Roman"/>
                <a:sym typeface="Times New Roman"/>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2" name="Shape 4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marL="742950" indent="-177800" algn="l" rtl="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marL="1143000" indent="-136525" algn="l" rtl="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marL="1600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marL="20574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marL="25146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marL="29718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marL="34290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marL="3886200" indent="-152400" algn="l" rtl="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a:endParaRPr/>
          </a:p>
        </p:txBody>
      </p:sp>
      <p:sp>
        <p:nvSpPr>
          <p:cNvPr id="43" name="Shape 4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Times New Roman"/>
                <a:ea typeface="Times New Roman"/>
                <a:cs typeface="Times New Roman"/>
                <a:sym typeface="Times New Roman"/>
              </a:defRPr>
            </a:lvl1pPr>
            <a:lvl2pPr marL="457200" marR="0" indent="0" algn="l" rtl="0">
              <a:defRPr sz="1800" b="0" i="0" u="none" strike="noStrike" cap="none" baseline="0">
                <a:solidFill>
                  <a:schemeClr val="dk1"/>
                </a:solidFill>
                <a:latin typeface="Times New Roman"/>
                <a:ea typeface="Times New Roman"/>
                <a:cs typeface="Times New Roman"/>
                <a:sym typeface="Times New Roman"/>
              </a:defRPr>
            </a:lvl2pPr>
            <a:lvl3pPr marL="914400" marR="0" indent="0" algn="l" rtl="0">
              <a:defRPr sz="1800" b="0" i="0" u="none" strike="noStrike" cap="none" baseline="0">
                <a:solidFill>
                  <a:schemeClr val="dk1"/>
                </a:solidFill>
                <a:latin typeface="Times New Roman"/>
                <a:ea typeface="Times New Roman"/>
                <a:cs typeface="Times New Roman"/>
                <a:sym typeface="Times New Roman"/>
              </a:defRPr>
            </a:lvl3pPr>
            <a:lvl4pPr marL="1371600" marR="0" indent="0" algn="l" rtl="0">
              <a:defRPr sz="1800" b="0" i="0" u="none" strike="noStrike" cap="none" baseline="0">
                <a:solidFill>
                  <a:schemeClr val="dk1"/>
                </a:solidFill>
                <a:latin typeface="Times New Roman"/>
                <a:ea typeface="Times New Roman"/>
                <a:cs typeface="Times New Roman"/>
                <a:sym typeface="Times New Roman"/>
              </a:defRPr>
            </a:lvl4pPr>
            <a:lvl5pPr marL="1828800" marR="0" indent="0" algn="l" rtl="0">
              <a:defRPr sz="1800" b="0" i="0" u="none" strike="noStrike" cap="none" baseline="0">
                <a:solidFill>
                  <a:schemeClr val="dk1"/>
                </a:solidFill>
                <a:latin typeface="Times New Roman"/>
                <a:ea typeface="Times New Roman"/>
                <a:cs typeface="Times New Roman"/>
                <a:sym typeface="Times New Roman"/>
              </a:defRPr>
            </a:lvl5pPr>
            <a:lvl6pPr marL="2286000" marR="0" indent="0" algn="l" rtl="0">
              <a:defRPr sz="1800" b="0" i="0" u="none" strike="noStrike" cap="none" baseline="0">
                <a:solidFill>
                  <a:schemeClr val="dk1"/>
                </a:solidFill>
                <a:latin typeface="Times New Roman"/>
                <a:ea typeface="Times New Roman"/>
                <a:cs typeface="Times New Roman"/>
                <a:sym typeface="Times New Roman"/>
              </a:defRPr>
            </a:lvl6pPr>
            <a:lvl7pPr marL="2743200" marR="0" indent="0" algn="l" rtl="0">
              <a:defRPr sz="1800" b="0" i="0" u="none" strike="noStrike" cap="none" baseline="0">
                <a:solidFill>
                  <a:schemeClr val="dk1"/>
                </a:solidFill>
                <a:latin typeface="Times New Roman"/>
                <a:ea typeface="Times New Roman"/>
                <a:cs typeface="Times New Roman"/>
                <a:sym typeface="Times New Roman"/>
              </a:defRPr>
            </a:lvl7pPr>
            <a:lvl8pPr marL="3200400" marR="0" indent="0" algn="l" rtl="0">
              <a:defRPr sz="1800" b="0" i="0" u="none" strike="noStrike" cap="none" baseline="0">
                <a:solidFill>
                  <a:schemeClr val="dk1"/>
                </a:solidFill>
                <a:latin typeface="Times New Roman"/>
                <a:ea typeface="Times New Roman"/>
                <a:cs typeface="Times New Roman"/>
                <a:sym typeface="Times New Roman"/>
              </a:defRPr>
            </a:lvl8pPr>
            <a:lvl9pPr marL="3657600" marR="0" indent="0" algn="l" rtl="0">
              <a:defRPr sz="1800" b="0" i="0" u="none" strike="noStrike" cap="none" baseline="0">
                <a:solidFill>
                  <a:schemeClr val="dk1"/>
                </a:solidFill>
                <a:latin typeface="Times New Roman"/>
                <a:ea typeface="Times New Roman"/>
                <a:cs typeface="Times New Roman"/>
                <a:sym typeface="Times New Roman"/>
              </a:defRPr>
            </a:lvl9pPr>
          </a:lstStyle>
          <a:p>
            <a:fld id="{A8A12355-4AF8-4C20-9595-1D994CAFA8CD}" type="datetime1">
              <a:rPr lang="en-US" smtClean="0"/>
              <a:pPr/>
              <a:t>11/29/2013</a:t>
            </a:fld>
            <a:endParaRPr/>
          </a:p>
        </p:txBody>
      </p:sp>
      <p:sp>
        <p:nvSpPr>
          <p:cNvPr id="44" name="Shape 4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defRPr sz="1800" b="0" i="0" u="none" strike="noStrike" cap="none" baseline="0">
                <a:solidFill>
                  <a:schemeClr val="dk1"/>
                </a:solidFill>
                <a:latin typeface="Times New Roman"/>
                <a:ea typeface="Times New Roman"/>
                <a:cs typeface="Times New Roman"/>
                <a:sym typeface="Times New Roman"/>
              </a:defRPr>
            </a:lvl1pPr>
            <a:lvl2pPr marL="457200" marR="0" indent="0" algn="l" rtl="0">
              <a:defRPr sz="1800" b="0" i="0" u="none" strike="noStrike" cap="none" baseline="0">
                <a:solidFill>
                  <a:schemeClr val="dk1"/>
                </a:solidFill>
                <a:latin typeface="Times New Roman"/>
                <a:ea typeface="Times New Roman"/>
                <a:cs typeface="Times New Roman"/>
                <a:sym typeface="Times New Roman"/>
              </a:defRPr>
            </a:lvl2pPr>
            <a:lvl3pPr marL="914400" marR="0" indent="0" algn="l" rtl="0">
              <a:defRPr sz="1800" b="0" i="0" u="none" strike="noStrike" cap="none" baseline="0">
                <a:solidFill>
                  <a:schemeClr val="dk1"/>
                </a:solidFill>
                <a:latin typeface="Times New Roman"/>
                <a:ea typeface="Times New Roman"/>
                <a:cs typeface="Times New Roman"/>
                <a:sym typeface="Times New Roman"/>
              </a:defRPr>
            </a:lvl3pPr>
            <a:lvl4pPr marL="1371600" marR="0" indent="0" algn="l" rtl="0">
              <a:defRPr sz="1800" b="0" i="0" u="none" strike="noStrike" cap="none" baseline="0">
                <a:solidFill>
                  <a:schemeClr val="dk1"/>
                </a:solidFill>
                <a:latin typeface="Times New Roman"/>
                <a:ea typeface="Times New Roman"/>
                <a:cs typeface="Times New Roman"/>
                <a:sym typeface="Times New Roman"/>
              </a:defRPr>
            </a:lvl4pPr>
            <a:lvl5pPr marL="1828800" marR="0" indent="0" algn="l" rtl="0">
              <a:defRPr sz="1800" b="0" i="0" u="none" strike="noStrike" cap="none" baseline="0">
                <a:solidFill>
                  <a:schemeClr val="dk1"/>
                </a:solidFill>
                <a:latin typeface="Times New Roman"/>
                <a:ea typeface="Times New Roman"/>
                <a:cs typeface="Times New Roman"/>
                <a:sym typeface="Times New Roman"/>
              </a:defRPr>
            </a:lvl5pPr>
            <a:lvl6pPr marL="2286000" marR="0" indent="0" algn="l" rtl="0">
              <a:defRPr sz="1800" b="0" i="0" u="none" strike="noStrike" cap="none" baseline="0">
                <a:solidFill>
                  <a:schemeClr val="dk1"/>
                </a:solidFill>
                <a:latin typeface="Times New Roman"/>
                <a:ea typeface="Times New Roman"/>
                <a:cs typeface="Times New Roman"/>
                <a:sym typeface="Times New Roman"/>
              </a:defRPr>
            </a:lvl6pPr>
            <a:lvl7pPr marL="2743200" marR="0" indent="0" algn="l" rtl="0">
              <a:defRPr sz="1800" b="0" i="0" u="none" strike="noStrike" cap="none" baseline="0">
                <a:solidFill>
                  <a:schemeClr val="dk1"/>
                </a:solidFill>
                <a:latin typeface="Times New Roman"/>
                <a:ea typeface="Times New Roman"/>
                <a:cs typeface="Times New Roman"/>
                <a:sym typeface="Times New Roman"/>
              </a:defRPr>
            </a:lvl7pPr>
            <a:lvl8pPr marL="3200400" marR="0" indent="0" algn="l" rtl="0">
              <a:defRPr sz="1800" b="0" i="0" u="none" strike="noStrike" cap="none" baseline="0">
                <a:solidFill>
                  <a:schemeClr val="dk1"/>
                </a:solidFill>
                <a:latin typeface="Times New Roman"/>
                <a:ea typeface="Times New Roman"/>
                <a:cs typeface="Times New Roman"/>
                <a:sym typeface="Times New Roman"/>
              </a:defRPr>
            </a:lvl8pPr>
            <a:lvl9pPr marL="3657600" marR="0" indent="0" algn="l" rtl="0">
              <a:defRPr sz="1800" b="0" i="0" u="none" strike="noStrike" cap="none" baseline="0">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xmlns="" val="290022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FE362-8368-4F2A-AB8F-E3FB98208C19}" type="datetime1">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5016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2B3BF-05B0-416E-B281-9E417129F3EA}" type="datetime1">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235803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4C0A1-07CB-4A9C-8062-7F79E7758BE6}" type="datetime1">
              <a:rPr lang="en-US" smtClean="0"/>
              <a:pPr/>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171875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95F732-27E1-4CF4-AD09-838F0FAAC3D8}" type="datetime1">
              <a:rPr lang="en-US" smtClean="0"/>
              <a:pPr/>
              <a:t>11/29/2013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403550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F88F8D-E141-477D-9AD5-99E8719E2F69}" type="datetime1">
              <a:rPr lang="en-US" smtClean="0"/>
              <a:pPr/>
              <a:t>11/29/2013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90438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43439-0772-4F9C-BAC3-1C59B600512B}" type="datetime1">
              <a:rPr lang="en-US" smtClean="0"/>
              <a:pPr/>
              <a:t>11/29/2013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70981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2DF32-EBCC-46FF-A5D9-4E902F68E7C9}" type="datetime1">
              <a:rPr lang="en-US" smtClean="0"/>
              <a:pPr/>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103326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28B98-4940-4867-8003-8B8FB2B21B26}" type="datetime1">
              <a:rPr lang="en-US" smtClean="0"/>
              <a:pPr/>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97686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97683-B5A5-4083-A577-094AF68B4C62}" type="datetime1">
              <a:rPr lang="en-US" smtClean="0"/>
              <a:pPr/>
              <a:t>11/29/2013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535FF-C964-4AD0-B40C-FE542887D9C4}" type="slidenum">
              <a:rPr lang="en-US" smtClean="0"/>
              <a:pPr/>
              <a:t>‹#›</a:t>
            </a:fld>
            <a:endParaRPr lang="en-US"/>
          </a:p>
        </p:txBody>
      </p:sp>
    </p:spTree>
    <p:extLst>
      <p:ext uri="{BB962C8B-B14F-4D97-AF65-F5344CB8AC3E}">
        <p14:creationId xmlns:p14="http://schemas.microsoft.com/office/powerpoint/2010/main" xmlns="" val="4162396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3.gi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gif"/><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gi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4.gi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3.gif"/><Relationship Id="rId5" Type="http://schemas.openxmlformats.org/officeDocument/2006/relationships/image" Target="../media/image4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5.gi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image" Target="../media/image46.png"/><Relationship Id="rId7" Type="http://schemas.openxmlformats.org/officeDocument/2006/relationships/image" Target="../media/image48.gi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7.gif"/><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gif"/><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7.xml"/><Relationship Id="rId7"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hyperlink" Target="http://www.wpc.ncep.noaa.gov/wwd/winter_wx.shtml"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1.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0.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jpe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75.gif"/><Relationship Id="rId7" Type="http://schemas.openxmlformats.org/officeDocument/2006/relationships/image" Target="../media/image77.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6.gif"/></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gif"/><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8.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jpe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wpc.ncep.noaa.gov/pqpf/conus_hpc_pqpf.php"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gif"/><Relationship Id="rId5" Type="http://schemas.openxmlformats.org/officeDocument/2006/relationships/image" Target="../media/image31.gi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wallace.hogsett\Desktop\Work\desks\QPF\p24m_2012120412f024_downscaled.gif"/>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xmlns="" val="0"/>
              </a:ext>
            </a:extLst>
          </a:blip>
          <a:srcRect l="2785" r="65850" b="59392"/>
          <a:stretch/>
        </p:blipFill>
        <p:spPr bwMode="auto">
          <a:xfrm>
            <a:off x="1248623" y="0"/>
            <a:ext cx="6371377" cy="6181204"/>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15362" name="Rectangle 5"/>
          <p:cNvSpPr>
            <a:spLocks noChangeArrowheads="1"/>
          </p:cNvSpPr>
          <p:nvPr/>
        </p:nvSpPr>
        <p:spPr bwMode="auto">
          <a:xfrm>
            <a:off x="4422775" y="1139825"/>
            <a:ext cx="311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4000">
                <a:solidFill>
                  <a:srgbClr val="000000"/>
                </a:solidFill>
                <a:latin typeface="Times New Roman" pitchFamily="18" charset="0"/>
              </a:rPr>
              <a:t> </a:t>
            </a:r>
          </a:p>
        </p:txBody>
      </p:sp>
      <p:sp>
        <p:nvSpPr>
          <p:cNvPr id="10" name="Rectangle 1027"/>
          <p:cNvSpPr txBox="1">
            <a:spLocks noChangeArrowheads="1"/>
          </p:cNvSpPr>
          <p:nvPr/>
        </p:nvSpPr>
        <p:spPr bwMode="auto">
          <a:xfrm>
            <a:off x="304800" y="6172200"/>
            <a:ext cx="8458200" cy="914400"/>
          </a:xfrm>
          <a:prstGeom prst="rect">
            <a:avLst/>
          </a:prstGeom>
          <a:noFill/>
          <a:ln w="9525">
            <a:noFill/>
            <a:miter lim="800000"/>
            <a:headEnd/>
            <a:tailEnd/>
          </a:ln>
        </p:spPr>
        <p:txBody>
          <a:bodyPr>
            <a:normAutofit/>
          </a:bodyPr>
          <a:lstStyle/>
          <a:p>
            <a:pPr marL="342900" indent="-342900" fontAlgn="auto">
              <a:spcBef>
                <a:spcPct val="20000"/>
              </a:spcBef>
              <a:spcAft>
                <a:spcPts val="0"/>
              </a:spcAft>
              <a:buFontTx/>
              <a:buChar char="•"/>
              <a:defRPr/>
            </a:pPr>
            <a:endParaRPr lang="en-US" sz="1000" kern="0" dirty="0">
              <a:latin typeface="+mn-lt"/>
            </a:endParaRPr>
          </a:p>
          <a:p>
            <a:pPr marL="342900" indent="-342900" algn="ctr" fontAlgn="auto">
              <a:spcBef>
                <a:spcPct val="20000"/>
              </a:spcBef>
              <a:spcAft>
                <a:spcPts val="0"/>
              </a:spcAft>
              <a:defRPr/>
            </a:pPr>
            <a:r>
              <a:rPr lang="en-US" i="1" kern="0" dirty="0">
                <a:latin typeface="Times New Roman" pitchFamily="18" charset="0"/>
                <a:cs typeface="Times New Roman" pitchFamily="18" charset="0"/>
              </a:rPr>
              <a:t>	</a:t>
            </a:r>
            <a:r>
              <a:rPr lang="en-US" i="1" kern="0" dirty="0" smtClean="0">
                <a:latin typeface="Times New Roman" pitchFamily="18" charset="0"/>
                <a:cs typeface="Times New Roman" pitchFamily="18" charset="0"/>
              </a:rPr>
              <a:t>2013 NCEP Production Suite Review Meeting – December 2013</a:t>
            </a:r>
            <a:endParaRPr lang="en-US" i="1" kern="0" dirty="0">
              <a:latin typeface="Times New Roman" pitchFamily="18" charset="0"/>
              <a:cs typeface="Times New Roman" pitchFamily="18" charset="0"/>
            </a:endParaRPr>
          </a:p>
        </p:txBody>
      </p:sp>
      <p:grpSp>
        <p:nvGrpSpPr>
          <p:cNvPr id="15364" name="Group 1035"/>
          <p:cNvGrpSpPr>
            <a:grpSpLocks/>
          </p:cNvGrpSpPr>
          <p:nvPr/>
        </p:nvGrpSpPr>
        <p:grpSpPr bwMode="auto">
          <a:xfrm>
            <a:off x="1160462" y="5614988"/>
            <a:ext cx="7145338" cy="685800"/>
            <a:chOff x="626" y="3408"/>
            <a:chExt cx="4501" cy="432"/>
          </a:xfrm>
        </p:grpSpPr>
        <p:pic>
          <p:nvPicPr>
            <p:cNvPr id="15370" name="Picture 1036" descr="wing_sunset2_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22" y="3408"/>
              <a:ext cx="805"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1" name="Picture 1037" descr="roughsea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6" y="3409"/>
              <a:ext cx="746" cy="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2" name="Picture 1038"/>
            <p:cNvPicPr>
              <a:picLocks noChangeAspect="1" noChangeArrowheads="1"/>
            </p:cNvPicPr>
            <p:nvPr/>
          </p:nvPicPr>
          <p:blipFill>
            <a:blip r:embed="rId6" cstate="print">
              <a:extLst>
                <a:ext uri="{28A0092B-C50C-407E-A947-70E740481C1C}">
                  <a14:useLocalDpi xmlns:a14="http://schemas.microsoft.com/office/drawing/2010/main" xmlns="" val="0"/>
                </a:ext>
              </a:extLst>
            </a:blip>
            <a:srcRect t="21416" b="21416"/>
            <a:stretch>
              <a:fillRect/>
            </a:stretch>
          </p:blipFill>
          <p:spPr bwMode="auto">
            <a:xfrm>
              <a:off x="1373" y="3408"/>
              <a:ext cx="757"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3" name="Picture 1039"/>
            <p:cNvPicPr>
              <a:picLocks noChangeAspect="1" noChangeArrowheads="1"/>
            </p:cNvPicPr>
            <p:nvPr/>
          </p:nvPicPr>
          <p:blipFill>
            <a:blip r:embed="rId7" cstate="print">
              <a:extLst>
                <a:ext uri="{28A0092B-C50C-407E-A947-70E740481C1C}">
                  <a14:useLocalDpi xmlns:a14="http://schemas.microsoft.com/office/drawing/2010/main" xmlns="" val="0"/>
                </a:ext>
              </a:extLst>
            </a:blip>
            <a:srcRect t="12798" b="9599"/>
            <a:stretch>
              <a:fillRect/>
            </a:stretch>
          </p:blipFill>
          <p:spPr bwMode="auto">
            <a:xfrm>
              <a:off x="2903" y="3409"/>
              <a:ext cx="738" cy="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4" name="Picture 1040"/>
            <p:cNvPicPr>
              <a:picLocks noChangeAspect="1" noChangeArrowheads="1"/>
            </p:cNvPicPr>
            <p:nvPr/>
          </p:nvPicPr>
          <p:blipFill>
            <a:blip r:embed="rId8" cstate="print">
              <a:extLst>
                <a:ext uri="{28A0092B-C50C-407E-A947-70E740481C1C}">
                  <a14:useLocalDpi xmlns:a14="http://schemas.microsoft.com/office/drawing/2010/main" xmlns="" val="0"/>
                </a:ext>
              </a:extLst>
            </a:blip>
            <a:srcRect t="3210" b="12845"/>
            <a:stretch>
              <a:fillRect/>
            </a:stretch>
          </p:blipFill>
          <p:spPr bwMode="auto">
            <a:xfrm>
              <a:off x="3638" y="3409"/>
              <a:ext cx="687" cy="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5" name="Picture 1041" descr="PLOW_-_BUS"/>
            <p:cNvPicPr>
              <a:picLocks noChangeAspect="1" noChangeArrowheads="1"/>
            </p:cNvPicPr>
            <p:nvPr/>
          </p:nvPicPr>
          <p:blipFill>
            <a:blip r:embed="rId9" cstate="print">
              <a:extLst>
                <a:ext uri="{28A0092B-C50C-407E-A947-70E740481C1C}">
                  <a14:useLocalDpi xmlns:a14="http://schemas.microsoft.com/office/drawing/2010/main" xmlns="" val="0"/>
                </a:ext>
              </a:extLst>
            </a:blip>
            <a:srcRect t="6250" b="18750"/>
            <a:stretch>
              <a:fillRect/>
            </a:stretch>
          </p:blipFill>
          <p:spPr bwMode="auto">
            <a:xfrm>
              <a:off x="2132" y="3408"/>
              <a:ext cx="768"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 name="Title 4"/>
          <p:cNvSpPr txBox="1">
            <a:spLocks/>
          </p:cNvSpPr>
          <p:nvPr/>
        </p:nvSpPr>
        <p:spPr bwMode="auto">
          <a:xfrm>
            <a:off x="762000" y="304800"/>
            <a:ext cx="8305800" cy="990600"/>
          </a:xfrm>
          <a:prstGeom prst="rect">
            <a:avLst/>
          </a:prstGeom>
          <a:noFill/>
          <a:ln w="9525">
            <a:noFill/>
            <a:miter lim="800000"/>
            <a:headEnd/>
            <a:tailEnd/>
          </a:ln>
        </p:spPr>
        <p:txBody>
          <a:bodyPr anchor="ctr"/>
          <a:lstStyle/>
          <a:p>
            <a:pPr algn="ctr" eaLnBrk="0" hangingPunct="0">
              <a:defRPr/>
            </a:pPr>
            <a:endParaRPr lang="en-US" sz="3600" b="1" kern="0" dirty="0">
              <a:solidFill>
                <a:schemeClr val="tx2"/>
              </a:solidFill>
              <a:latin typeface="Arial" charset="0"/>
              <a:ea typeface="+mj-ea"/>
              <a:cs typeface="Arial" charset="0"/>
            </a:endParaRPr>
          </a:p>
        </p:txBody>
      </p:sp>
      <p:sp>
        <p:nvSpPr>
          <p:cNvPr id="15366"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7" name="TextBox 20"/>
          <p:cNvSpPr txBox="1">
            <a:spLocks noChangeArrowheads="1"/>
          </p:cNvSpPr>
          <p:nvPr/>
        </p:nvSpPr>
        <p:spPr bwMode="auto">
          <a:xfrm>
            <a:off x="533400" y="76200"/>
            <a:ext cx="80772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b="1" dirty="0" smtClean="0">
                <a:latin typeface="Times New Roman" pitchFamily="18" charset="0"/>
                <a:cs typeface="Times New Roman" pitchFamily="18" charset="0"/>
              </a:rPr>
              <a:t>Weather Prediction Center</a:t>
            </a:r>
          </a:p>
          <a:p>
            <a:pPr algn="ctr" eaLnBrk="1" hangingPunct="1"/>
            <a:r>
              <a:rPr lang="en-US" sz="3200" b="1" dirty="0" smtClean="0">
                <a:latin typeface="Times New Roman" pitchFamily="18" charset="0"/>
                <a:cs typeface="Times New Roman" pitchFamily="18" charset="0"/>
              </a:rPr>
              <a:t>2013 Review</a:t>
            </a:r>
            <a:endParaRPr lang="en-US" sz="3200" b="1" dirty="0">
              <a:latin typeface="Times New Roman" pitchFamily="18" charset="0"/>
              <a:cs typeface="Times New Roman" pitchFamily="18" charset="0"/>
            </a:endParaRPr>
          </a:p>
        </p:txBody>
      </p:sp>
      <p:pic>
        <p:nvPicPr>
          <p:cNvPr id="15368" name="Picture 7" descr="Noaalogo"/>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86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Picture 11" descr="nws.pn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031162"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85800" y="2243078"/>
            <a:ext cx="7696199" cy="295465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Wallace </a:t>
            </a:r>
            <a:r>
              <a:rPr lang="en-US" sz="2400" dirty="0" err="1" smtClean="0">
                <a:latin typeface="Times New Roman" pitchFamily="18" charset="0"/>
                <a:cs typeface="Times New Roman" pitchFamily="18" charset="0"/>
              </a:rPr>
              <a:t>Hogsett</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Science and Operations Officer</a:t>
            </a:r>
          </a:p>
          <a:p>
            <a:pPr algn="ctr"/>
            <a:endParaRPr lang="en-US" sz="2400" dirty="0" smtClean="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w</a:t>
            </a:r>
            <a:r>
              <a:rPr lang="en-US" dirty="0" smtClean="0">
                <a:latin typeface="Times New Roman" pitchFamily="18" charset="0"/>
                <a:cs typeface="Times New Roman" pitchFamily="18" charset="0"/>
              </a:rPr>
              <a:t>ith contributions from </a:t>
            </a:r>
            <a:r>
              <a:rPr lang="en-US" dirty="0">
                <a:latin typeface="Times New Roman" pitchFamily="18" charset="0"/>
                <a:cs typeface="Times New Roman" pitchFamily="18" charset="0"/>
              </a:rPr>
              <a:t>W</a:t>
            </a:r>
            <a:r>
              <a:rPr lang="en-US" dirty="0" smtClean="0">
                <a:latin typeface="Times New Roman" pitchFamily="18" charset="0"/>
                <a:cs typeface="Times New Roman" pitchFamily="18" charset="0"/>
              </a:rPr>
              <a:t>PC: David </a:t>
            </a:r>
            <a:r>
              <a:rPr lang="en-US" dirty="0">
                <a:latin typeface="Times New Roman" pitchFamily="18" charset="0"/>
                <a:cs typeface="Times New Roman" pitchFamily="18" charset="0"/>
              </a:rPr>
              <a:t>Novak, </a:t>
            </a:r>
            <a:r>
              <a:rPr lang="en-US" dirty="0" smtClean="0">
                <a:latin typeface="Times New Roman" pitchFamily="18" charset="0"/>
                <a:cs typeface="Times New Roman" pitchFamily="18" charset="0"/>
              </a:rPr>
              <a:t>Mark Klein, Keith Brill, Chris Bailey, Faye </a:t>
            </a:r>
            <a:r>
              <a:rPr lang="en-US" dirty="0" err="1" smtClean="0">
                <a:latin typeface="Times New Roman" pitchFamily="18" charset="0"/>
                <a:cs typeface="Times New Roman" pitchFamily="18" charset="0"/>
              </a:rPr>
              <a:t>Barthold</a:t>
            </a:r>
            <a:r>
              <a:rPr lang="en-US" dirty="0" smtClean="0">
                <a:latin typeface="Times New Roman" pitchFamily="18" charset="0"/>
                <a:cs typeface="Times New Roman" pitchFamily="18" charset="0"/>
              </a:rPr>
              <a:t>, Tom </a:t>
            </a:r>
            <a:r>
              <a:rPr lang="en-US" dirty="0" err="1" smtClean="0">
                <a:latin typeface="Times New Roman" pitchFamily="18" charset="0"/>
                <a:cs typeface="Times New Roman" pitchFamily="18" charset="0"/>
              </a:rPr>
              <a:t>Workoff</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Mike </a:t>
            </a:r>
            <a:r>
              <a:rPr lang="en-US" dirty="0" err="1" smtClean="0">
                <a:latin typeface="Times New Roman" pitchFamily="18" charset="0"/>
                <a:cs typeface="Times New Roman" pitchFamily="18" charset="0"/>
              </a:rPr>
              <a:t>Bodner</a:t>
            </a:r>
            <a:r>
              <a:rPr lang="en-US" dirty="0" smtClean="0">
                <a:latin typeface="Times New Roman" pitchFamily="18" charset="0"/>
                <a:cs typeface="Times New Roman" pitchFamily="18" charset="0"/>
              </a:rPr>
              <a:t>, Patrick </a:t>
            </a:r>
            <a:r>
              <a:rPr lang="en-US" dirty="0" smtClean="0">
                <a:latin typeface="Times New Roman" pitchFamily="18" charset="0"/>
                <a:cs typeface="Times New Roman" pitchFamily="18" charset="0"/>
              </a:rPr>
              <a:t>Burke, Rich Otto, Tony </a:t>
            </a:r>
            <a:r>
              <a:rPr lang="en-US" dirty="0" err="1" smtClean="0">
                <a:latin typeface="Times New Roman" pitchFamily="18" charset="0"/>
                <a:cs typeface="Times New Roman" pitchFamily="18" charset="0"/>
              </a:rPr>
              <a:t>Fracasso</a:t>
            </a:r>
            <a:r>
              <a:rPr lang="en-US" dirty="0" smtClean="0">
                <a:latin typeface="Times New Roman" pitchFamily="18" charset="0"/>
                <a:cs typeface="Times New Roman" pitchFamily="18" charset="0"/>
              </a:rPr>
              <a:t>, Bob </a:t>
            </a:r>
            <a:r>
              <a:rPr lang="en-US" dirty="0" err="1" smtClean="0">
                <a:latin typeface="Times New Roman" pitchFamily="18" charset="0"/>
                <a:cs typeface="Times New Roman" pitchFamily="18" charset="0"/>
              </a:rPr>
              <a:t>Oravec</a:t>
            </a:r>
            <a:r>
              <a:rPr lang="en-US" dirty="0" smtClean="0">
                <a:latin typeface="Times New Roman" pitchFamily="18" charset="0"/>
                <a:cs typeface="Times New Roman" pitchFamily="18" charset="0"/>
              </a:rPr>
              <a:t>, Bruce Sullivan, David Roth</a:t>
            </a:r>
          </a:p>
          <a:p>
            <a:endParaRPr lang="en-US" dirty="0"/>
          </a:p>
          <a:p>
            <a:endParaRPr lang="en-US" dirty="0"/>
          </a:p>
        </p:txBody>
      </p:sp>
      <p:sp>
        <p:nvSpPr>
          <p:cNvPr id="6" name="Slide Number Placeholder 5"/>
          <p:cNvSpPr>
            <a:spLocks noGrp="1"/>
          </p:cNvSpPr>
          <p:nvPr>
            <p:ph type="sldNum" sz="quarter" idx="12"/>
          </p:nvPr>
        </p:nvSpPr>
        <p:spPr/>
        <p:txBody>
          <a:bodyPr/>
          <a:lstStyle/>
          <a:p>
            <a:fld id="{366535FF-C964-4AD0-B40C-FE542887D9C4}" type="slidenum">
              <a:rPr lang="en-US" smtClean="0"/>
              <a:pPr/>
              <a:t>1</a:t>
            </a:fld>
            <a:endParaRPr lang="en-US" dirty="0"/>
          </a:p>
        </p:txBody>
      </p:sp>
    </p:spTree>
    <p:extLst>
      <p:ext uri="{BB962C8B-B14F-4D97-AF65-F5344CB8AC3E}">
        <p14:creationId xmlns:p14="http://schemas.microsoft.com/office/powerpoint/2010/main" xmlns="" val="3620388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188913" y="6428641"/>
            <a:ext cx="1904999" cy="276959"/>
          </a:xfrm>
          <a:prstGeom prst="rect">
            <a:avLst/>
          </a:prstGeom>
          <a:noFill/>
          <a:ln>
            <a:noFill/>
          </a:ln>
        </p:spPr>
        <p:txBody>
          <a:bodyPr lIns="91425" tIns="45700" rIns="91425" bIns="45700" anchor="t" anchorCtr="0">
            <a:spAutoFit/>
          </a:bodyPr>
          <a:lstStyle/>
          <a:p>
            <a:pPr marL="0" marR="0" lvl="0" indent="0" rtl="0">
              <a:buClr>
                <a:schemeClr val="dk1"/>
              </a:buClr>
              <a:buSzPct val="25000"/>
              <a:buFont typeface="Times New Roman"/>
              <a:buNone/>
            </a:pPr>
            <a:r>
              <a:rPr lang="en-US" sz="1200" b="0" i="0" u="none" strike="noStrike" cap="none" baseline="0" dirty="0" smtClean="0">
                <a:solidFill>
                  <a:schemeClr val="bg1">
                    <a:lumMod val="75000"/>
                  </a:schemeClr>
                </a:solidFill>
                <a:latin typeface="Times New Roman"/>
                <a:ea typeface="Times New Roman"/>
                <a:cs typeface="Times New Roman"/>
                <a:sym typeface="Times New Roman"/>
              </a:rPr>
              <a:t>9</a:t>
            </a:r>
            <a:endParaRPr lang="en-US" sz="1200" b="0" i="0" u="none" strike="noStrike" cap="none" baseline="0" dirty="0">
              <a:solidFill>
                <a:schemeClr val="bg1">
                  <a:lumMod val="75000"/>
                </a:schemeClr>
              </a:solidFill>
              <a:latin typeface="Times New Roman"/>
              <a:ea typeface="Times New Roman"/>
              <a:cs typeface="Times New Roman"/>
              <a:sym typeface="Times New Roman"/>
            </a:endParaRP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Day 1 QPF: WPC</a:t>
            </a:r>
            <a:r>
              <a:rPr lang="en-US" sz="3600" b="1" i="0" u="none" strike="noStrike" cap="none" dirty="0" smtClean="0">
                <a:solidFill>
                  <a:schemeClr val="tx1"/>
                </a:solidFill>
                <a:latin typeface="Arial"/>
                <a:ea typeface="Arial"/>
                <a:cs typeface="Arial"/>
                <a:sym typeface="Arial"/>
              </a:rPr>
              <a:t> </a:t>
            </a:r>
            <a:r>
              <a:rPr lang="en-US" sz="3600" b="1" i="0" u="none" strike="noStrike" cap="none" dirty="0" err="1" smtClean="0">
                <a:solidFill>
                  <a:schemeClr val="tx1"/>
                </a:solidFill>
                <a:latin typeface="Arial"/>
                <a:ea typeface="Arial"/>
                <a:cs typeface="Arial"/>
                <a:sym typeface="Arial"/>
              </a:rPr>
              <a:t>vs</a:t>
            </a:r>
            <a:r>
              <a:rPr lang="en-US" sz="3600" b="1" i="0" u="none" strike="noStrike" cap="none" dirty="0" smtClean="0">
                <a:solidFill>
                  <a:schemeClr val="tx1"/>
                </a:solidFill>
                <a:latin typeface="Arial"/>
                <a:ea typeface="Arial"/>
                <a:cs typeface="Arial"/>
                <a:sym typeface="Arial"/>
              </a:rPr>
              <a:t> Guidance</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sp>
        <p:nvSpPr>
          <p:cNvPr id="12" name="Shape 306"/>
          <p:cNvSpPr txBox="1">
            <a:spLocks/>
          </p:cNvSpPr>
          <p:nvPr/>
        </p:nvSpPr>
        <p:spPr>
          <a:xfrm>
            <a:off x="76199" y="1524000"/>
            <a:ext cx="4691197" cy="3647112"/>
          </a:xfrm>
          <a:prstGeom prst="rect">
            <a:avLst/>
          </a:prstGeom>
          <a:noFill/>
          <a:ln>
            <a:noFill/>
          </a:ln>
        </p:spPr>
        <p:txBody>
          <a:bodyPr vert="horz" wrap="square" lIns="91425" tIns="45700" rIns="91425" bIns="45700" rtlCol="0" anchor="t" anchorCtr="0">
            <a:spAutoFit/>
          </a:bodyPr>
          <a:lstStyle>
            <a:lvl1pPr marL="342900" indent="-222250" algn="l" defTabSz="914400" rtl="0" eaLnBrk="1" latinLnBrk="0" hangingPunct="1">
              <a:spcBef>
                <a:spcPts val="640"/>
              </a:spcBef>
              <a:spcAft>
                <a:spcPts val="0"/>
              </a:spcAft>
              <a:buClr>
                <a:schemeClr val="dk1"/>
              </a:buClr>
              <a:buFont typeface="Arial"/>
              <a:buChar char="•"/>
              <a:defRPr sz="3200" kern="1200">
                <a:solidFill>
                  <a:schemeClr val="dk1"/>
                </a:solidFill>
                <a:latin typeface="Times New Roman"/>
                <a:ea typeface="Times New Roman"/>
                <a:cs typeface="Times New Roman"/>
                <a:sym typeface="Times New Roman"/>
              </a:defRPr>
            </a:lvl1pPr>
            <a:lvl2pPr marL="742950" indent="-177800" algn="l" defTabSz="914400" rtl="0" eaLnBrk="1" latinLnBrk="0" hangingPunct="1">
              <a:spcBef>
                <a:spcPts val="560"/>
              </a:spcBef>
              <a:spcAft>
                <a:spcPts val="0"/>
              </a:spcAft>
              <a:buClr>
                <a:schemeClr val="dk1"/>
              </a:buClr>
              <a:buFont typeface="Arial"/>
              <a:buChar char="•"/>
              <a:defRPr sz="2800" kern="1200">
                <a:solidFill>
                  <a:schemeClr val="dk1"/>
                </a:solidFill>
                <a:latin typeface="Times New Roman"/>
                <a:ea typeface="Times New Roman"/>
                <a:cs typeface="Times New Roman"/>
                <a:sym typeface="Times New Roman"/>
              </a:defRPr>
            </a:lvl2pPr>
            <a:lvl3pPr marL="1143000" indent="-136525" algn="l" defTabSz="914400" rtl="0" eaLnBrk="1" latinLnBrk="0" hangingPunct="1">
              <a:spcBef>
                <a:spcPts val="480"/>
              </a:spcBef>
              <a:spcAft>
                <a:spcPts val="0"/>
              </a:spcAft>
              <a:buClr>
                <a:schemeClr val="dk1"/>
              </a:buClr>
              <a:buFont typeface="Arial"/>
              <a:buChar char="•"/>
              <a:defRPr sz="2400" kern="1200">
                <a:solidFill>
                  <a:schemeClr val="dk1"/>
                </a:solidFill>
                <a:latin typeface="Times New Roman"/>
                <a:ea typeface="Times New Roman"/>
                <a:cs typeface="Times New Roman"/>
                <a:sym typeface="Times New Roman"/>
              </a:defRPr>
            </a:lvl3pPr>
            <a:lvl4pPr marL="1600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4pPr>
            <a:lvl5pPr marL="20574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5pPr>
            <a:lvl6pPr marL="25146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6pPr>
            <a:lvl7pPr marL="29718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7pPr>
            <a:lvl8pPr marL="34290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8pPr>
            <a:lvl9pPr marL="3886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9pPr>
          </a:lstStyle>
          <a:p>
            <a:pPr lvl="0" indent="-342900">
              <a:buSzPct val="98958"/>
            </a:pPr>
            <a:r>
              <a:rPr lang="en-US" sz="2400" dirty="0" smtClean="0"/>
              <a:t>Achieved 2013 GPRA goal </a:t>
            </a:r>
          </a:p>
          <a:p>
            <a:pPr indent="-342900">
              <a:buSzPct val="98958"/>
            </a:pPr>
            <a:r>
              <a:rPr lang="en-US" sz="2400" dirty="0" smtClean="0"/>
              <a:t>WPC outperforms all individual models</a:t>
            </a:r>
          </a:p>
          <a:p>
            <a:pPr indent="-342900">
              <a:buSzPct val="98958"/>
            </a:pPr>
            <a:r>
              <a:rPr lang="en-US" sz="2400" dirty="0" smtClean="0"/>
              <a:t>WPC-generated “ENSBC” </a:t>
            </a:r>
            <a:r>
              <a:rPr lang="en-US" sz="2400" dirty="0" smtClean="0"/>
              <a:t>is a bias-corrected multi-model ensemble based on EMC guidance suite and is very competitive with WPC</a:t>
            </a:r>
          </a:p>
          <a:p>
            <a:pPr marL="0" indent="0">
              <a:buSzPct val="98958"/>
              <a:buNone/>
            </a:pPr>
            <a:r>
              <a:rPr lang="en-US" sz="2400" dirty="0" smtClean="0"/>
              <a:t>     (</a:t>
            </a:r>
            <a:r>
              <a:rPr lang="en-US" sz="2400" b="1" dirty="0" smtClean="0"/>
              <a:t>Novak et al. 2013</a:t>
            </a:r>
            <a:r>
              <a:rPr lang="en-US" sz="2400" dirty="0" smtClean="0"/>
              <a:t>)</a:t>
            </a:r>
          </a:p>
        </p:txBody>
      </p:sp>
      <p:sp>
        <p:nvSpPr>
          <p:cNvPr id="13" name="Line 4"/>
          <p:cNvSpPr>
            <a:spLocks noChangeShapeType="1"/>
          </p:cNvSpPr>
          <p:nvPr/>
        </p:nvSpPr>
        <p:spPr bwMode="auto">
          <a:xfrm>
            <a:off x="9144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4"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742334" y="1295400"/>
            <a:ext cx="1572866" cy="646331"/>
          </a:xfrm>
          <a:prstGeom prst="rect">
            <a:avLst/>
          </a:prstGeom>
          <a:noFill/>
        </p:spPr>
        <p:txBody>
          <a:bodyPr wrap="none" rtlCol="0">
            <a:spAutoFit/>
          </a:bodyPr>
          <a:lstStyle/>
          <a:p>
            <a:r>
              <a:rPr lang="en-US" sz="3600" b="1" dirty="0" smtClean="0"/>
              <a:t>FY2013</a:t>
            </a:r>
            <a:endParaRPr lang="en-US" sz="3600" b="1" dirty="0"/>
          </a:p>
        </p:txBody>
      </p:sp>
      <p:pic>
        <p:nvPicPr>
          <p:cNvPr id="16" name="Picture 4" descr="http://www2.wpc.ncep.noaa.gov/QPFverif/FY2013/d1_1in_tsbias13.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t="37778" r="87511"/>
          <a:stretch>
            <a:fillRect/>
          </a:stretch>
        </p:blipFill>
        <p:spPr bwMode="auto">
          <a:xfrm>
            <a:off x="4572001" y="1862983"/>
            <a:ext cx="1600200" cy="5452217"/>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http://www2.wpc.ncep.noaa.gov/QPFverif/FY2013/d1_1in_tsbias13.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l="29973" t="89849" r="22071"/>
          <a:stretch>
            <a:fillRect/>
          </a:stretch>
        </p:blipFill>
        <p:spPr bwMode="auto">
          <a:xfrm>
            <a:off x="3235430" y="5593664"/>
            <a:ext cx="5908570" cy="85531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http://www2.wpc.ncep.noaa.gov/QPFverif/FY2013/d1_1in_tsbias13.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l="83924" t="37778"/>
          <a:stretch>
            <a:fillRect/>
          </a:stretch>
        </p:blipFill>
        <p:spPr bwMode="auto">
          <a:xfrm>
            <a:off x="6172200" y="1869512"/>
            <a:ext cx="2057400" cy="5445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780861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5" name="Picture 3" descr="C:\Users\wallace.hogsett\Desktop\Work\desks\QPF\p24m_2012120412f024_original.gif"/>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99" r="66031" b="59661"/>
          <a:stretch/>
        </p:blipFill>
        <p:spPr bwMode="auto">
          <a:xfrm>
            <a:off x="4492101" y="1835546"/>
            <a:ext cx="4469337" cy="433425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 name="Picture 2" descr="C:\Users\wallace.hogsett\Desktop\Work\desks\QPF\p24m_2012120412f024_downscaled.gif"/>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85" r="65850" b="59392"/>
          <a:stretch/>
        </p:blipFill>
        <p:spPr bwMode="auto">
          <a:xfrm>
            <a:off x="4492100" y="1835546"/>
            <a:ext cx="4470077" cy="433665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06" name="Shape 306"/>
          <p:cNvSpPr txBox="1">
            <a:spLocks noGrp="1"/>
          </p:cNvSpPr>
          <p:nvPr>
            <p:ph type="body" idx="1"/>
          </p:nvPr>
        </p:nvSpPr>
        <p:spPr>
          <a:xfrm>
            <a:off x="228600" y="1752600"/>
            <a:ext cx="4194175" cy="4016444"/>
          </a:xfrm>
          <a:prstGeom prst="rect">
            <a:avLst/>
          </a:prstGeom>
          <a:noFill/>
          <a:ln>
            <a:noFill/>
          </a:ln>
        </p:spPr>
        <p:txBody>
          <a:bodyPr wrap="square" lIns="91425" tIns="45700" rIns="91425" bIns="45700" anchor="t" anchorCtr="0">
            <a:spAutoFit/>
          </a:bodyPr>
          <a:lstStyle/>
          <a:p>
            <a:pPr marL="342900" marR="0" lvl="0" indent="-342900" algn="l" rtl="0">
              <a:spcBef>
                <a:spcPts val="640"/>
              </a:spcBef>
              <a:spcAft>
                <a:spcPts val="0"/>
              </a:spcAft>
              <a:buClr>
                <a:schemeClr val="dk1"/>
              </a:buClr>
              <a:buSzPct val="98958"/>
              <a:buFont typeface="Arial"/>
              <a:buChar char="•"/>
            </a:pPr>
            <a:r>
              <a:rPr lang="en-US" sz="2600" b="0" i="0" u="none" strike="noStrike" cap="none" baseline="0" dirty="0" smtClean="0">
                <a:solidFill>
                  <a:schemeClr val="dk1"/>
                </a:solidFill>
                <a:sym typeface="Times New Roman"/>
              </a:rPr>
              <a:t>Implemented downscaled QPF on Oct. 23, </a:t>
            </a:r>
            <a:r>
              <a:rPr lang="en-US" sz="2600" b="0" i="0" u="none" strike="noStrike" cap="none" dirty="0" smtClean="0">
                <a:solidFill>
                  <a:schemeClr val="dk1"/>
                </a:solidFill>
                <a:sym typeface="Times New Roman"/>
              </a:rPr>
              <a:t>2013 in response to WFO requests</a:t>
            </a:r>
          </a:p>
          <a:p>
            <a:pPr marL="342900" marR="0" lvl="0" indent="-342900" algn="l" rtl="0">
              <a:spcBef>
                <a:spcPts val="640"/>
              </a:spcBef>
              <a:spcAft>
                <a:spcPts val="0"/>
              </a:spcAft>
              <a:buClr>
                <a:schemeClr val="dk1"/>
              </a:buClr>
              <a:buSzPct val="98958"/>
              <a:buFont typeface="Arial"/>
              <a:buChar char="•"/>
            </a:pPr>
            <a:r>
              <a:rPr lang="en-US" sz="2600" dirty="0" smtClean="0"/>
              <a:t>Technique uses monthly PRISM data to downscale from 20km to 5km</a:t>
            </a:r>
          </a:p>
          <a:p>
            <a:pPr marL="342900" marR="0" lvl="0" indent="-342900" algn="l" rtl="0">
              <a:spcBef>
                <a:spcPts val="640"/>
              </a:spcBef>
              <a:spcAft>
                <a:spcPts val="0"/>
              </a:spcAft>
              <a:buClr>
                <a:schemeClr val="dk1"/>
              </a:buClr>
              <a:buSzPct val="98958"/>
              <a:buFont typeface="Arial"/>
              <a:buChar char="•"/>
            </a:pPr>
            <a:r>
              <a:rPr lang="en-US" sz="2600" dirty="0" smtClean="0"/>
              <a:t>Largest impact in high terrain in the Western U.S.</a:t>
            </a:r>
            <a:endParaRPr lang="en-US" sz="2600" b="0" i="0" u="none" strike="noStrike" cap="none" dirty="0" smtClean="0">
              <a:solidFill>
                <a:schemeClr val="dk1"/>
              </a:solidFill>
              <a:sym typeface="Times New Roman"/>
            </a:endParaRPr>
          </a:p>
          <a:p>
            <a:pPr marL="342900" marR="0" lvl="0" indent="-342900" algn="l" rtl="0">
              <a:spcBef>
                <a:spcPts val="640"/>
              </a:spcBef>
              <a:spcAft>
                <a:spcPts val="0"/>
              </a:spcAft>
              <a:buClr>
                <a:schemeClr val="dk1"/>
              </a:buClr>
              <a:buSzPct val="98958"/>
              <a:buFont typeface="Arial"/>
              <a:buChar char="•"/>
            </a:pPr>
            <a:endParaRPr lang="en-US" sz="3200" b="0" i="0" u="none" strike="noStrike" cap="none" dirty="0" smtClean="0">
              <a:solidFill>
                <a:schemeClr val="dk1"/>
              </a:solidFill>
              <a:latin typeface="Times New Roman"/>
              <a:ea typeface="Times New Roman"/>
              <a:cs typeface="Times New Roman"/>
              <a:sym typeface="Times New Roman"/>
            </a:endParaRPr>
          </a:p>
        </p:txBody>
      </p:sp>
      <p:sp>
        <p:nvSpPr>
          <p:cNvPr id="307" name="Shape 307"/>
          <p:cNvSpPr txBox="1">
            <a:spLocks noGrp="1"/>
          </p:cNvSpPr>
          <p:nvPr>
            <p:ph type="title"/>
          </p:nvPr>
        </p:nvSpPr>
        <p:spPr>
          <a:xfrm>
            <a:off x="1143000" y="246766"/>
            <a:ext cx="6934199" cy="64629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US" sz="3600" b="1" dirty="0" smtClean="0">
                <a:solidFill>
                  <a:schemeClr val="tx1"/>
                </a:solidFill>
                <a:latin typeface="Arial"/>
                <a:ea typeface="Arial"/>
                <a:cs typeface="Arial"/>
                <a:sym typeface="Arial"/>
              </a:rPr>
              <a:t>QPF Downscaled to 5km</a:t>
            </a:r>
            <a:endParaRPr lang="en-US" sz="3600" b="1" i="0" u="none" strike="noStrike" cap="none" baseline="0" dirty="0">
              <a:solidFill>
                <a:schemeClr val="tx1"/>
              </a:solidFill>
              <a:latin typeface="Arial"/>
              <a:ea typeface="Arial"/>
              <a:cs typeface="Arial"/>
              <a:sym typeface="Arial"/>
            </a:endParaRPr>
          </a:p>
        </p:txBody>
      </p:sp>
      <p:sp>
        <p:nvSpPr>
          <p:cNvPr id="11"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2" name="Picture 7" descr="Noaa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nws.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12"/>
          </p:nvPr>
        </p:nvSpPr>
        <p:spPr>
          <a:xfrm>
            <a:off x="6553200" y="6356350"/>
            <a:ext cx="2133600" cy="365125"/>
          </a:xfrm>
        </p:spPr>
        <p:txBody>
          <a:bodyPr/>
          <a:lstStyle/>
          <a:p>
            <a:fld id="{366535FF-C964-4AD0-B40C-FE542887D9C4}" type="slidenum">
              <a:rPr lang="en-US" sz="1200" smtClean="0">
                <a:solidFill>
                  <a:schemeClr val="bg1">
                    <a:lumMod val="75000"/>
                  </a:schemeClr>
                </a:solidFill>
              </a:rPr>
              <a:pPr/>
              <a:t>11</a:t>
            </a:fld>
            <a:endParaRPr lang="en-US" sz="1200" dirty="0">
              <a:solidFill>
                <a:schemeClr val="bg1">
                  <a:lumMod val="75000"/>
                </a:schemeClr>
              </a:solidFill>
            </a:endParaRPr>
          </a:p>
        </p:txBody>
      </p:sp>
    </p:spTree>
    <p:extLst>
      <p:ext uri="{BB962C8B-B14F-4D97-AF65-F5344CB8AC3E}">
        <p14:creationId xmlns:p14="http://schemas.microsoft.com/office/powerpoint/2010/main" xmlns="" val="220368828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Shape 306"/>
          <p:cNvSpPr txBox="1">
            <a:spLocks noGrp="1"/>
          </p:cNvSpPr>
          <p:nvPr>
            <p:ph type="body" idx="1"/>
          </p:nvPr>
        </p:nvSpPr>
        <p:spPr>
          <a:xfrm>
            <a:off x="228600" y="1680429"/>
            <a:ext cx="8686800" cy="2739171"/>
          </a:xfrm>
          <a:prstGeom prst="rect">
            <a:avLst/>
          </a:prstGeom>
          <a:noFill/>
          <a:ln>
            <a:noFill/>
          </a:ln>
        </p:spPr>
        <p:txBody>
          <a:bodyPr wrap="square" lIns="91425" tIns="45700" rIns="91425" bIns="45700" anchor="t" anchorCtr="0">
            <a:spAutoFit/>
          </a:bodyPr>
          <a:lstStyle/>
          <a:p>
            <a:pPr marL="342900" marR="0" lvl="0" indent="-342900" algn="l" rtl="0">
              <a:spcBef>
                <a:spcPts val="640"/>
              </a:spcBef>
              <a:spcAft>
                <a:spcPts val="0"/>
              </a:spcAft>
              <a:buClr>
                <a:schemeClr val="dk1"/>
              </a:buClr>
              <a:buSzPct val="98958"/>
              <a:buFont typeface="Arial"/>
              <a:buChar char="•"/>
            </a:pPr>
            <a:r>
              <a:rPr lang="en-US" dirty="0" smtClean="0"/>
              <a:t>Boulder floods (Sept 2013) </a:t>
            </a:r>
          </a:p>
          <a:p>
            <a:pPr marL="342900" marR="0" lvl="0" indent="-342900" algn="l" rtl="0">
              <a:spcBef>
                <a:spcPts val="640"/>
              </a:spcBef>
              <a:spcAft>
                <a:spcPts val="0"/>
              </a:spcAft>
              <a:buClr>
                <a:schemeClr val="dk1"/>
              </a:buClr>
              <a:buSzPct val="98958"/>
              <a:buFont typeface="Arial"/>
              <a:buChar char="•"/>
            </a:pPr>
            <a:r>
              <a:rPr lang="en-US" dirty="0" smtClean="0"/>
              <a:t>Central Texas floods (Oct 2013)</a:t>
            </a:r>
          </a:p>
          <a:p>
            <a:pPr marL="342900" marR="0" lvl="0" indent="-342900" algn="l" rtl="0">
              <a:spcBef>
                <a:spcPts val="640"/>
              </a:spcBef>
              <a:spcAft>
                <a:spcPts val="0"/>
              </a:spcAft>
              <a:buClr>
                <a:schemeClr val="dk1"/>
              </a:buClr>
              <a:buSzPct val="98958"/>
              <a:buFont typeface="Arial"/>
              <a:buChar char="•"/>
            </a:pPr>
            <a:r>
              <a:rPr lang="en-US" dirty="0"/>
              <a:t>W</a:t>
            </a:r>
            <a:r>
              <a:rPr lang="en-US" dirty="0" smtClean="0"/>
              <a:t>PC contributions: </a:t>
            </a:r>
          </a:p>
          <a:p>
            <a:pPr lvl="1" indent="-342900">
              <a:spcBef>
                <a:spcPts val="640"/>
              </a:spcBef>
              <a:buSzPct val="98958"/>
            </a:pPr>
            <a:r>
              <a:rPr lang="en-US" dirty="0" smtClean="0"/>
              <a:t>Skillful QPF products</a:t>
            </a:r>
          </a:p>
          <a:p>
            <a:pPr lvl="1" indent="-342900">
              <a:spcBef>
                <a:spcPts val="640"/>
              </a:spcBef>
              <a:buSzPct val="98958"/>
            </a:pPr>
            <a:r>
              <a:rPr lang="en-US" dirty="0" smtClean="0"/>
              <a:t>Flash flood forecast products</a:t>
            </a:r>
          </a:p>
        </p:txBody>
      </p:sp>
      <p:sp>
        <p:nvSpPr>
          <p:cNvPr id="307" name="Shape 307"/>
          <p:cNvSpPr txBox="1">
            <a:spLocks noGrp="1"/>
          </p:cNvSpPr>
          <p:nvPr>
            <p:ph type="title"/>
          </p:nvPr>
        </p:nvSpPr>
        <p:spPr>
          <a:xfrm>
            <a:off x="1143000" y="-30232"/>
            <a:ext cx="6934199" cy="1200288"/>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High-Impact Warm-Season Events</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sp>
        <p:nvSpPr>
          <p:cNvPr id="10" name="Line 4"/>
          <p:cNvSpPr>
            <a:spLocks noChangeShapeType="1"/>
          </p:cNvSpPr>
          <p:nvPr/>
        </p:nvSpPr>
        <p:spPr bwMode="auto">
          <a:xfrm>
            <a:off x="914400" y="11509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1"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524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762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5"/>
          <p:cNvSpPr txBox="1">
            <a:spLocks/>
          </p:cNvSpPr>
          <p:nvPr/>
        </p:nvSpPr>
        <p:spPr>
          <a:xfrm>
            <a:off x="6553200" y="6356350"/>
            <a:ext cx="2133600" cy="365125"/>
          </a:xfrm>
          <a:prstGeom prst="rect">
            <a:avLst/>
          </a:prstGeom>
          <a:noFill/>
          <a:ln>
            <a:noFill/>
          </a:ln>
        </p:spPr>
        <p:txBody>
          <a:bodyPr vert="horz" lIns="91425" tIns="91425" rIns="91425" bIns="91425" rtlCol="0" anchor="t" anchorCtr="0"/>
          <a:lstStyle>
            <a:defPPr>
              <a:defRPr lang="en-US"/>
            </a:defPPr>
            <a:lvl1pPr marL="0" marR="0" indent="0" algn="r" defTabSz="914400" rtl="0" eaLnBrk="1" latinLnBrk="0" hangingPunct="1">
              <a:defRPr sz="1400" b="0" i="0" u="none" strike="noStrike" kern="1200" cap="none" baseline="0">
                <a:solidFill>
                  <a:srgbClr val="000000"/>
                </a:solidFill>
                <a:latin typeface="Times New Roman"/>
                <a:ea typeface="Times New Roman"/>
                <a:cs typeface="Times New Roman"/>
                <a:sym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6535FF-C964-4AD0-B40C-FE542887D9C4}" type="slidenum">
              <a:rPr lang="en-US" sz="1200" smtClean="0">
                <a:solidFill>
                  <a:schemeClr val="bg1">
                    <a:lumMod val="75000"/>
                  </a:schemeClr>
                </a:solidFill>
              </a:rPr>
              <a:pPr/>
              <a:t>12</a:t>
            </a:fld>
            <a:endParaRPr lang="en-US" sz="1200" dirty="0">
              <a:solidFill>
                <a:schemeClr val="bg1">
                  <a:lumMod val="75000"/>
                </a:schemeClr>
              </a:solidFill>
            </a:endParaRPr>
          </a:p>
        </p:txBody>
      </p:sp>
    </p:spTree>
    <p:extLst>
      <p:ext uri="{BB962C8B-B14F-4D97-AF65-F5344CB8AC3E}">
        <p14:creationId xmlns:p14="http://schemas.microsoft.com/office/powerpoint/2010/main" xmlns="" val="4066517407"/>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wallace.hogsett\Desktop\boulder\94e_2013091115.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295400" y="36493"/>
            <a:ext cx="6553200" cy="954107"/>
          </a:xfrm>
          <a:prstGeom prst="rect">
            <a:avLst/>
          </a:prstGeom>
          <a:solidFill>
            <a:schemeClr val="bg1">
              <a:lumMod val="75000"/>
            </a:schemeClr>
          </a:solidFill>
        </p:spPr>
        <p:txBody>
          <a:bodyPr wrap="square" rtlCol="0">
            <a:spAutoFit/>
          </a:bodyPr>
          <a:lstStyle/>
          <a:p>
            <a:pPr algn="ctr"/>
            <a:r>
              <a:rPr lang="en-US" sz="2800" b="1" dirty="0" smtClean="0"/>
              <a:t>Day 1 Excessive </a:t>
            </a:r>
            <a:r>
              <a:rPr lang="en-US" sz="2800" b="1" dirty="0"/>
              <a:t>Rainfall Outlook</a:t>
            </a:r>
            <a:endParaRPr lang="en-US" sz="2800" b="1" dirty="0" smtClean="0"/>
          </a:p>
          <a:p>
            <a:pPr algn="ctr"/>
            <a:r>
              <a:rPr lang="en-US" sz="2800" b="1" dirty="0" smtClean="0"/>
              <a:t>Issued Sept 11 – Early Morning</a:t>
            </a:r>
          </a:p>
        </p:txBody>
      </p:sp>
      <p:sp>
        <p:nvSpPr>
          <p:cNvPr id="6" name="Line 4"/>
          <p:cNvSpPr>
            <a:spLocks noChangeShapeType="1"/>
          </p:cNvSpPr>
          <p:nvPr/>
        </p:nvSpPr>
        <p:spPr bwMode="auto">
          <a:xfrm>
            <a:off x="914400" y="1066800"/>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7"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Graphic for MPD #023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2139" r="10143" b="5905"/>
          <a:stretch/>
        </p:blipFill>
        <p:spPr bwMode="auto">
          <a:xfrm>
            <a:off x="4643873" y="1143000"/>
            <a:ext cx="4317565" cy="3733800"/>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13" name="Picture 4" descr="Graphic for MPD #0235"/>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388" r="8544" b="3142"/>
          <a:stretch/>
        </p:blipFill>
        <p:spPr bwMode="auto">
          <a:xfrm>
            <a:off x="4343400" y="1447800"/>
            <a:ext cx="4397456" cy="3810941"/>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3886200" y="1981200"/>
            <a:ext cx="3701437" cy="3469184"/>
            <a:chOff x="4460101" y="1694407"/>
            <a:chExt cx="3701437" cy="3469184"/>
          </a:xfrm>
        </p:grpSpPr>
        <p:pic>
          <p:nvPicPr>
            <p:cNvPr id="9" name="Picture 3" descr="C:\Users\wallace.hogsett\Desktop\boulder\stage4boulder.gif"/>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27995" t="28422" r="37097"/>
            <a:stretch/>
          </p:blipFill>
          <p:spPr bwMode="auto">
            <a:xfrm>
              <a:off x="5117693" y="1694408"/>
              <a:ext cx="3043845" cy="3469183"/>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pic>
          <p:nvPicPr>
            <p:cNvPr id="10" name="Picture 3" descr="C:\Users\wallace.hogsett\Desktop\boulder\stage4boulder.gif"/>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43424" r="94522" b="3931"/>
            <a:stretch/>
          </p:blipFill>
          <p:spPr bwMode="auto">
            <a:xfrm>
              <a:off x="4460101" y="1694407"/>
              <a:ext cx="649454" cy="3469183"/>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6458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6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5" name="Picture 2" descr="C:\Users\wallace.hogsett\Desktop\Work\experiments\FFaIR\FLASH exampl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643813"/>
            <a:ext cx="2605088" cy="206041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306" name="Shape 306"/>
          <p:cNvSpPr txBox="1">
            <a:spLocks noGrp="1"/>
          </p:cNvSpPr>
          <p:nvPr>
            <p:ph type="body" idx="1"/>
          </p:nvPr>
        </p:nvSpPr>
        <p:spPr>
          <a:xfrm>
            <a:off x="228600" y="1423046"/>
            <a:ext cx="8686800" cy="4139554"/>
          </a:xfrm>
          <a:prstGeom prst="rect">
            <a:avLst/>
          </a:prstGeom>
          <a:noFill/>
          <a:ln>
            <a:noFill/>
          </a:ln>
        </p:spPr>
        <p:txBody>
          <a:bodyPr wrap="square" lIns="91425" tIns="45700" rIns="91425" bIns="45700" anchor="t" anchorCtr="0">
            <a:spAutoFit/>
          </a:bodyPr>
          <a:lstStyle/>
          <a:p>
            <a:pPr marL="342900" marR="0" lvl="0" indent="-342900" algn="l" rtl="0">
              <a:spcBef>
                <a:spcPts val="640"/>
              </a:spcBef>
              <a:spcAft>
                <a:spcPts val="0"/>
              </a:spcAft>
              <a:buClr>
                <a:schemeClr val="dk1"/>
              </a:buClr>
              <a:buSzPct val="98958"/>
              <a:buFont typeface="Arial"/>
              <a:buChar char="•"/>
            </a:pPr>
            <a:r>
              <a:rPr lang="en-US" sz="2400" b="0" i="0" u="none" strike="noStrike" cap="none" baseline="0" dirty="0" smtClean="0">
                <a:solidFill>
                  <a:schemeClr val="dk1"/>
                </a:solidFill>
                <a:latin typeface="Arial" panose="020B0604020202020204" pitchFamily="34" charset="0"/>
                <a:cs typeface="Arial" panose="020B0604020202020204" pitchFamily="34" charset="0"/>
                <a:sym typeface="Times New Roman"/>
              </a:rPr>
              <a:t>Real-time forecasting experiment focusing on flash flooding</a:t>
            </a:r>
            <a:r>
              <a:rPr lang="en-US" sz="2400" b="0" i="0" u="none" strike="noStrike" cap="none" dirty="0" smtClean="0">
                <a:solidFill>
                  <a:schemeClr val="dk1"/>
                </a:solidFill>
                <a:latin typeface="Arial" panose="020B0604020202020204" pitchFamily="34" charset="0"/>
                <a:cs typeface="Arial" panose="020B0604020202020204" pitchFamily="34" charset="0"/>
                <a:sym typeface="Times New Roman"/>
              </a:rPr>
              <a:t> in the 0-12h time frame </a:t>
            </a:r>
            <a:r>
              <a:rPr lang="en-US" sz="2400" b="0" i="0" u="none" strike="noStrike" cap="none" dirty="0" smtClean="0">
                <a:solidFill>
                  <a:schemeClr val="dk1"/>
                </a:solidFill>
                <a:latin typeface="Arial" panose="020B0604020202020204" pitchFamily="34" charset="0"/>
                <a:cs typeface="Arial" panose="020B0604020202020204" pitchFamily="34" charset="0"/>
                <a:sym typeface="Times New Roman"/>
              </a:rPr>
              <a:t>(HMT-WPC, w/NSSL </a:t>
            </a:r>
            <a:r>
              <a:rPr lang="en-US" sz="2400" b="0" i="0" u="none" strike="noStrike" cap="none" dirty="0" smtClean="0">
                <a:solidFill>
                  <a:schemeClr val="dk1"/>
                </a:solidFill>
                <a:latin typeface="Arial" panose="020B0604020202020204" pitchFamily="34" charset="0"/>
                <a:cs typeface="Arial" panose="020B0604020202020204" pitchFamily="34" charset="0"/>
                <a:sym typeface="Times New Roman"/>
              </a:rPr>
              <a:t>and ESRL)</a:t>
            </a:r>
          </a:p>
          <a:p>
            <a:pPr lvl="1" indent="-342900">
              <a:spcBef>
                <a:spcPts val="640"/>
              </a:spcBef>
              <a:buSzPct val="98958"/>
            </a:pPr>
            <a:r>
              <a:rPr lang="en-US" sz="2400" dirty="0" smtClean="0">
                <a:latin typeface="Arial" panose="020B0604020202020204" pitchFamily="34" charset="0"/>
                <a:cs typeface="Arial" panose="020B0604020202020204" pitchFamily="34" charset="0"/>
              </a:rPr>
              <a:t>Held July 2013 at WPC with 26 diverse participants </a:t>
            </a:r>
          </a:p>
          <a:p>
            <a:pPr lvl="1" indent="-342900">
              <a:spcBef>
                <a:spcPts val="640"/>
              </a:spcBef>
              <a:buSzPct val="98958"/>
            </a:pPr>
            <a:r>
              <a:rPr lang="en-US" sz="2400" dirty="0" smtClean="0">
                <a:latin typeface="Arial" panose="020B0604020202020204" pitchFamily="34" charset="0"/>
                <a:cs typeface="Arial" panose="020B0604020202020204" pitchFamily="34" charset="0"/>
              </a:rPr>
              <a:t>Produced probabilistic flash flood forecasts</a:t>
            </a:r>
          </a:p>
          <a:p>
            <a:pPr lvl="2" indent="-342900">
              <a:spcBef>
                <a:spcPts val="640"/>
              </a:spcBef>
              <a:buSzPct val="98958"/>
            </a:pPr>
            <a:r>
              <a:rPr lang="en-US" dirty="0" smtClean="0">
                <a:latin typeface="Arial" panose="020B0604020202020204" pitchFamily="34" charset="0"/>
                <a:cs typeface="Arial" panose="020B0604020202020204" pitchFamily="34" charset="0"/>
              </a:rPr>
              <a:t>Tools based on model QPF and RFC FFG</a:t>
            </a:r>
          </a:p>
          <a:p>
            <a:pPr lvl="1" indent="-342900">
              <a:spcBef>
                <a:spcPts val="640"/>
              </a:spcBef>
              <a:buSzPct val="98958"/>
            </a:pPr>
            <a:r>
              <a:rPr lang="en-US" sz="2400" dirty="0" smtClean="0">
                <a:latin typeface="Arial" panose="020B0604020202020204" pitchFamily="34" charset="0"/>
                <a:cs typeface="Arial" panose="020B0604020202020204" pitchFamily="34" charset="0"/>
              </a:rPr>
              <a:t>Tested new NWP ensemble systems</a:t>
            </a:r>
          </a:p>
          <a:p>
            <a:pPr lvl="1" indent="-342900">
              <a:spcBef>
                <a:spcPts val="640"/>
              </a:spcBef>
              <a:buSzPct val="98958"/>
            </a:pPr>
            <a:r>
              <a:rPr lang="en-US" sz="2400" dirty="0" smtClean="0">
                <a:latin typeface="Arial" panose="020B0604020202020204" pitchFamily="34" charset="0"/>
                <a:cs typeface="Arial" panose="020B0604020202020204" pitchFamily="34" charset="0"/>
              </a:rPr>
              <a:t>Explored flash flood verification (NSSL-FLASH)</a:t>
            </a:r>
          </a:p>
          <a:p>
            <a:pPr lvl="1" indent="-342900">
              <a:spcBef>
                <a:spcPts val="640"/>
              </a:spcBef>
              <a:buSzPct val="98958"/>
            </a:pPr>
            <a:endParaRPr lang="en-US" sz="2800" b="0" i="0" u="none" strike="noStrike" cap="none" dirty="0" smtClean="0">
              <a:solidFill>
                <a:schemeClr val="dk1"/>
              </a:solidFill>
              <a:latin typeface="Arial" panose="020B0604020202020204" pitchFamily="34" charset="0"/>
              <a:cs typeface="Arial" panose="020B0604020202020204" pitchFamily="34" charset="0"/>
              <a:sym typeface="Times New Roman"/>
            </a:endParaRPr>
          </a:p>
          <a:p>
            <a:pPr marL="342900" marR="0" lvl="0" indent="-342900" algn="l" rtl="0">
              <a:spcBef>
                <a:spcPts val="640"/>
              </a:spcBef>
              <a:spcAft>
                <a:spcPts val="0"/>
              </a:spcAft>
              <a:buClr>
                <a:schemeClr val="dk1"/>
              </a:buClr>
              <a:buSzPct val="98958"/>
              <a:buFont typeface="Arial"/>
              <a:buChar char="•"/>
            </a:pPr>
            <a:endParaRPr lang="en-US" sz="3200" b="0" i="0" u="none" strike="noStrike" cap="none" dirty="0" smtClean="0">
              <a:solidFill>
                <a:schemeClr val="dk1"/>
              </a:solidFill>
              <a:latin typeface="Times New Roman"/>
              <a:ea typeface="Times New Roman"/>
              <a:cs typeface="Times New Roman"/>
              <a:sym typeface="Times New Roman"/>
            </a:endParaRPr>
          </a:p>
        </p:txBody>
      </p:sp>
      <p:sp>
        <p:nvSpPr>
          <p:cNvPr id="307" name="Shape 307"/>
          <p:cNvSpPr txBox="1">
            <a:spLocks noGrp="1"/>
          </p:cNvSpPr>
          <p:nvPr>
            <p:ph type="title"/>
          </p:nvPr>
        </p:nvSpPr>
        <p:spPr>
          <a:xfrm>
            <a:off x="990600" y="545"/>
            <a:ext cx="7239000" cy="1138733"/>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US" sz="3400" b="1" dirty="0" smtClean="0">
                <a:solidFill>
                  <a:schemeClr val="tx1"/>
                </a:solidFill>
                <a:latin typeface="Arial"/>
                <a:ea typeface="Arial"/>
                <a:cs typeface="Arial"/>
                <a:sym typeface="Arial"/>
              </a:rPr>
              <a:t>Flash Flood and Intense Rainfall (</a:t>
            </a:r>
            <a:r>
              <a:rPr lang="en-US" sz="3400" b="1" dirty="0" err="1" smtClean="0">
                <a:solidFill>
                  <a:schemeClr val="tx1"/>
                </a:solidFill>
                <a:latin typeface="Arial"/>
                <a:ea typeface="Arial"/>
                <a:cs typeface="Arial"/>
                <a:sym typeface="Arial"/>
              </a:rPr>
              <a:t>FFaIR</a:t>
            </a:r>
            <a:r>
              <a:rPr lang="en-US" sz="3400" b="1" dirty="0" smtClean="0">
                <a:solidFill>
                  <a:schemeClr val="tx1"/>
                </a:solidFill>
                <a:latin typeface="Arial"/>
                <a:ea typeface="Arial"/>
                <a:cs typeface="Arial"/>
                <a:sym typeface="Arial"/>
              </a:rPr>
              <a:t>) Experiment</a:t>
            </a:r>
            <a:endParaRPr lang="en-US" sz="34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11"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2" name="Picture 7" descr="Noaa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nws.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12"/>
          </p:nvPr>
        </p:nvSpPr>
        <p:spPr>
          <a:xfrm>
            <a:off x="6553200" y="6356350"/>
            <a:ext cx="2133600" cy="365125"/>
          </a:xfrm>
        </p:spPr>
        <p:txBody>
          <a:bodyPr/>
          <a:lstStyle/>
          <a:p>
            <a:fld id="{366535FF-C964-4AD0-B40C-FE542887D9C4}" type="slidenum">
              <a:rPr lang="en-US" sz="1200" smtClean="0">
                <a:solidFill>
                  <a:schemeClr val="bg1">
                    <a:lumMod val="75000"/>
                  </a:schemeClr>
                </a:solidFill>
              </a:rPr>
              <a:pPr/>
              <a:t>14</a:t>
            </a:fld>
            <a:endParaRPr lang="en-US" sz="1200" dirty="0">
              <a:solidFill>
                <a:schemeClr val="bg1">
                  <a:lumMod val="75000"/>
                </a:schemeClr>
              </a:solidFill>
            </a:endParaRPr>
          </a:p>
        </p:txBody>
      </p:sp>
      <p:pic>
        <p:nvPicPr>
          <p:cNvPr id="2050" name="Picture 2" descr="C:\Users\wallace.hogsett\Desktop\Work\experiments\FFaIR\ffair phot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400" y="4664528"/>
            <a:ext cx="2629693" cy="197227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051" name="Picture 3" descr="C:\Users\wallace.hogsett\Desktop\Work\experiments\FFaIR\ffair_pff_update_valid2013071800.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00400" y="4664528"/>
            <a:ext cx="2740543" cy="205540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Straight Arrow Connector 2"/>
          <p:cNvCxnSpPr>
            <a:endCxn id="2051" idx="1"/>
          </p:cNvCxnSpPr>
          <p:nvPr/>
        </p:nvCxnSpPr>
        <p:spPr>
          <a:xfrm>
            <a:off x="2819400" y="5692231"/>
            <a:ext cx="38100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78612" y="6291711"/>
            <a:ext cx="2764988" cy="369332"/>
          </a:xfrm>
          <a:prstGeom prst="rect">
            <a:avLst/>
          </a:prstGeom>
          <a:noFill/>
        </p:spPr>
        <p:txBody>
          <a:bodyPr wrap="none" rtlCol="0">
            <a:spAutoFit/>
          </a:bodyPr>
          <a:lstStyle/>
          <a:p>
            <a:r>
              <a:rPr lang="en-US" dirty="0" smtClean="0">
                <a:solidFill>
                  <a:schemeClr val="bg1"/>
                </a:solidFill>
              </a:rPr>
              <a:t>Probability of flash flooding</a:t>
            </a:r>
            <a:endParaRPr lang="en-US" dirty="0">
              <a:solidFill>
                <a:schemeClr val="bg1"/>
              </a:solidFill>
            </a:endParaRPr>
          </a:p>
        </p:txBody>
      </p:sp>
      <p:sp>
        <p:nvSpPr>
          <p:cNvPr id="2" name="TextBox 1"/>
          <p:cNvSpPr txBox="1"/>
          <p:nvPr/>
        </p:nvSpPr>
        <p:spPr>
          <a:xfrm>
            <a:off x="6477000" y="4891596"/>
            <a:ext cx="1394618" cy="369332"/>
          </a:xfrm>
          <a:prstGeom prst="rect">
            <a:avLst/>
          </a:prstGeom>
          <a:noFill/>
        </p:spPr>
        <p:txBody>
          <a:bodyPr wrap="square" rtlCol="0">
            <a:spAutoFit/>
          </a:bodyPr>
          <a:lstStyle/>
          <a:p>
            <a:r>
              <a:rPr lang="en-US" dirty="0" smtClean="0">
                <a:solidFill>
                  <a:schemeClr val="bg1"/>
                </a:solidFill>
              </a:rPr>
              <a:t>NSSL FLASH</a:t>
            </a:r>
            <a:endParaRPr lang="en-US" dirty="0">
              <a:solidFill>
                <a:schemeClr val="bg1"/>
              </a:solidFill>
            </a:endParaRPr>
          </a:p>
        </p:txBody>
      </p:sp>
      <p:cxnSp>
        <p:nvCxnSpPr>
          <p:cNvPr id="18" name="Straight Arrow Connector 17"/>
          <p:cNvCxnSpPr/>
          <p:nvPr/>
        </p:nvCxnSpPr>
        <p:spPr>
          <a:xfrm>
            <a:off x="6019800" y="5714999"/>
            <a:ext cx="38100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618667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US" sz="3600" b="1" dirty="0" err="1" smtClean="0">
                <a:solidFill>
                  <a:schemeClr val="tx1"/>
                </a:solidFill>
                <a:latin typeface="Arial"/>
                <a:ea typeface="Arial"/>
                <a:cs typeface="Arial"/>
                <a:sym typeface="Arial"/>
              </a:rPr>
              <a:t>FFaIR</a:t>
            </a:r>
            <a:r>
              <a:rPr lang="en-US" sz="3600" b="1" dirty="0" smtClean="0">
                <a:solidFill>
                  <a:schemeClr val="tx1"/>
                </a:solidFill>
                <a:latin typeface="Arial"/>
                <a:ea typeface="Arial"/>
                <a:cs typeface="Arial"/>
                <a:sym typeface="Arial"/>
              </a:rPr>
              <a:t> Experiment Guidance</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11"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2"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12"/>
          </p:nvPr>
        </p:nvSpPr>
        <p:spPr>
          <a:xfrm>
            <a:off x="6553200" y="6356350"/>
            <a:ext cx="2133600" cy="365125"/>
          </a:xfrm>
        </p:spPr>
        <p:txBody>
          <a:bodyPr/>
          <a:lstStyle/>
          <a:p>
            <a:fld id="{366535FF-C964-4AD0-B40C-FE542887D9C4}" type="slidenum">
              <a:rPr lang="en-US" sz="1200" smtClean="0">
                <a:solidFill>
                  <a:schemeClr val="bg1">
                    <a:lumMod val="75000"/>
                  </a:schemeClr>
                </a:solidFill>
              </a:rPr>
              <a:pPr/>
              <a:t>15</a:t>
            </a:fld>
            <a:endParaRPr lang="en-US" sz="1200" dirty="0">
              <a:solidFill>
                <a:schemeClr val="bg1">
                  <a:lumMod val="75000"/>
                </a:schemeClr>
              </a:solidFill>
            </a:endParaRPr>
          </a:p>
        </p:txBody>
      </p:sp>
      <p:pic>
        <p:nvPicPr>
          <p:cNvPr id="14" name="Picture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1278" y="1752600"/>
            <a:ext cx="3126722" cy="219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p:nvPr/>
        </p:nvSpPr>
        <p:spPr>
          <a:xfrm>
            <a:off x="3886200" y="1371600"/>
            <a:ext cx="2809876" cy="369332"/>
          </a:xfrm>
          <a:prstGeom prst="rect">
            <a:avLst/>
          </a:prstGeom>
          <a:noFill/>
        </p:spPr>
        <p:txBody>
          <a:bodyPr wrap="square" rtlCol="0">
            <a:spAutoFit/>
          </a:bodyPr>
          <a:lstStyle/>
          <a:p>
            <a:pPr algn="ctr"/>
            <a:r>
              <a:rPr lang="en-US" b="1" u="sng" dirty="0" smtClean="0"/>
              <a:t>Flash Flood Guidance</a:t>
            </a:r>
            <a:endParaRPr lang="en-US" b="1" u="sng" dirty="0"/>
          </a:p>
        </p:txBody>
      </p:sp>
      <p:sp>
        <p:nvSpPr>
          <p:cNvPr id="16" name="TextBox 15"/>
          <p:cNvSpPr txBox="1"/>
          <p:nvPr/>
        </p:nvSpPr>
        <p:spPr>
          <a:xfrm>
            <a:off x="304800" y="1336780"/>
            <a:ext cx="2667000" cy="369332"/>
          </a:xfrm>
          <a:prstGeom prst="rect">
            <a:avLst/>
          </a:prstGeom>
          <a:noFill/>
        </p:spPr>
        <p:txBody>
          <a:bodyPr wrap="square" rtlCol="0">
            <a:spAutoFit/>
          </a:bodyPr>
          <a:lstStyle/>
          <a:p>
            <a:pPr algn="ctr"/>
            <a:r>
              <a:rPr lang="en-US" b="1" u="sng" dirty="0" smtClean="0"/>
              <a:t>High-Res Ensemble QPF</a:t>
            </a:r>
            <a:endParaRPr lang="en-US" b="1" u="sng" dirty="0"/>
          </a:p>
        </p:txBody>
      </p:sp>
      <p:sp>
        <p:nvSpPr>
          <p:cNvPr id="3" name="AutoShape 6" descr="https://mail-attachment.googleusercontent.com/attachment/u/0/?ui=2&amp;ik=227601d0bc&amp;view=att&amp;th=1417f129974ce655&amp;attid=0.1&amp;disp=inline&amp;realattid=f_hmc6fuwb0&amp;safe=1&amp;zw&amp;saduie=AG9B_P_20-3O75tTszEmPiFQjh3G&amp;sadet=1380816453614&amp;sads=l-WqdVgy7HGHYZWDpCIdNa0Jn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1" name="Picture 7" descr="C:\Users\wallace.hogsett\Desktop\probff1.gif"/>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9955"/>
          <a:stretch/>
        </p:blipFill>
        <p:spPr bwMode="auto">
          <a:xfrm>
            <a:off x="76200" y="1752600"/>
            <a:ext cx="3309875" cy="219159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6152" name="Picture 8" descr="C:\Users\wallace.hogsett\Desktop\probff_001.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41413" y="4485910"/>
            <a:ext cx="3920470" cy="233745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1911349" y="4116578"/>
            <a:ext cx="2667000" cy="369332"/>
          </a:xfrm>
          <a:prstGeom prst="rect">
            <a:avLst/>
          </a:prstGeom>
          <a:noFill/>
        </p:spPr>
        <p:txBody>
          <a:bodyPr wrap="square" rtlCol="0">
            <a:spAutoFit/>
          </a:bodyPr>
          <a:lstStyle/>
          <a:p>
            <a:pPr algn="ctr"/>
            <a:r>
              <a:rPr lang="en-US" b="1" u="sng" dirty="0" smtClean="0"/>
              <a:t>Probability of Flash Flood</a:t>
            </a:r>
            <a:endParaRPr lang="en-US" b="1" u="sng" dirty="0"/>
          </a:p>
        </p:txBody>
      </p:sp>
      <p:sp>
        <p:nvSpPr>
          <p:cNvPr id="20" name="Rectangle 19"/>
          <p:cNvSpPr/>
          <p:nvPr/>
        </p:nvSpPr>
        <p:spPr>
          <a:xfrm>
            <a:off x="5358740" y="4114800"/>
            <a:ext cx="3627438" cy="2862322"/>
          </a:xfrm>
          <a:prstGeom prst="rect">
            <a:avLst/>
          </a:prstGeom>
        </p:spPr>
        <p:txBody>
          <a:bodyPr wrap="square">
            <a:spAutoFit/>
          </a:bodyPr>
          <a:lstStyle/>
          <a:p>
            <a:r>
              <a:rPr lang="en-US" sz="2000" u="sng" dirty="0" smtClean="0">
                <a:latin typeface="Arial" panose="020B0604020202020204" pitchFamily="34" charset="0"/>
                <a:cs typeface="Arial" panose="020B0604020202020204" pitchFamily="34" charset="0"/>
              </a:rPr>
              <a:t>Goal:</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Extract actionable information from ensemble guidance</a:t>
            </a:r>
            <a:endParaRPr lang="en-US" sz="2000" u="sng" dirty="0" smtClean="0">
              <a:latin typeface="Arial" panose="020B0604020202020204" pitchFamily="34" charset="0"/>
              <a:cs typeface="Arial" panose="020B0604020202020204" pitchFamily="34" charset="0"/>
            </a:endParaRPr>
          </a:p>
          <a:p>
            <a:r>
              <a:rPr lang="en-US" sz="2000" u="sng" dirty="0" smtClean="0">
                <a:latin typeface="Arial" panose="020B0604020202020204" pitchFamily="34" charset="0"/>
                <a:cs typeface="Arial" panose="020B0604020202020204" pitchFamily="34" charset="0"/>
              </a:rPr>
              <a:t>Technique requires</a:t>
            </a:r>
            <a:r>
              <a:rPr lang="en-US" sz="2000" dirty="0" smtClean="0">
                <a:latin typeface="Arial" panose="020B0604020202020204" pitchFamily="34" charset="0"/>
                <a:cs typeface="Arial" panose="020B0604020202020204" pitchFamily="34" charset="0"/>
              </a:rPr>
              <a:t>: </a:t>
            </a:r>
          </a:p>
          <a:p>
            <a:pPr marL="342900" indent="-342900">
              <a:buFontTx/>
              <a:buChar char="-"/>
            </a:pPr>
            <a:r>
              <a:rPr lang="en-US" sz="2000" dirty="0" smtClean="0">
                <a:latin typeface="Arial" panose="020B0604020202020204" pitchFamily="34" charset="0"/>
                <a:cs typeface="Arial" panose="020B0604020202020204" pitchFamily="34" charset="0"/>
              </a:rPr>
              <a:t>reliable, sufficiently diverse ensemble</a:t>
            </a:r>
          </a:p>
          <a:p>
            <a:pPr marL="342900" indent="-342900">
              <a:buFontTx/>
              <a:buChar char="-"/>
            </a:pPr>
            <a:r>
              <a:rPr lang="en-US" sz="2000" dirty="0" smtClean="0">
                <a:latin typeface="Arial" panose="020B0604020202020204" pitchFamily="34" charset="0"/>
                <a:cs typeface="Arial" panose="020B0604020202020204" pitchFamily="34" charset="0"/>
              </a:rPr>
              <a:t>unbiased precipitation forecasts</a:t>
            </a:r>
          </a:p>
          <a:p>
            <a:pPr marL="342900" indent="-342900">
              <a:buFontTx/>
              <a:buChar char="-"/>
            </a:pPr>
            <a:endParaRPr lang="en-US" sz="2000" dirty="0"/>
          </a:p>
        </p:txBody>
      </p:sp>
      <p:cxnSp>
        <p:nvCxnSpPr>
          <p:cNvPr id="22" name="Straight Arrow Connector 21"/>
          <p:cNvCxnSpPr>
            <a:endCxn id="19" idx="1"/>
          </p:cNvCxnSpPr>
          <p:nvPr/>
        </p:nvCxnSpPr>
        <p:spPr>
          <a:xfrm>
            <a:off x="1245428" y="3952151"/>
            <a:ext cx="665921" cy="3490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3"/>
          </p:cNvCxnSpPr>
          <p:nvPr/>
        </p:nvCxnSpPr>
        <p:spPr>
          <a:xfrm flipH="1">
            <a:off x="4578349" y="3959322"/>
            <a:ext cx="712789" cy="34192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31196" y="2667709"/>
            <a:ext cx="300082"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xmlns="" val="43032629"/>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188913" y="6428641"/>
            <a:ext cx="1904999" cy="276959"/>
          </a:xfrm>
          <a:prstGeom prst="rect">
            <a:avLst/>
          </a:prstGeom>
          <a:noFill/>
          <a:ln>
            <a:noFill/>
          </a:ln>
        </p:spPr>
        <p:txBody>
          <a:bodyPr lIns="91425" tIns="45700" rIns="91425" bIns="45700" anchor="t" anchorCtr="0">
            <a:spAutoFit/>
          </a:bodyPr>
          <a:lstStyle/>
          <a:p>
            <a:pPr marL="0" marR="0" lvl="0" indent="0" rtl="0">
              <a:buClr>
                <a:schemeClr val="dk1"/>
              </a:buClr>
              <a:buSzPct val="25000"/>
              <a:buFont typeface="Times New Roman"/>
              <a:buNone/>
            </a:pPr>
            <a:r>
              <a:rPr lang="en-US" sz="1200" b="0" i="0" u="none" strike="noStrike" cap="none" baseline="0" dirty="0" smtClean="0">
                <a:solidFill>
                  <a:schemeClr val="bg1">
                    <a:lumMod val="75000"/>
                  </a:schemeClr>
                </a:solidFill>
                <a:latin typeface="Times New Roman"/>
                <a:ea typeface="Times New Roman"/>
                <a:cs typeface="Times New Roman"/>
                <a:sym typeface="Times New Roman"/>
              </a:rPr>
              <a:t>9</a:t>
            </a:r>
            <a:endParaRPr lang="en-US" sz="1200" b="0" i="0" u="none" strike="noStrike" cap="none" baseline="0" dirty="0">
              <a:solidFill>
                <a:schemeClr val="bg1">
                  <a:lumMod val="75000"/>
                </a:schemeClr>
              </a:solidFill>
              <a:latin typeface="Times New Roman"/>
              <a:ea typeface="Times New Roman"/>
              <a:cs typeface="Times New Roman"/>
              <a:sym typeface="Times New Roman"/>
            </a:endParaRP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Guidance for Boulder Floods</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sp>
        <p:nvSpPr>
          <p:cNvPr id="12" name="Shape 306"/>
          <p:cNvSpPr txBox="1">
            <a:spLocks/>
          </p:cNvSpPr>
          <p:nvPr/>
        </p:nvSpPr>
        <p:spPr>
          <a:xfrm>
            <a:off x="76200" y="1392236"/>
            <a:ext cx="3652995" cy="4308831"/>
          </a:xfrm>
          <a:prstGeom prst="rect">
            <a:avLst/>
          </a:prstGeom>
          <a:noFill/>
          <a:ln>
            <a:noFill/>
          </a:ln>
        </p:spPr>
        <p:txBody>
          <a:bodyPr vert="horz" wrap="square" lIns="91425" tIns="45700" rIns="91425" bIns="45700" rtlCol="0" anchor="t" anchorCtr="0">
            <a:spAutoFit/>
          </a:bodyPr>
          <a:lstStyle>
            <a:lvl1pPr marL="342900" indent="-222250" algn="l" defTabSz="914400" rtl="0" eaLnBrk="1" latinLnBrk="0" hangingPunct="1">
              <a:spcBef>
                <a:spcPts val="640"/>
              </a:spcBef>
              <a:spcAft>
                <a:spcPts val="0"/>
              </a:spcAft>
              <a:buClr>
                <a:schemeClr val="dk1"/>
              </a:buClr>
              <a:buFont typeface="Arial"/>
              <a:buChar char="•"/>
              <a:defRPr sz="3200" kern="1200">
                <a:solidFill>
                  <a:schemeClr val="dk1"/>
                </a:solidFill>
                <a:latin typeface="Times New Roman"/>
                <a:ea typeface="Times New Roman"/>
                <a:cs typeface="Times New Roman"/>
                <a:sym typeface="Times New Roman"/>
              </a:defRPr>
            </a:lvl1pPr>
            <a:lvl2pPr marL="742950" indent="-177800" algn="l" defTabSz="914400" rtl="0" eaLnBrk="1" latinLnBrk="0" hangingPunct="1">
              <a:spcBef>
                <a:spcPts val="560"/>
              </a:spcBef>
              <a:spcAft>
                <a:spcPts val="0"/>
              </a:spcAft>
              <a:buClr>
                <a:schemeClr val="dk1"/>
              </a:buClr>
              <a:buFont typeface="Arial"/>
              <a:buChar char="•"/>
              <a:defRPr sz="2800" kern="1200">
                <a:solidFill>
                  <a:schemeClr val="dk1"/>
                </a:solidFill>
                <a:latin typeface="Times New Roman"/>
                <a:ea typeface="Times New Roman"/>
                <a:cs typeface="Times New Roman"/>
                <a:sym typeface="Times New Roman"/>
              </a:defRPr>
            </a:lvl2pPr>
            <a:lvl3pPr marL="1143000" indent="-136525" algn="l" defTabSz="914400" rtl="0" eaLnBrk="1" latinLnBrk="0" hangingPunct="1">
              <a:spcBef>
                <a:spcPts val="480"/>
              </a:spcBef>
              <a:spcAft>
                <a:spcPts val="0"/>
              </a:spcAft>
              <a:buClr>
                <a:schemeClr val="dk1"/>
              </a:buClr>
              <a:buFont typeface="Arial"/>
              <a:buChar char="•"/>
              <a:defRPr sz="2400" kern="1200">
                <a:solidFill>
                  <a:schemeClr val="dk1"/>
                </a:solidFill>
                <a:latin typeface="Times New Roman"/>
                <a:ea typeface="Times New Roman"/>
                <a:cs typeface="Times New Roman"/>
                <a:sym typeface="Times New Roman"/>
              </a:defRPr>
            </a:lvl3pPr>
            <a:lvl4pPr marL="1600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4pPr>
            <a:lvl5pPr marL="20574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5pPr>
            <a:lvl6pPr marL="25146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6pPr>
            <a:lvl7pPr marL="29718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7pPr>
            <a:lvl8pPr marL="34290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8pPr>
            <a:lvl9pPr marL="3886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9pPr>
          </a:lstStyle>
          <a:p>
            <a:pPr indent="-342900">
              <a:buSzPct val="98958"/>
            </a:pPr>
            <a:r>
              <a:rPr lang="en-US" sz="2400" dirty="0" smtClean="0"/>
              <a:t>Leverage all high-resolution guidance (7 members) and RFC FFG,</a:t>
            </a:r>
          </a:p>
          <a:p>
            <a:pPr indent="-342900">
              <a:buSzPct val="98958"/>
            </a:pPr>
            <a:r>
              <a:rPr lang="en-US" sz="2400" dirty="0" smtClean="0"/>
              <a:t>Use neighborhood techniques to account for uncertainty in placement of precipitation, </a:t>
            </a:r>
          </a:p>
          <a:p>
            <a:pPr indent="-342900">
              <a:buSzPct val="98958"/>
            </a:pPr>
            <a:r>
              <a:rPr lang="en-US" sz="2400" dirty="0" smtClean="0"/>
              <a:t>(right) 14hr forecast, valid 02Z on Sept 12, near the time of flooding onset</a:t>
            </a:r>
          </a:p>
        </p:txBody>
      </p:sp>
      <p:sp>
        <p:nvSpPr>
          <p:cNvPr id="13" name="Line 4"/>
          <p:cNvSpPr>
            <a:spLocks noChangeShapeType="1"/>
          </p:cNvSpPr>
          <p:nvPr/>
        </p:nvSpPr>
        <p:spPr bwMode="auto">
          <a:xfrm>
            <a:off x="9144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4"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 descr="Displaying sseo_nhoodprob_6hr_20130911_12f014.gif"/>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6248" t="19027" r="16019"/>
          <a:stretch/>
        </p:blipFill>
        <p:spPr bwMode="auto">
          <a:xfrm>
            <a:off x="3992562" y="1490662"/>
            <a:ext cx="4618038" cy="489769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Displaying sseo_nhoodprob_6hr_20130911_12f014.gif"/>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42975" r="96588"/>
          <a:stretch/>
        </p:blipFill>
        <p:spPr bwMode="auto">
          <a:xfrm>
            <a:off x="8610600" y="1490663"/>
            <a:ext cx="469889" cy="489769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578349" y="3352800"/>
            <a:ext cx="1192955" cy="461665"/>
          </a:xfrm>
          <a:prstGeom prst="rect">
            <a:avLst/>
          </a:prstGeom>
          <a:noFill/>
        </p:spPr>
        <p:txBody>
          <a:bodyPr wrap="none" rtlCol="0">
            <a:spAutoFit/>
          </a:bodyPr>
          <a:lstStyle/>
          <a:p>
            <a:r>
              <a:rPr lang="en-US" sz="2400" b="1" dirty="0" smtClean="0">
                <a:solidFill>
                  <a:schemeClr val="bg1"/>
                </a:solidFill>
              </a:rPr>
              <a:t>Boulder</a:t>
            </a:r>
            <a:endParaRPr lang="en-US" sz="2400" b="1" dirty="0">
              <a:solidFill>
                <a:schemeClr val="bg1"/>
              </a:solidFill>
            </a:endParaRPr>
          </a:p>
        </p:txBody>
      </p:sp>
      <p:cxnSp>
        <p:nvCxnSpPr>
          <p:cNvPr id="7" name="Straight Arrow Connector 6"/>
          <p:cNvCxnSpPr/>
          <p:nvPr/>
        </p:nvCxnSpPr>
        <p:spPr>
          <a:xfrm flipV="1">
            <a:off x="5257800" y="2895600"/>
            <a:ext cx="838200" cy="533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62800" y="6400800"/>
            <a:ext cx="1933671" cy="369332"/>
          </a:xfrm>
          <a:prstGeom prst="rect">
            <a:avLst/>
          </a:prstGeom>
          <a:noFill/>
        </p:spPr>
        <p:txBody>
          <a:bodyPr wrap="none" rtlCol="0">
            <a:spAutoFit/>
          </a:bodyPr>
          <a:lstStyle/>
          <a:p>
            <a:r>
              <a:rPr lang="en-US" dirty="0" smtClean="0"/>
              <a:t>Tom </a:t>
            </a:r>
            <a:r>
              <a:rPr lang="en-US" dirty="0" err="1" smtClean="0"/>
              <a:t>Workoff</a:t>
            </a:r>
            <a:r>
              <a:rPr lang="en-US" dirty="0" smtClean="0"/>
              <a:t>, WPC</a:t>
            </a:r>
            <a:endParaRPr lang="en-US" dirty="0"/>
          </a:p>
        </p:txBody>
      </p:sp>
      <p:sp>
        <p:nvSpPr>
          <p:cNvPr id="20" name="TextBox 19"/>
          <p:cNvSpPr txBox="1"/>
          <p:nvPr/>
        </p:nvSpPr>
        <p:spPr>
          <a:xfrm>
            <a:off x="4038600" y="1447800"/>
            <a:ext cx="3603294" cy="461665"/>
          </a:xfrm>
          <a:prstGeom prst="rect">
            <a:avLst/>
          </a:prstGeom>
          <a:noFill/>
        </p:spPr>
        <p:txBody>
          <a:bodyPr wrap="none" rtlCol="0">
            <a:spAutoFit/>
          </a:bodyPr>
          <a:lstStyle/>
          <a:p>
            <a:r>
              <a:rPr lang="en-US" sz="2400" b="1" dirty="0" smtClean="0">
                <a:solidFill>
                  <a:schemeClr val="bg1"/>
                </a:solidFill>
              </a:rPr>
              <a:t>“probability of flash flood”</a:t>
            </a:r>
            <a:endParaRPr lang="en-US" sz="2400" b="1" dirty="0">
              <a:solidFill>
                <a:schemeClr val="bg1"/>
              </a:solidFill>
            </a:endParaRPr>
          </a:p>
        </p:txBody>
      </p:sp>
    </p:spTree>
    <p:extLst>
      <p:ext uri="{BB962C8B-B14F-4D97-AF65-F5344CB8AC3E}">
        <p14:creationId xmlns:p14="http://schemas.microsoft.com/office/powerpoint/2010/main" xmlns="" val="68024282"/>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4" name="Picture 2" descr="C:\Users\wallace.hogsett\Desktop\louis_austin\24hQPE_valid12ZHallowee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802" y="2007632"/>
            <a:ext cx="5027763" cy="3971932"/>
          </a:xfrm>
          <a:prstGeom prst="rect">
            <a:avLst/>
          </a:prstGeom>
          <a:noFill/>
          <a:ln w="19050">
            <a:solidFill>
              <a:prstClr val="black"/>
            </a:solidFill>
          </a:ln>
          <a:extLst>
            <a:ext uri="{909E8E84-426E-40DD-AFC4-6F175D3DCCD1}">
              <a14:hiddenFill xmlns:a14="http://schemas.microsoft.com/office/drawing/2010/main" xmlns="">
                <a:solidFill>
                  <a:srgbClr val="FFFFFF"/>
                </a:solidFill>
              </a14:hiddenFill>
            </a:ext>
          </a:extLst>
        </p:spPr>
      </p:pic>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Central Texas</a:t>
            </a:r>
            <a:r>
              <a:rPr lang="en-US" sz="3600" b="1" i="0" u="none" strike="noStrike" cap="none" dirty="0" smtClean="0">
                <a:solidFill>
                  <a:schemeClr val="tx1"/>
                </a:solidFill>
                <a:latin typeface="Arial"/>
                <a:ea typeface="Arial"/>
                <a:cs typeface="Arial"/>
                <a:sym typeface="Arial"/>
              </a:rPr>
              <a:t> Floods – Oct 30</a:t>
            </a:r>
            <a:endParaRPr lang="en-US" sz="3600" b="1" i="0" u="none" strike="noStrike" cap="none" baseline="0" dirty="0">
              <a:solidFill>
                <a:schemeClr val="tx1"/>
              </a:solidFill>
              <a:latin typeface="Arial"/>
              <a:ea typeface="Arial"/>
              <a:cs typeface="Arial"/>
              <a:sym typeface="Arial"/>
            </a:endParaRPr>
          </a:p>
        </p:txBody>
      </p:sp>
      <p:sp>
        <p:nvSpPr>
          <p:cNvPr id="3" name="AutoShape 2"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4"/>
          <p:cNvSpPr>
            <a:spLocks noChangeShapeType="1"/>
          </p:cNvSpPr>
          <p:nvPr/>
        </p:nvSpPr>
        <p:spPr bwMode="auto">
          <a:xfrm>
            <a:off x="9144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22" name="Picture 7" descr="Noaa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1" descr="nws.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Shape 306"/>
          <p:cNvSpPr txBox="1">
            <a:spLocks/>
          </p:cNvSpPr>
          <p:nvPr/>
        </p:nvSpPr>
        <p:spPr>
          <a:xfrm>
            <a:off x="5521089" y="1206570"/>
            <a:ext cx="3428999" cy="2616060"/>
          </a:xfrm>
          <a:prstGeom prst="rect">
            <a:avLst/>
          </a:prstGeom>
          <a:noFill/>
          <a:ln>
            <a:noFill/>
          </a:ln>
        </p:spPr>
        <p:txBody>
          <a:bodyPr vert="horz" wrap="square" lIns="91425" tIns="45700" rIns="91425" bIns="45700" rtlCol="0" anchor="t" anchorCtr="0">
            <a:spAutoFit/>
          </a:bodyPr>
          <a:lstStyle>
            <a:lvl1pPr marL="342900" indent="-222250" algn="l" defTabSz="914400" rtl="0" eaLnBrk="1" latinLnBrk="0" hangingPunct="1">
              <a:spcBef>
                <a:spcPts val="640"/>
              </a:spcBef>
              <a:spcAft>
                <a:spcPts val="0"/>
              </a:spcAft>
              <a:buClr>
                <a:schemeClr val="dk1"/>
              </a:buClr>
              <a:buFont typeface="Arial"/>
              <a:buChar char="•"/>
              <a:defRPr sz="3200" kern="1200">
                <a:solidFill>
                  <a:schemeClr val="dk1"/>
                </a:solidFill>
                <a:latin typeface="Times New Roman"/>
                <a:ea typeface="Times New Roman"/>
                <a:cs typeface="Times New Roman"/>
                <a:sym typeface="Times New Roman"/>
              </a:defRPr>
            </a:lvl1pPr>
            <a:lvl2pPr marL="742950" indent="-177800" algn="l" defTabSz="914400" rtl="0" eaLnBrk="1" latinLnBrk="0" hangingPunct="1">
              <a:spcBef>
                <a:spcPts val="560"/>
              </a:spcBef>
              <a:spcAft>
                <a:spcPts val="0"/>
              </a:spcAft>
              <a:buClr>
                <a:schemeClr val="dk1"/>
              </a:buClr>
              <a:buFont typeface="Arial"/>
              <a:buChar char="•"/>
              <a:defRPr sz="2800" kern="1200">
                <a:solidFill>
                  <a:schemeClr val="dk1"/>
                </a:solidFill>
                <a:latin typeface="Times New Roman"/>
                <a:ea typeface="Times New Roman"/>
                <a:cs typeface="Times New Roman"/>
                <a:sym typeface="Times New Roman"/>
              </a:defRPr>
            </a:lvl2pPr>
            <a:lvl3pPr marL="1143000" indent="-136525" algn="l" defTabSz="914400" rtl="0" eaLnBrk="1" latinLnBrk="0" hangingPunct="1">
              <a:spcBef>
                <a:spcPts val="480"/>
              </a:spcBef>
              <a:spcAft>
                <a:spcPts val="0"/>
              </a:spcAft>
              <a:buClr>
                <a:schemeClr val="dk1"/>
              </a:buClr>
              <a:buFont typeface="Arial"/>
              <a:buChar char="•"/>
              <a:defRPr sz="2400" kern="1200">
                <a:solidFill>
                  <a:schemeClr val="dk1"/>
                </a:solidFill>
                <a:latin typeface="Times New Roman"/>
                <a:ea typeface="Times New Roman"/>
                <a:cs typeface="Times New Roman"/>
                <a:sym typeface="Times New Roman"/>
              </a:defRPr>
            </a:lvl3pPr>
            <a:lvl4pPr marL="1600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4pPr>
            <a:lvl5pPr marL="20574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5pPr>
            <a:lvl6pPr marL="25146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6pPr>
            <a:lvl7pPr marL="29718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7pPr>
            <a:lvl8pPr marL="34290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8pPr>
            <a:lvl9pPr marL="3886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9pPr>
          </a:lstStyle>
          <a:p>
            <a:pPr indent="-342900">
              <a:buSzPct val="98958"/>
            </a:pPr>
            <a:r>
              <a:rPr lang="en-US" sz="1800" dirty="0" smtClean="0"/>
              <a:t>&gt;10” rainfall on Oct 30-31</a:t>
            </a:r>
          </a:p>
          <a:p>
            <a:pPr indent="-342900">
              <a:buSzPct val="98958"/>
            </a:pPr>
            <a:r>
              <a:rPr lang="en-US" sz="1800" dirty="0" smtClean="0"/>
              <a:t>Flooding threat highlighted two days in advance</a:t>
            </a:r>
          </a:p>
          <a:p>
            <a:pPr indent="-342900">
              <a:buSzPct val="98958"/>
            </a:pPr>
            <a:r>
              <a:rPr lang="en-US" sz="1800" dirty="0" smtClean="0"/>
              <a:t>Upgraded to moderate risk on Day 1</a:t>
            </a:r>
          </a:p>
          <a:p>
            <a:pPr indent="-342900">
              <a:buSzPct val="98958"/>
            </a:pPr>
            <a:r>
              <a:rPr lang="en-US" sz="1800" dirty="0" smtClean="0"/>
              <a:t>Mesoscale discussion issued prior to onset of flash flooding</a:t>
            </a:r>
          </a:p>
          <a:p>
            <a:pPr indent="-342900">
              <a:buSzPct val="98958"/>
            </a:pPr>
            <a:endParaRPr lang="en-US" sz="1800" dirty="0" smtClean="0"/>
          </a:p>
        </p:txBody>
      </p:sp>
      <p:sp>
        <p:nvSpPr>
          <p:cNvPr id="2050" name="AutoShape 2" descr="https://mail-attachment.googleusercontent.com/attachment/u/0/?ui=2&amp;ik=227601d0bc&amp;view=att&amp;th=13b57cf517a7bd57&amp;attid=0.1&amp;disp=inline&amp;realattid=f_ha73bp9i1&amp;safe=1&amp;zw&amp;saduie=AG9B_P_20-3O75tTszEmPiFQjh3G&amp;sadet=1354465869932&amp;sads=yHuScs6TcRS6QH6ouBeVCFbB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mail-attachment.googleusercontent.com/attachment/u/0/?ui=2&amp;ik=227601d0bc&amp;view=att&amp;th=13b5d9c4a4cf996a&amp;attid=0.1&amp;disp=inline&amp;realattid=f_ha8pimea0&amp;safe=1&amp;zw&amp;saduie=AG9B_P_20-3O75tTszEmPiFQjh3G&amp;sadet=1354485774759&amp;sads=-gjexK2v8tasKJnMftVgKhl6wl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Slide Number Placeholder 5"/>
          <p:cNvSpPr>
            <a:spLocks noGrp="1"/>
          </p:cNvSpPr>
          <p:nvPr>
            <p:ph type="sldNum" sz="quarter" idx="12"/>
          </p:nvPr>
        </p:nvSpPr>
        <p:spPr>
          <a:xfrm>
            <a:off x="206374" y="6370637"/>
            <a:ext cx="2133600" cy="365125"/>
          </a:xfrm>
        </p:spPr>
        <p:txBody>
          <a:bodyPr/>
          <a:lstStyle/>
          <a:p>
            <a:pPr algn="l"/>
            <a:fld id="{366535FF-C964-4AD0-B40C-FE542887D9C4}" type="slidenum">
              <a:rPr lang="en-US" sz="1200" smtClean="0">
                <a:solidFill>
                  <a:schemeClr val="bg1">
                    <a:lumMod val="75000"/>
                  </a:schemeClr>
                </a:solidFill>
              </a:rPr>
              <a:pPr algn="l"/>
              <a:t>17</a:t>
            </a:fld>
            <a:endParaRPr lang="en-US" sz="1200" dirty="0">
              <a:solidFill>
                <a:schemeClr val="bg1">
                  <a:lumMod val="75000"/>
                </a:schemeClr>
              </a:solidFill>
            </a:endParaRPr>
          </a:p>
        </p:txBody>
      </p:sp>
      <p:grpSp>
        <p:nvGrpSpPr>
          <p:cNvPr id="6" name="Group 5"/>
          <p:cNvGrpSpPr/>
          <p:nvPr/>
        </p:nvGrpSpPr>
        <p:grpSpPr>
          <a:xfrm>
            <a:off x="367759" y="1562100"/>
            <a:ext cx="1828800" cy="4637437"/>
            <a:chOff x="367759" y="1562100"/>
            <a:chExt cx="1828800" cy="4637437"/>
          </a:xfrm>
        </p:grpSpPr>
        <p:pic>
          <p:nvPicPr>
            <p:cNvPr id="3076" name="Picture 4" descr="C:\Users\wallace.hogsett\AppData\Local\Temp\94e_2013103006 (D1 Excessive).gif"/>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45299" t="51866" r="37987" b="22537"/>
            <a:stretch/>
          </p:blipFill>
          <p:spPr bwMode="auto">
            <a:xfrm>
              <a:off x="367759" y="4098942"/>
              <a:ext cx="1828800" cy="2100595"/>
            </a:xfrm>
            <a:prstGeom prst="rect">
              <a:avLst/>
            </a:prstGeom>
            <a:noFill/>
            <a:ln w="19050">
              <a:solidFill>
                <a:schemeClr val="tx1"/>
              </a:solidFill>
            </a:ln>
            <a:extLst>
              <a:ext uri="{909E8E84-426E-40DD-AFC4-6F175D3DCCD1}">
                <a14:hiddenFill xmlns:a14="http://schemas.microsoft.com/office/drawing/2010/main" xmlns="">
                  <a:solidFill>
                    <a:srgbClr val="FFFFFF"/>
                  </a:solidFill>
                </a14:hiddenFill>
              </a:ext>
            </a:extLst>
          </p:spPr>
        </p:pic>
        <p:grpSp>
          <p:nvGrpSpPr>
            <p:cNvPr id="31" name="Group 30"/>
            <p:cNvGrpSpPr/>
            <p:nvPr/>
          </p:nvGrpSpPr>
          <p:grpSpPr>
            <a:xfrm>
              <a:off x="367759" y="1562100"/>
              <a:ext cx="1828800" cy="2922032"/>
              <a:chOff x="3505200" y="1295400"/>
              <a:chExt cx="1828800" cy="2922032"/>
            </a:xfrm>
          </p:grpSpPr>
          <p:pic>
            <p:nvPicPr>
              <p:cNvPr id="20" name="Picture 2" descr="C:\Users\edwin.danaher\Downloads\98e_2013102912 (D2 Excessive).gif"/>
              <p:cNvPicPr>
                <a:picLocks noChangeAspect="1" noChangeArrowheads="1"/>
              </p:cNvPicPr>
              <p:nvPr/>
            </p:nvPicPr>
            <p:blipFill>
              <a:blip r:embed="rId7" cstate="print"/>
              <a:srcRect l="45433" t="49887" r="38532" b="21606"/>
              <a:stretch>
                <a:fillRect/>
              </a:stretch>
            </p:blipFill>
            <p:spPr bwMode="auto">
              <a:xfrm>
                <a:off x="3505200" y="1295400"/>
                <a:ext cx="1828800" cy="2438400"/>
              </a:xfrm>
              <a:prstGeom prst="rect">
                <a:avLst/>
              </a:prstGeom>
              <a:noFill/>
              <a:ln w="19050">
                <a:solidFill>
                  <a:prstClr val="black"/>
                </a:solidFill>
                <a:miter lim="800000"/>
                <a:headEnd/>
                <a:tailEnd/>
              </a:ln>
            </p:spPr>
          </p:pic>
          <p:sp>
            <p:nvSpPr>
              <p:cNvPr id="19" name="TextBox 18"/>
              <p:cNvSpPr txBox="1"/>
              <p:nvPr/>
            </p:nvSpPr>
            <p:spPr>
              <a:xfrm>
                <a:off x="3581400" y="1371600"/>
                <a:ext cx="1544654" cy="369332"/>
              </a:xfrm>
              <a:prstGeom prst="rect">
                <a:avLst/>
              </a:prstGeom>
              <a:noFill/>
            </p:spPr>
            <p:txBody>
              <a:bodyPr wrap="none" rtlCol="0">
                <a:spAutoFit/>
              </a:bodyPr>
              <a:lstStyle/>
              <a:p>
                <a:r>
                  <a:rPr lang="en-US" b="1" dirty="0" smtClean="0"/>
                  <a:t>Day 2 Outlook</a:t>
                </a:r>
                <a:endParaRPr lang="en-US" b="1" dirty="0"/>
              </a:p>
            </p:txBody>
          </p:sp>
          <p:sp>
            <p:nvSpPr>
              <p:cNvPr id="26" name="TextBox 25"/>
              <p:cNvSpPr txBox="1"/>
              <p:nvPr/>
            </p:nvSpPr>
            <p:spPr>
              <a:xfrm>
                <a:off x="3518441" y="3848100"/>
                <a:ext cx="1544654" cy="369332"/>
              </a:xfrm>
              <a:prstGeom prst="rect">
                <a:avLst/>
              </a:prstGeom>
              <a:noFill/>
            </p:spPr>
            <p:txBody>
              <a:bodyPr wrap="none" rtlCol="0">
                <a:spAutoFit/>
              </a:bodyPr>
              <a:lstStyle/>
              <a:p>
                <a:r>
                  <a:rPr lang="en-US" b="1" dirty="0" smtClean="0"/>
                  <a:t>Day 1 Outlook</a:t>
                </a:r>
                <a:endParaRPr lang="en-US" b="1" dirty="0"/>
              </a:p>
            </p:txBody>
          </p:sp>
        </p:grpSp>
      </p:grpSp>
      <p:grpSp>
        <p:nvGrpSpPr>
          <p:cNvPr id="28" name="Group 27"/>
          <p:cNvGrpSpPr/>
          <p:nvPr/>
        </p:nvGrpSpPr>
        <p:grpSpPr>
          <a:xfrm>
            <a:off x="4267200" y="3500735"/>
            <a:ext cx="4038600" cy="3204865"/>
            <a:chOff x="-25580" y="-7632"/>
            <a:chExt cx="4445180" cy="3330706"/>
          </a:xfrm>
        </p:grpSpPr>
        <p:pic>
          <p:nvPicPr>
            <p:cNvPr id="29" name="Picture 3" descr="C:\Users\wallace.hogsett\Desktop\louis_austin\mpd0284_issued1006pm.gif"/>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8602" t="3855" r="8653" b="6969"/>
            <a:stretch/>
          </p:blipFill>
          <p:spPr bwMode="auto">
            <a:xfrm>
              <a:off x="54536" y="76200"/>
              <a:ext cx="4365064" cy="3246874"/>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30" name="TextBox 29"/>
            <p:cNvSpPr txBox="1"/>
            <p:nvPr/>
          </p:nvSpPr>
          <p:spPr>
            <a:xfrm>
              <a:off x="-25580" y="-7632"/>
              <a:ext cx="3354853" cy="479793"/>
            </a:xfrm>
            <a:prstGeom prst="rect">
              <a:avLst/>
            </a:prstGeom>
            <a:noFill/>
          </p:spPr>
          <p:txBody>
            <a:bodyPr wrap="square" rtlCol="0">
              <a:spAutoFit/>
            </a:bodyPr>
            <a:lstStyle/>
            <a:p>
              <a:r>
                <a:rPr lang="en-US" sz="2400" b="1" dirty="0" smtClean="0"/>
                <a:t>WPC (issued 10:06pm)</a:t>
              </a:r>
              <a:endParaRPr lang="en-US" sz="2400" b="1" dirty="0"/>
            </a:p>
          </p:txBody>
        </p:sp>
      </p:grpSp>
      <p:sp>
        <p:nvSpPr>
          <p:cNvPr id="2" name="AutoShape 2" descr="https://mail-attachment.googleusercontent.com/attachment/u/0/?ui=2&amp;ik=227601d0bc&amp;view=att&amp;th=1420ec04687e619d&amp;attid=0.2&amp;disp=inline&amp;realattid=f_hng1kesf8&amp;safe=1&amp;zw&amp;saduie=AG9B_P_20-3O75tTszEmPiFQjh3G&amp;sadet=1385484817557&amp;sads=AyU_LX2iGDTZUlHzf4wxq7_Yk0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314477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fade">
                                      <p:cBhvr>
                                        <p:cTn id="10" dur="500"/>
                                        <p:tgtEl>
                                          <p:spTgt spid="2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xEl>
                                              <p:pRg st="2" end="2"/>
                                            </p:txEl>
                                          </p:spTgt>
                                        </p:tgtEl>
                                        <p:attrNameLst>
                                          <p:attrName>style.visibility</p:attrName>
                                        </p:attrNameLst>
                                      </p:cBhvr>
                                      <p:to>
                                        <p:strVal val="visible"/>
                                      </p:to>
                                    </p:set>
                                    <p:animEffect transition="in" filter="fade">
                                      <p:cBhvr>
                                        <p:cTn id="13" dur="2000"/>
                                        <p:tgtEl>
                                          <p:spTgt spid="2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xEl>
                                              <p:pRg st="3" end="3"/>
                                            </p:txEl>
                                          </p:spTgt>
                                        </p:tgtEl>
                                        <p:attrNameLst>
                                          <p:attrName>style.visibility</p:attrName>
                                        </p:attrNameLst>
                                      </p:cBhvr>
                                      <p:to>
                                        <p:strVal val="visible"/>
                                      </p:to>
                                    </p:set>
                                    <p:animEffect transition="in" filter="fade">
                                      <p:cBhvr>
                                        <p:cTn id="21"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idx="12"/>
          </p:nvPr>
        </p:nvSpPr>
        <p:spPr/>
        <p:txBody>
          <a:bodyPr/>
          <a:lstStyle/>
          <a:p>
            <a:endParaRPr lang="en-US"/>
          </a:p>
        </p:txBody>
      </p:sp>
      <p:sp>
        <p:nvSpPr>
          <p:cNvPr id="4" name="Text Placeholder 3"/>
          <p:cNvSpPr>
            <a:spLocks noGrp="1"/>
          </p:cNvSpPr>
          <p:nvPr>
            <p:ph type="body" idx="1"/>
          </p:nvPr>
        </p:nvSpPr>
        <p:spPr/>
        <p:txBody>
          <a:bodyPr/>
          <a:lstStyle/>
          <a:p>
            <a:endParaRPr lang="en-US" dirty="0"/>
          </a:p>
        </p:txBody>
      </p:sp>
      <p:sp>
        <p:nvSpPr>
          <p:cNvPr id="11" name="TextBox 10"/>
          <p:cNvSpPr txBox="1"/>
          <p:nvPr/>
        </p:nvSpPr>
        <p:spPr>
          <a:xfrm>
            <a:off x="6934200" y="6412468"/>
            <a:ext cx="2029210" cy="369332"/>
          </a:xfrm>
          <a:prstGeom prst="rect">
            <a:avLst/>
          </a:prstGeom>
          <a:noFill/>
        </p:spPr>
        <p:txBody>
          <a:bodyPr wrap="none" rtlCol="0">
            <a:spAutoFit/>
          </a:bodyPr>
          <a:lstStyle/>
          <a:p>
            <a:r>
              <a:rPr lang="en-US" dirty="0" smtClean="0"/>
              <a:t>Faye </a:t>
            </a:r>
            <a:r>
              <a:rPr lang="en-US" dirty="0" err="1" smtClean="0"/>
              <a:t>Barthold</a:t>
            </a:r>
            <a:r>
              <a:rPr lang="en-US" dirty="0" smtClean="0"/>
              <a:t>, WPC</a:t>
            </a:r>
            <a:endParaRPr lang="en-US" dirty="0"/>
          </a:p>
        </p:txBody>
      </p:sp>
      <p:grpSp>
        <p:nvGrpSpPr>
          <p:cNvPr id="16" name="Group 15"/>
          <p:cNvGrpSpPr/>
          <p:nvPr/>
        </p:nvGrpSpPr>
        <p:grpSpPr>
          <a:xfrm>
            <a:off x="54536" y="76200"/>
            <a:ext cx="4365064" cy="3246874"/>
            <a:chOff x="54536" y="76200"/>
            <a:chExt cx="4365064" cy="3246874"/>
          </a:xfrm>
        </p:grpSpPr>
        <p:pic>
          <p:nvPicPr>
            <p:cNvPr id="10" name="Picture 3" descr="C:\Users\wallace.hogsett\Desktop\louis_austin\mpd0284_issued1006pm.gif"/>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602" t="3855" r="8653" b="6969"/>
            <a:stretch/>
          </p:blipFill>
          <p:spPr bwMode="auto">
            <a:xfrm>
              <a:off x="54536" y="76200"/>
              <a:ext cx="4365064" cy="3246874"/>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52400" y="152400"/>
              <a:ext cx="790601" cy="461665"/>
            </a:xfrm>
            <a:prstGeom prst="rect">
              <a:avLst/>
            </a:prstGeom>
            <a:noFill/>
          </p:spPr>
          <p:txBody>
            <a:bodyPr wrap="none" rtlCol="0">
              <a:spAutoFit/>
            </a:bodyPr>
            <a:lstStyle/>
            <a:p>
              <a:r>
                <a:rPr lang="en-US" sz="2400" b="1" dirty="0" smtClean="0"/>
                <a:t>WPC</a:t>
              </a:r>
              <a:endParaRPr lang="en-US" sz="2400" b="1" dirty="0"/>
            </a:p>
          </p:txBody>
        </p:sp>
      </p:grpSp>
      <p:grpSp>
        <p:nvGrpSpPr>
          <p:cNvPr id="17" name="Group 16"/>
          <p:cNvGrpSpPr/>
          <p:nvPr/>
        </p:nvGrpSpPr>
        <p:grpSpPr>
          <a:xfrm>
            <a:off x="4572000" y="73018"/>
            <a:ext cx="4373563" cy="3279782"/>
            <a:chOff x="4572000" y="73018"/>
            <a:chExt cx="4373563" cy="3279782"/>
          </a:xfrm>
        </p:grpSpPr>
        <p:pic>
          <p:nvPicPr>
            <p:cNvPr id="6"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73018"/>
              <a:ext cx="4373563" cy="3279782"/>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4619599" y="147935"/>
              <a:ext cx="710451" cy="461665"/>
            </a:xfrm>
            <a:prstGeom prst="rect">
              <a:avLst/>
            </a:prstGeom>
            <a:noFill/>
          </p:spPr>
          <p:txBody>
            <a:bodyPr wrap="none" rtlCol="0">
              <a:spAutoFit/>
            </a:bodyPr>
            <a:lstStyle/>
            <a:p>
              <a:r>
                <a:rPr lang="en-US" sz="2400" b="1" dirty="0" smtClean="0"/>
                <a:t>QPE</a:t>
              </a:r>
              <a:endParaRPr lang="en-US" sz="2400" b="1" dirty="0"/>
            </a:p>
          </p:txBody>
        </p:sp>
      </p:grpSp>
      <p:grpSp>
        <p:nvGrpSpPr>
          <p:cNvPr id="18" name="Group 17"/>
          <p:cNvGrpSpPr/>
          <p:nvPr/>
        </p:nvGrpSpPr>
        <p:grpSpPr>
          <a:xfrm>
            <a:off x="0" y="3424535"/>
            <a:ext cx="4449763" cy="3341390"/>
            <a:chOff x="0" y="3424535"/>
            <a:chExt cx="4449763" cy="3341390"/>
          </a:xfrm>
        </p:grpSpPr>
        <p:pic>
          <p:nvPicPr>
            <p:cNvPr id="5" name="Picture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429000"/>
              <a:ext cx="4449763" cy="3336925"/>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76200" y="3424535"/>
              <a:ext cx="1739707" cy="461665"/>
            </a:xfrm>
            <a:prstGeom prst="rect">
              <a:avLst/>
            </a:prstGeom>
            <a:noFill/>
          </p:spPr>
          <p:txBody>
            <a:bodyPr wrap="none" rtlCol="0">
              <a:spAutoFit/>
            </a:bodyPr>
            <a:lstStyle/>
            <a:p>
              <a:r>
                <a:rPr lang="en-US" sz="2400" b="1" dirty="0" smtClean="0"/>
                <a:t>FF Warnings</a:t>
              </a:r>
              <a:endParaRPr lang="en-US" sz="2400" b="1" dirty="0"/>
            </a:p>
          </p:txBody>
        </p:sp>
      </p:grpSp>
      <p:grpSp>
        <p:nvGrpSpPr>
          <p:cNvPr id="19" name="Group 18"/>
          <p:cNvGrpSpPr/>
          <p:nvPr/>
        </p:nvGrpSpPr>
        <p:grpSpPr>
          <a:xfrm>
            <a:off x="4541837" y="3424535"/>
            <a:ext cx="4449763" cy="3341390"/>
            <a:chOff x="4541837" y="3424535"/>
            <a:chExt cx="4449763" cy="3341390"/>
          </a:xfrm>
        </p:grpSpPr>
        <p:pic>
          <p:nvPicPr>
            <p:cNvPr id="7" name="Picture 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41837" y="3429000"/>
              <a:ext cx="4449763" cy="3336925"/>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4543399" y="3424535"/>
              <a:ext cx="3573414" cy="461665"/>
            </a:xfrm>
            <a:prstGeom prst="rect">
              <a:avLst/>
            </a:prstGeom>
            <a:noFill/>
          </p:spPr>
          <p:txBody>
            <a:bodyPr wrap="none" rtlCol="0">
              <a:spAutoFit/>
            </a:bodyPr>
            <a:lstStyle/>
            <a:p>
              <a:r>
                <a:rPr lang="en-US" sz="2400" b="1" dirty="0" smtClean="0"/>
                <a:t>QPE&gt;Flash Flood Guidance</a:t>
              </a:r>
              <a:endParaRPr lang="en-US" sz="2400" b="1" dirty="0"/>
            </a:p>
          </p:txBody>
        </p:sp>
      </p:grpSp>
    </p:spTree>
    <p:extLst>
      <p:ext uri="{BB962C8B-B14F-4D97-AF65-F5344CB8AC3E}">
        <p14:creationId xmlns:p14="http://schemas.microsoft.com/office/powerpoint/2010/main" xmlns="" val="3688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dirty="0" smtClean="0">
                <a:solidFill>
                  <a:schemeClr val="tx1"/>
                </a:solidFill>
                <a:latin typeface="Arial"/>
                <a:ea typeface="Arial"/>
                <a:cs typeface="Arial"/>
                <a:sym typeface="Arial"/>
              </a:rPr>
              <a:t>QPF Needs</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 name="AutoShape 2"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4"/>
          <p:cNvSpPr>
            <a:spLocks noChangeShapeType="1"/>
          </p:cNvSpPr>
          <p:nvPr/>
        </p:nvSpPr>
        <p:spPr bwMode="auto">
          <a:xfrm>
            <a:off x="9144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22"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Shape 306"/>
          <p:cNvSpPr txBox="1">
            <a:spLocks/>
          </p:cNvSpPr>
          <p:nvPr/>
        </p:nvSpPr>
        <p:spPr>
          <a:xfrm>
            <a:off x="76200" y="1283802"/>
            <a:ext cx="9067800" cy="3939500"/>
          </a:xfrm>
          <a:prstGeom prst="rect">
            <a:avLst/>
          </a:prstGeom>
          <a:noFill/>
          <a:ln>
            <a:noFill/>
          </a:ln>
        </p:spPr>
        <p:txBody>
          <a:bodyPr vert="horz" wrap="square" lIns="91425" tIns="45700" rIns="91425" bIns="45700" rtlCol="0" anchor="t" anchorCtr="0">
            <a:spAutoFit/>
          </a:bodyPr>
          <a:lstStyle>
            <a:lvl1pPr marL="342900" indent="-222250" algn="l" defTabSz="914400" rtl="0" eaLnBrk="1" latinLnBrk="0" hangingPunct="1">
              <a:spcBef>
                <a:spcPts val="640"/>
              </a:spcBef>
              <a:spcAft>
                <a:spcPts val="0"/>
              </a:spcAft>
              <a:buClr>
                <a:schemeClr val="dk1"/>
              </a:buClr>
              <a:buFont typeface="Arial"/>
              <a:buChar char="•"/>
              <a:defRPr sz="3200" kern="1200">
                <a:solidFill>
                  <a:schemeClr val="dk1"/>
                </a:solidFill>
                <a:latin typeface="Times New Roman"/>
                <a:ea typeface="Times New Roman"/>
                <a:cs typeface="Times New Roman"/>
                <a:sym typeface="Times New Roman"/>
              </a:defRPr>
            </a:lvl1pPr>
            <a:lvl2pPr marL="742950" indent="-177800" algn="l" defTabSz="914400" rtl="0" eaLnBrk="1" latinLnBrk="0" hangingPunct="1">
              <a:spcBef>
                <a:spcPts val="560"/>
              </a:spcBef>
              <a:spcAft>
                <a:spcPts val="0"/>
              </a:spcAft>
              <a:buClr>
                <a:schemeClr val="dk1"/>
              </a:buClr>
              <a:buFont typeface="Arial"/>
              <a:buChar char="•"/>
              <a:defRPr sz="2800" kern="1200">
                <a:solidFill>
                  <a:schemeClr val="dk1"/>
                </a:solidFill>
                <a:latin typeface="Times New Roman"/>
                <a:ea typeface="Times New Roman"/>
                <a:cs typeface="Times New Roman"/>
                <a:sym typeface="Times New Roman"/>
              </a:defRPr>
            </a:lvl2pPr>
            <a:lvl3pPr marL="1143000" indent="-136525" algn="l" defTabSz="914400" rtl="0" eaLnBrk="1" latinLnBrk="0" hangingPunct="1">
              <a:spcBef>
                <a:spcPts val="480"/>
              </a:spcBef>
              <a:spcAft>
                <a:spcPts val="0"/>
              </a:spcAft>
              <a:buClr>
                <a:schemeClr val="dk1"/>
              </a:buClr>
              <a:buFont typeface="Arial"/>
              <a:buChar char="•"/>
              <a:defRPr sz="2400" kern="1200">
                <a:solidFill>
                  <a:schemeClr val="dk1"/>
                </a:solidFill>
                <a:latin typeface="Times New Roman"/>
                <a:ea typeface="Times New Roman"/>
                <a:cs typeface="Times New Roman"/>
                <a:sym typeface="Times New Roman"/>
              </a:defRPr>
            </a:lvl3pPr>
            <a:lvl4pPr marL="1600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4pPr>
            <a:lvl5pPr marL="20574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5pPr>
            <a:lvl6pPr marL="25146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6pPr>
            <a:lvl7pPr marL="29718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7pPr>
            <a:lvl8pPr marL="34290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8pPr>
            <a:lvl9pPr marL="3886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9pPr>
          </a:lstStyle>
          <a:p>
            <a:pPr indent="-342900">
              <a:buSzPct val="98958"/>
            </a:pPr>
            <a:r>
              <a:rPr lang="en-US" sz="2800" dirty="0" smtClean="0"/>
              <a:t>Improved model bias characteristics (high-res, SREF, GFS)</a:t>
            </a:r>
          </a:p>
          <a:p>
            <a:pPr indent="-342900">
              <a:buSzPct val="98958"/>
            </a:pPr>
            <a:r>
              <a:rPr lang="en-US" sz="2800" dirty="0" smtClean="0"/>
              <a:t>Accelerate HRRRE into operations</a:t>
            </a:r>
          </a:p>
          <a:p>
            <a:pPr lvl="1" indent="-342900">
              <a:buSzPct val="98958"/>
            </a:pPr>
            <a:r>
              <a:rPr lang="en-US" sz="2400" dirty="0" smtClean="0"/>
              <a:t>more diverse high-res ensemble</a:t>
            </a:r>
          </a:p>
          <a:p>
            <a:pPr indent="-342900">
              <a:buSzPct val="98958"/>
            </a:pPr>
            <a:r>
              <a:rPr lang="en-US" sz="2800" dirty="0" smtClean="0"/>
              <a:t>Routine verification of probabilistic QPF</a:t>
            </a:r>
          </a:p>
          <a:p>
            <a:pPr lvl="1" indent="-342900">
              <a:buSzPct val="98958"/>
            </a:pPr>
            <a:r>
              <a:rPr lang="en-US" sz="2400" dirty="0" smtClean="0"/>
              <a:t>included as part of pre-implementation testing</a:t>
            </a:r>
          </a:p>
          <a:p>
            <a:pPr indent="-342900">
              <a:buSzPct val="98958"/>
            </a:pPr>
            <a:r>
              <a:rPr lang="en-US" sz="2800" dirty="0"/>
              <a:t>Improved updating of Stage IV QPE</a:t>
            </a:r>
          </a:p>
          <a:p>
            <a:pPr indent="-342900">
              <a:buSzPct val="98958"/>
            </a:pPr>
            <a:endParaRPr lang="en-US" sz="2800" dirty="0" smtClean="0"/>
          </a:p>
          <a:p>
            <a:pPr indent="-342900">
              <a:buSzPct val="98958"/>
            </a:pPr>
            <a:endParaRPr lang="en-US" sz="1200" dirty="0" smtClean="0"/>
          </a:p>
          <a:p>
            <a:pPr lvl="1" indent="-342900">
              <a:buSzPct val="98958"/>
              <a:buNone/>
            </a:pPr>
            <a:endParaRPr lang="en-US" sz="1000" dirty="0" smtClean="0"/>
          </a:p>
        </p:txBody>
      </p:sp>
      <p:sp>
        <p:nvSpPr>
          <p:cNvPr id="2050" name="AutoShape 2" descr="https://mail-attachment.googleusercontent.com/attachment/u/0/?ui=2&amp;ik=227601d0bc&amp;view=att&amp;th=13b57cf517a7bd57&amp;attid=0.1&amp;disp=inline&amp;realattid=f_ha73bp9i1&amp;safe=1&amp;zw&amp;saduie=AG9B_P_20-3O75tTszEmPiFQjh3G&amp;sadet=1354465869932&amp;sads=yHuScs6TcRS6QH6ouBeVCFbB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mail-attachment.googleusercontent.com/attachment/u/0/?ui=2&amp;ik=227601d0bc&amp;view=att&amp;th=13b5d9c4a4cf996a&amp;attid=0.1&amp;disp=inline&amp;realattid=f_ha8pimea0&amp;safe=1&amp;zw&amp;saduie=AG9B_P_20-3O75tTszEmPiFQjh3G&amp;sadet=1354485774759&amp;sads=-gjexK2v8tasKJnMftVgKhl6wl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Slide Number Placeholder 5"/>
          <p:cNvSpPr>
            <a:spLocks noGrp="1"/>
          </p:cNvSpPr>
          <p:nvPr>
            <p:ph type="sldNum" sz="quarter" idx="12"/>
          </p:nvPr>
        </p:nvSpPr>
        <p:spPr>
          <a:xfrm>
            <a:off x="206374" y="6370637"/>
            <a:ext cx="2133600" cy="365125"/>
          </a:xfrm>
        </p:spPr>
        <p:txBody>
          <a:bodyPr/>
          <a:lstStyle/>
          <a:p>
            <a:pPr algn="l"/>
            <a:fld id="{366535FF-C964-4AD0-B40C-FE542887D9C4}" type="slidenum">
              <a:rPr lang="en-US" sz="1200" smtClean="0">
                <a:solidFill>
                  <a:schemeClr val="bg1">
                    <a:lumMod val="75000"/>
                  </a:schemeClr>
                </a:solidFill>
              </a:rPr>
              <a:pPr algn="l"/>
              <a:t>19</a:t>
            </a:fld>
            <a:endParaRPr lang="en-US" sz="1200" dirty="0">
              <a:solidFill>
                <a:schemeClr val="bg1">
                  <a:lumMod val="75000"/>
                </a:schemeClr>
              </a:solidFill>
            </a:endParaRPr>
          </a:p>
        </p:txBody>
      </p:sp>
    </p:spTree>
    <p:extLst>
      <p:ext uri="{BB962C8B-B14F-4D97-AF65-F5344CB8AC3E}">
        <p14:creationId xmlns:p14="http://schemas.microsoft.com/office/powerpoint/2010/main" xmlns="" val="902512332"/>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Shape 306"/>
          <p:cNvSpPr txBox="1">
            <a:spLocks noGrp="1"/>
          </p:cNvSpPr>
          <p:nvPr>
            <p:ph type="body" idx="1"/>
          </p:nvPr>
        </p:nvSpPr>
        <p:spPr>
          <a:xfrm>
            <a:off x="228600" y="1562289"/>
            <a:ext cx="8686800" cy="4293443"/>
          </a:xfrm>
          <a:prstGeom prst="rect">
            <a:avLst/>
          </a:prstGeom>
          <a:noFill/>
          <a:ln>
            <a:noFill/>
          </a:ln>
        </p:spPr>
        <p:txBody>
          <a:bodyPr wrap="square" lIns="91425" tIns="45700" rIns="91425" bIns="45700" anchor="t" anchorCtr="0">
            <a:spAutoFit/>
          </a:bodyPr>
          <a:lstStyle/>
          <a:p>
            <a:pPr marL="342900" marR="0" lvl="0" indent="-342900" algn="l" rtl="0">
              <a:spcBef>
                <a:spcPts val="640"/>
              </a:spcBef>
              <a:spcAft>
                <a:spcPts val="0"/>
              </a:spcAft>
              <a:buClr>
                <a:schemeClr val="dk1"/>
              </a:buClr>
              <a:buSzPct val="98958"/>
              <a:buFont typeface="Arial"/>
              <a:buChar char="•"/>
            </a:pPr>
            <a:r>
              <a:rPr lang="en-US" dirty="0" smtClean="0"/>
              <a:t>Overview of WPC Products and GPRA Performance </a:t>
            </a:r>
          </a:p>
          <a:p>
            <a:pPr marL="342900" marR="0" lvl="0" indent="-342900" algn="l" rtl="0">
              <a:spcBef>
                <a:spcPts val="640"/>
              </a:spcBef>
              <a:spcAft>
                <a:spcPts val="0"/>
              </a:spcAft>
              <a:buClr>
                <a:schemeClr val="dk1"/>
              </a:buClr>
              <a:buSzPct val="98958"/>
              <a:buFont typeface="Arial"/>
              <a:buChar char="•"/>
            </a:pPr>
            <a:r>
              <a:rPr lang="en-US" dirty="0" smtClean="0"/>
              <a:t>Feedback on EMC guidance in support of WPC operations</a:t>
            </a:r>
          </a:p>
          <a:p>
            <a:pPr lvl="1" indent="-342900">
              <a:spcBef>
                <a:spcPts val="640"/>
              </a:spcBef>
              <a:buSzPct val="98958"/>
            </a:pPr>
            <a:r>
              <a:rPr lang="en-US" dirty="0" smtClean="0"/>
              <a:t>QPF, Winter weather, Medium Range</a:t>
            </a:r>
          </a:p>
          <a:p>
            <a:pPr lvl="1" indent="-342900">
              <a:spcBef>
                <a:spcPts val="640"/>
              </a:spcBef>
              <a:buSzPct val="98958"/>
            </a:pPr>
            <a:r>
              <a:rPr lang="en-US" dirty="0" smtClean="0"/>
              <a:t>High-impact events</a:t>
            </a:r>
          </a:p>
          <a:p>
            <a:pPr marL="342900" marR="0" lvl="0" indent="-342900" algn="l" rtl="0">
              <a:spcBef>
                <a:spcPts val="640"/>
              </a:spcBef>
              <a:spcAft>
                <a:spcPts val="0"/>
              </a:spcAft>
              <a:buClr>
                <a:schemeClr val="dk1"/>
              </a:buClr>
              <a:buSzPct val="98958"/>
              <a:buFont typeface="Arial"/>
              <a:buChar char="•"/>
            </a:pPr>
            <a:r>
              <a:rPr lang="en-US" dirty="0" smtClean="0"/>
              <a:t>Guidance “wish list”</a:t>
            </a:r>
          </a:p>
          <a:p>
            <a:pPr marL="342900" marR="0" lvl="0" indent="-342900" algn="l" rtl="0">
              <a:spcBef>
                <a:spcPts val="640"/>
              </a:spcBef>
              <a:spcAft>
                <a:spcPts val="0"/>
              </a:spcAft>
              <a:buClr>
                <a:schemeClr val="dk1"/>
              </a:buClr>
              <a:buSzPct val="98958"/>
              <a:buFont typeface="Arial"/>
              <a:buChar char="•"/>
            </a:pPr>
            <a:endParaRPr lang="en-US" sz="3200" b="0" i="0" u="none" strike="noStrike" cap="none" baseline="0" dirty="0">
              <a:solidFill>
                <a:schemeClr val="dk1"/>
              </a:solidFill>
              <a:latin typeface="Times New Roman"/>
              <a:ea typeface="Times New Roman"/>
              <a:cs typeface="Times New Roman"/>
              <a:sym typeface="Times New Roman"/>
            </a:endParaRP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Outline</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11"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2"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12"/>
          </p:nvPr>
        </p:nvSpPr>
        <p:spPr>
          <a:xfrm>
            <a:off x="6553200" y="6356350"/>
            <a:ext cx="2133600" cy="365125"/>
          </a:xfrm>
        </p:spPr>
        <p:txBody>
          <a:bodyPr/>
          <a:lstStyle/>
          <a:p>
            <a:fld id="{366535FF-C964-4AD0-B40C-FE542887D9C4}" type="slidenum">
              <a:rPr lang="en-US" sz="1200" smtClean="0">
                <a:solidFill>
                  <a:schemeClr val="bg1">
                    <a:lumMod val="75000"/>
                  </a:schemeClr>
                </a:solidFill>
              </a:rPr>
              <a:pPr/>
              <a:t>2</a:t>
            </a:fld>
            <a:endParaRPr lang="en-US" sz="1200" dirty="0">
              <a:solidFill>
                <a:schemeClr val="bg1">
                  <a:lumMod val="75000"/>
                </a:schemeClr>
              </a:solidFill>
            </a:endParaRPr>
          </a:p>
        </p:txBody>
      </p:sp>
    </p:spTree>
    <p:extLst>
      <p:ext uri="{BB962C8B-B14F-4D97-AF65-F5344CB8AC3E}">
        <p14:creationId xmlns:p14="http://schemas.microsoft.com/office/powerpoint/2010/main" xmlns="" val="3719569954"/>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pc.ncep.noaa.gov/wwd/day3_psnow_gt_04.gif"/>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0" y="0"/>
            <a:ext cx="915213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p:txBody>
          <a:bodyPr/>
          <a:lstStyle/>
          <a:p>
            <a:r>
              <a:rPr lang="en-US" b="1" dirty="0" smtClean="0"/>
              <a:t>Winter Weather</a:t>
            </a:r>
            <a:endParaRPr lang="en-US" b="1" dirty="0"/>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366535FF-C964-4AD0-B40C-FE542887D9C4}" type="slidenum">
              <a:rPr lang="en-US" smtClean="0"/>
              <a:pPr/>
              <a:t>20</a:t>
            </a:fld>
            <a:endParaRPr lang="en-US"/>
          </a:p>
        </p:txBody>
      </p:sp>
    </p:spTree>
    <p:extLst>
      <p:ext uri="{BB962C8B-B14F-4D97-AF65-F5344CB8AC3E}">
        <p14:creationId xmlns:p14="http://schemas.microsoft.com/office/powerpoint/2010/main" xmlns="" val="1264408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WALLAC~1.HOG\AppData\Local\Temp\20131125_153831_resiz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87289" y="1219200"/>
            <a:ext cx="2133572" cy="1600179"/>
          </a:xfrm>
          <a:prstGeom prst="rect">
            <a:avLst/>
          </a:prstGeom>
          <a:noFill/>
          <a:ln>
            <a:solidFill>
              <a:srgbClr val="000000"/>
            </a:solidFill>
          </a:ln>
          <a:extLst>
            <a:ext uri="{909E8E84-426E-40DD-AFC4-6F175D3DCCD1}">
              <a14:hiddenFill xmlns:a14="http://schemas.microsoft.com/office/drawing/2010/main" xmlns="">
                <a:solidFill>
                  <a:srgbClr val="FFFFFF"/>
                </a:solidFill>
              </a14:hiddenFill>
            </a:ext>
          </a:extLst>
        </p:spPr>
      </p:pic>
      <p:pic>
        <p:nvPicPr>
          <p:cNvPr id="18" name="Picture 14" descr="Pic of Dan.jpg"/>
          <p:cNvPicPr>
            <a:picLocks noChangeAspect="1"/>
          </p:cNvPicPr>
          <p:nvPr/>
        </p:nvPicPr>
        <p:blipFill>
          <a:blip r:embed="rId5" cstate="print"/>
          <a:srcRect l="18755" t="12500" r="18755"/>
          <a:stretch>
            <a:fillRect/>
          </a:stretch>
        </p:blipFill>
        <p:spPr bwMode="auto">
          <a:xfrm>
            <a:off x="6629400" y="1219201"/>
            <a:ext cx="1524000" cy="1599624"/>
          </a:xfrm>
          <a:prstGeom prst="rect">
            <a:avLst/>
          </a:prstGeom>
          <a:noFill/>
          <a:ln w="9525">
            <a:solidFill>
              <a:srgbClr val="000000"/>
            </a:solidFill>
            <a:miter lim="800000"/>
            <a:headEnd/>
            <a:tailEnd/>
          </a:ln>
        </p:spPr>
      </p:pic>
      <p:sp>
        <p:nvSpPr>
          <p:cNvPr id="15363" name="TextBox 7"/>
          <p:cNvSpPr txBox="1">
            <a:spLocks noChangeArrowheads="1"/>
          </p:cNvSpPr>
          <p:nvPr/>
        </p:nvSpPr>
        <p:spPr bwMode="auto">
          <a:xfrm>
            <a:off x="228600" y="1384300"/>
            <a:ext cx="4287838" cy="461655"/>
          </a:xfrm>
          <a:prstGeom prst="rect">
            <a:avLst/>
          </a:prstGeom>
          <a:noFill/>
          <a:ln w="9525">
            <a:noFill/>
            <a:miter lim="800000"/>
            <a:headEnd/>
            <a:tailEnd/>
          </a:ln>
        </p:spPr>
        <p:txBody>
          <a:bodyPr lIns="91429" tIns="45715" rIns="91429" bIns="45715">
            <a:spAutoFit/>
          </a:bodyPr>
          <a:lstStyle/>
          <a:p>
            <a:r>
              <a:rPr lang="en-US" sz="2400" dirty="0"/>
              <a:t>Internal </a:t>
            </a:r>
            <a:r>
              <a:rPr lang="en-US" sz="2400" dirty="0" smtClean="0"/>
              <a:t>NWS collaboration</a:t>
            </a:r>
            <a:endParaRPr lang="en-US" sz="2400" dirty="0"/>
          </a:p>
        </p:txBody>
      </p:sp>
      <p:sp>
        <p:nvSpPr>
          <p:cNvPr id="6" name="TextBox 5"/>
          <p:cNvSpPr txBox="1">
            <a:spLocks noChangeArrowheads="1"/>
          </p:cNvSpPr>
          <p:nvPr/>
        </p:nvSpPr>
        <p:spPr bwMode="auto">
          <a:xfrm>
            <a:off x="228600" y="5943600"/>
            <a:ext cx="4419600" cy="461655"/>
          </a:xfrm>
          <a:prstGeom prst="rect">
            <a:avLst/>
          </a:prstGeom>
          <a:noFill/>
          <a:ln w="9525">
            <a:noFill/>
            <a:miter lim="800000"/>
            <a:headEnd/>
            <a:tailEnd/>
          </a:ln>
        </p:spPr>
        <p:txBody>
          <a:bodyPr lIns="91429" tIns="45715" rIns="91429" bIns="45715">
            <a:spAutoFit/>
          </a:bodyPr>
          <a:lstStyle/>
          <a:p>
            <a:pPr>
              <a:spcAft>
                <a:spcPts val="200"/>
              </a:spcAft>
            </a:pPr>
            <a:r>
              <a:rPr lang="en-US" sz="2400" dirty="0"/>
              <a:t>Heavy Snow and Ice </a:t>
            </a:r>
            <a:r>
              <a:rPr lang="en-US" sz="2400" dirty="0" smtClean="0"/>
              <a:t>Discussion</a:t>
            </a:r>
            <a:endParaRPr lang="en-US" sz="2400" dirty="0"/>
          </a:p>
        </p:txBody>
      </p:sp>
      <p:grpSp>
        <p:nvGrpSpPr>
          <p:cNvPr id="2" name="Group 17"/>
          <p:cNvGrpSpPr>
            <a:grpSpLocks/>
          </p:cNvGrpSpPr>
          <p:nvPr/>
        </p:nvGrpSpPr>
        <p:grpSpPr bwMode="auto">
          <a:xfrm>
            <a:off x="228600" y="2743200"/>
            <a:ext cx="8142144" cy="2209800"/>
            <a:chOff x="228600" y="2743200"/>
            <a:chExt cx="8141651" cy="2209800"/>
          </a:xfrm>
        </p:grpSpPr>
        <p:pic>
          <p:nvPicPr>
            <p:cNvPr id="15373" name="Picture 15" descr="day2_psnow_gt_04_2011010812.gif"/>
            <p:cNvPicPr>
              <a:picLocks noChangeAspect="1"/>
            </p:cNvPicPr>
            <p:nvPr/>
          </p:nvPicPr>
          <p:blipFill>
            <a:blip r:embed="rId6" cstate="print"/>
            <a:srcRect t="8540" b="5125"/>
            <a:stretch>
              <a:fillRect/>
            </a:stretch>
          </p:blipFill>
          <p:spPr bwMode="auto">
            <a:xfrm>
              <a:off x="4954443" y="2743200"/>
              <a:ext cx="3415808" cy="2209800"/>
            </a:xfrm>
            <a:prstGeom prst="rect">
              <a:avLst/>
            </a:prstGeom>
            <a:noFill/>
            <a:ln w="9525">
              <a:solidFill>
                <a:srgbClr val="000000"/>
              </a:solidFill>
              <a:miter lim="800000"/>
              <a:headEnd/>
              <a:tailEnd/>
            </a:ln>
          </p:spPr>
        </p:pic>
        <p:sp>
          <p:nvSpPr>
            <p:cNvPr id="15372" name="TextBox 8"/>
            <p:cNvSpPr txBox="1">
              <a:spLocks noChangeArrowheads="1"/>
            </p:cNvSpPr>
            <p:nvPr/>
          </p:nvSpPr>
          <p:spPr bwMode="auto">
            <a:xfrm>
              <a:off x="228600" y="2819380"/>
              <a:ext cx="4114800" cy="1744057"/>
            </a:xfrm>
            <a:prstGeom prst="rect">
              <a:avLst/>
            </a:prstGeom>
            <a:noFill/>
            <a:ln w="9525">
              <a:noFill/>
              <a:miter lim="800000"/>
              <a:headEnd/>
              <a:tailEnd/>
            </a:ln>
          </p:spPr>
          <p:txBody>
            <a:bodyPr lIns="91429" tIns="45715" rIns="91429" bIns="45715">
              <a:spAutoFit/>
            </a:bodyPr>
            <a:lstStyle/>
            <a:p>
              <a:pPr>
                <a:spcAft>
                  <a:spcPts val="200"/>
                </a:spcAft>
              </a:pPr>
              <a:r>
                <a:rPr lang="en-US" sz="2400" dirty="0" smtClean="0"/>
                <a:t>24, 48, 72 </a:t>
              </a:r>
              <a:r>
                <a:rPr lang="en-US" sz="2400" dirty="0"/>
                <a:t>h probabilities for:</a:t>
              </a:r>
            </a:p>
            <a:p>
              <a:pPr lvl="2">
                <a:spcAft>
                  <a:spcPts val="200"/>
                </a:spcAft>
              </a:pPr>
              <a:r>
                <a:rPr lang="en-US" sz="2000" dirty="0"/>
                <a:t>-</a:t>
              </a:r>
              <a:r>
                <a:rPr lang="en-US" sz="2000" dirty="0" smtClean="0"/>
                <a:t>Snow/Sleet/Freezing </a:t>
              </a:r>
              <a:r>
                <a:rPr lang="en-US" sz="2000" dirty="0"/>
                <a:t>Rain</a:t>
              </a:r>
            </a:p>
            <a:p>
              <a:pPr lvl="2">
                <a:spcAft>
                  <a:spcPts val="200"/>
                </a:spcAft>
              </a:pPr>
              <a:r>
                <a:rPr lang="en-US" sz="2000" dirty="0"/>
                <a:t>-Probabilities computed from deterministic forecast </a:t>
              </a:r>
              <a:r>
                <a:rPr lang="en-US" sz="2000" dirty="0" smtClean="0"/>
                <a:t>and ensemble </a:t>
              </a:r>
              <a:r>
                <a:rPr lang="en-US" sz="2000" dirty="0"/>
                <a:t>spread</a:t>
              </a:r>
            </a:p>
          </p:txBody>
        </p:sp>
      </p:grpSp>
      <p:sp>
        <p:nvSpPr>
          <p:cNvPr id="15" name="Line 4"/>
          <p:cNvSpPr>
            <a:spLocks noChangeShapeType="1"/>
          </p:cNvSpPr>
          <p:nvPr/>
        </p:nvSpPr>
        <p:spPr bwMode="auto">
          <a:xfrm>
            <a:off x="838200" y="914400"/>
            <a:ext cx="7696200" cy="0"/>
          </a:xfrm>
          <a:prstGeom prst="line">
            <a:avLst/>
          </a:prstGeom>
          <a:noFill/>
          <a:ln w="57150" cmpd="thinThick">
            <a:solidFill>
              <a:srgbClr val="FF0000"/>
            </a:solidFill>
            <a:round/>
            <a:headEnd/>
            <a:tailEnd/>
          </a:ln>
        </p:spPr>
        <p:txBody>
          <a:bodyPr wrap="none" anchor="ctr"/>
          <a:lstStyle/>
          <a:p>
            <a:endParaRPr lang="en-US" dirty="0"/>
          </a:p>
        </p:txBody>
      </p:sp>
      <p:sp>
        <p:nvSpPr>
          <p:cNvPr id="16" name="Title 15"/>
          <p:cNvSpPr txBox="1">
            <a:spLocks/>
          </p:cNvSpPr>
          <p:nvPr/>
        </p:nvSpPr>
        <p:spPr>
          <a:xfrm>
            <a:off x="0" y="152400"/>
            <a:ext cx="8991600" cy="838200"/>
          </a:xfrm>
          <a:prstGeom prst="rect">
            <a:avLst/>
          </a:prstGeom>
        </p:spPr>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mj-lt"/>
                <a:ea typeface="+mj-ea"/>
                <a:cs typeface="+mj-cs"/>
              </a:rPr>
              <a:t>W</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PC’s  Winter Weather Products and Services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7" name="Picture 16" descr="prb_24hsnow_ge04_2011010812f048.gif"/>
          <p:cNvPicPr>
            <a:picLocks noChangeAspect="1"/>
          </p:cNvPicPr>
          <p:nvPr/>
        </p:nvPicPr>
        <p:blipFill>
          <a:blip r:embed="rId7" cstate="print"/>
          <a:srcRect t="3416" b="3416"/>
          <a:stretch>
            <a:fillRect/>
          </a:stretch>
        </p:blipFill>
        <p:spPr bwMode="auto">
          <a:xfrm>
            <a:off x="4953000" y="2743200"/>
            <a:ext cx="3419475" cy="2227263"/>
          </a:xfrm>
          <a:prstGeom prst="rect">
            <a:avLst/>
          </a:prstGeom>
          <a:noFill/>
          <a:ln w="9525">
            <a:solidFill>
              <a:srgbClr val="000000"/>
            </a:solidFill>
            <a:miter lim="800000"/>
            <a:headEnd/>
            <a:tailEnd/>
          </a:ln>
        </p:spPr>
      </p:pic>
      <p:grpSp>
        <p:nvGrpSpPr>
          <p:cNvPr id="3" name="Group 20"/>
          <p:cNvGrpSpPr>
            <a:grpSpLocks/>
          </p:cNvGrpSpPr>
          <p:nvPr/>
        </p:nvGrpSpPr>
        <p:grpSpPr bwMode="auto">
          <a:xfrm>
            <a:off x="228600" y="4648200"/>
            <a:ext cx="8686800" cy="1892300"/>
            <a:chOff x="228600" y="4648200"/>
            <a:chExt cx="8686800" cy="1893085"/>
          </a:xfrm>
        </p:grpSpPr>
        <p:sp>
          <p:nvSpPr>
            <p:cNvPr id="15370" name="TextBox 9"/>
            <p:cNvSpPr txBox="1">
              <a:spLocks noChangeArrowheads="1"/>
            </p:cNvSpPr>
            <p:nvPr/>
          </p:nvSpPr>
          <p:spPr bwMode="auto">
            <a:xfrm>
              <a:off x="228600" y="4800663"/>
              <a:ext cx="5715000" cy="856990"/>
            </a:xfrm>
            <a:prstGeom prst="rect">
              <a:avLst/>
            </a:prstGeom>
            <a:noFill/>
            <a:ln w="9525">
              <a:noFill/>
              <a:miter lim="800000"/>
              <a:headEnd/>
              <a:tailEnd/>
            </a:ln>
          </p:spPr>
          <p:txBody>
            <a:bodyPr wrap="square" lIns="91429" tIns="45715" rIns="91429" bIns="45715">
              <a:spAutoFit/>
            </a:bodyPr>
            <a:lstStyle/>
            <a:p>
              <a:pPr>
                <a:spcAft>
                  <a:spcPts val="200"/>
                </a:spcAft>
              </a:pPr>
              <a:r>
                <a:rPr lang="en-US" sz="2400" dirty="0"/>
                <a:t>Track forecasts for surface lows </a:t>
              </a:r>
            </a:p>
            <a:p>
              <a:pPr>
                <a:spcAft>
                  <a:spcPts val="200"/>
                </a:spcAft>
              </a:pPr>
              <a:r>
                <a:rPr lang="en-US" sz="2400" dirty="0"/>
                <a:t>associated w/ significant winter weather</a:t>
              </a:r>
            </a:p>
          </p:txBody>
        </p:sp>
        <p:pic>
          <p:nvPicPr>
            <p:cNvPr id="15371" name="Picture 18" descr="2011010815_lowtrack.gif"/>
            <p:cNvPicPr>
              <a:picLocks noChangeAspect="1"/>
            </p:cNvPicPr>
            <p:nvPr/>
          </p:nvPicPr>
          <p:blipFill>
            <a:blip r:embed="rId8" cstate="print"/>
            <a:srcRect t="11443" b="5721"/>
            <a:stretch>
              <a:fillRect/>
            </a:stretch>
          </p:blipFill>
          <p:spPr bwMode="auto">
            <a:xfrm>
              <a:off x="5867400" y="4648200"/>
              <a:ext cx="3048000" cy="1893085"/>
            </a:xfrm>
            <a:prstGeom prst="rect">
              <a:avLst/>
            </a:prstGeom>
            <a:noFill/>
            <a:ln w="9525">
              <a:solidFill>
                <a:srgbClr val="000000"/>
              </a:solidFill>
              <a:miter lim="800000"/>
              <a:headEnd/>
              <a:tailEnd/>
            </a:ln>
          </p:spPr>
        </p:pic>
      </p:grpSp>
      <p:sp>
        <p:nvSpPr>
          <p:cNvPr id="8" name="Slide Number Placeholder 7"/>
          <p:cNvSpPr>
            <a:spLocks noGrp="1"/>
          </p:cNvSpPr>
          <p:nvPr>
            <p:ph type="sldNum" sz="quarter" idx="12"/>
          </p:nvPr>
        </p:nvSpPr>
        <p:spPr>
          <a:xfrm>
            <a:off x="114424" y="6405255"/>
            <a:ext cx="2133600" cy="365125"/>
          </a:xfrm>
        </p:spPr>
        <p:txBody>
          <a:bodyPr/>
          <a:lstStyle/>
          <a:p>
            <a:pPr algn="l"/>
            <a:fld id="{366535FF-C964-4AD0-B40C-FE542887D9C4}" type="slidenum">
              <a:rPr lang="en-US" smtClean="0"/>
              <a:pPr algn="l"/>
              <a:t>21</a:t>
            </a:fld>
            <a:endParaRPr lang="en-US" dirty="0"/>
          </a:p>
        </p:txBody>
      </p:sp>
      <p:sp>
        <p:nvSpPr>
          <p:cNvPr id="4" name="AutoShape 2" descr="https://mail-attachment.googleusercontent.com/attachment/u/0/?ui=2&amp;ik=227601d0bc&amp;view=att&amp;th=1429622cae2b16da&amp;attid=0.1&amp;disp=inline&amp;safe=1&amp;zw&amp;saduie=AG9B_P_20-3O75tTszEmPiFQjh3G&amp;sadet=1385498383992&amp;sads=pw3o-ajD9UHkamOtXeb8O7ZJBr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xmlns="" val="4210786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US" sz="3600" b="1" dirty="0" smtClean="0">
                <a:solidFill>
                  <a:schemeClr val="tx1"/>
                </a:solidFill>
                <a:latin typeface="Arial"/>
                <a:ea typeface="Arial"/>
                <a:cs typeface="Arial"/>
                <a:sym typeface="Arial"/>
              </a:rPr>
              <a:t>Winter Weather</a:t>
            </a:r>
            <a:endParaRPr lang="en-US" sz="3600" b="1" i="0" u="none" strike="noStrike" cap="none" baseline="0" dirty="0">
              <a:solidFill>
                <a:schemeClr val="tx1"/>
              </a:solidFill>
              <a:latin typeface="Arial"/>
              <a:ea typeface="Arial"/>
              <a:cs typeface="Arial"/>
              <a:sym typeface="Arial"/>
            </a:endParaRPr>
          </a:p>
        </p:txBody>
      </p:sp>
      <p:sp>
        <p:nvSpPr>
          <p:cNvPr id="11"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2"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12"/>
          </p:nvPr>
        </p:nvSpPr>
        <p:spPr>
          <a:xfrm>
            <a:off x="6553200" y="6356350"/>
            <a:ext cx="2133600" cy="365125"/>
          </a:xfrm>
        </p:spPr>
        <p:txBody>
          <a:bodyPr/>
          <a:lstStyle/>
          <a:p>
            <a:fld id="{366535FF-C964-4AD0-B40C-FE542887D9C4}" type="slidenum">
              <a:rPr lang="en-US" sz="1200" smtClean="0">
                <a:solidFill>
                  <a:schemeClr val="bg1">
                    <a:lumMod val="75000"/>
                  </a:schemeClr>
                </a:solidFill>
              </a:rPr>
              <a:pPr/>
              <a:t>22</a:t>
            </a:fld>
            <a:endParaRPr lang="en-US" sz="1200" dirty="0">
              <a:solidFill>
                <a:schemeClr val="bg1">
                  <a:lumMod val="75000"/>
                </a:schemeClr>
              </a:solidFill>
            </a:endParaRPr>
          </a:p>
        </p:txBody>
      </p:sp>
      <p:sp>
        <p:nvSpPr>
          <p:cNvPr id="2" name="Rectangle 1"/>
          <p:cNvSpPr/>
          <p:nvPr/>
        </p:nvSpPr>
        <p:spPr>
          <a:xfrm>
            <a:off x="0" y="6624935"/>
            <a:ext cx="7665222" cy="461665"/>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Winter </a:t>
            </a:r>
            <a:r>
              <a:rPr lang="en-US" sz="1400" dirty="0">
                <a:latin typeface="Arial" panose="020B0604020202020204" pitchFamily="34" charset="0"/>
                <a:cs typeface="Arial" panose="020B0604020202020204" pitchFamily="34" charset="0"/>
              </a:rPr>
              <a:t>Weather Forecasts: </a:t>
            </a:r>
            <a:r>
              <a:rPr lang="en-US" sz="1400" dirty="0">
                <a:latin typeface="Arial" panose="020B0604020202020204" pitchFamily="34" charset="0"/>
                <a:cs typeface="Arial" panose="020B0604020202020204" pitchFamily="34" charset="0"/>
                <a:hlinkClick r:id="rId5"/>
              </a:rPr>
              <a:t>http://</a:t>
            </a:r>
            <a:r>
              <a:rPr lang="en-US" sz="1400" dirty="0" smtClean="0">
                <a:latin typeface="Arial" panose="020B0604020202020204" pitchFamily="34" charset="0"/>
                <a:cs typeface="Arial" panose="020B0604020202020204" pitchFamily="34" charset="0"/>
                <a:hlinkClick r:id="rId5"/>
              </a:rPr>
              <a:t>www.wpc.ncep.noaa.gov/wwd/winter_wx.shtml</a:t>
            </a:r>
            <a:r>
              <a:rPr lang="en-US" sz="1400" dirty="0" smtClean="0">
                <a:latin typeface="Arial" panose="020B0604020202020204" pitchFamily="34" charset="0"/>
                <a:cs typeface="Arial" panose="020B0604020202020204" pitchFamily="34" charset="0"/>
              </a:rPr>
              <a:t> </a:t>
            </a:r>
          </a:p>
          <a:p>
            <a:endParaRPr lang="en-US" sz="1000" dirty="0"/>
          </a:p>
        </p:txBody>
      </p:sp>
      <p:pic>
        <p:nvPicPr>
          <p:cNvPr id="5122"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3568" t="17612" r="31223" b="14473"/>
          <a:stretch/>
        </p:blipFill>
        <p:spPr bwMode="auto">
          <a:xfrm>
            <a:off x="457200" y="1943744"/>
            <a:ext cx="3776354" cy="245819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5123" name="Picture 3"/>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8690" t="34869" r="43796" b="13032"/>
          <a:stretch/>
        </p:blipFill>
        <p:spPr bwMode="auto">
          <a:xfrm>
            <a:off x="4967210" y="1905000"/>
            <a:ext cx="3643390" cy="249693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4" name="TextBox 13"/>
          <p:cNvSpPr txBox="1"/>
          <p:nvPr/>
        </p:nvSpPr>
        <p:spPr>
          <a:xfrm>
            <a:off x="1283131" y="1524000"/>
            <a:ext cx="2133600" cy="381000"/>
          </a:xfrm>
          <a:prstGeom prst="rect">
            <a:avLst/>
          </a:prstGeom>
          <a:noFill/>
        </p:spPr>
        <p:txBody>
          <a:bodyPr wrap="square" rtlCol="0">
            <a:spAutoFit/>
          </a:bodyPr>
          <a:lstStyle/>
          <a:p>
            <a:pPr algn="ctr"/>
            <a:r>
              <a:rPr lang="en-US" b="1" u="sng" dirty="0" smtClean="0"/>
              <a:t>Deterministic Snow</a:t>
            </a:r>
            <a:endParaRPr lang="en-US" b="1" u="sng" dirty="0"/>
          </a:p>
        </p:txBody>
      </p:sp>
      <p:sp>
        <p:nvSpPr>
          <p:cNvPr id="15" name="TextBox 14"/>
          <p:cNvSpPr txBox="1"/>
          <p:nvPr/>
        </p:nvSpPr>
        <p:spPr>
          <a:xfrm>
            <a:off x="5638800" y="1524000"/>
            <a:ext cx="2133600" cy="381000"/>
          </a:xfrm>
          <a:prstGeom prst="rect">
            <a:avLst/>
          </a:prstGeom>
          <a:noFill/>
        </p:spPr>
        <p:txBody>
          <a:bodyPr wrap="square" rtlCol="0">
            <a:spAutoFit/>
          </a:bodyPr>
          <a:lstStyle/>
          <a:p>
            <a:pPr algn="ctr"/>
            <a:r>
              <a:rPr lang="en-US" b="1" u="sng" dirty="0" smtClean="0"/>
              <a:t>Probabilistic Snow</a:t>
            </a:r>
            <a:endParaRPr lang="en-US" b="1" u="sng" dirty="0"/>
          </a:p>
        </p:txBody>
      </p:sp>
      <p:cxnSp>
        <p:nvCxnSpPr>
          <p:cNvPr id="16" name="Straight Arrow Connector 15"/>
          <p:cNvCxnSpPr/>
          <p:nvPr/>
        </p:nvCxnSpPr>
        <p:spPr>
          <a:xfrm>
            <a:off x="4289811" y="2975013"/>
            <a:ext cx="53453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0999" y="4495800"/>
            <a:ext cx="4419601" cy="2246769"/>
          </a:xfrm>
          <a:prstGeom prst="rect">
            <a:avLst/>
          </a:prstGeom>
        </p:spPr>
        <p:txBody>
          <a:bodyPr wrap="square">
            <a:spAutoFit/>
          </a:bodyPr>
          <a:lstStyle/>
          <a:p>
            <a:pPr marL="342900" indent="-342900">
              <a:buFontTx/>
              <a:buChar char="-"/>
            </a:pPr>
            <a:r>
              <a:rPr lang="en-US" sz="2000" dirty="0" smtClean="0">
                <a:latin typeface="Arial" panose="020B0604020202020204" pitchFamily="34" charset="0"/>
                <a:cs typeface="Arial" panose="020B0604020202020204" pitchFamily="34" charset="0"/>
              </a:rPr>
              <a:t>Forecaster assimilates all available guidance to determine the most likely deterministic solution</a:t>
            </a:r>
          </a:p>
          <a:p>
            <a:pPr marL="342900" indent="-342900">
              <a:buFontTx/>
              <a:buChar char="-"/>
            </a:pPr>
            <a:r>
              <a:rPr lang="en-US" sz="2000" dirty="0" smtClean="0">
                <a:latin typeface="Arial" panose="020B0604020202020204" pitchFamily="34" charset="0"/>
                <a:cs typeface="Arial" panose="020B0604020202020204" pitchFamily="34" charset="0"/>
              </a:rPr>
              <a:t>Forecast process accounts for model shortcomings (bias, SLRs, etc.)</a:t>
            </a:r>
            <a:endParaRPr lang="en-US" sz="2000" dirty="0"/>
          </a:p>
        </p:txBody>
      </p:sp>
      <p:sp>
        <p:nvSpPr>
          <p:cNvPr id="19" name="Rectangle 18"/>
          <p:cNvSpPr/>
          <p:nvPr/>
        </p:nvSpPr>
        <p:spPr>
          <a:xfrm>
            <a:off x="4876800" y="4648200"/>
            <a:ext cx="4038600" cy="1631216"/>
          </a:xfrm>
          <a:prstGeom prst="rect">
            <a:avLst/>
          </a:prstGeom>
        </p:spPr>
        <p:txBody>
          <a:bodyPr wrap="square">
            <a:spAutoFit/>
          </a:bodyPr>
          <a:lstStyle/>
          <a:p>
            <a:pPr marL="342900" indent="-342900">
              <a:buFontTx/>
              <a:buChar char="-"/>
            </a:pPr>
            <a:r>
              <a:rPr lang="en-US" sz="2000" dirty="0" smtClean="0">
                <a:latin typeface="Arial" panose="020B0604020202020204" pitchFamily="34" charset="0"/>
                <a:cs typeface="Arial" panose="020B0604020202020204" pitchFamily="34" charset="0"/>
              </a:rPr>
              <a:t>Automated process creates a PDF from a 33-member </a:t>
            </a:r>
            <a:r>
              <a:rPr lang="en-US" sz="2000" u="sng" dirty="0" smtClean="0">
                <a:latin typeface="Arial" panose="020B0604020202020204" pitchFamily="34" charset="0"/>
                <a:cs typeface="Arial" panose="020B0604020202020204" pitchFamily="34" charset="0"/>
              </a:rPr>
              <a:t>multi-model ensemble</a:t>
            </a:r>
          </a:p>
          <a:p>
            <a:pPr marL="342900" indent="-342900">
              <a:buFontTx/>
              <a:buChar char="-"/>
            </a:pPr>
            <a:r>
              <a:rPr lang="en-US" sz="2000" dirty="0" smtClean="0">
                <a:latin typeface="Arial" panose="020B0604020202020204" pitchFamily="34" charset="0"/>
                <a:cs typeface="Arial" panose="020B0604020202020204" pitchFamily="34" charset="0"/>
              </a:rPr>
              <a:t>WPC forecast is the mode of the distribution</a:t>
            </a:r>
          </a:p>
        </p:txBody>
      </p:sp>
      <p:sp>
        <p:nvSpPr>
          <p:cNvPr id="17" name="TextBox 16"/>
          <p:cNvSpPr txBox="1"/>
          <p:nvPr/>
        </p:nvSpPr>
        <p:spPr>
          <a:xfrm>
            <a:off x="3124200" y="4030146"/>
            <a:ext cx="1371600" cy="369332"/>
          </a:xfrm>
          <a:prstGeom prst="rect">
            <a:avLst/>
          </a:prstGeom>
          <a:noFill/>
        </p:spPr>
        <p:txBody>
          <a:bodyPr wrap="square" rtlCol="0">
            <a:spAutoFit/>
          </a:bodyPr>
          <a:lstStyle/>
          <a:p>
            <a:pPr algn="ctr"/>
            <a:r>
              <a:rPr lang="en-US" b="1" dirty="0" smtClean="0"/>
              <a:t>“MODE”</a:t>
            </a:r>
            <a:endParaRPr lang="en-US" b="1" dirty="0"/>
          </a:p>
        </p:txBody>
      </p:sp>
      <p:sp>
        <p:nvSpPr>
          <p:cNvPr id="20" name="TextBox 19"/>
          <p:cNvSpPr txBox="1"/>
          <p:nvPr/>
        </p:nvSpPr>
        <p:spPr>
          <a:xfrm>
            <a:off x="7391400" y="3997880"/>
            <a:ext cx="1371600" cy="369332"/>
          </a:xfrm>
          <a:prstGeom prst="rect">
            <a:avLst/>
          </a:prstGeom>
          <a:noFill/>
        </p:spPr>
        <p:txBody>
          <a:bodyPr wrap="square" rtlCol="0">
            <a:spAutoFit/>
          </a:bodyPr>
          <a:lstStyle/>
          <a:p>
            <a:pPr algn="ctr"/>
            <a:r>
              <a:rPr lang="en-US" b="1" dirty="0" smtClean="0"/>
              <a:t>“SPREAD”</a:t>
            </a:r>
            <a:endParaRPr lang="en-US" b="1" dirty="0"/>
          </a:p>
        </p:txBody>
      </p:sp>
    </p:spTree>
    <p:extLst>
      <p:ext uri="{BB962C8B-B14F-4D97-AF65-F5344CB8AC3E}">
        <p14:creationId xmlns:p14="http://schemas.microsoft.com/office/powerpoint/2010/main" xmlns="" val="139681308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12"/>
          <p:cNvSpPr txBox="1">
            <a:spLocks noChangeArrowheads="1"/>
          </p:cNvSpPr>
          <p:nvPr/>
        </p:nvSpPr>
        <p:spPr bwMode="auto">
          <a:xfrm>
            <a:off x="0" y="9525"/>
            <a:ext cx="9144000" cy="708025"/>
          </a:xfrm>
          <a:prstGeom prst="rect">
            <a:avLst/>
          </a:prstGeom>
          <a:noFill/>
          <a:ln w="9525">
            <a:solidFill>
              <a:srgbClr val="000000"/>
            </a:solidFill>
            <a:miter lim="800000"/>
            <a:headEnd/>
            <a:tailEnd/>
          </a:ln>
          <a:extLst/>
        </p:spPr>
        <p:txBody>
          <a:bodyPr>
            <a:spAutoFit/>
          </a:bodyPr>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eaLnBrk="1" hangingPunct="1">
              <a:defRPr/>
            </a:pPr>
            <a:r>
              <a:rPr lang="en-US" sz="4000" dirty="0">
                <a:effectLst>
                  <a:outerShdw blurRad="50800" dist="38100" dir="2700000" algn="tl" rotWithShape="0">
                    <a:prstClr val="black">
                      <a:alpha val="40000"/>
                    </a:prstClr>
                  </a:outerShdw>
                </a:effectLst>
                <a:latin typeface="Gill Sans" charset="0"/>
                <a:ea typeface="ヒラギノ角ゴ ProN W3"/>
                <a:cs typeface="ヒラギノ角ゴ ProN W3"/>
                <a:sym typeface="Gill Sans" charset="0"/>
              </a:rPr>
              <a:t>W</a:t>
            </a:r>
            <a:r>
              <a:rPr lang="en-US" sz="4000" dirty="0" smtClean="0">
                <a:effectLst>
                  <a:outerShdw blurRad="50800" dist="38100" dir="2700000" algn="tl" rotWithShape="0">
                    <a:prstClr val="black">
                      <a:alpha val="40000"/>
                    </a:prstClr>
                  </a:outerShdw>
                </a:effectLst>
                <a:latin typeface="Gill Sans" charset="0"/>
                <a:ea typeface="ヒラギノ角ゴ ProN W3"/>
                <a:cs typeface="ヒラギノ角ゴ ProN W3"/>
                <a:sym typeface="Gill Sans" charset="0"/>
              </a:rPr>
              <a:t>PC Deterministic Snowfall Forecast</a:t>
            </a:r>
          </a:p>
        </p:txBody>
      </p:sp>
      <p:sp>
        <p:nvSpPr>
          <p:cNvPr id="7172" name="TextBox 6"/>
          <p:cNvSpPr txBox="1">
            <a:spLocks noChangeArrowheads="1"/>
          </p:cNvSpPr>
          <p:nvPr/>
        </p:nvSpPr>
        <p:spPr bwMode="auto">
          <a:xfrm>
            <a:off x="762000" y="725488"/>
            <a:ext cx="8077199" cy="449354"/>
          </a:xfrm>
          <a:prstGeom prst="rect">
            <a:avLst/>
          </a:prstGeom>
          <a:noFill/>
          <a:ln>
            <a:noFill/>
          </a:ln>
          <a:extLst/>
        </p:spPr>
        <p:txBody>
          <a:bodyPr wrap="square">
            <a:spAutoFit/>
          </a:bodyPr>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eaLnBrk="1" hangingPunct="1">
              <a:defRPr/>
            </a:pPr>
            <a:r>
              <a:rPr lang="en-US" sz="2320" dirty="0" smtClean="0">
                <a:latin typeface="Gill Sans" charset="0"/>
                <a:ea typeface="ヒラギノ角ゴ ProN W3"/>
                <a:cs typeface="ヒラギノ角ゴ ProN W3"/>
                <a:sym typeface="Gill Sans" charset="0"/>
              </a:rPr>
              <a:t>2012-13 Day One Snow Threat Score Over the CONUS</a:t>
            </a:r>
          </a:p>
        </p:txBody>
      </p:sp>
      <p:graphicFrame>
        <p:nvGraphicFramePr>
          <p:cNvPr id="2" name="Chart 1"/>
          <p:cNvGraphicFramePr>
            <a:graphicFrameLocks/>
          </p:cNvGraphicFramePr>
          <p:nvPr>
            <p:extLst>
              <p:ext uri="{D42A27DB-BD31-4B8C-83A1-F6EECF244321}">
                <p14:modId xmlns:p14="http://schemas.microsoft.com/office/powerpoint/2010/main" xmlns="" val="3936767201"/>
              </p:ext>
            </p:extLst>
          </p:nvPr>
        </p:nvGraphicFramePr>
        <p:xfrm>
          <a:off x="1554480" y="1463040"/>
          <a:ext cx="6345936" cy="3986784"/>
        </p:xfrm>
        <a:graphic>
          <a:graphicData uri="http://schemas.openxmlformats.org/drawingml/2006/chart">
            <c:chart xmlns:c="http://schemas.openxmlformats.org/drawingml/2006/chart" xmlns:r="http://schemas.openxmlformats.org/officeDocument/2006/relationships" r:id="rId3"/>
          </a:graphicData>
        </a:graphic>
      </p:graphicFrame>
      <p:sp>
        <p:nvSpPr>
          <p:cNvPr id="27653" name="TextBox 6"/>
          <p:cNvSpPr txBox="1">
            <a:spLocks noChangeArrowheads="1"/>
          </p:cNvSpPr>
          <p:nvPr/>
        </p:nvSpPr>
        <p:spPr bwMode="auto">
          <a:xfrm>
            <a:off x="0" y="5410200"/>
            <a:ext cx="9144000" cy="1785104"/>
          </a:xfrm>
          <a:prstGeom prst="rect">
            <a:avLst/>
          </a:prstGeom>
          <a:solidFill>
            <a:schemeClr val="accent6">
              <a:lumMod val="60000"/>
              <a:lumOff val="40000"/>
            </a:schemeClr>
          </a:solidFill>
          <a:ln w="9525">
            <a:noFill/>
            <a:miter lim="800000"/>
            <a:headEnd/>
            <a:tailEnd/>
          </a:ln>
        </p:spPr>
        <p:txBody>
          <a:bodyPr wrap="square">
            <a:spAutoFit/>
          </a:bodyPr>
          <a:lstStyle/>
          <a:p>
            <a:pPr marL="742950" lvl="1" indent="-285750" algn="l">
              <a:buFontTx/>
              <a:buChar char="-"/>
              <a:defRPr/>
            </a:pPr>
            <a:r>
              <a:rPr lang="en-US" b="1" dirty="0" smtClean="0">
                <a:latin typeface="Gill Sans"/>
                <a:ea typeface="ヒラギノ角ゴ ProN W3" pitchFamily="-102" charset="-128"/>
                <a:sym typeface="Gill Sans" pitchFamily="-102" charset="0"/>
              </a:rPr>
              <a:t>Final </a:t>
            </a:r>
            <a:r>
              <a:rPr lang="en-US" b="1" dirty="0">
                <a:latin typeface="Gill Sans"/>
                <a:ea typeface="ヒラギノ角ゴ ProN W3" pitchFamily="-102" charset="-128"/>
                <a:sym typeface="Gill Sans" pitchFamily="-102" charset="0"/>
              </a:rPr>
              <a:t>forecasts verify close to </a:t>
            </a:r>
            <a:r>
              <a:rPr lang="en-US" b="1" dirty="0" smtClean="0">
                <a:latin typeface="Gill Sans"/>
                <a:ea typeface="ヒラギノ角ゴ ProN W3" pitchFamily="-102" charset="-128"/>
                <a:sym typeface="Gill Sans" pitchFamily="-102" charset="0"/>
              </a:rPr>
              <a:t>the </a:t>
            </a:r>
            <a:r>
              <a:rPr lang="en-US" b="1" dirty="0">
                <a:latin typeface="Gill Sans"/>
                <a:ea typeface="ヒラギノ角ゴ ProN W3" pitchFamily="-102" charset="-128"/>
                <a:sym typeface="Gill Sans" pitchFamily="-102" charset="0"/>
              </a:rPr>
              <a:t>Automated </a:t>
            </a:r>
            <a:r>
              <a:rPr lang="en-US" b="1" dirty="0" smtClean="0">
                <a:latin typeface="Gill Sans"/>
                <a:ea typeface="ヒラギノ角ゴ ProN W3" pitchFamily="-102" charset="-128"/>
                <a:sym typeface="Gill Sans" pitchFamily="-102" charset="0"/>
              </a:rPr>
              <a:t>Ensemble</a:t>
            </a:r>
          </a:p>
          <a:p>
            <a:pPr marL="742950" lvl="1" indent="-285750" algn="l">
              <a:buFontTx/>
              <a:buChar char="-"/>
              <a:defRPr/>
            </a:pPr>
            <a:r>
              <a:rPr lang="en-US" b="1" u="sng" dirty="0" smtClean="0">
                <a:latin typeface="Gill Sans"/>
                <a:ea typeface="ヒラギノ角ゴ ProN W3" pitchFamily="-102" charset="-128"/>
                <a:sym typeface="Gill Sans" pitchFamily="-102" charset="0"/>
              </a:rPr>
              <a:t>Automated </a:t>
            </a:r>
            <a:r>
              <a:rPr lang="en-US" b="1" u="sng" dirty="0">
                <a:latin typeface="Gill Sans"/>
                <a:ea typeface="ヒラギノ角ゴ ProN W3" pitchFamily="-102" charset="-128"/>
                <a:sym typeface="Gill Sans" pitchFamily="-102" charset="0"/>
              </a:rPr>
              <a:t>Ensemble:</a:t>
            </a:r>
            <a:r>
              <a:rPr lang="en-US" b="1" dirty="0">
                <a:latin typeface="Gill Sans"/>
              </a:rPr>
              <a:t> NAM + GFS + ECMWF + SREF members + GEFS </a:t>
            </a:r>
            <a:r>
              <a:rPr lang="en-US" b="1" dirty="0" smtClean="0">
                <a:latin typeface="Gill Sans"/>
              </a:rPr>
              <a:t>members</a:t>
            </a:r>
          </a:p>
          <a:p>
            <a:pPr marL="742950" lvl="1" indent="-285750" algn="l">
              <a:buFontTx/>
              <a:buChar char="-"/>
              <a:defRPr/>
            </a:pPr>
            <a:r>
              <a:rPr lang="en-US" b="1" dirty="0" smtClean="0">
                <a:latin typeface="Gill Sans"/>
              </a:rPr>
              <a:t>Deficiencies in snowfall analysis complicate verification; working with NOHRSC to address analysis shortcomings</a:t>
            </a:r>
          </a:p>
          <a:p>
            <a:pPr marL="742950" lvl="1" indent="-285750" algn="l">
              <a:defRPr/>
            </a:pPr>
            <a:endParaRPr lang="en-US" sz="2000" b="1" u="sng" dirty="0">
              <a:latin typeface="Gill Sans"/>
              <a:ea typeface="ヒラギノ角ゴ ProN W3" pitchFamily="-102" charset="-128"/>
              <a:sym typeface="Gill Sans" pitchFamily="-102" charset="0"/>
            </a:endParaRPr>
          </a:p>
        </p:txBody>
      </p:sp>
      <p:sp>
        <p:nvSpPr>
          <p:cNvPr id="3078" name="TextBox 6"/>
          <p:cNvSpPr txBox="1">
            <a:spLocks noChangeArrowheads="1"/>
          </p:cNvSpPr>
          <p:nvPr/>
        </p:nvSpPr>
        <p:spPr bwMode="auto">
          <a:xfrm rot="-5400000">
            <a:off x="726282" y="3236118"/>
            <a:ext cx="144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02" charset="0"/>
                <a:ea typeface="ＭＳ Ｐゴシック" pitchFamily="-102" charset="-128"/>
              </a:defRPr>
            </a:lvl1pPr>
            <a:lvl2pPr marL="742950" indent="-285750" eaLnBrk="0" hangingPunct="0">
              <a:defRPr sz="1400">
                <a:solidFill>
                  <a:schemeClr val="tx1"/>
                </a:solidFill>
                <a:latin typeface="Times New Roman" pitchFamily="-102" charset="0"/>
                <a:ea typeface="ＭＳ Ｐゴシック" pitchFamily="-102" charset="-128"/>
              </a:defRPr>
            </a:lvl2pPr>
            <a:lvl3pPr marL="1143000" indent="-228600" eaLnBrk="0" hangingPunct="0">
              <a:defRPr sz="1400">
                <a:solidFill>
                  <a:schemeClr val="tx1"/>
                </a:solidFill>
                <a:latin typeface="Times New Roman" pitchFamily="-102" charset="0"/>
                <a:ea typeface="ＭＳ Ｐゴシック" pitchFamily="-102" charset="-128"/>
              </a:defRPr>
            </a:lvl3pPr>
            <a:lvl4pPr marL="1600200" indent="-228600" eaLnBrk="0" hangingPunct="0">
              <a:defRPr sz="1400">
                <a:solidFill>
                  <a:schemeClr val="tx1"/>
                </a:solidFill>
                <a:latin typeface="Times New Roman" pitchFamily="-102" charset="0"/>
                <a:ea typeface="ＭＳ Ｐゴシック" pitchFamily="-102" charset="-128"/>
              </a:defRPr>
            </a:lvl4pPr>
            <a:lvl5pPr marL="2057400" indent="-228600" eaLnBrk="0" hangingPunct="0">
              <a:defRPr sz="1400">
                <a:solidFill>
                  <a:schemeClr val="tx1"/>
                </a:solidFill>
                <a:latin typeface="Times New Roman" pitchFamily="-102" charset="0"/>
                <a:ea typeface="ＭＳ Ｐゴシック" pitchFamily="-102" charset="-128"/>
              </a:defRPr>
            </a:lvl5pPr>
            <a:lvl6pPr marL="2514600" indent="-228600"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6pPr>
            <a:lvl7pPr marL="2971800" indent="-228600"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7pPr>
            <a:lvl8pPr marL="3429000" indent="-228600"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8pPr>
            <a:lvl9pPr marL="3886200" indent="-228600"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9pPr>
          </a:lstStyle>
          <a:p>
            <a:pPr eaLnBrk="1" hangingPunct="1"/>
            <a:r>
              <a:rPr lang="en-US" sz="2400" dirty="0"/>
              <a:t>Better</a:t>
            </a:r>
          </a:p>
        </p:txBody>
      </p:sp>
      <p:cxnSp>
        <p:nvCxnSpPr>
          <p:cNvPr id="3079" name="Straight Arrow Connector 7"/>
          <p:cNvCxnSpPr>
            <a:cxnSpLocks noChangeShapeType="1"/>
          </p:cNvCxnSpPr>
          <p:nvPr/>
        </p:nvCxnSpPr>
        <p:spPr bwMode="auto">
          <a:xfrm rot="10800000">
            <a:off x="1447800" y="2133600"/>
            <a:ext cx="0" cy="838200"/>
          </a:xfrm>
          <a:prstGeom prst="straightConnector1">
            <a:avLst/>
          </a:prstGeom>
          <a:noFill/>
          <a:ln w="34925" algn="ctr">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36164348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12"/>
          <p:cNvSpPr txBox="1">
            <a:spLocks noChangeArrowheads="1"/>
          </p:cNvSpPr>
          <p:nvPr/>
        </p:nvSpPr>
        <p:spPr bwMode="auto">
          <a:xfrm>
            <a:off x="0" y="152400"/>
            <a:ext cx="9144000" cy="708025"/>
          </a:xfrm>
          <a:prstGeom prst="rect">
            <a:avLst/>
          </a:prstGeom>
          <a:noFill/>
          <a:ln w="9525">
            <a:solidFill>
              <a:srgbClr val="000000"/>
            </a:solidFill>
            <a:miter lim="800000"/>
            <a:headEnd/>
            <a:tailEnd/>
          </a:ln>
          <a:extLst/>
        </p:spPr>
        <p:txBody>
          <a:bodyPr>
            <a:spAutoFit/>
          </a:bodyPr>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eaLnBrk="1" hangingPunct="1">
              <a:defRPr/>
            </a:pPr>
            <a:r>
              <a:rPr lang="en-US" sz="4000" dirty="0">
                <a:effectLst>
                  <a:outerShdw blurRad="50800" dist="38100" dir="2700000" algn="tl" rotWithShape="0">
                    <a:prstClr val="black">
                      <a:alpha val="40000"/>
                    </a:prstClr>
                  </a:outerShdw>
                </a:effectLst>
                <a:latin typeface="Gill Sans" charset="0"/>
                <a:ea typeface="ヒラギノ角ゴ ProN W3"/>
                <a:cs typeface="ヒラギノ角ゴ ProN W3"/>
                <a:sym typeface="Gill Sans" charset="0"/>
              </a:rPr>
              <a:t>W</a:t>
            </a:r>
            <a:r>
              <a:rPr lang="en-US" sz="4000" dirty="0" smtClean="0">
                <a:effectLst>
                  <a:outerShdw blurRad="50800" dist="38100" dir="2700000" algn="tl" rotWithShape="0">
                    <a:prstClr val="black">
                      <a:alpha val="40000"/>
                    </a:prstClr>
                  </a:outerShdw>
                </a:effectLst>
                <a:latin typeface="Gill Sans" charset="0"/>
                <a:ea typeface="ヒラギノ角ゴ ProN W3"/>
                <a:cs typeface="ヒラギノ角ゴ ProN W3"/>
                <a:sym typeface="Gill Sans" charset="0"/>
              </a:rPr>
              <a:t>PC Deterministic Snowfall Forecast</a:t>
            </a:r>
          </a:p>
        </p:txBody>
      </p:sp>
      <p:sp>
        <p:nvSpPr>
          <p:cNvPr id="31747" name="TextBox 5"/>
          <p:cNvSpPr txBox="1">
            <a:spLocks noChangeArrowheads="1"/>
          </p:cNvSpPr>
          <p:nvPr/>
        </p:nvSpPr>
        <p:spPr bwMode="auto">
          <a:xfrm>
            <a:off x="0" y="5867399"/>
            <a:ext cx="9144000" cy="461665"/>
          </a:xfrm>
          <a:prstGeom prst="rect">
            <a:avLst/>
          </a:prstGeom>
          <a:solidFill>
            <a:schemeClr val="accent6">
              <a:lumMod val="60000"/>
              <a:lumOff val="40000"/>
            </a:schemeClr>
          </a:solidFill>
          <a:ln w="9525">
            <a:noFill/>
            <a:miter lim="800000"/>
            <a:headEnd/>
            <a:tailEnd/>
          </a:ln>
        </p:spPr>
        <p:txBody>
          <a:bodyPr>
            <a:spAutoFit/>
          </a:bodyPr>
          <a:lstStyle/>
          <a:p>
            <a:pPr marL="742950" lvl="1" indent="-285750" algn="l">
              <a:defRPr/>
            </a:pPr>
            <a:r>
              <a:rPr lang="en-US" sz="2400" b="1" dirty="0">
                <a:latin typeface="Gill Sans" pitchFamily="-102" charset="0"/>
                <a:ea typeface="ヒラギノ角ゴ ProN W3" pitchFamily="-102" charset="-128"/>
                <a:sym typeface="Gill Sans" pitchFamily="-102" charset="0"/>
              </a:rPr>
              <a:t>Final forecasts outperform the Automated </a:t>
            </a:r>
            <a:r>
              <a:rPr lang="en-US" sz="2400" b="1" dirty="0" smtClean="0">
                <a:latin typeface="Gill Sans" pitchFamily="-102" charset="0"/>
                <a:ea typeface="ヒラギノ角ゴ ProN W3" pitchFamily="-102" charset="-128"/>
                <a:sym typeface="Gill Sans" pitchFamily="-102" charset="0"/>
              </a:rPr>
              <a:t>Ensemble</a:t>
            </a:r>
            <a:endParaRPr lang="en-US" sz="2400" b="1" u="sng" dirty="0">
              <a:latin typeface="Gill Sans" pitchFamily="-102" charset="0"/>
              <a:ea typeface="ヒラギノ角ゴ ProN W3" pitchFamily="-102" charset="-128"/>
              <a:sym typeface="Gill Sans" pitchFamily="-102" charset="0"/>
            </a:endParaRPr>
          </a:p>
        </p:txBody>
      </p:sp>
      <p:sp>
        <p:nvSpPr>
          <p:cNvPr id="7172" name="TextBox 6"/>
          <p:cNvSpPr txBox="1">
            <a:spLocks noChangeArrowheads="1"/>
          </p:cNvSpPr>
          <p:nvPr/>
        </p:nvSpPr>
        <p:spPr bwMode="auto">
          <a:xfrm>
            <a:off x="1268413" y="838200"/>
            <a:ext cx="7239000" cy="449354"/>
          </a:xfrm>
          <a:prstGeom prst="rect">
            <a:avLst/>
          </a:prstGeom>
          <a:noFill/>
          <a:ln>
            <a:noFill/>
          </a:ln>
          <a:extLst/>
        </p:spPr>
        <p:txBody>
          <a:bodyPr>
            <a:spAutoFit/>
          </a:bodyPr>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eaLnBrk="1" hangingPunct="1">
              <a:defRPr/>
            </a:pPr>
            <a:r>
              <a:rPr lang="en-US" sz="2320" dirty="0" smtClean="0">
                <a:latin typeface="Gill Sans" charset="0"/>
                <a:ea typeface="ヒラギノ角ゴ ProN W3"/>
                <a:cs typeface="ヒラギノ角ゴ ProN W3"/>
                <a:sym typeface="Gill Sans" charset="0"/>
              </a:rPr>
              <a:t>Day Three Snow Threat Score Over the CONUS</a:t>
            </a:r>
          </a:p>
        </p:txBody>
      </p:sp>
      <p:graphicFrame>
        <p:nvGraphicFramePr>
          <p:cNvPr id="2" name="Chart 1"/>
          <p:cNvGraphicFramePr>
            <a:graphicFrameLocks/>
          </p:cNvGraphicFramePr>
          <p:nvPr>
            <p:extLst>
              <p:ext uri="{D42A27DB-BD31-4B8C-83A1-F6EECF244321}">
                <p14:modId xmlns:p14="http://schemas.microsoft.com/office/powerpoint/2010/main" xmlns="" val="3882257154"/>
              </p:ext>
            </p:extLst>
          </p:nvPr>
        </p:nvGraphicFramePr>
        <p:xfrm>
          <a:off x="1558925" y="1490663"/>
          <a:ext cx="6542088" cy="4187825"/>
        </p:xfrm>
        <a:graphic>
          <a:graphicData uri="http://schemas.openxmlformats.org/drawingml/2006/chart">
            <c:chart xmlns:c="http://schemas.openxmlformats.org/drawingml/2006/chart" xmlns:r="http://schemas.openxmlformats.org/officeDocument/2006/relationships" r:id="rId3"/>
          </a:graphicData>
        </a:graphic>
      </p:graphicFrame>
      <p:sp>
        <p:nvSpPr>
          <p:cNvPr id="7174" name="TextBox 5"/>
          <p:cNvSpPr txBox="1">
            <a:spLocks noChangeArrowheads="1"/>
          </p:cNvSpPr>
          <p:nvPr/>
        </p:nvSpPr>
        <p:spPr bwMode="auto">
          <a:xfrm rot="-5400000">
            <a:off x="726282" y="3236118"/>
            <a:ext cx="144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02" charset="0"/>
                <a:ea typeface="ＭＳ Ｐゴシック" pitchFamily="-102" charset="-128"/>
              </a:defRPr>
            </a:lvl1pPr>
            <a:lvl2pPr marL="742950" indent="-285750" eaLnBrk="0" hangingPunct="0">
              <a:defRPr sz="1400">
                <a:solidFill>
                  <a:schemeClr val="tx1"/>
                </a:solidFill>
                <a:latin typeface="Times New Roman" pitchFamily="-102" charset="0"/>
                <a:ea typeface="ＭＳ Ｐゴシック" pitchFamily="-102" charset="-128"/>
              </a:defRPr>
            </a:lvl2pPr>
            <a:lvl3pPr marL="1143000" indent="-228600" eaLnBrk="0" hangingPunct="0">
              <a:defRPr sz="1400">
                <a:solidFill>
                  <a:schemeClr val="tx1"/>
                </a:solidFill>
                <a:latin typeface="Times New Roman" pitchFamily="-102" charset="0"/>
                <a:ea typeface="ＭＳ Ｐゴシック" pitchFamily="-102" charset="-128"/>
              </a:defRPr>
            </a:lvl3pPr>
            <a:lvl4pPr marL="1600200" indent="-228600" eaLnBrk="0" hangingPunct="0">
              <a:defRPr sz="1400">
                <a:solidFill>
                  <a:schemeClr val="tx1"/>
                </a:solidFill>
                <a:latin typeface="Times New Roman" pitchFamily="-102" charset="0"/>
                <a:ea typeface="ＭＳ Ｐゴシック" pitchFamily="-102" charset="-128"/>
              </a:defRPr>
            </a:lvl4pPr>
            <a:lvl5pPr marL="2057400" indent="-228600" eaLnBrk="0" hangingPunct="0">
              <a:defRPr sz="1400">
                <a:solidFill>
                  <a:schemeClr val="tx1"/>
                </a:solidFill>
                <a:latin typeface="Times New Roman" pitchFamily="-102" charset="0"/>
                <a:ea typeface="ＭＳ Ｐゴシック" pitchFamily="-102" charset="-128"/>
              </a:defRPr>
            </a:lvl5pPr>
            <a:lvl6pPr marL="2514600" indent="-228600"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6pPr>
            <a:lvl7pPr marL="2971800" indent="-228600"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7pPr>
            <a:lvl8pPr marL="3429000" indent="-228600"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8pPr>
            <a:lvl9pPr marL="3886200" indent="-228600" algn="ctr" eaLnBrk="0" fontAlgn="base" hangingPunct="0">
              <a:spcBef>
                <a:spcPct val="0"/>
              </a:spcBef>
              <a:spcAft>
                <a:spcPct val="0"/>
              </a:spcAft>
              <a:defRPr sz="1400">
                <a:solidFill>
                  <a:schemeClr val="tx1"/>
                </a:solidFill>
                <a:latin typeface="Times New Roman" pitchFamily="-102" charset="0"/>
                <a:ea typeface="ＭＳ Ｐゴシック" pitchFamily="-102" charset="-128"/>
              </a:defRPr>
            </a:lvl9pPr>
          </a:lstStyle>
          <a:p>
            <a:pPr eaLnBrk="1" hangingPunct="1"/>
            <a:r>
              <a:rPr lang="en-US" sz="2400"/>
              <a:t>Better</a:t>
            </a:r>
          </a:p>
        </p:txBody>
      </p:sp>
      <p:cxnSp>
        <p:nvCxnSpPr>
          <p:cNvPr id="7175" name="Straight Arrow Connector 6"/>
          <p:cNvCxnSpPr>
            <a:cxnSpLocks noChangeShapeType="1"/>
          </p:cNvCxnSpPr>
          <p:nvPr/>
        </p:nvCxnSpPr>
        <p:spPr bwMode="auto">
          <a:xfrm rot="10800000">
            <a:off x="1447800" y="2133600"/>
            <a:ext cx="0" cy="838200"/>
          </a:xfrm>
          <a:prstGeom prst="straightConnector1">
            <a:avLst/>
          </a:prstGeom>
          <a:noFill/>
          <a:ln w="34925" algn="ctr">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52498309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txBox="1">
            <a:spLocks noGrp="1"/>
          </p:cNvSpPr>
          <p:nvPr/>
        </p:nvSpPr>
        <p:spPr bwMode="auto">
          <a:xfrm>
            <a:off x="7239000" y="6561138"/>
            <a:ext cx="1905000"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7" tIns="45705" rIns="91407" bIns="45705"/>
          <a:lstStyle>
            <a:lvl1pPr eaLnBrk="0" hangingPunct="0">
              <a:defRPr sz="1400">
                <a:solidFill>
                  <a:schemeClr val="tx1"/>
                </a:solidFill>
                <a:latin typeface="Times New Roman" pitchFamily="18" charset="0"/>
                <a:ea typeface="ＭＳ Ｐゴシック" charset="-128"/>
              </a:defRPr>
            </a:lvl1pPr>
            <a:lvl2pPr marL="742950" indent="-285750" eaLnBrk="0" hangingPunct="0">
              <a:defRPr sz="1400">
                <a:solidFill>
                  <a:schemeClr val="tx1"/>
                </a:solidFill>
                <a:latin typeface="Times New Roman" pitchFamily="18" charset="0"/>
                <a:ea typeface="ＭＳ Ｐゴシック" charset="-128"/>
              </a:defRPr>
            </a:lvl2pPr>
            <a:lvl3pPr marL="1143000" indent="-228600" eaLnBrk="0" hangingPunct="0">
              <a:defRPr sz="1400">
                <a:solidFill>
                  <a:schemeClr val="tx1"/>
                </a:solidFill>
                <a:latin typeface="Times New Roman" pitchFamily="18" charset="0"/>
                <a:ea typeface="ＭＳ Ｐゴシック" charset="-128"/>
              </a:defRPr>
            </a:lvl3pPr>
            <a:lvl4pPr marL="1600200" indent="-228600" eaLnBrk="0" hangingPunct="0">
              <a:defRPr sz="1400">
                <a:solidFill>
                  <a:schemeClr val="tx1"/>
                </a:solidFill>
                <a:latin typeface="Times New Roman" pitchFamily="18" charset="0"/>
                <a:ea typeface="ＭＳ Ｐゴシック" charset="-128"/>
              </a:defRPr>
            </a:lvl4pPr>
            <a:lvl5pPr marL="2057400" indent="-228600" eaLnBrk="0" hangingPunct="0">
              <a:defRPr sz="1400">
                <a:solidFill>
                  <a:schemeClr val="tx1"/>
                </a:solidFill>
                <a:latin typeface="Times New Roman" pitchFamily="18" charset="0"/>
                <a:ea typeface="ＭＳ Ｐゴシック" charset="-128"/>
              </a:defRPr>
            </a:lvl5pPr>
            <a:lvl6pPr marL="25146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6pPr>
            <a:lvl7pPr marL="29718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7pPr>
            <a:lvl8pPr marL="34290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8pPr>
            <a:lvl9pPr marL="3886200" indent="-228600" algn="ctr" eaLnBrk="0" fontAlgn="base" hangingPunct="0">
              <a:spcBef>
                <a:spcPct val="0"/>
              </a:spcBef>
              <a:spcAft>
                <a:spcPct val="0"/>
              </a:spcAft>
              <a:defRPr sz="1400">
                <a:solidFill>
                  <a:schemeClr val="tx1"/>
                </a:solidFill>
                <a:latin typeface="Times New Roman" pitchFamily="18" charset="0"/>
                <a:ea typeface="ＭＳ Ｐゴシック" charset="-128"/>
              </a:defRPr>
            </a:lvl9pPr>
          </a:lstStyle>
          <a:p>
            <a:pPr algn="r" eaLnBrk="1" hangingPunct="1"/>
            <a:fld id="{F471DB00-AB6F-47F7-B4BC-BEBD2B7AEF64}" type="slidenum">
              <a:rPr lang="en-US" i="1">
                <a:solidFill>
                  <a:srgbClr val="FFFF99"/>
                </a:solidFill>
              </a:rPr>
              <a:pPr algn="r" eaLnBrk="1" hangingPunct="1"/>
              <a:t>25</a:t>
            </a:fld>
            <a:endParaRPr lang="en-US" i="1">
              <a:solidFill>
                <a:srgbClr val="FFFF99"/>
              </a:solidFill>
            </a:endParaRPr>
          </a:p>
        </p:txBody>
      </p:sp>
      <p:sp>
        <p:nvSpPr>
          <p:cNvPr id="678914" name="Rectangle 2"/>
          <p:cNvSpPr>
            <a:spLocks noGrp="1" noChangeArrowheads="1"/>
          </p:cNvSpPr>
          <p:nvPr>
            <p:ph type="title" idx="4294967295"/>
          </p:nvPr>
        </p:nvSpPr>
        <p:spPr>
          <a:xfrm>
            <a:off x="304800" y="0"/>
            <a:ext cx="8610600" cy="1311275"/>
          </a:xfrm>
          <a:prstGeom prst="rect">
            <a:avLst/>
          </a:prstGeom>
          <a:solidFill>
            <a:srgbClr val="FFFFFF"/>
          </a:solidFill>
        </p:spPr>
        <p:txBody>
          <a:bodyPr/>
          <a:lstStyle/>
          <a:p>
            <a:pPr eaLnBrk="1" hangingPunct="1">
              <a:defRPr/>
            </a:pPr>
            <a:r>
              <a:rPr lang="en-US" sz="3600" b="0" dirty="0" smtClean="0">
                <a:solidFill>
                  <a:schemeClr val="tx1"/>
                </a:solidFill>
                <a:effectLst>
                  <a:outerShdw blurRad="38100" dist="38100" dir="2700000" sx="1000" sy="1000" algn="tl">
                    <a:srgbClr val="000000"/>
                  </a:outerShdw>
                </a:effectLst>
                <a:ea typeface="+mj-ea"/>
                <a:cs typeface="+mj-cs"/>
              </a:rPr>
              <a:t>2013-14 Winter Weather Operations</a:t>
            </a:r>
            <a:endParaRPr lang="en-US" sz="2600" b="0" dirty="0">
              <a:solidFill>
                <a:schemeClr val="tx1"/>
              </a:solidFill>
              <a:effectLst>
                <a:outerShdw blurRad="38100" dist="38100" dir="2700000" sx="1000" sy="1000" algn="tl">
                  <a:srgbClr val="000000"/>
                </a:outerShdw>
              </a:effectLst>
              <a:ea typeface="+mj-ea"/>
              <a:cs typeface="+mj-cs"/>
            </a:endParaRPr>
          </a:p>
        </p:txBody>
      </p:sp>
      <p:sp>
        <p:nvSpPr>
          <p:cNvPr id="19463" name="AutoShape 8" descr="https://mail-attachment.googleusercontent.com/attachment/u/0/?ui=2&amp;ik=0c2c7da41d&amp;view=att&amp;th=137c2b82aa0563fd&amp;attid=0.2&amp;disp=inline&amp;realattid=d2da06cbc94c734a_0.2&amp;safe=1&amp;zw&amp;saduie=AG9B_P8sJsISetdpjMQ70ArlfyHX&amp;sadet=1339081867456&amp;sads=jjhmC3FHVBmbmUNFUd-zcCENxhg"/>
          <p:cNvSpPr>
            <a:spLocks noChangeAspect="1" noChangeArrowheads="1"/>
          </p:cNvSpPr>
          <p:nvPr/>
        </p:nvSpPr>
        <p:spPr bwMode="auto">
          <a:xfrm>
            <a:off x="4541838"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9464" name="AutoShape 10" descr="https://mail-attachment.googleusercontent.com/attachment/u/0/?ui=2&amp;ik=0c2c7da41d&amp;view=att&amp;th=137c2b82aa0563fd&amp;attid=0.2&amp;disp=inline&amp;realattid=d2da06cbc94c734a_0.2&amp;safe=1&amp;zw&amp;saduie=AG9B_P8sJsISetdpjMQ70ArlfyHX&amp;sadet=1339081867456&amp;sads=jjhmC3FHVBmbmUNFUd-zcCENxhg"/>
          <p:cNvSpPr>
            <a:spLocks noChangeAspect="1" noChangeArrowheads="1"/>
          </p:cNvSpPr>
          <p:nvPr/>
        </p:nvSpPr>
        <p:spPr bwMode="auto">
          <a:xfrm>
            <a:off x="4541838"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0" name="Picture 7" descr="Noaa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1" descr="nws.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83562"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66535FF-C964-4AD0-B40C-FE542887D9C4}" type="slidenum">
              <a:rPr lang="en-US" smtClean="0"/>
              <a:pPr/>
              <a:t>25</a:t>
            </a:fld>
            <a:endParaRPr lang="en-US"/>
          </a:p>
        </p:txBody>
      </p:sp>
      <p:sp>
        <p:nvSpPr>
          <p:cNvPr id="14" name="Shape 306"/>
          <p:cNvSpPr txBox="1">
            <a:spLocks/>
          </p:cNvSpPr>
          <p:nvPr/>
        </p:nvSpPr>
        <p:spPr>
          <a:xfrm>
            <a:off x="87508" y="1752600"/>
            <a:ext cx="3341492" cy="4062610"/>
          </a:xfrm>
          <a:prstGeom prst="rect">
            <a:avLst/>
          </a:prstGeom>
          <a:noFill/>
          <a:ln>
            <a:noFill/>
          </a:ln>
        </p:spPr>
        <p:txBody>
          <a:bodyPr vert="horz" wrap="square" lIns="91425" tIns="45700" rIns="91425" bIns="45700" rtlCol="0" anchor="t" anchorCtr="0">
            <a:spAutoFit/>
          </a:bodyPr>
          <a:lstStyle>
            <a:lvl1pPr marL="342900" indent="-222250" algn="l" defTabSz="914400" rtl="0" eaLnBrk="1" latinLnBrk="0" hangingPunct="1">
              <a:spcBef>
                <a:spcPts val="640"/>
              </a:spcBef>
              <a:spcAft>
                <a:spcPts val="0"/>
              </a:spcAft>
              <a:buClr>
                <a:schemeClr val="dk1"/>
              </a:buClr>
              <a:buFont typeface="Arial"/>
              <a:buChar char="•"/>
              <a:defRPr sz="3200" kern="1200">
                <a:solidFill>
                  <a:schemeClr val="dk1"/>
                </a:solidFill>
                <a:latin typeface="Times New Roman"/>
                <a:ea typeface="Times New Roman"/>
                <a:cs typeface="Times New Roman"/>
                <a:sym typeface="Times New Roman"/>
              </a:defRPr>
            </a:lvl1pPr>
            <a:lvl2pPr marL="742950" indent="-177800" algn="l" defTabSz="914400" rtl="0" eaLnBrk="1" latinLnBrk="0" hangingPunct="1">
              <a:spcBef>
                <a:spcPts val="560"/>
              </a:spcBef>
              <a:spcAft>
                <a:spcPts val="0"/>
              </a:spcAft>
              <a:buClr>
                <a:schemeClr val="dk1"/>
              </a:buClr>
              <a:buFont typeface="Arial"/>
              <a:buChar char="•"/>
              <a:defRPr sz="2800" kern="1200">
                <a:solidFill>
                  <a:schemeClr val="dk1"/>
                </a:solidFill>
                <a:latin typeface="Times New Roman"/>
                <a:ea typeface="Times New Roman"/>
                <a:cs typeface="Times New Roman"/>
                <a:sym typeface="Times New Roman"/>
              </a:defRPr>
            </a:lvl2pPr>
            <a:lvl3pPr marL="1143000" indent="-136525" algn="l" defTabSz="914400" rtl="0" eaLnBrk="1" latinLnBrk="0" hangingPunct="1">
              <a:spcBef>
                <a:spcPts val="480"/>
              </a:spcBef>
              <a:spcAft>
                <a:spcPts val="0"/>
              </a:spcAft>
              <a:buClr>
                <a:schemeClr val="dk1"/>
              </a:buClr>
              <a:buFont typeface="Arial"/>
              <a:buChar char="•"/>
              <a:defRPr sz="2400" kern="1200">
                <a:solidFill>
                  <a:schemeClr val="dk1"/>
                </a:solidFill>
                <a:latin typeface="Times New Roman"/>
                <a:ea typeface="Times New Roman"/>
                <a:cs typeface="Times New Roman"/>
                <a:sym typeface="Times New Roman"/>
              </a:defRPr>
            </a:lvl3pPr>
            <a:lvl4pPr marL="1600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4pPr>
            <a:lvl5pPr marL="20574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5pPr>
            <a:lvl6pPr marL="25146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6pPr>
            <a:lvl7pPr marL="29718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7pPr>
            <a:lvl8pPr marL="34290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8pPr>
            <a:lvl9pPr marL="3886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9pPr>
          </a:lstStyle>
          <a:p>
            <a:pPr indent="-342900">
              <a:buSzPct val="98958"/>
              <a:buNone/>
            </a:pPr>
            <a:r>
              <a:rPr lang="en-US" sz="2000" u="sng" dirty="0" smtClean="0"/>
              <a:t>New for 2013-14:</a:t>
            </a:r>
          </a:p>
          <a:p>
            <a:pPr indent="-342900">
              <a:buSzPct val="98958"/>
            </a:pPr>
            <a:r>
              <a:rPr lang="en-US" sz="2000" dirty="0" smtClean="0"/>
              <a:t>Google Maps web interface</a:t>
            </a:r>
          </a:p>
          <a:p>
            <a:pPr indent="-342900">
              <a:buSzPct val="98958"/>
            </a:pPr>
            <a:r>
              <a:rPr lang="en-US" sz="2000" dirty="0" smtClean="0"/>
              <a:t>Expanded probabilities to 6-hr time intervals for 24-and 48-hour probabilities</a:t>
            </a:r>
          </a:p>
          <a:p>
            <a:pPr indent="-342900">
              <a:buSzPct val="98958"/>
            </a:pPr>
            <a:r>
              <a:rPr lang="en-US" sz="2000" dirty="0" smtClean="0"/>
              <a:t>Additional members in ensemble (total of </a:t>
            </a:r>
            <a:r>
              <a:rPr lang="en-US" sz="2000" dirty="0" smtClean="0"/>
              <a:t>33 </a:t>
            </a:r>
            <a:r>
              <a:rPr lang="en-US" sz="2000" dirty="0" smtClean="0"/>
              <a:t>members)</a:t>
            </a:r>
          </a:p>
          <a:p>
            <a:pPr indent="-342900">
              <a:buSzPct val="98958"/>
            </a:pPr>
            <a:r>
              <a:rPr lang="en-US" sz="2000" dirty="0" smtClean="0"/>
              <a:t>New forecast process</a:t>
            </a:r>
            <a:endParaRPr lang="en-US" sz="1600" dirty="0" smtClean="0"/>
          </a:p>
          <a:p>
            <a:pPr indent="-342900">
              <a:buSzPct val="98958"/>
            </a:pPr>
            <a:r>
              <a:rPr lang="en-US" sz="2000" dirty="0" smtClean="0"/>
              <a:t>Day 4-7 outlook</a:t>
            </a:r>
          </a:p>
          <a:p>
            <a:pPr indent="-342900">
              <a:buSzPct val="98958"/>
            </a:pPr>
            <a:endParaRPr lang="en-US" sz="2800" dirty="0"/>
          </a:p>
        </p:txBody>
      </p:sp>
      <p:pic>
        <p:nvPicPr>
          <p:cNvPr id="15"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1111" t="10065" r="12037" b="12425"/>
          <a:stretch/>
        </p:blipFill>
        <p:spPr bwMode="auto">
          <a:xfrm>
            <a:off x="3429000" y="1752600"/>
            <a:ext cx="5540467" cy="4470272"/>
          </a:xfrm>
          <a:prstGeom prst="rect">
            <a:avLst/>
          </a:prstGeom>
          <a:noFill/>
          <a:ln w="158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custDataLst>
      <p:tags r:id="rId1"/>
    </p:custDataLst>
    <p:extLst>
      <p:ext uri="{BB962C8B-B14F-4D97-AF65-F5344CB8AC3E}">
        <p14:creationId xmlns:p14="http://schemas.microsoft.com/office/powerpoint/2010/main" xmlns="" val="2790657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bwMode="auto">
          <a:xfrm>
            <a:off x="587375" y="1344168"/>
            <a:ext cx="8229600" cy="10180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buFont typeface="Arial" pitchFamily="34" charset="0"/>
              <a:buChar char="•"/>
            </a:pPr>
            <a:r>
              <a:rPr lang="en-US" altLang="en-US" dirty="0" smtClean="0">
                <a:latin typeface="Arial" pitchFamily="34" charset="0"/>
                <a:cs typeface="Arial" pitchFamily="34" charset="0"/>
              </a:rPr>
              <a:t>Explored the utility of Day 4 and Day 5 winter weather outlook </a:t>
            </a:r>
          </a:p>
          <a:p>
            <a:pPr eaLnBrk="1" hangingPunct="1">
              <a:buFont typeface="Arial" pitchFamily="34" charset="0"/>
              <a:buChar char="•"/>
            </a:pPr>
            <a:r>
              <a:rPr lang="en-US" altLang="en-US" dirty="0" smtClean="0">
                <a:latin typeface="Arial" pitchFamily="34" charset="0"/>
                <a:cs typeface="Arial" pitchFamily="34" charset="0"/>
              </a:rPr>
              <a:t>Determined winter weather outlooks could be skillful</a:t>
            </a:r>
          </a:p>
        </p:txBody>
      </p:sp>
      <p:pic>
        <p:nvPicPr>
          <p:cNvPr id="12292" name="Picture 3" descr="outlook_example_D4_20130203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61" y="2514600"/>
            <a:ext cx="4793610" cy="3383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2514600"/>
            <a:ext cx="4511040" cy="3383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TextBox 3"/>
          <p:cNvSpPr txBox="1">
            <a:spLocks noChangeArrowheads="1"/>
          </p:cNvSpPr>
          <p:nvPr/>
        </p:nvSpPr>
        <p:spPr bwMode="auto">
          <a:xfrm>
            <a:off x="515143" y="4613147"/>
            <a:ext cx="3171825" cy="70788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200">
                <a:solidFill>
                  <a:srgbClr val="000000"/>
                </a:solidFill>
                <a:latin typeface="Gill Sans"/>
                <a:ea typeface="ヒラギノ角ゴ ProN W3"/>
                <a:cs typeface="ヒラギノ角ゴ ProN W3"/>
                <a:sym typeface="Gill Sans"/>
              </a:defRPr>
            </a:lvl1pPr>
            <a:lvl2pPr marL="742950" indent="-285750" eaLnBrk="0" hangingPunct="0">
              <a:defRPr sz="4200">
                <a:solidFill>
                  <a:srgbClr val="000000"/>
                </a:solidFill>
                <a:latin typeface="Gill Sans"/>
                <a:ea typeface="ヒラギノ角ゴ ProN W3"/>
                <a:cs typeface="ヒラギノ角ゴ ProN W3"/>
                <a:sym typeface="Gill Sans"/>
              </a:defRPr>
            </a:lvl2pPr>
            <a:lvl3pPr marL="1143000" indent="-228600" eaLnBrk="0" hangingPunct="0">
              <a:defRPr sz="4200">
                <a:solidFill>
                  <a:srgbClr val="000000"/>
                </a:solidFill>
                <a:latin typeface="Gill Sans"/>
                <a:ea typeface="ヒラギノ角ゴ ProN W3"/>
                <a:cs typeface="ヒラギノ角ゴ ProN W3"/>
                <a:sym typeface="Gill Sans"/>
              </a:defRPr>
            </a:lvl3pPr>
            <a:lvl4pPr marL="1600200" indent="-228600" eaLnBrk="0" hangingPunct="0">
              <a:defRPr sz="4200">
                <a:solidFill>
                  <a:srgbClr val="000000"/>
                </a:solidFill>
                <a:latin typeface="Gill Sans"/>
                <a:ea typeface="ヒラギノ角ゴ ProN W3"/>
                <a:cs typeface="ヒラギノ角ゴ ProN W3"/>
                <a:sym typeface="Gill Sans"/>
              </a:defRPr>
            </a:lvl4pPr>
            <a:lvl5pPr marL="2057400" indent="-228600" eaLnBrk="0" hangingPunct="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eaLnBrk="1" hangingPunct="1"/>
            <a:r>
              <a:rPr lang="en-US" altLang="en-US" sz="2000" b="1" dirty="0">
                <a:solidFill>
                  <a:srgbClr val="AAAAC0">
                    <a:lumMod val="20000"/>
                    <a:lumOff val="80000"/>
                  </a:srgbClr>
                </a:solidFill>
                <a:latin typeface="Calibri" pitchFamily="34" charset="0"/>
                <a:cs typeface="Arial" pitchFamily="34" charset="0"/>
              </a:rPr>
              <a:t>Day 4 forecast </a:t>
            </a:r>
            <a:endParaRPr lang="en-US" altLang="en-US" sz="2000" b="1" dirty="0" smtClean="0">
              <a:solidFill>
                <a:srgbClr val="AAAAC0">
                  <a:lumMod val="20000"/>
                  <a:lumOff val="80000"/>
                </a:srgbClr>
              </a:solidFill>
              <a:latin typeface="Calibri" pitchFamily="34" charset="0"/>
              <a:cs typeface="Arial" pitchFamily="34" charset="0"/>
            </a:endParaRPr>
          </a:p>
          <a:p>
            <a:pPr eaLnBrk="1" hangingPunct="1"/>
            <a:r>
              <a:rPr lang="en-US" altLang="en-US" sz="2000" b="1" dirty="0" smtClean="0">
                <a:solidFill>
                  <a:srgbClr val="AAAAC0">
                    <a:lumMod val="20000"/>
                    <a:lumOff val="80000"/>
                  </a:srgbClr>
                </a:solidFill>
                <a:latin typeface="Calibri" pitchFamily="34" charset="0"/>
                <a:cs typeface="Arial" pitchFamily="34" charset="0"/>
              </a:rPr>
              <a:t>valid </a:t>
            </a:r>
            <a:r>
              <a:rPr lang="en-US" altLang="en-US" sz="2000" b="1" dirty="0">
                <a:solidFill>
                  <a:srgbClr val="AAAAC0">
                    <a:lumMod val="20000"/>
                    <a:lumOff val="80000"/>
                  </a:srgbClr>
                </a:solidFill>
                <a:latin typeface="Calibri" pitchFamily="34" charset="0"/>
                <a:cs typeface="Arial" pitchFamily="34" charset="0"/>
              </a:rPr>
              <a:t>00Z 3 February 2013</a:t>
            </a:r>
          </a:p>
        </p:txBody>
      </p:sp>
      <p:sp>
        <p:nvSpPr>
          <p:cNvPr id="12295" name="TextBox 7"/>
          <p:cNvSpPr txBox="1">
            <a:spLocks noChangeArrowheads="1"/>
          </p:cNvSpPr>
          <p:nvPr/>
        </p:nvSpPr>
        <p:spPr bwMode="auto">
          <a:xfrm>
            <a:off x="5187164" y="4614670"/>
            <a:ext cx="3429000" cy="70788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200">
                <a:solidFill>
                  <a:srgbClr val="000000"/>
                </a:solidFill>
                <a:latin typeface="Gill Sans"/>
                <a:ea typeface="ヒラギノ角ゴ ProN W3"/>
                <a:cs typeface="ヒラギノ角ゴ ProN W3"/>
                <a:sym typeface="Gill Sans"/>
              </a:defRPr>
            </a:lvl1pPr>
            <a:lvl2pPr marL="742950" indent="-285750" eaLnBrk="0" hangingPunct="0">
              <a:defRPr sz="4200">
                <a:solidFill>
                  <a:srgbClr val="000000"/>
                </a:solidFill>
                <a:latin typeface="Gill Sans"/>
                <a:ea typeface="ヒラギノ角ゴ ProN W3"/>
                <a:cs typeface="ヒラギノ角ゴ ProN W3"/>
                <a:sym typeface="Gill Sans"/>
              </a:defRPr>
            </a:lvl2pPr>
            <a:lvl3pPr marL="1143000" indent="-228600" eaLnBrk="0" hangingPunct="0">
              <a:defRPr sz="4200">
                <a:solidFill>
                  <a:srgbClr val="000000"/>
                </a:solidFill>
                <a:latin typeface="Gill Sans"/>
                <a:ea typeface="ヒラギノ角ゴ ProN W3"/>
                <a:cs typeface="ヒラギノ角ゴ ProN W3"/>
                <a:sym typeface="Gill Sans"/>
              </a:defRPr>
            </a:lvl3pPr>
            <a:lvl4pPr marL="1600200" indent="-228600" eaLnBrk="0" hangingPunct="0">
              <a:defRPr sz="4200">
                <a:solidFill>
                  <a:srgbClr val="000000"/>
                </a:solidFill>
                <a:latin typeface="Gill Sans"/>
                <a:ea typeface="ヒラギノ角ゴ ProN W3"/>
                <a:cs typeface="ヒラギノ角ゴ ProN W3"/>
                <a:sym typeface="Gill Sans"/>
              </a:defRPr>
            </a:lvl4pPr>
            <a:lvl5pPr marL="2057400" indent="-228600" eaLnBrk="0" hangingPunct="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eaLnBrk="1" hangingPunct="1"/>
            <a:r>
              <a:rPr lang="en-US" altLang="en-US" sz="2000" b="1" dirty="0">
                <a:solidFill>
                  <a:srgbClr val="AAE2CA">
                    <a:lumMod val="20000"/>
                    <a:lumOff val="80000"/>
                  </a:srgbClr>
                </a:solidFill>
                <a:latin typeface="Calibri" pitchFamily="34" charset="0"/>
                <a:cs typeface="Arial" pitchFamily="34" charset="0"/>
              </a:rPr>
              <a:t>Observed 24 h snowfall ending 00Z 3 February 2013</a:t>
            </a:r>
          </a:p>
        </p:txBody>
      </p:sp>
      <p:sp>
        <p:nvSpPr>
          <p:cNvPr id="2" name="Title 1"/>
          <p:cNvSpPr>
            <a:spLocks noGrp="1"/>
          </p:cNvSpPr>
          <p:nvPr>
            <p:ph type="title"/>
          </p:nvPr>
        </p:nvSpPr>
        <p:spPr>
          <a:xfrm>
            <a:off x="0" y="-228600"/>
            <a:ext cx="9067800" cy="1446520"/>
          </a:xfrm>
        </p:spPr>
        <p:txBody>
          <a:bodyPr/>
          <a:lstStyle/>
          <a:p>
            <a:r>
              <a:rPr lang="en-US" b="1" dirty="0" smtClean="0"/>
              <a:t>Winter Weather Experiment 2013</a:t>
            </a:r>
            <a:endParaRPr lang="en-US" b="1" dirty="0"/>
          </a:p>
        </p:txBody>
      </p:sp>
    </p:spTree>
    <p:extLst>
      <p:ext uri="{BB962C8B-B14F-4D97-AF65-F5344CB8AC3E}">
        <p14:creationId xmlns:p14="http://schemas.microsoft.com/office/powerpoint/2010/main" xmlns="" val="25387613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76200"/>
            <a:ext cx="4572000" cy="1752600"/>
          </a:xfrm>
        </p:spPr>
        <p:txBody>
          <a:bodyPr>
            <a:normAutofit fontScale="90000"/>
          </a:bodyPr>
          <a:lstStyle/>
          <a:p>
            <a:r>
              <a:rPr lang="en-US" sz="4000" b="1" dirty="0" smtClean="0"/>
              <a:t>Day 4 – 7 Winter Weather Outlook Prototype</a:t>
            </a:r>
            <a:endParaRPr lang="en-US" sz="4000" b="1" dirty="0"/>
          </a:p>
        </p:txBody>
      </p:sp>
      <p:sp>
        <p:nvSpPr>
          <p:cNvPr id="3" name="Content Placeholder 2"/>
          <p:cNvSpPr>
            <a:spLocks noGrp="1"/>
          </p:cNvSpPr>
          <p:nvPr>
            <p:ph idx="1"/>
          </p:nvPr>
        </p:nvSpPr>
        <p:spPr>
          <a:xfrm>
            <a:off x="4732636" y="1905000"/>
            <a:ext cx="4335164" cy="4278868"/>
          </a:xfrm>
        </p:spPr>
        <p:txBody>
          <a:bodyPr>
            <a:normAutofit fontScale="92500" lnSpcReduction="10000"/>
          </a:bodyPr>
          <a:lstStyle/>
          <a:p>
            <a:endParaRPr lang="en-US" dirty="0" smtClean="0"/>
          </a:p>
          <a:p>
            <a:r>
              <a:rPr lang="en-US" dirty="0"/>
              <a:t>Developed objective, ensemble-based technique to provide starting </a:t>
            </a:r>
            <a:r>
              <a:rPr lang="en-US" dirty="0" smtClean="0"/>
              <a:t>point for forecasters</a:t>
            </a:r>
            <a:endParaRPr lang="en-US" dirty="0"/>
          </a:p>
          <a:p>
            <a:r>
              <a:rPr lang="en-US" dirty="0" smtClean="0"/>
              <a:t>Internal testing this year</a:t>
            </a:r>
          </a:p>
          <a:p>
            <a:r>
              <a:rPr lang="en-US" dirty="0" smtClean="0"/>
              <a:t>Aim to go experimental in 2014-15</a:t>
            </a:r>
            <a:endParaRPr lang="en-US" dirty="0"/>
          </a:p>
        </p:txBody>
      </p:sp>
      <p:grpSp>
        <p:nvGrpSpPr>
          <p:cNvPr id="7" name="Group 6"/>
          <p:cNvGrpSpPr/>
          <p:nvPr/>
        </p:nvGrpSpPr>
        <p:grpSpPr>
          <a:xfrm>
            <a:off x="152400" y="424249"/>
            <a:ext cx="4580237" cy="6287529"/>
            <a:chOff x="152400" y="424249"/>
            <a:chExt cx="4580237" cy="6287529"/>
          </a:xfrm>
        </p:grpSpPr>
        <p:pic>
          <p:nvPicPr>
            <p:cNvPr id="2050" name="Picture 2" descr="http://www2.wpc.ncep.noaa.gov/wwd/medr_winter/prbww_2013112000f168.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3276600"/>
              <a:ext cx="4580237" cy="3435178"/>
            </a:xfrm>
            <a:prstGeom prst="rect">
              <a:avLst/>
            </a:prstGeom>
            <a:noFill/>
            <a:ln w="12700">
              <a:solidFill>
                <a:schemeClr val="tx1"/>
              </a:solidFill>
            </a:ln>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152400" y="424249"/>
              <a:ext cx="4572000" cy="6281351"/>
              <a:chOff x="152400" y="580768"/>
              <a:chExt cx="4572000" cy="6281351"/>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092" t="13024" r="21664" b="39988"/>
              <a:stretch/>
            </p:blipFill>
            <p:spPr bwMode="auto">
              <a:xfrm>
                <a:off x="152400" y="580768"/>
                <a:ext cx="4572000" cy="2842054"/>
              </a:xfrm>
              <a:prstGeom prst="rect">
                <a:avLst/>
              </a:prstGeom>
              <a:noFill/>
              <a:ln w="127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TextBox 3"/>
              <p:cNvSpPr txBox="1"/>
              <p:nvPr/>
            </p:nvSpPr>
            <p:spPr>
              <a:xfrm>
                <a:off x="152400" y="3053490"/>
                <a:ext cx="3063596" cy="369332"/>
              </a:xfrm>
              <a:prstGeom prst="rect">
                <a:avLst/>
              </a:prstGeom>
              <a:solidFill>
                <a:schemeClr val="bg1">
                  <a:lumMod val="75000"/>
                </a:schemeClr>
              </a:solidFill>
            </p:spPr>
            <p:txBody>
              <a:bodyPr wrap="none" rtlCol="0">
                <a:spAutoFit/>
              </a:bodyPr>
              <a:lstStyle/>
              <a:p>
                <a:r>
                  <a:rPr lang="en-US" b="1" dirty="0" smtClean="0"/>
                  <a:t>Watch/Warning Map (Nov 26)</a:t>
                </a:r>
                <a:endParaRPr lang="en-US" b="1" dirty="0"/>
              </a:p>
            </p:txBody>
          </p:sp>
          <p:sp>
            <p:nvSpPr>
              <p:cNvPr id="8" name="TextBox 7"/>
              <p:cNvSpPr txBox="1"/>
              <p:nvPr/>
            </p:nvSpPr>
            <p:spPr>
              <a:xfrm>
                <a:off x="152400" y="6492787"/>
                <a:ext cx="3574953" cy="369332"/>
              </a:xfrm>
              <a:prstGeom prst="rect">
                <a:avLst/>
              </a:prstGeom>
              <a:solidFill>
                <a:schemeClr val="bg1">
                  <a:lumMod val="75000"/>
                </a:schemeClr>
              </a:solidFill>
            </p:spPr>
            <p:txBody>
              <a:bodyPr wrap="none" rtlCol="0">
                <a:spAutoFit/>
              </a:bodyPr>
              <a:lstStyle/>
              <a:p>
                <a:r>
                  <a:rPr lang="en-US" b="1" dirty="0" smtClean="0"/>
                  <a:t>WPC Day 7 Outlook (issued Nov 19)</a:t>
                </a:r>
                <a:endParaRPr lang="en-US" b="1" dirty="0"/>
              </a:p>
            </p:txBody>
          </p:sp>
        </p:grpSp>
      </p:grpSp>
      <p:sp>
        <p:nvSpPr>
          <p:cNvPr id="10" name="TextBox 9"/>
          <p:cNvSpPr txBox="1"/>
          <p:nvPr/>
        </p:nvSpPr>
        <p:spPr>
          <a:xfrm>
            <a:off x="4781675" y="6336268"/>
            <a:ext cx="1923925" cy="369332"/>
          </a:xfrm>
          <a:prstGeom prst="rect">
            <a:avLst/>
          </a:prstGeom>
          <a:noFill/>
        </p:spPr>
        <p:txBody>
          <a:bodyPr wrap="none" rtlCol="0">
            <a:spAutoFit/>
          </a:bodyPr>
          <a:lstStyle/>
          <a:p>
            <a:r>
              <a:rPr lang="en-US" dirty="0" smtClean="0"/>
              <a:t>Mike </a:t>
            </a:r>
            <a:r>
              <a:rPr lang="en-US" dirty="0" err="1" smtClean="0"/>
              <a:t>Bodner</a:t>
            </a:r>
            <a:r>
              <a:rPr lang="en-US" dirty="0" smtClean="0"/>
              <a:t>, </a:t>
            </a:r>
            <a:r>
              <a:rPr lang="en-US" dirty="0" smtClean="0"/>
              <a:t>WPC</a:t>
            </a:r>
            <a:endParaRPr lang="en-US" dirty="0"/>
          </a:p>
        </p:txBody>
      </p:sp>
    </p:spTree>
    <p:extLst>
      <p:ext uri="{BB962C8B-B14F-4D97-AF65-F5344CB8AC3E}">
        <p14:creationId xmlns:p14="http://schemas.microsoft.com/office/powerpoint/2010/main" xmlns="" val="3870640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Advancing Snowfall Algorithms</a:t>
            </a:r>
            <a:endParaRPr lang="en-US" dirty="0"/>
          </a:p>
        </p:txBody>
      </p:sp>
      <p:sp>
        <p:nvSpPr>
          <p:cNvPr id="10" name="TextBox 9"/>
          <p:cNvSpPr txBox="1"/>
          <p:nvPr/>
        </p:nvSpPr>
        <p:spPr>
          <a:xfrm>
            <a:off x="32657" y="1110734"/>
            <a:ext cx="1254382" cy="369332"/>
          </a:xfrm>
          <a:prstGeom prst="rect">
            <a:avLst/>
          </a:prstGeom>
          <a:noFill/>
        </p:spPr>
        <p:txBody>
          <a:bodyPr wrap="none" rtlCol="0">
            <a:spAutoFit/>
          </a:bodyPr>
          <a:lstStyle/>
          <a:p>
            <a:r>
              <a:rPr lang="en-US" dirty="0" smtClean="0">
                <a:solidFill>
                  <a:schemeClr val="bg1"/>
                </a:solidFill>
              </a:rPr>
              <a:t>Verification</a:t>
            </a:r>
            <a:endParaRPr lang="en-US" dirty="0">
              <a:solidFill>
                <a:schemeClr val="bg1"/>
              </a:solidFill>
            </a:endParaRPr>
          </a:p>
        </p:txBody>
      </p:sp>
      <p:sp>
        <p:nvSpPr>
          <p:cNvPr id="11" name="TextBox 10"/>
          <p:cNvSpPr txBox="1"/>
          <p:nvPr/>
        </p:nvSpPr>
        <p:spPr>
          <a:xfrm>
            <a:off x="4800598" y="1110734"/>
            <a:ext cx="1265218" cy="369332"/>
          </a:xfrm>
          <a:prstGeom prst="rect">
            <a:avLst/>
          </a:prstGeom>
          <a:noFill/>
        </p:spPr>
        <p:txBody>
          <a:bodyPr wrap="none" rtlCol="0">
            <a:spAutoFit/>
          </a:bodyPr>
          <a:lstStyle/>
          <a:p>
            <a:r>
              <a:rPr lang="en-US" dirty="0" smtClean="0">
                <a:solidFill>
                  <a:schemeClr val="bg1"/>
                </a:solidFill>
              </a:rPr>
              <a:t>RF Snowfall</a:t>
            </a:r>
            <a:endParaRPr lang="en-US" dirty="0">
              <a:solidFill>
                <a:schemeClr val="bg1"/>
              </a:solidFill>
            </a:endParaRPr>
          </a:p>
        </p:txBody>
      </p:sp>
      <p:grpSp>
        <p:nvGrpSpPr>
          <p:cNvPr id="20" name="Group 19"/>
          <p:cNvGrpSpPr/>
          <p:nvPr/>
        </p:nvGrpSpPr>
        <p:grpSpPr>
          <a:xfrm>
            <a:off x="5747603" y="1211013"/>
            <a:ext cx="2885124" cy="1608387"/>
            <a:chOff x="0" y="3948545"/>
            <a:chExt cx="4800598" cy="2909455"/>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t="50000" r="47500"/>
            <a:stretch/>
          </p:blipFill>
          <p:spPr>
            <a:xfrm>
              <a:off x="0" y="3948545"/>
              <a:ext cx="4800598" cy="2909455"/>
            </a:xfrm>
            <a:prstGeom prst="rect">
              <a:avLst/>
            </a:prstGeom>
          </p:spPr>
        </p:pic>
        <p:sp>
          <p:nvSpPr>
            <p:cNvPr id="7" name="Oval 6"/>
            <p:cNvSpPr/>
            <p:nvPr/>
          </p:nvSpPr>
          <p:spPr>
            <a:xfrm rot="1957790">
              <a:off x="2657321" y="4938703"/>
              <a:ext cx="476555" cy="951502"/>
            </a:xfrm>
            <a:prstGeom prst="ellipse">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2657" y="4114800"/>
              <a:ext cx="1831142" cy="369332"/>
            </a:xfrm>
            <a:prstGeom prst="rect">
              <a:avLst/>
            </a:prstGeom>
            <a:noFill/>
          </p:spPr>
          <p:txBody>
            <a:bodyPr wrap="none" rtlCol="0">
              <a:spAutoFit/>
            </a:bodyPr>
            <a:lstStyle/>
            <a:p>
              <a:r>
                <a:rPr lang="en-US" dirty="0" err="1" smtClean="0">
                  <a:solidFill>
                    <a:schemeClr val="bg1"/>
                  </a:solidFill>
                </a:rPr>
                <a:t>Roebber</a:t>
              </a:r>
              <a:r>
                <a:rPr lang="en-US" dirty="0" smtClean="0">
                  <a:solidFill>
                    <a:schemeClr val="bg1"/>
                  </a:solidFill>
                </a:rPr>
                <a:t> Snowfall</a:t>
              </a:r>
              <a:endParaRPr lang="en-US" dirty="0">
                <a:solidFill>
                  <a:schemeClr val="bg1"/>
                </a:solidFill>
              </a:endParaRPr>
            </a:p>
          </p:txBody>
        </p:sp>
      </p:grpSp>
      <p:grpSp>
        <p:nvGrpSpPr>
          <p:cNvPr id="19" name="Group 18"/>
          <p:cNvGrpSpPr/>
          <p:nvPr/>
        </p:nvGrpSpPr>
        <p:grpSpPr>
          <a:xfrm>
            <a:off x="5747603" y="4852513"/>
            <a:ext cx="2874698" cy="1776887"/>
            <a:chOff x="4114800" y="3684321"/>
            <a:chExt cx="4572000" cy="2909454"/>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xmlns="" val="0"/>
                </a:ext>
              </a:extLst>
            </a:blip>
            <a:srcRect r="50000" b="50000"/>
            <a:stretch/>
          </p:blipFill>
          <p:spPr>
            <a:xfrm>
              <a:off x="4114800" y="3684321"/>
              <a:ext cx="4572000" cy="2909454"/>
            </a:xfrm>
            <a:prstGeom prst="rect">
              <a:avLst/>
            </a:prstGeom>
          </p:spPr>
        </p:pic>
        <p:sp>
          <p:nvSpPr>
            <p:cNvPr id="16" name="Oval 15"/>
            <p:cNvSpPr/>
            <p:nvPr/>
          </p:nvSpPr>
          <p:spPr>
            <a:xfrm rot="1957790">
              <a:off x="6772121" y="4612132"/>
              <a:ext cx="476555" cy="951502"/>
            </a:xfrm>
            <a:prstGeom prst="ellipse">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147457" y="3755963"/>
              <a:ext cx="1254382" cy="369332"/>
            </a:xfrm>
            <a:prstGeom prst="rect">
              <a:avLst/>
            </a:prstGeom>
            <a:noFill/>
          </p:spPr>
          <p:txBody>
            <a:bodyPr wrap="none" rtlCol="0">
              <a:spAutoFit/>
            </a:bodyPr>
            <a:lstStyle/>
            <a:p>
              <a:r>
                <a:rPr lang="en-US" dirty="0" smtClean="0">
                  <a:solidFill>
                    <a:schemeClr val="bg1"/>
                  </a:solidFill>
                </a:rPr>
                <a:t>Verification</a:t>
              </a:r>
              <a:endParaRPr lang="en-US" dirty="0">
                <a:solidFill>
                  <a:schemeClr val="bg1"/>
                </a:solidFill>
              </a:endParaRPr>
            </a:p>
          </p:txBody>
        </p:sp>
      </p:grpSp>
      <p:grpSp>
        <p:nvGrpSpPr>
          <p:cNvPr id="24" name="Group 23"/>
          <p:cNvGrpSpPr/>
          <p:nvPr/>
        </p:nvGrpSpPr>
        <p:grpSpPr>
          <a:xfrm>
            <a:off x="5747603" y="2971800"/>
            <a:ext cx="2874698" cy="1752600"/>
            <a:chOff x="4604657" y="1039090"/>
            <a:chExt cx="4572000" cy="3075709"/>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xmlns="" val="0"/>
                </a:ext>
              </a:extLst>
            </a:blip>
            <a:srcRect l="50000" b="47143"/>
            <a:stretch/>
          </p:blipFill>
          <p:spPr>
            <a:xfrm>
              <a:off x="4604657" y="1039090"/>
              <a:ext cx="4572000" cy="3075709"/>
            </a:xfrm>
            <a:prstGeom prst="rect">
              <a:avLst/>
            </a:prstGeom>
          </p:spPr>
        </p:pic>
        <p:sp>
          <p:nvSpPr>
            <p:cNvPr id="22" name="Oval 21"/>
            <p:cNvSpPr/>
            <p:nvPr/>
          </p:nvSpPr>
          <p:spPr>
            <a:xfrm rot="1957790">
              <a:off x="7338178" y="1966904"/>
              <a:ext cx="476555" cy="951502"/>
            </a:xfrm>
            <a:prstGeom prst="ellipse">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4833256" y="1110734"/>
              <a:ext cx="3418827" cy="648156"/>
            </a:xfrm>
            <a:prstGeom prst="rect">
              <a:avLst/>
            </a:prstGeom>
            <a:noFill/>
          </p:spPr>
          <p:txBody>
            <a:bodyPr wrap="none" rtlCol="0">
              <a:spAutoFit/>
            </a:bodyPr>
            <a:lstStyle/>
            <a:p>
              <a:r>
                <a:rPr lang="en-US" dirty="0" smtClean="0">
                  <a:solidFill>
                    <a:schemeClr val="bg1"/>
                  </a:solidFill>
                </a:rPr>
                <a:t>Rime Factor Snowfall</a:t>
              </a:r>
              <a:endParaRPr lang="en-US" dirty="0">
                <a:solidFill>
                  <a:schemeClr val="bg1"/>
                </a:solidFill>
              </a:endParaRPr>
            </a:p>
          </p:txBody>
        </p:sp>
      </p:grpSp>
      <p:sp>
        <p:nvSpPr>
          <p:cNvPr id="18" name="Shape 306"/>
          <p:cNvSpPr txBox="1">
            <a:spLocks/>
          </p:cNvSpPr>
          <p:nvPr/>
        </p:nvSpPr>
        <p:spPr>
          <a:xfrm>
            <a:off x="228600" y="1423046"/>
            <a:ext cx="5204607" cy="5047495"/>
          </a:xfrm>
          <a:prstGeom prst="rect">
            <a:avLst/>
          </a:prstGeom>
          <a:noFill/>
          <a:ln>
            <a:noFill/>
          </a:ln>
        </p:spPr>
        <p:txBody>
          <a:bodyPr vert="horz" wrap="square" lIns="91425" tIns="45700" rIns="91425" bIns="45700" rtlCol="0"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40"/>
              </a:spcBef>
              <a:buClr>
                <a:schemeClr val="dk1"/>
              </a:buClr>
              <a:buSzPct val="98958"/>
              <a:buFont typeface="Arial"/>
              <a:buChar char="•"/>
            </a:pPr>
            <a:r>
              <a:rPr lang="en-US" sz="2400" dirty="0" smtClean="0">
                <a:solidFill>
                  <a:schemeClr val="dk1"/>
                </a:solidFill>
                <a:latin typeface="Arial" panose="020B0604020202020204" pitchFamily="34" charset="0"/>
                <a:cs typeface="Arial" panose="020B0604020202020204" pitchFamily="34" charset="0"/>
                <a:sym typeface="Times New Roman"/>
              </a:rPr>
              <a:t>WPC working closely with EMC on new model-implicit snowfall forecasting methods using model microphysics. </a:t>
            </a:r>
          </a:p>
          <a:p>
            <a:pPr>
              <a:spcBef>
                <a:spcPts val="640"/>
              </a:spcBef>
              <a:buClr>
                <a:schemeClr val="dk1"/>
              </a:buClr>
              <a:buSzPct val="98958"/>
              <a:buFont typeface="Arial"/>
              <a:buChar char="•"/>
            </a:pPr>
            <a:r>
              <a:rPr lang="en-US" sz="2400" dirty="0" smtClean="0">
                <a:solidFill>
                  <a:schemeClr val="dk1"/>
                </a:solidFill>
                <a:latin typeface="Arial" panose="020B0604020202020204" pitchFamily="34" charset="0"/>
                <a:cs typeface="Arial" panose="020B0604020202020204" pitchFamily="34" charset="0"/>
                <a:sym typeface="Times New Roman"/>
              </a:rPr>
              <a:t>Application of NAM rime factor data to existing snow liquid ratio methods showed promise during 2013 Winter Weather Experiment (WWE). </a:t>
            </a:r>
          </a:p>
          <a:p>
            <a:pPr>
              <a:spcBef>
                <a:spcPts val="640"/>
              </a:spcBef>
              <a:buClr>
                <a:schemeClr val="dk1"/>
              </a:buClr>
              <a:buSzPct val="98958"/>
              <a:buFont typeface="Arial"/>
              <a:buChar char="•"/>
            </a:pPr>
            <a:r>
              <a:rPr lang="en-US" sz="2400" dirty="0" smtClean="0">
                <a:solidFill>
                  <a:schemeClr val="dk1"/>
                </a:solidFill>
                <a:latin typeface="Arial" panose="020B0604020202020204" pitchFamily="34" charset="0"/>
                <a:cs typeface="Arial" panose="020B0604020202020204" pitchFamily="34" charset="0"/>
                <a:sym typeface="Times New Roman"/>
              </a:rPr>
              <a:t>Further testing will continue during the 2014 WWE, including land-surface coupling and the GFS and SREF.</a:t>
            </a:r>
          </a:p>
        </p:txBody>
      </p:sp>
    </p:spTree>
    <p:extLst>
      <p:ext uri="{BB962C8B-B14F-4D97-AF65-F5344CB8AC3E}">
        <p14:creationId xmlns:p14="http://schemas.microsoft.com/office/powerpoint/2010/main" xmlns="" val="4150565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dirty="0" smtClean="0">
                <a:solidFill>
                  <a:schemeClr val="tx1"/>
                </a:solidFill>
                <a:latin typeface="Arial"/>
                <a:ea typeface="Arial"/>
                <a:cs typeface="Arial"/>
                <a:sym typeface="Arial"/>
              </a:rPr>
              <a:t>Winter Weather Needs</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 name="AutoShape 2"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4"/>
          <p:cNvSpPr>
            <a:spLocks noChangeShapeType="1"/>
          </p:cNvSpPr>
          <p:nvPr/>
        </p:nvSpPr>
        <p:spPr bwMode="auto">
          <a:xfrm>
            <a:off x="9144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22"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Shape 306"/>
          <p:cNvSpPr txBox="1">
            <a:spLocks/>
          </p:cNvSpPr>
          <p:nvPr/>
        </p:nvSpPr>
        <p:spPr>
          <a:xfrm>
            <a:off x="76200" y="1283802"/>
            <a:ext cx="8763000" cy="4539664"/>
          </a:xfrm>
          <a:prstGeom prst="rect">
            <a:avLst/>
          </a:prstGeom>
          <a:noFill/>
          <a:ln>
            <a:noFill/>
          </a:ln>
        </p:spPr>
        <p:txBody>
          <a:bodyPr vert="horz" wrap="square" lIns="91425" tIns="45700" rIns="91425" bIns="45700" rtlCol="0" anchor="t" anchorCtr="0">
            <a:spAutoFit/>
          </a:bodyPr>
          <a:lstStyle>
            <a:lvl1pPr marL="342900" indent="-222250" algn="l" defTabSz="914400" rtl="0" eaLnBrk="1" latinLnBrk="0" hangingPunct="1">
              <a:spcBef>
                <a:spcPts val="640"/>
              </a:spcBef>
              <a:spcAft>
                <a:spcPts val="0"/>
              </a:spcAft>
              <a:buClr>
                <a:schemeClr val="dk1"/>
              </a:buClr>
              <a:buFont typeface="Arial"/>
              <a:buChar char="•"/>
              <a:defRPr sz="3200" kern="1200">
                <a:solidFill>
                  <a:schemeClr val="dk1"/>
                </a:solidFill>
                <a:latin typeface="Times New Roman"/>
                <a:ea typeface="Times New Roman"/>
                <a:cs typeface="Times New Roman"/>
                <a:sym typeface="Times New Roman"/>
              </a:defRPr>
            </a:lvl1pPr>
            <a:lvl2pPr marL="742950" indent="-177800" algn="l" defTabSz="914400" rtl="0" eaLnBrk="1" latinLnBrk="0" hangingPunct="1">
              <a:spcBef>
                <a:spcPts val="560"/>
              </a:spcBef>
              <a:spcAft>
                <a:spcPts val="0"/>
              </a:spcAft>
              <a:buClr>
                <a:schemeClr val="dk1"/>
              </a:buClr>
              <a:buFont typeface="Arial"/>
              <a:buChar char="•"/>
              <a:defRPr sz="2800" kern="1200">
                <a:solidFill>
                  <a:schemeClr val="dk1"/>
                </a:solidFill>
                <a:latin typeface="Times New Roman"/>
                <a:ea typeface="Times New Roman"/>
                <a:cs typeface="Times New Roman"/>
                <a:sym typeface="Times New Roman"/>
              </a:defRPr>
            </a:lvl2pPr>
            <a:lvl3pPr marL="1143000" indent="-136525" algn="l" defTabSz="914400" rtl="0" eaLnBrk="1" latinLnBrk="0" hangingPunct="1">
              <a:spcBef>
                <a:spcPts val="480"/>
              </a:spcBef>
              <a:spcAft>
                <a:spcPts val="0"/>
              </a:spcAft>
              <a:buClr>
                <a:schemeClr val="dk1"/>
              </a:buClr>
              <a:buFont typeface="Arial"/>
              <a:buChar char="•"/>
              <a:defRPr sz="2400" kern="1200">
                <a:solidFill>
                  <a:schemeClr val="dk1"/>
                </a:solidFill>
                <a:latin typeface="Times New Roman"/>
                <a:ea typeface="Times New Roman"/>
                <a:cs typeface="Times New Roman"/>
                <a:sym typeface="Times New Roman"/>
              </a:defRPr>
            </a:lvl3pPr>
            <a:lvl4pPr marL="1600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4pPr>
            <a:lvl5pPr marL="20574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5pPr>
            <a:lvl6pPr marL="25146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6pPr>
            <a:lvl7pPr marL="29718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7pPr>
            <a:lvl8pPr marL="34290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8pPr>
            <a:lvl9pPr marL="3886200" indent="-152400" algn="l" defTabSz="914400" rtl="0" eaLnBrk="1" latinLnBrk="0" hangingPunct="1">
              <a:spcBef>
                <a:spcPts val="400"/>
              </a:spcBef>
              <a:spcAft>
                <a:spcPts val="0"/>
              </a:spcAft>
              <a:buClr>
                <a:schemeClr val="dk1"/>
              </a:buClr>
              <a:buFont typeface="Arial"/>
              <a:buChar char="•"/>
              <a:defRPr sz="2000" kern="1200">
                <a:solidFill>
                  <a:schemeClr val="dk1"/>
                </a:solidFill>
                <a:latin typeface="Times New Roman"/>
                <a:ea typeface="Times New Roman"/>
                <a:cs typeface="Times New Roman"/>
                <a:sym typeface="Times New Roman"/>
              </a:defRPr>
            </a:lvl9pPr>
          </a:lstStyle>
          <a:p>
            <a:pPr indent="-342900">
              <a:buSzPct val="98958"/>
            </a:pPr>
            <a:r>
              <a:rPr lang="en-US" sz="2800" dirty="0" smtClean="0"/>
              <a:t>Continued collaboration with EMC to implement advanced snowfall techniques, including rime factor and coupling with land surface</a:t>
            </a:r>
          </a:p>
          <a:p>
            <a:pPr indent="-342900">
              <a:buSzPct val="98958"/>
            </a:pPr>
            <a:r>
              <a:rPr lang="en-US" sz="2800" dirty="0"/>
              <a:t>Routine verification of </a:t>
            </a:r>
            <a:r>
              <a:rPr lang="en-US" sz="2800" dirty="0" smtClean="0"/>
              <a:t>cool season phenomena</a:t>
            </a:r>
            <a:endParaRPr lang="en-US" sz="2800" dirty="0"/>
          </a:p>
          <a:p>
            <a:pPr lvl="1" indent="-342900">
              <a:buSzPct val="98958"/>
            </a:pPr>
            <a:r>
              <a:rPr lang="en-US" sz="2400" dirty="0"/>
              <a:t>included as part of pre-implementation testing</a:t>
            </a:r>
          </a:p>
          <a:p>
            <a:pPr lvl="1" indent="-342900">
              <a:buSzPct val="98958"/>
            </a:pPr>
            <a:r>
              <a:rPr lang="en-US" sz="2400" dirty="0" smtClean="0"/>
              <a:t>probabilistic snowfall, low tracks</a:t>
            </a:r>
          </a:p>
          <a:p>
            <a:pPr marL="342900" lvl="1" indent="-342900">
              <a:spcBef>
                <a:spcPts val="640"/>
              </a:spcBef>
              <a:buSzPct val="98958"/>
            </a:pPr>
            <a:r>
              <a:rPr lang="en-US" dirty="0" smtClean="0"/>
              <a:t>High-quality </a:t>
            </a:r>
            <a:r>
              <a:rPr lang="en-US" dirty="0"/>
              <a:t>snowfall analysis</a:t>
            </a:r>
          </a:p>
          <a:p>
            <a:pPr indent="-342900">
              <a:buSzPct val="98958"/>
            </a:pPr>
            <a:endParaRPr lang="en-US" sz="2800" dirty="0" smtClean="0"/>
          </a:p>
          <a:p>
            <a:pPr indent="-342900">
              <a:buSzPct val="98958"/>
            </a:pPr>
            <a:endParaRPr lang="en-US" sz="2800" dirty="0" smtClean="0"/>
          </a:p>
          <a:p>
            <a:pPr lvl="1" indent="-342900">
              <a:buSzPct val="98958"/>
              <a:buNone/>
            </a:pPr>
            <a:endParaRPr lang="en-US" sz="1000" dirty="0" smtClean="0"/>
          </a:p>
        </p:txBody>
      </p:sp>
      <p:sp>
        <p:nvSpPr>
          <p:cNvPr id="2050" name="AutoShape 2" descr="https://mail-attachment.googleusercontent.com/attachment/u/0/?ui=2&amp;ik=227601d0bc&amp;view=att&amp;th=13b57cf517a7bd57&amp;attid=0.1&amp;disp=inline&amp;realattid=f_ha73bp9i1&amp;safe=1&amp;zw&amp;saduie=AG9B_P_20-3O75tTszEmPiFQjh3G&amp;sadet=1354465869932&amp;sads=yHuScs6TcRS6QH6ouBeVCFbB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mail-attachment.googleusercontent.com/attachment/u/0/?ui=2&amp;ik=227601d0bc&amp;view=att&amp;th=13b5d9c4a4cf996a&amp;attid=0.1&amp;disp=inline&amp;realattid=f_ha8pimea0&amp;safe=1&amp;zw&amp;saduie=AG9B_P_20-3O75tTszEmPiFQjh3G&amp;sadet=1354485774759&amp;sads=-gjexK2v8tasKJnMftVgKhl6wl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Slide Number Placeholder 5"/>
          <p:cNvSpPr>
            <a:spLocks noGrp="1"/>
          </p:cNvSpPr>
          <p:nvPr>
            <p:ph type="sldNum" sz="quarter" idx="12"/>
          </p:nvPr>
        </p:nvSpPr>
        <p:spPr>
          <a:xfrm>
            <a:off x="206374" y="6370637"/>
            <a:ext cx="2133600" cy="365125"/>
          </a:xfrm>
        </p:spPr>
        <p:txBody>
          <a:bodyPr/>
          <a:lstStyle/>
          <a:p>
            <a:pPr algn="l"/>
            <a:fld id="{366535FF-C964-4AD0-B40C-FE542887D9C4}" type="slidenum">
              <a:rPr lang="en-US" sz="1200" smtClean="0">
                <a:solidFill>
                  <a:schemeClr val="bg1">
                    <a:lumMod val="75000"/>
                  </a:schemeClr>
                </a:solidFill>
              </a:rPr>
              <a:pPr algn="l"/>
              <a:t>29</a:t>
            </a:fld>
            <a:endParaRPr lang="en-US" sz="1200" dirty="0">
              <a:solidFill>
                <a:schemeClr val="bg1">
                  <a:lumMod val="75000"/>
                </a:schemeClr>
              </a:solidFill>
            </a:endParaRPr>
          </a:p>
        </p:txBody>
      </p:sp>
    </p:spTree>
    <p:extLst>
      <p:ext uri="{BB962C8B-B14F-4D97-AF65-F5344CB8AC3E}">
        <p14:creationId xmlns:p14="http://schemas.microsoft.com/office/powerpoint/2010/main" xmlns="" val="391571581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day1_psnow_gt_04"/>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80" t="8540" r="5119" b="5125"/>
          <a:stretch>
            <a:fillRect/>
          </a:stretch>
        </p:blipFill>
        <p:spPr bwMode="auto">
          <a:xfrm>
            <a:off x="2514600" y="1143000"/>
            <a:ext cx="1828800" cy="1417638"/>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87" name="Picture 14" descr="tmin_conusF16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1127919"/>
            <a:ext cx="1905000" cy="1447800"/>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89" name="Picture 33" descr="QPF.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1143000"/>
            <a:ext cx="1931988" cy="1447800"/>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90" name="Picture 32" descr="MP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4800" y="2895600"/>
            <a:ext cx="1981200" cy="1484313"/>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91" name="Picture 31" descr="ModelDiag.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38400" y="2895600"/>
            <a:ext cx="1981200" cy="1503363"/>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92" name="Picture 30" descr="International.gif"/>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05200" y="4724400"/>
            <a:ext cx="2006600" cy="1504950"/>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93" name="Picture 29" descr="Gudes.gif"/>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48200" y="2895600"/>
            <a:ext cx="1905000" cy="1524000"/>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94" name="Picture 27" descr="Alaska.gif"/>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858000" y="1143000"/>
            <a:ext cx="1911350" cy="1433513"/>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 name="Rectangle 2"/>
          <p:cNvSpPr>
            <a:spLocks noGrp="1" noChangeArrowheads="1"/>
          </p:cNvSpPr>
          <p:nvPr>
            <p:ph type="ctrTitle"/>
          </p:nvPr>
        </p:nvSpPr>
        <p:spPr>
          <a:xfrm>
            <a:off x="0" y="0"/>
            <a:ext cx="9144000" cy="1143000"/>
          </a:xfrm>
        </p:spPr>
        <p:txBody>
          <a:bodyPr/>
          <a:lstStyle/>
          <a:p>
            <a:pPr algn="ctr" eaLnBrk="1" hangingPunct="1">
              <a:lnSpc>
                <a:spcPct val="90000"/>
              </a:lnSpc>
              <a:defRPr/>
            </a:pPr>
            <a:r>
              <a:rPr lang="en-US" dirty="0">
                <a:latin typeface="Arial" pitchFamily="34" charset="0"/>
                <a:cs typeface="Arial" pitchFamily="34" charset="0"/>
              </a:rPr>
              <a:t>W</a:t>
            </a:r>
            <a:r>
              <a:rPr lang="en-US" dirty="0" smtClean="0">
                <a:latin typeface="Arial" pitchFamily="34" charset="0"/>
                <a:cs typeface="Arial" pitchFamily="34" charset="0"/>
              </a:rPr>
              <a:t>PC Operational Desks</a:t>
            </a:r>
          </a:p>
        </p:txBody>
      </p:sp>
      <p:sp>
        <p:nvSpPr>
          <p:cNvPr id="16396" name="Text Box 25"/>
          <p:cNvSpPr txBox="1">
            <a:spLocks noChangeArrowheads="1"/>
          </p:cNvSpPr>
          <p:nvPr/>
        </p:nvSpPr>
        <p:spPr bwMode="auto">
          <a:xfrm>
            <a:off x="4572000" y="4343400"/>
            <a:ext cx="2051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dirty="0">
                <a:solidFill>
                  <a:schemeClr val="tx1"/>
                </a:solidFill>
              </a:rPr>
              <a:t>Short Range </a:t>
            </a:r>
          </a:p>
        </p:txBody>
      </p:sp>
      <p:sp>
        <p:nvSpPr>
          <p:cNvPr id="16397" name="Text Box 26"/>
          <p:cNvSpPr txBox="1">
            <a:spLocks noChangeArrowheads="1"/>
          </p:cNvSpPr>
          <p:nvPr/>
        </p:nvSpPr>
        <p:spPr bwMode="auto">
          <a:xfrm>
            <a:off x="2514600" y="2514600"/>
            <a:ext cx="18712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r>
              <a:rPr lang="en-US" sz="1800" b="1" dirty="0">
                <a:solidFill>
                  <a:schemeClr val="tx1"/>
                </a:solidFill>
              </a:rPr>
              <a:t>Winter Weather</a:t>
            </a:r>
          </a:p>
        </p:txBody>
      </p:sp>
      <p:sp>
        <p:nvSpPr>
          <p:cNvPr id="16398" name="Text Box 28"/>
          <p:cNvSpPr txBox="1">
            <a:spLocks noChangeArrowheads="1"/>
          </p:cNvSpPr>
          <p:nvPr/>
        </p:nvSpPr>
        <p:spPr bwMode="auto">
          <a:xfrm>
            <a:off x="3733800" y="6172200"/>
            <a:ext cx="145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r>
              <a:rPr lang="en-US" sz="1800" dirty="0">
                <a:solidFill>
                  <a:schemeClr val="tx1"/>
                </a:solidFill>
              </a:rPr>
              <a:t>International</a:t>
            </a:r>
          </a:p>
        </p:txBody>
      </p:sp>
      <p:sp>
        <p:nvSpPr>
          <p:cNvPr id="16399" name="Text Box 37"/>
          <p:cNvSpPr txBox="1">
            <a:spLocks noChangeArrowheads="1"/>
          </p:cNvSpPr>
          <p:nvPr/>
        </p:nvSpPr>
        <p:spPr bwMode="auto">
          <a:xfrm>
            <a:off x="6858000" y="4343400"/>
            <a:ext cx="19605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b">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r>
              <a:rPr lang="en-US" sz="1800" dirty="0">
                <a:solidFill>
                  <a:schemeClr val="tx1"/>
                </a:solidFill>
              </a:rPr>
              <a:t>Surface Analysis</a:t>
            </a:r>
          </a:p>
        </p:txBody>
      </p:sp>
      <p:pic>
        <p:nvPicPr>
          <p:cNvPr id="16402" name="Picture 55" descr="The image “http://sealevel.jpl.nasa.gov/science/images/hurricane.jpg” cannot be displayed, because it contains errors."/>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715000" y="4713288"/>
            <a:ext cx="1981200" cy="1517650"/>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6404" name="Text Box 26"/>
          <p:cNvSpPr txBox="1">
            <a:spLocks noChangeArrowheads="1"/>
          </p:cNvSpPr>
          <p:nvPr/>
        </p:nvSpPr>
        <p:spPr bwMode="auto">
          <a:xfrm>
            <a:off x="381000" y="2514600"/>
            <a:ext cx="190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b="1" dirty="0">
                <a:solidFill>
                  <a:schemeClr val="tx1"/>
                </a:solidFill>
              </a:rPr>
              <a:t>QPF</a:t>
            </a:r>
          </a:p>
        </p:txBody>
      </p:sp>
      <p:sp>
        <p:nvSpPr>
          <p:cNvPr id="16405" name="Text Box 27"/>
          <p:cNvSpPr txBox="1">
            <a:spLocks noChangeArrowheads="1"/>
          </p:cNvSpPr>
          <p:nvPr/>
        </p:nvSpPr>
        <p:spPr bwMode="auto">
          <a:xfrm>
            <a:off x="4648200" y="2514600"/>
            <a:ext cx="190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b="1" dirty="0">
                <a:solidFill>
                  <a:schemeClr val="tx1"/>
                </a:solidFill>
              </a:rPr>
              <a:t>Medium Range</a:t>
            </a:r>
          </a:p>
        </p:txBody>
      </p:sp>
      <p:sp>
        <p:nvSpPr>
          <p:cNvPr id="16406" name="Text Box 30"/>
          <p:cNvSpPr txBox="1">
            <a:spLocks noChangeArrowheads="1"/>
          </p:cNvSpPr>
          <p:nvPr/>
        </p:nvSpPr>
        <p:spPr bwMode="auto">
          <a:xfrm>
            <a:off x="6705600" y="2514600"/>
            <a:ext cx="2273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r>
              <a:rPr lang="en-US" sz="1800" dirty="0">
                <a:solidFill>
                  <a:schemeClr val="tx1"/>
                </a:solidFill>
              </a:rPr>
              <a:t>Alaska Med. Range</a:t>
            </a:r>
            <a:endParaRPr lang="en-US" dirty="0">
              <a:solidFill>
                <a:schemeClr val="tx1"/>
              </a:solidFill>
            </a:endParaRPr>
          </a:p>
        </p:txBody>
      </p:sp>
      <p:sp>
        <p:nvSpPr>
          <p:cNvPr id="16407" name="Text Box 28"/>
          <p:cNvSpPr txBox="1">
            <a:spLocks noChangeArrowheads="1"/>
          </p:cNvSpPr>
          <p:nvPr/>
        </p:nvSpPr>
        <p:spPr bwMode="auto">
          <a:xfrm>
            <a:off x="6172200" y="6172200"/>
            <a:ext cx="9969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r>
              <a:rPr lang="en-US" sz="1800" dirty="0">
                <a:solidFill>
                  <a:schemeClr val="tx1"/>
                </a:solidFill>
              </a:rPr>
              <a:t>Tropical</a:t>
            </a:r>
          </a:p>
        </p:txBody>
      </p:sp>
      <p:sp>
        <p:nvSpPr>
          <p:cNvPr id="16408" name="Text Box 25"/>
          <p:cNvSpPr txBox="1">
            <a:spLocks noChangeArrowheads="1"/>
          </p:cNvSpPr>
          <p:nvPr/>
        </p:nvSpPr>
        <p:spPr bwMode="auto">
          <a:xfrm>
            <a:off x="2338388" y="4343400"/>
            <a:ext cx="21066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dirty="0">
                <a:solidFill>
                  <a:schemeClr val="tx1"/>
                </a:solidFill>
              </a:rPr>
              <a:t>Model Diagnostics</a:t>
            </a:r>
          </a:p>
        </p:txBody>
      </p:sp>
      <p:sp>
        <p:nvSpPr>
          <p:cNvPr id="16409" name="Text Box 30"/>
          <p:cNvSpPr txBox="1">
            <a:spLocks noChangeArrowheads="1"/>
          </p:cNvSpPr>
          <p:nvPr/>
        </p:nvSpPr>
        <p:spPr bwMode="auto">
          <a:xfrm>
            <a:off x="304800" y="4343400"/>
            <a:ext cx="198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a:r>
              <a:rPr lang="en-US" sz="1800" dirty="0" smtClean="0">
                <a:solidFill>
                  <a:schemeClr val="tx1"/>
                </a:solidFill>
              </a:rPr>
              <a:t>Met Watch</a:t>
            </a:r>
            <a:endParaRPr lang="en-US" dirty="0">
              <a:solidFill>
                <a:schemeClr val="tx1"/>
              </a:solidFill>
            </a:endParaRPr>
          </a:p>
        </p:txBody>
      </p:sp>
      <p:pic>
        <p:nvPicPr>
          <p:cNvPr id="16411" name="Picture 34" descr="Sfc_NA.gif"/>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858000" y="2895600"/>
            <a:ext cx="1981200" cy="1524000"/>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2" name="Line 4"/>
          <p:cNvSpPr>
            <a:spLocks noChangeShapeType="1"/>
          </p:cNvSpPr>
          <p:nvPr/>
        </p:nvSpPr>
        <p:spPr bwMode="auto">
          <a:xfrm>
            <a:off x="914400" y="9985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33" name="Picture 7" descr="Noaa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04800" y="90487"/>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11" descr="nws.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66535FF-C964-4AD0-B40C-FE542887D9C4}" type="slidenum">
              <a:rPr lang="en-US" smtClean="0"/>
              <a:pPr/>
              <a:t>3</a:t>
            </a:fld>
            <a:endParaRPr lang="en-US" dirty="0"/>
          </a:p>
        </p:txBody>
      </p:sp>
      <p:pic>
        <p:nvPicPr>
          <p:cNvPr id="36" name="Picture 35" descr="model_diagnostics.JPG"/>
          <p:cNvPicPr>
            <a:picLocks noChangeAspect="1"/>
          </p:cNvPicPr>
          <p:nvPr/>
        </p:nvPicPr>
        <p:blipFill>
          <a:blip r:embed="rId15" cstate="print"/>
          <a:stretch>
            <a:fillRect/>
          </a:stretch>
        </p:blipFill>
        <p:spPr>
          <a:xfrm>
            <a:off x="1371600" y="4721224"/>
            <a:ext cx="1994694" cy="1496021"/>
          </a:xfrm>
          <a:prstGeom prst="rect">
            <a:avLst/>
          </a:prstGeom>
          <a:ln w="12700">
            <a:solidFill>
              <a:schemeClr val="tx1"/>
            </a:solidFill>
          </a:ln>
        </p:spPr>
      </p:pic>
    </p:spTree>
    <p:extLst>
      <p:ext uri="{BB962C8B-B14F-4D97-AF65-F5344CB8AC3E}">
        <p14:creationId xmlns:p14="http://schemas.microsoft.com/office/powerpoint/2010/main" xmlns="" val="163083944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tmin_conusF168"/>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0" y="-1"/>
            <a:ext cx="9144000" cy="6893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p:txBody>
          <a:bodyPr/>
          <a:lstStyle/>
          <a:p>
            <a:r>
              <a:rPr lang="en-US" b="1" dirty="0" smtClean="0"/>
              <a:t>Medium Range</a:t>
            </a:r>
            <a:endParaRPr lang="en-US" b="1" dirty="0"/>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366535FF-C964-4AD0-B40C-FE542887D9C4}" type="slidenum">
              <a:rPr lang="en-US" smtClean="0"/>
              <a:pPr/>
              <a:t>30</a:t>
            </a:fld>
            <a:endParaRPr lang="en-US"/>
          </a:p>
        </p:txBody>
      </p:sp>
    </p:spTree>
    <p:extLst>
      <p:ext uri="{BB962C8B-B14F-4D97-AF65-F5344CB8AC3E}">
        <p14:creationId xmlns:p14="http://schemas.microsoft.com/office/powerpoint/2010/main" xmlns="" val="526470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7" descr="MedRange2.JPG"/>
          <p:cNvPicPr>
            <a:picLocks noChangeAspect="1"/>
          </p:cNvPicPr>
          <p:nvPr/>
        </p:nvPicPr>
        <p:blipFill>
          <a:blip r:embed="rId3" cstate="print">
            <a:extLst>
              <a:ext uri="{28A0092B-C50C-407E-A947-70E740481C1C}">
                <a14:useLocalDpi xmlns:a14="http://schemas.microsoft.com/office/drawing/2010/main" xmlns="" val="0"/>
              </a:ext>
            </a:extLst>
          </a:blip>
          <a:srcRect l="13055" t="10413" r="10834" b="12645"/>
          <a:stretch>
            <a:fillRect/>
          </a:stretch>
        </p:blipFill>
        <p:spPr bwMode="auto">
          <a:xfrm>
            <a:off x="4491103" y="1909387"/>
            <a:ext cx="4043297" cy="294388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0482" name="Group 16"/>
          <p:cNvGrpSpPr>
            <a:grpSpLocks/>
          </p:cNvGrpSpPr>
          <p:nvPr/>
        </p:nvGrpSpPr>
        <p:grpSpPr bwMode="auto">
          <a:xfrm>
            <a:off x="4571774" y="2514600"/>
            <a:ext cx="4191897" cy="2183702"/>
            <a:chOff x="4769432" y="2055707"/>
            <a:chExt cx="4005352" cy="2377809"/>
          </a:xfrm>
        </p:grpSpPr>
        <p:grpSp>
          <p:nvGrpSpPr>
            <p:cNvPr id="20494" name="Group 18"/>
            <p:cNvGrpSpPr>
              <a:grpSpLocks/>
            </p:cNvGrpSpPr>
            <p:nvPr/>
          </p:nvGrpSpPr>
          <p:grpSpPr bwMode="auto">
            <a:xfrm>
              <a:off x="4769432" y="2781627"/>
              <a:ext cx="4005352" cy="1651889"/>
              <a:chOff x="3195" y="1585"/>
              <a:chExt cx="2478" cy="872"/>
            </a:xfrm>
          </p:grpSpPr>
          <p:sp>
            <p:nvSpPr>
              <p:cNvPr id="20495" name="Text Box 15"/>
              <p:cNvSpPr txBox="1">
                <a:spLocks noChangeArrowheads="1"/>
              </p:cNvSpPr>
              <p:nvPr/>
            </p:nvSpPr>
            <p:spPr bwMode="auto">
              <a:xfrm>
                <a:off x="4329" y="1585"/>
                <a:ext cx="1344"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spcBef>
                    <a:spcPct val="50000"/>
                  </a:spcBef>
                </a:pPr>
                <a:r>
                  <a:rPr lang="en-US" sz="2000" b="1" dirty="0"/>
                  <a:t>Temp / PoPs</a:t>
                </a:r>
              </a:p>
            </p:txBody>
          </p:sp>
          <p:sp>
            <p:nvSpPr>
              <p:cNvPr id="20496" name="Text Box 16"/>
              <p:cNvSpPr txBox="1">
                <a:spLocks noChangeArrowheads="1"/>
              </p:cNvSpPr>
              <p:nvPr/>
            </p:nvSpPr>
            <p:spPr bwMode="auto">
              <a:xfrm>
                <a:off x="3195" y="2227"/>
                <a:ext cx="1501"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spcBef>
                    <a:spcPct val="50000"/>
                  </a:spcBef>
                </a:pPr>
                <a:r>
                  <a:rPr lang="en-US" sz="2000" b="1" dirty="0"/>
                  <a:t>Pressure/Fronts</a:t>
                </a:r>
              </a:p>
            </p:txBody>
          </p:sp>
        </p:grpSp>
        <p:sp>
          <p:nvSpPr>
            <p:cNvPr id="20492" name="Text Box 15"/>
            <p:cNvSpPr txBox="1">
              <a:spLocks noChangeArrowheads="1"/>
            </p:cNvSpPr>
            <p:nvPr/>
          </p:nvSpPr>
          <p:spPr bwMode="auto">
            <a:xfrm>
              <a:off x="6589873" y="2055707"/>
              <a:ext cx="2172394" cy="43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spcBef>
                  <a:spcPct val="50000"/>
                </a:spcBef>
              </a:pPr>
              <a:r>
                <a:rPr lang="en-US" sz="2000" b="1" dirty="0"/>
                <a:t>Alaska Desk</a:t>
              </a:r>
            </a:p>
          </p:txBody>
        </p:sp>
      </p:grpSp>
      <p:pic>
        <p:nvPicPr>
          <p:cNvPr id="2" name="Picture 14" descr="tmin_conusF16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3544866"/>
            <a:ext cx="19812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Title 4"/>
          <p:cNvSpPr>
            <a:spLocks noGrp="1"/>
          </p:cNvSpPr>
          <p:nvPr>
            <p:ph type="ctrTitle"/>
          </p:nvPr>
        </p:nvSpPr>
        <p:spPr>
          <a:xfrm>
            <a:off x="0" y="228600"/>
            <a:ext cx="9144000" cy="612648"/>
          </a:xfrm>
        </p:spPr>
        <p:txBody>
          <a:bodyPr lIns="0" rIns="0">
            <a:noAutofit/>
          </a:bodyPr>
          <a:lstStyle/>
          <a:p>
            <a:pPr algn="ctr">
              <a:defRPr/>
            </a:pPr>
            <a:r>
              <a:rPr lang="en-US" sz="2800" dirty="0" smtClean="0">
                <a:latin typeface="Arial" panose="020B0604020202020204" pitchFamily="34" charset="0"/>
                <a:cs typeface="Arial" pitchFamily="34" charset="0"/>
              </a:rPr>
              <a:t>Medium-Range Grids --</a:t>
            </a:r>
            <a:br>
              <a:rPr lang="en-US" sz="2800" dirty="0" smtClean="0">
                <a:latin typeface="Arial" panose="020B0604020202020204" pitchFamily="34" charset="0"/>
                <a:cs typeface="Arial" pitchFamily="34" charset="0"/>
              </a:rPr>
            </a:br>
            <a:r>
              <a:rPr lang="en-US" sz="2800" dirty="0" smtClean="0">
                <a:latin typeface="Arial" panose="020B0604020202020204" pitchFamily="34" charset="0"/>
                <a:cs typeface="Arial" pitchFamily="34" charset="0"/>
              </a:rPr>
              <a:t>An Enhanced Resource for the Field Offices</a:t>
            </a:r>
          </a:p>
        </p:txBody>
      </p:sp>
      <p:pic>
        <p:nvPicPr>
          <p:cNvPr id="20485" name="Picture 10" descr="pressures.g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28265" y="4687866"/>
            <a:ext cx="2335213" cy="17526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0486" name="Line 4"/>
          <p:cNvSpPr>
            <a:spLocks noChangeShapeType="1"/>
          </p:cNvSpPr>
          <p:nvPr/>
        </p:nvSpPr>
        <p:spPr bwMode="auto">
          <a:xfrm>
            <a:off x="1143000" y="1066800"/>
            <a:ext cx="68580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sz="2800">
              <a:solidFill>
                <a:srgbClr val="FFFFFF"/>
              </a:solidFill>
              <a:latin typeface="Arial" pitchFamily="34" charset="0"/>
            </a:endParaRPr>
          </a:p>
        </p:txBody>
      </p:sp>
      <p:pic>
        <p:nvPicPr>
          <p:cNvPr id="20487" name="Picture 15" descr="tmax_akF108.gif"/>
          <p:cNvPicPr>
            <a:picLocks noChangeAspect="1"/>
          </p:cNvPicPr>
          <p:nvPr/>
        </p:nvPicPr>
        <p:blipFill>
          <a:blip r:embed="rId6" cstate="print">
            <a:extLst>
              <a:ext uri="{28A0092B-C50C-407E-A947-70E740481C1C}">
                <a14:useLocalDpi xmlns:a14="http://schemas.microsoft.com/office/drawing/2010/main" xmlns="" val="0"/>
              </a:ext>
            </a:extLst>
          </a:blip>
          <a:srcRect l="16000" t="20915" b="20915"/>
          <a:stretch>
            <a:fillRect/>
          </a:stretch>
        </p:blipFill>
        <p:spPr bwMode="auto">
          <a:xfrm>
            <a:off x="7162800" y="1676400"/>
            <a:ext cx="1647825" cy="8731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0490" name="TextBox 17"/>
          <p:cNvSpPr txBox="1">
            <a:spLocks noChangeArrowheads="1"/>
          </p:cNvSpPr>
          <p:nvPr/>
        </p:nvSpPr>
        <p:spPr bwMode="auto">
          <a:xfrm>
            <a:off x="228600" y="1677412"/>
            <a:ext cx="4343172"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eaLnBrk="1" hangingPunct="1"/>
            <a:r>
              <a:rPr lang="en-US" dirty="0" smtClean="0">
                <a:solidFill>
                  <a:schemeClr val="tx1"/>
                </a:solidFill>
              </a:rPr>
              <a:t>WPC provides </a:t>
            </a:r>
            <a:r>
              <a:rPr lang="en-US" dirty="0">
                <a:solidFill>
                  <a:schemeClr val="tx1"/>
                </a:solidFill>
              </a:rPr>
              <a:t>twice-daily </a:t>
            </a:r>
            <a:r>
              <a:rPr lang="en-US" dirty="0" smtClean="0">
                <a:solidFill>
                  <a:schemeClr val="tx1"/>
                </a:solidFill>
              </a:rPr>
              <a:t>suite for CONUS, once-daily suite for Alaska</a:t>
            </a:r>
            <a:endParaRPr lang="en-US" dirty="0">
              <a:solidFill>
                <a:schemeClr val="tx1"/>
              </a:solidFill>
            </a:endParaRPr>
          </a:p>
          <a:p>
            <a:pPr marL="342900" indent="-342900" eaLnBrk="1" hangingPunct="1">
              <a:buFontTx/>
              <a:buChar char="-"/>
            </a:pPr>
            <a:r>
              <a:rPr lang="en-US" sz="2000" dirty="0" smtClean="0">
                <a:solidFill>
                  <a:schemeClr val="tx1"/>
                </a:solidFill>
              </a:rPr>
              <a:t>Available for collaboration 18hrs</a:t>
            </a:r>
          </a:p>
          <a:p>
            <a:pPr marL="342900" indent="-342900" eaLnBrk="1" hangingPunct="1">
              <a:buFontTx/>
              <a:buChar char="-"/>
            </a:pPr>
            <a:r>
              <a:rPr lang="en-US" sz="2000" dirty="0" smtClean="0">
                <a:solidFill>
                  <a:schemeClr val="tx1"/>
                </a:solidFill>
              </a:rPr>
              <a:t>More-current </a:t>
            </a:r>
            <a:r>
              <a:rPr lang="en-US" sz="2000" dirty="0" smtClean="0">
                <a:solidFill>
                  <a:schemeClr val="tx1"/>
                </a:solidFill>
              </a:rPr>
              <a:t>forecasts</a:t>
            </a:r>
          </a:p>
          <a:p>
            <a:pPr marL="342900" indent="-342900" eaLnBrk="1" hangingPunct="1">
              <a:buFontTx/>
              <a:buChar char="-"/>
            </a:pPr>
            <a:r>
              <a:rPr lang="en-US" sz="2000" dirty="0" smtClean="0">
                <a:solidFill>
                  <a:schemeClr val="tx1"/>
                </a:solidFill>
              </a:rPr>
              <a:t>Improved accuracy</a:t>
            </a:r>
          </a:p>
          <a:p>
            <a:pPr marL="342900" indent="-342900" eaLnBrk="1" hangingPunct="1">
              <a:buFontTx/>
              <a:buChar char="-"/>
            </a:pPr>
            <a:r>
              <a:rPr lang="en-US" sz="2000" dirty="0" smtClean="0">
                <a:solidFill>
                  <a:schemeClr val="tx1"/>
                </a:solidFill>
              </a:rPr>
              <a:t>Implemented </a:t>
            </a:r>
            <a:r>
              <a:rPr lang="en-US" sz="2000" dirty="0" smtClean="0">
                <a:solidFill>
                  <a:schemeClr val="tx1"/>
                </a:solidFill>
              </a:rPr>
              <a:t>Dec 18, 2012</a:t>
            </a:r>
          </a:p>
          <a:p>
            <a:pPr marL="342900" indent="-342900" eaLnBrk="1" hangingPunct="1">
              <a:buFontTx/>
              <a:buChar char="-"/>
            </a:pPr>
            <a:endParaRPr lang="en-US" sz="2000" dirty="0">
              <a:solidFill>
                <a:schemeClr val="tx1"/>
              </a:solidFill>
            </a:endParaRPr>
          </a:p>
          <a:p>
            <a:pPr eaLnBrk="1" hangingPunct="1"/>
            <a:r>
              <a:rPr lang="en-US" u="sng" dirty="0" smtClean="0">
                <a:solidFill>
                  <a:schemeClr val="tx1"/>
                </a:solidFill>
              </a:rPr>
              <a:t>Currently 5 km, planning for 2.5 km grids in March</a:t>
            </a:r>
          </a:p>
        </p:txBody>
      </p:sp>
      <p:pic>
        <p:nvPicPr>
          <p:cNvPr id="18" name="Picture 7" descr="Noaalogo"/>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3506" y="99218"/>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1" descr="nws.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107362" y="60325"/>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366535FF-C964-4AD0-B40C-FE542887D9C4}" type="slidenum">
              <a:rPr lang="en-US" smtClean="0"/>
              <a:pPr/>
              <a:t>31</a:t>
            </a:fld>
            <a:endParaRPr lang="en-US"/>
          </a:p>
        </p:txBody>
      </p:sp>
    </p:spTree>
    <p:extLst>
      <p:ext uri="{BB962C8B-B14F-4D97-AF65-F5344CB8AC3E}">
        <p14:creationId xmlns:p14="http://schemas.microsoft.com/office/powerpoint/2010/main" xmlns="" val="192342915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ctrTitle"/>
          </p:nvPr>
        </p:nvSpPr>
        <p:spPr>
          <a:xfrm>
            <a:off x="0" y="2275"/>
            <a:ext cx="9144000" cy="990600"/>
          </a:xfrm>
        </p:spPr>
        <p:txBody>
          <a:bodyPr/>
          <a:lstStyle/>
          <a:p>
            <a:pPr algn="ctr">
              <a:defRPr/>
            </a:pPr>
            <a:r>
              <a:rPr lang="en-US" sz="3600" b="1" dirty="0">
                <a:cs typeface="Arial" pitchFamily="34" charset="0"/>
              </a:rPr>
              <a:t>W</a:t>
            </a:r>
            <a:r>
              <a:rPr lang="en-US" sz="3600" b="1" dirty="0" smtClean="0">
                <a:cs typeface="Arial" pitchFamily="34" charset="0"/>
              </a:rPr>
              <a:t>PC Forecast Process</a:t>
            </a:r>
          </a:p>
        </p:txBody>
      </p:sp>
      <p:sp>
        <p:nvSpPr>
          <p:cNvPr id="21507" name="Line 4"/>
          <p:cNvSpPr>
            <a:spLocks noChangeShapeType="1"/>
          </p:cNvSpPr>
          <p:nvPr/>
        </p:nvSpPr>
        <p:spPr bwMode="auto">
          <a:xfrm>
            <a:off x="762000" y="10747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sz="2800">
              <a:solidFill>
                <a:srgbClr val="FFFFFF"/>
              </a:solidFill>
              <a:latin typeface="Arial" pitchFamily="34" charset="0"/>
            </a:endParaRPr>
          </a:p>
        </p:txBody>
      </p:sp>
      <p:grpSp>
        <p:nvGrpSpPr>
          <p:cNvPr id="2" name="Group 35"/>
          <p:cNvGrpSpPr>
            <a:grpSpLocks/>
          </p:cNvGrpSpPr>
          <p:nvPr/>
        </p:nvGrpSpPr>
        <p:grpSpPr bwMode="auto">
          <a:xfrm>
            <a:off x="914400" y="1219200"/>
            <a:ext cx="7278690" cy="5638800"/>
            <a:chOff x="1066800" y="1219200"/>
            <a:chExt cx="7278916" cy="5638800"/>
          </a:xfrm>
        </p:grpSpPr>
        <p:sp>
          <p:nvSpPr>
            <p:cNvPr id="34" name="Freeform 33"/>
            <p:cNvSpPr/>
            <p:nvPr/>
          </p:nvSpPr>
          <p:spPr bwMode="auto">
            <a:xfrm>
              <a:off x="1204917" y="1233488"/>
              <a:ext cx="7140797" cy="3629025"/>
            </a:xfrm>
            <a:custGeom>
              <a:avLst/>
              <a:gdLst>
                <a:gd name="connsiteX0" fmla="*/ 0 w 7141028"/>
                <a:gd name="connsiteY0" fmla="*/ 0 h 3628572"/>
                <a:gd name="connsiteX1" fmla="*/ 7141028 w 7141028"/>
                <a:gd name="connsiteY1" fmla="*/ 0 h 3628572"/>
                <a:gd name="connsiteX2" fmla="*/ 4949371 w 7141028"/>
                <a:gd name="connsiteY2" fmla="*/ 3628572 h 3628572"/>
                <a:gd name="connsiteX3" fmla="*/ 1828800 w 7141028"/>
                <a:gd name="connsiteY3" fmla="*/ 3614057 h 3628572"/>
                <a:gd name="connsiteX4" fmla="*/ 0 w 7141028"/>
                <a:gd name="connsiteY4" fmla="*/ 0 h 362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1028" h="3628572">
                  <a:moveTo>
                    <a:pt x="0" y="0"/>
                  </a:moveTo>
                  <a:lnTo>
                    <a:pt x="7141028" y="0"/>
                  </a:lnTo>
                  <a:lnTo>
                    <a:pt x="4949371" y="3628572"/>
                  </a:lnTo>
                  <a:lnTo>
                    <a:pt x="1828800" y="3614057"/>
                  </a:lnTo>
                  <a:lnTo>
                    <a:pt x="0" y="0"/>
                  </a:lnTo>
                  <a:close/>
                </a:path>
              </a:pathLst>
            </a:custGeom>
            <a:solidFill>
              <a:schemeClr val="bg1">
                <a:lumMod val="85000"/>
              </a:schemeClr>
            </a:solidFill>
            <a:ln w="38100" cap="flat" cmpd="sng" algn="ctr">
              <a:solidFill>
                <a:schemeClr val="accent2">
                  <a:lumMod val="40000"/>
                  <a:lumOff val="60000"/>
                </a:schemeClr>
              </a:solidFill>
              <a:prstDash val="solid"/>
              <a:round/>
              <a:headEnd type="none" w="med" len="med"/>
              <a:tailEnd type="none" w="med" len="med"/>
            </a:ln>
            <a:effectLst/>
          </p:spPr>
          <p:txBody>
            <a:bodyPr wrap="none">
              <a:spAutoFit/>
            </a:bodyPr>
            <a:lstStyle/>
            <a:p>
              <a:pPr algn="ctr">
                <a:defRPr/>
              </a:pPr>
              <a:endParaRPr lang="en-US" sz="1600" b="1">
                <a:solidFill>
                  <a:srgbClr val="FFFFFF"/>
                </a:solidFill>
                <a:latin typeface="Arial" pitchFamily="34" charset="0"/>
              </a:endParaRPr>
            </a:p>
          </p:txBody>
        </p:sp>
        <p:grpSp>
          <p:nvGrpSpPr>
            <p:cNvPr id="4" name="Group 20"/>
            <p:cNvGrpSpPr>
              <a:grpSpLocks/>
            </p:cNvGrpSpPr>
            <p:nvPr/>
          </p:nvGrpSpPr>
          <p:grpSpPr bwMode="auto">
            <a:xfrm>
              <a:off x="1204919" y="1219200"/>
              <a:ext cx="7140797" cy="1379637"/>
              <a:chOff x="1204919" y="1219200"/>
              <a:chExt cx="7140797" cy="1578858"/>
            </a:xfrm>
          </p:grpSpPr>
          <p:sp>
            <p:nvSpPr>
              <p:cNvPr id="18" name="Rectangle 17"/>
              <p:cNvSpPr/>
              <p:nvPr/>
            </p:nvSpPr>
            <p:spPr bwMode="auto">
              <a:xfrm>
                <a:off x="1905026" y="1219200"/>
                <a:ext cx="5715178" cy="1360370"/>
              </a:xfrm>
              <a:prstGeom prst="rect">
                <a:avLst/>
              </a:prstGeom>
              <a:solidFill>
                <a:schemeClr val="accent6">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noAutofit/>
              </a:bodyPr>
              <a:lstStyle/>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p:txBody>
          </p:sp>
          <p:sp>
            <p:nvSpPr>
              <p:cNvPr id="21539" name="TextBox 13"/>
              <p:cNvSpPr txBox="1">
                <a:spLocks noChangeArrowheads="1"/>
              </p:cNvSpPr>
              <p:nvPr/>
            </p:nvSpPr>
            <p:spPr bwMode="auto">
              <a:xfrm>
                <a:off x="1204919" y="1248291"/>
                <a:ext cx="7140797" cy="1549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tIns="0" bIns="0">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r>
                  <a:rPr lang="en-US" dirty="0" smtClean="0">
                    <a:solidFill>
                      <a:schemeClr val="tx1"/>
                    </a:solidFill>
                  </a:rPr>
                  <a:t>Forecaster evaluation </a:t>
                </a:r>
                <a:br>
                  <a:rPr lang="en-US" dirty="0" smtClean="0">
                    <a:solidFill>
                      <a:schemeClr val="tx1"/>
                    </a:solidFill>
                  </a:rPr>
                </a:br>
                <a:r>
                  <a:rPr lang="en-US" dirty="0" smtClean="0">
                    <a:solidFill>
                      <a:schemeClr val="tx1"/>
                    </a:solidFill>
                  </a:rPr>
                  <a:t>of ensemble guidance</a:t>
                </a:r>
              </a:p>
              <a:p>
                <a:pPr algn="ctr" eaLnBrk="1" hangingPunct="1"/>
                <a:r>
                  <a:rPr lang="en-US" sz="1600" dirty="0">
                    <a:solidFill>
                      <a:schemeClr val="tx1"/>
                    </a:solidFill>
                  </a:rPr>
                  <a:t>(ex., NCEP,  MDL, CMC, NAEFS, ECMWF, UKMET, FNMOC)</a:t>
                </a:r>
              </a:p>
              <a:p>
                <a:pPr algn="ctr" eaLnBrk="1" hangingPunct="1"/>
                <a:endParaRPr lang="en-US" sz="1600" dirty="0">
                  <a:solidFill>
                    <a:schemeClr val="tx1"/>
                  </a:solidFill>
                </a:endParaRPr>
              </a:p>
            </p:txBody>
          </p:sp>
        </p:grpSp>
        <p:grpSp>
          <p:nvGrpSpPr>
            <p:cNvPr id="5" name="Group 21"/>
            <p:cNvGrpSpPr>
              <a:grpSpLocks/>
            </p:cNvGrpSpPr>
            <p:nvPr/>
          </p:nvGrpSpPr>
          <p:grpSpPr bwMode="auto">
            <a:xfrm>
              <a:off x="2590847" y="2407918"/>
              <a:ext cx="4191000" cy="954107"/>
              <a:chOff x="2438447" y="2498265"/>
              <a:chExt cx="4191000" cy="1274687"/>
            </a:xfrm>
          </p:grpSpPr>
          <p:sp>
            <p:nvSpPr>
              <p:cNvPr id="19" name="Rectangle 18"/>
              <p:cNvSpPr/>
              <p:nvPr/>
            </p:nvSpPr>
            <p:spPr bwMode="auto">
              <a:xfrm>
                <a:off x="2438447" y="2587913"/>
                <a:ext cx="4191000" cy="1160554"/>
              </a:xfrm>
              <a:prstGeom prst="rect">
                <a:avLst/>
              </a:prstGeom>
              <a:solidFill>
                <a:schemeClr val="accent6">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noAutofit/>
              </a:bodyPr>
              <a:lstStyle/>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p:txBody>
          </p:sp>
          <p:sp>
            <p:nvSpPr>
              <p:cNvPr id="21535" name="TextBox 14"/>
              <p:cNvSpPr txBox="1">
                <a:spLocks noChangeArrowheads="1"/>
              </p:cNvSpPr>
              <p:nvPr/>
            </p:nvSpPr>
            <p:spPr bwMode="auto">
              <a:xfrm>
                <a:off x="2438447" y="2498265"/>
                <a:ext cx="4191000" cy="127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r>
                  <a:rPr lang="en-US" dirty="0" smtClean="0">
                    <a:solidFill>
                      <a:schemeClr val="tx1"/>
                    </a:solidFill>
                  </a:rPr>
                  <a:t>Forecaster weighting </a:t>
                </a:r>
                <a:br>
                  <a:rPr lang="en-US" dirty="0" smtClean="0">
                    <a:solidFill>
                      <a:schemeClr val="tx1"/>
                    </a:solidFill>
                  </a:rPr>
                </a:br>
                <a:r>
                  <a:rPr lang="en-US" dirty="0" smtClean="0">
                    <a:solidFill>
                      <a:schemeClr val="tx1"/>
                    </a:solidFill>
                  </a:rPr>
                  <a:t>of ensemble guidance</a:t>
                </a:r>
                <a:endParaRPr lang="en-US" dirty="0">
                  <a:solidFill>
                    <a:schemeClr val="tx1"/>
                  </a:solidFill>
                </a:endParaRPr>
              </a:p>
            </p:txBody>
          </p:sp>
        </p:grpSp>
        <p:grpSp>
          <p:nvGrpSpPr>
            <p:cNvPr id="6" name="Group 22"/>
            <p:cNvGrpSpPr>
              <a:grpSpLocks/>
            </p:cNvGrpSpPr>
            <p:nvPr/>
          </p:nvGrpSpPr>
          <p:grpSpPr bwMode="auto">
            <a:xfrm>
              <a:off x="2819454" y="3428999"/>
              <a:ext cx="3581511" cy="1005840"/>
              <a:chOff x="2590854" y="3870209"/>
              <a:chExt cx="3581511" cy="1588136"/>
            </a:xfrm>
          </p:grpSpPr>
          <p:sp>
            <p:nvSpPr>
              <p:cNvPr id="20" name="Rectangle 19"/>
              <p:cNvSpPr/>
              <p:nvPr/>
            </p:nvSpPr>
            <p:spPr bwMode="auto">
              <a:xfrm>
                <a:off x="2590854" y="3870209"/>
                <a:ext cx="3581511" cy="1588136"/>
              </a:xfrm>
              <a:prstGeom prst="rect">
                <a:avLst/>
              </a:prstGeom>
              <a:solidFill>
                <a:schemeClr val="accent6">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noAutofit/>
              </a:bodyPr>
              <a:lstStyle/>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a:p>
                <a:pPr algn="ctr">
                  <a:defRPr/>
                </a:pPr>
                <a:endParaRPr lang="en-US" sz="1600" b="1" dirty="0">
                  <a:solidFill>
                    <a:srgbClr val="FFFFFF"/>
                  </a:solidFill>
                  <a:latin typeface="Arial" pitchFamily="34" charset="0"/>
                </a:endParaRPr>
              </a:p>
            </p:txBody>
          </p:sp>
          <p:sp>
            <p:nvSpPr>
              <p:cNvPr id="21531" name="TextBox 15"/>
              <p:cNvSpPr txBox="1">
                <a:spLocks noChangeArrowheads="1"/>
              </p:cNvSpPr>
              <p:nvPr/>
            </p:nvSpPr>
            <p:spPr bwMode="auto">
              <a:xfrm>
                <a:off x="2590854" y="3911049"/>
                <a:ext cx="3581511" cy="1506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algn="ctr" eaLnBrk="1" hangingPunct="1"/>
                <a:r>
                  <a:rPr lang="en-US" dirty="0" smtClean="0">
                    <a:solidFill>
                      <a:schemeClr val="tx1"/>
                    </a:solidFill>
                  </a:rPr>
                  <a:t>Automated grid generation</a:t>
                </a:r>
                <a:endParaRPr lang="en-US" dirty="0">
                  <a:solidFill>
                    <a:schemeClr val="tx1"/>
                  </a:solidFill>
                </a:endParaRPr>
              </a:p>
            </p:txBody>
          </p:sp>
        </p:grpSp>
        <p:grpSp>
          <p:nvGrpSpPr>
            <p:cNvPr id="7" name="Group 28"/>
            <p:cNvGrpSpPr>
              <a:grpSpLocks/>
            </p:cNvGrpSpPr>
            <p:nvPr/>
          </p:nvGrpSpPr>
          <p:grpSpPr bwMode="auto">
            <a:xfrm>
              <a:off x="1066800" y="5685971"/>
              <a:ext cx="7162799" cy="1172029"/>
              <a:chOff x="1828800" y="5685971"/>
              <a:chExt cx="7162799" cy="1172029"/>
            </a:xfrm>
          </p:grpSpPr>
          <p:pic>
            <p:nvPicPr>
              <p:cNvPr id="21523" name="Picture 14" descr="tmin_conusF16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5705669"/>
                <a:ext cx="1371600" cy="1152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4" name="Picture 18" descr="pop_conusF18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3600" y="5715000"/>
                <a:ext cx="1371600" cy="114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5" name="Picture 22" descr="wind_conusF18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95800" y="5715000"/>
                <a:ext cx="147710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6" name="Picture 24" descr="cld_conusF18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00400" y="5685971"/>
                <a:ext cx="1295400" cy="11720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27" name="Picture 12" descr="wxnew_conusF138.gif"/>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15200" y="5699760"/>
                <a:ext cx="1676399" cy="1158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38" name="Freeform 37"/>
          <p:cNvSpPr/>
          <p:nvPr/>
        </p:nvSpPr>
        <p:spPr bwMode="auto">
          <a:xfrm>
            <a:off x="900113" y="4964113"/>
            <a:ext cx="7154862" cy="739775"/>
          </a:xfrm>
          <a:custGeom>
            <a:avLst/>
            <a:gdLst>
              <a:gd name="connsiteX0" fmla="*/ 2017485 w 7155543"/>
              <a:gd name="connsiteY0" fmla="*/ 0 h 740228"/>
              <a:gd name="connsiteX1" fmla="*/ 5080000 w 7155543"/>
              <a:gd name="connsiteY1" fmla="*/ 0 h 740228"/>
              <a:gd name="connsiteX2" fmla="*/ 7155543 w 7155543"/>
              <a:gd name="connsiteY2" fmla="*/ 740228 h 740228"/>
              <a:gd name="connsiteX3" fmla="*/ 0 w 7155543"/>
              <a:gd name="connsiteY3" fmla="*/ 740228 h 740228"/>
              <a:gd name="connsiteX4" fmla="*/ 2017485 w 7155543"/>
              <a:gd name="connsiteY4" fmla="*/ 0 h 74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543" h="740228">
                <a:moveTo>
                  <a:pt x="2017485" y="0"/>
                </a:moveTo>
                <a:lnTo>
                  <a:pt x="5080000" y="0"/>
                </a:lnTo>
                <a:lnTo>
                  <a:pt x="7155543" y="740228"/>
                </a:lnTo>
                <a:lnTo>
                  <a:pt x="0" y="740228"/>
                </a:lnTo>
                <a:lnTo>
                  <a:pt x="2017485" y="0"/>
                </a:lnTo>
                <a:close/>
              </a:path>
            </a:pathLst>
          </a:custGeom>
          <a:solidFill>
            <a:schemeClr val="bg1">
              <a:lumMod val="85000"/>
            </a:schemeClr>
          </a:solidFill>
          <a:ln w="38100" cap="flat" cmpd="sng" algn="ctr">
            <a:solidFill>
              <a:schemeClr val="accent2">
                <a:lumMod val="40000"/>
                <a:lumOff val="60000"/>
              </a:schemeClr>
            </a:solidFill>
            <a:prstDash val="solid"/>
            <a:round/>
            <a:headEnd type="none" w="med" len="med"/>
            <a:tailEnd type="none" w="med" len="med"/>
          </a:ln>
          <a:effectLst/>
        </p:spPr>
        <p:txBody>
          <a:bodyPr wrap="none">
            <a:spAutoFit/>
          </a:bodyPr>
          <a:lstStyle/>
          <a:p>
            <a:pPr algn="ctr">
              <a:defRPr/>
            </a:pPr>
            <a:endParaRPr lang="en-US" sz="1600" b="1">
              <a:solidFill>
                <a:srgbClr val="FFFFFF"/>
              </a:solidFill>
              <a:latin typeface="Arial" pitchFamily="34" charset="0"/>
            </a:endParaRPr>
          </a:p>
        </p:txBody>
      </p:sp>
      <p:sp>
        <p:nvSpPr>
          <p:cNvPr id="22536" name="TextBox 25"/>
          <p:cNvSpPr txBox="1">
            <a:spLocks noChangeArrowheads="1"/>
          </p:cNvSpPr>
          <p:nvPr/>
        </p:nvSpPr>
        <p:spPr bwMode="auto">
          <a:xfrm>
            <a:off x="76157" y="1828800"/>
            <a:ext cx="2209800" cy="4124206"/>
          </a:xfrm>
          <a:prstGeom prst="rect">
            <a:avLst/>
          </a:prstGeom>
          <a:noFill/>
          <a:ln w="9525">
            <a:noFill/>
            <a:miter lim="800000"/>
            <a:headEnd/>
            <a:tailEnd/>
          </a:ln>
        </p:spPr>
        <p:txBody>
          <a:bodyPr>
            <a:spAutoFit/>
          </a:bodyPr>
          <a:lstStyle/>
          <a:p>
            <a:pPr>
              <a:defRPr/>
            </a:pPr>
            <a:r>
              <a:rPr lang="en-US" b="1" dirty="0"/>
              <a:t>    </a:t>
            </a:r>
            <a:r>
              <a:rPr lang="en-US" b="1" u="sng" dirty="0"/>
              <a:t>PAST</a:t>
            </a:r>
          </a:p>
          <a:p>
            <a:pPr>
              <a:buFont typeface="Arial" pitchFamily="34" charset="0"/>
              <a:buChar char="•"/>
              <a:defRPr/>
            </a:pP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Forecaster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in </a:t>
            </a:r>
            <a:r>
              <a:rPr lang="en-US" dirty="0">
                <a:effectLst>
                  <a:outerShdw blurRad="38100" dist="38100" dir="2700000" algn="tl">
                    <a:srgbClr val="000000">
                      <a:alpha val="43137"/>
                    </a:srgbClr>
                  </a:outerShdw>
                </a:effectLst>
              </a:rPr>
              <a:t>the loop</a:t>
            </a:r>
          </a:p>
          <a:p>
            <a:pPr>
              <a:buFont typeface="Arial" pitchFamily="34" charset="0"/>
              <a:buChar char="•"/>
              <a:defRPr/>
            </a:pPr>
            <a:endParaRPr lang="en-US" sz="1400" dirty="0">
              <a:effectLst>
                <a:outerShdw blurRad="38100" dist="38100" dir="2700000" algn="tl">
                  <a:srgbClr val="000000">
                    <a:alpha val="43137"/>
                  </a:srgbClr>
                </a:outerShdw>
              </a:effectLst>
            </a:endParaRPr>
          </a:p>
          <a:p>
            <a:pPr>
              <a:buFont typeface="Arial" pitchFamily="34" charset="0"/>
              <a:buChar char="•"/>
              <a:defRPr/>
            </a:pPr>
            <a:r>
              <a:rPr lang="en-US" dirty="0">
                <a:effectLst>
                  <a:outerShdw blurRad="38100" dist="38100" dir="2700000" algn="tl">
                    <a:srgbClr val="000000">
                      <a:alpha val="43137"/>
                    </a:srgbClr>
                  </a:outerShdw>
                </a:effectLst>
              </a:rPr>
              <a:t> Subjective </a:t>
            </a:r>
            <a:r>
              <a:rPr lang="en-US" dirty="0" smtClean="0">
                <a:effectLst>
                  <a:outerShdw blurRad="38100" dist="38100" dir="2700000" algn="tl">
                    <a:srgbClr val="000000">
                      <a:alpha val="43137"/>
                    </a:srgbClr>
                  </a:outerShdw>
                </a:effectLst>
              </a:rPr>
              <a: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model of </a:t>
            </a:r>
            <a:r>
              <a:rPr lang="en-US" dirty="0" smtClean="0">
                <a:effectLst>
                  <a:outerShdw blurRad="38100" dist="38100" dir="2700000" algn="tl">
                    <a:srgbClr val="000000">
                      <a:alpha val="43137"/>
                    </a:srgbClr>
                  </a:outerShdw>
                </a:effectLst>
              </a:rPr>
              <a:t>the day</a:t>
            </a:r>
            <a:r>
              <a:rPr lang="en-US" dirty="0">
                <a:effectLst>
                  <a:outerShdw blurRad="38100" dist="38100" dir="2700000" algn="tl">
                    <a:srgbClr val="000000">
                      <a:alpha val="43137"/>
                    </a:srgbClr>
                  </a:outerShdw>
                </a:effectLst>
              </a:rPr>
              <a:t>”</a:t>
            </a:r>
            <a:br>
              <a:rPr lang="en-US" dirty="0">
                <a:effectLst>
                  <a:outerShdw blurRad="38100" dist="38100" dir="2700000" algn="tl">
                    <a:srgbClr val="000000">
                      <a:alpha val="43137"/>
                    </a:srgbClr>
                  </a:outerShdw>
                </a:effectLst>
              </a:rPr>
            </a:br>
            <a:endParaRPr lang="en-US" sz="1400" dirty="0">
              <a:effectLst>
                <a:outerShdw blurRad="38100" dist="38100" dir="2700000" algn="tl">
                  <a:srgbClr val="000000">
                    <a:alpha val="43137"/>
                  </a:srgbClr>
                </a:outerShdw>
              </a:effectLst>
            </a:endParaRPr>
          </a:p>
          <a:p>
            <a:pPr>
              <a:buFont typeface="Arial" pitchFamily="34" charset="0"/>
              <a:buChar char="•"/>
              <a:defRPr/>
            </a:pPr>
            <a:r>
              <a:rPr lang="en-US" dirty="0">
                <a:effectLst>
                  <a:outerShdw blurRad="38100" dist="38100" dir="2700000" algn="tl">
                    <a:srgbClr val="000000">
                      <a:alpha val="43137"/>
                    </a:srgbClr>
                  </a:outerShdw>
                </a:effectLst>
              </a:rPr>
              <a:t> Manual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product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generation</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a:p>
            <a:pPr>
              <a:buFont typeface="Arial" pitchFamily="34" charset="0"/>
              <a:buChar char="•"/>
              <a:defRPr/>
            </a:pP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Extensive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manual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edits</a:t>
            </a:r>
            <a:endParaRPr lang="en-US" dirty="0">
              <a:effectLst>
                <a:outerShdw blurRad="38100" dist="38100" dir="2700000" algn="tl">
                  <a:srgbClr val="000000">
                    <a:alpha val="43137"/>
                  </a:srgbClr>
                </a:outerShdw>
              </a:effectLst>
            </a:endParaRPr>
          </a:p>
          <a:p>
            <a:pPr>
              <a:defRPr/>
            </a:pPr>
            <a:endParaRPr lang="en-US" dirty="0">
              <a:solidFill>
                <a:srgbClr val="FFFFFF"/>
              </a:solidFill>
              <a:effectLst>
                <a:outerShdw blurRad="38100" dist="38100" dir="2700000" algn="tl">
                  <a:srgbClr val="000000">
                    <a:alpha val="43137"/>
                  </a:srgbClr>
                </a:outerShdw>
              </a:effectLst>
            </a:endParaRPr>
          </a:p>
        </p:txBody>
      </p:sp>
      <p:sp>
        <p:nvSpPr>
          <p:cNvPr id="22537" name="TextBox 26"/>
          <p:cNvSpPr txBox="1">
            <a:spLocks noChangeArrowheads="1"/>
          </p:cNvSpPr>
          <p:nvPr/>
        </p:nvSpPr>
        <p:spPr bwMode="auto">
          <a:xfrm>
            <a:off x="6096000" y="1828800"/>
            <a:ext cx="3048000" cy="4062651"/>
          </a:xfrm>
          <a:prstGeom prst="rect">
            <a:avLst/>
          </a:prstGeom>
          <a:noFill/>
          <a:ln w="9525">
            <a:noFill/>
            <a:miter lim="800000"/>
            <a:headEnd/>
            <a:tailEnd/>
          </a:ln>
        </p:spPr>
        <p:txBody>
          <a:bodyPr wrap="square">
            <a:spAutoFit/>
          </a:bodyPr>
          <a:lstStyle/>
          <a:p>
            <a:pPr algn="r">
              <a:defRPr/>
            </a:pPr>
            <a:r>
              <a:rPr lang="en-US" b="1" dirty="0"/>
              <a:t>    </a:t>
            </a:r>
            <a:r>
              <a:rPr lang="en-US" b="1" u="sng" dirty="0"/>
              <a:t>TARGET</a:t>
            </a:r>
          </a:p>
          <a:p>
            <a:pPr algn="r">
              <a:buFont typeface="Arial" pitchFamily="34" charset="0"/>
              <a:buChar char="•"/>
              <a:defRPr/>
            </a:pP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Forecaster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over </a:t>
            </a:r>
            <a:r>
              <a:rPr lang="en-US" dirty="0">
                <a:effectLst>
                  <a:outerShdw blurRad="38100" dist="38100" dir="2700000" algn="tl">
                    <a:srgbClr val="000000">
                      <a:alpha val="43137"/>
                    </a:srgbClr>
                  </a:outerShdw>
                </a:effectLst>
              </a:rPr>
              <a:t>the loop</a:t>
            </a:r>
          </a:p>
          <a:p>
            <a:pPr algn="r">
              <a:buFont typeface="Arial" pitchFamily="34" charset="0"/>
              <a:buChar char="•"/>
              <a:defRPr/>
            </a:pPr>
            <a:endParaRPr lang="en-US" sz="1400" dirty="0">
              <a:effectLst>
                <a:outerShdw blurRad="38100" dist="38100" dir="2700000" algn="tl">
                  <a:srgbClr val="000000">
                    <a:alpha val="43137"/>
                  </a:srgbClr>
                </a:outerShdw>
              </a:effectLst>
            </a:endParaRPr>
          </a:p>
          <a:p>
            <a:pPr algn="r">
              <a:buFont typeface="Arial" pitchFamily="34" charset="0"/>
              <a:buChar char="•"/>
              <a:defRPr/>
            </a:pPr>
            <a:r>
              <a:rPr lang="en-US" dirty="0">
                <a:effectLst>
                  <a:outerShdw blurRad="38100" dist="38100" dir="2700000" algn="tl">
                    <a:srgbClr val="000000">
                      <a:alpha val="43137"/>
                    </a:srgbClr>
                  </a:outerShdw>
                </a:effectLst>
              </a:rPr>
              <a:t> Subjective </a:t>
            </a:r>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most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likely outcome”</a:t>
            </a:r>
          </a:p>
          <a:p>
            <a:pPr algn="r">
              <a:buFont typeface="Arial" pitchFamily="34" charset="0"/>
              <a:buChar char="•"/>
              <a:defRPr/>
            </a:pPr>
            <a:endParaRPr lang="en-US" sz="1400" dirty="0"/>
          </a:p>
          <a:p>
            <a:pPr algn="r">
              <a:buFont typeface="Arial" pitchFamily="34" charset="0"/>
              <a:buChar char="•"/>
              <a:defRPr/>
            </a:pPr>
            <a:r>
              <a:rPr lang="en-US" dirty="0">
                <a:effectLst>
                  <a:outerShdw blurRad="38100" dist="38100" dir="2700000" algn="tl">
                    <a:srgbClr val="000000">
                      <a:alpha val="43137"/>
                    </a:srgbClr>
                  </a:outerShdw>
                </a:effectLst>
              </a:rPr>
              <a:t> Automated  </a:t>
            </a:r>
            <a:r>
              <a:rPr lang="en-US" dirty="0" smtClean="0">
                <a:effectLst>
                  <a:outerShdw blurRad="38100" dist="38100" dir="2700000" algn="tl">
                    <a:srgbClr val="000000">
                      <a:alpha val="43137"/>
                    </a:srgbClr>
                  </a:outerShdw>
                </a:effectLst>
              </a:rPr>
              <a:t>grid </a:t>
            </a:r>
            <a:r>
              <a:rPr lang="en-US" dirty="0">
                <a:effectLst>
                  <a:outerShdw blurRad="38100" dist="38100" dir="2700000" algn="tl">
                    <a:srgbClr val="000000">
                      <a:alpha val="43137"/>
                    </a:srgbClr>
                  </a:outerShdw>
                </a:effectLst>
              </a:rPr>
              <a:t>generation</a:t>
            </a:r>
            <a:br>
              <a:rPr lang="en-US" dirty="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(spatial </a:t>
            </a:r>
            <a:r>
              <a:rPr lang="en-US" dirty="0">
                <a:effectLst>
                  <a:outerShdw blurRad="38100" dist="38100" dir="2700000" algn="tl">
                    <a:srgbClr val="000000">
                      <a:alpha val="43137"/>
                    </a:srgbClr>
                  </a:outerShdw>
                </a:effectLst>
              </a:rPr>
              <a:t>consistency)</a:t>
            </a:r>
          </a:p>
          <a:p>
            <a:pPr algn="r">
              <a:buFont typeface="Arial" pitchFamily="34" charset="0"/>
              <a:buChar char="•"/>
              <a:defRPr/>
            </a:pPr>
            <a:endParaRPr lang="en-US" sz="1400" dirty="0">
              <a:effectLst>
                <a:outerShdw blurRad="38100" dist="38100" dir="2700000" algn="tl">
                  <a:srgbClr val="000000">
                    <a:alpha val="43137"/>
                  </a:srgbClr>
                </a:outerShdw>
              </a:effectLst>
            </a:endParaRPr>
          </a:p>
          <a:p>
            <a:pPr algn="r">
              <a:buFont typeface="Arial" pitchFamily="34" charset="0"/>
              <a:buChar char="•"/>
              <a:defRPr/>
            </a:pPr>
            <a:r>
              <a:rPr lang="en-US" dirty="0">
                <a:effectLst>
                  <a:outerShdw blurRad="38100" dist="38100" dir="2700000" algn="tl">
                    <a:srgbClr val="000000">
                      <a:alpha val="43137"/>
                    </a:srgbClr>
                  </a:outerShdw>
                </a:effectLst>
              </a:rPr>
              <a:t> Limited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manual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edits</a:t>
            </a:r>
            <a:endParaRPr lang="en-US" dirty="0">
              <a:effectLst>
                <a:outerShdw blurRad="38100" dist="38100" dir="2700000" algn="tl">
                  <a:srgbClr val="000000">
                    <a:alpha val="43137"/>
                  </a:srgbClr>
                </a:outerShdw>
              </a:effectLst>
            </a:endParaRPr>
          </a:p>
          <a:p>
            <a:pPr>
              <a:buFont typeface="Arial" pitchFamily="34" charset="0"/>
              <a:buChar char="•"/>
              <a:defRPr/>
            </a:pPr>
            <a:endParaRPr lang="en-US" dirty="0">
              <a:solidFill>
                <a:srgbClr val="FFFFFF"/>
              </a:solidFill>
            </a:endParaRPr>
          </a:p>
          <a:p>
            <a:pPr>
              <a:defRPr/>
            </a:pPr>
            <a:endParaRPr lang="en-US" dirty="0">
              <a:solidFill>
                <a:srgbClr val="FFFFFF"/>
              </a:solidFill>
            </a:endParaRPr>
          </a:p>
        </p:txBody>
      </p:sp>
      <p:sp>
        <p:nvSpPr>
          <p:cNvPr id="28" name="TextBox 15"/>
          <p:cNvSpPr txBox="1">
            <a:spLocks noChangeArrowheads="1"/>
          </p:cNvSpPr>
          <p:nvPr/>
        </p:nvSpPr>
        <p:spPr bwMode="auto">
          <a:xfrm>
            <a:off x="2819400" y="4517837"/>
            <a:ext cx="3200400" cy="954107"/>
          </a:xfrm>
          <a:prstGeom prst="rect">
            <a:avLst/>
          </a:prstGeom>
          <a:solidFill>
            <a:schemeClr val="accent6">
              <a:lumMod val="40000"/>
              <a:lumOff val="60000"/>
            </a:schemeClr>
          </a:solidFill>
          <a:ln w="9525">
            <a:noFill/>
            <a:miter lim="800000"/>
            <a:headEnd/>
            <a:tailEnd/>
          </a:ln>
          <a:effectLst>
            <a:innerShdw blurRad="114300">
              <a:prstClr val="black"/>
            </a:innerShdw>
          </a:effectLst>
        </p:spPr>
        <p:txBody>
          <a:bodyPr>
            <a:spAutoFit/>
          </a:bodyPr>
          <a:lstStyle/>
          <a:p>
            <a:pPr algn="ctr">
              <a:defRPr/>
            </a:pPr>
            <a:r>
              <a:rPr lang="en-US" sz="2800" dirty="0"/>
              <a:t>Forecaster adjustment of grids</a:t>
            </a:r>
          </a:p>
        </p:txBody>
      </p:sp>
      <p:pic>
        <p:nvPicPr>
          <p:cNvPr id="27" name="Picture 7" descr="Noaalogo"/>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4800" y="762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11" descr="nws.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001000" y="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66535FF-C964-4AD0-B40C-FE542887D9C4}" type="slidenum">
              <a:rPr lang="en-US" smtClean="0"/>
              <a:pPr/>
              <a:t>32</a:t>
            </a:fld>
            <a:endParaRPr lang="en-US"/>
          </a:p>
        </p:txBody>
      </p:sp>
    </p:spTree>
    <p:extLst>
      <p:ext uri="{BB962C8B-B14F-4D97-AF65-F5344CB8AC3E}">
        <p14:creationId xmlns:p14="http://schemas.microsoft.com/office/powerpoint/2010/main" xmlns="" val="298124903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Shape 306"/>
          <p:cNvSpPr txBox="1">
            <a:spLocks noGrp="1"/>
          </p:cNvSpPr>
          <p:nvPr>
            <p:ph type="body" idx="1"/>
          </p:nvPr>
        </p:nvSpPr>
        <p:spPr>
          <a:xfrm>
            <a:off x="76200" y="4195029"/>
            <a:ext cx="4953000" cy="2185173"/>
          </a:xfrm>
          <a:prstGeom prst="rect">
            <a:avLst/>
          </a:prstGeom>
          <a:noFill/>
          <a:ln>
            <a:noFill/>
          </a:ln>
        </p:spPr>
        <p:txBody>
          <a:bodyPr wrap="square" lIns="91425" tIns="45700" rIns="91425" bIns="45700" anchor="t" anchorCtr="0">
            <a:spAutoFit/>
          </a:bodyPr>
          <a:lstStyle/>
          <a:p>
            <a:pPr marL="342900" marR="0" lvl="0" indent="-342900" algn="l" rtl="0">
              <a:spcBef>
                <a:spcPts val="640"/>
              </a:spcBef>
              <a:spcAft>
                <a:spcPts val="0"/>
              </a:spcAft>
              <a:buClr>
                <a:schemeClr val="dk1"/>
              </a:buClr>
              <a:buSzPct val="98958"/>
              <a:buFont typeface="Arial"/>
              <a:buChar char="•"/>
            </a:pPr>
            <a:r>
              <a:rPr lang="en-US" sz="1800" b="0" i="0" u="none" strike="noStrike" cap="none" baseline="0" dirty="0" smtClean="0">
                <a:solidFill>
                  <a:schemeClr val="dk1"/>
                </a:solidFill>
                <a:latin typeface="Arial" panose="020B0604020202020204" pitchFamily="34" charset="0"/>
                <a:cs typeface="Arial" panose="020B0604020202020204" pitchFamily="34" charset="0"/>
                <a:sym typeface="Times New Roman"/>
              </a:rPr>
              <a:t>WPC operational medium range products deterministic</a:t>
            </a:r>
          </a:p>
          <a:p>
            <a:pPr marL="342900" marR="0" lvl="0" indent="-342900" algn="l" rtl="0">
              <a:spcBef>
                <a:spcPts val="640"/>
              </a:spcBef>
              <a:spcAft>
                <a:spcPts val="0"/>
              </a:spcAft>
              <a:buClr>
                <a:schemeClr val="dk1"/>
              </a:buClr>
              <a:buSzPct val="98958"/>
              <a:buFont typeface="Arial"/>
              <a:buChar char="•"/>
            </a:pPr>
            <a:r>
              <a:rPr lang="en-US" sz="1800" dirty="0" smtClean="0">
                <a:latin typeface="Arial" panose="020B0604020202020204" pitchFamily="34" charset="0"/>
                <a:cs typeface="Arial" panose="020B0604020202020204" pitchFamily="34" charset="0"/>
              </a:rPr>
              <a:t>P</a:t>
            </a:r>
            <a:r>
              <a:rPr lang="en-US" sz="1800" b="0" i="0" u="none" strike="noStrike" cap="none" dirty="0" smtClean="0">
                <a:solidFill>
                  <a:schemeClr val="dk1"/>
                </a:solidFill>
                <a:latin typeface="Arial" panose="020B0604020202020204" pitchFamily="34" charset="0"/>
                <a:cs typeface="Arial" panose="020B0604020202020204" pitchFamily="34" charset="0"/>
                <a:sym typeface="Times New Roman"/>
              </a:rPr>
              <a:t>lans in 2014 include initial development of probabilistic products </a:t>
            </a:r>
          </a:p>
          <a:p>
            <a:pPr marL="342900" marR="0" lvl="0" indent="-342900" algn="l" rtl="0">
              <a:spcBef>
                <a:spcPts val="640"/>
              </a:spcBef>
              <a:spcAft>
                <a:spcPts val="0"/>
              </a:spcAft>
              <a:buClr>
                <a:schemeClr val="dk1"/>
              </a:buClr>
              <a:buSzPct val="98958"/>
              <a:buFont typeface="Arial"/>
              <a:buChar char="•"/>
            </a:pPr>
            <a:r>
              <a:rPr lang="en-US" sz="1800" b="0" i="0" u="none" strike="noStrike" cap="none" dirty="0" smtClean="0">
                <a:solidFill>
                  <a:schemeClr val="dk1"/>
                </a:solidFill>
                <a:latin typeface="Arial" panose="020B0604020202020204" pitchFamily="34" charset="0"/>
                <a:cs typeface="Arial" panose="020B0604020202020204" pitchFamily="34" charset="0"/>
                <a:sym typeface="Times New Roman"/>
              </a:rPr>
              <a:t>Sandy Supplemental will contribute new  blended datasets to improve skill of blended forecasts. </a:t>
            </a:r>
            <a:endParaRPr lang="en-US" sz="1800" b="0" i="0" u="none" strike="noStrike" cap="none" baseline="0" dirty="0" smtClean="0">
              <a:solidFill>
                <a:schemeClr val="dk1"/>
              </a:solidFill>
              <a:latin typeface="Arial" panose="020B0604020202020204" pitchFamily="34" charset="0"/>
              <a:cs typeface="Arial" panose="020B0604020202020204" pitchFamily="34" charset="0"/>
              <a:sym typeface="Times New Roman"/>
            </a:endParaRP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US" sz="3600" b="1" dirty="0" smtClean="0">
                <a:solidFill>
                  <a:schemeClr val="tx1"/>
                </a:solidFill>
                <a:latin typeface="Arial"/>
                <a:ea typeface="Arial"/>
                <a:cs typeface="Arial"/>
                <a:sym typeface="Arial"/>
              </a:rPr>
              <a:t>Medium Range Forecasting</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11"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2"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12"/>
          </p:nvPr>
        </p:nvSpPr>
        <p:spPr>
          <a:xfrm>
            <a:off x="6553200" y="6356350"/>
            <a:ext cx="2133600" cy="365125"/>
          </a:xfrm>
        </p:spPr>
        <p:txBody>
          <a:bodyPr/>
          <a:lstStyle/>
          <a:p>
            <a:fld id="{366535FF-C964-4AD0-B40C-FE542887D9C4}" type="slidenum">
              <a:rPr lang="en-US" sz="1200" smtClean="0">
                <a:solidFill>
                  <a:schemeClr val="bg1">
                    <a:lumMod val="75000"/>
                  </a:schemeClr>
                </a:solidFill>
              </a:rPr>
              <a:pPr/>
              <a:t>33</a:t>
            </a:fld>
            <a:endParaRPr lang="en-US" sz="1200" dirty="0">
              <a:solidFill>
                <a:schemeClr val="bg1">
                  <a:lumMod val="75000"/>
                </a:schemeClr>
              </a:solidFill>
            </a:endParaRPr>
          </a:p>
        </p:txBody>
      </p:sp>
      <p:pic>
        <p:nvPicPr>
          <p:cNvPr id="15" name="Picture 16" descr="spaghetti.gif"/>
          <p:cNvPicPr>
            <a:picLocks noChangeAspect="1"/>
          </p:cNvPicPr>
          <p:nvPr/>
        </p:nvPicPr>
        <p:blipFill rotWithShape="1">
          <a:blip r:embed="rId5" cstate="print">
            <a:extLst>
              <a:ext uri="{28A0092B-C50C-407E-A947-70E740481C1C}">
                <a14:useLocalDpi xmlns:a14="http://schemas.microsoft.com/office/drawing/2010/main" xmlns="" val="0"/>
              </a:ext>
            </a:extLst>
          </a:blip>
          <a:srcRect l="23172" t="22348" r="15228" b="14883"/>
          <a:stretch/>
        </p:blipFill>
        <p:spPr bwMode="auto">
          <a:xfrm>
            <a:off x="703512" y="2057400"/>
            <a:ext cx="2501948" cy="2103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6" descr="Blender_MDR.gif"/>
          <p:cNvPicPr>
            <a:picLocks noChangeAspect="1"/>
          </p:cNvPicPr>
          <p:nvPr/>
        </p:nvPicPr>
        <p:blipFill rotWithShape="1">
          <a:blip r:embed="rId6" cstate="print">
            <a:extLst>
              <a:ext uri="{28A0092B-C50C-407E-A947-70E740481C1C}">
                <a14:useLocalDpi xmlns:a14="http://schemas.microsoft.com/office/drawing/2010/main" xmlns="" val="0"/>
              </a:ext>
            </a:extLst>
          </a:blip>
          <a:srcRect l="24913" t="6876"/>
          <a:stretch/>
        </p:blipFill>
        <p:spPr bwMode="auto">
          <a:xfrm>
            <a:off x="5056705" y="2767914"/>
            <a:ext cx="3858695" cy="343496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620986" y="1295400"/>
            <a:ext cx="2667000" cy="646331"/>
          </a:xfrm>
          <a:prstGeom prst="rect">
            <a:avLst/>
          </a:prstGeom>
          <a:noFill/>
        </p:spPr>
        <p:txBody>
          <a:bodyPr wrap="square" rtlCol="0">
            <a:spAutoFit/>
          </a:bodyPr>
          <a:lstStyle/>
          <a:p>
            <a:pPr algn="ctr"/>
            <a:r>
              <a:rPr lang="en-US" b="1" u="sng" dirty="0" smtClean="0"/>
              <a:t>All International Ensemble Systems</a:t>
            </a:r>
            <a:endParaRPr lang="en-US" b="1" u="sng" dirty="0"/>
          </a:p>
        </p:txBody>
      </p:sp>
      <p:sp>
        <p:nvSpPr>
          <p:cNvPr id="18" name="TextBox 17"/>
          <p:cNvSpPr txBox="1"/>
          <p:nvPr/>
        </p:nvSpPr>
        <p:spPr>
          <a:xfrm>
            <a:off x="4954563" y="2297668"/>
            <a:ext cx="3960837" cy="369332"/>
          </a:xfrm>
          <a:prstGeom prst="rect">
            <a:avLst/>
          </a:prstGeom>
          <a:noFill/>
        </p:spPr>
        <p:txBody>
          <a:bodyPr wrap="square" rtlCol="0">
            <a:spAutoFit/>
          </a:bodyPr>
          <a:lstStyle/>
          <a:p>
            <a:pPr algn="ctr"/>
            <a:r>
              <a:rPr lang="en-US" b="1" u="sng" dirty="0" smtClean="0"/>
              <a:t>WPC “</a:t>
            </a:r>
            <a:r>
              <a:rPr lang="en-US" b="1" u="sng" dirty="0" err="1" smtClean="0"/>
              <a:t>MasterBlender</a:t>
            </a:r>
            <a:r>
              <a:rPr lang="en-US" b="1" u="sng" dirty="0" smtClean="0"/>
              <a:t>”</a:t>
            </a:r>
            <a:endParaRPr lang="en-US" b="1" u="sng" dirty="0"/>
          </a:p>
        </p:txBody>
      </p:sp>
      <p:cxnSp>
        <p:nvCxnSpPr>
          <p:cNvPr id="19" name="Straight Arrow Connector 18"/>
          <p:cNvCxnSpPr/>
          <p:nvPr/>
        </p:nvCxnSpPr>
        <p:spPr>
          <a:xfrm>
            <a:off x="3278485" y="3095996"/>
            <a:ext cx="1676078" cy="133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91728211"/>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26"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44036" name="Picture 4" descr="C:\Users\Wallace Hogsett\Desktop\work files\gefs_AVEHGHTDM_20130601_20131101_f168.gif"/>
          <p:cNvPicPr>
            <a:picLocks noChangeAspect="1" noChangeArrowheads="1"/>
          </p:cNvPicPr>
          <p:nvPr/>
        </p:nvPicPr>
        <p:blipFill>
          <a:blip r:embed="rId3" cstate="print"/>
          <a:srcRect/>
          <a:stretch>
            <a:fillRect/>
          </a:stretch>
        </p:blipFill>
        <p:spPr bwMode="auto">
          <a:xfrm>
            <a:off x="4343400" y="1143000"/>
            <a:ext cx="4632960" cy="2895600"/>
          </a:xfrm>
          <a:prstGeom prst="rect">
            <a:avLst/>
          </a:prstGeom>
          <a:noFill/>
        </p:spPr>
      </p:pic>
      <p:pic>
        <p:nvPicPr>
          <p:cNvPr id="44035" name="Picture 3" descr="C:\Users\Wallace Hogsett\Desktop\work files\ecens_AVEHGHTDM_20130601_20131101_f168.gif"/>
          <p:cNvPicPr>
            <a:picLocks noChangeAspect="1" noChangeArrowheads="1"/>
          </p:cNvPicPr>
          <p:nvPr/>
        </p:nvPicPr>
        <p:blipFill>
          <a:blip r:embed="rId4" cstate="print"/>
          <a:srcRect/>
          <a:stretch>
            <a:fillRect/>
          </a:stretch>
        </p:blipFill>
        <p:spPr bwMode="auto">
          <a:xfrm>
            <a:off x="4343400" y="3810000"/>
            <a:ext cx="4632960" cy="2895600"/>
          </a:xfrm>
          <a:prstGeom prst="rect">
            <a:avLst/>
          </a:prstGeom>
          <a:noFill/>
        </p:spPr>
      </p:pic>
      <p:sp>
        <p:nvSpPr>
          <p:cNvPr id="305" name="Shape 305"/>
          <p:cNvSpPr txBox="1"/>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Clr>
                <a:schemeClr val="dk1"/>
              </a:buClr>
              <a:buSzPct val="25000"/>
              <a:buFont typeface="Times New Roman"/>
              <a:buNone/>
            </a:pPr>
            <a:r>
              <a:rPr lang="en-US" sz="1400" b="0" i="0" u="none" strike="noStrike" cap="none" baseline="0">
                <a:solidFill>
                  <a:srgbClr val="000000"/>
                </a:solidFill>
                <a:latin typeface="Times New Roman"/>
                <a:ea typeface="Times New Roman"/>
                <a:cs typeface="Times New Roman"/>
                <a:sym typeface="Times New Roman"/>
              </a:rPr>
              <a:t>*</a:t>
            </a: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“Outside the Envelope”</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sp>
        <p:nvSpPr>
          <p:cNvPr id="3" name="AutoShape 2"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7" descr="Noaa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11" descr="nws.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7"/>
          <p:cNvSpPr txBox="1">
            <a:spLocks noChangeArrowheads="1"/>
          </p:cNvSpPr>
          <p:nvPr/>
        </p:nvSpPr>
        <p:spPr bwMode="auto">
          <a:xfrm>
            <a:off x="79376" y="1524000"/>
            <a:ext cx="4111624"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rgbClr val="FFFFFF"/>
                </a:solidFill>
                <a:latin typeface="Arial" pitchFamily="34" charset="0"/>
              </a:defRPr>
            </a:lvl1pPr>
            <a:lvl2pPr marL="742950" indent="-285750" eaLnBrk="0" hangingPunct="0">
              <a:defRPr sz="2800">
                <a:solidFill>
                  <a:srgbClr val="FFFFFF"/>
                </a:solidFill>
                <a:latin typeface="Arial" pitchFamily="34" charset="0"/>
              </a:defRPr>
            </a:lvl2pPr>
            <a:lvl3pPr marL="1143000" indent="-228600" eaLnBrk="0" hangingPunct="0">
              <a:defRPr sz="2800">
                <a:solidFill>
                  <a:srgbClr val="FFFFFF"/>
                </a:solidFill>
                <a:latin typeface="Arial" pitchFamily="34" charset="0"/>
              </a:defRPr>
            </a:lvl3pPr>
            <a:lvl4pPr marL="1600200" indent="-228600" eaLnBrk="0" hangingPunct="0">
              <a:defRPr sz="2800">
                <a:solidFill>
                  <a:srgbClr val="FFFFFF"/>
                </a:solidFill>
                <a:latin typeface="Arial" pitchFamily="34" charset="0"/>
              </a:defRPr>
            </a:lvl4pPr>
            <a:lvl5pPr marL="2057400" indent="-228600" eaLnBrk="0" hangingPunct="0">
              <a:defRPr sz="2800">
                <a:solidFill>
                  <a:srgbClr val="FFFFFF"/>
                </a:solidFill>
                <a:latin typeface="Arial" pitchFamily="34" charset="0"/>
              </a:defRPr>
            </a:lvl5pPr>
            <a:lvl6pPr marL="2514600" indent="-228600" eaLnBrk="0" fontAlgn="base" hangingPunct="0">
              <a:spcBef>
                <a:spcPct val="0"/>
              </a:spcBef>
              <a:spcAft>
                <a:spcPct val="0"/>
              </a:spcAft>
              <a:defRPr sz="2800">
                <a:solidFill>
                  <a:srgbClr val="FFFFFF"/>
                </a:solidFill>
                <a:latin typeface="Arial" pitchFamily="34" charset="0"/>
              </a:defRPr>
            </a:lvl6pPr>
            <a:lvl7pPr marL="2971800" indent="-228600" eaLnBrk="0" fontAlgn="base" hangingPunct="0">
              <a:spcBef>
                <a:spcPct val="0"/>
              </a:spcBef>
              <a:spcAft>
                <a:spcPct val="0"/>
              </a:spcAft>
              <a:defRPr sz="2800">
                <a:solidFill>
                  <a:srgbClr val="FFFFFF"/>
                </a:solidFill>
                <a:latin typeface="Arial" pitchFamily="34" charset="0"/>
              </a:defRPr>
            </a:lvl7pPr>
            <a:lvl8pPr marL="3429000" indent="-228600" eaLnBrk="0" fontAlgn="base" hangingPunct="0">
              <a:spcBef>
                <a:spcPct val="0"/>
              </a:spcBef>
              <a:spcAft>
                <a:spcPct val="0"/>
              </a:spcAft>
              <a:defRPr sz="2800">
                <a:solidFill>
                  <a:srgbClr val="FFFFFF"/>
                </a:solidFill>
                <a:latin typeface="Arial" pitchFamily="34" charset="0"/>
              </a:defRPr>
            </a:lvl8pPr>
            <a:lvl9pPr marL="3886200" indent="-228600" eaLnBrk="0" fontAlgn="base" hangingPunct="0">
              <a:spcBef>
                <a:spcPct val="0"/>
              </a:spcBef>
              <a:spcAft>
                <a:spcPct val="0"/>
              </a:spcAft>
              <a:defRPr sz="2800">
                <a:solidFill>
                  <a:srgbClr val="FFFFFF"/>
                </a:solidFill>
                <a:latin typeface="Arial" pitchFamily="34" charset="0"/>
              </a:defRPr>
            </a:lvl9pPr>
          </a:lstStyle>
          <a:p>
            <a:pPr eaLnBrk="1" hangingPunct="1">
              <a:buFontTx/>
              <a:buChar char="-"/>
            </a:pPr>
            <a:r>
              <a:rPr lang="en-US" sz="2000" dirty="0" smtClean="0">
                <a:solidFill>
                  <a:schemeClr val="tx1"/>
                </a:solidFill>
              </a:rPr>
              <a:t> Ensemble forecasts often verify “outside the envelope”</a:t>
            </a:r>
          </a:p>
          <a:p>
            <a:pPr eaLnBrk="1" hangingPunct="1">
              <a:buFontTx/>
              <a:buChar char="-"/>
            </a:pPr>
            <a:endParaRPr lang="en-US" sz="2000" dirty="0" smtClean="0">
              <a:solidFill>
                <a:schemeClr val="tx1"/>
              </a:solidFill>
            </a:endParaRPr>
          </a:p>
          <a:p>
            <a:pPr eaLnBrk="1" hangingPunct="1">
              <a:buFontTx/>
              <a:buChar char="-"/>
            </a:pPr>
            <a:r>
              <a:rPr lang="en-US" sz="2000" dirty="0" smtClean="0">
                <a:solidFill>
                  <a:schemeClr val="tx1"/>
                </a:solidFill>
              </a:rPr>
              <a:t> How often do the GEFS/ECENS 7-day forecasts fail to capture the verifying 500mb height pattern?</a:t>
            </a:r>
          </a:p>
          <a:p>
            <a:pPr eaLnBrk="1" hangingPunct="1">
              <a:buFontTx/>
              <a:buChar char="-"/>
            </a:pPr>
            <a:endParaRPr lang="en-US" sz="2000" dirty="0" smtClean="0">
              <a:solidFill>
                <a:schemeClr val="tx1"/>
              </a:solidFill>
            </a:endParaRPr>
          </a:p>
          <a:p>
            <a:pPr eaLnBrk="1" hangingPunct="1">
              <a:buFontTx/>
              <a:buChar char="-"/>
            </a:pPr>
            <a:r>
              <a:rPr lang="en-US" sz="2000" dirty="0" smtClean="0">
                <a:solidFill>
                  <a:schemeClr val="tx1"/>
                </a:solidFill>
              </a:rPr>
              <a:t> ECENS envelope contains verifying solution more often than GEFS at Day 7. </a:t>
            </a:r>
            <a:endParaRPr lang="en-US" sz="2000" dirty="0" smtClean="0">
              <a:solidFill>
                <a:schemeClr val="tx1"/>
              </a:solidFill>
            </a:endParaRPr>
          </a:p>
          <a:p>
            <a:pPr eaLnBrk="1" hangingPunct="1">
              <a:buFontTx/>
              <a:buChar char="-"/>
            </a:pPr>
            <a:endParaRPr lang="en-US" sz="2000" dirty="0" smtClean="0">
              <a:solidFill>
                <a:schemeClr val="tx1"/>
              </a:solidFill>
            </a:endParaRPr>
          </a:p>
          <a:p>
            <a:pPr eaLnBrk="1" hangingPunct="1">
              <a:buFontTx/>
              <a:buChar char="-"/>
            </a:pPr>
            <a:r>
              <a:rPr lang="en-US" sz="2000" dirty="0" smtClean="0">
                <a:solidFill>
                  <a:schemeClr val="tx1"/>
                </a:solidFill>
              </a:rPr>
              <a:t> *Inclusion of the ECENS would likely improve the reliability of bias-corrected, multi-ensemble systems (e.g., NAEFS)</a:t>
            </a:r>
            <a:endParaRPr lang="en-US" sz="2000" dirty="0" smtClean="0">
              <a:solidFill>
                <a:schemeClr val="tx1"/>
              </a:solidFill>
            </a:endParaRPr>
          </a:p>
        </p:txBody>
      </p:sp>
      <p:sp>
        <p:nvSpPr>
          <p:cNvPr id="31" name="Slide Number Placeholder 5"/>
          <p:cNvSpPr txBox="1">
            <a:spLocks/>
          </p:cNvSpPr>
          <p:nvPr/>
        </p:nvSpPr>
        <p:spPr>
          <a:xfrm>
            <a:off x="6872287" y="6356350"/>
            <a:ext cx="2133600" cy="365125"/>
          </a:xfrm>
          <a:prstGeom prst="rect">
            <a:avLst/>
          </a:prstGeom>
          <a:noFill/>
          <a:ln>
            <a:noFill/>
          </a:ln>
        </p:spPr>
        <p:txBody>
          <a:bodyPr vert="horz" lIns="91425" tIns="91425" rIns="91425" bIns="91425" rtlCol="0" anchor="t" anchorCtr="0"/>
          <a:lstStyle>
            <a:defPPr>
              <a:defRPr lang="en-US"/>
            </a:defPPr>
            <a:lvl1pPr marL="0" marR="0" indent="0" algn="r" defTabSz="914400" rtl="0" eaLnBrk="1" latinLnBrk="0" hangingPunct="1">
              <a:defRPr sz="1400" b="0" i="0" u="none" strike="noStrike" kern="1200" cap="none" baseline="0">
                <a:solidFill>
                  <a:srgbClr val="000000"/>
                </a:solidFill>
                <a:latin typeface="Times New Roman"/>
                <a:ea typeface="Times New Roman"/>
                <a:cs typeface="Times New Roman"/>
                <a:sym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6535FF-C964-4AD0-B40C-FE542887D9C4}" type="slidenum">
              <a:rPr lang="en-US" sz="1200" smtClean="0">
                <a:solidFill>
                  <a:schemeClr val="bg1">
                    <a:lumMod val="75000"/>
                  </a:schemeClr>
                </a:solidFill>
              </a:rPr>
              <a:pPr/>
              <a:t>34</a:t>
            </a:fld>
            <a:endParaRPr lang="en-US" sz="1200" dirty="0">
              <a:solidFill>
                <a:schemeClr val="bg1">
                  <a:lumMod val="75000"/>
                </a:schemeClr>
              </a:solidFill>
            </a:endParaRPr>
          </a:p>
        </p:txBody>
      </p:sp>
      <p:sp>
        <p:nvSpPr>
          <p:cNvPr id="32" name="TextBox 31"/>
          <p:cNvSpPr txBox="1"/>
          <p:nvPr/>
        </p:nvSpPr>
        <p:spPr>
          <a:xfrm>
            <a:off x="4419600" y="1295400"/>
            <a:ext cx="813813" cy="461665"/>
          </a:xfrm>
          <a:prstGeom prst="rect">
            <a:avLst/>
          </a:prstGeom>
          <a:noFill/>
        </p:spPr>
        <p:txBody>
          <a:bodyPr wrap="none" rtlCol="0">
            <a:spAutoFit/>
          </a:bodyPr>
          <a:lstStyle/>
          <a:p>
            <a:r>
              <a:rPr lang="en-US" sz="2400" b="1" dirty="0" smtClean="0">
                <a:solidFill>
                  <a:schemeClr val="bg1"/>
                </a:solidFill>
              </a:rPr>
              <a:t>GEFS</a:t>
            </a:r>
            <a:endParaRPr lang="en-US" sz="2400" b="1" dirty="0">
              <a:solidFill>
                <a:schemeClr val="bg1"/>
              </a:solidFill>
            </a:endParaRPr>
          </a:p>
        </p:txBody>
      </p:sp>
      <p:sp>
        <p:nvSpPr>
          <p:cNvPr id="33" name="TextBox 32"/>
          <p:cNvSpPr txBox="1"/>
          <p:nvPr/>
        </p:nvSpPr>
        <p:spPr>
          <a:xfrm>
            <a:off x="4495800" y="4191000"/>
            <a:ext cx="2594300" cy="461665"/>
          </a:xfrm>
          <a:prstGeom prst="rect">
            <a:avLst/>
          </a:prstGeom>
          <a:noFill/>
        </p:spPr>
        <p:txBody>
          <a:bodyPr wrap="none" rtlCol="0">
            <a:spAutoFit/>
          </a:bodyPr>
          <a:lstStyle/>
          <a:p>
            <a:r>
              <a:rPr lang="en-US" sz="2400" b="1" dirty="0" smtClean="0">
                <a:solidFill>
                  <a:schemeClr val="bg1"/>
                </a:solidFill>
              </a:rPr>
              <a:t>ECMWF ensemble</a:t>
            </a:r>
            <a:endParaRPr lang="en-US" sz="2400" b="1" dirty="0">
              <a:solidFill>
                <a:schemeClr val="bg1"/>
              </a:solidFill>
            </a:endParaRPr>
          </a:p>
        </p:txBody>
      </p:sp>
      <p:sp>
        <p:nvSpPr>
          <p:cNvPr id="44034" name="AutoShape 2" descr="https://mail-attachment.googleusercontent.com/attachment/u/1/?ui=2&amp;ik=227601d0bc&amp;view=att&amp;th=14283f327740cfcc&amp;attid=0.1&amp;disp=inline&amp;realattid=f_hock91840&amp;safe=1&amp;zw&amp;saduie=AG9B_P_20-3O75tTszEmPiFQjh3G&amp;sadet=1385229410800&amp;sads=JUZbe5oPztqW-4YDpEtb2KDHcJ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 name="TextBox 23"/>
          <p:cNvSpPr txBox="1"/>
          <p:nvPr/>
        </p:nvSpPr>
        <p:spPr>
          <a:xfrm>
            <a:off x="2241068" y="6336268"/>
            <a:ext cx="2026132" cy="369332"/>
          </a:xfrm>
          <a:prstGeom prst="rect">
            <a:avLst/>
          </a:prstGeom>
          <a:noFill/>
        </p:spPr>
        <p:txBody>
          <a:bodyPr wrap="none" rtlCol="0">
            <a:spAutoFit/>
          </a:bodyPr>
          <a:lstStyle/>
          <a:p>
            <a:r>
              <a:rPr lang="en-US" dirty="0" smtClean="0"/>
              <a:t>Tony </a:t>
            </a:r>
            <a:r>
              <a:rPr lang="en-US" dirty="0" err="1" smtClean="0"/>
              <a:t>Fracasso</a:t>
            </a:r>
            <a:r>
              <a:rPr lang="en-US" dirty="0" smtClean="0"/>
              <a:t>, WPC</a:t>
            </a:r>
            <a:endParaRPr lang="en-US" dirty="0"/>
          </a:p>
        </p:txBody>
      </p:sp>
      <p:pic>
        <p:nvPicPr>
          <p:cNvPr id="25" name="Picture 1" descr="C:\Users\Wallace Hogsett\Desktop\work files\outside.jpg"/>
          <p:cNvPicPr>
            <a:picLocks noChangeAspect="1" noChangeArrowheads="1"/>
          </p:cNvPicPr>
          <p:nvPr/>
        </p:nvPicPr>
        <p:blipFill>
          <a:blip r:embed="rId7" cstate="print"/>
          <a:srcRect b="29737"/>
          <a:stretch>
            <a:fillRect/>
          </a:stretch>
        </p:blipFill>
        <p:spPr bwMode="auto">
          <a:xfrm>
            <a:off x="4267200" y="1143000"/>
            <a:ext cx="4800600" cy="5638800"/>
          </a:xfrm>
          <a:prstGeom prst="rect">
            <a:avLst/>
          </a:prstGeom>
          <a:noFill/>
        </p:spPr>
      </p:pic>
    </p:spTree>
    <p:extLst>
      <p:ext uri="{BB962C8B-B14F-4D97-AF65-F5344CB8AC3E}">
        <p14:creationId xmlns:p14="http://schemas.microsoft.com/office/powerpoint/2010/main" xmlns="" val="359950419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7" name="Shape 307"/>
          <p:cNvSpPr txBox="1">
            <a:spLocks noGrp="1"/>
          </p:cNvSpPr>
          <p:nvPr>
            <p:ph type="title"/>
          </p:nvPr>
        </p:nvSpPr>
        <p:spPr>
          <a:xfrm>
            <a:off x="1143000" y="-30232"/>
            <a:ext cx="7162800" cy="1200288"/>
          </a:xfrm>
          <a:prstGeom prst="rect">
            <a:avLst/>
          </a:prstGeom>
          <a:noFill/>
          <a:ln>
            <a:noFill/>
          </a:ln>
        </p:spPr>
        <p:txBody>
          <a:bodyPr wrap="square"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US" sz="3600" b="1" dirty="0" smtClean="0">
                <a:solidFill>
                  <a:schemeClr val="tx1"/>
                </a:solidFill>
                <a:latin typeface="Arial"/>
                <a:ea typeface="Arial"/>
                <a:cs typeface="Arial"/>
                <a:sym typeface="Arial"/>
              </a:rPr>
              <a:t>Medium Range Hazards:</a:t>
            </a:r>
            <a:br>
              <a:rPr lang="en-US" sz="3600" b="1" dirty="0" smtClean="0">
                <a:solidFill>
                  <a:schemeClr val="tx1"/>
                </a:solidFill>
                <a:latin typeface="Arial"/>
                <a:ea typeface="Arial"/>
                <a:cs typeface="Arial"/>
                <a:sym typeface="Arial"/>
              </a:rPr>
            </a:br>
            <a:r>
              <a:rPr lang="en-US" sz="3600" b="1" dirty="0" smtClean="0">
                <a:solidFill>
                  <a:schemeClr val="tx1"/>
                </a:solidFill>
                <a:latin typeface="Arial"/>
                <a:ea typeface="Arial"/>
                <a:cs typeface="Arial"/>
                <a:sym typeface="Arial"/>
              </a:rPr>
              <a:t>Extreme Forecast Index (EFI)</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11"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2"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12"/>
          </p:nvPr>
        </p:nvSpPr>
        <p:spPr>
          <a:xfrm>
            <a:off x="6553200" y="6356350"/>
            <a:ext cx="2133600" cy="365125"/>
          </a:xfrm>
        </p:spPr>
        <p:txBody>
          <a:bodyPr/>
          <a:lstStyle/>
          <a:p>
            <a:fld id="{366535FF-C964-4AD0-B40C-FE542887D9C4}" type="slidenum">
              <a:rPr lang="en-US" sz="1200" smtClean="0">
                <a:solidFill>
                  <a:schemeClr val="bg1">
                    <a:lumMod val="75000"/>
                  </a:schemeClr>
                </a:solidFill>
              </a:rPr>
              <a:pPr/>
              <a:t>35</a:t>
            </a:fld>
            <a:endParaRPr lang="en-US" sz="1200" dirty="0">
              <a:solidFill>
                <a:schemeClr val="bg1">
                  <a:lumMod val="75000"/>
                </a:schemeClr>
              </a:solidFill>
            </a:endParaRPr>
          </a:p>
        </p:txBody>
      </p:sp>
      <p:sp>
        <p:nvSpPr>
          <p:cNvPr id="18" name="TextBox 17"/>
          <p:cNvSpPr txBox="1"/>
          <p:nvPr/>
        </p:nvSpPr>
        <p:spPr>
          <a:xfrm>
            <a:off x="609600" y="5715000"/>
            <a:ext cx="3581400" cy="923330"/>
          </a:xfrm>
          <a:prstGeom prst="rect">
            <a:avLst/>
          </a:prstGeom>
          <a:solidFill>
            <a:schemeClr val="bg1"/>
          </a:solidFill>
        </p:spPr>
        <p:txBody>
          <a:bodyPr wrap="square" rtlCol="0">
            <a:spAutoFit/>
          </a:bodyPr>
          <a:lstStyle/>
          <a:p>
            <a:r>
              <a:rPr lang="en-US" dirty="0" smtClean="0"/>
              <a:t>00Z 9/30/2013</a:t>
            </a:r>
          </a:p>
          <a:p>
            <a:r>
              <a:rPr lang="en-US" dirty="0" smtClean="0"/>
              <a:t>Figure courtesy Tim </a:t>
            </a:r>
            <a:r>
              <a:rPr lang="en-US" dirty="0" err="1" smtClean="0"/>
              <a:t>Hewson</a:t>
            </a:r>
            <a:r>
              <a:rPr lang="en-US" dirty="0" smtClean="0"/>
              <a:t>, ECMWF</a:t>
            </a:r>
            <a:endParaRPr lang="en-US" dirty="0"/>
          </a:p>
        </p:txBody>
      </p:sp>
      <p:sp>
        <p:nvSpPr>
          <p:cNvPr id="23" name="Rectangle 22"/>
          <p:cNvSpPr/>
          <p:nvPr/>
        </p:nvSpPr>
        <p:spPr>
          <a:xfrm>
            <a:off x="4435988" y="3786262"/>
            <a:ext cx="4084638" cy="2862322"/>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Goal: Identify “extreme” events relative to model climatology. </a:t>
            </a:r>
          </a:p>
          <a:p>
            <a:endParaRPr lang="en-US" sz="2000" dirty="0">
              <a:latin typeface="Arial" panose="020B0604020202020204" pitchFamily="34" charset="0"/>
              <a:cs typeface="Arial" panose="020B0604020202020204" pitchFamily="34" charset="0"/>
            </a:endParaRPr>
          </a:p>
          <a:p>
            <a:r>
              <a:rPr lang="en-US" sz="2000" u="sng" dirty="0" smtClean="0">
                <a:latin typeface="Arial" panose="020B0604020202020204" pitchFamily="34" charset="0"/>
                <a:cs typeface="Arial" panose="020B0604020202020204" pitchFamily="34" charset="0"/>
              </a:rPr>
              <a:t>Requires robust reforecast dataset.</a:t>
            </a:r>
          </a:p>
          <a:p>
            <a:endParaRPr lang="en-US" sz="2000" u="sng"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WPC-ESRL collaboration to produce EFI using GEFS system</a:t>
            </a:r>
          </a:p>
          <a:p>
            <a:pPr marL="342900" indent="-342900">
              <a:buFontTx/>
              <a:buChar char="-"/>
            </a:pPr>
            <a:endParaRPr lang="en-US" sz="2000" dirty="0"/>
          </a:p>
        </p:txBody>
      </p:sp>
      <p:sp>
        <p:nvSpPr>
          <p:cNvPr id="2" name="AutoShape 2" descr="https://mail-attachment.googleusercontent.com/attachment/u/0/?ui=2&amp;ik=227601d0bc&amp;view=att&amp;th=1415c7caf736e51e&amp;attid=0.2&amp;disp=inline&amp;realattid=f_hm2kx7ec1&amp;safe=1&amp;zw&amp;saduie=AG9B_P_20-3O75tTszEmPiFQjh3G&amp;sadet=1380829687534&amp;sads=1foBp0qmztjDOZfXu7-Y2DX3cE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descr="C:\Users\wallace.hogsett\Desktop\PacNW_EFI.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7841" t="28556" r="71771" b="38491"/>
          <a:stretch/>
        </p:blipFill>
        <p:spPr bwMode="auto">
          <a:xfrm>
            <a:off x="685800" y="1618220"/>
            <a:ext cx="3553097" cy="4063034"/>
          </a:xfrm>
          <a:prstGeom prst="rect">
            <a:avLst/>
          </a:prstGeom>
          <a:noFill/>
          <a:ln>
            <a:solidFill>
              <a:srgbClr val="000000"/>
            </a:solidFill>
          </a:ln>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4267200" y="1600199"/>
            <a:ext cx="3200400" cy="2133601"/>
            <a:chOff x="4267200" y="1600199"/>
            <a:chExt cx="4724400" cy="3048001"/>
          </a:xfrm>
        </p:grpSpPr>
        <p:pic>
          <p:nvPicPr>
            <p:cNvPr id="8196" name="Picture 4" descr="C:\Users\wallace.hogsett\Desktop\PacNW_EFI.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714" t="89132" r="81833" b="6564"/>
            <a:stretch/>
          </p:blipFill>
          <p:spPr bwMode="auto">
            <a:xfrm>
              <a:off x="4267200" y="1600199"/>
              <a:ext cx="3372156" cy="710529"/>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4" descr="C:\Users\wallace.hogsett\Desktop\PacNW_EFI.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8129" t="89132" r="12286" b="5963"/>
            <a:stretch/>
          </p:blipFill>
          <p:spPr bwMode="auto">
            <a:xfrm>
              <a:off x="4343400" y="3062542"/>
              <a:ext cx="4648200" cy="823658"/>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4" descr="C:\Users\wallace.hogsett\Desktop\PacNW_EFI.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4995" t="89132" r="36900" b="6183"/>
            <a:stretch/>
          </p:blipFill>
          <p:spPr bwMode="auto">
            <a:xfrm>
              <a:off x="4572000" y="3868783"/>
              <a:ext cx="4257676" cy="779417"/>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4" descr="C:\Users\wallace.hogsett\Desktop\PacNW_EFI.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0039" t="89132" r="61202" b="6434"/>
            <a:stretch/>
          </p:blipFill>
          <p:spPr bwMode="auto">
            <a:xfrm>
              <a:off x="4343400" y="2322526"/>
              <a:ext cx="4337587" cy="72547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773798367"/>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lstStyle/>
          <a:p>
            <a:r>
              <a:rPr lang="en-US" b="1" dirty="0"/>
              <a:t>W</a:t>
            </a:r>
            <a:r>
              <a:rPr lang="en-US" b="1" dirty="0" smtClean="0"/>
              <a:t>PC “Wish List”</a:t>
            </a:r>
            <a:endParaRPr lang="en-US" b="1" dirty="0"/>
          </a:p>
        </p:txBody>
      </p:sp>
      <p:sp>
        <p:nvSpPr>
          <p:cNvPr id="5" name="Shape 306"/>
          <p:cNvSpPr txBox="1">
            <a:spLocks/>
          </p:cNvSpPr>
          <p:nvPr/>
        </p:nvSpPr>
        <p:spPr>
          <a:xfrm>
            <a:off x="228600" y="1313597"/>
            <a:ext cx="8732838" cy="4724330"/>
          </a:xfrm>
          <a:prstGeom prst="rect">
            <a:avLst/>
          </a:prstGeom>
          <a:noFill/>
          <a:ln>
            <a:noFill/>
          </a:ln>
        </p:spPr>
        <p:txBody>
          <a:bodyPr vert="horz" wrap="square" lIns="91425" tIns="45700" rIns="91425" bIns="45700" rtlCol="0" anchor="t" anchorCtr="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640"/>
              </a:spcBef>
              <a:buClr>
                <a:schemeClr val="dk1"/>
              </a:buClr>
              <a:buSzPct val="98958"/>
              <a:buFont typeface="Arial"/>
              <a:buChar char="•"/>
            </a:pPr>
            <a:r>
              <a:rPr lang="en-US" sz="2400" dirty="0">
                <a:solidFill>
                  <a:schemeClr val="dk1"/>
                </a:solidFill>
                <a:latin typeface="Times New Roman"/>
                <a:ea typeface="Times New Roman"/>
                <a:cs typeface="Times New Roman"/>
                <a:sym typeface="Times New Roman"/>
              </a:rPr>
              <a:t>Operationalize NAEFS bias-corrected, downscaled fields</a:t>
            </a:r>
            <a:r>
              <a:rPr lang="en-US" sz="2400" dirty="0" smtClean="0">
                <a:solidFill>
                  <a:schemeClr val="dk1"/>
                </a:solidFill>
                <a:latin typeface="Times New Roman"/>
                <a:ea typeface="Times New Roman"/>
                <a:cs typeface="Times New Roman"/>
                <a:sym typeface="Times New Roman"/>
              </a:rPr>
              <a:t>.</a:t>
            </a:r>
          </a:p>
          <a:p>
            <a:pPr marL="800100" lvl="1" indent="-342900" algn="l">
              <a:spcBef>
                <a:spcPts val="640"/>
              </a:spcBef>
              <a:buClr>
                <a:schemeClr val="dk1"/>
              </a:buClr>
              <a:buSzPct val="98958"/>
              <a:buFont typeface="Arial"/>
              <a:buChar char="•"/>
            </a:pPr>
            <a:r>
              <a:rPr lang="en-US" sz="2000" i="1" dirty="0" smtClean="0">
                <a:solidFill>
                  <a:schemeClr val="dk1"/>
                </a:solidFill>
                <a:latin typeface="Times New Roman"/>
                <a:ea typeface="Times New Roman"/>
                <a:cs typeface="Times New Roman"/>
                <a:sym typeface="Times New Roman"/>
              </a:rPr>
              <a:t>Inclusion of ECMWF ensemble in NAEFS is critical</a:t>
            </a:r>
            <a:endParaRPr lang="en-US" sz="2000" i="1" dirty="0">
              <a:solidFill>
                <a:schemeClr val="dk1"/>
              </a:solidFill>
              <a:latin typeface="Times New Roman"/>
              <a:ea typeface="Times New Roman"/>
              <a:cs typeface="Times New Roman"/>
              <a:sym typeface="Times New Roman"/>
            </a:endParaRPr>
          </a:p>
          <a:p>
            <a:pPr marL="342900" indent="-342900" algn="l">
              <a:spcBef>
                <a:spcPts val="640"/>
              </a:spcBef>
              <a:buClr>
                <a:schemeClr val="dk1"/>
              </a:buClr>
              <a:buSzPct val="98958"/>
              <a:buFont typeface="Arial"/>
              <a:buChar char="•"/>
            </a:pPr>
            <a:r>
              <a:rPr lang="en-US" sz="2400" dirty="0" smtClean="0">
                <a:solidFill>
                  <a:schemeClr val="dk1"/>
                </a:solidFill>
                <a:latin typeface="Times New Roman"/>
                <a:ea typeface="Times New Roman"/>
                <a:cs typeface="Times New Roman"/>
                <a:sym typeface="Times New Roman"/>
              </a:rPr>
              <a:t>Improved spread-error characteristics of GEFS</a:t>
            </a:r>
          </a:p>
          <a:p>
            <a:pPr marL="342900" indent="-342900" algn="l">
              <a:spcBef>
                <a:spcPts val="640"/>
              </a:spcBef>
              <a:buClr>
                <a:schemeClr val="dk1"/>
              </a:buClr>
              <a:buSzPct val="98958"/>
              <a:buFont typeface="Arial"/>
              <a:buChar char="•"/>
            </a:pPr>
            <a:r>
              <a:rPr lang="en-US" sz="2400" dirty="0" smtClean="0">
                <a:solidFill>
                  <a:schemeClr val="dk1"/>
                </a:solidFill>
                <a:latin typeface="Times New Roman"/>
                <a:ea typeface="Times New Roman"/>
                <a:cs typeface="Times New Roman"/>
                <a:sym typeface="Times New Roman"/>
              </a:rPr>
              <a:t>Routine reforecasts to facilitate development of ensemble-derived </a:t>
            </a:r>
            <a:r>
              <a:rPr lang="en-US" sz="2400" dirty="0">
                <a:solidFill>
                  <a:schemeClr val="dk1"/>
                </a:solidFill>
                <a:latin typeface="Times New Roman"/>
                <a:ea typeface="Times New Roman"/>
                <a:cs typeface="Times New Roman"/>
                <a:sym typeface="Times New Roman"/>
              </a:rPr>
              <a:t>products: e.g., EFI, improved </a:t>
            </a:r>
            <a:r>
              <a:rPr lang="en-US" sz="2400" dirty="0" smtClean="0">
                <a:solidFill>
                  <a:schemeClr val="dk1"/>
                </a:solidFill>
                <a:latin typeface="Times New Roman"/>
                <a:ea typeface="Times New Roman"/>
                <a:cs typeface="Times New Roman"/>
                <a:sym typeface="Times New Roman"/>
              </a:rPr>
              <a:t>clusters, hazard outlooks</a:t>
            </a:r>
            <a:endParaRPr lang="en-US" sz="2400" dirty="0">
              <a:solidFill>
                <a:schemeClr val="dk1"/>
              </a:solidFill>
              <a:latin typeface="Times New Roman"/>
              <a:ea typeface="Times New Roman"/>
              <a:cs typeface="Times New Roman"/>
              <a:sym typeface="Times New Roman"/>
            </a:endParaRPr>
          </a:p>
          <a:p>
            <a:pPr marL="342900" indent="-342900" algn="l">
              <a:spcBef>
                <a:spcPts val="640"/>
              </a:spcBef>
              <a:buClr>
                <a:schemeClr val="dk1"/>
              </a:buClr>
              <a:buSzPct val="98958"/>
              <a:buFont typeface="Arial"/>
              <a:buChar char="•"/>
            </a:pPr>
            <a:r>
              <a:rPr lang="en-US" sz="2400" dirty="0" smtClean="0">
                <a:solidFill>
                  <a:schemeClr val="dk1"/>
                </a:solidFill>
                <a:latin typeface="Times New Roman"/>
                <a:ea typeface="Times New Roman"/>
                <a:cs typeface="Times New Roman"/>
                <a:sym typeface="Times New Roman"/>
              </a:rPr>
              <a:t>Accelerate implementation of HRRRE</a:t>
            </a:r>
          </a:p>
          <a:p>
            <a:pPr marL="342900" indent="-342900" algn="l">
              <a:spcBef>
                <a:spcPts val="640"/>
              </a:spcBef>
              <a:buClr>
                <a:schemeClr val="dk1"/>
              </a:buClr>
              <a:buSzPct val="98958"/>
              <a:buFont typeface="Arial"/>
              <a:buChar char="•"/>
            </a:pPr>
            <a:r>
              <a:rPr lang="en-US" sz="2400" dirty="0" smtClean="0">
                <a:solidFill>
                  <a:schemeClr val="dk1"/>
                </a:solidFill>
                <a:latin typeface="Times New Roman"/>
                <a:ea typeface="Times New Roman"/>
                <a:cs typeface="Times New Roman"/>
                <a:sym typeface="Times New Roman"/>
              </a:rPr>
              <a:t>Standard pre-implementation verification of ensemble systems</a:t>
            </a:r>
          </a:p>
          <a:p>
            <a:pPr marL="800100" lvl="1" indent="-342900" algn="l">
              <a:spcBef>
                <a:spcPts val="640"/>
              </a:spcBef>
              <a:buClr>
                <a:schemeClr val="dk1"/>
              </a:buClr>
              <a:buSzPct val="98958"/>
              <a:buFont typeface="Arial"/>
              <a:buChar char="•"/>
            </a:pPr>
            <a:r>
              <a:rPr lang="en-US" sz="2000" dirty="0" smtClean="0">
                <a:solidFill>
                  <a:schemeClr val="dk1"/>
                </a:solidFill>
                <a:latin typeface="Times New Roman"/>
                <a:ea typeface="Times New Roman"/>
                <a:cs typeface="Times New Roman"/>
                <a:sym typeface="Times New Roman"/>
              </a:rPr>
              <a:t>Probabilistic QPF (snow and liquid) and low tracks</a:t>
            </a:r>
          </a:p>
          <a:p>
            <a:pPr marL="342900" indent="-342900" algn="l">
              <a:spcBef>
                <a:spcPts val="640"/>
              </a:spcBef>
              <a:buClr>
                <a:schemeClr val="dk1"/>
              </a:buClr>
              <a:buSzPct val="98958"/>
              <a:buFont typeface="Arial"/>
              <a:buChar char="•"/>
            </a:pPr>
            <a:r>
              <a:rPr lang="en-US" sz="2400" dirty="0" smtClean="0">
                <a:solidFill>
                  <a:schemeClr val="dk1"/>
                </a:solidFill>
                <a:latin typeface="Times New Roman"/>
                <a:ea typeface="Times New Roman"/>
                <a:cs typeface="Times New Roman"/>
                <a:sym typeface="Times New Roman"/>
              </a:rPr>
              <a:t>Improved snowfall forecasts (microphysics, land use, ensembles)</a:t>
            </a:r>
          </a:p>
          <a:p>
            <a:pPr marL="342900" indent="-342900" algn="l">
              <a:spcBef>
                <a:spcPts val="640"/>
              </a:spcBef>
              <a:buClr>
                <a:schemeClr val="dk1"/>
              </a:buClr>
              <a:buSzPct val="98958"/>
              <a:buFont typeface="Arial"/>
              <a:buChar char="•"/>
            </a:pPr>
            <a:r>
              <a:rPr lang="en-US" sz="2400" dirty="0" err="1" smtClean="0">
                <a:solidFill>
                  <a:schemeClr val="dk1"/>
                </a:solidFill>
                <a:latin typeface="Times New Roman"/>
                <a:ea typeface="Times New Roman"/>
                <a:cs typeface="Times New Roman"/>
                <a:sym typeface="Times New Roman"/>
              </a:rPr>
              <a:t>HiRes</a:t>
            </a:r>
            <a:r>
              <a:rPr lang="en-US" sz="2400" dirty="0" smtClean="0">
                <a:solidFill>
                  <a:schemeClr val="dk1"/>
                </a:solidFill>
                <a:latin typeface="Times New Roman"/>
                <a:ea typeface="Times New Roman"/>
                <a:cs typeface="Times New Roman"/>
                <a:sym typeface="Times New Roman"/>
              </a:rPr>
              <a:t> window runs not preempted by hurricane models</a:t>
            </a:r>
          </a:p>
          <a:p>
            <a:pPr marL="342900" indent="-342900" algn="l">
              <a:spcBef>
                <a:spcPts val="640"/>
              </a:spcBef>
              <a:buClr>
                <a:schemeClr val="dk1"/>
              </a:buClr>
              <a:buSzPct val="98958"/>
              <a:buFont typeface="Arial"/>
              <a:buChar char="•"/>
            </a:pPr>
            <a:r>
              <a:rPr lang="en-US" sz="2400" dirty="0" smtClean="0">
                <a:solidFill>
                  <a:schemeClr val="dk1"/>
                </a:solidFill>
                <a:latin typeface="Times New Roman"/>
                <a:ea typeface="Times New Roman"/>
                <a:cs typeface="Times New Roman"/>
                <a:sym typeface="Times New Roman"/>
              </a:rPr>
              <a:t>Improved updating of Stage IV QPE</a:t>
            </a:r>
          </a:p>
        </p:txBody>
      </p:sp>
      <p:sp>
        <p:nvSpPr>
          <p:cNvPr id="6"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7" name="Picture 7" descr="Noaa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descr="nws.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366535FF-C964-4AD0-B40C-FE542887D9C4}" type="slidenum">
              <a:rPr lang="en-US" smtClean="0"/>
              <a:pPr/>
              <a:t>36</a:t>
            </a:fld>
            <a:endParaRPr lang="en-US" dirty="0"/>
          </a:p>
        </p:txBody>
      </p:sp>
      <p:pic>
        <p:nvPicPr>
          <p:cNvPr id="43010" name="Picture 2" descr="http://us.123rf.com/400wm/400/400/noedelhap/noedelhap1108/noedelhap110800004/10410722-santa-claus.jpg"/>
          <p:cNvPicPr>
            <a:picLocks noChangeAspect="1" noChangeArrowheads="1"/>
          </p:cNvPicPr>
          <p:nvPr/>
        </p:nvPicPr>
        <p:blipFill>
          <a:blip r:embed="rId4" cstate="print"/>
          <a:srcRect l="6513" t="2326" r="7415" b="2326"/>
          <a:stretch>
            <a:fillRect/>
          </a:stretch>
        </p:blipFill>
        <p:spPr bwMode="auto">
          <a:xfrm>
            <a:off x="6742771" y="0"/>
            <a:ext cx="724829" cy="1143000"/>
          </a:xfrm>
          <a:prstGeom prst="rect">
            <a:avLst/>
          </a:prstGeom>
          <a:noFill/>
        </p:spPr>
      </p:pic>
    </p:spTree>
    <p:extLst>
      <p:ext uri="{BB962C8B-B14F-4D97-AF65-F5344CB8AC3E}">
        <p14:creationId xmlns:p14="http://schemas.microsoft.com/office/powerpoint/2010/main" xmlns="" val="608452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Shape 306"/>
          <p:cNvSpPr txBox="1">
            <a:spLocks noGrp="1"/>
          </p:cNvSpPr>
          <p:nvPr>
            <p:ph type="body" idx="1"/>
          </p:nvPr>
        </p:nvSpPr>
        <p:spPr>
          <a:xfrm>
            <a:off x="234949" y="1594555"/>
            <a:ext cx="8686800" cy="4893607"/>
          </a:xfrm>
          <a:prstGeom prst="rect">
            <a:avLst/>
          </a:prstGeom>
          <a:noFill/>
          <a:ln>
            <a:noFill/>
          </a:ln>
        </p:spPr>
        <p:txBody>
          <a:bodyPr wrap="square" lIns="91425" tIns="45700" rIns="91425" bIns="45700" anchor="t" anchorCtr="0">
            <a:spAutoFit/>
          </a:bodyPr>
          <a:lstStyle/>
          <a:p>
            <a:pPr marL="342900" marR="0" lvl="0" indent="-342900" algn="l" rtl="0">
              <a:spcBef>
                <a:spcPts val="640"/>
              </a:spcBef>
              <a:spcAft>
                <a:spcPts val="0"/>
              </a:spcAft>
              <a:buClr>
                <a:schemeClr val="dk1"/>
              </a:buClr>
              <a:buSzPct val="98958"/>
              <a:buFont typeface="Arial"/>
              <a:buChar char="•"/>
            </a:pPr>
            <a:r>
              <a:rPr lang="en-US" dirty="0" smtClean="0"/>
              <a:t>Timely, reliable, and high-quality </a:t>
            </a:r>
            <a:r>
              <a:rPr lang="en-US" sz="3200" b="0" i="0" u="none" strike="noStrike" cap="none" baseline="0" dirty="0" smtClean="0">
                <a:solidFill>
                  <a:schemeClr val="dk1"/>
                </a:solidFill>
                <a:latin typeface="Times New Roman"/>
                <a:ea typeface="Times New Roman"/>
                <a:cs typeface="Times New Roman"/>
                <a:sym typeface="Times New Roman"/>
              </a:rPr>
              <a:t>model suite</a:t>
            </a:r>
          </a:p>
          <a:p>
            <a:pPr lvl="1" indent="-342900">
              <a:spcBef>
                <a:spcPts val="640"/>
              </a:spcBef>
              <a:buSzPct val="98958"/>
            </a:pPr>
            <a:r>
              <a:rPr lang="en-US" sz="2400" dirty="0" smtClean="0"/>
              <a:t>Full scale coverage: synoptic to </a:t>
            </a:r>
            <a:r>
              <a:rPr lang="en-US" sz="2400" dirty="0" err="1" smtClean="0"/>
              <a:t>mesoscale</a:t>
            </a:r>
            <a:endParaRPr lang="en-US" sz="2400" b="0" i="0" u="none" strike="noStrike" cap="none" baseline="0" dirty="0" smtClean="0">
              <a:solidFill>
                <a:schemeClr val="dk1"/>
              </a:solidFill>
              <a:latin typeface="Times New Roman"/>
              <a:ea typeface="Times New Roman"/>
              <a:cs typeface="Times New Roman"/>
              <a:sym typeface="Times New Roman"/>
            </a:endParaRPr>
          </a:p>
          <a:p>
            <a:pPr marL="342900" marR="0" lvl="0" indent="-342900" algn="l" rtl="0">
              <a:spcBef>
                <a:spcPts val="640"/>
              </a:spcBef>
              <a:spcAft>
                <a:spcPts val="0"/>
              </a:spcAft>
              <a:buClr>
                <a:schemeClr val="dk1"/>
              </a:buClr>
              <a:buSzPct val="98958"/>
              <a:buFont typeface="Arial"/>
              <a:buChar char="•"/>
            </a:pPr>
            <a:r>
              <a:rPr lang="en-US" dirty="0" smtClean="0"/>
              <a:t>Collaborative WPC-EMC/NCO interactions:</a:t>
            </a:r>
          </a:p>
          <a:p>
            <a:pPr lvl="1" indent="-342900">
              <a:spcBef>
                <a:spcPts val="640"/>
              </a:spcBef>
              <a:buSzPct val="98958"/>
            </a:pPr>
            <a:r>
              <a:rPr lang="en-US" sz="2400" dirty="0" smtClean="0"/>
              <a:t>HMT-WPC </a:t>
            </a:r>
            <a:r>
              <a:rPr lang="en-US" sz="2400" dirty="0" err="1" smtClean="0"/>
              <a:t>Testbed</a:t>
            </a:r>
            <a:r>
              <a:rPr lang="en-US" sz="2400" dirty="0" smtClean="0"/>
              <a:t> activities</a:t>
            </a:r>
          </a:p>
          <a:p>
            <a:pPr lvl="1" indent="-342900">
              <a:spcBef>
                <a:spcPts val="640"/>
              </a:spcBef>
              <a:buSzPct val="98958"/>
            </a:pPr>
            <a:r>
              <a:rPr lang="en-US" sz="2400" dirty="0" smtClean="0"/>
              <a:t>Model Evaluation Group (MEG) and Synergy meetings</a:t>
            </a:r>
          </a:p>
          <a:p>
            <a:pPr lvl="1" indent="-342900">
              <a:spcBef>
                <a:spcPts val="640"/>
              </a:spcBef>
              <a:buSzPct val="98958"/>
            </a:pPr>
            <a:r>
              <a:rPr lang="en-US" sz="2400" dirty="0" smtClean="0"/>
              <a:t>Sandy Supplemental Activities</a:t>
            </a:r>
          </a:p>
          <a:p>
            <a:pPr lvl="1" indent="-342900">
              <a:spcBef>
                <a:spcPts val="640"/>
              </a:spcBef>
              <a:buSzPct val="98958"/>
            </a:pPr>
            <a:r>
              <a:rPr lang="en-US" sz="2400" dirty="0" smtClean="0"/>
              <a:t>AWIPS2 Transition meetings</a:t>
            </a:r>
          </a:p>
          <a:p>
            <a:pPr lvl="1" indent="-342900">
              <a:spcBef>
                <a:spcPts val="640"/>
              </a:spcBef>
              <a:buSzPct val="98958"/>
            </a:pPr>
            <a:r>
              <a:rPr lang="en-US" sz="2400" dirty="0" smtClean="0"/>
              <a:t>Ongoing projects: model upgrades, evaluations, etc.</a:t>
            </a:r>
          </a:p>
          <a:p>
            <a:pPr marL="342900" marR="0" lvl="0" indent="-342900" algn="l" rtl="0">
              <a:spcBef>
                <a:spcPts val="640"/>
              </a:spcBef>
              <a:spcAft>
                <a:spcPts val="0"/>
              </a:spcAft>
              <a:buClr>
                <a:schemeClr val="dk1"/>
              </a:buClr>
              <a:buSzPct val="98958"/>
              <a:buFont typeface="Arial"/>
              <a:buChar char="•"/>
            </a:pPr>
            <a:r>
              <a:rPr lang="en-US" dirty="0"/>
              <a:t>W</a:t>
            </a:r>
            <a:r>
              <a:rPr lang="en-US" dirty="0" smtClean="0"/>
              <a:t>PC looks forward to continuing and expanding the interactions</a:t>
            </a:r>
            <a:endParaRPr lang="en-US" sz="3200" b="0" i="0" u="none" strike="noStrike" cap="none" baseline="0" dirty="0">
              <a:solidFill>
                <a:schemeClr val="dk1"/>
              </a:solidFill>
              <a:latin typeface="Times New Roman"/>
              <a:ea typeface="Times New Roman"/>
              <a:cs typeface="Times New Roman"/>
              <a:sym typeface="Times New Roman"/>
            </a:endParaRP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US" sz="3600" b="1" i="0" u="none" strike="noStrike" cap="none" baseline="0" dirty="0" smtClean="0">
                <a:solidFill>
                  <a:schemeClr val="tx1"/>
                </a:solidFill>
                <a:latin typeface="Arial"/>
                <a:ea typeface="Arial"/>
                <a:cs typeface="Arial"/>
                <a:sym typeface="Arial"/>
              </a:rPr>
              <a:t>Thank you to EMC and NCO</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sp>
        <p:nvSpPr>
          <p:cNvPr id="10"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1"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5"/>
          <p:cNvSpPr txBox="1">
            <a:spLocks/>
          </p:cNvSpPr>
          <p:nvPr/>
        </p:nvSpPr>
        <p:spPr>
          <a:xfrm>
            <a:off x="6553200" y="6356350"/>
            <a:ext cx="2133600" cy="365125"/>
          </a:xfrm>
          <a:prstGeom prst="rect">
            <a:avLst/>
          </a:prstGeom>
          <a:noFill/>
          <a:ln>
            <a:noFill/>
          </a:ln>
        </p:spPr>
        <p:txBody>
          <a:bodyPr vert="horz" lIns="91425" tIns="91425" rIns="91425" bIns="91425" rtlCol="0" anchor="t" anchorCtr="0"/>
          <a:lstStyle>
            <a:defPPr>
              <a:defRPr lang="en-US"/>
            </a:defPPr>
            <a:lvl1pPr marL="0" marR="0" indent="0" algn="r" defTabSz="914400" rtl="0" eaLnBrk="1" latinLnBrk="0" hangingPunct="1">
              <a:defRPr sz="1400" b="0" i="0" u="none" strike="noStrike" kern="1200" cap="none" baseline="0">
                <a:solidFill>
                  <a:srgbClr val="000000"/>
                </a:solidFill>
                <a:latin typeface="Times New Roman"/>
                <a:ea typeface="Times New Roman"/>
                <a:cs typeface="Times New Roman"/>
                <a:sym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6535FF-C964-4AD0-B40C-FE542887D9C4}" type="slidenum">
              <a:rPr lang="en-US" sz="1200" smtClean="0">
                <a:solidFill>
                  <a:schemeClr val="bg1">
                    <a:lumMod val="75000"/>
                  </a:schemeClr>
                </a:solidFill>
              </a:rPr>
              <a:pPr/>
              <a:t>4</a:t>
            </a:fld>
            <a:endParaRPr lang="en-US" sz="1200" dirty="0">
              <a:solidFill>
                <a:schemeClr val="bg1">
                  <a:lumMod val="75000"/>
                </a:schemeClr>
              </a:solidFill>
            </a:endParaRPr>
          </a:p>
        </p:txBody>
      </p:sp>
    </p:spTree>
    <p:extLst>
      <p:ext uri="{BB962C8B-B14F-4D97-AF65-F5344CB8AC3E}">
        <p14:creationId xmlns:p14="http://schemas.microsoft.com/office/powerpoint/2010/main" xmlns="" val="2307898783"/>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hpc.ncep.noaa.gov/qpf/p120i00.gif"/>
          <p:cNvPicPr>
            <a:picLocks noChangeAspect="1" noChangeArrowheads="1"/>
          </p:cNvPicPr>
          <p:nvPr/>
        </p:nvPicPr>
        <p:blipFill>
          <a:blip r:embed="rId2" cstate="print">
            <a:lum bright="70000" contrast="-70000"/>
            <a:extLst>
              <a:ext uri="{28A0092B-C50C-407E-A947-70E740481C1C}">
                <a14:useLocalDpi xmlns:a14="http://schemas.microsoft.com/office/drawing/2010/main" xmlns="" val="0"/>
              </a:ext>
            </a:extLst>
          </a:blip>
          <a:srcRect/>
          <a:stretch>
            <a:fillRect/>
          </a:stretch>
        </p:blipFill>
        <p:spPr bwMode="auto">
          <a:xfrm>
            <a:off x="-19050" y="0"/>
            <a:ext cx="915213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p:txBody>
          <a:bodyPr/>
          <a:lstStyle/>
          <a:p>
            <a:r>
              <a:rPr lang="en-US" b="1" dirty="0" smtClean="0"/>
              <a:t>QPF</a:t>
            </a:r>
            <a:endParaRPr lang="en-US" b="1" dirty="0"/>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366535FF-C964-4AD0-B40C-FE542887D9C4}" type="slidenum">
              <a:rPr lang="en-US" smtClean="0"/>
              <a:pPr/>
              <a:t>5</a:t>
            </a:fld>
            <a:endParaRPr lang="en-US"/>
          </a:p>
        </p:txBody>
      </p:sp>
    </p:spTree>
    <p:extLst>
      <p:ext uri="{BB962C8B-B14F-4D97-AF65-F5344CB8AC3E}">
        <p14:creationId xmlns:p14="http://schemas.microsoft.com/office/powerpoint/2010/main" xmlns="" val="1655441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descr="http://www.wpc.ncep.noaa.gov/pqpf_24hr/p24i_pqpf_ge100_2013100312f072.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28908" y="4114800"/>
            <a:ext cx="2033892" cy="1524063"/>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pic>
        <p:nvPicPr>
          <p:cNvPr id="16387" name="Picture 17" descr="model_diagnostics.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24200" y="1663700"/>
            <a:ext cx="2819400"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2"/>
          <p:cNvSpPr>
            <a:spLocks noGrp="1" noChangeArrowheads="1"/>
          </p:cNvSpPr>
          <p:nvPr>
            <p:ph type="ctrTitle"/>
          </p:nvPr>
        </p:nvSpPr>
        <p:spPr>
          <a:xfrm>
            <a:off x="731838" y="0"/>
            <a:ext cx="7726362" cy="990600"/>
          </a:xfrm>
        </p:spPr>
        <p:txBody>
          <a:bodyPr/>
          <a:lstStyle/>
          <a:p>
            <a:pPr eaLnBrk="1" hangingPunct="1">
              <a:lnSpc>
                <a:spcPct val="90000"/>
              </a:lnSpc>
            </a:pPr>
            <a:r>
              <a:rPr lang="en-US" b="1" dirty="0"/>
              <a:t>W</a:t>
            </a:r>
            <a:r>
              <a:rPr lang="en-US" b="1" dirty="0" smtClean="0"/>
              <a:t>PC QPF Services</a:t>
            </a:r>
          </a:p>
        </p:txBody>
      </p:sp>
      <p:grpSp>
        <p:nvGrpSpPr>
          <p:cNvPr id="16389" name="Group 26"/>
          <p:cNvGrpSpPr>
            <a:grpSpLocks/>
          </p:cNvGrpSpPr>
          <p:nvPr/>
        </p:nvGrpSpPr>
        <p:grpSpPr bwMode="auto">
          <a:xfrm>
            <a:off x="1905000" y="3733800"/>
            <a:ext cx="2438400" cy="1970057"/>
            <a:chOff x="-236485" y="3930993"/>
            <a:chExt cx="3783723" cy="2725264"/>
          </a:xfrm>
        </p:grpSpPr>
        <p:sp>
          <p:nvSpPr>
            <p:cNvPr id="16411" name="TextBox 10"/>
            <p:cNvSpPr txBox="1">
              <a:spLocks noChangeArrowheads="1"/>
            </p:cNvSpPr>
            <p:nvPr/>
          </p:nvSpPr>
          <p:spPr bwMode="auto">
            <a:xfrm>
              <a:off x="-236485" y="3930993"/>
              <a:ext cx="3783723" cy="553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en-US" sz="2000" dirty="0">
                  <a:solidFill>
                    <a:prstClr val="black"/>
                  </a:solidFill>
                </a:rPr>
                <a:t>Deterministic QPF</a:t>
              </a:r>
            </a:p>
          </p:txBody>
        </p:sp>
        <p:pic>
          <p:nvPicPr>
            <p:cNvPr id="16412" name="Picture 9" descr="hpcqpf_day1-2_p48i_v12ZMay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6485" y="4481668"/>
              <a:ext cx="2901244" cy="217458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16390" name="Group 27"/>
          <p:cNvGrpSpPr>
            <a:grpSpLocks/>
          </p:cNvGrpSpPr>
          <p:nvPr/>
        </p:nvGrpSpPr>
        <p:grpSpPr bwMode="auto">
          <a:xfrm>
            <a:off x="3200400" y="4591050"/>
            <a:ext cx="2061988" cy="1811338"/>
            <a:chOff x="3331779" y="4038600"/>
            <a:chExt cx="2559710" cy="2286828"/>
          </a:xfrm>
        </p:grpSpPr>
        <p:pic>
          <p:nvPicPr>
            <p:cNvPr id="16410" name="Picture 17" descr="Excessive_cropped.GIF"/>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000" y="4572000"/>
              <a:ext cx="2081489" cy="175342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6409" name="TextBox 10"/>
            <p:cNvSpPr txBox="1">
              <a:spLocks noChangeArrowheads="1"/>
            </p:cNvSpPr>
            <p:nvPr/>
          </p:nvSpPr>
          <p:spPr bwMode="auto">
            <a:xfrm>
              <a:off x="3331779" y="4038600"/>
              <a:ext cx="2459422" cy="893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spcAft>
                  <a:spcPts val="600"/>
                </a:spcAft>
              </a:pPr>
              <a:r>
                <a:rPr lang="en-US" sz="2000" dirty="0">
                  <a:solidFill>
                    <a:prstClr val="black"/>
                  </a:solidFill>
                </a:rPr>
                <a:t>Excessive Rainfall</a:t>
              </a:r>
            </a:p>
          </p:txBody>
        </p:sp>
      </p:grpSp>
      <p:sp>
        <p:nvSpPr>
          <p:cNvPr id="17" name="Rectangle 2"/>
          <p:cNvSpPr txBox="1">
            <a:spLocks noChangeArrowheads="1"/>
          </p:cNvSpPr>
          <p:nvPr/>
        </p:nvSpPr>
        <p:spPr bwMode="auto">
          <a:xfrm>
            <a:off x="2514600" y="990600"/>
            <a:ext cx="3657600" cy="609600"/>
          </a:xfrm>
          <a:prstGeom prst="rect">
            <a:avLst/>
          </a:prstGeom>
          <a:noFill/>
          <a:ln w="9525">
            <a:noFill/>
            <a:miter lim="800000"/>
            <a:headEnd/>
            <a:tailEnd/>
          </a:ln>
          <a:effectLst/>
        </p:spPr>
        <p:txBody>
          <a:bodyPr anchor="ctr"/>
          <a:lstStyle/>
          <a:p>
            <a:pPr algn="ctr">
              <a:lnSpc>
                <a:spcPct val="90000"/>
              </a:lnSpc>
              <a:defRPr/>
            </a:pPr>
            <a:r>
              <a:rPr lang="en-US" sz="2400" b="1" kern="0" dirty="0">
                <a:solidFill>
                  <a:srgbClr val="002060"/>
                </a:solidFill>
                <a:effectLst>
                  <a:outerShdw blurRad="38100" dist="38100" dir="2700000" algn="tl">
                    <a:srgbClr val="000000"/>
                  </a:outerShdw>
                </a:effectLst>
              </a:rPr>
              <a:t>QPF </a:t>
            </a:r>
          </a:p>
          <a:p>
            <a:pPr algn="ctr">
              <a:lnSpc>
                <a:spcPct val="90000"/>
              </a:lnSpc>
              <a:defRPr/>
            </a:pPr>
            <a:r>
              <a:rPr lang="en-US" sz="2400" b="1" kern="0" dirty="0">
                <a:solidFill>
                  <a:srgbClr val="002060"/>
                </a:solidFill>
                <a:effectLst>
                  <a:outerShdw blurRad="38100" dist="38100" dir="2700000" algn="tl">
                    <a:srgbClr val="000000"/>
                  </a:outerShdw>
                </a:effectLst>
              </a:rPr>
              <a:t>Desk</a:t>
            </a:r>
          </a:p>
        </p:txBody>
      </p:sp>
      <p:sp>
        <p:nvSpPr>
          <p:cNvPr id="16393" name="TextBox 10"/>
          <p:cNvSpPr txBox="1">
            <a:spLocks noChangeArrowheads="1"/>
          </p:cNvSpPr>
          <p:nvPr/>
        </p:nvSpPr>
        <p:spPr bwMode="auto">
          <a:xfrm>
            <a:off x="5043488" y="3733800"/>
            <a:ext cx="22098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en-US" sz="2000" dirty="0">
                <a:solidFill>
                  <a:prstClr val="black"/>
                </a:solidFill>
              </a:rPr>
              <a:t>Probabilistic QPF</a:t>
            </a:r>
          </a:p>
        </p:txBody>
      </p:sp>
      <p:grpSp>
        <p:nvGrpSpPr>
          <p:cNvPr id="16394" name="Group 27"/>
          <p:cNvGrpSpPr>
            <a:grpSpLocks/>
          </p:cNvGrpSpPr>
          <p:nvPr/>
        </p:nvGrpSpPr>
        <p:grpSpPr bwMode="auto">
          <a:xfrm>
            <a:off x="5486400" y="990600"/>
            <a:ext cx="3810000" cy="5411788"/>
            <a:chOff x="5486400" y="990600"/>
            <a:chExt cx="3810000" cy="5411788"/>
          </a:xfrm>
        </p:grpSpPr>
        <p:pic>
          <p:nvPicPr>
            <p:cNvPr id="16404" name="Picture 5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2825" y="1663700"/>
              <a:ext cx="2746375"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19" name="Rectangle 2"/>
            <p:cNvSpPr txBox="1">
              <a:spLocks noChangeArrowheads="1"/>
            </p:cNvSpPr>
            <p:nvPr/>
          </p:nvSpPr>
          <p:spPr bwMode="auto">
            <a:xfrm>
              <a:off x="5486400" y="990600"/>
              <a:ext cx="3810000" cy="609600"/>
            </a:xfrm>
            <a:prstGeom prst="rect">
              <a:avLst/>
            </a:prstGeom>
            <a:noFill/>
            <a:ln w="9525">
              <a:noFill/>
              <a:miter lim="800000"/>
              <a:headEnd/>
              <a:tailEnd/>
            </a:ln>
            <a:effectLst/>
          </p:spPr>
          <p:txBody>
            <a:bodyPr anchor="ctr"/>
            <a:lstStyle/>
            <a:p>
              <a:pPr algn="ctr">
                <a:lnSpc>
                  <a:spcPct val="90000"/>
                </a:lnSpc>
                <a:defRPr/>
              </a:pPr>
              <a:r>
                <a:rPr lang="en-US" sz="2400" b="1" kern="0" dirty="0" err="1">
                  <a:solidFill>
                    <a:srgbClr val="002060"/>
                  </a:solidFill>
                  <a:effectLst>
                    <a:outerShdw blurRad="38100" dist="38100" dir="2700000" algn="tl">
                      <a:srgbClr val="000000"/>
                    </a:outerShdw>
                  </a:effectLst>
                </a:rPr>
                <a:t>MetWatch</a:t>
              </a:r>
              <a:r>
                <a:rPr lang="en-US" sz="2400" b="1" kern="0" dirty="0">
                  <a:solidFill>
                    <a:srgbClr val="002060"/>
                  </a:solidFill>
                  <a:effectLst>
                    <a:outerShdw blurRad="38100" dist="38100" dir="2700000" algn="tl">
                      <a:srgbClr val="000000"/>
                    </a:outerShdw>
                  </a:effectLst>
                </a:rPr>
                <a:t> </a:t>
              </a:r>
            </a:p>
            <a:p>
              <a:pPr algn="ctr">
                <a:lnSpc>
                  <a:spcPct val="90000"/>
                </a:lnSpc>
                <a:defRPr/>
              </a:pPr>
              <a:r>
                <a:rPr lang="en-US" sz="2400" b="1" kern="0" dirty="0">
                  <a:solidFill>
                    <a:srgbClr val="002060"/>
                  </a:solidFill>
                  <a:effectLst>
                    <a:outerShdw blurRad="38100" dist="38100" dir="2700000" algn="tl">
                      <a:srgbClr val="000000"/>
                    </a:outerShdw>
                  </a:effectLst>
                </a:rPr>
                <a:t>Desk</a:t>
              </a:r>
            </a:p>
          </p:txBody>
        </p:sp>
        <p:grpSp>
          <p:nvGrpSpPr>
            <p:cNvPr id="16406" name="Group 25"/>
            <p:cNvGrpSpPr>
              <a:grpSpLocks/>
            </p:cNvGrpSpPr>
            <p:nvPr/>
          </p:nvGrpSpPr>
          <p:grpSpPr bwMode="auto">
            <a:xfrm>
              <a:off x="6858000" y="4242137"/>
              <a:ext cx="2438400" cy="2160251"/>
              <a:chOff x="6858000" y="3743662"/>
              <a:chExt cx="2438400" cy="2160251"/>
            </a:xfrm>
          </p:grpSpPr>
          <p:pic>
            <p:nvPicPr>
              <p:cNvPr id="16407" name="Picture 32" descr="MPD.gif"/>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10400" y="4419600"/>
                <a:ext cx="1981200" cy="1484313"/>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6408" name="TextBox 10"/>
              <p:cNvSpPr txBox="1">
                <a:spLocks noChangeArrowheads="1"/>
              </p:cNvSpPr>
              <p:nvPr/>
            </p:nvSpPr>
            <p:spPr bwMode="auto">
              <a:xfrm>
                <a:off x="6858000" y="3743662"/>
                <a:ext cx="24384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600"/>
                  </a:spcAft>
                </a:pPr>
                <a:r>
                  <a:rPr lang="en-US" sz="2000" dirty="0" err="1">
                    <a:solidFill>
                      <a:prstClr val="black"/>
                    </a:solidFill>
                  </a:rPr>
                  <a:t>Mesoscale</a:t>
                </a:r>
                <a:r>
                  <a:rPr lang="en-US" sz="2000" dirty="0">
                    <a:solidFill>
                      <a:prstClr val="black"/>
                    </a:solidFill>
                  </a:rPr>
                  <a:t> Precipitation Discussion</a:t>
                </a:r>
              </a:p>
            </p:txBody>
          </p:sp>
        </p:grpSp>
      </p:grpSp>
      <p:grpSp>
        <p:nvGrpSpPr>
          <p:cNvPr id="6" name="Group 26"/>
          <p:cNvGrpSpPr>
            <a:grpSpLocks/>
          </p:cNvGrpSpPr>
          <p:nvPr/>
        </p:nvGrpSpPr>
        <p:grpSpPr bwMode="auto">
          <a:xfrm>
            <a:off x="152400" y="990600"/>
            <a:ext cx="2825750" cy="5486400"/>
            <a:chOff x="152400" y="990600"/>
            <a:chExt cx="2825750" cy="5486400"/>
          </a:xfrm>
        </p:grpSpPr>
        <p:pic>
          <p:nvPicPr>
            <p:cNvPr id="16399" name="Picture 27" descr="MedRange2.JPG"/>
            <p:cNvPicPr>
              <a:picLocks noChangeAspect="1"/>
            </p:cNvPicPr>
            <p:nvPr/>
          </p:nvPicPr>
          <p:blipFill>
            <a:blip r:embed="rId9" cstate="print">
              <a:extLst>
                <a:ext uri="{28A0092B-C50C-407E-A947-70E740481C1C}">
                  <a14:useLocalDpi xmlns:a14="http://schemas.microsoft.com/office/drawing/2010/main" xmlns="" val="0"/>
                </a:ext>
              </a:extLst>
            </a:blip>
            <a:srcRect l="13055" t="10413" r="10834" b="12645"/>
            <a:stretch>
              <a:fillRect/>
            </a:stretch>
          </p:blipFill>
          <p:spPr bwMode="auto">
            <a:xfrm>
              <a:off x="152400" y="1676400"/>
              <a:ext cx="282575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
            <p:cNvSpPr txBox="1">
              <a:spLocks noChangeArrowheads="1"/>
            </p:cNvSpPr>
            <p:nvPr/>
          </p:nvSpPr>
          <p:spPr bwMode="auto">
            <a:xfrm>
              <a:off x="228600" y="990600"/>
              <a:ext cx="2743200" cy="609600"/>
            </a:xfrm>
            <a:prstGeom prst="rect">
              <a:avLst/>
            </a:prstGeom>
            <a:noFill/>
            <a:ln w="9525">
              <a:noFill/>
              <a:miter lim="800000"/>
              <a:headEnd/>
              <a:tailEnd/>
            </a:ln>
            <a:effectLst/>
          </p:spPr>
          <p:txBody>
            <a:bodyPr anchor="ctr"/>
            <a:lstStyle/>
            <a:p>
              <a:pPr algn="ctr">
                <a:lnSpc>
                  <a:spcPct val="90000"/>
                </a:lnSpc>
                <a:defRPr/>
              </a:pPr>
              <a:r>
                <a:rPr lang="en-US" sz="2400" b="1" kern="0" dirty="0">
                  <a:solidFill>
                    <a:srgbClr val="002060"/>
                  </a:solidFill>
                  <a:effectLst>
                    <a:outerShdw blurRad="38100" dist="38100" dir="2700000" algn="tl">
                      <a:srgbClr val="000000"/>
                    </a:outerShdw>
                  </a:effectLst>
                </a:rPr>
                <a:t>Medium Range Desk</a:t>
              </a:r>
            </a:p>
          </p:txBody>
        </p:sp>
        <p:grpSp>
          <p:nvGrpSpPr>
            <p:cNvPr id="16401" name="Group 29"/>
            <p:cNvGrpSpPr>
              <a:grpSpLocks/>
            </p:cNvGrpSpPr>
            <p:nvPr/>
          </p:nvGrpSpPr>
          <p:grpSpPr bwMode="auto">
            <a:xfrm>
              <a:off x="228600" y="4724400"/>
              <a:ext cx="2438400" cy="1752600"/>
              <a:chOff x="228600" y="4494195"/>
              <a:chExt cx="2438399" cy="1752985"/>
            </a:xfrm>
          </p:grpSpPr>
          <p:pic>
            <p:nvPicPr>
              <p:cNvPr id="16402" name="Picture 19" descr="Day6-7QPF.gif"/>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8600" y="4876800"/>
                <a:ext cx="1828799" cy="137038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6403" name="TextBox 10"/>
              <p:cNvSpPr txBox="1">
                <a:spLocks noChangeArrowheads="1"/>
              </p:cNvSpPr>
              <p:nvPr/>
            </p:nvSpPr>
            <p:spPr bwMode="auto">
              <a:xfrm>
                <a:off x="228600" y="4494195"/>
                <a:ext cx="24383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en-US" sz="2000" dirty="0">
                    <a:solidFill>
                      <a:prstClr val="black"/>
                    </a:solidFill>
                  </a:rPr>
                  <a:t>Day 4-7 QPF</a:t>
                </a:r>
              </a:p>
            </p:txBody>
          </p:sp>
        </p:grpSp>
      </p:grpSp>
      <p:pic>
        <p:nvPicPr>
          <p:cNvPr id="16396" name="Picture 26" descr="Noaalogo"/>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52400" y="11483"/>
            <a:ext cx="838200" cy="826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7" name="Picture 11" descr="nws.pn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203406" y="76200"/>
            <a:ext cx="864394"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8" name="Line 4"/>
          <p:cNvSpPr>
            <a:spLocks noChangeShapeType="1"/>
          </p:cNvSpPr>
          <p:nvPr/>
        </p:nvSpPr>
        <p:spPr bwMode="auto">
          <a:xfrm>
            <a:off x="533400" y="914400"/>
            <a:ext cx="8077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prstClr val="black"/>
              </a:solidFill>
            </a:endParaRPr>
          </a:p>
        </p:txBody>
      </p:sp>
      <p:cxnSp>
        <p:nvCxnSpPr>
          <p:cNvPr id="3" name="Straight Arrow Connector 2"/>
          <p:cNvCxnSpPr/>
          <p:nvPr/>
        </p:nvCxnSpPr>
        <p:spPr>
          <a:xfrm>
            <a:off x="1143000" y="6705600"/>
            <a:ext cx="6858000" cy="0"/>
          </a:xfrm>
          <a:prstGeom prst="straightConnector1">
            <a:avLst/>
          </a:prstGeom>
          <a:ln w="25400">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31" name="TextBox 10"/>
          <p:cNvSpPr txBox="1">
            <a:spLocks noChangeArrowheads="1"/>
          </p:cNvSpPr>
          <p:nvPr/>
        </p:nvSpPr>
        <p:spPr bwMode="auto">
          <a:xfrm>
            <a:off x="3352800" y="6434078"/>
            <a:ext cx="2438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en-US" sz="1600" dirty="0">
                <a:solidFill>
                  <a:srgbClr val="FF0000"/>
                </a:solidFill>
              </a:rPr>
              <a:t>f</a:t>
            </a:r>
            <a:r>
              <a:rPr lang="en-US" sz="1600" dirty="0" smtClean="0">
                <a:solidFill>
                  <a:srgbClr val="FF0000"/>
                </a:solidFill>
              </a:rPr>
              <a:t>orecast lead time</a:t>
            </a:r>
            <a:endParaRPr lang="en-US" sz="1600" dirty="0">
              <a:solidFill>
                <a:srgbClr val="FF0000"/>
              </a:solidFill>
            </a:endParaRPr>
          </a:p>
        </p:txBody>
      </p:sp>
      <p:sp>
        <p:nvSpPr>
          <p:cNvPr id="34" name="TextBox 10"/>
          <p:cNvSpPr txBox="1">
            <a:spLocks noChangeArrowheads="1"/>
          </p:cNvSpPr>
          <p:nvPr/>
        </p:nvSpPr>
        <p:spPr bwMode="auto">
          <a:xfrm>
            <a:off x="533400" y="6519446"/>
            <a:ext cx="2438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en-US" sz="1600" dirty="0" smtClean="0">
                <a:solidFill>
                  <a:srgbClr val="FF0000"/>
                </a:solidFill>
              </a:rPr>
              <a:t>days</a:t>
            </a:r>
            <a:endParaRPr lang="en-US" sz="1600" dirty="0">
              <a:solidFill>
                <a:srgbClr val="FF0000"/>
              </a:solidFill>
            </a:endParaRPr>
          </a:p>
        </p:txBody>
      </p:sp>
      <p:sp>
        <p:nvSpPr>
          <p:cNvPr id="35" name="TextBox 10"/>
          <p:cNvSpPr txBox="1">
            <a:spLocks noChangeArrowheads="1"/>
          </p:cNvSpPr>
          <p:nvPr/>
        </p:nvSpPr>
        <p:spPr bwMode="auto">
          <a:xfrm>
            <a:off x="7924800" y="6519446"/>
            <a:ext cx="2438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en-US" sz="1600" dirty="0" smtClean="0">
                <a:solidFill>
                  <a:srgbClr val="FF0000"/>
                </a:solidFill>
              </a:rPr>
              <a:t>hours</a:t>
            </a:r>
            <a:endParaRPr lang="en-US" sz="1600" dirty="0">
              <a:solidFill>
                <a:srgbClr val="FF0000"/>
              </a:solidFill>
            </a:endParaRPr>
          </a:p>
        </p:txBody>
      </p:sp>
    </p:spTree>
    <p:extLst>
      <p:ext uri="{BB962C8B-B14F-4D97-AF65-F5344CB8AC3E}">
        <p14:creationId xmlns:p14="http://schemas.microsoft.com/office/powerpoint/2010/main" xmlns="" val="28562154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152401" y="6400800"/>
            <a:ext cx="1904999" cy="307736"/>
          </a:xfrm>
          <a:prstGeom prst="rect">
            <a:avLst/>
          </a:prstGeom>
          <a:noFill/>
          <a:ln>
            <a:noFill/>
          </a:ln>
        </p:spPr>
        <p:txBody>
          <a:bodyPr lIns="91425" tIns="45700" rIns="91425" bIns="45700" anchor="t" anchorCtr="0">
            <a:spAutoFit/>
          </a:bodyPr>
          <a:lstStyle/>
          <a:p>
            <a:pPr marL="0" marR="0" lvl="0" indent="0" rtl="0">
              <a:buClr>
                <a:schemeClr val="dk1"/>
              </a:buClr>
              <a:buSzPct val="25000"/>
              <a:buFont typeface="Times New Roman"/>
              <a:buNone/>
            </a:pPr>
            <a:r>
              <a:rPr lang="en-US" sz="1400" dirty="0" smtClean="0">
                <a:solidFill>
                  <a:schemeClr val="bg1">
                    <a:lumMod val="75000"/>
                  </a:schemeClr>
                </a:solidFill>
                <a:latin typeface="Times New Roman"/>
                <a:ea typeface="Times New Roman"/>
                <a:cs typeface="Times New Roman"/>
                <a:sym typeface="Times New Roman"/>
              </a:rPr>
              <a:t>27</a:t>
            </a:r>
            <a:endParaRPr lang="en-US" sz="1400" b="0" i="0" u="none" strike="noStrike" cap="none" baseline="0" dirty="0">
              <a:solidFill>
                <a:schemeClr val="bg1">
                  <a:lumMod val="75000"/>
                </a:schemeClr>
              </a:solidFill>
              <a:latin typeface="Times New Roman"/>
              <a:ea typeface="Times New Roman"/>
              <a:cs typeface="Times New Roman"/>
              <a:sym typeface="Times New Roman"/>
            </a:endParaRPr>
          </a:p>
        </p:txBody>
      </p:sp>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rtl="0">
              <a:spcBef>
                <a:spcPts val="0"/>
              </a:spcBef>
              <a:spcAft>
                <a:spcPts val="0"/>
              </a:spcAft>
              <a:buClr>
                <a:schemeClr val="dk2"/>
              </a:buClr>
              <a:buSzPct val="25000"/>
              <a:buFont typeface="Arial"/>
              <a:buNone/>
            </a:pPr>
            <a:r>
              <a:rPr lang="en-US" sz="3600" b="1" i="0" u="none" strike="noStrike" cap="none" baseline="0" dirty="0" err="1" smtClean="0">
                <a:solidFill>
                  <a:schemeClr val="tx1"/>
                </a:solidFill>
                <a:latin typeface="Arial"/>
                <a:ea typeface="Arial"/>
                <a:cs typeface="Arial"/>
                <a:sym typeface="Arial"/>
              </a:rPr>
              <a:t>MetWatch</a:t>
            </a:r>
            <a:r>
              <a:rPr lang="en-US" sz="3600" b="1" i="0" u="none" strike="noStrike" cap="none" baseline="0" dirty="0" smtClean="0">
                <a:solidFill>
                  <a:schemeClr val="tx1"/>
                </a:solidFill>
                <a:latin typeface="Arial"/>
                <a:ea typeface="Arial"/>
                <a:cs typeface="Arial"/>
                <a:sym typeface="Arial"/>
              </a:rPr>
              <a:t> Background</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sp>
        <p:nvSpPr>
          <p:cNvPr id="2" name="Text Placeholder 1"/>
          <p:cNvSpPr>
            <a:spLocks noGrp="1"/>
          </p:cNvSpPr>
          <p:nvPr>
            <p:ph type="body" idx="1"/>
          </p:nvPr>
        </p:nvSpPr>
        <p:spPr>
          <a:xfrm>
            <a:off x="155575" y="1490662"/>
            <a:ext cx="5178425" cy="5062538"/>
          </a:xfrm>
        </p:spPr>
        <p:txBody>
          <a:bodyPr>
            <a:normAutofit/>
          </a:bodyPr>
          <a:lstStyle/>
          <a:p>
            <a:r>
              <a:rPr lang="en-US" sz="2600" dirty="0">
                <a:solidFill>
                  <a:schemeClr val="tx1"/>
                </a:solidFill>
              </a:rPr>
              <a:t>W</a:t>
            </a:r>
            <a:r>
              <a:rPr lang="en-US" sz="2600" dirty="0" smtClean="0">
                <a:solidFill>
                  <a:schemeClr val="tx1"/>
                </a:solidFill>
              </a:rPr>
              <a:t>PC </a:t>
            </a:r>
            <a:r>
              <a:rPr lang="en-US" sz="2600" dirty="0" smtClean="0">
                <a:solidFill>
                  <a:schemeClr val="tx1"/>
                </a:solidFill>
              </a:rPr>
              <a:t>provides </a:t>
            </a:r>
            <a:r>
              <a:rPr lang="en-US" sz="2600" dirty="0">
                <a:solidFill>
                  <a:schemeClr val="tx1"/>
                </a:solidFill>
              </a:rPr>
              <a:t>a product similar to SPC Mesoscale Convective Discussions (MCD) focusing on heavy </a:t>
            </a:r>
            <a:r>
              <a:rPr lang="en-US" sz="2600" dirty="0" smtClean="0">
                <a:solidFill>
                  <a:schemeClr val="tx1"/>
                </a:solidFill>
              </a:rPr>
              <a:t>rainfall.</a:t>
            </a:r>
            <a:endParaRPr lang="en-US" sz="2600" dirty="0">
              <a:solidFill>
                <a:schemeClr val="tx1"/>
              </a:solidFill>
            </a:endParaRPr>
          </a:p>
          <a:p>
            <a:r>
              <a:rPr lang="en-US" sz="2600" dirty="0" smtClean="0">
                <a:solidFill>
                  <a:schemeClr val="tx1"/>
                </a:solidFill>
                <a:latin typeface="Times New Roman" pitchFamily="18" charset="0"/>
                <a:cs typeface="Times New Roman" pitchFamily="18" charset="0"/>
              </a:rPr>
              <a:t>Provides </a:t>
            </a:r>
            <a:r>
              <a:rPr lang="en-US" sz="2600" dirty="0" smtClean="0">
                <a:solidFill>
                  <a:schemeClr val="tx1"/>
                </a:solidFill>
                <a:latin typeface="Times New Roman" pitchFamily="18" charset="0"/>
                <a:cs typeface="Times New Roman" pitchFamily="18" charset="0"/>
              </a:rPr>
              <a:t>enhanced </a:t>
            </a:r>
            <a:r>
              <a:rPr lang="en-US" sz="2600" dirty="0">
                <a:solidFill>
                  <a:schemeClr val="tx1"/>
                </a:solidFill>
                <a:latin typeface="Times New Roman" pitchFamily="18" charset="0"/>
                <a:cs typeface="Times New Roman" pitchFamily="18" charset="0"/>
              </a:rPr>
              <a:t>situational awareness of potential flash flood </a:t>
            </a:r>
            <a:r>
              <a:rPr lang="en-US" sz="2600" dirty="0" smtClean="0">
                <a:solidFill>
                  <a:schemeClr val="tx1"/>
                </a:solidFill>
                <a:latin typeface="Times New Roman" pitchFamily="18" charset="0"/>
                <a:cs typeface="Times New Roman" pitchFamily="18" charset="0"/>
              </a:rPr>
              <a:t>events</a:t>
            </a:r>
            <a:r>
              <a:rPr lang="en-US" sz="2600" dirty="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(1-6 hrs).</a:t>
            </a:r>
          </a:p>
          <a:p>
            <a:r>
              <a:rPr lang="en-US" sz="2600" i="1" dirty="0" smtClean="0">
                <a:solidFill>
                  <a:schemeClr val="tx1"/>
                </a:solidFill>
                <a:latin typeface="Times New Roman" pitchFamily="18" charset="0"/>
                <a:cs typeface="Times New Roman" pitchFamily="18" charset="0"/>
              </a:rPr>
              <a:t>Requirement: high-resolution ensemble system capable of skillful and reliable short-term heavy rainfall forecasts</a:t>
            </a:r>
            <a:r>
              <a:rPr lang="en-US" sz="2600" i="1" dirty="0" smtClean="0">
                <a:solidFill>
                  <a:schemeClr val="tx1"/>
                </a:solidFill>
                <a:latin typeface="Times New Roman" pitchFamily="18" charset="0"/>
                <a:cs typeface="Times New Roman" pitchFamily="18" charset="0"/>
              </a:rPr>
              <a:t>. HRRRE?</a:t>
            </a:r>
            <a:endParaRPr lang="en-US" dirty="0"/>
          </a:p>
        </p:txBody>
      </p:sp>
      <p:sp>
        <p:nvSpPr>
          <p:cNvPr id="3" name="AutoShape 2"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mail-attachment.googleusercontent.com/attachment/u/0/?ui=2&amp;ik=227601d0bc&amp;view=att&amp;th=139b1964ce49f7f1&amp;attid=0.1&amp;disp=inline&amp;realattid=f_h6xxjbs30&amp;safe=1&amp;zw&amp;saduie=AG9B_P_20-3O75tTszEmPiFQjh3G&amp;sadet=1354046690985&amp;sads=SKRXKO0IqNqmbwM0T_J_ZZu-3D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mail-attachment.googleusercontent.com/attachment/u/0/?ui=2&amp;ik=227601d0bc&amp;view=att&amp;th=13ac6e2e777941cd&amp;attid=0.2&amp;disp=inline&amp;realattid=f_h9222dgv1&amp;safe=1&amp;zw&amp;saduie=AG9B_P_20-3O75tTszEmPiFQjh3G&amp;sadet=1354047130921&amp;sads=CxOOALsD137eDKJIgjhwJTj9cg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0233" y="1375528"/>
            <a:ext cx="3656441" cy="2705935"/>
          </a:xfrm>
          <a:prstGeom prst="rect">
            <a:avLst/>
          </a:prstGeom>
          <a:noFill/>
          <a:ln w="9525" algn="ctr">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5300233" y="4152543"/>
            <a:ext cx="3656441" cy="2400657"/>
          </a:xfrm>
          <a:prstGeom prst="rect">
            <a:avLst/>
          </a:prstGeom>
          <a:ln>
            <a:solidFill>
              <a:schemeClr val="tx1"/>
            </a:solidFill>
          </a:ln>
        </p:spPr>
        <p:txBody>
          <a:bodyPr wrap="square">
            <a:spAutoFit/>
          </a:bodyPr>
          <a:lstStyle/>
          <a:p>
            <a:r>
              <a:rPr lang="en-US" sz="600" dirty="0">
                <a:cs typeface="Courier New" pitchFamily="49" charset="0"/>
              </a:rPr>
              <a:t>MESOSCALE PRECIPITATION DISCUSSION 0032 </a:t>
            </a:r>
          </a:p>
          <a:p>
            <a:r>
              <a:rPr lang="en-US" sz="600" dirty="0">
                <a:cs typeface="Courier New" pitchFamily="49" charset="0"/>
              </a:rPr>
              <a:t>NWS HYDROMETEOROLOGICAL PREDICTION CENTER CAMP SPRINGS MD </a:t>
            </a:r>
          </a:p>
          <a:p>
            <a:r>
              <a:rPr lang="en-US" sz="600" dirty="0">
                <a:cs typeface="Courier New" pitchFamily="49" charset="0"/>
              </a:rPr>
              <a:t>1216 PM EDT WED JUN 13 2012 </a:t>
            </a:r>
          </a:p>
          <a:p>
            <a:endParaRPr lang="en-US" sz="600" dirty="0">
              <a:cs typeface="Courier New" pitchFamily="49" charset="0"/>
            </a:endParaRPr>
          </a:p>
          <a:p>
            <a:r>
              <a:rPr lang="en-US" sz="600" dirty="0">
                <a:cs typeface="Courier New" pitchFamily="49" charset="0"/>
              </a:rPr>
              <a:t>AREAS AFFECTED...SOUTHEAST TEXAS...SOUTHWST LOUISIANA </a:t>
            </a:r>
          </a:p>
          <a:p>
            <a:endParaRPr lang="en-US" sz="600" dirty="0">
              <a:cs typeface="Courier New" pitchFamily="49" charset="0"/>
            </a:endParaRPr>
          </a:p>
          <a:p>
            <a:r>
              <a:rPr lang="en-US" sz="600" dirty="0">
                <a:cs typeface="Courier New" pitchFamily="49" charset="0"/>
              </a:rPr>
              <a:t>CONCERNING...HEAVY RAINFALL...FLASH FLOODING POSSIBLE </a:t>
            </a:r>
          </a:p>
          <a:p>
            <a:endParaRPr lang="en-US" sz="600" dirty="0">
              <a:cs typeface="Courier New" pitchFamily="49" charset="0"/>
            </a:endParaRPr>
          </a:p>
          <a:p>
            <a:r>
              <a:rPr lang="en-US" sz="600" dirty="0">
                <a:cs typeface="Courier New" pitchFamily="49" charset="0"/>
              </a:rPr>
              <a:t>VALID 131600Z - 132000Z </a:t>
            </a:r>
          </a:p>
          <a:p>
            <a:endParaRPr lang="en-US" sz="600" dirty="0">
              <a:cs typeface="Courier New" pitchFamily="49" charset="0"/>
            </a:endParaRPr>
          </a:p>
          <a:p>
            <a:r>
              <a:rPr lang="en-US" sz="600" dirty="0">
                <a:cs typeface="Courier New" pitchFamily="49" charset="0"/>
              </a:rPr>
              <a:t>...SLOW MOVING CONVECTION WITH POTENTIALLY EXCESSIVE RAINFALL AMOUNTS ACROSS COASTAL AREAS IN SOUTHEAST TEXAS AND WESTERN LOUISIANA... </a:t>
            </a:r>
          </a:p>
          <a:p>
            <a:endParaRPr lang="en-US" sz="600" dirty="0">
              <a:cs typeface="Courier New" pitchFamily="49" charset="0"/>
            </a:endParaRPr>
          </a:p>
          <a:p>
            <a:r>
              <a:rPr lang="en-US" sz="600" dirty="0">
                <a:cs typeface="Courier New" pitchFamily="49" charset="0"/>
              </a:rPr>
              <a:t>COMPOSITE RADAR LOOPS SHOW REGENERATING CONVECTIVE CLUSTERS ALONG THE GULF BREEZE BOUNDARY ACROSS COASTAL PORTIONS OF SOUTHEAST TEXAS...EAST OF VICTORIA...AND SOUTHWEST LOUISIANA. THESE CELLS ARE AIDED BY THE STRENGTHENING DIURNAL DESTABILIZATION...WITH THE LATEST SPC MESOANALYSIS INDICATING SURFACE-BASED CAPES BETWEEEN 3,000-4,000 J/KG...COINCIDENT WITH THE RICH...DEEP MOIST ENVIRONMENT WITH SURFACE DEWPOINTS IN THE MID 70S...K INDICES IN THE MID TO UPPER 30S...AND PWATS BETWEEN 1.75 AND 2.00 PER THE LATEST GPS AND 12Z UPPER AIR ANALYSIS. </a:t>
            </a:r>
          </a:p>
          <a:p>
            <a:endParaRPr lang="en-US" sz="600" dirty="0">
              <a:cs typeface="Courier New" pitchFamily="49" charset="0"/>
            </a:endParaRPr>
          </a:p>
          <a:p>
            <a:endParaRPr lang="en-US" sz="600" dirty="0">
              <a:cs typeface="Courier New" pitchFamily="49" charset="0"/>
            </a:endParaRPr>
          </a:p>
          <a:p>
            <a:r>
              <a:rPr lang="en-US" sz="600" dirty="0">
                <a:cs typeface="Courier New" pitchFamily="49" charset="0"/>
              </a:rPr>
              <a:t>...HURLEY.. 06/13/2012 </a:t>
            </a:r>
          </a:p>
          <a:p>
            <a:endParaRPr lang="en-US" sz="600" dirty="0">
              <a:cs typeface="Courier New" pitchFamily="49" charset="0"/>
            </a:endParaRPr>
          </a:p>
          <a:p>
            <a:r>
              <a:rPr lang="en-US" sz="600" dirty="0">
                <a:cs typeface="Courier New" pitchFamily="49" charset="0"/>
              </a:rPr>
              <a:t>ATTN...WFO...LCH...HGX...CRP...EWX... LAT...LON 28399668 28419704 28719735 29229718 29779637 30179525 30429385 30219268 29789250 29519279 29159377 28839481 28499573 28399668</a:t>
            </a:r>
            <a:endParaRPr lang="en-US" sz="600" dirty="0"/>
          </a:p>
        </p:txBody>
      </p:sp>
      <p:sp>
        <p:nvSpPr>
          <p:cNvPr id="27" name="Line 4"/>
          <p:cNvSpPr>
            <a:spLocks noChangeShapeType="1"/>
          </p:cNvSpPr>
          <p:nvPr/>
        </p:nvSpPr>
        <p:spPr bwMode="auto">
          <a:xfrm>
            <a:off x="914400" y="11509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28" name="Picture 7" descr="Noaa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1524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11" descr="nws.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01000" y="762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40651831"/>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7" name="Shape 307"/>
          <p:cNvSpPr txBox="1">
            <a:spLocks noGrp="1"/>
          </p:cNvSpPr>
          <p:nvPr>
            <p:ph type="title"/>
          </p:nvPr>
        </p:nvSpPr>
        <p:spPr>
          <a:xfrm>
            <a:off x="1143000" y="185212"/>
            <a:ext cx="6934199" cy="769401"/>
          </a:xfrm>
          <a:prstGeom prst="rect">
            <a:avLst/>
          </a:prstGeom>
          <a:noFill/>
          <a:ln>
            <a:noFill/>
          </a:ln>
        </p:spPr>
        <p:txBody>
          <a:bodyPr lIns="91425" tIns="45700" rIns="91425" bIns="45700" anchor="ctr" anchorCtr="0">
            <a:spAutoFit/>
          </a:bodyPr>
          <a:lstStyle/>
          <a:p>
            <a:pPr lvl="0">
              <a:buClr>
                <a:schemeClr val="dk2"/>
              </a:buClr>
              <a:buSzPct val="25000"/>
            </a:pPr>
            <a:r>
              <a:rPr lang="en-US" b="1" dirty="0">
                <a:solidFill>
                  <a:schemeClr val="tx1"/>
                </a:solidFill>
                <a:latin typeface="+mj-lt"/>
              </a:rPr>
              <a:t>WPC QPF </a:t>
            </a:r>
            <a:r>
              <a:rPr lang="en-US" b="1" dirty="0" smtClean="0">
                <a:solidFill>
                  <a:schemeClr val="tx1"/>
                </a:solidFill>
                <a:latin typeface="+mj-lt"/>
              </a:rPr>
              <a:t>Products</a:t>
            </a:r>
            <a:endParaRPr lang="en-US" b="1" i="0" u="none" strike="noStrike" cap="none" baseline="0" dirty="0">
              <a:solidFill>
                <a:schemeClr val="tx1"/>
              </a:solidFill>
              <a:latin typeface="+mj-lt"/>
              <a:ea typeface="Arial"/>
              <a:cs typeface="Arial"/>
              <a:sym typeface="Arial"/>
            </a:endParaRPr>
          </a:p>
        </p:txBody>
      </p:sp>
      <p:sp>
        <p:nvSpPr>
          <p:cNvPr id="11" name="Line 4"/>
          <p:cNvSpPr>
            <a:spLocks noChangeShapeType="1"/>
          </p:cNvSpPr>
          <p:nvPr/>
        </p:nvSpPr>
        <p:spPr bwMode="auto">
          <a:xfrm>
            <a:off x="914400" y="1227138"/>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2" name="Picture 7" descr="Noaa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28600"/>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nws.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01000" y="152400"/>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12"/>
          </p:nvPr>
        </p:nvSpPr>
        <p:spPr>
          <a:xfrm>
            <a:off x="6553200" y="6356350"/>
            <a:ext cx="2133600" cy="365125"/>
          </a:xfrm>
        </p:spPr>
        <p:txBody>
          <a:bodyPr/>
          <a:lstStyle/>
          <a:p>
            <a:fld id="{366535FF-C964-4AD0-B40C-FE542887D9C4}" type="slidenum">
              <a:rPr lang="en-US" sz="1200" smtClean="0">
                <a:solidFill>
                  <a:schemeClr val="bg1">
                    <a:lumMod val="75000"/>
                  </a:schemeClr>
                </a:solidFill>
              </a:rPr>
              <a:pPr/>
              <a:t>8</a:t>
            </a:fld>
            <a:endParaRPr lang="en-US" sz="1200" dirty="0">
              <a:solidFill>
                <a:schemeClr val="bg1">
                  <a:lumMod val="75000"/>
                </a:schemeClr>
              </a:solidFill>
            </a:endParaRPr>
          </a:p>
        </p:txBody>
      </p:sp>
      <p:sp>
        <p:nvSpPr>
          <p:cNvPr id="2" name="Rectangle 1"/>
          <p:cNvSpPr/>
          <p:nvPr/>
        </p:nvSpPr>
        <p:spPr>
          <a:xfrm>
            <a:off x="723107" y="4800600"/>
            <a:ext cx="3253650" cy="1323439"/>
          </a:xfrm>
          <a:prstGeom prst="rect">
            <a:avLst/>
          </a:prstGeom>
        </p:spPr>
        <p:txBody>
          <a:bodyPr wrap="square">
            <a:spAutoFit/>
          </a:bodyPr>
          <a:lstStyle/>
          <a:p>
            <a:pPr algn="ctr"/>
            <a:r>
              <a:rPr lang="en-US" sz="2000" dirty="0" smtClean="0">
                <a:latin typeface="Arial" panose="020B0604020202020204" pitchFamily="34" charset="0"/>
                <a:cs typeface="Arial" panose="020B0604020202020204" pitchFamily="34" charset="0"/>
              </a:rPr>
              <a:t>Forecaster assimilates all available guidance to determine the most likely deterministic solution</a:t>
            </a:r>
            <a:endParaRPr lang="en-US" sz="2000" dirty="0"/>
          </a:p>
        </p:txBody>
      </p:sp>
      <p:pic>
        <p:nvPicPr>
          <p:cNvPr id="2050" name="Picture 2" descr="http://www.wpc.ncep.noaa.gov/qpf/fill_99qwbg.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106" y="2136978"/>
            <a:ext cx="3253651" cy="243807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052" name="Picture 4" descr="http://www.wpc.ncep.noaa.gov/pqpf_24hr/p24i_pqpf_ge100_2013100312f072.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83066" y="2139947"/>
            <a:ext cx="3258159" cy="2441448"/>
          </a:xfrm>
          <a:prstGeom prst="rect">
            <a:avLst/>
          </a:prstGeom>
          <a:noFill/>
          <a:ln w="9525">
            <a:solidFill>
              <a:schemeClr val="tx1"/>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283131" y="1604163"/>
            <a:ext cx="2133600" cy="381000"/>
          </a:xfrm>
          <a:prstGeom prst="rect">
            <a:avLst/>
          </a:prstGeom>
          <a:noFill/>
        </p:spPr>
        <p:txBody>
          <a:bodyPr wrap="square" rtlCol="0">
            <a:spAutoFit/>
          </a:bodyPr>
          <a:lstStyle/>
          <a:p>
            <a:pPr algn="ctr"/>
            <a:r>
              <a:rPr lang="en-US" b="1" u="sng" dirty="0" smtClean="0"/>
              <a:t>Deterministic QPF</a:t>
            </a:r>
            <a:endParaRPr lang="en-US" b="1" u="sng" dirty="0"/>
          </a:p>
        </p:txBody>
      </p:sp>
      <p:sp>
        <p:nvSpPr>
          <p:cNvPr id="15" name="TextBox 14"/>
          <p:cNvSpPr txBox="1"/>
          <p:nvPr/>
        </p:nvSpPr>
        <p:spPr>
          <a:xfrm>
            <a:off x="5445345" y="1638804"/>
            <a:ext cx="2133600" cy="381000"/>
          </a:xfrm>
          <a:prstGeom prst="rect">
            <a:avLst/>
          </a:prstGeom>
          <a:noFill/>
        </p:spPr>
        <p:txBody>
          <a:bodyPr wrap="square" rtlCol="0">
            <a:spAutoFit/>
          </a:bodyPr>
          <a:lstStyle/>
          <a:p>
            <a:pPr algn="ctr"/>
            <a:r>
              <a:rPr lang="en-US" b="1" u="sng" dirty="0" smtClean="0"/>
              <a:t>Probabilistic QPF</a:t>
            </a:r>
            <a:endParaRPr lang="en-US" b="1" u="sng" dirty="0"/>
          </a:p>
        </p:txBody>
      </p:sp>
      <p:cxnSp>
        <p:nvCxnSpPr>
          <p:cNvPr id="6" name="Straight Arrow Connector 5"/>
          <p:cNvCxnSpPr/>
          <p:nvPr/>
        </p:nvCxnSpPr>
        <p:spPr>
          <a:xfrm>
            <a:off x="4038600" y="3356013"/>
            <a:ext cx="78574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83067" y="4800600"/>
            <a:ext cx="3258158" cy="1323439"/>
          </a:xfrm>
          <a:prstGeom prst="rect">
            <a:avLst/>
          </a:prstGeom>
        </p:spPr>
        <p:txBody>
          <a:bodyPr wrap="square">
            <a:spAutoFit/>
          </a:bodyPr>
          <a:lstStyle/>
          <a:p>
            <a:pPr algn="ctr"/>
            <a:r>
              <a:rPr lang="en-US" sz="2000" dirty="0" smtClean="0">
                <a:latin typeface="Arial" panose="020B0604020202020204" pitchFamily="34" charset="0"/>
                <a:cs typeface="Arial" panose="020B0604020202020204" pitchFamily="34" charset="0"/>
              </a:rPr>
              <a:t>Automated process creates a PDF from a </a:t>
            </a:r>
            <a:r>
              <a:rPr lang="en-US" sz="2000" u="sng" dirty="0" smtClean="0">
                <a:latin typeface="Arial" panose="020B0604020202020204" pitchFamily="34" charset="0"/>
                <a:cs typeface="Arial" panose="020B0604020202020204" pitchFamily="34" charset="0"/>
              </a:rPr>
              <a:t>multi-model ensemble</a:t>
            </a:r>
            <a:r>
              <a:rPr lang="en-US" sz="2000" dirty="0" smtClean="0">
                <a:latin typeface="Arial" panose="020B0604020202020204" pitchFamily="34" charset="0"/>
                <a:cs typeface="Arial" panose="020B0604020202020204" pitchFamily="34" charset="0"/>
              </a:rPr>
              <a:t>. WPC forecast is the mode. </a:t>
            </a:r>
            <a:endParaRPr lang="en-US" sz="2000" dirty="0"/>
          </a:p>
        </p:txBody>
      </p:sp>
      <p:sp>
        <p:nvSpPr>
          <p:cNvPr id="3" name="Rectangle 2"/>
          <p:cNvSpPr/>
          <p:nvPr/>
        </p:nvSpPr>
        <p:spPr>
          <a:xfrm>
            <a:off x="1600200" y="6400800"/>
            <a:ext cx="6019800" cy="307777"/>
          </a:xfrm>
          <a:prstGeom prst="rect">
            <a:avLst/>
          </a:prstGeom>
        </p:spPr>
        <p:txBody>
          <a:bodyPr wrap="square">
            <a:spAutoFit/>
          </a:bodyPr>
          <a:lstStyle/>
          <a:p>
            <a:r>
              <a:rPr lang="en-US" sz="1400" dirty="0" smtClean="0">
                <a:hlinkClick r:id="rId7"/>
              </a:rPr>
              <a:t>Probabilistic QPF: http</a:t>
            </a:r>
            <a:r>
              <a:rPr lang="en-US" sz="1400" dirty="0">
                <a:hlinkClick r:id="rId7"/>
              </a:rPr>
              <a:t>://</a:t>
            </a:r>
            <a:r>
              <a:rPr lang="en-US" sz="1400" dirty="0" smtClean="0">
                <a:hlinkClick r:id="rId7"/>
              </a:rPr>
              <a:t>www.wpc.ncep.noaa.gov/pqpf/conus_hpc_pqpf.php</a:t>
            </a:r>
            <a:r>
              <a:rPr lang="en-US" sz="1400" dirty="0" smtClean="0"/>
              <a:t> </a:t>
            </a:r>
            <a:endParaRPr lang="en-US" sz="1400" dirty="0"/>
          </a:p>
        </p:txBody>
      </p:sp>
    </p:spTree>
    <p:extLst>
      <p:ext uri="{BB962C8B-B14F-4D97-AF65-F5344CB8AC3E}">
        <p14:creationId xmlns:p14="http://schemas.microsoft.com/office/powerpoint/2010/main" xmlns="" val="158415265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1026" name="Picture 2" descr="http://www.wpc.ncep.noaa.gov/images/hpcvrf/hpc10yr.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290740"/>
            <a:ext cx="8033544" cy="5491060"/>
          </a:xfrm>
          <a:prstGeom prst="rect">
            <a:avLst/>
          </a:prstGeom>
          <a:noFill/>
          <a:extLst>
            <a:ext uri="{909E8E84-426E-40DD-AFC4-6F175D3DCCD1}">
              <a14:hiddenFill xmlns:a14="http://schemas.microsoft.com/office/drawing/2010/main" xmlns="">
                <a:solidFill>
                  <a:srgbClr val="FFFFFF"/>
                </a:solidFill>
              </a14:hiddenFill>
            </a:ext>
          </a:extLst>
        </p:spPr>
      </p:pic>
      <p:sp>
        <p:nvSpPr>
          <p:cNvPr id="307" name="Shape 307"/>
          <p:cNvSpPr txBox="1">
            <a:spLocks noGrp="1"/>
          </p:cNvSpPr>
          <p:nvPr>
            <p:ph type="title"/>
          </p:nvPr>
        </p:nvSpPr>
        <p:spPr>
          <a:xfrm>
            <a:off x="1143000" y="246767"/>
            <a:ext cx="6934199" cy="64629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2"/>
              </a:buClr>
              <a:buSzPct val="25000"/>
              <a:buFont typeface="Arial"/>
              <a:buNone/>
            </a:pPr>
            <a:r>
              <a:rPr lang="en-US" sz="3600" b="1" dirty="0" smtClean="0">
                <a:solidFill>
                  <a:schemeClr val="tx1"/>
                </a:solidFill>
                <a:latin typeface="Arial"/>
                <a:ea typeface="Arial"/>
                <a:cs typeface="Arial"/>
                <a:sym typeface="Arial"/>
              </a:rPr>
              <a:t>Long-Term QPF Verification</a:t>
            </a:r>
            <a:endParaRPr lang="en-US" sz="3600" b="1" i="0" u="none" strike="noStrike" cap="none" baseline="0" dirty="0">
              <a:solidFill>
                <a:schemeClr val="tx1"/>
              </a:solidFill>
              <a:latin typeface="Arial"/>
              <a:ea typeface="Arial"/>
              <a:cs typeface="Arial"/>
              <a:sym typeface="Arial"/>
            </a:endParaRPr>
          </a:p>
        </p:txBody>
      </p:sp>
      <p:sp>
        <p:nvSpPr>
          <p:cNvPr id="309" name="Shape 309"/>
          <p:cNvSpPr txBox="1"/>
          <p:nvPr/>
        </p:nvSpPr>
        <p:spPr>
          <a:xfrm>
            <a:off x="4422775" y="1139825"/>
            <a:ext cx="311149" cy="701674"/>
          </a:xfrm>
          <a:prstGeom prst="rect">
            <a:avLst/>
          </a:prstGeom>
          <a:noFill/>
          <a:ln>
            <a:noFill/>
          </a:ln>
        </p:spPr>
        <p:txBody>
          <a:bodyPr lIns="91425" tIns="45700" rIns="91425" bIns="45700" anchor="t" anchorCtr="0">
            <a:spAutoFit/>
          </a:bodyPr>
          <a:lstStyle/>
          <a:p>
            <a:pPr marL="0" marR="0" lvl="0" indent="0" algn="l" rtl="0">
              <a:buClr>
                <a:schemeClr val="dk1"/>
              </a:buClr>
              <a:buSzPct val="25000"/>
              <a:buFont typeface="Times New Roman"/>
              <a:buNone/>
            </a:pPr>
            <a:r>
              <a:rPr lang="en-US" sz="4000" b="0" i="0" u="none" strike="noStrike" cap="none" baseline="0">
                <a:solidFill>
                  <a:srgbClr val="000000"/>
                </a:solidFill>
                <a:latin typeface="Times New Roman"/>
                <a:ea typeface="Times New Roman"/>
                <a:cs typeface="Times New Roman"/>
                <a:sym typeface="Times New Roman"/>
              </a:rPr>
              <a:t> </a:t>
            </a:r>
          </a:p>
        </p:txBody>
      </p:sp>
      <p:sp>
        <p:nvSpPr>
          <p:cNvPr id="318" name="Shape 31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spAutoFit/>
          </a:bodyPr>
          <a:lstStyle/>
          <a:p>
            <a:pPr marL="0" marR="0" lvl="0" indent="0" algn="r" rtl="0">
              <a:buSzPct val="25000"/>
              <a:buNone/>
            </a:pPr>
            <a:r>
              <a:rPr lang="en-US"/>
              <a:t> </a:t>
            </a:r>
          </a:p>
        </p:txBody>
      </p:sp>
      <p:grpSp>
        <p:nvGrpSpPr>
          <p:cNvPr id="2" name="Group 7"/>
          <p:cNvGrpSpPr/>
          <p:nvPr/>
        </p:nvGrpSpPr>
        <p:grpSpPr>
          <a:xfrm>
            <a:off x="3660102" y="2678668"/>
            <a:ext cx="3959898" cy="369332"/>
            <a:chOff x="3736302" y="2406134"/>
            <a:chExt cx="3959898" cy="369332"/>
          </a:xfrm>
        </p:grpSpPr>
        <p:cxnSp>
          <p:nvCxnSpPr>
            <p:cNvPr id="3" name="Straight Connector 2"/>
            <p:cNvCxnSpPr/>
            <p:nvPr/>
          </p:nvCxnSpPr>
          <p:spPr>
            <a:xfrm>
              <a:off x="5410200" y="2590800"/>
              <a:ext cx="228600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736302" y="2406134"/>
              <a:ext cx="1747594" cy="369332"/>
            </a:xfrm>
            <a:prstGeom prst="rect">
              <a:avLst/>
            </a:prstGeom>
            <a:noFill/>
          </p:spPr>
          <p:txBody>
            <a:bodyPr wrap="none" rtlCol="0">
              <a:spAutoFit/>
            </a:bodyPr>
            <a:lstStyle/>
            <a:p>
              <a:r>
                <a:rPr lang="en-US" b="1" dirty="0" smtClean="0">
                  <a:solidFill>
                    <a:srgbClr val="FF0000"/>
                  </a:solidFill>
                </a:rPr>
                <a:t>GPRA Goal: 0.31</a:t>
              </a:r>
              <a:endParaRPr lang="en-US" b="1" dirty="0">
                <a:solidFill>
                  <a:srgbClr val="FF0000"/>
                </a:solidFill>
              </a:endParaRPr>
            </a:p>
          </p:txBody>
        </p:sp>
      </p:grpSp>
      <p:sp>
        <p:nvSpPr>
          <p:cNvPr id="17" name="Line 4"/>
          <p:cNvSpPr>
            <a:spLocks noChangeShapeType="1"/>
          </p:cNvSpPr>
          <p:nvPr/>
        </p:nvSpPr>
        <p:spPr bwMode="auto">
          <a:xfrm>
            <a:off x="914400" y="1143000"/>
            <a:ext cx="7696200" cy="0"/>
          </a:xfrm>
          <a:prstGeom prst="line">
            <a:avLst/>
          </a:prstGeom>
          <a:noFill/>
          <a:ln w="57150" cmpd="thinThick">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18" name="Picture 7" descr="Noaa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144462"/>
            <a:ext cx="836613"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1" descr="nws.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01000" y="68262"/>
            <a:ext cx="960438"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lide Number Placeholder 5"/>
          <p:cNvSpPr txBox="1">
            <a:spLocks/>
          </p:cNvSpPr>
          <p:nvPr/>
        </p:nvSpPr>
        <p:spPr>
          <a:xfrm>
            <a:off x="6553200" y="6356350"/>
            <a:ext cx="2133600" cy="365125"/>
          </a:xfrm>
          <a:prstGeom prst="rect">
            <a:avLst/>
          </a:prstGeom>
          <a:noFill/>
          <a:ln>
            <a:noFill/>
          </a:ln>
        </p:spPr>
        <p:txBody>
          <a:bodyPr vert="horz" lIns="91425" tIns="91425" rIns="91425" bIns="91425" rtlCol="0" anchor="t" anchorCtr="0"/>
          <a:lstStyle>
            <a:defPPr>
              <a:defRPr lang="en-US"/>
            </a:defPPr>
            <a:lvl1pPr marL="0" marR="0" indent="0" algn="r" defTabSz="914400" rtl="0" eaLnBrk="1" latinLnBrk="0" hangingPunct="1">
              <a:defRPr sz="1400" b="0" i="0" u="none" strike="noStrike" kern="1200" cap="none" baseline="0">
                <a:solidFill>
                  <a:srgbClr val="000000"/>
                </a:solidFill>
                <a:latin typeface="Times New Roman"/>
                <a:ea typeface="Times New Roman"/>
                <a:cs typeface="Times New Roman"/>
                <a:sym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6535FF-C964-4AD0-B40C-FE542887D9C4}" type="slidenum">
              <a:rPr lang="en-US" sz="1200" smtClean="0">
                <a:solidFill>
                  <a:schemeClr val="bg1">
                    <a:lumMod val="75000"/>
                  </a:schemeClr>
                </a:solidFill>
              </a:rPr>
              <a:pPr/>
              <a:t>9</a:t>
            </a:fld>
            <a:endParaRPr lang="en-US" sz="1200" dirty="0">
              <a:solidFill>
                <a:schemeClr val="bg1">
                  <a:lumMod val="75000"/>
                </a:schemeClr>
              </a:solidFill>
            </a:endParaRPr>
          </a:p>
        </p:txBody>
      </p:sp>
      <p:sp>
        <p:nvSpPr>
          <p:cNvPr id="13" name="TextBox 12"/>
          <p:cNvSpPr txBox="1"/>
          <p:nvPr/>
        </p:nvSpPr>
        <p:spPr>
          <a:xfrm>
            <a:off x="2971800" y="1371600"/>
            <a:ext cx="790601" cy="461665"/>
          </a:xfrm>
          <a:prstGeom prst="rect">
            <a:avLst/>
          </a:prstGeom>
          <a:solidFill>
            <a:schemeClr val="bg1"/>
          </a:solidFill>
        </p:spPr>
        <p:txBody>
          <a:bodyPr wrap="none" rtlCol="0">
            <a:spAutoFit/>
          </a:bodyPr>
          <a:lstStyle/>
          <a:p>
            <a:r>
              <a:rPr lang="en-US" sz="2400" b="1" dirty="0" smtClean="0"/>
              <a:t>WPC</a:t>
            </a:r>
            <a:endParaRPr lang="en-US" sz="2400" b="1" dirty="0"/>
          </a:p>
        </p:txBody>
      </p:sp>
    </p:spTree>
    <p:extLst>
      <p:ext uri="{BB962C8B-B14F-4D97-AF65-F5344CB8AC3E}">
        <p14:creationId xmlns:p14="http://schemas.microsoft.com/office/powerpoint/2010/main" xmlns="" val="2900096430"/>
      </p:ext>
    </p:extLst>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33.375"/>
  <p:tag name="AUDIO_ID" val="643"/>
  <p:tag name="TIMELINE" val="12.7/22.0/29.9"/>
  <p:tag name="ARTICULATE_TITLE_TAG" val="Winter Weather Desk Overview"/>
  <p:tag name="ARTICULATE_SLIDE_PAUSE" val="0"/>
  <p:tag name="ARTICULATE_NAV_LEVEL" val="1"/>
  <p:tag name="ARTICULATE_PLAYLIST_ID" val="-1"/>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Verification of HPC low tracks"/>
  <p:tag name="ARTICULATE_SLIDE_PAUSE" val="0"/>
  <p:tag name="ARTICULATE_NAV_LEVEL" val="1"/>
  <p:tag name="ARTICULATE_PLAYLIST_ID" val="-1"/>
  <p:tag name="ELAPSEDTIME" val="32.89"/>
  <p:tag name="AUDIO_ID" val="7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12404</TotalTime>
  <Words>1669</Words>
  <Application>Microsoft Office PowerPoint</Application>
  <PresentationFormat>On-screen Show (4:3)</PresentationFormat>
  <Paragraphs>388</Paragraphs>
  <Slides>36</Slides>
  <Notes>27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Outline</vt:lpstr>
      <vt:lpstr>WPC Operational Desks</vt:lpstr>
      <vt:lpstr>Thank you to EMC and NCO</vt:lpstr>
      <vt:lpstr>QPF</vt:lpstr>
      <vt:lpstr>WPC QPF Services</vt:lpstr>
      <vt:lpstr>MetWatch Background</vt:lpstr>
      <vt:lpstr>WPC QPF Products</vt:lpstr>
      <vt:lpstr>Long-Term QPF Verification</vt:lpstr>
      <vt:lpstr>Day 1 QPF: WPC vs Guidance</vt:lpstr>
      <vt:lpstr>QPF Downscaled to 5km</vt:lpstr>
      <vt:lpstr>High-Impact Warm-Season Events</vt:lpstr>
      <vt:lpstr>Slide 13</vt:lpstr>
      <vt:lpstr>Flash Flood and Intense Rainfall (FFaIR) Experiment</vt:lpstr>
      <vt:lpstr>FFaIR Experiment Guidance</vt:lpstr>
      <vt:lpstr>Guidance for Boulder Floods</vt:lpstr>
      <vt:lpstr>Central Texas Floods – Oct 30</vt:lpstr>
      <vt:lpstr>Slide 18</vt:lpstr>
      <vt:lpstr>QPF Needs</vt:lpstr>
      <vt:lpstr>Winter Weather</vt:lpstr>
      <vt:lpstr>Slide 21</vt:lpstr>
      <vt:lpstr>Winter Weather</vt:lpstr>
      <vt:lpstr>Slide 23</vt:lpstr>
      <vt:lpstr>Slide 24</vt:lpstr>
      <vt:lpstr>2013-14 Winter Weather Operations</vt:lpstr>
      <vt:lpstr>Winter Weather Experiment 2013</vt:lpstr>
      <vt:lpstr>Day 4 – 7 Winter Weather Outlook Prototype</vt:lpstr>
      <vt:lpstr>Advancing Snowfall Algorithms</vt:lpstr>
      <vt:lpstr>Winter Weather Needs</vt:lpstr>
      <vt:lpstr>Medium Range</vt:lpstr>
      <vt:lpstr>Medium-Range Grids -- An Enhanced Resource for the Field Offices</vt:lpstr>
      <vt:lpstr>WPC Forecast Process</vt:lpstr>
      <vt:lpstr>Medium Range Forecasting</vt:lpstr>
      <vt:lpstr>“Outside the Envelope”</vt:lpstr>
      <vt:lpstr>Medium Range Hazards: Extreme Forecast Index (EFI)</vt:lpstr>
      <vt:lpstr>WPC “Wish List”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Wallace Hogsett</dc:creator>
  <cp:lastModifiedBy>Wallace Hogsett</cp:lastModifiedBy>
  <cp:revision>176</cp:revision>
  <dcterms:created xsi:type="dcterms:W3CDTF">2012-11-27T16:27:56Z</dcterms:created>
  <dcterms:modified xsi:type="dcterms:W3CDTF">2013-12-02T22:51:31Z</dcterms:modified>
</cp:coreProperties>
</file>