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Lst>
  <p:notesMasterIdLst>
    <p:notesMasterId r:id="rId25"/>
  </p:notesMasterIdLst>
  <p:sldIdLst>
    <p:sldId id="256" r:id="rId4"/>
    <p:sldId id="288" r:id="rId5"/>
    <p:sldId id="297" r:id="rId6"/>
    <p:sldId id="290" r:id="rId7"/>
    <p:sldId id="272" r:id="rId8"/>
    <p:sldId id="286" r:id="rId9"/>
    <p:sldId id="285" r:id="rId10"/>
    <p:sldId id="287" r:id="rId11"/>
    <p:sldId id="289" r:id="rId12"/>
    <p:sldId id="271" r:id="rId13"/>
    <p:sldId id="295" r:id="rId14"/>
    <p:sldId id="291" r:id="rId15"/>
    <p:sldId id="294" r:id="rId16"/>
    <p:sldId id="296" r:id="rId17"/>
    <p:sldId id="269" r:id="rId18"/>
    <p:sldId id="270" r:id="rId19"/>
    <p:sldId id="292" r:id="rId20"/>
    <p:sldId id="293" r:id="rId21"/>
    <p:sldId id="258" r:id="rId22"/>
    <p:sldId id="259" r:id="rId23"/>
    <p:sldId id="284"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0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[wrngs12.xls]Sheet1!$B$42</c:f>
              <c:strCache>
                <c:ptCount val="1"/>
                <c:pt idx="0">
                  <c:v>G</c:v>
                </c:pt>
              </c:strCache>
            </c:strRef>
          </c:tx>
          <c:spPr>
            <a:solidFill>
              <a:srgbClr val="FFFF00"/>
            </a:solidFill>
            <a:ln>
              <a:solidFill>
                <a:sysClr val="windowText" lastClr="000000"/>
              </a:solidFill>
            </a:ln>
          </c:spPr>
          <c:invertIfNegative val="0"/>
          <c:cat>
            <c:strRef>
              <c:f>[wrngs12.xls]Sheet1!$A$43:$A$54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[wrngs12.xls]Sheet1!$B$43:$B$54</c:f>
              <c:numCache>
                <c:formatCode>General</c:formatCode>
                <c:ptCount val="12"/>
                <c:pt idx="0">
                  <c:v>420</c:v>
                </c:pt>
                <c:pt idx="1">
                  <c:v>352</c:v>
                </c:pt>
                <c:pt idx="2">
                  <c:v>433</c:v>
                </c:pt>
                <c:pt idx="3">
                  <c:v>334</c:v>
                </c:pt>
                <c:pt idx="4">
                  <c:v>349</c:v>
                </c:pt>
                <c:pt idx="5">
                  <c:v>275</c:v>
                </c:pt>
                <c:pt idx="6">
                  <c:v>178</c:v>
                </c:pt>
                <c:pt idx="7">
                  <c:v>180</c:v>
                </c:pt>
                <c:pt idx="8">
                  <c:v>354</c:v>
                </c:pt>
                <c:pt idx="9">
                  <c:v>427</c:v>
                </c:pt>
                <c:pt idx="10">
                  <c:v>419</c:v>
                </c:pt>
                <c:pt idx="11">
                  <c:v>466</c:v>
                </c:pt>
              </c:numCache>
            </c:numRef>
          </c:val>
        </c:ser>
        <c:ser>
          <c:idx val="1"/>
          <c:order val="1"/>
          <c:tx>
            <c:strRef>
              <c:f>[wrngs12.xls]Sheet1!$C$42</c:f>
              <c:strCache>
                <c:ptCount val="1"/>
                <c:pt idx="0">
                  <c:v>S</c:v>
                </c:pt>
              </c:strCache>
            </c:strRef>
          </c:tx>
          <c:spPr>
            <a:solidFill>
              <a:srgbClr val="BE42BE"/>
            </a:solidFill>
          </c:spPr>
          <c:invertIfNegative val="0"/>
          <c:cat>
            <c:strRef>
              <c:f>[wrngs12.xls]Sheet1!$A$43:$A$54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[wrngs12.xls]Sheet1!$C$43:$C$54</c:f>
              <c:numCache>
                <c:formatCode>General</c:formatCode>
                <c:ptCount val="12"/>
                <c:pt idx="0">
                  <c:v>249</c:v>
                </c:pt>
                <c:pt idx="1">
                  <c:v>336</c:v>
                </c:pt>
                <c:pt idx="2">
                  <c:v>186</c:v>
                </c:pt>
                <c:pt idx="3">
                  <c:v>121</c:v>
                </c:pt>
                <c:pt idx="4">
                  <c:v>12</c:v>
                </c:pt>
                <c:pt idx="5">
                  <c:v>0</c:v>
                </c:pt>
                <c:pt idx="6">
                  <c:v>0</c:v>
                </c:pt>
                <c:pt idx="7">
                  <c:v>0</c:v>
                </c:pt>
                <c:pt idx="8">
                  <c:v>70</c:v>
                </c:pt>
                <c:pt idx="9">
                  <c:v>138</c:v>
                </c:pt>
                <c:pt idx="10">
                  <c:v>137</c:v>
                </c:pt>
                <c:pt idx="11">
                  <c:v>241</c:v>
                </c:pt>
              </c:numCache>
            </c:numRef>
          </c:val>
        </c:ser>
        <c:ser>
          <c:idx val="2"/>
          <c:order val="2"/>
          <c:tx>
            <c:strRef>
              <c:f>[wrngs12.xls]Sheet1!$D$42</c:f>
              <c:strCache>
                <c:ptCount val="1"/>
                <c:pt idx="0">
                  <c:v>HF</c:v>
                </c:pt>
              </c:strCache>
            </c:strRef>
          </c:tx>
          <c:spPr>
            <a:solidFill>
              <a:srgbClr val="FF0000"/>
            </a:solidFill>
          </c:spPr>
          <c:invertIfNegative val="0"/>
          <c:cat>
            <c:strRef>
              <c:f>[wrngs12.xls]Sheet1!$A$43:$A$54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[wrngs12.xls]Sheet1!$D$43:$D$54</c:f>
              <c:numCache>
                <c:formatCode>General</c:formatCode>
                <c:ptCount val="12"/>
                <c:pt idx="0">
                  <c:v>61</c:v>
                </c:pt>
                <c:pt idx="1">
                  <c:v>39</c:v>
                </c:pt>
                <c:pt idx="2">
                  <c:v>23</c:v>
                </c:pt>
                <c:pt idx="3">
                  <c:v>7</c:v>
                </c:pt>
                <c:pt idx="4">
                  <c:v>0</c:v>
                </c:pt>
                <c:pt idx="5">
                  <c:v>0</c:v>
                </c:pt>
                <c:pt idx="6">
                  <c:v>0</c:v>
                </c:pt>
                <c:pt idx="7">
                  <c:v>0</c:v>
                </c:pt>
                <c:pt idx="8">
                  <c:v>18</c:v>
                </c:pt>
                <c:pt idx="9">
                  <c:v>26</c:v>
                </c:pt>
                <c:pt idx="10">
                  <c:v>34</c:v>
                </c:pt>
                <c:pt idx="11">
                  <c:v>65</c:v>
                </c:pt>
              </c:numCache>
            </c:numRef>
          </c:val>
        </c:ser>
        <c:dLbls>
          <c:showLegendKey val="0"/>
          <c:showVal val="0"/>
          <c:showCatName val="0"/>
          <c:showSerName val="0"/>
          <c:showPercent val="0"/>
          <c:showBubbleSize val="0"/>
        </c:dLbls>
        <c:gapWidth val="150"/>
        <c:axId val="185517952"/>
        <c:axId val="185519488"/>
      </c:barChart>
      <c:catAx>
        <c:axId val="185517952"/>
        <c:scaling>
          <c:orientation val="minMax"/>
        </c:scaling>
        <c:delete val="0"/>
        <c:axPos val="b"/>
        <c:majorTickMark val="out"/>
        <c:minorTickMark val="none"/>
        <c:tickLblPos val="nextTo"/>
        <c:crossAx val="185519488"/>
        <c:crosses val="autoZero"/>
        <c:auto val="1"/>
        <c:lblAlgn val="ctr"/>
        <c:lblOffset val="100"/>
        <c:noMultiLvlLbl val="0"/>
      </c:catAx>
      <c:valAx>
        <c:axId val="185519488"/>
        <c:scaling>
          <c:orientation val="minMax"/>
        </c:scaling>
        <c:delete val="0"/>
        <c:axPos val="l"/>
        <c:majorGridlines/>
        <c:numFmt formatCode="General" sourceLinked="1"/>
        <c:majorTickMark val="out"/>
        <c:minorTickMark val="none"/>
        <c:tickLblPos val="nextTo"/>
        <c:crossAx val="185517952"/>
        <c:crosses val="autoZero"/>
        <c:crossBetween val="between"/>
      </c:valAx>
    </c:plotArea>
    <c:legend>
      <c:legendPos val="r"/>
      <c:layout/>
      <c:overlay val="0"/>
    </c:legend>
    <c:plotVisOnly val="1"/>
    <c:dispBlanksAs val="gap"/>
    <c:showDLblsOverMax val="0"/>
  </c:chart>
  <c:spPr>
    <a:solidFill>
      <a:schemeClr val="bg1">
        <a:lumMod val="85000"/>
      </a:schemeClr>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[wrngs12.xls]Sheet1!$B$26</c:f>
              <c:strCache>
                <c:ptCount val="1"/>
                <c:pt idx="0">
                  <c:v>G</c:v>
                </c:pt>
              </c:strCache>
            </c:strRef>
          </c:tx>
          <c:spPr>
            <a:solidFill>
              <a:srgbClr val="FFFF00"/>
            </a:solidFill>
            <a:ln>
              <a:solidFill>
                <a:sysClr val="windowText" lastClr="000000"/>
              </a:solidFill>
            </a:ln>
          </c:spPr>
          <c:invertIfNegative val="0"/>
          <c:cat>
            <c:strRef>
              <c:f>[wrngs12.xls]Sheet1!$A$27:$A$38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[wrngs12.xls]Sheet1!$B$27:$B$38</c:f>
              <c:numCache>
                <c:formatCode>General</c:formatCode>
                <c:ptCount val="12"/>
                <c:pt idx="0">
                  <c:v>298</c:v>
                </c:pt>
                <c:pt idx="1">
                  <c:v>286</c:v>
                </c:pt>
                <c:pt idx="2">
                  <c:v>293</c:v>
                </c:pt>
                <c:pt idx="3">
                  <c:v>297</c:v>
                </c:pt>
                <c:pt idx="4">
                  <c:v>249</c:v>
                </c:pt>
                <c:pt idx="5">
                  <c:v>179</c:v>
                </c:pt>
                <c:pt idx="6">
                  <c:v>96</c:v>
                </c:pt>
                <c:pt idx="7">
                  <c:v>156</c:v>
                </c:pt>
                <c:pt idx="8">
                  <c:v>166</c:v>
                </c:pt>
                <c:pt idx="9">
                  <c:v>252</c:v>
                </c:pt>
                <c:pt idx="10">
                  <c:v>274</c:v>
                </c:pt>
                <c:pt idx="11">
                  <c:v>287</c:v>
                </c:pt>
              </c:numCache>
            </c:numRef>
          </c:val>
        </c:ser>
        <c:ser>
          <c:idx val="1"/>
          <c:order val="1"/>
          <c:tx>
            <c:strRef>
              <c:f>[wrngs12.xls]Sheet1!$C$26</c:f>
              <c:strCache>
                <c:ptCount val="1"/>
                <c:pt idx="0">
                  <c:v>S</c:v>
                </c:pt>
              </c:strCache>
            </c:strRef>
          </c:tx>
          <c:spPr>
            <a:solidFill>
              <a:srgbClr val="BE42BE"/>
            </a:solidFill>
          </c:spPr>
          <c:invertIfNegative val="0"/>
          <c:cat>
            <c:strRef>
              <c:f>[wrngs12.xls]Sheet1!$A$27:$A$38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[wrngs12.xls]Sheet1!$C$27:$C$38</c:f>
              <c:numCache>
                <c:formatCode>General</c:formatCode>
                <c:ptCount val="12"/>
                <c:pt idx="0">
                  <c:v>172</c:v>
                </c:pt>
                <c:pt idx="1">
                  <c:v>128</c:v>
                </c:pt>
                <c:pt idx="2">
                  <c:v>103</c:v>
                </c:pt>
                <c:pt idx="3">
                  <c:v>34</c:v>
                </c:pt>
                <c:pt idx="4">
                  <c:v>17</c:v>
                </c:pt>
                <c:pt idx="5">
                  <c:v>13</c:v>
                </c:pt>
                <c:pt idx="6">
                  <c:v>18</c:v>
                </c:pt>
                <c:pt idx="7">
                  <c:v>11</c:v>
                </c:pt>
                <c:pt idx="8">
                  <c:v>64</c:v>
                </c:pt>
                <c:pt idx="9">
                  <c:v>72</c:v>
                </c:pt>
                <c:pt idx="10">
                  <c:v>142</c:v>
                </c:pt>
                <c:pt idx="11">
                  <c:v>207</c:v>
                </c:pt>
              </c:numCache>
            </c:numRef>
          </c:val>
        </c:ser>
        <c:ser>
          <c:idx val="2"/>
          <c:order val="2"/>
          <c:tx>
            <c:strRef>
              <c:f>[wrngs12.xls]Sheet1!$D$26</c:f>
              <c:strCache>
                <c:ptCount val="1"/>
                <c:pt idx="0">
                  <c:v>HF</c:v>
                </c:pt>
              </c:strCache>
            </c:strRef>
          </c:tx>
          <c:spPr>
            <a:solidFill>
              <a:srgbClr val="FF0000"/>
            </a:solidFill>
          </c:spPr>
          <c:invertIfNegative val="0"/>
          <c:cat>
            <c:strRef>
              <c:f>[wrngs12.xls]Sheet1!$A$27:$A$38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[wrngs12.xls]Sheet1!$D$27:$D$38</c:f>
              <c:numCache>
                <c:formatCode>General</c:formatCode>
                <c:ptCount val="12"/>
                <c:pt idx="0">
                  <c:v>53</c:v>
                </c:pt>
                <c:pt idx="1">
                  <c:v>23</c:v>
                </c:pt>
                <c:pt idx="2">
                  <c:v>61</c:v>
                </c:pt>
                <c:pt idx="3">
                  <c:v>14</c:v>
                </c:pt>
                <c:pt idx="4">
                  <c:v>0</c:v>
                </c:pt>
                <c:pt idx="5">
                  <c:v>0</c:v>
                </c:pt>
                <c:pt idx="6">
                  <c:v>0</c:v>
                </c:pt>
                <c:pt idx="7">
                  <c:v>0</c:v>
                </c:pt>
                <c:pt idx="8">
                  <c:v>0</c:v>
                </c:pt>
                <c:pt idx="9">
                  <c:v>22</c:v>
                </c:pt>
                <c:pt idx="10">
                  <c:v>30</c:v>
                </c:pt>
                <c:pt idx="11">
                  <c:v>15</c:v>
                </c:pt>
              </c:numCache>
            </c:numRef>
          </c:val>
        </c:ser>
        <c:dLbls>
          <c:showLegendKey val="0"/>
          <c:showVal val="0"/>
          <c:showCatName val="0"/>
          <c:showSerName val="0"/>
          <c:showPercent val="0"/>
          <c:showBubbleSize val="0"/>
        </c:dLbls>
        <c:gapWidth val="150"/>
        <c:axId val="185602816"/>
        <c:axId val="185604352"/>
      </c:barChart>
      <c:catAx>
        <c:axId val="185602816"/>
        <c:scaling>
          <c:orientation val="minMax"/>
        </c:scaling>
        <c:delete val="0"/>
        <c:axPos val="b"/>
        <c:majorTickMark val="out"/>
        <c:minorTickMark val="none"/>
        <c:tickLblPos val="nextTo"/>
        <c:crossAx val="185604352"/>
        <c:crosses val="autoZero"/>
        <c:auto val="1"/>
        <c:lblAlgn val="ctr"/>
        <c:lblOffset val="100"/>
        <c:noMultiLvlLbl val="0"/>
      </c:catAx>
      <c:valAx>
        <c:axId val="185604352"/>
        <c:scaling>
          <c:orientation val="minMax"/>
        </c:scaling>
        <c:delete val="0"/>
        <c:axPos val="l"/>
        <c:majorGridlines/>
        <c:numFmt formatCode="General" sourceLinked="1"/>
        <c:majorTickMark val="out"/>
        <c:minorTickMark val="none"/>
        <c:tickLblPos val="nextTo"/>
        <c:crossAx val="185602816"/>
        <c:crosses val="autoZero"/>
        <c:crossBetween val="between"/>
      </c:valAx>
      <c:spPr>
        <a:solidFill>
          <a:sysClr val="window" lastClr="FFFFFF">
            <a:lumMod val="85000"/>
          </a:sysClr>
        </a:solidFill>
      </c:spPr>
    </c:plotArea>
    <c:legend>
      <c:legendPos val="r"/>
      <c:layout/>
      <c:overlay val="0"/>
    </c:legend>
    <c:plotVisOnly val="1"/>
    <c:dispBlanksAs val="gap"/>
    <c:showDLblsOverMax val="0"/>
  </c:chart>
  <c:spPr>
    <a:solidFill>
      <a:sysClr val="window" lastClr="FFFFFF">
        <a:lumMod val="85000"/>
      </a:sysClr>
    </a:solidFill>
  </c:spPr>
  <c:txPr>
    <a:bodyPr/>
    <a:lstStyle/>
    <a:p>
      <a:pPr>
        <a:defRPr sz="105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AA8AF5-65AD-49ED-AB7B-063B7F439E6E}" type="datetimeFigureOut">
              <a:rPr lang="en-US" smtClean="0"/>
              <a:t>12/1/2013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8A53B5-A0EF-4B49-B504-0B9B12EEB6BA}" type="slidenum">
              <a:rPr lang="en-US" smtClean="0"/>
              <a:t>‹#›</a:t>
            </a:fld>
            <a:endParaRPr lang="en-US"/>
          </a:p>
        </p:txBody>
      </p:sp>
    </p:spTree>
    <p:extLst>
      <p:ext uri="{BB962C8B-B14F-4D97-AF65-F5344CB8AC3E}">
        <p14:creationId xmlns:p14="http://schemas.microsoft.com/office/powerpoint/2010/main" val="1114706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recent book by Rose George describes the shipping industry as being invisible.  The is 90% of everything meaning that by weight 90% of everything is moved by ships over the highways of the global ocean.  This diagram shows the shipping routes and are color coded by the number of annual voyages. The trans-Atlantic and Pacific routes are very busy with frequent transits. The white lines depict the NWS High Seas areas of responsibility.  Clearly, the NWS has responsibility for some of the busiest shipping routes in the world. </a:t>
            </a:r>
            <a:endParaRPr lang="en-US" dirty="0"/>
          </a:p>
        </p:txBody>
      </p:sp>
      <p:sp>
        <p:nvSpPr>
          <p:cNvPr id="4" name="Slide Number Placeholder 3"/>
          <p:cNvSpPr>
            <a:spLocks noGrp="1"/>
          </p:cNvSpPr>
          <p:nvPr>
            <p:ph type="sldNum" sz="quarter" idx="10"/>
          </p:nvPr>
        </p:nvSpPr>
        <p:spPr/>
        <p:txBody>
          <a:bodyPr/>
          <a:lstStyle/>
          <a:p>
            <a:fld id="{E3FFC790-AF6E-42FD-987E-4E531E9C39A7}" type="slidenum">
              <a:rPr lang="en-US" smtClean="0"/>
              <a:t>3</a:t>
            </a:fld>
            <a:endParaRPr lang="en-US"/>
          </a:p>
        </p:txBody>
      </p:sp>
    </p:spTree>
    <p:extLst>
      <p:ext uri="{BB962C8B-B14F-4D97-AF65-F5344CB8AC3E}">
        <p14:creationId xmlns:p14="http://schemas.microsoft.com/office/powerpoint/2010/main" val="1286304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Ocean Prediction Center issues warnings for GALE, STORM, and HURRICANE</a:t>
            </a:r>
            <a:r>
              <a:rPr lang="en-US" baseline="0" dirty="0" smtClean="0"/>
              <a:t> FORCE conditions. Being 24/7 and having responsibility for the very active mid-latitude ocean areas, we issue a lot of warnings… nearly 10,000 last year. These graphs show the monthly distribution of warnings for the North Atlantic and Pacific. There is no season when the oceans are completely quiet.  Also note that September through April, GALES, STORM, and HURRICANE FORCE conditions happen.   </a:t>
            </a:r>
            <a:endParaRPr lang="en-US" dirty="0"/>
          </a:p>
        </p:txBody>
      </p:sp>
      <p:sp>
        <p:nvSpPr>
          <p:cNvPr id="4" name="Slide Number Placeholder 3"/>
          <p:cNvSpPr>
            <a:spLocks noGrp="1"/>
          </p:cNvSpPr>
          <p:nvPr>
            <p:ph type="sldNum" sz="quarter" idx="10"/>
          </p:nvPr>
        </p:nvSpPr>
        <p:spPr/>
        <p:txBody>
          <a:bodyPr/>
          <a:lstStyle/>
          <a:p>
            <a:fld id="{E3FFC790-AF6E-42FD-987E-4E531E9C39A7}" type="slidenum">
              <a:rPr lang="en-US" smtClean="0"/>
              <a:t>4</a:t>
            </a:fld>
            <a:endParaRPr lang="en-US"/>
          </a:p>
        </p:txBody>
      </p:sp>
    </p:spTree>
    <p:extLst>
      <p:ext uri="{BB962C8B-B14F-4D97-AF65-F5344CB8AC3E}">
        <p14:creationId xmlns:p14="http://schemas.microsoft.com/office/powerpoint/2010/main" val="2360900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GOES-R will have a lightning detection capability. We are using a ground based source to detect lightning over</a:t>
            </a:r>
            <a:r>
              <a:rPr lang="en-US" baseline="0" dirty="0" smtClean="0"/>
              <a:t> the oceans and land now.  This is a loop of 5 min images of lightning cloud to ground density (strikes/km**2/min) for a </a:t>
            </a:r>
            <a:r>
              <a:rPr lang="en-US" baseline="0" dirty="0" err="1" smtClean="0"/>
              <a:t>derecho</a:t>
            </a:r>
            <a:r>
              <a:rPr lang="en-US" baseline="0" dirty="0" smtClean="0"/>
              <a:t> that moved offshore.  The star off of NJ show the approximate location of the </a:t>
            </a:r>
            <a:r>
              <a:rPr lang="en-US" baseline="0" dirty="0" err="1" smtClean="0"/>
              <a:t>Beneteau</a:t>
            </a:r>
            <a:r>
              <a:rPr lang="en-US" baseline="0" dirty="0" smtClean="0"/>
              <a:t> 407 Crocodile returning to MD from Newport.  The next slide shows the leading edge of the </a:t>
            </a:r>
            <a:r>
              <a:rPr lang="en-US" baseline="0" dirty="0" err="1" smtClean="0"/>
              <a:t>derecho</a:t>
            </a:r>
            <a:r>
              <a:rPr lang="en-US" baseline="0" dirty="0" smtClean="0"/>
              <a:t> as it </a:t>
            </a:r>
            <a:r>
              <a:rPr lang="en-US" baseline="0" dirty="0" err="1" smtClean="0"/>
              <a:t>approcahed</a:t>
            </a:r>
            <a:r>
              <a:rPr lang="en-US" baseline="0" dirty="0" smtClean="0"/>
              <a:t> them rapidly. </a:t>
            </a:r>
            <a:endParaRPr lang="en-US" dirty="0"/>
          </a:p>
        </p:txBody>
      </p:sp>
      <p:sp>
        <p:nvSpPr>
          <p:cNvPr id="4" name="Slide Number Placeholder 3"/>
          <p:cNvSpPr>
            <a:spLocks noGrp="1"/>
          </p:cNvSpPr>
          <p:nvPr>
            <p:ph type="sldNum" sz="quarter" idx="10"/>
          </p:nvPr>
        </p:nvSpPr>
        <p:spPr/>
        <p:txBody>
          <a:bodyPr/>
          <a:lstStyle/>
          <a:p>
            <a:fld id="{E3FFC790-AF6E-42FD-987E-4E531E9C39A7}" type="slidenum">
              <a:rPr lang="en-US" smtClean="0"/>
              <a:t>17</a:t>
            </a:fld>
            <a:endParaRPr lang="en-US"/>
          </a:p>
        </p:txBody>
      </p:sp>
    </p:spTree>
    <p:extLst>
      <p:ext uri="{BB962C8B-B14F-4D97-AF65-F5344CB8AC3E}">
        <p14:creationId xmlns:p14="http://schemas.microsoft.com/office/powerpoint/2010/main" val="1213693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0" y="6569075"/>
            <a:ext cx="2133600" cy="365125"/>
          </a:xfrm>
        </p:spPr>
        <p:txBody>
          <a:bodyPr/>
          <a:lstStyle>
            <a:lvl1pPr>
              <a:defRPr/>
            </a:lvl1pPr>
          </a:lstStyle>
          <a:p>
            <a:r>
              <a:rPr lang="en-US" dirty="0" smtClean="0"/>
              <a:t>12/04/2012</a:t>
            </a:r>
            <a:endParaRPr lang="en-US" dirty="0"/>
          </a:p>
        </p:txBody>
      </p:sp>
      <p:sp>
        <p:nvSpPr>
          <p:cNvPr id="5" name="Footer Placeholder 4"/>
          <p:cNvSpPr>
            <a:spLocks noGrp="1"/>
          </p:cNvSpPr>
          <p:nvPr>
            <p:ph type="ftr" sz="quarter" idx="11"/>
          </p:nvPr>
        </p:nvSpPr>
        <p:spPr>
          <a:xfrm>
            <a:off x="3124200" y="6553200"/>
            <a:ext cx="2895600" cy="365125"/>
          </a:xfrm>
        </p:spPr>
        <p:txBody>
          <a:bodyPr/>
          <a:lstStyle>
            <a:lvl1pPr>
              <a:defRPr b="1">
                <a:solidFill>
                  <a:schemeClr val="tx1"/>
                </a:solidFill>
              </a:defRPr>
            </a:lvl1pPr>
          </a:lstStyle>
          <a:p>
            <a:r>
              <a:rPr lang="en-US" dirty="0" smtClean="0"/>
              <a:t>NCEP Production Suite Review 2012</a:t>
            </a:r>
            <a:endParaRPr lang="en-US" dirty="0"/>
          </a:p>
        </p:txBody>
      </p:sp>
      <p:sp>
        <p:nvSpPr>
          <p:cNvPr id="6" name="Slide Number Placeholder 5"/>
          <p:cNvSpPr>
            <a:spLocks noGrp="1"/>
          </p:cNvSpPr>
          <p:nvPr>
            <p:ph type="sldNum" sz="quarter" idx="12"/>
          </p:nvPr>
        </p:nvSpPr>
        <p:spPr>
          <a:xfrm>
            <a:off x="7010400" y="6492875"/>
            <a:ext cx="2133600" cy="365125"/>
          </a:xfrm>
        </p:spPr>
        <p:txBody>
          <a:bodyPr/>
          <a:lstStyle/>
          <a:p>
            <a:fld id="{57C25B88-ACCA-49BA-B421-C073F0FBBB8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46C0F6-14E5-402D-AB51-B6CCE2663396}" type="datetimeFigureOut">
              <a:rPr lang="en-US" smtClean="0"/>
              <a:pPr/>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C25B88-ACCA-49BA-B421-C073F0FBBB8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46C0F6-14E5-402D-AB51-B6CCE2663396}" type="datetimeFigureOut">
              <a:rPr lang="en-US" smtClean="0"/>
              <a:pPr/>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C25B88-ACCA-49BA-B421-C073F0FBBB8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534ED1-CB1E-4979-A43C-6B3A99894C6B}" type="datetimeFigureOut">
              <a:rPr lang="en-US" smtClean="0"/>
              <a:pPr/>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60494-E9BB-4C69-AD50-556F41307239}"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534ED1-CB1E-4979-A43C-6B3A99894C6B}" type="datetimeFigureOut">
              <a:rPr lang="en-US" smtClean="0"/>
              <a:pPr/>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60494-E9BB-4C69-AD50-556F41307239}"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534ED1-CB1E-4979-A43C-6B3A99894C6B}" type="datetimeFigureOut">
              <a:rPr lang="en-US" smtClean="0"/>
              <a:pPr/>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60494-E9BB-4C69-AD50-556F41307239}"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534ED1-CB1E-4979-A43C-6B3A99894C6B}" type="datetimeFigureOut">
              <a:rPr lang="en-US" smtClean="0"/>
              <a:pPr/>
              <a:t>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60494-E9BB-4C69-AD50-556F41307239}"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534ED1-CB1E-4979-A43C-6B3A99894C6B}" type="datetimeFigureOut">
              <a:rPr lang="en-US" smtClean="0"/>
              <a:pPr/>
              <a:t>12/1/2013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60494-E9BB-4C69-AD50-556F41307239}"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534ED1-CB1E-4979-A43C-6B3A99894C6B}" type="datetimeFigureOut">
              <a:rPr lang="en-US" smtClean="0"/>
              <a:pPr/>
              <a:t>12/1/2013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60494-E9BB-4C69-AD50-556F41307239}"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534ED1-CB1E-4979-A43C-6B3A99894C6B}" type="datetimeFigureOut">
              <a:rPr lang="en-US" smtClean="0"/>
              <a:pPr/>
              <a:t>12/1/2013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60494-E9BB-4C69-AD50-556F41307239}"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534ED1-CB1E-4979-A43C-6B3A99894C6B}" type="datetimeFigureOut">
              <a:rPr lang="en-US" smtClean="0"/>
              <a:pPr/>
              <a:t>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60494-E9BB-4C69-AD50-556F4130723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46C0F6-14E5-402D-AB51-B6CCE2663396}" type="datetimeFigureOut">
              <a:rPr lang="en-US" smtClean="0"/>
              <a:pPr/>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C25B88-ACCA-49BA-B421-C073F0FBBB8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534ED1-CB1E-4979-A43C-6B3A99894C6B}" type="datetimeFigureOut">
              <a:rPr lang="en-US" smtClean="0"/>
              <a:pPr/>
              <a:t>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60494-E9BB-4C69-AD50-556F41307239}"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534ED1-CB1E-4979-A43C-6B3A99894C6B}" type="datetimeFigureOut">
              <a:rPr lang="en-US" smtClean="0"/>
              <a:pPr/>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60494-E9BB-4C69-AD50-556F41307239}"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534ED1-CB1E-4979-A43C-6B3A99894C6B}" type="datetimeFigureOut">
              <a:rPr lang="en-US" smtClean="0"/>
              <a:pPr/>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60494-E9BB-4C69-AD50-556F41307239}"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0A45AF-0901-47F8-80B0-4F474C46A469}" type="datetimeFigureOut">
              <a:rPr lang="en-US" smtClean="0"/>
              <a:pPr/>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FAD7A-8972-48A8-B434-1E772A8A131F}"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0A45AF-0901-47F8-80B0-4F474C46A469}" type="datetimeFigureOut">
              <a:rPr lang="en-US" smtClean="0"/>
              <a:pPr/>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FAD7A-8972-48A8-B434-1E772A8A131F}"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0A45AF-0901-47F8-80B0-4F474C46A469}" type="datetimeFigureOut">
              <a:rPr lang="en-US" smtClean="0"/>
              <a:pPr/>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FAD7A-8972-48A8-B434-1E772A8A131F}"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0A45AF-0901-47F8-80B0-4F474C46A469}" type="datetimeFigureOut">
              <a:rPr lang="en-US" smtClean="0"/>
              <a:pPr/>
              <a:t>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FAD7A-8972-48A8-B434-1E772A8A131F}"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0A45AF-0901-47F8-80B0-4F474C46A469}" type="datetimeFigureOut">
              <a:rPr lang="en-US" smtClean="0"/>
              <a:pPr/>
              <a:t>12/1/2013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9FAD7A-8972-48A8-B434-1E772A8A131F}"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0A45AF-0901-47F8-80B0-4F474C46A469}" type="datetimeFigureOut">
              <a:rPr lang="en-US" smtClean="0"/>
              <a:pPr/>
              <a:t>12/1/2013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9FAD7A-8972-48A8-B434-1E772A8A131F}"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0A45AF-0901-47F8-80B0-4F474C46A469}" type="datetimeFigureOut">
              <a:rPr lang="en-US" smtClean="0"/>
              <a:pPr/>
              <a:t>12/1/2013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9FAD7A-8972-48A8-B434-1E772A8A131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46C0F6-14E5-402D-AB51-B6CCE2663396}" type="datetimeFigureOut">
              <a:rPr lang="en-US" smtClean="0"/>
              <a:pPr/>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C25B88-ACCA-49BA-B421-C073F0FBBB83}"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0A45AF-0901-47F8-80B0-4F474C46A469}" type="datetimeFigureOut">
              <a:rPr lang="en-US" smtClean="0"/>
              <a:pPr/>
              <a:t>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FAD7A-8972-48A8-B434-1E772A8A131F}"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0A45AF-0901-47F8-80B0-4F474C46A469}" type="datetimeFigureOut">
              <a:rPr lang="en-US" smtClean="0"/>
              <a:pPr/>
              <a:t>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FAD7A-8972-48A8-B434-1E772A8A131F}"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0A45AF-0901-47F8-80B0-4F474C46A469}" type="datetimeFigureOut">
              <a:rPr lang="en-US" smtClean="0"/>
              <a:pPr/>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FAD7A-8972-48A8-B434-1E772A8A131F}"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0A45AF-0901-47F8-80B0-4F474C46A469}" type="datetimeFigureOut">
              <a:rPr lang="en-US" smtClean="0"/>
              <a:pPr/>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FAD7A-8972-48A8-B434-1E772A8A131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46C0F6-14E5-402D-AB51-B6CCE2663396}" type="datetimeFigureOut">
              <a:rPr lang="en-US" smtClean="0"/>
              <a:pPr/>
              <a:t>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C25B88-ACCA-49BA-B421-C073F0FBBB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46C0F6-14E5-402D-AB51-B6CCE2663396}" type="datetimeFigureOut">
              <a:rPr lang="en-US" smtClean="0"/>
              <a:pPr/>
              <a:t>12/1/2013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C25B88-ACCA-49BA-B421-C073F0FBBB8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46C0F6-14E5-402D-AB51-B6CCE2663396}" type="datetimeFigureOut">
              <a:rPr lang="en-US" smtClean="0"/>
              <a:pPr/>
              <a:t>12/1/2013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C25B88-ACCA-49BA-B421-C073F0FBBB8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46C0F6-14E5-402D-AB51-B6CCE2663396}" type="datetimeFigureOut">
              <a:rPr lang="en-US" smtClean="0"/>
              <a:pPr/>
              <a:t>12/1/2013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C25B88-ACCA-49BA-B421-C073F0FBBB8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46C0F6-14E5-402D-AB51-B6CCE2663396}" type="datetimeFigureOut">
              <a:rPr lang="en-US" smtClean="0"/>
              <a:pPr/>
              <a:t>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C25B88-ACCA-49BA-B421-C073F0FBBB8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46C0F6-14E5-402D-AB51-B6CCE2663396}" type="datetimeFigureOut">
              <a:rPr lang="en-US" smtClean="0"/>
              <a:pPr/>
              <a:t>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C25B88-ACCA-49BA-B421-C073F0FBBB8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6C0F6-14E5-402D-AB51-B6CCE2663396}" type="datetimeFigureOut">
              <a:rPr lang="en-US" smtClean="0"/>
              <a:pPr/>
              <a:t>12/1/2013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25B88-ACCA-49BA-B421-C073F0FBBB8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34ED1-CB1E-4979-A43C-6B3A99894C6B}" type="datetimeFigureOut">
              <a:rPr lang="en-US" smtClean="0"/>
              <a:pPr/>
              <a:t>12/1/2013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60494-E9BB-4C69-AD50-556F4130723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0A45AF-0901-47F8-80B0-4F474C46A469}" type="datetimeFigureOut">
              <a:rPr lang="en-US" smtClean="0"/>
              <a:pPr/>
              <a:t>12/1/2013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9FAD7A-8972-48A8-B434-1E772A8A131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manati.star.nesdis.noaa.gov/datasets/ASCATData.php" TargetMode="External"/><Relationship Id="rId2" Type="http://schemas.openxmlformats.org/officeDocument/2006/relationships/hyperlink" Target="http://manati.star.nesdis.noaa.gov/datasets/OSCATData.php"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manati.star.nesdis.noaa.gov/datasets/ASCATData.php" TargetMode="External"/><Relationship Id="rId2" Type="http://schemas.openxmlformats.org/officeDocument/2006/relationships/hyperlink" Target="http://manati.star.nesdis.noaa.gov/datasets/OSCATData.php"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www.opc.ncep.noaa.gov/Current_fcasts.shtml" TargetMode="External"/><Relationship Id="rId7" Type="http://schemas.openxmlformats.org/officeDocument/2006/relationships/image" Target="../media/image21.png"/><Relationship Id="rId2" Type="http://schemas.openxmlformats.org/officeDocument/2006/relationships/hyperlink" Target="http://www.opc.ncep.noaa.gov/Loops/SeaNettles/prob/SeaNettles.shtml" TargetMode="Externa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www.opc.ncep.noaa.gov/SST_fcasts.s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8450" y="0"/>
            <a:ext cx="1225550"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533400" y="228600"/>
            <a:ext cx="8077200" cy="1470025"/>
          </a:xfrm>
        </p:spPr>
        <p:txBody>
          <a:bodyPr>
            <a:normAutofit fontScale="90000"/>
          </a:bodyPr>
          <a:lstStyle/>
          <a:p>
            <a:r>
              <a:rPr lang="en-US" dirty="0" smtClean="0"/>
              <a:t>Ocean Prediction Center</a:t>
            </a:r>
            <a:br>
              <a:rPr lang="en-US" dirty="0" smtClean="0"/>
            </a:br>
            <a:r>
              <a:rPr lang="en-US" dirty="0" smtClean="0"/>
              <a:t>NCEP Production Suite Review - </a:t>
            </a:r>
            <a:r>
              <a:rPr lang="en-US" dirty="0" smtClean="0"/>
              <a:t>2013</a:t>
            </a:r>
            <a:endParaRPr lang="en-US" dirty="0"/>
          </a:p>
        </p:txBody>
      </p:sp>
      <p:sp>
        <p:nvSpPr>
          <p:cNvPr id="3" name="Subtitle 2"/>
          <p:cNvSpPr>
            <a:spLocks noGrp="1"/>
          </p:cNvSpPr>
          <p:nvPr>
            <p:ph type="subTitle" idx="1"/>
          </p:nvPr>
        </p:nvSpPr>
        <p:spPr>
          <a:xfrm>
            <a:off x="1371600" y="2057400"/>
            <a:ext cx="6400800" cy="4800600"/>
          </a:xfrm>
        </p:spPr>
        <p:txBody>
          <a:bodyPr>
            <a:normAutofit/>
          </a:bodyPr>
          <a:lstStyle/>
          <a:p>
            <a:r>
              <a:rPr lang="en-US" sz="2600" b="1" dirty="0" smtClean="0">
                <a:solidFill>
                  <a:schemeClr val="tx1"/>
                </a:solidFill>
              </a:rPr>
              <a:t>Joe Sienkiewicz</a:t>
            </a:r>
          </a:p>
          <a:p>
            <a:r>
              <a:rPr lang="en-US" sz="2600" b="1" dirty="0" smtClean="0">
                <a:solidFill>
                  <a:schemeClr val="tx1"/>
                </a:solidFill>
              </a:rPr>
              <a:t>Ocean Applications Branch</a:t>
            </a:r>
          </a:p>
          <a:p>
            <a:endParaRPr lang="en-US" dirty="0"/>
          </a:p>
          <a:p>
            <a:pPr algn="l"/>
            <a:r>
              <a:rPr lang="en-US" dirty="0" smtClean="0"/>
              <a:t>	</a:t>
            </a:r>
            <a:r>
              <a:rPr lang="en-US" u="sng" dirty="0" smtClean="0"/>
              <a:t>Outline</a:t>
            </a:r>
            <a:endParaRPr lang="en-US" sz="1900" u="sng" dirty="0" smtClean="0"/>
          </a:p>
          <a:p>
            <a:pPr marL="971550" lvl="1" indent="-514350" algn="l">
              <a:buAutoNum type="arabicPeriod"/>
            </a:pPr>
            <a:r>
              <a:rPr lang="en-US" sz="1900" dirty="0" smtClean="0">
                <a:solidFill>
                  <a:schemeClr val="tx1"/>
                </a:solidFill>
              </a:rPr>
              <a:t>Overview</a:t>
            </a:r>
            <a:endParaRPr lang="en-US" sz="1900" dirty="0" smtClean="0">
              <a:solidFill>
                <a:schemeClr val="tx1"/>
              </a:solidFill>
            </a:endParaRPr>
          </a:p>
          <a:p>
            <a:pPr marL="971550" lvl="1" indent="-514350" algn="l">
              <a:buAutoNum type="arabicPeriod"/>
            </a:pPr>
            <a:r>
              <a:rPr lang="en-US" sz="1900" dirty="0" smtClean="0">
                <a:solidFill>
                  <a:schemeClr val="tx1"/>
                </a:solidFill>
              </a:rPr>
              <a:t>Activities</a:t>
            </a:r>
            <a:endParaRPr lang="en-US" sz="1900" dirty="0" smtClean="0">
              <a:solidFill>
                <a:schemeClr val="tx1"/>
              </a:solidFill>
            </a:endParaRPr>
          </a:p>
          <a:p>
            <a:pPr marL="971550" lvl="1" indent="-514350" algn="l">
              <a:buAutoNum type="arabicPeriod"/>
            </a:pPr>
            <a:r>
              <a:rPr lang="en-US" sz="1900" dirty="0" smtClean="0">
                <a:solidFill>
                  <a:schemeClr val="tx1"/>
                </a:solidFill>
              </a:rPr>
              <a:t>Wish List</a:t>
            </a:r>
          </a:p>
          <a:p>
            <a:pPr marL="514350" indent="-514350">
              <a:buAutoNum type="arabicPeriod"/>
            </a:pPr>
            <a:endParaRPr lang="en-US" u="sng"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OPC Activities</a:t>
            </a:r>
            <a:br>
              <a:rPr lang="en-US" dirty="0" smtClean="0"/>
            </a:br>
            <a:r>
              <a:rPr lang="en-US" dirty="0" smtClean="0"/>
              <a:t>Ocean Winds </a:t>
            </a:r>
            <a:endParaRPr lang="en-US" sz="3600" dirty="0"/>
          </a:p>
        </p:txBody>
      </p:sp>
      <p:sp>
        <p:nvSpPr>
          <p:cNvPr id="3" name="Content Placeholder 2"/>
          <p:cNvSpPr>
            <a:spLocks noGrp="1"/>
          </p:cNvSpPr>
          <p:nvPr>
            <p:ph idx="1"/>
          </p:nvPr>
        </p:nvSpPr>
        <p:spPr>
          <a:xfrm>
            <a:off x="457200" y="1371600"/>
            <a:ext cx="8686800" cy="5257799"/>
          </a:xfrm>
        </p:spPr>
        <p:txBody>
          <a:bodyPr>
            <a:normAutofit lnSpcReduction="10000"/>
          </a:bodyPr>
          <a:lstStyle/>
          <a:p>
            <a:r>
              <a:rPr lang="en-US" sz="2800" dirty="0" smtClean="0"/>
              <a:t>OceanSat-2 </a:t>
            </a:r>
            <a:r>
              <a:rPr lang="en-US" sz="2800" dirty="0" err="1" smtClean="0"/>
              <a:t>Scatterometer</a:t>
            </a:r>
            <a:r>
              <a:rPr lang="en-US" sz="2800" dirty="0" smtClean="0"/>
              <a:t> (OSCAT) available</a:t>
            </a:r>
          </a:p>
          <a:p>
            <a:pPr lvl="1"/>
            <a:r>
              <a:rPr lang="en-US" sz="2400" dirty="0" smtClean="0"/>
              <a:t>25 km NESDIS product</a:t>
            </a:r>
          </a:p>
          <a:p>
            <a:pPr lvl="1"/>
            <a:r>
              <a:rPr lang="en-US" sz="2400" dirty="0" smtClean="0"/>
              <a:t>Experimental </a:t>
            </a:r>
            <a:br>
              <a:rPr lang="en-US" sz="2400" dirty="0" smtClean="0"/>
            </a:br>
            <a:r>
              <a:rPr lang="en-US" sz="2400" dirty="0" smtClean="0">
                <a:hlinkClick r:id="rId2"/>
              </a:rPr>
              <a:t>http://manati.star.nesdis.noaa.gov/datasets/OSCATData.php</a:t>
            </a:r>
            <a:r>
              <a:rPr lang="en-US" sz="2400" dirty="0" smtClean="0"/>
              <a:t/>
            </a:r>
            <a:br>
              <a:rPr lang="en-US" sz="2400" dirty="0" smtClean="0"/>
            </a:br>
            <a:endParaRPr lang="en-US" sz="2400" dirty="0" smtClean="0"/>
          </a:p>
          <a:p>
            <a:r>
              <a:rPr lang="en-US" sz="2800" dirty="0" smtClean="0"/>
              <a:t>ASCAT_HI Coastal (KNMI) / High Wind Product (NESDIS)</a:t>
            </a:r>
            <a:br>
              <a:rPr lang="en-US" sz="2800" dirty="0" smtClean="0"/>
            </a:br>
            <a:r>
              <a:rPr lang="en-US" sz="2400" dirty="0" smtClean="0">
                <a:hlinkClick r:id="rId3"/>
              </a:rPr>
              <a:t>http://manati.star.nesdis.noaa.gov/datasets/ASCATData.php</a:t>
            </a:r>
            <a:r>
              <a:rPr lang="en-US" sz="2400" dirty="0" smtClean="0"/>
              <a:t/>
            </a:r>
            <a:br>
              <a:rPr lang="en-US" sz="2400" dirty="0" smtClean="0"/>
            </a:br>
            <a:endParaRPr lang="en-US" sz="2400" dirty="0" smtClean="0"/>
          </a:p>
          <a:p>
            <a:r>
              <a:rPr lang="en-US" sz="2800" dirty="0" smtClean="0"/>
              <a:t>ASCAT-B </a:t>
            </a:r>
            <a:r>
              <a:rPr lang="en-US" sz="2800" dirty="0" smtClean="0"/>
              <a:t>on </a:t>
            </a:r>
            <a:r>
              <a:rPr lang="en-US" sz="2800" dirty="0" smtClean="0"/>
              <a:t>METOP-B</a:t>
            </a:r>
            <a:br>
              <a:rPr lang="en-US" sz="2800" dirty="0" smtClean="0"/>
            </a:br>
            <a:endParaRPr lang="en-US" sz="2800" dirty="0" smtClean="0"/>
          </a:p>
          <a:p>
            <a:r>
              <a:rPr lang="en-US" sz="2800" dirty="0" smtClean="0"/>
              <a:t>Looking forward to AMSR2 (GCOM-W1) wind speeds</a:t>
            </a:r>
            <a:r>
              <a:rPr lang="en-US" sz="2800" dirty="0" smtClean="0"/>
              <a:t/>
            </a:r>
            <a:br>
              <a:rPr lang="en-US" sz="2800" dirty="0" smtClean="0"/>
            </a:br>
            <a:endParaRPr lang="en-US" sz="2800" dirty="0" smtClean="0"/>
          </a:p>
          <a:p>
            <a:r>
              <a:rPr lang="en-US" sz="2800" dirty="0" smtClean="0"/>
              <a:t>Talking with IFREMER - SMOS (L-band) wind speeds</a:t>
            </a:r>
            <a:endParaRPr lang="en-US" sz="2800" dirty="0" smtClean="0"/>
          </a:p>
          <a:p>
            <a:endParaRPr lang="en-US" sz="2400" dirty="0" smtClean="0"/>
          </a:p>
          <a:p>
            <a:pPr lvl="1"/>
            <a:endParaRPr lang="en-US" dirty="0"/>
          </a:p>
        </p:txBody>
      </p:sp>
    </p:spTree>
    <p:extLst>
      <p:ext uri="{BB962C8B-B14F-4D97-AF65-F5344CB8AC3E}">
        <p14:creationId xmlns:p14="http://schemas.microsoft.com/office/powerpoint/2010/main" val="1056913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OPC Activities</a:t>
            </a:r>
            <a:br>
              <a:rPr lang="en-US" dirty="0" smtClean="0"/>
            </a:br>
            <a:r>
              <a:rPr lang="en-US" dirty="0" smtClean="0"/>
              <a:t>Ocean Winds </a:t>
            </a:r>
            <a:endParaRPr lang="en-US" sz="3600" dirty="0"/>
          </a:p>
        </p:txBody>
      </p:sp>
      <p:sp>
        <p:nvSpPr>
          <p:cNvPr id="3" name="Content Placeholder 2"/>
          <p:cNvSpPr>
            <a:spLocks noGrp="1"/>
          </p:cNvSpPr>
          <p:nvPr>
            <p:ph idx="1"/>
          </p:nvPr>
        </p:nvSpPr>
        <p:spPr>
          <a:xfrm>
            <a:off x="457200" y="1371600"/>
            <a:ext cx="8686800" cy="5257799"/>
          </a:xfrm>
        </p:spPr>
        <p:txBody>
          <a:bodyPr>
            <a:normAutofit/>
          </a:bodyPr>
          <a:lstStyle/>
          <a:p>
            <a:r>
              <a:rPr lang="en-US" sz="2800" dirty="0" smtClean="0"/>
              <a:t>OceanSat-2 </a:t>
            </a:r>
            <a:r>
              <a:rPr lang="en-US" sz="2800" dirty="0" err="1" smtClean="0"/>
              <a:t>Scatterometer</a:t>
            </a:r>
            <a:r>
              <a:rPr lang="en-US" sz="2800" dirty="0" smtClean="0"/>
              <a:t> (OSCAT) available</a:t>
            </a:r>
          </a:p>
          <a:p>
            <a:pPr lvl="1"/>
            <a:r>
              <a:rPr lang="en-US" sz="2400" dirty="0" smtClean="0"/>
              <a:t>25 km NESDIS product</a:t>
            </a:r>
          </a:p>
          <a:p>
            <a:pPr lvl="1"/>
            <a:r>
              <a:rPr lang="en-US" sz="2400" dirty="0" smtClean="0"/>
              <a:t>Experimental </a:t>
            </a:r>
            <a:br>
              <a:rPr lang="en-US" sz="2400" dirty="0" smtClean="0"/>
            </a:br>
            <a:r>
              <a:rPr lang="en-US" sz="2400" dirty="0" smtClean="0">
                <a:hlinkClick r:id="rId2"/>
              </a:rPr>
              <a:t>http://manati.star.nesdis.noaa.gov/datasets/OSCATData.php</a:t>
            </a:r>
            <a:r>
              <a:rPr lang="en-US" sz="2400" dirty="0" smtClean="0"/>
              <a:t/>
            </a:r>
            <a:br>
              <a:rPr lang="en-US" sz="2400" dirty="0" smtClean="0"/>
            </a:br>
            <a:endParaRPr lang="en-US" sz="2400" dirty="0" smtClean="0"/>
          </a:p>
          <a:p>
            <a:r>
              <a:rPr lang="en-US" sz="2800" dirty="0" smtClean="0"/>
              <a:t>ASCAT_HI Coastal (KNMI) / High Wind Product (NESDIS)</a:t>
            </a:r>
            <a:br>
              <a:rPr lang="en-US" sz="2800" dirty="0" smtClean="0"/>
            </a:br>
            <a:r>
              <a:rPr lang="en-US" sz="2400" dirty="0" smtClean="0">
                <a:hlinkClick r:id="rId3"/>
              </a:rPr>
              <a:t>http://manati.star.nesdis.noaa.gov/datasets/ASCATData.php</a:t>
            </a:r>
            <a:r>
              <a:rPr lang="en-US" sz="2400" dirty="0" smtClean="0"/>
              <a:t/>
            </a:r>
            <a:br>
              <a:rPr lang="en-US" sz="2400" dirty="0" smtClean="0"/>
            </a:br>
            <a:endParaRPr lang="en-US" sz="2400" dirty="0" smtClean="0"/>
          </a:p>
          <a:p>
            <a:r>
              <a:rPr lang="en-US" sz="2800" dirty="0" smtClean="0"/>
              <a:t>ASCAT-B </a:t>
            </a:r>
            <a:r>
              <a:rPr lang="en-US" sz="2800" dirty="0" smtClean="0"/>
              <a:t>on </a:t>
            </a:r>
            <a:r>
              <a:rPr lang="en-US" sz="2800" dirty="0" smtClean="0"/>
              <a:t>METOP-B</a:t>
            </a:r>
            <a:endParaRPr lang="en-US" sz="2400" dirty="0" smtClean="0"/>
          </a:p>
          <a:p>
            <a:pPr lvl="1"/>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49363"/>
            <a:ext cx="9144000" cy="560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72266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OPC Activities</a:t>
            </a:r>
            <a:br>
              <a:rPr lang="en-US" dirty="0" smtClean="0"/>
            </a:br>
            <a:r>
              <a:rPr lang="en-US" dirty="0" smtClean="0"/>
              <a:t>Ocean </a:t>
            </a:r>
            <a:r>
              <a:rPr lang="en-US" dirty="0" smtClean="0"/>
              <a:t>Waves </a:t>
            </a:r>
            <a:endParaRPr lang="en-US" sz="3600" dirty="0"/>
          </a:p>
        </p:txBody>
      </p:sp>
      <p:sp>
        <p:nvSpPr>
          <p:cNvPr id="3" name="Content Placeholder 2"/>
          <p:cNvSpPr>
            <a:spLocks noGrp="1"/>
          </p:cNvSpPr>
          <p:nvPr>
            <p:ph idx="1"/>
          </p:nvPr>
        </p:nvSpPr>
        <p:spPr>
          <a:xfrm>
            <a:off x="457200" y="1371600"/>
            <a:ext cx="8686800" cy="5257799"/>
          </a:xfrm>
        </p:spPr>
        <p:txBody>
          <a:bodyPr>
            <a:normAutofit lnSpcReduction="10000"/>
          </a:bodyPr>
          <a:lstStyle/>
          <a:p>
            <a:r>
              <a:rPr lang="en-US" sz="2800" dirty="0" smtClean="0"/>
              <a:t>JASON-1 died</a:t>
            </a:r>
          </a:p>
          <a:p>
            <a:r>
              <a:rPr lang="en-US" sz="2800" dirty="0" smtClean="0"/>
              <a:t>ENVISAT died</a:t>
            </a:r>
            <a:br>
              <a:rPr lang="en-US" sz="2800" dirty="0" smtClean="0"/>
            </a:br>
            <a:endParaRPr lang="en-US" sz="2800" dirty="0" smtClean="0"/>
          </a:p>
          <a:p>
            <a:r>
              <a:rPr lang="en-US" sz="2800" dirty="0" smtClean="0"/>
              <a:t>JASON-2 functioning</a:t>
            </a:r>
          </a:p>
          <a:p>
            <a:r>
              <a:rPr lang="en-US" sz="2800" dirty="0" smtClean="0"/>
              <a:t>Added CRYOSAT-2</a:t>
            </a:r>
          </a:p>
          <a:p>
            <a:r>
              <a:rPr lang="en-US" sz="2800" dirty="0" smtClean="0"/>
              <a:t>Added SARAL / </a:t>
            </a:r>
            <a:r>
              <a:rPr lang="en-US" sz="2800" dirty="0" err="1" smtClean="0"/>
              <a:t>AltiKA</a:t>
            </a:r>
            <a:r>
              <a:rPr lang="en-US" sz="2800" dirty="0" smtClean="0"/>
              <a:t/>
            </a:r>
            <a:br>
              <a:rPr lang="en-US" sz="2800" dirty="0" smtClean="0"/>
            </a:br>
            <a:r>
              <a:rPr lang="en-US" sz="2800" dirty="0" smtClean="0"/>
              <a:t/>
            </a:r>
            <a:br>
              <a:rPr lang="en-US" sz="2800" dirty="0" smtClean="0"/>
            </a:br>
            <a:endParaRPr lang="en-US" sz="2800" dirty="0" smtClean="0"/>
          </a:p>
          <a:p>
            <a:r>
              <a:rPr lang="en-US" sz="2800" dirty="0" smtClean="0"/>
              <a:t>NWS milestone – Altimeter wave heights to Alaska Region </a:t>
            </a:r>
          </a:p>
          <a:p>
            <a:r>
              <a:rPr lang="en-US" sz="2800" dirty="0" smtClean="0"/>
              <a:t>Working to add displays of Wind Speed in NAWIPS</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7027" y="1676400"/>
            <a:ext cx="4846973" cy="2971800"/>
          </a:xfrm>
          <a:prstGeom prst="rect">
            <a:avLst/>
          </a:prstGeom>
        </p:spPr>
      </p:pic>
    </p:spTree>
    <p:extLst>
      <p:ext uri="{BB962C8B-B14F-4D97-AF65-F5344CB8AC3E}">
        <p14:creationId xmlns:p14="http://schemas.microsoft.com/office/powerpoint/2010/main" val="9318138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3124" y="0"/>
            <a:ext cx="11185324" cy="6858002"/>
          </a:xfrm>
        </p:spPr>
      </p:pic>
      <p:grpSp>
        <p:nvGrpSpPr>
          <p:cNvPr id="7" name="Group 6"/>
          <p:cNvGrpSpPr/>
          <p:nvPr/>
        </p:nvGrpSpPr>
        <p:grpSpPr>
          <a:xfrm>
            <a:off x="76200" y="443805"/>
            <a:ext cx="7488461" cy="1384995"/>
            <a:chOff x="76200" y="443805"/>
            <a:chExt cx="7488461" cy="1384995"/>
          </a:xfrm>
        </p:grpSpPr>
        <p:sp>
          <p:nvSpPr>
            <p:cNvPr id="5" name="TextBox 4"/>
            <p:cNvSpPr txBox="1"/>
            <p:nvPr/>
          </p:nvSpPr>
          <p:spPr>
            <a:xfrm>
              <a:off x="4335315" y="452735"/>
              <a:ext cx="3229346" cy="461665"/>
            </a:xfrm>
            <a:prstGeom prst="rect">
              <a:avLst/>
            </a:prstGeom>
            <a:solidFill>
              <a:schemeClr val="tx1"/>
            </a:solidFill>
          </p:spPr>
          <p:txBody>
            <a:bodyPr wrap="none" rtlCol="0">
              <a:spAutoFit/>
            </a:bodyPr>
            <a:lstStyle/>
            <a:p>
              <a:r>
                <a:rPr lang="en-US" sz="2400" dirty="0" smtClean="0">
                  <a:solidFill>
                    <a:schemeClr val="bg1"/>
                  </a:solidFill>
                </a:rPr>
                <a:t>Significant Wave Height</a:t>
              </a:r>
              <a:endParaRPr lang="en-US" sz="2400" dirty="0">
                <a:solidFill>
                  <a:schemeClr val="bg1"/>
                </a:solidFill>
              </a:endParaRPr>
            </a:p>
          </p:txBody>
        </p:sp>
        <p:sp>
          <p:nvSpPr>
            <p:cNvPr id="6" name="TextBox 5"/>
            <p:cNvSpPr txBox="1"/>
            <p:nvPr/>
          </p:nvSpPr>
          <p:spPr>
            <a:xfrm>
              <a:off x="76200" y="443805"/>
              <a:ext cx="3188950" cy="1384995"/>
            </a:xfrm>
            <a:prstGeom prst="rect">
              <a:avLst/>
            </a:prstGeom>
            <a:solidFill>
              <a:schemeClr val="tx1"/>
            </a:solidFill>
          </p:spPr>
          <p:txBody>
            <a:bodyPr wrap="none" rtlCol="0">
              <a:spAutoFit/>
            </a:bodyPr>
            <a:lstStyle/>
            <a:p>
              <a:r>
                <a:rPr lang="en-US" sz="2800" b="1" dirty="0" smtClean="0">
                  <a:solidFill>
                    <a:srgbClr val="FFFF00"/>
                  </a:solidFill>
                </a:rPr>
                <a:t>JASON-2 – 1</a:t>
              </a:r>
              <a:r>
                <a:rPr lang="en-US" sz="2800" b="1" baseline="30000" dirty="0" smtClean="0">
                  <a:solidFill>
                    <a:srgbClr val="FFFF00"/>
                  </a:solidFill>
                </a:rPr>
                <a:t>h</a:t>
              </a:r>
              <a:r>
                <a:rPr lang="en-US" sz="2800" b="1" dirty="0" smtClean="0">
                  <a:solidFill>
                    <a:srgbClr val="FFFF00"/>
                  </a:solidFill>
                </a:rPr>
                <a:t> 53</a:t>
              </a:r>
              <a:r>
                <a:rPr lang="en-US" sz="2800" b="1" baseline="30000" dirty="0" smtClean="0">
                  <a:solidFill>
                    <a:srgbClr val="FFFF00"/>
                  </a:solidFill>
                </a:rPr>
                <a:t>m</a:t>
              </a:r>
            </a:p>
            <a:p>
              <a:r>
                <a:rPr lang="en-US" sz="2800" b="1" dirty="0" smtClean="0">
                  <a:solidFill>
                    <a:srgbClr val="9933FF"/>
                  </a:solidFill>
                </a:rPr>
                <a:t>CRYOSAT-2 – 1</a:t>
              </a:r>
              <a:r>
                <a:rPr lang="en-US" sz="2800" b="1" baseline="30000" dirty="0" smtClean="0">
                  <a:solidFill>
                    <a:srgbClr val="9933FF"/>
                  </a:solidFill>
                </a:rPr>
                <a:t>h</a:t>
              </a:r>
              <a:r>
                <a:rPr lang="en-US" sz="2800" b="1" dirty="0" smtClean="0">
                  <a:solidFill>
                    <a:srgbClr val="9933FF"/>
                  </a:solidFill>
                </a:rPr>
                <a:t> 39 </a:t>
              </a:r>
              <a:r>
                <a:rPr lang="en-US" sz="2800" b="1" baseline="30000" dirty="0" smtClean="0">
                  <a:solidFill>
                    <a:srgbClr val="9933FF"/>
                  </a:solidFill>
                </a:rPr>
                <a:t>m</a:t>
              </a:r>
            </a:p>
            <a:p>
              <a:r>
                <a:rPr lang="en-US" sz="2800" b="1" dirty="0" smtClean="0">
                  <a:solidFill>
                    <a:srgbClr val="FF0000"/>
                  </a:solidFill>
                </a:rPr>
                <a:t>ALTIKA – 1</a:t>
              </a:r>
              <a:r>
                <a:rPr lang="en-US" sz="2800" b="1" baseline="30000" dirty="0" smtClean="0">
                  <a:solidFill>
                    <a:srgbClr val="FF0000"/>
                  </a:solidFill>
                </a:rPr>
                <a:t>h</a:t>
              </a:r>
              <a:r>
                <a:rPr lang="en-US" sz="2800" b="1" dirty="0" smtClean="0">
                  <a:solidFill>
                    <a:srgbClr val="FF0000"/>
                  </a:solidFill>
                </a:rPr>
                <a:t> 40</a:t>
              </a:r>
              <a:r>
                <a:rPr lang="en-US" sz="2800" b="1" baseline="30000" dirty="0" smtClean="0">
                  <a:solidFill>
                    <a:srgbClr val="FF0000"/>
                  </a:solidFill>
                </a:rPr>
                <a:t>m</a:t>
              </a:r>
              <a:endParaRPr lang="en-US" sz="2800" b="1" baseline="30000" dirty="0">
                <a:solidFill>
                  <a:srgbClr val="FF0000"/>
                </a:solidFill>
              </a:endParaRPr>
            </a:p>
          </p:txBody>
        </p:sp>
      </p:grpSp>
      <p:sp>
        <p:nvSpPr>
          <p:cNvPr id="9" name="Rounded Rectangular Callout 8"/>
          <p:cNvSpPr/>
          <p:nvPr/>
        </p:nvSpPr>
        <p:spPr>
          <a:xfrm>
            <a:off x="7315200" y="3886200"/>
            <a:ext cx="1447800" cy="838200"/>
          </a:xfrm>
          <a:prstGeom prst="wedgeRoundRectCallou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Observation time (UTC)</a:t>
            </a:r>
            <a:endParaRPr lang="en-US" dirty="0"/>
          </a:p>
        </p:txBody>
      </p:sp>
      <p:cxnSp>
        <p:nvCxnSpPr>
          <p:cNvPr id="8" name="Straight Connector 7"/>
          <p:cNvCxnSpPr/>
          <p:nvPr/>
        </p:nvCxnSpPr>
        <p:spPr>
          <a:xfrm>
            <a:off x="4572000" y="443805"/>
            <a:ext cx="0" cy="893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505200" y="39469"/>
            <a:ext cx="5867400" cy="646331"/>
            <a:chOff x="3505200" y="39469"/>
            <a:chExt cx="5867400" cy="646331"/>
          </a:xfrm>
        </p:grpSpPr>
        <p:sp>
          <p:nvSpPr>
            <p:cNvPr id="10" name="TextBox 9"/>
            <p:cNvSpPr txBox="1"/>
            <p:nvPr/>
          </p:nvSpPr>
          <p:spPr>
            <a:xfrm>
              <a:off x="4114800" y="381000"/>
              <a:ext cx="5257800" cy="261610"/>
            </a:xfrm>
            <a:prstGeom prst="rect">
              <a:avLst/>
            </a:prstGeom>
            <a:noFill/>
          </p:spPr>
          <p:txBody>
            <a:bodyPr wrap="square" rtlCol="0">
              <a:spAutoFit/>
            </a:bodyPr>
            <a:lstStyle/>
            <a:p>
              <a:r>
                <a:rPr lang="en-US" sz="1100" b="1" dirty="0" smtClean="0">
                  <a:solidFill>
                    <a:srgbClr val="FFC000"/>
                  </a:solidFill>
                </a:rPr>
                <a:t>1         2         3        4       5          6          7       8           9      10         11      12       13       14       </a:t>
              </a:r>
              <a:endParaRPr lang="en-US" sz="1100" b="1" dirty="0">
                <a:solidFill>
                  <a:srgbClr val="FFC000"/>
                </a:solidFill>
              </a:endParaRPr>
            </a:p>
          </p:txBody>
        </p:sp>
        <p:sp>
          <p:nvSpPr>
            <p:cNvPr id="12" name="TextBox 11"/>
            <p:cNvSpPr txBox="1"/>
            <p:nvPr/>
          </p:nvSpPr>
          <p:spPr>
            <a:xfrm>
              <a:off x="3505200" y="39469"/>
              <a:ext cx="369012" cy="646331"/>
            </a:xfrm>
            <a:prstGeom prst="rect">
              <a:avLst/>
            </a:prstGeom>
            <a:solidFill>
              <a:schemeClr val="tx1"/>
            </a:solidFill>
          </p:spPr>
          <p:txBody>
            <a:bodyPr wrap="none" rtlCol="0">
              <a:spAutoFit/>
            </a:bodyPr>
            <a:lstStyle/>
            <a:p>
              <a:r>
                <a:rPr lang="en-US" b="1" dirty="0" err="1" smtClean="0">
                  <a:solidFill>
                    <a:schemeClr val="bg1"/>
                  </a:solidFill>
                </a:rPr>
                <a:t>ft</a:t>
              </a:r>
              <a:endParaRPr lang="en-US" b="1" dirty="0" smtClean="0">
                <a:solidFill>
                  <a:schemeClr val="bg1"/>
                </a:solidFill>
              </a:endParaRPr>
            </a:p>
            <a:p>
              <a:r>
                <a:rPr lang="en-US" b="1" dirty="0" smtClean="0">
                  <a:solidFill>
                    <a:srgbClr val="FFC000"/>
                  </a:solidFill>
                </a:rPr>
                <a:t>m</a:t>
              </a:r>
              <a:endParaRPr lang="en-US" b="1" dirty="0">
                <a:solidFill>
                  <a:srgbClr val="FFC000"/>
                </a:solidFill>
              </a:endParaRPr>
            </a:p>
          </p:txBody>
        </p:sp>
      </p:grpSp>
    </p:spTree>
    <p:extLst>
      <p:ext uri="{BB962C8B-B14F-4D97-AF65-F5344CB8AC3E}">
        <p14:creationId xmlns:p14="http://schemas.microsoft.com/office/powerpoint/2010/main" val="40280645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AltiKA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19200"/>
            <a:ext cx="9196818" cy="5638800"/>
          </a:xfrm>
        </p:spPr>
      </p:pic>
    </p:spTree>
    <p:extLst>
      <p:ext uri="{BB962C8B-B14F-4D97-AF65-F5344CB8AC3E}">
        <p14:creationId xmlns:p14="http://schemas.microsoft.com/office/powerpoint/2010/main" val="33288776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fontScale="90000"/>
          </a:bodyPr>
          <a:lstStyle/>
          <a:p>
            <a:r>
              <a:rPr lang="en-US" dirty="0" smtClean="0"/>
              <a:t>OPC Activities</a:t>
            </a:r>
            <a:br>
              <a:rPr lang="en-US" dirty="0" smtClean="0"/>
            </a:br>
            <a:r>
              <a:rPr lang="en-US" sz="3600" dirty="0" smtClean="0"/>
              <a:t>Enable/facilitate</a:t>
            </a:r>
            <a:r>
              <a:rPr lang="en-US" dirty="0" smtClean="0"/>
              <a:t> – </a:t>
            </a:r>
            <a:br>
              <a:rPr lang="en-US" dirty="0" smtClean="0"/>
            </a:br>
            <a:r>
              <a:rPr lang="en-US" sz="3600" dirty="0" smtClean="0"/>
              <a:t>Ecological and Oceanographic Prediction</a:t>
            </a:r>
            <a:endParaRPr lang="en-US" sz="3600" dirty="0"/>
          </a:p>
        </p:txBody>
      </p:sp>
      <p:sp>
        <p:nvSpPr>
          <p:cNvPr id="3" name="Content Placeholder 2"/>
          <p:cNvSpPr>
            <a:spLocks noGrp="1"/>
          </p:cNvSpPr>
          <p:nvPr>
            <p:ph idx="1"/>
          </p:nvPr>
        </p:nvSpPr>
        <p:spPr>
          <a:xfrm>
            <a:off x="457200" y="1752600"/>
            <a:ext cx="8229600" cy="5105399"/>
          </a:xfrm>
        </p:spPr>
        <p:txBody>
          <a:bodyPr>
            <a:normAutofit fontScale="92500" lnSpcReduction="20000"/>
          </a:bodyPr>
          <a:lstStyle/>
          <a:p>
            <a:r>
              <a:rPr lang="en-US" dirty="0" smtClean="0"/>
              <a:t>Chesapeake Bay Sea Nettles</a:t>
            </a:r>
            <a:br>
              <a:rPr lang="en-US" dirty="0" smtClean="0"/>
            </a:br>
            <a:r>
              <a:rPr lang="en-US" sz="1800" dirty="0" smtClean="0">
                <a:hlinkClick r:id="rId2"/>
              </a:rPr>
              <a:t>http://www.opc.ncep.noaa.gov/Loops/SeaNettles/prob/SeaNettles.shtml</a:t>
            </a:r>
            <a:r>
              <a:rPr lang="en-US" sz="1800" dirty="0" smtClean="0"/>
              <a:t/>
            </a:r>
            <a:br>
              <a:rPr lang="en-US" sz="1800" dirty="0" smtClean="0"/>
            </a:br>
            <a:endParaRPr lang="en-US" sz="1800" dirty="0" smtClean="0"/>
          </a:p>
          <a:p>
            <a:r>
              <a:rPr lang="en-US" dirty="0" smtClean="0"/>
              <a:t>Vibrio </a:t>
            </a:r>
            <a:r>
              <a:rPr lang="en-US" dirty="0" err="1"/>
              <a:t>V</a:t>
            </a:r>
            <a:r>
              <a:rPr lang="en-US" dirty="0" err="1" smtClean="0"/>
              <a:t>ulnificus</a:t>
            </a:r>
            <a:r>
              <a:rPr lang="en-US" dirty="0" smtClean="0"/>
              <a:t> (Pathogen</a:t>
            </a:r>
            <a:r>
              <a:rPr lang="en-US" dirty="0" smtClean="0"/>
              <a:t>)</a:t>
            </a:r>
          </a:p>
          <a:p>
            <a:pPr lvl="1"/>
            <a:r>
              <a:rPr lang="en-US" dirty="0" smtClean="0"/>
              <a:t>Chesapeake, Delaware, Tampa</a:t>
            </a:r>
            <a:r>
              <a:rPr lang="en-US" dirty="0" smtClean="0"/>
              <a:t/>
            </a:r>
            <a:br>
              <a:rPr lang="en-US" dirty="0" smtClean="0"/>
            </a:br>
            <a:endParaRPr lang="en-US" dirty="0" smtClean="0"/>
          </a:p>
          <a:p>
            <a:r>
              <a:rPr lang="en-US" dirty="0" smtClean="0"/>
              <a:t>Working with NOS HAB efforts</a:t>
            </a:r>
            <a:br>
              <a:rPr lang="en-US" dirty="0" smtClean="0"/>
            </a:br>
            <a:endParaRPr lang="en-US" dirty="0" smtClean="0"/>
          </a:p>
          <a:p>
            <a:r>
              <a:rPr lang="en-US" dirty="0" smtClean="0"/>
              <a:t>Ocean Modeling</a:t>
            </a:r>
          </a:p>
          <a:p>
            <a:pPr lvl="1"/>
            <a:r>
              <a:rPr lang="en-US" sz="2400" dirty="0" smtClean="0"/>
              <a:t>Global 1/12 deg RTOFS</a:t>
            </a:r>
          </a:p>
          <a:p>
            <a:pPr lvl="2"/>
            <a:r>
              <a:rPr lang="en-US" sz="1600" dirty="0" smtClean="0"/>
              <a:t>End user and resource</a:t>
            </a:r>
            <a:br>
              <a:rPr lang="en-US" sz="1600" dirty="0" smtClean="0"/>
            </a:br>
            <a:r>
              <a:rPr lang="en-US" sz="1400" dirty="0" smtClean="0">
                <a:solidFill>
                  <a:prstClr val="black"/>
                </a:solidFill>
              </a:rPr>
              <a:t> </a:t>
            </a:r>
            <a:r>
              <a:rPr lang="en-US" sz="1600" dirty="0" smtClean="0">
                <a:hlinkClick r:id="rId3"/>
              </a:rPr>
              <a:t>http://www.opc.ncep.noaa.gov/Current_fcasts.shtml</a:t>
            </a:r>
            <a:r>
              <a:rPr lang="en-US" sz="1600" dirty="0" smtClean="0"/>
              <a:t/>
            </a:r>
            <a:br>
              <a:rPr lang="en-US" sz="1600" dirty="0" smtClean="0"/>
            </a:br>
            <a:r>
              <a:rPr lang="en-US" sz="1600" dirty="0" smtClean="0">
                <a:hlinkClick r:id="rId4"/>
              </a:rPr>
              <a:t>http://www.opc.ncep.noaa.gov/SST_fcasts.shtml</a:t>
            </a:r>
            <a:endParaRPr lang="en-US" sz="1600" dirty="0" smtClean="0"/>
          </a:p>
          <a:p>
            <a:pPr lvl="2"/>
            <a:r>
              <a:rPr lang="en-US" sz="1600" dirty="0" smtClean="0"/>
              <a:t>Navy </a:t>
            </a:r>
            <a:r>
              <a:rPr lang="en-US" sz="1600" dirty="0" smtClean="0"/>
              <a:t>HYCOM </a:t>
            </a:r>
            <a:r>
              <a:rPr lang="en-US" sz="1600" dirty="0" smtClean="0"/>
              <a:t>(USCG </a:t>
            </a:r>
            <a:r>
              <a:rPr lang="en-US" sz="1600" dirty="0" smtClean="0"/>
              <a:t>SAR) and NCOM</a:t>
            </a:r>
            <a:r>
              <a:rPr lang="en-US" dirty="0" smtClean="0"/>
              <a:t/>
            </a:r>
            <a:br>
              <a:rPr lang="en-US" dirty="0" smtClean="0"/>
            </a:br>
            <a:endParaRPr lang="en-US" sz="1400" dirty="0" smtClean="0"/>
          </a:p>
          <a:p>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4935" y="1809977"/>
            <a:ext cx="1100465" cy="123802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6482" y="2667000"/>
            <a:ext cx="1656318" cy="1238508"/>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03805" y="3581400"/>
            <a:ext cx="1073395" cy="1117855"/>
          </a:xfrm>
          <a:prstGeom prst="rect">
            <a:avLst/>
          </a:prstGeom>
        </p:spPr>
      </p:pic>
      <p:pic>
        <p:nvPicPr>
          <p:cNvPr id="1026" name="Picture 2"/>
          <p:cNvPicPr>
            <a:picLocks noChangeAspect="1" noChangeArrowheads="1"/>
          </p:cNvPicPr>
          <p:nvPr/>
        </p:nvPicPr>
        <p:blipFill>
          <a:blip r:embed="rId8" cstate="print"/>
          <a:srcRect t="5469" b="27734"/>
          <a:stretch>
            <a:fillRect/>
          </a:stretch>
        </p:blipFill>
        <p:spPr bwMode="auto">
          <a:xfrm>
            <a:off x="5930677" y="4953000"/>
            <a:ext cx="3137123" cy="1676400"/>
          </a:xfrm>
          <a:prstGeom prst="rect">
            <a:avLst/>
          </a:prstGeom>
          <a:noFill/>
          <a:ln w="9525">
            <a:noFill/>
            <a:miter lim="800000"/>
            <a:headEnd/>
            <a:tailEnd/>
          </a:ln>
        </p:spPr>
      </p:pic>
    </p:spTree>
    <p:extLst>
      <p:ext uri="{BB962C8B-B14F-4D97-AF65-F5344CB8AC3E}">
        <p14:creationId xmlns:p14="http://schemas.microsoft.com/office/powerpoint/2010/main" val="20376524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OPC Activities</a:t>
            </a:r>
            <a:br>
              <a:rPr lang="en-US" dirty="0" smtClean="0"/>
            </a:br>
            <a:r>
              <a:rPr lang="en-US" dirty="0" smtClean="0"/>
              <a:t>Satellite Readiness</a:t>
            </a:r>
            <a:endParaRPr lang="en-US" sz="3600" dirty="0"/>
          </a:p>
        </p:txBody>
      </p:sp>
      <p:sp>
        <p:nvSpPr>
          <p:cNvPr id="3" name="Content Placeholder 2"/>
          <p:cNvSpPr>
            <a:spLocks noGrp="1"/>
          </p:cNvSpPr>
          <p:nvPr>
            <p:ph idx="1"/>
          </p:nvPr>
        </p:nvSpPr>
        <p:spPr>
          <a:xfrm>
            <a:off x="457200" y="1371600"/>
            <a:ext cx="8229600" cy="5105399"/>
          </a:xfrm>
        </p:spPr>
        <p:txBody>
          <a:bodyPr>
            <a:normAutofit/>
          </a:bodyPr>
          <a:lstStyle/>
          <a:p>
            <a:r>
              <a:rPr lang="en-US" dirty="0" smtClean="0"/>
              <a:t>Explosive </a:t>
            </a:r>
            <a:r>
              <a:rPr lang="en-US" dirty="0" err="1" smtClean="0"/>
              <a:t>Cyclogenesis</a:t>
            </a:r>
            <a:r>
              <a:rPr lang="en-US" sz="1800" dirty="0" smtClean="0"/>
              <a:t/>
            </a:r>
            <a:br>
              <a:rPr lang="en-US" sz="1800" dirty="0" smtClean="0"/>
            </a:br>
            <a:endParaRPr lang="en-US" sz="1800" dirty="0" smtClean="0"/>
          </a:p>
          <a:p>
            <a:r>
              <a:rPr lang="en-US" dirty="0" smtClean="0"/>
              <a:t>Offshore Convection</a:t>
            </a:r>
          </a:p>
          <a:p>
            <a:pPr lvl="1"/>
            <a:r>
              <a:rPr lang="en-US" dirty="0" smtClean="0"/>
              <a:t>Lightning Strike Density</a:t>
            </a:r>
            <a:br>
              <a:rPr lang="en-US" dirty="0" smtClean="0"/>
            </a:br>
            <a:endParaRPr lang="en-US" dirty="0" smtClean="0"/>
          </a:p>
          <a:p>
            <a:r>
              <a:rPr lang="en-US" dirty="0" smtClean="0"/>
              <a:t>Low clouds and fog</a:t>
            </a:r>
            <a:br>
              <a:rPr lang="en-US" dirty="0" smtClean="0"/>
            </a:br>
            <a:endParaRPr lang="en-US" dirty="0" smtClean="0"/>
          </a:p>
          <a:p>
            <a:r>
              <a:rPr lang="en-US" dirty="0" smtClean="0"/>
              <a:t>Oceanographic products</a:t>
            </a:r>
            <a:endParaRPr lang="en-US" dirty="0"/>
          </a:p>
        </p:txBody>
      </p:sp>
      <p:pic>
        <p:nvPicPr>
          <p:cNvPr id="8" name="Content Placeholder 6" descr="RGB_120103_0745.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6858000" y="914400"/>
            <a:ext cx="2133600" cy="1309423"/>
          </a:xfrm>
          <a:prstGeom prst="rect">
            <a:avLst/>
          </a:prstGeom>
        </p:spPr>
      </p:pic>
      <p:pic>
        <p:nvPicPr>
          <p:cNvPr id="1028" name="Picture 4" desc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4800600"/>
            <a:ext cx="289560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9134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2400"/>
            <a:ext cx="9144001" cy="6376946"/>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solidFill>
                  <a:schemeClr val="bg1"/>
                </a:solidFill>
              </a:rPr>
              <a:t>Offshore Convection</a:t>
            </a:r>
            <a:endParaRPr lang="en-US" dirty="0">
              <a:solidFill>
                <a:schemeClr val="bg1"/>
              </a:solidFill>
            </a:endParaRPr>
          </a:p>
        </p:txBody>
      </p:sp>
      <p:sp>
        <p:nvSpPr>
          <p:cNvPr id="4" name="5-Point Star 3"/>
          <p:cNvSpPr/>
          <p:nvPr/>
        </p:nvSpPr>
        <p:spPr>
          <a:xfrm>
            <a:off x="7772400" y="2971800"/>
            <a:ext cx="228600" cy="22860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4648200"/>
            <a:ext cx="2776337" cy="1200329"/>
          </a:xfrm>
          <a:prstGeom prst="rect">
            <a:avLst/>
          </a:prstGeom>
          <a:noFill/>
        </p:spPr>
        <p:txBody>
          <a:bodyPr wrap="none" rtlCol="0">
            <a:spAutoFit/>
          </a:bodyPr>
          <a:lstStyle/>
          <a:p>
            <a:pPr marL="285750" indent="-285750">
              <a:buFont typeface="Arial" panose="020B0604020202020204" pitchFamily="34" charset="0"/>
              <a:buChar char="•"/>
            </a:pPr>
            <a:r>
              <a:rPr lang="en-US" b="1" dirty="0" smtClean="0">
                <a:solidFill>
                  <a:schemeClr val="bg1"/>
                </a:solidFill>
              </a:rPr>
              <a:t>GOES-14 1 min SRO</a:t>
            </a:r>
          </a:p>
          <a:p>
            <a:pPr marL="285750" indent="-285750">
              <a:buFont typeface="Arial" panose="020B0604020202020204" pitchFamily="34" charset="0"/>
              <a:buChar char="•"/>
            </a:pPr>
            <a:r>
              <a:rPr lang="en-US" b="1" dirty="0" smtClean="0">
                <a:solidFill>
                  <a:schemeClr val="bg1"/>
                </a:solidFill>
              </a:rPr>
              <a:t>Lightning Strike Density </a:t>
            </a:r>
          </a:p>
          <a:p>
            <a:pPr marL="742950" lvl="1" indent="-285750">
              <a:buFont typeface="Arial" panose="020B0604020202020204" pitchFamily="34" charset="0"/>
              <a:buChar char="•"/>
            </a:pPr>
            <a:r>
              <a:rPr lang="en-US" b="1" dirty="0" err="1" smtClean="0">
                <a:solidFill>
                  <a:schemeClr val="bg1"/>
                </a:solidFill>
              </a:rPr>
              <a:t>Vaisala</a:t>
            </a:r>
            <a:r>
              <a:rPr lang="en-US" b="1" dirty="0" smtClean="0">
                <a:solidFill>
                  <a:schemeClr val="bg1"/>
                </a:solidFill>
              </a:rPr>
              <a:t> NLDN</a:t>
            </a:r>
          </a:p>
          <a:p>
            <a:pPr marL="742950" lvl="1" indent="-285750">
              <a:buFont typeface="Arial" panose="020B0604020202020204" pitchFamily="34" charset="0"/>
              <a:buChar char="•"/>
            </a:pPr>
            <a:r>
              <a:rPr lang="en-US" b="1" dirty="0" err="1" smtClean="0">
                <a:solidFill>
                  <a:schemeClr val="bg1"/>
                </a:solidFill>
              </a:rPr>
              <a:t>Vaisala</a:t>
            </a:r>
            <a:r>
              <a:rPr lang="en-US" b="1" dirty="0" smtClean="0">
                <a:solidFill>
                  <a:schemeClr val="bg1"/>
                </a:solidFill>
              </a:rPr>
              <a:t> GLD360</a:t>
            </a:r>
            <a:endParaRPr lang="en-US" b="1" dirty="0">
              <a:solidFill>
                <a:schemeClr val="bg1"/>
              </a:solidFill>
            </a:endParaRPr>
          </a:p>
        </p:txBody>
      </p:sp>
    </p:spTree>
    <p:extLst>
      <p:ext uri="{BB962C8B-B14F-4D97-AF65-F5344CB8AC3E}">
        <p14:creationId xmlns:p14="http://schemas.microsoft.com/office/powerpoint/2010/main" val="5928451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66"/>
            <a:ext cx="9144000" cy="6826868"/>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solidFill>
                  <a:schemeClr val="bg1"/>
                </a:solidFill>
              </a:rPr>
              <a:t>Offshore Convection</a:t>
            </a:r>
            <a:endParaRPr lang="en-US" dirty="0">
              <a:solidFill>
                <a:schemeClr val="bg1"/>
              </a:solidFill>
            </a:endParaRPr>
          </a:p>
        </p:txBody>
      </p:sp>
      <p:sp>
        <p:nvSpPr>
          <p:cNvPr id="3" name="TextBox 2"/>
          <p:cNvSpPr txBox="1"/>
          <p:nvPr/>
        </p:nvSpPr>
        <p:spPr>
          <a:xfrm>
            <a:off x="2209800" y="838200"/>
            <a:ext cx="4706288" cy="369332"/>
          </a:xfrm>
          <a:prstGeom prst="rect">
            <a:avLst/>
          </a:prstGeom>
          <a:noFill/>
        </p:spPr>
        <p:txBody>
          <a:bodyPr wrap="none" rtlCol="0">
            <a:spAutoFit/>
          </a:bodyPr>
          <a:lstStyle/>
          <a:p>
            <a:r>
              <a:rPr lang="en-US" dirty="0"/>
              <a:t>http://goesrnatcentperspective.wordpress.com/</a:t>
            </a:r>
          </a:p>
        </p:txBody>
      </p:sp>
    </p:spTree>
    <p:extLst>
      <p:ext uri="{BB962C8B-B14F-4D97-AF65-F5344CB8AC3E}">
        <p14:creationId xmlns:p14="http://schemas.microsoft.com/office/powerpoint/2010/main" val="10183313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pc_off_wc10m.gif"/>
          <p:cNvPicPr>
            <a:picLocks noGrp="1" noChangeAspect="1"/>
          </p:cNvPicPr>
          <p:nvPr>
            <p:ph idx="1"/>
          </p:nvPr>
        </p:nvPicPr>
        <p:blipFill>
          <a:blip r:embed="rId2" cstate="print"/>
          <a:stretch>
            <a:fillRect/>
          </a:stretch>
        </p:blipFill>
        <p:spPr>
          <a:xfrm>
            <a:off x="0" y="3069812"/>
            <a:ext cx="6172200" cy="3788188"/>
          </a:xfrm>
        </p:spPr>
      </p:pic>
      <p:pic>
        <p:nvPicPr>
          <p:cNvPr id="5" name="Picture 4" descr="opc_off_at10m.gif"/>
          <p:cNvPicPr>
            <a:picLocks noChangeAspect="1"/>
          </p:cNvPicPr>
          <p:nvPr/>
        </p:nvPicPr>
        <p:blipFill>
          <a:blip r:embed="rId3" cstate="print"/>
          <a:stretch>
            <a:fillRect/>
          </a:stretch>
        </p:blipFill>
        <p:spPr>
          <a:xfrm>
            <a:off x="3698261" y="838200"/>
            <a:ext cx="6207739" cy="3810000"/>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t>Feedback</a:t>
            </a:r>
            <a:endParaRPr lang="en-US" dirty="0"/>
          </a:p>
        </p:txBody>
      </p:sp>
      <p:sp>
        <p:nvSpPr>
          <p:cNvPr id="7" name="TextBox 6"/>
          <p:cNvSpPr txBox="1"/>
          <p:nvPr/>
        </p:nvSpPr>
        <p:spPr>
          <a:xfrm>
            <a:off x="23682" y="914400"/>
            <a:ext cx="3739229" cy="2308324"/>
          </a:xfrm>
          <a:prstGeom prst="rect">
            <a:avLst/>
          </a:prstGeom>
          <a:noFill/>
        </p:spPr>
        <p:txBody>
          <a:bodyPr wrap="none" rtlCol="0">
            <a:spAutoFit/>
          </a:bodyPr>
          <a:lstStyle/>
          <a:p>
            <a:pPr>
              <a:buFont typeface="Arial" pitchFamily="34" charset="0"/>
              <a:buChar char="•"/>
            </a:pPr>
            <a:r>
              <a:rPr lang="en-US" dirty="0" smtClean="0"/>
              <a:t> GFE </a:t>
            </a:r>
            <a:r>
              <a:rPr lang="en-US" dirty="0" smtClean="0"/>
              <a:t>production </a:t>
            </a:r>
            <a:endParaRPr lang="en-US" dirty="0" smtClean="0"/>
          </a:p>
          <a:p>
            <a:pPr>
              <a:buFont typeface="Arial" pitchFamily="34" charset="0"/>
              <a:buChar char="•"/>
            </a:pPr>
            <a:r>
              <a:rPr lang="en-US" dirty="0" smtClean="0"/>
              <a:t> </a:t>
            </a:r>
            <a:r>
              <a:rPr lang="en-US" dirty="0" smtClean="0"/>
              <a:t>like </a:t>
            </a:r>
            <a:r>
              <a:rPr lang="en-US" dirty="0" smtClean="0"/>
              <a:t>to </a:t>
            </a:r>
            <a:r>
              <a:rPr lang="en-US" dirty="0" smtClean="0"/>
              <a:t>have 10 </a:t>
            </a:r>
            <a:r>
              <a:rPr lang="en-US" dirty="0" smtClean="0"/>
              <a:t>min </a:t>
            </a:r>
            <a:r>
              <a:rPr lang="en-US" dirty="0" smtClean="0"/>
              <a:t>MWW3 for OFF</a:t>
            </a:r>
            <a:endParaRPr lang="en-US" dirty="0" smtClean="0"/>
          </a:p>
          <a:p>
            <a:pPr>
              <a:buFont typeface="Arial" pitchFamily="34" charset="0"/>
              <a:buChar char="•"/>
            </a:pPr>
            <a:r>
              <a:rPr lang="en-US" dirty="0" smtClean="0"/>
              <a:t> gaps in coverage</a:t>
            </a:r>
            <a:br>
              <a:rPr lang="en-US" dirty="0" smtClean="0"/>
            </a:br>
            <a:endParaRPr lang="en-US" dirty="0" smtClean="0"/>
          </a:p>
          <a:p>
            <a:pPr>
              <a:buFont typeface="Arial" pitchFamily="34" charset="0"/>
              <a:buChar char="•"/>
            </a:pPr>
            <a:r>
              <a:rPr lang="en-US" dirty="0" smtClean="0"/>
              <a:t> in discussion to use </a:t>
            </a:r>
            <a:r>
              <a:rPr lang="en-US" dirty="0" err="1" smtClean="0"/>
              <a:t>Nearshore</a:t>
            </a:r>
            <a:r>
              <a:rPr lang="en-US" dirty="0" smtClean="0"/>
              <a:t> Wave</a:t>
            </a:r>
            <a:br>
              <a:rPr lang="en-US" dirty="0" smtClean="0"/>
            </a:br>
            <a:r>
              <a:rPr lang="en-US" dirty="0" smtClean="0"/>
              <a:t>Prediction System</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4290" y="0"/>
            <a:ext cx="1229710" cy="1194259"/>
          </a:xfrm>
          <a:prstGeom prst="rect">
            <a:avLst/>
          </a:prstGeom>
        </p:spPr>
      </p:pic>
      <p:sp>
        <p:nvSpPr>
          <p:cNvPr id="8" name="Rectangle 7"/>
          <p:cNvSpPr/>
          <p:nvPr/>
        </p:nvSpPr>
        <p:spPr>
          <a:xfrm>
            <a:off x="588579" y="396604"/>
            <a:ext cx="7231118" cy="900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248" y="253617"/>
            <a:ext cx="8229600" cy="1143000"/>
          </a:xfrm>
        </p:spPr>
        <p:txBody>
          <a:bodyPr/>
          <a:lstStyle/>
          <a:p>
            <a:r>
              <a:rPr lang="en-US" dirty="0" smtClean="0"/>
              <a:t>OPC  </a:t>
            </a:r>
            <a:r>
              <a:rPr lang="en-US" dirty="0" smtClean="0"/>
              <a:t>Overview</a:t>
            </a:r>
            <a:endParaRPr lang="en-US" dirty="0"/>
          </a:p>
        </p:txBody>
      </p:sp>
      <p:sp>
        <p:nvSpPr>
          <p:cNvPr id="4" name="TextBox 3"/>
          <p:cNvSpPr txBox="1"/>
          <p:nvPr/>
        </p:nvSpPr>
        <p:spPr>
          <a:xfrm>
            <a:off x="286871" y="1501330"/>
            <a:ext cx="8762536" cy="4339650"/>
          </a:xfrm>
          <a:prstGeom prst="rect">
            <a:avLst/>
          </a:prstGeom>
          <a:noFill/>
        </p:spPr>
        <p:txBody>
          <a:bodyPr wrap="square" rtlCol="0">
            <a:spAutoFit/>
          </a:bodyPr>
          <a:lstStyle/>
          <a:p>
            <a:r>
              <a:rPr lang="en-US" sz="3600" dirty="0" smtClean="0"/>
              <a:t>      Forecasts Branch– </a:t>
            </a:r>
            <a:r>
              <a:rPr lang="en-US" sz="3600" dirty="0" smtClean="0"/>
              <a:t>20 </a:t>
            </a:r>
            <a:r>
              <a:rPr lang="en-US" sz="3600" dirty="0" smtClean="0"/>
              <a:t>Forecasters – </a:t>
            </a:r>
            <a:r>
              <a:rPr lang="en-US" sz="3600" b="1" dirty="0" smtClean="0">
                <a:solidFill>
                  <a:srgbClr val="FF0000"/>
                </a:solidFill>
              </a:rPr>
              <a:t>(18)</a:t>
            </a:r>
            <a:endParaRPr lang="en-US" sz="3600" b="1" dirty="0" smtClean="0">
              <a:solidFill>
                <a:srgbClr val="FF0000"/>
              </a:solidFill>
            </a:endParaRPr>
          </a:p>
          <a:p>
            <a:pPr marL="571500" indent="-571500">
              <a:buFont typeface="Arial" pitchFamily="34" charset="0"/>
              <a:buChar char="•"/>
            </a:pPr>
            <a:r>
              <a:rPr lang="en-US" dirty="0" smtClean="0"/>
              <a:t>Atlantic </a:t>
            </a:r>
            <a:r>
              <a:rPr lang="en-US" dirty="0" smtClean="0"/>
              <a:t> - High Seas  and Regional</a:t>
            </a:r>
            <a:endParaRPr lang="en-US" dirty="0" smtClean="0"/>
          </a:p>
          <a:p>
            <a:pPr marL="571500" indent="-571500">
              <a:buFont typeface="Arial" pitchFamily="34" charset="0"/>
              <a:buChar char="•"/>
            </a:pPr>
            <a:r>
              <a:rPr lang="en-US" dirty="0" smtClean="0"/>
              <a:t>Atlantic </a:t>
            </a:r>
            <a:r>
              <a:rPr lang="en-US" dirty="0" smtClean="0"/>
              <a:t> - High Seas and Regional</a:t>
            </a:r>
          </a:p>
          <a:p>
            <a:pPr marL="571500" indent="-571500">
              <a:buFont typeface="Arial" pitchFamily="34" charset="0"/>
              <a:buChar char="•"/>
            </a:pPr>
            <a:r>
              <a:rPr lang="en-US" dirty="0" smtClean="0"/>
              <a:t>Outlook</a:t>
            </a:r>
            <a:br>
              <a:rPr lang="en-US" dirty="0" smtClean="0"/>
            </a:br>
            <a:r>
              <a:rPr lang="en-US" dirty="0" smtClean="0"/>
              <a:t/>
            </a:r>
            <a:br>
              <a:rPr lang="en-US" dirty="0" smtClean="0"/>
            </a:br>
            <a:r>
              <a:rPr lang="en-US" sz="3600" dirty="0" smtClean="0"/>
              <a:t>Applications Branch – 5 </a:t>
            </a:r>
          </a:p>
          <a:p>
            <a:pPr marL="571500" indent="-571500">
              <a:buFont typeface="Arial" pitchFamily="34" charset="0"/>
              <a:buChar char="•"/>
            </a:pPr>
            <a:r>
              <a:rPr lang="en-US" sz="1600" dirty="0" smtClean="0"/>
              <a:t>2 FTE developers</a:t>
            </a:r>
          </a:p>
          <a:p>
            <a:pPr marL="571500" indent="-571500">
              <a:buFont typeface="Arial" pitchFamily="34" charset="0"/>
              <a:buChar char="•"/>
            </a:pPr>
            <a:r>
              <a:rPr lang="en-US" sz="1600" dirty="0" smtClean="0"/>
              <a:t>NOAA Corp Officer</a:t>
            </a:r>
          </a:p>
          <a:p>
            <a:pPr marL="571500" indent="-571500">
              <a:buFont typeface="Arial" pitchFamily="34" charset="0"/>
              <a:buChar char="•"/>
            </a:pPr>
            <a:r>
              <a:rPr lang="en-US" sz="1600" dirty="0" smtClean="0"/>
              <a:t>2 NOAA Affiliates</a:t>
            </a:r>
            <a:br>
              <a:rPr lang="en-US" sz="1600" dirty="0" smtClean="0"/>
            </a:br>
            <a:r>
              <a:rPr lang="en-US" sz="1600" dirty="0" smtClean="0"/>
              <a:t/>
            </a:r>
            <a:br>
              <a:rPr lang="en-US" sz="1600" dirty="0" smtClean="0"/>
            </a:br>
            <a:r>
              <a:rPr lang="en-US" sz="3600" dirty="0" smtClean="0"/>
              <a:t>Management – 3.5 </a:t>
            </a:r>
            <a:r>
              <a:rPr lang="en-US" sz="3600" b="1" dirty="0" smtClean="0">
                <a:solidFill>
                  <a:srgbClr val="FF0000"/>
                </a:solidFill>
              </a:rPr>
              <a:t>(2)</a:t>
            </a:r>
            <a:endParaRPr lang="en-US" sz="1600" b="1" dirty="0" smtClean="0">
              <a:solidFill>
                <a:srgbClr val="FF0000"/>
              </a:solidFill>
            </a:endParaRPr>
          </a:p>
          <a:p>
            <a:pPr marL="571500" indent="-571500">
              <a:buFont typeface="Arial" pitchFamily="34" charset="0"/>
              <a:buChar char="•"/>
            </a:pPr>
            <a:r>
              <a:rPr lang="en-US" sz="1600" dirty="0" smtClean="0"/>
              <a:t>Director/Operations Branch Chief</a:t>
            </a:r>
          </a:p>
          <a:p>
            <a:pPr marL="571500" indent="-571500">
              <a:buFont typeface="Arial" pitchFamily="34" charset="0"/>
              <a:buChar char="•"/>
            </a:pPr>
            <a:r>
              <a:rPr lang="en-US" sz="1600" dirty="0" smtClean="0"/>
              <a:t>Applications Branch Chief / SOO	</a:t>
            </a:r>
            <a:endParaRPr lang="en-US" sz="1600" dirty="0"/>
          </a:p>
        </p:txBody>
      </p:sp>
      <p:pic>
        <p:nvPicPr>
          <p:cNvPr id="10" name="Picture 9" descr="Bathroom 200.jpg"/>
          <p:cNvPicPr>
            <a:picLocks noChangeAspect="1"/>
          </p:cNvPicPr>
          <p:nvPr/>
        </p:nvPicPr>
        <p:blipFill>
          <a:blip r:embed="rId3" cstate="print"/>
          <a:stretch>
            <a:fillRect/>
          </a:stretch>
        </p:blipFill>
        <p:spPr>
          <a:xfrm>
            <a:off x="5777346" y="4343400"/>
            <a:ext cx="3366654" cy="2514600"/>
          </a:xfrm>
          <a:prstGeom prst="rect">
            <a:avLst/>
          </a:prstGeom>
        </p:spPr>
      </p:pic>
    </p:spTree>
    <p:extLst>
      <p:ext uri="{BB962C8B-B14F-4D97-AF65-F5344CB8AC3E}">
        <p14:creationId xmlns:p14="http://schemas.microsoft.com/office/powerpoint/2010/main" val="26175656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OPC Wish List</a:t>
            </a:r>
            <a:endParaRPr lang="en-US" dirty="0"/>
          </a:p>
        </p:txBody>
      </p:sp>
      <p:sp>
        <p:nvSpPr>
          <p:cNvPr id="3" name="Content Placeholder 2"/>
          <p:cNvSpPr>
            <a:spLocks noGrp="1"/>
          </p:cNvSpPr>
          <p:nvPr>
            <p:ph idx="1"/>
          </p:nvPr>
        </p:nvSpPr>
        <p:spPr>
          <a:xfrm>
            <a:off x="228600" y="838200"/>
            <a:ext cx="8915400" cy="5943600"/>
          </a:xfrm>
        </p:spPr>
        <p:txBody>
          <a:bodyPr>
            <a:normAutofit fontScale="70000" lnSpcReduction="20000"/>
          </a:bodyPr>
          <a:lstStyle/>
          <a:p>
            <a:r>
              <a:rPr lang="en-US" sz="2800" dirty="0" smtClean="0"/>
              <a:t>Storm surge (non-tropical) </a:t>
            </a:r>
          </a:p>
          <a:p>
            <a:pPr lvl="1"/>
            <a:r>
              <a:rPr lang="en-US" sz="2400" dirty="0" smtClean="0"/>
              <a:t>forcing from additional sources</a:t>
            </a:r>
          </a:p>
          <a:p>
            <a:pPr lvl="2"/>
            <a:r>
              <a:rPr lang="en-US" sz="2000" dirty="0"/>
              <a:t>o</a:t>
            </a:r>
            <a:r>
              <a:rPr lang="en-US" sz="2000" dirty="0" smtClean="0"/>
              <a:t>n demand? …higher resolution forcing/model?</a:t>
            </a:r>
          </a:p>
          <a:p>
            <a:pPr lvl="1"/>
            <a:r>
              <a:rPr lang="en-US" sz="2400" dirty="0" smtClean="0"/>
              <a:t>probabilistic storm surge prediction</a:t>
            </a:r>
          </a:p>
          <a:p>
            <a:pPr lvl="1"/>
            <a:r>
              <a:rPr lang="en-US" sz="2400" dirty="0"/>
              <a:t>i</a:t>
            </a:r>
            <a:r>
              <a:rPr lang="en-US" sz="2400" dirty="0" smtClean="0"/>
              <a:t>nundation potential (datum delirium)</a:t>
            </a:r>
          </a:p>
          <a:p>
            <a:pPr lvl="1"/>
            <a:r>
              <a:rPr lang="en-US" sz="2400" dirty="0" smtClean="0"/>
              <a:t>wave action</a:t>
            </a:r>
          </a:p>
          <a:p>
            <a:pPr lvl="1"/>
            <a:r>
              <a:rPr lang="en-US" sz="2400" dirty="0" smtClean="0"/>
              <a:t>Availability ETSS +5h 30m    ESTOFS +6h 20m</a:t>
            </a:r>
          </a:p>
          <a:p>
            <a:pPr lvl="1"/>
            <a:endParaRPr lang="en-US" sz="2400" dirty="0" smtClean="0"/>
          </a:p>
          <a:p>
            <a:r>
              <a:rPr lang="en-US" dirty="0" smtClean="0"/>
              <a:t>Ability to display non-standard </a:t>
            </a:r>
            <a:r>
              <a:rPr lang="en-US" dirty="0" smtClean="0"/>
              <a:t>native grids</a:t>
            </a:r>
            <a:endParaRPr lang="en-US" dirty="0" smtClean="0"/>
          </a:p>
          <a:p>
            <a:pPr lvl="1"/>
            <a:r>
              <a:rPr lang="en-US" sz="2600" dirty="0" smtClean="0"/>
              <a:t>Bay Models</a:t>
            </a:r>
          </a:p>
          <a:p>
            <a:pPr lvl="1"/>
            <a:r>
              <a:rPr lang="en-US" sz="2600" dirty="0" smtClean="0"/>
              <a:t>Storm surge</a:t>
            </a:r>
          </a:p>
          <a:p>
            <a:pPr lvl="1"/>
            <a:r>
              <a:rPr lang="en-US" sz="2600" dirty="0" smtClean="0"/>
              <a:t>Waves   </a:t>
            </a:r>
            <a:r>
              <a:rPr lang="en-US" dirty="0" smtClean="0"/>
              <a:t/>
            </a:r>
            <a:br>
              <a:rPr lang="en-US" dirty="0" smtClean="0"/>
            </a:br>
            <a:r>
              <a:rPr lang="en-US" dirty="0" smtClean="0"/>
              <a:t> 	</a:t>
            </a:r>
          </a:p>
          <a:p>
            <a:r>
              <a:rPr lang="en-US" sz="2800" dirty="0" smtClean="0"/>
              <a:t>Ensemble cyclone capability </a:t>
            </a:r>
          </a:p>
          <a:p>
            <a:pPr lvl="1"/>
            <a:r>
              <a:rPr lang="en-US" sz="2400" dirty="0" smtClean="0"/>
              <a:t>Display (track, intensity, max wind speed, pressure, phase space)</a:t>
            </a:r>
          </a:p>
          <a:p>
            <a:pPr lvl="1"/>
            <a:r>
              <a:rPr lang="en-US" sz="2400" dirty="0" smtClean="0"/>
              <a:t>Extreme Forecast Index</a:t>
            </a:r>
            <a:br>
              <a:rPr lang="en-US" sz="2400" dirty="0" smtClean="0"/>
            </a:br>
            <a:endParaRPr lang="en-US" sz="2400" dirty="0" smtClean="0"/>
          </a:p>
          <a:p>
            <a:r>
              <a:rPr lang="en-US" dirty="0" smtClean="0"/>
              <a:t>Ensemble Wind </a:t>
            </a:r>
            <a:r>
              <a:rPr lang="en-US" dirty="0" smtClean="0"/>
              <a:t>and Wave Probabilities</a:t>
            </a:r>
            <a:endParaRPr lang="en-US" dirty="0" smtClean="0"/>
          </a:p>
          <a:p>
            <a:pPr lvl="1"/>
            <a:r>
              <a:rPr lang="en-US" dirty="0" smtClean="0"/>
              <a:t>Verification (quantify probabilities</a:t>
            </a:r>
            <a:r>
              <a:rPr lang="en-US" dirty="0" smtClean="0"/>
              <a:t>)</a:t>
            </a:r>
            <a:br>
              <a:rPr lang="en-US" dirty="0" smtClean="0"/>
            </a:br>
            <a:endParaRPr lang="en-US" dirty="0" smtClean="0"/>
          </a:p>
          <a:p>
            <a:r>
              <a:rPr lang="en-US" dirty="0"/>
              <a:t>MDL NDFG weather over the offshores</a:t>
            </a:r>
            <a:endParaRPr lang="en-US" sz="3200"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OPC Wish List</a:t>
            </a:r>
            <a:endParaRPr lang="en-US" dirty="0"/>
          </a:p>
        </p:txBody>
      </p:sp>
      <p:sp>
        <p:nvSpPr>
          <p:cNvPr id="3" name="Content Placeholder 2"/>
          <p:cNvSpPr>
            <a:spLocks noGrp="1"/>
          </p:cNvSpPr>
          <p:nvPr>
            <p:ph idx="1"/>
          </p:nvPr>
        </p:nvSpPr>
        <p:spPr>
          <a:xfrm>
            <a:off x="228600" y="1219200"/>
            <a:ext cx="8915400" cy="5715000"/>
          </a:xfrm>
        </p:spPr>
        <p:txBody>
          <a:bodyPr>
            <a:normAutofit/>
          </a:bodyPr>
          <a:lstStyle/>
          <a:p>
            <a:r>
              <a:rPr lang="en-US" sz="2800" dirty="0" smtClean="0"/>
              <a:t>10 min MWW3 to cover OFF zones</a:t>
            </a:r>
            <a:br>
              <a:rPr lang="en-US" sz="2800" dirty="0" smtClean="0"/>
            </a:br>
            <a:endParaRPr lang="en-US" sz="2800" dirty="0" smtClean="0"/>
          </a:p>
          <a:p>
            <a:r>
              <a:rPr lang="en-US" sz="2800" dirty="0" err="1" smtClean="0"/>
              <a:t>Nearshore</a:t>
            </a:r>
            <a:r>
              <a:rPr lang="en-US" sz="2800" dirty="0" smtClean="0"/>
              <a:t> Wave Prediction System (OPC application)</a:t>
            </a:r>
            <a:br>
              <a:rPr lang="en-US" sz="2800" dirty="0" smtClean="0"/>
            </a:br>
            <a:r>
              <a:rPr lang="en-US" sz="2800" dirty="0" smtClean="0"/>
              <a:t> </a:t>
            </a:r>
          </a:p>
          <a:p>
            <a:r>
              <a:rPr lang="en-US" sz="2800" dirty="0" smtClean="0"/>
              <a:t>1/12 deg Global RTOFS w/MWW3 wind / surface current impacts on waves</a:t>
            </a:r>
            <a:br>
              <a:rPr lang="en-US" sz="2800" dirty="0" smtClean="0"/>
            </a:br>
            <a:endParaRPr lang="en-US" sz="2800" dirty="0" smtClean="0"/>
          </a:p>
          <a:p>
            <a:r>
              <a:rPr lang="en-US" sz="2800" dirty="0" smtClean="0"/>
              <a:t>4 km NAM </a:t>
            </a:r>
          </a:p>
          <a:p>
            <a:pPr lvl="1"/>
            <a:r>
              <a:rPr lang="en-US" sz="2400" dirty="0" smtClean="0"/>
              <a:t>Add GEMPAK parameters (Pryor Microburst Index)</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913" y="693737"/>
            <a:ext cx="8523287" cy="646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646487" y="688975"/>
            <a:ext cx="8523287" cy="647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1931987"/>
            <a:ext cx="1169987"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0850" y="1938337"/>
            <a:ext cx="198755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484187"/>
            <a:ext cx="8991600"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418036" y="1819870"/>
            <a:ext cx="2696764" cy="923330"/>
          </a:xfrm>
          <a:prstGeom prst="rect">
            <a:avLst/>
          </a:prstGeom>
          <a:noFill/>
        </p:spPr>
        <p:txBody>
          <a:bodyPr wrap="none" rtlCol="0">
            <a:spAutoFit/>
          </a:bodyPr>
          <a:lstStyle/>
          <a:p>
            <a:r>
              <a:rPr lang="en-US" b="1" i="1" dirty="0" smtClean="0"/>
              <a:t>“90% of EVERYTHING”</a:t>
            </a:r>
          </a:p>
          <a:p>
            <a:pPr algn="ctr"/>
            <a:r>
              <a:rPr lang="en-US" b="1" i="1" dirty="0" smtClean="0"/>
              <a:t>by Rose </a:t>
            </a:r>
            <a:r>
              <a:rPr lang="en-US" b="1" i="1" dirty="0" smtClean="0"/>
              <a:t>George</a:t>
            </a:r>
          </a:p>
          <a:p>
            <a:pPr algn="ctr"/>
            <a:r>
              <a:rPr lang="en-US" b="1" i="1" dirty="0" smtClean="0"/>
              <a:t>“…the invisible industry…”</a:t>
            </a:r>
            <a:endParaRPr lang="en-US" b="1" i="1" dirty="0"/>
          </a:p>
        </p:txBody>
      </p:sp>
      <p:sp>
        <p:nvSpPr>
          <p:cNvPr id="6" name="Freeform 5"/>
          <p:cNvSpPr/>
          <p:nvPr/>
        </p:nvSpPr>
        <p:spPr>
          <a:xfrm>
            <a:off x="4286250" y="2867025"/>
            <a:ext cx="2114550" cy="1571625"/>
          </a:xfrm>
          <a:custGeom>
            <a:avLst/>
            <a:gdLst>
              <a:gd name="connsiteX0" fmla="*/ 0 w 2114550"/>
              <a:gd name="connsiteY0" fmla="*/ 0 h 1571625"/>
              <a:gd name="connsiteX1" fmla="*/ 38100 w 2114550"/>
              <a:gd name="connsiteY1" fmla="*/ 1571625 h 1571625"/>
              <a:gd name="connsiteX2" fmla="*/ 2114550 w 2114550"/>
              <a:gd name="connsiteY2" fmla="*/ 1571625 h 1571625"/>
              <a:gd name="connsiteX3" fmla="*/ 2114550 w 2114550"/>
              <a:gd name="connsiteY3" fmla="*/ 971550 h 1571625"/>
              <a:gd name="connsiteX4" fmla="*/ 1800225 w 2114550"/>
              <a:gd name="connsiteY4" fmla="*/ 971550 h 1571625"/>
              <a:gd name="connsiteX5" fmla="*/ 1562100 w 2114550"/>
              <a:gd name="connsiteY5" fmla="*/ 19050 h 1571625"/>
              <a:gd name="connsiteX6" fmla="*/ 1562100 w 2114550"/>
              <a:gd name="connsiteY6" fmla="*/ 19050 h 1571625"/>
              <a:gd name="connsiteX7" fmla="*/ 1562100 w 2114550"/>
              <a:gd name="connsiteY7" fmla="*/ 19050 h 1571625"/>
              <a:gd name="connsiteX8" fmla="*/ 1562100 w 2114550"/>
              <a:gd name="connsiteY8" fmla="*/ 19050 h 1571625"/>
              <a:gd name="connsiteX0" fmla="*/ 0 w 2114550"/>
              <a:gd name="connsiteY0" fmla="*/ 0 h 1571625"/>
              <a:gd name="connsiteX1" fmla="*/ 38100 w 2114550"/>
              <a:gd name="connsiteY1" fmla="*/ 1571625 h 1571625"/>
              <a:gd name="connsiteX2" fmla="*/ 2114550 w 2114550"/>
              <a:gd name="connsiteY2" fmla="*/ 1571625 h 1571625"/>
              <a:gd name="connsiteX3" fmla="*/ 2114550 w 2114550"/>
              <a:gd name="connsiteY3" fmla="*/ 971550 h 1571625"/>
              <a:gd name="connsiteX4" fmla="*/ 1590675 w 2114550"/>
              <a:gd name="connsiteY4" fmla="*/ 971550 h 1571625"/>
              <a:gd name="connsiteX5" fmla="*/ 1562100 w 2114550"/>
              <a:gd name="connsiteY5" fmla="*/ 19050 h 1571625"/>
              <a:gd name="connsiteX6" fmla="*/ 1562100 w 2114550"/>
              <a:gd name="connsiteY6" fmla="*/ 19050 h 1571625"/>
              <a:gd name="connsiteX7" fmla="*/ 1562100 w 2114550"/>
              <a:gd name="connsiteY7" fmla="*/ 19050 h 1571625"/>
              <a:gd name="connsiteX8" fmla="*/ 1562100 w 2114550"/>
              <a:gd name="connsiteY8" fmla="*/ 19050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550" h="1571625">
                <a:moveTo>
                  <a:pt x="0" y="0"/>
                </a:moveTo>
                <a:lnTo>
                  <a:pt x="38100" y="1571625"/>
                </a:lnTo>
                <a:lnTo>
                  <a:pt x="2114550" y="1571625"/>
                </a:lnTo>
                <a:lnTo>
                  <a:pt x="2114550" y="971550"/>
                </a:lnTo>
                <a:lnTo>
                  <a:pt x="1590675" y="971550"/>
                </a:lnTo>
                <a:lnTo>
                  <a:pt x="1562100" y="19050"/>
                </a:lnTo>
                <a:lnTo>
                  <a:pt x="1562100" y="19050"/>
                </a:lnTo>
                <a:lnTo>
                  <a:pt x="1562100" y="19050"/>
                </a:lnTo>
                <a:lnTo>
                  <a:pt x="1562100" y="19050"/>
                </a:lnTo>
              </a:path>
            </a:pathLst>
          </a:cu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419850" y="4210050"/>
            <a:ext cx="923925" cy="0"/>
          </a:xfrm>
          <a:custGeom>
            <a:avLst/>
            <a:gdLst>
              <a:gd name="connsiteX0" fmla="*/ 923925 w 923925"/>
              <a:gd name="connsiteY0" fmla="*/ 0 h 0"/>
              <a:gd name="connsiteX1" fmla="*/ 0 w 923925"/>
              <a:gd name="connsiteY1" fmla="*/ 0 h 0"/>
              <a:gd name="connsiteX2" fmla="*/ 0 w 923925"/>
              <a:gd name="connsiteY2" fmla="*/ 0 h 0"/>
            </a:gdLst>
            <a:ahLst/>
            <a:cxnLst>
              <a:cxn ang="0">
                <a:pos x="connsiteX0" y="connsiteY0"/>
              </a:cxn>
              <a:cxn ang="0">
                <a:pos x="connsiteX1" y="connsiteY1"/>
              </a:cxn>
              <a:cxn ang="0">
                <a:pos x="connsiteX2" y="connsiteY2"/>
              </a:cxn>
            </a:cxnLst>
            <a:rect l="l" t="t" r="r" b="b"/>
            <a:pathLst>
              <a:path w="923925">
                <a:moveTo>
                  <a:pt x="923925" y="0"/>
                </a:moveTo>
                <a:lnTo>
                  <a:pt x="0" y="0"/>
                </a:lnTo>
                <a:lnTo>
                  <a:pt x="0" y="0"/>
                </a:lnTo>
              </a:path>
            </a:pathLst>
          </a:cu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762875" y="2886075"/>
            <a:ext cx="542925" cy="695325"/>
          </a:xfrm>
          <a:custGeom>
            <a:avLst/>
            <a:gdLst>
              <a:gd name="connsiteX0" fmla="*/ 533400 w 542925"/>
              <a:gd name="connsiteY0" fmla="*/ 0 h 695325"/>
              <a:gd name="connsiteX1" fmla="*/ 542925 w 542925"/>
              <a:gd name="connsiteY1" fmla="*/ 685800 h 695325"/>
              <a:gd name="connsiteX2" fmla="*/ 0 w 542925"/>
              <a:gd name="connsiteY2" fmla="*/ 695325 h 695325"/>
              <a:gd name="connsiteX3" fmla="*/ 0 w 542925"/>
              <a:gd name="connsiteY3" fmla="*/ 695325 h 695325"/>
            </a:gdLst>
            <a:ahLst/>
            <a:cxnLst>
              <a:cxn ang="0">
                <a:pos x="connsiteX0" y="connsiteY0"/>
              </a:cxn>
              <a:cxn ang="0">
                <a:pos x="connsiteX1" y="connsiteY1"/>
              </a:cxn>
              <a:cxn ang="0">
                <a:pos x="connsiteX2" y="connsiteY2"/>
              </a:cxn>
              <a:cxn ang="0">
                <a:pos x="connsiteX3" y="connsiteY3"/>
              </a:cxn>
            </a:cxnLst>
            <a:rect l="l" t="t" r="r" b="b"/>
            <a:pathLst>
              <a:path w="542925" h="695325">
                <a:moveTo>
                  <a:pt x="533400" y="0"/>
                </a:moveTo>
                <a:lnTo>
                  <a:pt x="542925" y="685800"/>
                </a:lnTo>
                <a:lnTo>
                  <a:pt x="0" y="695325"/>
                </a:lnTo>
                <a:lnTo>
                  <a:pt x="0" y="695325"/>
                </a:lnTo>
              </a:path>
            </a:pathLst>
          </a:cu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60565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NOAA Ocean Prediction Center</a:t>
            </a:r>
            <a:endParaRPr lang="en-US"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879" y="1371600"/>
            <a:ext cx="11147279" cy="5486400"/>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8600"/>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1371600"/>
            <a:ext cx="9144000" cy="5486400"/>
          </a:xfrm>
          <a:prstGeom prst="rect">
            <a:avLst/>
          </a:pr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p:cNvSpPr txBox="1"/>
          <p:nvPr/>
        </p:nvSpPr>
        <p:spPr>
          <a:xfrm>
            <a:off x="321778" y="2209800"/>
            <a:ext cx="4152804" cy="2677656"/>
          </a:xfrm>
          <a:prstGeom prst="rect">
            <a:avLst/>
          </a:prstGeom>
          <a:noFill/>
          <a:effectLst>
            <a:outerShdw blurRad="50800" dist="50800" dir="5400000" algn="ctr" rotWithShape="0">
              <a:schemeClr val="tx1"/>
            </a:outerShdw>
          </a:effectLst>
        </p:spPr>
        <p:txBody>
          <a:bodyPr wrap="none" rtlCol="0">
            <a:spAutoFit/>
          </a:bodyPr>
          <a:lstStyle/>
          <a:p>
            <a:pPr algn="ctr"/>
            <a:r>
              <a:rPr lang="en-US" sz="2800" b="1" dirty="0">
                <a:latin typeface="Calibri" panose="020F0502020204030204" pitchFamily="34" charset="0"/>
              </a:rPr>
              <a:t>Wind </a:t>
            </a:r>
            <a:r>
              <a:rPr lang="en-US" sz="2800" b="1" dirty="0" smtClean="0">
                <a:latin typeface="Calibri" panose="020F0502020204030204" pitchFamily="34" charset="0"/>
              </a:rPr>
              <a:t>Warnings - 2012</a:t>
            </a:r>
            <a:endParaRPr lang="en-US" sz="2800" b="1" dirty="0">
              <a:latin typeface="Calibri" panose="020F0502020204030204" pitchFamily="34" charset="0"/>
            </a:endParaRPr>
          </a:p>
          <a:p>
            <a:r>
              <a:rPr lang="en-US" sz="2800" dirty="0" smtClean="0">
                <a:latin typeface="Calibri" panose="020F0502020204030204" pitchFamily="34" charset="0"/>
              </a:rPr>
              <a:t>		Atlantic Pacific</a:t>
            </a:r>
            <a:br>
              <a:rPr lang="en-US" sz="2800" dirty="0" smtClean="0">
                <a:latin typeface="Calibri" panose="020F0502020204030204" pitchFamily="34" charset="0"/>
              </a:rPr>
            </a:br>
            <a:r>
              <a:rPr lang="en-US" sz="2800" b="1" dirty="0" smtClean="0">
                <a:solidFill>
                  <a:srgbClr val="FFFF00"/>
                </a:solidFill>
                <a:latin typeface="Calibri" panose="020F0502020204030204" pitchFamily="34" charset="0"/>
              </a:rPr>
              <a:t>GALE</a:t>
            </a:r>
            <a:r>
              <a:rPr lang="en-US" sz="2800" dirty="0" smtClean="0">
                <a:solidFill>
                  <a:srgbClr val="FFFF00"/>
                </a:solidFill>
                <a:latin typeface="Calibri" panose="020F0502020204030204" pitchFamily="34" charset="0"/>
              </a:rPr>
              <a:t>		2833	4187</a:t>
            </a:r>
            <a:endParaRPr lang="en-US" sz="2800" dirty="0">
              <a:solidFill>
                <a:srgbClr val="FFFF00"/>
              </a:solidFill>
              <a:latin typeface="Calibri" panose="020F0502020204030204" pitchFamily="34" charset="0"/>
            </a:endParaRPr>
          </a:p>
          <a:p>
            <a:r>
              <a:rPr lang="en-US" sz="2800" b="1" dirty="0" smtClean="0">
                <a:solidFill>
                  <a:srgbClr val="BE42BE"/>
                </a:solidFill>
                <a:latin typeface="Calibri" panose="020F0502020204030204" pitchFamily="34" charset="0"/>
              </a:rPr>
              <a:t>STORM</a:t>
            </a:r>
            <a:r>
              <a:rPr lang="en-US" sz="2800" dirty="0" smtClean="0">
                <a:solidFill>
                  <a:srgbClr val="BE42BE"/>
                </a:solidFill>
                <a:latin typeface="Calibri" panose="020F0502020204030204" pitchFamily="34" charset="0"/>
              </a:rPr>
              <a:t>	981	1490</a:t>
            </a:r>
            <a:endParaRPr lang="en-US" sz="2800" dirty="0">
              <a:solidFill>
                <a:srgbClr val="BE42BE"/>
              </a:solidFill>
              <a:latin typeface="Calibri" panose="020F0502020204030204" pitchFamily="34" charset="0"/>
            </a:endParaRPr>
          </a:p>
          <a:p>
            <a:r>
              <a:rPr lang="en-US" sz="2800" b="1" dirty="0">
                <a:solidFill>
                  <a:srgbClr val="FF0000"/>
                </a:solidFill>
                <a:latin typeface="Calibri" panose="020F0502020204030204" pitchFamily="34" charset="0"/>
              </a:rPr>
              <a:t>HURRICANE</a:t>
            </a:r>
            <a:r>
              <a:rPr lang="en-US" sz="2800" dirty="0">
                <a:solidFill>
                  <a:srgbClr val="FF0000"/>
                </a:solidFill>
                <a:latin typeface="Calibri" panose="020F0502020204030204" pitchFamily="34" charset="0"/>
              </a:rPr>
              <a:t> </a:t>
            </a:r>
            <a:r>
              <a:rPr lang="en-US" sz="2800" dirty="0" smtClean="0">
                <a:solidFill>
                  <a:srgbClr val="FF0000"/>
                </a:solidFill>
                <a:latin typeface="Calibri" panose="020F0502020204030204" pitchFamily="34" charset="0"/>
              </a:rPr>
              <a:t>218	273</a:t>
            </a:r>
          </a:p>
          <a:p>
            <a:r>
              <a:rPr lang="en-US" sz="2800" b="1" dirty="0" smtClean="0">
                <a:solidFill>
                  <a:srgbClr val="FF0000"/>
                </a:solidFill>
                <a:latin typeface="Calibri" panose="020F0502020204030204" pitchFamily="34" charset="0"/>
              </a:rPr>
              <a:t>FORCE</a:t>
            </a:r>
            <a:endParaRPr lang="en-US" sz="2800" b="1" dirty="0">
              <a:solidFill>
                <a:srgbClr val="FF0000"/>
              </a:solidFill>
              <a:latin typeface="Calibri" panose="020F0502020204030204" pitchFamily="34" charset="0"/>
            </a:endParaRPr>
          </a:p>
        </p:txBody>
      </p:sp>
      <p:graphicFrame>
        <p:nvGraphicFramePr>
          <p:cNvPr id="19" name="Chart 18"/>
          <p:cNvGraphicFramePr>
            <a:graphicFrameLocks/>
          </p:cNvGraphicFramePr>
          <p:nvPr>
            <p:extLst>
              <p:ext uri="{D42A27DB-BD31-4B8C-83A1-F6EECF244321}">
                <p14:modId xmlns:p14="http://schemas.microsoft.com/office/powerpoint/2010/main" val="3818502343"/>
              </p:ext>
            </p:extLst>
          </p:nvPr>
        </p:nvGraphicFramePr>
        <p:xfrm>
          <a:off x="4876800" y="4114800"/>
          <a:ext cx="4267200" cy="271462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title="2012 North Atlantic Warnings"/>
          <p:cNvGraphicFramePr>
            <a:graphicFrameLocks/>
          </p:cNvGraphicFramePr>
          <p:nvPr>
            <p:extLst>
              <p:ext uri="{D42A27DB-BD31-4B8C-83A1-F6EECF244321}">
                <p14:modId xmlns:p14="http://schemas.microsoft.com/office/powerpoint/2010/main" val="1626028346"/>
              </p:ext>
            </p:extLst>
          </p:nvPr>
        </p:nvGraphicFramePr>
        <p:xfrm>
          <a:off x="4876800" y="1371600"/>
          <a:ext cx="42672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4"/>
          <p:cNvSpPr txBox="1"/>
          <p:nvPr/>
        </p:nvSpPr>
        <p:spPr>
          <a:xfrm>
            <a:off x="4953000" y="1447800"/>
            <a:ext cx="1502399" cy="3139321"/>
          </a:xfrm>
          <a:prstGeom prst="rect">
            <a:avLst/>
          </a:prstGeom>
          <a:noFill/>
        </p:spPr>
        <p:txBody>
          <a:bodyPr wrap="none" rtlCol="0">
            <a:spAutoFit/>
          </a:bodyPr>
          <a:lstStyle/>
          <a:p>
            <a:r>
              <a:rPr lang="en-US" dirty="0" smtClean="0"/>
              <a:t>North Atlantic</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North Pacific</a:t>
            </a:r>
            <a:endParaRPr lang="en-US" dirty="0"/>
          </a:p>
        </p:txBody>
      </p:sp>
    </p:spTree>
    <p:extLst>
      <p:ext uri="{BB962C8B-B14F-4D97-AF65-F5344CB8AC3E}">
        <p14:creationId xmlns:p14="http://schemas.microsoft.com/office/powerpoint/2010/main" val="37176399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fontScale="90000"/>
          </a:bodyPr>
          <a:lstStyle/>
          <a:p>
            <a:r>
              <a:rPr lang="en-US" dirty="0" smtClean="0"/>
              <a:t>OPC Activities</a:t>
            </a:r>
            <a:br>
              <a:rPr lang="en-US" dirty="0" smtClean="0"/>
            </a:br>
            <a:r>
              <a:rPr lang="en-US" dirty="0" smtClean="0"/>
              <a:t>GFE Production for OFF waters</a:t>
            </a:r>
            <a:endParaRPr lang="en-US" sz="3600" dirty="0"/>
          </a:p>
        </p:txBody>
      </p:sp>
      <p:sp>
        <p:nvSpPr>
          <p:cNvPr id="4" name="AutoShape 2" descr="OPC_ONA_GFE_Domain_2012-11-28.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C:\Users\joseph.sienkiewicz\Contacts\Downloads\photo (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1667" y="1600200"/>
            <a:ext cx="512233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0375" y="1600200"/>
            <a:ext cx="3318986" cy="4893647"/>
          </a:xfrm>
          <a:prstGeom prst="rect">
            <a:avLst/>
          </a:prstGeom>
          <a:noFill/>
        </p:spPr>
        <p:txBody>
          <a:bodyPr wrap="none" rtlCol="0">
            <a:spAutoFit/>
          </a:bodyPr>
          <a:lstStyle/>
          <a:p>
            <a:pPr marL="342900" indent="-342900">
              <a:buFont typeface="Arial" panose="020B0604020202020204" pitchFamily="34" charset="0"/>
              <a:buChar char="•"/>
            </a:pPr>
            <a:r>
              <a:rPr lang="en-US" sz="2400" dirty="0" smtClean="0"/>
              <a:t>Operational  5/1/2013</a:t>
            </a:r>
          </a:p>
          <a:p>
            <a:pPr marL="342900" indent="-342900">
              <a:buFont typeface="Arial" panose="020B0604020202020204" pitchFamily="34" charset="0"/>
              <a:buChar char="•"/>
            </a:pPr>
            <a:r>
              <a:rPr lang="en-US" sz="2400" dirty="0" smtClean="0"/>
              <a:t>Full Regional domains</a:t>
            </a:r>
          </a:p>
          <a:p>
            <a:pPr marL="800100" lvl="1" indent="-342900">
              <a:buFont typeface="Arial" panose="020B0604020202020204" pitchFamily="34" charset="0"/>
              <a:buChar char="•"/>
            </a:pPr>
            <a:r>
              <a:rPr lang="en-US" sz="2400" dirty="0" smtClean="0"/>
              <a:t>12/2/2013</a:t>
            </a:r>
            <a:br>
              <a:rPr lang="en-US" sz="2400" dirty="0" smtClean="0"/>
            </a:br>
            <a:endParaRPr lang="en-US" sz="2400" dirty="0" smtClean="0"/>
          </a:p>
          <a:p>
            <a:pPr marL="342900" indent="-342900">
              <a:buFont typeface="Arial" panose="020B0604020202020204" pitchFamily="34" charset="0"/>
              <a:buChar char="•"/>
            </a:pPr>
            <a:r>
              <a:rPr lang="en-US" sz="2400" dirty="0" smtClean="0"/>
              <a:t>Update OFF zones</a:t>
            </a:r>
          </a:p>
          <a:p>
            <a:pPr marL="800100" lvl="1" indent="-342900">
              <a:buFont typeface="Arial" panose="020B0604020202020204" pitchFamily="34" charset="0"/>
              <a:buChar char="•"/>
            </a:pPr>
            <a:r>
              <a:rPr lang="en-US" sz="2400" dirty="0" smtClean="0"/>
              <a:t>4/1/2014</a:t>
            </a:r>
            <a:br>
              <a:rPr lang="en-US" sz="2400" dirty="0" smtClean="0"/>
            </a:br>
            <a:endParaRPr lang="en-US" sz="2400" dirty="0" smtClean="0"/>
          </a:p>
          <a:p>
            <a:pPr marL="342900" indent="-342900">
              <a:buFont typeface="Arial" panose="020B0604020202020204" pitchFamily="34" charset="0"/>
              <a:buChar char="•"/>
            </a:pPr>
            <a:r>
              <a:rPr lang="en-US" sz="2400" dirty="0" smtClean="0"/>
              <a:t>Optimizing formatters</a:t>
            </a:r>
            <a:br>
              <a:rPr lang="en-US" sz="2400" dirty="0" smtClean="0"/>
            </a:br>
            <a:endParaRPr lang="en-US" sz="2400" dirty="0" smtClean="0"/>
          </a:p>
          <a:p>
            <a:pPr marL="342900" indent="-342900">
              <a:buFont typeface="Arial" panose="020B0604020202020204" pitchFamily="34" charset="0"/>
              <a:buChar char="•"/>
            </a:pPr>
            <a:r>
              <a:rPr lang="en-US" sz="2400" dirty="0" smtClean="0"/>
              <a:t>Additional sources</a:t>
            </a:r>
          </a:p>
          <a:p>
            <a:pPr marL="800100" lvl="1" indent="-342900">
              <a:buFont typeface="Arial" panose="020B0604020202020204" pitchFamily="34" charset="0"/>
              <a:buChar char="•"/>
            </a:pPr>
            <a:r>
              <a:rPr lang="en-US" sz="2400" dirty="0" smtClean="0"/>
              <a:t>¼ </a:t>
            </a:r>
            <a:r>
              <a:rPr lang="en-US" sz="2400" dirty="0" err="1" smtClean="0"/>
              <a:t>deg</a:t>
            </a:r>
            <a:r>
              <a:rPr lang="en-US" sz="2400" dirty="0" smtClean="0"/>
              <a:t> ECMWF</a:t>
            </a:r>
          </a:p>
          <a:p>
            <a:pPr marL="800100" lvl="1" indent="-342900">
              <a:buFont typeface="Arial" panose="020B0604020202020204" pitchFamily="34" charset="0"/>
              <a:buChar char="•"/>
            </a:pPr>
            <a:r>
              <a:rPr lang="en-US" sz="2400" dirty="0" smtClean="0"/>
              <a:t>UKMET</a:t>
            </a:r>
          </a:p>
          <a:p>
            <a:pPr marL="342900" indent="-342900">
              <a:buFont typeface="Arial" panose="020B0604020202020204" pitchFamily="34" charset="0"/>
              <a:buChar char="•"/>
            </a:pPr>
            <a:endParaRPr lang="en-US" sz="24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450" y="0"/>
            <a:ext cx="1225550"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80979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41" y="0"/>
            <a:ext cx="887505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15972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41" y="0"/>
            <a:ext cx="887505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20074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70841" y="260903"/>
            <a:ext cx="5528442" cy="9007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164" y="165846"/>
            <a:ext cx="8229600" cy="1143000"/>
          </a:xfrm>
        </p:spPr>
        <p:txBody>
          <a:bodyPr/>
          <a:lstStyle/>
          <a:p>
            <a:r>
              <a:rPr lang="en-US" dirty="0" smtClean="0"/>
              <a:t>GFE Plans</a:t>
            </a:r>
            <a:endParaRPr lang="en-US" dirty="0"/>
          </a:p>
        </p:txBody>
      </p:sp>
      <p:sp>
        <p:nvSpPr>
          <p:cNvPr id="3" name="TextBox 2"/>
          <p:cNvSpPr txBox="1"/>
          <p:nvPr/>
        </p:nvSpPr>
        <p:spPr>
          <a:xfrm>
            <a:off x="179294" y="1161701"/>
            <a:ext cx="8803341" cy="4524315"/>
          </a:xfrm>
          <a:prstGeom prst="rect">
            <a:avLst/>
          </a:prstGeom>
          <a:noFill/>
        </p:spPr>
        <p:txBody>
          <a:bodyPr wrap="square" rtlCol="0">
            <a:spAutoFit/>
          </a:bodyPr>
          <a:lstStyle/>
          <a:p>
            <a:pPr marL="457200" indent="-457200">
              <a:buFont typeface="Wingdings" pitchFamily="2" charset="2"/>
              <a:buChar char="q"/>
            </a:pPr>
            <a:r>
              <a:rPr lang="en-US" sz="2800" dirty="0" smtClean="0"/>
              <a:t>Future steps to larger grids (full basin)</a:t>
            </a:r>
          </a:p>
          <a:p>
            <a:pPr marL="914400" lvl="1" indent="-457200">
              <a:buFont typeface="Arial" pitchFamily="34" charset="0"/>
              <a:buChar char="•"/>
            </a:pPr>
            <a:r>
              <a:rPr lang="en-US" sz="2800" dirty="0" smtClean="0"/>
              <a:t>Need full gridded backup for true “Operational”</a:t>
            </a:r>
          </a:p>
          <a:p>
            <a:pPr marL="914400" lvl="1" indent="-457200">
              <a:buFont typeface="Arial" pitchFamily="34" charset="0"/>
              <a:buChar char="•"/>
            </a:pPr>
            <a:r>
              <a:rPr lang="en-US" sz="2800" dirty="0" smtClean="0"/>
              <a:t>Generate graphical and gridded products</a:t>
            </a:r>
          </a:p>
          <a:p>
            <a:pPr marL="914400" lvl="1" indent="-457200">
              <a:buFont typeface="Arial" pitchFamily="34" charset="0"/>
              <a:buChar char="•"/>
            </a:pPr>
            <a:r>
              <a:rPr lang="en-US" sz="2800" dirty="0" smtClean="0"/>
              <a:t>High Seas text generation</a:t>
            </a:r>
          </a:p>
          <a:p>
            <a:pPr marL="171450" indent="-171450">
              <a:buFont typeface="Wingdings" pitchFamily="2" charset="2"/>
              <a:buChar char="q"/>
            </a:pPr>
            <a:endParaRPr lang="en-US" sz="800" dirty="0" smtClean="0"/>
          </a:p>
          <a:p>
            <a:pPr marL="457200" indent="-457200">
              <a:buFont typeface="Wingdings" pitchFamily="2" charset="2"/>
              <a:buChar char="q"/>
            </a:pPr>
            <a:r>
              <a:rPr lang="en-US" sz="2800" dirty="0" smtClean="0"/>
              <a:t>Additional parameters</a:t>
            </a:r>
          </a:p>
          <a:p>
            <a:pPr marL="914400" lvl="1" indent="-457200">
              <a:buFont typeface="Arial" pitchFamily="34" charset="0"/>
              <a:buChar char="•"/>
            </a:pPr>
            <a:r>
              <a:rPr lang="en-US" sz="2800" dirty="0" smtClean="0"/>
              <a:t>SLP</a:t>
            </a:r>
          </a:p>
          <a:p>
            <a:pPr marL="914400" lvl="1" indent="-457200">
              <a:buFont typeface="Arial" pitchFamily="34" charset="0"/>
              <a:buChar char="•"/>
            </a:pPr>
            <a:r>
              <a:rPr lang="en-US" sz="2800" dirty="0" smtClean="0"/>
              <a:t>Probabilistic</a:t>
            </a:r>
          </a:p>
          <a:p>
            <a:pPr marL="457200" indent="-457200">
              <a:buFont typeface="Wingdings" pitchFamily="2" charset="2"/>
              <a:buChar char="q"/>
            </a:pPr>
            <a:r>
              <a:rPr lang="en-US" sz="2800" dirty="0" smtClean="0"/>
              <a:t>Large scale collaboration</a:t>
            </a:r>
          </a:p>
          <a:p>
            <a:pPr marL="457200" indent="-457200">
              <a:buFont typeface="Wingdings" pitchFamily="2" charset="2"/>
              <a:buChar char="q"/>
            </a:pPr>
            <a:r>
              <a:rPr lang="en-US" sz="2800" dirty="0" smtClean="0"/>
              <a:t>Near Shore Wave Prediction System</a:t>
            </a:r>
          </a:p>
          <a:p>
            <a:pPr marL="914400" lvl="1" indent="-457200">
              <a:buFont typeface="Arial" pitchFamily="34" charset="0"/>
              <a:buChar char="•"/>
            </a:pPr>
            <a:r>
              <a:rPr lang="en-US" sz="2800" dirty="0" smtClean="0"/>
              <a:t>Forecaster winds as forcing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800" y="0"/>
            <a:ext cx="1229710" cy="1194259"/>
          </a:xfrm>
          <a:prstGeom prst="rect">
            <a:avLst/>
          </a:prstGeom>
        </p:spPr>
      </p:pic>
    </p:spTree>
    <p:extLst>
      <p:ext uri="{BB962C8B-B14F-4D97-AF65-F5344CB8AC3E}">
        <p14:creationId xmlns:p14="http://schemas.microsoft.com/office/powerpoint/2010/main" val="39921047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4648200" cy="1143000"/>
          </a:xfrm>
          <a:solidFill>
            <a:schemeClr val="accent1">
              <a:lumMod val="40000"/>
              <a:lumOff val="60000"/>
            </a:schemeClr>
          </a:solidFill>
        </p:spPr>
        <p:txBody>
          <a:bodyPr>
            <a:normAutofit fontScale="90000"/>
          </a:bodyPr>
          <a:lstStyle/>
          <a:p>
            <a:r>
              <a:rPr lang="en-US" dirty="0" smtClean="0"/>
              <a:t>OPC Activities</a:t>
            </a:r>
            <a:br>
              <a:rPr lang="en-US" dirty="0" smtClean="0"/>
            </a:br>
            <a:r>
              <a:rPr lang="en-US" dirty="0" smtClean="0"/>
              <a:t>AWIPS II </a:t>
            </a:r>
            <a:endParaRPr lang="en-US" sz="3600" dirty="0"/>
          </a:p>
        </p:txBody>
      </p:sp>
      <p:sp>
        <p:nvSpPr>
          <p:cNvPr id="3" name="Content Placeholder 2"/>
          <p:cNvSpPr>
            <a:spLocks noGrp="1"/>
          </p:cNvSpPr>
          <p:nvPr>
            <p:ph idx="1"/>
          </p:nvPr>
        </p:nvSpPr>
        <p:spPr>
          <a:xfrm>
            <a:off x="304800" y="1143000"/>
            <a:ext cx="8686800" cy="5715000"/>
          </a:xfrm>
        </p:spPr>
        <p:txBody>
          <a:bodyPr>
            <a:normAutofit/>
          </a:bodyPr>
          <a:lstStyle/>
          <a:p>
            <a:r>
              <a:rPr lang="en-US" sz="2800" dirty="0" smtClean="0"/>
              <a:t>Operational for AWIPS I functionality</a:t>
            </a:r>
            <a:endParaRPr lang="en-US" sz="2800" dirty="0" smtClean="0"/>
          </a:p>
          <a:p>
            <a:pPr lvl="1"/>
            <a:r>
              <a:rPr lang="en-US" sz="2400" dirty="0" smtClean="0"/>
              <a:t>GFE for OFFSHORE production</a:t>
            </a:r>
            <a:endParaRPr lang="en-US" sz="2400" dirty="0" smtClean="0"/>
          </a:p>
          <a:p>
            <a:pPr lvl="1"/>
            <a:r>
              <a:rPr lang="en-US" sz="2400" dirty="0" smtClean="0"/>
              <a:t>Text product generation</a:t>
            </a:r>
            <a:r>
              <a:rPr lang="en-US" sz="2400" dirty="0" smtClean="0"/>
              <a:t/>
            </a:r>
            <a:br>
              <a:rPr lang="en-US" sz="2400" dirty="0" smtClean="0"/>
            </a:br>
            <a:endParaRPr lang="en-US" sz="2400" dirty="0" smtClean="0"/>
          </a:p>
          <a:p>
            <a:r>
              <a:rPr lang="en-US" sz="2800" dirty="0" smtClean="0"/>
              <a:t>National Centers Perspective (NCP)</a:t>
            </a:r>
          </a:p>
          <a:p>
            <a:pPr lvl="1"/>
            <a:r>
              <a:rPr lang="en-US" sz="2000" dirty="0" smtClean="0"/>
              <a:t>Focus for FY2014</a:t>
            </a:r>
          </a:p>
          <a:p>
            <a:pPr lvl="1"/>
            <a:r>
              <a:rPr lang="en-US" sz="2000" dirty="0" smtClean="0"/>
              <a:t>Prepare for FOTE</a:t>
            </a:r>
          </a:p>
          <a:p>
            <a:pPr lvl="1"/>
            <a:r>
              <a:rPr lang="en-US" sz="2000" dirty="0" smtClean="0"/>
              <a:t>Training technical and forecast staffs</a:t>
            </a:r>
          </a:p>
          <a:p>
            <a:pPr lvl="1"/>
            <a:r>
              <a:rPr lang="en-US" sz="2000" dirty="0" smtClean="0"/>
              <a:t>Adapt for NAWIPS capabilities</a:t>
            </a:r>
            <a:br>
              <a:rPr lang="en-US" sz="2000" dirty="0" smtClean="0"/>
            </a:br>
            <a:endParaRPr lang="en-US" sz="2000" dirty="0" smtClean="0"/>
          </a:p>
          <a:p>
            <a:r>
              <a:rPr lang="en-US" sz="2800" dirty="0" smtClean="0"/>
              <a:t>Developmental Environment Transition</a:t>
            </a:r>
            <a:endParaRPr lang="en-US" sz="2000" dirty="0" smtClean="0"/>
          </a:p>
          <a:p>
            <a:pPr lvl="1"/>
            <a:r>
              <a:rPr lang="en-US" sz="2000" dirty="0" smtClean="0"/>
              <a:t>Repurposed AWIPS-I </a:t>
            </a:r>
          </a:p>
          <a:p>
            <a:pPr lvl="1"/>
            <a:r>
              <a:rPr lang="en-US" sz="2000" dirty="0" smtClean="0"/>
              <a:t>Will be a shared system with WPC and CPC</a:t>
            </a:r>
          </a:p>
          <a:p>
            <a:endParaRPr lang="en-US" dirty="0"/>
          </a:p>
        </p:txBody>
      </p:sp>
    </p:spTree>
    <p:extLst>
      <p:ext uri="{BB962C8B-B14F-4D97-AF65-F5344CB8AC3E}">
        <p14:creationId xmlns:p14="http://schemas.microsoft.com/office/powerpoint/2010/main" val="35877119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13917</TotalTime>
  <Words>576</Words>
  <Application>Microsoft Office PowerPoint</Application>
  <PresentationFormat>On-screen Show (4:3)</PresentationFormat>
  <Paragraphs>161</Paragraphs>
  <Slides>21</Slides>
  <Notes>3</Notes>
  <HiddenSlides>0</HiddenSlides>
  <MMClips>0</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Office Theme</vt:lpstr>
      <vt:lpstr>1_Custom Design</vt:lpstr>
      <vt:lpstr>Custom Design</vt:lpstr>
      <vt:lpstr>Ocean Prediction Center NCEP Production Suite Review - 2013</vt:lpstr>
      <vt:lpstr>OPC  Overview</vt:lpstr>
      <vt:lpstr>PowerPoint Presentation</vt:lpstr>
      <vt:lpstr>NOAA Ocean Prediction Center</vt:lpstr>
      <vt:lpstr>OPC Activities GFE Production for OFF waters</vt:lpstr>
      <vt:lpstr>PowerPoint Presentation</vt:lpstr>
      <vt:lpstr>PowerPoint Presentation</vt:lpstr>
      <vt:lpstr>GFE Plans</vt:lpstr>
      <vt:lpstr>OPC Activities AWIPS II </vt:lpstr>
      <vt:lpstr>OPC Activities Ocean Winds </vt:lpstr>
      <vt:lpstr>OPC Activities Ocean Winds </vt:lpstr>
      <vt:lpstr>OPC Activities Ocean Waves </vt:lpstr>
      <vt:lpstr>PowerPoint Presentation</vt:lpstr>
      <vt:lpstr>AltiKA</vt:lpstr>
      <vt:lpstr>OPC Activities Enable/facilitate –  Ecological and Oceanographic Prediction</vt:lpstr>
      <vt:lpstr>OPC Activities Satellite Readiness</vt:lpstr>
      <vt:lpstr>Offshore Convection</vt:lpstr>
      <vt:lpstr>Offshore Convection</vt:lpstr>
      <vt:lpstr>Feedback</vt:lpstr>
      <vt:lpstr>OPC Wish List</vt:lpstr>
      <vt:lpstr>OPC Wish List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jmsienkiewicz</dc:creator>
  <cp:lastModifiedBy>Joseph Sienkiewicz</cp:lastModifiedBy>
  <cp:revision>132</cp:revision>
  <dcterms:created xsi:type="dcterms:W3CDTF">2012-11-26T15:25:26Z</dcterms:created>
  <dcterms:modified xsi:type="dcterms:W3CDTF">2013-12-04T02:22:59Z</dcterms:modified>
</cp:coreProperties>
</file>