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5" name="Shape 5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0" name="Shape 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1" name="Shape 5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6" name="Shape 5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38" name="Shape 5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1" name="Shape 5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6" name="Shape 5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7" name="Shape 5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4" name="Shape 5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4" name="Shape 5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5" name="Shape 5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6" name="Shape 5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0" name="Shape 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4"/><Relationship Target="../media/image25.png" Type="http://schemas.openxmlformats.org/officeDocument/2006/relationships/image" Id="rId3"/><Relationship Target="../media/image27.png" Type="http://schemas.openxmlformats.org/officeDocument/2006/relationships/image" Id="rId6"/><Relationship Target="../media/image29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png" Type="http://schemas.openxmlformats.org/officeDocument/2006/relationships/image" Id="rId4"/><Relationship Target="../media/image31.png" Type="http://schemas.openxmlformats.org/officeDocument/2006/relationships/image" Id="rId3"/><Relationship Target="../media/image30.png" Type="http://schemas.openxmlformats.org/officeDocument/2006/relationships/image" Id="rId6"/><Relationship Target="../media/image26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png" Type="http://schemas.openxmlformats.org/officeDocument/2006/relationships/image" Id="rId4"/><Relationship Target="../media/image33.png" Type="http://schemas.openxmlformats.org/officeDocument/2006/relationships/image" Id="rId3"/><Relationship Target="../media/image35.png" Type="http://schemas.openxmlformats.org/officeDocument/2006/relationships/image" Id="rId6"/><Relationship Target="../media/image38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png" Type="http://schemas.openxmlformats.org/officeDocument/2006/relationships/image" Id="rId4"/><Relationship Target="../media/image36.png" Type="http://schemas.openxmlformats.org/officeDocument/2006/relationships/image" Id="rId3"/><Relationship Target="../media/image42.png" Type="http://schemas.openxmlformats.org/officeDocument/2006/relationships/image" Id="rId6"/><Relationship Target="../media/image45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png" Type="http://schemas.openxmlformats.org/officeDocument/2006/relationships/image" Id="rId4"/><Relationship Target="../media/image39.png" Type="http://schemas.openxmlformats.org/officeDocument/2006/relationships/image" Id="rId3"/><Relationship Target="../media/image46.png" Type="http://schemas.openxmlformats.org/officeDocument/2006/relationships/image" Id="rId6"/><Relationship Target="../media/image43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7.png" Type="http://schemas.openxmlformats.org/officeDocument/2006/relationships/image" Id="rId4"/><Relationship Target="../media/image49.png" Type="http://schemas.openxmlformats.org/officeDocument/2006/relationships/image" Id="rId3"/><Relationship Target="../media/image50.png" Type="http://schemas.openxmlformats.org/officeDocument/2006/relationships/image" Id="rId6"/><Relationship Target="../media/image48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4"/><Relationship Target="../media/image25.png" Type="http://schemas.openxmlformats.org/officeDocument/2006/relationships/image" Id="rId3"/><Relationship Target="../media/image27.png" Type="http://schemas.openxmlformats.org/officeDocument/2006/relationships/image" Id="rId6"/><Relationship Target="../media/image29.png" Type="http://schemas.openxmlformats.org/officeDocument/2006/relationships/image" Id="rId5"/><Relationship Target="../media/image22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44.jpg" Type="http://schemas.openxmlformats.org/officeDocument/2006/relationships/image" Id="rId4"/><Relationship Target="../media/image40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5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6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1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4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3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2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62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9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6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7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63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64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8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60.png" Type="http://schemas.openxmlformats.org/officeDocument/2006/relationships/image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Relationship Target="../media/image06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y="76200" x="457200"/>
            <a:ext cy="1828800" cx="830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4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Situational Awareness Table and Other WR Updates</a:t>
            </a:r>
            <a:r>
              <a:rPr strike="noStrike" u="none" b="0" cap="none" baseline="0" sz="395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How I Learned to Stop Worrying and Love the Global Ensembles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y="4953000" x="914400"/>
            <a:ext cy="1828800" cx="7696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22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Trevor Alcott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and Technology Infusion Division - NWS Western Region HQ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8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Contributors: Andy Edman (WR-STID), Randy Graham and Nanette Hosenfeld (WFO-Salt Lake City, UT), 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Chad Kahler (Western Region), Rich Grumm (WFO-State College, PA)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8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NCEP Production Review – 4 Dec 2013</a:t>
            </a:r>
          </a:p>
        </p:txBody>
      </p:sp>
      <p:sp>
        <p:nvSpPr>
          <p:cNvPr id="86" name="Shape 86"/>
          <p:cNvSpPr/>
          <p:nvPr/>
        </p:nvSpPr>
        <p:spPr>
          <a:xfrm>
            <a:off y="1878100" x="1828800"/>
            <a:ext cy="3074900" cx="54664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7" name="Shape 87"/>
          <p:cNvSpPr txBox="1"/>
          <p:nvPr/>
        </p:nvSpPr>
        <p:spPr>
          <a:xfrm>
            <a:off y="4564305" x="4132632"/>
            <a:ext cy="276998" cx="97276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1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NAEFS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M-Climate QPF</a:t>
            </a:r>
          </a:p>
        </p:txBody>
      </p:sp>
      <p:sp>
        <p:nvSpPr>
          <p:cNvPr id="160" name="Shape 160"/>
          <p:cNvSpPr/>
          <p:nvPr/>
        </p:nvSpPr>
        <p:spPr>
          <a:xfrm>
            <a:off y="1447800" x="1219200"/>
            <a:ext cy="5029200" cx="670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Mean as a Confidence Tool</a:t>
            </a:r>
          </a:p>
        </p:txBody>
      </p:sp>
      <p:sp>
        <p:nvSpPr>
          <p:cNvPr id="166" name="Shape 166"/>
          <p:cNvSpPr/>
          <p:nvPr/>
        </p:nvSpPr>
        <p:spPr>
          <a:xfrm>
            <a:off y="1295400" x="152400"/>
            <a:ext cy="5427197" cx="43825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7" name="Shape 167"/>
          <p:cNvSpPr/>
          <p:nvPr/>
        </p:nvSpPr>
        <p:spPr>
          <a:xfrm>
            <a:off y="3065290" x="1872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8" name="Shape 168"/>
          <p:cNvSpPr/>
          <p:nvPr/>
        </p:nvSpPr>
        <p:spPr>
          <a:xfrm>
            <a:off y="3217690" x="1524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9" name="Shape 169"/>
          <p:cNvSpPr/>
          <p:nvPr/>
        </p:nvSpPr>
        <p:spPr>
          <a:xfrm rot="-351427">
            <a:off y="3124200" x="74004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0" name="Shape 170"/>
          <p:cNvSpPr/>
          <p:nvPr/>
        </p:nvSpPr>
        <p:spPr>
          <a:xfrm>
            <a:off y="2971800" x="2286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1" name="Shape 171"/>
          <p:cNvSpPr/>
          <p:nvPr/>
        </p:nvSpPr>
        <p:spPr>
          <a:xfrm rot="10440630">
            <a:off y="3706302" x="20768"/>
            <a:ext cy="603200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2" name="Shape 172"/>
          <p:cNvSpPr/>
          <p:nvPr/>
        </p:nvSpPr>
        <p:spPr>
          <a:xfrm rot="10440630">
            <a:off y="3530884" x="20768"/>
            <a:ext cy="603200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3" name="Shape 173"/>
          <p:cNvSpPr/>
          <p:nvPr/>
        </p:nvSpPr>
        <p:spPr>
          <a:xfrm rot="10440630">
            <a:off y="3562114" x="20768"/>
            <a:ext cy="603200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4" name="Shape 174"/>
          <p:cNvSpPr/>
          <p:nvPr/>
        </p:nvSpPr>
        <p:spPr>
          <a:xfrm rot="10440630">
            <a:off y="3302284" x="14096"/>
            <a:ext cy="603200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5" name="Shape 175"/>
          <p:cNvSpPr/>
          <p:nvPr/>
        </p:nvSpPr>
        <p:spPr>
          <a:xfrm rot="10440630">
            <a:off y="3073684" x="14096"/>
            <a:ext cy="603200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6" name="Shape 176"/>
          <p:cNvSpPr/>
          <p:nvPr/>
        </p:nvSpPr>
        <p:spPr>
          <a:xfrm rot="10440630">
            <a:off y="3682785" x="23577"/>
            <a:ext cy="784919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7" name="Shape 177"/>
          <p:cNvSpPr/>
          <p:nvPr/>
        </p:nvSpPr>
        <p:spPr>
          <a:xfrm rot="-734960">
            <a:off y="2715710" x="6561"/>
            <a:ext cy="1311205" cx="4948959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8" name="Shape 178"/>
          <p:cNvSpPr/>
          <p:nvPr/>
        </p:nvSpPr>
        <p:spPr>
          <a:xfrm rot="-734960">
            <a:off y="2491276" x="158961"/>
            <a:ext cy="1311205" cx="4948959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9" name="Shape 179"/>
          <p:cNvSpPr/>
          <p:nvPr/>
        </p:nvSpPr>
        <p:spPr>
          <a:xfrm rot="-734960">
            <a:off y="2657743" x="88982"/>
            <a:ext cy="805774" cx="4681141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0" name="Shape 180"/>
          <p:cNvSpPr/>
          <p:nvPr/>
        </p:nvSpPr>
        <p:spPr>
          <a:xfrm>
            <a:off y="1295400" x="4648200"/>
            <a:ext cy="5427198" cx="4343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1" name="Shape 181"/>
          <p:cNvSpPr/>
          <p:nvPr/>
        </p:nvSpPr>
        <p:spPr>
          <a:xfrm rot="-418874">
            <a:off y="3146684" x="4648200"/>
            <a:ext cy="434716" cx="4343399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2" name="Shape 182"/>
          <p:cNvSpPr txBox="1"/>
          <p:nvPr/>
        </p:nvSpPr>
        <p:spPr>
          <a:xfrm>
            <a:off y="5943600" x="1143000"/>
            <a:ext cy="338554" cx="18322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members</a:t>
            </a:r>
          </a:p>
        </p:txBody>
      </p:sp>
      <p:cxnSp>
        <p:nvCxnSpPr>
          <p:cNvPr id="183" name="Shape 183"/>
          <p:cNvCxnSpPr/>
          <p:nvPr/>
        </p:nvCxnSpPr>
        <p:spPr>
          <a:xfrm>
            <a:off y="6112876" x="381000"/>
            <a:ext cy="0" cx="685799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184" name="Shape 184"/>
          <p:cNvSpPr txBox="1"/>
          <p:nvPr/>
        </p:nvSpPr>
        <p:spPr>
          <a:xfrm>
            <a:off y="5715000" x="5800042"/>
            <a:ext cy="338554" cx="151515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ensemble mean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y="5884276" x="5038042"/>
            <a:ext cy="0" cx="6857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86" name="Shape 186"/>
          <p:cNvSpPr txBox="1"/>
          <p:nvPr/>
        </p:nvSpPr>
        <p:spPr>
          <a:xfrm>
            <a:off y="6019800" x="5803475"/>
            <a:ext cy="338554" cx="11441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climatology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y="6189076" x="5041475"/>
            <a:ext cy="0" cx="685799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Mean as a Confidence Tool</a:t>
            </a:r>
          </a:p>
        </p:txBody>
      </p:sp>
      <p:sp>
        <p:nvSpPr>
          <p:cNvPr id="193" name="Shape 193"/>
          <p:cNvSpPr/>
          <p:nvPr/>
        </p:nvSpPr>
        <p:spPr>
          <a:xfrm>
            <a:off y="1295400" x="152400"/>
            <a:ext cy="5427197" cx="43825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4" name="Shape 194"/>
          <p:cNvSpPr/>
          <p:nvPr/>
        </p:nvSpPr>
        <p:spPr>
          <a:xfrm>
            <a:off y="3065290" x="1872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5" name="Shape 195"/>
          <p:cNvSpPr/>
          <p:nvPr/>
        </p:nvSpPr>
        <p:spPr>
          <a:xfrm>
            <a:off y="3217690" x="1524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6" name="Shape 196"/>
          <p:cNvSpPr/>
          <p:nvPr/>
        </p:nvSpPr>
        <p:spPr>
          <a:xfrm rot="-351427">
            <a:off y="3124200" x="74004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7" name="Shape 197"/>
          <p:cNvSpPr/>
          <p:nvPr/>
        </p:nvSpPr>
        <p:spPr>
          <a:xfrm rot="10440631">
            <a:off y="3397090" x="325462"/>
            <a:ext cy="2090452" cx="447095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8" name="Shape 198"/>
          <p:cNvSpPr/>
          <p:nvPr/>
        </p:nvSpPr>
        <p:spPr>
          <a:xfrm rot="-734961">
            <a:off y="2682506" x="87404"/>
            <a:ext cy="1311205" cx="4635953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9" name="Shape 199"/>
          <p:cNvSpPr/>
          <p:nvPr/>
        </p:nvSpPr>
        <p:spPr>
          <a:xfrm rot="-734960">
            <a:off y="2491276" x="158961"/>
            <a:ext cy="1311205" cx="4948959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0" name="Shape 200"/>
          <p:cNvSpPr/>
          <p:nvPr/>
        </p:nvSpPr>
        <p:spPr>
          <a:xfrm rot="-734960">
            <a:off y="2657743" x="88982"/>
            <a:ext cy="805774" cx="4681141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1" name="Shape 201"/>
          <p:cNvSpPr/>
          <p:nvPr/>
        </p:nvSpPr>
        <p:spPr>
          <a:xfrm>
            <a:off y="1295400" x="4648200"/>
            <a:ext cy="5427198" cx="4343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2" name="Shape 202"/>
          <p:cNvSpPr/>
          <p:nvPr/>
        </p:nvSpPr>
        <p:spPr>
          <a:xfrm rot="10310514">
            <a:off y="3322048" x="4639672"/>
            <a:ext cy="180690" cx="4343400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3" name="Shape 203"/>
          <p:cNvSpPr txBox="1"/>
          <p:nvPr/>
        </p:nvSpPr>
        <p:spPr>
          <a:xfrm>
            <a:off y="5943600" x="1143000"/>
            <a:ext cy="338554" cx="18322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members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y="6112876" x="381000"/>
            <a:ext cy="0" cx="685799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205" name="Shape 205"/>
          <p:cNvSpPr txBox="1"/>
          <p:nvPr/>
        </p:nvSpPr>
        <p:spPr>
          <a:xfrm>
            <a:off y="5715000" x="5800042"/>
            <a:ext cy="338554" cx="151515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ensemble mean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y="5884276" x="5038042"/>
            <a:ext cy="0" cx="6857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7" name="Shape 207"/>
          <p:cNvSpPr txBox="1"/>
          <p:nvPr/>
        </p:nvSpPr>
        <p:spPr>
          <a:xfrm>
            <a:off y="6019800" x="5803475"/>
            <a:ext cy="338554" cx="11441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climatology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y="6189076" x="5041475"/>
            <a:ext cy="0" cx="685799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9" name="Shape 209"/>
          <p:cNvSpPr/>
          <p:nvPr/>
        </p:nvSpPr>
        <p:spPr>
          <a:xfrm rot="10440630">
            <a:off y="3208733" x="559908"/>
            <a:ext cy="2183493" cx="4107600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Mean as a Confidence Tool</a:t>
            </a:r>
          </a:p>
        </p:txBody>
      </p:sp>
      <p:sp>
        <p:nvSpPr>
          <p:cNvPr id="215" name="Shape 215"/>
          <p:cNvSpPr/>
          <p:nvPr/>
        </p:nvSpPr>
        <p:spPr>
          <a:xfrm>
            <a:off y="1295400" x="152400"/>
            <a:ext cy="5427197" cx="43825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6" name="Shape 216"/>
          <p:cNvSpPr/>
          <p:nvPr/>
        </p:nvSpPr>
        <p:spPr>
          <a:xfrm>
            <a:off y="3065290" x="1872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7" name="Shape 217"/>
          <p:cNvSpPr/>
          <p:nvPr/>
        </p:nvSpPr>
        <p:spPr>
          <a:xfrm>
            <a:off y="3217690" x="152400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8" name="Shape 218"/>
          <p:cNvSpPr/>
          <p:nvPr/>
        </p:nvSpPr>
        <p:spPr>
          <a:xfrm rot="-351427">
            <a:off y="3124200" x="74004"/>
            <a:ext cy="1776054" cx="636593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9" name="Shape 219"/>
          <p:cNvSpPr/>
          <p:nvPr/>
        </p:nvSpPr>
        <p:spPr>
          <a:xfrm rot="10440631">
            <a:off y="2828068" x="1596385"/>
            <a:ext cy="2090452" cx="3196553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0" name="Shape 220"/>
          <p:cNvSpPr/>
          <p:nvPr/>
        </p:nvSpPr>
        <p:spPr>
          <a:xfrm rot="-734961">
            <a:off y="2682506" x="87404"/>
            <a:ext cy="1311205" cx="4635953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1" name="Shape 221"/>
          <p:cNvSpPr/>
          <p:nvPr/>
        </p:nvSpPr>
        <p:spPr>
          <a:xfrm rot="-734960">
            <a:off y="2491276" x="158961"/>
            <a:ext cy="1311205" cx="4948959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2" name="Shape 222"/>
          <p:cNvSpPr/>
          <p:nvPr/>
        </p:nvSpPr>
        <p:spPr>
          <a:xfrm rot="-734960">
            <a:off y="2657743" x="88982"/>
            <a:ext cy="805774" cx="4681141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3" name="Shape 223"/>
          <p:cNvSpPr/>
          <p:nvPr/>
        </p:nvSpPr>
        <p:spPr>
          <a:xfrm>
            <a:off y="1295400" x="4648200"/>
            <a:ext cy="5427198" cx="4343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 rot="10310514">
            <a:off y="3322048" x="4639672"/>
            <a:ext cy="180690" cx="4343400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5" name="Shape 225"/>
          <p:cNvSpPr txBox="1"/>
          <p:nvPr/>
        </p:nvSpPr>
        <p:spPr>
          <a:xfrm>
            <a:off y="5943600" x="1143000"/>
            <a:ext cy="338554" cx="18322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members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y="6112876" x="381000"/>
            <a:ext cy="0" cx="685799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227" name="Shape 227"/>
          <p:cNvSpPr txBox="1"/>
          <p:nvPr/>
        </p:nvSpPr>
        <p:spPr>
          <a:xfrm>
            <a:off y="5715000" x="5800042"/>
            <a:ext cy="338554" cx="151515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ensemble mean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y="5884276" x="5038042"/>
            <a:ext cy="0" cx="6857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29" name="Shape 229"/>
          <p:cNvSpPr txBox="1"/>
          <p:nvPr/>
        </p:nvSpPr>
        <p:spPr>
          <a:xfrm>
            <a:off y="6019800" x="5803475"/>
            <a:ext cy="338554" cx="11441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climatology</a:t>
            </a:r>
          </a:p>
        </p:txBody>
      </p:sp>
      <p:cxnSp>
        <p:nvCxnSpPr>
          <p:cNvPr id="230" name="Shape 230"/>
          <p:cNvCxnSpPr/>
          <p:nvPr/>
        </p:nvCxnSpPr>
        <p:spPr>
          <a:xfrm>
            <a:off y="6189076" x="5041475"/>
            <a:ext cy="0" cx="685799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31" name="Shape 231"/>
          <p:cNvSpPr/>
          <p:nvPr/>
        </p:nvSpPr>
        <p:spPr>
          <a:xfrm rot="10440630">
            <a:off y="2570545" x="133090"/>
            <a:ext cy="2183493" cx="4107600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2" name="Shape 232"/>
          <p:cNvSpPr/>
          <p:nvPr/>
        </p:nvSpPr>
        <p:spPr>
          <a:xfrm rot="-613893">
            <a:off y="1443509" x="-876543"/>
            <a:ext cy="2090452" cx="2437233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Mean as a Confidence Tool</a:t>
            </a:r>
          </a:p>
        </p:txBody>
      </p:sp>
      <p:sp>
        <p:nvSpPr>
          <p:cNvPr id="238" name="Shape 238"/>
          <p:cNvSpPr/>
          <p:nvPr/>
        </p:nvSpPr>
        <p:spPr>
          <a:xfrm>
            <a:off y="1295400" x="154800"/>
            <a:ext cy="5427197" cx="43825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9" name="Shape 239"/>
          <p:cNvSpPr/>
          <p:nvPr/>
        </p:nvSpPr>
        <p:spPr>
          <a:xfrm rot="10440631">
            <a:off y="3104900" x="249926"/>
            <a:ext cy="2090452" cx="4227337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0" name="Shape 240"/>
          <p:cNvSpPr/>
          <p:nvPr/>
        </p:nvSpPr>
        <p:spPr>
          <a:xfrm>
            <a:off y="1295400" x="4648200"/>
            <a:ext cy="5427198" cx="4343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1" name="Shape 241"/>
          <p:cNvSpPr txBox="1"/>
          <p:nvPr/>
        </p:nvSpPr>
        <p:spPr>
          <a:xfrm>
            <a:off y="5943600" x="1143000"/>
            <a:ext cy="338554" cx="18322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members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y="6112876" x="381000"/>
            <a:ext cy="0" cx="685799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243" name="Shape 243"/>
          <p:cNvSpPr txBox="1"/>
          <p:nvPr/>
        </p:nvSpPr>
        <p:spPr>
          <a:xfrm>
            <a:off y="5715000" x="5800042"/>
            <a:ext cy="338554" cx="151515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ensemble mean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y="5884276" x="5038042"/>
            <a:ext cy="0" cx="6857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45" name="Shape 245"/>
          <p:cNvSpPr txBox="1"/>
          <p:nvPr/>
        </p:nvSpPr>
        <p:spPr>
          <a:xfrm>
            <a:off y="6019800" x="5803475"/>
            <a:ext cy="338554" cx="11441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climatology</a:t>
            </a:r>
          </a:p>
        </p:txBody>
      </p:sp>
      <p:cxnSp>
        <p:nvCxnSpPr>
          <p:cNvPr id="246" name="Shape 246"/>
          <p:cNvCxnSpPr/>
          <p:nvPr/>
        </p:nvCxnSpPr>
        <p:spPr>
          <a:xfrm>
            <a:off y="6189076" x="5041475"/>
            <a:ext cy="0" cx="685799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47" name="Shape 247"/>
          <p:cNvSpPr/>
          <p:nvPr/>
        </p:nvSpPr>
        <p:spPr>
          <a:xfrm rot="10440630">
            <a:off y="3189635" x="254611"/>
            <a:ext cy="2183493" cx="428946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8" name="Shape 248"/>
          <p:cNvSpPr/>
          <p:nvPr/>
        </p:nvSpPr>
        <p:spPr>
          <a:xfrm rot="10440630">
            <a:off y="3085071" x="254612"/>
            <a:ext cy="2183493" cx="428946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9" name="Shape 249"/>
          <p:cNvSpPr/>
          <p:nvPr/>
        </p:nvSpPr>
        <p:spPr>
          <a:xfrm rot="10440630">
            <a:off y="3237471" x="254612"/>
            <a:ext cy="2183493" cx="428946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0" name="Shape 250"/>
          <p:cNvSpPr/>
          <p:nvPr/>
        </p:nvSpPr>
        <p:spPr>
          <a:xfrm rot="10440630">
            <a:off y="2961035" x="256521"/>
            <a:ext cy="2183493" cx="428946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1" name="Shape 251"/>
          <p:cNvSpPr/>
          <p:nvPr/>
        </p:nvSpPr>
        <p:spPr>
          <a:xfrm rot="10440630">
            <a:off y="3313671" x="254612"/>
            <a:ext cy="2183493" cx="428946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2" name="Shape 252"/>
          <p:cNvSpPr/>
          <p:nvPr/>
        </p:nvSpPr>
        <p:spPr>
          <a:xfrm rot="10440630">
            <a:off y="2878819" x="101895"/>
            <a:ext cy="2183493" cx="4404744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3" name="Shape 253"/>
          <p:cNvSpPr/>
          <p:nvPr/>
        </p:nvSpPr>
        <p:spPr>
          <a:xfrm rot="10440630">
            <a:off y="2808635" x="178412"/>
            <a:ext cy="2183493" cx="4289465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4" name="Shape 254"/>
          <p:cNvSpPr/>
          <p:nvPr/>
        </p:nvSpPr>
        <p:spPr>
          <a:xfrm rot="10440630">
            <a:off y="3250797" x="560109"/>
            <a:ext cy="2183493" cx="4034011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5" name="Shape 255"/>
          <p:cNvSpPr/>
          <p:nvPr/>
        </p:nvSpPr>
        <p:spPr>
          <a:xfrm>
            <a:off y="3276599" x="5638800"/>
            <a:ext cy="2314364" cx="3200399"/>
          </a:xfrm>
          <a:prstGeom prst="ellipse">
            <a:avLst/>
          </a:prstGeom>
          <a:solidFill>
            <a:srgbClr val="00B0F0">
              <a:alpha val="3686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6" name="Shape 256"/>
          <p:cNvSpPr/>
          <p:nvPr/>
        </p:nvSpPr>
        <p:spPr>
          <a:xfrm>
            <a:off y="3809998" x="6096000"/>
            <a:ext cy="1476163" cx="1981199"/>
          </a:xfrm>
          <a:prstGeom prst="ellipse">
            <a:avLst/>
          </a:prstGeom>
          <a:solidFill>
            <a:srgbClr val="0070C0">
              <a:alpha val="3686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7" name="Shape 257"/>
          <p:cNvSpPr/>
          <p:nvPr/>
        </p:nvSpPr>
        <p:spPr>
          <a:xfrm>
            <a:off y="4176819" x="6400800"/>
            <a:ext cy="1004780" cx="1371599"/>
          </a:xfrm>
          <a:prstGeom prst="ellipse">
            <a:avLst/>
          </a:prstGeom>
          <a:solidFill>
            <a:srgbClr val="7030A0">
              <a:alpha val="3686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8" name="Shape 258"/>
          <p:cNvSpPr/>
          <p:nvPr/>
        </p:nvSpPr>
        <p:spPr>
          <a:xfrm rot="10440630">
            <a:off y="3039105" x="4750508"/>
            <a:ext cy="2183493" cx="4253596"/>
          </a:xfrm>
          <a:custGeom>
            <a:pathLst>
              <a:path w="6365936" extrusionOk="0" h="1776055">
                <a:moveTo>
                  <a:pt y="909110" x="0"/>
                </a:moveTo>
                <a:cubicBezTo>
                  <a:pt y="405710" x="1119000"/>
                  <a:pt y="-97690" x="2238000"/>
                  <a:pt y="16310" x="3247200"/>
                </a:cubicBezTo>
                <a:cubicBezTo>
                  <a:pt y="130310" x="4256400"/>
                  <a:pt y="1315910" x="5568000"/>
                  <a:pt y="1593110" x="6055200"/>
                </a:cubicBezTo>
                <a:cubicBezTo>
                  <a:pt y="1870310" x="6542400"/>
                  <a:pt y="1774910" x="6356400"/>
                  <a:pt y="1679510" x="617040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Ensemble Mean as a Confidence Tool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1524000" x="304800"/>
            <a:ext cy="5029199" cx="845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a multi-model ensemble mean to depart from climatology requires that most members show a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significant feature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same location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the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FF0000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Hypothesis: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using a </a:t>
            </a:r>
            <a:r>
              <a:rPr strike="noStrike" u="none" b="0" cap="none" baseline="0" sz="3200"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multi-model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ensemble mean at medium to long ranges probably misses a lot of extreme events, but when it does “go big”, it’s usually right.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/>
        </p:nvSpPr>
        <p:spPr>
          <a:xfrm>
            <a:off y="1112508" x="685800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0" name="Shape 270"/>
          <p:cNvSpPr txBox="1"/>
          <p:nvPr>
            <p:ph type="title"/>
          </p:nvPr>
        </p:nvSpPr>
        <p:spPr>
          <a:xfrm>
            <a:off y="152400" x="457200"/>
            <a:ext cy="838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Anomaly Verification: 500-mb Height</a:t>
            </a:r>
          </a:p>
        </p:txBody>
      </p:sp>
      <p:sp>
        <p:nvSpPr>
          <p:cNvPr id="271" name="Shape 271"/>
          <p:cNvSpPr/>
          <p:nvPr/>
        </p:nvSpPr>
        <p:spPr>
          <a:xfrm>
            <a:off y="5105400" x="7086600"/>
            <a:ext cy="76199" cx="761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152400" x="457200"/>
            <a:ext cy="609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Anomaly Verification: PWAT</a:t>
            </a:r>
          </a:p>
        </p:txBody>
      </p:sp>
      <p:sp>
        <p:nvSpPr>
          <p:cNvPr id="277" name="Shape 277"/>
          <p:cNvSpPr/>
          <p:nvPr/>
        </p:nvSpPr>
        <p:spPr>
          <a:xfrm>
            <a:off y="1115567" x="685800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y="152400" x="457200"/>
            <a:ext cy="609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Verification: 700-mb Wind Speed</a:t>
            </a:r>
          </a:p>
        </p:txBody>
      </p:sp>
      <p:sp>
        <p:nvSpPr>
          <p:cNvPr id="283" name="Shape 283"/>
          <p:cNvSpPr/>
          <p:nvPr/>
        </p:nvSpPr>
        <p:spPr>
          <a:xfrm>
            <a:off y="1115567" x="685800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Defining an “extreme” event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point with lower (or higher) values than any reanalysis valid at the same time of day, within a 21-day window, 1979-2009.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at a given point, 00z 13 Aug 2013 had higher 500-mb heights than any 00z time step between 3 and 23 Aug, 1979 to 2009.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not mean that the heights were the lowest (or highest) ever recorded at that location -- they were the highest in 30 years </a:t>
            </a:r>
            <a:r>
              <a:rPr strike="noStrike" u="none" b="0" cap="none" baseline="0" sz="2950"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that time of year</a:t>
            </a: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Providing Tools for DSS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981200" x="457200"/>
            <a:ext cy="36877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good science, our goal is to </a:t>
            </a:r>
            <a:r>
              <a:rPr strike="noStrike" u="none" b="0" cap="none" baseline="0" sz="2950"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objectively</a:t>
            </a: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answer these questions for the forecaster:</a:t>
            </a:r>
          </a:p>
          <a:p>
            <a:r>
              <a:t/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strike="noStrike" u="none" b="0" cap="none" baseline="0" sz="2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significant</a:t>
            </a: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forecast?</a:t>
            </a:r>
          </a:p>
          <a:p>
            <a:r>
              <a:t/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strike="noStrike" u="none" b="0" cap="none" baseline="0" sz="26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likely </a:t>
            </a: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it to happen?</a:t>
            </a:r>
          </a:p>
          <a:p>
            <a:r>
              <a:t/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potential </a:t>
            </a:r>
            <a:r>
              <a:rPr strike="noStrike" u="none" b="0" cap="none" baseline="0" sz="2600" lang="en-US" i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impacts</a:t>
            </a: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/>
        </p:nvSpPr>
        <p:spPr>
          <a:xfrm>
            <a:off y="1066800" x="685800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5" name="Shape 295"/>
          <p:cNvSpPr txBox="1"/>
          <p:nvPr>
            <p:ph type="title"/>
          </p:nvPr>
        </p:nvSpPr>
        <p:spPr>
          <a:xfrm>
            <a:off y="152400" x="457200"/>
            <a:ext cy="685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Extreme Forecasts: 500-mb Height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2743200" x="5105400"/>
            <a:ext cy="646331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200" lang="en-US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many extremes were predicted, regardless of whether they were correct?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y="4163073" x="6324600"/>
            <a:ext cy="830996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the extremes that were predicted, what fraction ended up verifying with the correct location/time?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5297269" x="6772200"/>
            <a:ext cy="646331" cx="1533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200" lang="en-US" i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What fraction of the analyzed extremes were predicted?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152400" x="457200"/>
            <a:ext cy="685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Extreme Forecasts: PWAT</a:t>
            </a:r>
          </a:p>
        </p:txBody>
      </p:sp>
      <p:sp>
        <p:nvSpPr>
          <p:cNvPr id="304" name="Shape 304"/>
          <p:cNvSpPr/>
          <p:nvPr/>
        </p:nvSpPr>
        <p:spPr>
          <a:xfrm>
            <a:off y="1069848" x="685800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Probabilistic Forecasts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fraction of NAEFS members produce an “extreme” forecast?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 we are using “extreme” loosely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outside the climatology for this time of year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necessarily (rarely, in fact) all-time high or low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help identify </a:t>
            </a:r>
            <a:r>
              <a:rPr strike="noStrike" u="none" b="0" cap="none" baseline="0" sz="3200"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low-probability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but potentially </a:t>
            </a:r>
            <a:r>
              <a:rPr strike="noStrike" u="none" b="0" cap="none" baseline="0" sz="3200" lang="en-US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high-impact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events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Probabilistic Forecasts</a:t>
            </a:r>
          </a:p>
        </p:txBody>
      </p:sp>
      <p:sp>
        <p:nvSpPr>
          <p:cNvPr id="316" name="Shape 316"/>
          <p:cNvSpPr/>
          <p:nvPr/>
        </p:nvSpPr>
        <p:spPr>
          <a:xfrm>
            <a:off y="1219200" x="1371600"/>
            <a:ext cy="5418828" cx="632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7" name="Shape 317"/>
          <p:cNvSpPr/>
          <p:nvPr/>
        </p:nvSpPr>
        <p:spPr>
          <a:xfrm>
            <a:off y="1524000" x="3733800"/>
            <a:ext cy="304799" cx="11430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274637" x="457200"/>
            <a:ext cy="71596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Probabilistic Forecasts: 500-mb Height</a:t>
            </a:r>
          </a:p>
        </p:txBody>
      </p:sp>
      <p:sp>
        <p:nvSpPr>
          <p:cNvPr id="323" name="Shape 323"/>
          <p:cNvSpPr/>
          <p:nvPr/>
        </p:nvSpPr>
        <p:spPr>
          <a:xfrm>
            <a:off y="1115567" x="685800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/>
        </p:nvSpPr>
        <p:spPr>
          <a:xfrm>
            <a:off y="1115567" x="704087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9" name="Shape 329"/>
          <p:cNvSpPr txBox="1"/>
          <p:nvPr>
            <p:ph type="title"/>
          </p:nvPr>
        </p:nvSpPr>
        <p:spPr>
          <a:xfrm>
            <a:off y="274637" x="457200"/>
            <a:ext cy="71596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Probabilistic Forecasts: 700-mb Wind Speed</a:t>
            </a:r>
          </a:p>
        </p:txBody>
      </p:sp>
      <p:sp>
        <p:nvSpPr>
          <p:cNvPr id="330" name="Shape 330"/>
          <p:cNvSpPr/>
          <p:nvPr/>
        </p:nvSpPr>
        <p:spPr>
          <a:xfrm>
            <a:off y="1600200" x="4572000"/>
            <a:ext cy="4876799" cx="3809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y="274637" x="457200"/>
            <a:ext cy="71596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Probabilistic Forecasts: PWAT</a:t>
            </a:r>
          </a:p>
        </p:txBody>
      </p:sp>
      <p:sp>
        <p:nvSpPr>
          <p:cNvPr id="336" name="Shape 336"/>
          <p:cNvSpPr/>
          <p:nvPr/>
        </p:nvSpPr>
        <p:spPr>
          <a:xfrm>
            <a:off y="1115567" x="704087"/>
            <a:ext cy="5440691" cx="77724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Alaska/Western US Trough</a:t>
            </a:r>
          </a:p>
        </p:txBody>
      </p:sp>
      <p:sp>
        <p:nvSpPr>
          <p:cNvPr id="342" name="Shape 342"/>
          <p:cNvSpPr/>
          <p:nvPr/>
        </p:nvSpPr>
        <p:spPr>
          <a:xfrm>
            <a:off y="1729800" x="533400"/>
            <a:ext cy="4600497" cx="38719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3" name="Shape 343"/>
          <p:cNvSpPr/>
          <p:nvPr/>
        </p:nvSpPr>
        <p:spPr>
          <a:xfrm>
            <a:off y="1729799" x="4572000"/>
            <a:ext cy="4586457" cx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4" name="Shape 344"/>
          <p:cNvSpPr txBox="1"/>
          <p:nvPr/>
        </p:nvSpPr>
        <p:spPr>
          <a:xfrm>
            <a:off y="1143000" x="2469356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27-30 Oct 2013 Storm Reports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/>
          <p:nvPr/>
        </p:nvSpPr>
        <p:spPr>
          <a:xfrm>
            <a:off y="445531" x="4656114"/>
            <a:ext cy="2770315" cx="43562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0" name="Shape 350"/>
          <p:cNvSpPr/>
          <p:nvPr/>
        </p:nvSpPr>
        <p:spPr>
          <a:xfrm>
            <a:off y="3859085" x="224640"/>
            <a:ext cy="2770315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1" name="Shape 351"/>
          <p:cNvSpPr/>
          <p:nvPr/>
        </p:nvSpPr>
        <p:spPr>
          <a:xfrm>
            <a:off y="3858687" x="4656114"/>
            <a:ext cy="2770713" cx="435621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2" name="Shape 352"/>
          <p:cNvSpPr/>
          <p:nvPr/>
        </p:nvSpPr>
        <p:spPr>
          <a:xfrm>
            <a:off y="457422" x="220361"/>
            <a:ext cy="2770315" cx="43562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53" name="Shape 353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y="914400" x="7436957"/>
            <a:ext cy="523219" cx="1402242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358" name="Shape 358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59" name="Shape 359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60" name="Shape 360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61" name="Shape 361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62" name="Shape 362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/>
          <p:nvPr/>
        </p:nvSpPr>
        <p:spPr>
          <a:xfrm>
            <a:off y="3847105" x="4656114"/>
            <a:ext cy="2770894" cx="44878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8" name="Shape 368"/>
          <p:cNvSpPr/>
          <p:nvPr/>
        </p:nvSpPr>
        <p:spPr>
          <a:xfrm>
            <a:off y="3858901" x="228600"/>
            <a:ext cy="2770498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9" name="Shape 369"/>
          <p:cNvSpPr/>
          <p:nvPr/>
        </p:nvSpPr>
        <p:spPr>
          <a:xfrm>
            <a:off y="1024455" x="4652155"/>
            <a:ext cy="2203279" cx="435621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70" name="Shape 370"/>
          <p:cNvSpPr/>
          <p:nvPr/>
        </p:nvSpPr>
        <p:spPr>
          <a:xfrm>
            <a:off y="445531" x="220684"/>
            <a:ext cy="2770498" cx="43562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71" name="Shape 371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y="914400" x="7086600"/>
            <a:ext cy="523219" cx="1815177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240-h FCST</a:t>
            </a:r>
          </a:p>
        </p:txBody>
      </p:sp>
      <p:sp>
        <p:nvSpPr>
          <p:cNvPr id="376" name="Shape 376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77" name="Shape 377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78" name="Shape 378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9" name="Shape 379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80" name="Shape 380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Climatological Perspectives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“R-Climate”: reanalysis-climate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model forecast compare to typical conditions at this time of year?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rgbClr val="FFFF00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“You don’t usually get a trough this deep in September”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“M-Climate”: model-climate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model forecast compare to what is typically forecast at the same lead time, and this time of year?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rgbClr val="FFFF00"/>
              </a:buClr>
              <a:buSzPct val="100000"/>
              <a:buFont typeface="Calibri"/>
              <a:buChar char="–"/>
            </a:pPr>
            <a:r>
              <a:rPr strike="noStrike" u="none" b="0" cap="none" baseline="0" sz="26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“The model rarely has this much QPF at day 5”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/>
        </p:nvSpPr>
        <p:spPr>
          <a:xfrm>
            <a:off y="457200" x="4652155"/>
            <a:ext cy="2770498" cx="43562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6" name="Shape 386"/>
          <p:cNvSpPr/>
          <p:nvPr/>
        </p:nvSpPr>
        <p:spPr>
          <a:xfrm>
            <a:off y="3860498" x="228597"/>
            <a:ext cy="2770498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7" name="Shape 387"/>
          <p:cNvSpPr/>
          <p:nvPr/>
        </p:nvSpPr>
        <p:spPr>
          <a:xfrm>
            <a:off y="3847105" x="4656114"/>
            <a:ext cy="2770894" cx="448788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8" name="Shape 388"/>
          <p:cNvSpPr/>
          <p:nvPr/>
        </p:nvSpPr>
        <p:spPr>
          <a:xfrm>
            <a:off y="445531" x="224640"/>
            <a:ext cy="2770498" cx="43562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89" name="Shape 389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393" name="Shape 393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94" name="Shape 394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95" name="Shape 395"/>
          <p:cNvSpPr txBox="1"/>
          <p:nvPr/>
        </p:nvSpPr>
        <p:spPr>
          <a:xfrm>
            <a:off y="914400" x="7086600"/>
            <a:ext cy="523219" cx="1815177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168-h FCST</a:t>
            </a:r>
          </a:p>
        </p:txBody>
      </p:sp>
      <p:sp>
        <p:nvSpPr>
          <p:cNvPr id="396" name="Shape 396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97" name="Shape 397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98" name="Shape 398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/>
          <p:nvPr/>
        </p:nvSpPr>
        <p:spPr>
          <a:xfrm>
            <a:off y="445531" x="4652153"/>
            <a:ext cy="2770498" cx="43562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4" name="Shape 404"/>
          <p:cNvSpPr/>
          <p:nvPr/>
        </p:nvSpPr>
        <p:spPr>
          <a:xfrm>
            <a:off y="3860498" x="220684"/>
            <a:ext cy="2770498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5" name="Shape 405"/>
          <p:cNvSpPr/>
          <p:nvPr/>
        </p:nvSpPr>
        <p:spPr>
          <a:xfrm>
            <a:off y="3847103" x="4656116"/>
            <a:ext cy="2770894" cx="448788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06" name="Shape 406"/>
          <p:cNvSpPr/>
          <p:nvPr/>
        </p:nvSpPr>
        <p:spPr>
          <a:xfrm>
            <a:off y="445531" x="228600"/>
            <a:ext cy="2770498" cx="43562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07" name="Shape 407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411" name="Shape 411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12" name="Shape 412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13" name="Shape 413"/>
          <p:cNvSpPr txBox="1"/>
          <p:nvPr/>
        </p:nvSpPr>
        <p:spPr>
          <a:xfrm>
            <a:off y="914400" x="7086600"/>
            <a:ext cy="523219" cx="1815177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120-h FCST</a:t>
            </a:r>
          </a:p>
        </p:txBody>
      </p:sp>
      <p:sp>
        <p:nvSpPr>
          <p:cNvPr id="414" name="Shape 414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15" name="Shape 415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16" name="Shape 416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/>
          <p:nvPr/>
        </p:nvSpPr>
        <p:spPr>
          <a:xfrm>
            <a:off y="445529" x="4650600"/>
            <a:ext cy="2770498" cx="43562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2" name="Shape 422"/>
          <p:cNvSpPr/>
          <p:nvPr/>
        </p:nvSpPr>
        <p:spPr>
          <a:xfrm>
            <a:off y="3860498" x="224640"/>
            <a:ext cy="2770498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3" name="Shape 423"/>
          <p:cNvSpPr/>
          <p:nvPr/>
        </p:nvSpPr>
        <p:spPr>
          <a:xfrm>
            <a:off y="3847103" x="4663200"/>
            <a:ext cy="2770894" cx="448788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24" name="Shape 424"/>
          <p:cNvSpPr/>
          <p:nvPr/>
        </p:nvSpPr>
        <p:spPr>
          <a:xfrm>
            <a:off y="445529" x="228600"/>
            <a:ext cy="2770498" cx="43562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25" name="Shape 425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429" name="Shape 429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30" name="Shape 430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31" name="Shape 431"/>
          <p:cNvSpPr txBox="1"/>
          <p:nvPr/>
        </p:nvSpPr>
        <p:spPr>
          <a:xfrm>
            <a:off y="914400" x="7086600"/>
            <a:ext cy="523219" cx="1632434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72-h FCST</a:t>
            </a:r>
          </a:p>
        </p:txBody>
      </p:sp>
      <p:sp>
        <p:nvSpPr>
          <p:cNvPr id="432" name="Shape 432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33" name="Shape 433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34" name="Shape 434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/>
          <p:nvPr/>
        </p:nvSpPr>
        <p:spPr>
          <a:xfrm>
            <a:off y="3860498" x="224640"/>
            <a:ext cy="2770498" cx="43562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0" name="Shape 440"/>
          <p:cNvSpPr/>
          <p:nvPr/>
        </p:nvSpPr>
        <p:spPr>
          <a:xfrm>
            <a:off y="445527" x="230428"/>
            <a:ext cy="2770498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1" name="Shape 441"/>
          <p:cNvSpPr/>
          <p:nvPr/>
        </p:nvSpPr>
        <p:spPr>
          <a:xfrm>
            <a:off y="445527" x="4648198"/>
            <a:ext cy="2770498" cx="435621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42" name="Shape 442"/>
          <p:cNvSpPr/>
          <p:nvPr/>
        </p:nvSpPr>
        <p:spPr>
          <a:xfrm>
            <a:off y="3847103" x="4663200"/>
            <a:ext cy="2770894" cx="448788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43" name="Shape 443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447" name="Shape 447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48" name="Shape 448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49" name="Shape 449"/>
          <p:cNvSpPr txBox="1"/>
          <p:nvPr/>
        </p:nvSpPr>
        <p:spPr>
          <a:xfrm>
            <a:off y="914400" x="7086600"/>
            <a:ext cy="523219" cx="1632434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36-h FCST</a:t>
            </a:r>
          </a:p>
        </p:txBody>
      </p:sp>
      <p:sp>
        <p:nvSpPr>
          <p:cNvPr id="450" name="Shape 450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51" name="Shape 451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52" name="Shape 452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/>
          <p:nvPr/>
        </p:nvSpPr>
        <p:spPr>
          <a:xfrm>
            <a:off y="445531" x="4656114"/>
            <a:ext cy="2770315" cx="43562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8" name="Shape 458"/>
          <p:cNvSpPr/>
          <p:nvPr/>
        </p:nvSpPr>
        <p:spPr>
          <a:xfrm>
            <a:off y="3859085" x="224640"/>
            <a:ext cy="2770315" cx="43562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9" name="Shape 459"/>
          <p:cNvSpPr/>
          <p:nvPr/>
        </p:nvSpPr>
        <p:spPr>
          <a:xfrm>
            <a:off y="3858687" x="4656114"/>
            <a:ext cy="2770713" cx="435621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60" name="Shape 460"/>
          <p:cNvSpPr/>
          <p:nvPr/>
        </p:nvSpPr>
        <p:spPr>
          <a:xfrm>
            <a:off y="457422" x="220361"/>
            <a:ext cy="2770315" cx="435621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61" name="Shape 461"/>
          <p:cNvSpPr txBox="1"/>
          <p:nvPr/>
        </p:nvSpPr>
        <p:spPr>
          <a:xfrm>
            <a:off y="76200" x="228598"/>
            <a:ext cy="369332" cx="4356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Height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y="76200" x="4656114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Temperature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y="3440667" x="228600"/>
            <a:ext cy="369332" cx="43482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700-hPa Wind Speed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y="3429000" x="4648200"/>
            <a:ext cy="369332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WV Transport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y="914400" x="7436957"/>
            <a:ext cy="523219" cx="1402242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466" name="Shape 466"/>
          <p:cNvSpPr/>
          <p:nvPr/>
        </p:nvSpPr>
        <p:spPr>
          <a:xfrm>
            <a:off y="3276600" x="3733800"/>
            <a:ext cy="433556" cx="149860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67" name="Shape 467"/>
          <p:cNvSpPr/>
          <p:nvPr/>
        </p:nvSpPr>
        <p:spPr>
          <a:xfrm>
            <a:off y="3593592" x="3739896"/>
            <a:ext cy="126216" cx="17409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68" name="Shape 468"/>
          <p:cNvSpPr/>
          <p:nvPr/>
        </p:nvSpPr>
        <p:spPr>
          <a:xfrm>
            <a:off y="4495800" x="5257800"/>
            <a:ext cy="838199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69" name="Shape 469"/>
          <p:cNvSpPr/>
          <p:nvPr/>
        </p:nvSpPr>
        <p:spPr>
          <a:xfrm>
            <a:off y="4495800" x="838200"/>
            <a:ext cy="1074000" cx="1371599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70" name="Shape 470"/>
          <p:cNvSpPr/>
          <p:nvPr/>
        </p:nvSpPr>
        <p:spPr>
          <a:xfrm>
            <a:off y="5715000" x="2057400"/>
            <a:ext cy="609599" cx="762000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Next Step</a:t>
            </a: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y="1600200" x="4648200"/>
            <a:ext cy="4876799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 Met Office “impact matrix”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Green to red == larger anomalies / percentiles / higher probabilities of extremes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Danger colors in the SA tables depend on high “impact” and high confidence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buClr>
                <a:srgbClr val="FFFF00"/>
              </a:buClr>
              <a:buSzPct val="100000"/>
              <a:buFont typeface="Calibri"/>
              <a:buChar char="•"/>
            </a:pPr>
            <a:r>
              <a:rPr strike="noStrike" u="none" b="1" cap="none" baseline="0" sz="24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There’s an avenue here to directly translate model  information into a partner/public message.</a:t>
            </a:r>
          </a:p>
        </p:txBody>
      </p:sp>
      <p:sp>
        <p:nvSpPr>
          <p:cNvPr id="477" name="Shape 477"/>
          <p:cNvSpPr/>
          <p:nvPr/>
        </p:nvSpPr>
        <p:spPr>
          <a:xfrm>
            <a:off y="1600200" x="381000"/>
            <a:ext cy="3356131" cx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8" name="Shape 478"/>
          <p:cNvSpPr/>
          <p:nvPr/>
        </p:nvSpPr>
        <p:spPr>
          <a:xfrm>
            <a:off y="5105400" x="382800"/>
            <a:ext cy="990600" cx="40024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479" name="Shape 479"/>
          <p:cNvCxnSpPr/>
          <p:nvPr/>
        </p:nvCxnSpPr>
        <p:spPr>
          <a:xfrm rot="10800000" flipH="1">
            <a:off y="2362200" x="1524000"/>
            <a:ext cy="1676399" cx="22860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dash"/>
            <a:round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1371600" x="457200"/>
            <a:ext cy="51816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7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smoothing effect of a multi-model ensemble mean can be used to our advantage: 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mean only differs significantly from climatology when the bulk of members from both models agree on amplitude, location and timing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an unusual/extreme event does show up, there is typically a high likelihood that it will verify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480"/>
              </a:spcBef>
              <a:buClr>
                <a:srgbClr val="FFFF00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“Slam dunks” may be more common than we think, and may exist at longer lead times than we’re used to.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7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Probabilistic information is fairly reliable in the medium range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reliability does break down, the ensemble tends to be overconfident.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y="1600200" x="457200"/>
            <a:ext cy="502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very rough take on NAEFS predictability limits over N America (your mileage may vary):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 upper-level patterns – 8-10 days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 surface highs/lows – 6-8 days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Significant warmth/cold – 5-7 days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Strong large-scale winds – 5-7 days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Significant column moisture – 3-5 days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Caveats</a:t>
            </a: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y="1600200" x="457200"/>
            <a:ext cy="5029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every high-impact event is associated with anomalous upper-level forecast fields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anomalous upper-level fields are not always associated with high-impact weather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every high-impact event is well predicted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90"/>
              </a:spcBef>
              <a:buClr>
                <a:schemeClr val="lt1"/>
              </a:buClr>
              <a:buSzPct val="98333"/>
              <a:buFont typeface="Calibri"/>
              <a:buChar char="•"/>
            </a:pPr>
            <a:r>
              <a:rPr strike="noStrike" u="none" b="0" cap="none" baseline="0" sz="2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tools struggle with moderate-impact, low-confidence events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sng" b="0" cap="none" baseline="0" sz="32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Work</a:t>
            </a: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395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Evaluating Ensemble Systems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y="2133600" x="457200"/>
            <a:ext cy="4267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the ensemble mean a good forecast?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probabilistic forecasts reliable?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the spread provide useful information?</a:t>
            </a:r>
          </a:p>
          <a:p>
            <a:pPr algn="l" rtl="0" lvl="1" marR="0" indent="-285750" marL="742950">
              <a:spcBef>
                <a:spcPts val="560"/>
              </a:spcBef>
              <a:buClr>
                <a:srgbClr val="FFC000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How often is the analysis “outside the envelope”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there a good spread-skill relationship?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/>
        </p:nvSpPr>
        <p:spPr>
          <a:xfrm>
            <a:off y="1143000" x="1295400"/>
            <a:ext cy="5569464" cx="6476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5" name="Shape 105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Interface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5877580" x="3200400"/>
            <a:ext cy="461664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http://ssd.wrh.noaa.gov/satable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Dataset</a:t>
            </a:r>
          </a:p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500-hPa geopotential height forecasts from every member of GEFS, CMC, ECMWF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72, 120, 168, 240-h lead times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 2008 through Nov 2013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1.0x1.0-degrees, CONUS domain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obtained from TIGGE archive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/>
          <p:nvPr/>
        </p:nvSpPr>
        <p:spPr>
          <a:xfrm>
            <a:off y="65515" x="304800"/>
            <a:ext cy="6766560" cx="845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/>
          <p:nvPr/>
        </p:nvSpPr>
        <p:spPr>
          <a:xfrm>
            <a:off y="30017" x="381000"/>
            <a:ext cy="6766560" cx="845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4" name="Shape 524"/>
          <p:cNvSpPr/>
          <p:nvPr/>
        </p:nvSpPr>
        <p:spPr>
          <a:xfrm>
            <a:off y="0" x="285750"/>
            <a:ext cy="6857999" cx="857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5" name="Shape 525"/>
          <p:cNvSpPr txBox="1"/>
          <p:nvPr/>
        </p:nvSpPr>
        <p:spPr>
          <a:xfrm>
            <a:off y="76200" x="381000"/>
            <a:ext cy="369332" cx="1755608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3/2011 – 3/2013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/>
          <p:nvPr/>
        </p:nvSpPr>
        <p:spPr>
          <a:xfrm>
            <a:off y="0" x="285750"/>
            <a:ext cy="6857999" cx="857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5" name="Shape 535"/>
          <p:cNvSpPr/>
          <p:nvPr/>
        </p:nvSpPr>
        <p:spPr>
          <a:xfrm>
            <a:off y="0" x="285750"/>
            <a:ext cy="6857999" cx="857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0" name="Shape 540"/>
          <p:cNvSpPr/>
          <p:nvPr/>
        </p:nvSpPr>
        <p:spPr>
          <a:xfrm>
            <a:off y="0" x="285750"/>
            <a:ext cy="6857999" cx="857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/>
          <p:nvPr/>
        </p:nvSpPr>
        <p:spPr>
          <a:xfrm>
            <a:off y="76200" x="381000"/>
            <a:ext cy="6705599" cx="8381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/>
          <p:nvPr/>
        </p:nvSpPr>
        <p:spPr>
          <a:xfrm>
            <a:off y="0" x="266700"/>
            <a:ext cy="6857999" cx="857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1" name="Shape 551"/>
          <p:cNvSpPr/>
          <p:nvPr/>
        </p:nvSpPr>
        <p:spPr>
          <a:xfrm>
            <a:off y="76200" x="7620000"/>
            <a:ext cy="457200" cx="3047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/>
          <p:nvPr/>
        </p:nvSpPr>
        <p:spPr>
          <a:xfrm>
            <a:off y="76200" x="152400"/>
            <a:ext cy="6629399" cx="8839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R-Climate Calculations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524000" x="457200"/>
            <a:ext cy="5105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FFFF00"/>
              </a:buClr>
              <a:buSzPct val="100000"/>
              <a:buFont typeface="Calibri"/>
              <a:buChar char="•"/>
            </a:pPr>
            <a:r>
              <a:rPr strike="noStrike" u="none" b="0" cap="none" baseline="0" sz="2800" lang="en-US" i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Goal: quickly identify where/when the forecast departs significantly from climatology.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NAEFS ensemble mean is compared to the 1979-2009 Climate Forecast System Reanalysis.</a:t>
            </a:r>
          </a:p>
          <a:p>
            <a:pPr algn="l" rtl="0" lvl="1" marR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1.0x1.0-degree NAEFS interpolated to 0.5 deg</a:t>
            </a:r>
          </a:p>
          <a:p>
            <a:pPr algn="l" rtl="0" lvl="1" marR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is compared the CFSR for a 21-day window centered on the valid time.  </a:t>
            </a:r>
          </a:p>
          <a:p>
            <a:pPr algn="l" rtl="0" lvl="1" marR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–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00Z compared only to 00Z analyses, 06Z to 06Z, etc.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1" name="Shape 561"/>
          <p:cNvSpPr/>
          <p:nvPr/>
        </p:nvSpPr>
        <p:spPr>
          <a:xfrm>
            <a:off y="0" x="285750"/>
            <a:ext cy="6857999" cx="857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2" name="Shape 562"/>
          <p:cNvSpPr/>
          <p:nvPr/>
        </p:nvSpPr>
        <p:spPr>
          <a:xfrm>
            <a:off y="1524000" x="2514600"/>
            <a:ext cy="457200" cx="3047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63" name="Shape 563"/>
          <p:cNvSpPr/>
          <p:nvPr/>
        </p:nvSpPr>
        <p:spPr>
          <a:xfrm>
            <a:off y="76200" x="6858000"/>
            <a:ext cy="1219199" cx="3047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7" name="Shape 5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8" name="Shape 568"/>
          <p:cNvSpPr/>
          <p:nvPr/>
        </p:nvSpPr>
        <p:spPr>
          <a:xfrm>
            <a:off y="133350" x="228600"/>
            <a:ext cy="6572249" cx="876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3" name="Shape 573"/>
          <p:cNvSpPr/>
          <p:nvPr/>
        </p:nvSpPr>
        <p:spPr>
          <a:xfrm>
            <a:off y="76200" x="152400"/>
            <a:ext cy="6629399" cx="8839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8" name="Shape 578"/>
          <p:cNvSpPr/>
          <p:nvPr/>
        </p:nvSpPr>
        <p:spPr>
          <a:xfrm>
            <a:off y="185738" x="819150"/>
            <a:ext cy="6486525" cx="7505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3" name="Shape 583"/>
          <p:cNvSpPr/>
          <p:nvPr/>
        </p:nvSpPr>
        <p:spPr>
          <a:xfrm>
            <a:off y="147638" x="823912"/>
            <a:ext cy="6562725" cx="7496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y="1447800" x="457200"/>
            <a:ext cy="79216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Questions/comments</a:t>
            </a:r>
          </a:p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y="3048000" x="2438400"/>
            <a:ext cy="990599" cx="441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strike="noStrike" u="none" b="0" cap="none" baseline="0" sz="2950" lang="en-US" i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trevor.alcott@noaa.gov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59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strike="noStrike" u="none" b="0" cap="none" baseline="0" sz="2950" lang="en-US" i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801-524-5131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 Types</a:t>
            </a:r>
          </a:p>
        </p:txBody>
      </p:sp>
      <p:sp>
        <p:nvSpPr>
          <p:cNvPr id="118" name="Shape 118"/>
          <p:cNvSpPr/>
          <p:nvPr/>
        </p:nvSpPr>
        <p:spPr>
          <a:xfrm>
            <a:off y="3048000" x="5160262"/>
            <a:ext cy="3276600" cx="3733800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9" name="Shape 119"/>
          <p:cNvSpPr/>
          <p:nvPr/>
        </p:nvSpPr>
        <p:spPr>
          <a:xfrm>
            <a:off y="5715000" x="5312662"/>
            <a:ext cy="502238" cx="3505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4495800" x="5236462"/>
            <a:ext cy="655464" cx="3581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y="3488087" x="5236462"/>
            <a:ext cy="474311" cx="35813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y="3090446" x="5160262"/>
            <a:ext cy="338554" cx="373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 Anomaly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4157246" x="5160262"/>
            <a:ext cy="338554" cx="373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Percentile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5300246" x="5160262"/>
            <a:ext cy="338554" cx="373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Interval</a:t>
            </a:r>
          </a:p>
        </p:txBody>
      </p:sp>
      <p:sp>
        <p:nvSpPr>
          <p:cNvPr id="125" name="Shape 125"/>
          <p:cNvSpPr/>
          <p:nvPr/>
        </p:nvSpPr>
        <p:spPr>
          <a:xfrm>
            <a:off y="2866984" x="228600"/>
            <a:ext cy="3610015" cx="474598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6" name="Shape 126"/>
          <p:cNvSpPr txBox="1"/>
          <p:nvPr/>
        </p:nvSpPr>
        <p:spPr>
          <a:xfrm>
            <a:off y="3307762" x="1143000"/>
            <a:ext cy="461664" cx="76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–2 σ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y="3303296" x="2743200"/>
            <a:ext cy="461664" cx="76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+2 σ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4298362" x="838200"/>
            <a:ext cy="369332" cx="838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4431267" x="3276600"/>
            <a:ext cy="369332" cx="1447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Actual: 3.8%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4828785" x="3200400"/>
            <a:ext cy="307777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4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day per January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1066800" x="381000"/>
            <a:ext cy="1569660" cx="80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85750" marL="28575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all fields are normally distributed</a:t>
            </a:r>
          </a:p>
          <a:p>
            <a:pPr algn="l" rtl="0" lvl="0" marR="0" indent="-285750" marL="285750">
              <a:buClr>
                <a:schemeClr val="l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Percentiles/return intervals help translate standardized anomalies into “where exactly does this event fall relative to climatology?”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3214500" x="3505200"/>
            <a:ext cy="738664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400" lang="en-US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normal distribution: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400" lang="en-US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2.2%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R-Climate: Standardized Anomaly</a:t>
            </a:r>
          </a:p>
        </p:txBody>
      </p:sp>
      <p:sp>
        <p:nvSpPr>
          <p:cNvPr id="139" name="Shape 139"/>
          <p:cNvSpPr/>
          <p:nvPr/>
        </p:nvSpPr>
        <p:spPr>
          <a:xfrm>
            <a:off y="1143000" x="1676400"/>
            <a:ext cy="5318162" cx="58375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R-Climate: Percentile</a:t>
            </a:r>
          </a:p>
        </p:txBody>
      </p:sp>
      <p:sp>
        <p:nvSpPr>
          <p:cNvPr id="146" name="Shape 146"/>
          <p:cNvSpPr/>
          <p:nvPr/>
        </p:nvSpPr>
        <p:spPr>
          <a:xfrm>
            <a:off y="1143000" x="1673351"/>
            <a:ext cy="5581509" cx="59838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R-Climate: Return Interval</a:t>
            </a:r>
          </a:p>
        </p:txBody>
      </p:sp>
      <p:sp>
        <p:nvSpPr>
          <p:cNvPr id="153" name="Shape 153"/>
          <p:cNvSpPr/>
          <p:nvPr/>
        </p:nvSpPr>
        <p:spPr>
          <a:xfrm>
            <a:off y="1143000" x="1950099"/>
            <a:ext cy="5559563" cx="52889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