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7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9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0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1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2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4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20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4009" r:id="rId3"/>
    <p:sldMasterId id="2147484026" r:id="rId4"/>
    <p:sldMasterId id="2147484043" r:id="rId5"/>
    <p:sldMasterId id="2147484060" r:id="rId6"/>
    <p:sldMasterId id="2147484076" r:id="rId7"/>
    <p:sldMasterId id="2147484092" r:id="rId8"/>
    <p:sldMasterId id="2147484124" r:id="rId9"/>
    <p:sldMasterId id="2147484156" r:id="rId10"/>
    <p:sldMasterId id="2147484172" r:id="rId11"/>
    <p:sldMasterId id="2147484184" r:id="rId12"/>
    <p:sldMasterId id="2147484196" r:id="rId13"/>
    <p:sldMasterId id="2147484208" r:id="rId14"/>
    <p:sldMasterId id="2147484220" r:id="rId15"/>
  </p:sldMasterIdLst>
  <p:notesMasterIdLst>
    <p:notesMasterId r:id="rId55"/>
  </p:notesMasterIdLst>
  <p:sldIdLst>
    <p:sldId id="256" r:id="rId16"/>
    <p:sldId id="269" r:id="rId17"/>
    <p:sldId id="270" r:id="rId18"/>
    <p:sldId id="463" r:id="rId19"/>
    <p:sldId id="464" r:id="rId20"/>
    <p:sldId id="568" r:id="rId21"/>
    <p:sldId id="566" r:id="rId22"/>
    <p:sldId id="567" r:id="rId23"/>
    <p:sldId id="465" r:id="rId24"/>
    <p:sldId id="543" r:id="rId25"/>
    <p:sldId id="544" r:id="rId26"/>
    <p:sldId id="545" r:id="rId27"/>
    <p:sldId id="546" r:id="rId28"/>
    <p:sldId id="547" r:id="rId29"/>
    <p:sldId id="548" r:id="rId30"/>
    <p:sldId id="550" r:id="rId31"/>
    <p:sldId id="552" r:id="rId32"/>
    <p:sldId id="569" r:id="rId33"/>
    <p:sldId id="570" r:id="rId34"/>
    <p:sldId id="571" r:id="rId35"/>
    <p:sldId id="572" r:id="rId36"/>
    <p:sldId id="573" r:id="rId37"/>
    <p:sldId id="290" r:id="rId38"/>
    <p:sldId id="553" r:id="rId39"/>
    <p:sldId id="554" r:id="rId40"/>
    <p:sldId id="556" r:id="rId41"/>
    <p:sldId id="558" r:id="rId42"/>
    <p:sldId id="560" r:id="rId43"/>
    <p:sldId id="561" r:id="rId44"/>
    <p:sldId id="562" r:id="rId45"/>
    <p:sldId id="563" r:id="rId46"/>
    <p:sldId id="565" r:id="rId47"/>
    <p:sldId id="557" r:id="rId48"/>
    <p:sldId id="559" r:id="rId49"/>
    <p:sldId id="564" r:id="rId50"/>
    <p:sldId id="555" r:id="rId51"/>
    <p:sldId id="541" r:id="rId52"/>
    <p:sldId id="292" r:id="rId53"/>
    <p:sldId id="289" r:id="rId54"/>
  </p:sldIdLst>
  <p:sldSz cx="9144000" cy="6858000" type="screen4x3"/>
  <p:notesSz cx="69977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0000FF"/>
    <a:srgbClr val="CC00FF"/>
    <a:srgbClr val="FFFF00"/>
    <a:srgbClr val="000099"/>
    <a:srgbClr val="0000CC"/>
    <a:srgbClr val="FF33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84" autoAdjust="0"/>
    <p:restoredTop sz="94673" autoAdjust="0"/>
  </p:normalViewPr>
  <p:slideViewPr>
    <p:cSldViewPr>
      <p:cViewPr varScale="1">
        <p:scale>
          <a:sx n="75" d="100"/>
          <a:sy n="75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2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weprlhfs42.nadsuswe.nads.navy.mil\matthew.kucas$\wsprofile\WorkDocs\NPSR_meeting\statsvariety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weprlhfs42.nadsuswe.nads.navy.mil\matthew.kucas$\wsprofile\WorkDocs\NPSR_meeting\statsvariety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\\naweprlhfs42.nadsuswe.nads.navy.mil\matthew.kucas$\wsprofile\WorkDocs\NPSR_meeting\statsvariety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chemeClr val="tx1">
                    <a:lumMod val="95000"/>
                  </a:schemeClr>
                </a:solidFill>
              </a:defRPr>
            </a:pPr>
            <a:r>
              <a:rPr lang="en-US" baseline="0" dirty="0" err="1">
                <a:solidFill>
                  <a:schemeClr val="tx1">
                    <a:lumMod val="95000"/>
                  </a:schemeClr>
                </a:solidFill>
              </a:rPr>
              <a:t>WPAC</a:t>
            </a:r>
            <a:r>
              <a:rPr lang="en-US" baseline="0" dirty="0">
                <a:solidFill>
                  <a:schemeClr val="tx1">
                    <a:lumMod val="95000"/>
                  </a:schemeClr>
                </a:solidFill>
              </a:rPr>
              <a:t> 2014 YTD (through 20W)</a:t>
            </a:r>
          </a:p>
          <a:p>
            <a:pPr>
              <a:defRPr>
                <a:solidFill>
                  <a:schemeClr val="tx1">
                    <a:lumMod val="95000"/>
                  </a:schemeClr>
                </a:solidFill>
              </a:defRPr>
            </a:pPr>
            <a:r>
              <a:rPr lang="en-US" baseline="0" dirty="0">
                <a:solidFill>
                  <a:schemeClr val="tx1">
                    <a:lumMod val="95000"/>
                  </a:schemeClr>
                </a:solidFill>
              </a:rPr>
              <a:t>Mean </a:t>
            </a:r>
            <a:r>
              <a:rPr lang="en-US" baseline="0" dirty="0" err="1">
                <a:solidFill>
                  <a:schemeClr val="tx1">
                    <a:lumMod val="95000"/>
                  </a:schemeClr>
                </a:solidFill>
              </a:rPr>
              <a:t>TC</a:t>
            </a:r>
            <a:r>
              <a:rPr lang="en-US" baseline="0" dirty="0">
                <a:solidFill>
                  <a:schemeClr val="tx1">
                    <a:lumMod val="95000"/>
                  </a:schemeClr>
                </a:solidFill>
              </a:rPr>
              <a:t> Track Forecast Errors (nm) - 72 hours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B0F0"/>
              </a:solidFill>
            </c:spPr>
          </c:dPt>
          <c:cat>
            <c:strRef>
              <c:f>statsvariety!$B$31:$B$42</c:f>
              <c:strCache>
                <c:ptCount val="12"/>
                <c:pt idx="0">
                  <c:v>CONW</c:v>
                </c:pt>
                <c:pt idx="1">
                  <c:v>HWFI</c:v>
                </c:pt>
                <c:pt idx="2">
                  <c:v>ECM2</c:v>
                </c:pt>
                <c:pt idx="3">
                  <c:v>AVNI</c:v>
                </c:pt>
                <c:pt idx="4">
                  <c:v>AEMI</c:v>
                </c:pt>
                <c:pt idx="5">
                  <c:v>EGRI</c:v>
                </c:pt>
                <c:pt idx="6">
                  <c:v>NVGI</c:v>
                </c:pt>
                <c:pt idx="7">
                  <c:v>GPMI</c:v>
                </c:pt>
                <c:pt idx="8">
                  <c:v>COTI</c:v>
                </c:pt>
                <c:pt idx="9">
                  <c:v>GFDI</c:v>
                </c:pt>
                <c:pt idx="10">
                  <c:v>JENI</c:v>
                </c:pt>
                <c:pt idx="11">
                  <c:v>GFNI</c:v>
                </c:pt>
              </c:strCache>
            </c:strRef>
          </c:cat>
          <c:val>
            <c:numRef>
              <c:f>statsvariety!$H$31:$H$42</c:f>
              <c:numCache>
                <c:formatCode>General</c:formatCode>
                <c:ptCount val="12"/>
                <c:pt idx="0">
                  <c:v>106.4</c:v>
                </c:pt>
                <c:pt idx="1">
                  <c:v>109.6</c:v>
                </c:pt>
                <c:pt idx="2">
                  <c:v>115.7</c:v>
                </c:pt>
                <c:pt idx="3">
                  <c:v>121.3</c:v>
                </c:pt>
                <c:pt idx="4">
                  <c:v>121.8</c:v>
                </c:pt>
                <c:pt idx="5">
                  <c:v>131</c:v>
                </c:pt>
                <c:pt idx="6">
                  <c:v>144.9</c:v>
                </c:pt>
                <c:pt idx="7">
                  <c:v>158.5</c:v>
                </c:pt>
                <c:pt idx="8">
                  <c:v>160.9</c:v>
                </c:pt>
                <c:pt idx="9">
                  <c:v>162.6</c:v>
                </c:pt>
                <c:pt idx="10">
                  <c:v>178</c:v>
                </c:pt>
                <c:pt idx="11">
                  <c:v>200.9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9896960"/>
        <c:axId val="59898496"/>
      </c:barChart>
      <c:catAx>
        <c:axId val="59896960"/>
        <c:scaling>
          <c:orientation val="minMax"/>
        </c:scaling>
        <c:delete val="0"/>
        <c:axPos val="b"/>
        <c:majorTickMark val="none"/>
        <c:minorTickMark val="none"/>
        <c:tickLblPos val="nextTo"/>
        <c:crossAx val="59898496"/>
        <c:crosses val="autoZero"/>
        <c:auto val="1"/>
        <c:lblAlgn val="ctr"/>
        <c:lblOffset val="100"/>
        <c:noMultiLvlLbl val="0"/>
      </c:catAx>
      <c:valAx>
        <c:axId val="598984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5989696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chemeClr val="tx1">
              <a:lumMod val="95000"/>
            </a:schemeClr>
          </a:solidFill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="1" i="0" baseline="0">
                <a:effectLst/>
              </a:rPr>
              <a:t>WPAC 2014 YTD (through 20W)</a:t>
            </a:r>
            <a:endParaRPr lang="en-US" sz="1400">
              <a:effectLst/>
            </a:endParaRPr>
          </a:p>
          <a:p>
            <a:pPr>
              <a:defRPr/>
            </a:pPr>
            <a:r>
              <a:rPr lang="en-US" sz="1400" b="1" i="0" baseline="0">
                <a:effectLst/>
              </a:rPr>
              <a:t>Mean TC Track Forecast Errors (nm) - 120 hours</a:t>
            </a:r>
            <a:endParaRPr lang="en-US" sz="1400">
              <a:effectLst/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4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7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8"/>
            <c:invertIfNegative val="0"/>
            <c:bubble3D val="0"/>
            <c:spPr>
              <a:solidFill>
                <a:srgbClr val="00B0F0"/>
              </a:solidFill>
            </c:spPr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11"/>
            <c:invertIfNegative val="0"/>
            <c:bubble3D val="0"/>
            <c:spPr>
              <a:solidFill>
                <a:srgbClr val="00B0F0"/>
              </a:solidFill>
            </c:spPr>
          </c:dPt>
          <c:cat>
            <c:strRef>
              <c:f>statsvariety!$B$46:$B$57</c:f>
              <c:strCache>
                <c:ptCount val="12"/>
                <c:pt idx="0">
                  <c:v>CONW</c:v>
                </c:pt>
                <c:pt idx="1">
                  <c:v>EGRI</c:v>
                </c:pt>
                <c:pt idx="2">
                  <c:v>NVGI</c:v>
                </c:pt>
                <c:pt idx="3">
                  <c:v>ECM2</c:v>
                </c:pt>
                <c:pt idx="4">
                  <c:v>AVNI</c:v>
                </c:pt>
                <c:pt idx="5">
                  <c:v>HWFI</c:v>
                </c:pt>
                <c:pt idx="6">
                  <c:v>COTI</c:v>
                </c:pt>
                <c:pt idx="7">
                  <c:v>AEMI</c:v>
                </c:pt>
                <c:pt idx="8">
                  <c:v>JENI</c:v>
                </c:pt>
                <c:pt idx="9">
                  <c:v>GPMI</c:v>
                </c:pt>
                <c:pt idx="10">
                  <c:v>GFDI</c:v>
                </c:pt>
                <c:pt idx="11">
                  <c:v>GFNI</c:v>
                </c:pt>
              </c:strCache>
            </c:strRef>
          </c:cat>
          <c:val>
            <c:numRef>
              <c:f>statsvariety!$J$46:$J$57</c:f>
              <c:numCache>
                <c:formatCode>General</c:formatCode>
                <c:ptCount val="12"/>
                <c:pt idx="0">
                  <c:v>188.8</c:v>
                </c:pt>
                <c:pt idx="1">
                  <c:v>201.5</c:v>
                </c:pt>
                <c:pt idx="2">
                  <c:v>205.2</c:v>
                </c:pt>
                <c:pt idx="3">
                  <c:v>236</c:v>
                </c:pt>
                <c:pt idx="4">
                  <c:v>245.3</c:v>
                </c:pt>
                <c:pt idx="5">
                  <c:v>247.9</c:v>
                </c:pt>
                <c:pt idx="6">
                  <c:v>250.6</c:v>
                </c:pt>
                <c:pt idx="7">
                  <c:v>254.1</c:v>
                </c:pt>
                <c:pt idx="8">
                  <c:v>277.3</c:v>
                </c:pt>
                <c:pt idx="9">
                  <c:v>285.5</c:v>
                </c:pt>
                <c:pt idx="10">
                  <c:v>295.60000000000002</c:v>
                </c:pt>
                <c:pt idx="11">
                  <c:v>318.39999999999981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9019136"/>
        <c:axId val="69020672"/>
      </c:barChart>
      <c:catAx>
        <c:axId val="69019136"/>
        <c:scaling>
          <c:orientation val="minMax"/>
        </c:scaling>
        <c:delete val="0"/>
        <c:axPos val="b"/>
        <c:majorTickMark val="none"/>
        <c:minorTickMark val="none"/>
        <c:tickLblPos val="nextTo"/>
        <c:crossAx val="69020672"/>
        <c:crosses val="autoZero"/>
        <c:auto val="1"/>
        <c:lblAlgn val="ctr"/>
        <c:lblOffset val="100"/>
        <c:noMultiLvlLbl val="0"/>
      </c:catAx>
      <c:valAx>
        <c:axId val="69020672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9019136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sz="1400" b="1" i="0" baseline="0">
                <a:effectLst/>
              </a:rPr>
              <a:t>WPAC 2014 YTD (through 20W)</a:t>
            </a:r>
            <a:endParaRPr lang="en-US" sz="1400">
              <a:effectLst/>
            </a:endParaRPr>
          </a:p>
          <a:p>
            <a:pPr>
              <a:defRPr/>
            </a:pPr>
            <a:r>
              <a:rPr lang="en-US" sz="1400" b="1" i="0" baseline="0">
                <a:effectLst/>
              </a:rPr>
              <a:t>Mean TC Intensity Forecast Errors (kts)</a:t>
            </a:r>
            <a:endParaRPr lang="en-US" sz="1400">
              <a:effectLst/>
            </a:endParaRPr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2"/>
          <c:order val="0"/>
          <c:tx>
            <c:strRef>
              <c:f>statsvariety!$B$80</c:f>
              <c:strCache>
                <c:ptCount val="1"/>
                <c:pt idx="0">
                  <c:v>GFDI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cat>
            <c:numRef>
              <c:f>statsvariety!$C$77:$I$77</c:f>
              <c:numCache>
                <c:formatCode>General</c:formatCode>
                <c:ptCount val="7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48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numCache>
            </c:numRef>
          </c:cat>
          <c:val>
            <c:numRef>
              <c:f>statsvariety!$D$80:$J$80</c:f>
              <c:numCache>
                <c:formatCode>General</c:formatCode>
                <c:ptCount val="7"/>
                <c:pt idx="0">
                  <c:v>8.6</c:v>
                </c:pt>
                <c:pt idx="1">
                  <c:v>15.2</c:v>
                </c:pt>
                <c:pt idx="2">
                  <c:v>20.100000000000001</c:v>
                </c:pt>
                <c:pt idx="3">
                  <c:v>25.4</c:v>
                </c:pt>
                <c:pt idx="4">
                  <c:v>30.4</c:v>
                </c:pt>
                <c:pt idx="5">
                  <c:v>30.6</c:v>
                </c:pt>
                <c:pt idx="6">
                  <c:v>30.4</c:v>
                </c:pt>
              </c:numCache>
            </c:numRef>
          </c:val>
          <c:smooth val="0"/>
        </c:ser>
        <c:ser>
          <c:idx val="3"/>
          <c:order val="1"/>
          <c:tx>
            <c:strRef>
              <c:f>statsvariety!$B$81</c:f>
              <c:strCache>
                <c:ptCount val="1"/>
                <c:pt idx="0">
                  <c:v>GPMI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ymbol val="none"/>
          </c:marker>
          <c:cat>
            <c:numRef>
              <c:f>statsvariety!$C$77:$I$77</c:f>
              <c:numCache>
                <c:formatCode>General</c:formatCode>
                <c:ptCount val="7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48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numCache>
            </c:numRef>
          </c:cat>
          <c:val>
            <c:numRef>
              <c:f>statsvariety!$D$81:$J$81</c:f>
              <c:numCache>
                <c:formatCode>General</c:formatCode>
                <c:ptCount val="7"/>
                <c:pt idx="0">
                  <c:v>8.4</c:v>
                </c:pt>
                <c:pt idx="1">
                  <c:v>13.9</c:v>
                </c:pt>
                <c:pt idx="2">
                  <c:v>17.2</c:v>
                </c:pt>
                <c:pt idx="3">
                  <c:v>20.3</c:v>
                </c:pt>
                <c:pt idx="4">
                  <c:v>23.5</c:v>
                </c:pt>
                <c:pt idx="5">
                  <c:v>24.6</c:v>
                </c:pt>
                <c:pt idx="6">
                  <c:v>24.1</c:v>
                </c:pt>
              </c:numCache>
            </c:numRef>
          </c:val>
          <c:smooth val="0"/>
        </c:ser>
        <c:ser>
          <c:idx val="4"/>
          <c:order val="2"/>
          <c:tx>
            <c:strRef>
              <c:f>statsvariety!$B$82</c:f>
              <c:strCache>
                <c:ptCount val="1"/>
                <c:pt idx="0">
                  <c:v>GHMI</c:v>
                </c:pt>
              </c:strCache>
            </c:strRef>
          </c:tx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statsvariety!$C$77:$I$77</c:f>
              <c:numCache>
                <c:formatCode>General</c:formatCode>
                <c:ptCount val="7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48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numCache>
            </c:numRef>
          </c:cat>
          <c:val>
            <c:numRef>
              <c:f>statsvariety!$D$82:$J$82</c:f>
              <c:numCache>
                <c:formatCode>General</c:formatCode>
                <c:ptCount val="7"/>
                <c:pt idx="0">
                  <c:v>8.6</c:v>
                </c:pt>
                <c:pt idx="1">
                  <c:v>14.2</c:v>
                </c:pt>
                <c:pt idx="2">
                  <c:v>17.3</c:v>
                </c:pt>
                <c:pt idx="3">
                  <c:v>20.9</c:v>
                </c:pt>
                <c:pt idx="4">
                  <c:v>23.3</c:v>
                </c:pt>
                <c:pt idx="5">
                  <c:v>24.2</c:v>
                </c:pt>
                <c:pt idx="6">
                  <c:v>23.8</c:v>
                </c:pt>
              </c:numCache>
            </c:numRef>
          </c:val>
          <c:smooth val="0"/>
        </c:ser>
        <c:ser>
          <c:idx val="5"/>
          <c:order val="3"/>
          <c:tx>
            <c:strRef>
              <c:f>statsvariety!$B$83</c:f>
              <c:strCache>
                <c:ptCount val="1"/>
                <c:pt idx="0">
                  <c:v>HWFI</c:v>
                </c:pt>
              </c:strCache>
            </c:strRef>
          </c:tx>
          <c:marker>
            <c:symbol val="none"/>
          </c:marker>
          <c:cat>
            <c:numRef>
              <c:f>statsvariety!$C$77:$I$77</c:f>
              <c:numCache>
                <c:formatCode>General</c:formatCode>
                <c:ptCount val="7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48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numCache>
            </c:numRef>
          </c:cat>
          <c:val>
            <c:numRef>
              <c:f>statsvariety!$D$83:$J$83</c:f>
              <c:numCache>
                <c:formatCode>General</c:formatCode>
                <c:ptCount val="7"/>
                <c:pt idx="0">
                  <c:v>8.4</c:v>
                </c:pt>
                <c:pt idx="1">
                  <c:v>13.3</c:v>
                </c:pt>
                <c:pt idx="2">
                  <c:v>17.3</c:v>
                </c:pt>
                <c:pt idx="3">
                  <c:v>20.3</c:v>
                </c:pt>
                <c:pt idx="4">
                  <c:v>25.7</c:v>
                </c:pt>
                <c:pt idx="5">
                  <c:v>28.7</c:v>
                </c:pt>
                <c:pt idx="6">
                  <c:v>31.4</c:v>
                </c:pt>
              </c:numCache>
            </c:numRef>
          </c:val>
          <c:smooth val="0"/>
        </c:ser>
        <c:ser>
          <c:idx val="0"/>
          <c:order val="4"/>
          <c:tx>
            <c:strRef>
              <c:f>statsvariety!$B$78</c:f>
              <c:strCache>
                <c:ptCount val="1"/>
                <c:pt idx="0">
                  <c:v>GFNI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statsvariety!$C$77:$I$77</c:f>
              <c:numCache>
                <c:formatCode>General</c:formatCode>
                <c:ptCount val="7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48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numCache>
            </c:numRef>
          </c:cat>
          <c:val>
            <c:numRef>
              <c:f>statsvariety!$D$78:$J$78</c:f>
              <c:numCache>
                <c:formatCode>General</c:formatCode>
                <c:ptCount val="7"/>
                <c:pt idx="0">
                  <c:v>9.1</c:v>
                </c:pt>
                <c:pt idx="1">
                  <c:v>15.3</c:v>
                </c:pt>
                <c:pt idx="2">
                  <c:v>19.7</c:v>
                </c:pt>
                <c:pt idx="3">
                  <c:v>20.3</c:v>
                </c:pt>
                <c:pt idx="4">
                  <c:v>21.4</c:v>
                </c:pt>
                <c:pt idx="5">
                  <c:v>23</c:v>
                </c:pt>
                <c:pt idx="6">
                  <c:v>23.2</c:v>
                </c:pt>
              </c:numCache>
            </c:numRef>
          </c:val>
          <c:smooth val="0"/>
        </c:ser>
        <c:ser>
          <c:idx val="1"/>
          <c:order val="5"/>
          <c:tx>
            <c:strRef>
              <c:f>statsvariety!$B$79</c:f>
              <c:strCache>
                <c:ptCount val="1"/>
                <c:pt idx="0">
                  <c:v>COTI</c:v>
                </c:pt>
              </c:strCache>
            </c:strRef>
          </c:tx>
          <c:spPr>
            <a:ln>
              <a:solidFill>
                <a:srgbClr val="3333CC"/>
              </a:solidFill>
            </a:ln>
          </c:spPr>
          <c:marker>
            <c:symbol val="none"/>
          </c:marker>
          <c:cat>
            <c:numRef>
              <c:f>statsvariety!$C$77:$I$77</c:f>
              <c:numCache>
                <c:formatCode>General</c:formatCode>
                <c:ptCount val="7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48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numCache>
            </c:numRef>
          </c:cat>
          <c:val>
            <c:numRef>
              <c:f>statsvariety!$D$79:$J$79</c:f>
              <c:numCache>
                <c:formatCode>General</c:formatCode>
                <c:ptCount val="7"/>
                <c:pt idx="0">
                  <c:v>9.7000000000000011</c:v>
                </c:pt>
                <c:pt idx="1">
                  <c:v>16.3</c:v>
                </c:pt>
                <c:pt idx="2">
                  <c:v>21.9</c:v>
                </c:pt>
                <c:pt idx="3">
                  <c:v>23.3</c:v>
                </c:pt>
                <c:pt idx="4">
                  <c:v>25</c:v>
                </c:pt>
                <c:pt idx="5">
                  <c:v>24.6</c:v>
                </c:pt>
                <c:pt idx="6">
                  <c:v>26.9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statsvariety!$B$84</c:f>
              <c:strCache>
                <c:ptCount val="1"/>
                <c:pt idx="0">
                  <c:v>S5XX</c:v>
                </c:pt>
              </c:strCache>
            </c:strRef>
          </c:tx>
          <c:spPr>
            <a:ln>
              <a:solidFill>
                <a:srgbClr val="9900FF"/>
              </a:solidFill>
            </a:ln>
          </c:spPr>
          <c:marker>
            <c:symbol val="none"/>
          </c:marker>
          <c:cat>
            <c:numRef>
              <c:f>statsvariety!$C$77:$I$77</c:f>
              <c:numCache>
                <c:formatCode>General</c:formatCode>
                <c:ptCount val="7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48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numCache>
            </c:numRef>
          </c:cat>
          <c:val>
            <c:numRef>
              <c:f>statsvariety!$D$84:$J$84</c:f>
              <c:numCache>
                <c:formatCode>General</c:formatCode>
                <c:ptCount val="7"/>
                <c:pt idx="0">
                  <c:v>7.9</c:v>
                </c:pt>
                <c:pt idx="1">
                  <c:v>11.9</c:v>
                </c:pt>
                <c:pt idx="2">
                  <c:v>14.8</c:v>
                </c:pt>
                <c:pt idx="3">
                  <c:v>17.399999999999999</c:v>
                </c:pt>
                <c:pt idx="4">
                  <c:v>20.8</c:v>
                </c:pt>
                <c:pt idx="5">
                  <c:v>22</c:v>
                </c:pt>
                <c:pt idx="6">
                  <c:v>23.3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statsvariety!$B$85</c:f>
              <c:strCache>
                <c:ptCount val="1"/>
                <c:pt idx="0">
                  <c:v>S5YY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cat>
            <c:numRef>
              <c:f>statsvariety!$C$77:$I$77</c:f>
              <c:numCache>
                <c:formatCode>General</c:formatCode>
                <c:ptCount val="7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48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numCache>
            </c:numRef>
          </c:cat>
          <c:val>
            <c:numRef>
              <c:f>statsvariety!$D$85:$J$85</c:f>
              <c:numCache>
                <c:formatCode>General</c:formatCode>
                <c:ptCount val="7"/>
                <c:pt idx="0">
                  <c:v>7.8</c:v>
                </c:pt>
                <c:pt idx="1">
                  <c:v>11.9</c:v>
                </c:pt>
                <c:pt idx="2">
                  <c:v>15.2</c:v>
                </c:pt>
                <c:pt idx="3">
                  <c:v>18.100000000000001</c:v>
                </c:pt>
                <c:pt idx="4">
                  <c:v>22.3</c:v>
                </c:pt>
                <c:pt idx="5">
                  <c:v>25.2</c:v>
                </c:pt>
                <c:pt idx="6">
                  <c:v>27.9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statsvariety!$B$86</c:f>
              <c:strCache>
                <c:ptCount val="1"/>
                <c:pt idx="0">
                  <c:v>WANI</c:v>
                </c:pt>
              </c:strCache>
            </c:strRef>
          </c:tx>
          <c:spPr>
            <a:ln>
              <a:solidFill>
                <a:schemeClr val="accent5">
                  <a:lumMod val="25000"/>
                </a:schemeClr>
              </a:solidFill>
            </a:ln>
          </c:spPr>
          <c:marker>
            <c:symbol val="none"/>
          </c:marker>
          <c:cat>
            <c:numRef>
              <c:f>statsvariety!$C$77:$I$77</c:f>
              <c:numCache>
                <c:formatCode>General</c:formatCode>
                <c:ptCount val="7"/>
                <c:pt idx="0">
                  <c:v>12</c:v>
                </c:pt>
                <c:pt idx="1">
                  <c:v>24</c:v>
                </c:pt>
                <c:pt idx="2">
                  <c:v>36</c:v>
                </c:pt>
                <c:pt idx="3">
                  <c:v>48</c:v>
                </c:pt>
                <c:pt idx="4">
                  <c:v>72</c:v>
                </c:pt>
                <c:pt idx="5">
                  <c:v>96</c:v>
                </c:pt>
                <c:pt idx="6">
                  <c:v>120</c:v>
                </c:pt>
              </c:numCache>
            </c:numRef>
          </c:cat>
          <c:val>
            <c:numRef>
              <c:f>statsvariety!$D$86:$J$86</c:f>
              <c:numCache>
                <c:formatCode>General</c:formatCode>
                <c:ptCount val="7"/>
                <c:pt idx="0">
                  <c:v>9.2000000000000011</c:v>
                </c:pt>
                <c:pt idx="1">
                  <c:v>13.6</c:v>
                </c:pt>
                <c:pt idx="2">
                  <c:v>16.7</c:v>
                </c:pt>
                <c:pt idx="3">
                  <c:v>18.8</c:v>
                </c:pt>
                <c:pt idx="4">
                  <c:v>18.7</c:v>
                </c:pt>
                <c:pt idx="5">
                  <c:v>19.7</c:v>
                </c:pt>
                <c:pt idx="6">
                  <c:v>21.2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9152128"/>
        <c:axId val="69174400"/>
      </c:lineChart>
      <c:catAx>
        <c:axId val="69152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69174400"/>
        <c:crosses val="autoZero"/>
        <c:auto val="1"/>
        <c:lblAlgn val="ctr"/>
        <c:lblOffset val="100"/>
        <c:noMultiLvlLbl val="0"/>
      </c:catAx>
      <c:valAx>
        <c:axId val="69174400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6915212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3744" y="0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3195A4B-C5BC-4EA0-A27B-833DFF587281}" type="datetimeFigureOut">
              <a:rPr lang="en-US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1" tIns="46516" rIns="93031" bIns="4651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9770" y="4409758"/>
            <a:ext cx="5598160" cy="4177665"/>
          </a:xfrm>
          <a:prstGeom prst="rect">
            <a:avLst/>
          </a:prstGeom>
        </p:spPr>
        <p:txBody>
          <a:bodyPr vert="horz" lIns="93031" tIns="46516" rIns="93031" bIns="46516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3744" y="8817904"/>
            <a:ext cx="3032337" cy="464185"/>
          </a:xfrm>
          <a:prstGeom prst="rect">
            <a:avLst/>
          </a:prstGeom>
        </p:spPr>
        <p:txBody>
          <a:bodyPr vert="horz" lIns="93031" tIns="46516" rIns="93031" bIns="4651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0D4CD30-11E4-4748-A396-2127324B6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708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AD784-1B10-184C-98BF-7A8CDC7F45FA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60230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AD784-1B10-184C-98BF-7A8CDC7F45FA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55422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88E066-4D09-B94D-B0BB-520F8332E232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993531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AD784-1B10-184C-98BF-7A8CDC7F45FA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10000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8DE3C0-6964-6343-AD25-9C79AC27D306}" type="slidenum">
              <a:rPr lang="en-US">
                <a:solidFill>
                  <a:srgbClr val="000000"/>
                </a:solidFill>
              </a:rPr>
              <a:pPr/>
              <a:t>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6286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AD784-1B10-184C-98BF-7A8CDC7F45FA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0998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4AD784-1B10-184C-98BF-7A8CDC7F45F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pitchFamily="-110" charset="-128"/>
              <a:cs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54310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6712"/>
            <a:fld id="{ED52AA91-EF3B-48C2-AB75-FF8271139455}" type="slidenum">
              <a:rPr lang="en-US" altLang="en-US" smtClean="0"/>
              <a:pPr defTabSz="936712"/>
              <a:t>18</a:t>
            </a:fld>
            <a:endParaRPr lang="en-US" altLang="en-US" dirty="0" smtClean="0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404" y="4410392"/>
            <a:ext cx="5596892" cy="4175763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6712"/>
            <a:fld id="{38194AB1-0BAD-4D24-B93A-28B4B34B4A2E}" type="slidenum">
              <a:rPr lang="en-US" altLang="en-US" smtClean="0"/>
              <a:pPr defTabSz="936712"/>
              <a:t>19</a:t>
            </a:fld>
            <a:endParaRPr lang="en-US" altLang="en-US" dirty="0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404" y="4410392"/>
            <a:ext cx="5596892" cy="4175763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6712"/>
            <a:fld id="{AC4A681B-4566-44BD-9F26-2BDC1FB34517}" type="slidenum">
              <a:rPr lang="en-US" altLang="en-US" smtClean="0"/>
              <a:pPr defTabSz="936712"/>
              <a:t>20</a:t>
            </a:fld>
            <a:endParaRPr lang="en-US" altLang="en-US" dirty="0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404" y="4410392"/>
            <a:ext cx="5596892" cy="4175763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6712"/>
            <a:fld id="{4D244DD2-2B1C-4B62-B274-1078D5AE8AFC}" type="slidenum">
              <a:rPr lang="en-US" altLang="en-US" smtClean="0"/>
              <a:pPr defTabSz="936712"/>
              <a:t>21</a:t>
            </a:fld>
            <a:endParaRPr lang="en-US" altLang="en-US" dirty="0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404" y="4410392"/>
            <a:ext cx="5596892" cy="4175763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6712"/>
            <a:fld id="{FE280416-3F9C-4AA5-8377-9FD012BC1FDF}" type="slidenum">
              <a:rPr lang="en-US" altLang="en-US" smtClean="0"/>
              <a:pPr defTabSz="936712"/>
              <a:t>22</a:t>
            </a:fld>
            <a:endParaRPr lang="en-US" altLang="en-US" dirty="0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7925" y="696913"/>
            <a:ext cx="4641850" cy="3481387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404" y="4410392"/>
            <a:ext cx="5596892" cy="4175763"/>
          </a:xfrm>
          <a:noFill/>
          <a:ln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A28CE2-F89D-481D-8007-1A3E67494952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412098" name="Rectangle 7"/>
          <p:cNvSpPr txBox="1">
            <a:spLocks noGrp="1" noChangeArrowheads="1"/>
          </p:cNvSpPr>
          <p:nvPr/>
        </p:nvSpPr>
        <p:spPr bwMode="auto">
          <a:xfrm>
            <a:off x="3963441" y="8817600"/>
            <a:ext cx="3032658" cy="464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35" tIns="45666" rIns="91335" bIns="45666" anchor="b"/>
          <a:lstStyle>
            <a:lvl1pPr defTabSz="906463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625338" indent="-37171313" defTabSz="906463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0" hangingPunct="0"/>
            <a:fld id="{C1D62B70-C763-4CE3-9FF9-F90F470A5B98}" type="slidenum">
              <a:rPr lang="en-US" sz="1200">
                <a:solidFill>
                  <a:prstClr val="black"/>
                </a:solidFill>
                <a:ea typeface="ＭＳ Ｐゴシック" pitchFamily="-110" charset="-128"/>
              </a:rPr>
              <a:pPr algn="r" eaLnBrk="0" hangingPunct="0"/>
              <a:t>7</a:t>
            </a:fld>
            <a:endParaRPr lang="en-US" sz="1200">
              <a:solidFill>
                <a:prstClr val="black"/>
              </a:solidFill>
              <a:ea typeface="ＭＳ Ｐゴシック" pitchFamily="-110" charset="-128"/>
            </a:endParaRPr>
          </a:p>
        </p:txBody>
      </p:sp>
      <p:sp>
        <p:nvSpPr>
          <p:cNvPr id="141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1100" y="695325"/>
            <a:ext cx="4641850" cy="3481388"/>
          </a:xfrm>
          <a:ln/>
        </p:spPr>
      </p:sp>
      <p:sp>
        <p:nvSpPr>
          <p:cNvPr id="1412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0092" y="4410397"/>
            <a:ext cx="5597519" cy="4177345"/>
          </a:xfrm>
        </p:spPr>
        <p:txBody>
          <a:bodyPr lIns="91335" tIns="45666" rIns="91335" bIns="45666"/>
          <a:lstStyle/>
          <a:p>
            <a:r>
              <a:rPr lang="en-US" dirty="0"/>
              <a:t>Verification of the </a:t>
            </a:r>
            <a:r>
              <a:rPr lang="en-US" dirty="0" smtClean="0"/>
              <a:t>2010 </a:t>
            </a:r>
            <a:r>
              <a:rPr lang="en-US" dirty="0"/>
              <a:t>NOAA Atlantic seasonal forecast.  All forecast </a:t>
            </a:r>
            <a:r>
              <a:rPr lang="en-US"/>
              <a:t>parameters </a:t>
            </a:r>
            <a:r>
              <a:rPr lang="en-US" smtClean="0"/>
              <a:t>verified within ranges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983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0D4CD30-11E4-4748-A396-2127324B6E3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6264AE-C627-4B4A-B289-52EFD6004B60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5E30AD-F874-4A1D-93EC-566A6E8109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DEC67F-02A2-4548-B8F5-047A0BEB4801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4F2F94-253C-41F7-8D8C-C8B6CA930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9254-30EA-0947-97C7-28E2D6F2F880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5663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7A5281-D9DF-4844-9AA6-9919CABCFF6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7349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B1E77-6789-0445-BC72-9D81A55F764C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5331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8013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727719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D39F8-99FF-0B40-A8EA-A8095B32F08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903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04EE0-D478-404F-86C8-D2D8C74E51E1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13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73F8B-C514-D046-A7FD-F9F94ECFC79F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95308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59A02-D7F4-5049-A7EB-551161F8DB66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43972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E63A5-6BFA-FF42-97A1-E8981313F6A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803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DD514-9FC2-41E8-A7FB-85F8B3EEDC61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1BF6E-D047-4A3A-BA8D-9B96CA684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4361F-90B3-9A49-9CE0-AB8D43274B3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03326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619422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035764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8EB66-A494-0E44-A592-C3698892DC9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7310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98FF-1773-DB40-A654-084346428A5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5426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9254-30EA-0947-97C7-28E2D6F2F880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8494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7A5281-D9DF-4844-9AA6-9919CABCFF6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30026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B1E77-6789-0445-BC72-9D81A55F764C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7931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210854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47599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11F2B-8123-4354-B9C3-3BA8FFDEBD48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F81C5-65F8-4D0E-B257-1E25711325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D39F8-99FF-0B40-A8EA-A8095B32F08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1602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04EE0-D478-404F-86C8-D2D8C74E51E1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80337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73F8B-C514-D046-A7FD-F9F94ECFC79F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3280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59A02-D7F4-5049-A7EB-551161F8DB66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1522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E63A5-6BFA-FF42-97A1-E8981313F6A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47210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4361F-90B3-9A49-9CE0-AB8D43274B3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0967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252143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83913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8EB66-A494-0E44-A592-C3698892DC9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44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98FF-1773-DB40-A654-084346428A5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567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F38FC0-857C-4B99-9757-500E0B20647F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3BD4A-4765-4062-8046-8D6FEBAA96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9254-30EA-0947-97C7-28E2D6F2F880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8821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7A5281-D9DF-4844-9AA6-9919CABCFF6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0118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B1E77-6789-0445-BC72-9D81A55F764C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5328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49082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6647743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D39F8-99FF-0B40-A8EA-A8095B32F08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4460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04EE0-D478-404F-86C8-D2D8C74E51E1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37263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73F8B-C514-D046-A7FD-F9F94ECFC79F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05372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59A02-D7F4-5049-A7EB-551161F8DB66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5629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E63A5-6BFA-FF42-97A1-E8981313F6A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74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B85CE2-D793-42A6-84B3-22AF8C0E5FC6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FE7AB-FA69-49A9-B40C-8414CF4636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4361F-90B3-9A49-9CE0-AB8D43274B3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3279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823426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4533562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8EB66-A494-0E44-A592-C3698892DC9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1970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98FF-1773-DB40-A654-084346428A5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98958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9254-30EA-0947-97C7-28E2D6F2F880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99195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0591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46771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3172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4481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7AF45-ED20-4077-A666-2124D5CDDF63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B9073A-5EEA-4E65-8BA2-64077E7483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3299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6839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0217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73678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278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7691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9332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47908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80065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6061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848694-EC0C-4648-924C-6E0835ABAEBA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55697-1DA2-4044-B0B6-985169ADCA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5088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61019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80052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9430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539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709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87737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5357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9961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22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73A43-FAF5-49B2-A07B-461E4111FDE3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006DF-F462-40D7-9177-7CC3656A0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31669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8161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521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2881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8903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49356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51371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29474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10671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398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3E309-82FC-4F79-83CA-6AAEFCDD1499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41292-2F17-4B93-89E1-16DE8F4945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7456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3379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22864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3089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77741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0510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54161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93247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8968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352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B51FD6-55E6-4261-A34B-D94F8BCB9DDD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4CA54-C020-46A9-8025-ED7D32AAC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91655E1-FC95-43F8-88BD-E52DD1AE2B7B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7D20C1-7AC3-4D6D-ACCE-B8951404024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95486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02944CC-56B4-470F-A5DF-D1E4F93160DD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C3322D-F0F2-4BED-BA1C-9F401A131F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6344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D73CEDB-B10E-4BD5-9F6D-6021C7F6C1A7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6D5F8E-2A8C-46CD-B9A6-6C34FA007B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46470"/>
      </p:ext>
    </p:extLst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017848-490F-4D06-82B2-341D1CCC049F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73ECA-3F15-4D9F-B803-73A3C0648A6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203108"/>
      </p:ext>
    </p:extLst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D9B59D-D228-4EB7-AA32-5DEA358A55E5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717E5-8552-489B-9F8D-155A314B34E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32537"/>
      </p:ext>
    </p:extLst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5D2D718-3D77-4CC9-95AD-7B56DBB0B483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9B277-6599-4827-92DD-2AE2072EE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11276"/>
      </p:ext>
    </p:extLst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B00D94-A2C6-42C2-971D-B590F53A6A96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EF8D25-AFA0-4734-BB9D-5D33BF6AAB8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929306"/>
      </p:ext>
    </p:extLst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33A65CE-7BCB-4F86-A6D9-41B67B15E0E6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5C3FFD-1C46-40A3-9C31-87468AD1295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62157"/>
      </p:ext>
    </p:extLst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4D999D-20AD-4242-AEE4-31A35E9A258A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BF49FD-6FBE-4F31-9482-9CDB5279B6D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39120"/>
      </p:ext>
    </p:extLst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2AFAD0-4708-4FBE-94A0-944D31B30A86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0EF1D3-1C48-46C9-AB4C-477B6C3A21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0586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256679-8529-47D7-9052-60A48EB4CA68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D25D8-D1CF-4BE2-9F66-5306A2D30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3E7CC6-BF54-409C-856B-8C974EAD1756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018E3-97F9-420D-884E-07EF66AA1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077D0CF-21DD-475A-B5FE-77E5E5C3C951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8D118-AFBE-439A-A8B7-EFFB344ED42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254232"/>
      </p:ext>
    </p:extLst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5AF722-71FF-4A5C-9307-BEB8677F6D35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3352909-F4FA-4687-A7C0-87AC503C4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1040"/>
      </p:ext>
    </p:extLst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4A2FD28-2B65-48CD-BABD-FA3E12920C65}" type="datetime1">
              <a:rPr lang="en-US" smtClean="0">
                <a:solidFill>
                  <a:srgbClr val="000000"/>
                </a:solidFill>
              </a:rPr>
              <a:pPr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C7D8160-E8DF-4C86-A27E-4CCD1B9E23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12264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7B00E-F0B0-4472-811C-B409AB505E64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6F7F0E-9FBD-4BCF-BD7E-BDD8AD5AA3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0"/>
            <a:ext cx="196215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73405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0AAD3A-1C74-41C8-93F9-81DFC50C83A6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95545-02BD-45DC-8246-E79A9E36AF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7A5281-D9DF-4844-9AA6-9919CABCFF6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94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B1E77-6789-0445-BC72-9D81A55F764C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0260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5343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75416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D39F8-99FF-0B40-A8EA-A8095B32F08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587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04EE0-D478-404F-86C8-D2D8C74E51E1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8940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73F8B-C514-D046-A7FD-F9F94ECFC79F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287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9E8FDA-934B-48F0-ACBC-051801BAFE81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A03FE1-60D5-449C-83DF-71C1DA0D40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59A02-D7F4-5049-A7EB-551161F8DB66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788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E63A5-6BFA-FF42-97A1-E8981313F6A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5829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4361F-90B3-9A49-9CE0-AB8D43274B3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783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828285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9410427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8EB66-A494-0E44-A592-C3698892DC9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1219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98FF-1773-DB40-A654-084346428A5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67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9254-30EA-0947-97C7-28E2D6F2F880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854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9F354-94B7-3B41-A906-42329B60AFA9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2520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7A5281-D9DF-4844-9AA6-9919CABCFF6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139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57507-5AC6-44F4-B145-4805CC017CEE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A2048-5190-408A-81B7-311B4E830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B1E77-6789-0445-BC72-9D81A55F764C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232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70446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29199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D39F8-99FF-0B40-A8EA-A8095B32F08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490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04EE0-D478-404F-86C8-D2D8C74E51E1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1048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73F8B-C514-D046-A7FD-F9F94ECFC79F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259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59A02-D7F4-5049-A7EB-551161F8DB66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7784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E63A5-6BFA-FF42-97A1-E8981313F6A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89892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4361F-90B3-9A49-9CE0-AB8D43274B3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3983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59065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AB1C7-221C-405A-A6CA-D5B0D55AEC79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7D03-25E2-4B0C-8C85-85111C906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92698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8EB66-A494-0E44-A592-C3698892DC9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05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98FF-1773-DB40-A654-084346428A5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145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9254-30EA-0947-97C7-28E2D6F2F880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7018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9F354-94B7-3B41-A906-42329B60AFA9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200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7A5281-D9DF-4844-9AA6-9919CABCFF6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37133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B1E77-6789-0445-BC72-9D81A55F764C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24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30014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8039645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D39F8-99FF-0B40-A8EA-A8095B32F08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428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3547E-70F7-4834-BA35-D52E64F99CB4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9A2FE-5C72-4D27-B826-1B81E6BDE9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04EE0-D478-404F-86C8-D2D8C74E51E1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787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73F8B-C514-D046-A7FD-F9F94ECFC79F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0142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59A02-D7F4-5049-A7EB-551161F8DB66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9355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E63A5-6BFA-FF42-97A1-E8981313F6A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014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4361F-90B3-9A49-9CE0-AB8D43274B3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4441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7537555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384080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8EB66-A494-0E44-A592-C3698892DC9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66157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98FF-1773-DB40-A654-084346428A5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6713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9254-30EA-0947-97C7-28E2D6F2F880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781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6A7FF-A994-4FD4-A9C3-88C439F800E4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90720-37FC-444A-88FE-281520274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39F354-94B7-3B41-A906-42329B60AFA9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394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7A5281-D9DF-4844-9AA6-9919CABCFF6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124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B1E77-6789-0445-BC72-9D81A55F764C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991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90313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8303584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D39F8-99FF-0B40-A8EA-A8095B32F08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69507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04EE0-D478-404F-86C8-D2D8C74E51E1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1910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73F8B-C514-D046-A7FD-F9F94ECFC79F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8616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59A02-D7F4-5049-A7EB-551161F8DB66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7585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E63A5-6BFA-FF42-97A1-E8981313F6A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54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C885D-CD44-486C-BF49-6291437371E5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07937-FCF8-45DF-93B9-947275ED28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4361F-90B3-9A49-9CE0-AB8D43274B3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2264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2267114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865708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8EB66-A494-0E44-A592-C3698892DC9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45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98FF-1773-DB40-A654-084346428A5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593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49254-30EA-0947-97C7-28E2D6F2F880}" type="slidenum">
              <a:rPr lang="en-US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7301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75294"/>
            <a:ext cx="1600200" cy="365125"/>
          </a:xfrm>
        </p:spPr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294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6275294"/>
            <a:ext cx="609600" cy="365125"/>
          </a:xfrm>
        </p:spPr>
        <p:txBody>
          <a:bodyPr/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A7A5281-D9DF-4844-9AA6-9919CABCFF6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466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EB1E77-6789-0445-BC72-9D81A55F764C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6662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15683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 anchor="t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1088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A5532-E910-4F85-941F-46350D4DDB02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24984-E447-4D1B-80C9-A89B13526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4D39F8-99FF-0B40-A8EA-A8095B32F08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7002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04EE0-D478-404F-86C8-D2D8C74E51E1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flipH="1">
            <a:off x="4574241" y="1694516"/>
            <a:ext cx="18288" cy="438912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4090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E973F8B-C514-D046-A7FD-F9F94ECFC79F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94879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959A02-D7F4-5049-A7EB-551161F8DB66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431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1E63A5-6BFA-FF42-97A1-E8981313F6A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816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4361F-90B3-9A49-9CE0-AB8D43274B3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8130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38484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 anchorCtr="0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EDCC0C-52F9-604B-8337-6F6119688E9D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694639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58EB66-A494-0E44-A592-C3698892DC99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029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8D9AB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3298FF-1773-DB40-A654-084346428A5E}" type="slidenum">
              <a:rPr lang="en-US" smtClean="0">
                <a:solidFill>
                  <a:srgbClr val="8D9AB3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8D9AB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551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3.xml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2" Type="http://schemas.openxmlformats.org/officeDocument/2006/relationships/slideLayout" Target="../slideLayouts/slideLayout132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40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theme" Target="../theme/theme1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7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Relationship Id="rId14" Type="http://schemas.openxmlformats.org/officeDocument/2006/relationships/slideLayout" Target="../slideLayouts/slideLayout1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57C76E-F5F0-487F-9134-12B010E84E15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305A3C-A378-4DDE-A3D1-8A5731045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fld id="{A2C4EBAA-EDCE-4746-8FD3-3406A76C23E9}" type="slidenum">
              <a:rPr lang="en-US" smtClean="0">
                <a:solidFill>
                  <a:srgbClr val="8D9AB3"/>
                </a:solidFill>
                <a:latin typeface="Times New Roman" pitchFamily="-110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2250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7" r:id="rId1"/>
    <p:sldLayoutId id="2147484158" r:id="rId2"/>
    <p:sldLayoutId id="2147484159" r:id="rId3"/>
    <p:sldLayoutId id="2147484160" r:id="rId4"/>
    <p:sldLayoutId id="2147484161" r:id="rId5"/>
    <p:sldLayoutId id="2147484162" r:id="rId6"/>
    <p:sldLayoutId id="2147484163" r:id="rId7"/>
    <p:sldLayoutId id="2147484164" r:id="rId8"/>
    <p:sldLayoutId id="2147484165" r:id="rId9"/>
    <p:sldLayoutId id="2147484166" r:id="rId10"/>
    <p:sldLayoutId id="2147484167" r:id="rId11"/>
    <p:sldLayoutId id="2147484168" r:id="rId12"/>
    <p:sldLayoutId id="2147484169" r:id="rId13"/>
    <p:sldLayoutId id="2147484170" r:id="rId14"/>
    <p:sldLayoutId id="214748417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94064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3" r:id="rId1"/>
    <p:sldLayoutId id="2147484174" r:id="rId2"/>
    <p:sldLayoutId id="2147484175" r:id="rId3"/>
    <p:sldLayoutId id="2147484176" r:id="rId4"/>
    <p:sldLayoutId id="2147484177" r:id="rId5"/>
    <p:sldLayoutId id="2147484178" r:id="rId6"/>
    <p:sldLayoutId id="2147484179" r:id="rId7"/>
    <p:sldLayoutId id="2147484180" r:id="rId8"/>
    <p:sldLayoutId id="2147484181" r:id="rId9"/>
    <p:sldLayoutId id="2147484182" r:id="rId10"/>
    <p:sldLayoutId id="21474841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22820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86895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6C83DF-9B7A-4EB7-BCA1-5FA4459B177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12/2/2014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9365D6E-9805-4980-973C-D2CE31974F5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2961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hangingPunct="0"/>
            <a:fld id="{ABA03F7A-533B-4AB0-8E39-295C675FA58A}" type="datetime1">
              <a:rPr lang="en-US" smtClean="0">
                <a:solidFill>
                  <a:srgbClr val="000000"/>
                </a:solidFill>
              </a:rPr>
              <a:pPr eaLnBrk="0" hangingPunct="0"/>
              <a:t>12/2/2014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hangingPunct="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hangingPunct="0"/>
            <a:fld id="{5B349A72-3E3C-47F6-850A-62A2CCC73A7C}" type="slidenum">
              <a:rPr lang="en-US">
                <a:solidFill>
                  <a:srgbClr val="000000"/>
                </a:solidFill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13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  <p:sldLayoutId id="2147484233" r:id="rId13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72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752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-110" charset="0"/>
              </a:defRPr>
            </a:lvl1pPr>
          </a:lstStyle>
          <a:p>
            <a:pPr>
              <a:defRPr/>
            </a:pPr>
            <a:fld id="{505C5528-91A7-439D-A9BB-E0C5B4A4F4F4}" type="datetime1">
              <a:rPr lang="en-US" smtClean="0"/>
              <a:pPr>
                <a:defRPr/>
              </a:pPr>
              <a:t>12/2/2014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-110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-110" charset="0"/>
              </a:defRPr>
            </a:lvl1pPr>
          </a:lstStyle>
          <a:p>
            <a:pPr>
              <a:defRPr/>
            </a:pPr>
            <a:fld id="{A017B0C5-3F01-4B54-BABA-F4AA0DB46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  <a:ea typeface="ＭＳ Ｐゴシック"/>
          <a:cs typeface="ＭＳ Ｐゴシック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  <a:ea typeface="ＭＳ Ｐゴシック"/>
          <a:cs typeface="ＭＳ Ｐゴシック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  <a:ea typeface="ＭＳ Ｐゴシック"/>
          <a:cs typeface="ＭＳ Ｐゴシック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  <a:ea typeface="ＭＳ Ｐゴシック"/>
          <a:cs typeface="ＭＳ Ｐゴシック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  <a:ea typeface="ＭＳ Ｐゴシック"/>
          <a:cs typeface="ＭＳ Ｐゴシック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  <a:ea typeface="ＭＳ Ｐゴシック"/>
          <a:cs typeface="ＭＳ Ｐゴシック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  <a:ea typeface="ＭＳ Ｐゴシック"/>
          <a:cs typeface="ＭＳ Ｐゴシック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99"/>
          </a:solidFill>
          <a:latin typeface="Arial" charset="0"/>
          <a:ea typeface="ＭＳ Ｐゴシック"/>
          <a:cs typeface="ＭＳ Ｐゴシック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fld id="{A2C4EBAA-EDCE-4746-8FD3-3406A76C23E9}" type="slidenum">
              <a:rPr lang="en-US" smtClean="0">
                <a:solidFill>
                  <a:srgbClr val="8D9AB3"/>
                </a:solidFill>
                <a:latin typeface="Times New Roman" pitchFamily="-110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5862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  <p:sldLayoutId id="2147484021" r:id="rId12"/>
    <p:sldLayoutId id="2147484022" r:id="rId13"/>
    <p:sldLayoutId id="2147484023" r:id="rId14"/>
    <p:sldLayoutId id="2147484024" r:id="rId15"/>
    <p:sldLayoutId id="2147484025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fld id="{A2C4EBAA-EDCE-4746-8FD3-3406A76C23E9}" type="slidenum">
              <a:rPr lang="en-US" smtClean="0">
                <a:solidFill>
                  <a:srgbClr val="8D9AB3"/>
                </a:solidFill>
                <a:latin typeface="Times New Roman" pitchFamily="-110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119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  <p:sldLayoutId id="2147484038" r:id="rId12"/>
    <p:sldLayoutId id="2147484039" r:id="rId13"/>
    <p:sldLayoutId id="2147484040" r:id="rId14"/>
    <p:sldLayoutId id="2147484041" r:id="rId15"/>
    <p:sldLayoutId id="2147484042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fld id="{A2C4EBAA-EDCE-4746-8FD3-3406A76C23E9}" type="slidenum">
              <a:rPr lang="en-US" smtClean="0">
                <a:solidFill>
                  <a:srgbClr val="8D9AB3"/>
                </a:solidFill>
                <a:latin typeface="Times New Roman" pitchFamily="-110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9940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fld id="{A2C4EBAA-EDCE-4746-8FD3-3406A76C23E9}" type="slidenum">
              <a:rPr lang="en-US" smtClean="0">
                <a:solidFill>
                  <a:srgbClr val="8D9AB3"/>
                </a:solidFill>
                <a:latin typeface="Times New Roman" pitchFamily="-110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831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  <p:sldLayoutId id="2147484072" r:id="rId12"/>
    <p:sldLayoutId id="2147484073" r:id="rId13"/>
    <p:sldLayoutId id="2147484074" r:id="rId14"/>
    <p:sldLayoutId id="21474840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fld id="{A2C4EBAA-EDCE-4746-8FD3-3406A76C23E9}" type="slidenum">
              <a:rPr lang="en-US" smtClean="0">
                <a:solidFill>
                  <a:srgbClr val="8D9AB3"/>
                </a:solidFill>
                <a:latin typeface="Times New Roman" pitchFamily="-110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8773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  <p:sldLayoutId id="2147484089" r:id="rId13"/>
    <p:sldLayoutId id="2147484090" r:id="rId14"/>
    <p:sldLayoutId id="214748409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fld id="{A2C4EBAA-EDCE-4746-8FD3-3406A76C23E9}" type="slidenum">
              <a:rPr lang="en-US" smtClean="0">
                <a:solidFill>
                  <a:srgbClr val="8D9AB3"/>
                </a:solidFill>
                <a:latin typeface="Times New Roman" pitchFamily="-110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46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  <p:sldLayoutId id="2147484104" r:id="rId12"/>
    <p:sldLayoutId id="2147484105" r:id="rId13"/>
    <p:sldLayoutId id="2147484106" r:id="rId14"/>
    <p:sldLayoutId id="214748410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8358" y="2044700"/>
            <a:ext cx="7167284" cy="40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294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318" y="6275294"/>
            <a:ext cx="56432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294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 eaLnBrk="0" hangingPunct="0">
              <a:defRPr/>
            </a:pPr>
            <a:fld id="{A2C4EBAA-EDCE-4746-8FD3-3406A76C23E9}" type="slidenum">
              <a:rPr lang="en-US" smtClean="0">
                <a:solidFill>
                  <a:srgbClr val="8D9AB3"/>
                </a:solidFill>
                <a:latin typeface="Times New Roman" pitchFamily="-110" charset="0"/>
              </a:rPr>
              <a:pPr eaLnBrk="0" hangingPunct="0">
                <a:defRPr/>
              </a:pPr>
              <a:t>‹#›</a:t>
            </a:fld>
            <a:endParaRPr lang="en-US">
              <a:solidFill>
                <a:srgbClr val="8D9AB3"/>
              </a:solidFill>
              <a:latin typeface="Times New Roman" pitchFamily="-11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966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ct val="20000"/>
        </a:spcBef>
        <a:buClr>
          <a:schemeClr val="bg2"/>
        </a:buClr>
        <a:buSzPct val="90000"/>
        <a:buFont typeface="Wingdings 2" pitchFamily="18" charset="2"/>
        <a:buChar char="Ü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15.jpeg"/><Relationship Id="rId4" Type="http://schemas.openxmlformats.org/officeDocument/2006/relationships/image" Target="../media/image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6.jpeg"/><Relationship Id="rId4" Type="http://schemas.openxmlformats.org/officeDocument/2006/relationships/image" Target="../media/image7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17.jpeg"/><Relationship Id="rId4" Type="http://schemas.openxmlformats.org/officeDocument/2006/relationships/image" Target="../media/image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8.jpeg"/><Relationship Id="rId4" Type="http://schemas.openxmlformats.org/officeDocument/2006/relationships/image" Target="../media/image7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19.jpeg"/><Relationship Id="rId4" Type="http://schemas.openxmlformats.org/officeDocument/2006/relationships/image" Target="../media/image7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20.jpeg"/><Relationship Id="rId4" Type="http://schemas.openxmlformats.org/officeDocument/2006/relationships/image" Target="../media/image7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21.jpeg"/><Relationship Id="rId4" Type="http://schemas.openxmlformats.org/officeDocument/2006/relationships/image" Target="../media/image7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2.xml"/><Relationship Id="rId5" Type="http://schemas.openxmlformats.org/officeDocument/2006/relationships/image" Target="../media/image22.jpeg"/><Relationship Id="rId4" Type="http://schemas.openxmlformats.org/officeDocument/2006/relationships/image" Target="../media/image7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7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9.xml"/><Relationship Id="rId6" Type="http://schemas.openxmlformats.org/officeDocument/2006/relationships/image" Target="../media/image36.gif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wmf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4" descr="WSFO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152400"/>
            <a:ext cx="927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10"/>
          <p:cNvSpPr>
            <a:spLocks noGrp="1"/>
          </p:cNvSpPr>
          <p:nvPr>
            <p:ph type="ctrTitle" idx="4294967295"/>
          </p:nvPr>
        </p:nvSpPr>
        <p:spPr>
          <a:xfrm>
            <a:off x="685800" y="1066800"/>
            <a:ext cx="777240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600" dirty="0" smtClean="0">
                <a:solidFill>
                  <a:srgbClr val="FFFF00"/>
                </a:solidFill>
              </a:rPr>
              <a:t>2014 Review of the NCEP Production Suite: Report from NHC</a:t>
            </a:r>
          </a:p>
        </p:txBody>
      </p:sp>
      <p:sp>
        <p:nvSpPr>
          <p:cNvPr id="14341" name="Rectangle 11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Richard J. Pasch, Eric S. Blake,                       &amp; Michael J. Brennan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     Hurricane Specialists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 National Hurricane Center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en-US" sz="2800" dirty="0" smtClean="0">
                <a:solidFill>
                  <a:srgbClr val="FFFF00"/>
                </a:solidFill>
              </a:rPr>
              <a:t> December 3, 2014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5E30AD-F874-4A1D-93EC-566A6E8109E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" pitchFamily="34" charset="0"/>
              </a:rPr>
              <a:t>2014 </a:t>
            </a:r>
            <a:r>
              <a:rPr lang="en-US" sz="4000" dirty="0">
                <a:latin typeface="Calibri" pitchFamily="34" charset="0"/>
              </a:rPr>
              <a:t>Atlantic </a:t>
            </a:r>
            <a:r>
              <a:rPr lang="en-US" sz="4000" dirty="0" smtClean="0">
                <a:latin typeface="Calibri" pitchFamily="34" charset="0"/>
              </a:rPr>
              <a:t>Verification </a:t>
            </a:r>
            <a:br>
              <a:rPr lang="en-US" sz="4000" dirty="0" smtClean="0">
                <a:latin typeface="Calibri" pitchFamily="34" charset="0"/>
              </a:rPr>
            </a:br>
            <a:r>
              <a:rPr lang="en-US" sz="4000" dirty="0" smtClean="0">
                <a:latin typeface="Calibri" pitchFamily="34" charset="0"/>
              </a:rPr>
              <a:t>(Courtesy of John </a:t>
            </a:r>
            <a:r>
              <a:rPr lang="en-US" sz="4000" dirty="0" err="1" smtClean="0">
                <a:latin typeface="Calibri" pitchFamily="34" charset="0"/>
              </a:rPr>
              <a:t>Cangialosi</a:t>
            </a:r>
            <a:r>
              <a:rPr lang="en-US" sz="4000" dirty="0" smtClean="0">
                <a:latin typeface="Calibri" pitchFamily="34" charset="0"/>
              </a:rPr>
              <a:t>, NHC)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5943600" y="3922455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i="1" dirty="0">
                <a:solidFill>
                  <a:srgbClr val="00CC00"/>
                </a:solidFill>
                <a:latin typeface="Arial" pitchFamily="-110" charset="0"/>
              </a:rPr>
              <a:t>Values in green</a:t>
            </a:r>
            <a:r>
              <a:rPr lang="en-US" sz="1600" i="1" dirty="0" smtClean="0">
                <a:solidFill>
                  <a:srgbClr val="00CC00"/>
                </a:solidFill>
                <a:latin typeface="Arial" pitchFamily="-110" charset="0"/>
              </a:rPr>
              <a:t> exceed </a:t>
            </a:r>
            <a:r>
              <a:rPr lang="en-US" sz="1600" i="1" dirty="0">
                <a:solidFill>
                  <a:srgbClr val="00CC00"/>
                </a:solidFill>
                <a:latin typeface="Arial" pitchFamily="-110" charset="0"/>
              </a:rPr>
              <a:t>all-time records</a:t>
            </a:r>
            <a:r>
              <a:rPr lang="en-US" sz="1600" i="1" dirty="0" smtClean="0">
                <a:solidFill>
                  <a:srgbClr val="00CC00"/>
                </a:solidFill>
                <a:latin typeface="Arial" pitchFamily="-110" charset="0"/>
              </a:rPr>
              <a:t>. </a:t>
            </a:r>
            <a:endParaRPr lang="en-US" sz="1600" i="1" dirty="0">
              <a:solidFill>
                <a:srgbClr val="00CC00"/>
              </a:solidFill>
              <a:latin typeface="Arial" pitchFamily="-110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3600" y="1447800"/>
            <a:ext cx="3200400" cy="3505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VT      NT    TRACK     INT</a:t>
            </a: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(h)         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 (</a:t>
            </a: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n mi)    (kt)</a:t>
            </a: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============================ </a:t>
            </a: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000    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161     5.5     1.0</a:t>
            </a:r>
            <a:endParaRPr lang="en-US" sz="1400" b="1" dirty="0">
              <a:solidFill>
                <a:prstClr val="white"/>
              </a:solidFill>
              <a:latin typeface="Courier New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012    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141   </a:t>
            </a:r>
            <a:r>
              <a:rPr lang="en-US" sz="1400" b="1" dirty="0" smtClean="0">
                <a:solidFill>
                  <a:srgbClr val="00FF00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26.6    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4.4</a:t>
            </a:r>
            <a:endParaRPr lang="en-US" sz="1400" b="1" dirty="0">
              <a:solidFill>
                <a:srgbClr val="00CC00"/>
              </a:solidFill>
              <a:latin typeface="Courier New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024    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122    40.1    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7.4</a:t>
            </a:r>
            <a:endParaRPr lang="en-US" sz="1400" b="1" dirty="0">
              <a:solidFill>
                <a:srgbClr val="00CC00"/>
              </a:solidFill>
              <a:latin typeface="Courier New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036    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105   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51.5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     9.5</a:t>
            </a:r>
            <a:endParaRPr lang="en-US" sz="1400" b="1" dirty="0">
              <a:solidFill>
                <a:prstClr val="white"/>
              </a:solidFill>
              <a:latin typeface="Courier New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048     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89   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65.2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    10.4</a:t>
            </a:r>
            <a:endParaRPr lang="en-US" sz="1400" b="1" dirty="0">
              <a:solidFill>
                <a:prstClr val="white"/>
              </a:solidFill>
              <a:latin typeface="Courier New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072     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66  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100.4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    12.2</a:t>
            </a:r>
            <a:endParaRPr lang="en-US" sz="1400" b="1" dirty="0">
              <a:solidFill>
                <a:prstClr val="white"/>
              </a:solidFill>
              <a:latin typeface="Courier New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096     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46   162.0    11.3</a:t>
            </a:r>
            <a:endParaRPr lang="en-US" sz="1400" b="1" dirty="0">
              <a:solidFill>
                <a:prstClr val="white"/>
              </a:solidFill>
              <a:latin typeface="Courier New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defRPr/>
            </a:pPr>
            <a:r>
              <a:rPr lang="en-US" sz="1400" b="1" dirty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120      </a:t>
            </a: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32   270.2    </a:t>
            </a:r>
            <a:r>
              <a:rPr lang="en-US" sz="1400" b="1" dirty="0">
                <a:solidFill>
                  <a:srgbClr val="00CC00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7.0</a:t>
            </a:r>
            <a:endParaRPr lang="en-US" sz="1400" b="1" dirty="0">
              <a:solidFill>
                <a:srgbClr val="00CC00"/>
              </a:solidFill>
              <a:latin typeface="Courier New" pitchFamily="-110" charset="0"/>
              <a:ea typeface="ＭＳ Ｐゴシック" pitchFamily="-110" charset="-128"/>
              <a:cs typeface="ＭＳ Ｐゴシック" pitchFamily="-110" charset="-128"/>
            </a:endParaRPr>
          </a:p>
          <a:p>
            <a:pPr marL="533400" indent="-5334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>
                <a:srgbClr val="54638C"/>
              </a:buClr>
              <a:buSzPct val="90000"/>
              <a:buFont typeface="Wingdings" pitchFamily="-110" charset="2"/>
              <a:buNone/>
              <a:defRPr/>
            </a:pPr>
            <a:endParaRPr lang="en-US" sz="1400" b="1" dirty="0">
              <a:solidFill>
                <a:prstClr val="white"/>
              </a:solidFill>
              <a:latin typeface="Courier New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6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8" name="Picture 7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428750"/>
            <a:ext cx="5715000" cy="42862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1282475" y="2263795"/>
            <a:ext cx="16146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hangingPunct="0"/>
            <a:r>
              <a:rPr lang="en-US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8462621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" pitchFamily="34" charset="0"/>
              </a:rPr>
              <a:t>2014 Track Guidance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724329" y="1305339"/>
            <a:ext cx="2286000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i="1" dirty="0">
                <a:solidFill>
                  <a:srgbClr val="FFC000"/>
                </a:solidFill>
                <a:latin typeface="Arial" pitchFamily="-110" charset="0"/>
              </a:rPr>
              <a:t>Official 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forecasts were very skillful, near the best models.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TVCA best overall model, beat </a:t>
            </a:r>
            <a:r>
              <a:rPr lang="en-US" sz="1400" i="1" dirty="0" smtClean="0">
                <a:solidFill>
                  <a:srgbClr val="9B2934"/>
                </a:solidFill>
                <a:latin typeface="Arial" pitchFamily="-110" charset="0"/>
              </a:rPr>
              <a:t>FSSE 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at most times.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62BEFF"/>
                </a:solidFill>
                <a:latin typeface="Arial" pitchFamily="-110" charset="0"/>
              </a:rPr>
              <a:t>EMXI 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best individual model in short range, but </a:t>
            </a:r>
            <a:r>
              <a:rPr lang="en-US" sz="1400" i="1" dirty="0" smtClean="0">
                <a:solidFill>
                  <a:srgbClr val="EE1295"/>
                </a:solidFill>
                <a:latin typeface="Arial" pitchFamily="-110" charset="0"/>
              </a:rPr>
              <a:t>HWFI 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was the overall best individual model beyond 36 h. EGRI also strong performer at the longer range.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3FCDFF"/>
                </a:solidFill>
                <a:latin typeface="Arial" pitchFamily="-110" charset="0"/>
              </a:rPr>
              <a:t>GFS ensemble mean 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and </a:t>
            </a:r>
            <a:r>
              <a:rPr lang="en-US" sz="1400" i="1" dirty="0" smtClean="0">
                <a:solidFill>
                  <a:srgbClr val="0000FF"/>
                </a:solidFill>
                <a:latin typeface="Arial" pitchFamily="-110" charset="0"/>
              </a:rPr>
              <a:t>GFSI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 next best models.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009900"/>
                </a:solidFill>
                <a:latin typeface="Arial" pitchFamily="-110" charset="0"/>
              </a:rPr>
              <a:t>GHMI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, </a:t>
            </a:r>
            <a:r>
              <a:rPr lang="en-US" sz="1400" i="1" dirty="0" smtClean="0">
                <a:solidFill>
                  <a:srgbClr val="FFFF00"/>
                </a:solidFill>
                <a:latin typeface="Arial" pitchFamily="-110" charset="0"/>
              </a:rPr>
              <a:t>CMCI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,</a:t>
            </a:r>
            <a:r>
              <a:rPr lang="en-US" sz="1400" i="1" dirty="0" smtClean="0">
                <a:solidFill>
                  <a:srgbClr val="FFFF00"/>
                </a:solidFill>
                <a:latin typeface="Arial" pitchFamily="-110" charset="0"/>
              </a:rPr>
              <a:t> </a:t>
            </a:r>
            <a:r>
              <a:rPr lang="en-US" sz="1400" i="1" dirty="0" smtClean="0">
                <a:solidFill>
                  <a:srgbClr val="FF0000"/>
                </a:solidFill>
                <a:latin typeface="Arial" pitchFamily="-110" charset="0"/>
              </a:rPr>
              <a:t>NVGI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,</a:t>
            </a:r>
            <a:r>
              <a:rPr lang="en-US" sz="1400" i="1" dirty="0" smtClean="0">
                <a:solidFill>
                  <a:srgbClr val="FFFF00"/>
                </a:solidFill>
                <a:latin typeface="Arial" pitchFamily="-110" charset="0"/>
              </a:rPr>
              <a:t> </a:t>
            </a:r>
            <a:r>
              <a:rPr lang="en-US" sz="1400" i="1" dirty="0" smtClean="0">
                <a:solidFill>
                  <a:srgbClr val="92D050"/>
                </a:solidFill>
                <a:latin typeface="Arial" pitchFamily="-110" charset="0"/>
              </a:rPr>
              <a:t>GFNI</a:t>
            </a:r>
            <a:r>
              <a:rPr lang="en-US" sz="1400" i="1" dirty="0" smtClean="0">
                <a:solidFill>
                  <a:srgbClr val="FFFF00"/>
                </a:solidFill>
                <a:latin typeface="Arial" pitchFamily="-110" charset="0"/>
              </a:rPr>
              <a:t> 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trailed.</a:t>
            </a:r>
          </a:p>
          <a:p>
            <a:pPr eaLnBrk="0" hangingPunct="0">
              <a:spcBef>
                <a:spcPct val="50000"/>
              </a:spcBef>
            </a:pPr>
            <a:endParaRPr lang="en-US" sz="1400" i="1" dirty="0">
              <a:solidFill>
                <a:srgbClr val="FF0000"/>
              </a:solidFill>
              <a:latin typeface="Arial" pitchFamily="-110" charset="0"/>
            </a:endParaRPr>
          </a:p>
        </p:txBody>
      </p:sp>
      <p:pic>
        <p:nvPicPr>
          <p:cNvPr id="5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6" name="Picture 5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29007"/>
            <a:ext cx="6400800" cy="4800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90418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76200"/>
            <a:ext cx="7918450" cy="78889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" pitchFamily="34" charset="0"/>
              </a:rPr>
              <a:t>Track Model Trends</a:t>
            </a:r>
            <a:endParaRPr lang="en-US" sz="4000" dirty="0">
              <a:latin typeface="Calibri" pitchFamily="34" charset="0"/>
            </a:endParaRPr>
          </a:p>
        </p:txBody>
      </p:sp>
      <p:pic>
        <p:nvPicPr>
          <p:cNvPr id="5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6" name="Picture 5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066800"/>
            <a:ext cx="7098030" cy="54749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3810000" y="1981200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6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HWFI best model at 48 h in 2014.</a:t>
            </a:r>
            <a:endParaRPr lang="en-US" sz="16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59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76200"/>
            <a:ext cx="7918450" cy="788894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Calibri" pitchFamily="34" charset="0"/>
                <a:ea typeface="ＭＳ Ｐゴシック" pitchFamily="-110" charset="-128"/>
                <a:cs typeface="ＭＳ Ｐゴシック" pitchFamily="-110" charset="-128"/>
              </a:rPr>
              <a:t>Atlantic Intensity Error Trends</a:t>
            </a:r>
            <a:endParaRPr lang="en-US" sz="4000" dirty="0">
              <a:latin typeface="Calibri" pitchFamily="34" charset="0"/>
              <a:ea typeface="ＭＳ Ｐゴシック" pitchFamily="-110" charset="-128"/>
              <a:cs typeface="ＭＳ Ｐゴシック" pitchFamily="-110" charset="-128"/>
            </a:endParaRPr>
          </a:p>
        </p:txBody>
      </p:sp>
      <p:pic>
        <p:nvPicPr>
          <p:cNvPr id="5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6" name="Picture 5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75" y="865094"/>
            <a:ext cx="7315200" cy="54864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438400" y="5029200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1400" i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Errors increased at a few forecast times in 2014, but are much lower than they were 5 years ago.</a:t>
            </a:r>
            <a:endParaRPr lang="en-US" sz="1400" i="1" dirty="0">
              <a:solidFill>
                <a:srgbClr val="7030A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413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" pitchFamily="34" charset="0"/>
              </a:rPr>
              <a:t>2014 Intensity Guidance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781800" y="1653476"/>
            <a:ext cx="21336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Official forecasts skill increased over time, better than all of the guidance.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IVCN better than </a:t>
            </a:r>
            <a:r>
              <a:rPr lang="en-US" sz="1400" i="1" dirty="0" smtClean="0">
                <a:solidFill>
                  <a:srgbClr val="C00000"/>
                </a:solidFill>
                <a:latin typeface="Arial" pitchFamily="-110" charset="0"/>
              </a:rPr>
              <a:t>FSSE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, except at 12 h.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Arial" pitchFamily="-110" charset="0"/>
              </a:rPr>
              <a:t>DSHP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 and </a:t>
            </a:r>
            <a:r>
              <a:rPr lang="en-US" sz="1400" i="1" dirty="0" smtClean="0">
                <a:solidFill>
                  <a:srgbClr val="7030A0"/>
                </a:solidFill>
                <a:latin typeface="Arial" pitchFamily="-110" charset="0"/>
              </a:rPr>
              <a:t>LGEM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 were quite skillful, similar to or better than the consensus aids.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EE1295"/>
                </a:solidFill>
                <a:latin typeface="Arial" pitchFamily="-110" charset="0"/>
              </a:rPr>
              <a:t>HWRF 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and </a:t>
            </a:r>
            <a:r>
              <a:rPr lang="en-US" sz="1400" i="1" dirty="0" smtClean="0">
                <a:solidFill>
                  <a:srgbClr val="009900"/>
                </a:solidFill>
                <a:latin typeface="Arial" pitchFamily="-110" charset="0"/>
              </a:rPr>
              <a:t>GHMI 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had no skill early, but moved to middle of the pack from 72 to 120 h. </a:t>
            </a:r>
            <a:r>
              <a:rPr lang="en-US" sz="1400" i="1" dirty="0" smtClean="0">
                <a:solidFill>
                  <a:srgbClr val="92D050"/>
                </a:solidFill>
                <a:latin typeface="Arial" pitchFamily="-110" charset="0"/>
              </a:rPr>
              <a:t>GFNI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 not as good.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0000FF"/>
                </a:solidFill>
                <a:latin typeface="Arial" pitchFamily="-110" charset="0"/>
              </a:rPr>
              <a:t>GFSI</a:t>
            </a:r>
            <a:r>
              <a:rPr lang="en-US" sz="1400" i="1" dirty="0" smtClean="0">
                <a:solidFill>
                  <a:srgbClr val="EE1295"/>
                </a:solidFill>
                <a:latin typeface="Arial" pitchFamily="-110" charset="0"/>
              </a:rPr>
              <a:t> 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and</a:t>
            </a:r>
            <a:r>
              <a:rPr lang="en-US" sz="1400" i="1" dirty="0" smtClean="0">
                <a:solidFill>
                  <a:srgbClr val="EE1295"/>
                </a:solidFill>
                <a:latin typeface="Arial" pitchFamily="-110" charset="0"/>
              </a:rPr>
              <a:t> </a:t>
            </a:r>
            <a:r>
              <a:rPr lang="en-US" sz="1400" i="1" dirty="0" smtClean="0">
                <a:solidFill>
                  <a:srgbClr val="2DC8FF"/>
                </a:solidFill>
                <a:latin typeface="Arial" pitchFamily="-110" charset="0"/>
              </a:rPr>
              <a:t>EMXI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 not competitive.</a:t>
            </a:r>
            <a:endParaRPr lang="en-US" sz="1400" i="1" dirty="0">
              <a:solidFill>
                <a:srgbClr val="FFC000"/>
              </a:solidFill>
              <a:latin typeface="Arial" pitchFamily="-110" charset="0"/>
            </a:endParaRPr>
          </a:p>
        </p:txBody>
      </p:sp>
      <p:pic>
        <p:nvPicPr>
          <p:cNvPr id="5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6" name="Picture 5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3319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latin typeface="Calibri" pitchFamily="34" charset="0"/>
              </a:rPr>
              <a:t>2014 </a:t>
            </a:r>
            <a:r>
              <a:rPr lang="en-US" sz="4000" dirty="0">
                <a:latin typeface="Calibri" pitchFamily="34" charset="0"/>
              </a:rPr>
              <a:t>East Pacific Verification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943600" y="1276350"/>
            <a:ext cx="3352800" cy="3505200"/>
          </a:xfrm>
        </p:spPr>
        <p:txBody>
          <a:bodyPr>
            <a:normAutofit/>
          </a:bodyPr>
          <a:lstStyle/>
          <a:p>
            <a:pPr marL="533400" lvl="0" indent="-533400">
              <a:lnSpc>
                <a:spcPct val="80000"/>
              </a:lnSpc>
              <a:buClr>
                <a:srgbClr val="54638C"/>
              </a:buClr>
              <a:buNone/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VT      NT    TRACK     IN</a:t>
            </a:r>
          </a:p>
          <a:p>
            <a:pPr marL="533400" lvl="0" indent="-533400">
              <a:lnSpc>
                <a:spcPct val="80000"/>
              </a:lnSpc>
              <a:buClr>
                <a:srgbClr val="54638C"/>
              </a:buClr>
              <a:buNone/>
              <a:defRPr/>
            </a:pPr>
            <a:r>
              <a:rPr lang="en-US" sz="1400" b="1" dirty="0" smtClean="0">
                <a:solidFill>
                  <a:prstClr val="white"/>
                </a:solidFill>
                <a:latin typeface="Courier New" pitchFamily="-110" charset="0"/>
                <a:ea typeface="ＭＳ Ｐゴシック" pitchFamily="-110" charset="-128"/>
                <a:cs typeface="ＭＳ Ｐゴシック" pitchFamily="-110" charset="-128"/>
              </a:rPr>
              <a:t>(h)          (n mi)    (kt)</a:t>
            </a:r>
          </a:p>
          <a:p>
            <a:pPr marL="533400" indent="-533400" eaLnBrk="1" hangingPunct="1">
              <a:buFont typeface="Wingdings" pitchFamily="-110" charset="2"/>
              <a:buNone/>
              <a:defRPr/>
            </a:pP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=</a:t>
            </a:r>
            <a:r>
              <a:rPr lang="en-US" sz="1400" b="1" dirty="0">
                <a:latin typeface="Courier New" pitchFamily="-110" charset="0"/>
                <a:ea typeface="+mn-ea"/>
                <a:cs typeface="+mn-cs"/>
              </a:rPr>
              <a:t>===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======</a:t>
            </a:r>
            <a:r>
              <a:rPr lang="en-US" sz="1400" b="1" dirty="0">
                <a:latin typeface="Courier New" pitchFamily="-110" charset="0"/>
                <a:ea typeface="+mn-ea"/>
                <a:cs typeface="+mn-cs"/>
              </a:rPr>
              <a:t>==================</a:t>
            </a:r>
          </a:p>
          <a:p>
            <a:pPr marL="533400" indent="-533400" eaLnBrk="1" hangingPunct="1">
              <a:buFont typeface="Wingdings" pitchFamily="-110" charset="2"/>
              <a:buNone/>
              <a:defRPr/>
            </a:pP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000     </a:t>
            </a:r>
            <a:r>
              <a:rPr lang="en-US" sz="1400" b="1" dirty="0" smtClean="0">
                <a:latin typeface="Courier New" pitchFamily="-110" charset="0"/>
              </a:rPr>
              <a:t>455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 6</a:t>
            </a:r>
            <a:r>
              <a:rPr lang="en-US" sz="1400" b="1" dirty="0" smtClean="0">
                <a:latin typeface="Courier New" pitchFamily="-110" charset="0"/>
              </a:rPr>
              <a:t>.5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 </a:t>
            </a:r>
            <a:r>
              <a:rPr lang="en-US" sz="1400" b="1" dirty="0" smtClean="0">
                <a:latin typeface="Courier New" pitchFamily="-110" charset="0"/>
              </a:rPr>
              <a:t>1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.3</a:t>
            </a:r>
          </a:p>
          <a:p>
            <a:pPr marL="533400" indent="-533400" eaLnBrk="1" hangingPunct="1">
              <a:buFont typeface="Wingdings" pitchFamily="-110" charset="2"/>
              <a:buNone/>
              <a:defRPr/>
            </a:pP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012     </a:t>
            </a:r>
            <a:r>
              <a:rPr lang="en-US" sz="1400" b="1" dirty="0" smtClean="0">
                <a:latin typeface="Courier New" pitchFamily="-110" charset="0"/>
              </a:rPr>
              <a:t>411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+mn-ea"/>
                <a:cs typeface="+mn-cs"/>
              </a:rPr>
              <a:t>20.3</a:t>
            </a:r>
            <a:r>
              <a:rPr lang="en-US" sz="1400" b="1" dirty="0" smtClean="0">
                <a:latin typeface="Courier New" pitchFamily="-110" charset="0"/>
              </a:rPr>
              <a:t>     6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.0</a:t>
            </a:r>
          </a:p>
          <a:p>
            <a:pPr marL="533400" indent="-533400" eaLnBrk="1" hangingPunct="1">
              <a:buFont typeface="Wingdings" pitchFamily="-110" charset="2"/>
              <a:buNone/>
              <a:defRPr/>
            </a:pP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024     </a:t>
            </a:r>
            <a:r>
              <a:rPr lang="en-US" sz="1400" b="1" dirty="0" smtClean="0">
                <a:latin typeface="Courier New" pitchFamily="-110" charset="0"/>
              </a:rPr>
              <a:t>373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+mn-ea"/>
                <a:cs typeface="+mn-cs"/>
              </a:rPr>
              <a:t>29.9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 </a:t>
            </a:r>
            <a:r>
              <a:rPr lang="en-US" sz="1400" b="1" dirty="0" smtClean="0">
                <a:latin typeface="Courier New" pitchFamily="-110" charset="0"/>
              </a:rPr>
              <a:t>9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.7</a:t>
            </a:r>
          </a:p>
          <a:p>
            <a:pPr marL="533400" indent="-533400" eaLnBrk="1" hangingPunct="1">
              <a:buFont typeface="Wingdings" pitchFamily="-110" charset="2"/>
              <a:buNone/>
              <a:defRPr/>
            </a:pP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036     </a:t>
            </a:r>
            <a:r>
              <a:rPr lang="en-US" sz="1400" b="1" dirty="0" smtClean="0">
                <a:latin typeface="Courier New" pitchFamily="-110" charset="0"/>
              </a:rPr>
              <a:t>333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</a:rPr>
              <a:t>38.6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12.2</a:t>
            </a:r>
          </a:p>
          <a:p>
            <a:pPr marL="533400" indent="-533400" eaLnBrk="1" hangingPunct="1">
              <a:buFont typeface="Wingdings" pitchFamily="-110" charset="2"/>
              <a:buNone/>
              <a:defRPr/>
            </a:pPr>
            <a:r>
              <a:rPr lang="en-US" sz="1400" b="1" dirty="0">
                <a:latin typeface="Courier New" pitchFamily="-110" charset="0"/>
                <a:ea typeface="+mn-ea"/>
                <a:cs typeface="+mn-cs"/>
              </a:rPr>
              <a:t>048  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</a:t>
            </a:r>
            <a:r>
              <a:rPr lang="en-US" sz="1400" b="1" dirty="0" smtClean="0">
                <a:latin typeface="Courier New" pitchFamily="-110" charset="0"/>
              </a:rPr>
              <a:t>299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+mn-ea"/>
                <a:cs typeface="+mn-cs"/>
              </a:rPr>
              <a:t>49.9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14.2</a:t>
            </a:r>
          </a:p>
          <a:p>
            <a:pPr marL="533400" indent="-533400" eaLnBrk="1" hangingPunct="1">
              <a:buFont typeface="Wingdings" pitchFamily="-110" charset="2"/>
              <a:buNone/>
              <a:defRPr/>
            </a:pPr>
            <a:r>
              <a:rPr lang="en-US" sz="1400" b="1" dirty="0">
                <a:latin typeface="Courier New" pitchFamily="-110" charset="0"/>
                <a:ea typeface="+mn-ea"/>
                <a:cs typeface="+mn-cs"/>
              </a:rPr>
              <a:t>072  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</a:t>
            </a:r>
            <a:r>
              <a:rPr lang="en-US" sz="1400" b="1" dirty="0" smtClean="0">
                <a:latin typeface="Courier New" pitchFamily="-110" charset="0"/>
              </a:rPr>
              <a:t>243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</a:t>
            </a:r>
            <a:r>
              <a:rPr lang="en-US" sz="1400" b="1" dirty="0" smtClean="0">
                <a:latin typeface="Courier New" pitchFamily="-110" charset="0"/>
              </a:rPr>
              <a:t> 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</a:rPr>
              <a:t>82</a:t>
            </a:r>
            <a:r>
              <a:rPr lang="en-US" sz="1400" b="1" dirty="0" smtClean="0">
                <a:solidFill>
                  <a:srgbClr val="00CC00"/>
                </a:solidFill>
                <a:latin typeface="Courier New" pitchFamily="-110" charset="0"/>
                <a:ea typeface="+mn-ea"/>
                <a:cs typeface="+mn-cs"/>
              </a:rPr>
              <a:t>.4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</a:t>
            </a:r>
            <a:r>
              <a:rPr lang="en-US" sz="1400" b="1" dirty="0" smtClean="0">
                <a:latin typeface="Courier New" pitchFamily="-110" charset="0"/>
              </a:rPr>
              <a:t>16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.8</a:t>
            </a:r>
          </a:p>
          <a:p>
            <a:pPr marL="533400" indent="-533400" eaLnBrk="1" hangingPunct="1">
              <a:buFont typeface="Wingdings" pitchFamily="-110" charset="2"/>
              <a:buNone/>
              <a:defRPr/>
            </a:pPr>
            <a:r>
              <a:rPr lang="en-US" sz="1400" b="1" dirty="0">
                <a:latin typeface="Courier New" pitchFamily="-110" charset="0"/>
                <a:ea typeface="+mn-ea"/>
                <a:cs typeface="+mn-cs"/>
              </a:rPr>
              <a:t>096   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194   </a:t>
            </a:r>
            <a:r>
              <a:rPr lang="en-US" sz="1400" b="1" dirty="0" smtClean="0">
                <a:latin typeface="Courier New" pitchFamily="-110" charset="0"/>
              </a:rPr>
              <a:t>117.8</a:t>
            </a: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    16.2</a:t>
            </a:r>
          </a:p>
          <a:p>
            <a:pPr marL="533400" indent="-533400" eaLnBrk="1" hangingPunct="1">
              <a:buFont typeface="Wingdings" pitchFamily="-110" charset="2"/>
              <a:buNone/>
              <a:defRPr/>
            </a:pPr>
            <a:r>
              <a:rPr lang="en-US" sz="1400" b="1" dirty="0" smtClean="0">
                <a:latin typeface="Courier New" pitchFamily="-110" charset="0"/>
                <a:ea typeface="+mn-ea"/>
                <a:cs typeface="+mn-cs"/>
              </a:rPr>
              <a:t>120     142   175.2    13.6</a:t>
            </a:r>
            <a:endParaRPr lang="en-US" sz="1400" b="1" dirty="0">
              <a:latin typeface="Courier New" pitchFamily="-110" charset="0"/>
              <a:ea typeface="+mn-ea"/>
              <a:cs typeface="+mn-cs"/>
            </a:endParaRPr>
          </a:p>
        </p:txBody>
      </p:sp>
      <p:sp>
        <p:nvSpPr>
          <p:cNvPr id="72708" name="Text Box 8"/>
          <p:cNvSpPr txBox="1">
            <a:spLocks noChangeArrowheads="1"/>
          </p:cNvSpPr>
          <p:nvPr/>
        </p:nvSpPr>
        <p:spPr bwMode="auto">
          <a:xfrm>
            <a:off x="6248400" y="4800600"/>
            <a:ext cx="27432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600" i="1" dirty="0" smtClean="0">
                <a:solidFill>
                  <a:srgbClr val="00CC00"/>
                </a:solidFill>
                <a:latin typeface="Arial" pitchFamily="-110" charset="0"/>
              </a:rPr>
              <a:t>Values </a:t>
            </a:r>
            <a:r>
              <a:rPr lang="en-US" sz="1600" i="1" dirty="0">
                <a:solidFill>
                  <a:srgbClr val="00CC00"/>
                </a:solidFill>
                <a:latin typeface="Arial" pitchFamily="-110" charset="0"/>
              </a:rPr>
              <a:t>in green </a:t>
            </a:r>
            <a:r>
              <a:rPr lang="en-US" sz="1600" i="1" dirty="0" smtClean="0">
                <a:solidFill>
                  <a:srgbClr val="00CC00"/>
                </a:solidFill>
                <a:latin typeface="Arial" pitchFamily="-110" charset="0"/>
              </a:rPr>
              <a:t>exceeded </a:t>
            </a:r>
            <a:r>
              <a:rPr lang="en-US" sz="1600" i="1" dirty="0">
                <a:solidFill>
                  <a:srgbClr val="00CC00"/>
                </a:solidFill>
                <a:latin typeface="Arial" pitchFamily="-110" charset="0"/>
              </a:rPr>
              <a:t>all-time lows.</a:t>
            </a:r>
          </a:p>
        </p:txBody>
      </p:sp>
      <p:pic>
        <p:nvPicPr>
          <p:cNvPr id="6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7" name="Picture 6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447800"/>
            <a:ext cx="5715000" cy="428625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84076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" pitchFamily="34" charset="0"/>
              </a:rPr>
              <a:t>2014 Track Guidance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864724" y="1295400"/>
            <a:ext cx="21336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Official forecasts very skillful, but was bested by the consensus models, TVCE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 and </a:t>
            </a:r>
            <a:r>
              <a:rPr lang="en-US" sz="1400" i="1" dirty="0" smtClean="0">
                <a:solidFill>
                  <a:srgbClr val="C00000"/>
                </a:solidFill>
                <a:latin typeface="Arial" pitchFamily="-110" charset="0"/>
              </a:rPr>
              <a:t>FSSE.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62BEFF"/>
                </a:solidFill>
                <a:latin typeface="Arial" pitchFamily="-110" charset="0"/>
              </a:rPr>
              <a:t>EMXI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 best individual model, but less skill than the official forecasts.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2DC8FF"/>
                </a:solidFill>
                <a:latin typeface="Arial" pitchFamily="-110" charset="0"/>
              </a:rPr>
              <a:t>GFS ensemble mean</a:t>
            </a:r>
            <a:r>
              <a:rPr lang="en-US" sz="1400" i="1" dirty="0">
                <a:solidFill>
                  <a:srgbClr val="FFAF03"/>
                </a:solidFill>
                <a:latin typeface="Arial" pitchFamily="-110" charset="0"/>
              </a:rPr>
              <a:t> 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strong performer, better than </a:t>
            </a:r>
            <a:r>
              <a:rPr lang="en-US" sz="1400" i="1" dirty="0" smtClean="0">
                <a:solidFill>
                  <a:srgbClr val="0000FF"/>
                </a:solidFill>
                <a:latin typeface="Arial" pitchFamily="-110" charset="0"/>
              </a:rPr>
              <a:t>GFSI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. 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EE1295"/>
                </a:solidFill>
                <a:latin typeface="Arial" pitchFamily="-110" charset="0"/>
              </a:rPr>
              <a:t>HWRF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,</a:t>
            </a:r>
            <a:r>
              <a:rPr lang="en-US" sz="1400" i="1" dirty="0" smtClean="0">
                <a:solidFill>
                  <a:srgbClr val="EE1295"/>
                </a:solidFill>
                <a:latin typeface="Arial" pitchFamily="-110" charset="0"/>
              </a:rPr>
              <a:t> </a:t>
            </a:r>
            <a:r>
              <a:rPr lang="en-US" sz="1400" i="1" dirty="0" smtClean="0">
                <a:solidFill>
                  <a:srgbClr val="0000FF"/>
                </a:solidFill>
                <a:latin typeface="Arial" pitchFamily="-110" charset="0"/>
              </a:rPr>
              <a:t>GFSI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, and </a:t>
            </a:r>
            <a:r>
              <a:rPr lang="en-US" sz="1400" i="1" dirty="0" smtClean="0">
                <a:solidFill>
                  <a:srgbClr val="009900"/>
                </a:solidFill>
                <a:latin typeface="Arial" pitchFamily="-110" charset="0"/>
              </a:rPr>
              <a:t>GHMI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 models were fair to good performers.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FFFF00"/>
                </a:solidFill>
                <a:latin typeface="Arial" pitchFamily="-110" charset="0"/>
              </a:rPr>
              <a:t>CMCI 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trailed.</a:t>
            </a:r>
          </a:p>
        </p:txBody>
      </p:sp>
      <p:pic>
        <p:nvPicPr>
          <p:cNvPr id="5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6" name="Picture 5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143000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8707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152400"/>
            <a:ext cx="7918450" cy="78889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" pitchFamily="34" charset="0"/>
              </a:rPr>
              <a:t>2014 Intensity Guidance</a:t>
            </a:r>
            <a:endParaRPr lang="en-US" sz="4000" dirty="0">
              <a:latin typeface="Calibri" pitchFamily="34" charset="0"/>
            </a:endParaRPr>
          </a:p>
        </p:txBody>
      </p:sp>
      <p:sp>
        <p:nvSpPr>
          <p:cNvPr id="10" name="Text Box 19"/>
          <p:cNvSpPr txBox="1">
            <a:spLocks noChangeArrowheads="1"/>
          </p:cNvSpPr>
          <p:nvPr/>
        </p:nvSpPr>
        <p:spPr bwMode="auto">
          <a:xfrm>
            <a:off x="6629400" y="1288836"/>
            <a:ext cx="2438400" cy="429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Official forecasts performed better than the guidance early, and near the best guidance from 36 to 96 h. 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9B2934"/>
                </a:solidFill>
                <a:latin typeface="Arial" pitchFamily="-110" charset="0"/>
              </a:rPr>
              <a:t>FSSE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 and IVCN best guidance through 72 h, then </a:t>
            </a:r>
            <a:r>
              <a:rPr lang="en-US" sz="1400" i="1" dirty="0" smtClean="0">
                <a:solidFill>
                  <a:srgbClr val="C00000"/>
                </a:solidFill>
                <a:latin typeface="Arial" pitchFamily="-110" charset="0"/>
              </a:rPr>
              <a:t>FSSE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 trails.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EE1295"/>
                </a:solidFill>
                <a:latin typeface="Arial" pitchFamily="-110" charset="0"/>
              </a:rPr>
              <a:t>HWRF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 skillful all times, best individual model overall. 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FF0000"/>
                </a:solidFill>
                <a:latin typeface="Arial" pitchFamily="-110" charset="0"/>
              </a:rPr>
              <a:t>DSHP</a:t>
            </a:r>
            <a:r>
              <a:rPr lang="en-US" sz="1400" i="1" dirty="0" smtClean="0">
                <a:solidFill>
                  <a:srgbClr val="7030A0"/>
                </a:solidFill>
                <a:latin typeface="Arial" pitchFamily="-110" charset="0"/>
              </a:rPr>
              <a:t> 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and</a:t>
            </a:r>
            <a:r>
              <a:rPr lang="en-US" sz="1400" i="1" dirty="0" smtClean="0">
                <a:solidFill>
                  <a:srgbClr val="7030A0"/>
                </a:solidFill>
                <a:latin typeface="Arial" pitchFamily="-110" charset="0"/>
              </a:rPr>
              <a:t> LGEM </a:t>
            </a:r>
            <a:r>
              <a:rPr lang="en-US" sz="1400" i="1" dirty="0" smtClean="0">
                <a:solidFill>
                  <a:srgbClr val="FFC000"/>
                </a:solidFill>
                <a:latin typeface="Arial" pitchFamily="-110" charset="0"/>
              </a:rPr>
              <a:t>second tier of models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.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009900"/>
                </a:solidFill>
                <a:latin typeface="Arial" pitchFamily="-110" charset="0"/>
              </a:rPr>
              <a:t>GHMI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 little skill early, but increases with forecast time. Best individual model at days 4 and 5. </a:t>
            </a:r>
          </a:p>
          <a:p>
            <a:pPr eaLnBrk="0" hangingPunct="0">
              <a:spcBef>
                <a:spcPct val="50000"/>
              </a:spcBef>
            </a:pPr>
            <a:r>
              <a:rPr lang="en-US" sz="1400" i="1" dirty="0" smtClean="0">
                <a:solidFill>
                  <a:srgbClr val="0000FF"/>
                </a:solidFill>
                <a:latin typeface="Arial" pitchFamily="-110" charset="0"/>
              </a:rPr>
              <a:t>GFSI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 and especially </a:t>
            </a:r>
            <a:r>
              <a:rPr lang="en-US" sz="1400" i="1" dirty="0" smtClean="0">
                <a:solidFill>
                  <a:srgbClr val="00B0F0"/>
                </a:solidFill>
                <a:latin typeface="Arial" pitchFamily="-110" charset="0"/>
              </a:rPr>
              <a:t>EMXI </a:t>
            </a:r>
            <a:r>
              <a:rPr lang="en-US" sz="1400" i="1" dirty="0" smtClean="0">
                <a:solidFill>
                  <a:srgbClr val="FFAF03"/>
                </a:solidFill>
                <a:latin typeface="Arial" pitchFamily="-110" charset="0"/>
              </a:rPr>
              <a:t>not competitive.</a:t>
            </a:r>
          </a:p>
        </p:txBody>
      </p:sp>
      <p:pic>
        <p:nvPicPr>
          <p:cNvPr id="5" name="Picture 8" descr="NOA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52400"/>
            <a:ext cx="457200" cy="457200"/>
          </a:xfrm>
          <a:prstGeom prst="rect">
            <a:avLst/>
          </a:prstGeom>
          <a:noFill/>
        </p:spPr>
      </p:pic>
      <p:pic>
        <p:nvPicPr>
          <p:cNvPr id="6" name="Picture 5" descr="WSFO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34400" y="152400"/>
            <a:ext cx="463924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0"/>
            <a:ext cx="6400800" cy="48006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842779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23925" y="387350"/>
            <a:ext cx="7305675" cy="9842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JTWC TC Track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Forecasting:</a:t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Primary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Guidance</a:t>
            </a:r>
            <a:endParaRPr lang="en-US" dirty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2400" dirty="0" smtClean="0">
                <a:latin typeface="Arial" charset="0"/>
                <a:cs typeface="Arial" charset="0"/>
              </a:rPr>
              <a:t>Primary consensus – CONW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NAVGEM, GFDN, COAMPS-TC, 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GFS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GEFS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(mean)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HWRF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UKMET, JGSM, JMA TC-EPS (mean), ECMWF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GEFS and HWRF added July 2013</a:t>
            </a:r>
          </a:p>
          <a:p>
            <a:pPr lvl="1"/>
            <a:endParaRPr lang="en-US" altLang="en-US" sz="2400" dirty="0" smtClean="0">
              <a:latin typeface="Arial" charset="0"/>
              <a:cs typeface="Arial" charset="0"/>
            </a:endParaRPr>
          </a:p>
          <a:p>
            <a:r>
              <a:rPr lang="en-US" altLang="en-US" sz="2400" dirty="0" smtClean="0">
                <a:latin typeface="Arial" charset="0"/>
                <a:cs typeface="Arial" charset="0"/>
              </a:rPr>
              <a:t>Other NCEP guidance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GFDL and GFDL ensemble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685800" y="234950"/>
            <a:ext cx="8001000" cy="9842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JTWC TC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Track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Forecasting: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2014 YTD Western North Pacific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717432" y="1224951"/>
          <a:ext cx="7821283" cy="46927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104775" y="6184900"/>
            <a:ext cx="9001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Cases: </a:t>
            </a:r>
            <a:r>
              <a:rPr lang="en-US" b="0"/>
              <a:t>87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64515" name="Rectangle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Summary of 2014 hurricane season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Seasonal forecast verification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Operational highlights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TC track and intensity forecast verification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Operational forecasting issues</a:t>
            </a:r>
          </a:p>
          <a:p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NHC’s “Wish List” for 2015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D25D8-D1CF-4BE2-9F66-5306A2D3037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23925" y="234950"/>
            <a:ext cx="7305675" cy="9842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JTWC TC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Track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Forecasting: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2014 YTD Western North Pacific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569342" y="1212012"/>
          <a:ext cx="8022567" cy="4813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340" name="TextBox 4"/>
          <p:cNvSpPr txBox="1">
            <a:spLocks noChangeArrowheads="1"/>
          </p:cNvSpPr>
          <p:nvPr/>
        </p:nvSpPr>
        <p:spPr bwMode="auto">
          <a:xfrm>
            <a:off x="104775" y="6184900"/>
            <a:ext cx="9001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Cases: </a:t>
            </a:r>
            <a:r>
              <a:rPr lang="en-US" b="0"/>
              <a:t>53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23925" y="234950"/>
            <a:ext cx="7305675" cy="9842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JTWC TC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Intensity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Forecasting: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Primary Guidance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96900" y="1376363"/>
            <a:ext cx="7848600" cy="4419600"/>
          </a:xfrm>
        </p:spPr>
        <p:txBody>
          <a:bodyPr>
            <a:noAutofit/>
          </a:bodyPr>
          <a:lstStyle/>
          <a:p>
            <a:r>
              <a:rPr lang="en-US" altLang="en-US" sz="2400" dirty="0" smtClean="0">
                <a:latin typeface="Arial" charset="0"/>
                <a:cs typeface="Arial" charset="0"/>
              </a:rPr>
              <a:t>Consensus – S5YY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LGEM &amp; Decay SHIPS (w/ 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GFS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member), 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HWRF</a:t>
            </a:r>
            <a:r>
              <a:rPr lang="en-US" altLang="en-US" sz="2400" dirty="0" smtClean="0">
                <a:latin typeface="Arial" charset="0"/>
                <a:cs typeface="Arial" charset="0"/>
              </a:rPr>
              <a:t>, GFDN, COAMPS-TC, CHII</a:t>
            </a:r>
          </a:p>
          <a:p>
            <a:r>
              <a:rPr lang="en-US" altLang="en-US" sz="2400" dirty="0" smtClean="0">
                <a:latin typeface="Arial" charset="0"/>
                <a:cs typeface="Arial" charset="0"/>
              </a:rPr>
              <a:t>Consensus – S5XX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STIPS (w/ </a:t>
            </a:r>
            <a:r>
              <a:rPr lang="en-US" altLang="en-US" sz="2400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GFS</a:t>
            </a:r>
            <a:r>
              <a:rPr lang="en-US" altLang="en-US" sz="2400" dirty="0" smtClean="0">
                <a:latin typeface="Arial" charset="0"/>
                <a:cs typeface="Arial" charset="0"/>
              </a:rPr>
              <a:t> member), GFDN, COAMPS-TC, CHIPS</a:t>
            </a:r>
          </a:p>
          <a:p>
            <a:r>
              <a:rPr lang="en-US" altLang="en-US" sz="2400" dirty="0" smtClean="0">
                <a:latin typeface="Arial" charset="0"/>
                <a:cs typeface="Arial" charset="0"/>
              </a:rPr>
              <a:t>Additional NCEP guidance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HWRF, GFDL, GPMN (GFDL ensemble) -&gt; Interpolated output</a:t>
            </a:r>
          </a:p>
          <a:p>
            <a:pPr lvl="1"/>
            <a:r>
              <a:rPr lang="en-US" altLang="en-US" sz="2400" dirty="0" smtClean="0">
                <a:latin typeface="Arial" charset="0"/>
                <a:cs typeface="Arial" charset="0"/>
              </a:rPr>
              <a:t>GHMI – GFDL forecast with intensity adjustment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23925" y="158750"/>
            <a:ext cx="7305675" cy="9842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JTWC TC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Intensity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Forecasting: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/>
            </a:r>
            <a:b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</a:rPr>
              <a:t>2014 YTD Western North Pacific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10551" y="1186132"/>
          <a:ext cx="8604850" cy="5162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0" y="6318250"/>
          <a:ext cx="8453888" cy="190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56736"/>
                <a:gridCol w="651294"/>
                <a:gridCol w="1462178"/>
                <a:gridCol w="1056736"/>
                <a:gridCol w="1056736"/>
                <a:gridCol w="1056736"/>
                <a:gridCol w="1056736"/>
                <a:gridCol w="1056736"/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CASES: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192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 smtClean="0">
                          <a:effectLst/>
                        </a:rPr>
                        <a:t>          185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178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148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117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304800"/>
            <a:ext cx="9144000" cy="533400"/>
          </a:xfrm>
          <a:prstGeom prst="rect">
            <a:avLst/>
          </a:prstGeom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 anchor="ctr">
            <a:norm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Operational Forecasting Issues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9091" name="Rectangle 5"/>
          <p:cNvSpPr>
            <a:spLocks noGrp="1"/>
          </p:cNvSpPr>
          <p:nvPr>
            <p:ph type="body" idx="1"/>
          </p:nvPr>
        </p:nvSpPr>
        <p:spPr>
          <a:xfrm>
            <a:off x="457200" y="914400"/>
            <a:ext cx="8686800" cy="5486400"/>
          </a:xfrm>
        </p:spPr>
        <p:txBody>
          <a:bodyPr/>
          <a:lstStyle/>
          <a:p>
            <a:pPr marL="609600" indent="-609600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Numerous Atlantic TC genesis false alarms in the GFS, but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underprediction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of genesis in the east Pacific by that model (ECMWF provided better genesis guidance in that basin)</a:t>
            </a:r>
          </a:p>
          <a:p>
            <a:pPr marL="609600" indent="-609600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Genesis, track, and intensity of Hurricane Arthur</a:t>
            </a:r>
          </a:p>
          <a:p>
            <a:pPr marL="609600" indent="-609600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Rapid intensification of several eastern North Pacific TCs, especially Marie and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Odile</a:t>
            </a: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609600" indent="-609600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Forecast track of Hurricane </a:t>
            </a:r>
            <a:r>
              <a:rPr lang="en-US" sz="24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Odile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and lead time for warning</a:t>
            </a:r>
          </a:p>
          <a:p>
            <a:pPr marL="609600" indent="-609600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Genesis and intensification of Hurricane Gonzalo</a:t>
            </a:r>
          </a:p>
          <a:p>
            <a:pPr marL="609600" indent="-609600"/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Limited real-time comparisons of operational vs. high-res (parallel) GFS</a:t>
            </a:r>
          </a:p>
          <a:p>
            <a:pPr marL="609600" indent="-609600"/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D25D8-D1CF-4BE2-9F66-5306A2D3037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90720-37FC-444A-88FE-28152027476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50" y="76200"/>
            <a:ext cx="857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June, the GFS persistently predicted a false alarm TC in NW </a:t>
            </a:r>
            <a:r>
              <a:rPr lang="en-US" dirty="0" err="1" smtClean="0"/>
              <a:t>Carib</a:t>
            </a:r>
            <a:r>
              <a:rPr lang="en-US" dirty="0" smtClean="0"/>
              <a:t>/SE Gulf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930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41292-2F17-4B93-89E1-16DE8F49457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29000"/>
            <a:ext cx="54864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334000"/>
            <a:ext cx="365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Excerpted from the TWO at 1800 UTC 8/26/14:</a:t>
            </a:r>
          </a:p>
          <a:p>
            <a:endParaRPr lang="en-US" sz="1000" dirty="0" smtClean="0"/>
          </a:p>
          <a:p>
            <a:r>
              <a:rPr lang="en-US" sz="1000" dirty="0" smtClean="0"/>
              <a:t>“A </a:t>
            </a:r>
            <a:r>
              <a:rPr lang="en-US" sz="1000" dirty="0"/>
              <a:t>tropical wave is forecast to move off the west coast of </a:t>
            </a:r>
            <a:r>
              <a:rPr lang="en-US" sz="1000" dirty="0" smtClean="0"/>
              <a:t>Africa late </a:t>
            </a:r>
            <a:r>
              <a:rPr lang="en-US" sz="1000" dirty="0"/>
              <a:t>this week. Conditions appear to be favorable for </a:t>
            </a:r>
            <a:r>
              <a:rPr lang="en-US" sz="1000" dirty="0" smtClean="0"/>
              <a:t>some development </a:t>
            </a:r>
            <a:r>
              <a:rPr lang="en-US" sz="1000" dirty="0"/>
              <a:t>thereafter while the system moves westward at 10 to </a:t>
            </a:r>
            <a:r>
              <a:rPr lang="en-US" sz="1000" dirty="0" smtClean="0"/>
              <a:t>15 mph </a:t>
            </a:r>
            <a:r>
              <a:rPr lang="en-US" sz="1000" dirty="0"/>
              <a:t>across the eastern Atlantic.</a:t>
            </a:r>
          </a:p>
          <a:p>
            <a:r>
              <a:rPr lang="en-US" sz="1000" dirty="0"/>
              <a:t>* Formation chance through 48 hours...low...near 0 percent.</a:t>
            </a:r>
          </a:p>
          <a:p>
            <a:r>
              <a:rPr lang="en-US" sz="1000" dirty="0"/>
              <a:t>* Formation chance through </a:t>
            </a:r>
            <a:r>
              <a:rPr lang="en-US" sz="1000" dirty="0" smtClean="0"/>
              <a:t>5 days</a:t>
            </a:r>
            <a:r>
              <a:rPr lang="en-US" sz="1000" dirty="0"/>
              <a:t>...medium...40 percent</a:t>
            </a:r>
            <a:r>
              <a:rPr lang="en-US" sz="1000" dirty="0" smtClean="0"/>
              <a:t>.”</a:t>
            </a:r>
            <a:endParaRPr lang="en-US" sz="1000" dirty="0"/>
          </a:p>
        </p:txBody>
      </p:sp>
      <p:sp>
        <p:nvSpPr>
          <p:cNvPr id="8" name="TextBox 7"/>
          <p:cNvSpPr txBox="1"/>
          <p:nvPr/>
        </p:nvSpPr>
        <p:spPr>
          <a:xfrm>
            <a:off x="5486400" y="2286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144-h </a:t>
            </a:r>
            <a:r>
              <a:rPr lang="en-US" dirty="0" smtClean="0">
                <a:solidFill>
                  <a:srgbClr val="FF0000"/>
                </a:solidFill>
              </a:rPr>
              <a:t>operational</a:t>
            </a:r>
            <a:r>
              <a:rPr lang="en-US" dirty="0" smtClean="0"/>
              <a:t> GFS forecast of 850 </a:t>
            </a:r>
            <a:r>
              <a:rPr lang="en-US" dirty="0" err="1" smtClean="0"/>
              <a:t>mb</a:t>
            </a:r>
            <a:r>
              <a:rPr lang="en-US" dirty="0" smtClean="0"/>
              <a:t> winds, </a:t>
            </a:r>
            <a:r>
              <a:rPr lang="en-US" dirty="0" err="1" smtClean="0"/>
              <a:t>vorticity</a:t>
            </a:r>
            <a:r>
              <a:rPr lang="en-US" dirty="0" smtClean="0"/>
              <a:t>, and </a:t>
            </a:r>
            <a:r>
              <a:rPr lang="en-US" dirty="0" err="1" smtClean="0"/>
              <a:t>mslp</a:t>
            </a:r>
            <a:r>
              <a:rPr lang="en-US" dirty="0" smtClean="0"/>
              <a:t> from 1200 UTC 8/26/14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838200" y="3676471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144-h </a:t>
            </a:r>
            <a:r>
              <a:rPr lang="en-US" dirty="0" smtClean="0">
                <a:solidFill>
                  <a:srgbClr val="FF0000"/>
                </a:solidFill>
              </a:rPr>
              <a:t>parallel</a:t>
            </a:r>
            <a:r>
              <a:rPr lang="en-US" dirty="0" smtClean="0"/>
              <a:t> </a:t>
            </a:r>
            <a:r>
              <a:rPr lang="en-US" dirty="0"/>
              <a:t>GFS forecast of 850 </a:t>
            </a:r>
            <a:r>
              <a:rPr lang="en-US" dirty="0" err="1"/>
              <a:t>mb</a:t>
            </a:r>
            <a:r>
              <a:rPr lang="en-US" dirty="0"/>
              <a:t> winds, </a:t>
            </a:r>
            <a:r>
              <a:rPr lang="en-US" dirty="0" err="1"/>
              <a:t>vorticity</a:t>
            </a:r>
            <a:r>
              <a:rPr lang="en-US" dirty="0"/>
              <a:t>, and </a:t>
            </a:r>
            <a:r>
              <a:rPr lang="en-US" dirty="0" err="1"/>
              <a:t>mslp</a:t>
            </a:r>
            <a:r>
              <a:rPr lang="en-US" dirty="0"/>
              <a:t> from 1200 UTC 8/26/14</a:t>
            </a:r>
          </a:p>
        </p:txBody>
      </p:sp>
    </p:spTree>
    <p:extLst>
      <p:ext uri="{BB962C8B-B14F-4D97-AF65-F5344CB8AC3E}">
        <p14:creationId xmlns:p14="http://schemas.microsoft.com/office/powerpoint/2010/main" val="42949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41292-2F17-4B93-89E1-16DE8F49457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5400" y="1524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Verifying 850 </a:t>
            </a:r>
            <a:r>
              <a:rPr lang="en-US" dirty="0" err="1" smtClean="0"/>
              <a:t>mb</a:t>
            </a:r>
            <a:r>
              <a:rPr lang="en-US" dirty="0" smtClean="0"/>
              <a:t> winds, </a:t>
            </a:r>
            <a:r>
              <a:rPr lang="en-US" dirty="0" err="1" smtClean="0"/>
              <a:t>vorticity</a:t>
            </a:r>
            <a:r>
              <a:rPr lang="en-US" dirty="0" smtClean="0"/>
              <a:t>, and </a:t>
            </a:r>
            <a:r>
              <a:rPr lang="en-US" dirty="0" err="1" smtClean="0"/>
              <a:t>mslp</a:t>
            </a:r>
            <a:r>
              <a:rPr lang="en-US" dirty="0" smtClean="0"/>
              <a:t> for 120 h: nada!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90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41292-2F17-4B93-89E1-16DE8F49457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3400" y="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dirty="0">
                <a:solidFill>
                  <a:srgbClr val="000000"/>
                </a:solidFill>
              </a:rPr>
              <a:t>Sequence of operational GFS forecasts verifying near the time of genesis of Hurricane </a:t>
            </a:r>
            <a:r>
              <a:rPr lang="en-US" dirty="0" smtClean="0">
                <a:solidFill>
                  <a:srgbClr val="000000"/>
                </a:solidFill>
              </a:rPr>
              <a:t>Arthur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304800"/>
            <a:ext cx="6172200" cy="70842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Model Track Forecasts for Arthur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846D-E8D2-4954-A223-69BE268DC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AutoShape 2" descr="Displaying al012014.gif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027" name="Picture 3" descr="C:\Users\hsuops\AppData\Local\Temp\1\al012014.g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4" t="1957" r="6505" b="2334"/>
          <a:stretch/>
        </p:blipFill>
        <p:spPr bwMode="auto">
          <a:xfrm>
            <a:off x="609600" y="838200"/>
            <a:ext cx="3700733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suops\AppData\Local\Temp\1\al012014-1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2" t="3462" r="6893" b="2333"/>
          <a:stretch/>
        </p:blipFill>
        <p:spPr bwMode="auto">
          <a:xfrm>
            <a:off x="4741785" y="914400"/>
            <a:ext cx="3737871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suops\AppData\Local\Temp\1\al012014-2.g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6" t="3312" r="7282" b="2333"/>
          <a:stretch/>
        </p:blipFill>
        <p:spPr bwMode="auto">
          <a:xfrm>
            <a:off x="609600" y="3681854"/>
            <a:ext cx="3705726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hsuops\AppData\Local\Temp\1\al012014-3.g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8" t="1806" r="7476" b="2033"/>
          <a:stretch/>
        </p:blipFill>
        <p:spPr bwMode="auto">
          <a:xfrm>
            <a:off x="4773612" y="3733800"/>
            <a:ext cx="3601748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58445" y="1647141"/>
            <a:ext cx="5465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GFS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36162" y="1647141"/>
            <a:ext cx="9788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ECMWF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58445" y="3695639"/>
            <a:ext cx="77515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HWRF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36793" y="3685739"/>
            <a:ext cx="74960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TVCA</a:t>
            </a:r>
          </a:p>
        </p:txBody>
      </p:sp>
    </p:spTree>
    <p:extLst>
      <p:ext uri="{BB962C8B-B14F-4D97-AF65-F5344CB8AC3E}">
        <p14:creationId xmlns:p14="http://schemas.microsoft.com/office/powerpoint/2010/main" val="202389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3" y="457200"/>
            <a:ext cx="6172200" cy="64412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NHC Track Forecasts for Arthur</a:t>
            </a:r>
            <a:endParaRPr lang="en-US" b="1" dirty="0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 t="3447" b="4665"/>
          <a:stretch/>
        </p:blipFill>
        <p:spPr bwMode="auto">
          <a:xfrm>
            <a:off x="1295400" y="1371600"/>
            <a:ext cx="5976935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91AF-E54D-BB4B-B303-7A84545C21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62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/>
          </p:cNvSpPr>
          <p:nvPr>
            <p:ph type="body" idx="4294967295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Below average number of named storms, 8 (fewest since 1997), but near average numbers of hurricanes and major hurricanes, 6 &amp; 2 respectively (due to an uptick in activity in October)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Lack of activity in the deep Tropics, and only 1 tropical storm in the Gulf of Mexico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Gonzalo was the strongest Atlantic hurricane since Igor of 2010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Two landfalls in Bermuda within 6 days (Fay and Gonzalo)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One U.S. hurricane landfall, Arthur – the earliest hurricane on record to make landfall in North Carolina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Ninth consecutive year with no major hurricane landfalls in the U.S. or hurricane landfalls in Florida – both records</a:t>
            </a:r>
          </a:p>
          <a:p>
            <a:pPr>
              <a:lnSpc>
                <a:spcPct val="90000"/>
              </a:lnSpc>
            </a:pPr>
            <a:endParaRPr lang="en-US" sz="24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635" name="Rectangle 6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2014 Atlantic Season Facts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D25D8-D1CF-4BE2-9F66-5306A2D3037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381000"/>
            <a:ext cx="6172200" cy="6512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Model Intensity Forecasts for Arthur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69846D-E8D2-4954-A223-69BE268DCDE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333102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30" y="990600"/>
            <a:ext cx="3331029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810000"/>
            <a:ext cx="333102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307" y="3810000"/>
            <a:ext cx="3331028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971800" y="1219200"/>
            <a:ext cx="114300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Decay-SHIPS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56128" y="1295400"/>
            <a:ext cx="8400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LGEM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53249" y="4050268"/>
            <a:ext cx="7853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HWRF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8949" y="3974068"/>
            <a:ext cx="67105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IVCN</a:t>
            </a:r>
          </a:p>
        </p:txBody>
      </p:sp>
    </p:spTree>
    <p:extLst>
      <p:ext uri="{BB962C8B-B14F-4D97-AF65-F5344CB8AC3E}">
        <p14:creationId xmlns:p14="http://schemas.microsoft.com/office/powerpoint/2010/main" val="643957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941785"/>
            <a:ext cx="6172200" cy="70723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NHC Intensity Forecasts for Arthur</a:t>
            </a:r>
            <a:endParaRPr lang="en-US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791" y="1649017"/>
            <a:ext cx="5067385" cy="4173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491AF-E54D-BB4B-B303-7A84545C21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97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41292-2F17-4B93-89E1-16DE8F49457C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064" y="0"/>
            <a:ext cx="525293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6800" y="152400"/>
            <a:ext cx="7086600" cy="381000"/>
          </a:xfrm>
          <a:prstGeom prst="rect">
            <a:avLst/>
          </a:prstGeom>
          <a:solidFill>
            <a:srgbClr val="DDDDDD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Rapid Intensification of Hurricane Marie, August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9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41292-2F17-4B93-89E1-16DE8F49457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95250"/>
            <a:ext cx="8096250" cy="6667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1219200"/>
            <a:ext cx="57150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 </a:t>
            </a:r>
            <a:r>
              <a:rPr lang="en-US" sz="1200" dirty="0" err="1" smtClean="0"/>
              <a:t>Prob</a:t>
            </a:r>
            <a:r>
              <a:rPr lang="en-US" sz="1200" dirty="0" smtClean="0"/>
              <a:t> </a:t>
            </a:r>
            <a:r>
              <a:rPr lang="en-US" sz="1200" dirty="0"/>
              <a:t>of RI for 25 </a:t>
            </a:r>
            <a:r>
              <a:rPr lang="en-US" sz="1200" dirty="0" err="1"/>
              <a:t>kt</a:t>
            </a:r>
            <a:r>
              <a:rPr lang="en-US" sz="1200" dirty="0"/>
              <a:t> RI threshold=    51% is   3.9 times the sample mean(13.1%)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Prob</a:t>
            </a:r>
            <a:r>
              <a:rPr lang="en-US" sz="1200" dirty="0"/>
              <a:t> of RI for 30 </a:t>
            </a:r>
            <a:r>
              <a:rPr lang="en-US" sz="1200" dirty="0" err="1"/>
              <a:t>kt</a:t>
            </a:r>
            <a:r>
              <a:rPr lang="en-US" sz="1200" dirty="0"/>
              <a:t> RI threshold=    33% is   3.8 times the sample mean( 8.7%)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Prob</a:t>
            </a:r>
            <a:r>
              <a:rPr lang="en-US" sz="1200" dirty="0"/>
              <a:t> of RI for 35 </a:t>
            </a:r>
            <a:r>
              <a:rPr lang="en-US" sz="1200" dirty="0" err="1"/>
              <a:t>kt</a:t>
            </a:r>
            <a:r>
              <a:rPr lang="en-US" sz="1200" dirty="0"/>
              <a:t> RI threshold=    27% is   4.4 times the sample mean( 6.0%)</a:t>
            </a:r>
          </a:p>
          <a:p>
            <a:r>
              <a:rPr lang="en-US" sz="1200" dirty="0"/>
              <a:t> </a:t>
            </a:r>
            <a:r>
              <a:rPr lang="en-US" sz="1200" dirty="0" err="1"/>
              <a:t>Prob</a:t>
            </a:r>
            <a:r>
              <a:rPr lang="en-US" sz="1200" dirty="0"/>
              <a:t> of RI for 40 </a:t>
            </a:r>
            <a:r>
              <a:rPr lang="en-US" sz="1200" dirty="0" err="1"/>
              <a:t>kt</a:t>
            </a:r>
            <a:r>
              <a:rPr lang="en-US" sz="1200" dirty="0"/>
              <a:t> RI threshold=    23% is   5.3 times the sample mean( 4.3%)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2743200" y="2438400"/>
            <a:ext cx="1981200" cy="0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9" idx="1"/>
          </p:cNvCxnSpPr>
          <p:nvPr/>
        </p:nvCxnSpPr>
        <p:spPr>
          <a:xfrm flipH="1">
            <a:off x="3429000" y="2668489"/>
            <a:ext cx="1247592" cy="227111"/>
          </a:xfrm>
          <a:prstGeom prst="straightConnector1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88544" y="2280024"/>
            <a:ext cx="10264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Observed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76592" y="2514600"/>
            <a:ext cx="1495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Official Forecast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28600"/>
            <a:ext cx="7391400" cy="381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Intensity Model Guidance for Hurricane Marie, 0600 UTC 8/23/14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5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41292-2F17-4B93-89E1-16DE8F49457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0007" y="853440"/>
            <a:ext cx="4503993" cy="4023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853440"/>
            <a:ext cx="4609286" cy="40233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5446693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(a) Selected official track forecasts (cyan lines) for Hurricane </a:t>
            </a:r>
            <a:r>
              <a:rPr lang="en-US" sz="1400" dirty="0" err="1"/>
              <a:t>Odile</a:t>
            </a:r>
            <a:r>
              <a:rPr lang="en-US" sz="1400" dirty="0"/>
              <a:t>, 10-18 September 2014.  The best track is given by the white line with positions at 6 h intervals. (b) Polar plot of model biases </a:t>
            </a:r>
            <a:r>
              <a:rPr lang="en-US" sz="1400" dirty="0" smtClean="0"/>
              <a:t>of forecast </a:t>
            </a:r>
            <a:r>
              <a:rPr lang="en-US" sz="1400" dirty="0"/>
              <a:t>track errors (in n mi) from the official forecasts (black), GFSI (dark blue), EMXI (light blue), TVCE (gold), and FSSE (red).</a:t>
            </a:r>
          </a:p>
        </p:txBody>
      </p:sp>
      <p:sp>
        <p:nvSpPr>
          <p:cNvPr id="9" name="Rectangle 8"/>
          <p:cNvSpPr/>
          <p:nvPr/>
        </p:nvSpPr>
        <p:spPr>
          <a:xfrm>
            <a:off x="1905000" y="4812268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(a)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6006" y="4800600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(b)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" y="152400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Left (westward) and slow bias of forecast for </a:t>
            </a:r>
            <a:r>
              <a:rPr lang="en-US" dirty="0" err="1" smtClean="0"/>
              <a:t>Odile</a:t>
            </a:r>
            <a:r>
              <a:rPr lang="en-US" dirty="0" smtClean="0"/>
              <a:t> resulted in less than desired warning lead time for the landfall of a major hurricane in Cabo San Lucas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20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41292-2F17-4B93-89E1-16DE8F49457C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Sequence of operational GFS forecasts verifying near the time of genesis of Hurricane Gonzalo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75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41292-2F17-4B93-89E1-16DE8F49457C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486400" y="76200"/>
            <a:ext cx="28194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132-h </a:t>
            </a:r>
            <a:r>
              <a:rPr lang="en-US" dirty="0">
                <a:solidFill>
                  <a:srgbClr val="FF0000"/>
                </a:solidFill>
              </a:rPr>
              <a:t>operational</a:t>
            </a:r>
            <a:r>
              <a:rPr lang="en-US" dirty="0"/>
              <a:t> GFS forecast of 850 </a:t>
            </a:r>
            <a:r>
              <a:rPr lang="en-US" dirty="0" err="1"/>
              <a:t>mb</a:t>
            </a:r>
            <a:r>
              <a:rPr lang="en-US" dirty="0"/>
              <a:t> winds, </a:t>
            </a:r>
            <a:r>
              <a:rPr lang="en-US" dirty="0" err="1"/>
              <a:t>vorticity</a:t>
            </a:r>
            <a:r>
              <a:rPr lang="en-US" dirty="0"/>
              <a:t>, and </a:t>
            </a:r>
            <a:r>
              <a:rPr lang="en-US" dirty="0" err="1"/>
              <a:t>mslp</a:t>
            </a:r>
            <a:r>
              <a:rPr lang="en-US" dirty="0"/>
              <a:t> from </a:t>
            </a:r>
            <a:r>
              <a:rPr lang="en-US" dirty="0" smtClean="0"/>
              <a:t>1800 </a:t>
            </a:r>
            <a:r>
              <a:rPr lang="en-US" dirty="0"/>
              <a:t>UTC </a:t>
            </a:r>
            <a:r>
              <a:rPr lang="en-US" dirty="0" smtClean="0"/>
              <a:t>10/11/14, about 6 h before the genesis of Gonzalo near the Leeward Islands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38200" y="4438471"/>
            <a:ext cx="2819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132-h </a:t>
            </a:r>
            <a:r>
              <a:rPr lang="en-US" dirty="0" smtClean="0">
                <a:solidFill>
                  <a:srgbClr val="FF0000"/>
                </a:solidFill>
              </a:rPr>
              <a:t>parallel</a:t>
            </a:r>
            <a:r>
              <a:rPr lang="en-US" dirty="0" smtClean="0"/>
              <a:t> GFS </a:t>
            </a:r>
            <a:r>
              <a:rPr lang="en-US" dirty="0"/>
              <a:t>forecast of 850 </a:t>
            </a:r>
            <a:r>
              <a:rPr lang="en-US" dirty="0" err="1"/>
              <a:t>mb</a:t>
            </a:r>
            <a:r>
              <a:rPr lang="en-US" dirty="0"/>
              <a:t> winds, </a:t>
            </a:r>
            <a:r>
              <a:rPr lang="en-US" dirty="0" err="1"/>
              <a:t>vorticity</a:t>
            </a:r>
            <a:r>
              <a:rPr lang="en-US" dirty="0"/>
              <a:t>, and </a:t>
            </a:r>
            <a:r>
              <a:rPr lang="en-US" dirty="0" err="1"/>
              <a:t>mslp</a:t>
            </a:r>
            <a:r>
              <a:rPr lang="en-US" dirty="0"/>
              <a:t> from 1800 UTC </a:t>
            </a:r>
            <a:r>
              <a:rPr lang="en-US" dirty="0" smtClean="0"/>
              <a:t>10/11/14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3429000"/>
            <a:ext cx="5486400" cy="3429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07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0" y="152400"/>
            <a:ext cx="9144000" cy="762000"/>
          </a:xfrm>
          <a:prstGeom prst="rect">
            <a:avLst/>
          </a:prstGeom>
          <a:effectLst>
            <a:outerShdw dist="35921" dir="2700000" algn="ctr" rotWithShape="0">
              <a:schemeClr val="tx1">
                <a:alpha val="74997"/>
              </a:schemeClr>
            </a:outerShdw>
          </a:effectLst>
        </p:spPr>
        <p:txBody>
          <a:bodyPr anchor="ctr">
            <a:no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28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Some marine modeling input from the Tropical Analysis and Forecast Branch’s Scott Stripling: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D25D8-D1CF-4BE2-9F66-5306A2D3037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838200" y="1085195"/>
            <a:ext cx="7315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rgbClr val="FFFF00"/>
                </a:solidFill>
              </a:rPr>
              <a:t>In regards to </a:t>
            </a:r>
            <a:r>
              <a:rPr lang="en-US" sz="2000" dirty="0" smtClean="0">
                <a:solidFill>
                  <a:srgbClr val="FFFF00"/>
                </a:solidFill>
              </a:rPr>
              <a:t>my requests from last </a:t>
            </a:r>
            <a:r>
              <a:rPr lang="en-US" sz="2000" dirty="0">
                <a:solidFill>
                  <a:srgbClr val="FFFF00"/>
                </a:solidFill>
              </a:rPr>
              <a:t>year, all points but the last have been addressed in recent MWW upgrades. </a:t>
            </a:r>
            <a:r>
              <a:rPr lang="en-US" sz="2000" dirty="0" smtClean="0">
                <a:solidFill>
                  <a:srgbClr val="FFFF00"/>
                </a:solidFill>
              </a:rPr>
              <a:t> However</a:t>
            </a:r>
            <a:r>
              <a:rPr lang="en-US" sz="2000" dirty="0">
                <a:solidFill>
                  <a:srgbClr val="FFFF00"/>
                </a:solidFill>
              </a:rPr>
              <a:t>, I am unsure of </a:t>
            </a:r>
            <a:r>
              <a:rPr lang="en-US" sz="2000" dirty="0" smtClean="0">
                <a:solidFill>
                  <a:srgbClr val="FFFF00"/>
                </a:solidFill>
              </a:rPr>
              <a:t>the status </a:t>
            </a:r>
            <a:r>
              <a:rPr lang="en-US" sz="2000" dirty="0">
                <a:solidFill>
                  <a:srgbClr val="FFFF00"/>
                </a:solidFill>
              </a:rPr>
              <a:t>of expanded spectral point data being made available to the field. </a:t>
            </a:r>
            <a:r>
              <a:rPr lang="en-US" sz="2000" dirty="0" smtClean="0">
                <a:solidFill>
                  <a:srgbClr val="FFFF00"/>
                </a:solidFill>
              </a:rPr>
              <a:t> I </a:t>
            </a:r>
            <a:r>
              <a:rPr lang="en-US" sz="2000" dirty="0">
                <a:solidFill>
                  <a:srgbClr val="FFFF00"/>
                </a:solidFill>
              </a:rPr>
              <a:t>have remarked several times in recent years </a:t>
            </a:r>
            <a:r>
              <a:rPr lang="en-US" sz="2000" dirty="0" smtClean="0">
                <a:solidFill>
                  <a:srgbClr val="FFFF00"/>
                </a:solidFill>
              </a:rPr>
              <a:t>that the </a:t>
            </a:r>
            <a:r>
              <a:rPr lang="en-US" sz="2000" dirty="0">
                <a:solidFill>
                  <a:srgbClr val="FFFF00"/>
                </a:solidFill>
              </a:rPr>
              <a:t>generation of spectral output from WW3 was one of the biggest advances in wave model guidance to the field in my career</a:t>
            </a:r>
            <a:r>
              <a:rPr lang="en-US" sz="2000" dirty="0" smtClean="0">
                <a:solidFill>
                  <a:srgbClr val="FFFF00"/>
                </a:solidFill>
              </a:rPr>
              <a:t>.  WW3 </a:t>
            </a:r>
            <a:r>
              <a:rPr lang="en-US" sz="2000" dirty="0">
                <a:solidFill>
                  <a:srgbClr val="FFFF00"/>
                </a:solidFill>
              </a:rPr>
              <a:t>point output is available on the EMC web site but is still not available within NMAP or AWIPS2. Older builds of AWIPS </a:t>
            </a:r>
            <a:r>
              <a:rPr lang="en-US" sz="2000" dirty="0" smtClean="0">
                <a:solidFill>
                  <a:srgbClr val="FFFF00"/>
                </a:solidFill>
              </a:rPr>
              <a:t>did have </a:t>
            </a:r>
            <a:r>
              <a:rPr lang="en-US" sz="2000" dirty="0">
                <a:solidFill>
                  <a:srgbClr val="FFFF00"/>
                </a:solidFill>
              </a:rPr>
              <a:t>the ability to display point data in time series format for numerous variables, including SWH and P, but this is not </a:t>
            </a:r>
            <a:r>
              <a:rPr lang="en-US" sz="2000" dirty="0" smtClean="0">
                <a:solidFill>
                  <a:srgbClr val="FFFF00"/>
                </a:solidFill>
              </a:rPr>
              <a:t>longer available </a:t>
            </a:r>
            <a:r>
              <a:rPr lang="en-US" sz="2000" dirty="0">
                <a:solidFill>
                  <a:srgbClr val="FFFF00"/>
                </a:solidFill>
              </a:rPr>
              <a:t>via the volume browser in AWIPS2. </a:t>
            </a:r>
            <a:r>
              <a:rPr lang="en-US" sz="2000" dirty="0" smtClean="0">
                <a:solidFill>
                  <a:srgbClr val="FFFF00"/>
                </a:solidFill>
              </a:rPr>
              <a:t> </a:t>
            </a:r>
            <a:r>
              <a:rPr lang="en-US" sz="2000" i="1" dirty="0" smtClean="0">
                <a:solidFill>
                  <a:srgbClr val="FF0000"/>
                </a:solidFill>
              </a:rPr>
              <a:t>Request </a:t>
            </a:r>
            <a:r>
              <a:rPr lang="en-US" sz="2000" i="1" dirty="0">
                <a:solidFill>
                  <a:srgbClr val="FF0000"/>
                </a:solidFill>
              </a:rPr>
              <a:t>to restore this </a:t>
            </a:r>
            <a:r>
              <a:rPr lang="en-US" sz="2000" i="1" dirty="0" smtClean="0">
                <a:solidFill>
                  <a:srgbClr val="FF0000"/>
                </a:solidFill>
              </a:rPr>
              <a:t>feature, </a:t>
            </a:r>
            <a:r>
              <a:rPr lang="en-US" sz="2000" i="1" dirty="0">
                <a:solidFill>
                  <a:srgbClr val="FF0000"/>
                </a:solidFill>
              </a:rPr>
              <a:t>and expand to see full spectral output for a </a:t>
            </a:r>
            <a:r>
              <a:rPr lang="en-US" sz="2000" i="1" dirty="0" smtClean="0">
                <a:solidFill>
                  <a:srgbClr val="FF0000"/>
                </a:solidFill>
              </a:rPr>
              <a:t>handful of pre-determined </a:t>
            </a:r>
            <a:r>
              <a:rPr lang="en-US" sz="2000" i="1" dirty="0">
                <a:solidFill>
                  <a:srgbClr val="FF0000"/>
                </a:solidFill>
              </a:rPr>
              <a:t>data points across the OPC and NHC domains.</a:t>
            </a:r>
          </a:p>
        </p:txBody>
      </p:sp>
    </p:spTree>
    <p:extLst>
      <p:ext uri="{BB962C8B-B14F-4D97-AF65-F5344CB8AC3E}">
        <p14:creationId xmlns:p14="http://schemas.microsoft.com/office/powerpoint/2010/main" val="13715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Grp="1"/>
          </p:cNvSpPr>
          <p:nvPr>
            <p:ph type="title" idx="4294967295"/>
          </p:nvPr>
        </p:nvSpPr>
        <p:spPr>
          <a:xfrm>
            <a:off x="457200" y="92075"/>
            <a:ext cx="8153400" cy="746125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NHC’s Wish List for 2015</a:t>
            </a:r>
          </a:p>
        </p:txBody>
      </p:sp>
      <p:sp>
        <p:nvSpPr>
          <p:cNvPr id="101379" name="Rectangle 7"/>
          <p:cNvSpPr>
            <a:spLocks noGrp="1"/>
          </p:cNvSpPr>
          <p:nvPr>
            <p:ph type="body" idx="4294967295"/>
          </p:nvPr>
        </p:nvSpPr>
        <p:spPr>
          <a:xfrm>
            <a:off x="457200" y="762000"/>
            <a:ext cx="8686800" cy="5791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Improved guidance from the GFS (fingers crossed!)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Additional upgrades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 the GFS ensemble</a:t>
            </a:r>
          </a:p>
          <a:p>
            <a:pPr lvl="0">
              <a:lnSpc>
                <a:spcPct val="90000"/>
              </a:lnSpc>
            </a:pPr>
            <a:r>
              <a:rPr lang="en-US" sz="22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Probabilistic genesis guidance from global models (Peng)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Continued improvements to the HWRF (resolution, initialization, physics)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At least 1 more implementation of the GFDL Hurricane Model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 and 7-day forecasts from HWRF and GFDL (2016?)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Implement </a:t>
            </a:r>
            <a:r>
              <a:rPr lang="en-US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NHC's new global version of the TC-vitals code as part of the GFS processing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system</a:t>
            </a:r>
          </a:p>
          <a:p>
            <a:pPr>
              <a:lnSpc>
                <a:spcPct val="90000"/>
              </a:lnSpc>
            </a:pP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2nd run of p-surge-2 model needed on WCOSS.  Currently we have one slot per synoptic time.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Provide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subset of variables for large ensembles and high-resolution deterministic model output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Better </a:t>
            </a:r>
            <a:r>
              <a:rPr lang="en-US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timing of model implementations to reduce burden on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bandwidth, storage </a:t>
            </a:r>
            <a:r>
              <a:rPr lang="en-US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of parallel 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grids, and staff.  </a:t>
            </a:r>
            <a:r>
              <a:rPr lang="en-US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Currently NHC is participating in 3 simultaneous model evaluations (GFS, </a:t>
            </a:r>
            <a:r>
              <a:rPr lang="en-US" sz="2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WaveWatch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Hurricane Wave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90720-37FC-444A-88FE-28152027476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>
            <a:lum/>
          </a:blip>
          <a:srcRect/>
          <a:stretch>
            <a:fillRect t="-38000" b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8" descr="NOA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15240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3" name="Picture 4" descr="WSFO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152400"/>
            <a:ext cx="9271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10"/>
          <p:cNvSpPr>
            <a:spLocks noGrp="1"/>
          </p:cNvSpPr>
          <p:nvPr>
            <p:ph type="ctrTitle" idx="4294967295"/>
          </p:nvPr>
        </p:nvSpPr>
        <p:spPr>
          <a:xfrm>
            <a:off x="685800" y="1066800"/>
            <a:ext cx="777240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600" dirty="0" smtClean="0">
                <a:solidFill>
                  <a:srgbClr val="FFFF00"/>
                </a:solidFill>
              </a:rPr>
              <a:t>Many Thanks to:</a:t>
            </a:r>
          </a:p>
        </p:txBody>
      </p:sp>
      <p:sp>
        <p:nvSpPr>
          <p:cNvPr id="14341" name="Rectangle 11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marL="0" indent="0" algn="ctr" eaLnBrk="1" hangingPunct="1">
              <a:buFont typeface="Arial" charset="0"/>
              <a:buNone/>
              <a:defRPr/>
            </a:pPr>
            <a:r>
              <a:rPr lang="en-US" dirty="0" smtClean="0">
                <a:solidFill>
                  <a:srgbClr val="FFFF00"/>
                </a:solidFill>
              </a:rPr>
              <a:t>John </a:t>
            </a:r>
            <a:r>
              <a:rPr lang="en-US" dirty="0" err="1" smtClean="0">
                <a:solidFill>
                  <a:srgbClr val="FFFF00"/>
                </a:solidFill>
              </a:rPr>
              <a:t>Cangialosi</a:t>
            </a:r>
            <a:r>
              <a:rPr lang="en-US" dirty="0" smtClean="0">
                <a:solidFill>
                  <a:srgbClr val="FFFF00"/>
                </a:solidFill>
              </a:rPr>
              <a:t> &amp; others at NHC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E90720-37FC-444A-88FE-28152027476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D25D8-D1CF-4BE2-9F66-5306A2D3037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38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413449"/>
              </p:ext>
            </p:extLst>
          </p:nvPr>
        </p:nvGraphicFramePr>
        <p:xfrm>
          <a:off x="0" y="3"/>
          <a:ext cx="9144000" cy="6857996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049956"/>
                <a:gridCol w="1374108"/>
                <a:gridCol w="1885383"/>
                <a:gridCol w="1346703"/>
                <a:gridCol w="1256923"/>
                <a:gridCol w="987583"/>
                <a:gridCol w="1243344"/>
              </a:tblGrid>
              <a:tr h="767548">
                <a:tc gridSpan="7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2014 </a:t>
                      </a:r>
                      <a:r>
                        <a:rPr lang="en-US" sz="2400" dirty="0">
                          <a:effectLst/>
                        </a:rPr>
                        <a:t>Atlantic Basin Tropical </a:t>
                      </a:r>
                      <a:r>
                        <a:rPr lang="en-US" sz="2400" dirty="0" smtClean="0">
                          <a:effectLst/>
                        </a:rPr>
                        <a:t>Cyclones - </a:t>
                      </a:r>
                      <a:r>
                        <a:rPr lang="en-US" sz="2400" i="1" dirty="0" smtClean="0">
                          <a:effectLst/>
                        </a:rPr>
                        <a:t>Preliminary</a:t>
                      </a:r>
                      <a:endParaRPr lang="en-US" sz="2400" i="1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947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Type/Cat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Name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Dates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Max Wind (mph)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Min </a:t>
                      </a:r>
                      <a:r>
                        <a:rPr lang="en-US" sz="1600" dirty="0">
                          <a:effectLst/>
                        </a:rPr>
                        <a:t>Press (mb)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Deaths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Damage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  <a:tr h="588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Calibri" panose="020F0502020204030204" pitchFamily="34" charset="0"/>
                          <a:ea typeface="Cambria"/>
                          <a:cs typeface="Times New Roman"/>
                        </a:rPr>
                        <a:t>H2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Arthur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 – 5 Jul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100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</a:rPr>
                        <a:t>973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/>
                          <a:cs typeface="Times New Roman"/>
                        </a:rPr>
                        <a:t>~$21 million</a:t>
                      </a:r>
                      <a:endParaRPr lang="en-US" sz="160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  <a:tr h="588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TD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Two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21 – 23 Jul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35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  <a:ea typeface="Cambria"/>
                          <a:cs typeface="Times New Roman"/>
                        </a:rPr>
                        <a:t>1012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  <a:tr h="588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H1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Bertha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 – 6 Aug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80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</a:rPr>
                        <a:t>998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/>
                          <a:cs typeface="Times New Roman"/>
                        </a:rPr>
                        <a:t>2</a:t>
                      </a:r>
                      <a:endParaRPr lang="en-US" sz="160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  <a:tr h="588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H1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Cristobal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23 – 29 Aug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85 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  <a:ea typeface="Cambria"/>
                          <a:cs typeface="Times New Roman"/>
                        </a:rPr>
                        <a:t>970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Cambria"/>
                          <a:cs typeface="Times New Roman"/>
                        </a:rPr>
                        <a:t>7</a:t>
                      </a:r>
                      <a:endParaRPr lang="en-US" sz="1600" dirty="0">
                        <a:effectLst/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  <a:tr h="588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TS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Dolly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 – 3 Sep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  <a:ea typeface="Cambria"/>
                          <a:cs typeface="Times New Roman"/>
                        </a:rPr>
                        <a:t>1002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  <a:tr h="588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H3 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Edouard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11 – 19 Sep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115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</a:rPr>
                        <a:t>955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  <a:tr h="588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H1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Fay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10 – 13 Oct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75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</a:rPr>
                        <a:t>986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  <a:tr h="58841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>
                          <a:effectLst/>
                          <a:latin typeface="+mn-lt"/>
                          <a:ea typeface="+mn-ea"/>
                          <a:cs typeface="+mn-cs"/>
                        </a:rPr>
                        <a:t>H4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  <a:ea typeface="Cambria"/>
                          <a:cs typeface="Times New Roman"/>
                        </a:rPr>
                        <a:t>Gonzalo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  <a:ea typeface="Cambria"/>
                          <a:cs typeface="Times New Roman"/>
                        </a:rPr>
                        <a:t>12 – 19 Oct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  <a:ea typeface="Cambria"/>
                          <a:cs typeface="Times New Roman"/>
                        </a:rPr>
                        <a:t>145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  <a:ea typeface="Cambria"/>
                          <a:cs typeface="Times New Roman"/>
                        </a:rPr>
                        <a:t>940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  <a:tr h="5884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TS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Hanna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22 -28 Oct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+mj-lt"/>
                          <a:ea typeface="Cambria"/>
                          <a:cs typeface="Times New Roman"/>
                        </a:rPr>
                        <a:t>1000</a:t>
                      </a:r>
                      <a:endParaRPr lang="en-US" sz="1600" dirty="0">
                        <a:effectLst/>
                        <a:latin typeface="+mj-lt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Cambria"/>
                        <a:cs typeface="Times New Roman"/>
                      </a:endParaRPr>
                    </a:p>
                  </a:txBody>
                  <a:tcPr marL="45910" marR="45910" marT="0" marB="0" anchor="ctr"/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D25D8-D1CF-4BE2-9F66-5306A2D3037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9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241292-2F17-4B93-89E1-16DE8F49457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9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074" name="Rectangle 2"/>
          <p:cNvSpPr>
            <a:spLocks noChangeArrowheads="1"/>
          </p:cNvSpPr>
          <p:nvPr/>
        </p:nvSpPr>
        <p:spPr bwMode="auto">
          <a:xfrm>
            <a:off x="76200" y="914400"/>
            <a:ext cx="8991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FFFF00"/>
                </a:solidFill>
                <a:latin typeface="Times New Roman"/>
                <a:ea typeface="ＭＳ Ｐゴシック" pitchFamily="-110" charset="-128"/>
              </a:rPr>
              <a:t>    Season and                   May </a:t>
            </a:r>
            <a:r>
              <a:rPr lang="en-US" sz="2000" b="1" dirty="0" smtClean="0">
                <a:solidFill>
                  <a:srgbClr val="FFFF00"/>
                </a:solidFill>
                <a:latin typeface="Times New Roman"/>
                <a:ea typeface="ＭＳ Ｐゴシック" pitchFamily="-110" charset="-128"/>
              </a:rPr>
              <a:t>2014         </a:t>
            </a:r>
            <a:r>
              <a:rPr lang="en-US" sz="2000" b="1" dirty="0">
                <a:solidFill>
                  <a:srgbClr val="FFFF00"/>
                </a:solidFill>
                <a:latin typeface="Times New Roman"/>
                <a:ea typeface="ＭＳ Ｐゴシック" pitchFamily="-110" charset="-128"/>
              </a:rPr>
              <a:t>Aug </a:t>
            </a:r>
            <a:r>
              <a:rPr lang="en-US" sz="2000" b="1" dirty="0" smtClean="0">
                <a:solidFill>
                  <a:srgbClr val="FFFF00"/>
                </a:solidFill>
                <a:latin typeface="Times New Roman"/>
                <a:ea typeface="ＭＳ Ｐゴシック" pitchFamily="-110" charset="-128"/>
              </a:rPr>
              <a:t>2014        </a:t>
            </a:r>
            <a:r>
              <a:rPr lang="en-US" sz="2000" b="1" dirty="0">
                <a:solidFill>
                  <a:srgbClr val="FFFF00"/>
                </a:solidFill>
                <a:latin typeface="Times New Roman"/>
                <a:ea typeface="ＭＳ Ｐゴシック" pitchFamily="-110" charset="-128"/>
              </a:rPr>
              <a:t>Observed</a:t>
            </a:r>
          </a:p>
          <a:p>
            <a:pPr eaLnBrk="0" hangingPunct="0"/>
            <a:r>
              <a:rPr lang="en-US" sz="2000" b="1" u="sng" dirty="0">
                <a:solidFill>
                  <a:srgbClr val="FFFF00"/>
                </a:solidFill>
                <a:latin typeface="Times New Roman"/>
                <a:ea typeface="ＭＳ Ｐゴシック" pitchFamily="-110" charset="-128"/>
              </a:rPr>
              <a:t>    Activity Type                 Outlook          </a:t>
            </a:r>
            <a:r>
              <a:rPr lang="en-US" sz="2000" b="1" u="sng" dirty="0" err="1">
                <a:solidFill>
                  <a:srgbClr val="FFFF00"/>
                </a:solidFill>
                <a:latin typeface="Times New Roman"/>
                <a:ea typeface="ＭＳ Ｐゴシック" pitchFamily="-110" charset="-128"/>
              </a:rPr>
              <a:t>Outlook</a:t>
            </a:r>
            <a:r>
              <a:rPr lang="en-US" sz="2000" b="1" u="sng" dirty="0">
                <a:solidFill>
                  <a:srgbClr val="FFFF00"/>
                </a:solidFill>
                <a:latin typeface="Times New Roman"/>
                <a:ea typeface="ＭＳ Ｐゴシック" pitchFamily="-110" charset="-128"/>
              </a:rPr>
              <a:t>            Activity         Climatology</a:t>
            </a:r>
          </a:p>
        </p:txBody>
      </p:sp>
      <p:sp>
        <p:nvSpPr>
          <p:cNvPr id="708611" name="Text Box 3"/>
          <p:cNvSpPr txBox="1">
            <a:spLocks noChangeArrowheads="1"/>
          </p:cNvSpPr>
          <p:nvPr/>
        </p:nvSpPr>
        <p:spPr bwMode="auto">
          <a:xfrm>
            <a:off x="76200" y="2057400"/>
            <a:ext cx="891540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Chance Above Average 	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10%                  5%</a:t>
            </a:r>
            <a:r>
              <a:rPr lang="en-US" sz="2000" b="1" dirty="0" smtClean="0">
                <a:solidFill>
                  <a:srgbClr val="B3B3B3"/>
                </a:solidFill>
                <a:ea typeface="ＭＳ Ｐゴシック" pitchFamily="-110" charset="-128"/>
              </a:rPr>
              <a:t>         </a:t>
            </a:r>
            <a:r>
              <a:rPr lang="en-US" sz="2000" b="1" dirty="0" smtClean="0">
                <a:solidFill>
                  <a:srgbClr val="FF33CC"/>
                </a:solidFill>
              </a:rPr>
              <a:t>                  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33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%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Chance Near Average   	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40%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		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25%</a:t>
            </a:r>
            <a:r>
              <a:rPr lang="en-US" sz="2000" b="1" dirty="0">
                <a:solidFill>
                  <a:srgbClr val="B3B3B3"/>
                </a:solidFill>
                <a:ea typeface="ＭＳ Ｐゴシック" pitchFamily="-110" charset="-128"/>
              </a:rPr>
              <a:t> </a:t>
            </a:r>
            <a:r>
              <a:rPr lang="en-US" sz="2000" b="1" dirty="0" smtClean="0">
                <a:solidFill>
                  <a:srgbClr val="B3B3B3"/>
                </a:solidFill>
                <a:ea typeface="ＭＳ Ｐゴシック" pitchFamily="-110" charset="-128"/>
              </a:rPr>
              <a:t>            	      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33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%</a:t>
            </a: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Chance Below Average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 50%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		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70%</a:t>
            </a:r>
            <a:r>
              <a:rPr lang="en-US" sz="2000" b="1" dirty="0">
                <a:solidFill>
                  <a:srgbClr val="B3B3B3"/>
                </a:solidFill>
                <a:ea typeface="ＭＳ Ｐゴシック" pitchFamily="-110" charset="-128"/>
              </a:rPr>
              <a:t>	</a:t>
            </a:r>
            <a:r>
              <a:rPr lang="en-US" sz="2000" b="1" dirty="0" smtClean="0">
                <a:solidFill>
                  <a:srgbClr val="B3B3B3"/>
                </a:solidFill>
                <a:ea typeface="ＭＳ Ｐゴシック" pitchFamily="-110" charset="-128"/>
              </a:rPr>
              <a:t>  </a:t>
            </a:r>
            <a:r>
              <a:rPr lang="en-US" sz="2000" b="1" dirty="0" smtClean="0">
                <a:solidFill>
                  <a:srgbClr val="CC00FF"/>
                </a:solidFill>
                <a:ea typeface="ＭＳ Ｐゴシック" pitchFamily="-110" charset="-128"/>
              </a:rPr>
              <a:t>Below Average?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33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%</a:t>
            </a:r>
            <a:endParaRPr lang="en-US" b="1" dirty="0">
              <a:solidFill>
                <a:srgbClr val="FF0000"/>
              </a:solidFill>
              <a:ea typeface="ＭＳ Ｐゴシック" pitchFamily="-110" charset="-128"/>
            </a:endParaRPr>
          </a:p>
          <a:p>
            <a:pPr eaLnBrk="0" hangingPunct="0"/>
            <a:endParaRPr lang="en-US" dirty="0">
              <a:solidFill>
                <a:srgbClr val="000000"/>
              </a:solidFill>
              <a:ea typeface="ＭＳ Ｐゴシック" pitchFamily="-110" charset="-128"/>
            </a:endParaRPr>
          </a:p>
          <a:p>
            <a:pPr eaLnBrk="0" hangingPunct="0"/>
            <a:endParaRPr lang="en-US" sz="2000" b="1" dirty="0">
              <a:solidFill>
                <a:srgbClr val="FFFFFF"/>
              </a:solidFill>
              <a:ea typeface="ＭＳ Ｐゴシック" pitchFamily="-110" charset="-128"/>
            </a:endParaRP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Named Storms     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  8-13                7-12                       8                    12</a:t>
            </a:r>
            <a:endParaRPr lang="en-US" sz="2000" b="1" dirty="0">
              <a:solidFill>
                <a:srgbClr val="FFFFFF"/>
              </a:solidFill>
              <a:ea typeface="ＭＳ Ｐゴシック" pitchFamily="-110" charset="-128"/>
            </a:endParaRP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Hurricanes            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  3-6                  3-6                        6                      6</a:t>
            </a:r>
            <a:endParaRPr lang="en-US" sz="2000" b="1" dirty="0">
              <a:solidFill>
                <a:srgbClr val="FFFFFF"/>
              </a:solidFill>
              <a:ea typeface="ＭＳ Ｐゴシック" pitchFamily="-110" charset="-128"/>
            </a:endParaRP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Major Hurricanes 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  1-2                  0-2                        2                      3</a:t>
            </a:r>
            <a:endParaRPr lang="en-US" sz="2000" b="1" dirty="0">
              <a:solidFill>
                <a:srgbClr val="FFFFFF"/>
              </a:solidFill>
              <a:ea typeface="ＭＳ Ｐゴシック" pitchFamily="-110" charset="-128"/>
            </a:endParaRPr>
          </a:p>
          <a:p>
            <a:pPr eaLnBrk="0" hangingPunct="0"/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Acc. Cyclone Energy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   40-100%        40-90%</a:t>
            </a:r>
            <a:r>
              <a:rPr lang="en-US" sz="2000" b="1" dirty="0" smtClean="0">
                <a:solidFill>
                  <a:srgbClr val="B3B3B3"/>
                </a:solidFill>
                <a:ea typeface="ＭＳ Ｐゴシック" pitchFamily="-110" charset="-128"/>
              </a:rPr>
              <a:t>               </a:t>
            </a:r>
            <a:r>
              <a:rPr lang="en-US" sz="2000" b="1" dirty="0" smtClean="0">
                <a:solidFill>
                  <a:srgbClr val="FFFFFF"/>
                </a:solidFill>
                <a:ea typeface="ＭＳ Ｐゴシック" pitchFamily="-110" charset="-128"/>
              </a:rPr>
              <a:t>71%                100</a:t>
            </a:r>
            <a:r>
              <a:rPr lang="en-US" sz="2000" b="1" dirty="0">
                <a:solidFill>
                  <a:srgbClr val="FFFFFF"/>
                </a:solidFill>
                <a:ea typeface="ＭＳ Ｐゴシック" pitchFamily="-110" charset="-128"/>
              </a:rPr>
              <a:t>%</a:t>
            </a:r>
          </a:p>
        </p:txBody>
      </p:sp>
      <p:sp>
        <p:nvSpPr>
          <p:cNvPr id="708612" name="Rectangle 4"/>
          <p:cNvSpPr>
            <a:spLocks noChangeArrowheads="1"/>
          </p:cNvSpPr>
          <p:nvPr/>
        </p:nvSpPr>
        <p:spPr bwMode="auto">
          <a:xfrm>
            <a:off x="0" y="152400"/>
            <a:ext cx="9144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>
            <a:spAutoFit/>
          </a:bodyPr>
          <a:lstStyle/>
          <a:p>
            <a:pPr algn="ctr" eaLnBrk="0" hangingPunct="0"/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0" charset="-128"/>
              </a:rPr>
              <a:t>NOAA’s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0" charset="-128"/>
              </a:rPr>
              <a:t>2014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itchFamily="-110" charset="-128"/>
              </a:rPr>
              <a:t>Atlantic Hurricane Outlook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1000" y="5334000"/>
            <a:ext cx="8001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Photo finish on whether the ACE comes in as average or below.</a:t>
            </a:r>
          </a:p>
          <a:p>
            <a:endParaRPr lang="en-US" b="1" dirty="0" smtClean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Successful forecast in general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F8D25-AFA0-4734-BB9D-5D33BF6AAB88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3202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vertshear_aso2014-eric.png"/>
          <p:cNvPicPr>
            <a:picLocks noChangeAspect="1"/>
          </p:cNvPicPr>
          <p:nvPr/>
        </p:nvPicPr>
        <p:blipFill rotWithShape="1">
          <a:blip r:embed="rId3" cstate="print"/>
          <a:srcRect l="3973" t="42223" r="30343" b="24444"/>
          <a:stretch/>
        </p:blipFill>
        <p:spPr>
          <a:xfrm>
            <a:off x="863600" y="3537787"/>
            <a:ext cx="3479800" cy="2286000"/>
          </a:xfrm>
          <a:prstGeom prst="rect">
            <a:avLst/>
          </a:prstGeom>
        </p:spPr>
      </p:pic>
      <p:pic>
        <p:nvPicPr>
          <p:cNvPr id="4" name="Picture 3" descr="ersst_web_aso2014.png"/>
          <p:cNvPicPr>
            <a:picLocks noChangeAspect="1"/>
          </p:cNvPicPr>
          <p:nvPr/>
        </p:nvPicPr>
        <p:blipFill rotWithShape="1">
          <a:blip r:embed="rId4" cstate="print"/>
          <a:srcRect r="9385" b="56667"/>
          <a:stretch/>
        </p:blipFill>
        <p:spPr>
          <a:xfrm>
            <a:off x="76200" y="-7749"/>
            <a:ext cx="4800600" cy="2971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937335" y="762000"/>
            <a:ext cx="7726532" cy="1789702"/>
            <a:chOff x="352296" y="246010"/>
            <a:chExt cx="7726532" cy="1789702"/>
          </a:xfrm>
        </p:grpSpPr>
        <p:sp>
          <p:nvSpPr>
            <p:cNvPr id="10" name="Rectangle 9"/>
            <p:cNvSpPr/>
            <p:nvPr/>
          </p:nvSpPr>
          <p:spPr bwMode="auto">
            <a:xfrm>
              <a:off x="352296" y="1354706"/>
              <a:ext cx="681006" cy="68100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pic>
          <p:nvPicPr>
            <p:cNvPr id="12" name="Picture 11" descr="cfsv2t382_SST201404_ensm18glb.gif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129" t="15582" r="6203" b="67078"/>
            <a:stretch/>
          </p:blipFill>
          <p:spPr bwMode="auto">
            <a:xfrm>
              <a:off x="4619496" y="246010"/>
              <a:ext cx="3459332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TextBox 18"/>
          <p:cNvSpPr txBox="1"/>
          <p:nvPr/>
        </p:nvSpPr>
        <p:spPr>
          <a:xfrm>
            <a:off x="5105400" y="152400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ASO 2014 CFSv3 forecast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2" name="Picture 21" descr="cfst382_shear201404_ensm18atl.png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88" t="15708" r="5574" b="63218"/>
          <a:stretch/>
        </p:blipFill>
        <p:spPr bwMode="auto">
          <a:xfrm>
            <a:off x="5141155" y="3863316"/>
            <a:ext cx="3393245" cy="169928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066800" y="3048000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Relatively poor El Nino and Atlantic SST forecasts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" y="6212857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Good seasonal forecast by the high-res CFS in Atlantic basin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447800" y="3537787"/>
            <a:ext cx="1501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</a:rPr>
              <a:t>   ASO Shear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42635" y="3401468"/>
            <a:ext cx="3429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ASO 2014 CFSv3 forecast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7289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/>
            </a:gs>
            <a:gs pos="100000">
              <a:srgbClr val="00004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/>
          </p:cNvSpPr>
          <p:nvPr>
            <p:ph type="body" idx="4294967295"/>
          </p:nvPr>
        </p:nvSpPr>
        <p:spPr>
          <a:xfrm>
            <a:off x="457200" y="914400"/>
            <a:ext cx="8686800" cy="5562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Quiet Atlantic season (161 TC forecasts issued, long-term mean is ~340) - but very busy east Pacific (455 forecasts)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GFS was a mediocre performer for track in both basins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/>
              </a:rPr>
              <a:t>GFS ensemble was generally better than the deterministic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  <a:sym typeface="Wingdings"/>
              </a:rPr>
              <a:t>Good performance by the HWRF for track in the Atlantic – congratulations to the HWRF team for upgrading this model! 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Third year of in-house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6- and 7-day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TC </a:t>
            </a:r>
            <a:r>
              <a:rPr lang="en-US" sz="2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track and intensity </a:t>
            </a: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forecasts</a:t>
            </a:r>
          </a:p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5-day genesis probabilities in the Tropical Weather Outlook (TWO) became operational, and experimental 5-day graphical TWO introduced</a:t>
            </a:r>
          </a:p>
        </p:txBody>
      </p:sp>
      <p:sp>
        <p:nvSpPr>
          <p:cNvPr id="69635" name="Rectangle 6"/>
          <p:cNvSpPr>
            <a:spLocks noGrp="1"/>
          </p:cNvSpPr>
          <p:nvPr>
            <p:ph type="title" idx="4294967295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2014 Operational Highlights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AD25D8-D1CF-4BE2-9F66-5306A2D3037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Blank Presentation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4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3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6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Twilight">
  <a:themeElements>
    <a:clrScheme name="Twilight">
      <a:dk1>
        <a:sysClr val="windowText" lastClr="000000"/>
      </a:dk1>
      <a:lt1>
        <a:sysClr val="window" lastClr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19191"/>
    </a:lt2>
    <a:accent1>
      <a:srgbClr val="FFFFCC"/>
    </a:accent1>
    <a:accent2>
      <a:srgbClr val="009900"/>
    </a:accent2>
    <a:accent3>
      <a:srgbClr val="FFFFFF"/>
    </a:accent3>
    <a:accent4>
      <a:srgbClr val="000000"/>
    </a:accent4>
    <a:accent5>
      <a:srgbClr val="FFFFE2"/>
    </a:accent5>
    <a:accent6>
      <a:srgbClr val="008A00"/>
    </a:accent6>
    <a:hlink>
      <a:srgbClr val="0033CC"/>
    </a:hlink>
    <a:folHlink>
      <a:srgbClr val="0066CC"/>
    </a:folHlink>
  </a:clrScheme>
  <a:fontScheme name="FFC Division Director’s Meeting templa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19191"/>
    </a:lt2>
    <a:accent1>
      <a:srgbClr val="FFFFCC"/>
    </a:accent1>
    <a:accent2>
      <a:srgbClr val="009900"/>
    </a:accent2>
    <a:accent3>
      <a:srgbClr val="FFFFFF"/>
    </a:accent3>
    <a:accent4>
      <a:srgbClr val="000000"/>
    </a:accent4>
    <a:accent5>
      <a:srgbClr val="FFFFE2"/>
    </a:accent5>
    <a:accent6>
      <a:srgbClr val="008A00"/>
    </a:accent6>
    <a:hlink>
      <a:srgbClr val="0033CC"/>
    </a:hlink>
    <a:folHlink>
      <a:srgbClr val="0066CC"/>
    </a:folHlink>
  </a:clrScheme>
  <a:fontScheme name="FFC Division Director’s Meeting templa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919191"/>
    </a:lt2>
    <a:accent1>
      <a:srgbClr val="FFFFCC"/>
    </a:accent1>
    <a:accent2>
      <a:srgbClr val="009900"/>
    </a:accent2>
    <a:accent3>
      <a:srgbClr val="FFFFFF"/>
    </a:accent3>
    <a:accent4>
      <a:srgbClr val="000000"/>
    </a:accent4>
    <a:accent5>
      <a:srgbClr val="FFFFE2"/>
    </a:accent5>
    <a:accent6>
      <a:srgbClr val="008A00"/>
    </a:accent6>
    <a:hlink>
      <a:srgbClr val="0033CC"/>
    </a:hlink>
    <a:folHlink>
      <a:srgbClr val="0066CC"/>
    </a:folHlink>
  </a:clrScheme>
  <a:fontScheme name="FFC Division Director’s Meeting template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8328</TotalTime>
  <Words>2034</Words>
  <Application>Microsoft Office PowerPoint</Application>
  <PresentationFormat>On-screen Show (4:3)</PresentationFormat>
  <Paragraphs>326</Paragraphs>
  <Slides>39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Office Theme</vt:lpstr>
      <vt:lpstr>Default Design</vt:lpstr>
      <vt:lpstr>2_Twilight</vt:lpstr>
      <vt:lpstr>4_Twilight</vt:lpstr>
      <vt:lpstr>3_Twilight</vt:lpstr>
      <vt:lpstr>Twilight</vt:lpstr>
      <vt:lpstr>5_Twilight</vt:lpstr>
      <vt:lpstr>6_Twilight</vt:lpstr>
      <vt:lpstr>8_Twilight</vt:lpstr>
      <vt:lpstr>9_Twilight</vt:lpstr>
      <vt:lpstr>2_Office Theme</vt:lpstr>
      <vt:lpstr>3_Office Theme</vt:lpstr>
      <vt:lpstr>4_Office Theme</vt:lpstr>
      <vt:lpstr>5_Office Theme</vt:lpstr>
      <vt:lpstr>Blank Presentation</vt:lpstr>
      <vt:lpstr>2014 Review of the NCEP Production Suite: Report from NHC</vt:lpstr>
      <vt:lpstr>Outline</vt:lpstr>
      <vt:lpstr>2014 Atlantic Season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2014 Operational Highlights</vt:lpstr>
      <vt:lpstr>2014 Atlantic Verification  (Courtesy of John Cangialosi, NHC)</vt:lpstr>
      <vt:lpstr>2014 Track Guidance</vt:lpstr>
      <vt:lpstr>Track Model Trends</vt:lpstr>
      <vt:lpstr>Atlantic Intensity Error Trends</vt:lpstr>
      <vt:lpstr>2014 Intensity Guidance</vt:lpstr>
      <vt:lpstr>2014 East Pacific Verification</vt:lpstr>
      <vt:lpstr>2014 Track Guidance</vt:lpstr>
      <vt:lpstr>2014 Intensity Guidance</vt:lpstr>
      <vt:lpstr>JTWC TC Track Forecasting: Primary Guidance</vt:lpstr>
      <vt:lpstr>JTWC TC Track Forecasting: 2014 YTD Western North Pacific</vt:lpstr>
      <vt:lpstr>JTWC TC Track Forecasting: 2014 YTD Western North Pacific</vt:lpstr>
      <vt:lpstr>JTWC TC Intensity Forecasting: Primary Guidance</vt:lpstr>
      <vt:lpstr>JTWC TC Intensity Forecasting: 2014 YTD Western North Pacific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Model Track Forecasts for Arthur</vt:lpstr>
      <vt:lpstr>NHC Track Forecasts for Arthur</vt:lpstr>
      <vt:lpstr>Model Intensity Forecasts for Arthur</vt:lpstr>
      <vt:lpstr>NHC Intensity Forecasts for Arthur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NHC’s Wish List for 2015</vt:lpstr>
      <vt:lpstr>Many Thanks to: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jdavid</dc:creator>
  <cp:lastModifiedBy>rpasch</cp:lastModifiedBy>
  <cp:revision>697</cp:revision>
  <cp:lastPrinted>2010-12-06T13:44:31Z</cp:lastPrinted>
  <dcterms:created xsi:type="dcterms:W3CDTF">2009-03-09T18:21:18Z</dcterms:created>
  <dcterms:modified xsi:type="dcterms:W3CDTF">2014-12-03T01:52:26Z</dcterms:modified>
</cp:coreProperties>
</file>