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72" r:id="rId7"/>
    <p:sldId id="273" r:id="rId8"/>
    <p:sldId id="274" r:id="rId9"/>
    <p:sldId id="262" r:id="rId10"/>
    <p:sldId id="27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66FF33"/>
    <a:srgbClr val="FF9933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78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F23A74-A9F1-2446-AE22-25C3B93153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62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A077E5-EE9A-D047-A955-837034DFDF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37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8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7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76200"/>
            <a:ext cx="19240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"/>
            <a:ext cx="56197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0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4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333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7719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7719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9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6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2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003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832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929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 descr="Picture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762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6962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5" name="Text Box 21"/>
          <p:cNvSpPr txBox="1">
            <a:spLocks noChangeArrowheads="1"/>
          </p:cNvSpPr>
          <p:nvPr userDrawn="1"/>
        </p:nvSpPr>
        <p:spPr bwMode="auto">
          <a:xfrm>
            <a:off x="0" y="6583363"/>
            <a:ext cx="2743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Helvetica" charset="0"/>
              </a:rPr>
              <a:t>Tolman,</a:t>
            </a:r>
            <a:r>
              <a:rPr lang="en-US" sz="1200" baseline="0" dirty="0" smtClean="0">
                <a:latin typeface="Helvetica" charset="0"/>
              </a:rPr>
              <a:t> December 1, 2014</a:t>
            </a:r>
            <a:endParaRPr lang="en-US" sz="1200" dirty="0">
              <a:latin typeface="Helvetica" charset="0"/>
            </a:endParaRPr>
          </a:p>
        </p:txBody>
      </p:sp>
      <p:sp>
        <p:nvSpPr>
          <p:cNvPr id="1046" name="Text Box 22"/>
          <p:cNvSpPr txBox="1">
            <a:spLocks noChangeArrowheads="1"/>
          </p:cNvSpPr>
          <p:nvPr userDrawn="1"/>
        </p:nvSpPr>
        <p:spPr bwMode="auto">
          <a:xfrm>
            <a:off x="6096000" y="6583363"/>
            <a:ext cx="3048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dirty="0" smtClean="0">
                <a:latin typeface="Helvetica" charset="0"/>
              </a:rPr>
              <a:t>The NPS-</a:t>
            </a:r>
            <a:r>
              <a:rPr lang="en-US" sz="1200" baseline="0" dirty="0" smtClean="0">
                <a:latin typeface="Helvetica" charset="0"/>
              </a:rPr>
              <a:t> </a:t>
            </a:r>
            <a:r>
              <a:rPr lang="en-US" sz="1200" dirty="0" smtClean="0">
                <a:latin typeface="Helvetica" charset="0"/>
              </a:rPr>
              <a:t> looking forward, </a:t>
            </a:r>
            <a:fld id="{3874F93C-A50A-BD4A-8F91-43306E5905EC}" type="slidenum">
              <a:rPr lang="en-US" sz="1200">
                <a:latin typeface="Helvetica" charset="0"/>
              </a:rPr>
              <a:pPr algn="r">
                <a:spcBef>
                  <a:spcPct val="50000"/>
                </a:spcBef>
              </a:pPr>
              <a:t>‹#›</a:t>
            </a:fld>
            <a:r>
              <a:rPr lang="en-US" sz="1200" dirty="0" smtClean="0">
                <a:latin typeface="Helvetica" charset="0"/>
              </a:rPr>
              <a:t>/10</a:t>
            </a:r>
          </a:p>
          <a:p>
            <a:pPr algn="r">
              <a:spcBef>
                <a:spcPct val="50000"/>
              </a:spcBef>
            </a:pPr>
            <a:endParaRPr lang="en-US" sz="1200" dirty="0">
              <a:latin typeface="Helvetica" charset="0"/>
            </a:endParaRPr>
          </a:p>
        </p:txBody>
      </p:sp>
      <p:grpSp>
        <p:nvGrpSpPr>
          <p:cNvPr id="1059" name="Group 35"/>
          <p:cNvGrpSpPr>
            <a:grpSpLocks/>
          </p:cNvGrpSpPr>
          <p:nvPr userDrawn="1"/>
        </p:nvGrpSpPr>
        <p:grpSpPr bwMode="auto">
          <a:xfrm>
            <a:off x="8229600" y="76200"/>
            <a:ext cx="838200" cy="838200"/>
            <a:chOff x="5064" y="984"/>
            <a:chExt cx="528" cy="528"/>
          </a:xfrm>
        </p:grpSpPr>
        <p:sp>
          <p:nvSpPr>
            <p:cNvPr id="1058" name="Oval 34"/>
            <p:cNvSpPr>
              <a:spLocks noChangeArrowheads="1"/>
            </p:cNvSpPr>
            <p:nvPr userDrawn="1"/>
          </p:nvSpPr>
          <p:spPr bwMode="auto">
            <a:xfrm>
              <a:off x="5064" y="984"/>
              <a:ext cx="528" cy="528"/>
            </a:xfrm>
            <a:prstGeom prst="ellipse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57" name="Picture 33" descr="nws_logo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8" y="1008"/>
              <a:ext cx="480" cy="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rtl="0" fontAlgn="base">
        <a:spcBef>
          <a:spcPct val="0"/>
        </a:spcBef>
        <a:spcAft>
          <a:spcPct val="0"/>
        </a:spcAft>
        <a:defRPr sz="2400">
          <a:solidFill>
            <a:srgbClr val="FFFF00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2400">
          <a:solidFill>
            <a:srgbClr val="FFFF00"/>
          </a:solidFill>
          <a:latin typeface="Helvetica" charset="0"/>
          <a:ea typeface="ＭＳ Ｐゴシック" charset="0"/>
        </a:defRPr>
      </a:lvl2pPr>
      <a:lvl3pPr algn="r" rtl="0" fontAlgn="base">
        <a:spcBef>
          <a:spcPct val="0"/>
        </a:spcBef>
        <a:spcAft>
          <a:spcPct val="0"/>
        </a:spcAft>
        <a:defRPr sz="2400">
          <a:solidFill>
            <a:srgbClr val="FFFF00"/>
          </a:solidFill>
          <a:latin typeface="Helvetica" charset="0"/>
          <a:ea typeface="ＭＳ Ｐゴシック" charset="0"/>
        </a:defRPr>
      </a:lvl3pPr>
      <a:lvl4pPr algn="r" rtl="0" fontAlgn="base">
        <a:spcBef>
          <a:spcPct val="0"/>
        </a:spcBef>
        <a:spcAft>
          <a:spcPct val="0"/>
        </a:spcAft>
        <a:defRPr sz="2400">
          <a:solidFill>
            <a:srgbClr val="FFFF00"/>
          </a:solidFill>
          <a:latin typeface="Helvetica" charset="0"/>
          <a:ea typeface="ＭＳ Ｐゴシック" charset="0"/>
        </a:defRPr>
      </a:lvl4pPr>
      <a:lvl5pPr algn="r" rtl="0" fontAlgn="base">
        <a:spcBef>
          <a:spcPct val="0"/>
        </a:spcBef>
        <a:spcAft>
          <a:spcPct val="0"/>
        </a:spcAft>
        <a:defRPr sz="2400">
          <a:solidFill>
            <a:srgbClr val="FFFF00"/>
          </a:solidFill>
          <a:latin typeface="Helvetica" charset="0"/>
          <a:ea typeface="ＭＳ Ｐゴシック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400">
          <a:solidFill>
            <a:srgbClr val="FFFF00"/>
          </a:solidFill>
          <a:latin typeface="Helvetica" charset="0"/>
          <a:ea typeface="ＭＳ Ｐゴシック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>
          <a:solidFill>
            <a:srgbClr val="FFFF00"/>
          </a:solidFill>
          <a:latin typeface="Helvetica" charset="0"/>
          <a:ea typeface="ＭＳ Ｐゴシック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>
          <a:solidFill>
            <a:srgbClr val="FFFF00"/>
          </a:solidFill>
          <a:latin typeface="Helvetica" charset="0"/>
          <a:ea typeface="ＭＳ Ｐゴシック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>
          <a:solidFill>
            <a:srgbClr val="FFFF00"/>
          </a:solidFill>
          <a:latin typeface="Helvetica" charset="0"/>
          <a:ea typeface="ＭＳ Ｐゴシック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0"/>
        <a:buChar char=" "/>
        <a:defRPr sz="24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9933"/>
        </a:buClr>
        <a:buSzPct val="80000"/>
        <a:buFont typeface="Wingdings" charset="0"/>
        <a:buChar char="l"/>
        <a:defRPr sz="2000">
          <a:solidFill>
            <a:srgbClr val="FFFFCC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66FF33"/>
        </a:buClr>
        <a:buSzPct val="80000"/>
        <a:buFont typeface="Wingdings 3" charset="0"/>
        <a:buChar char=""/>
        <a:defRPr sz="2000">
          <a:solidFill>
            <a:srgbClr val="FFFFCC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CCFF"/>
        </a:buClr>
        <a:buFont typeface="Wingdings 3" charset="0"/>
        <a:buChar char="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charset="0"/>
        <a:buBlip>
          <a:blip r:embed="rId15"/>
        </a:buBlip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charset="0"/>
        <a:buBlip>
          <a:blip r:embed="rId15"/>
        </a:buBlip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charset="0"/>
        <a:buBlip>
          <a:blip r:embed="rId15"/>
        </a:buBlip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charset="0"/>
        <a:buBlip>
          <a:blip r:embed="rId15"/>
        </a:buBlip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charset="0"/>
        <a:buBlip>
          <a:blip r:embed="rId15"/>
        </a:buBlip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6537325" y="4879975"/>
            <a:ext cx="2362200" cy="1501775"/>
            <a:chOff x="4118" y="3074"/>
            <a:chExt cx="1488" cy="946"/>
          </a:xfrm>
        </p:grpSpPr>
        <p:sp>
          <p:nvSpPr>
            <p:cNvPr id="14354" name="Oval 18"/>
            <p:cNvSpPr>
              <a:spLocks noChangeArrowheads="1"/>
            </p:cNvSpPr>
            <p:nvPr/>
          </p:nvSpPr>
          <p:spPr bwMode="auto">
            <a:xfrm>
              <a:off x="4118" y="3074"/>
              <a:ext cx="1488" cy="946"/>
            </a:xfrm>
            <a:prstGeom prst="ellipse">
              <a:avLst/>
            </a:pr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4350" name="Picture 14" descr="ncep_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3" y="3131"/>
              <a:ext cx="1405" cy="8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34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600200"/>
          </a:xfrm>
        </p:spPr>
        <p:txBody>
          <a:bodyPr anchor="b" anchorCtr="1"/>
          <a:lstStyle/>
          <a:p>
            <a:pPr algn="ctr"/>
            <a:r>
              <a:rPr lang="en-US" sz="3200" dirty="0" smtClean="0"/>
              <a:t>The NCEP Production Suite</a:t>
            </a:r>
            <a:endParaRPr lang="en-US" sz="3200" dirty="0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676400"/>
          </a:xfrm>
        </p:spPr>
        <p:txBody>
          <a:bodyPr/>
          <a:lstStyle/>
          <a:p>
            <a:r>
              <a:rPr lang="en-US" sz="2000" dirty="0" smtClean="0"/>
              <a:t>Looking forward</a:t>
            </a:r>
            <a:endParaRPr lang="en-US" sz="2000" dirty="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1143000" y="2590800"/>
            <a:ext cx="6858000" cy="76200"/>
          </a:xfrm>
          <a:prstGeom prst="rect">
            <a:avLst/>
          </a:prstGeom>
          <a:solidFill>
            <a:srgbClr val="00FFFF"/>
          </a:solidFill>
          <a:ln w="31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6200" y="5092005"/>
            <a:ext cx="3962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endParaRPr lang="en-US" sz="1400" i="1" dirty="0">
              <a:solidFill>
                <a:srgbClr val="FFFFCC"/>
              </a:solidFill>
              <a:latin typeface="Helvetica" charset="0"/>
            </a:endParaRPr>
          </a:p>
          <a:p>
            <a:r>
              <a:rPr lang="en-US" sz="1400" i="1" dirty="0">
                <a:solidFill>
                  <a:srgbClr val="FFFFCC"/>
                </a:solidFill>
                <a:latin typeface="Helvetica" charset="0"/>
              </a:rPr>
              <a:t>Hendrik L. Tolman</a:t>
            </a:r>
          </a:p>
          <a:p>
            <a:r>
              <a:rPr lang="en-US" sz="1400" i="1" dirty="0" smtClean="0">
                <a:solidFill>
                  <a:srgbClr val="FFFFCC"/>
                </a:solidFill>
                <a:latin typeface="Helvetica" charset="0"/>
              </a:rPr>
              <a:t>Director, Environmental Modeling Center</a:t>
            </a:r>
            <a:endParaRPr lang="en-US" sz="1400" i="1" dirty="0">
              <a:solidFill>
                <a:srgbClr val="FFFFCC"/>
              </a:solidFill>
              <a:latin typeface="Helvetica" charset="0"/>
            </a:endParaRPr>
          </a:p>
          <a:p>
            <a:r>
              <a:rPr lang="en-US" sz="1400" i="1" dirty="0">
                <a:solidFill>
                  <a:srgbClr val="FFFFCC"/>
                </a:solidFill>
                <a:latin typeface="Helvetica" charset="0"/>
              </a:rPr>
              <a:t>NOAA / NWS / NCEP </a:t>
            </a:r>
          </a:p>
          <a:p>
            <a:endParaRPr lang="en-US" sz="1400" i="1" dirty="0">
              <a:solidFill>
                <a:srgbClr val="FFFFCC"/>
              </a:solidFill>
              <a:latin typeface="Helvetica" charset="0"/>
            </a:endParaRPr>
          </a:p>
          <a:p>
            <a:r>
              <a:rPr lang="en-US" sz="1400" i="1" dirty="0">
                <a:solidFill>
                  <a:srgbClr val="FFFFCC"/>
                </a:solidFill>
                <a:latin typeface="Helvetica" charset="0"/>
              </a:rPr>
              <a:t>Hendrik.Tolman@NOAA.gov</a:t>
            </a:r>
            <a:endParaRPr lang="en-US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WordArt 2"/>
          <p:cNvSpPr>
            <a:spLocks noChangeArrowheads="1" noChangeShapeType="1" noTextEdit="1"/>
          </p:cNvSpPr>
          <p:nvPr/>
        </p:nvSpPr>
        <p:spPr bwMode="auto">
          <a:xfrm>
            <a:off x="2209800" y="1828800"/>
            <a:ext cx="5257800" cy="3429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folHlink"/>
                    </a:gs>
                    <a:gs pos="50000">
                      <a:srgbClr val="FFFFFF"/>
                    </a:gs>
                    <a:gs pos="100000">
                      <a:schemeClr val="folHlink"/>
                    </a:gs>
                  </a:gsLst>
                  <a:lin ang="2700000" scaled="1"/>
                </a:gradFill>
                <a:latin typeface="Impact"/>
                <a:ea typeface="Impact"/>
                <a:cs typeface="Impact"/>
              </a:rPr>
              <a:t>Questions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folHlink"/>
                    </a:gs>
                    <a:gs pos="50000">
                      <a:srgbClr val="FFFFFF"/>
                    </a:gs>
                    <a:gs pos="100000">
                      <a:schemeClr val="folHlink"/>
                    </a:gs>
                  </a:gsLst>
                  <a:lin ang="2700000" scaled="1"/>
                </a:gradFill>
                <a:latin typeface="Impact"/>
                <a:ea typeface="Impact"/>
                <a:cs typeface="Impact"/>
              </a:rPr>
              <a:t>?</a:t>
            </a:r>
            <a:endParaRPr lang="en-US" sz="3600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chemeClr val="folHlink"/>
                  </a:gs>
                  <a:gs pos="50000">
                    <a:srgbClr val="FFFFFF"/>
                  </a:gs>
                  <a:gs pos="100000">
                    <a:schemeClr val="folHlink"/>
                  </a:gs>
                </a:gsLst>
                <a:lin ang="2700000" scaled="1"/>
              </a:gradFill>
              <a:latin typeface="Impact"/>
              <a:ea typeface="Impact"/>
              <a:cs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981200" y="4876800"/>
            <a:ext cx="7162800" cy="1676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Driving forces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UCAN report and NCEP Strategic plan</a:t>
            </a:r>
          </a:p>
          <a:p>
            <a:pPr lvl="1"/>
            <a:r>
              <a:rPr lang="en-US" dirty="0" smtClean="0"/>
              <a:t>EMC modeling directions:</a:t>
            </a:r>
          </a:p>
          <a:p>
            <a:pPr lvl="2"/>
            <a:r>
              <a:rPr lang="en-US" dirty="0" smtClean="0"/>
              <a:t>Toward unified modeling:</a:t>
            </a:r>
          </a:p>
          <a:p>
            <a:pPr lvl="3"/>
            <a:r>
              <a:rPr lang="en-US" dirty="0" smtClean="0"/>
              <a:t>Simplify Production Suite.</a:t>
            </a:r>
          </a:p>
          <a:p>
            <a:pPr lvl="2"/>
            <a:r>
              <a:rPr lang="en-US" dirty="0" smtClean="0"/>
              <a:t>But ….. also add more:</a:t>
            </a:r>
          </a:p>
          <a:p>
            <a:pPr lvl="3"/>
            <a:r>
              <a:rPr lang="en-US" dirty="0" smtClean="0"/>
              <a:t>New elements in the environmental modeling suite.</a:t>
            </a:r>
          </a:p>
          <a:p>
            <a:pPr lvl="3"/>
            <a:r>
              <a:rPr lang="en-US" dirty="0" smtClean="0"/>
              <a:t>Reforecast for postprocessing of model results.</a:t>
            </a:r>
          </a:p>
          <a:p>
            <a:pPr lvl="2"/>
            <a:r>
              <a:rPr lang="en-US" dirty="0" smtClean="0"/>
              <a:t>Be more nimble, faster model improvements.</a:t>
            </a:r>
          </a:p>
          <a:p>
            <a:pPr lvl="2"/>
            <a:r>
              <a:rPr lang="en-US" dirty="0" smtClean="0"/>
              <a:t>But …… changes require much work on post-processing side, so change less often …..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019800" y="5410200"/>
            <a:ext cx="1371600" cy="762000"/>
            <a:chOff x="6324600" y="5181600"/>
            <a:chExt cx="1371600" cy="762000"/>
          </a:xfrm>
        </p:grpSpPr>
        <p:sp>
          <p:nvSpPr>
            <p:cNvPr id="5" name="Oval 4"/>
            <p:cNvSpPr/>
            <p:nvPr/>
          </p:nvSpPr>
          <p:spPr>
            <a:xfrm>
              <a:off x="6324600" y="5181600"/>
              <a:ext cx="1371600" cy="762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477000" y="53340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+mn-lt"/>
                </a:rPr>
                <a:t>EMC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962400" y="60153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CC"/>
                </a:solidFill>
                <a:latin typeface="+mj-lt"/>
              </a:rPr>
              <a:t>d</a:t>
            </a:r>
            <a:r>
              <a:rPr lang="en-US" dirty="0" smtClean="0">
                <a:solidFill>
                  <a:srgbClr val="FFFFCC"/>
                </a:solidFill>
                <a:latin typeface="+mj-lt"/>
              </a:rPr>
              <a:t>o more</a:t>
            </a:r>
            <a:endParaRPr lang="en-US" dirty="0">
              <a:solidFill>
                <a:srgbClr val="FFFFCC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6019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CC"/>
                </a:solidFill>
                <a:latin typeface="+mj-lt"/>
              </a:rPr>
              <a:t>d</a:t>
            </a:r>
            <a:r>
              <a:rPr lang="en-US" dirty="0" smtClean="0">
                <a:solidFill>
                  <a:srgbClr val="FFFFCC"/>
                </a:solidFill>
                <a:latin typeface="+mj-lt"/>
              </a:rPr>
              <a:t>o less</a:t>
            </a:r>
            <a:endParaRPr lang="en-US" dirty="0">
              <a:solidFill>
                <a:srgbClr val="FFFFCC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48768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CC"/>
                </a:solidFill>
                <a:latin typeface="+mj-lt"/>
              </a:rPr>
              <a:t>c</a:t>
            </a:r>
            <a:r>
              <a:rPr lang="en-US" dirty="0" smtClean="0">
                <a:solidFill>
                  <a:srgbClr val="FFFFCC"/>
                </a:solidFill>
                <a:latin typeface="+mj-lt"/>
              </a:rPr>
              <a:t>hange faster</a:t>
            </a:r>
            <a:endParaRPr lang="en-US" dirty="0">
              <a:solidFill>
                <a:srgbClr val="FFFFCC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0" y="4881265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CC"/>
                </a:solidFill>
                <a:latin typeface="+mj-lt"/>
              </a:rPr>
              <a:t>c</a:t>
            </a:r>
            <a:r>
              <a:rPr lang="en-US" dirty="0" smtClean="0">
                <a:solidFill>
                  <a:srgbClr val="FFFFCC"/>
                </a:solidFill>
                <a:latin typeface="+mj-lt"/>
              </a:rPr>
              <a:t>hange slower</a:t>
            </a:r>
            <a:endParaRPr lang="en-US" dirty="0">
              <a:solidFill>
                <a:srgbClr val="FFFFCC"/>
              </a:solidFill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562600" y="5334000"/>
            <a:ext cx="533400" cy="228600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315200" y="5257800"/>
            <a:ext cx="533400" cy="304800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562600" y="6019800"/>
            <a:ext cx="533400" cy="228600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7315200" y="6019800"/>
            <a:ext cx="609600" cy="304800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81200" y="48768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CC"/>
                </a:solidFill>
                <a:latin typeface="+mj-lt"/>
              </a:rPr>
              <a:t>m</a:t>
            </a:r>
            <a:r>
              <a:rPr lang="en-US" dirty="0" smtClean="0">
                <a:solidFill>
                  <a:srgbClr val="FFFFCC"/>
                </a:solidFill>
                <a:latin typeface="+mj-lt"/>
              </a:rPr>
              <a:t>odeling strategy</a:t>
            </a:r>
            <a:endParaRPr lang="en-US" dirty="0">
              <a:solidFill>
                <a:srgbClr val="FFFFCC"/>
              </a:solidFill>
              <a:latin typeface="+mj-lt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581400" y="5334000"/>
            <a:ext cx="609600" cy="0"/>
          </a:xfrm>
          <a:prstGeom prst="straightConnector1">
            <a:avLst/>
          </a:prstGeom>
          <a:ln w="762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72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0" grpId="0"/>
      <p:bldP spid="11" grpId="0"/>
      <p:bldP spid="12" grpId="0"/>
      <p:bldP spid="13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4249555"/>
            <a:ext cx="1295400" cy="30480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33800" y="4246095"/>
            <a:ext cx="762000" cy="30480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19600" y="4242635"/>
            <a:ext cx="990600" cy="30480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91750" y="4124980"/>
            <a:ext cx="455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66FF33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sz="2800" b="1" dirty="0">
              <a:solidFill>
                <a:srgbClr val="66FF3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3550" y="4120515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66FF33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sz="2800" b="1" dirty="0">
              <a:solidFill>
                <a:srgbClr val="66FF3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81950" y="4111585"/>
            <a:ext cx="76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7750" y="411605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less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Simplify NPS, unified modeling</a:t>
            </a:r>
          </a:p>
          <a:p>
            <a:pPr lvl="1"/>
            <a:r>
              <a:rPr lang="en-US" dirty="0" smtClean="0"/>
              <a:t>First deal with global and regional separately.</a:t>
            </a:r>
          </a:p>
          <a:p>
            <a:pPr lvl="2"/>
            <a:r>
              <a:rPr lang="en-US" dirty="0" smtClean="0"/>
              <a:t>To disruptive for operations to unify all at once.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Unified </a:t>
            </a:r>
            <a:r>
              <a:rPr lang="en-US" dirty="0"/>
              <a:t>modeling approach promoted by </a:t>
            </a:r>
            <a:r>
              <a:rPr lang="en-US" dirty="0" smtClean="0"/>
              <a:t>UCAN.</a:t>
            </a:r>
            <a:endParaRPr lang="en-US" dirty="0"/>
          </a:p>
          <a:p>
            <a:pPr lvl="2"/>
            <a:r>
              <a:rPr lang="en-US" dirty="0"/>
              <a:t>NOAA Environmental Modeling System (NEMS, ESMF).</a:t>
            </a:r>
          </a:p>
          <a:p>
            <a:pPr lvl="2"/>
            <a:r>
              <a:rPr lang="en-US" dirty="0" smtClean="0"/>
              <a:t>From GFS </a:t>
            </a:r>
            <a:r>
              <a:rPr lang="en-US" dirty="0"/>
              <a:t>/ GEFS / CFS </a:t>
            </a:r>
            <a:r>
              <a:rPr lang="en-US" dirty="0" smtClean="0"/>
              <a:t>models to coupled </a:t>
            </a:r>
            <a:r>
              <a:rPr lang="en-US" dirty="0"/>
              <a:t>model with GFS / GEFS / CFS applications.</a:t>
            </a:r>
          </a:p>
          <a:p>
            <a:pPr lvl="2"/>
            <a:r>
              <a:rPr lang="en-US" dirty="0"/>
              <a:t>Reduce number of mesoscale models </a:t>
            </a:r>
          </a:p>
          <a:p>
            <a:pPr lvl="3"/>
            <a:r>
              <a:rPr lang="en-US" dirty="0"/>
              <a:t>RSM, ETA, NMM, HWRF, NMM-B, WRF-ARW.</a:t>
            </a:r>
          </a:p>
          <a:p>
            <a:pPr lvl="2"/>
            <a:r>
              <a:rPr lang="en-US" dirty="0"/>
              <a:t>Global – meso unification ?  </a:t>
            </a:r>
            <a:endParaRPr lang="en-US" dirty="0" smtClean="0"/>
          </a:p>
          <a:p>
            <a:pPr lvl="3"/>
            <a:r>
              <a:rPr lang="en-US" dirty="0" smtClean="0"/>
              <a:t>Keep in mind in planning phases.</a:t>
            </a:r>
          </a:p>
          <a:p>
            <a:pPr lvl="3"/>
            <a:r>
              <a:rPr lang="en-US" dirty="0" smtClean="0"/>
              <a:t>Actual unification 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0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Emerging Requirements</a:t>
            </a:r>
          </a:p>
          <a:p>
            <a:pPr lvl="1"/>
            <a:r>
              <a:rPr lang="en-US" dirty="0"/>
              <a:t>Weather Ready </a:t>
            </a:r>
            <a:r>
              <a:rPr lang="en-US" dirty="0" smtClean="0"/>
              <a:t>Nation.</a:t>
            </a:r>
            <a:endParaRPr lang="en-US" dirty="0"/>
          </a:p>
          <a:p>
            <a:pPr lvl="2"/>
            <a:r>
              <a:rPr lang="en-US" dirty="0" smtClean="0"/>
              <a:t>Products.</a:t>
            </a:r>
            <a:endParaRPr lang="en-US" dirty="0"/>
          </a:p>
          <a:p>
            <a:pPr lvl="2"/>
            <a:r>
              <a:rPr lang="en-US" dirty="0"/>
              <a:t>Social </a:t>
            </a:r>
            <a:r>
              <a:rPr lang="en-US" dirty="0" smtClean="0"/>
              <a:t>science.</a:t>
            </a:r>
            <a:endParaRPr lang="en-US" dirty="0"/>
          </a:p>
          <a:p>
            <a:pPr lvl="1"/>
            <a:r>
              <a:rPr lang="en-US" dirty="0"/>
              <a:t>High impact </a:t>
            </a:r>
            <a:r>
              <a:rPr lang="en-US" dirty="0" smtClean="0"/>
              <a:t>events.</a:t>
            </a:r>
            <a:endParaRPr lang="en-US" dirty="0"/>
          </a:p>
          <a:p>
            <a:pPr lvl="1"/>
            <a:r>
              <a:rPr lang="en-US" dirty="0"/>
              <a:t>Weather to climate—seamless suite of guidance and </a:t>
            </a:r>
            <a:r>
              <a:rPr lang="en-US" dirty="0" smtClean="0"/>
              <a:t>products.</a:t>
            </a:r>
          </a:p>
          <a:p>
            <a:pPr lvl="2"/>
            <a:r>
              <a:rPr lang="en-US" dirty="0" smtClean="0"/>
              <a:t>Week 3-4.</a:t>
            </a:r>
          </a:p>
          <a:p>
            <a:pPr lvl="2"/>
            <a:r>
              <a:rPr lang="en-US" dirty="0" smtClean="0"/>
              <a:t>Systematic reforecast need.</a:t>
            </a:r>
          </a:p>
          <a:p>
            <a:pPr lvl="1"/>
            <a:r>
              <a:rPr lang="en-US" dirty="0" smtClean="0"/>
              <a:t>Range of products beyond weather:</a:t>
            </a:r>
          </a:p>
          <a:p>
            <a:pPr lvl="2"/>
            <a:r>
              <a:rPr lang="en-US" dirty="0" smtClean="0"/>
              <a:t>Atmosphere, land, ice, ocean, waves, aerosols, (ecosystems).</a:t>
            </a:r>
          </a:p>
          <a:p>
            <a:pPr lvl="2"/>
            <a:r>
              <a:rPr lang="en-US" dirty="0" smtClean="0"/>
              <a:t>Individual products versus coupled modeling.</a:t>
            </a:r>
          </a:p>
          <a:p>
            <a:pPr lvl="2"/>
            <a:r>
              <a:rPr lang="en-US" dirty="0" smtClean="0"/>
              <a:t>Water cycle, NWC.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faster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Guiding factors:</a:t>
            </a:r>
          </a:p>
          <a:p>
            <a:pPr lvl="1"/>
            <a:r>
              <a:rPr lang="en-US" dirty="0" smtClean="0"/>
              <a:t>Community modeling</a:t>
            </a:r>
          </a:p>
          <a:p>
            <a:pPr lvl="2"/>
            <a:r>
              <a:rPr lang="en-US" dirty="0" smtClean="0"/>
              <a:t>Concepts proven with HWRF, WW3, CRTM, ….</a:t>
            </a:r>
          </a:p>
          <a:p>
            <a:pPr lvl="2"/>
            <a:r>
              <a:rPr lang="en-US" dirty="0" smtClean="0"/>
              <a:t>Communicate operational business model to academia.</a:t>
            </a:r>
          </a:p>
          <a:p>
            <a:pPr lvl="3"/>
            <a:r>
              <a:rPr lang="en-US" dirty="0" smtClean="0"/>
              <a:t>Town hall meetings at AGU and AMS.</a:t>
            </a:r>
          </a:p>
          <a:p>
            <a:pPr lvl="1"/>
            <a:r>
              <a:rPr lang="en-US" dirty="0" smtClean="0"/>
              <a:t>New opportunities</a:t>
            </a:r>
          </a:p>
          <a:p>
            <a:pPr lvl="2"/>
            <a:r>
              <a:rPr lang="en-US" dirty="0" smtClean="0"/>
              <a:t>Sandy Supplemental, </a:t>
            </a:r>
            <a:r>
              <a:rPr lang="en-US" smtClean="0"/>
              <a:t>R2O funding (NGGPS).</a:t>
            </a:r>
            <a:endParaRPr lang="en-US" dirty="0" smtClean="0"/>
          </a:p>
          <a:p>
            <a:pPr lvl="2"/>
            <a:r>
              <a:rPr lang="en-US" dirty="0" smtClean="0"/>
              <a:t>Has to be integrated R&amp;O approach, not building of new stovepipes.</a:t>
            </a:r>
          </a:p>
          <a:p>
            <a:pPr lvl="1"/>
            <a:r>
              <a:rPr lang="en-US" dirty="0" smtClean="0"/>
              <a:t>Modeling strategy:</a:t>
            </a:r>
          </a:p>
          <a:p>
            <a:pPr lvl="2"/>
            <a:r>
              <a:rPr lang="en-US" dirty="0" smtClean="0"/>
              <a:t>We need a well articulated and documented strategy.</a:t>
            </a:r>
          </a:p>
          <a:p>
            <a:pPr lvl="2"/>
            <a:r>
              <a:rPr lang="en-US" dirty="0" smtClean="0"/>
              <a:t>Now only bits and pieces in place.</a:t>
            </a:r>
          </a:p>
          <a:p>
            <a:pPr lvl="3"/>
            <a:r>
              <a:rPr lang="en-US" dirty="0" smtClean="0"/>
              <a:t>Following three slides 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Forcing Factors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Science and Technology Advances</a:t>
            </a:r>
          </a:p>
          <a:p>
            <a:pPr lvl="1"/>
            <a:r>
              <a:rPr lang="en-US" dirty="0" smtClean="0"/>
              <a:t>Observing systems</a:t>
            </a:r>
          </a:p>
          <a:p>
            <a:pPr lvl="1"/>
            <a:r>
              <a:rPr lang="en-US" dirty="0" smtClean="0"/>
              <a:t>High performance computing</a:t>
            </a:r>
          </a:p>
          <a:p>
            <a:pPr lvl="1"/>
            <a:r>
              <a:rPr lang="en-US" dirty="0" smtClean="0"/>
              <a:t>Data dissemination</a:t>
            </a:r>
          </a:p>
          <a:p>
            <a:pPr lvl="1"/>
            <a:r>
              <a:rPr lang="en-US" dirty="0" smtClean="0"/>
              <a:t>Numerical Guidance Systems</a:t>
            </a:r>
          </a:p>
          <a:p>
            <a:pPr lvl="2"/>
            <a:r>
              <a:rPr lang="en-US" dirty="0" smtClean="0"/>
              <a:t>Data assimilation (methodology)</a:t>
            </a:r>
          </a:p>
          <a:p>
            <a:pPr lvl="2"/>
            <a:r>
              <a:rPr lang="en-US" dirty="0" smtClean="0"/>
              <a:t>Modeling (physics, coupling &amp; dynamics)</a:t>
            </a:r>
          </a:p>
          <a:p>
            <a:pPr lvl="2"/>
            <a:r>
              <a:rPr lang="en-US" dirty="0" smtClean="0"/>
              <a:t>Ensembles (constr.—initialization, membership, etc.)</a:t>
            </a:r>
          </a:p>
          <a:p>
            <a:pPr lvl="2"/>
            <a:r>
              <a:rPr lang="en-US" dirty="0" smtClean="0"/>
              <a:t>Intelligent post processing</a:t>
            </a:r>
          </a:p>
          <a:p>
            <a:pPr lvl="1"/>
            <a:r>
              <a:rPr lang="en-US" dirty="0" smtClean="0"/>
              <a:t>Predictability</a:t>
            </a:r>
          </a:p>
          <a:p>
            <a:pPr lvl="2"/>
            <a:r>
              <a:rPr lang="en-US" dirty="0" smtClean="0"/>
              <a:t>convective systems</a:t>
            </a:r>
          </a:p>
          <a:p>
            <a:pPr lvl="2"/>
            <a:r>
              <a:rPr lang="en-US" dirty="0" smtClean="0"/>
              <a:t>Seasonal to </a:t>
            </a:r>
            <a:r>
              <a:rPr lang="en-US" dirty="0" err="1" smtClean="0"/>
              <a:t>interannual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0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NOAA Modeling Strategy…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Level Perspective</a:t>
            </a:r>
          </a:p>
          <a:p>
            <a:pPr lvl="1"/>
            <a:r>
              <a:rPr lang="en-US" dirty="0" smtClean="0"/>
              <a:t>Moving away from the “model of the day”.</a:t>
            </a:r>
          </a:p>
          <a:p>
            <a:pPr lvl="1"/>
            <a:r>
              <a:rPr lang="en-US" dirty="0" smtClean="0"/>
              <a:t>Priorities for deterministic development are clear:</a:t>
            </a:r>
          </a:p>
          <a:p>
            <a:pPr lvl="2"/>
            <a:r>
              <a:rPr lang="en-US" dirty="0" smtClean="0"/>
              <a:t>Data assimilation (methodology and observations).</a:t>
            </a:r>
          </a:p>
          <a:p>
            <a:pPr lvl="2"/>
            <a:r>
              <a:rPr lang="en-US" dirty="0" smtClean="0"/>
              <a:t>Model physics</a:t>
            </a:r>
          </a:p>
          <a:p>
            <a:pPr lvl="3"/>
            <a:r>
              <a:rPr lang="en-US" dirty="0" smtClean="0"/>
              <a:t>Why do we continue to underplay this important part of the enterprise?</a:t>
            </a:r>
          </a:p>
          <a:p>
            <a:pPr lvl="3"/>
            <a:r>
              <a:rPr lang="en-US" dirty="0" smtClean="0"/>
              <a:t>Clouds, microphysics, radiation, land, ocean, waves, ice, aerosols….includes coupling.</a:t>
            </a:r>
          </a:p>
          <a:p>
            <a:pPr lvl="2"/>
            <a:r>
              <a:rPr lang="en-US" dirty="0" smtClean="0"/>
              <a:t>Resolution—horizontal and vertical.</a:t>
            </a:r>
          </a:p>
          <a:p>
            <a:pPr lvl="2"/>
            <a:r>
              <a:rPr lang="en-US" dirty="0" smtClean="0"/>
              <a:t>Dynamic core.</a:t>
            </a:r>
          </a:p>
          <a:p>
            <a:pPr lvl="2"/>
            <a:r>
              <a:rPr lang="en-US" dirty="0"/>
              <a:t>Must consider advanced HPC </a:t>
            </a:r>
            <a:r>
              <a:rPr lang="en-US" dirty="0" smtClean="0"/>
              <a:t>technologies.</a:t>
            </a:r>
          </a:p>
          <a:p>
            <a:pPr lvl="2"/>
            <a:r>
              <a:rPr lang="en-US" dirty="0"/>
              <a:t>Regional systems shift to convection permitting applications.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592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NOAA Modeling Strategy…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	Focus on probabilistic modeling (ensembles).</a:t>
            </a:r>
          </a:p>
          <a:p>
            <a:pPr lvl="2"/>
            <a:r>
              <a:rPr lang="en-US" dirty="0" smtClean="0"/>
              <a:t>Continue to pursue multi-model approach to ensembles.</a:t>
            </a:r>
          </a:p>
          <a:p>
            <a:pPr lvl="3"/>
            <a:r>
              <a:rPr lang="en-US" dirty="0" smtClean="0"/>
              <a:t>Limited within NCEP.</a:t>
            </a:r>
          </a:p>
          <a:p>
            <a:pPr lvl="3"/>
            <a:r>
              <a:rPr lang="en-US" dirty="0" smtClean="0"/>
              <a:t>National or international approach.</a:t>
            </a:r>
          </a:p>
          <a:p>
            <a:pPr lvl="2"/>
            <a:r>
              <a:rPr lang="en-US" dirty="0" smtClean="0"/>
              <a:t>Don’t forget:  ensemble systems only as good as the modeling system it is built from.</a:t>
            </a:r>
          </a:p>
          <a:p>
            <a:pPr lvl="2"/>
            <a:r>
              <a:rPr lang="en-US" dirty="0" smtClean="0"/>
              <a:t>Presentation / use of probabilistic information.</a:t>
            </a:r>
          </a:p>
          <a:p>
            <a:pPr lvl="2"/>
            <a:r>
              <a:rPr lang="en-US" dirty="0" smtClean="0"/>
              <a:t>Push to products for week 3-4.</a:t>
            </a:r>
          </a:p>
          <a:p>
            <a:pPr lvl="1"/>
            <a:r>
              <a:rPr lang="en-US" dirty="0" smtClean="0"/>
              <a:t>Unified modeling approach promoted by UCAN.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82834" y="6553200"/>
            <a:ext cx="4275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 </a:t>
            </a:r>
            <a:r>
              <a:rPr lang="en-US" sz="1400" baseline="30000" dirty="0" smtClean="0">
                <a:latin typeface="+mn-lt"/>
              </a:rPr>
              <a:t>* </a:t>
            </a:r>
            <a:r>
              <a:rPr lang="en-US" sz="1400" dirty="0" smtClean="0">
                <a:latin typeface="+mn-lt"/>
              </a:rPr>
              <a:t>UCAR </a:t>
            </a:r>
            <a:r>
              <a:rPr lang="en-US" sz="1400" dirty="0">
                <a:latin typeface="+mn-lt"/>
              </a:rPr>
              <a:t>Community Advisory Committee for NCEP</a:t>
            </a:r>
          </a:p>
          <a:p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629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slower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Changing slower versus developer- user engagement in implementation process.</a:t>
            </a:r>
          </a:p>
          <a:p>
            <a:pPr lvl="1"/>
            <a:r>
              <a:rPr lang="en-US" dirty="0" smtClean="0"/>
              <a:t>Use HWRF paradigm for more implementations.</a:t>
            </a:r>
          </a:p>
          <a:p>
            <a:pPr lvl="2"/>
            <a:r>
              <a:rPr lang="en-US" dirty="0" smtClean="0"/>
              <a:t>To be discussed later today.</a:t>
            </a:r>
          </a:p>
          <a:p>
            <a:pPr lvl="1"/>
            <a:r>
              <a:rPr lang="en-US" dirty="0" smtClean="0"/>
              <a:t>Increased MDL, NCEP Centers, (OHD, NWC) involvement in implementation process.</a:t>
            </a:r>
          </a:p>
          <a:p>
            <a:pPr lvl="2"/>
            <a:r>
              <a:rPr lang="en-US" dirty="0" smtClean="0"/>
              <a:t>Operationally sustainable “downstream” processing.</a:t>
            </a:r>
          </a:p>
          <a:p>
            <a:pPr lvl="2"/>
            <a:r>
              <a:rPr lang="en-US" dirty="0" smtClean="0"/>
              <a:t>Articulate needs for retrospective data (including reanalysis and reforecasts). </a:t>
            </a:r>
          </a:p>
          <a:p>
            <a:pPr lvl="2"/>
            <a:r>
              <a:rPr lang="en-US" dirty="0" smtClean="0"/>
              <a:t>Clear expectation on time lines for implementations.</a:t>
            </a:r>
          </a:p>
          <a:p>
            <a:pPr lvl="2"/>
            <a:r>
              <a:rPr lang="en-US" dirty="0" smtClean="0"/>
              <a:t>Business cases for </a:t>
            </a:r>
          </a:p>
          <a:p>
            <a:pPr lvl="3"/>
            <a:r>
              <a:rPr lang="en-US" dirty="0" smtClean="0"/>
              <a:t>Up front available retrospective data.</a:t>
            </a:r>
          </a:p>
          <a:p>
            <a:pPr lvl="3"/>
            <a:r>
              <a:rPr lang="en-US" dirty="0" smtClean="0"/>
              <a:t>Real-time available retrospective data.</a:t>
            </a:r>
          </a:p>
          <a:p>
            <a:pPr lvl="3"/>
            <a:r>
              <a:rPr lang="en-US" dirty="0" err="1" smtClean="0"/>
              <a:t>Sunsetting</a:t>
            </a:r>
            <a:r>
              <a:rPr lang="en-US" dirty="0" smtClean="0"/>
              <a:t> of old model versions.</a:t>
            </a:r>
          </a:p>
          <a:p>
            <a:pPr lvl="1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438400" y="5791200"/>
            <a:ext cx="37338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24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0000"/>
      </a:dk2>
      <a:lt2>
        <a:srgbClr val="808080"/>
      </a:lt2>
      <a:accent1>
        <a:srgbClr val="00CC00"/>
      </a:accent1>
      <a:accent2>
        <a:srgbClr val="FF33CC"/>
      </a:accent2>
      <a:accent3>
        <a:srgbClr val="FFFFFF"/>
      </a:accent3>
      <a:accent4>
        <a:srgbClr val="002A56"/>
      </a:accent4>
      <a:accent5>
        <a:srgbClr val="AAE2AA"/>
      </a:accent5>
      <a:accent6>
        <a:srgbClr val="E72DB9"/>
      </a:accent6>
      <a:hlink>
        <a:srgbClr val="FF0000"/>
      </a:hlink>
      <a:folHlink>
        <a:srgbClr val="3333CC"/>
      </a:folHlink>
    </a:clrScheme>
    <a:fontScheme name="Default Desig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</TotalTime>
  <Words>573</Words>
  <Application>Microsoft Office PowerPoint</Application>
  <PresentationFormat>On-screen Show (4:3)</PresentationFormat>
  <Paragraphs>117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The NCEP Production Suite</vt:lpstr>
      <vt:lpstr>Driving forces</vt:lpstr>
      <vt:lpstr>Do less</vt:lpstr>
      <vt:lpstr>Do more</vt:lpstr>
      <vt:lpstr>Change faster</vt:lpstr>
      <vt:lpstr>Forcing Factors </vt:lpstr>
      <vt:lpstr>The NOAA Modeling Strategy…</vt:lpstr>
      <vt:lpstr>The NOAA Modeling Strategy…</vt:lpstr>
      <vt:lpstr>Change slower</vt:lpstr>
      <vt:lpstr>PowerPoint Presentation</vt:lpstr>
    </vt:vector>
  </TitlesOfParts>
  <Company>NOAA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HTOLMAN</dc:creator>
  <cp:lastModifiedBy>Mary L. Hart</cp:lastModifiedBy>
  <cp:revision>43</cp:revision>
  <dcterms:created xsi:type="dcterms:W3CDTF">2003-11-12T20:24:23Z</dcterms:created>
  <dcterms:modified xsi:type="dcterms:W3CDTF">2014-12-02T13:05:58Z</dcterms:modified>
</cp:coreProperties>
</file>