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92" r:id="rId2"/>
    <p:sldMasterId id="2147483720" r:id="rId3"/>
  </p:sldMasterIdLst>
  <p:notesMasterIdLst>
    <p:notesMasterId r:id="rId24"/>
  </p:notesMasterIdLst>
  <p:handoutMasterIdLst>
    <p:handoutMasterId r:id="rId25"/>
  </p:handoutMasterIdLst>
  <p:sldIdLst>
    <p:sldId id="636" r:id="rId4"/>
    <p:sldId id="644" r:id="rId5"/>
    <p:sldId id="646" r:id="rId6"/>
    <p:sldId id="645" r:id="rId7"/>
    <p:sldId id="648" r:id="rId8"/>
    <p:sldId id="649" r:id="rId9"/>
    <p:sldId id="650" r:id="rId10"/>
    <p:sldId id="651" r:id="rId11"/>
    <p:sldId id="654" r:id="rId12"/>
    <p:sldId id="655" r:id="rId13"/>
    <p:sldId id="656" r:id="rId14"/>
    <p:sldId id="661" r:id="rId15"/>
    <p:sldId id="657" r:id="rId16"/>
    <p:sldId id="659" r:id="rId17"/>
    <p:sldId id="662" r:id="rId18"/>
    <p:sldId id="663" r:id="rId19"/>
    <p:sldId id="665" r:id="rId20"/>
    <p:sldId id="664" r:id="rId21"/>
    <p:sldId id="666" r:id="rId22"/>
    <p:sldId id="667" r:id="rId23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0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0000"/>
    <a:srgbClr val="FF9933"/>
    <a:srgbClr val="00FF00"/>
    <a:srgbClr val="FFFF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4" autoAdjust="0"/>
    <p:restoredTop sz="99734" autoAdjust="0"/>
  </p:normalViewPr>
  <p:slideViewPr>
    <p:cSldViewPr snapToGrid="0">
      <p:cViewPr>
        <p:scale>
          <a:sx n="133" d="100"/>
          <a:sy n="133" d="100"/>
        </p:scale>
        <p:origin x="-78" y="-108"/>
      </p:cViewPr>
      <p:guideLst>
        <p:guide orient="horz" pos="2180"/>
        <p:guide pos="2892"/>
      </p:guideLst>
    </p:cSldViewPr>
  </p:slideViewPr>
  <p:outlineViewPr>
    <p:cViewPr>
      <p:scale>
        <a:sx n="33" d="100"/>
        <a:sy n="33" d="100"/>
      </p:scale>
      <p:origin x="264" y="9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6" y="-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05448" cy="460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3512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183" y="1"/>
            <a:ext cx="3005448" cy="460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3512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7941"/>
            <a:ext cx="3005448" cy="460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3512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183" y="8757941"/>
            <a:ext cx="3005448" cy="460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3512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68C181-52C3-4E95-8F2A-F1E2D1F2D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36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05448" cy="460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3512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183" y="1"/>
            <a:ext cx="3005448" cy="460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3512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048" y="4378970"/>
            <a:ext cx="5546104" cy="41494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7941"/>
            <a:ext cx="3005448" cy="460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3512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183" y="8757941"/>
            <a:ext cx="3005448" cy="460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3512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7F1CC4-39D2-40F3-A830-140FD469B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F1CC4-39D2-40F3-A830-140FD469B3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5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F1CC4-39D2-40F3-A830-140FD469B33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0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F1CC4-39D2-40F3-A830-140FD469B33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6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F1CC4-39D2-40F3-A830-140FD469B33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F1CC4-39D2-40F3-A830-140FD469B33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0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4C31-A115-4E67-9762-5475C9BC3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95728-7E33-481D-972D-092388B8A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06058-3D08-4A9C-B748-C1EDA4BDA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E411-1FAE-48AA-B6D5-F22D1E05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B399-7639-4C50-A86A-A913ABA65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8F73-33A6-485B-AB99-16E3F2594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3D65-DD76-41A4-A489-1A839FF4C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359F-ED04-4674-A254-BCE23C0B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5EC7-35F3-4EC4-A53D-B182B814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7FE8-8E9F-4EDA-A86E-62D4110CD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9117-D3A5-4CA3-B40B-E102070F2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F7D1C-E550-4DA9-9946-642628E1A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AA1E2-593C-4CEF-AD43-8596442D3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622C-48FA-4EF5-87D1-A3F30A123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C13F-A6D2-430E-AB0A-489E46886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0875"/>
            <a:ext cx="7772400" cy="1889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75D385F-0556-4B4E-9B5F-C8F66000A9C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C693F-FFE9-4DD7-B2A2-612FE2D4F4D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DEAE-2A05-4175-8E81-B17C1D8962C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7B36E-C644-44AE-A9BC-5A89197B057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EB91F-31B6-4FA4-BBD7-709B05C4D5E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06ACF-C4D3-464F-AEB6-407B0113307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F0B84-D7FB-4F8A-8A51-83E5D2CA3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1600200"/>
            <a:ext cx="7696200" cy="106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62000" y="2819400"/>
            <a:ext cx="38100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24400" y="2819400"/>
            <a:ext cx="37338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2000" y="5715000"/>
            <a:ext cx="7696200" cy="53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E7EB0-A5C2-426A-B42B-A5E48EE8C94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E23D0-F093-4350-AED9-27AFB5A89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A5B49-CD60-408C-91AD-D43C5A20D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667A8-B023-4354-AECC-65516521F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9C63-3AC5-45A9-9461-AD25C6C31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D0F3-40A2-48C6-9EEE-721FE1024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DBD7-D578-433B-82AB-06AAF1192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CC081A-0085-4904-A1A4-511F3BEDF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43" descr="DOC_LOGO_1X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30188"/>
            <a:ext cx="838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4" descr="Noaa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26388" y="228600"/>
            <a:ext cx="8366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45"/>
          <p:cNvSpPr>
            <a:spLocks noChangeShapeType="1"/>
          </p:cNvSpPr>
          <p:nvPr userDrawn="1"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4" r:id="rId2"/>
    <p:sldLayoutId id="2147483803" r:id="rId3"/>
    <p:sldLayoutId id="2147483802" r:id="rId4"/>
    <p:sldLayoutId id="2147483801" r:id="rId5"/>
    <p:sldLayoutId id="2147483800" r:id="rId6"/>
    <p:sldLayoutId id="2147483799" r:id="rId7"/>
    <p:sldLayoutId id="2147483798" r:id="rId8"/>
    <p:sldLayoutId id="2147483797" r:id="rId9"/>
    <p:sldLayoutId id="2147483796" r:id="rId10"/>
    <p:sldLayoutId id="21474837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7E10A17-1112-4386-81DC-0D7721A38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4" r:id="rId3"/>
    <p:sldLayoutId id="2147483813" r:id="rId4"/>
    <p:sldLayoutId id="2147483812" r:id="rId5"/>
    <p:sldLayoutId id="2147483811" r:id="rId6"/>
    <p:sldLayoutId id="2147483810" r:id="rId7"/>
    <p:sldLayoutId id="2147483809" r:id="rId8"/>
    <p:sldLayoutId id="2147483808" r:id="rId9"/>
    <p:sldLayoutId id="2147483807" r:id="rId10"/>
    <p:sldLayoutId id="21474838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prstClr val="black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0" kern="120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15674D1-5C5D-48C3-A168-8607886B2345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Times New Roman" charset="0"/>
              <a:cs typeface="+mn-cs"/>
            </a:endParaRPr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39063" y="228600"/>
            <a:ext cx="1201737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8" name="Picture 12" descr="doc_logo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228600"/>
            <a:ext cx="1219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2" r:id="rId3"/>
    <p:sldLayoutId id="2147483821" r:id="rId4"/>
    <p:sldLayoutId id="2147483820" r:id="rId5"/>
    <p:sldLayoutId id="2147483819" r:id="rId6"/>
    <p:sldLayoutId id="2147483818" r:id="rId7"/>
    <p:sldLayoutId id="2147483817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mc.ncep.noaa.gov/gmb/wx24fy/vsdb/gfs201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563" y="2994025"/>
            <a:ext cx="9032875" cy="3733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 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Presented by:</a:t>
            </a: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C00000"/>
                </a:solidFill>
              </a:rPr>
              <a:t>Mark Iredell</a:t>
            </a:r>
            <a:br>
              <a:rPr lang="en-US" sz="1800" b="1" dirty="0" smtClean="0">
                <a:solidFill>
                  <a:srgbClr val="C00000"/>
                </a:solidFill>
              </a:rPr>
            </a:br>
            <a:r>
              <a:rPr lang="en-US" sz="1800" b="1" dirty="0" smtClean="0">
                <a:solidFill>
                  <a:srgbClr val="C00000"/>
                </a:solidFill>
              </a:rPr>
              <a:t>based on work done by Global Climate and Weather Modeling Branch</a:t>
            </a: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706" name="Object 514"/>
          <p:cNvGraphicFramePr>
            <a:graphicFrameLocks noChangeAspect="1"/>
          </p:cNvGraphicFramePr>
          <p:nvPr/>
        </p:nvGraphicFramePr>
        <p:xfrm>
          <a:off x="3581400" y="1588"/>
          <a:ext cx="2087563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Drawing" r:id="rId3" imgW="2857500" imgH="1569720" progId="">
                  <p:embed/>
                </p:oleObj>
              </mc:Choice>
              <mc:Fallback>
                <p:oleObj name="Drawing" r:id="rId3" imgW="2857500" imgH="1569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88"/>
                        <a:ext cx="2087563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9" name="Text Box 5"/>
          <p:cNvSpPr txBox="1">
            <a:spLocks noChangeArrowheads="1"/>
          </p:cNvSpPr>
          <p:nvPr/>
        </p:nvSpPr>
        <p:spPr bwMode="auto">
          <a:xfrm>
            <a:off x="857250" y="1171575"/>
            <a:ext cx="748188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FF"/>
                </a:solidFill>
              </a:rPr>
              <a:t>2014 NCEP Production Suite Review</a:t>
            </a:r>
            <a:endParaRPr lang="en-US" sz="3200" i="1" dirty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GLOBAL MODELING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0000FF"/>
              </a:solidFill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87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062633-66B9-41C5-B75E-3096AF872297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470" y="3429000"/>
            <a:ext cx="443753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437530" cy="3429000"/>
          </a:xfrm>
          <a:prstGeom prst="rect">
            <a:avLst/>
          </a:prstGeom>
        </p:spPr>
      </p:pic>
      <p:pic>
        <p:nvPicPr>
          <p:cNvPr id="12" name="Picture 10" descr="http://www.emc.ncep.noaa.gov/gmb/jpeng/plot_verify_single/aemn.al18.2012102212_T57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92" y="12276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emc.ncep.noaa.gov/gmb/jpeng/plot_verify_single/aemn.al18.2012102212_T254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36795" y="328910"/>
            <a:ext cx="1013481" cy="3471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12UTC</a:t>
            </a:r>
            <a:endParaRPr lang="en-US" sz="1800" dirty="0"/>
          </a:p>
        </p:txBody>
      </p:sp>
      <p:sp>
        <p:nvSpPr>
          <p:cNvPr id="3" name="Rounded Rectangle 2"/>
          <p:cNvSpPr/>
          <p:nvPr/>
        </p:nvSpPr>
        <p:spPr>
          <a:xfrm>
            <a:off x="3254391" y="3255826"/>
            <a:ext cx="2465528" cy="3563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20121022 (7.5 days)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8435" y="2549052"/>
            <a:ext cx="1151279" cy="10232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17375E"/>
                </a:solidFill>
              </a:rPr>
              <a:t>Opr</a:t>
            </a:r>
            <a:r>
              <a:rPr lang="en-US" sz="1800" dirty="0" smtClean="0">
                <a:solidFill>
                  <a:srgbClr val="17375E"/>
                </a:solidFill>
              </a:rPr>
              <a:t>: T254L42</a:t>
            </a:r>
          </a:p>
          <a:p>
            <a:pPr algn="ctr"/>
            <a:r>
              <a:rPr lang="en-US" sz="1800" dirty="0" smtClean="0">
                <a:solidFill>
                  <a:srgbClr val="17375E"/>
                </a:solidFill>
              </a:rPr>
              <a:t>(55km)</a:t>
            </a:r>
            <a:endParaRPr lang="en-US" sz="1800" dirty="0">
              <a:solidFill>
                <a:srgbClr val="17375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85867" y="2515793"/>
            <a:ext cx="1136354" cy="10232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17375E"/>
                </a:solidFill>
              </a:rPr>
              <a:t>Para: T574L64</a:t>
            </a:r>
          </a:p>
          <a:p>
            <a:pPr algn="ctr"/>
            <a:r>
              <a:rPr lang="en-US" sz="1800" dirty="0" smtClean="0">
                <a:solidFill>
                  <a:srgbClr val="17375E"/>
                </a:solidFill>
              </a:rPr>
              <a:t>(33km)</a:t>
            </a:r>
            <a:endParaRPr lang="en-US" sz="1800" dirty="0">
              <a:solidFill>
                <a:srgbClr val="17375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54608" y="5725596"/>
            <a:ext cx="1013481" cy="3471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18UTC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3837602" y="1236699"/>
            <a:ext cx="1407120" cy="1111352"/>
          </a:xfrm>
          <a:prstGeom prst="rect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Thick blue: ensemble mean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6679412" y="1614937"/>
            <a:ext cx="1297475" cy="383728"/>
          </a:xfrm>
          <a:prstGeom prst="stripedRightArrow">
            <a:avLst/>
          </a:prstGeom>
          <a:solidFill>
            <a:srgbClr val="0000FF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 rot="15692703">
            <a:off x="5778035" y="949883"/>
            <a:ext cx="1297475" cy="317965"/>
          </a:xfrm>
          <a:prstGeom prst="stripedRightArrow">
            <a:avLst/>
          </a:prstGeom>
          <a:solidFill>
            <a:srgbClr val="0000FF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4132" y="1614937"/>
            <a:ext cx="607198" cy="563632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437398" y="328910"/>
            <a:ext cx="1578015" cy="546872"/>
          </a:xfrm>
          <a:prstGeom prst="wedgeRoundRectCallout">
            <a:avLst>
              <a:gd name="adj1" fmla="val -111551"/>
              <a:gd name="adj2" fmla="val 238971"/>
              <a:gd name="adj3" fmla="val 1666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Bimodality?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99C63-3AC5-45A9-9461-AD25C6C315B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470" y="3429000"/>
            <a:ext cx="443753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265840" cy="3429000"/>
          </a:xfrm>
          <a:prstGeom prst="rect">
            <a:avLst/>
          </a:prstGeom>
        </p:spPr>
      </p:pic>
      <p:pic>
        <p:nvPicPr>
          <p:cNvPr id="7170" name="Picture 2" descr="http://www.emc.ncep.noaa.gov/gmb/jpeng/plot_verify_single/aemn.al18.2012102500_T25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" y="24176"/>
            <a:ext cx="426583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emc.ncep.noaa.gov/gmb/jpeng/plot_verify_single/aemn.al18.2012102500_T574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63" y="25846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435" y="2549052"/>
            <a:ext cx="1151279" cy="10232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17375E"/>
                </a:solidFill>
              </a:rPr>
              <a:t>Opr</a:t>
            </a:r>
            <a:r>
              <a:rPr lang="en-US" sz="1800" dirty="0" smtClean="0">
                <a:solidFill>
                  <a:srgbClr val="17375E"/>
                </a:solidFill>
              </a:rPr>
              <a:t>: T254L42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7375E"/>
                </a:solidFill>
              </a:rPr>
              <a:t>(55km)</a:t>
            </a:r>
            <a:endParaRPr lang="en-US" sz="1800" dirty="0">
              <a:solidFill>
                <a:srgbClr val="17375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85867" y="2515793"/>
            <a:ext cx="1074597" cy="10232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7375E"/>
                </a:solidFill>
              </a:rPr>
              <a:t>Para: T574L64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7375E"/>
                </a:solidFill>
              </a:rPr>
              <a:t>(33km)</a:t>
            </a:r>
            <a:endParaRPr lang="en-US" sz="1800" dirty="0">
              <a:solidFill>
                <a:srgbClr val="17375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71099" y="3206872"/>
            <a:ext cx="2476167" cy="3654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20121025 (5 days)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38110" y="365455"/>
            <a:ext cx="1059909" cy="3380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00UTC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38110" y="6084833"/>
            <a:ext cx="1142144" cy="3837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06UTC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6911591" y="1311873"/>
            <a:ext cx="1297475" cy="383728"/>
          </a:xfrm>
          <a:prstGeom prst="stripedRightArrow">
            <a:avLst/>
          </a:prstGeom>
          <a:solidFill>
            <a:srgbClr val="0000FF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 rot="15692703">
            <a:off x="6010214" y="646819"/>
            <a:ext cx="1297475" cy="317965"/>
          </a:xfrm>
          <a:prstGeom prst="stripedRightArrow">
            <a:avLst/>
          </a:prstGeom>
          <a:solidFill>
            <a:srgbClr val="0000FF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06311" y="1311873"/>
            <a:ext cx="607198" cy="563632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669577" y="25846"/>
            <a:ext cx="1463715" cy="546872"/>
          </a:xfrm>
          <a:prstGeom prst="wedgeRoundRectCallout">
            <a:avLst>
              <a:gd name="adj1" fmla="val -111551"/>
              <a:gd name="adj2" fmla="val 238971"/>
              <a:gd name="adj3" fmla="val 1666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Bimodality!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99C63-3AC5-45A9-9461-AD25C6C315B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182220"/>
            <a:ext cx="4754880" cy="3840480"/>
          </a:xfrm>
          <a:prstGeom prst="rect">
            <a:avLst/>
          </a:prstGeom>
        </p:spPr>
      </p:pic>
      <p:pic>
        <p:nvPicPr>
          <p:cNvPr id="94" name="Picture 93"/>
          <p:cNvPicPr/>
          <p:nvPr/>
        </p:nvPicPr>
        <p:blipFill>
          <a:blip r:embed="rId4"/>
          <a:stretch>
            <a:fillRect/>
          </a:stretch>
        </p:blipFill>
        <p:spPr>
          <a:xfrm>
            <a:off x="-144000" y="-22680"/>
            <a:ext cx="4754880" cy="3666600"/>
          </a:xfrm>
          <a:prstGeom prst="rect">
            <a:avLst/>
          </a:prstGeom>
        </p:spPr>
      </p:pic>
      <p:sp>
        <p:nvSpPr>
          <p:cNvPr id="95" name="TextShape 1"/>
          <p:cNvSpPr txBox="1"/>
          <p:nvPr/>
        </p:nvSpPr>
        <p:spPr>
          <a:xfrm>
            <a:off x="66960" y="-58680"/>
            <a:ext cx="2286000" cy="731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>
                <a:solidFill>
                  <a:srgbClr val="0000FF"/>
                </a:solidFill>
              </a:rPr>
              <a:t>Operational(old algorithm)</a:t>
            </a:r>
            <a:endParaRPr/>
          </a:p>
        </p:txBody>
      </p:sp>
      <p:pic>
        <p:nvPicPr>
          <p:cNvPr id="96" name="Picture 95"/>
          <p:cNvPicPr/>
          <p:nvPr/>
        </p:nvPicPr>
        <p:blipFill>
          <a:blip r:embed="rId5"/>
          <a:stretch>
            <a:fillRect/>
          </a:stretch>
        </p:blipFill>
        <p:spPr>
          <a:xfrm>
            <a:off x="4483440" y="-26640"/>
            <a:ext cx="4754880" cy="3666600"/>
          </a:xfrm>
          <a:prstGeom prst="rect">
            <a:avLst/>
          </a:prstGeom>
        </p:spPr>
      </p:pic>
      <p:sp>
        <p:nvSpPr>
          <p:cNvPr id="97" name="TextShape 2"/>
          <p:cNvSpPr txBox="1"/>
          <p:nvPr/>
        </p:nvSpPr>
        <p:spPr>
          <a:xfrm>
            <a:off x="4700160" y="-16560"/>
            <a:ext cx="2286000" cy="731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>
                <a:solidFill>
                  <a:srgbClr val="0000FF"/>
                </a:solidFill>
              </a:rPr>
              <a:t>Parallel (new algorithm)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F7D1C-E550-4DA9-9946-642628E1AA1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21643" y="3937686"/>
            <a:ext cx="337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Improved Icing Product in 13 km GFS post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42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68580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dirty="0" smtClean="0"/>
              <a:t>plans </a:t>
            </a:r>
            <a:r>
              <a:rPr lang="en-US" dirty="0"/>
              <a:t>for 2015+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F0B84-D7FB-4F8A-8A51-83E5D2CA313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Chapter 2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755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2015 global implementations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89" y="1600200"/>
            <a:ext cx="8452022" cy="4525963"/>
          </a:xfrm>
        </p:spPr>
        <p:txBody>
          <a:bodyPr/>
          <a:lstStyle/>
          <a:p>
            <a:r>
              <a:rPr lang="en-US" dirty="0" smtClean="0"/>
              <a:t>GEFS (higher resolution/new perturbations)</a:t>
            </a:r>
            <a:br>
              <a:rPr lang="en-US" dirty="0" smtClean="0"/>
            </a:br>
            <a:r>
              <a:rPr lang="en-US" i="1" dirty="0" err="1" smtClean="0"/>
              <a:t>Yuejian</a:t>
            </a:r>
            <a:r>
              <a:rPr lang="en-US" i="1" dirty="0" smtClean="0"/>
              <a:t> Zhu</a:t>
            </a:r>
          </a:p>
          <a:p>
            <a:r>
              <a:rPr lang="en-US" dirty="0" smtClean="0"/>
              <a:t>CFS (data assimilation upgrade)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 smtClean="0"/>
              <a:t>Suru</a:t>
            </a:r>
            <a:r>
              <a:rPr lang="en-US" i="1" dirty="0" smtClean="0"/>
              <a:t> </a:t>
            </a:r>
            <a:r>
              <a:rPr lang="en-US" i="1" dirty="0" err="1" smtClean="0"/>
              <a:t>Saha</a:t>
            </a:r>
            <a:endParaRPr lang="en-US" i="1" dirty="0" smtClean="0"/>
          </a:p>
          <a:p>
            <a:r>
              <a:rPr lang="en-US" dirty="0" smtClean="0"/>
              <a:t>WAM (developmental parallel up to 600 km)</a:t>
            </a:r>
            <a:br>
              <a:rPr lang="en-US" dirty="0" smtClean="0"/>
            </a:br>
            <a:r>
              <a:rPr lang="en-US" i="1" dirty="0" smtClean="0"/>
              <a:t>George </a:t>
            </a:r>
            <a:r>
              <a:rPr lang="en-US" i="1" dirty="0" err="1" smtClean="0"/>
              <a:t>Milward</a:t>
            </a:r>
            <a:endParaRPr lang="en-US" i="1" dirty="0" smtClean="0"/>
          </a:p>
          <a:p>
            <a:r>
              <a:rPr lang="en-US" dirty="0" smtClean="0"/>
              <a:t>NGAC (major aerosol upgrade)</a:t>
            </a:r>
          </a:p>
          <a:p>
            <a:r>
              <a:rPr lang="en-US" dirty="0" smtClean="0"/>
              <a:t>GFS (4D hybrid and NEMS)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F7D1C-E550-4DA9-9946-642628E1AA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F6690-A4A5-42A9-AB56-2C7088AE17CC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27264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NGAC (NEMS Global Aerosol Component)</a:t>
            </a:r>
            <a:endParaRPr kumimoji="0" lang="en-US" sz="2800" b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5242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NCEP has implemented and continues to develop</a:t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global aerosol forecasting/assimilation capability </a:t>
            </a:r>
          </a:p>
          <a:p>
            <a:endParaRPr lang="en-US" b="1" dirty="0" smtClean="0">
              <a:latin typeface="Calibri" pitchFamily="34" charset="0"/>
            </a:endParaRPr>
          </a:p>
          <a:p>
            <a:pPr marL="231775" lvl="2" indent="-231775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The aerosol project </a:t>
            </a:r>
            <a:r>
              <a:rPr lang="en-US" dirty="0">
                <a:latin typeface="Calibri" pitchFamily="34" charset="0"/>
              </a:rPr>
              <a:t>builds </a:t>
            </a:r>
            <a:r>
              <a:rPr lang="en-US" dirty="0" smtClean="0">
                <a:latin typeface="Calibri" pitchFamily="34" charset="0"/>
              </a:rPr>
              <a:t>upon </a:t>
            </a:r>
            <a:r>
              <a:rPr lang="en-US" dirty="0">
                <a:latin typeface="Calibri" pitchFamily="34" charset="0"/>
              </a:rPr>
              <a:t>extensive collaboration with NOAA labs/centers </a:t>
            </a:r>
            <a:r>
              <a:rPr lang="en-US" dirty="0" smtClean="0">
                <a:latin typeface="Calibri" pitchFamily="34" charset="0"/>
              </a:rPr>
              <a:t>(NESDIS) and </a:t>
            </a:r>
            <a:r>
              <a:rPr lang="en-US" dirty="0">
                <a:latin typeface="Calibri" pitchFamily="34" charset="0"/>
              </a:rPr>
              <a:t>external research </a:t>
            </a:r>
            <a:r>
              <a:rPr lang="en-US" dirty="0" smtClean="0">
                <a:latin typeface="Calibri" pitchFamily="34" charset="0"/>
              </a:rPr>
              <a:t>community (GSFC, the ICAP working group, WMO SDS-WAS program)</a:t>
            </a:r>
            <a:endParaRPr lang="en-US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Phased implementation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Phase 1:</a:t>
            </a:r>
            <a:r>
              <a:rPr lang="en-US" dirty="0" smtClean="0">
                <a:latin typeface="Calibri" pitchFamily="34" charset="0"/>
              </a:rPr>
              <a:t>	Dust-only forecasts (operational)</a:t>
            </a:r>
            <a:r>
              <a:rPr lang="en-US" smtClean="0">
                <a:latin typeface="Calibri" pitchFamily="34" charset="0"/>
              </a:rPr>
              <a:t/>
            </a:r>
            <a:br>
              <a:rPr lang="en-US" smtClean="0">
                <a:latin typeface="Calibri" pitchFamily="34" charset="0"/>
              </a:rPr>
            </a:br>
            <a:r>
              <a:rPr lang="en-US" smtClean="0">
                <a:latin typeface="Calibri" pitchFamily="34" charset="0"/>
              </a:rPr>
              <a:t>* 5 </a:t>
            </a:r>
            <a:r>
              <a:rPr lang="en-US" dirty="0" smtClean="0">
                <a:latin typeface="Calibri" pitchFamily="34" charset="0"/>
              </a:rPr>
              <a:t>aerosol species transported with </a:t>
            </a:r>
            <a:r>
              <a:rPr lang="en-US" dirty="0" err="1" smtClean="0">
                <a:latin typeface="Calibri" pitchFamily="34" charset="0"/>
              </a:rPr>
              <a:t>Eulerian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numerics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		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(Implemented in Q4FY2012)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Phase 2:</a:t>
            </a:r>
            <a:r>
              <a:rPr lang="en-US" dirty="0" smtClean="0">
                <a:latin typeface="Calibri" pitchFamily="34" charset="0"/>
              </a:rPr>
              <a:t> 	Forecasts for </a:t>
            </a:r>
            <a:r>
              <a:rPr lang="en-US" dirty="0">
                <a:latin typeface="Calibri" pitchFamily="34" charset="0"/>
              </a:rPr>
              <a:t>dust, sulfate, sea salt, and </a:t>
            </a:r>
            <a:r>
              <a:rPr lang="en-US" dirty="0" smtClean="0">
                <a:latin typeface="Calibri" pitchFamily="34" charset="0"/>
              </a:rPr>
              <a:t>carbonaceous aerosols using NESDIS’s </a:t>
            </a:r>
            <a:r>
              <a:rPr lang="en-US" dirty="0" err="1" smtClean="0">
                <a:latin typeface="Calibri" pitchFamily="34" charset="0"/>
              </a:rPr>
              <a:t>GBBPEx</a:t>
            </a:r>
            <a:r>
              <a:rPr lang="en-US" dirty="0" smtClean="0">
                <a:latin typeface="Calibri" pitchFamily="34" charset="0"/>
              </a:rPr>
              <a:t> smoke emissions (planned FY15 implementation)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* 18 aerosol species transported with semi-</a:t>
            </a:r>
            <a:r>
              <a:rPr lang="en-US" dirty="0" err="1" smtClean="0">
                <a:latin typeface="Calibri" pitchFamily="34" charset="0"/>
              </a:rPr>
              <a:t>Lagrangian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numerics</a:t>
            </a:r>
            <a:endParaRPr lang="en-US" dirty="0" smtClean="0">
              <a:latin typeface="Calibri" pitchFamily="34" charset="0"/>
            </a:endParaRPr>
          </a:p>
          <a:p>
            <a:pPr lvl="4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(Ongoing, Q4FY2015)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Phase 3:</a:t>
            </a:r>
            <a:r>
              <a:rPr lang="en-US" dirty="0" smtClean="0">
                <a:latin typeface="Calibri" pitchFamily="34" charset="0"/>
              </a:rPr>
              <a:t>	NGAC with improved aerosol representation and aerosol cloud </a:t>
            </a:r>
          </a:p>
          <a:p>
            <a:pPr lvl="1"/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 interaction is included 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Phase 4:</a:t>
            </a:r>
            <a:r>
              <a:rPr lang="en-US" dirty="0" smtClean="0">
                <a:latin typeface="Calibri" pitchFamily="34" charset="0"/>
              </a:rPr>
              <a:t>     Aerosol analysis using VIIRS AOD  (NCEP-NESDIS-GSFC) </a:t>
            </a:r>
          </a:p>
        </p:txBody>
      </p:sp>
    </p:spTree>
    <p:extLst>
      <p:ext uri="{BB962C8B-B14F-4D97-AF65-F5344CB8AC3E}">
        <p14:creationId xmlns:p14="http://schemas.microsoft.com/office/powerpoint/2010/main" val="15935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Q1FY16 GFS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84" y="1631093"/>
            <a:ext cx="8134480" cy="4794422"/>
          </a:xfrm>
        </p:spPr>
        <p:txBody>
          <a:bodyPr/>
          <a:lstStyle/>
          <a:p>
            <a:r>
              <a:rPr lang="en-US" sz="2800" dirty="0" smtClean="0"/>
              <a:t>NEMS (NOAA Environmental Modeling System) unifying structure, enabling coupling</a:t>
            </a:r>
            <a:endParaRPr lang="en-US" sz="2800" dirty="0"/>
          </a:p>
          <a:p>
            <a:r>
              <a:rPr lang="en-US" sz="2800" dirty="0" smtClean="0"/>
              <a:t>4D hybrid </a:t>
            </a:r>
            <a:r>
              <a:rPr lang="en-US" sz="2800" dirty="0" err="1" smtClean="0"/>
              <a:t>variational</a:t>
            </a:r>
            <a:r>
              <a:rPr lang="en-US" sz="2800" dirty="0" smtClean="0"/>
              <a:t> </a:t>
            </a:r>
            <a:r>
              <a:rPr lang="en-US" sz="2800" dirty="0" err="1" smtClean="0"/>
              <a:t>EnKF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John </a:t>
            </a:r>
            <a:r>
              <a:rPr lang="en-US" sz="2800" i="1" dirty="0" err="1" smtClean="0"/>
              <a:t>Derber</a:t>
            </a:r>
            <a:endParaRPr lang="en-US" sz="2800" i="1" dirty="0"/>
          </a:p>
          <a:p>
            <a:r>
              <a:rPr lang="en-US" sz="2800" dirty="0" smtClean="0"/>
              <a:t>Improved moist physics</a:t>
            </a:r>
            <a:br>
              <a:rPr lang="en-US" sz="2800" dirty="0" smtClean="0"/>
            </a:br>
            <a:r>
              <a:rPr lang="en-US" sz="2800" i="1" dirty="0" smtClean="0"/>
              <a:t>next slides</a:t>
            </a:r>
          </a:p>
          <a:p>
            <a:r>
              <a:rPr lang="en-US" sz="2800" dirty="0" smtClean="0"/>
              <a:t>Improved land physics</a:t>
            </a:r>
          </a:p>
          <a:p>
            <a:r>
              <a:rPr lang="en-US" sz="2800" dirty="0" smtClean="0"/>
              <a:t>As usual, there will be new</a:t>
            </a:r>
            <a:br>
              <a:rPr lang="en-US" sz="2800" dirty="0" smtClean="0"/>
            </a:br>
            <a:r>
              <a:rPr lang="en-US" sz="2800" dirty="0" smtClean="0"/>
              <a:t>observations, optimizations, enhancements, and products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F7D1C-E550-4DA9-9946-642628E1AA1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mc.ncep.noaa.gov/gmb/jhan/vsdbw/pryh01/rain/etsbis.f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99C63-3AC5-45A9-9461-AD25C6C315B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ongil.han\Documents\User-Docs\pub\EMC\GCWMB\false_alarm\gif_aug22_14\tprp_t574opr_12hr_fh19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3481388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Users\jongil.han\Documents\User-Docs\pub\EMC\GCWMB\false_alarm\gif_aug22_14\tprp_t1534para_12hr_fh19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64013"/>
            <a:ext cx="35004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C:\Users\jongil.han\Documents\User-Docs\pub\EMC\GCWMB\false_alarm\gif_aug22_14\tprp_t1534hw10_12hr_fh19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393825"/>
            <a:ext cx="3452813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Users\jongil.han\Documents\User-Docs\pub\EMC\GCWMB\false_alarm\gif_aug22_14\tprp_t1534hw15_12hr_fh19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4200525"/>
            <a:ext cx="34528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1258717" y="380206"/>
            <a:ext cx="65136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Tests for false alarm storms (8 day forecast)</a:t>
            </a:r>
          </a:p>
        </p:txBody>
      </p:sp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0" y="2286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Operational  GFS (27km)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0" y="4648200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Pre-operational  GFS (13km)</a:t>
            </a:r>
          </a:p>
        </p:txBody>
      </p:sp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7667625" y="1685925"/>
            <a:ext cx="1457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Pre-operational  GFS (13km) with updated convection schemes</a:t>
            </a:r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7758113" y="4419600"/>
            <a:ext cx="1457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Pre-operational  GFS (13km) with weaker convection in updated deep convection scheme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99C63-3AC5-45A9-9461-AD25C6C315B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global model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295400"/>
            <a:ext cx="8229600" cy="4525963"/>
          </a:xfrm>
        </p:spPr>
        <p:txBody>
          <a:bodyPr/>
          <a:lstStyle/>
          <a:p>
            <a:r>
              <a:rPr lang="en-US" dirty="0" smtClean="0"/>
              <a:t>Carry forward current requirements of</a:t>
            </a:r>
            <a:br>
              <a:rPr lang="en-US" dirty="0" smtClean="0"/>
            </a:br>
            <a:r>
              <a:rPr lang="en-US" dirty="0" smtClean="0"/>
              <a:t>GFS, GEFS, CFS, NGAC, WAM</a:t>
            </a:r>
          </a:p>
          <a:p>
            <a:r>
              <a:rPr lang="en-US" dirty="0" smtClean="0"/>
              <a:t>Keep models on same development path</a:t>
            </a:r>
          </a:p>
          <a:p>
            <a:r>
              <a:rPr lang="en-US" dirty="0" smtClean="0"/>
              <a:t>Couple end-to-end seamlessly</a:t>
            </a:r>
          </a:p>
          <a:p>
            <a:r>
              <a:rPr lang="en-US" dirty="0"/>
              <a:t>Share information </a:t>
            </a:r>
            <a:r>
              <a:rPr lang="en-US" dirty="0" smtClean="0"/>
              <a:t>between models</a:t>
            </a:r>
            <a:endParaRPr lang="en-US" dirty="0"/>
          </a:p>
          <a:p>
            <a:r>
              <a:rPr lang="en-US" dirty="0" smtClean="0"/>
              <a:t>Nest downscale models in NEMS</a:t>
            </a:r>
          </a:p>
          <a:p>
            <a:r>
              <a:rPr lang="en-US" dirty="0" smtClean="0"/>
              <a:t>Run ensembles </a:t>
            </a:r>
            <a:r>
              <a:rPr lang="en-US" dirty="0"/>
              <a:t>for </a:t>
            </a:r>
            <a:r>
              <a:rPr lang="en-US" dirty="0" smtClean="0"/>
              <a:t>all models</a:t>
            </a:r>
            <a:endParaRPr lang="en-US" dirty="0"/>
          </a:p>
          <a:p>
            <a:r>
              <a:rPr lang="en-US" dirty="0" smtClean="0"/>
              <a:t>Create reforecast datasets for all models</a:t>
            </a:r>
          </a:p>
          <a:p>
            <a:r>
              <a:rPr lang="en-US" dirty="0" smtClean="0"/>
              <a:t>Rejigger jigsaw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F7D1C-E550-4DA9-9946-642628E1AA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1222"/>
            <a:ext cx="8229600" cy="4074941"/>
          </a:xfrm>
        </p:spPr>
        <p:txBody>
          <a:bodyPr/>
          <a:lstStyle/>
          <a:p>
            <a:pPr marL="742950" indent="-742950">
              <a:buFont typeface="+mj-lt"/>
              <a:buAutoNum type="arabicParenR"/>
            </a:pPr>
            <a:r>
              <a:rPr lang="en-US" sz="4400" dirty="0" smtClean="0"/>
              <a:t>The GFS is going to 13 km!</a:t>
            </a:r>
            <a:br>
              <a:rPr lang="en-US" sz="4400" dirty="0" smtClean="0"/>
            </a:br>
            <a:endParaRPr lang="en-US" sz="4400" dirty="0" smtClean="0"/>
          </a:p>
          <a:p>
            <a:pPr marL="457200" lvl="1" indent="0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    </a:t>
            </a:r>
            <a:r>
              <a:rPr lang="en-US" sz="4400" i="1" dirty="0" smtClean="0">
                <a:solidFill>
                  <a:srgbClr val="C00000"/>
                </a:solidFill>
              </a:rPr>
              <a:t>Thank you. Questions?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 smtClean="0"/>
              <a:t>Global plans for 2015+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F7D1C-E550-4DA9-9946-642628E1AA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1222"/>
            <a:ext cx="8229600" cy="4074941"/>
          </a:xfrm>
        </p:spPr>
        <p:txBody>
          <a:bodyPr/>
          <a:lstStyle/>
          <a:p>
            <a:pPr marL="457200" lvl="1" indent="0">
              <a:buNone/>
            </a:pPr>
            <a:endParaRPr lang="en-US" sz="44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44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    </a:t>
            </a:r>
            <a:r>
              <a:rPr lang="en-US" sz="4400" i="1" dirty="0" smtClean="0">
                <a:solidFill>
                  <a:srgbClr val="C00000"/>
                </a:solidFill>
              </a:rPr>
              <a:t>Thank you. Questions?</a:t>
            </a:r>
          </a:p>
          <a:p>
            <a:pPr marL="0" indent="0">
              <a:buNone/>
            </a:pPr>
            <a:endParaRPr lang="en-US" sz="4400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F7D1C-E550-4DA9-9946-642628E1AA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6858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GFS is going to 13 km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F0B84-D7FB-4F8A-8A51-83E5D2CA31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Chapter 1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272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5888"/>
            <a:ext cx="8229600" cy="47402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/>
              <a:t>The 13 km GFS is the biggest freaking implementation NCEP has ever done.</a:t>
            </a:r>
          </a:p>
          <a:p>
            <a:pPr lvl="1"/>
            <a:r>
              <a:rPr lang="en-US" sz="2400" dirty="0" smtClean="0"/>
              <a:t>Huge (almost double) resolution increase</a:t>
            </a:r>
          </a:p>
          <a:p>
            <a:pPr lvl="1"/>
            <a:r>
              <a:rPr lang="en-US" sz="2400" dirty="0" smtClean="0"/>
              <a:t>Also upgrades of observations, analysis, and physics</a:t>
            </a:r>
          </a:p>
          <a:p>
            <a:pPr lvl="1"/>
            <a:r>
              <a:rPr lang="en-US" sz="2400" dirty="0" smtClean="0"/>
              <a:t>Environmental equivalence structure overhaul</a:t>
            </a:r>
          </a:p>
          <a:p>
            <a:pPr lvl="1"/>
            <a:r>
              <a:rPr lang="en-US" sz="2400" dirty="0" smtClean="0"/>
              <a:t>Output format and filenames overhaul</a:t>
            </a:r>
          </a:p>
          <a:p>
            <a:pPr lvl="1"/>
            <a:r>
              <a:rPr lang="en-US" sz="2400" dirty="0" smtClean="0"/>
              <a:t>Almost every NCEP model and center affected</a:t>
            </a:r>
          </a:p>
          <a:p>
            <a:pPr lvl="1"/>
            <a:r>
              <a:rPr lang="en-US" sz="2400" dirty="0" smtClean="0"/>
              <a:t>Most testing ever (32 months 2011-2014)</a:t>
            </a:r>
          </a:p>
          <a:p>
            <a:pPr lvl="1"/>
            <a:r>
              <a:rPr lang="en-US" sz="2400" dirty="0" smtClean="0"/>
              <a:t>Burned through multiple supercomputers, SPA leads, post leads, parallel leads, and acting global chiefs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F7D1C-E550-4DA9-9946-642628E1AA1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km GFS: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11" y="1373188"/>
            <a:ext cx="8608540" cy="5246687"/>
          </a:xfrm>
        </p:spPr>
        <p:txBody>
          <a:bodyPr/>
          <a:lstStyle/>
          <a:p>
            <a:r>
              <a:rPr lang="en-US" sz="2200" dirty="0"/>
              <a:t>Increase horizontal resolution to 13 km globally (from 23 km) using semi-</a:t>
            </a:r>
            <a:r>
              <a:rPr lang="en-US" sz="2200" dirty="0" err="1"/>
              <a:t>Lagrangian</a:t>
            </a:r>
            <a:r>
              <a:rPr lang="en-US" sz="2200" dirty="0"/>
              <a:t> transport</a:t>
            </a:r>
          </a:p>
          <a:p>
            <a:r>
              <a:rPr lang="en-US" sz="2200" dirty="0"/>
              <a:t>High resolution out to 10 days (from 8 days)</a:t>
            </a:r>
          </a:p>
          <a:p>
            <a:r>
              <a:rPr lang="en-US" sz="2200" dirty="0"/>
              <a:t>Higher resolution topography, improved initial snow conditions, new high resolution daily SST and sea ice analyses</a:t>
            </a:r>
          </a:p>
          <a:p>
            <a:r>
              <a:rPr lang="en-US" sz="2200" dirty="0" smtClean="0"/>
              <a:t>New </a:t>
            </a:r>
            <a:r>
              <a:rPr lang="en-US" sz="2200" dirty="0"/>
              <a:t>observations (METOP-B, SSM/IS UPP LAS, hourly GOES and EUMETSAT winds)</a:t>
            </a:r>
          </a:p>
          <a:p>
            <a:r>
              <a:rPr lang="en-US" sz="2200" dirty="0"/>
              <a:t>Improved satellite assimilation algorithm, particularly over southern ocean</a:t>
            </a:r>
          </a:p>
          <a:p>
            <a:r>
              <a:rPr lang="en-US" sz="2200" dirty="0"/>
              <a:t>Higher resolution </a:t>
            </a:r>
            <a:r>
              <a:rPr lang="en-US" sz="2200" dirty="0" err="1"/>
              <a:t>EnKF</a:t>
            </a:r>
            <a:r>
              <a:rPr lang="en-US" sz="2200" dirty="0"/>
              <a:t> with better spread due to stochastic physics</a:t>
            </a:r>
          </a:p>
          <a:p>
            <a:r>
              <a:rPr lang="en-US" sz="2200" dirty="0" smtClean="0"/>
              <a:t>Improved </a:t>
            </a:r>
            <a:r>
              <a:rPr lang="en-US" sz="2200" dirty="0"/>
              <a:t>cloud-radiation interaction, land characteristics, and boundary layer physics</a:t>
            </a:r>
          </a:p>
          <a:p>
            <a:r>
              <a:rPr lang="en-US" sz="2200" dirty="0"/>
              <a:t>New post-processed fields, parallel output in GRIB2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F7D1C-E550-4DA9-9946-642628E1AA1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km GFS: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both Zeus and WCOSS for parallels</a:t>
            </a:r>
          </a:p>
          <a:p>
            <a:r>
              <a:rPr lang="en-US" dirty="0" smtClean="0"/>
              <a:t>Will cycle 32 simulated months covering all seasons when all is said and done</a:t>
            </a:r>
          </a:p>
          <a:p>
            <a:r>
              <a:rPr lang="en-US" dirty="0" smtClean="0"/>
              <a:t>Included 4 hurricane seasons 2011-2014</a:t>
            </a:r>
          </a:p>
          <a:p>
            <a:r>
              <a:rPr lang="en-US" dirty="0" smtClean="0"/>
              <a:t>Using new environmental equivalence in the NCO parallel</a:t>
            </a:r>
          </a:p>
          <a:p>
            <a:r>
              <a:rPr lang="en-US" dirty="0" smtClean="0"/>
              <a:t>30-day clock restarted 20 November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F7D1C-E550-4DA9-9946-642628E1AA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km GFS: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00164"/>
            <a:ext cx="7972425" cy="4826000"/>
          </a:xfrm>
        </p:spPr>
        <p:txBody>
          <a:bodyPr/>
          <a:lstStyle/>
          <a:p>
            <a:r>
              <a:rPr lang="en-US" sz="2400" dirty="0"/>
              <a:t>Significantly better resolution, resolving smaller scale features</a:t>
            </a:r>
          </a:p>
          <a:p>
            <a:r>
              <a:rPr lang="en-US" sz="2400" dirty="0"/>
              <a:t>Significantly better </a:t>
            </a:r>
            <a:r>
              <a:rPr lang="en-US" sz="2400" dirty="0" err="1"/>
              <a:t>extratropical</a:t>
            </a:r>
            <a:r>
              <a:rPr lang="en-US" sz="2400" dirty="0"/>
              <a:t> synoptic forecasts (500 </a:t>
            </a:r>
            <a:r>
              <a:rPr lang="en-US" sz="2400" dirty="0" err="1"/>
              <a:t>mb</a:t>
            </a:r>
            <a:r>
              <a:rPr lang="en-US" sz="2400" dirty="0"/>
              <a:t> height anomaly correlations)</a:t>
            </a:r>
          </a:p>
          <a:p>
            <a:r>
              <a:rPr lang="en-US" sz="2400" dirty="0"/>
              <a:t>Significantly </a:t>
            </a:r>
            <a:r>
              <a:rPr lang="en-US" sz="2400" dirty="0" smtClean="0"/>
              <a:t>and substantially better </a:t>
            </a:r>
            <a:r>
              <a:rPr lang="en-US" sz="2400" dirty="0"/>
              <a:t>forecast fits to observed jet level winds</a:t>
            </a:r>
          </a:p>
          <a:p>
            <a:r>
              <a:rPr lang="en-US" sz="2400" dirty="0"/>
              <a:t>Significantly better precipitation forecasts</a:t>
            </a:r>
          </a:p>
          <a:p>
            <a:r>
              <a:rPr lang="en-US" sz="2400" dirty="0"/>
              <a:t>Significantly better tropical storm track and intensity in Atlantic and West Pacific</a:t>
            </a:r>
          </a:p>
          <a:p>
            <a:r>
              <a:rPr lang="en-US" sz="2400" dirty="0"/>
              <a:t>Significantly </a:t>
            </a:r>
            <a:r>
              <a:rPr lang="en-US" sz="2400" dirty="0" smtClean="0"/>
              <a:t>and substantially better </a:t>
            </a:r>
            <a:r>
              <a:rPr lang="en-US" sz="2400" dirty="0"/>
              <a:t>Southern Hemisphere </a:t>
            </a:r>
            <a:r>
              <a:rPr lang="en-US" sz="2400" dirty="0" smtClean="0"/>
              <a:t>forecasts</a:t>
            </a:r>
          </a:p>
          <a:p>
            <a:r>
              <a:rPr lang="en-US" sz="2400" dirty="0" smtClean="0"/>
              <a:t>Many gains are incremental; significance comes from lots of testing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F7D1C-E550-4DA9-9946-642628E1AA1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www.emc.ncep.noaa.gov/gmb/wx24fy/vsdb/gfs2015/allmodel/daily/dieoff/cordieoff_HGT_P500_G2SH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2" t="-227" b="49628"/>
          <a:stretch/>
        </p:blipFill>
        <p:spPr bwMode="auto">
          <a:xfrm>
            <a:off x="4514834" y="1927655"/>
            <a:ext cx="4629165" cy="446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emc.ncep.noaa.gov/gmb/wx24fy/vsdb/gfs2015/allmodel/daily/dieoff/cordieoff_HGT_P500_G2NH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8" t="318" r="910" b="49446"/>
          <a:stretch/>
        </p:blipFill>
        <p:spPr bwMode="auto">
          <a:xfrm>
            <a:off x="0" y="1994071"/>
            <a:ext cx="4552546" cy="43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423863" y="230188"/>
            <a:ext cx="8229600" cy="982662"/>
          </a:xfrm>
        </p:spPr>
        <p:txBody>
          <a:bodyPr/>
          <a:lstStyle/>
          <a:p>
            <a:r>
              <a:rPr lang="en-US" sz="3200" b="1" dirty="0" smtClean="0"/>
              <a:t>Results – Merged 2012/2013/2014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287338" y="1339850"/>
            <a:ext cx="8856662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see </a:t>
            </a:r>
            <a:r>
              <a:rPr lang="en-US" sz="2000" b="1" dirty="0" smtClean="0">
                <a:hlinkClick r:id="rId4"/>
              </a:rPr>
              <a:t>http://www.emc.ncep.noaa.gov/gmb/wx24fy/vsdb/gfs2015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7F0BD17-8F34-4C66-88AC-23AC31330EA5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46086" name="Text Box 12"/>
          <p:cNvSpPr txBox="1">
            <a:spLocks noChangeArrowheads="1"/>
          </p:cNvSpPr>
          <p:nvPr/>
        </p:nvSpPr>
        <p:spPr bwMode="auto">
          <a:xfrm>
            <a:off x="908050" y="3871913"/>
            <a:ext cx="264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NH 500-hPa HGT AC</a:t>
            </a: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5429250" y="3967163"/>
            <a:ext cx="262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SH 500-hPa HGT AC</a:t>
            </a:r>
          </a:p>
        </p:txBody>
      </p:sp>
    </p:spTree>
    <p:extLst>
      <p:ext uri="{BB962C8B-B14F-4D97-AF65-F5344CB8AC3E}">
        <p14:creationId xmlns:p14="http://schemas.microsoft.com/office/powerpoint/2010/main" val="34929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emc.ncep.noaa.gov/gmb/wx24fy/vsdb/gfs2015/rain/bis_mean00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1111" r="-248" b="23337"/>
          <a:stretch/>
        </p:blipFill>
        <p:spPr bwMode="auto">
          <a:xfrm>
            <a:off x="4695569" y="1422354"/>
            <a:ext cx="4547285" cy="44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emc.ncep.noaa.gov/gmb/wx24fy/vsdb/gfs2015/rain/ets_mean00z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65"/>
          <a:stretch/>
        </p:blipFill>
        <p:spPr bwMode="auto">
          <a:xfrm>
            <a:off x="0" y="1373189"/>
            <a:ext cx="4835611" cy="444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smtClean="0"/>
              <a:t>Precipitation Skill Scores, 00Z Cycle</a:t>
            </a:r>
            <a:br>
              <a:rPr lang="en-US" sz="2400" b="1" smtClean="0"/>
            </a:br>
            <a:r>
              <a:rPr lang="en-US" sz="2400" b="1" smtClean="0"/>
              <a:t>  Merged 2012/2013/2014</a:t>
            </a:r>
          </a:p>
        </p:txBody>
      </p:sp>
      <p:sp>
        <p:nvSpPr>
          <p:cNvPr id="47106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C08B360-00A9-4383-B015-38318D9E34AA}" type="slidenum">
              <a:rPr lang="en-US" sz="1400"/>
              <a:pPr algn="r"/>
              <a:t>9</a:t>
            </a:fld>
            <a:endParaRPr lang="en-US" sz="1400"/>
          </a:p>
        </p:txBody>
      </p:sp>
      <p:sp>
        <p:nvSpPr>
          <p:cNvPr id="47109" name="TextBox 3"/>
          <p:cNvSpPr txBox="1">
            <a:spLocks noChangeArrowheads="1"/>
          </p:cNvSpPr>
          <p:nvPr/>
        </p:nvSpPr>
        <p:spPr bwMode="auto">
          <a:xfrm>
            <a:off x="519113" y="6030913"/>
            <a:ext cx="8402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Improved ETS score and reduced forecast BIAS </a:t>
            </a:r>
            <a:r>
              <a:rPr lang="en-US" sz="1800" dirty="0" smtClean="0"/>
              <a:t>for </a:t>
            </a:r>
            <a:r>
              <a:rPr lang="en-US" sz="1800" dirty="0"/>
              <a:t>all intensity and forecast  lead time.  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690563" y="4654550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ETS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5138738" y="4646613"/>
            <a:ext cx="763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2143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PNECStandardBri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On-screen Show (4:3)</PresentationFormat>
  <Paragraphs>140</Paragraphs>
  <Slides>20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Default Design</vt:lpstr>
      <vt:lpstr>Custom Design</vt:lpstr>
      <vt:lpstr>NEPNECStandardBrief</vt:lpstr>
      <vt:lpstr>Drawing</vt:lpstr>
      <vt:lpstr>      Presented by:  Mark Iredell based on work done by Global Climate and Weather Modeling Branch  </vt:lpstr>
      <vt:lpstr>Table of Contents</vt:lpstr>
      <vt:lpstr>The GFS is going to 13 km!</vt:lpstr>
      <vt:lpstr>PowerPoint Presentation</vt:lpstr>
      <vt:lpstr>13 km GFS: Changes </vt:lpstr>
      <vt:lpstr>13 km GFS: Testing</vt:lpstr>
      <vt:lpstr>13 km GFS: Benefits</vt:lpstr>
      <vt:lpstr>Results – Merged 2012/2013/2014</vt:lpstr>
      <vt:lpstr>Precipitation Skill Scores, 00Z Cycle   Merged 2012/2013/2014</vt:lpstr>
      <vt:lpstr>PowerPoint Presentation</vt:lpstr>
      <vt:lpstr>PowerPoint Presentation</vt:lpstr>
      <vt:lpstr>PowerPoint Presentation</vt:lpstr>
      <vt:lpstr>Global plans for 2015+</vt:lpstr>
      <vt:lpstr>2015 global implementations</vt:lpstr>
      <vt:lpstr>PowerPoint Presentation</vt:lpstr>
      <vt:lpstr>Q1FY16 GFS</vt:lpstr>
      <vt:lpstr>PowerPoint Presentation</vt:lpstr>
      <vt:lpstr>PowerPoint Presentation</vt:lpstr>
      <vt:lpstr>Future global model suite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by:  Mark Iredell based on work done by Global Climate and Weather Modeling Branch</dc:title>
  <dc:creator/>
  <cp:lastModifiedBy/>
  <cp:revision>97</cp:revision>
  <dcterms:created xsi:type="dcterms:W3CDTF">2013-08-13T19:25:21Z</dcterms:created>
  <dcterms:modified xsi:type="dcterms:W3CDTF">2014-12-01T19:51:42Z</dcterms:modified>
</cp:coreProperties>
</file>