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256" r:id="rId4"/>
    <p:sldId id="261" r:id="rId5"/>
    <p:sldId id="291" r:id="rId6"/>
    <p:sldId id="263" r:id="rId7"/>
    <p:sldId id="259" r:id="rId8"/>
    <p:sldId id="260" r:id="rId9"/>
    <p:sldId id="264" r:id="rId10"/>
    <p:sldId id="265" r:id="rId11"/>
    <p:sldId id="285" r:id="rId12"/>
    <p:sldId id="266" r:id="rId13"/>
    <p:sldId id="268" r:id="rId14"/>
    <p:sldId id="269" r:id="rId15"/>
    <p:sldId id="270" r:id="rId16"/>
    <p:sldId id="287" r:id="rId17"/>
    <p:sldId id="275" r:id="rId18"/>
    <p:sldId id="273" r:id="rId19"/>
    <p:sldId id="272" r:id="rId20"/>
    <p:sldId id="274" r:id="rId21"/>
    <p:sldId id="288" r:id="rId22"/>
    <p:sldId id="286" r:id="rId23"/>
    <p:sldId id="276" r:id="rId24"/>
    <p:sldId id="277" r:id="rId25"/>
    <p:sldId id="278" r:id="rId26"/>
    <p:sldId id="289" r:id="rId27"/>
    <p:sldId id="279" r:id="rId28"/>
    <p:sldId id="280" r:id="rId29"/>
    <p:sldId id="281" r:id="rId30"/>
    <p:sldId id="282" r:id="rId31"/>
    <p:sldId id="271" r:id="rId32"/>
    <p:sldId id="283" r:id="rId33"/>
    <p:sldId id="290"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F52B"/>
    <a:srgbClr val="E7FB25"/>
    <a:srgbClr val="6FDD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6" d="100"/>
          <a:sy n="106" d="100"/>
        </p:scale>
        <p:origin x="-1050" y="-1500"/>
      </p:cViewPr>
      <p:guideLst>
        <p:guide orient="horz" pos="2160"/>
        <p:guide pos="2880"/>
      </p:guideLst>
    </p:cSldViewPr>
  </p:slideViewPr>
  <p:notesTextViewPr>
    <p:cViewPr>
      <p:scale>
        <a:sx n="1" d="1"/>
        <a:sy n="1" d="1"/>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83ED33-09BE-4342-A188-464207E4F2FF}" type="datetimeFigureOut">
              <a:rPr lang="en-US" smtClean="0"/>
              <a:t>12/3/2014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EB6A06-CF87-4CC1-BE61-EDBA614F0280}" type="slidenum">
              <a:rPr lang="en-US" smtClean="0"/>
              <a:t>‹#›</a:t>
            </a:fld>
            <a:endParaRPr lang="en-US"/>
          </a:p>
        </p:txBody>
      </p:sp>
    </p:spTree>
    <p:extLst>
      <p:ext uri="{BB962C8B-B14F-4D97-AF65-F5344CB8AC3E}">
        <p14:creationId xmlns:p14="http://schemas.microsoft.com/office/powerpoint/2010/main" val="2342415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Along with NHC, Honolulu Forecast Office,</a:t>
            </a:r>
            <a:r>
              <a:rPr lang="en-US" baseline="0" dirty="0" smtClean="0"/>
              <a:t> and the three WFOs in Alaska, the OPC fulfills the U.S. responsibility to the International Safety At Life At Sea Convention (SOLAS). The first SOLAS was convened to improve safety after the sinking of the Titanic.  Marine weather is the core focus being a 24 hour operation, 7 days a week. The OPC works within NWS and other NOAA offices and International partners to access and utilize data sets that enhance situational awareness over the oceans. </a:t>
            </a:r>
            <a:r>
              <a:rPr lang="en-US" baseline="0" dirty="0" err="1" smtClean="0"/>
              <a:t>Scatterometer</a:t>
            </a:r>
            <a:r>
              <a:rPr lang="en-US" baseline="0" dirty="0" smtClean="0"/>
              <a:t> derived ocean vector winds from satellites are a prime example… the image on the right is from the ASCAT-A and B </a:t>
            </a:r>
            <a:r>
              <a:rPr lang="en-US" baseline="0" dirty="0" err="1" smtClean="0"/>
              <a:t>scatterometers</a:t>
            </a:r>
            <a:r>
              <a:rPr lang="en-US" baseline="0" dirty="0" smtClean="0"/>
              <a:t> on the European </a:t>
            </a:r>
            <a:r>
              <a:rPr lang="en-US" baseline="0" dirty="0" err="1" smtClean="0"/>
              <a:t>Metop</a:t>
            </a:r>
            <a:r>
              <a:rPr lang="en-US" baseline="0" dirty="0" smtClean="0"/>
              <a:t>-A and B satellites over an extreme </a:t>
            </a:r>
            <a:r>
              <a:rPr lang="en-US" baseline="0" dirty="0" err="1" smtClean="0"/>
              <a:t>extratropical</a:t>
            </a:r>
            <a:r>
              <a:rPr lang="en-US" baseline="0" dirty="0" smtClean="0"/>
              <a:t> cyclone over the North Atlantic in early January 2014. The wind field is massive (winds are color coded per the scale on the left and yellow or greater requires a warning) In comparing the storm with the land mass of Newfoundland gives an idea as to how massive this cyclone was. The most severe conditions were avoided by shipping due to accurate forecasts days in advance of this storm.  </a:t>
            </a:r>
          </a:p>
          <a:p>
            <a:endParaRPr lang="en-US" baseline="0" dirty="0" smtClean="0"/>
          </a:p>
          <a:p>
            <a:r>
              <a:rPr lang="en-US" baseline="0" dirty="0" smtClean="0"/>
              <a:t>As part of the marine weather focus the OPC is working with NWS and NOAA partners along with Environment Canada to improve prediction capabilities in the Arctic.  </a:t>
            </a:r>
          </a:p>
          <a:p>
            <a:endParaRPr lang="en-US" baseline="0" dirty="0" smtClean="0"/>
          </a:p>
          <a:p>
            <a:r>
              <a:rPr lang="en-US" baseline="0" dirty="0" smtClean="0"/>
              <a:t>The OPC also has three additional focus areas: </a:t>
            </a:r>
          </a:p>
          <a:p>
            <a:endParaRPr lang="en-US" baseline="0" dirty="0" smtClean="0"/>
          </a:p>
          <a:p>
            <a:r>
              <a:rPr lang="en-US" baseline="0" dirty="0" smtClean="0"/>
              <a:t>Operational Oceanography – as an ocean focused center the OPC interacts with scientists developing and improving ocean models and analyses and provides feedback concerning performance and utility. The OPC web site hosts a variety of oceanographic as well as meteorological products.  </a:t>
            </a:r>
          </a:p>
          <a:p>
            <a:endParaRPr lang="en-US" baseline="0" dirty="0" smtClean="0"/>
          </a:p>
          <a:p>
            <a:r>
              <a:rPr lang="en-US" baseline="0" dirty="0" smtClean="0"/>
              <a:t>Coastal Guidance - forecast area for the OPC covers an immense area – OPC forecasters are used to dealing with ocean storms and have a global perspective. The OPC through NWS chat and Marine Information Messages provides information to coastal WFOs concerning the possible threats and warnings for upcoming coastal weather events.  During Sandy, OPC staff worked directly with NHC Storm Surge Unit and coastal WFOs to highlight the potential threats. </a:t>
            </a:r>
          </a:p>
          <a:p>
            <a:endParaRPr lang="en-US" baseline="0" dirty="0" smtClean="0"/>
          </a:p>
          <a:p>
            <a:r>
              <a:rPr lang="en-US" baseline="0" dirty="0" smtClean="0"/>
              <a:t>Enabling ecological prediction – NWS has a culture of timely service and operations – OPC is working with NOAA partners to bring ecological parameters into NOAA operations. Examples of this are sea nettle prediction for Chesapeake Bay, pathogen prediction for Chesapeake Bay, Delaware Bay, and Tampa Bay.  The OPC is also working with NOS Harmful Algal Bloom staff to explore utilization of AWIPS II for use in future HAB prediction.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DE4B5023-4B6E-4C08-B7D8-739E7162A8AF}" type="slidenum">
              <a:rPr lang="en-US" smtClean="0"/>
              <a:t>1</a:t>
            </a:fld>
            <a:endParaRPr lang="en-US"/>
          </a:p>
        </p:txBody>
      </p:sp>
    </p:spTree>
    <p:extLst>
      <p:ext uri="{BB962C8B-B14F-4D97-AF65-F5344CB8AC3E}">
        <p14:creationId xmlns:p14="http://schemas.microsoft.com/office/powerpoint/2010/main" val="2884861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4B5023-4B6E-4C08-B7D8-739E7162A8AF}" type="slidenum">
              <a:rPr lang="en-US" smtClean="0"/>
              <a:t>16</a:t>
            </a:fld>
            <a:endParaRPr lang="en-US"/>
          </a:p>
        </p:txBody>
      </p:sp>
    </p:spTree>
    <p:extLst>
      <p:ext uri="{BB962C8B-B14F-4D97-AF65-F5344CB8AC3E}">
        <p14:creationId xmlns:p14="http://schemas.microsoft.com/office/powerpoint/2010/main" val="2884861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4B5023-4B6E-4C08-B7D8-739E7162A8AF}" type="slidenum">
              <a:rPr lang="en-US" smtClean="0"/>
              <a:t>21</a:t>
            </a:fld>
            <a:endParaRPr lang="en-US"/>
          </a:p>
        </p:txBody>
      </p:sp>
    </p:spTree>
    <p:extLst>
      <p:ext uri="{BB962C8B-B14F-4D97-AF65-F5344CB8AC3E}">
        <p14:creationId xmlns:p14="http://schemas.microsoft.com/office/powerpoint/2010/main" val="2884861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4B5023-4B6E-4C08-B7D8-739E7162A8AF}" type="slidenum">
              <a:rPr lang="en-US" smtClean="0"/>
              <a:t>26</a:t>
            </a:fld>
            <a:endParaRPr lang="en-US"/>
          </a:p>
        </p:txBody>
      </p:sp>
    </p:spTree>
    <p:extLst>
      <p:ext uri="{BB962C8B-B14F-4D97-AF65-F5344CB8AC3E}">
        <p14:creationId xmlns:p14="http://schemas.microsoft.com/office/powerpoint/2010/main" val="2884861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94B220-C240-46C6-9DDF-C10A321A8DA4}" type="datetimeFigureOut">
              <a:rPr lang="en-US" smtClean="0"/>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619DD4-C09C-4002-9D17-01E6A7DFB6A2}" type="slidenum">
              <a:rPr lang="en-US" smtClean="0"/>
              <a:t>‹#›</a:t>
            </a:fld>
            <a:endParaRPr lang="en-US"/>
          </a:p>
        </p:txBody>
      </p:sp>
    </p:spTree>
    <p:extLst>
      <p:ext uri="{BB962C8B-B14F-4D97-AF65-F5344CB8AC3E}">
        <p14:creationId xmlns:p14="http://schemas.microsoft.com/office/powerpoint/2010/main" val="3507613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94B220-C240-46C6-9DDF-C10A321A8DA4}" type="datetimeFigureOut">
              <a:rPr lang="en-US" smtClean="0"/>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619DD4-C09C-4002-9D17-01E6A7DFB6A2}" type="slidenum">
              <a:rPr lang="en-US" smtClean="0"/>
              <a:t>‹#›</a:t>
            </a:fld>
            <a:endParaRPr lang="en-US"/>
          </a:p>
        </p:txBody>
      </p:sp>
    </p:spTree>
    <p:extLst>
      <p:ext uri="{BB962C8B-B14F-4D97-AF65-F5344CB8AC3E}">
        <p14:creationId xmlns:p14="http://schemas.microsoft.com/office/powerpoint/2010/main" val="635479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94B220-C240-46C6-9DDF-C10A321A8DA4}" type="datetimeFigureOut">
              <a:rPr lang="en-US" smtClean="0"/>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619DD4-C09C-4002-9D17-01E6A7DFB6A2}" type="slidenum">
              <a:rPr lang="en-US" smtClean="0"/>
              <a:t>‹#›</a:t>
            </a:fld>
            <a:endParaRPr lang="en-US"/>
          </a:p>
        </p:txBody>
      </p:sp>
    </p:spTree>
    <p:extLst>
      <p:ext uri="{BB962C8B-B14F-4D97-AF65-F5344CB8AC3E}">
        <p14:creationId xmlns:p14="http://schemas.microsoft.com/office/powerpoint/2010/main" val="2007233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otally Blank">
    <p:bg>
      <p:bgPr>
        <a:gradFill>
          <a:gsLst>
            <a:gs pos="0">
              <a:srgbClr val="7C7C7C"/>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22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94B220-C240-46C6-9DDF-C10A321A8DA4}" type="datetimeFigureOut">
              <a:rPr lang="en-US" smtClean="0"/>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619DD4-C09C-4002-9D17-01E6A7DFB6A2}" type="slidenum">
              <a:rPr lang="en-US" smtClean="0"/>
              <a:t>‹#›</a:t>
            </a:fld>
            <a:endParaRPr lang="en-US"/>
          </a:p>
        </p:txBody>
      </p:sp>
    </p:spTree>
    <p:extLst>
      <p:ext uri="{BB962C8B-B14F-4D97-AF65-F5344CB8AC3E}">
        <p14:creationId xmlns:p14="http://schemas.microsoft.com/office/powerpoint/2010/main" val="3378939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94B220-C240-46C6-9DDF-C10A321A8DA4}" type="datetimeFigureOut">
              <a:rPr lang="en-US" smtClean="0"/>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619DD4-C09C-4002-9D17-01E6A7DFB6A2}" type="slidenum">
              <a:rPr lang="en-US" smtClean="0"/>
              <a:t>‹#›</a:t>
            </a:fld>
            <a:endParaRPr lang="en-US"/>
          </a:p>
        </p:txBody>
      </p:sp>
    </p:spTree>
    <p:extLst>
      <p:ext uri="{BB962C8B-B14F-4D97-AF65-F5344CB8AC3E}">
        <p14:creationId xmlns:p14="http://schemas.microsoft.com/office/powerpoint/2010/main" val="1800030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94B220-C240-46C6-9DDF-C10A321A8DA4}" type="datetimeFigureOut">
              <a:rPr lang="en-US" smtClean="0"/>
              <a:t>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619DD4-C09C-4002-9D17-01E6A7DFB6A2}" type="slidenum">
              <a:rPr lang="en-US" smtClean="0"/>
              <a:t>‹#›</a:t>
            </a:fld>
            <a:endParaRPr lang="en-US"/>
          </a:p>
        </p:txBody>
      </p:sp>
    </p:spTree>
    <p:extLst>
      <p:ext uri="{BB962C8B-B14F-4D97-AF65-F5344CB8AC3E}">
        <p14:creationId xmlns:p14="http://schemas.microsoft.com/office/powerpoint/2010/main" val="27140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94B220-C240-46C6-9DDF-C10A321A8DA4}" type="datetimeFigureOut">
              <a:rPr lang="en-US" smtClean="0"/>
              <a:t>12/3/2014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619DD4-C09C-4002-9D17-01E6A7DFB6A2}" type="slidenum">
              <a:rPr lang="en-US" smtClean="0"/>
              <a:t>‹#›</a:t>
            </a:fld>
            <a:endParaRPr lang="en-US"/>
          </a:p>
        </p:txBody>
      </p:sp>
    </p:spTree>
    <p:extLst>
      <p:ext uri="{BB962C8B-B14F-4D97-AF65-F5344CB8AC3E}">
        <p14:creationId xmlns:p14="http://schemas.microsoft.com/office/powerpoint/2010/main" val="3202824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94B220-C240-46C6-9DDF-C10A321A8DA4}" type="datetimeFigureOut">
              <a:rPr lang="en-US" smtClean="0"/>
              <a:t>12/3/2014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619DD4-C09C-4002-9D17-01E6A7DFB6A2}" type="slidenum">
              <a:rPr lang="en-US" smtClean="0"/>
              <a:t>‹#›</a:t>
            </a:fld>
            <a:endParaRPr lang="en-US"/>
          </a:p>
        </p:txBody>
      </p:sp>
    </p:spTree>
    <p:extLst>
      <p:ext uri="{BB962C8B-B14F-4D97-AF65-F5344CB8AC3E}">
        <p14:creationId xmlns:p14="http://schemas.microsoft.com/office/powerpoint/2010/main" val="335134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4B220-C240-46C6-9DDF-C10A321A8DA4}" type="datetimeFigureOut">
              <a:rPr lang="en-US" smtClean="0"/>
              <a:t>12/3/2014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619DD4-C09C-4002-9D17-01E6A7DFB6A2}" type="slidenum">
              <a:rPr lang="en-US" smtClean="0"/>
              <a:t>‹#›</a:t>
            </a:fld>
            <a:endParaRPr lang="en-US"/>
          </a:p>
        </p:txBody>
      </p:sp>
    </p:spTree>
    <p:extLst>
      <p:ext uri="{BB962C8B-B14F-4D97-AF65-F5344CB8AC3E}">
        <p14:creationId xmlns:p14="http://schemas.microsoft.com/office/powerpoint/2010/main" val="3811228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4B220-C240-46C6-9DDF-C10A321A8DA4}" type="datetimeFigureOut">
              <a:rPr lang="en-US" smtClean="0"/>
              <a:t>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619DD4-C09C-4002-9D17-01E6A7DFB6A2}" type="slidenum">
              <a:rPr lang="en-US" smtClean="0"/>
              <a:t>‹#›</a:t>
            </a:fld>
            <a:endParaRPr lang="en-US"/>
          </a:p>
        </p:txBody>
      </p:sp>
    </p:spTree>
    <p:extLst>
      <p:ext uri="{BB962C8B-B14F-4D97-AF65-F5344CB8AC3E}">
        <p14:creationId xmlns:p14="http://schemas.microsoft.com/office/powerpoint/2010/main" val="935937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4B220-C240-46C6-9DDF-C10A321A8DA4}" type="datetimeFigureOut">
              <a:rPr lang="en-US" smtClean="0"/>
              <a:t>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619DD4-C09C-4002-9D17-01E6A7DFB6A2}" type="slidenum">
              <a:rPr lang="en-US" smtClean="0"/>
              <a:t>‹#›</a:t>
            </a:fld>
            <a:endParaRPr lang="en-US"/>
          </a:p>
        </p:txBody>
      </p:sp>
    </p:spTree>
    <p:extLst>
      <p:ext uri="{BB962C8B-B14F-4D97-AF65-F5344CB8AC3E}">
        <p14:creationId xmlns:p14="http://schemas.microsoft.com/office/powerpoint/2010/main" val="919570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4B220-C240-46C6-9DDF-C10A321A8DA4}" type="datetimeFigureOut">
              <a:rPr lang="en-US" smtClean="0"/>
              <a:t>12/3/2014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619DD4-C09C-4002-9D17-01E6A7DFB6A2}" type="slidenum">
              <a:rPr lang="en-US" smtClean="0"/>
              <a:t>‹#›</a:t>
            </a:fld>
            <a:endParaRPr lang="en-US"/>
          </a:p>
        </p:txBody>
      </p:sp>
    </p:spTree>
    <p:extLst>
      <p:ext uri="{BB962C8B-B14F-4D97-AF65-F5344CB8AC3E}">
        <p14:creationId xmlns:p14="http://schemas.microsoft.com/office/powerpoint/2010/main" val="68413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hyperlink" Target="http://manati.star.nesdis.noaa.gov/datasets/ASCATData.php" TargetMode="Externa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2.xml"/><Relationship Id="rId5" Type="http://schemas.openxmlformats.org/officeDocument/2006/relationships/image" Target="../media/image39.gif"/><Relationship Id="rId4" Type="http://schemas.openxmlformats.org/officeDocument/2006/relationships/image" Target="../media/image38.gif"/></Relationships>
</file>

<file path=ppt/slides/_rels/slide2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2.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seph.sienkiewicz\Contacts\Downloads\P-3 0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133600"/>
            <a:ext cx="10515600" cy="140208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30352" y="3497077"/>
            <a:ext cx="3448050" cy="3008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30351" y="4405342"/>
            <a:ext cx="2260473" cy="3008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40437" y="5288330"/>
            <a:ext cx="3810000" cy="3008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30351" y="2254734"/>
            <a:ext cx="2133600" cy="3008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06375"/>
            <a:ext cx="7772400" cy="1470025"/>
          </a:xfrm>
          <a:effectLst>
            <a:outerShdw blurRad="50800" dist="38100" dir="5400000" algn="t" rotWithShape="0">
              <a:schemeClr val="tx1">
                <a:alpha val="40000"/>
              </a:schemeClr>
            </a:outerShdw>
          </a:effectLst>
        </p:spPr>
        <p:txBody>
          <a:bodyPr>
            <a:normAutofit fontScale="90000"/>
          </a:bodyPr>
          <a:lstStyle/>
          <a:p>
            <a:r>
              <a:rPr lang="en-US" sz="4900" b="1" dirty="0" smtClean="0">
                <a:solidFill>
                  <a:srgbClr val="FFFF00"/>
                </a:solidFill>
                <a:effectLst>
                  <a:outerShdw blurRad="38100" dist="38100" dir="2700000" algn="tl">
                    <a:srgbClr val="000000">
                      <a:alpha val="43137"/>
                    </a:srgbClr>
                  </a:outerShdw>
                </a:effectLst>
              </a:rPr>
              <a:t>Ocean Prediction Center  </a:t>
            </a:r>
            <a:r>
              <a:rPr lang="en-US" dirty="0" smtClean="0"/>
              <a:t/>
            </a:r>
            <a:br>
              <a:rPr lang="en-US" dirty="0" smtClean="0"/>
            </a:br>
            <a:r>
              <a:rPr lang="en-US" dirty="0"/>
              <a:t/>
            </a:r>
            <a:br>
              <a:rPr lang="en-US" dirty="0"/>
            </a:br>
            <a:endParaRPr lang="en-US" sz="3600" b="1" dirty="0"/>
          </a:p>
        </p:txBody>
      </p:sp>
      <p:sp>
        <p:nvSpPr>
          <p:cNvPr id="3" name="Subtitle 2"/>
          <p:cNvSpPr>
            <a:spLocks noGrp="1"/>
          </p:cNvSpPr>
          <p:nvPr>
            <p:ph type="subTitle" idx="1"/>
          </p:nvPr>
        </p:nvSpPr>
        <p:spPr>
          <a:xfrm>
            <a:off x="0" y="762000"/>
            <a:ext cx="9144000" cy="5334000"/>
          </a:xfrm>
          <a:ln>
            <a:noFill/>
          </a:ln>
          <a:effectLst/>
        </p:spPr>
        <p:txBody>
          <a:bodyPr>
            <a:normAutofit/>
          </a:bodyPr>
          <a:lstStyle/>
          <a:p>
            <a:r>
              <a:rPr lang="en-US" sz="2400" b="1" dirty="0" smtClean="0">
                <a:solidFill>
                  <a:schemeClr val="tx1"/>
                </a:solidFill>
              </a:rPr>
              <a:t>Core Mission: Protection of Life and Property at Sea</a:t>
            </a:r>
          </a:p>
          <a:p>
            <a:r>
              <a:rPr lang="en-US" sz="2000" b="1" dirty="0" smtClean="0">
                <a:solidFill>
                  <a:schemeClr val="tx1"/>
                </a:solidFill>
              </a:rPr>
              <a:t>Partially fulfills U.S. responsibility to Safety of Life At Sea Convention (SOLAS)</a:t>
            </a:r>
          </a:p>
          <a:p>
            <a:r>
              <a:rPr lang="en-US" b="1" u="sng" dirty="0" smtClean="0">
                <a:solidFill>
                  <a:srgbClr val="FFFF00"/>
                </a:solidFill>
                <a:effectLst>
                  <a:outerShdw blurRad="38100" dist="38100" dir="2700000" algn="tl">
                    <a:srgbClr val="000000">
                      <a:alpha val="43137"/>
                    </a:srgbClr>
                  </a:outerShdw>
                </a:effectLst>
              </a:rPr>
              <a:t>Four Mission Areas: </a:t>
            </a:r>
            <a:r>
              <a:rPr lang="en-US" sz="2000" b="1" dirty="0" smtClean="0">
                <a:solidFill>
                  <a:schemeClr val="tx1"/>
                </a:solidFill>
              </a:rPr>
              <a:t>	</a:t>
            </a:r>
          </a:p>
          <a:p>
            <a:pPr marL="457200" indent="-457200" algn="l">
              <a:buFont typeface="+mj-lt"/>
              <a:buAutoNum type="arabicPeriod"/>
            </a:pPr>
            <a:r>
              <a:rPr lang="en-US" sz="2400" b="1" dirty="0" smtClean="0">
                <a:solidFill>
                  <a:schemeClr val="tx1"/>
                </a:solidFill>
              </a:rPr>
              <a:t>Marine Weather </a:t>
            </a:r>
            <a:r>
              <a:rPr lang="en-US" sz="1800" b="1" dirty="0" smtClean="0">
                <a:solidFill>
                  <a:schemeClr val="tx1"/>
                </a:solidFill>
              </a:rPr>
              <a:t>(focus on winds/waves to 5 days)</a:t>
            </a:r>
          </a:p>
          <a:p>
            <a:pPr marL="914400" lvl="1" indent="-457200" algn="l">
              <a:buFont typeface="+mj-lt"/>
              <a:buAutoNum type="alphaLcParenR"/>
            </a:pPr>
            <a:r>
              <a:rPr lang="en-US" sz="1800" b="1" dirty="0" smtClean="0">
                <a:solidFill>
                  <a:schemeClr val="tx1"/>
                </a:solidFill>
              </a:rPr>
              <a:t>Warning Bulletins (~20K warnings/year)</a:t>
            </a:r>
          </a:p>
          <a:p>
            <a:pPr marL="914400" lvl="1" indent="-457200" algn="l">
              <a:buFont typeface="+mj-lt"/>
              <a:buAutoNum type="alphaLcParenR"/>
            </a:pPr>
            <a:r>
              <a:rPr lang="en-US" sz="1800" b="1" dirty="0" smtClean="0">
                <a:solidFill>
                  <a:schemeClr val="tx1"/>
                </a:solidFill>
              </a:rPr>
              <a:t>Graphical &amp; Gridded Products (&gt;150 products/day)</a:t>
            </a:r>
          </a:p>
          <a:p>
            <a:pPr marL="914400" lvl="1" indent="-457200" algn="l">
              <a:buFont typeface="+mj-lt"/>
              <a:buAutoNum type="alphaLcParenR"/>
            </a:pPr>
            <a:endParaRPr lang="en-US" sz="800" b="1" dirty="0" smtClean="0">
              <a:solidFill>
                <a:schemeClr val="tx1"/>
              </a:solidFill>
            </a:endParaRPr>
          </a:p>
          <a:p>
            <a:pPr marL="457200" indent="-457200" algn="l">
              <a:buFont typeface="+mj-lt"/>
              <a:buAutoNum type="arabicPeriod"/>
            </a:pPr>
            <a:r>
              <a:rPr lang="en-US" sz="2400" b="1" dirty="0" smtClean="0">
                <a:solidFill>
                  <a:schemeClr val="tx1"/>
                </a:solidFill>
              </a:rPr>
              <a:t>Operational Oceanography</a:t>
            </a:r>
          </a:p>
          <a:p>
            <a:pPr marL="914400" lvl="1" indent="-457200" algn="l">
              <a:buFont typeface="+mj-lt"/>
              <a:buAutoNum type="alphaLcParenR"/>
            </a:pPr>
            <a:r>
              <a:rPr lang="en-US" sz="1800" b="1" dirty="0" smtClean="0">
                <a:solidFill>
                  <a:schemeClr val="tx1"/>
                </a:solidFill>
              </a:rPr>
              <a:t>SST, Currents, Salinity</a:t>
            </a:r>
          </a:p>
          <a:p>
            <a:pPr marL="914400" lvl="1" indent="-457200" algn="l">
              <a:buFont typeface="+mj-lt"/>
              <a:buAutoNum type="alphaLcParenR"/>
            </a:pPr>
            <a:endParaRPr lang="en-US" sz="800" b="1" dirty="0" smtClean="0">
              <a:solidFill>
                <a:schemeClr val="tx1"/>
              </a:solidFill>
            </a:endParaRPr>
          </a:p>
          <a:p>
            <a:pPr marL="457200" indent="-457200" algn="l">
              <a:buFont typeface="+mj-lt"/>
              <a:buAutoNum type="arabicPeriod"/>
            </a:pPr>
            <a:r>
              <a:rPr lang="en-US" sz="2400" b="1" dirty="0" smtClean="0">
                <a:solidFill>
                  <a:schemeClr val="tx1"/>
                </a:solidFill>
              </a:rPr>
              <a:t>Coastal Guidance</a:t>
            </a:r>
          </a:p>
          <a:p>
            <a:pPr marL="914400" lvl="1" indent="-457200" algn="l">
              <a:buFont typeface="+mj-lt"/>
              <a:buAutoNum type="alphaLcParenR"/>
            </a:pPr>
            <a:r>
              <a:rPr lang="en-US" sz="1800" b="1" dirty="0" smtClean="0">
                <a:solidFill>
                  <a:schemeClr val="tx1"/>
                </a:solidFill>
              </a:rPr>
              <a:t>Storm Surge (ETSS, ESTOFS)</a:t>
            </a:r>
          </a:p>
          <a:p>
            <a:pPr marL="914400" lvl="1" indent="-457200" algn="l">
              <a:buFont typeface="+mj-lt"/>
              <a:buAutoNum type="alphaLcParenR"/>
            </a:pPr>
            <a:endParaRPr lang="en-US" sz="800" b="1" dirty="0" smtClean="0">
              <a:solidFill>
                <a:schemeClr val="tx1"/>
              </a:solidFill>
            </a:endParaRPr>
          </a:p>
          <a:p>
            <a:pPr marL="457200" indent="-457200" algn="l">
              <a:buFont typeface="+mj-lt"/>
              <a:buAutoNum type="arabicPeriod"/>
            </a:pPr>
            <a:r>
              <a:rPr lang="en-US" sz="2400" b="1" dirty="0" smtClean="0">
                <a:solidFill>
                  <a:schemeClr val="tx1"/>
                </a:solidFill>
              </a:rPr>
              <a:t>Enabling Ecological Prediction</a:t>
            </a:r>
          </a:p>
          <a:p>
            <a:pPr marL="914400" lvl="1" indent="-457200" algn="l">
              <a:buFont typeface="+mj-lt"/>
              <a:buAutoNum type="alphaLcParenR"/>
            </a:pPr>
            <a:r>
              <a:rPr lang="en-US" sz="1800" b="1" dirty="0" smtClean="0">
                <a:solidFill>
                  <a:schemeClr val="tx1"/>
                </a:solidFill>
              </a:rPr>
              <a:t>HAB, pathogens, hypoxia, habitat</a:t>
            </a:r>
            <a:endParaRPr lang="en-US" sz="1800" b="1" dirty="0">
              <a:solidFill>
                <a:schemeClr val="tx1"/>
              </a:solidFill>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1072" y="2438400"/>
            <a:ext cx="2820528" cy="2117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6747" y="2553700"/>
            <a:ext cx="314325" cy="200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856747" y="2438400"/>
            <a:ext cx="315453"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890260" y="2514600"/>
            <a:ext cx="76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872118" y="2555559"/>
            <a:ext cx="300082" cy="230832"/>
          </a:xfrm>
          <a:prstGeom prst="rect">
            <a:avLst/>
          </a:prstGeom>
          <a:noFill/>
        </p:spPr>
        <p:txBody>
          <a:bodyPr wrap="none" rtlCol="0">
            <a:spAutoFit/>
          </a:bodyPr>
          <a:lstStyle/>
          <a:p>
            <a:r>
              <a:rPr lang="en-US" sz="900" dirty="0" smtClean="0">
                <a:solidFill>
                  <a:schemeClr val="bg1"/>
                </a:solidFill>
              </a:rPr>
              <a:t>75</a:t>
            </a:r>
            <a:endParaRPr lang="en-US" sz="900" dirty="0">
              <a:solidFill>
                <a:schemeClr val="bg1"/>
              </a:solidFill>
            </a:endParaRPr>
          </a:p>
        </p:txBody>
      </p:sp>
      <p:sp>
        <p:nvSpPr>
          <p:cNvPr id="8" name="TextBox 7"/>
          <p:cNvSpPr txBox="1"/>
          <p:nvPr/>
        </p:nvSpPr>
        <p:spPr>
          <a:xfrm>
            <a:off x="5994804" y="3048000"/>
            <a:ext cx="253596" cy="707886"/>
          </a:xfrm>
          <a:prstGeom prst="rect">
            <a:avLst/>
          </a:prstGeom>
          <a:noFill/>
        </p:spPr>
        <p:txBody>
          <a:bodyPr wrap="none" rtlCol="0">
            <a:spAutoFit/>
          </a:bodyPr>
          <a:lstStyle/>
          <a:p>
            <a:r>
              <a:rPr lang="en-US" sz="800" b="1" dirty="0" smtClean="0">
                <a:solidFill>
                  <a:schemeClr val="bg1"/>
                </a:solidFill>
              </a:rPr>
              <a:t>K</a:t>
            </a:r>
          </a:p>
          <a:p>
            <a:r>
              <a:rPr lang="en-US" sz="800" b="1" dirty="0" smtClean="0">
                <a:solidFill>
                  <a:schemeClr val="bg1"/>
                </a:solidFill>
              </a:rPr>
              <a:t>N</a:t>
            </a:r>
          </a:p>
          <a:p>
            <a:r>
              <a:rPr lang="en-US" sz="800" b="1" dirty="0" smtClean="0">
                <a:solidFill>
                  <a:schemeClr val="bg1"/>
                </a:solidFill>
              </a:rPr>
              <a:t>O</a:t>
            </a:r>
          </a:p>
          <a:p>
            <a:r>
              <a:rPr lang="en-US" sz="800" b="1" dirty="0" smtClean="0">
                <a:solidFill>
                  <a:schemeClr val="bg1"/>
                </a:solidFill>
              </a:rPr>
              <a:t>T</a:t>
            </a:r>
          </a:p>
          <a:p>
            <a:r>
              <a:rPr lang="en-US" sz="800" b="1" dirty="0">
                <a:solidFill>
                  <a:schemeClr val="bg1"/>
                </a:solidFill>
              </a:rPr>
              <a:t>S</a:t>
            </a:r>
          </a:p>
        </p:txBody>
      </p:sp>
      <p:sp>
        <p:nvSpPr>
          <p:cNvPr id="9" name="TextBox 8"/>
          <p:cNvSpPr txBox="1"/>
          <p:nvPr/>
        </p:nvSpPr>
        <p:spPr>
          <a:xfrm>
            <a:off x="5872119" y="4572000"/>
            <a:ext cx="3119481" cy="461665"/>
          </a:xfrm>
          <a:prstGeom prst="rect">
            <a:avLst/>
          </a:prstGeom>
          <a:solidFill>
            <a:schemeClr val="bg1"/>
          </a:solidFill>
        </p:spPr>
        <p:txBody>
          <a:bodyPr wrap="square" rtlCol="0">
            <a:spAutoFit/>
          </a:bodyPr>
          <a:lstStyle/>
          <a:p>
            <a:pPr algn="ctr"/>
            <a:r>
              <a:rPr lang="en-US" sz="800" dirty="0" smtClean="0"/>
              <a:t>An extreme ocean storm, 4 January 2014 </a:t>
            </a:r>
          </a:p>
          <a:p>
            <a:pPr algn="ctr"/>
            <a:r>
              <a:rPr lang="en-US" sz="800" dirty="0" smtClean="0"/>
              <a:t>Hurricane Force winds (red 64-75 </a:t>
            </a:r>
            <a:r>
              <a:rPr lang="en-US" sz="800" dirty="0" err="1" smtClean="0"/>
              <a:t>kt</a:t>
            </a:r>
            <a:r>
              <a:rPr lang="en-US" sz="800" dirty="0" smtClean="0"/>
              <a:t>, white &gt;75 </a:t>
            </a:r>
            <a:r>
              <a:rPr lang="en-US" sz="800" dirty="0" err="1" smtClean="0"/>
              <a:t>kt</a:t>
            </a:r>
            <a:r>
              <a:rPr lang="en-US" sz="800" dirty="0" smtClean="0"/>
              <a:t>) as retrieved from the European ASCAT-A and B </a:t>
            </a:r>
            <a:r>
              <a:rPr lang="en-US" sz="800" dirty="0" err="1" smtClean="0"/>
              <a:t>scatterometers</a:t>
            </a:r>
            <a:r>
              <a:rPr lang="en-US" sz="800" dirty="0" smtClean="0"/>
              <a:t> on the </a:t>
            </a:r>
            <a:r>
              <a:rPr lang="en-US" sz="800" dirty="0" err="1" smtClean="0"/>
              <a:t>MetOp</a:t>
            </a:r>
            <a:r>
              <a:rPr lang="en-US" sz="800" dirty="0" smtClean="0"/>
              <a:t> satellites. </a:t>
            </a:r>
            <a:endParaRPr lang="en-US" sz="800" dirty="0"/>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33867"/>
            <a:ext cx="762000" cy="80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6253" y="5700186"/>
            <a:ext cx="1055503" cy="791627"/>
          </a:xfrm>
          <a:prstGeom prst="rect">
            <a:avLst/>
          </a:prstGeom>
        </p:spPr>
      </p:pic>
      <p:sp>
        <p:nvSpPr>
          <p:cNvPr id="11" name="TextBox 10"/>
          <p:cNvSpPr txBox="1"/>
          <p:nvPr/>
        </p:nvSpPr>
        <p:spPr>
          <a:xfrm>
            <a:off x="1752600" y="6096000"/>
            <a:ext cx="5705986" cy="369332"/>
          </a:xfrm>
          <a:prstGeom prst="rect">
            <a:avLst/>
          </a:prstGeom>
          <a:noFill/>
        </p:spPr>
        <p:txBody>
          <a:bodyPr wrap="none" rtlCol="0">
            <a:spAutoFit/>
          </a:bodyPr>
          <a:lstStyle/>
          <a:p>
            <a:r>
              <a:rPr lang="en-US" b="1" dirty="0" smtClean="0"/>
              <a:t>Serving the Marine Transportation and Operations Sectors</a:t>
            </a:r>
            <a:endParaRPr lang="en-US" b="1" dirty="0"/>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2797" y="33867"/>
            <a:ext cx="1418959" cy="825313"/>
          </a:xfrm>
          <a:prstGeom prst="rect">
            <a:avLst/>
          </a:prstGeom>
        </p:spPr>
      </p:pic>
    </p:spTree>
    <p:extLst>
      <p:ext uri="{BB962C8B-B14F-4D97-AF65-F5344CB8AC3E}">
        <p14:creationId xmlns:p14="http://schemas.microsoft.com/office/powerpoint/2010/main" val="14661086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4648200" cy="1143000"/>
          </a:xfrm>
          <a:solidFill>
            <a:schemeClr val="accent1">
              <a:lumMod val="40000"/>
              <a:lumOff val="60000"/>
            </a:schemeClr>
          </a:solidFill>
        </p:spPr>
        <p:txBody>
          <a:bodyPr>
            <a:normAutofit fontScale="90000"/>
          </a:bodyPr>
          <a:lstStyle/>
          <a:p>
            <a:r>
              <a:rPr lang="en-US" dirty="0" smtClean="0"/>
              <a:t>OPC Activities</a:t>
            </a:r>
            <a:br>
              <a:rPr lang="en-US" dirty="0" smtClean="0"/>
            </a:br>
            <a:r>
              <a:rPr lang="en-US" dirty="0" smtClean="0"/>
              <a:t>AWIPS II </a:t>
            </a:r>
            <a:endParaRPr lang="en-US" sz="3600" dirty="0"/>
          </a:p>
        </p:txBody>
      </p:sp>
      <p:sp>
        <p:nvSpPr>
          <p:cNvPr id="3" name="Content Placeholder 2"/>
          <p:cNvSpPr>
            <a:spLocks noGrp="1"/>
          </p:cNvSpPr>
          <p:nvPr>
            <p:ph idx="1"/>
          </p:nvPr>
        </p:nvSpPr>
        <p:spPr>
          <a:xfrm>
            <a:off x="304800" y="1143000"/>
            <a:ext cx="8686800" cy="5715000"/>
          </a:xfrm>
        </p:spPr>
        <p:txBody>
          <a:bodyPr>
            <a:normAutofit lnSpcReduction="10000"/>
          </a:bodyPr>
          <a:lstStyle/>
          <a:p>
            <a:r>
              <a:rPr lang="en-US" sz="2800" dirty="0" smtClean="0"/>
              <a:t>Operational for AWIPS I functionality</a:t>
            </a:r>
          </a:p>
          <a:p>
            <a:pPr lvl="1"/>
            <a:r>
              <a:rPr lang="en-US" sz="2400" dirty="0" smtClean="0"/>
              <a:t>GFE for OFFSHORE production</a:t>
            </a:r>
          </a:p>
          <a:p>
            <a:pPr lvl="1"/>
            <a:r>
              <a:rPr lang="en-US" sz="2400" dirty="0" smtClean="0"/>
              <a:t>Text product generation</a:t>
            </a:r>
            <a:br>
              <a:rPr lang="en-US" sz="2400" dirty="0" smtClean="0"/>
            </a:br>
            <a:endParaRPr lang="en-US" sz="2400" dirty="0" smtClean="0"/>
          </a:p>
          <a:p>
            <a:r>
              <a:rPr lang="en-US" sz="2800" dirty="0" smtClean="0"/>
              <a:t>National Centers Perspective (NCP)</a:t>
            </a:r>
          </a:p>
          <a:p>
            <a:pPr lvl="1"/>
            <a:r>
              <a:rPr lang="en-US" sz="2000" dirty="0" smtClean="0"/>
              <a:t>Focus for FY2015</a:t>
            </a:r>
          </a:p>
          <a:p>
            <a:pPr lvl="1"/>
            <a:r>
              <a:rPr lang="en-US" sz="2000" dirty="0" smtClean="0"/>
              <a:t>Prepare for FOTE (Mar 2016)</a:t>
            </a:r>
          </a:p>
          <a:p>
            <a:pPr lvl="1"/>
            <a:r>
              <a:rPr lang="en-US" sz="2000" dirty="0" smtClean="0"/>
              <a:t>Training technical and forecast staffs</a:t>
            </a:r>
          </a:p>
          <a:p>
            <a:pPr lvl="1"/>
            <a:r>
              <a:rPr lang="en-US" sz="2000" dirty="0" smtClean="0"/>
              <a:t>Adapt for NAWIPS capabilities </a:t>
            </a:r>
          </a:p>
          <a:p>
            <a:pPr lvl="2"/>
            <a:r>
              <a:rPr lang="en-US" sz="1600" dirty="0" smtClean="0"/>
              <a:t>Product focused project for winds / waves (w/TAFB, HFO)</a:t>
            </a:r>
          </a:p>
          <a:p>
            <a:pPr lvl="2"/>
            <a:r>
              <a:rPr lang="en-US" sz="1600" dirty="0" smtClean="0"/>
              <a:t>Launch scripts adapted to a unified base </a:t>
            </a:r>
            <a:br>
              <a:rPr lang="en-US" sz="1600" dirty="0" smtClean="0"/>
            </a:br>
            <a:endParaRPr lang="en-US" sz="1600" dirty="0" smtClean="0"/>
          </a:p>
          <a:p>
            <a:r>
              <a:rPr lang="en-US" sz="2800" dirty="0" smtClean="0"/>
              <a:t>Developmental Environment Transition</a:t>
            </a:r>
            <a:endParaRPr lang="en-US" sz="2000" dirty="0" smtClean="0"/>
          </a:p>
          <a:p>
            <a:pPr lvl="1"/>
            <a:r>
              <a:rPr lang="en-US" sz="2000" dirty="0" smtClean="0"/>
              <a:t>Repurposed AWIPS-I  (still getting there with NCO) </a:t>
            </a:r>
          </a:p>
          <a:p>
            <a:pPr lvl="1"/>
            <a:r>
              <a:rPr lang="en-US" sz="2000" dirty="0" smtClean="0"/>
              <a:t>Like OPCN it is a shared system with WPC and CPC</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800" y="0"/>
            <a:ext cx="1229710" cy="119425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499" y="184472"/>
            <a:ext cx="1418959" cy="825313"/>
          </a:xfrm>
          <a:prstGeom prst="rect">
            <a:avLst/>
          </a:prstGeom>
        </p:spPr>
      </p:pic>
    </p:spTree>
    <p:extLst>
      <p:ext uri="{BB962C8B-B14F-4D97-AF65-F5344CB8AC3E}">
        <p14:creationId xmlns:p14="http://schemas.microsoft.com/office/powerpoint/2010/main" val="24394167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6730" y="0"/>
            <a:ext cx="5697070" cy="1143000"/>
          </a:xfrm>
          <a:solidFill>
            <a:schemeClr val="tx2">
              <a:lumMod val="40000"/>
              <a:lumOff val="60000"/>
            </a:schemeClr>
          </a:solidFill>
        </p:spPr>
        <p:txBody>
          <a:bodyPr/>
          <a:lstStyle/>
          <a:p>
            <a:r>
              <a:rPr lang="en-US" dirty="0" smtClean="0"/>
              <a:t>AOP Items</a:t>
            </a:r>
            <a:endParaRPr lang="en-US" dirty="0"/>
          </a:p>
        </p:txBody>
      </p:sp>
      <p:sp>
        <p:nvSpPr>
          <p:cNvPr id="3" name="Content Placeholder 2"/>
          <p:cNvSpPr>
            <a:spLocks noGrp="1"/>
          </p:cNvSpPr>
          <p:nvPr>
            <p:ph idx="1"/>
          </p:nvPr>
        </p:nvSpPr>
        <p:spPr/>
        <p:txBody>
          <a:bodyPr>
            <a:normAutofit lnSpcReduction="10000"/>
          </a:bodyPr>
          <a:lstStyle/>
          <a:p>
            <a:r>
              <a:rPr lang="en-US" b="1" dirty="0" smtClean="0"/>
              <a:t>Migration to AWIPS II </a:t>
            </a:r>
            <a:r>
              <a:rPr lang="en-US" sz="2400" b="1" dirty="0" smtClean="0"/>
              <a:t>– 500 </a:t>
            </a:r>
            <a:r>
              <a:rPr lang="en-US" sz="2400" b="1" dirty="0" err="1" smtClean="0"/>
              <a:t>mb</a:t>
            </a:r>
            <a:r>
              <a:rPr lang="en-US" sz="2400" b="1" dirty="0" smtClean="0"/>
              <a:t> and wind wave</a:t>
            </a:r>
            <a:br>
              <a:rPr lang="en-US" sz="2400" b="1" dirty="0" smtClean="0"/>
            </a:br>
            <a:endParaRPr lang="en-US" sz="2400" b="1" dirty="0" smtClean="0"/>
          </a:p>
          <a:p>
            <a:r>
              <a:rPr lang="en-US" sz="2600" dirty="0" smtClean="0"/>
              <a:t>Improved Alaskan Arctic Ice Prediction (AR)</a:t>
            </a:r>
          </a:p>
          <a:p>
            <a:r>
              <a:rPr lang="en-US" sz="2600" dirty="0" smtClean="0"/>
              <a:t>Demonstrate new datasets in AWIPS II for environmental prediction (NCO/OPC)</a:t>
            </a:r>
          </a:p>
          <a:p>
            <a:r>
              <a:rPr lang="en-US" sz="2600" b="1" dirty="0" smtClean="0"/>
              <a:t>ECDIS Weather Feature </a:t>
            </a:r>
            <a:r>
              <a:rPr lang="en-US" sz="2600" b="1" dirty="0"/>
              <a:t>C</a:t>
            </a:r>
            <a:r>
              <a:rPr lang="en-US" sz="2600" b="1" dirty="0" smtClean="0"/>
              <a:t>atalog</a:t>
            </a:r>
          </a:p>
          <a:p>
            <a:r>
              <a:rPr lang="en-US" sz="2600" dirty="0" smtClean="0"/>
              <a:t>Antarctic forecasts for NMFS research</a:t>
            </a:r>
          </a:p>
          <a:p>
            <a:r>
              <a:rPr lang="en-US" sz="2600" dirty="0" smtClean="0"/>
              <a:t>GFE backup with TAFB</a:t>
            </a:r>
          </a:p>
          <a:p>
            <a:r>
              <a:rPr lang="en-US" sz="2600" dirty="0" smtClean="0"/>
              <a:t>OPC and HFO plan for gridded backup</a:t>
            </a:r>
          </a:p>
          <a:p>
            <a:r>
              <a:rPr lang="en-US" sz="2600" dirty="0" smtClean="0"/>
              <a:t>Prototype offshore warning shape files </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99" y="184472"/>
            <a:ext cx="1418959" cy="82531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0"/>
            <a:ext cx="1229710" cy="1194259"/>
          </a:xfrm>
          <a:prstGeom prst="rect">
            <a:avLst/>
          </a:prstGeom>
        </p:spPr>
      </p:pic>
    </p:spTree>
    <p:extLst>
      <p:ext uri="{BB962C8B-B14F-4D97-AF65-F5344CB8AC3E}">
        <p14:creationId xmlns:p14="http://schemas.microsoft.com/office/powerpoint/2010/main" val="41270770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5670" y="0"/>
            <a:ext cx="5428129" cy="1143000"/>
          </a:xfrm>
          <a:solidFill>
            <a:schemeClr val="tx2">
              <a:lumMod val="40000"/>
              <a:lumOff val="60000"/>
            </a:schemeClr>
          </a:solidFill>
          <a:ln>
            <a:solidFill>
              <a:schemeClr val="accent1"/>
            </a:solidFill>
          </a:ln>
        </p:spPr>
        <p:txBody>
          <a:bodyPr>
            <a:normAutofit fontScale="90000"/>
          </a:bodyPr>
          <a:lstStyle/>
          <a:p>
            <a:r>
              <a:rPr lang="en-US" dirty="0" smtClean="0"/>
              <a:t>OPC Activities</a:t>
            </a:r>
            <a:br>
              <a:rPr lang="en-US" dirty="0" smtClean="0"/>
            </a:br>
            <a:r>
              <a:rPr lang="en-US" dirty="0" smtClean="0"/>
              <a:t>Ocean Winds </a:t>
            </a:r>
            <a:endParaRPr lang="en-US" sz="3600" dirty="0"/>
          </a:p>
        </p:txBody>
      </p:sp>
      <p:sp>
        <p:nvSpPr>
          <p:cNvPr id="3" name="Content Placeholder 2"/>
          <p:cNvSpPr>
            <a:spLocks noGrp="1"/>
          </p:cNvSpPr>
          <p:nvPr>
            <p:ph idx="1"/>
          </p:nvPr>
        </p:nvSpPr>
        <p:spPr>
          <a:xfrm>
            <a:off x="0" y="1194260"/>
            <a:ext cx="9144000" cy="5435140"/>
          </a:xfrm>
        </p:spPr>
        <p:txBody>
          <a:bodyPr>
            <a:normAutofit lnSpcReduction="10000"/>
          </a:bodyPr>
          <a:lstStyle/>
          <a:p>
            <a:r>
              <a:rPr lang="en-US" sz="2800" dirty="0" smtClean="0"/>
              <a:t>OceanSat-2 signal generator died and secondary failed</a:t>
            </a:r>
            <a:r>
              <a:rPr lang="en-US" sz="2400" dirty="0" smtClean="0"/>
              <a:t/>
            </a:r>
            <a:br>
              <a:rPr lang="en-US" sz="2400" dirty="0" smtClean="0"/>
            </a:br>
            <a:endParaRPr lang="en-US" sz="2400" dirty="0" smtClean="0"/>
          </a:p>
          <a:p>
            <a:r>
              <a:rPr lang="en-US" sz="2800" dirty="0" smtClean="0"/>
              <a:t>ASCAT_HI Coastal (KNMI) / High Wind Product (NESDIS) for ASCAT-A and B</a:t>
            </a:r>
            <a:br>
              <a:rPr lang="en-US" sz="2800" dirty="0" smtClean="0"/>
            </a:br>
            <a:r>
              <a:rPr lang="en-US" sz="2400" dirty="0" smtClean="0">
                <a:hlinkClick r:id="rId2"/>
              </a:rPr>
              <a:t>http://manati.star.nesdis.noaa.gov/datasets/ASCATData.php</a:t>
            </a:r>
            <a:endParaRPr lang="en-US" sz="2400" dirty="0" smtClean="0"/>
          </a:p>
          <a:p>
            <a:endParaRPr lang="en-US" sz="2800" dirty="0" smtClean="0"/>
          </a:p>
          <a:p>
            <a:r>
              <a:rPr lang="en-US" sz="2800" dirty="0" smtClean="0"/>
              <a:t>AMSR2 (GCOM-W1) wind speeds, rain rate, QC flag, and SST available in gridded form in NAWIPS</a:t>
            </a:r>
            <a:br>
              <a:rPr lang="en-US" sz="2800" dirty="0" smtClean="0"/>
            </a:br>
            <a:endParaRPr lang="en-US" sz="2800" dirty="0" smtClean="0"/>
          </a:p>
          <a:p>
            <a:r>
              <a:rPr lang="en-US" sz="2800" dirty="0" smtClean="0"/>
              <a:t>NASA </a:t>
            </a:r>
            <a:r>
              <a:rPr lang="en-US" sz="2800" dirty="0" err="1" smtClean="0"/>
              <a:t>RapidScat</a:t>
            </a:r>
            <a:r>
              <a:rPr lang="en-US" sz="2800" dirty="0" smtClean="0"/>
              <a:t> data available Nov 20 in NRT from ISS</a:t>
            </a:r>
            <a:br>
              <a:rPr lang="en-US" sz="2800" dirty="0" smtClean="0"/>
            </a:br>
            <a:endParaRPr lang="en-US" sz="2800" dirty="0" smtClean="0"/>
          </a:p>
          <a:p>
            <a:r>
              <a:rPr lang="en-US" sz="2800" dirty="0" smtClean="0"/>
              <a:t>Indian Space Research Organization (ISRO) to launch </a:t>
            </a:r>
            <a:r>
              <a:rPr lang="en-US" sz="2800" dirty="0" err="1" smtClean="0"/>
              <a:t>ScatSat</a:t>
            </a:r>
            <a:r>
              <a:rPr lang="en-US" sz="2800" dirty="0" smtClean="0"/>
              <a:t> June 2015 (similar to </a:t>
            </a:r>
            <a:r>
              <a:rPr lang="en-US" sz="2800" dirty="0" err="1" smtClean="0"/>
              <a:t>QuikSCAT</a:t>
            </a:r>
            <a:r>
              <a:rPr lang="en-US" sz="2800" dirty="0" smtClean="0"/>
              <a:t>) (0630 local orbit) </a:t>
            </a:r>
          </a:p>
          <a:p>
            <a:endParaRPr lang="en-US" sz="2400" dirty="0" smtClean="0"/>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0"/>
            <a:ext cx="1229710" cy="119425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499" y="184472"/>
            <a:ext cx="1418959" cy="825313"/>
          </a:xfrm>
          <a:prstGeom prst="rect">
            <a:avLst/>
          </a:prstGeom>
        </p:spPr>
      </p:pic>
    </p:spTree>
    <p:extLst>
      <p:ext uri="{BB962C8B-B14F-4D97-AF65-F5344CB8AC3E}">
        <p14:creationId xmlns:p14="http://schemas.microsoft.com/office/powerpoint/2010/main" val="2699318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399" y="0"/>
            <a:ext cx="11201400" cy="6867860"/>
          </a:xfrm>
        </p:spPr>
      </p:pic>
      <p:sp>
        <p:nvSpPr>
          <p:cNvPr id="2" name="Title 1"/>
          <p:cNvSpPr>
            <a:spLocks noGrp="1"/>
          </p:cNvSpPr>
          <p:nvPr>
            <p:ph type="title"/>
          </p:nvPr>
        </p:nvSpPr>
        <p:spPr>
          <a:xfrm>
            <a:off x="457200" y="381000"/>
            <a:ext cx="8229600" cy="1143000"/>
          </a:xfrm>
        </p:spPr>
        <p:txBody>
          <a:bodyPr>
            <a:normAutofit fontScale="90000"/>
          </a:bodyPr>
          <a:lstStyle/>
          <a:p>
            <a:r>
              <a:rPr lang="en-US" dirty="0" smtClean="0">
                <a:solidFill>
                  <a:schemeClr val="bg1"/>
                </a:solidFill>
              </a:rPr>
              <a:t>NASA </a:t>
            </a:r>
            <a:r>
              <a:rPr lang="en-US" dirty="0" err="1" smtClean="0">
                <a:solidFill>
                  <a:schemeClr val="bg1"/>
                </a:solidFill>
              </a:rPr>
              <a:t>RapidScat</a:t>
            </a:r>
            <a:r>
              <a:rPr lang="en-US" dirty="0" smtClean="0">
                <a:solidFill>
                  <a:schemeClr val="bg1"/>
                </a:solidFill>
              </a:rPr>
              <a:t> on ISS</a:t>
            </a:r>
            <a:br>
              <a:rPr lang="en-US" dirty="0" smtClean="0">
                <a:solidFill>
                  <a:schemeClr val="bg1"/>
                </a:solidFill>
              </a:rPr>
            </a:br>
            <a:r>
              <a:rPr lang="en-US" sz="3100" dirty="0" smtClean="0">
                <a:solidFill>
                  <a:schemeClr val="bg1"/>
                </a:solidFill>
              </a:rPr>
              <a:t>Available to OPC and NHC 11/19/14</a:t>
            </a:r>
            <a:endParaRPr lang="en-US" sz="3100" dirty="0">
              <a:solidFill>
                <a:schemeClr val="bg1"/>
              </a:solidFill>
            </a:endParaRPr>
          </a:p>
        </p:txBody>
      </p:sp>
    </p:spTree>
    <p:extLst>
      <p:ext uri="{BB962C8B-B14F-4D97-AF65-F5344CB8AC3E}">
        <p14:creationId xmlns:p14="http://schemas.microsoft.com/office/powerpoint/2010/main" val="32877969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399" y="-1"/>
            <a:ext cx="11201400" cy="6867859"/>
          </a:xfrm>
        </p:spPr>
      </p:pic>
      <p:sp>
        <p:nvSpPr>
          <p:cNvPr id="5" name="Title 1"/>
          <p:cNvSpPr>
            <a:spLocks noGrp="1"/>
          </p:cNvSpPr>
          <p:nvPr>
            <p:ph type="title"/>
          </p:nvPr>
        </p:nvSpPr>
        <p:spPr>
          <a:xfrm>
            <a:off x="457200" y="381000"/>
            <a:ext cx="8229600" cy="1143000"/>
          </a:xfrm>
        </p:spPr>
        <p:txBody>
          <a:bodyPr>
            <a:normAutofit fontScale="90000"/>
          </a:bodyPr>
          <a:lstStyle/>
          <a:p>
            <a:r>
              <a:rPr lang="en-US" dirty="0" smtClean="0">
                <a:solidFill>
                  <a:schemeClr val="bg1"/>
                </a:solidFill>
              </a:rPr>
              <a:t>ASCAT-A and B on </a:t>
            </a:r>
            <a:r>
              <a:rPr lang="en-US" dirty="0" err="1" smtClean="0">
                <a:solidFill>
                  <a:schemeClr val="bg1"/>
                </a:solidFill>
              </a:rPr>
              <a:t>Metop</a:t>
            </a:r>
            <a:r>
              <a:rPr lang="en-US" dirty="0" smtClean="0">
                <a:solidFill>
                  <a:schemeClr val="bg1"/>
                </a:solidFill>
              </a:rPr>
              <a:t/>
            </a:r>
            <a:br>
              <a:rPr lang="en-US" dirty="0" smtClean="0">
                <a:solidFill>
                  <a:schemeClr val="bg1"/>
                </a:solidFill>
              </a:rPr>
            </a:br>
            <a:endParaRPr lang="en-US" sz="3100" dirty="0">
              <a:solidFill>
                <a:schemeClr val="bg1"/>
              </a:solidFill>
            </a:endParaRPr>
          </a:p>
        </p:txBody>
      </p:sp>
    </p:spTree>
    <p:extLst>
      <p:ext uri="{BB962C8B-B14F-4D97-AF65-F5344CB8AC3E}">
        <p14:creationId xmlns:p14="http://schemas.microsoft.com/office/powerpoint/2010/main" val="15192934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0"/>
            <a:ext cx="11201400" cy="6867858"/>
          </a:xfrm>
          <a:prstGeom prst="rect">
            <a:avLst/>
          </a:prstGeom>
        </p:spPr>
      </p:pic>
      <p:sp>
        <p:nvSpPr>
          <p:cNvPr id="2" name="Title 1"/>
          <p:cNvSpPr>
            <a:spLocks noGrp="1"/>
          </p:cNvSpPr>
          <p:nvPr>
            <p:ph type="title"/>
          </p:nvPr>
        </p:nvSpPr>
        <p:spPr>
          <a:xfrm>
            <a:off x="457200" y="381000"/>
            <a:ext cx="8229600" cy="1143000"/>
          </a:xfrm>
        </p:spPr>
        <p:txBody>
          <a:bodyPr>
            <a:normAutofit fontScale="90000"/>
          </a:bodyPr>
          <a:lstStyle/>
          <a:p>
            <a:r>
              <a:rPr lang="en-US" dirty="0" smtClean="0">
                <a:solidFill>
                  <a:schemeClr val="bg1"/>
                </a:solidFill>
              </a:rPr>
              <a:t>AMSR2 on GCOM-W1</a:t>
            </a:r>
            <a:br>
              <a:rPr lang="en-US" dirty="0" smtClean="0">
                <a:solidFill>
                  <a:schemeClr val="bg1"/>
                </a:solidFill>
              </a:rPr>
            </a:br>
            <a:r>
              <a:rPr lang="en-US" sz="3100" dirty="0" smtClean="0">
                <a:solidFill>
                  <a:schemeClr val="bg1"/>
                </a:solidFill>
              </a:rPr>
              <a:t>Available in NAWPIS 7/17/14</a:t>
            </a:r>
            <a:endParaRPr lang="en-US" sz="3100" dirty="0">
              <a:solidFill>
                <a:schemeClr val="bg1"/>
              </a:solidFill>
            </a:endParaRPr>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11082568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seph.sienkiewicz\Contacts\Downloads\P-3 0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162800"/>
            <a:ext cx="10515600" cy="14020800"/>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12"/>
          <p:cNvSpPr>
            <a:spLocks noGrp="1"/>
          </p:cNvSpPr>
          <p:nvPr>
            <p:ph type="subTitle" idx="1"/>
          </p:nvPr>
        </p:nvSpPr>
        <p:spPr>
          <a:xfrm>
            <a:off x="0" y="76200"/>
            <a:ext cx="6400800" cy="1752600"/>
          </a:xfrm>
        </p:spPr>
        <p:txBody>
          <a:bodyPr>
            <a:normAutofit/>
          </a:bodyPr>
          <a:lstStyle/>
          <a:p>
            <a:r>
              <a:rPr lang="en-US" sz="4400" b="1" dirty="0" smtClean="0">
                <a:solidFill>
                  <a:schemeClr val="tx1"/>
                </a:solidFill>
              </a:rPr>
              <a:t>Wind Gusts</a:t>
            </a:r>
            <a:endParaRPr lang="en-US" sz="4400" b="1" dirty="0">
              <a:solidFill>
                <a:schemeClr val="tx1"/>
              </a:solidFill>
            </a:endParaRPr>
          </a:p>
        </p:txBody>
      </p:sp>
    </p:spTree>
    <p:extLst>
      <p:ext uri="{BB962C8B-B14F-4D97-AF65-F5344CB8AC3E}">
        <p14:creationId xmlns:p14="http://schemas.microsoft.com/office/powerpoint/2010/main" val="2578777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3505200" cy="1143000"/>
          </a:xfrm>
        </p:spPr>
        <p:txBody>
          <a:bodyPr>
            <a:noAutofit/>
          </a:bodyPr>
          <a:lstStyle/>
          <a:p>
            <a:r>
              <a:rPr lang="en-US" sz="3600" dirty="0" smtClean="0"/>
              <a:t>The Challenge </a:t>
            </a:r>
            <a:br>
              <a:rPr lang="en-US" sz="3600" dirty="0" smtClean="0"/>
            </a:br>
            <a:r>
              <a:rPr lang="en-US" sz="3600" dirty="0" smtClean="0"/>
              <a:t>of Southerly Flow</a:t>
            </a:r>
            <a:endParaRPr lang="en-US" sz="3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05201" y="0"/>
            <a:ext cx="5648324" cy="346312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3400710"/>
            <a:ext cx="5638799" cy="3457289"/>
          </a:xfrm>
          <a:prstGeom prst="rect">
            <a:avLst/>
          </a:prstGeom>
        </p:spPr>
      </p:pic>
      <p:sp>
        <p:nvSpPr>
          <p:cNvPr id="3" name="TextBox 2"/>
          <p:cNvSpPr txBox="1"/>
          <p:nvPr/>
        </p:nvSpPr>
        <p:spPr>
          <a:xfrm>
            <a:off x="652895" y="1905000"/>
            <a:ext cx="2318905" cy="369332"/>
          </a:xfrm>
          <a:prstGeom prst="rect">
            <a:avLst/>
          </a:prstGeom>
          <a:noFill/>
        </p:spPr>
        <p:txBody>
          <a:bodyPr wrap="none" rtlCol="0">
            <a:spAutoFit/>
          </a:bodyPr>
          <a:lstStyle/>
          <a:p>
            <a:r>
              <a:rPr lang="en-US" b="1" dirty="0" smtClean="0"/>
              <a:t>1600 UTC 24 Nov 2014</a:t>
            </a:r>
            <a:endParaRPr lang="en-US" b="1" dirty="0"/>
          </a:p>
        </p:txBody>
      </p:sp>
      <p:sp>
        <p:nvSpPr>
          <p:cNvPr id="6" name="TextBox 5"/>
          <p:cNvSpPr txBox="1"/>
          <p:nvPr/>
        </p:nvSpPr>
        <p:spPr>
          <a:xfrm>
            <a:off x="6781800" y="1143000"/>
            <a:ext cx="316112" cy="246221"/>
          </a:xfrm>
          <a:prstGeom prst="rect">
            <a:avLst/>
          </a:prstGeom>
          <a:noFill/>
        </p:spPr>
        <p:txBody>
          <a:bodyPr wrap="none" rtlCol="0">
            <a:spAutoFit/>
          </a:bodyPr>
          <a:lstStyle/>
          <a:p>
            <a:r>
              <a:rPr lang="en-US" sz="1000" b="1" dirty="0" smtClean="0"/>
              <a:t>45</a:t>
            </a:r>
            <a:endParaRPr lang="en-US" sz="1000" b="1" dirty="0"/>
          </a:p>
        </p:txBody>
      </p:sp>
      <p:sp>
        <p:nvSpPr>
          <p:cNvPr id="7" name="TextBox 6"/>
          <p:cNvSpPr txBox="1"/>
          <p:nvPr/>
        </p:nvSpPr>
        <p:spPr>
          <a:xfrm>
            <a:off x="6705600" y="1353979"/>
            <a:ext cx="316112" cy="246221"/>
          </a:xfrm>
          <a:prstGeom prst="rect">
            <a:avLst/>
          </a:prstGeom>
          <a:noFill/>
        </p:spPr>
        <p:txBody>
          <a:bodyPr wrap="none" rtlCol="0">
            <a:spAutoFit/>
          </a:bodyPr>
          <a:lstStyle/>
          <a:p>
            <a:r>
              <a:rPr lang="en-US" sz="1000" b="1" dirty="0" smtClean="0"/>
              <a:t>33</a:t>
            </a:r>
            <a:endParaRPr lang="en-US" sz="1000" b="1" dirty="0"/>
          </a:p>
        </p:txBody>
      </p:sp>
      <p:sp>
        <p:nvSpPr>
          <p:cNvPr id="8" name="TextBox 7"/>
          <p:cNvSpPr txBox="1"/>
          <p:nvPr/>
        </p:nvSpPr>
        <p:spPr>
          <a:xfrm>
            <a:off x="6324600" y="1811179"/>
            <a:ext cx="316112" cy="246221"/>
          </a:xfrm>
          <a:prstGeom prst="rect">
            <a:avLst/>
          </a:prstGeom>
          <a:noFill/>
        </p:spPr>
        <p:txBody>
          <a:bodyPr wrap="none" rtlCol="0">
            <a:spAutoFit/>
          </a:bodyPr>
          <a:lstStyle/>
          <a:p>
            <a:r>
              <a:rPr lang="en-US" sz="1000" b="1" dirty="0" smtClean="0"/>
              <a:t>37</a:t>
            </a:r>
            <a:endParaRPr lang="en-US" sz="1000" b="1" dirty="0"/>
          </a:p>
        </p:txBody>
      </p:sp>
      <p:sp>
        <p:nvSpPr>
          <p:cNvPr id="9" name="TextBox 8"/>
          <p:cNvSpPr txBox="1"/>
          <p:nvPr/>
        </p:nvSpPr>
        <p:spPr>
          <a:xfrm>
            <a:off x="6553200" y="1676400"/>
            <a:ext cx="316112" cy="246221"/>
          </a:xfrm>
          <a:prstGeom prst="rect">
            <a:avLst/>
          </a:prstGeom>
          <a:noFill/>
        </p:spPr>
        <p:txBody>
          <a:bodyPr wrap="none" rtlCol="0">
            <a:spAutoFit/>
          </a:bodyPr>
          <a:lstStyle/>
          <a:p>
            <a:r>
              <a:rPr lang="en-US" sz="1000" b="1" dirty="0" smtClean="0"/>
              <a:t>35</a:t>
            </a:r>
            <a:endParaRPr lang="en-US" sz="1000" b="1" dirty="0"/>
          </a:p>
        </p:txBody>
      </p:sp>
      <p:sp>
        <p:nvSpPr>
          <p:cNvPr id="10" name="TextBox 9"/>
          <p:cNvSpPr txBox="1"/>
          <p:nvPr/>
        </p:nvSpPr>
        <p:spPr>
          <a:xfrm>
            <a:off x="6324600" y="1107758"/>
            <a:ext cx="316112" cy="246221"/>
          </a:xfrm>
          <a:prstGeom prst="rect">
            <a:avLst/>
          </a:prstGeom>
          <a:noFill/>
        </p:spPr>
        <p:txBody>
          <a:bodyPr wrap="none" rtlCol="0">
            <a:spAutoFit/>
          </a:bodyPr>
          <a:lstStyle/>
          <a:p>
            <a:r>
              <a:rPr lang="en-US" sz="1000" b="1" dirty="0" smtClean="0"/>
              <a:t>37</a:t>
            </a:r>
            <a:endParaRPr lang="en-US" sz="1000" b="1" dirty="0"/>
          </a:p>
        </p:txBody>
      </p:sp>
      <p:sp>
        <p:nvSpPr>
          <p:cNvPr id="11" name="TextBox 10"/>
          <p:cNvSpPr txBox="1"/>
          <p:nvPr/>
        </p:nvSpPr>
        <p:spPr>
          <a:xfrm>
            <a:off x="6389488" y="1383268"/>
            <a:ext cx="316112" cy="246221"/>
          </a:xfrm>
          <a:prstGeom prst="rect">
            <a:avLst/>
          </a:prstGeom>
          <a:noFill/>
        </p:spPr>
        <p:txBody>
          <a:bodyPr wrap="none" rtlCol="0">
            <a:spAutoFit/>
          </a:bodyPr>
          <a:lstStyle/>
          <a:p>
            <a:r>
              <a:rPr lang="en-US" sz="1000" b="1" dirty="0" smtClean="0"/>
              <a:t>35</a:t>
            </a:r>
            <a:endParaRPr lang="en-US" sz="1000" b="1" dirty="0"/>
          </a:p>
        </p:txBody>
      </p:sp>
      <p:sp>
        <p:nvSpPr>
          <p:cNvPr id="12" name="TextBox 11"/>
          <p:cNvSpPr txBox="1"/>
          <p:nvPr/>
        </p:nvSpPr>
        <p:spPr>
          <a:xfrm>
            <a:off x="5701455" y="2057400"/>
            <a:ext cx="316112" cy="246221"/>
          </a:xfrm>
          <a:prstGeom prst="rect">
            <a:avLst/>
          </a:prstGeom>
          <a:noFill/>
        </p:spPr>
        <p:txBody>
          <a:bodyPr wrap="none" rtlCol="0">
            <a:spAutoFit/>
          </a:bodyPr>
          <a:lstStyle/>
          <a:p>
            <a:r>
              <a:rPr lang="en-US" sz="1000" b="1" dirty="0" smtClean="0"/>
              <a:t>29</a:t>
            </a:r>
            <a:endParaRPr lang="en-US" sz="1000" b="1" dirty="0"/>
          </a:p>
        </p:txBody>
      </p:sp>
      <p:sp>
        <p:nvSpPr>
          <p:cNvPr id="13" name="TextBox 12"/>
          <p:cNvSpPr txBox="1"/>
          <p:nvPr/>
        </p:nvSpPr>
        <p:spPr>
          <a:xfrm>
            <a:off x="5638800" y="2743200"/>
            <a:ext cx="316112" cy="246221"/>
          </a:xfrm>
          <a:prstGeom prst="rect">
            <a:avLst/>
          </a:prstGeom>
          <a:noFill/>
        </p:spPr>
        <p:txBody>
          <a:bodyPr wrap="none" rtlCol="0">
            <a:spAutoFit/>
          </a:bodyPr>
          <a:lstStyle/>
          <a:p>
            <a:r>
              <a:rPr lang="en-US" sz="1000" b="1" dirty="0" smtClean="0"/>
              <a:t>29</a:t>
            </a:r>
            <a:endParaRPr lang="en-US" sz="1000" b="1" dirty="0"/>
          </a:p>
        </p:txBody>
      </p:sp>
      <p:sp>
        <p:nvSpPr>
          <p:cNvPr id="14" name="TextBox 13"/>
          <p:cNvSpPr txBox="1"/>
          <p:nvPr/>
        </p:nvSpPr>
        <p:spPr>
          <a:xfrm>
            <a:off x="6008488" y="1994819"/>
            <a:ext cx="316112" cy="246221"/>
          </a:xfrm>
          <a:prstGeom prst="rect">
            <a:avLst/>
          </a:prstGeom>
          <a:noFill/>
        </p:spPr>
        <p:txBody>
          <a:bodyPr wrap="none" rtlCol="0">
            <a:spAutoFit/>
          </a:bodyPr>
          <a:lstStyle/>
          <a:p>
            <a:r>
              <a:rPr lang="en-US" sz="1000" b="1" dirty="0" smtClean="0"/>
              <a:t>31</a:t>
            </a:r>
            <a:endParaRPr lang="en-US" sz="1000" b="1" dirty="0"/>
          </a:p>
        </p:txBody>
      </p:sp>
      <p:sp>
        <p:nvSpPr>
          <p:cNvPr id="15" name="TextBox 14"/>
          <p:cNvSpPr txBox="1"/>
          <p:nvPr/>
        </p:nvSpPr>
        <p:spPr>
          <a:xfrm>
            <a:off x="4724400" y="1727614"/>
            <a:ext cx="798617" cy="246221"/>
          </a:xfrm>
          <a:prstGeom prst="rect">
            <a:avLst/>
          </a:prstGeom>
          <a:noFill/>
        </p:spPr>
        <p:txBody>
          <a:bodyPr wrap="none" rtlCol="0">
            <a:spAutoFit/>
          </a:bodyPr>
          <a:lstStyle/>
          <a:p>
            <a:r>
              <a:rPr lang="en-US" sz="1000" b="1" dirty="0" smtClean="0"/>
              <a:t>Wind Gusts</a:t>
            </a:r>
            <a:endParaRPr lang="en-US" sz="1000" b="1" dirty="0"/>
          </a:p>
        </p:txBody>
      </p:sp>
      <p:sp>
        <p:nvSpPr>
          <p:cNvPr id="16" name="TextBox 15"/>
          <p:cNvSpPr txBox="1"/>
          <p:nvPr/>
        </p:nvSpPr>
        <p:spPr>
          <a:xfrm>
            <a:off x="794409" y="5257800"/>
            <a:ext cx="2318905" cy="646331"/>
          </a:xfrm>
          <a:prstGeom prst="rect">
            <a:avLst/>
          </a:prstGeom>
          <a:noFill/>
        </p:spPr>
        <p:txBody>
          <a:bodyPr wrap="none" rtlCol="0">
            <a:spAutoFit/>
          </a:bodyPr>
          <a:lstStyle/>
          <a:p>
            <a:pPr algn="ctr"/>
            <a:r>
              <a:rPr lang="en-US" b="1" dirty="0" smtClean="0"/>
              <a:t>ASCAT A &amp; B</a:t>
            </a:r>
          </a:p>
          <a:p>
            <a:pPr algn="ctr"/>
            <a:r>
              <a:rPr lang="en-US" b="1" dirty="0" smtClean="0"/>
              <a:t>1517 UTC 24 Nov 2014</a:t>
            </a:r>
            <a:endParaRPr lang="en-US" b="1" dirty="0"/>
          </a:p>
        </p:txBody>
      </p:sp>
    </p:spTree>
    <p:extLst>
      <p:ext uri="{BB962C8B-B14F-4D97-AF65-F5344CB8AC3E}">
        <p14:creationId xmlns:p14="http://schemas.microsoft.com/office/powerpoint/2010/main" val="24020738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05200" y="3400711"/>
            <a:ext cx="5638800" cy="345729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1"/>
            <a:ext cx="5638800" cy="3457289"/>
          </a:xfrm>
          <a:prstGeom prst="rect">
            <a:avLst/>
          </a:prstGeom>
        </p:spPr>
      </p:pic>
      <p:sp>
        <p:nvSpPr>
          <p:cNvPr id="6" name="Title 1"/>
          <p:cNvSpPr txBox="1">
            <a:spLocks/>
          </p:cNvSpPr>
          <p:nvPr/>
        </p:nvSpPr>
        <p:spPr>
          <a:xfrm>
            <a:off x="0" y="304800"/>
            <a:ext cx="3505200" cy="1143000"/>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The Challenge </a:t>
            </a:r>
            <a:br>
              <a:rPr lang="en-US" dirty="0" smtClean="0"/>
            </a:br>
            <a:r>
              <a:rPr lang="en-US" dirty="0" smtClean="0"/>
              <a:t>of Southerly Flow</a:t>
            </a:r>
            <a:endParaRPr lang="en-US" dirty="0"/>
          </a:p>
        </p:txBody>
      </p:sp>
      <p:sp>
        <p:nvSpPr>
          <p:cNvPr id="7" name="TextBox 6"/>
          <p:cNvSpPr txBox="1"/>
          <p:nvPr/>
        </p:nvSpPr>
        <p:spPr>
          <a:xfrm>
            <a:off x="652895" y="1905000"/>
            <a:ext cx="2400016" cy="923330"/>
          </a:xfrm>
          <a:prstGeom prst="rect">
            <a:avLst/>
          </a:prstGeom>
          <a:noFill/>
        </p:spPr>
        <p:txBody>
          <a:bodyPr wrap="none" rtlCol="0">
            <a:spAutoFit/>
          </a:bodyPr>
          <a:lstStyle/>
          <a:p>
            <a:r>
              <a:rPr lang="en-US" b="1" dirty="0" smtClean="0"/>
              <a:t>1600 UTC 24 Nov 2014</a:t>
            </a:r>
          </a:p>
          <a:p>
            <a:r>
              <a:rPr lang="en-US" b="1" dirty="0" smtClean="0"/>
              <a:t>HRRR 10m Wind Speed</a:t>
            </a:r>
          </a:p>
          <a:p>
            <a:pPr algn="ctr"/>
            <a:r>
              <a:rPr lang="en-US" b="1" dirty="0" smtClean="0"/>
              <a:t>201411241200f004</a:t>
            </a:r>
            <a:endParaRPr lang="en-US" b="1" dirty="0"/>
          </a:p>
        </p:txBody>
      </p:sp>
      <p:sp>
        <p:nvSpPr>
          <p:cNvPr id="8" name="TextBox 7"/>
          <p:cNvSpPr txBox="1"/>
          <p:nvPr/>
        </p:nvSpPr>
        <p:spPr>
          <a:xfrm>
            <a:off x="381000" y="5029200"/>
            <a:ext cx="2953694" cy="923330"/>
          </a:xfrm>
          <a:prstGeom prst="rect">
            <a:avLst/>
          </a:prstGeom>
          <a:noFill/>
        </p:spPr>
        <p:txBody>
          <a:bodyPr wrap="none" rtlCol="0">
            <a:spAutoFit/>
          </a:bodyPr>
          <a:lstStyle/>
          <a:p>
            <a:pPr algn="ctr"/>
            <a:r>
              <a:rPr lang="en-US" b="1" dirty="0" smtClean="0"/>
              <a:t>1600 UTC 24 Nov 2014</a:t>
            </a:r>
          </a:p>
          <a:p>
            <a:pPr algn="ctr"/>
            <a:r>
              <a:rPr lang="en-US" b="1" dirty="0" smtClean="0"/>
              <a:t>NAM4-nest 10m Wind Speed</a:t>
            </a:r>
          </a:p>
          <a:p>
            <a:pPr algn="ctr"/>
            <a:r>
              <a:rPr lang="en-US" b="1" dirty="0" smtClean="0"/>
              <a:t>201411241200f004</a:t>
            </a:r>
            <a:endParaRPr lang="en-US" b="1" dirty="0"/>
          </a:p>
        </p:txBody>
      </p:sp>
    </p:spTree>
    <p:extLst>
      <p:ext uri="{BB962C8B-B14F-4D97-AF65-F5344CB8AC3E}">
        <p14:creationId xmlns:p14="http://schemas.microsoft.com/office/powerpoint/2010/main" val="4425651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05200" y="3400710"/>
            <a:ext cx="5638800" cy="345729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0"/>
            <a:ext cx="5669280" cy="3475977"/>
          </a:xfrm>
          <a:prstGeom prst="rect">
            <a:avLst/>
          </a:prstGeom>
        </p:spPr>
      </p:pic>
      <p:sp>
        <p:nvSpPr>
          <p:cNvPr id="6" name="TextBox 5"/>
          <p:cNvSpPr txBox="1"/>
          <p:nvPr/>
        </p:nvSpPr>
        <p:spPr>
          <a:xfrm>
            <a:off x="652895" y="1905000"/>
            <a:ext cx="2630335" cy="923330"/>
          </a:xfrm>
          <a:prstGeom prst="rect">
            <a:avLst/>
          </a:prstGeom>
          <a:noFill/>
        </p:spPr>
        <p:txBody>
          <a:bodyPr wrap="none" rtlCol="0">
            <a:spAutoFit/>
          </a:bodyPr>
          <a:lstStyle/>
          <a:p>
            <a:r>
              <a:rPr lang="en-US" b="1" dirty="0" smtClean="0"/>
              <a:t>1600 UTC 24 Nov 2014</a:t>
            </a:r>
          </a:p>
          <a:p>
            <a:r>
              <a:rPr lang="en-US" b="1" dirty="0" smtClean="0"/>
              <a:t>HRRR 10m PBL Height (</a:t>
            </a:r>
            <a:r>
              <a:rPr lang="en-US" b="1" dirty="0" err="1" smtClean="0"/>
              <a:t>ft</a:t>
            </a:r>
            <a:r>
              <a:rPr lang="en-US" b="1" dirty="0" smtClean="0"/>
              <a:t>)</a:t>
            </a:r>
          </a:p>
          <a:p>
            <a:pPr algn="ctr"/>
            <a:r>
              <a:rPr lang="en-US" b="1" dirty="0" smtClean="0"/>
              <a:t>201411241200f004</a:t>
            </a:r>
            <a:endParaRPr lang="en-US" b="1" dirty="0"/>
          </a:p>
        </p:txBody>
      </p:sp>
      <p:sp>
        <p:nvSpPr>
          <p:cNvPr id="7" name="TextBox 6"/>
          <p:cNvSpPr txBox="1"/>
          <p:nvPr/>
        </p:nvSpPr>
        <p:spPr>
          <a:xfrm>
            <a:off x="503087" y="5029200"/>
            <a:ext cx="2709524" cy="923330"/>
          </a:xfrm>
          <a:prstGeom prst="rect">
            <a:avLst/>
          </a:prstGeom>
          <a:noFill/>
        </p:spPr>
        <p:txBody>
          <a:bodyPr wrap="none" rtlCol="0">
            <a:spAutoFit/>
          </a:bodyPr>
          <a:lstStyle/>
          <a:p>
            <a:pPr algn="ctr"/>
            <a:r>
              <a:rPr lang="en-US" b="1" dirty="0" smtClean="0"/>
              <a:t>1600 UTC 24 Nov 2014</a:t>
            </a:r>
          </a:p>
          <a:p>
            <a:pPr algn="ctr"/>
            <a:r>
              <a:rPr lang="en-US" b="1" dirty="0" smtClean="0"/>
              <a:t>NAM4-nest PBL Height (</a:t>
            </a:r>
            <a:r>
              <a:rPr lang="en-US" b="1" dirty="0" err="1" smtClean="0"/>
              <a:t>ft</a:t>
            </a:r>
            <a:r>
              <a:rPr lang="en-US" b="1" dirty="0" smtClean="0"/>
              <a:t>)</a:t>
            </a:r>
          </a:p>
          <a:p>
            <a:pPr algn="ctr"/>
            <a:r>
              <a:rPr lang="en-US" b="1" dirty="0" smtClean="0"/>
              <a:t>201411241200f004</a:t>
            </a:r>
            <a:endParaRPr lang="en-US" b="1" dirty="0"/>
          </a:p>
        </p:txBody>
      </p:sp>
      <p:sp>
        <p:nvSpPr>
          <p:cNvPr id="8" name="Title 1"/>
          <p:cNvSpPr txBox="1">
            <a:spLocks/>
          </p:cNvSpPr>
          <p:nvPr/>
        </p:nvSpPr>
        <p:spPr>
          <a:xfrm>
            <a:off x="0" y="304800"/>
            <a:ext cx="3505200" cy="1143000"/>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The Challenge </a:t>
            </a:r>
            <a:br>
              <a:rPr lang="en-US" dirty="0" smtClean="0"/>
            </a:br>
            <a:r>
              <a:rPr lang="en-US" dirty="0" smtClean="0"/>
              <a:t>of Southerly Flow</a:t>
            </a:r>
            <a:endParaRPr lang="en-US" dirty="0"/>
          </a:p>
        </p:txBody>
      </p:sp>
    </p:spTree>
    <p:extLst>
      <p:ext uri="{BB962C8B-B14F-4D97-AF65-F5344CB8AC3E}">
        <p14:creationId xmlns:p14="http://schemas.microsoft.com/office/powerpoint/2010/main" val="29693379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8536"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74873" y="1600200"/>
            <a:ext cx="3058018" cy="646331"/>
          </a:xfrm>
          <a:prstGeom prst="rect">
            <a:avLst/>
          </a:prstGeom>
          <a:solidFill>
            <a:schemeClr val="bg1"/>
          </a:solidFill>
          <a:ln w="25400">
            <a:solidFill>
              <a:schemeClr val="accent1"/>
            </a:solidFill>
          </a:ln>
        </p:spPr>
        <p:txBody>
          <a:bodyPr wrap="none" rtlCol="0">
            <a:spAutoFit/>
          </a:bodyPr>
          <a:lstStyle/>
          <a:p>
            <a:pPr algn="ctr"/>
            <a:r>
              <a:rPr lang="en-US" dirty="0" smtClean="0"/>
              <a:t>Ocean Prediction Center </a:t>
            </a:r>
          </a:p>
          <a:p>
            <a:pPr algn="ctr"/>
            <a:r>
              <a:rPr lang="en-US" dirty="0" smtClean="0"/>
              <a:t>Marine Warning Responsibility</a:t>
            </a:r>
            <a:endParaRPr lang="en-US" dirty="0"/>
          </a:p>
        </p:txBody>
      </p:sp>
      <p:sp>
        <p:nvSpPr>
          <p:cNvPr id="4" name="TextBox 3"/>
          <p:cNvSpPr txBox="1"/>
          <p:nvPr/>
        </p:nvSpPr>
        <p:spPr>
          <a:xfrm>
            <a:off x="2519240" y="5562600"/>
            <a:ext cx="4253216" cy="646331"/>
          </a:xfrm>
          <a:prstGeom prst="rect">
            <a:avLst/>
          </a:prstGeom>
          <a:solidFill>
            <a:srgbClr val="6FDD43"/>
          </a:solidFill>
        </p:spPr>
        <p:txBody>
          <a:bodyPr wrap="none" rtlCol="0">
            <a:spAutoFit/>
          </a:bodyPr>
          <a:lstStyle/>
          <a:p>
            <a:r>
              <a:rPr lang="en-US" dirty="0" smtClean="0"/>
              <a:t>Global Maritime Distress and Safety System</a:t>
            </a:r>
          </a:p>
          <a:p>
            <a:pPr algn="ctr"/>
            <a:r>
              <a:rPr lang="en-US" dirty="0" err="1" smtClean="0"/>
              <a:t>Metarea</a:t>
            </a:r>
            <a:r>
              <a:rPr lang="en-US" dirty="0" smtClean="0"/>
              <a:t> XII and IV (High Seas)</a:t>
            </a:r>
            <a:endParaRPr lang="en-US" dirty="0"/>
          </a:p>
        </p:txBody>
      </p:sp>
      <p:sp>
        <p:nvSpPr>
          <p:cNvPr id="5" name="TextBox 4"/>
          <p:cNvSpPr txBox="1"/>
          <p:nvPr/>
        </p:nvSpPr>
        <p:spPr>
          <a:xfrm>
            <a:off x="3276600" y="6208931"/>
            <a:ext cx="2617063" cy="646331"/>
          </a:xfrm>
          <a:prstGeom prst="rect">
            <a:avLst/>
          </a:prstGeom>
          <a:solidFill>
            <a:srgbClr val="D3F52B"/>
          </a:solidFill>
        </p:spPr>
        <p:txBody>
          <a:bodyPr wrap="none" rtlCol="0">
            <a:spAutoFit/>
          </a:bodyPr>
          <a:lstStyle/>
          <a:p>
            <a:r>
              <a:rPr lang="en-US" dirty="0" smtClean="0"/>
              <a:t>Offshore Zones to 250 nm</a:t>
            </a:r>
          </a:p>
          <a:p>
            <a:pPr algn="ctr"/>
            <a:r>
              <a:rPr lang="en-US" dirty="0" smtClean="0"/>
              <a:t>GMDSS NAVTEX</a:t>
            </a:r>
            <a:endParaRPr lang="en-US" dirty="0"/>
          </a:p>
        </p:txBody>
      </p:sp>
    </p:spTree>
    <p:extLst>
      <p:ext uri="{BB962C8B-B14F-4D97-AF65-F5344CB8AC3E}">
        <p14:creationId xmlns:p14="http://schemas.microsoft.com/office/powerpoint/2010/main" val="6021616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3429287"/>
            <a:ext cx="5638799" cy="3457288"/>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05201" y="-1"/>
            <a:ext cx="5638800" cy="3457289"/>
          </a:xfrm>
        </p:spPr>
      </p:pic>
      <p:sp>
        <p:nvSpPr>
          <p:cNvPr id="5" name="TextBox 4"/>
          <p:cNvSpPr txBox="1"/>
          <p:nvPr/>
        </p:nvSpPr>
        <p:spPr>
          <a:xfrm>
            <a:off x="652895" y="1905000"/>
            <a:ext cx="2546466" cy="923330"/>
          </a:xfrm>
          <a:prstGeom prst="rect">
            <a:avLst/>
          </a:prstGeom>
          <a:noFill/>
        </p:spPr>
        <p:txBody>
          <a:bodyPr wrap="none" rtlCol="0">
            <a:spAutoFit/>
          </a:bodyPr>
          <a:lstStyle/>
          <a:p>
            <a:r>
              <a:rPr lang="en-US" b="1" dirty="0" smtClean="0"/>
              <a:t>1600 UTC 24 Nov 2014</a:t>
            </a:r>
          </a:p>
          <a:p>
            <a:r>
              <a:rPr lang="en-US" b="1" dirty="0" smtClean="0"/>
              <a:t>HRRR 10m Max Gust (</a:t>
            </a:r>
            <a:r>
              <a:rPr lang="en-US" b="1" dirty="0" err="1" smtClean="0"/>
              <a:t>kt</a:t>
            </a:r>
            <a:r>
              <a:rPr lang="en-US" b="1" dirty="0" smtClean="0"/>
              <a:t>)</a:t>
            </a:r>
          </a:p>
          <a:p>
            <a:pPr algn="ctr"/>
            <a:r>
              <a:rPr lang="en-US" b="1" dirty="0" smtClean="0"/>
              <a:t>201411241200f004</a:t>
            </a:r>
            <a:endParaRPr lang="en-US" b="1" dirty="0"/>
          </a:p>
        </p:txBody>
      </p:sp>
      <p:sp>
        <p:nvSpPr>
          <p:cNvPr id="6" name="TextBox 5"/>
          <p:cNvSpPr txBox="1"/>
          <p:nvPr/>
        </p:nvSpPr>
        <p:spPr>
          <a:xfrm>
            <a:off x="545022" y="5029200"/>
            <a:ext cx="2625655" cy="923330"/>
          </a:xfrm>
          <a:prstGeom prst="rect">
            <a:avLst/>
          </a:prstGeom>
          <a:noFill/>
        </p:spPr>
        <p:txBody>
          <a:bodyPr wrap="none" rtlCol="0">
            <a:spAutoFit/>
          </a:bodyPr>
          <a:lstStyle/>
          <a:p>
            <a:pPr algn="ctr"/>
            <a:r>
              <a:rPr lang="en-US" b="1" dirty="0" smtClean="0"/>
              <a:t>1600 UTC 24 Nov 2014</a:t>
            </a:r>
          </a:p>
          <a:p>
            <a:pPr algn="ctr"/>
            <a:r>
              <a:rPr lang="en-US" b="1" dirty="0" smtClean="0"/>
              <a:t>NAM4-nest Max Gust (</a:t>
            </a:r>
            <a:r>
              <a:rPr lang="en-US" b="1" dirty="0" err="1" smtClean="0"/>
              <a:t>kt</a:t>
            </a:r>
            <a:r>
              <a:rPr lang="en-US" b="1" dirty="0" smtClean="0"/>
              <a:t>)</a:t>
            </a:r>
          </a:p>
          <a:p>
            <a:pPr algn="ctr"/>
            <a:r>
              <a:rPr lang="en-US" b="1" dirty="0" smtClean="0"/>
              <a:t>201411241200f004</a:t>
            </a:r>
            <a:endParaRPr lang="en-US" b="1" dirty="0"/>
          </a:p>
        </p:txBody>
      </p:sp>
      <p:sp>
        <p:nvSpPr>
          <p:cNvPr id="8" name="Title 1"/>
          <p:cNvSpPr txBox="1">
            <a:spLocks/>
          </p:cNvSpPr>
          <p:nvPr/>
        </p:nvSpPr>
        <p:spPr>
          <a:xfrm>
            <a:off x="0" y="304800"/>
            <a:ext cx="3505200" cy="1143000"/>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The Challenge </a:t>
            </a:r>
            <a:br>
              <a:rPr lang="en-US" dirty="0" smtClean="0"/>
            </a:br>
            <a:r>
              <a:rPr lang="en-US" dirty="0" smtClean="0"/>
              <a:t>of Southerly Flow</a:t>
            </a:r>
            <a:endParaRPr lang="en-US" dirty="0"/>
          </a:p>
        </p:txBody>
      </p:sp>
    </p:spTree>
    <p:extLst>
      <p:ext uri="{BB962C8B-B14F-4D97-AF65-F5344CB8AC3E}">
        <p14:creationId xmlns:p14="http://schemas.microsoft.com/office/powerpoint/2010/main" val="1059189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seph.sienkiewicz\Contacts\Downloads\P-3 0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162800"/>
            <a:ext cx="10515600" cy="14020800"/>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12"/>
          <p:cNvSpPr>
            <a:spLocks noGrp="1"/>
          </p:cNvSpPr>
          <p:nvPr>
            <p:ph type="subTitle" idx="1"/>
          </p:nvPr>
        </p:nvSpPr>
        <p:spPr>
          <a:xfrm>
            <a:off x="0" y="76200"/>
            <a:ext cx="6400800" cy="1752600"/>
          </a:xfrm>
        </p:spPr>
        <p:txBody>
          <a:bodyPr>
            <a:normAutofit/>
          </a:bodyPr>
          <a:lstStyle/>
          <a:p>
            <a:r>
              <a:rPr lang="en-US" sz="4400" b="1" dirty="0" smtClean="0">
                <a:solidFill>
                  <a:schemeClr val="tx1"/>
                </a:solidFill>
              </a:rPr>
              <a:t>Winds and Waves</a:t>
            </a:r>
            <a:endParaRPr lang="en-US" sz="4400" b="1" dirty="0">
              <a:solidFill>
                <a:schemeClr val="tx1"/>
              </a:solidFill>
            </a:endParaRPr>
          </a:p>
        </p:txBody>
      </p:sp>
    </p:spTree>
    <p:extLst>
      <p:ext uri="{BB962C8B-B14F-4D97-AF65-F5344CB8AC3E}">
        <p14:creationId xmlns:p14="http://schemas.microsoft.com/office/powerpoint/2010/main" val="32985959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A “Pesky” NPAC Storm - 1200 UTC 25 Nov</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34" y="1265237"/>
            <a:ext cx="9121732" cy="5592763"/>
          </a:xfrm>
        </p:spPr>
      </p:pic>
    </p:spTree>
    <p:extLst>
      <p:ext uri="{BB962C8B-B14F-4D97-AF65-F5344CB8AC3E}">
        <p14:creationId xmlns:p14="http://schemas.microsoft.com/office/powerpoint/2010/main" val="31750706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 </a:t>
            </a:r>
            <a:r>
              <a:rPr lang="en-US" dirty="0" err="1" smtClean="0"/>
              <a:t>hr</a:t>
            </a:r>
            <a:r>
              <a:rPr lang="en-US" dirty="0" smtClean="0"/>
              <a:t> Forecasts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51585"/>
            <a:ext cx="9144000" cy="5606415"/>
          </a:xfrm>
        </p:spPr>
      </p:pic>
      <p:sp>
        <p:nvSpPr>
          <p:cNvPr id="3" name="TextBox 2"/>
          <p:cNvSpPr txBox="1"/>
          <p:nvPr/>
        </p:nvSpPr>
        <p:spPr>
          <a:xfrm>
            <a:off x="685800" y="2057400"/>
            <a:ext cx="2097562" cy="923330"/>
          </a:xfrm>
          <a:prstGeom prst="rect">
            <a:avLst/>
          </a:prstGeom>
          <a:solidFill>
            <a:schemeClr val="tx1"/>
          </a:solidFill>
        </p:spPr>
        <p:txBody>
          <a:bodyPr wrap="none" rtlCol="0">
            <a:spAutoFit/>
          </a:bodyPr>
          <a:lstStyle/>
          <a:p>
            <a:r>
              <a:rPr lang="en-US" b="1" dirty="0" smtClean="0">
                <a:solidFill>
                  <a:srgbClr val="FF0000"/>
                </a:solidFill>
              </a:rPr>
              <a:t>ECMWF ¼ </a:t>
            </a:r>
            <a:r>
              <a:rPr lang="en-US" b="1" dirty="0" err="1" smtClean="0">
                <a:solidFill>
                  <a:srgbClr val="FF0000"/>
                </a:solidFill>
              </a:rPr>
              <a:t>deg</a:t>
            </a:r>
            <a:r>
              <a:rPr lang="en-US" b="1" dirty="0" smtClean="0">
                <a:solidFill>
                  <a:srgbClr val="FF0000"/>
                </a:solidFill>
              </a:rPr>
              <a:t> – 970</a:t>
            </a:r>
          </a:p>
          <a:p>
            <a:r>
              <a:rPr lang="en-US" b="1" dirty="0" smtClean="0">
                <a:solidFill>
                  <a:srgbClr val="FFC000"/>
                </a:solidFill>
              </a:rPr>
              <a:t>GFS  - 979</a:t>
            </a:r>
          </a:p>
          <a:p>
            <a:r>
              <a:rPr lang="en-US" b="1" dirty="0" err="1" smtClean="0">
                <a:solidFill>
                  <a:srgbClr val="FFC000"/>
                </a:solidFill>
              </a:rPr>
              <a:t>GFSp</a:t>
            </a:r>
            <a:r>
              <a:rPr lang="en-US" b="1" dirty="0" smtClean="0">
                <a:solidFill>
                  <a:srgbClr val="FFC000"/>
                </a:solidFill>
              </a:rPr>
              <a:t> ¼ </a:t>
            </a:r>
            <a:r>
              <a:rPr lang="en-US" b="1" dirty="0" err="1" smtClean="0">
                <a:solidFill>
                  <a:srgbClr val="FFC000"/>
                </a:solidFill>
              </a:rPr>
              <a:t>deg</a:t>
            </a:r>
            <a:r>
              <a:rPr lang="en-US" b="1" dirty="0" smtClean="0">
                <a:solidFill>
                  <a:srgbClr val="FFC000"/>
                </a:solidFill>
              </a:rPr>
              <a:t> - 977</a:t>
            </a:r>
            <a:endParaRPr lang="en-US" b="1" dirty="0">
              <a:solidFill>
                <a:srgbClr val="FFC000"/>
              </a:solidFill>
            </a:endParaRPr>
          </a:p>
        </p:txBody>
      </p:sp>
    </p:spTree>
    <p:extLst>
      <p:ext uri="{BB962C8B-B14F-4D97-AF65-F5344CB8AC3E}">
        <p14:creationId xmlns:p14="http://schemas.microsoft.com/office/powerpoint/2010/main" val="33893272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4572000" cy="2803208"/>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7" y="2803209"/>
            <a:ext cx="4624819" cy="283559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
            <a:ext cx="4572000" cy="280320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6452" y="2803208"/>
            <a:ext cx="4632232" cy="2840137"/>
          </a:xfrm>
          <a:prstGeom prst="rect">
            <a:avLst/>
          </a:prstGeom>
        </p:spPr>
      </p:pic>
      <p:sp>
        <p:nvSpPr>
          <p:cNvPr id="8" name="TextBox 7"/>
          <p:cNvSpPr txBox="1"/>
          <p:nvPr/>
        </p:nvSpPr>
        <p:spPr>
          <a:xfrm>
            <a:off x="3581400" y="1981200"/>
            <a:ext cx="5659370" cy="3693319"/>
          </a:xfrm>
          <a:prstGeom prst="rect">
            <a:avLst/>
          </a:prstGeom>
          <a:noFill/>
        </p:spPr>
        <p:txBody>
          <a:bodyPr wrap="none" rtlCol="0">
            <a:spAutoFit/>
          </a:bodyPr>
          <a:lstStyle/>
          <a:p>
            <a:r>
              <a:rPr lang="en-US" dirty="0" smtClean="0"/>
              <a:t>GFS					ECMWF</a:t>
            </a:r>
          </a:p>
          <a:p>
            <a:r>
              <a:rPr lang="en-US" dirty="0" smtClean="0"/>
              <a:t>10 WSPD					10 WSPD</a:t>
            </a:r>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MWW3				ECMWF – WAM</a:t>
            </a:r>
          </a:p>
          <a:p>
            <a:r>
              <a:rPr lang="en-US" dirty="0" smtClean="0"/>
              <a:t>Hs (</a:t>
            </a:r>
            <a:r>
              <a:rPr lang="en-US" dirty="0" err="1" smtClean="0"/>
              <a:t>ft</a:t>
            </a:r>
            <a:r>
              <a:rPr lang="en-US" dirty="0" smtClean="0"/>
              <a:t>) 				Hs (</a:t>
            </a:r>
            <a:r>
              <a:rPr lang="en-US" dirty="0" err="1" smtClean="0"/>
              <a:t>ft</a:t>
            </a:r>
            <a:r>
              <a:rPr lang="en-US" dirty="0" smtClean="0"/>
              <a:t>)	</a:t>
            </a:r>
            <a:endParaRPr lang="en-US" dirty="0"/>
          </a:p>
        </p:txBody>
      </p:sp>
      <p:sp>
        <p:nvSpPr>
          <p:cNvPr id="9" name="TextBox 8"/>
          <p:cNvSpPr txBox="1"/>
          <p:nvPr/>
        </p:nvSpPr>
        <p:spPr>
          <a:xfrm>
            <a:off x="1447800" y="3657600"/>
            <a:ext cx="619080" cy="369332"/>
          </a:xfrm>
          <a:prstGeom prst="rect">
            <a:avLst/>
          </a:prstGeom>
          <a:noFill/>
        </p:spPr>
        <p:txBody>
          <a:bodyPr wrap="none" rtlCol="0">
            <a:spAutoFit/>
          </a:bodyPr>
          <a:lstStyle/>
          <a:p>
            <a:r>
              <a:rPr lang="en-US" dirty="0" smtClean="0"/>
              <a:t>31 </a:t>
            </a:r>
            <a:r>
              <a:rPr lang="en-US" dirty="0" err="1" smtClean="0"/>
              <a:t>ft</a:t>
            </a:r>
            <a:endParaRPr lang="en-US" dirty="0"/>
          </a:p>
        </p:txBody>
      </p:sp>
      <p:cxnSp>
        <p:nvCxnSpPr>
          <p:cNvPr id="11" name="Straight Arrow Connector 10"/>
          <p:cNvCxnSpPr/>
          <p:nvPr/>
        </p:nvCxnSpPr>
        <p:spPr>
          <a:xfrm>
            <a:off x="1752600" y="4026932"/>
            <a:ext cx="528660" cy="39266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24200" y="3810000"/>
            <a:ext cx="619080" cy="369332"/>
          </a:xfrm>
          <a:prstGeom prst="rect">
            <a:avLst/>
          </a:prstGeom>
          <a:noFill/>
        </p:spPr>
        <p:txBody>
          <a:bodyPr wrap="none" rtlCol="0">
            <a:spAutoFit/>
          </a:bodyPr>
          <a:lstStyle/>
          <a:p>
            <a:r>
              <a:rPr lang="en-US" dirty="0" smtClean="0">
                <a:solidFill>
                  <a:srgbClr val="FF0000"/>
                </a:solidFill>
              </a:rPr>
              <a:t>35 </a:t>
            </a:r>
            <a:r>
              <a:rPr lang="en-US" dirty="0" err="1" smtClean="0">
                <a:solidFill>
                  <a:srgbClr val="FF0000"/>
                </a:solidFill>
              </a:rPr>
              <a:t>ft</a:t>
            </a:r>
            <a:endParaRPr lang="en-US" dirty="0">
              <a:solidFill>
                <a:srgbClr val="FF0000"/>
              </a:solidFill>
            </a:endParaRPr>
          </a:p>
        </p:txBody>
      </p:sp>
      <p:cxnSp>
        <p:nvCxnSpPr>
          <p:cNvPr id="13" name="Straight Arrow Connector 12"/>
          <p:cNvCxnSpPr/>
          <p:nvPr/>
        </p:nvCxnSpPr>
        <p:spPr>
          <a:xfrm flipH="1">
            <a:off x="2590800" y="4114800"/>
            <a:ext cx="76674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762920" y="4659868"/>
            <a:ext cx="619080" cy="369332"/>
          </a:xfrm>
          <a:prstGeom prst="rect">
            <a:avLst/>
          </a:prstGeom>
          <a:noFill/>
        </p:spPr>
        <p:txBody>
          <a:bodyPr wrap="none" rtlCol="0">
            <a:spAutoFit/>
          </a:bodyPr>
          <a:lstStyle/>
          <a:p>
            <a:r>
              <a:rPr lang="en-US" dirty="0" smtClean="0"/>
              <a:t>38 </a:t>
            </a:r>
            <a:r>
              <a:rPr lang="en-US" dirty="0" err="1" smtClean="0"/>
              <a:t>ft</a:t>
            </a:r>
            <a:endParaRPr lang="en-US" dirty="0"/>
          </a:p>
        </p:txBody>
      </p:sp>
      <p:cxnSp>
        <p:nvCxnSpPr>
          <p:cNvPr id="16" name="Straight Arrow Connector 15"/>
          <p:cNvCxnSpPr/>
          <p:nvPr/>
        </p:nvCxnSpPr>
        <p:spPr>
          <a:xfrm flipH="1" flipV="1">
            <a:off x="7162800" y="4267200"/>
            <a:ext cx="614340" cy="4572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086600" y="4114800"/>
            <a:ext cx="76674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610520" y="3810000"/>
            <a:ext cx="619080" cy="369332"/>
          </a:xfrm>
          <a:prstGeom prst="rect">
            <a:avLst/>
          </a:prstGeom>
          <a:noFill/>
        </p:spPr>
        <p:txBody>
          <a:bodyPr wrap="none" rtlCol="0">
            <a:spAutoFit/>
          </a:bodyPr>
          <a:lstStyle/>
          <a:p>
            <a:r>
              <a:rPr lang="en-US" dirty="0" smtClean="0">
                <a:solidFill>
                  <a:srgbClr val="FF0000"/>
                </a:solidFill>
              </a:rPr>
              <a:t>35 </a:t>
            </a:r>
            <a:r>
              <a:rPr lang="en-US" dirty="0" err="1" smtClean="0">
                <a:solidFill>
                  <a:srgbClr val="FF0000"/>
                </a:solidFill>
              </a:rPr>
              <a:t>ft</a:t>
            </a:r>
            <a:endParaRPr lang="en-US" dirty="0">
              <a:solidFill>
                <a:srgbClr val="FF0000"/>
              </a:solidFill>
            </a:endParaRPr>
          </a:p>
        </p:txBody>
      </p:sp>
    </p:spTree>
    <p:extLst>
      <p:ext uri="{BB962C8B-B14F-4D97-AF65-F5344CB8AC3E}">
        <p14:creationId xmlns:p14="http://schemas.microsoft.com/office/powerpoint/2010/main" val="33373531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4572000" cy="2803208"/>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7" y="2803209"/>
            <a:ext cx="4624819" cy="283559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
            <a:ext cx="4572000" cy="280320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6452" y="2803208"/>
            <a:ext cx="4632232" cy="2840137"/>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50" y="1"/>
            <a:ext cx="4571999" cy="2803207"/>
          </a:xfrm>
          <a:prstGeom prst="rect">
            <a:avLst/>
          </a:prstGeom>
        </p:spPr>
      </p:pic>
      <p:sp>
        <p:nvSpPr>
          <p:cNvPr id="8" name="TextBox 7"/>
          <p:cNvSpPr txBox="1"/>
          <p:nvPr/>
        </p:nvSpPr>
        <p:spPr>
          <a:xfrm>
            <a:off x="3581400" y="1981200"/>
            <a:ext cx="5659370" cy="3693319"/>
          </a:xfrm>
          <a:prstGeom prst="rect">
            <a:avLst/>
          </a:prstGeom>
          <a:noFill/>
        </p:spPr>
        <p:txBody>
          <a:bodyPr wrap="none" rtlCol="0">
            <a:spAutoFit/>
          </a:bodyPr>
          <a:lstStyle/>
          <a:p>
            <a:r>
              <a:rPr lang="en-US" dirty="0" err="1" smtClean="0"/>
              <a:t>GFSp</a:t>
            </a:r>
            <a:r>
              <a:rPr lang="en-US" dirty="0" smtClean="0"/>
              <a:t>					ECMWF</a:t>
            </a:r>
          </a:p>
          <a:p>
            <a:r>
              <a:rPr lang="en-US" dirty="0" smtClean="0"/>
              <a:t>10 WSPD					10 WSPD</a:t>
            </a:r>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MWW3				ECMWF – WAM</a:t>
            </a:r>
          </a:p>
          <a:p>
            <a:r>
              <a:rPr lang="en-US" dirty="0" smtClean="0"/>
              <a:t>Hs (</a:t>
            </a:r>
            <a:r>
              <a:rPr lang="en-US" dirty="0" err="1" smtClean="0"/>
              <a:t>ft</a:t>
            </a:r>
            <a:r>
              <a:rPr lang="en-US" dirty="0" smtClean="0"/>
              <a:t>) 				Hs (</a:t>
            </a:r>
            <a:r>
              <a:rPr lang="en-US" dirty="0" err="1" smtClean="0"/>
              <a:t>ft</a:t>
            </a:r>
            <a:r>
              <a:rPr lang="en-US" dirty="0" smtClean="0"/>
              <a:t>)	</a:t>
            </a:r>
            <a:endParaRPr lang="en-US" dirty="0"/>
          </a:p>
        </p:txBody>
      </p:sp>
      <p:sp>
        <p:nvSpPr>
          <p:cNvPr id="9" name="TextBox 8"/>
          <p:cNvSpPr txBox="1"/>
          <p:nvPr/>
        </p:nvSpPr>
        <p:spPr>
          <a:xfrm>
            <a:off x="3581400" y="1981200"/>
            <a:ext cx="5659370" cy="3693319"/>
          </a:xfrm>
          <a:prstGeom prst="rect">
            <a:avLst/>
          </a:prstGeom>
          <a:noFill/>
        </p:spPr>
        <p:txBody>
          <a:bodyPr wrap="none" rtlCol="0">
            <a:spAutoFit/>
          </a:bodyPr>
          <a:lstStyle/>
          <a:p>
            <a:r>
              <a:rPr lang="en-US" dirty="0" smtClean="0"/>
              <a:t>GFS					ECMWF</a:t>
            </a:r>
          </a:p>
          <a:p>
            <a:r>
              <a:rPr lang="en-US" dirty="0" smtClean="0"/>
              <a:t>10 WSPD					10 WSPD</a:t>
            </a:r>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MWW3				ECMWF – WAM</a:t>
            </a:r>
          </a:p>
          <a:p>
            <a:r>
              <a:rPr lang="en-US" dirty="0" smtClean="0"/>
              <a:t>Hs (</a:t>
            </a:r>
            <a:r>
              <a:rPr lang="en-US" dirty="0" err="1" smtClean="0"/>
              <a:t>ft</a:t>
            </a:r>
            <a:r>
              <a:rPr lang="en-US" dirty="0" smtClean="0"/>
              <a:t>) 				Hs (</a:t>
            </a:r>
            <a:r>
              <a:rPr lang="en-US" dirty="0" err="1" smtClean="0"/>
              <a:t>ft</a:t>
            </a:r>
            <a:r>
              <a:rPr lang="en-US" dirty="0" smtClean="0"/>
              <a:t>)	</a:t>
            </a:r>
            <a:endParaRPr lang="en-US" dirty="0"/>
          </a:p>
        </p:txBody>
      </p:sp>
      <p:sp>
        <p:nvSpPr>
          <p:cNvPr id="10" name="TextBox 9"/>
          <p:cNvSpPr txBox="1"/>
          <p:nvPr/>
        </p:nvSpPr>
        <p:spPr>
          <a:xfrm>
            <a:off x="1447800" y="3657600"/>
            <a:ext cx="619080" cy="369332"/>
          </a:xfrm>
          <a:prstGeom prst="rect">
            <a:avLst/>
          </a:prstGeom>
          <a:noFill/>
        </p:spPr>
        <p:txBody>
          <a:bodyPr wrap="none" rtlCol="0">
            <a:spAutoFit/>
          </a:bodyPr>
          <a:lstStyle/>
          <a:p>
            <a:r>
              <a:rPr lang="en-US" dirty="0" smtClean="0"/>
              <a:t>31 </a:t>
            </a:r>
            <a:r>
              <a:rPr lang="en-US" dirty="0" err="1" smtClean="0"/>
              <a:t>ft</a:t>
            </a:r>
            <a:endParaRPr lang="en-US" dirty="0"/>
          </a:p>
        </p:txBody>
      </p:sp>
      <p:cxnSp>
        <p:nvCxnSpPr>
          <p:cNvPr id="11" name="Straight Arrow Connector 10"/>
          <p:cNvCxnSpPr/>
          <p:nvPr/>
        </p:nvCxnSpPr>
        <p:spPr>
          <a:xfrm>
            <a:off x="1752600" y="4026932"/>
            <a:ext cx="528660" cy="39266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24200" y="3810000"/>
            <a:ext cx="619080" cy="369332"/>
          </a:xfrm>
          <a:prstGeom prst="rect">
            <a:avLst/>
          </a:prstGeom>
          <a:noFill/>
        </p:spPr>
        <p:txBody>
          <a:bodyPr wrap="none" rtlCol="0">
            <a:spAutoFit/>
          </a:bodyPr>
          <a:lstStyle/>
          <a:p>
            <a:r>
              <a:rPr lang="en-US" dirty="0" smtClean="0">
                <a:solidFill>
                  <a:srgbClr val="FF0000"/>
                </a:solidFill>
              </a:rPr>
              <a:t>35 </a:t>
            </a:r>
            <a:r>
              <a:rPr lang="en-US" dirty="0" err="1" smtClean="0">
                <a:solidFill>
                  <a:srgbClr val="FF0000"/>
                </a:solidFill>
              </a:rPr>
              <a:t>ft</a:t>
            </a:r>
            <a:endParaRPr lang="en-US" dirty="0">
              <a:solidFill>
                <a:srgbClr val="FF0000"/>
              </a:solidFill>
            </a:endParaRPr>
          </a:p>
        </p:txBody>
      </p:sp>
      <p:cxnSp>
        <p:nvCxnSpPr>
          <p:cNvPr id="13" name="Straight Arrow Connector 12"/>
          <p:cNvCxnSpPr/>
          <p:nvPr/>
        </p:nvCxnSpPr>
        <p:spPr>
          <a:xfrm flipH="1">
            <a:off x="2590800" y="4114800"/>
            <a:ext cx="76674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762920" y="4659868"/>
            <a:ext cx="619080" cy="369332"/>
          </a:xfrm>
          <a:prstGeom prst="rect">
            <a:avLst/>
          </a:prstGeom>
          <a:noFill/>
        </p:spPr>
        <p:txBody>
          <a:bodyPr wrap="none" rtlCol="0">
            <a:spAutoFit/>
          </a:bodyPr>
          <a:lstStyle/>
          <a:p>
            <a:r>
              <a:rPr lang="en-US" dirty="0" smtClean="0"/>
              <a:t>38 </a:t>
            </a:r>
            <a:r>
              <a:rPr lang="en-US" dirty="0" err="1" smtClean="0"/>
              <a:t>ft</a:t>
            </a:r>
            <a:endParaRPr lang="en-US" dirty="0"/>
          </a:p>
        </p:txBody>
      </p:sp>
      <p:cxnSp>
        <p:nvCxnSpPr>
          <p:cNvPr id="15" name="Straight Arrow Connector 14"/>
          <p:cNvCxnSpPr/>
          <p:nvPr/>
        </p:nvCxnSpPr>
        <p:spPr>
          <a:xfrm flipH="1" flipV="1">
            <a:off x="7162800" y="4267200"/>
            <a:ext cx="614340" cy="4572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086600" y="4114800"/>
            <a:ext cx="76674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610520" y="3810000"/>
            <a:ext cx="619080" cy="369332"/>
          </a:xfrm>
          <a:prstGeom prst="rect">
            <a:avLst/>
          </a:prstGeom>
          <a:noFill/>
        </p:spPr>
        <p:txBody>
          <a:bodyPr wrap="none" rtlCol="0">
            <a:spAutoFit/>
          </a:bodyPr>
          <a:lstStyle/>
          <a:p>
            <a:r>
              <a:rPr lang="en-US" dirty="0" smtClean="0">
                <a:solidFill>
                  <a:srgbClr val="FF0000"/>
                </a:solidFill>
              </a:rPr>
              <a:t>35 </a:t>
            </a:r>
            <a:r>
              <a:rPr lang="en-US" dirty="0" err="1" smtClean="0">
                <a:solidFill>
                  <a:srgbClr val="FF0000"/>
                </a:solidFill>
              </a:rPr>
              <a:t>ft</a:t>
            </a:r>
            <a:endParaRPr lang="en-US" dirty="0">
              <a:solidFill>
                <a:srgbClr val="FF0000"/>
              </a:solidFill>
            </a:endParaRPr>
          </a:p>
        </p:txBody>
      </p:sp>
    </p:spTree>
    <p:extLst>
      <p:ext uri="{BB962C8B-B14F-4D97-AF65-F5344CB8AC3E}">
        <p14:creationId xmlns:p14="http://schemas.microsoft.com/office/powerpoint/2010/main" val="38745318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seph.sienkiewicz\Contacts\Downloads\P-3 0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162800"/>
            <a:ext cx="10515600" cy="14020800"/>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12"/>
          <p:cNvSpPr>
            <a:spLocks noGrp="1"/>
          </p:cNvSpPr>
          <p:nvPr>
            <p:ph type="subTitle" idx="1"/>
          </p:nvPr>
        </p:nvSpPr>
        <p:spPr>
          <a:xfrm>
            <a:off x="0" y="76200"/>
            <a:ext cx="6400800" cy="1752600"/>
          </a:xfrm>
        </p:spPr>
        <p:txBody>
          <a:bodyPr>
            <a:normAutofit/>
          </a:bodyPr>
          <a:lstStyle/>
          <a:p>
            <a:r>
              <a:rPr lang="en-US" sz="4400" b="1" dirty="0" smtClean="0">
                <a:solidFill>
                  <a:schemeClr val="tx1"/>
                </a:solidFill>
              </a:rPr>
              <a:t>Waves</a:t>
            </a:r>
            <a:endParaRPr lang="en-US" sz="4400" b="1" dirty="0">
              <a:solidFill>
                <a:schemeClr val="tx1"/>
              </a:solidFill>
            </a:endParaRPr>
          </a:p>
        </p:txBody>
      </p:sp>
    </p:spTree>
    <p:extLst>
      <p:ext uri="{BB962C8B-B14F-4D97-AF65-F5344CB8AC3E}">
        <p14:creationId xmlns:p14="http://schemas.microsoft.com/office/powerpoint/2010/main" val="32985959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65838" cy="6096000"/>
          </a:xfrm>
        </p:spPr>
      </p:pic>
      <p:sp>
        <p:nvSpPr>
          <p:cNvPr id="3" name="TextBox 2"/>
          <p:cNvSpPr txBox="1"/>
          <p:nvPr/>
        </p:nvSpPr>
        <p:spPr>
          <a:xfrm>
            <a:off x="1066800" y="381000"/>
            <a:ext cx="3019160" cy="461665"/>
          </a:xfrm>
          <a:prstGeom prst="rect">
            <a:avLst/>
          </a:prstGeom>
          <a:solidFill>
            <a:schemeClr val="tx1"/>
          </a:solidFill>
        </p:spPr>
        <p:txBody>
          <a:bodyPr wrap="none" rtlCol="0">
            <a:spAutoFit/>
          </a:bodyPr>
          <a:lstStyle/>
          <a:p>
            <a:r>
              <a:rPr lang="en-US" sz="2400" dirty="0" smtClean="0">
                <a:solidFill>
                  <a:schemeClr val="bg1"/>
                </a:solidFill>
              </a:rPr>
              <a:t>0500 UTC 01 Nov 2014</a:t>
            </a:r>
            <a:endParaRPr lang="en-US" sz="2400" dirty="0">
              <a:solidFill>
                <a:schemeClr val="bg1"/>
              </a:solidFill>
            </a:endParaRPr>
          </a:p>
        </p:txBody>
      </p:sp>
      <p:sp>
        <p:nvSpPr>
          <p:cNvPr id="5" name="Oval 4"/>
          <p:cNvSpPr/>
          <p:nvPr/>
        </p:nvSpPr>
        <p:spPr>
          <a:xfrm>
            <a:off x="2514600" y="340614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200400" y="28956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962400" y="145542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486400" y="16764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22023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65838" cy="6096000"/>
          </a:xfrm>
        </p:spPr>
      </p:pic>
      <p:sp>
        <p:nvSpPr>
          <p:cNvPr id="5" name="TextBox 4"/>
          <p:cNvSpPr txBox="1"/>
          <p:nvPr/>
        </p:nvSpPr>
        <p:spPr>
          <a:xfrm>
            <a:off x="1066800" y="381000"/>
            <a:ext cx="3019160" cy="461665"/>
          </a:xfrm>
          <a:prstGeom prst="rect">
            <a:avLst/>
          </a:prstGeom>
          <a:solidFill>
            <a:schemeClr val="tx1"/>
          </a:solidFill>
        </p:spPr>
        <p:txBody>
          <a:bodyPr wrap="none" rtlCol="0">
            <a:spAutoFit/>
          </a:bodyPr>
          <a:lstStyle/>
          <a:p>
            <a:r>
              <a:rPr lang="en-US" sz="2400" dirty="0" smtClean="0">
                <a:solidFill>
                  <a:schemeClr val="bg1"/>
                </a:solidFill>
              </a:rPr>
              <a:t>0900 UTC 01 Nov 2014</a:t>
            </a:r>
            <a:endParaRPr lang="en-US" sz="2400" dirty="0">
              <a:solidFill>
                <a:schemeClr val="bg1"/>
              </a:solidFill>
            </a:endParaRPr>
          </a:p>
        </p:txBody>
      </p:sp>
      <p:sp>
        <p:nvSpPr>
          <p:cNvPr id="3" name="Oval 2"/>
          <p:cNvSpPr/>
          <p:nvPr/>
        </p:nvSpPr>
        <p:spPr>
          <a:xfrm>
            <a:off x="3200400" y="28956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962400" y="145542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514600" y="340614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486400" y="16764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1305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65838" cy="6096000"/>
          </a:xfrm>
        </p:spPr>
      </p:pic>
      <p:sp>
        <p:nvSpPr>
          <p:cNvPr id="5" name="TextBox 4"/>
          <p:cNvSpPr txBox="1"/>
          <p:nvPr/>
        </p:nvSpPr>
        <p:spPr>
          <a:xfrm>
            <a:off x="1066800" y="381000"/>
            <a:ext cx="3019160" cy="461665"/>
          </a:xfrm>
          <a:prstGeom prst="rect">
            <a:avLst/>
          </a:prstGeom>
          <a:solidFill>
            <a:schemeClr val="tx1"/>
          </a:solidFill>
        </p:spPr>
        <p:txBody>
          <a:bodyPr wrap="none" rtlCol="0">
            <a:spAutoFit/>
          </a:bodyPr>
          <a:lstStyle/>
          <a:p>
            <a:r>
              <a:rPr lang="en-US" sz="2400" dirty="0" smtClean="0">
                <a:solidFill>
                  <a:schemeClr val="bg1"/>
                </a:solidFill>
              </a:rPr>
              <a:t>1500 UTC 01 Nov 2014</a:t>
            </a:r>
            <a:endParaRPr lang="en-US" sz="2400" dirty="0">
              <a:solidFill>
                <a:schemeClr val="bg1"/>
              </a:solidFill>
            </a:endParaRPr>
          </a:p>
        </p:txBody>
      </p:sp>
      <p:sp>
        <p:nvSpPr>
          <p:cNvPr id="6" name="Oval 5"/>
          <p:cNvSpPr/>
          <p:nvPr/>
        </p:nvSpPr>
        <p:spPr>
          <a:xfrm>
            <a:off x="2514600" y="340614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200400" y="28956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962400" y="145542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486400" y="16764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9450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0"/>
            <a:ext cx="135350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85800" y="0"/>
            <a:ext cx="7772400" cy="1470025"/>
          </a:xfrm>
        </p:spPr>
        <p:txBody>
          <a:bodyPr/>
          <a:lstStyle/>
          <a:p>
            <a:r>
              <a:rPr lang="en-US" dirty="0" smtClean="0"/>
              <a:t>Vessel Tracks</a:t>
            </a:r>
            <a:br>
              <a:rPr lang="en-US" dirty="0" smtClean="0"/>
            </a:br>
            <a:r>
              <a:rPr lang="en-US" dirty="0" smtClean="0"/>
              <a:t>High Seas Warning Areas</a:t>
            </a:r>
            <a:endParaRPr lang="en-US" dirty="0"/>
          </a:p>
        </p:txBody>
      </p:sp>
      <p:sp>
        <p:nvSpPr>
          <p:cNvPr id="8" name="Freeform 7"/>
          <p:cNvSpPr/>
          <p:nvPr/>
        </p:nvSpPr>
        <p:spPr>
          <a:xfrm>
            <a:off x="517358" y="1191126"/>
            <a:ext cx="4090737" cy="2875548"/>
          </a:xfrm>
          <a:custGeom>
            <a:avLst/>
            <a:gdLst>
              <a:gd name="connsiteX0" fmla="*/ 1407695 w 4090737"/>
              <a:gd name="connsiteY0" fmla="*/ 0 h 2875548"/>
              <a:gd name="connsiteX1" fmla="*/ 24063 w 4090737"/>
              <a:gd name="connsiteY1" fmla="*/ 1479885 h 2875548"/>
              <a:gd name="connsiteX2" fmla="*/ 0 w 4090737"/>
              <a:gd name="connsiteY2" fmla="*/ 2863516 h 2875548"/>
              <a:gd name="connsiteX3" fmla="*/ 4090737 w 4090737"/>
              <a:gd name="connsiteY3" fmla="*/ 2875548 h 2875548"/>
              <a:gd name="connsiteX4" fmla="*/ 4090737 w 4090737"/>
              <a:gd name="connsiteY4" fmla="*/ 2875548 h 287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0737" h="2875548">
                <a:moveTo>
                  <a:pt x="1407695" y="0"/>
                </a:moveTo>
                <a:lnTo>
                  <a:pt x="24063" y="1479885"/>
                </a:lnTo>
                <a:lnTo>
                  <a:pt x="0" y="2863516"/>
                </a:lnTo>
                <a:lnTo>
                  <a:pt x="4090737" y="2875548"/>
                </a:lnTo>
                <a:lnTo>
                  <a:pt x="4090737" y="2875548"/>
                </a:ln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364705" y="1118937"/>
            <a:ext cx="2358190" cy="2876132"/>
          </a:xfrm>
          <a:custGeom>
            <a:avLst/>
            <a:gdLst>
              <a:gd name="connsiteX0" fmla="*/ 2358190 w 2358190"/>
              <a:gd name="connsiteY0" fmla="*/ 0 h 2971800"/>
              <a:gd name="connsiteX1" fmla="*/ 2346158 w 2358190"/>
              <a:gd name="connsiteY1" fmla="*/ 2971800 h 2971800"/>
              <a:gd name="connsiteX2" fmla="*/ 0 w 2358190"/>
              <a:gd name="connsiteY2" fmla="*/ 2899610 h 2971800"/>
              <a:gd name="connsiteX3" fmla="*/ 0 w 2358190"/>
              <a:gd name="connsiteY3" fmla="*/ 2899610 h 2971800"/>
              <a:gd name="connsiteX0" fmla="*/ 2358190 w 2358190"/>
              <a:gd name="connsiteY0" fmla="*/ 0 h 2899610"/>
              <a:gd name="connsiteX1" fmla="*/ 2346158 w 2358190"/>
              <a:gd name="connsiteY1" fmla="*/ 2899022 h 2899610"/>
              <a:gd name="connsiteX2" fmla="*/ 0 w 2358190"/>
              <a:gd name="connsiteY2" fmla="*/ 2899610 h 2899610"/>
              <a:gd name="connsiteX3" fmla="*/ 0 w 2358190"/>
              <a:gd name="connsiteY3" fmla="*/ 2899610 h 2899610"/>
            </a:gdLst>
            <a:ahLst/>
            <a:cxnLst>
              <a:cxn ang="0">
                <a:pos x="connsiteX0" y="connsiteY0"/>
              </a:cxn>
              <a:cxn ang="0">
                <a:pos x="connsiteX1" y="connsiteY1"/>
              </a:cxn>
              <a:cxn ang="0">
                <a:pos x="connsiteX2" y="connsiteY2"/>
              </a:cxn>
              <a:cxn ang="0">
                <a:pos x="connsiteX3" y="connsiteY3"/>
              </a:cxn>
            </a:cxnLst>
            <a:rect l="l" t="t" r="r" b="b"/>
            <a:pathLst>
              <a:path w="2358190" h="2899610">
                <a:moveTo>
                  <a:pt x="2358190" y="0"/>
                </a:moveTo>
                <a:cubicBezTo>
                  <a:pt x="2354179" y="990600"/>
                  <a:pt x="2350169" y="1908422"/>
                  <a:pt x="2346158" y="2899022"/>
                </a:cubicBezTo>
                <a:lnTo>
                  <a:pt x="0" y="2899610"/>
                </a:lnTo>
                <a:lnTo>
                  <a:pt x="0" y="2899610"/>
                </a:ln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9354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65838" cy="6096000"/>
          </a:xfrm>
        </p:spPr>
      </p:pic>
      <p:sp>
        <p:nvSpPr>
          <p:cNvPr id="5" name="TextBox 4"/>
          <p:cNvSpPr txBox="1"/>
          <p:nvPr/>
        </p:nvSpPr>
        <p:spPr>
          <a:xfrm>
            <a:off x="1066800" y="381000"/>
            <a:ext cx="3019160" cy="461665"/>
          </a:xfrm>
          <a:prstGeom prst="rect">
            <a:avLst/>
          </a:prstGeom>
          <a:solidFill>
            <a:schemeClr val="tx1"/>
          </a:solidFill>
        </p:spPr>
        <p:txBody>
          <a:bodyPr wrap="none" rtlCol="0">
            <a:spAutoFit/>
          </a:bodyPr>
          <a:lstStyle/>
          <a:p>
            <a:r>
              <a:rPr lang="en-US" sz="2400" dirty="0" smtClean="0">
                <a:solidFill>
                  <a:schemeClr val="bg1"/>
                </a:solidFill>
              </a:rPr>
              <a:t>1200 UTC 02 Nov 2014</a:t>
            </a:r>
            <a:endParaRPr lang="en-US" sz="2400" dirty="0">
              <a:solidFill>
                <a:schemeClr val="bg1"/>
              </a:solidFill>
            </a:endParaRPr>
          </a:p>
        </p:txBody>
      </p:sp>
      <p:sp>
        <p:nvSpPr>
          <p:cNvPr id="6" name="Oval 5"/>
          <p:cNvSpPr/>
          <p:nvPr/>
        </p:nvSpPr>
        <p:spPr>
          <a:xfrm>
            <a:off x="2514600" y="340614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200400" y="28956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962400" y="145542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486400" y="16764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28935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3657600" cy="1143000"/>
          </a:xfrm>
        </p:spPr>
        <p:txBody>
          <a:bodyPr>
            <a:normAutofit fontScale="90000"/>
          </a:bodyPr>
          <a:lstStyle/>
          <a:p>
            <a:r>
              <a:rPr lang="en-US" dirty="0" smtClean="0"/>
              <a:t>Sea Nettle Prediction</a:t>
            </a:r>
            <a:br>
              <a:rPr lang="en-US" dirty="0" smtClean="0"/>
            </a:br>
            <a:r>
              <a:rPr lang="en-US" sz="2400" dirty="0" smtClean="0"/>
              <a:t>(jellyfish)</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9705" y="-3544"/>
            <a:ext cx="6299095" cy="7090144"/>
          </a:xfrm>
        </p:spPr>
      </p:pic>
      <p:sp>
        <p:nvSpPr>
          <p:cNvPr id="3" name="TextBox 2"/>
          <p:cNvSpPr txBox="1"/>
          <p:nvPr/>
        </p:nvSpPr>
        <p:spPr>
          <a:xfrm>
            <a:off x="381000" y="1905000"/>
            <a:ext cx="3185616" cy="3970318"/>
          </a:xfrm>
          <a:prstGeom prst="rect">
            <a:avLst/>
          </a:prstGeom>
          <a:noFill/>
        </p:spPr>
        <p:txBody>
          <a:bodyPr wrap="none" rtlCol="0">
            <a:spAutoFit/>
          </a:bodyPr>
          <a:lstStyle/>
          <a:p>
            <a:r>
              <a:rPr lang="en-US" dirty="0" smtClean="0"/>
              <a:t>A success</a:t>
            </a:r>
          </a:p>
          <a:p>
            <a:pPr marL="285750" indent="-285750">
              <a:buFont typeface="Arial" panose="020B0604020202020204" pitchFamily="34" charset="0"/>
              <a:buChar char="•"/>
            </a:pPr>
            <a:r>
              <a:rPr lang="en-US" dirty="0" smtClean="0"/>
              <a:t>Multi-line office contribution</a:t>
            </a:r>
          </a:p>
          <a:p>
            <a:pPr marL="742950" lvl="1" indent="-285750">
              <a:buFont typeface="Arial" panose="020B0604020202020204" pitchFamily="34" charset="0"/>
              <a:buChar char="•"/>
            </a:pPr>
            <a:r>
              <a:rPr lang="en-US" dirty="0" smtClean="0"/>
              <a:t>NWS operationalize</a:t>
            </a:r>
          </a:p>
          <a:p>
            <a:pPr marL="742950" lvl="1" indent="-285750">
              <a:buFont typeface="Arial" panose="020B0604020202020204" pitchFamily="34" charset="0"/>
              <a:buChar char="•"/>
            </a:pPr>
            <a:r>
              <a:rPr lang="en-US" dirty="0" smtClean="0"/>
              <a:t>NOS CBOFS</a:t>
            </a:r>
          </a:p>
          <a:p>
            <a:pPr marL="742950" lvl="1" indent="-285750">
              <a:buFont typeface="Arial" panose="020B0604020202020204" pitchFamily="34" charset="0"/>
              <a:buChar char="•"/>
            </a:pPr>
            <a:r>
              <a:rPr lang="en-US" dirty="0" smtClean="0"/>
              <a:t>NESDIS algorithm</a:t>
            </a:r>
          </a:p>
          <a:p>
            <a:endParaRPr lang="en-US" dirty="0"/>
          </a:p>
          <a:p>
            <a:r>
              <a:rPr lang="en-US" dirty="0" smtClean="0"/>
              <a:t>A caution</a:t>
            </a:r>
          </a:p>
          <a:p>
            <a:pPr marL="285750" indent="-285750">
              <a:buFont typeface="Arial" panose="020B0604020202020204" pitchFamily="34" charset="0"/>
              <a:buChar char="•"/>
            </a:pPr>
            <a:r>
              <a:rPr lang="en-US" dirty="0" smtClean="0"/>
              <a:t>River outflow turned off</a:t>
            </a:r>
          </a:p>
          <a:p>
            <a:pPr marL="285750" indent="-285750">
              <a:buFont typeface="Arial" panose="020B0604020202020204" pitchFamily="34" charset="0"/>
              <a:buChar char="•"/>
            </a:pPr>
            <a:r>
              <a:rPr lang="en-US" dirty="0" smtClean="0"/>
              <a:t>Salinity drifted upward</a:t>
            </a:r>
          </a:p>
          <a:p>
            <a:pPr marL="285750" indent="-285750">
              <a:buFont typeface="Arial" panose="020B0604020202020204" pitchFamily="34" charset="0"/>
              <a:buChar char="•"/>
            </a:pPr>
            <a:r>
              <a:rPr lang="en-US" dirty="0" smtClean="0"/>
              <a:t>No data assimilation</a:t>
            </a:r>
            <a:br>
              <a:rPr lang="en-US" dirty="0" smtClean="0"/>
            </a:br>
            <a:r>
              <a:rPr lang="en-US" dirty="0" smtClean="0"/>
              <a:t/>
            </a:r>
            <a:br>
              <a:rPr lang="en-US" dirty="0" smtClean="0"/>
            </a:br>
            <a:r>
              <a:rPr lang="en-US" dirty="0" smtClean="0"/>
              <a:t>Result</a:t>
            </a:r>
          </a:p>
          <a:p>
            <a:pPr marL="285750" indent="-285750">
              <a:buFont typeface="Arial" panose="020B0604020202020204" pitchFamily="34" charset="0"/>
              <a:buChar char="•"/>
            </a:pPr>
            <a:r>
              <a:rPr lang="en-US" dirty="0" smtClean="0"/>
              <a:t>Significant over prediction</a:t>
            </a:r>
          </a:p>
          <a:p>
            <a:pPr marL="285750" indent="-285750">
              <a:buFont typeface="Arial" panose="020B0604020202020204" pitchFamily="34" charset="0"/>
              <a:buChar char="•"/>
            </a:pPr>
            <a:r>
              <a:rPr lang="en-US" dirty="0" smtClean="0"/>
              <a:t>Web page shut down  </a:t>
            </a:r>
            <a:endParaRPr lang="en-US" dirty="0"/>
          </a:p>
        </p:txBody>
      </p:sp>
    </p:spTree>
    <p:extLst>
      <p:ext uri="{BB962C8B-B14F-4D97-AF65-F5344CB8AC3E}">
        <p14:creationId xmlns:p14="http://schemas.microsoft.com/office/powerpoint/2010/main" val="29306835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OPC</a:t>
            </a:r>
            <a:endParaRPr lang="en-US" dirty="0"/>
          </a:p>
        </p:txBody>
      </p:sp>
      <p:sp>
        <p:nvSpPr>
          <p:cNvPr id="3" name="Content Placeholder 2"/>
          <p:cNvSpPr>
            <a:spLocks noGrp="1"/>
          </p:cNvSpPr>
          <p:nvPr>
            <p:ph idx="1"/>
          </p:nvPr>
        </p:nvSpPr>
        <p:spPr>
          <a:xfrm>
            <a:off x="228600" y="838200"/>
            <a:ext cx="8915400" cy="5943600"/>
          </a:xfrm>
        </p:spPr>
        <p:txBody>
          <a:bodyPr>
            <a:normAutofit/>
          </a:bodyPr>
          <a:lstStyle/>
          <a:p>
            <a:r>
              <a:rPr lang="en-US" sz="2800" dirty="0" smtClean="0"/>
              <a:t>FY16 complete migration to NCP in AWIPS 2</a:t>
            </a:r>
          </a:p>
          <a:p>
            <a:r>
              <a:rPr lang="en-US" sz="2800" dirty="0" smtClean="0"/>
              <a:t>Improvement of Sector Relevant Services</a:t>
            </a:r>
          </a:p>
          <a:p>
            <a:pPr lvl="1"/>
            <a:r>
              <a:rPr lang="en-US" sz="2400" dirty="0" smtClean="0"/>
              <a:t>Wind gusts </a:t>
            </a:r>
          </a:p>
          <a:p>
            <a:pPr lvl="1"/>
            <a:r>
              <a:rPr lang="en-US" sz="2400" dirty="0" smtClean="0"/>
              <a:t>Visibility (potential opportunity with EC (Grand Banks)</a:t>
            </a:r>
          </a:p>
          <a:p>
            <a:pPr lvl="1"/>
            <a:r>
              <a:rPr lang="en-US" sz="2400" dirty="0" smtClean="0"/>
              <a:t>Freezing Spray (Validation needed)</a:t>
            </a:r>
          </a:p>
          <a:p>
            <a:pPr lvl="1"/>
            <a:r>
              <a:rPr lang="en-US" sz="2400" dirty="0" smtClean="0"/>
              <a:t>Wave Heights – Gulf Stream </a:t>
            </a:r>
          </a:p>
          <a:p>
            <a:pPr lvl="1"/>
            <a:r>
              <a:rPr lang="en-US" sz="2400" dirty="0" smtClean="0"/>
              <a:t>Cyclone information in AWIPS 2 and products</a:t>
            </a:r>
          </a:p>
          <a:p>
            <a:pPr lvl="2"/>
            <a:r>
              <a:rPr lang="en-US" sz="2000" dirty="0" smtClean="0"/>
              <a:t>(track, intensity, max wind speed, pressure, phase space)</a:t>
            </a:r>
          </a:p>
          <a:p>
            <a:pPr lvl="1"/>
            <a:r>
              <a:rPr lang="en-US" sz="2400" dirty="0" smtClean="0"/>
              <a:t>Extreme Forecast Index (Hazards)</a:t>
            </a:r>
          </a:p>
          <a:p>
            <a:pPr lvl="1"/>
            <a:r>
              <a:rPr lang="en-US" sz="2400" dirty="0" smtClean="0"/>
              <a:t>Ensemble Probabilities of relevant parameters</a:t>
            </a:r>
          </a:p>
          <a:p>
            <a:pPr lvl="2"/>
            <a:r>
              <a:rPr lang="en-US" sz="2000" dirty="0" smtClean="0"/>
              <a:t>Quantified </a:t>
            </a:r>
            <a:endParaRPr lang="en-US" sz="2000" dirty="0" smtClean="0"/>
          </a:p>
          <a:p>
            <a:r>
              <a:rPr lang="en-US" sz="2800" dirty="0" smtClean="0"/>
              <a:t>Better utilized resource in NWS</a:t>
            </a:r>
          </a:p>
          <a:p>
            <a:pPr lvl="1"/>
            <a:endParaRPr lang="en-US" sz="2400" dirty="0"/>
          </a:p>
          <a:p>
            <a:pPr lvl="1"/>
            <a:endParaRPr lang="en-US" sz="2400" dirty="0" smtClean="0"/>
          </a:p>
          <a:p>
            <a:endParaRPr lang="en-US" sz="3200"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6922" y="0"/>
            <a:ext cx="1087587" cy="10562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23" y="184473"/>
            <a:ext cx="1254964" cy="729928"/>
          </a:xfrm>
          <a:prstGeom prst="rect">
            <a:avLst/>
          </a:prstGeom>
        </p:spPr>
      </p:pic>
    </p:spTree>
    <p:extLst>
      <p:ext uri="{BB962C8B-B14F-4D97-AF65-F5344CB8AC3E}">
        <p14:creationId xmlns:p14="http://schemas.microsoft.com/office/powerpoint/2010/main" val="27734165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55" y="0"/>
            <a:ext cx="9143999" cy="6858000"/>
          </a:xfrm>
        </p:spPr>
      </p:pic>
    </p:spTree>
    <p:extLst>
      <p:ext uri="{BB962C8B-B14F-4D97-AF65-F5344CB8AC3E}">
        <p14:creationId xmlns:p14="http://schemas.microsoft.com/office/powerpoint/2010/main" val="23108164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807" y="0"/>
            <a:ext cx="1353274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92807" y="0"/>
            <a:ext cx="13532743" cy="6858000"/>
          </a:xfrm>
          <a:prstGeom prst="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6364705" y="1118937"/>
            <a:ext cx="2358190" cy="2876132"/>
          </a:xfrm>
          <a:custGeom>
            <a:avLst/>
            <a:gdLst>
              <a:gd name="connsiteX0" fmla="*/ 2358190 w 2358190"/>
              <a:gd name="connsiteY0" fmla="*/ 0 h 2971800"/>
              <a:gd name="connsiteX1" fmla="*/ 2346158 w 2358190"/>
              <a:gd name="connsiteY1" fmla="*/ 2971800 h 2971800"/>
              <a:gd name="connsiteX2" fmla="*/ 0 w 2358190"/>
              <a:gd name="connsiteY2" fmla="*/ 2899610 h 2971800"/>
              <a:gd name="connsiteX3" fmla="*/ 0 w 2358190"/>
              <a:gd name="connsiteY3" fmla="*/ 2899610 h 2971800"/>
              <a:gd name="connsiteX0" fmla="*/ 2358190 w 2358190"/>
              <a:gd name="connsiteY0" fmla="*/ 0 h 2899610"/>
              <a:gd name="connsiteX1" fmla="*/ 2346158 w 2358190"/>
              <a:gd name="connsiteY1" fmla="*/ 2899022 h 2899610"/>
              <a:gd name="connsiteX2" fmla="*/ 0 w 2358190"/>
              <a:gd name="connsiteY2" fmla="*/ 2899610 h 2899610"/>
              <a:gd name="connsiteX3" fmla="*/ 0 w 2358190"/>
              <a:gd name="connsiteY3" fmla="*/ 2899610 h 2899610"/>
            </a:gdLst>
            <a:ahLst/>
            <a:cxnLst>
              <a:cxn ang="0">
                <a:pos x="connsiteX0" y="connsiteY0"/>
              </a:cxn>
              <a:cxn ang="0">
                <a:pos x="connsiteX1" y="connsiteY1"/>
              </a:cxn>
              <a:cxn ang="0">
                <a:pos x="connsiteX2" y="connsiteY2"/>
              </a:cxn>
              <a:cxn ang="0">
                <a:pos x="connsiteX3" y="connsiteY3"/>
              </a:cxn>
            </a:cxnLst>
            <a:rect l="l" t="t" r="r" b="b"/>
            <a:pathLst>
              <a:path w="2358190" h="2899610">
                <a:moveTo>
                  <a:pt x="2358190" y="0"/>
                </a:moveTo>
                <a:cubicBezTo>
                  <a:pt x="2354179" y="990600"/>
                  <a:pt x="2350169" y="1908422"/>
                  <a:pt x="2346158" y="2899022"/>
                </a:cubicBezTo>
                <a:lnTo>
                  <a:pt x="0" y="2899610"/>
                </a:lnTo>
                <a:lnTo>
                  <a:pt x="0" y="2899610"/>
                </a:ln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t>High Seas – Warnings 2013</a:t>
            </a:r>
            <a:endParaRPr lang="en-US" b="1" dirty="0"/>
          </a:p>
        </p:txBody>
      </p:sp>
      <p:sp>
        <p:nvSpPr>
          <p:cNvPr id="10" name="Freeform 9"/>
          <p:cNvSpPr/>
          <p:nvPr/>
        </p:nvSpPr>
        <p:spPr>
          <a:xfrm>
            <a:off x="517358" y="1191126"/>
            <a:ext cx="4090737" cy="2875548"/>
          </a:xfrm>
          <a:custGeom>
            <a:avLst/>
            <a:gdLst>
              <a:gd name="connsiteX0" fmla="*/ 1407695 w 4090737"/>
              <a:gd name="connsiteY0" fmla="*/ 0 h 2875548"/>
              <a:gd name="connsiteX1" fmla="*/ 24063 w 4090737"/>
              <a:gd name="connsiteY1" fmla="*/ 1479885 h 2875548"/>
              <a:gd name="connsiteX2" fmla="*/ 0 w 4090737"/>
              <a:gd name="connsiteY2" fmla="*/ 2863516 h 2875548"/>
              <a:gd name="connsiteX3" fmla="*/ 4090737 w 4090737"/>
              <a:gd name="connsiteY3" fmla="*/ 2875548 h 2875548"/>
              <a:gd name="connsiteX4" fmla="*/ 4090737 w 4090737"/>
              <a:gd name="connsiteY4" fmla="*/ 2875548 h 287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0737" h="2875548">
                <a:moveTo>
                  <a:pt x="1407695" y="0"/>
                </a:moveTo>
                <a:lnTo>
                  <a:pt x="24063" y="1479885"/>
                </a:lnTo>
                <a:lnTo>
                  <a:pt x="0" y="2863516"/>
                </a:lnTo>
                <a:lnTo>
                  <a:pt x="4090737" y="2875548"/>
                </a:lnTo>
                <a:lnTo>
                  <a:pt x="4090737" y="2875548"/>
                </a:ln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2400"/>
            <a:ext cx="457835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300" y="1206500"/>
            <a:ext cx="45847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162555" y="1295400"/>
            <a:ext cx="920830" cy="369332"/>
          </a:xfrm>
          <a:prstGeom prst="rect">
            <a:avLst/>
          </a:prstGeom>
          <a:noFill/>
        </p:spPr>
        <p:txBody>
          <a:bodyPr wrap="none" rtlCol="0">
            <a:spAutoFit/>
          </a:bodyPr>
          <a:lstStyle/>
          <a:p>
            <a:r>
              <a:rPr lang="en-US" b="1" dirty="0" smtClean="0"/>
              <a:t>Atlantic</a:t>
            </a:r>
            <a:endParaRPr lang="en-US" b="1" dirty="0"/>
          </a:p>
        </p:txBody>
      </p:sp>
      <p:sp>
        <p:nvSpPr>
          <p:cNvPr id="5" name="TextBox 4"/>
          <p:cNvSpPr txBox="1"/>
          <p:nvPr/>
        </p:nvSpPr>
        <p:spPr>
          <a:xfrm>
            <a:off x="1642669" y="4126468"/>
            <a:ext cx="795731" cy="369332"/>
          </a:xfrm>
          <a:prstGeom prst="rect">
            <a:avLst/>
          </a:prstGeom>
          <a:noFill/>
        </p:spPr>
        <p:txBody>
          <a:bodyPr wrap="none" rtlCol="0">
            <a:spAutoFit/>
          </a:bodyPr>
          <a:lstStyle/>
          <a:p>
            <a:r>
              <a:rPr lang="en-US" b="1" dirty="0" smtClean="0"/>
              <a:t>Pacific</a:t>
            </a:r>
            <a:endParaRPr lang="en-US" b="1" dirty="0"/>
          </a:p>
        </p:txBody>
      </p:sp>
      <p:sp>
        <p:nvSpPr>
          <p:cNvPr id="6" name="TextBox 5"/>
          <p:cNvSpPr txBox="1"/>
          <p:nvPr/>
        </p:nvSpPr>
        <p:spPr>
          <a:xfrm>
            <a:off x="1843998" y="1447800"/>
            <a:ext cx="2499402" cy="2308324"/>
          </a:xfrm>
          <a:prstGeom prst="rect">
            <a:avLst/>
          </a:prstGeom>
          <a:solidFill>
            <a:schemeClr val="bg1">
              <a:alpha val="25000"/>
            </a:schemeClr>
          </a:solidFill>
        </p:spPr>
        <p:txBody>
          <a:bodyPr wrap="none" rtlCol="0">
            <a:spAutoFit/>
          </a:bodyPr>
          <a:lstStyle/>
          <a:p>
            <a:r>
              <a:rPr lang="en-US" dirty="0" smtClean="0"/>
              <a:t>	</a:t>
            </a:r>
            <a:r>
              <a:rPr lang="en-US" b="1" dirty="0" smtClean="0"/>
              <a:t>Warnings</a:t>
            </a:r>
          </a:p>
          <a:p>
            <a:r>
              <a:rPr lang="en-US" b="1" dirty="0" smtClean="0"/>
              <a:t>Pac		</a:t>
            </a:r>
            <a:r>
              <a:rPr lang="en-US" b="1" dirty="0" err="1" smtClean="0"/>
              <a:t>Atl</a:t>
            </a:r>
            <a:endParaRPr lang="en-US" b="1" dirty="0" smtClean="0"/>
          </a:p>
          <a:p>
            <a:r>
              <a:rPr lang="en-US" dirty="0" smtClean="0"/>
              <a:t>4325</a:t>
            </a:r>
            <a:r>
              <a:rPr lang="en-US" dirty="0"/>
              <a:t>	</a:t>
            </a:r>
            <a:r>
              <a:rPr lang="en-US" dirty="0" smtClean="0"/>
              <a:t>GALE	2988</a:t>
            </a:r>
          </a:p>
          <a:p>
            <a:r>
              <a:rPr lang="en-US" dirty="0" smtClean="0"/>
              <a:t>1262</a:t>
            </a:r>
            <a:r>
              <a:rPr lang="en-US" dirty="0"/>
              <a:t>	</a:t>
            </a:r>
            <a:r>
              <a:rPr lang="en-US" dirty="0" smtClean="0"/>
              <a:t>STORM	1291</a:t>
            </a:r>
          </a:p>
          <a:p>
            <a:r>
              <a:rPr lang="en-US" dirty="0" smtClean="0"/>
              <a:t>207</a:t>
            </a:r>
            <a:r>
              <a:rPr lang="en-US" dirty="0"/>
              <a:t>	</a:t>
            </a:r>
            <a:r>
              <a:rPr lang="en-US" dirty="0" smtClean="0"/>
              <a:t>HF	281</a:t>
            </a:r>
          </a:p>
          <a:p>
            <a:r>
              <a:rPr lang="en-US" dirty="0" smtClean="0"/>
              <a:t>0</a:t>
            </a:r>
            <a:r>
              <a:rPr lang="en-US" dirty="0"/>
              <a:t>	</a:t>
            </a:r>
            <a:r>
              <a:rPr lang="en-US" dirty="0" smtClean="0"/>
              <a:t>Tropical	23</a:t>
            </a:r>
          </a:p>
          <a:p>
            <a:r>
              <a:rPr lang="en-US" dirty="0" smtClean="0"/>
              <a:t>440</a:t>
            </a:r>
            <a:r>
              <a:rPr lang="en-US" dirty="0"/>
              <a:t>	</a:t>
            </a:r>
            <a:r>
              <a:rPr lang="en-US" dirty="0" smtClean="0"/>
              <a:t>Icing	604</a:t>
            </a:r>
          </a:p>
          <a:p>
            <a:r>
              <a:rPr lang="en-US" dirty="0" smtClean="0"/>
              <a:t>17</a:t>
            </a:r>
            <a:r>
              <a:rPr lang="en-US" dirty="0"/>
              <a:t>	</a:t>
            </a:r>
            <a:r>
              <a:rPr lang="en-US" dirty="0" smtClean="0"/>
              <a:t>Vol. Ash	0</a:t>
            </a:r>
            <a:endParaRPr lang="en-US" dirty="0"/>
          </a:p>
        </p:txBody>
      </p:sp>
      <p:sp>
        <p:nvSpPr>
          <p:cNvPr id="3" name="TextBox 2"/>
          <p:cNvSpPr txBox="1"/>
          <p:nvPr/>
        </p:nvSpPr>
        <p:spPr>
          <a:xfrm>
            <a:off x="5337646" y="5047962"/>
            <a:ext cx="3028008" cy="584775"/>
          </a:xfrm>
          <a:prstGeom prst="rect">
            <a:avLst/>
          </a:prstGeom>
          <a:noFill/>
        </p:spPr>
        <p:txBody>
          <a:bodyPr wrap="none" rtlCol="0">
            <a:spAutoFit/>
          </a:bodyPr>
          <a:lstStyle/>
          <a:p>
            <a:r>
              <a:rPr lang="en-US" sz="3200" b="1" dirty="0" smtClean="0"/>
              <a:t>11,438 Warnings</a:t>
            </a:r>
            <a:endParaRPr lang="en-US" sz="3200" b="1" dirty="0"/>
          </a:p>
        </p:txBody>
      </p:sp>
    </p:spTree>
    <p:extLst>
      <p:ext uri="{BB962C8B-B14F-4D97-AF65-F5344CB8AC3E}">
        <p14:creationId xmlns:p14="http://schemas.microsoft.com/office/powerpoint/2010/main" val="5519132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807" y="0"/>
            <a:ext cx="1353274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92807" y="0"/>
            <a:ext cx="13532743" cy="6858000"/>
          </a:xfrm>
          <a:prstGeom prst="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6364705" y="1118937"/>
            <a:ext cx="2358190" cy="2876132"/>
          </a:xfrm>
          <a:custGeom>
            <a:avLst/>
            <a:gdLst>
              <a:gd name="connsiteX0" fmla="*/ 2358190 w 2358190"/>
              <a:gd name="connsiteY0" fmla="*/ 0 h 2971800"/>
              <a:gd name="connsiteX1" fmla="*/ 2346158 w 2358190"/>
              <a:gd name="connsiteY1" fmla="*/ 2971800 h 2971800"/>
              <a:gd name="connsiteX2" fmla="*/ 0 w 2358190"/>
              <a:gd name="connsiteY2" fmla="*/ 2899610 h 2971800"/>
              <a:gd name="connsiteX3" fmla="*/ 0 w 2358190"/>
              <a:gd name="connsiteY3" fmla="*/ 2899610 h 2971800"/>
              <a:gd name="connsiteX0" fmla="*/ 2358190 w 2358190"/>
              <a:gd name="connsiteY0" fmla="*/ 0 h 2899610"/>
              <a:gd name="connsiteX1" fmla="*/ 2346158 w 2358190"/>
              <a:gd name="connsiteY1" fmla="*/ 2899022 h 2899610"/>
              <a:gd name="connsiteX2" fmla="*/ 0 w 2358190"/>
              <a:gd name="connsiteY2" fmla="*/ 2899610 h 2899610"/>
              <a:gd name="connsiteX3" fmla="*/ 0 w 2358190"/>
              <a:gd name="connsiteY3" fmla="*/ 2899610 h 2899610"/>
            </a:gdLst>
            <a:ahLst/>
            <a:cxnLst>
              <a:cxn ang="0">
                <a:pos x="connsiteX0" y="connsiteY0"/>
              </a:cxn>
              <a:cxn ang="0">
                <a:pos x="connsiteX1" y="connsiteY1"/>
              </a:cxn>
              <a:cxn ang="0">
                <a:pos x="connsiteX2" y="connsiteY2"/>
              </a:cxn>
              <a:cxn ang="0">
                <a:pos x="connsiteX3" y="connsiteY3"/>
              </a:cxn>
            </a:cxnLst>
            <a:rect l="l" t="t" r="r" b="b"/>
            <a:pathLst>
              <a:path w="2358190" h="2899610">
                <a:moveTo>
                  <a:pt x="2358190" y="0"/>
                </a:moveTo>
                <a:cubicBezTo>
                  <a:pt x="2354179" y="990600"/>
                  <a:pt x="2350169" y="1908422"/>
                  <a:pt x="2346158" y="2899022"/>
                </a:cubicBezTo>
                <a:lnTo>
                  <a:pt x="0" y="2899610"/>
                </a:lnTo>
                <a:lnTo>
                  <a:pt x="0" y="2899610"/>
                </a:ln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t>High Seas – Warnings 2013</a:t>
            </a:r>
            <a:endParaRPr lang="en-US" b="1" dirty="0"/>
          </a:p>
        </p:txBody>
      </p:sp>
      <p:sp>
        <p:nvSpPr>
          <p:cNvPr id="10" name="Freeform 9"/>
          <p:cNvSpPr/>
          <p:nvPr/>
        </p:nvSpPr>
        <p:spPr>
          <a:xfrm>
            <a:off x="517358" y="1191126"/>
            <a:ext cx="4090737" cy="2875548"/>
          </a:xfrm>
          <a:custGeom>
            <a:avLst/>
            <a:gdLst>
              <a:gd name="connsiteX0" fmla="*/ 1407695 w 4090737"/>
              <a:gd name="connsiteY0" fmla="*/ 0 h 2875548"/>
              <a:gd name="connsiteX1" fmla="*/ 24063 w 4090737"/>
              <a:gd name="connsiteY1" fmla="*/ 1479885 h 2875548"/>
              <a:gd name="connsiteX2" fmla="*/ 0 w 4090737"/>
              <a:gd name="connsiteY2" fmla="*/ 2863516 h 2875548"/>
              <a:gd name="connsiteX3" fmla="*/ 4090737 w 4090737"/>
              <a:gd name="connsiteY3" fmla="*/ 2875548 h 2875548"/>
              <a:gd name="connsiteX4" fmla="*/ 4090737 w 4090737"/>
              <a:gd name="connsiteY4" fmla="*/ 2875548 h 287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0737" h="2875548">
                <a:moveTo>
                  <a:pt x="1407695" y="0"/>
                </a:moveTo>
                <a:lnTo>
                  <a:pt x="24063" y="1479885"/>
                </a:lnTo>
                <a:lnTo>
                  <a:pt x="0" y="2863516"/>
                </a:lnTo>
                <a:lnTo>
                  <a:pt x="4090737" y="2875548"/>
                </a:lnTo>
                <a:lnTo>
                  <a:pt x="4090737" y="2875548"/>
                </a:ln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2400"/>
            <a:ext cx="457835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300" y="1206500"/>
            <a:ext cx="45847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162555" y="1295400"/>
            <a:ext cx="920830" cy="369332"/>
          </a:xfrm>
          <a:prstGeom prst="rect">
            <a:avLst/>
          </a:prstGeom>
          <a:noFill/>
        </p:spPr>
        <p:txBody>
          <a:bodyPr wrap="none" rtlCol="0">
            <a:spAutoFit/>
          </a:bodyPr>
          <a:lstStyle/>
          <a:p>
            <a:r>
              <a:rPr lang="en-US" b="1" dirty="0" smtClean="0"/>
              <a:t>Atlantic</a:t>
            </a:r>
            <a:endParaRPr lang="en-US" b="1" dirty="0"/>
          </a:p>
        </p:txBody>
      </p:sp>
      <p:sp>
        <p:nvSpPr>
          <p:cNvPr id="5" name="TextBox 4"/>
          <p:cNvSpPr txBox="1"/>
          <p:nvPr/>
        </p:nvSpPr>
        <p:spPr>
          <a:xfrm>
            <a:off x="1642669" y="4126468"/>
            <a:ext cx="795731" cy="369332"/>
          </a:xfrm>
          <a:prstGeom prst="rect">
            <a:avLst/>
          </a:prstGeom>
          <a:noFill/>
        </p:spPr>
        <p:txBody>
          <a:bodyPr wrap="none" rtlCol="0">
            <a:spAutoFit/>
          </a:bodyPr>
          <a:lstStyle/>
          <a:p>
            <a:r>
              <a:rPr lang="en-US" b="1" dirty="0" smtClean="0"/>
              <a:t>Pacific</a:t>
            </a:r>
            <a:endParaRPr lang="en-US" b="1" dirty="0"/>
          </a:p>
        </p:txBody>
      </p:sp>
      <p:sp>
        <p:nvSpPr>
          <p:cNvPr id="6" name="TextBox 5"/>
          <p:cNvSpPr txBox="1"/>
          <p:nvPr/>
        </p:nvSpPr>
        <p:spPr>
          <a:xfrm>
            <a:off x="1843998" y="1447800"/>
            <a:ext cx="2499402" cy="2308324"/>
          </a:xfrm>
          <a:prstGeom prst="rect">
            <a:avLst/>
          </a:prstGeom>
          <a:solidFill>
            <a:schemeClr val="bg1">
              <a:alpha val="25000"/>
            </a:schemeClr>
          </a:solidFill>
        </p:spPr>
        <p:txBody>
          <a:bodyPr wrap="none" rtlCol="0">
            <a:spAutoFit/>
          </a:bodyPr>
          <a:lstStyle/>
          <a:p>
            <a:r>
              <a:rPr lang="en-US" dirty="0" smtClean="0"/>
              <a:t>	</a:t>
            </a:r>
            <a:r>
              <a:rPr lang="en-US" b="1" dirty="0" smtClean="0"/>
              <a:t>Warnings</a:t>
            </a:r>
          </a:p>
          <a:p>
            <a:r>
              <a:rPr lang="en-US" b="1" dirty="0" smtClean="0"/>
              <a:t>Pac		</a:t>
            </a:r>
            <a:r>
              <a:rPr lang="en-US" b="1" dirty="0" err="1" smtClean="0"/>
              <a:t>Atl</a:t>
            </a:r>
            <a:endParaRPr lang="en-US" b="1" dirty="0" smtClean="0"/>
          </a:p>
          <a:p>
            <a:r>
              <a:rPr lang="en-US" dirty="0" smtClean="0"/>
              <a:t>4325</a:t>
            </a:r>
            <a:r>
              <a:rPr lang="en-US" dirty="0"/>
              <a:t>	</a:t>
            </a:r>
            <a:r>
              <a:rPr lang="en-US" dirty="0" smtClean="0"/>
              <a:t>GALE	2988</a:t>
            </a:r>
          </a:p>
          <a:p>
            <a:r>
              <a:rPr lang="en-US" dirty="0" smtClean="0"/>
              <a:t>1262</a:t>
            </a:r>
            <a:r>
              <a:rPr lang="en-US" dirty="0"/>
              <a:t>	</a:t>
            </a:r>
            <a:r>
              <a:rPr lang="en-US" dirty="0" smtClean="0"/>
              <a:t>STORM	1291</a:t>
            </a:r>
          </a:p>
          <a:p>
            <a:r>
              <a:rPr lang="en-US" dirty="0" smtClean="0"/>
              <a:t>207</a:t>
            </a:r>
            <a:r>
              <a:rPr lang="en-US" dirty="0"/>
              <a:t>	</a:t>
            </a:r>
            <a:r>
              <a:rPr lang="en-US" dirty="0" smtClean="0"/>
              <a:t>HF	281</a:t>
            </a:r>
          </a:p>
          <a:p>
            <a:r>
              <a:rPr lang="en-US" dirty="0" smtClean="0"/>
              <a:t>0</a:t>
            </a:r>
            <a:r>
              <a:rPr lang="en-US" dirty="0"/>
              <a:t>	</a:t>
            </a:r>
            <a:r>
              <a:rPr lang="en-US" dirty="0" smtClean="0"/>
              <a:t>Tropical	23</a:t>
            </a:r>
          </a:p>
          <a:p>
            <a:r>
              <a:rPr lang="en-US" dirty="0" smtClean="0"/>
              <a:t>440</a:t>
            </a:r>
            <a:r>
              <a:rPr lang="en-US" dirty="0"/>
              <a:t>	</a:t>
            </a:r>
            <a:r>
              <a:rPr lang="en-US" dirty="0" smtClean="0"/>
              <a:t>Icing	604</a:t>
            </a:r>
          </a:p>
          <a:p>
            <a:r>
              <a:rPr lang="en-US" dirty="0" smtClean="0"/>
              <a:t>17</a:t>
            </a:r>
            <a:r>
              <a:rPr lang="en-US" dirty="0"/>
              <a:t>	</a:t>
            </a:r>
            <a:r>
              <a:rPr lang="en-US" dirty="0" smtClean="0"/>
              <a:t>Vol. Ash	0</a:t>
            </a:r>
            <a:endParaRPr lang="en-US" dirty="0"/>
          </a:p>
        </p:txBody>
      </p:sp>
      <p:sp>
        <p:nvSpPr>
          <p:cNvPr id="3" name="TextBox 2"/>
          <p:cNvSpPr txBox="1"/>
          <p:nvPr/>
        </p:nvSpPr>
        <p:spPr>
          <a:xfrm>
            <a:off x="4525684" y="4038600"/>
            <a:ext cx="4618316" cy="2554545"/>
          </a:xfrm>
          <a:prstGeom prst="rect">
            <a:avLst/>
          </a:prstGeom>
          <a:noFill/>
        </p:spPr>
        <p:txBody>
          <a:bodyPr wrap="none" rtlCol="0">
            <a:spAutoFit/>
          </a:bodyPr>
          <a:lstStyle/>
          <a:p>
            <a:pPr algn="ctr"/>
            <a:r>
              <a:rPr lang="en-US" sz="3200" b="1" dirty="0" smtClean="0"/>
              <a:t>GALE - most common</a:t>
            </a:r>
          </a:p>
          <a:p>
            <a:pPr algn="ctr"/>
            <a:r>
              <a:rPr lang="en-US" sz="3200" b="1" dirty="0" smtClean="0"/>
              <a:t>Warning</a:t>
            </a:r>
          </a:p>
          <a:p>
            <a:pPr algn="ctr"/>
            <a:endParaRPr lang="en-US" sz="3200" b="1" dirty="0"/>
          </a:p>
          <a:p>
            <a:pPr algn="ctr"/>
            <a:r>
              <a:rPr lang="en-US" sz="3200" b="1" dirty="0" smtClean="0"/>
              <a:t>How many think 35 knots </a:t>
            </a:r>
          </a:p>
          <a:p>
            <a:pPr algn="ctr"/>
            <a:r>
              <a:rPr lang="en-US" sz="3200" b="1" dirty="0" smtClean="0"/>
              <a:t>is hazardous?</a:t>
            </a:r>
            <a:endParaRPr lang="en-US" sz="3200" b="1" dirty="0"/>
          </a:p>
        </p:txBody>
      </p:sp>
    </p:spTree>
    <p:extLst>
      <p:ext uri="{BB962C8B-B14F-4D97-AF65-F5344CB8AC3E}">
        <p14:creationId xmlns:p14="http://schemas.microsoft.com/office/powerpoint/2010/main" val="28527260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celandic_jet5_h.jpg"/>
          <p:cNvPicPr>
            <a:picLocks noGrp="1" noChangeAspect="1"/>
          </p:cNvPicPr>
          <p:nvPr>
            <p:ph idx="1"/>
          </p:nvPr>
        </p:nvPicPr>
        <p:blipFill>
          <a:blip r:embed="rId2" cstate="print"/>
          <a:stretch>
            <a:fillRect/>
          </a:stretch>
        </p:blipFill>
        <p:spPr>
          <a:xfrm>
            <a:off x="0" y="0"/>
            <a:ext cx="9143999" cy="6858000"/>
          </a:xfrm>
        </p:spPr>
      </p:pic>
      <p:sp>
        <p:nvSpPr>
          <p:cNvPr id="3" name="Rectangle 2"/>
          <p:cNvSpPr/>
          <p:nvPr/>
        </p:nvSpPr>
        <p:spPr>
          <a:xfrm>
            <a:off x="0" y="0"/>
            <a:ext cx="9144000" cy="6858000"/>
          </a:xfrm>
          <a:prstGeom prst="rect">
            <a:avLst/>
          </a:prstGeom>
          <a:solidFill>
            <a:schemeClr val="bg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0"/>
            <a:ext cx="13411200" cy="8222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descr="C:\Users\joseph.sienkiewicz\Contacts\Downloads\mol-comfort-1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332131"/>
            <a:ext cx="2455766" cy="15276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14355" y="533400"/>
            <a:ext cx="3510640" cy="830997"/>
          </a:xfrm>
          <a:prstGeom prst="rect">
            <a:avLst/>
          </a:prstGeom>
          <a:noFill/>
        </p:spPr>
        <p:txBody>
          <a:bodyPr wrap="none" rtlCol="0">
            <a:spAutoFit/>
          </a:bodyPr>
          <a:lstStyle/>
          <a:p>
            <a:pPr algn="ctr"/>
            <a:r>
              <a:rPr lang="en-US" sz="2400" dirty="0" smtClean="0">
                <a:solidFill>
                  <a:schemeClr val="bg1"/>
                </a:solidFill>
              </a:rPr>
              <a:t>17 Jun 2013 - Arabian Sea</a:t>
            </a:r>
          </a:p>
          <a:p>
            <a:pPr algn="ctr"/>
            <a:r>
              <a:rPr lang="en-US" sz="2400" dirty="0" smtClean="0">
                <a:solidFill>
                  <a:schemeClr val="bg1"/>
                </a:solidFill>
              </a:rPr>
              <a:t>Southwest Asian Monsoon</a:t>
            </a:r>
            <a:endParaRPr lang="en-US" sz="2400" dirty="0">
              <a:solidFill>
                <a:schemeClr val="bg1"/>
              </a:solidFill>
            </a:endParaRPr>
          </a:p>
        </p:txBody>
      </p:sp>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8205" y="4267200"/>
            <a:ext cx="404812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2779" y="2887191"/>
            <a:ext cx="1625426" cy="108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3400" y="1332131"/>
            <a:ext cx="1716752" cy="128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3455360"/>
            <a:ext cx="1596847" cy="646331"/>
          </a:xfrm>
          <a:prstGeom prst="rect">
            <a:avLst/>
          </a:prstGeom>
          <a:noFill/>
        </p:spPr>
        <p:txBody>
          <a:bodyPr wrap="none" rtlCol="0">
            <a:spAutoFit/>
          </a:bodyPr>
          <a:lstStyle/>
          <a:p>
            <a:r>
              <a:rPr lang="en-US" b="1" dirty="0" smtClean="0">
                <a:solidFill>
                  <a:schemeClr val="bg1"/>
                </a:solidFill>
              </a:rPr>
              <a:t>17 – 20 </a:t>
            </a:r>
            <a:r>
              <a:rPr lang="en-US" b="1" dirty="0" err="1" smtClean="0">
                <a:solidFill>
                  <a:schemeClr val="bg1"/>
                </a:solidFill>
              </a:rPr>
              <a:t>ft</a:t>
            </a:r>
            <a:r>
              <a:rPr lang="en-US" b="1" dirty="0" smtClean="0">
                <a:solidFill>
                  <a:schemeClr val="bg1"/>
                </a:solidFill>
              </a:rPr>
              <a:t> SWH</a:t>
            </a:r>
          </a:p>
          <a:p>
            <a:pPr algn="ctr"/>
            <a:r>
              <a:rPr lang="en-US" b="1" dirty="0" smtClean="0">
                <a:solidFill>
                  <a:schemeClr val="bg1"/>
                </a:solidFill>
              </a:rPr>
              <a:t>Winds 35 </a:t>
            </a:r>
            <a:r>
              <a:rPr lang="en-US" b="1" dirty="0" err="1" smtClean="0">
                <a:solidFill>
                  <a:schemeClr val="bg1"/>
                </a:solidFill>
              </a:rPr>
              <a:t>kt</a:t>
            </a:r>
            <a:endParaRPr lang="en-US" b="1" dirty="0">
              <a:solidFill>
                <a:schemeClr val="bg1"/>
              </a:solidFill>
            </a:endParaRPr>
          </a:p>
        </p:txBody>
      </p:sp>
      <p:cxnSp>
        <p:nvCxnSpPr>
          <p:cNvPr id="8" name="Straight Arrow Connector 7"/>
          <p:cNvCxnSpPr/>
          <p:nvPr/>
        </p:nvCxnSpPr>
        <p:spPr>
          <a:xfrm>
            <a:off x="76200" y="4724400"/>
            <a:ext cx="12954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378178" y="3682425"/>
            <a:ext cx="2937022" cy="584775"/>
          </a:xfrm>
          <a:prstGeom prst="rect">
            <a:avLst/>
          </a:prstGeom>
          <a:noFill/>
        </p:spPr>
        <p:txBody>
          <a:bodyPr wrap="none" rtlCol="0">
            <a:spAutoFit/>
          </a:bodyPr>
          <a:lstStyle/>
          <a:p>
            <a:r>
              <a:rPr lang="en-US" sz="3200" dirty="0" smtClean="0">
                <a:solidFill>
                  <a:srgbClr val="FF0000"/>
                </a:solidFill>
              </a:rPr>
              <a:t>GALE Conditions</a:t>
            </a:r>
            <a:endParaRPr lang="en-US" sz="3200" dirty="0">
              <a:solidFill>
                <a:srgbClr val="FF0000"/>
              </a:solidFill>
            </a:endParaRPr>
          </a:p>
        </p:txBody>
      </p:sp>
    </p:spTree>
    <p:extLst>
      <p:ext uri="{BB962C8B-B14F-4D97-AF65-F5344CB8AC3E}">
        <p14:creationId xmlns:p14="http://schemas.microsoft.com/office/powerpoint/2010/main" val="4841383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Forecast for ET Nuri</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95800" y="1295400"/>
            <a:ext cx="6831057" cy="4525963"/>
          </a:xfr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122162"/>
            <a:ext cx="3738282" cy="4669038"/>
          </a:xfrm>
          <a:prstGeom prst="rect">
            <a:avLst/>
          </a:prstGeom>
          <a:ln>
            <a:solidFill>
              <a:schemeClr val="tx1"/>
            </a:solidFill>
          </a:ln>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4883" b="88098"/>
          <a:stretch/>
        </p:blipFill>
        <p:spPr bwMode="auto">
          <a:xfrm>
            <a:off x="4495800" y="1295400"/>
            <a:ext cx="2406650" cy="5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24000" y="5867400"/>
            <a:ext cx="6849119" cy="369332"/>
          </a:xfrm>
          <a:prstGeom prst="rect">
            <a:avLst/>
          </a:prstGeom>
          <a:noFill/>
        </p:spPr>
        <p:txBody>
          <a:bodyPr wrap="none" rtlCol="0">
            <a:spAutoFit/>
          </a:bodyPr>
          <a:lstStyle/>
          <a:p>
            <a:r>
              <a:rPr lang="en-US" b="1" dirty="0" smtClean="0"/>
              <a:t>Analysis 1200 UTC 7 Nov                              96 Hour Forecast from 3 Nov</a:t>
            </a:r>
            <a:endParaRPr lang="en-US" b="1" dirty="0"/>
          </a:p>
        </p:txBody>
      </p:sp>
    </p:spTree>
    <p:extLst>
      <p:ext uri="{BB962C8B-B14F-4D97-AF65-F5344CB8AC3E}">
        <p14:creationId xmlns:p14="http://schemas.microsoft.com/office/powerpoint/2010/main" val="6097956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Impact of forecasts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9" y="909611"/>
            <a:ext cx="9146319" cy="610079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5482" y="40344"/>
            <a:ext cx="960768" cy="9330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889" y="184472"/>
            <a:ext cx="1108628" cy="644815"/>
          </a:xfrm>
          <a:prstGeom prst="rect">
            <a:avLst/>
          </a:prstGeom>
        </p:spPr>
      </p:pic>
    </p:spTree>
    <p:extLst>
      <p:ext uri="{BB962C8B-B14F-4D97-AF65-F5344CB8AC3E}">
        <p14:creationId xmlns:p14="http://schemas.microsoft.com/office/powerpoint/2010/main" val="8167439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658" y="0"/>
            <a:ext cx="6831105" cy="1143000"/>
          </a:xfrm>
          <a:solidFill>
            <a:schemeClr val="accent1">
              <a:lumMod val="40000"/>
              <a:lumOff val="60000"/>
            </a:schemeClr>
          </a:solidFill>
          <a:ln>
            <a:solidFill>
              <a:schemeClr val="accent1"/>
            </a:solidFill>
          </a:ln>
        </p:spPr>
        <p:txBody>
          <a:bodyPr/>
          <a:lstStyle/>
          <a:p>
            <a:r>
              <a:rPr lang="en-US" dirty="0" smtClean="0"/>
              <a:t>GFE experience</a:t>
            </a:r>
            <a:endParaRPr lang="en-US" dirty="0"/>
          </a:p>
        </p:txBody>
      </p:sp>
      <p:sp>
        <p:nvSpPr>
          <p:cNvPr id="3" name="TextBox 2"/>
          <p:cNvSpPr txBox="1"/>
          <p:nvPr/>
        </p:nvSpPr>
        <p:spPr>
          <a:xfrm>
            <a:off x="179294" y="1161701"/>
            <a:ext cx="8803341" cy="5816977"/>
          </a:xfrm>
          <a:prstGeom prst="rect">
            <a:avLst/>
          </a:prstGeom>
          <a:noFill/>
        </p:spPr>
        <p:txBody>
          <a:bodyPr wrap="square" rtlCol="0">
            <a:spAutoFit/>
          </a:bodyPr>
          <a:lstStyle/>
          <a:p>
            <a:pPr marL="457200" indent="-457200">
              <a:buFont typeface="Wingdings" pitchFamily="2" charset="2"/>
              <a:buChar char="q"/>
            </a:pPr>
            <a:r>
              <a:rPr lang="en-US" sz="2800" dirty="0" smtClean="0"/>
              <a:t>OFF Zones reconfigured (April 1, 2014)</a:t>
            </a:r>
          </a:p>
          <a:p>
            <a:pPr marL="457200" indent="-457200">
              <a:buFont typeface="Wingdings" pitchFamily="2" charset="2"/>
              <a:buChar char="q"/>
            </a:pPr>
            <a:r>
              <a:rPr lang="en-US" sz="2800" dirty="0" err="1" smtClean="0"/>
              <a:t>Tropicals</a:t>
            </a:r>
            <a:r>
              <a:rPr lang="en-US" sz="2800" dirty="0" smtClean="0"/>
              <a:t> are a challenge (TCM wind tool)</a:t>
            </a:r>
            <a:br>
              <a:rPr lang="en-US" sz="2800" dirty="0" smtClean="0"/>
            </a:br>
            <a:r>
              <a:rPr lang="en-US" sz="2800" dirty="0" smtClean="0"/>
              <a:t> </a:t>
            </a:r>
          </a:p>
          <a:p>
            <a:pPr marL="457200" indent="-457200">
              <a:buFont typeface="Wingdings" pitchFamily="2" charset="2"/>
              <a:buChar char="q"/>
            </a:pPr>
            <a:r>
              <a:rPr lang="en-US" sz="2800" dirty="0" smtClean="0"/>
              <a:t>Future steps to larger grids (full basin)</a:t>
            </a:r>
          </a:p>
          <a:p>
            <a:pPr marL="914400" lvl="1" indent="-457200">
              <a:buFont typeface="Arial" pitchFamily="34" charset="0"/>
              <a:buChar char="•"/>
            </a:pPr>
            <a:r>
              <a:rPr lang="en-US" sz="2800" dirty="0" smtClean="0"/>
              <a:t>Need full gridded backup for true “Operational”</a:t>
            </a:r>
          </a:p>
          <a:p>
            <a:pPr marL="914400" lvl="1" indent="-457200">
              <a:buFont typeface="Arial" pitchFamily="34" charset="0"/>
              <a:buChar char="•"/>
            </a:pPr>
            <a:r>
              <a:rPr lang="en-US" sz="2800" dirty="0" smtClean="0"/>
              <a:t>Generate graphical and gridded products</a:t>
            </a:r>
          </a:p>
          <a:p>
            <a:pPr marL="914400" lvl="1" indent="-457200">
              <a:buFont typeface="Arial" pitchFamily="34" charset="0"/>
              <a:buChar char="•"/>
            </a:pPr>
            <a:r>
              <a:rPr lang="en-US" sz="2800" dirty="0" smtClean="0"/>
              <a:t>High Seas text generation (with TAFB, NHC, HFO, GSD)</a:t>
            </a:r>
          </a:p>
          <a:p>
            <a:pPr marL="171450" indent="-171450">
              <a:buFont typeface="Wingdings" pitchFamily="2" charset="2"/>
              <a:buChar char="q"/>
            </a:pPr>
            <a:endParaRPr lang="en-US" sz="800" dirty="0" smtClean="0"/>
          </a:p>
          <a:p>
            <a:pPr marL="457200" indent="-457200">
              <a:buFont typeface="Wingdings" pitchFamily="2" charset="2"/>
              <a:buChar char="q"/>
            </a:pPr>
            <a:r>
              <a:rPr lang="en-US" sz="2800" dirty="0" smtClean="0"/>
              <a:t>Additional parameters</a:t>
            </a:r>
          </a:p>
          <a:p>
            <a:pPr marL="914400" lvl="1" indent="-457200">
              <a:buFont typeface="Arial" pitchFamily="34" charset="0"/>
              <a:buChar char="•"/>
            </a:pPr>
            <a:r>
              <a:rPr lang="en-US" sz="2800" dirty="0" smtClean="0"/>
              <a:t>SLP</a:t>
            </a:r>
          </a:p>
          <a:p>
            <a:pPr marL="914400" lvl="1" indent="-457200">
              <a:buFont typeface="Arial" pitchFamily="34" charset="0"/>
              <a:buChar char="•"/>
            </a:pPr>
            <a:r>
              <a:rPr lang="en-US" sz="2800" dirty="0" smtClean="0"/>
              <a:t>Probabilistic</a:t>
            </a:r>
          </a:p>
          <a:p>
            <a:pPr marL="457200" indent="-457200">
              <a:buFont typeface="Wingdings" pitchFamily="2" charset="2"/>
              <a:buChar char="q"/>
            </a:pPr>
            <a:r>
              <a:rPr lang="en-US" sz="2800" dirty="0" smtClean="0"/>
              <a:t>Large scale collaboration</a:t>
            </a:r>
          </a:p>
          <a:p>
            <a:pPr marL="457200" indent="-457200">
              <a:buFont typeface="Wingdings" pitchFamily="2" charset="2"/>
              <a:buChar char="q"/>
            </a:pPr>
            <a:r>
              <a:rPr lang="en-US" sz="2800" dirty="0" smtClean="0"/>
              <a:t>Near Shore Wave Prediction System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800" y="0"/>
            <a:ext cx="1229710" cy="1194259"/>
          </a:xfrm>
          <a:prstGeom prst="rect">
            <a:avLst/>
          </a:prstGeom>
        </p:spPr>
      </p:pic>
      <p:sp>
        <p:nvSpPr>
          <p:cNvPr id="4" name="TextBox 3"/>
          <p:cNvSpPr txBox="1"/>
          <p:nvPr/>
        </p:nvSpPr>
        <p:spPr>
          <a:xfrm>
            <a:off x="0" y="2177534"/>
            <a:ext cx="1175322" cy="461665"/>
          </a:xfrm>
          <a:prstGeom prst="rect">
            <a:avLst/>
          </a:prstGeom>
          <a:noFill/>
        </p:spPr>
        <p:txBody>
          <a:bodyPr wrap="none" rtlCol="0">
            <a:spAutoFit/>
          </a:bodyPr>
          <a:lstStyle/>
          <a:p>
            <a:r>
              <a:rPr lang="en-US" sz="2400" dirty="0" smtClean="0"/>
              <a:t>On hold</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499" y="184472"/>
            <a:ext cx="1418959" cy="825313"/>
          </a:xfrm>
          <a:prstGeom prst="rect">
            <a:avLst/>
          </a:prstGeom>
        </p:spPr>
      </p:pic>
    </p:spTree>
    <p:extLst>
      <p:ext uri="{BB962C8B-B14F-4D97-AF65-F5344CB8AC3E}">
        <p14:creationId xmlns:p14="http://schemas.microsoft.com/office/powerpoint/2010/main" val="19029928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3321</TotalTime>
  <Words>957</Words>
  <Application>Microsoft Office PowerPoint</Application>
  <PresentationFormat>On-screen Show (4:3)</PresentationFormat>
  <Paragraphs>252</Paragraphs>
  <Slides>33</Slides>
  <Notes>4</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Ocean Prediction Center    </vt:lpstr>
      <vt:lpstr>PowerPoint Presentation</vt:lpstr>
      <vt:lpstr>Vessel Tracks High Seas Warning Areas</vt:lpstr>
      <vt:lpstr>High Seas – Warnings 2013</vt:lpstr>
      <vt:lpstr>High Seas – Warnings 2013</vt:lpstr>
      <vt:lpstr>PowerPoint Presentation</vt:lpstr>
      <vt:lpstr>Forecast for ET Nuri</vt:lpstr>
      <vt:lpstr>Impact of forecasts</vt:lpstr>
      <vt:lpstr>GFE experience</vt:lpstr>
      <vt:lpstr>OPC Activities AWIPS II </vt:lpstr>
      <vt:lpstr>AOP Items</vt:lpstr>
      <vt:lpstr>OPC Activities Ocean Winds </vt:lpstr>
      <vt:lpstr>NASA RapidScat on ISS Available to OPC and NHC 11/19/14</vt:lpstr>
      <vt:lpstr>ASCAT-A and B on Metop </vt:lpstr>
      <vt:lpstr>AMSR2 on GCOM-W1 Available in NAWPIS 7/17/14</vt:lpstr>
      <vt:lpstr>PowerPoint Presentation</vt:lpstr>
      <vt:lpstr>The Challenge  of Southerly Flow</vt:lpstr>
      <vt:lpstr>PowerPoint Presentation</vt:lpstr>
      <vt:lpstr>PowerPoint Presentation</vt:lpstr>
      <vt:lpstr>PowerPoint Presentation</vt:lpstr>
      <vt:lpstr>PowerPoint Presentation</vt:lpstr>
      <vt:lpstr>A “Pesky” NPAC Storm - 1200 UTC 25 Nov</vt:lpstr>
      <vt:lpstr>12 hr Forecasts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 Nettle Prediction (jellyfish)</vt:lpstr>
      <vt:lpstr>OPC</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Sienkiewicz</dc:creator>
  <cp:lastModifiedBy>Anthony Siebers</cp:lastModifiedBy>
  <cp:revision>48</cp:revision>
  <dcterms:created xsi:type="dcterms:W3CDTF">2014-11-29T16:04:25Z</dcterms:created>
  <dcterms:modified xsi:type="dcterms:W3CDTF">2014-12-03T12:33:57Z</dcterms:modified>
</cp:coreProperties>
</file>