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3"/>
  </p:notesMasterIdLst>
  <p:sldIdLst>
    <p:sldId id="256" r:id="rId2"/>
    <p:sldId id="257" r:id="rId3"/>
    <p:sldId id="268" r:id="rId4"/>
    <p:sldId id="294" r:id="rId5"/>
    <p:sldId id="319" r:id="rId6"/>
    <p:sldId id="320" r:id="rId7"/>
    <p:sldId id="324" r:id="rId8"/>
    <p:sldId id="326" r:id="rId9"/>
    <p:sldId id="327" r:id="rId10"/>
    <p:sldId id="330" r:id="rId11"/>
    <p:sldId id="331" r:id="rId12"/>
    <p:sldId id="332" r:id="rId13"/>
    <p:sldId id="334" r:id="rId14"/>
    <p:sldId id="335" r:id="rId15"/>
    <p:sldId id="336" r:id="rId16"/>
    <p:sldId id="337" r:id="rId17"/>
    <p:sldId id="339" r:id="rId18"/>
    <p:sldId id="358" r:id="rId19"/>
    <p:sldId id="341" r:id="rId20"/>
    <p:sldId id="328" r:id="rId21"/>
    <p:sldId id="349" r:id="rId22"/>
    <p:sldId id="354" r:id="rId23"/>
    <p:sldId id="352" r:id="rId24"/>
    <p:sldId id="353" r:id="rId25"/>
    <p:sldId id="342" r:id="rId26"/>
    <p:sldId id="344" r:id="rId27"/>
    <p:sldId id="346" r:id="rId28"/>
    <p:sldId id="347" r:id="rId29"/>
    <p:sldId id="329" r:id="rId30"/>
    <p:sldId id="360" r:id="rId31"/>
    <p:sldId id="3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900"/>
    <a:srgbClr val="0097CC"/>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135" d="100"/>
          <a:sy n="135" d="100"/>
        </p:scale>
        <p:origin x="-8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17D96-B505-4593-9BAE-5E25B951A9CE}"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478D8-1BFA-4372-90EB-839F4A1C7119}" type="slidenum">
              <a:rPr lang="en-US" smtClean="0"/>
              <a:t>‹#›</a:t>
            </a:fld>
            <a:endParaRPr lang="en-US"/>
          </a:p>
        </p:txBody>
      </p:sp>
    </p:spTree>
    <p:extLst>
      <p:ext uri="{BB962C8B-B14F-4D97-AF65-F5344CB8AC3E}">
        <p14:creationId xmlns:p14="http://schemas.microsoft.com/office/powerpoint/2010/main" val="9688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This is an example screenshot of what the extremes tool looks like, for daily max temperature</a:t>
            </a:r>
          </a:p>
          <a:p>
            <a:pPr marL="457200" lvl="0" indent="-317500" rtl="0">
              <a:spcBef>
                <a:spcPts val="0"/>
              </a:spcBef>
              <a:buClr>
                <a:srgbClr val="000000"/>
              </a:buClr>
              <a:buSzPct val="127272"/>
              <a:buFont typeface="Arial"/>
              <a:buChar char="●"/>
            </a:pPr>
            <a:r>
              <a:rPr lang="en"/>
              <a:t>Web tool, displayed in GIS</a:t>
            </a:r>
          </a:p>
          <a:p>
            <a:pPr marL="457200" lvl="0" indent="-317500" rtl="0">
              <a:spcBef>
                <a:spcPts val="0"/>
              </a:spcBef>
              <a:buClr>
                <a:srgbClr val="000000"/>
              </a:buClr>
              <a:buSzPct val="127272"/>
              <a:buFont typeface="Arial"/>
              <a:buChar char="●"/>
            </a:pPr>
            <a:r>
              <a:rPr lang="en"/>
              <a:t>Currently internal, will be available publicly in future</a:t>
            </a:r>
          </a:p>
          <a:p>
            <a:pPr marL="457200" lvl="0" indent="-317500" rtl="0">
              <a:spcBef>
                <a:spcPts val="0"/>
              </a:spcBef>
              <a:buClr>
                <a:srgbClr val="000000"/>
              </a:buClr>
              <a:buSzPct val="127272"/>
              <a:buFont typeface="Arial"/>
              <a:buChar char="●"/>
            </a:pPr>
            <a:r>
              <a:rPr lang="en"/>
              <a:t>Some of the features/options of this web application is the ability to display ....</a:t>
            </a:r>
          </a:p>
          <a:p>
            <a:pPr marL="914400" lvl="1" indent="-317500" rtl="0">
              <a:spcBef>
                <a:spcPts val="0"/>
              </a:spcBef>
              <a:buClr>
                <a:srgbClr val="000000"/>
              </a:buClr>
              <a:buSzPct val="127272"/>
              <a:buFont typeface="Courier New"/>
              <a:buChar char="o"/>
            </a:pPr>
            <a:r>
              <a:rPr lang="en"/>
              <a:t>** ON CLICKS - Tmin, Tmax from days 8-14, percentiles and values for varying thresholds, calibrated and uncalibrated, can click anywhere on map to get a printed value of % and location</a:t>
            </a:r>
          </a:p>
          <a:p>
            <a:pPr marL="457200" lvl="0" indent="-317500" rtl="0">
              <a:spcBef>
                <a:spcPts val="0"/>
              </a:spcBef>
              <a:buClr>
                <a:srgbClr val="000000"/>
              </a:buClr>
              <a:buSzPct val="127272"/>
              <a:buFont typeface="Arial"/>
              <a:buChar char="●"/>
            </a:pPr>
            <a:r>
              <a:rPr lang="en"/>
              <a:t>The contours on the map represent the probabilities of a location being greater than the displayed threshold (or less than, depending on what option is selected). </a:t>
            </a:r>
          </a:p>
          <a:p>
            <a:pPr marL="457200" lvl="0" indent="-317500">
              <a:spcBef>
                <a:spcPts val="0"/>
              </a:spcBef>
              <a:buClr>
                <a:srgbClr val="000000"/>
              </a:buClr>
              <a:buSzPct val="127272"/>
              <a:buFont typeface="Arial"/>
              <a:buChar char="●"/>
            </a:pPr>
            <a:r>
              <a:rPr lang="en"/>
              <a:t>This is an example of forecast maximum temperature at lead day 8. These are the probabilities at each location of the percentiles being greater than the 85th percentile. The darker pink values are 30% probabilities (ie. over southern AK and the Pac NW), lighter shades are lower probabilities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76E86A-DB5B-4849-A117-F6330E8B0729}"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167571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6E86A-DB5B-4849-A117-F6330E8B0729}"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257385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6E86A-DB5B-4849-A117-F6330E8B0729}"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133404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6E86A-DB5B-4849-A117-F6330E8B0729}"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396190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6E86A-DB5B-4849-A117-F6330E8B0729}"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288469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76E86A-DB5B-4849-A117-F6330E8B0729}"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42786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6E86A-DB5B-4849-A117-F6330E8B0729}" type="datetimeFigureOut">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274152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6E86A-DB5B-4849-A117-F6330E8B0729}" type="datetimeFigureOut">
              <a:rPr lang="en-US" smtClean="0"/>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53854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6E86A-DB5B-4849-A117-F6330E8B0729}" type="datetimeFigureOut">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404628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6E86A-DB5B-4849-A117-F6330E8B0729}"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361886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6E86A-DB5B-4849-A117-F6330E8B0729}"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39AA-CA3E-40FB-9BA8-E6790C08A879}" type="slidenum">
              <a:rPr lang="en-US" smtClean="0"/>
              <a:t>‹#›</a:t>
            </a:fld>
            <a:endParaRPr lang="en-US"/>
          </a:p>
        </p:txBody>
      </p:sp>
    </p:spTree>
    <p:extLst>
      <p:ext uri="{BB962C8B-B14F-4D97-AF65-F5344CB8AC3E}">
        <p14:creationId xmlns:p14="http://schemas.microsoft.com/office/powerpoint/2010/main" val="341402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6E86A-DB5B-4849-A117-F6330E8B0729}" type="datetimeFigureOut">
              <a:rPr lang="en-US" smtClean="0"/>
              <a:t>12/1/2014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339AA-CA3E-40FB-9BA8-E6790C08A879}" type="slidenum">
              <a:rPr lang="en-US" smtClean="0"/>
              <a:t>‹#›</a:t>
            </a:fld>
            <a:endParaRPr lang="en-US"/>
          </a:p>
        </p:txBody>
      </p:sp>
    </p:spTree>
    <p:extLst>
      <p:ext uri="{BB962C8B-B14F-4D97-AF65-F5344CB8AC3E}">
        <p14:creationId xmlns:p14="http://schemas.microsoft.com/office/powerpoint/2010/main" val="174627789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1446550"/>
          </a:xfrm>
          <a:prstGeom prst="rect">
            <a:avLst/>
          </a:prstGeom>
          <a:noFill/>
        </p:spPr>
        <p:txBody>
          <a:bodyPr wrap="square" rtlCol="0">
            <a:spAutoFit/>
          </a:bodyPr>
          <a:lstStyle/>
          <a:p>
            <a:pPr algn="ctr"/>
            <a:r>
              <a:rPr lang="en-US" sz="4400" b="1" u="sng" dirty="0" smtClean="0">
                <a:solidFill>
                  <a:schemeClr val="bg1"/>
                </a:solidFill>
              </a:rPr>
              <a:t>Climate Prediction Center </a:t>
            </a:r>
          </a:p>
          <a:p>
            <a:pPr algn="ctr"/>
            <a:r>
              <a:rPr lang="en-US" sz="4400" b="1" u="sng" dirty="0" smtClean="0">
                <a:solidFill>
                  <a:schemeClr val="bg1"/>
                </a:solidFill>
              </a:rPr>
              <a:t>FY14 Review</a:t>
            </a:r>
            <a:endParaRPr lang="en-US" sz="4400" b="1" dirty="0">
              <a:solidFill>
                <a:schemeClr val="bg1"/>
              </a:solidFill>
            </a:endParaRPr>
          </a:p>
        </p:txBody>
      </p:sp>
      <p:sp>
        <p:nvSpPr>
          <p:cNvPr id="5" name="TextBox 4"/>
          <p:cNvSpPr txBox="1"/>
          <p:nvPr/>
        </p:nvSpPr>
        <p:spPr>
          <a:xfrm>
            <a:off x="495300" y="2292806"/>
            <a:ext cx="8153400" cy="3498394"/>
          </a:xfrm>
          <a:prstGeom prst="rect">
            <a:avLst/>
          </a:prstGeom>
          <a:noFill/>
        </p:spPr>
        <p:txBody>
          <a:bodyPr wrap="square" rtlCol="0">
            <a:spAutoFit/>
          </a:bodyPr>
          <a:lstStyle/>
          <a:p>
            <a:pPr algn="ctr"/>
            <a:r>
              <a:rPr lang="en-US" sz="3200" dirty="0" smtClean="0">
                <a:solidFill>
                  <a:srgbClr val="002060"/>
                </a:solidFill>
              </a:rPr>
              <a:t>Jon Gottschalck</a:t>
            </a:r>
          </a:p>
          <a:p>
            <a:pPr algn="ctr"/>
            <a:endParaRPr lang="en-US" sz="2800" baseline="30000" dirty="0">
              <a:solidFill>
                <a:srgbClr val="002060"/>
              </a:solidFill>
            </a:endParaRPr>
          </a:p>
          <a:p>
            <a:pPr algn="ctr"/>
            <a:endParaRPr lang="en-US" sz="2800" baseline="30000" dirty="0" smtClean="0">
              <a:solidFill>
                <a:srgbClr val="002060"/>
              </a:solidFill>
            </a:endParaRPr>
          </a:p>
          <a:p>
            <a:pPr algn="ctr"/>
            <a:r>
              <a:rPr lang="en-US" sz="2400" dirty="0" smtClean="0">
                <a:solidFill>
                  <a:srgbClr val="002060"/>
                </a:solidFill>
              </a:rPr>
              <a:t>Acting Chief, Operational Prediction Branch</a:t>
            </a:r>
          </a:p>
          <a:p>
            <a:pPr algn="ctr"/>
            <a:r>
              <a:rPr lang="en-US" sz="2400" dirty="0" smtClean="0">
                <a:solidFill>
                  <a:srgbClr val="002060"/>
                </a:solidFill>
              </a:rPr>
              <a:t>NOAA / NWS / Climate Prediction Center</a:t>
            </a:r>
          </a:p>
          <a:p>
            <a:pPr algn="ctr"/>
            <a:endParaRPr lang="en-US" sz="3200" dirty="0">
              <a:solidFill>
                <a:schemeClr val="bg1"/>
              </a:solidFill>
            </a:endParaRPr>
          </a:p>
          <a:p>
            <a:pPr algn="ctr"/>
            <a:r>
              <a:rPr lang="en-US" sz="2400" dirty="0" smtClean="0">
                <a:solidFill>
                  <a:srgbClr val="002060"/>
                </a:solidFill>
              </a:rPr>
              <a:t>NCEP Production Suite Review</a:t>
            </a:r>
          </a:p>
          <a:p>
            <a:pPr algn="ctr"/>
            <a:r>
              <a:rPr lang="en-US" sz="2400" dirty="0" smtClean="0">
                <a:solidFill>
                  <a:srgbClr val="002060"/>
                </a:solidFill>
              </a:rPr>
              <a:t>College Park, MD</a:t>
            </a:r>
          </a:p>
          <a:p>
            <a:pPr algn="ctr"/>
            <a:r>
              <a:rPr lang="en-US" sz="2400" dirty="0" smtClean="0">
                <a:solidFill>
                  <a:srgbClr val="002060"/>
                </a:solidFill>
              </a:rPr>
              <a:t>December 2-3, 2014</a:t>
            </a:r>
            <a:endParaRPr lang="en-US" sz="2400" dirty="0">
              <a:solidFill>
                <a:srgbClr val="002060"/>
              </a:solidFill>
            </a:endParaRPr>
          </a:p>
        </p:txBody>
      </p:sp>
    </p:spTree>
    <p:extLst>
      <p:ext uri="{BB962C8B-B14F-4D97-AF65-F5344CB8AC3E}">
        <p14:creationId xmlns:p14="http://schemas.microsoft.com/office/powerpoint/2010/main" val="3092563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763000" cy="646331"/>
          </a:xfrm>
          <a:prstGeom prst="rect">
            <a:avLst/>
          </a:prstGeom>
          <a:noFill/>
        </p:spPr>
        <p:txBody>
          <a:bodyPr wrap="square" rtlCol="0">
            <a:spAutoFit/>
          </a:bodyPr>
          <a:lstStyle/>
          <a:p>
            <a:pPr algn="ctr"/>
            <a:r>
              <a:rPr lang="en-US" sz="3600" b="1" u="sng" dirty="0" smtClean="0">
                <a:solidFill>
                  <a:schemeClr val="bg1"/>
                </a:solidFill>
              </a:rPr>
              <a:t>Extended Range Outlooks – 500-hPa Height </a:t>
            </a:r>
          </a:p>
        </p:txBody>
      </p:sp>
      <p:sp>
        <p:nvSpPr>
          <p:cNvPr id="8" name="TextBox 7"/>
          <p:cNvSpPr txBox="1"/>
          <p:nvPr/>
        </p:nvSpPr>
        <p:spPr>
          <a:xfrm>
            <a:off x="1752600" y="685800"/>
            <a:ext cx="1447800" cy="461665"/>
          </a:xfrm>
          <a:prstGeom prst="rect">
            <a:avLst/>
          </a:prstGeom>
          <a:solidFill>
            <a:srgbClr val="0070C0"/>
          </a:solidFill>
        </p:spPr>
        <p:txBody>
          <a:bodyPr wrap="square" rtlCol="0">
            <a:spAutoFit/>
          </a:bodyPr>
          <a:lstStyle/>
          <a:p>
            <a:r>
              <a:rPr lang="en-US" sz="2400" b="1" dirty="0" smtClean="0">
                <a:solidFill>
                  <a:srgbClr val="FFFF00"/>
                </a:solidFill>
                <a:latin typeface="+mn-lt"/>
              </a:rPr>
              <a:t>Days 6-10</a:t>
            </a:r>
            <a:endParaRPr lang="en-US" sz="2400" b="1" dirty="0">
              <a:solidFill>
                <a:srgbClr val="FFFF00"/>
              </a:solidFill>
              <a:latin typeface="+mn-lt"/>
            </a:endParaRPr>
          </a:p>
        </p:txBody>
      </p:sp>
      <p:sp>
        <p:nvSpPr>
          <p:cNvPr id="10" name="TextBox 9"/>
          <p:cNvSpPr txBox="1"/>
          <p:nvPr/>
        </p:nvSpPr>
        <p:spPr>
          <a:xfrm>
            <a:off x="6172200" y="681335"/>
            <a:ext cx="1447800" cy="461665"/>
          </a:xfrm>
          <a:prstGeom prst="rect">
            <a:avLst/>
          </a:prstGeom>
          <a:solidFill>
            <a:srgbClr val="0070C0"/>
          </a:solidFill>
        </p:spPr>
        <p:txBody>
          <a:bodyPr wrap="square" rtlCol="0">
            <a:spAutoFit/>
          </a:bodyPr>
          <a:lstStyle/>
          <a:p>
            <a:r>
              <a:rPr lang="en-US" sz="2400" b="1" dirty="0" smtClean="0">
                <a:solidFill>
                  <a:srgbClr val="FFFF00"/>
                </a:solidFill>
                <a:latin typeface="+mn-lt"/>
              </a:rPr>
              <a:t>Days 8-14</a:t>
            </a:r>
            <a:endParaRPr lang="en-US" sz="2400" b="1" dirty="0">
              <a:solidFill>
                <a:srgbClr val="FFFF00"/>
              </a:solidFill>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4237"/>
            <a:ext cx="4610100" cy="322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747" y="1219200"/>
            <a:ext cx="4620254" cy="322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9600" y="4572000"/>
            <a:ext cx="3733800" cy="1938992"/>
          </a:xfrm>
          <a:prstGeom prst="rect">
            <a:avLst/>
          </a:prstGeom>
          <a:noFill/>
          <a:ln>
            <a:solidFill>
              <a:schemeClr val="bg1"/>
            </a:solidFill>
          </a:ln>
        </p:spPr>
        <p:txBody>
          <a:bodyPr wrap="square" rtlCol="0">
            <a:spAutoFit/>
          </a:bodyPr>
          <a:lstStyle/>
          <a:p>
            <a:r>
              <a:rPr lang="en-US" sz="2400" dirty="0" smtClean="0">
                <a:solidFill>
                  <a:schemeClr val="bg1"/>
                </a:solidFill>
                <a:latin typeface="+mn-lt"/>
              </a:rPr>
              <a:t>0z GFS: 		0.55</a:t>
            </a:r>
          </a:p>
          <a:p>
            <a:r>
              <a:rPr lang="en-US" sz="2400" dirty="0" smtClean="0">
                <a:solidFill>
                  <a:schemeClr val="bg1"/>
                </a:solidFill>
                <a:latin typeface="+mn-lt"/>
              </a:rPr>
              <a:t>0z GFSM: 		0.61</a:t>
            </a:r>
          </a:p>
          <a:p>
            <a:r>
              <a:rPr lang="en-US" sz="2400" dirty="0" smtClean="0">
                <a:solidFill>
                  <a:schemeClr val="bg1"/>
                </a:solidFill>
                <a:latin typeface="+mn-lt"/>
              </a:rPr>
              <a:t>6z GFSM: 		0.61</a:t>
            </a:r>
          </a:p>
          <a:p>
            <a:r>
              <a:rPr lang="en-US" sz="2400" dirty="0" smtClean="0">
                <a:solidFill>
                  <a:schemeClr val="bg1"/>
                </a:solidFill>
                <a:latin typeface="+mn-lt"/>
              </a:rPr>
              <a:t>GFS Super Ensemble: 	0.62</a:t>
            </a:r>
          </a:p>
          <a:p>
            <a:r>
              <a:rPr lang="en-US" sz="2400" dirty="0" smtClean="0">
                <a:solidFill>
                  <a:schemeClr val="bg1"/>
                </a:solidFill>
                <a:latin typeface="+mn-lt"/>
              </a:rPr>
              <a:t>Manual: 		0.65</a:t>
            </a:r>
            <a:endParaRPr lang="en-US" sz="2400" dirty="0">
              <a:solidFill>
                <a:schemeClr val="bg1"/>
              </a:solidFill>
              <a:latin typeface="+mn-lt"/>
            </a:endParaRPr>
          </a:p>
        </p:txBody>
      </p:sp>
      <p:sp>
        <p:nvSpPr>
          <p:cNvPr id="12" name="TextBox 11"/>
          <p:cNvSpPr txBox="1"/>
          <p:nvPr/>
        </p:nvSpPr>
        <p:spPr>
          <a:xfrm>
            <a:off x="5143500" y="4572000"/>
            <a:ext cx="3771900" cy="1938992"/>
          </a:xfrm>
          <a:prstGeom prst="rect">
            <a:avLst/>
          </a:prstGeom>
          <a:noFill/>
          <a:ln>
            <a:solidFill>
              <a:schemeClr val="bg1"/>
            </a:solidFill>
          </a:ln>
        </p:spPr>
        <p:txBody>
          <a:bodyPr wrap="square" rtlCol="0">
            <a:spAutoFit/>
          </a:bodyPr>
          <a:lstStyle/>
          <a:p>
            <a:r>
              <a:rPr lang="en-US" sz="2400" dirty="0" smtClean="0">
                <a:solidFill>
                  <a:schemeClr val="bg1"/>
                </a:solidFill>
                <a:latin typeface="+mn-lt"/>
              </a:rPr>
              <a:t>0z GFS: 	  	0.29</a:t>
            </a:r>
          </a:p>
          <a:p>
            <a:r>
              <a:rPr lang="en-US" sz="2400" dirty="0" smtClean="0">
                <a:solidFill>
                  <a:schemeClr val="bg1"/>
                </a:solidFill>
                <a:latin typeface="+mn-lt"/>
              </a:rPr>
              <a:t>0z GFSM: </a:t>
            </a:r>
            <a:r>
              <a:rPr lang="en-US" sz="2400" dirty="0">
                <a:solidFill>
                  <a:schemeClr val="bg1"/>
                </a:solidFill>
              </a:rPr>
              <a:t> </a:t>
            </a:r>
            <a:r>
              <a:rPr lang="en-US" sz="2400" dirty="0" smtClean="0">
                <a:solidFill>
                  <a:schemeClr val="bg1"/>
                </a:solidFill>
              </a:rPr>
              <a:t>		</a:t>
            </a:r>
            <a:r>
              <a:rPr lang="en-US" sz="2400" dirty="0" smtClean="0">
                <a:solidFill>
                  <a:schemeClr val="bg1"/>
                </a:solidFill>
                <a:latin typeface="+mn-lt"/>
              </a:rPr>
              <a:t>0.36</a:t>
            </a:r>
          </a:p>
          <a:p>
            <a:r>
              <a:rPr lang="en-US" sz="2400" dirty="0" smtClean="0">
                <a:solidFill>
                  <a:schemeClr val="bg1"/>
                </a:solidFill>
                <a:latin typeface="+mn-lt"/>
              </a:rPr>
              <a:t>6z GFSM: 		0.36</a:t>
            </a:r>
          </a:p>
          <a:p>
            <a:r>
              <a:rPr lang="en-US" sz="2400" dirty="0" smtClean="0">
                <a:solidFill>
                  <a:schemeClr val="bg1"/>
                </a:solidFill>
                <a:latin typeface="+mn-lt"/>
              </a:rPr>
              <a:t>Super Ensemble: 	0.37</a:t>
            </a:r>
          </a:p>
          <a:p>
            <a:r>
              <a:rPr lang="en-US" sz="2400" dirty="0" smtClean="0">
                <a:solidFill>
                  <a:schemeClr val="bg1"/>
                </a:solidFill>
                <a:latin typeface="+mn-lt"/>
              </a:rPr>
              <a:t>Manual: 		0.41</a:t>
            </a:r>
            <a:endParaRPr lang="en-US" sz="2400" dirty="0">
              <a:solidFill>
                <a:schemeClr val="bg1"/>
              </a:solidFill>
              <a:latin typeface="+mn-lt"/>
            </a:endParaRPr>
          </a:p>
        </p:txBody>
      </p:sp>
    </p:spTree>
    <p:extLst>
      <p:ext uri="{BB962C8B-B14F-4D97-AF65-F5344CB8AC3E}">
        <p14:creationId xmlns:p14="http://schemas.microsoft.com/office/powerpoint/2010/main" val="33532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290"/>
            <a:ext cx="8305800" cy="707886"/>
          </a:xfrm>
          <a:prstGeom prst="rect">
            <a:avLst/>
          </a:prstGeom>
          <a:noFill/>
        </p:spPr>
        <p:txBody>
          <a:bodyPr wrap="square" rtlCol="0">
            <a:spAutoFit/>
          </a:bodyPr>
          <a:lstStyle/>
          <a:p>
            <a:pPr algn="ctr"/>
            <a:r>
              <a:rPr lang="en-US" sz="4000" b="1" u="sng" dirty="0" smtClean="0">
                <a:solidFill>
                  <a:schemeClr val="bg1"/>
                </a:solidFill>
              </a:rPr>
              <a:t>Extended Range Outlooks – T/P RPSS </a:t>
            </a:r>
          </a:p>
        </p:txBody>
      </p:sp>
      <p:sp>
        <p:nvSpPr>
          <p:cNvPr id="10" name="TextBox 9"/>
          <p:cNvSpPr txBox="1"/>
          <p:nvPr/>
        </p:nvSpPr>
        <p:spPr>
          <a:xfrm>
            <a:off x="990600" y="838200"/>
            <a:ext cx="3276600" cy="461665"/>
          </a:xfrm>
          <a:prstGeom prst="rect">
            <a:avLst/>
          </a:prstGeom>
          <a:solidFill>
            <a:srgbClr val="0070C0"/>
          </a:solidFill>
          <a:ln>
            <a:noFill/>
          </a:ln>
        </p:spPr>
        <p:txBody>
          <a:bodyPr wrap="square" rtlCol="0">
            <a:spAutoFit/>
          </a:bodyPr>
          <a:lstStyle/>
          <a:p>
            <a:r>
              <a:rPr lang="en-US" sz="2400" b="1" dirty="0" smtClean="0">
                <a:solidFill>
                  <a:srgbClr val="FFFF00"/>
                </a:solidFill>
              </a:rPr>
              <a:t>Days 8-14 Temperature</a:t>
            </a:r>
            <a:endParaRPr lang="en-US" sz="2400" b="1" dirty="0">
              <a:solidFill>
                <a:srgbClr val="FFFF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9079909"/>
              </p:ext>
            </p:extLst>
          </p:nvPr>
        </p:nvGraphicFramePr>
        <p:xfrm>
          <a:off x="152400" y="5146344"/>
          <a:ext cx="4267200" cy="1483360"/>
        </p:xfrm>
        <a:graphic>
          <a:graphicData uri="http://schemas.openxmlformats.org/drawingml/2006/table">
            <a:tbl>
              <a:tblPr firstRow="1" bandRow="1">
                <a:tableStyleId>{073A0DAA-6AF3-43AB-8588-CEC1D06C72B9}</a:tableStyleId>
              </a:tblPr>
              <a:tblGrid>
                <a:gridCol w="1611426"/>
                <a:gridCol w="1913568"/>
                <a:gridCol w="742206"/>
              </a:tblGrid>
              <a:tr h="370840">
                <a:tc>
                  <a:txBody>
                    <a:bodyPr/>
                    <a:lstStyle/>
                    <a:p>
                      <a:r>
                        <a:rPr lang="en-US" dirty="0" smtClean="0"/>
                        <a:t>Outlook Type</a:t>
                      </a:r>
                      <a:endParaRPr lang="en-US" dirty="0"/>
                    </a:p>
                  </a:txBody>
                  <a:tcPr/>
                </a:tc>
                <a:tc>
                  <a:txBody>
                    <a:bodyPr/>
                    <a:lstStyle/>
                    <a:p>
                      <a:r>
                        <a:rPr lang="en-US" dirty="0" smtClean="0"/>
                        <a:t>Averaging Period</a:t>
                      </a:r>
                      <a:endParaRPr lang="en-US" dirty="0"/>
                    </a:p>
                  </a:txBody>
                  <a:tcPr/>
                </a:tc>
                <a:tc>
                  <a:txBody>
                    <a:bodyPr/>
                    <a:lstStyle/>
                    <a:p>
                      <a:r>
                        <a:rPr lang="en-US" dirty="0" smtClean="0"/>
                        <a:t>RPSS</a:t>
                      </a:r>
                      <a:endParaRPr lang="en-US" dirty="0"/>
                    </a:p>
                  </a:txBody>
                  <a:tcPr/>
                </a:tc>
              </a:tr>
              <a:tr h="370840">
                <a:tc>
                  <a:txBody>
                    <a:bodyPr/>
                    <a:lstStyle/>
                    <a:p>
                      <a:r>
                        <a:rPr lang="en-US" dirty="0" smtClean="0"/>
                        <a:t>Days 8-14</a:t>
                      </a:r>
                      <a:endParaRPr lang="en-US" dirty="0"/>
                    </a:p>
                  </a:txBody>
                  <a:tcPr/>
                </a:tc>
                <a:tc>
                  <a:txBody>
                    <a:bodyPr/>
                    <a:lstStyle/>
                    <a:p>
                      <a:r>
                        <a:rPr lang="en-US" dirty="0" smtClean="0"/>
                        <a:t>Past year</a:t>
                      </a:r>
                      <a:endParaRPr lang="en-US" dirty="0"/>
                    </a:p>
                  </a:txBody>
                  <a:tcPr/>
                </a:tc>
                <a:tc>
                  <a:txBody>
                    <a:bodyPr/>
                    <a:lstStyle/>
                    <a:p>
                      <a:r>
                        <a:rPr lang="en-US" dirty="0" smtClean="0"/>
                        <a:t>0.12</a:t>
                      </a:r>
                      <a:endParaRPr lang="en-US" dirty="0"/>
                    </a:p>
                  </a:txBody>
                  <a:tcPr/>
                </a:tc>
              </a:tr>
              <a:tr h="370840">
                <a:tc>
                  <a:txBody>
                    <a:bodyPr/>
                    <a:lstStyle/>
                    <a:p>
                      <a:r>
                        <a:rPr lang="en-US" dirty="0" smtClean="0"/>
                        <a:t>Days 6-10</a:t>
                      </a:r>
                      <a:endParaRPr lang="en-US" dirty="0"/>
                    </a:p>
                  </a:txBody>
                  <a:tcPr/>
                </a:tc>
                <a:tc>
                  <a:txBody>
                    <a:bodyPr/>
                    <a:lstStyle/>
                    <a:p>
                      <a:r>
                        <a:rPr lang="en-US" dirty="0" smtClean="0"/>
                        <a:t>Past year</a:t>
                      </a:r>
                      <a:endParaRPr lang="en-US" dirty="0"/>
                    </a:p>
                  </a:txBody>
                  <a:tcPr/>
                </a:tc>
                <a:tc>
                  <a:txBody>
                    <a:bodyPr/>
                    <a:lstStyle/>
                    <a:p>
                      <a:r>
                        <a:rPr lang="en-US" dirty="0" smtClean="0"/>
                        <a:t>0.21</a:t>
                      </a:r>
                      <a:endParaRPr lang="en-US" dirty="0"/>
                    </a:p>
                  </a:txBody>
                  <a:tcPr/>
                </a:tc>
              </a:tr>
              <a:tr h="370840">
                <a:tc>
                  <a:txBody>
                    <a:bodyPr/>
                    <a:lstStyle/>
                    <a:p>
                      <a:r>
                        <a:rPr lang="en-US" dirty="0" smtClean="0"/>
                        <a:t>Days</a:t>
                      </a:r>
                      <a:r>
                        <a:rPr lang="en-US" baseline="0" dirty="0" smtClean="0"/>
                        <a:t> 8-14</a:t>
                      </a:r>
                      <a:endParaRPr lang="en-US" dirty="0"/>
                    </a:p>
                  </a:txBody>
                  <a:tcPr/>
                </a:tc>
                <a:tc>
                  <a:txBody>
                    <a:bodyPr/>
                    <a:lstStyle/>
                    <a:p>
                      <a:r>
                        <a:rPr lang="en-US" dirty="0" smtClean="0"/>
                        <a:t>2008-2013</a:t>
                      </a:r>
                      <a:endParaRPr lang="en-US" dirty="0"/>
                    </a:p>
                  </a:txBody>
                  <a:tcPr/>
                </a:tc>
                <a:tc>
                  <a:txBody>
                    <a:bodyPr/>
                    <a:lstStyle/>
                    <a:p>
                      <a:r>
                        <a:rPr lang="en-US" dirty="0" smtClean="0"/>
                        <a:t>0.05</a:t>
                      </a:r>
                      <a:endParaRPr lang="en-US" dirty="0"/>
                    </a:p>
                  </a:txBody>
                  <a:tcPr/>
                </a:tc>
              </a:tr>
            </a:tbl>
          </a:graphicData>
        </a:graphic>
      </p:graphicFrame>
      <p:sp>
        <p:nvSpPr>
          <p:cNvPr id="12" name="TextBox 11"/>
          <p:cNvSpPr txBox="1"/>
          <p:nvPr/>
        </p:nvSpPr>
        <p:spPr>
          <a:xfrm>
            <a:off x="5480803" y="838200"/>
            <a:ext cx="3126946" cy="461665"/>
          </a:xfrm>
          <a:prstGeom prst="rect">
            <a:avLst/>
          </a:prstGeom>
          <a:solidFill>
            <a:srgbClr val="0070C0"/>
          </a:solidFill>
          <a:ln>
            <a:noFill/>
          </a:ln>
        </p:spPr>
        <p:txBody>
          <a:bodyPr wrap="none" rtlCol="0">
            <a:spAutoFit/>
          </a:bodyPr>
          <a:lstStyle/>
          <a:p>
            <a:r>
              <a:rPr lang="en-US" sz="2400" b="1" dirty="0" smtClean="0">
                <a:solidFill>
                  <a:srgbClr val="FFFF00"/>
                </a:solidFill>
              </a:rPr>
              <a:t>Days 8-14 Precipitation</a:t>
            </a:r>
            <a:endParaRPr lang="en-US" sz="2400" b="1" dirty="0">
              <a:solidFill>
                <a:srgbClr val="FFFF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126896298"/>
              </p:ext>
            </p:extLst>
          </p:nvPr>
        </p:nvGraphicFramePr>
        <p:xfrm>
          <a:off x="4572000" y="5146040"/>
          <a:ext cx="4343402" cy="1483360"/>
        </p:xfrm>
        <a:graphic>
          <a:graphicData uri="http://schemas.openxmlformats.org/drawingml/2006/table">
            <a:tbl>
              <a:tblPr firstRow="1" bandRow="1">
                <a:tableStyleId>{073A0DAA-6AF3-43AB-8588-CEC1D06C72B9}</a:tableStyleId>
              </a:tblPr>
              <a:tblGrid>
                <a:gridCol w="1583643"/>
                <a:gridCol w="1880576"/>
                <a:gridCol w="879183"/>
              </a:tblGrid>
              <a:tr h="370840">
                <a:tc>
                  <a:txBody>
                    <a:bodyPr/>
                    <a:lstStyle/>
                    <a:p>
                      <a:r>
                        <a:rPr lang="en-US" dirty="0" smtClean="0"/>
                        <a:t>Outlook Type </a:t>
                      </a:r>
                      <a:endParaRPr lang="en-US" dirty="0"/>
                    </a:p>
                  </a:txBody>
                  <a:tcPr/>
                </a:tc>
                <a:tc>
                  <a:txBody>
                    <a:bodyPr/>
                    <a:lstStyle/>
                    <a:p>
                      <a:r>
                        <a:rPr lang="en-US" dirty="0" smtClean="0"/>
                        <a:t>Averaging Period</a:t>
                      </a:r>
                      <a:endParaRPr lang="en-US" dirty="0"/>
                    </a:p>
                  </a:txBody>
                  <a:tcPr/>
                </a:tc>
                <a:tc>
                  <a:txBody>
                    <a:bodyPr/>
                    <a:lstStyle/>
                    <a:p>
                      <a:r>
                        <a:rPr lang="en-US" dirty="0" smtClean="0"/>
                        <a:t>RPSS</a:t>
                      </a:r>
                      <a:endParaRPr lang="en-US" dirty="0"/>
                    </a:p>
                  </a:txBody>
                  <a:tcPr/>
                </a:tc>
              </a:tr>
              <a:tr h="370840">
                <a:tc>
                  <a:txBody>
                    <a:bodyPr/>
                    <a:lstStyle/>
                    <a:p>
                      <a:r>
                        <a:rPr lang="en-US" dirty="0" smtClean="0"/>
                        <a:t>Days 8-14</a:t>
                      </a:r>
                      <a:endParaRPr lang="en-US" dirty="0"/>
                    </a:p>
                  </a:txBody>
                  <a:tcPr/>
                </a:tc>
                <a:tc>
                  <a:txBody>
                    <a:bodyPr/>
                    <a:lstStyle/>
                    <a:p>
                      <a:r>
                        <a:rPr lang="en-US" dirty="0" smtClean="0"/>
                        <a:t>Past year</a:t>
                      </a:r>
                      <a:endParaRPr lang="en-US" dirty="0"/>
                    </a:p>
                  </a:txBody>
                  <a:tcPr/>
                </a:tc>
                <a:tc>
                  <a:txBody>
                    <a:bodyPr/>
                    <a:lstStyle/>
                    <a:p>
                      <a:r>
                        <a:rPr lang="en-US" dirty="0" smtClean="0"/>
                        <a:t>0.05</a:t>
                      </a:r>
                      <a:endParaRPr lang="en-US" dirty="0"/>
                    </a:p>
                  </a:txBody>
                  <a:tcPr/>
                </a:tc>
              </a:tr>
              <a:tr h="370840">
                <a:tc>
                  <a:txBody>
                    <a:bodyPr/>
                    <a:lstStyle/>
                    <a:p>
                      <a:r>
                        <a:rPr lang="en-US" dirty="0" smtClean="0"/>
                        <a:t>Days 6-10</a:t>
                      </a:r>
                      <a:endParaRPr lang="en-US" dirty="0"/>
                    </a:p>
                  </a:txBody>
                  <a:tcPr/>
                </a:tc>
                <a:tc>
                  <a:txBody>
                    <a:bodyPr/>
                    <a:lstStyle/>
                    <a:p>
                      <a:r>
                        <a:rPr lang="en-US" dirty="0" smtClean="0"/>
                        <a:t>Past year</a:t>
                      </a:r>
                      <a:endParaRPr lang="en-US" dirty="0"/>
                    </a:p>
                  </a:txBody>
                  <a:tcPr/>
                </a:tc>
                <a:tc>
                  <a:txBody>
                    <a:bodyPr/>
                    <a:lstStyle/>
                    <a:p>
                      <a:r>
                        <a:rPr lang="en-US" dirty="0" smtClean="0"/>
                        <a:t>0.09</a:t>
                      </a:r>
                      <a:endParaRPr lang="en-US" dirty="0"/>
                    </a:p>
                  </a:txBody>
                  <a:tcPr/>
                </a:tc>
              </a:tr>
              <a:tr h="370840">
                <a:tc>
                  <a:txBody>
                    <a:bodyPr/>
                    <a:lstStyle/>
                    <a:p>
                      <a:r>
                        <a:rPr lang="en-US" dirty="0" smtClean="0"/>
                        <a:t>Days</a:t>
                      </a:r>
                      <a:r>
                        <a:rPr lang="en-US" baseline="0" dirty="0" smtClean="0"/>
                        <a:t> 8-14</a:t>
                      </a:r>
                      <a:endParaRPr lang="en-US" dirty="0"/>
                    </a:p>
                  </a:txBody>
                  <a:tcPr/>
                </a:tc>
                <a:tc>
                  <a:txBody>
                    <a:bodyPr/>
                    <a:lstStyle/>
                    <a:p>
                      <a:r>
                        <a:rPr lang="en-US" dirty="0" smtClean="0"/>
                        <a:t>2008-2013</a:t>
                      </a:r>
                      <a:endParaRPr lang="en-US" dirty="0"/>
                    </a:p>
                  </a:txBody>
                  <a:tcPr/>
                </a:tc>
                <a:tc>
                  <a:txBody>
                    <a:bodyPr/>
                    <a:lstStyle/>
                    <a:p>
                      <a:r>
                        <a:rPr lang="en-US" dirty="0" smtClean="0"/>
                        <a:t>0.03</a:t>
                      </a:r>
                      <a:endParaRPr lang="en-US" dirty="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56010"/>
            <a:ext cx="4574772" cy="332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1562631"/>
            <a:ext cx="4565650" cy="33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3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13" y="1190463"/>
            <a:ext cx="4538601" cy="277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399" y="12290"/>
            <a:ext cx="8160805" cy="707886"/>
          </a:xfrm>
          <a:prstGeom prst="rect">
            <a:avLst/>
          </a:prstGeom>
          <a:noFill/>
        </p:spPr>
        <p:txBody>
          <a:bodyPr wrap="square" rtlCol="0">
            <a:spAutoFit/>
          </a:bodyPr>
          <a:lstStyle/>
          <a:p>
            <a:pPr algn="ctr"/>
            <a:r>
              <a:rPr lang="en-US" sz="4000" b="1" u="sng" dirty="0" smtClean="0">
                <a:solidFill>
                  <a:schemeClr val="bg1"/>
                </a:solidFill>
              </a:rPr>
              <a:t>Extended Range Outlooks – T/P RPSS</a:t>
            </a:r>
          </a:p>
        </p:txBody>
      </p:sp>
      <p:sp>
        <p:nvSpPr>
          <p:cNvPr id="6" name="TextBox 5"/>
          <p:cNvSpPr txBox="1"/>
          <p:nvPr/>
        </p:nvSpPr>
        <p:spPr>
          <a:xfrm>
            <a:off x="2514600" y="685800"/>
            <a:ext cx="1828800" cy="461665"/>
          </a:xfrm>
          <a:prstGeom prst="rect">
            <a:avLst/>
          </a:prstGeom>
          <a:solidFill>
            <a:srgbClr val="0070C0"/>
          </a:solidFill>
          <a:ln>
            <a:noFill/>
          </a:ln>
        </p:spPr>
        <p:txBody>
          <a:bodyPr wrap="square" rtlCol="0">
            <a:spAutoFit/>
          </a:bodyPr>
          <a:lstStyle/>
          <a:p>
            <a:r>
              <a:rPr lang="en-US" sz="2400" b="1" dirty="0" smtClean="0">
                <a:solidFill>
                  <a:srgbClr val="FFFF00"/>
                </a:solidFill>
              </a:rPr>
              <a:t>Temperature</a:t>
            </a:r>
            <a:endParaRPr lang="en-US" sz="2400" b="1" dirty="0">
              <a:solidFill>
                <a:srgbClr val="FFFF00"/>
              </a:solidFill>
            </a:endParaRPr>
          </a:p>
        </p:txBody>
      </p:sp>
      <p:sp>
        <p:nvSpPr>
          <p:cNvPr id="7" name="TextBox 6"/>
          <p:cNvSpPr txBox="1"/>
          <p:nvPr/>
        </p:nvSpPr>
        <p:spPr>
          <a:xfrm>
            <a:off x="4800600" y="685800"/>
            <a:ext cx="1819985" cy="461665"/>
          </a:xfrm>
          <a:prstGeom prst="rect">
            <a:avLst/>
          </a:prstGeom>
          <a:solidFill>
            <a:srgbClr val="0070C0"/>
          </a:solidFill>
          <a:ln>
            <a:noFill/>
          </a:ln>
        </p:spPr>
        <p:txBody>
          <a:bodyPr wrap="none" rtlCol="0">
            <a:spAutoFit/>
          </a:bodyPr>
          <a:lstStyle/>
          <a:p>
            <a:r>
              <a:rPr lang="en-US" sz="2400" b="1" dirty="0" smtClean="0">
                <a:solidFill>
                  <a:srgbClr val="FFFF00"/>
                </a:solidFill>
              </a:rPr>
              <a:t>Precipitation</a:t>
            </a:r>
            <a:endParaRPr lang="en-US" sz="2400" b="1" dirty="0">
              <a:solidFill>
                <a:srgbClr val="FFFF00"/>
              </a:solidFill>
            </a:endParaRPr>
          </a:p>
        </p:txBody>
      </p:sp>
      <p:sp>
        <p:nvSpPr>
          <p:cNvPr id="10" name="TextBox 9"/>
          <p:cNvSpPr txBox="1"/>
          <p:nvPr/>
        </p:nvSpPr>
        <p:spPr>
          <a:xfrm>
            <a:off x="6764386" y="709940"/>
            <a:ext cx="2320828"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Scott Handel</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0064"/>
            <a:ext cx="4572000" cy="279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065664"/>
            <a:ext cx="4572001" cy="279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813" y="4080208"/>
            <a:ext cx="4548187" cy="277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513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290"/>
            <a:ext cx="8229600" cy="707886"/>
          </a:xfrm>
          <a:prstGeom prst="rect">
            <a:avLst/>
          </a:prstGeom>
          <a:noFill/>
        </p:spPr>
        <p:txBody>
          <a:bodyPr wrap="square" rtlCol="0">
            <a:spAutoFit/>
          </a:bodyPr>
          <a:lstStyle/>
          <a:p>
            <a:pPr algn="ctr"/>
            <a:r>
              <a:rPr lang="en-US" sz="4000" b="1" u="sng" dirty="0" smtClean="0">
                <a:solidFill>
                  <a:schemeClr val="bg1"/>
                </a:solidFill>
              </a:rPr>
              <a:t>Extended Range Outlooks - Reliability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80" t="8138" r="14319" b="11319"/>
          <a:stretch/>
        </p:blipFill>
        <p:spPr>
          <a:xfrm>
            <a:off x="0" y="1447800"/>
            <a:ext cx="4572000" cy="306866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26" t="8138" r="15025" b="11319"/>
          <a:stretch/>
        </p:blipFill>
        <p:spPr>
          <a:xfrm>
            <a:off x="4680539" y="1447800"/>
            <a:ext cx="4460489" cy="3068664"/>
          </a:xfrm>
          <a:prstGeom prst="rect">
            <a:avLst/>
          </a:prstGeom>
        </p:spPr>
      </p:pic>
      <p:sp>
        <p:nvSpPr>
          <p:cNvPr id="12" name="TextBox 11"/>
          <p:cNvSpPr txBox="1"/>
          <p:nvPr/>
        </p:nvSpPr>
        <p:spPr>
          <a:xfrm>
            <a:off x="76200" y="4572000"/>
            <a:ext cx="8991600" cy="523220"/>
          </a:xfrm>
          <a:prstGeom prst="rect">
            <a:avLst/>
          </a:prstGeom>
          <a:solidFill>
            <a:schemeClr val="tx1"/>
          </a:solidFill>
          <a:ln>
            <a:solidFill>
              <a:schemeClr val="tx1"/>
            </a:solidFill>
          </a:ln>
        </p:spPr>
        <p:txBody>
          <a:bodyPr wrap="square" rtlCol="0">
            <a:spAutoFit/>
          </a:bodyPr>
          <a:lstStyle/>
          <a:p>
            <a:r>
              <a:rPr lang="en-US" sz="2800" u="sng" dirty="0" smtClean="0">
                <a:solidFill>
                  <a:schemeClr val="bg1"/>
                </a:solidFill>
              </a:rPr>
              <a:t>Categories</a:t>
            </a:r>
            <a:r>
              <a:rPr lang="en-US" sz="2800" dirty="0" smtClean="0">
                <a:solidFill>
                  <a:schemeClr val="bg1"/>
                </a:solidFill>
              </a:rPr>
              <a:t> </a:t>
            </a:r>
            <a:r>
              <a:rPr lang="en-US" sz="2800" dirty="0" smtClean="0">
                <a:solidFill>
                  <a:schemeClr val="bg1"/>
                </a:solidFill>
                <a:sym typeface="Wingdings" panose="05000000000000000000" pitchFamily="2" charset="2"/>
              </a:rPr>
              <a:t> </a:t>
            </a:r>
            <a:r>
              <a:rPr lang="en-US" sz="2800" dirty="0" smtClean="0">
                <a:solidFill>
                  <a:schemeClr val="bg1"/>
                </a:solidFill>
              </a:rPr>
              <a:t>Above: </a:t>
            </a:r>
            <a:r>
              <a:rPr lang="en-US" sz="2800" b="1" dirty="0" smtClean="0">
                <a:solidFill>
                  <a:srgbClr val="FF0000"/>
                </a:solidFill>
              </a:rPr>
              <a:t>Red</a:t>
            </a:r>
            <a:r>
              <a:rPr lang="en-US" sz="2800" dirty="0" smtClean="0">
                <a:solidFill>
                  <a:schemeClr val="bg1"/>
                </a:solidFill>
              </a:rPr>
              <a:t>, Below: </a:t>
            </a:r>
            <a:r>
              <a:rPr lang="en-US" sz="2800" b="1" dirty="0" smtClean="0">
                <a:solidFill>
                  <a:srgbClr val="0070C0"/>
                </a:solidFill>
              </a:rPr>
              <a:t>Blue</a:t>
            </a:r>
            <a:r>
              <a:rPr lang="en-US" sz="2800" dirty="0" smtClean="0">
                <a:solidFill>
                  <a:schemeClr val="bg1"/>
                </a:solidFill>
              </a:rPr>
              <a:t>, Near: </a:t>
            </a:r>
            <a:r>
              <a:rPr lang="en-US" sz="2800" b="1" dirty="0" smtClean="0">
                <a:solidFill>
                  <a:srgbClr val="FFC000"/>
                </a:solidFill>
              </a:rPr>
              <a:t>Yellow</a:t>
            </a:r>
            <a:endParaRPr lang="en-US" sz="2800" b="1" dirty="0">
              <a:solidFill>
                <a:srgbClr val="FFC000"/>
              </a:solidFill>
            </a:endParaRPr>
          </a:p>
        </p:txBody>
      </p:sp>
      <p:sp>
        <p:nvSpPr>
          <p:cNvPr id="10" name="TextBox 9"/>
          <p:cNvSpPr txBox="1"/>
          <p:nvPr/>
        </p:nvSpPr>
        <p:spPr>
          <a:xfrm>
            <a:off x="990600" y="838200"/>
            <a:ext cx="3276600" cy="461665"/>
          </a:xfrm>
          <a:prstGeom prst="rect">
            <a:avLst/>
          </a:prstGeom>
          <a:solidFill>
            <a:srgbClr val="0070C0"/>
          </a:solidFill>
          <a:ln>
            <a:noFill/>
          </a:ln>
        </p:spPr>
        <p:txBody>
          <a:bodyPr wrap="square" rtlCol="0">
            <a:spAutoFit/>
          </a:bodyPr>
          <a:lstStyle/>
          <a:p>
            <a:r>
              <a:rPr lang="en-US" sz="2400" b="1" dirty="0" smtClean="0">
                <a:solidFill>
                  <a:srgbClr val="FFFF00"/>
                </a:solidFill>
              </a:rPr>
              <a:t>Days 8-14 Temperature</a:t>
            </a:r>
            <a:endParaRPr lang="en-US" sz="2400" b="1" dirty="0">
              <a:solidFill>
                <a:srgbClr val="FFFF00"/>
              </a:solidFill>
            </a:endParaRPr>
          </a:p>
        </p:txBody>
      </p:sp>
      <p:sp>
        <p:nvSpPr>
          <p:cNvPr id="11" name="TextBox 10"/>
          <p:cNvSpPr txBox="1"/>
          <p:nvPr/>
        </p:nvSpPr>
        <p:spPr>
          <a:xfrm>
            <a:off x="5480803" y="838200"/>
            <a:ext cx="3126946" cy="461665"/>
          </a:xfrm>
          <a:prstGeom prst="rect">
            <a:avLst/>
          </a:prstGeom>
          <a:solidFill>
            <a:srgbClr val="0070C0"/>
          </a:solidFill>
          <a:ln>
            <a:noFill/>
          </a:ln>
        </p:spPr>
        <p:txBody>
          <a:bodyPr wrap="none" rtlCol="0">
            <a:spAutoFit/>
          </a:bodyPr>
          <a:lstStyle/>
          <a:p>
            <a:r>
              <a:rPr lang="en-US" sz="2400" b="1" dirty="0" smtClean="0">
                <a:solidFill>
                  <a:srgbClr val="FFFF00"/>
                </a:solidFill>
              </a:rPr>
              <a:t>Days 8-14 Precipitation</a:t>
            </a:r>
            <a:endParaRPr lang="en-US" sz="2400" b="1" dirty="0">
              <a:solidFill>
                <a:srgbClr val="FFFF00"/>
              </a:solidFill>
            </a:endParaRPr>
          </a:p>
        </p:txBody>
      </p:sp>
    </p:spTree>
    <p:extLst>
      <p:ext uri="{BB962C8B-B14F-4D97-AF65-F5344CB8AC3E}">
        <p14:creationId xmlns:p14="http://schemas.microsoft.com/office/powerpoint/2010/main" val="314055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6" y="640997"/>
            <a:ext cx="5451144" cy="39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Monthly and Seasonal Outlooks – HSS</a:t>
            </a:r>
          </a:p>
        </p:txBody>
      </p:sp>
      <p:graphicFrame>
        <p:nvGraphicFramePr>
          <p:cNvPr id="5" name="Table 4"/>
          <p:cNvGraphicFramePr>
            <a:graphicFrameLocks noGrp="1"/>
          </p:cNvGraphicFramePr>
          <p:nvPr>
            <p:extLst>
              <p:ext uri="{D42A27DB-BD31-4B8C-83A1-F6EECF244321}">
                <p14:modId xmlns:p14="http://schemas.microsoft.com/office/powerpoint/2010/main" val="446140963"/>
              </p:ext>
            </p:extLst>
          </p:nvPr>
        </p:nvGraphicFramePr>
        <p:xfrm>
          <a:off x="2209800" y="4648200"/>
          <a:ext cx="6705600" cy="2133600"/>
        </p:xfrm>
        <a:graphic>
          <a:graphicData uri="http://schemas.openxmlformats.org/drawingml/2006/table">
            <a:tbl>
              <a:tblPr firstRow="1" bandRow="1">
                <a:tableStyleId>{073A0DAA-6AF3-43AB-8588-CEC1D06C72B9}</a:tableStyleId>
              </a:tblPr>
              <a:tblGrid>
                <a:gridCol w="2705768"/>
                <a:gridCol w="2941052"/>
                <a:gridCol w="1058780"/>
              </a:tblGrid>
              <a:tr h="417858">
                <a:tc>
                  <a:txBody>
                    <a:bodyPr/>
                    <a:lstStyle/>
                    <a:p>
                      <a:r>
                        <a:rPr lang="en-US" sz="2200" dirty="0" smtClean="0"/>
                        <a:t>Outlook Type</a:t>
                      </a:r>
                      <a:endParaRPr lang="en-US" sz="2200" dirty="0"/>
                    </a:p>
                  </a:txBody>
                  <a:tcPr/>
                </a:tc>
                <a:tc>
                  <a:txBody>
                    <a:bodyPr/>
                    <a:lstStyle/>
                    <a:p>
                      <a:r>
                        <a:rPr lang="en-US" sz="2200" dirty="0" smtClean="0"/>
                        <a:t>Averaging Period</a:t>
                      </a:r>
                      <a:endParaRPr lang="en-US" sz="2200" dirty="0"/>
                    </a:p>
                  </a:txBody>
                  <a:tcPr/>
                </a:tc>
                <a:tc>
                  <a:txBody>
                    <a:bodyPr/>
                    <a:lstStyle/>
                    <a:p>
                      <a:r>
                        <a:rPr lang="en-US" sz="2200" dirty="0" smtClean="0"/>
                        <a:t>HSS</a:t>
                      </a:r>
                      <a:endParaRPr lang="en-US" sz="2200" dirty="0"/>
                    </a:p>
                  </a:txBody>
                  <a:tcPr/>
                </a:tc>
              </a:tr>
              <a:tr h="417858">
                <a:tc>
                  <a:txBody>
                    <a:bodyPr/>
                    <a:lstStyle/>
                    <a:p>
                      <a:r>
                        <a:rPr lang="en-US" sz="2200" dirty="0" smtClean="0"/>
                        <a:t>Seasonal</a:t>
                      </a:r>
                      <a:endParaRPr lang="en-US" sz="2200" dirty="0"/>
                    </a:p>
                  </a:txBody>
                  <a:tcPr/>
                </a:tc>
                <a:tc>
                  <a:txBody>
                    <a:bodyPr/>
                    <a:lstStyle/>
                    <a:p>
                      <a:r>
                        <a:rPr lang="en-US" sz="2200" dirty="0" smtClean="0"/>
                        <a:t>6/2013-9/2014</a:t>
                      </a:r>
                      <a:endParaRPr lang="en-US" sz="2200" dirty="0"/>
                    </a:p>
                  </a:txBody>
                  <a:tcPr/>
                </a:tc>
                <a:tc>
                  <a:txBody>
                    <a:bodyPr/>
                    <a:lstStyle/>
                    <a:p>
                      <a:r>
                        <a:rPr lang="en-US" sz="2200" dirty="0" smtClean="0"/>
                        <a:t>10.5</a:t>
                      </a:r>
                      <a:endParaRPr lang="en-US" sz="2200" dirty="0"/>
                    </a:p>
                  </a:txBody>
                  <a:tcPr/>
                </a:tc>
              </a:tr>
              <a:tr h="417858">
                <a:tc>
                  <a:txBody>
                    <a:bodyPr/>
                    <a:lstStyle/>
                    <a:p>
                      <a:r>
                        <a:rPr lang="en-US" sz="2200" dirty="0" smtClean="0"/>
                        <a:t>Monthly</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6/2013-9/2014</a:t>
                      </a:r>
                    </a:p>
                  </a:txBody>
                  <a:tcPr/>
                </a:tc>
                <a:tc>
                  <a:txBody>
                    <a:bodyPr/>
                    <a:lstStyle/>
                    <a:p>
                      <a:r>
                        <a:rPr lang="en-US" sz="2200" dirty="0" smtClean="0"/>
                        <a:t>20.7</a:t>
                      </a:r>
                      <a:endParaRPr lang="en-US" sz="2200" dirty="0"/>
                    </a:p>
                  </a:txBody>
                  <a:tcPr/>
                </a:tc>
              </a:tr>
              <a:tr h="417858">
                <a:tc>
                  <a:txBody>
                    <a:bodyPr/>
                    <a:lstStyle/>
                    <a:p>
                      <a:r>
                        <a:rPr lang="en-US" sz="2200" dirty="0" smtClean="0"/>
                        <a:t>Revised Monthly</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6/2013-9/2014</a:t>
                      </a:r>
                    </a:p>
                  </a:txBody>
                  <a:tcPr/>
                </a:tc>
                <a:tc>
                  <a:txBody>
                    <a:bodyPr/>
                    <a:lstStyle/>
                    <a:p>
                      <a:r>
                        <a:rPr lang="en-US" sz="2200" dirty="0" smtClean="0"/>
                        <a:t>31.7</a:t>
                      </a:r>
                      <a:endParaRPr lang="en-US" sz="2200" dirty="0"/>
                    </a:p>
                  </a:txBody>
                  <a:tcPr/>
                </a:tc>
              </a:tr>
              <a:tr h="417858">
                <a:tc>
                  <a:txBody>
                    <a:bodyPr/>
                    <a:lstStyle/>
                    <a:p>
                      <a:r>
                        <a:rPr lang="en-US" sz="2200" dirty="0" smtClean="0"/>
                        <a:t>Seasonal</a:t>
                      </a:r>
                      <a:endParaRPr lang="en-US" sz="2200" dirty="0"/>
                    </a:p>
                  </a:txBody>
                  <a:tcPr/>
                </a:tc>
                <a:tc>
                  <a:txBody>
                    <a:bodyPr/>
                    <a:lstStyle/>
                    <a:p>
                      <a:r>
                        <a:rPr lang="en-US" sz="2200" dirty="0" smtClean="0"/>
                        <a:t>1995-5/2013</a:t>
                      </a:r>
                      <a:endParaRPr lang="en-US" sz="2200" dirty="0"/>
                    </a:p>
                  </a:txBody>
                  <a:tcPr/>
                </a:tc>
                <a:tc>
                  <a:txBody>
                    <a:bodyPr/>
                    <a:lstStyle/>
                    <a:p>
                      <a:r>
                        <a:rPr lang="en-US" sz="2200" dirty="0" smtClean="0"/>
                        <a:t>23.6</a:t>
                      </a:r>
                      <a:endParaRPr lang="en-US" sz="2200" dirty="0"/>
                    </a:p>
                  </a:txBody>
                  <a:tcPr/>
                </a:tc>
              </a:tr>
            </a:tbl>
          </a:graphicData>
        </a:graphic>
      </p:graphicFrame>
      <p:sp>
        <p:nvSpPr>
          <p:cNvPr id="8" name="TextBox 7"/>
          <p:cNvSpPr txBox="1"/>
          <p:nvPr/>
        </p:nvSpPr>
        <p:spPr>
          <a:xfrm>
            <a:off x="741428" y="1268628"/>
            <a:ext cx="2230371" cy="523220"/>
          </a:xfrm>
          <a:prstGeom prst="rect">
            <a:avLst/>
          </a:prstGeom>
          <a:solidFill>
            <a:srgbClr val="0070C0"/>
          </a:solidFill>
          <a:ln>
            <a:noFill/>
          </a:ln>
        </p:spPr>
        <p:txBody>
          <a:bodyPr wrap="square" rtlCol="0">
            <a:spAutoFit/>
          </a:bodyPr>
          <a:lstStyle/>
          <a:p>
            <a:r>
              <a:rPr lang="en-US" sz="2800" b="1" dirty="0" smtClean="0">
                <a:solidFill>
                  <a:srgbClr val="FFFF00"/>
                </a:solidFill>
              </a:rPr>
              <a:t>Temperature</a:t>
            </a:r>
            <a:endParaRPr lang="en-US" sz="2800" b="1" dirty="0">
              <a:solidFill>
                <a:srgbClr val="FFFF00"/>
              </a:solidFill>
            </a:endParaRPr>
          </a:p>
        </p:txBody>
      </p:sp>
    </p:spTree>
    <p:extLst>
      <p:ext uri="{BB962C8B-B14F-4D97-AF65-F5344CB8AC3E}">
        <p14:creationId xmlns:p14="http://schemas.microsoft.com/office/powerpoint/2010/main" val="2492792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6" y="650544"/>
            <a:ext cx="5451144" cy="39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Monthly and Seasonal Outlooks – HSS</a:t>
            </a:r>
          </a:p>
        </p:txBody>
      </p:sp>
      <p:graphicFrame>
        <p:nvGraphicFramePr>
          <p:cNvPr id="6" name="Table 5"/>
          <p:cNvGraphicFramePr>
            <a:graphicFrameLocks noGrp="1"/>
          </p:cNvGraphicFramePr>
          <p:nvPr>
            <p:extLst>
              <p:ext uri="{D42A27DB-BD31-4B8C-83A1-F6EECF244321}">
                <p14:modId xmlns:p14="http://schemas.microsoft.com/office/powerpoint/2010/main" val="802866317"/>
              </p:ext>
            </p:extLst>
          </p:nvPr>
        </p:nvGraphicFramePr>
        <p:xfrm>
          <a:off x="2286000" y="4648200"/>
          <a:ext cx="6705600" cy="2133600"/>
        </p:xfrm>
        <a:graphic>
          <a:graphicData uri="http://schemas.openxmlformats.org/drawingml/2006/table">
            <a:tbl>
              <a:tblPr firstRow="1" bandRow="1">
                <a:tableStyleId>{073A0DAA-6AF3-43AB-8588-CEC1D06C72B9}</a:tableStyleId>
              </a:tblPr>
              <a:tblGrid>
                <a:gridCol w="2705768"/>
                <a:gridCol w="2941052"/>
                <a:gridCol w="1058780"/>
              </a:tblGrid>
              <a:tr h="417858">
                <a:tc>
                  <a:txBody>
                    <a:bodyPr/>
                    <a:lstStyle/>
                    <a:p>
                      <a:r>
                        <a:rPr lang="en-US" sz="2200" dirty="0" smtClean="0"/>
                        <a:t>Outlook Type</a:t>
                      </a:r>
                      <a:endParaRPr lang="en-US" sz="2200" dirty="0"/>
                    </a:p>
                  </a:txBody>
                  <a:tcPr/>
                </a:tc>
                <a:tc>
                  <a:txBody>
                    <a:bodyPr/>
                    <a:lstStyle/>
                    <a:p>
                      <a:r>
                        <a:rPr lang="en-US" sz="2200" dirty="0" smtClean="0"/>
                        <a:t>Averaging Period</a:t>
                      </a:r>
                      <a:endParaRPr lang="en-US" sz="2200" dirty="0"/>
                    </a:p>
                  </a:txBody>
                  <a:tcPr/>
                </a:tc>
                <a:tc>
                  <a:txBody>
                    <a:bodyPr/>
                    <a:lstStyle/>
                    <a:p>
                      <a:r>
                        <a:rPr lang="en-US" sz="2200" dirty="0" smtClean="0"/>
                        <a:t>HSS</a:t>
                      </a:r>
                      <a:endParaRPr lang="en-US" sz="2200" dirty="0"/>
                    </a:p>
                  </a:txBody>
                  <a:tcPr/>
                </a:tc>
              </a:tr>
              <a:tr h="417858">
                <a:tc>
                  <a:txBody>
                    <a:bodyPr/>
                    <a:lstStyle/>
                    <a:p>
                      <a:r>
                        <a:rPr lang="en-US" sz="2200" dirty="0" smtClean="0"/>
                        <a:t>Seasonal</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10/2013-9/2014</a:t>
                      </a:r>
                    </a:p>
                  </a:txBody>
                  <a:tcPr/>
                </a:tc>
                <a:tc>
                  <a:txBody>
                    <a:bodyPr/>
                    <a:lstStyle/>
                    <a:p>
                      <a:r>
                        <a:rPr lang="en-US" sz="2200" dirty="0" smtClean="0"/>
                        <a:t>20.0</a:t>
                      </a:r>
                      <a:endParaRPr lang="en-US" sz="2200" dirty="0"/>
                    </a:p>
                  </a:txBody>
                  <a:tcPr/>
                </a:tc>
              </a:tr>
              <a:tr h="417858">
                <a:tc>
                  <a:txBody>
                    <a:bodyPr/>
                    <a:lstStyle/>
                    <a:p>
                      <a:r>
                        <a:rPr lang="en-US" sz="2200" dirty="0" smtClean="0"/>
                        <a:t>Monthly</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10/2013-9/2014</a:t>
                      </a:r>
                    </a:p>
                  </a:txBody>
                  <a:tcPr/>
                </a:tc>
                <a:tc>
                  <a:txBody>
                    <a:bodyPr/>
                    <a:lstStyle/>
                    <a:p>
                      <a:r>
                        <a:rPr lang="en-US" sz="2200" dirty="0" smtClean="0"/>
                        <a:t>14.3</a:t>
                      </a:r>
                      <a:endParaRPr lang="en-US" sz="2200" dirty="0"/>
                    </a:p>
                  </a:txBody>
                  <a:tcPr/>
                </a:tc>
              </a:tr>
              <a:tr h="417858">
                <a:tc>
                  <a:txBody>
                    <a:bodyPr/>
                    <a:lstStyle/>
                    <a:p>
                      <a:r>
                        <a:rPr lang="en-US" sz="2200" dirty="0" smtClean="0"/>
                        <a:t>Revised Monthly</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10/2013-9/2014</a:t>
                      </a:r>
                    </a:p>
                  </a:txBody>
                  <a:tcPr/>
                </a:tc>
                <a:tc>
                  <a:txBody>
                    <a:bodyPr/>
                    <a:lstStyle/>
                    <a:p>
                      <a:r>
                        <a:rPr lang="en-US" sz="2200" dirty="0" smtClean="0"/>
                        <a:t>18.2</a:t>
                      </a:r>
                      <a:endParaRPr lang="en-US" sz="2200" dirty="0"/>
                    </a:p>
                  </a:txBody>
                  <a:tcPr/>
                </a:tc>
              </a:tr>
              <a:tr h="417858">
                <a:tc>
                  <a:txBody>
                    <a:bodyPr/>
                    <a:lstStyle/>
                    <a:p>
                      <a:r>
                        <a:rPr lang="en-US" sz="2200" dirty="0" smtClean="0"/>
                        <a:t>Seasonal</a:t>
                      </a:r>
                      <a:endParaRPr lang="en-US" sz="2200" dirty="0"/>
                    </a:p>
                  </a:txBody>
                  <a:tcPr/>
                </a:tc>
                <a:tc>
                  <a:txBody>
                    <a:bodyPr/>
                    <a:lstStyle/>
                    <a:p>
                      <a:r>
                        <a:rPr lang="en-US" sz="2200" dirty="0" smtClean="0"/>
                        <a:t>1995-9/2013</a:t>
                      </a:r>
                      <a:endParaRPr lang="en-US" sz="2200" dirty="0"/>
                    </a:p>
                  </a:txBody>
                  <a:tcPr/>
                </a:tc>
                <a:tc>
                  <a:txBody>
                    <a:bodyPr/>
                    <a:lstStyle/>
                    <a:p>
                      <a:r>
                        <a:rPr lang="en-US" sz="2200" dirty="0" smtClean="0"/>
                        <a:t>13.3</a:t>
                      </a:r>
                      <a:endParaRPr lang="en-US" sz="2200" dirty="0"/>
                    </a:p>
                  </a:txBody>
                  <a:tcPr/>
                </a:tc>
              </a:tr>
            </a:tbl>
          </a:graphicData>
        </a:graphic>
      </p:graphicFrame>
      <p:sp>
        <p:nvSpPr>
          <p:cNvPr id="7" name="TextBox 6"/>
          <p:cNvSpPr txBox="1"/>
          <p:nvPr/>
        </p:nvSpPr>
        <p:spPr>
          <a:xfrm>
            <a:off x="990600" y="1268509"/>
            <a:ext cx="2209800" cy="523220"/>
          </a:xfrm>
          <a:prstGeom prst="rect">
            <a:avLst/>
          </a:prstGeom>
          <a:solidFill>
            <a:srgbClr val="0070C0"/>
          </a:solidFill>
          <a:ln>
            <a:noFill/>
          </a:ln>
        </p:spPr>
        <p:txBody>
          <a:bodyPr wrap="square" rtlCol="0">
            <a:spAutoFit/>
          </a:bodyPr>
          <a:lstStyle/>
          <a:p>
            <a:r>
              <a:rPr lang="en-US" sz="2800" b="1" dirty="0" smtClean="0">
                <a:solidFill>
                  <a:srgbClr val="FFFF00"/>
                </a:solidFill>
              </a:rPr>
              <a:t>Precipitation</a:t>
            </a:r>
            <a:endParaRPr lang="en-US" sz="2800" b="1" dirty="0">
              <a:solidFill>
                <a:srgbClr val="FFFF00"/>
              </a:solidFill>
            </a:endParaRPr>
          </a:p>
        </p:txBody>
      </p:sp>
    </p:spTree>
    <p:extLst>
      <p:ext uri="{BB962C8B-B14F-4D97-AF65-F5344CB8AC3E}">
        <p14:creationId xmlns:p14="http://schemas.microsoft.com/office/powerpoint/2010/main" val="2921815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574" b="170"/>
          <a:stretch/>
        </p:blipFill>
        <p:spPr>
          <a:xfrm>
            <a:off x="0" y="3962400"/>
            <a:ext cx="4521280" cy="250299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11012" r="-431" b="-1747"/>
          <a:stretch/>
        </p:blipFill>
        <p:spPr>
          <a:xfrm>
            <a:off x="0" y="1066800"/>
            <a:ext cx="4572000" cy="2533504"/>
          </a:xfrm>
          <a:prstGeom prst="rect">
            <a:avLst/>
          </a:prstGeom>
        </p:spPr>
      </p:pic>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Seasonal Outlooks – Spatial Distribution</a:t>
            </a:r>
          </a:p>
        </p:txBody>
      </p:sp>
      <p:sp>
        <p:nvSpPr>
          <p:cNvPr id="5" name="TextBox 4"/>
          <p:cNvSpPr txBox="1"/>
          <p:nvPr/>
        </p:nvSpPr>
        <p:spPr>
          <a:xfrm>
            <a:off x="1090683" y="609600"/>
            <a:ext cx="2390634" cy="523220"/>
          </a:xfrm>
          <a:prstGeom prst="rect">
            <a:avLst/>
          </a:prstGeom>
          <a:noFill/>
          <a:ln>
            <a:noFill/>
          </a:ln>
        </p:spPr>
        <p:txBody>
          <a:bodyPr wrap="square" rtlCol="0">
            <a:spAutoFit/>
          </a:bodyPr>
          <a:lstStyle/>
          <a:p>
            <a:r>
              <a:rPr lang="en-US" sz="2800" dirty="0" smtClean="0">
                <a:solidFill>
                  <a:schemeClr val="bg1"/>
                </a:solidFill>
              </a:rPr>
              <a:t>Temperature</a:t>
            </a:r>
            <a:endParaRPr lang="en-US" sz="2800" dirty="0">
              <a:solidFill>
                <a:schemeClr val="bg1"/>
              </a:solidFill>
            </a:endParaRPr>
          </a:p>
        </p:txBody>
      </p:sp>
      <p:sp>
        <p:nvSpPr>
          <p:cNvPr id="7" name="TextBox 6"/>
          <p:cNvSpPr txBox="1"/>
          <p:nvPr/>
        </p:nvSpPr>
        <p:spPr>
          <a:xfrm>
            <a:off x="1284027" y="3515380"/>
            <a:ext cx="2297373" cy="523220"/>
          </a:xfrm>
          <a:prstGeom prst="rect">
            <a:avLst/>
          </a:prstGeom>
          <a:noFill/>
          <a:ln>
            <a:noFill/>
          </a:ln>
        </p:spPr>
        <p:txBody>
          <a:bodyPr wrap="square" rtlCol="0">
            <a:spAutoFit/>
          </a:bodyPr>
          <a:lstStyle/>
          <a:p>
            <a:r>
              <a:rPr lang="en-US" sz="2800" dirty="0" smtClean="0">
                <a:solidFill>
                  <a:schemeClr val="bg1"/>
                </a:solidFill>
              </a:rPr>
              <a:t>Precipitation</a:t>
            </a:r>
            <a:endParaRPr lang="en-US" sz="2800" dirty="0">
              <a:solidFill>
                <a:schemeClr val="bg1"/>
              </a:solidFill>
            </a:endParaRPr>
          </a:p>
        </p:txBody>
      </p:sp>
      <p:sp>
        <p:nvSpPr>
          <p:cNvPr id="10" name="TextBox 9"/>
          <p:cNvSpPr txBox="1"/>
          <p:nvPr/>
        </p:nvSpPr>
        <p:spPr>
          <a:xfrm>
            <a:off x="4765342" y="873485"/>
            <a:ext cx="4226258" cy="2246769"/>
          </a:xfrm>
          <a:prstGeom prst="rect">
            <a:avLst/>
          </a:prstGeom>
          <a:noFill/>
          <a:ln>
            <a:noFill/>
          </a:ln>
        </p:spPr>
        <p:txBody>
          <a:bodyPr wrap="square" rtlCol="0">
            <a:spAutoFit/>
          </a:bodyPr>
          <a:lstStyle/>
          <a:p>
            <a:r>
              <a:rPr lang="en-US" sz="2800" dirty="0" smtClean="0">
                <a:solidFill>
                  <a:schemeClr val="bg1"/>
                </a:solidFill>
              </a:rPr>
              <a:t>Best forecast skill across the northern Plains and West</a:t>
            </a:r>
          </a:p>
          <a:p>
            <a:endParaRPr lang="en-US" sz="2800" dirty="0">
              <a:solidFill>
                <a:schemeClr val="bg1"/>
              </a:solidFill>
            </a:endParaRPr>
          </a:p>
          <a:p>
            <a:r>
              <a:rPr lang="en-US" sz="2800" dirty="0" smtClean="0">
                <a:solidFill>
                  <a:schemeClr val="bg1"/>
                </a:solidFill>
              </a:rPr>
              <a:t>Poor forecasts during winter and spring months</a:t>
            </a:r>
            <a:endParaRPr lang="en-US" sz="2800" dirty="0">
              <a:solidFill>
                <a:schemeClr val="bg1"/>
              </a:solidFill>
            </a:endParaRPr>
          </a:p>
        </p:txBody>
      </p:sp>
      <p:sp>
        <p:nvSpPr>
          <p:cNvPr id="11" name="TextBox 10"/>
          <p:cNvSpPr txBox="1"/>
          <p:nvPr/>
        </p:nvSpPr>
        <p:spPr>
          <a:xfrm>
            <a:off x="4876800" y="3875071"/>
            <a:ext cx="4114800" cy="2677656"/>
          </a:xfrm>
          <a:prstGeom prst="rect">
            <a:avLst/>
          </a:prstGeom>
          <a:noFill/>
          <a:ln>
            <a:noFill/>
          </a:ln>
        </p:spPr>
        <p:txBody>
          <a:bodyPr wrap="square" rtlCol="0">
            <a:spAutoFit/>
          </a:bodyPr>
          <a:lstStyle/>
          <a:p>
            <a:r>
              <a:rPr lang="en-US" sz="2800" dirty="0" smtClean="0">
                <a:solidFill>
                  <a:schemeClr val="bg1"/>
                </a:solidFill>
              </a:rPr>
              <a:t>Good wet season forecasts this past summer across western CONUS</a:t>
            </a:r>
          </a:p>
          <a:p>
            <a:endParaRPr lang="en-US" sz="2800" dirty="0">
              <a:solidFill>
                <a:schemeClr val="bg1"/>
              </a:solidFill>
            </a:endParaRPr>
          </a:p>
          <a:p>
            <a:r>
              <a:rPr lang="en-US" sz="2800" dirty="0" smtClean="0">
                <a:solidFill>
                  <a:schemeClr val="bg1"/>
                </a:solidFill>
              </a:rPr>
              <a:t>Little skill in Southeast CONUS</a:t>
            </a:r>
            <a:endParaRPr lang="en-US" sz="2800" dirty="0">
              <a:solidFill>
                <a:schemeClr val="bg1"/>
              </a:solidFill>
            </a:endParaRPr>
          </a:p>
        </p:txBody>
      </p:sp>
      <p:cxnSp>
        <p:nvCxnSpPr>
          <p:cNvPr id="9" name="Straight Arrow Connector 8"/>
          <p:cNvCxnSpPr/>
          <p:nvPr/>
        </p:nvCxnSpPr>
        <p:spPr>
          <a:xfrm flipH="1" flipV="1">
            <a:off x="2514600" y="1371600"/>
            <a:ext cx="2250742"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514600" y="2500276"/>
            <a:ext cx="2250742" cy="16672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6400" y="4495800"/>
            <a:ext cx="3088942" cy="71809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0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Seasonal Outlooks – NMME</a:t>
            </a:r>
          </a:p>
        </p:txBody>
      </p:sp>
      <p:sp>
        <p:nvSpPr>
          <p:cNvPr id="11" name="TextBox 10"/>
          <p:cNvSpPr txBox="1"/>
          <p:nvPr/>
        </p:nvSpPr>
        <p:spPr>
          <a:xfrm>
            <a:off x="6781800" y="6412468"/>
            <a:ext cx="2316981"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Emily Becker</a:t>
            </a:r>
            <a:endParaRPr lang="en-US" dirty="0">
              <a:solidFill>
                <a:schemeClr val="bg1"/>
              </a:solidFill>
            </a:endParaRPr>
          </a:p>
        </p:txBody>
      </p:sp>
      <p:pic>
        <p:nvPicPr>
          <p:cNvPr id="1026" name="Picture 2" descr="C:\Users\jon.gottschalck\Documents\Meetings\NCEP_Production Review\2014\rereminderonncepreviewmeetingplots\HSSprate_us_SON13-ASO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292" y="1524000"/>
            <a:ext cx="4573016" cy="36551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19200" y="848380"/>
            <a:ext cx="2230371" cy="523220"/>
          </a:xfrm>
          <a:prstGeom prst="rect">
            <a:avLst/>
          </a:prstGeom>
          <a:solidFill>
            <a:srgbClr val="0070C0"/>
          </a:solidFill>
          <a:ln>
            <a:noFill/>
          </a:ln>
        </p:spPr>
        <p:txBody>
          <a:bodyPr wrap="square" rtlCol="0">
            <a:spAutoFit/>
          </a:bodyPr>
          <a:lstStyle/>
          <a:p>
            <a:r>
              <a:rPr lang="en-US" sz="2800" b="1" dirty="0" smtClean="0">
                <a:solidFill>
                  <a:srgbClr val="FFFF00"/>
                </a:solidFill>
              </a:rPr>
              <a:t>Temperature</a:t>
            </a:r>
            <a:endParaRPr lang="en-US" sz="2800" b="1" dirty="0">
              <a:solidFill>
                <a:srgbClr val="FFFF00"/>
              </a:solidFill>
            </a:endParaRPr>
          </a:p>
        </p:txBody>
      </p:sp>
      <p:sp>
        <p:nvSpPr>
          <p:cNvPr id="14" name="TextBox 13"/>
          <p:cNvSpPr txBox="1"/>
          <p:nvPr/>
        </p:nvSpPr>
        <p:spPr>
          <a:xfrm>
            <a:off x="5676900" y="876683"/>
            <a:ext cx="2209800" cy="523220"/>
          </a:xfrm>
          <a:prstGeom prst="rect">
            <a:avLst/>
          </a:prstGeom>
          <a:solidFill>
            <a:srgbClr val="0070C0"/>
          </a:solidFill>
          <a:ln>
            <a:noFill/>
          </a:ln>
        </p:spPr>
        <p:txBody>
          <a:bodyPr wrap="square" rtlCol="0">
            <a:spAutoFit/>
          </a:bodyPr>
          <a:lstStyle/>
          <a:p>
            <a:r>
              <a:rPr lang="en-US" sz="2800" b="1" dirty="0" smtClean="0">
                <a:solidFill>
                  <a:srgbClr val="FFFF00"/>
                </a:solidFill>
              </a:rPr>
              <a:t>Precipitation</a:t>
            </a:r>
            <a:endParaRPr lang="en-US" sz="2800" b="1" dirty="0">
              <a:solidFill>
                <a:srgbClr val="FFFF00"/>
              </a:solidFill>
            </a:endParaRPr>
          </a:p>
        </p:txBody>
      </p:sp>
      <p:pic>
        <p:nvPicPr>
          <p:cNvPr id="1028" name="Picture 4" descr="C:\Users\jon.gottschalck\Documents\Meetings\NCEP_Production Review\2014\rereminderonncepreviewmeetingplots\HSStmp2m_us_SON13-ASO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0"/>
            <a:ext cx="4572000" cy="365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Seasonal Drought Outlook</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87197"/>
            <a:ext cx="2760811" cy="213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762000"/>
            <a:ext cx="6127262" cy="4267200"/>
          </a:xfrm>
          <a:prstGeom prst="rect">
            <a:avLst/>
          </a:prstGeom>
        </p:spPr>
      </p:pic>
      <p:sp>
        <p:nvSpPr>
          <p:cNvPr id="7" name="TextBox 6"/>
          <p:cNvSpPr txBox="1"/>
          <p:nvPr/>
        </p:nvSpPr>
        <p:spPr>
          <a:xfrm>
            <a:off x="6987319" y="6488668"/>
            <a:ext cx="2156681"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Rich Tinker</a:t>
            </a:r>
            <a:endParaRPr lang="en-US" dirty="0">
              <a:solidFill>
                <a:schemeClr val="bg1"/>
              </a:solidFill>
            </a:endParaRPr>
          </a:p>
        </p:txBody>
      </p:sp>
    </p:spTree>
    <p:extLst>
      <p:ext uri="{BB962C8B-B14F-4D97-AF65-F5344CB8AC3E}">
        <p14:creationId xmlns:p14="http://schemas.microsoft.com/office/powerpoint/2010/main" val="6238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290"/>
            <a:ext cx="9144000" cy="677108"/>
          </a:xfrm>
          <a:prstGeom prst="rect">
            <a:avLst/>
          </a:prstGeom>
          <a:noFill/>
        </p:spPr>
        <p:txBody>
          <a:bodyPr wrap="square" rtlCol="0">
            <a:spAutoFit/>
          </a:bodyPr>
          <a:lstStyle/>
          <a:p>
            <a:pPr algn="ctr"/>
            <a:r>
              <a:rPr lang="en-US" sz="3800" b="1" u="sng" dirty="0" smtClean="0">
                <a:solidFill>
                  <a:schemeClr val="bg1"/>
                </a:solidFill>
              </a:rPr>
              <a:t>Seasonal Hurricane Outlook</a:t>
            </a:r>
          </a:p>
        </p:txBody>
      </p:sp>
      <p:sp>
        <p:nvSpPr>
          <p:cNvPr id="16" name="TextBox 15"/>
          <p:cNvSpPr txBox="1"/>
          <p:nvPr/>
        </p:nvSpPr>
        <p:spPr>
          <a:xfrm>
            <a:off x="4943867" y="757297"/>
            <a:ext cx="4123509" cy="2062103"/>
          </a:xfrm>
          <a:prstGeom prst="rect">
            <a:avLst/>
          </a:prstGeom>
          <a:noFill/>
          <a:ln>
            <a:solidFill>
              <a:schemeClr val="bg1"/>
            </a:solidFill>
          </a:ln>
        </p:spPr>
        <p:txBody>
          <a:bodyPr wrap="square" rtlCol="0">
            <a:spAutoFit/>
          </a:bodyPr>
          <a:lstStyle/>
          <a:p>
            <a:pPr fontAlgn="auto">
              <a:spcBef>
                <a:spcPts val="0"/>
              </a:spcBef>
              <a:spcAft>
                <a:spcPts val="0"/>
              </a:spcAft>
            </a:pPr>
            <a:r>
              <a:rPr lang="en-US" sz="2800" u="sng" dirty="0" smtClean="0">
                <a:solidFill>
                  <a:prstClr val="black"/>
                </a:solidFill>
                <a:latin typeface="Calibri"/>
              </a:rPr>
              <a:t>Observed numbers</a:t>
            </a:r>
            <a:r>
              <a:rPr lang="en-US" sz="2800" dirty="0" smtClean="0">
                <a:solidFill>
                  <a:prstClr val="black"/>
                </a:solidFill>
                <a:latin typeface="Calibri"/>
              </a:rPr>
              <a:t>:</a:t>
            </a:r>
          </a:p>
          <a:p>
            <a:pPr fontAlgn="auto">
              <a:spcBef>
                <a:spcPts val="0"/>
              </a:spcBef>
              <a:spcAft>
                <a:spcPts val="0"/>
              </a:spcAft>
            </a:pPr>
            <a:endParaRPr lang="en-US" sz="2000" dirty="0" smtClean="0">
              <a:solidFill>
                <a:prstClr val="black"/>
              </a:solidFill>
              <a:latin typeface="Calibri"/>
            </a:endParaRPr>
          </a:p>
          <a:p>
            <a:pPr fontAlgn="auto">
              <a:spcBef>
                <a:spcPts val="0"/>
              </a:spcBef>
              <a:spcAft>
                <a:spcPts val="0"/>
              </a:spcAft>
            </a:pPr>
            <a:r>
              <a:rPr lang="en-US" sz="2000" dirty="0" smtClean="0">
                <a:solidFill>
                  <a:prstClr val="black"/>
                </a:solidFill>
                <a:latin typeface="Calibri"/>
              </a:rPr>
              <a:t>Named storms:  	       </a:t>
            </a:r>
            <a:r>
              <a:rPr lang="en-US" sz="2000" b="1" dirty="0" smtClean="0">
                <a:solidFill>
                  <a:srgbClr val="00B050"/>
                </a:solidFill>
                <a:latin typeface="Calibri"/>
              </a:rPr>
              <a:t>8</a:t>
            </a:r>
          </a:p>
          <a:p>
            <a:pPr fontAlgn="auto">
              <a:spcBef>
                <a:spcPts val="0"/>
              </a:spcBef>
              <a:spcAft>
                <a:spcPts val="0"/>
              </a:spcAft>
            </a:pPr>
            <a:r>
              <a:rPr lang="en-US" sz="2000" dirty="0" smtClean="0">
                <a:solidFill>
                  <a:prstClr val="black"/>
                </a:solidFill>
                <a:latin typeface="Calibri"/>
              </a:rPr>
              <a:t>Hurricanes: 	       </a:t>
            </a:r>
            <a:r>
              <a:rPr lang="en-US" sz="2000" b="1" dirty="0">
                <a:solidFill>
                  <a:srgbClr val="009900"/>
                </a:solidFill>
                <a:latin typeface="Calibri"/>
              </a:rPr>
              <a:t>6</a:t>
            </a:r>
            <a:endParaRPr lang="en-US" sz="2000" b="1" dirty="0" smtClean="0">
              <a:solidFill>
                <a:srgbClr val="009900"/>
              </a:solidFill>
              <a:latin typeface="Calibri"/>
            </a:endParaRPr>
          </a:p>
          <a:p>
            <a:pPr fontAlgn="auto">
              <a:spcBef>
                <a:spcPts val="0"/>
              </a:spcBef>
              <a:spcAft>
                <a:spcPts val="0"/>
              </a:spcAft>
            </a:pPr>
            <a:r>
              <a:rPr lang="en-US" sz="2000" dirty="0" smtClean="0">
                <a:solidFill>
                  <a:prstClr val="black"/>
                </a:solidFill>
                <a:latin typeface="Calibri"/>
              </a:rPr>
              <a:t>Major Hurricanes	:      </a:t>
            </a:r>
            <a:r>
              <a:rPr lang="en-US" sz="2000" b="1" dirty="0">
                <a:solidFill>
                  <a:srgbClr val="009900"/>
                </a:solidFill>
                <a:latin typeface="Calibri"/>
              </a:rPr>
              <a:t>2</a:t>
            </a:r>
            <a:endParaRPr lang="en-US" sz="2000" b="1" dirty="0" smtClean="0">
              <a:solidFill>
                <a:srgbClr val="009900"/>
              </a:solidFill>
              <a:latin typeface="Calibri"/>
            </a:endParaRPr>
          </a:p>
          <a:p>
            <a:pPr fontAlgn="auto">
              <a:spcBef>
                <a:spcPts val="0"/>
              </a:spcBef>
              <a:spcAft>
                <a:spcPts val="0"/>
              </a:spcAft>
            </a:pPr>
            <a:r>
              <a:rPr lang="en-US" sz="2000" dirty="0" smtClean="0">
                <a:solidFill>
                  <a:prstClr val="black"/>
                </a:solidFill>
                <a:latin typeface="Calibri"/>
              </a:rPr>
              <a:t>ACE:		      </a:t>
            </a:r>
            <a:r>
              <a:rPr lang="en-US" sz="2000" b="1" dirty="0" smtClean="0">
                <a:solidFill>
                  <a:srgbClr val="009900"/>
                </a:solidFill>
                <a:latin typeface="Calibri"/>
              </a:rPr>
              <a:t>~67% of median</a:t>
            </a:r>
          </a:p>
        </p:txBody>
      </p:sp>
      <p:pic>
        <p:nvPicPr>
          <p:cNvPr id="1026" name="Picture 2" descr="http://www.cpc.ncep.noaa.gov/products/outlooks/figure1.gif"/>
          <p:cNvPicPr>
            <a:picLocks noChangeAspect="1" noChangeArrowheads="1"/>
          </p:cNvPicPr>
          <p:nvPr/>
        </p:nvPicPr>
        <p:blipFill rotWithShape="1">
          <a:blip r:embed="rId2">
            <a:extLst>
              <a:ext uri="{28A0092B-C50C-407E-A947-70E740481C1C}">
                <a14:useLocalDpi xmlns:a14="http://schemas.microsoft.com/office/drawing/2010/main" val="0"/>
              </a:ext>
            </a:extLst>
          </a:blip>
          <a:srcRect l="19496" t="9452" r="19891" b="9449"/>
          <a:stretch/>
        </p:blipFill>
        <p:spPr bwMode="auto">
          <a:xfrm>
            <a:off x="76199" y="749360"/>
            <a:ext cx="4660840" cy="4660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ather.unisys.com/hurricane/atlantic/2014/tr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176" y="2987040"/>
            <a:ext cx="4267200" cy="34137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6199" y="5441071"/>
            <a:ext cx="4114801" cy="369332"/>
          </a:xfrm>
          <a:prstGeom prst="rect">
            <a:avLst/>
          </a:prstGeom>
          <a:noFill/>
          <a:ln>
            <a:noFill/>
          </a:ln>
        </p:spPr>
        <p:txBody>
          <a:bodyPr wrap="square" rtlCol="0">
            <a:spAutoFit/>
          </a:bodyPr>
          <a:lstStyle/>
          <a:p>
            <a:r>
              <a:rPr lang="en-US" u="sng" dirty="0" smtClean="0">
                <a:solidFill>
                  <a:schemeClr val="bg1"/>
                </a:solidFill>
              </a:rPr>
              <a:t>ACE</a:t>
            </a:r>
            <a:r>
              <a:rPr lang="en-US" dirty="0" smtClean="0">
                <a:solidFill>
                  <a:schemeClr val="bg1"/>
                </a:solidFill>
              </a:rPr>
              <a:t>:     40-100% of median / 40-90%</a:t>
            </a:r>
            <a:endParaRPr lang="en-US" dirty="0">
              <a:solidFill>
                <a:schemeClr val="bg1"/>
              </a:solidFill>
            </a:endParaRPr>
          </a:p>
        </p:txBody>
      </p:sp>
    </p:spTree>
    <p:extLst>
      <p:ext uri="{BB962C8B-B14F-4D97-AF65-F5344CB8AC3E}">
        <p14:creationId xmlns:p14="http://schemas.microsoft.com/office/powerpoint/2010/main" val="1332363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2290"/>
            <a:ext cx="2590800" cy="707886"/>
          </a:xfrm>
          <a:prstGeom prst="rect">
            <a:avLst/>
          </a:prstGeom>
          <a:noFill/>
        </p:spPr>
        <p:txBody>
          <a:bodyPr wrap="square" rtlCol="0">
            <a:spAutoFit/>
          </a:bodyPr>
          <a:lstStyle/>
          <a:p>
            <a:pPr algn="ctr"/>
            <a:r>
              <a:rPr lang="en-US" sz="4000" b="1" u="sng" dirty="0" smtClean="0">
                <a:solidFill>
                  <a:schemeClr val="bg1"/>
                </a:solidFill>
              </a:rPr>
              <a:t>Outline</a:t>
            </a:r>
          </a:p>
        </p:txBody>
      </p:sp>
      <p:sp>
        <p:nvSpPr>
          <p:cNvPr id="6" name="TextBox 5"/>
          <p:cNvSpPr txBox="1"/>
          <p:nvPr/>
        </p:nvSpPr>
        <p:spPr>
          <a:xfrm>
            <a:off x="304800" y="914400"/>
            <a:ext cx="8610600" cy="2554545"/>
          </a:xfrm>
          <a:prstGeom prst="rect">
            <a:avLst/>
          </a:prstGeom>
          <a:noFill/>
        </p:spPr>
        <p:txBody>
          <a:bodyPr wrap="square" rtlCol="0">
            <a:spAutoFit/>
          </a:bodyPr>
          <a:lstStyle/>
          <a:p>
            <a:pPr marL="342900" indent="-342900" fontAlgn="auto">
              <a:spcBef>
                <a:spcPts val="0"/>
              </a:spcBef>
              <a:spcAft>
                <a:spcPts val="0"/>
              </a:spcAft>
              <a:buFont typeface="Arial" panose="020B0604020202020204" pitchFamily="34" charset="0"/>
              <a:buChar char="•"/>
            </a:pPr>
            <a:r>
              <a:rPr lang="en-US" sz="3200" dirty="0" smtClean="0">
                <a:solidFill>
                  <a:prstClr val="black"/>
                </a:solidFill>
                <a:latin typeface="Calibri"/>
              </a:rPr>
              <a:t>Major climate modes overview, forecast review</a:t>
            </a:r>
          </a:p>
          <a:p>
            <a:pPr marL="342900" indent="-342900" fontAlgn="auto">
              <a:spcBef>
                <a:spcPts val="0"/>
              </a:spcBef>
              <a:spcAft>
                <a:spcPts val="0"/>
              </a:spcAft>
              <a:buFont typeface="Arial" panose="020B0604020202020204" pitchFamily="34" charset="0"/>
              <a:buChar char="•"/>
            </a:pPr>
            <a:endParaRPr lang="en-US" sz="3200" dirty="0">
              <a:solidFill>
                <a:prstClr val="black"/>
              </a:solidFill>
              <a:latin typeface="Calibri"/>
            </a:endParaRPr>
          </a:p>
          <a:p>
            <a:pPr marL="342900" indent="-342900" fontAlgn="auto">
              <a:spcBef>
                <a:spcPts val="0"/>
              </a:spcBef>
              <a:spcAft>
                <a:spcPts val="0"/>
              </a:spcAft>
              <a:buFont typeface="Arial" panose="020B0604020202020204" pitchFamily="34" charset="0"/>
              <a:buChar char="•"/>
            </a:pPr>
            <a:r>
              <a:rPr lang="en-US" sz="3200" dirty="0" smtClean="0">
                <a:solidFill>
                  <a:prstClr val="black"/>
                </a:solidFill>
                <a:latin typeface="Calibri"/>
              </a:rPr>
              <a:t>Review of CPC official outlooks</a:t>
            </a:r>
          </a:p>
          <a:p>
            <a:pPr fontAlgn="auto">
              <a:spcBef>
                <a:spcPts val="0"/>
              </a:spcBef>
              <a:spcAft>
                <a:spcPts val="0"/>
              </a:spcAft>
            </a:pPr>
            <a:endParaRPr lang="en-US" sz="3200" dirty="0" smtClean="0">
              <a:solidFill>
                <a:prstClr val="black"/>
              </a:solidFill>
              <a:latin typeface="Calibri"/>
            </a:endParaRPr>
          </a:p>
          <a:p>
            <a:pPr marL="342900" indent="-342900" fontAlgn="auto">
              <a:spcBef>
                <a:spcPts val="0"/>
              </a:spcBef>
              <a:spcAft>
                <a:spcPts val="0"/>
              </a:spcAft>
              <a:buFont typeface="Arial" panose="020B0604020202020204" pitchFamily="34" charset="0"/>
              <a:buChar char="•"/>
            </a:pPr>
            <a:r>
              <a:rPr lang="en-US" sz="3200" dirty="0" smtClean="0">
                <a:solidFill>
                  <a:prstClr val="black"/>
                </a:solidFill>
                <a:latin typeface="Calibri"/>
              </a:rPr>
              <a:t>Some new activities during FY14</a:t>
            </a:r>
            <a:endParaRPr lang="en-US" sz="3200" dirty="0">
              <a:solidFill>
                <a:prstClr val="black"/>
              </a:solidFill>
              <a:latin typeface="Calibri"/>
            </a:endParaRPr>
          </a:p>
        </p:txBody>
      </p:sp>
    </p:spTree>
    <p:extLst>
      <p:ext uri="{BB962C8B-B14F-4D97-AF65-F5344CB8AC3E}">
        <p14:creationId xmlns:p14="http://schemas.microsoft.com/office/powerpoint/2010/main" val="1001599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00"/>
            <a:ext cx="8229600" cy="830997"/>
          </a:xfrm>
          <a:prstGeom prst="rect">
            <a:avLst/>
          </a:prstGeom>
          <a:noFill/>
          <a:ln w="38100">
            <a:solidFill>
              <a:schemeClr val="bg1"/>
            </a:solidFill>
          </a:ln>
        </p:spPr>
        <p:txBody>
          <a:bodyPr wrap="square" rtlCol="0">
            <a:spAutoFit/>
          </a:bodyPr>
          <a:lstStyle/>
          <a:p>
            <a:pPr algn="ctr"/>
            <a:r>
              <a:rPr lang="en-US" sz="4800" dirty="0" smtClean="0">
                <a:solidFill>
                  <a:srgbClr val="002060"/>
                </a:solidFill>
              </a:rPr>
              <a:t>Some new activities during FY14</a:t>
            </a:r>
          </a:p>
        </p:txBody>
      </p:sp>
    </p:spTree>
    <p:extLst>
      <p:ext uri="{BB962C8B-B14F-4D97-AF65-F5344CB8AC3E}">
        <p14:creationId xmlns:p14="http://schemas.microsoft.com/office/powerpoint/2010/main" val="427597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290"/>
            <a:ext cx="9144000" cy="584775"/>
          </a:xfrm>
          <a:prstGeom prst="rect">
            <a:avLst/>
          </a:prstGeom>
          <a:noFill/>
        </p:spPr>
        <p:txBody>
          <a:bodyPr wrap="square" rtlCol="0">
            <a:spAutoFit/>
          </a:bodyPr>
          <a:lstStyle/>
          <a:p>
            <a:pPr algn="ctr"/>
            <a:r>
              <a:rPr lang="en-US" sz="3200" b="1" u="sng" dirty="0" smtClean="0">
                <a:solidFill>
                  <a:schemeClr val="bg1"/>
                </a:solidFill>
              </a:rPr>
              <a:t>Days 8-14 U.S. Probabilistic Temperature Hazards</a:t>
            </a:r>
          </a:p>
        </p:txBody>
      </p:sp>
      <p:sp>
        <p:nvSpPr>
          <p:cNvPr id="5" name="TextBox 4"/>
          <p:cNvSpPr txBox="1"/>
          <p:nvPr/>
        </p:nvSpPr>
        <p:spPr>
          <a:xfrm>
            <a:off x="27296" y="4145340"/>
            <a:ext cx="9067800" cy="1569660"/>
          </a:xfrm>
          <a:prstGeom prst="rect">
            <a:avLst/>
          </a:prstGeom>
          <a:noFill/>
          <a:ln>
            <a:solidFill>
              <a:schemeClr val="bg1"/>
            </a:solidFill>
          </a:ln>
        </p:spPr>
        <p:txBody>
          <a:bodyPr wrap="square" rtlCol="0">
            <a:spAutoFit/>
          </a:bodyPr>
          <a:lstStyle/>
          <a:p>
            <a:pPr marL="177800" indent="-177800">
              <a:buFont typeface="Arial" panose="020B0604020202020204" pitchFamily="34" charset="0"/>
              <a:buChar char="•"/>
            </a:pPr>
            <a:r>
              <a:rPr lang="en-US" sz="2400" dirty="0" smtClean="0">
                <a:solidFill>
                  <a:schemeClr val="bg1"/>
                </a:solidFill>
              </a:rPr>
              <a:t>Systematically migrating current outlook to probabilistic form</a:t>
            </a:r>
          </a:p>
          <a:p>
            <a:pPr marL="114300" indent="-114300">
              <a:buFont typeface="Arial" panose="020B0604020202020204" pitchFamily="34" charset="0"/>
              <a:buChar char="•"/>
            </a:pPr>
            <a:r>
              <a:rPr lang="en-US" sz="2400" dirty="0" smtClean="0">
                <a:solidFill>
                  <a:schemeClr val="bg1"/>
                </a:solidFill>
              </a:rPr>
              <a:t> Variable by variable approach</a:t>
            </a:r>
          </a:p>
          <a:p>
            <a:pPr marL="114300" indent="-114300">
              <a:buFont typeface="Arial" panose="020B0604020202020204" pitchFamily="34" charset="0"/>
              <a:buChar char="•"/>
            </a:pPr>
            <a:r>
              <a:rPr lang="en-US" sz="2400" dirty="0" smtClean="0">
                <a:solidFill>
                  <a:schemeClr val="bg1"/>
                </a:solidFill>
              </a:rPr>
              <a:t> Started with much-above and much below normal temperatures</a:t>
            </a:r>
          </a:p>
          <a:p>
            <a:pPr marL="114300" indent="-114300">
              <a:buFont typeface="Arial" panose="020B0604020202020204" pitchFamily="34" charset="0"/>
              <a:buChar char="•"/>
            </a:pPr>
            <a:r>
              <a:rPr lang="en-US" sz="2400" dirty="0" smtClean="0">
                <a:solidFill>
                  <a:schemeClr val="bg1"/>
                </a:solidFill>
              </a:rPr>
              <a:t> First released in July</a:t>
            </a:r>
          </a:p>
        </p:txBody>
      </p:sp>
      <p:pic>
        <p:nvPicPr>
          <p:cNvPr id="2050" name="Picture 2" descr="C:\Users\jon.gottschalck\Documents\Branch-Chief-Duties\probhazards_d8_14_contours-201411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65195"/>
            <a:ext cx="4164178" cy="32177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195"/>
            <a:ext cx="4572000" cy="321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641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2" name="Shape 72"/>
          <p:cNvPicPr preferRelativeResize="0"/>
          <p:nvPr/>
        </p:nvPicPr>
        <p:blipFill rotWithShape="1">
          <a:blip r:embed="rId3">
            <a:alphaModFix/>
          </a:blip>
          <a:srcRect t="2824" b="-722"/>
          <a:stretch/>
        </p:blipFill>
        <p:spPr>
          <a:xfrm>
            <a:off x="0" y="655320"/>
            <a:ext cx="9144000" cy="4754880"/>
          </a:xfrm>
          <a:prstGeom prst="rect">
            <a:avLst/>
          </a:prstGeom>
          <a:noFill/>
          <a:ln>
            <a:noFill/>
          </a:ln>
        </p:spPr>
      </p:pic>
      <p:pic>
        <p:nvPicPr>
          <p:cNvPr id="74" name="Shape 74"/>
          <p:cNvPicPr preferRelativeResize="0"/>
          <p:nvPr/>
        </p:nvPicPr>
        <p:blipFill>
          <a:blip r:embed="rId4">
            <a:alphaModFix/>
          </a:blip>
          <a:stretch>
            <a:fillRect/>
          </a:stretch>
        </p:blipFill>
        <p:spPr>
          <a:xfrm>
            <a:off x="199650" y="4800600"/>
            <a:ext cx="1895850" cy="150574"/>
          </a:xfrm>
          <a:prstGeom prst="rect">
            <a:avLst/>
          </a:prstGeom>
          <a:noFill/>
          <a:ln>
            <a:noFill/>
          </a:ln>
        </p:spPr>
      </p:pic>
      <p:sp>
        <p:nvSpPr>
          <p:cNvPr id="75" name="Shape 75"/>
          <p:cNvSpPr/>
          <p:nvPr/>
        </p:nvSpPr>
        <p:spPr>
          <a:xfrm>
            <a:off x="1171575" y="5105400"/>
            <a:ext cx="1133399" cy="2291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6" name="Shape 76"/>
          <p:cNvSpPr/>
          <p:nvPr/>
        </p:nvSpPr>
        <p:spPr>
          <a:xfrm>
            <a:off x="2543175" y="5105400"/>
            <a:ext cx="4048200" cy="2291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7" name="Shape 77"/>
          <p:cNvSpPr/>
          <p:nvPr/>
        </p:nvSpPr>
        <p:spPr>
          <a:xfrm>
            <a:off x="7086675" y="639001"/>
            <a:ext cx="1952700" cy="2753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8" name="Shape 78"/>
          <p:cNvSpPr/>
          <p:nvPr/>
        </p:nvSpPr>
        <p:spPr>
          <a:xfrm>
            <a:off x="7848600" y="865801"/>
            <a:ext cx="819000" cy="10391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81" name="Shape 81"/>
          <p:cNvCxnSpPr/>
          <p:nvPr/>
        </p:nvCxnSpPr>
        <p:spPr>
          <a:xfrm rot="10800000">
            <a:off x="4105275" y="3999824"/>
            <a:ext cx="76199" cy="162600"/>
          </a:xfrm>
          <a:prstGeom prst="straightConnector1">
            <a:avLst/>
          </a:prstGeom>
          <a:noFill/>
          <a:ln w="19050" cap="flat">
            <a:solidFill>
              <a:srgbClr val="000000"/>
            </a:solidFill>
            <a:prstDash val="solid"/>
            <a:round/>
            <a:headEnd type="none" w="lg" len="lg"/>
            <a:tailEnd type="triangle" w="lg" len="lg"/>
          </a:ln>
        </p:spPr>
      </p:cxnSp>
      <p:sp>
        <p:nvSpPr>
          <p:cNvPr id="2" name="TextBox 1"/>
          <p:cNvSpPr txBox="1"/>
          <p:nvPr/>
        </p:nvSpPr>
        <p:spPr>
          <a:xfrm>
            <a:off x="6981767" y="6488668"/>
            <a:ext cx="2162515"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a:t>
            </a:r>
            <a:r>
              <a:rPr lang="en-US" dirty="0">
                <a:solidFill>
                  <a:schemeClr val="bg1"/>
                </a:solidFill>
              </a:rPr>
              <a:t>M</a:t>
            </a:r>
            <a:r>
              <a:rPr lang="en-US" dirty="0" smtClean="0">
                <a:solidFill>
                  <a:schemeClr val="bg1"/>
                </a:solidFill>
              </a:rPr>
              <a:t>elissa </a:t>
            </a:r>
            <a:r>
              <a:rPr lang="en-US" dirty="0" err="1" smtClean="0">
                <a:solidFill>
                  <a:schemeClr val="bg1"/>
                </a:solidFill>
              </a:rPr>
              <a:t>Ou</a:t>
            </a:r>
            <a:endParaRPr lang="en-US" dirty="0">
              <a:solidFill>
                <a:schemeClr val="bg1"/>
              </a:solidFill>
            </a:endParaRPr>
          </a:p>
        </p:txBody>
      </p:sp>
      <p:sp>
        <p:nvSpPr>
          <p:cNvPr id="14" name="TextBox 13"/>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GEFS Reforecast Based Tool Display</a:t>
            </a:r>
          </a:p>
        </p:txBody>
      </p:sp>
      <p:sp>
        <p:nvSpPr>
          <p:cNvPr id="15" name="TextBox 14"/>
          <p:cNvSpPr txBox="1"/>
          <p:nvPr/>
        </p:nvSpPr>
        <p:spPr>
          <a:xfrm>
            <a:off x="146713" y="5486401"/>
            <a:ext cx="8616287" cy="120032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smtClean="0">
                <a:solidFill>
                  <a:schemeClr val="bg1"/>
                </a:solidFill>
              </a:rPr>
              <a:t>Anchored by the GEFS Reforecast </a:t>
            </a: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Forecaster tool interface allows inspection by various thresholds and percentiles</a:t>
            </a:r>
          </a:p>
        </p:txBody>
      </p:sp>
    </p:spTree>
    <p:extLst>
      <p:ext uri="{BB962C8B-B14F-4D97-AF65-F5344CB8AC3E}">
        <p14:creationId xmlns:p14="http://schemas.microsoft.com/office/powerpoint/2010/main" val="21944671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Some Tool Verification</a:t>
            </a:r>
          </a:p>
        </p:txBody>
      </p:sp>
      <p:pic>
        <p:nvPicPr>
          <p:cNvPr id="6" name="Shape 95"/>
          <p:cNvPicPr preferRelativeResize="0"/>
          <p:nvPr/>
        </p:nvPicPr>
        <p:blipFill>
          <a:blip r:embed="rId2">
            <a:alphaModFix/>
          </a:blip>
          <a:stretch>
            <a:fillRect/>
          </a:stretch>
        </p:blipFill>
        <p:spPr>
          <a:xfrm>
            <a:off x="11097" y="2514600"/>
            <a:ext cx="4568549" cy="2741134"/>
          </a:xfrm>
          <a:prstGeom prst="rect">
            <a:avLst/>
          </a:prstGeom>
          <a:noFill/>
          <a:ln>
            <a:noFill/>
          </a:ln>
        </p:spPr>
      </p:pic>
      <p:pic>
        <p:nvPicPr>
          <p:cNvPr id="7" name="Shape 96"/>
          <p:cNvPicPr preferRelativeResize="0"/>
          <p:nvPr/>
        </p:nvPicPr>
        <p:blipFill>
          <a:blip r:embed="rId3">
            <a:alphaModFix/>
          </a:blip>
          <a:stretch>
            <a:fillRect/>
          </a:stretch>
        </p:blipFill>
        <p:spPr>
          <a:xfrm>
            <a:off x="4575450" y="2514600"/>
            <a:ext cx="4568549" cy="2741118"/>
          </a:xfrm>
          <a:prstGeom prst="rect">
            <a:avLst/>
          </a:prstGeom>
          <a:noFill/>
          <a:ln>
            <a:noFill/>
          </a:ln>
        </p:spPr>
      </p:pic>
      <p:sp>
        <p:nvSpPr>
          <p:cNvPr id="8" name="TextBox 7"/>
          <p:cNvSpPr txBox="1"/>
          <p:nvPr/>
        </p:nvSpPr>
        <p:spPr>
          <a:xfrm>
            <a:off x="35256" y="792540"/>
            <a:ext cx="9067800" cy="1569660"/>
          </a:xfrm>
          <a:prstGeom prst="rect">
            <a:avLst/>
          </a:prstGeom>
          <a:noFill/>
          <a:ln>
            <a:solidFill>
              <a:schemeClr val="bg1"/>
            </a:solidFill>
          </a:ln>
        </p:spPr>
        <p:txBody>
          <a:bodyPr wrap="square" rtlCol="0">
            <a:spAutoFit/>
          </a:bodyPr>
          <a:lstStyle/>
          <a:p>
            <a:pPr marL="177800" indent="-177800">
              <a:buFont typeface="Arial" panose="020B0604020202020204" pitchFamily="34" charset="0"/>
              <a:buChar char="•"/>
            </a:pPr>
            <a:r>
              <a:rPr lang="en-US" sz="2400" dirty="0" smtClean="0">
                <a:solidFill>
                  <a:schemeClr val="bg1"/>
                </a:solidFill>
              </a:rPr>
              <a:t>Reliability of </a:t>
            </a:r>
            <a:r>
              <a:rPr lang="en-US" sz="2400" dirty="0" err="1" smtClean="0">
                <a:solidFill>
                  <a:schemeClr val="bg1"/>
                </a:solidFill>
              </a:rPr>
              <a:t>Tmin</a:t>
            </a:r>
            <a:r>
              <a:rPr lang="en-US" sz="2400" dirty="0" smtClean="0">
                <a:solidFill>
                  <a:schemeClr val="bg1"/>
                </a:solidFill>
              </a:rPr>
              <a:t> &lt; 15</a:t>
            </a:r>
            <a:r>
              <a:rPr lang="en-US" sz="2400" baseline="30000" dirty="0" smtClean="0">
                <a:solidFill>
                  <a:schemeClr val="bg1"/>
                </a:solidFill>
              </a:rPr>
              <a:t>th</a:t>
            </a:r>
            <a:r>
              <a:rPr lang="en-US" sz="2400" dirty="0" smtClean="0">
                <a:solidFill>
                  <a:schemeClr val="bg1"/>
                </a:solidFill>
              </a:rPr>
              <a:t> percentile from GEFS reforecast based forecast tool</a:t>
            </a:r>
          </a:p>
          <a:p>
            <a:pPr marL="177800" indent="-177800">
              <a:buFont typeface="Arial" panose="020B0604020202020204" pitchFamily="34" charset="0"/>
              <a:buChar char="•"/>
            </a:pPr>
            <a:endParaRPr lang="en-US" sz="2400" dirty="0" smtClean="0">
              <a:solidFill>
                <a:schemeClr val="bg1"/>
              </a:solidFill>
            </a:endParaRPr>
          </a:p>
          <a:p>
            <a:pPr marL="114300" indent="-114300">
              <a:buFont typeface="Arial" panose="020B0604020202020204" pitchFamily="34" charset="0"/>
              <a:buChar char="•"/>
            </a:pPr>
            <a:r>
              <a:rPr lang="en-US" sz="2400" dirty="0" smtClean="0">
                <a:solidFill>
                  <a:schemeClr val="bg1"/>
                </a:solidFill>
              </a:rPr>
              <a:t> All 2013 days (left) and Jan-Feb-Dec 2013 days (right) </a:t>
            </a:r>
          </a:p>
        </p:txBody>
      </p:sp>
      <p:sp>
        <p:nvSpPr>
          <p:cNvPr id="9" name="TextBox 8"/>
          <p:cNvSpPr txBox="1"/>
          <p:nvPr/>
        </p:nvSpPr>
        <p:spPr>
          <a:xfrm>
            <a:off x="6981767" y="6488668"/>
            <a:ext cx="2162515"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a:t>
            </a:r>
            <a:r>
              <a:rPr lang="en-US" dirty="0">
                <a:solidFill>
                  <a:schemeClr val="bg1"/>
                </a:solidFill>
              </a:rPr>
              <a:t>M</a:t>
            </a:r>
            <a:r>
              <a:rPr lang="en-US" dirty="0" smtClean="0">
                <a:solidFill>
                  <a:schemeClr val="bg1"/>
                </a:solidFill>
              </a:rPr>
              <a:t>elissa </a:t>
            </a:r>
            <a:r>
              <a:rPr lang="en-US" dirty="0" err="1" smtClean="0">
                <a:solidFill>
                  <a:schemeClr val="bg1"/>
                </a:solidFill>
              </a:rPr>
              <a:t>Ou</a:t>
            </a:r>
            <a:endParaRPr lang="en-US" dirty="0">
              <a:solidFill>
                <a:schemeClr val="bg1"/>
              </a:solidFill>
            </a:endParaRPr>
          </a:p>
        </p:txBody>
      </p:sp>
    </p:spTree>
    <p:extLst>
      <p:ext uri="{BB962C8B-B14F-4D97-AF65-F5344CB8AC3E}">
        <p14:creationId xmlns:p14="http://schemas.microsoft.com/office/powerpoint/2010/main" val="3408800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Verification Web Tool Publically Released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685800"/>
            <a:ext cx="3123146" cy="526330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85800"/>
            <a:ext cx="2971800" cy="5263308"/>
          </a:xfrm>
          <a:prstGeom prst="rect">
            <a:avLst/>
          </a:prstGeom>
        </p:spPr>
      </p:pic>
      <p:sp>
        <p:nvSpPr>
          <p:cNvPr id="6" name="TextBox 5"/>
          <p:cNvSpPr txBox="1"/>
          <p:nvPr/>
        </p:nvSpPr>
        <p:spPr>
          <a:xfrm>
            <a:off x="6137150" y="685800"/>
            <a:ext cx="2896654" cy="4524315"/>
          </a:xfrm>
          <a:prstGeom prst="rect">
            <a:avLst/>
          </a:prstGeom>
          <a:noFill/>
          <a:ln>
            <a:solidFill>
              <a:schemeClr val="tx1"/>
            </a:solidFill>
          </a:ln>
        </p:spPr>
        <p:txBody>
          <a:bodyPr wrap="square" rtlCol="0">
            <a:spAutoFit/>
          </a:bodyPr>
          <a:lstStyle/>
          <a:p>
            <a:pPr marL="114300" indent="-114300">
              <a:buFont typeface="Arial" panose="020B0604020202020204" pitchFamily="34" charset="0"/>
              <a:buChar char="•"/>
            </a:pPr>
            <a:r>
              <a:rPr lang="en-US" sz="2400" dirty="0" smtClean="0">
                <a:solidFill>
                  <a:schemeClr val="bg1"/>
                </a:solidFill>
              </a:rPr>
              <a:t> Dynamic web interface allowing better user access to verification info from CPC outlooks </a:t>
            </a:r>
          </a:p>
          <a:p>
            <a:pPr marL="114300" indent="-114300">
              <a:buFont typeface="Arial" panose="020B0604020202020204" pitchFamily="34" charset="0"/>
              <a:buChar char="•"/>
            </a:pPr>
            <a:endParaRPr lang="en-US" sz="2400" dirty="0">
              <a:solidFill>
                <a:schemeClr val="bg1"/>
              </a:solidFill>
            </a:endParaRPr>
          </a:p>
          <a:p>
            <a:pPr marL="114300" indent="-114300">
              <a:buFont typeface="Arial" panose="020B0604020202020204" pitchFamily="34" charset="0"/>
              <a:buChar char="•"/>
            </a:pPr>
            <a:r>
              <a:rPr lang="en-US" sz="2400" dirty="0">
                <a:solidFill>
                  <a:schemeClr val="bg1"/>
                </a:solidFill>
              </a:rPr>
              <a:t> </a:t>
            </a:r>
            <a:r>
              <a:rPr lang="en-US" sz="2400" dirty="0" smtClean="0">
                <a:solidFill>
                  <a:schemeClr val="bg1"/>
                </a:solidFill>
              </a:rPr>
              <a:t>Additional skill scores available</a:t>
            </a:r>
          </a:p>
          <a:p>
            <a:pPr marL="114300" indent="-114300">
              <a:buFont typeface="Arial" panose="020B0604020202020204" pitchFamily="34" charset="0"/>
              <a:buChar char="•"/>
            </a:pPr>
            <a:endParaRPr lang="en-US" sz="2400" dirty="0">
              <a:solidFill>
                <a:schemeClr val="bg1"/>
              </a:solidFill>
            </a:endParaRPr>
          </a:p>
          <a:p>
            <a:pPr marL="114300" indent="-114300">
              <a:buFont typeface="Arial" panose="020B0604020202020204" pitchFamily="34" charset="0"/>
              <a:buChar char="•"/>
            </a:pPr>
            <a:r>
              <a:rPr lang="en-US" sz="2400" dirty="0" smtClean="0">
                <a:solidFill>
                  <a:schemeClr val="bg1"/>
                </a:solidFill>
              </a:rPr>
              <a:t> Regional verification and stratification by ENSO available</a:t>
            </a:r>
          </a:p>
        </p:txBody>
      </p:sp>
      <p:sp>
        <p:nvSpPr>
          <p:cNvPr id="7" name="TextBox 6"/>
          <p:cNvSpPr txBox="1"/>
          <p:nvPr/>
        </p:nvSpPr>
        <p:spPr>
          <a:xfrm>
            <a:off x="62552" y="6047096"/>
            <a:ext cx="6081793" cy="707886"/>
          </a:xfrm>
          <a:prstGeom prst="rect">
            <a:avLst/>
          </a:prstGeom>
          <a:noFill/>
          <a:ln>
            <a:solidFill>
              <a:schemeClr val="tx1"/>
            </a:solidFill>
          </a:ln>
        </p:spPr>
        <p:txBody>
          <a:bodyPr wrap="none" rtlCol="0">
            <a:spAutoFit/>
          </a:bodyPr>
          <a:lstStyle/>
          <a:p>
            <a:r>
              <a:rPr lang="en-US" sz="2000" dirty="0" smtClean="0">
                <a:solidFill>
                  <a:schemeClr val="bg1"/>
                </a:solidFill>
              </a:rPr>
              <a:t>www.vwt.ncep.noaa.gov</a:t>
            </a:r>
          </a:p>
          <a:p>
            <a:r>
              <a:rPr lang="en-US" sz="2000" dirty="0" smtClean="0">
                <a:solidFill>
                  <a:schemeClr val="bg1"/>
                </a:solidFill>
              </a:rPr>
              <a:t>www.cpc.ncep.noaa.gov/products/verification/summary</a:t>
            </a:r>
            <a:endParaRPr lang="en-US" sz="2000" dirty="0">
              <a:solidFill>
                <a:schemeClr val="bg1"/>
              </a:solidFill>
            </a:endParaRPr>
          </a:p>
        </p:txBody>
      </p:sp>
    </p:spTree>
    <p:extLst>
      <p:ext uri="{BB962C8B-B14F-4D97-AF65-F5344CB8AC3E}">
        <p14:creationId xmlns:p14="http://schemas.microsoft.com/office/powerpoint/2010/main" val="2101617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Toward Week 3-4 Experimental Outlooks</a:t>
            </a:r>
          </a:p>
        </p:txBody>
      </p:sp>
      <p:sp>
        <p:nvSpPr>
          <p:cNvPr id="7" name="TextBox 6"/>
          <p:cNvSpPr txBox="1"/>
          <p:nvPr/>
        </p:nvSpPr>
        <p:spPr>
          <a:xfrm>
            <a:off x="69945" y="689398"/>
            <a:ext cx="9004109" cy="5016758"/>
          </a:xfrm>
          <a:prstGeom prst="rect">
            <a:avLst/>
          </a:prstGeom>
          <a:noFill/>
          <a:ln>
            <a:noFill/>
          </a:ln>
        </p:spPr>
        <p:txBody>
          <a:bodyPr wrap="square" rtlCol="0">
            <a:spAutoFit/>
          </a:bodyPr>
          <a:lstStyle/>
          <a:p>
            <a:pPr marL="225425" indent="-225425">
              <a:buFont typeface="Arial" panose="020B0604020202020204" pitchFamily="34" charset="0"/>
              <a:buChar char="•"/>
            </a:pPr>
            <a:r>
              <a:rPr lang="en-US" sz="2000" dirty="0" smtClean="0">
                <a:solidFill>
                  <a:prstClr val="black"/>
                </a:solidFill>
                <a:latin typeface="Calibri"/>
                <a:sym typeface="Wingdings" pitchFamily="2" charset="2"/>
              </a:rPr>
              <a:t>A major goal in the CPC 5-year strategic plan is to develop official Week 3-4 operational outlooks. An initiative to work in this direction was started in late FY14. </a:t>
            </a:r>
          </a:p>
          <a:p>
            <a:endParaRPr lang="en-US" sz="2000" dirty="0">
              <a:solidFill>
                <a:prstClr val="black"/>
              </a:solidFill>
              <a:latin typeface="Calibri"/>
              <a:sym typeface="Wingdings" pitchFamily="2" charset="2"/>
            </a:endParaRPr>
          </a:p>
          <a:p>
            <a:pPr marL="225425" indent="-225425">
              <a:buFont typeface="Arial" panose="020B0604020202020204" pitchFamily="34" charset="0"/>
              <a:buChar char="•"/>
            </a:pPr>
            <a:r>
              <a:rPr lang="en-US" sz="2000" dirty="0" smtClean="0">
                <a:solidFill>
                  <a:prstClr val="black"/>
                </a:solidFill>
                <a:latin typeface="Calibri"/>
                <a:sym typeface="Wingdings" pitchFamily="2" charset="2"/>
              </a:rPr>
              <a:t>Many challenges to overcome over the next few years to meet this objective</a:t>
            </a:r>
          </a:p>
          <a:p>
            <a:pPr marL="342900" indent="-342900">
              <a:buFont typeface="Arial" panose="020B0604020202020204" pitchFamily="34" charset="0"/>
              <a:buChar char="•"/>
            </a:pPr>
            <a:endParaRPr lang="en-US" sz="2000" dirty="0" smtClean="0">
              <a:solidFill>
                <a:prstClr val="black"/>
              </a:solidFill>
              <a:latin typeface="Calibri"/>
              <a:sym typeface="Wingdings" pitchFamily="2" charset="2"/>
            </a:endParaRPr>
          </a:p>
          <a:p>
            <a:pPr lvl="1"/>
            <a:r>
              <a:rPr lang="en-US" sz="2000" dirty="0" smtClean="0">
                <a:solidFill>
                  <a:prstClr val="black"/>
                </a:solidFill>
                <a:latin typeface="Calibri"/>
                <a:sym typeface="Wingdings" pitchFamily="2" charset="2"/>
              </a:rPr>
              <a:t> Assessing and documenting </a:t>
            </a:r>
            <a:r>
              <a:rPr lang="en-US" sz="2000" dirty="0">
                <a:solidFill>
                  <a:prstClr val="black"/>
                </a:solidFill>
                <a:latin typeface="Calibri"/>
                <a:sym typeface="Wingdings" pitchFamily="2" charset="2"/>
              </a:rPr>
              <a:t>t</a:t>
            </a:r>
            <a:r>
              <a:rPr lang="en-US" sz="2000" dirty="0" smtClean="0">
                <a:solidFill>
                  <a:prstClr val="black"/>
                </a:solidFill>
                <a:latin typeface="Calibri"/>
                <a:sym typeface="Wingdings" pitchFamily="2" charset="2"/>
              </a:rPr>
              <a:t>he scientific basis for this type of outlook? </a:t>
            </a:r>
          </a:p>
          <a:p>
            <a:pPr lvl="1"/>
            <a:r>
              <a:rPr lang="en-US" sz="2000" dirty="0" smtClean="0">
                <a:solidFill>
                  <a:prstClr val="black"/>
                </a:solidFill>
                <a:latin typeface="Calibri"/>
                <a:sym typeface="Wingdings" pitchFamily="2" charset="2"/>
              </a:rPr>
              <a:t> If so, would they be reliable? </a:t>
            </a:r>
          </a:p>
          <a:p>
            <a:pPr marL="800100" lvl="1" indent="-342900">
              <a:buFont typeface="Wingdings"/>
              <a:buChar char="è"/>
            </a:pPr>
            <a:r>
              <a:rPr lang="en-US" sz="2000" dirty="0" smtClean="0">
                <a:solidFill>
                  <a:prstClr val="black"/>
                </a:solidFill>
                <a:latin typeface="Calibri"/>
                <a:sym typeface="Wingdings" pitchFamily="2" charset="2"/>
              </a:rPr>
              <a:t>What would be the frequency and format of this type of product?</a:t>
            </a:r>
          </a:p>
          <a:p>
            <a:pPr lvl="1"/>
            <a:endParaRPr lang="en-US" sz="2000" dirty="0" smtClean="0">
              <a:solidFill>
                <a:prstClr val="black"/>
              </a:solidFill>
              <a:latin typeface="Calibri"/>
              <a:sym typeface="Wingdings" pitchFamily="2" charset="2"/>
            </a:endParaRPr>
          </a:p>
          <a:p>
            <a:pPr marL="342900" indent="-342900">
              <a:buFont typeface="Arial" panose="020B0604020202020204" pitchFamily="34" charset="0"/>
              <a:buChar char="•"/>
            </a:pPr>
            <a:r>
              <a:rPr lang="en-US" sz="2000" dirty="0" smtClean="0">
                <a:solidFill>
                  <a:prstClr val="black"/>
                </a:solidFill>
                <a:sym typeface="Wingdings" pitchFamily="2" charset="2"/>
              </a:rPr>
              <a:t>CPC wide team has </a:t>
            </a:r>
            <a:r>
              <a:rPr lang="en-US" sz="2000" dirty="0">
                <a:solidFill>
                  <a:prstClr val="black"/>
                </a:solidFill>
                <a:sym typeface="Wingdings" pitchFamily="2" charset="2"/>
              </a:rPr>
              <a:t>determined an initial inventory of information to be targeted in a Phase 1 project during </a:t>
            </a:r>
            <a:r>
              <a:rPr lang="en-US" sz="2000" dirty="0" smtClean="0">
                <a:solidFill>
                  <a:prstClr val="black"/>
                </a:solidFill>
                <a:sym typeface="Wingdings" pitchFamily="2" charset="2"/>
              </a:rPr>
              <a:t>FY15 with outlined requirements and deliverables and the associated project </a:t>
            </a:r>
            <a:r>
              <a:rPr lang="en-US" sz="2000" dirty="0">
                <a:solidFill>
                  <a:prstClr val="black"/>
                </a:solidFill>
                <a:sym typeface="Wingdings" pitchFamily="2" charset="2"/>
              </a:rPr>
              <a:t>plan and </a:t>
            </a:r>
            <a:r>
              <a:rPr lang="en-US" sz="2000" dirty="0" smtClean="0">
                <a:solidFill>
                  <a:prstClr val="black"/>
                </a:solidFill>
                <a:sym typeface="Wingdings" pitchFamily="2" charset="2"/>
              </a:rPr>
              <a:t>timeline.</a:t>
            </a:r>
            <a:endParaRPr lang="en-US" sz="2000" dirty="0">
              <a:solidFill>
                <a:prstClr val="black"/>
              </a:solidFill>
              <a:sym typeface="Wingdings" pitchFamily="2" charset="2"/>
            </a:endParaRPr>
          </a:p>
          <a:p>
            <a:pPr marL="342900" indent="-342900">
              <a:buFont typeface="Arial" panose="020B0604020202020204" pitchFamily="34" charset="0"/>
              <a:buChar char="•"/>
            </a:pPr>
            <a:endParaRPr lang="en-US" sz="2000" dirty="0">
              <a:solidFill>
                <a:prstClr val="black"/>
              </a:solidFill>
              <a:sym typeface="Wingdings" pitchFamily="2" charset="2"/>
            </a:endParaRPr>
          </a:p>
          <a:p>
            <a:pPr marL="342900" indent="-342900">
              <a:buFont typeface="Arial" panose="020B0604020202020204" pitchFamily="34" charset="0"/>
              <a:buChar char="•"/>
            </a:pPr>
            <a:r>
              <a:rPr lang="en-US" sz="2000" dirty="0">
                <a:solidFill>
                  <a:prstClr val="black"/>
                </a:solidFill>
                <a:sym typeface="Wingdings" pitchFamily="2" charset="2"/>
              </a:rPr>
              <a:t>The initial experimental product is to be a combined Week 3-4 probabilistic temperature and precipitation outlook released once per </a:t>
            </a:r>
            <a:r>
              <a:rPr lang="en-US" sz="2000" dirty="0" smtClean="0">
                <a:solidFill>
                  <a:prstClr val="black"/>
                </a:solidFill>
                <a:sym typeface="Wingdings" pitchFamily="2" charset="2"/>
              </a:rPr>
              <a:t>week, </a:t>
            </a:r>
            <a:r>
              <a:rPr lang="en-US" sz="2000" dirty="0">
                <a:solidFill>
                  <a:prstClr val="black"/>
                </a:solidFill>
                <a:sym typeface="Wingdings" pitchFamily="2" charset="2"/>
              </a:rPr>
              <a:t>similar </a:t>
            </a:r>
            <a:r>
              <a:rPr lang="en-US" sz="2000" dirty="0" smtClean="0">
                <a:solidFill>
                  <a:prstClr val="black"/>
                </a:solidFill>
                <a:sym typeface="Wingdings" pitchFamily="2" charset="2"/>
              </a:rPr>
              <a:t>in style to current </a:t>
            </a:r>
            <a:r>
              <a:rPr lang="en-US" sz="2000" dirty="0">
                <a:solidFill>
                  <a:prstClr val="black"/>
                </a:solidFill>
                <a:sym typeface="Wingdings" pitchFamily="2" charset="2"/>
              </a:rPr>
              <a:t>CPC monthly </a:t>
            </a:r>
            <a:r>
              <a:rPr lang="en-US" sz="2000" dirty="0" smtClean="0">
                <a:solidFill>
                  <a:prstClr val="black"/>
                </a:solidFill>
                <a:sym typeface="Wingdings" pitchFamily="2" charset="2"/>
              </a:rPr>
              <a:t>outlook</a:t>
            </a:r>
            <a:r>
              <a:rPr lang="en-US" sz="2000" dirty="0">
                <a:solidFill>
                  <a:prstClr val="black"/>
                </a:solidFill>
                <a:latin typeface="Calibri"/>
                <a:sym typeface="Wingdings" pitchFamily="2" charset="2"/>
              </a:rPr>
              <a:t>.</a:t>
            </a:r>
            <a:endParaRPr lang="en-US" sz="2000" dirty="0">
              <a:solidFill>
                <a:prstClr val="black"/>
              </a:solidFill>
              <a:sym typeface="Wingdings" pitchFamily="2" charset="2"/>
            </a:endParaRPr>
          </a:p>
        </p:txBody>
      </p:sp>
    </p:spTree>
    <p:extLst>
      <p:ext uri="{BB962C8B-B14F-4D97-AF65-F5344CB8AC3E}">
        <p14:creationId xmlns:p14="http://schemas.microsoft.com/office/powerpoint/2010/main" val="792535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290"/>
            <a:ext cx="9144000" cy="677108"/>
          </a:xfrm>
          <a:prstGeom prst="rect">
            <a:avLst/>
          </a:prstGeom>
          <a:noFill/>
        </p:spPr>
        <p:txBody>
          <a:bodyPr wrap="square" rtlCol="0">
            <a:spAutoFit/>
          </a:bodyPr>
          <a:lstStyle/>
          <a:p>
            <a:pPr algn="ctr"/>
            <a:r>
              <a:rPr lang="en-US" sz="3800" b="1" u="sng" dirty="0" smtClean="0">
                <a:solidFill>
                  <a:schemeClr val="bg1"/>
                </a:solidFill>
              </a:rPr>
              <a:t>Toward Week 3-4 Experimental Outlooks</a:t>
            </a:r>
          </a:p>
        </p:txBody>
      </p:sp>
      <p:sp>
        <p:nvSpPr>
          <p:cNvPr id="3" name="TextBox 2"/>
          <p:cNvSpPr txBox="1"/>
          <p:nvPr/>
        </p:nvSpPr>
        <p:spPr>
          <a:xfrm>
            <a:off x="63691" y="670441"/>
            <a:ext cx="9004109" cy="3262432"/>
          </a:xfrm>
          <a:prstGeom prst="rect">
            <a:avLst/>
          </a:prstGeom>
          <a:noFill/>
          <a:ln>
            <a:noFill/>
          </a:ln>
        </p:spPr>
        <p:txBody>
          <a:bodyPr wrap="square" rtlCol="0">
            <a:spAutoFit/>
          </a:bodyPr>
          <a:lstStyle/>
          <a:p>
            <a:pPr marL="231775" indent="-231775">
              <a:buFont typeface="Arial" panose="020B0604020202020204" pitchFamily="34" charset="0"/>
              <a:buChar char="•"/>
            </a:pPr>
            <a:r>
              <a:rPr lang="en-US" sz="2400" dirty="0" smtClean="0">
                <a:solidFill>
                  <a:prstClr val="black"/>
                </a:solidFill>
                <a:latin typeface="Calibri"/>
                <a:sym typeface="Wingdings" pitchFamily="2" charset="2"/>
              </a:rPr>
              <a:t>Work is currently ongoing in areas listed below:</a:t>
            </a:r>
          </a:p>
          <a:p>
            <a:pPr marL="231775" indent="-231775">
              <a:buFont typeface="Arial" panose="020B0604020202020204" pitchFamily="34" charset="0"/>
              <a:buChar char="•"/>
            </a:pPr>
            <a:endParaRPr lang="en-US" sz="2000" dirty="0" smtClean="0">
              <a:solidFill>
                <a:prstClr val="black"/>
              </a:solidFill>
              <a:latin typeface="Calibri"/>
              <a:sym typeface="Wingdings" pitchFamily="2" charset="2"/>
            </a:endParaRPr>
          </a:p>
          <a:p>
            <a:pPr marL="233363"/>
            <a:r>
              <a:rPr lang="en-US" dirty="0" smtClean="0">
                <a:solidFill>
                  <a:schemeClr val="bg1"/>
                </a:solidFill>
                <a:latin typeface="Calibri"/>
                <a:sym typeface="Wingdings" pitchFamily="2" charset="2"/>
              </a:rPr>
              <a:t>(1) Modification, enhancement and new development of empirical techniques (i.e., constructed </a:t>
            </a:r>
            <a:r>
              <a:rPr lang="en-US" dirty="0">
                <a:solidFill>
                  <a:schemeClr val="bg1"/>
                </a:solidFill>
                <a:latin typeface="Calibri"/>
                <a:sym typeface="Wingdings" pitchFamily="2" charset="2"/>
              </a:rPr>
              <a:t>analogue, </a:t>
            </a:r>
            <a:r>
              <a:rPr lang="en-US" dirty="0" smtClean="0">
                <a:solidFill>
                  <a:schemeClr val="bg1"/>
                </a:solidFill>
                <a:latin typeface="Calibri"/>
                <a:sym typeface="Wingdings" pitchFamily="2" charset="2"/>
              </a:rPr>
              <a:t>regression, cluster analysis, etc.) whose methodologies target MJO/ENSO, trends and blocking </a:t>
            </a:r>
          </a:p>
          <a:p>
            <a:pPr marL="233363"/>
            <a:endParaRPr lang="en-US" dirty="0" smtClean="0">
              <a:solidFill>
                <a:schemeClr val="bg1"/>
              </a:solidFill>
              <a:latin typeface="Calibri"/>
              <a:sym typeface="Wingdings" pitchFamily="2" charset="2"/>
            </a:endParaRPr>
          </a:p>
          <a:p>
            <a:pPr marL="233363"/>
            <a:r>
              <a:rPr lang="en-US" dirty="0" smtClean="0">
                <a:solidFill>
                  <a:schemeClr val="bg1"/>
                </a:solidFill>
                <a:latin typeface="Calibri"/>
                <a:sym typeface="Wingdings" pitchFamily="2" charset="2"/>
              </a:rPr>
              <a:t>(2) Analysis of dynamical model guidance from a number of operational centers including NCEP, ECMWF, JMA and Environment Canada </a:t>
            </a:r>
          </a:p>
          <a:p>
            <a:pPr marL="233363"/>
            <a:endParaRPr lang="en-US" dirty="0">
              <a:solidFill>
                <a:schemeClr val="bg1"/>
              </a:solidFill>
              <a:latin typeface="Calibri"/>
              <a:sym typeface="Wingdings" pitchFamily="2" charset="2"/>
            </a:endParaRPr>
          </a:p>
          <a:p>
            <a:pPr marL="233363"/>
            <a:r>
              <a:rPr lang="en-US" dirty="0" smtClean="0">
                <a:solidFill>
                  <a:schemeClr val="bg1"/>
                </a:solidFill>
                <a:sym typeface="Wingdings" pitchFamily="2" charset="2"/>
              </a:rPr>
              <a:t>(3) Operational </a:t>
            </a:r>
            <a:r>
              <a:rPr lang="en-US" dirty="0">
                <a:solidFill>
                  <a:schemeClr val="bg1"/>
                </a:solidFill>
                <a:sym typeface="Wingdings" pitchFamily="2" charset="2"/>
              </a:rPr>
              <a:t>implementation at CPC </a:t>
            </a:r>
            <a:r>
              <a:rPr lang="en-US" dirty="0" smtClean="0">
                <a:solidFill>
                  <a:schemeClr val="bg1"/>
                </a:solidFill>
                <a:sym typeface="Wingdings" pitchFamily="2" charset="2"/>
              </a:rPr>
              <a:t>of </a:t>
            </a:r>
            <a:r>
              <a:rPr lang="en-US" dirty="0">
                <a:solidFill>
                  <a:schemeClr val="bg1"/>
                </a:solidFill>
                <a:sym typeface="Wingdings" pitchFamily="2" charset="2"/>
              </a:rPr>
              <a:t>Coupled Linear Inverse Modeling (C-LIM) </a:t>
            </a:r>
            <a:r>
              <a:rPr lang="en-US" dirty="0" smtClean="0">
                <a:solidFill>
                  <a:schemeClr val="bg1"/>
                </a:solidFill>
                <a:sym typeface="Wingdings" pitchFamily="2" charset="2"/>
              </a:rPr>
              <a:t>techniques from ESRL</a:t>
            </a:r>
          </a:p>
        </p:txBody>
      </p:sp>
      <p:sp>
        <p:nvSpPr>
          <p:cNvPr id="4" name="Rectangle 3"/>
          <p:cNvSpPr/>
          <p:nvPr/>
        </p:nvSpPr>
        <p:spPr>
          <a:xfrm>
            <a:off x="275472" y="1295399"/>
            <a:ext cx="8563727" cy="26300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26720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34" t="10663" r="3332" b="13336"/>
          <a:stretch/>
        </p:blipFill>
        <p:spPr>
          <a:xfrm>
            <a:off x="6797040" y="4306431"/>
            <a:ext cx="2357078" cy="2399169"/>
          </a:xfrm>
          <a:prstGeom prst="rect">
            <a:avLst/>
          </a:prstGeom>
        </p:spPr>
      </p:pic>
      <p:sp>
        <p:nvSpPr>
          <p:cNvPr id="7" name="TextBox 6"/>
          <p:cNvSpPr txBox="1"/>
          <p:nvPr/>
        </p:nvSpPr>
        <p:spPr>
          <a:xfrm>
            <a:off x="76201" y="4027944"/>
            <a:ext cx="4343400" cy="2677656"/>
          </a:xfrm>
          <a:prstGeom prst="rect">
            <a:avLst/>
          </a:prstGeom>
          <a:noFill/>
          <a:ln>
            <a:noFill/>
          </a:ln>
        </p:spPr>
        <p:txBody>
          <a:bodyPr wrap="square" rtlCol="0">
            <a:spAutoFit/>
          </a:bodyPr>
          <a:lstStyle/>
          <a:p>
            <a:pPr marL="115888" indent="-115888">
              <a:buFont typeface="Arial" panose="020B0604020202020204" pitchFamily="34" charset="0"/>
              <a:buChar char="•"/>
            </a:pPr>
            <a:r>
              <a:rPr lang="en-US" sz="2400" dirty="0" smtClean="0">
                <a:solidFill>
                  <a:prstClr val="black"/>
                </a:solidFill>
                <a:latin typeface="Calibri"/>
                <a:sym typeface="Wingdings" pitchFamily="2" charset="2"/>
              </a:rPr>
              <a:t> </a:t>
            </a:r>
            <a:r>
              <a:rPr lang="en-US" sz="2400" dirty="0">
                <a:solidFill>
                  <a:prstClr val="black"/>
                </a:solidFill>
                <a:latin typeface="Calibri"/>
                <a:sym typeface="Wingdings" pitchFamily="2" charset="2"/>
              </a:rPr>
              <a:t>P</a:t>
            </a:r>
            <a:r>
              <a:rPr lang="en-US" sz="2400" dirty="0" smtClean="0">
                <a:solidFill>
                  <a:prstClr val="black"/>
                </a:solidFill>
                <a:latin typeface="Calibri"/>
                <a:sym typeface="Wingdings" pitchFamily="2" charset="2"/>
              </a:rPr>
              <a:t>ost-processing techniques and reforecast datasets with consistent reanalyses will be critical to maximize progress</a:t>
            </a:r>
            <a:endParaRPr lang="en-US" sz="2400" dirty="0">
              <a:solidFill>
                <a:prstClr val="black"/>
              </a:solidFill>
              <a:latin typeface="Calibri"/>
              <a:sym typeface="Wingdings" pitchFamily="2" charset="2"/>
            </a:endParaRPr>
          </a:p>
          <a:p>
            <a:pPr marL="115888" indent="-115888">
              <a:buFont typeface="Arial" panose="020B0604020202020204" pitchFamily="34" charset="0"/>
              <a:buChar char="•"/>
            </a:pPr>
            <a:endParaRPr lang="en-US" sz="2400" dirty="0">
              <a:solidFill>
                <a:prstClr val="black"/>
              </a:solidFill>
              <a:latin typeface="Calibri"/>
              <a:sym typeface="Wingdings" pitchFamily="2" charset="2"/>
            </a:endParaRPr>
          </a:p>
          <a:p>
            <a:pPr marL="115888" indent="-115888">
              <a:buFont typeface="Arial" panose="020B0604020202020204" pitchFamily="34" charset="0"/>
              <a:buChar char="•"/>
            </a:pPr>
            <a:r>
              <a:rPr lang="en-US" sz="2400" dirty="0" smtClean="0">
                <a:solidFill>
                  <a:prstClr val="black"/>
                </a:solidFill>
                <a:latin typeface="Calibri"/>
                <a:sym typeface="Wingdings" pitchFamily="2" charset="2"/>
              </a:rPr>
              <a:t> Experimental outlooks will be </a:t>
            </a:r>
          </a:p>
          <a:p>
            <a:pPr marL="115888" indent="-115888"/>
            <a:r>
              <a:rPr lang="en-US" sz="2400" dirty="0" smtClean="0">
                <a:solidFill>
                  <a:prstClr val="black"/>
                </a:solidFill>
                <a:latin typeface="Calibri"/>
                <a:sym typeface="Wingdings" pitchFamily="2" charset="2"/>
              </a:rPr>
              <a:t>	forecasts of opportunity</a:t>
            </a:r>
          </a:p>
        </p:txBody>
      </p:sp>
    </p:spTree>
    <p:extLst>
      <p:ext uri="{BB962C8B-B14F-4D97-AF65-F5344CB8AC3E}">
        <p14:creationId xmlns:p14="http://schemas.microsoft.com/office/powerpoint/2010/main" val="1237061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Toward Week 3-4 Experimental Outlooks</a:t>
            </a:r>
          </a:p>
        </p:txBody>
      </p:sp>
      <p:sp>
        <p:nvSpPr>
          <p:cNvPr id="12" name="TextBox 11"/>
          <p:cNvSpPr txBox="1"/>
          <p:nvPr/>
        </p:nvSpPr>
        <p:spPr>
          <a:xfrm>
            <a:off x="4267200" y="914400"/>
            <a:ext cx="4876800" cy="4708981"/>
          </a:xfrm>
          <a:prstGeom prst="rect">
            <a:avLst/>
          </a:prstGeom>
          <a:noFill/>
          <a:ln>
            <a:noFill/>
          </a:ln>
        </p:spPr>
        <p:txBody>
          <a:bodyPr wrap="square" rtlCol="0">
            <a:spAutoFit/>
          </a:bodyPr>
          <a:lstStyle/>
          <a:p>
            <a:r>
              <a:rPr lang="en-US" sz="2400" dirty="0" smtClean="0">
                <a:solidFill>
                  <a:prstClr val="black"/>
                </a:solidFill>
                <a:latin typeface="Calibri"/>
                <a:sym typeface="Wingdings" pitchFamily="2" charset="2"/>
              </a:rPr>
              <a:t>Links with broader initiatives are critical for CPC to deliver these services by leveraging advances in:</a:t>
            </a:r>
          </a:p>
          <a:p>
            <a:endParaRPr lang="en-US" sz="2400" dirty="0" smtClean="0">
              <a:solidFill>
                <a:prstClr val="black"/>
              </a:solidFill>
              <a:latin typeface="Calibri"/>
              <a:sym typeface="Wingdings" pitchFamily="2" charset="2"/>
            </a:endParaRPr>
          </a:p>
          <a:p>
            <a:pPr marL="798513" indent="-400050"/>
            <a:r>
              <a:rPr lang="en-US" sz="2000" dirty="0" smtClean="0">
                <a:solidFill>
                  <a:prstClr val="black"/>
                </a:solidFill>
                <a:latin typeface="Calibri"/>
                <a:sym typeface="Wingdings" pitchFamily="2" charset="2"/>
              </a:rPr>
              <a:t>(1) Basic understanding and predictability </a:t>
            </a:r>
            <a:r>
              <a:rPr lang="en-US" sz="2000" dirty="0">
                <a:solidFill>
                  <a:prstClr val="black"/>
                </a:solidFill>
                <a:latin typeface="Calibri"/>
                <a:sym typeface="Wingdings" pitchFamily="2" charset="2"/>
              </a:rPr>
              <a:t>r</a:t>
            </a:r>
            <a:r>
              <a:rPr lang="en-US" sz="2000" dirty="0" smtClean="0">
                <a:solidFill>
                  <a:prstClr val="black"/>
                </a:solidFill>
                <a:latin typeface="Calibri"/>
                <a:sym typeface="Wingdings" pitchFamily="2" charset="2"/>
              </a:rPr>
              <a:t>esearch</a:t>
            </a:r>
            <a:endParaRPr lang="en-US" sz="2000" dirty="0">
              <a:solidFill>
                <a:prstClr val="black"/>
              </a:solidFill>
              <a:latin typeface="Calibri"/>
              <a:sym typeface="Wingdings" pitchFamily="2" charset="2"/>
            </a:endParaRPr>
          </a:p>
          <a:p>
            <a:pPr marL="798513" indent="-400050"/>
            <a:r>
              <a:rPr lang="en-US" sz="2000" dirty="0" smtClean="0">
                <a:solidFill>
                  <a:prstClr val="black"/>
                </a:solidFill>
                <a:latin typeface="Calibri"/>
                <a:sym typeface="Wingdings" pitchFamily="2" charset="2"/>
              </a:rPr>
              <a:t>(2) Modeling capacity</a:t>
            </a:r>
          </a:p>
          <a:p>
            <a:endParaRPr lang="en-US" sz="2400" dirty="0" smtClean="0">
              <a:solidFill>
                <a:prstClr val="black"/>
              </a:solidFill>
              <a:latin typeface="Calibri"/>
              <a:sym typeface="Wingdings" pitchFamily="2" charset="2"/>
            </a:endParaRPr>
          </a:p>
          <a:p>
            <a:r>
              <a:rPr lang="en-US" sz="2400" u="sng" dirty="0" smtClean="0">
                <a:solidFill>
                  <a:prstClr val="black"/>
                </a:solidFill>
                <a:latin typeface="Calibri"/>
                <a:sym typeface="Wingdings" pitchFamily="2" charset="2"/>
              </a:rPr>
              <a:t>From these ongoing activities</a:t>
            </a:r>
            <a:r>
              <a:rPr lang="en-US" sz="2400" dirty="0" smtClean="0">
                <a:solidFill>
                  <a:prstClr val="black"/>
                </a:solidFill>
                <a:latin typeface="Calibri"/>
                <a:sym typeface="Wingdings" pitchFamily="2" charset="2"/>
              </a:rPr>
              <a:t>:</a:t>
            </a:r>
          </a:p>
          <a:p>
            <a:endParaRPr lang="en-US" sz="2400" dirty="0">
              <a:solidFill>
                <a:prstClr val="black"/>
              </a:solidFill>
              <a:latin typeface="Calibri"/>
              <a:sym typeface="Wingdings" pitchFamily="2" charset="2"/>
            </a:endParaRPr>
          </a:p>
          <a:p>
            <a:pPr marL="342900" indent="-342900">
              <a:buFont typeface="Wingdings"/>
              <a:buChar char="è"/>
            </a:pPr>
            <a:r>
              <a:rPr lang="en-US" sz="2400" dirty="0" smtClean="0">
                <a:solidFill>
                  <a:prstClr val="black"/>
                </a:solidFill>
                <a:latin typeface="Calibri"/>
                <a:sym typeface="Wingdings" pitchFamily="2" charset="2"/>
              </a:rPr>
              <a:t>S2S Prediction Project</a:t>
            </a:r>
          </a:p>
          <a:p>
            <a:pPr marL="342900" indent="-342900">
              <a:buFont typeface="Wingdings"/>
              <a:buChar char="è"/>
            </a:pPr>
            <a:r>
              <a:rPr lang="en-US" sz="2400" dirty="0" smtClean="0">
                <a:solidFill>
                  <a:prstClr val="black"/>
                </a:solidFill>
                <a:latin typeface="Calibri"/>
                <a:sym typeface="Wingdings" pitchFamily="2" charset="2"/>
              </a:rPr>
              <a:t>Earth System Prediction Capability </a:t>
            </a:r>
          </a:p>
          <a:p>
            <a:pPr marL="342900" indent="-342900">
              <a:buFont typeface="Wingdings"/>
              <a:buChar char="è"/>
            </a:pPr>
            <a:r>
              <a:rPr lang="en-US" sz="2400" dirty="0" smtClean="0">
                <a:solidFill>
                  <a:prstClr val="black"/>
                </a:solidFill>
                <a:latin typeface="Calibri"/>
                <a:sym typeface="Wingdings" pitchFamily="2" charset="2"/>
              </a:rPr>
              <a:t>NMME subseasonal database</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53" t="21173" r="27878" b="5700"/>
          <a:stretch/>
        </p:blipFill>
        <p:spPr bwMode="auto">
          <a:xfrm>
            <a:off x="76199" y="914400"/>
            <a:ext cx="411480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38" t="25472" r="28785" b="6736"/>
          <a:stretch/>
        </p:blipFill>
        <p:spPr bwMode="auto">
          <a:xfrm>
            <a:off x="0" y="3625312"/>
            <a:ext cx="4191000" cy="269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302457" y="4343400"/>
            <a:ext cx="4724400" cy="12799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901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5632311"/>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smtClean="0">
                <a:solidFill>
                  <a:prstClr val="black"/>
                </a:solidFill>
                <a:sym typeface="Wingdings" pitchFamily="2" charset="2"/>
              </a:rPr>
              <a:t>El Nino forecast has been a challenge this year, model forecasts favored event development too early and too strong</a:t>
            </a:r>
          </a:p>
          <a:p>
            <a:pPr marL="342900" indent="-342900">
              <a:buFont typeface="Arial" panose="020B0604020202020204" pitchFamily="34" charset="0"/>
              <a:buChar char="•"/>
            </a:pPr>
            <a:endParaRPr lang="en-US" sz="2400" dirty="0">
              <a:solidFill>
                <a:prstClr val="black"/>
              </a:solidFill>
              <a:sym typeface="Wingdings" pitchFamily="2" charset="2"/>
            </a:endParaRPr>
          </a:p>
          <a:p>
            <a:pPr marL="342900" indent="-342900">
              <a:buFont typeface="Arial" panose="020B0604020202020204" pitchFamily="34" charset="0"/>
              <a:buChar char="•"/>
            </a:pPr>
            <a:r>
              <a:rPr lang="en-US" sz="2400" dirty="0" smtClean="0">
                <a:solidFill>
                  <a:prstClr val="black"/>
                </a:solidFill>
                <a:sym typeface="Wingdings" pitchFamily="2" charset="2"/>
              </a:rPr>
              <a:t>CPC FY14 extended range outlook forecast skill exceeded longer term average. Forecast reliability improving. </a:t>
            </a:r>
          </a:p>
          <a:p>
            <a:pPr marL="342900" indent="-342900">
              <a:buFont typeface="Arial" panose="020B0604020202020204" pitchFamily="34" charset="0"/>
              <a:buChar char="•"/>
            </a:pPr>
            <a:endParaRPr lang="en-US" sz="2400" dirty="0">
              <a:solidFill>
                <a:prstClr val="black"/>
              </a:solidFill>
              <a:sym typeface="Wingdings" pitchFamily="2" charset="2"/>
            </a:endParaRPr>
          </a:p>
          <a:p>
            <a:pPr marL="342900" indent="-342900">
              <a:buFont typeface="Arial" panose="020B0604020202020204" pitchFamily="34" charset="0"/>
              <a:buChar char="•"/>
            </a:pPr>
            <a:r>
              <a:rPr lang="en-US" sz="2400" dirty="0" smtClean="0">
                <a:solidFill>
                  <a:prstClr val="black"/>
                </a:solidFill>
                <a:sym typeface="Wingdings" pitchFamily="2" charset="2"/>
              </a:rPr>
              <a:t>Rough year for seasonal temperature forecasts, primarily during the winter in the south. Monthly temperature and precipitation forecasts better. Seasonal hurricane outlooks for ATL and EPAC very good.</a:t>
            </a:r>
          </a:p>
          <a:p>
            <a:pPr marL="342900" indent="-342900">
              <a:buFont typeface="Arial" panose="020B0604020202020204" pitchFamily="34" charset="0"/>
              <a:buChar char="•"/>
            </a:pPr>
            <a:endParaRPr lang="en-US" sz="2400" dirty="0">
              <a:solidFill>
                <a:prstClr val="black"/>
              </a:solidFill>
              <a:sym typeface="Wingdings" pitchFamily="2" charset="2"/>
            </a:endParaRPr>
          </a:p>
          <a:p>
            <a:pPr marL="342900" indent="-342900">
              <a:buFont typeface="Arial" panose="020B0604020202020204" pitchFamily="34" charset="0"/>
              <a:buChar char="•"/>
            </a:pPr>
            <a:r>
              <a:rPr lang="en-US" sz="2400" dirty="0" smtClean="0">
                <a:solidFill>
                  <a:prstClr val="black"/>
                </a:solidFill>
                <a:sym typeface="Wingdings" pitchFamily="2" charset="2"/>
              </a:rPr>
              <a:t>Initiated experimental probabilistic U.S. Hazards outlook (much above/below temperature) with encouraging early results</a:t>
            </a:r>
          </a:p>
          <a:p>
            <a:pPr marL="342900" indent="-342900">
              <a:buFont typeface="Arial" panose="020B0604020202020204" pitchFamily="34" charset="0"/>
              <a:buChar char="•"/>
            </a:pPr>
            <a:endParaRPr lang="en-US" sz="2400" dirty="0">
              <a:solidFill>
                <a:prstClr val="black"/>
              </a:solidFill>
              <a:sym typeface="Wingdings" pitchFamily="2" charset="2"/>
            </a:endParaRPr>
          </a:p>
          <a:p>
            <a:pPr marL="342900" indent="-342900">
              <a:buFont typeface="Arial" panose="020B0604020202020204" pitchFamily="34" charset="0"/>
              <a:buChar char="•"/>
            </a:pPr>
            <a:r>
              <a:rPr lang="en-US" sz="2400" dirty="0" smtClean="0">
                <a:solidFill>
                  <a:prstClr val="black"/>
                </a:solidFill>
                <a:sym typeface="Wingdings" pitchFamily="2" charset="2"/>
              </a:rPr>
              <a:t>Set in motion an initiative that aims to work towards experimental Week 3-4 products for temperature and precipitation.</a:t>
            </a:r>
            <a:endParaRPr lang="en-US" dirty="0" smtClean="0">
              <a:solidFill>
                <a:prstClr val="black"/>
              </a:solidFill>
              <a:sym typeface="Wingdings" pitchFamily="2" charset="2"/>
            </a:endParaRPr>
          </a:p>
        </p:txBody>
      </p:sp>
      <p:sp>
        <p:nvSpPr>
          <p:cNvPr id="5" name="TextBox 4"/>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Summary</a:t>
            </a:r>
          </a:p>
        </p:txBody>
      </p:sp>
    </p:spTree>
    <p:extLst>
      <p:ext uri="{BB962C8B-B14F-4D97-AF65-F5344CB8AC3E}">
        <p14:creationId xmlns:p14="http://schemas.microsoft.com/office/powerpoint/2010/main" val="3772388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188" y="1626766"/>
            <a:ext cx="8610600" cy="2308324"/>
          </a:xfrm>
          <a:prstGeom prst="rect">
            <a:avLst/>
          </a:prstGeom>
          <a:noFill/>
          <a:ln>
            <a:solidFill>
              <a:schemeClr val="tx1"/>
            </a:solidFill>
          </a:ln>
        </p:spPr>
        <p:txBody>
          <a:bodyPr wrap="square" rtlCol="0">
            <a:spAutoFit/>
          </a:bodyPr>
          <a:lstStyle/>
          <a:p>
            <a:r>
              <a:rPr lang="en-US" sz="4400" u="sng" dirty="0" smtClean="0">
                <a:solidFill>
                  <a:schemeClr val="bg1"/>
                </a:solidFill>
                <a:latin typeface="+mn-lt"/>
              </a:rPr>
              <a:t>Thank you for your attention</a:t>
            </a:r>
          </a:p>
          <a:p>
            <a:endParaRPr lang="en-US" sz="2800" u="sng" dirty="0" smtClean="0">
              <a:solidFill>
                <a:schemeClr val="bg1"/>
              </a:solidFill>
              <a:latin typeface="+mn-lt"/>
            </a:endParaRPr>
          </a:p>
          <a:p>
            <a:r>
              <a:rPr lang="en-US" sz="3600" dirty="0" smtClean="0">
                <a:solidFill>
                  <a:schemeClr val="bg1"/>
                </a:solidFill>
              </a:rPr>
              <a:t>Comments, questions or suggestions?</a:t>
            </a:r>
          </a:p>
          <a:p>
            <a:r>
              <a:rPr lang="en-US" sz="3600" dirty="0" smtClean="0">
                <a:solidFill>
                  <a:schemeClr val="bg1"/>
                </a:solidFill>
              </a:rPr>
              <a:t>Jon.Gottschalck@noaa.gov</a:t>
            </a:r>
            <a:r>
              <a:rPr lang="en-US" sz="3600" dirty="0" smtClean="0"/>
              <a:t>? </a:t>
            </a:r>
          </a:p>
        </p:txBody>
      </p:sp>
    </p:spTree>
    <p:extLst>
      <p:ext uri="{BB962C8B-B14F-4D97-AF65-F5344CB8AC3E}">
        <p14:creationId xmlns:p14="http://schemas.microsoft.com/office/powerpoint/2010/main" val="1322603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143000" y="1524000"/>
            <a:ext cx="6858000" cy="1569660"/>
          </a:xfrm>
          <a:prstGeom prst="rect">
            <a:avLst/>
          </a:prstGeom>
          <a:noFill/>
          <a:ln w="38100">
            <a:solidFill>
              <a:schemeClr val="bg1"/>
            </a:solidFill>
          </a:ln>
        </p:spPr>
        <p:txBody>
          <a:bodyPr wrap="square" rtlCol="0">
            <a:spAutoFit/>
          </a:bodyPr>
          <a:lstStyle/>
          <a:p>
            <a:pPr algn="ctr"/>
            <a:r>
              <a:rPr lang="en-US" sz="4800" dirty="0" smtClean="0">
                <a:solidFill>
                  <a:srgbClr val="002060"/>
                </a:solidFill>
              </a:rPr>
              <a:t>Climate modes overview and forecast review</a:t>
            </a:r>
          </a:p>
        </p:txBody>
      </p:sp>
    </p:spTree>
    <p:extLst>
      <p:ext uri="{BB962C8B-B14F-4D97-AF65-F5344CB8AC3E}">
        <p14:creationId xmlns:p14="http://schemas.microsoft.com/office/powerpoint/2010/main" val="2450921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290"/>
            <a:ext cx="7239000" cy="707886"/>
          </a:xfrm>
          <a:prstGeom prst="rect">
            <a:avLst/>
          </a:prstGeom>
          <a:noFill/>
        </p:spPr>
        <p:txBody>
          <a:bodyPr wrap="square" rtlCol="0">
            <a:spAutoFit/>
          </a:bodyPr>
          <a:lstStyle/>
          <a:p>
            <a:pPr algn="ctr"/>
            <a:r>
              <a:rPr lang="en-US" sz="4000" b="1" u="sng" dirty="0" smtClean="0">
                <a:solidFill>
                  <a:schemeClr val="bg1"/>
                </a:solidFill>
              </a:rPr>
              <a:t>Madden-Julian Oscillation</a:t>
            </a:r>
          </a:p>
        </p:txBody>
      </p:sp>
      <p:sp>
        <p:nvSpPr>
          <p:cNvPr id="4" name="TextBox 3"/>
          <p:cNvSpPr txBox="1"/>
          <p:nvPr/>
        </p:nvSpPr>
        <p:spPr>
          <a:xfrm>
            <a:off x="4419599" y="720176"/>
            <a:ext cx="4616021" cy="3416320"/>
          </a:xfrm>
          <a:prstGeom prst="rect">
            <a:avLst/>
          </a:prstGeom>
          <a:noFill/>
          <a:ln>
            <a:solidFill>
              <a:schemeClr val="bg1"/>
            </a:solidFill>
          </a:ln>
        </p:spPr>
        <p:txBody>
          <a:bodyPr wrap="square" rtlCol="0">
            <a:spAutoFit/>
          </a:bodyPr>
          <a:lstStyle/>
          <a:p>
            <a:pPr fontAlgn="auto">
              <a:spcBef>
                <a:spcPts val="0"/>
              </a:spcBef>
              <a:spcAft>
                <a:spcPts val="0"/>
              </a:spcAft>
            </a:pPr>
            <a:r>
              <a:rPr lang="en-US" sz="2400" dirty="0" smtClean="0">
                <a:solidFill>
                  <a:prstClr val="black"/>
                </a:solidFill>
                <a:latin typeface="Calibri"/>
              </a:rPr>
              <a:t>The MJO activity was below average in 2014</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smtClean="0">
                <a:solidFill>
                  <a:prstClr val="black"/>
                </a:solidFill>
                <a:latin typeface="Calibri"/>
              </a:rPr>
              <a:t>When MJO was active, events were weak, non well defined and short lived (red dashed and dotted lines)</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smtClean="0">
                <a:solidFill>
                  <a:prstClr val="black"/>
                </a:solidFill>
                <a:latin typeface="Calibri"/>
              </a:rPr>
              <a:t>Low frequency base state (black box) more clearly visible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69" t="4792" r="16531" b="17207"/>
          <a:stretch/>
        </p:blipFill>
        <p:spPr bwMode="auto">
          <a:xfrm>
            <a:off x="76200" y="685799"/>
            <a:ext cx="4267200" cy="616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864973" y="2594919"/>
            <a:ext cx="3435178" cy="568411"/>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864973" y="2860589"/>
            <a:ext cx="1344828" cy="360405"/>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295400" y="3406346"/>
            <a:ext cx="3004751" cy="708454"/>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657600" y="2667001"/>
            <a:ext cx="685800" cy="212124"/>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64973" y="3581400"/>
            <a:ext cx="1344827" cy="457200"/>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200400" y="3553597"/>
            <a:ext cx="1040028" cy="180203"/>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31773" y="5523471"/>
            <a:ext cx="2308655" cy="332602"/>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81449" y="4320746"/>
            <a:ext cx="3418702" cy="632254"/>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276600" y="4467997"/>
            <a:ext cx="1040028" cy="180203"/>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838200" y="4648200"/>
            <a:ext cx="1040028" cy="180203"/>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89686" y="5502875"/>
            <a:ext cx="3350742" cy="632254"/>
          </a:xfrm>
          <a:custGeom>
            <a:avLst/>
            <a:gdLst>
              <a:gd name="connsiteX0" fmla="*/ 0 w 3435178"/>
              <a:gd name="connsiteY0" fmla="*/ 0 h 568411"/>
              <a:gd name="connsiteX1" fmla="*/ 1594022 w 3435178"/>
              <a:gd name="connsiteY1" fmla="*/ 333632 h 568411"/>
              <a:gd name="connsiteX2" fmla="*/ 3435178 w 3435178"/>
              <a:gd name="connsiteY2" fmla="*/ 568411 h 568411"/>
            </a:gdLst>
            <a:ahLst/>
            <a:cxnLst>
              <a:cxn ang="0">
                <a:pos x="connsiteX0" y="connsiteY0"/>
              </a:cxn>
              <a:cxn ang="0">
                <a:pos x="connsiteX1" y="connsiteY1"/>
              </a:cxn>
              <a:cxn ang="0">
                <a:pos x="connsiteX2" y="connsiteY2"/>
              </a:cxn>
            </a:cxnLst>
            <a:rect l="l" t="t" r="r" b="b"/>
            <a:pathLst>
              <a:path w="3435178" h="568411">
                <a:moveTo>
                  <a:pt x="0" y="0"/>
                </a:moveTo>
                <a:cubicBezTo>
                  <a:pt x="510746" y="119448"/>
                  <a:pt x="1021492" y="238897"/>
                  <a:pt x="1594022" y="333632"/>
                </a:cubicBezTo>
                <a:cubicBezTo>
                  <a:pt x="2166552" y="428367"/>
                  <a:pt x="2800865" y="498389"/>
                  <a:pt x="3435178" y="56841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1003089">
            <a:off x="1563929" y="1083447"/>
            <a:ext cx="1443493" cy="42952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596" y="1752600"/>
            <a:ext cx="5776404" cy="433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1048"/>
            <a:ext cx="3040063" cy="320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40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85010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6" y="1295400"/>
            <a:ext cx="454867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flipV="1">
            <a:off x="4996628" y="2694296"/>
            <a:ext cx="3766372" cy="10180"/>
          </a:xfrm>
          <a:prstGeom prst="line">
            <a:avLst/>
          </a:prstGeom>
          <a:noFill/>
          <a:ln w="28575" cap="flat" cmpd="sng" algn="ctr">
            <a:solidFill>
              <a:sysClr val="windowText" lastClr="000000"/>
            </a:solidFill>
            <a:prstDash val="solid"/>
          </a:ln>
          <a:effectLst/>
        </p:spPr>
      </p:cxnSp>
      <p:sp>
        <p:nvSpPr>
          <p:cNvPr id="18" name="TextBox 17"/>
          <p:cNvSpPr txBox="1"/>
          <p:nvPr/>
        </p:nvSpPr>
        <p:spPr>
          <a:xfrm>
            <a:off x="4876466" y="2057400"/>
            <a:ext cx="2057734" cy="523220"/>
          </a:xfrm>
          <a:prstGeom prst="rect">
            <a:avLst/>
          </a:prstGeom>
          <a:noFill/>
        </p:spPr>
        <p:txBody>
          <a:bodyPr wrap="square" rtlCol="0">
            <a:spAutoFit/>
          </a:bodyPr>
          <a:lstStyle/>
          <a:p>
            <a:pPr algn="ctr" fontAlgn="auto">
              <a:spcBef>
                <a:spcPts val="0"/>
              </a:spcBef>
              <a:spcAft>
                <a:spcPts val="0"/>
              </a:spcAft>
            </a:pPr>
            <a:r>
              <a:rPr lang="en-US" sz="2800" dirty="0" err="1" smtClean="0">
                <a:solidFill>
                  <a:prstClr val="black"/>
                </a:solidFill>
                <a:latin typeface="Calibri"/>
              </a:rPr>
              <a:t>Obs</a:t>
            </a:r>
            <a:r>
              <a:rPr lang="en-US" sz="2800" dirty="0" smtClean="0">
                <a:solidFill>
                  <a:prstClr val="black"/>
                </a:solidFill>
                <a:latin typeface="Calibri"/>
              </a:rPr>
              <a:t>=5.28</a:t>
            </a:r>
            <a:endParaRPr lang="en-US" sz="2800" dirty="0">
              <a:solidFill>
                <a:prstClr val="black"/>
              </a:solidFill>
              <a:latin typeface="Calibri"/>
            </a:endParaRPr>
          </a:p>
        </p:txBody>
      </p:sp>
      <p:cxnSp>
        <p:nvCxnSpPr>
          <p:cNvPr id="19" name="Straight Arrow Connector 18"/>
          <p:cNvCxnSpPr/>
          <p:nvPr/>
        </p:nvCxnSpPr>
        <p:spPr>
          <a:xfrm>
            <a:off x="4876466" y="1295400"/>
            <a:ext cx="3581734" cy="1219200"/>
          </a:xfrm>
          <a:prstGeom prst="straightConnector1">
            <a:avLst/>
          </a:prstGeom>
          <a:noFill/>
          <a:ln w="28575" cap="flat" cmpd="sng" algn="ctr">
            <a:solidFill>
              <a:srgbClr val="002060"/>
            </a:solidFill>
            <a:prstDash val="solid"/>
            <a:tailEnd type="arrow"/>
          </a:ln>
          <a:effectLst/>
        </p:spPr>
      </p:cxnSp>
      <p:sp>
        <p:nvSpPr>
          <p:cNvPr id="2" name="TextBox 1"/>
          <p:cNvSpPr txBox="1"/>
          <p:nvPr/>
        </p:nvSpPr>
        <p:spPr>
          <a:xfrm>
            <a:off x="0" y="12290"/>
            <a:ext cx="9144000" cy="707886"/>
          </a:xfrm>
          <a:prstGeom prst="rect">
            <a:avLst/>
          </a:prstGeom>
          <a:noFill/>
        </p:spPr>
        <p:txBody>
          <a:bodyPr wrap="square" rtlCol="0">
            <a:spAutoFit/>
          </a:bodyPr>
          <a:lstStyle/>
          <a:p>
            <a:pPr algn="ctr"/>
            <a:r>
              <a:rPr lang="en-US" sz="4000" b="1" u="sng" dirty="0" smtClean="0">
                <a:solidFill>
                  <a:schemeClr val="bg1"/>
                </a:solidFill>
              </a:rPr>
              <a:t>September Sea Ice Outlook</a:t>
            </a:r>
          </a:p>
        </p:txBody>
      </p:sp>
      <p:sp>
        <p:nvSpPr>
          <p:cNvPr id="11" name="TextBox 10"/>
          <p:cNvSpPr txBox="1"/>
          <p:nvPr/>
        </p:nvSpPr>
        <p:spPr>
          <a:xfrm>
            <a:off x="6781800" y="6412468"/>
            <a:ext cx="2444644"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Wanqiu Wang</a:t>
            </a:r>
            <a:endParaRPr lang="en-US" dirty="0">
              <a:solidFill>
                <a:schemeClr val="bg1"/>
              </a:solidFill>
            </a:endParaRPr>
          </a:p>
        </p:txBody>
      </p:sp>
      <p:sp>
        <p:nvSpPr>
          <p:cNvPr id="7" name="TextBox 6"/>
          <p:cNvSpPr txBox="1"/>
          <p:nvPr/>
        </p:nvSpPr>
        <p:spPr>
          <a:xfrm>
            <a:off x="1524000" y="757535"/>
            <a:ext cx="1828800" cy="461665"/>
          </a:xfrm>
          <a:prstGeom prst="rect">
            <a:avLst/>
          </a:prstGeom>
          <a:solidFill>
            <a:srgbClr val="0070C0"/>
          </a:solidFill>
          <a:ln>
            <a:noFill/>
          </a:ln>
        </p:spPr>
        <p:txBody>
          <a:bodyPr wrap="square" rtlCol="0">
            <a:spAutoFit/>
          </a:bodyPr>
          <a:lstStyle/>
          <a:p>
            <a:pPr algn="ctr"/>
            <a:r>
              <a:rPr lang="en-US" sz="2400" b="1" dirty="0" smtClean="0">
                <a:solidFill>
                  <a:srgbClr val="FFFF00"/>
                </a:solidFill>
              </a:rPr>
              <a:t>July Forecast </a:t>
            </a:r>
            <a:endParaRPr lang="en-US" sz="2400" b="1" dirty="0">
              <a:solidFill>
                <a:srgbClr val="FFFF00"/>
              </a:solidFill>
            </a:endParaRPr>
          </a:p>
        </p:txBody>
      </p:sp>
      <p:sp>
        <p:nvSpPr>
          <p:cNvPr id="8" name="TextBox 7"/>
          <p:cNvSpPr txBox="1"/>
          <p:nvPr/>
        </p:nvSpPr>
        <p:spPr>
          <a:xfrm>
            <a:off x="5867400" y="757535"/>
            <a:ext cx="2362200" cy="461665"/>
          </a:xfrm>
          <a:prstGeom prst="rect">
            <a:avLst/>
          </a:prstGeom>
          <a:solidFill>
            <a:srgbClr val="0070C0"/>
          </a:solidFill>
          <a:ln>
            <a:noFill/>
          </a:ln>
        </p:spPr>
        <p:txBody>
          <a:bodyPr wrap="square" rtlCol="0">
            <a:spAutoFit/>
          </a:bodyPr>
          <a:lstStyle/>
          <a:p>
            <a:pPr algn="ctr"/>
            <a:r>
              <a:rPr lang="en-US" sz="2400" b="1" dirty="0" smtClean="0">
                <a:solidFill>
                  <a:srgbClr val="FFFF00"/>
                </a:solidFill>
              </a:rPr>
              <a:t>August Forecast</a:t>
            </a:r>
            <a:endParaRPr lang="en-US" sz="2400" b="1" dirty="0">
              <a:solidFill>
                <a:srgbClr val="FFFF00"/>
              </a:solidFill>
            </a:endParaRPr>
          </a:p>
        </p:txBody>
      </p:sp>
      <p:cxnSp>
        <p:nvCxnSpPr>
          <p:cNvPr id="14" name="Straight Connector 13"/>
          <p:cNvCxnSpPr/>
          <p:nvPr/>
        </p:nvCxnSpPr>
        <p:spPr>
          <a:xfrm flipV="1">
            <a:off x="462727" y="2657102"/>
            <a:ext cx="3766372" cy="10180"/>
          </a:xfrm>
          <a:prstGeom prst="line">
            <a:avLst/>
          </a:prstGeom>
          <a:noFill/>
          <a:ln w="28575" cap="flat" cmpd="sng" algn="ctr">
            <a:solidFill>
              <a:sysClr val="windowText" lastClr="000000"/>
            </a:solidFill>
            <a:prstDash val="solid"/>
          </a:ln>
          <a:effectLst/>
        </p:spPr>
      </p:cxnSp>
      <p:sp>
        <p:nvSpPr>
          <p:cNvPr id="15" name="TextBox 14"/>
          <p:cNvSpPr txBox="1"/>
          <p:nvPr/>
        </p:nvSpPr>
        <p:spPr>
          <a:xfrm>
            <a:off x="342565" y="2057400"/>
            <a:ext cx="2057734" cy="523220"/>
          </a:xfrm>
          <a:prstGeom prst="rect">
            <a:avLst/>
          </a:prstGeom>
          <a:noFill/>
        </p:spPr>
        <p:txBody>
          <a:bodyPr wrap="square" rtlCol="0">
            <a:spAutoFit/>
          </a:bodyPr>
          <a:lstStyle/>
          <a:p>
            <a:pPr algn="ctr" fontAlgn="auto">
              <a:spcBef>
                <a:spcPts val="0"/>
              </a:spcBef>
              <a:spcAft>
                <a:spcPts val="0"/>
              </a:spcAft>
            </a:pPr>
            <a:r>
              <a:rPr lang="en-US" sz="2800" dirty="0" err="1" smtClean="0">
                <a:solidFill>
                  <a:prstClr val="black"/>
                </a:solidFill>
                <a:latin typeface="Calibri"/>
              </a:rPr>
              <a:t>Obs</a:t>
            </a:r>
            <a:r>
              <a:rPr lang="en-US" sz="2800" dirty="0" smtClean="0">
                <a:solidFill>
                  <a:prstClr val="black"/>
                </a:solidFill>
                <a:latin typeface="Calibri"/>
              </a:rPr>
              <a:t>=5.28</a:t>
            </a:r>
            <a:endParaRPr lang="en-US" sz="2800" dirty="0">
              <a:solidFill>
                <a:prstClr val="black"/>
              </a:solidFill>
              <a:latin typeface="Calibri"/>
            </a:endParaRPr>
          </a:p>
        </p:txBody>
      </p:sp>
      <p:sp>
        <p:nvSpPr>
          <p:cNvPr id="20" name="TextBox 19"/>
          <p:cNvSpPr txBox="1"/>
          <p:nvPr/>
        </p:nvSpPr>
        <p:spPr>
          <a:xfrm>
            <a:off x="3581734" y="1000780"/>
            <a:ext cx="1523666" cy="523220"/>
          </a:xfrm>
          <a:prstGeom prst="rect">
            <a:avLst/>
          </a:prstGeom>
          <a:noFill/>
        </p:spPr>
        <p:txBody>
          <a:bodyPr wrap="square" rtlCol="0">
            <a:spAutoFit/>
          </a:bodyPr>
          <a:lstStyle/>
          <a:p>
            <a:pPr algn="ctr" fontAlgn="auto">
              <a:spcBef>
                <a:spcPts val="0"/>
              </a:spcBef>
              <a:spcAft>
                <a:spcPts val="0"/>
              </a:spcAft>
            </a:pPr>
            <a:r>
              <a:rPr lang="en-US" sz="2800" dirty="0" smtClean="0">
                <a:solidFill>
                  <a:prstClr val="black"/>
                </a:solidFill>
                <a:latin typeface="Calibri"/>
              </a:rPr>
              <a:t>CFSv2</a:t>
            </a:r>
            <a:endParaRPr lang="en-US" sz="2800" dirty="0">
              <a:solidFill>
                <a:prstClr val="black"/>
              </a:solidFill>
              <a:latin typeface="Calibri"/>
            </a:endParaRPr>
          </a:p>
        </p:txBody>
      </p:sp>
      <p:cxnSp>
        <p:nvCxnSpPr>
          <p:cNvPr id="21" name="Straight Arrow Connector 20"/>
          <p:cNvCxnSpPr/>
          <p:nvPr/>
        </p:nvCxnSpPr>
        <p:spPr>
          <a:xfrm flipH="1">
            <a:off x="3581400" y="1447800"/>
            <a:ext cx="647700" cy="871210"/>
          </a:xfrm>
          <a:prstGeom prst="straightConnector1">
            <a:avLst/>
          </a:prstGeom>
          <a:noFill/>
          <a:ln w="28575" cap="flat" cmpd="sng" algn="ctr">
            <a:solidFill>
              <a:srgbClr val="002060"/>
            </a:solidFill>
            <a:prstDash val="solid"/>
            <a:tailEnd type="arrow"/>
          </a:ln>
          <a:effectLst/>
        </p:spPr>
      </p:cxnSp>
    </p:spTree>
    <p:extLst>
      <p:ext uri="{BB962C8B-B14F-4D97-AF65-F5344CB8AC3E}">
        <p14:creationId xmlns:p14="http://schemas.microsoft.com/office/powerpoint/2010/main" val="451383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391" y="2166257"/>
            <a:ext cx="4457700" cy="2674620"/>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267" b="47909"/>
          <a:stretch/>
        </p:blipFill>
        <p:spPr bwMode="auto">
          <a:xfrm>
            <a:off x="4221480" y="703218"/>
            <a:ext cx="4922520" cy="156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12290"/>
            <a:ext cx="7239000" cy="707886"/>
          </a:xfrm>
          <a:prstGeom prst="rect">
            <a:avLst/>
          </a:prstGeom>
          <a:noFill/>
        </p:spPr>
        <p:txBody>
          <a:bodyPr wrap="square" rtlCol="0">
            <a:spAutoFit/>
          </a:bodyPr>
          <a:lstStyle/>
          <a:p>
            <a:pPr algn="ctr"/>
            <a:r>
              <a:rPr lang="en-US" sz="4000" b="1" u="sng" dirty="0" smtClean="0">
                <a:solidFill>
                  <a:schemeClr val="bg1"/>
                </a:solidFill>
              </a:rPr>
              <a:t>El-Nino - Southern Oscillation</a:t>
            </a:r>
          </a:p>
        </p:txBody>
      </p:sp>
      <p:sp>
        <p:nvSpPr>
          <p:cNvPr id="6" name="TextBox 5"/>
          <p:cNvSpPr txBox="1"/>
          <p:nvPr/>
        </p:nvSpPr>
        <p:spPr>
          <a:xfrm>
            <a:off x="88172" y="2514600"/>
            <a:ext cx="4331427" cy="3785652"/>
          </a:xfrm>
          <a:prstGeom prst="rect">
            <a:avLst/>
          </a:prstGeom>
          <a:noFill/>
          <a:ln>
            <a:solidFill>
              <a:schemeClr val="bg1"/>
            </a:solidFill>
          </a:ln>
        </p:spPr>
        <p:txBody>
          <a:bodyPr wrap="square" rtlCol="0">
            <a:spAutoFit/>
          </a:bodyPr>
          <a:lstStyle/>
          <a:p>
            <a:pPr fontAlgn="auto">
              <a:spcBef>
                <a:spcPts val="0"/>
              </a:spcBef>
              <a:spcAft>
                <a:spcPts val="0"/>
              </a:spcAft>
            </a:pPr>
            <a:r>
              <a:rPr lang="en-US" sz="2400" dirty="0" smtClean="0">
                <a:solidFill>
                  <a:prstClr val="black"/>
                </a:solidFill>
                <a:latin typeface="Calibri"/>
              </a:rPr>
              <a:t>El Nino development has been slow to occur</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smtClean="0">
                <a:solidFill>
                  <a:prstClr val="black"/>
                </a:solidFill>
                <a:latin typeface="Calibri"/>
              </a:rPr>
              <a:t>Positive SSTs have been modest although they have increased in recent weeks (Nino3.4 now near +0.8 C)</a:t>
            </a:r>
          </a:p>
          <a:p>
            <a:pPr fontAlgn="auto">
              <a:spcBef>
                <a:spcPts val="0"/>
              </a:spcBef>
              <a:spcAft>
                <a:spcPts val="0"/>
              </a:spcAft>
            </a:pPr>
            <a:endParaRPr lang="en-US" sz="2400" dirty="0" smtClean="0">
              <a:solidFill>
                <a:prstClr val="black"/>
              </a:solidFill>
              <a:latin typeface="Calibri"/>
            </a:endParaRPr>
          </a:p>
          <a:p>
            <a:pPr fontAlgn="auto">
              <a:spcBef>
                <a:spcPts val="0"/>
              </a:spcBef>
              <a:spcAft>
                <a:spcPts val="0"/>
              </a:spcAft>
            </a:pPr>
            <a:r>
              <a:rPr lang="en-US" sz="2400" dirty="0" smtClean="0">
                <a:solidFill>
                  <a:prstClr val="black"/>
                </a:solidFill>
                <a:latin typeface="Calibri"/>
              </a:rPr>
              <a:t>Atmospheric response across the Pacific Ocean has been lacking</a:t>
            </a:r>
          </a:p>
        </p:txBody>
      </p:sp>
      <p:sp>
        <p:nvSpPr>
          <p:cNvPr id="7" name="Rectangle 108" descr="ENAreaGraphic"/>
          <p:cNvSpPr>
            <a:spLocks noChangeArrowheads="1"/>
          </p:cNvSpPr>
          <p:nvPr/>
        </p:nvSpPr>
        <p:spPr bwMode="auto">
          <a:xfrm>
            <a:off x="50073" y="685800"/>
            <a:ext cx="4038600" cy="1600200"/>
          </a:xfrm>
          <a:prstGeom prst="rect">
            <a:avLst/>
          </a:prstGeom>
          <a:blipFill dpi="0" rotWithShape="0">
            <a:blip r:embed="rId4"/>
            <a:srcRect/>
            <a:stretch>
              <a:fillRect/>
            </a:stretch>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endParaRPr lang="en-US" altLang="en-US" sz="2800"/>
          </a:p>
        </p:txBody>
      </p:sp>
      <p:cxnSp>
        <p:nvCxnSpPr>
          <p:cNvPr id="8" name="Straight Arrow Connector 7"/>
          <p:cNvCxnSpPr/>
          <p:nvPr/>
        </p:nvCxnSpPr>
        <p:spPr>
          <a:xfrm flipV="1">
            <a:off x="2286000" y="975356"/>
            <a:ext cx="2438400" cy="49312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19600" y="1125582"/>
            <a:ext cx="457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572000"/>
            <a:ext cx="455101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2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290"/>
            <a:ext cx="7239000" cy="707886"/>
          </a:xfrm>
          <a:prstGeom prst="rect">
            <a:avLst/>
          </a:prstGeom>
          <a:noFill/>
        </p:spPr>
        <p:txBody>
          <a:bodyPr wrap="square" rtlCol="0">
            <a:spAutoFit/>
          </a:bodyPr>
          <a:lstStyle/>
          <a:p>
            <a:pPr algn="ctr"/>
            <a:r>
              <a:rPr lang="en-US" sz="4000" b="1" u="sng" dirty="0" smtClean="0">
                <a:solidFill>
                  <a:schemeClr val="bg1"/>
                </a:solidFill>
              </a:rPr>
              <a:t>El Nino - Southern Oscillation</a:t>
            </a:r>
          </a:p>
        </p:txBody>
      </p:sp>
      <p:sp>
        <p:nvSpPr>
          <p:cNvPr id="6" name="TextBox 5"/>
          <p:cNvSpPr txBox="1"/>
          <p:nvPr/>
        </p:nvSpPr>
        <p:spPr>
          <a:xfrm>
            <a:off x="5611489" y="1302603"/>
            <a:ext cx="3456311" cy="830997"/>
          </a:xfrm>
          <a:prstGeom prst="rect">
            <a:avLst/>
          </a:prstGeom>
          <a:noFill/>
          <a:ln>
            <a:solidFill>
              <a:schemeClr val="bg1"/>
            </a:solidFill>
          </a:ln>
        </p:spPr>
        <p:txBody>
          <a:bodyPr wrap="square" rtlCol="0">
            <a:spAutoFit/>
          </a:bodyPr>
          <a:lstStyle/>
          <a:p>
            <a:pPr fontAlgn="auto">
              <a:spcBef>
                <a:spcPts val="0"/>
              </a:spcBef>
              <a:spcAft>
                <a:spcPts val="0"/>
              </a:spcAft>
            </a:pPr>
            <a:r>
              <a:rPr lang="en-US" sz="2400" dirty="0" smtClean="0">
                <a:solidFill>
                  <a:prstClr val="black"/>
                </a:solidFill>
                <a:latin typeface="Calibri"/>
              </a:rPr>
              <a:t>El Nino Watch was issued in March 2014</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325"/>
            <a:ext cx="5512189" cy="326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3623329" cy="214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3733800" y="4526340"/>
            <a:ext cx="5361310" cy="1569660"/>
          </a:xfrm>
          <a:prstGeom prst="rect">
            <a:avLst/>
          </a:prstGeom>
          <a:noFill/>
          <a:ln>
            <a:solidFill>
              <a:schemeClr val="bg1"/>
            </a:solidFill>
          </a:ln>
        </p:spPr>
        <p:txBody>
          <a:bodyPr wrap="square" rtlCol="0">
            <a:spAutoFit/>
          </a:bodyPr>
          <a:lstStyle/>
          <a:p>
            <a:pPr fontAlgn="auto">
              <a:spcBef>
                <a:spcPts val="0"/>
              </a:spcBef>
              <a:spcAft>
                <a:spcPts val="0"/>
              </a:spcAft>
            </a:pPr>
            <a:r>
              <a:rPr lang="en-US" sz="2400" dirty="0" smtClean="0">
                <a:solidFill>
                  <a:prstClr val="black"/>
                </a:solidFill>
                <a:latin typeface="Calibri"/>
              </a:rPr>
              <a:t>Forecast probabilities for the event peak were largest during summer outlooks</a:t>
            </a:r>
          </a:p>
          <a:p>
            <a:pPr fontAlgn="auto">
              <a:spcBef>
                <a:spcPts val="0"/>
              </a:spcBef>
              <a:spcAft>
                <a:spcPts val="0"/>
              </a:spcAft>
            </a:pPr>
            <a:endParaRPr lang="en-US" sz="2400" dirty="0" smtClean="0">
              <a:solidFill>
                <a:prstClr val="black"/>
              </a:solidFill>
              <a:latin typeface="Calibri"/>
            </a:endParaRPr>
          </a:p>
          <a:p>
            <a:pPr fontAlgn="auto">
              <a:spcBef>
                <a:spcPts val="0"/>
              </a:spcBef>
              <a:spcAft>
                <a:spcPts val="0"/>
              </a:spcAft>
            </a:pPr>
            <a:r>
              <a:rPr lang="en-US" sz="2400" dirty="0" smtClean="0">
                <a:solidFill>
                  <a:prstClr val="black"/>
                </a:solidFill>
                <a:latin typeface="Calibri"/>
              </a:rPr>
              <a:t>Strong El Nino was never forecast by CPC </a:t>
            </a:r>
          </a:p>
        </p:txBody>
      </p:sp>
    </p:spTree>
    <p:extLst>
      <p:ext uri="{BB962C8B-B14F-4D97-AF65-F5344CB8AC3E}">
        <p14:creationId xmlns:p14="http://schemas.microsoft.com/office/powerpoint/2010/main" val="416659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290"/>
            <a:ext cx="7239000" cy="707886"/>
          </a:xfrm>
          <a:prstGeom prst="rect">
            <a:avLst/>
          </a:prstGeom>
          <a:noFill/>
        </p:spPr>
        <p:txBody>
          <a:bodyPr wrap="square" rtlCol="0">
            <a:spAutoFit/>
          </a:bodyPr>
          <a:lstStyle/>
          <a:p>
            <a:pPr algn="ctr"/>
            <a:r>
              <a:rPr lang="en-US" sz="4000" b="1" u="sng" dirty="0" smtClean="0">
                <a:solidFill>
                  <a:schemeClr val="bg1"/>
                </a:solidFill>
              </a:rPr>
              <a:t>El Nino - Southern Oscillation</a:t>
            </a:r>
          </a:p>
        </p:txBody>
      </p:sp>
      <p:sp>
        <p:nvSpPr>
          <p:cNvPr id="4" name="TextBox 3"/>
          <p:cNvSpPr txBox="1"/>
          <p:nvPr/>
        </p:nvSpPr>
        <p:spPr>
          <a:xfrm>
            <a:off x="6705600" y="6488668"/>
            <a:ext cx="2444644"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Wanqiu Wang</a:t>
            </a:r>
            <a:endParaRPr lang="en-US" dirty="0">
              <a:solidFill>
                <a:schemeClr val="bg1"/>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69212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269212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001574"/>
            <a:ext cx="269212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879" y="1007425"/>
            <a:ext cx="269212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636" t="8969" r="5699" b="57697"/>
          <a:stretch/>
        </p:blipFill>
        <p:spPr>
          <a:xfrm>
            <a:off x="0" y="3428999"/>
            <a:ext cx="9144000" cy="2597727"/>
          </a:xfrm>
          <a:prstGeom prst="rect">
            <a:avLst/>
          </a:prstGeom>
        </p:spPr>
      </p:pic>
    </p:spTree>
    <p:extLst>
      <p:ext uri="{BB962C8B-B14F-4D97-AF65-F5344CB8AC3E}">
        <p14:creationId xmlns:p14="http://schemas.microsoft.com/office/powerpoint/2010/main" val="713247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49" y="731466"/>
            <a:ext cx="7912951" cy="574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12290"/>
            <a:ext cx="7239000" cy="707886"/>
          </a:xfrm>
          <a:prstGeom prst="rect">
            <a:avLst/>
          </a:prstGeom>
          <a:noFill/>
        </p:spPr>
        <p:txBody>
          <a:bodyPr wrap="square" rtlCol="0">
            <a:spAutoFit/>
          </a:bodyPr>
          <a:lstStyle/>
          <a:p>
            <a:pPr algn="ctr"/>
            <a:r>
              <a:rPr lang="en-US" sz="4000" b="1" u="sng" dirty="0" smtClean="0">
                <a:solidFill>
                  <a:schemeClr val="bg1"/>
                </a:solidFill>
              </a:rPr>
              <a:t>Arctic Oscillation</a:t>
            </a:r>
          </a:p>
        </p:txBody>
      </p:sp>
      <p:cxnSp>
        <p:nvCxnSpPr>
          <p:cNvPr id="6" name="Straight Connector 5"/>
          <p:cNvCxnSpPr/>
          <p:nvPr/>
        </p:nvCxnSpPr>
        <p:spPr>
          <a:xfrm flipV="1">
            <a:off x="1286691" y="3581400"/>
            <a:ext cx="7323909" cy="1173"/>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13509" y="838200"/>
            <a:ext cx="6491970" cy="830997"/>
          </a:xfrm>
          <a:prstGeom prst="rect">
            <a:avLst/>
          </a:prstGeom>
          <a:noFill/>
        </p:spPr>
        <p:txBody>
          <a:bodyPr wrap="none" rtlCol="0">
            <a:spAutoFit/>
          </a:bodyPr>
          <a:lstStyle/>
          <a:p>
            <a:r>
              <a:rPr lang="en-US" sz="2400" b="1" u="sng" dirty="0" smtClean="0">
                <a:solidFill>
                  <a:schemeClr val="bg1"/>
                </a:solidFill>
              </a:rPr>
              <a:t>Standardized AO index</a:t>
            </a:r>
            <a:r>
              <a:rPr lang="en-US" sz="2400" b="1" dirty="0" smtClean="0">
                <a:solidFill>
                  <a:schemeClr val="bg1"/>
                </a:solidFill>
              </a:rPr>
              <a:t>: October 2013 - April 2014</a:t>
            </a:r>
          </a:p>
          <a:p>
            <a:r>
              <a:rPr lang="en-US" sz="2400" b="1" dirty="0" smtClean="0">
                <a:solidFill>
                  <a:schemeClr val="bg1"/>
                </a:solidFill>
              </a:rPr>
              <a:t>15 day running average</a:t>
            </a:r>
            <a:endParaRPr lang="en-US" sz="2400" b="1" dirty="0">
              <a:solidFill>
                <a:schemeClr val="bg1"/>
              </a:solidFill>
            </a:endParaRPr>
          </a:p>
        </p:txBody>
      </p:sp>
      <p:sp>
        <p:nvSpPr>
          <p:cNvPr id="10" name="TextBox 9"/>
          <p:cNvSpPr txBox="1"/>
          <p:nvPr/>
        </p:nvSpPr>
        <p:spPr>
          <a:xfrm>
            <a:off x="1261643" y="4953000"/>
            <a:ext cx="3769045" cy="830997"/>
          </a:xfrm>
          <a:prstGeom prst="rect">
            <a:avLst/>
          </a:prstGeom>
          <a:noFill/>
        </p:spPr>
        <p:txBody>
          <a:bodyPr wrap="none" rtlCol="0">
            <a:spAutoFit/>
          </a:bodyPr>
          <a:lstStyle/>
          <a:p>
            <a:r>
              <a:rPr lang="en-US" sz="2400" b="1" u="sng" dirty="0" smtClean="0">
                <a:solidFill>
                  <a:schemeClr val="bg1"/>
                </a:solidFill>
              </a:rPr>
              <a:t>Mean value</a:t>
            </a:r>
            <a:r>
              <a:rPr lang="en-US" sz="2400" b="1" dirty="0" smtClean="0">
                <a:solidFill>
                  <a:schemeClr val="bg1"/>
                </a:solidFill>
              </a:rPr>
              <a:t>: +0.70 (red line)</a:t>
            </a:r>
          </a:p>
          <a:p>
            <a:r>
              <a:rPr lang="en-US" sz="2400" b="1" u="sng" dirty="0" smtClean="0">
                <a:solidFill>
                  <a:schemeClr val="bg1"/>
                </a:solidFill>
              </a:rPr>
              <a:t>Zero value</a:t>
            </a:r>
            <a:r>
              <a:rPr lang="en-US" sz="2400" b="1" dirty="0" smtClean="0">
                <a:solidFill>
                  <a:schemeClr val="bg1"/>
                </a:solidFill>
              </a:rPr>
              <a:t>: Green line</a:t>
            </a:r>
            <a:endParaRPr lang="en-US" sz="2400" b="1" dirty="0">
              <a:solidFill>
                <a:schemeClr val="bg1"/>
              </a:solidFill>
            </a:endParaRPr>
          </a:p>
        </p:txBody>
      </p:sp>
    </p:spTree>
    <p:extLst>
      <p:ext uri="{BB962C8B-B14F-4D97-AF65-F5344CB8AC3E}">
        <p14:creationId xmlns:p14="http://schemas.microsoft.com/office/powerpoint/2010/main" val="137360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290"/>
            <a:ext cx="7239000" cy="707886"/>
          </a:xfrm>
          <a:prstGeom prst="rect">
            <a:avLst/>
          </a:prstGeom>
          <a:noFill/>
        </p:spPr>
        <p:txBody>
          <a:bodyPr wrap="square" rtlCol="0">
            <a:spAutoFit/>
          </a:bodyPr>
          <a:lstStyle/>
          <a:p>
            <a:pPr algn="ctr"/>
            <a:r>
              <a:rPr lang="en-US" sz="4000" b="1" u="sng" dirty="0" smtClean="0">
                <a:solidFill>
                  <a:schemeClr val="bg1"/>
                </a:solidFill>
              </a:rPr>
              <a:t>Winter 2013-2014</a:t>
            </a:r>
          </a:p>
        </p:txBody>
      </p:sp>
      <p:sp>
        <p:nvSpPr>
          <p:cNvPr id="3" name="Rectangle 2"/>
          <p:cNvSpPr/>
          <p:nvPr/>
        </p:nvSpPr>
        <p:spPr>
          <a:xfrm>
            <a:off x="76200" y="692588"/>
            <a:ext cx="8991600" cy="1477328"/>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The North Pacific Oscillation (NPO) </a:t>
            </a:r>
            <a:r>
              <a:rPr lang="en-US" dirty="0" smtClean="0">
                <a:solidFill>
                  <a:schemeClr val="bg1"/>
                </a:solidFill>
              </a:rPr>
              <a:t>/ Western Pacific (WP) pattern played a large role in the winter / early spring variability during 2013-14</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These highly relatable patterns basically result in the </a:t>
            </a:r>
            <a:r>
              <a:rPr lang="en-US" dirty="0">
                <a:solidFill>
                  <a:schemeClr val="bg1"/>
                </a:solidFill>
              </a:rPr>
              <a:t>north-south dipole in winter sea-level pressure over the North </a:t>
            </a:r>
            <a:r>
              <a:rPr lang="en-US" dirty="0" smtClean="0">
                <a:solidFill>
                  <a:schemeClr val="bg1"/>
                </a:solidFill>
              </a:rPr>
              <a:t>Pacific</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 t="2" r="51895" b="34904"/>
          <a:stretch/>
        </p:blipFill>
        <p:spPr>
          <a:xfrm>
            <a:off x="152400" y="2618309"/>
            <a:ext cx="2134649" cy="4167648"/>
          </a:xfrm>
          <a:prstGeom prst="rect">
            <a:avLst/>
          </a:prstGeom>
        </p:spPr>
      </p:pic>
      <p:sp>
        <p:nvSpPr>
          <p:cNvPr id="6" name="TextBox 5"/>
          <p:cNvSpPr txBox="1"/>
          <p:nvPr/>
        </p:nvSpPr>
        <p:spPr>
          <a:xfrm>
            <a:off x="6868024" y="6488668"/>
            <a:ext cx="2295372" cy="369332"/>
          </a:xfrm>
          <a:prstGeom prst="rect">
            <a:avLst/>
          </a:prstGeom>
          <a:noFill/>
        </p:spPr>
        <p:txBody>
          <a:bodyPr wrap="none" rtlCol="0">
            <a:spAutoFit/>
          </a:bodyPr>
          <a:lstStyle/>
          <a:p>
            <a:r>
              <a:rPr lang="en-US" u="sng" dirty="0" smtClean="0">
                <a:solidFill>
                  <a:schemeClr val="bg1"/>
                </a:solidFill>
              </a:rPr>
              <a:t>Courtesy</a:t>
            </a:r>
            <a:r>
              <a:rPr lang="en-US" dirty="0" smtClean="0">
                <a:solidFill>
                  <a:schemeClr val="bg1"/>
                </a:solidFill>
              </a:rPr>
              <a:t>: Steve Baxter</a:t>
            </a:r>
            <a:endParaRPr lang="en-US" dirty="0">
              <a:solidFill>
                <a:schemeClr val="bg1"/>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008" y="2641862"/>
            <a:ext cx="4267200" cy="38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6200" y="2279755"/>
            <a:ext cx="2668808" cy="338554"/>
          </a:xfrm>
          <a:prstGeom prst="rect">
            <a:avLst/>
          </a:prstGeom>
          <a:noFill/>
          <a:ln>
            <a:solidFill>
              <a:schemeClr val="bg1"/>
            </a:solidFill>
          </a:ln>
        </p:spPr>
        <p:txBody>
          <a:bodyPr wrap="none" rtlCol="0">
            <a:spAutoFit/>
          </a:bodyPr>
          <a:lstStyle/>
          <a:p>
            <a:r>
              <a:rPr lang="en-US" sz="1600" dirty="0" smtClean="0">
                <a:solidFill>
                  <a:schemeClr val="bg1"/>
                </a:solidFill>
              </a:rPr>
              <a:t>DJF 200-hPa height anomalies</a:t>
            </a:r>
            <a:endParaRPr lang="en-US" sz="1600" dirty="0">
              <a:solidFill>
                <a:schemeClr val="bg1"/>
              </a:solidFill>
            </a:endParaRPr>
          </a:p>
        </p:txBody>
      </p:sp>
      <p:sp>
        <p:nvSpPr>
          <p:cNvPr id="12" name="TextBox 11"/>
          <p:cNvSpPr txBox="1"/>
          <p:nvPr/>
        </p:nvSpPr>
        <p:spPr>
          <a:xfrm>
            <a:off x="3124200" y="2279755"/>
            <a:ext cx="3196709" cy="338554"/>
          </a:xfrm>
          <a:prstGeom prst="rect">
            <a:avLst/>
          </a:prstGeom>
          <a:noFill/>
          <a:ln>
            <a:solidFill>
              <a:schemeClr val="bg1"/>
            </a:solidFill>
          </a:ln>
        </p:spPr>
        <p:txBody>
          <a:bodyPr wrap="none" rtlCol="0">
            <a:spAutoFit/>
          </a:bodyPr>
          <a:lstStyle/>
          <a:p>
            <a:r>
              <a:rPr lang="en-US" sz="1600" dirty="0" smtClean="0">
                <a:solidFill>
                  <a:schemeClr val="bg1"/>
                </a:solidFill>
              </a:rPr>
              <a:t>DJF 850-hPa temperature anomalies</a:t>
            </a:r>
            <a:endParaRPr lang="en-US" sz="1600" dirty="0">
              <a:solidFill>
                <a:schemeClr val="bg1"/>
              </a:solidFill>
            </a:endParaRPr>
          </a:p>
        </p:txBody>
      </p:sp>
      <p:sp>
        <p:nvSpPr>
          <p:cNvPr id="4" name="TextBox 3"/>
          <p:cNvSpPr txBox="1"/>
          <p:nvPr/>
        </p:nvSpPr>
        <p:spPr>
          <a:xfrm>
            <a:off x="1850904" y="4405599"/>
            <a:ext cx="872290" cy="369332"/>
          </a:xfrm>
          <a:prstGeom prst="rect">
            <a:avLst/>
          </a:prstGeom>
          <a:noFill/>
        </p:spPr>
        <p:txBody>
          <a:bodyPr wrap="none" rtlCol="0">
            <a:spAutoFit/>
          </a:bodyPr>
          <a:lstStyle/>
          <a:p>
            <a:r>
              <a:rPr lang="en-US" b="1" dirty="0">
                <a:solidFill>
                  <a:schemeClr val="bg1"/>
                </a:solidFill>
              </a:rPr>
              <a:t>CONUS</a:t>
            </a:r>
          </a:p>
        </p:txBody>
      </p:sp>
      <p:sp>
        <p:nvSpPr>
          <p:cNvPr id="13" name="TextBox 12"/>
          <p:cNvSpPr txBox="1"/>
          <p:nvPr/>
        </p:nvSpPr>
        <p:spPr>
          <a:xfrm>
            <a:off x="74023" y="2971800"/>
            <a:ext cx="936475" cy="369332"/>
          </a:xfrm>
          <a:prstGeom prst="rect">
            <a:avLst/>
          </a:prstGeom>
          <a:noFill/>
        </p:spPr>
        <p:txBody>
          <a:bodyPr wrap="none" rtlCol="0">
            <a:spAutoFit/>
          </a:bodyPr>
          <a:lstStyle/>
          <a:p>
            <a:r>
              <a:rPr lang="en-US" b="1" dirty="0" smtClean="0">
                <a:solidFill>
                  <a:schemeClr val="bg1"/>
                </a:solidFill>
              </a:rPr>
              <a:t>ALASKA</a:t>
            </a:r>
            <a:endParaRPr lang="en-US" b="1" dirty="0">
              <a:solidFill>
                <a:schemeClr val="bg1"/>
              </a:solidFill>
            </a:endParaRPr>
          </a:p>
        </p:txBody>
      </p:sp>
      <p:cxnSp>
        <p:nvCxnSpPr>
          <p:cNvPr id="8" name="Straight Arrow Connector 7"/>
          <p:cNvCxnSpPr>
            <a:stCxn id="4" idx="1"/>
          </p:cNvCxnSpPr>
          <p:nvPr/>
        </p:nvCxnSpPr>
        <p:spPr>
          <a:xfrm flipH="1" flipV="1">
            <a:off x="1219724" y="4267200"/>
            <a:ext cx="631180" cy="32306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3" idx="2"/>
          </p:cNvCxnSpPr>
          <p:nvPr/>
        </p:nvCxnSpPr>
        <p:spPr>
          <a:xfrm>
            <a:off x="542261" y="3341132"/>
            <a:ext cx="414931" cy="4688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4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524000"/>
            <a:ext cx="8001000" cy="830997"/>
          </a:xfrm>
          <a:prstGeom prst="rect">
            <a:avLst/>
          </a:prstGeom>
          <a:noFill/>
          <a:ln w="38100">
            <a:solidFill>
              <a:schemeClr val="bg1"/>
            </a:solidFill>
          </a:ln>
        </p:spPr>
        <p:txBody>
          <a:bodyPr wrap="square" rtlCol="0">
            <a:spAutoFit/>
          </a:bodyPr>
          <a:lstStyle/>
          <a:p>
            <a:pPr algn="ctr"/>
            <a:r>
              <a:rPr lang="en-US" sz="4800" dirty="0" smtClean="0">
                <a:solidFill>
                  <a:srgbClr val="002060"/>
                </a:solidFill>
              </a:rPr>
              <a:t>Review of CPC Official Outlooks</a:t>
            </a:r>
          </a:p>
        </p:txBody>
      </p:sp>
    </p:spTree>
    <p:extLst>
      <p:ext uri="{BB962C8B-B14F-4D97-AF65-F5344CB8AC3E}">
        <p14:creationId xmlns:p14="http://schemas.microsoft.com/office/powerpoint/2010/main" val="2352637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6038</TotalTime>
  <Words>1232</Words>
  <Application>Microsoft Office PowerPoint</Application>
  <PresentationFormat>On-screen Show (4:3)</PresentationFormat>
  <Paragraphs>243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Gottschalck</dc:creator>
  <cp:lastModifiedBy>Mary L. Hart</cp:lastModifiedBy>
  <cp:revision>534</cp:revision>
  <dcterms:created xsi:type="dcterms:W3CDTF">2014-10-04T03:13:09Z</dcterms:created>
  <dcterms:modified xsi:type="dcterms:W3CDTF">2014-12-01T19:50:58Z</dcterms:modified>
</cp:coreProperties>
</file>