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60"/>
  </p:notesMasterIdLst>
  <p:sldIdLst>
    <p:sldId id="369" r:id="rId3"/>
    <p:sldId id="370" r:id="rId4"/>
    <p:sldId id="371" r:id="rId5"/>
    <p:sldId id="372" r:id="rId6"/>
    <p:sldId id="415" r:id="rId7"/>
    <p:sldId id="373" r:id="rId8"/>
    <p:sldId id="308" r:id="rId9"/>
    <p:sldId id="309" r:id="rId10"/>
    <p:sldId id="311" r:id="rId11"/>
    <p:sldId id="333" r:id="rId12"/>
    <p:sldId id="416" r:id="rId13"/>
    <p:sldId id="319" r:id="rId14"/>
    <p:sldId id="337" r:id="rId15"/>
    <p:sldId id="340" r:id="rId16"/>
    <p:sldId id="339" r:id="rId17"/>
    <p:sldId id="342" r:id="rId18"/>
    <p:sldId id="343" r:id="rId19"/>
    <p:sldId id="365" r:id="rId20"/>
    <p:sldId id="366" r:id="rId21"/>
    <p:sldId id="410" r:id="rId22"/>
    <p:sldId id="367" r:id="rId23"/>
    <p:sldId id="405" r:id="rId24"/>
    <p:sldId id="411" r:id="rId25"/>
    <p:sldId id="404" r:id="rId26"/>
    <p:sldId id="406" r:id="rId27"/>
    <p:sldId id="407" r:id="rId28"/>
    <p:sldId id="408" r:id="rId29"/>
    <p:sldId id="409" r:id="rId30"/>
    <p:sldId id="374" r:id="rId31"/>
    <p:sldId id="413" r:id="rId32"/>
    <p:sldId id="412" r:id="rId33"/>
    <p:sldId id="375" r:id="rId34"/>
    <p:sldId id="376" r:id="rId35"/>
    <p:sldId id="395" r:id="rId36"/>
    <p:sldId id="396" r:id="rId37"/>
    <p:sldId id="397" r:id="rId38"/>
    <p:sldId id="377" r:id="rId39"/>
    <p:sldId id="378" r:id="rId40"/>
    <p:sldId id="398" r:id="rId41"/>
    <p:sldId id="380" r:id="rId42"/>
    <p:sldId id="381" r:id="rId43"/>
    <p:sldId id="399" r:id="rId44"/>
    <p:sldId id="400" r:id="rId45"/>
    <p:sldId id="402" r:id="rId46"/>
    <p:sldId id="401" r:id="rId47"/>
    <p:sldId id="383" r:id="rId48"/>
    <p:sldId id="384" r:id="rId49"/>
    <p:sldId id="417" r:id="rId50"/>
    <p:sldId id="390" r:id="rId51"/>
    <p:sldId id="393" r:id="rId52"/>
    <p:sldId id="403" r:id="rId53"/>
    <p:sldId id="394" r:id="rId54"/>
    <p:sldId id="328" r:id="rId55"/>
    <p:sldId id="334" r:id="rId56"/>
    <p:sldId id="418" r:id="rId57"/>
    <p:sldId id="419" r:id="rId58"/>
    <p:sldId id="42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03" autoAdjust="0"/>
  </p:normalViewPr>
  <p:slideViewPr>
    <p:cSldViewPr>
      <p:cViewPr>
        <p:scale>
          <a:sx n="120" d="100"/>
          <a:sy n="120" d="100"/>
        </p:scale>
        <p:origin x="-53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Office PowerPoint]C254_C574_2013'!$A$2</c:f>
              <c:strCache>
                <c:ptCount val="1"/>
                <c:pt idx="0">
                  <c:v>AVNO</c:v>
                </c:pt>
              </c:strCache>
            </c:strRef>
          </c:tx>
          <c:invertIfNegative val="0"/>
          <c:cat>
            <c:numRef>
              <c:f>'[Chart in Microsoft Office PowerPoint]C254_C574_2013'!$B$1:$I$1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Office PowerPoint]C254_C574_2013'!$B$2:$I$2</c:f>
              <c:numCache>
                <c:formatCode>General</c:formatCode>
                <c:ptCount val="8"/>
                <c:pt idx="0">
                  <c:v>12.8</c:v>
                </c:pt>
                <c:pt idx="1">
                  <c:v>27.3</c:v>
                </c:pt>
                <c:pt idx="2">
                  <c:v>40.700000000000003</c:v>
                </c:pt>
                <c:pt idx="3">
                  <c:v>54.5</c:v>
                </c:pt>
                <c:pt idx="4">
                  <c:v>72.5</c:v>
                </c:pt>
                <c:pt idx="5">
                  <c:v>112.8</c:v>
                </c:pt>
                <c:pt idx="6">
                  <c:v>144.19999999999999</c:v>
                </c:pt>
                <c:pt idx="7">
                  <c:v>194.9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PowerPoint]C254_C574_2013'!$A$3</c:f>
              <c:strCache>
                <c:ptCount val="1"/>
                <c:pt idx="0">
                  <c:v>PRHS</c:v>
                </c:pt>
              </c:strCache>
            </c:strRef>
          </c:tx>
          <c:invertIfNegative val="0"/>
          <c:cat>
            <c:numRef>
              <c:f>'[Chart in Microsoft Office PowerPoint]C254_C574_2013'!$B$1:$I$1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Office PowerPoint]C254_C574_2013'!$B$3:$I$3</c:f>
              <c:numCache>
                <c:formatCode>General</c:formatCode>
                <c:ptCount val="8"/>
                <c:pt idx="0">
                  <c:v>12.9</c:v>
                </c:pt>
                <c:pt idx="1">
                  <c:v>27.2</c:v>
                </c:pt>
                <c:pt idx="2">
                  <c:v>39.6</c:v>
                </c:pt>
                <c:pt idx="3">
                  <c:v>52.3</c:v>
                </c:pt>
                <c:pt idx="4">
                  <c:v>70.5</c:v>
                </c:pt>
                <c:pt idx="5">
                  <c:v>106.7</c:v>
                </c:pt>
                <c:pt idx="6">
                  <c:v>155.19999999999999</c:v>
                </c:pt>
                <c:pt idx="7">
                  <c:v>222.2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PowerPoint]C254_C574_2013'!$A$4</c:f>
              <c:strCache>
                <c:ptCount val="1"/>
                <c:pt idx="0">
                  <c:v>AEMN</c:v>
                </c:pt>
              </c:strCache>
            </c:strRef>
          </c:tx>
          <c:invertIfNegative val="0"/>
          <c:cat>
            <c:numRef>
              <c:f>'[Chart in Microsoft Office PowerPoint]C254_C574_2013'!$B$1:$I$1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Office PowerPoint]C254_C574_2013'!$B$4:$I$4</c:f>
              <c:numCache>
                <c:formatCode>General</c:formatCode>
                <c:ptCount val="8"/>
                <c:pt idx="0">
                  <c:v>14.6</c:v>
                </c:pt>
                <c:pt idx="1">
                  <c:v>25.2</c:v>
                </c:pt>
                <c:pt idx="2">
                  <c:v>38.5</c:v>
                </c:pt>
                <c:pt idx="3">
                  <c:v>50.1</c:v>
                </c:pt>
                <c:pt idx="4">
                  <c:v>67.900000000000006</c:v>
                </c:pt>
                <c:pt idx="5">
                  <c:v>109.1</c:v>
                </c:pt>
                <c:pt idx="6">
                  <c:v>141</c:v>
                </c:pt>
                <c:pt idx="7">
                  <c:v>189.8</c:v>
                </c:pt>
              </c:numCache>
            </c:numRef>
          </c:val>
        </c:ser>
        <c:ser>
          <c:idx val="3"/>
          <c:order val="3"/>
          <c:tx>
            <c:strRef>
              <c:f>'[Chart in Microsoft Office PowerPoint]C254_C574_2013'!$A$5</c:f>
              <c:strCache>
                <c:ptCount val="1"/>
                <c:pt idx="0">
                  <c:v>T574</c:v>
                </c:pt>
              </c:strCache>
            </c:strRef>
          </c:tx>
          <c:invertIfNegative val="0"/>
          <c:cat>
            <c:numRef>
              <c:f>'[Chart in Microsoft Office PowerPoint]C254_C574_2013'!$B$1:$I$1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Office PowerPoint]C254_C574_2013'!$B$5:$I$5</c:f>
              <c:numCache>
                <c:formatCode>General</c:formatCode>
                <c:ptCount val="8"/>
                <c:pt idx="0">
                  <c:v>14.6</c:v>
                </c:pt>
                <c:pt idx="1">
                  <c:v>24.9</c:v>
                </c:pt>
                <c:pt idx="2">
                  <c:v>36.300000000000011</c:v>
                </c:pt>
                <c:pt idx="3">
                  <c:v>48.2</c:v>
                </c:pt>
                <c:pt idx="4">
                  <c:v>65.400000000000006</c:v>
                </c:pt>
                <c:pt idx="5">
                  <c:v>106.7</c:v>
                </c:pt>
                <c:pt idx="6">
                  <c:v>149.6</c:v>
                </c:pt>
                <c:pt idx="7">
                  <c:v>205.3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76384"/>
        <c:axId val="85378176"/>
      </c:barChart>
      <c:catAx>
        <c:axId val="853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378176"/>
        <c:crosses val="autoZero"/>
        <c:auto val="1"/>
        <c:lblAlgn val="ctr"/>
        <c:lblOffset val="100"/>
        <c:noMultiLvlLbl val="0"/>
      </c:catAx>
      <c:valAx>
        <c:axId val="8537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376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668584696143698"/>
          <c:y val="2.0833333333333301E-2"/>
          <c:w val="0.31374369069251001"/>
          <c:h val="8.875758694225720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04438823385398E-2"/>
          <c:y val="0.120763749008118"/>
          <c:w val="0.93395618293827298"/>
          <c:h val="0.791057346029421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NH5-V10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0.84399999999999997</c:v>
                </c:pt>
                <c:pt idx="1">
                  <c:v>0.83199999999999996</c:v>
                </c:pt>
                <c:pt idx="2">
                  <c:v>0.82389999999999997</c:v>
                </c:pt>
                <c:pt idx="3">
                  <c:v>0.82110000000000005</c:v>
                </c:pt>
                <c:pt idx="4">
                  <c:v>0.82569999999999999</c:v>
                </c:pt>
                <c:pt idx="5">
                  <c:v>0.83050000000000002</c:v>
                </c:pt>
                <c:pt idx="6">
                  <c:v>0.83850000000000002</c:v>
                </c:pt>
                <c:pt idx="7">
                  <c:v>0.84409999999999996</c:v>
                </c:pt>
                <c:pt idx="8">
                  <c:v>0.83899999999999997</c:v>
                </c:pt>
                <c:pt idx="9">
                  <c:v>0.83550000000000002</c:v>
                </c:pt>
                <c:pt idx="10">
                  <c:v>0.84160000000000001</c:v>
                </c:pt>
                <c:pt idx="11">
                  <c:v>0.84660000000000002</c:v>
                </c:pt>
                <c:pt idx="12">
                  <c:v>0.85150000000000003</c:v>
                </c:pt>
                <c:pt idx="13">
                  <c:v>0.84899999999999998</c:v>
                </c:pt>
                <c:pt idx="14">
                  <c:v>0.85419999999999996</c:v>
                </c:pt>
                <c:pt idx="15">
                  <c:v>0.87129999999999996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NH5-V11</c:v>
                </c:pt>
              </c:strCache>
            </c:strRef>
          </c:tx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Sheet1!$C$3:$C$18</c:f>
              <c:numCache>
                <c:formatCode>General</c:formatCode>
                <c:ptCount val="16"/>
                <c:pt idx="0">
                  <c:v>0.84419999999999995</c:v>
                </c:pt>
                <c:pt idx="1">
                  <c:v>0.8387</c:v>
                </c:pt>
                <c:pt idx="2">
                  <c:v>0.8266</c:v>
                </c:pt>
                <c:pt idx="3">
                  <c:v>0.82499999999999996</c:v>
                </c:pt>
                <c:pt idx="4">
                  <c:v>0.83440000000000003</c:v>
                </c:pt>
                <c:pt idx="5">
                  <c:v>0.83919999999999995</c:v>
                </c:pt>
                <c:pt idx="6">
                  <c:v>0.84850000000000003</c:v>
                </c:pt>
                <c:pt idx="7">
                  <c:v>0.84699999999999998</c:v>
                </c:pt>
                <c:pt idx="8">
                  <c:v>0.84650000000000003</c:v>
                </c:pt>
                <c:pt idx="9">
                  <c:v>0.84450000000000003</c:v>
                </c:pt>
                <c:pt idx="10">
                  <c:v>0.8448</c:v>
                </c:pt>
                <c:pt idx="11">
                  <c:v>0.84970000000000001</c:v>
                </c:pt>
                <c:pt idx="12">
                  <c:v>0.85909999999999997</c:v>
                </c:pt>
                <c:pt idx="13">
                  <c:v>0.85309999999999997</c:v>
                </c:pt>
                <c:pt idx="14">
                  <c:v>0.85870000000000002</c:v>
                </c:pt>
                <c:pt idx="15">
                  <c:v>0.87639999999999996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SH5-V10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Sheet1!$D$3:$D$18</c:f>
              <c:numCache>
                <c:formatCode>General</c:formatCode>
                <c:ptCount val="16"/>
                <c:pt idx="0">
                  <c:v>0.75470000000000004</c:v>
                </c:pt>
                <c:pt idx="1">
                  <c:v>0.75780000000000003</c:v>
                </c:pt>
                <c:pt idx="2">
                  <c:v>0.76429999999999998</c:v>
                </c:pt>
                <c:pt idx="3">
                  <c:v>0.75990000000000002</c:v>
                </c:pt>
                <c:pt idx="4">
                  <c:v>0.79169999999999996</c:v>
                </c:pt>
                <c:pt idx="5">
                  <c:v>0.76180000000000003</c:v>
                </c:pt>
                <c:pt idx="6">
                  <c:v>0.80049999999999999</c:v>
                </c:pt>
                <c:pt idx="7">
                  <c:v>0.81659999999999999</c:v>
                </c:pt>
                <c:pt idx="8">
                  <c:v>0.80520000000000003</c:v>
                </c:pt>
                <c:pt idx="9">
                  <c:v>0.81369999999999998</c:v>
                </c:pt>
                <c:pt idx="10">
                  <c:v>0.81710000000000005</c:v>
                </c:pt>
                <c:pt idx="11">
                  <c:v>0.81569999999999998</c:v>
                </c:pt>
                <c:pt idx="12">
                  <c:v>0.82950000000000002</c:v>
                </c:pt>
                <c:pt idx="13">
                  <c:v>0.83950000000000002</c:v>
                </c:pt>
                <c:pt idx="14">
                  <c:v>0.84209999999999996</c:v>
                </c:pt>
                <c:pt idx="15">
                  <c:v>0.8337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SH5-V11</c:v>
                </c:pt>
              </c:strCache>
            </c:strRef>
          </c:tx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Sheet1!$E$3:$E$18</c:f>
              <c:numCache>
                <c:formatCode>General</c:formatCode>
                <c:ptCount val="16"/>
                <c:pt idx="0">
                  <c:v>0.75039999999999996</c:v>
                </c:pt>
                <c:pt idx="1">
                  <c:v>0.75739999999999996</c:v>
                </c:pt>
                <c:pt idx="2">
                  <c:v>0.76490000000000002</c:v>
                </c:pt>
                <c:pt idx="3">
                  <c:v>0.76429999999999998</c:v>
                </c:pt>
                <c:pt idx="4">
                  <c:v>0.79410000000000003</c:v>
                </c:pt>
                <c:pt idx="5">
                  <c:v>0.76280000000000003</c:v>
                </c:pt>
                <c:pt idx="6">
                  <c:v>0.80649999999999999</c:v>
                </c:pt>
                <c:pt idx="7">
                  <c:v>0.81659999999999999</c:v>
                </c:pt>
                <c:pt idx="8">
                  <c:v>0.80700000000000005</c:v>
                </c:pt>
                <c:pt idx="9">
                  <c:v>0.81579999999999997</c:v>
                </c:pt>
                <c:pt idx="10">
                  <c:v>0.82169999999999999</c:v>
                </c:pt>
                <c:pt idx="11">
                  <c:v>0.82069999999999999</c:v>
                </c:pt>
                <c:pt idx="12">
                  <c:v>0.83299999999999996</c:v>
                </c:pt>
                <c:pt idx="13">
                  <c:v>0.84230000000000005</c:v>
                </c:pt>
                <c:pt idx="14">
                  <c:v>0.8448</c:v>
                </c:pt>
                <c:pt idx="15">
                  <c:v>0.83979999999999999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NH8-V10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Sheet1!$F$3:$F$18</c:f>
              <c:numCache>
                <c:formatCode>General</c:formatCode>
                <c:ptCount val="16"/>
                <c:pt idx="0">
                  <c:v>0.5625</c:v>
                </c:pt>
                <c:pt idx="1">
                  <c:v>0.52929999999999999</c:v>
                </c:pt>
                <c:pt idx="2">
                  <c:v>0.5121</c:v>
                </c:pt>
                <c:pt idx="3">
                  <c:v>0.5141</c:v>
                </c:pt>
                <c:pt idx="4">
                  <c:v>0.50149999999999995</c:v>
                </c:pt>
                <c:pt idx="5">
                  <c:v>0.53890000000000005</c:v>
                </c:pt>
                <c:pt idx="6">
                  <c:v>0.56369999999999998</c:v>
                </c:pt>
                <c:pt idx="7">
                  <c:v>0.53159999999999996</c:v>
                </c:pt>
                <c:pt idx="8">
                  <c:v>0.56879999999999997</c:v>
                </c:pt>
                <c:pt idx="9">
                  <c:v>0.51759999999999995</c:v>
                </c:pt>
                <c:pt idx="10">
                  <c:v>0.54079999999999995</c:v>
                </c:pt>
                <c:pt idx="11">
                  <c:v>0.54949999999999999</c:v>
                </c:pt>
                <c:pt idx="12">
                  <c:v>0.56810000000000005</c:v>
                </c:pt>
                <c:pt idx="13">
                  <c:v>0.55289999999999995</c:v>
                </c:pt>
                <c:pt idx="14">
                  <c:v>0.56330000000000002</c:v>
                </c:pt>
                <c:pt idx="15">
                  <c:v>0.6048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NH8-v11</c:v>
                </c:pt>
              </c:strCache>
            </c:strRef>
          </c:tx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Sheet1!$G$3:$G$18</c:f>
              <c:numCache>
                <c:formatCode>General</c:formatCode>
                <c:ptCount val="16"/>
                <c:pt idx="0">
                  <c:v>0.56840000000000002</c:v>
                </c:pt>
                <c:pt idx="1">
                  <c:v>0.54569999999999996</c:v>
                </c:pt>
                <c:pt idx="2">
                  <c:v>0.53100000000000003</c:v>
                </c:pt>
                <c:pt idx="3">
                  <c:v>0.53049999999999997</c:v>
                </c:pt>
                <c:pt idx="4">
                  <c:v>0.52729999999999999</c:v>
                </c:pt>
                <c:pt idx="5">
                  <c:v>0.55020000000000002</c:v>
                </c:pt>
                <c:pt idx="6">
                  <c:v>0.5726</c:v>
                </c:pt>
                <c:pt idx="7">
                  <c:v>0.54630000000000001</c:v>
                </c:pt>
                <c:pt idx="8">
                  <c:v>0.57579999999999998</c:v>
                </c:pt>
                <c:pt idx="9">
                  <c:v>0.5393</c:v>
                </c:pt>
                <c:pt idx="10">
                  <c:v>0.55059999999999998</c:v>
                </c:pt>
                <c:pt idx="11">
                  <c:v>0.55649999999999999</c:v>
                </c:pt>
                <c:pt idx="12">
                  <c:v>0.58040000000000003</c:v>
                </c:pt>
                <c:pt idx="13">
                  <c:v>0.56859999999999999</c:v>
                </c:pt>
                <c:pt idx="14">
                  <c:v>0.57889999999999997</c:v>
                </c:pt>
                <c:pt idx="15">
                  <c:v>0.6129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SH8-V10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Sheet1!$H$3:$H$18</c:f>
              <c:numCache>
                <c:formatCode>General</c:formatCode>
                <c:ptCount val="16"/>
                <c:pt idx="0">
                  <c:v>0.47710000000000002</c:v>
                </c:pt>
                <c:pt idx="1">
                  <c:v>0.42770000000000002</c:v>
                </c:pt>
                <c:pt idx="2">
                  <c:v>0.47170000000000001</c:v>
                </c:pt>
                <c:pt idx="3">
                  <c:v>0.4597</c:v>
                </c:pt>
                <c:pt idx="4">
                  <c:v>0.46920000000000001</c:v>
                </c:pt>
                <c:pt idx="5">
                  <c:v>0.43469999999999998</c:v>
                </c:pt>
                <c:pt idx="6">
                  <c:v>0.48670000000000002</c:v>
                </c:pt>
                <c:pt idx="7">
                  <c:v>0.51570000000000005</c:v>
                </c:pt>
                <c:pt idx="8">
                  <c:v>0.49220000000000003</c:v>
                </c:pt>
                <c:pt idx="9">
                  <c:v>0.49480000000000002</c:v>
                </c:pt>
                <c:pt idx="10">
                  <c:v>0.52939999999999998</c:v>
                </c:pt>
                <c:pt idx="11">
                  <c:v>0.51359999999999995</c:v>
                </c:pt>
                <c:pt idx="12">
                  <c:v>0.51839999999999997</c:v>
                </c:pt>
                <c:pt idx="13">
                  <c:v>0.53549999999999998</c:v>
                </c:pt>
                <c:pt idx="14">
                  <c:v>0.55640000000000001</c:v>
                </c:pt>
                <c:pt idx="15">
                  <c:v>0.52500000000000002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SH8-V11</c:v>
                </c:pt>
              </c:strCache>
            </c:strRef>
          </c:tx>
          <c:marker>
            <c:symbol val="none"/>
          </c:marker>
          <c:cat>
            <c:numRef>
              <c:f>Sheet1!$A$3:$A$18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Sheet1!$I$3:$I$18</c:f>
              <c:numCache>
                <c:formatCode>General</c:formatCode>
                <c:ptCount val="16"/>
                <c:pt idx="0">
                  <c:v>0.45590000000000003</c:v>
                </c:pt>
                <c:pt idx="1">
                  <c:v>0.42470000000000002</c:v>
                </c:pt>
                <c:pt idx="2">
                  <c:v>0.47170000000000001</c:v>
                </c:pt>
                <c:pt idx="3">
                  <c:v>0.45810000000000001</c:v>
                </c:pt>
                <c:pt idx="4">
                  <c:v>0.47439999999999999</c:v>
                </c:pt>
                <c:pt idx="5">
                  <c:v>0.44230000000000003</c:v>
                </c:pt>
                <c:pt idx="6">
                  <c:v>0.5</c:v>
                </c:pt>
                <c:pt idx="7">
                  <c:v>0.51649999999999996</c:v>
                </c:pt>
                <c:pt idx="8">
                  <c:v>0.50929999999999997</c:v>
                </c:pt>
                <c:pt idx="9">
                  <c:v>0.50270000000000004</c:v>
                </c:pt>
                <c:pt idx="10">
                  <c:v>0.53480000000000005</c:v>
                </c:pt>
                <c:pt idx="11">
                  <c:v>0.52539999999999998</c:v>
                </c:pt>
                <c:pt idx="12">
                  <c:v>0.52370000000000005</c:v>
                </c:pt>
                <c:pt idx="13">
                  <c:v>0.5413</c:v>
                </c:pt>
                <c:pt idx="14">
                  <c:v>0.55669999999999997</c:v>
                </c:pt>
                <c:pt idx="15">
                  <c:v>0.53800000000000003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24544"/>
        <c:axId val="85326080"/>
      </c:lineChart>
      <c:catAx>
        <c:axId val="8532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326080"/>
        <c:crosses val="autoZero"/>
        <c:auto val="1"/>
        <c:lblAlgn val="ctr"/>
        <c:lblOffset val="400"/>
        <c:noMultiLvlLbl val="0"/>
      </c:catAx>
      <c:valAx>
        <c:axId val="85326080"/>
        <c:scaling>
          <c:orientation val="minMax"/>
          <c:max val="0.9"/>
          <c:min val="0.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324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27834441679199"/>
          <c:y val="3.8759689922480598E-3"/>
          <c:w val="0.699598751580923"/>
          <c:h val="7.5742080205090601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PowerPoint]Sheet1'!$B$2</c:f>
              <c:strCache>
                <c:ptCount val="1"/>
                <c:pt idx="0">
                  <c:v>N-2013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PowerPoint]Sheet1'!$B$3:$B$18</c:f>
              <c:numCache>
                <c:formatCode>General</c:formatCode>
                <c:ptCount val="16"/>
                <c:pt idx="0">
                  <c:v>0.99639</c:v>
                </c:pt>
                <c:pt idx="1">
                  <c:v>0.98848000000000003</c:v>
                </c:pt>
                <c:pt idx="2">
                  <c:v>0.97128000000000003</c:v>
                </c:pt>
                <c:pt idx="3">
                  <c:v>0.94008999999999998</c:v>
                </c:pt>
                <c:pt idx="4">
                  <c:v>0.89373999999999998</c:v>
                </c:pt>
                <c:pt idx="5">
                  <c:v>0.83538000000000001</c:v>
                </c:pt>
                <c:pt idx="6">
                  <c:v>0.76798</c:v>
                </c:pt>
                <c:pt idx="7">
                  <c:v>0.69669999999999999</c:v>
                </c:pt>
                <c:pt idx="8">
                  <c:v>0.62641000000000002</c:v>
                </c:pt>
                <c:pt idx="9">
                  <c:v>0.55859999999999999</c:v>
                </c:pt>
                <c:pt idx="10">
                  <c:v>0.50055000000000005</c:v>
                </c:pt>
                <c:pt idx="11">
                  <c:v>0.45069999999999999</c:v>
                </c:pt>
                <c:pt idx="12">
                  <c:v>0.40438000000000002</c:v>
                </c:pt>
                <c:pt idx="13">
                  <c:v>0.36281999999999998</c:v>
                </c:pt>
                <c:pt idx="14">
                  <c:v>0.32525999999999999</c:v>
                </c:pt>
                <c:pt idx="15">
                  <c:v>0.29264000000000001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PowerPoint]Sheet1'!$C$2</c:f>
              <c:strCache>
                <c:ptCount val="1"/>
                <c:pt idx="0">
                  <c:v>N-2012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PowerPoint]Sheet1'!$C$3:$C$18</c:f>
              <c:numCache>
                <c:formatCode>General</c:formatCode>
                <c:ptCount val="16"/>
                <c:pt idx="0">
                  <c:v>0.99597999999999998</c:v>
                </c:pt>
                <c:pt idx="1">
                  <c:v>0.98755000000000004</c:v>
                </c:pt>
                <c:pt idx="2">
                  <c:v>0.97033000000000003</c:v>
                </c:pt>
                <c:pt idx="3">
                  <c:v>0.93908999999999998</c:v>
                </c:pt>
                <c:pt idx="4">
                  <c:v>0.89354</c:v>
                </c:pt>
                <c:pt idx="5">
                  <c:v>0.83531999999999995</c:v>
                </c:pt>
                <c:pt idx="6">
                  <c:v>0.76663000000000003</c:v>
                </c:pt>
                <c:pt idx="7">
                  <c:v>0.69618000000000002</c:v>
                </c:pt>
                <c:pt idx="8">
                  <c:v>0.62997999999999998</c:v>
                </c:pt>
                <c:pt idx="9">
                  <c:v>0.57196999999999998</c:v>
                </c:pt>
                <c:pt idx="10">
                  <c:v>0.51744999999999997</c:v>
                </c:pt>
                <c:pt idx="11">
                  <c:v>0.46731</c:v>
                </c:pt>
                <c:pt idx="12">
                  <c:v>0.42741000000000001</c:v>
                </c:pt>
                <c:pt idx="13">
                  <c:v>0.39484999999999998</c:v>
                </c:pt>
                <c:pt idx="14">
                  <c:v>0.36636000000000002</c:v>
                </c:pt>
                <c:pt idx="15">
                  <c:v>0.34198000000000001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PowerPoint]Sheet1'!$D$2</c:f>
              <c:strCache>
                <c:ptCount val="1"/>
                <c:pt idx="0">
                  <c:v>N-2011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PowerPoint]Sheet1'!$D$3:$D$18</c:f>
              <c:numCache>
                <c:formatCode>General</c:formatCode>
                <c:ptCount val="16"/>
                <c:pt idx="0">
                  <c:v>0.99468000000000001</c:v>
                </c:pt>
                <c:pt idx="1">
                  <c:v>0.98451999999999995</c:v>
                </c:pt>
                <c:pt idx="2">
                  <c:v>0.96414999999999995</c:v>
                </c:pt>
                <c:pt idx="3">
                  <c:v>0.92857000000000001</c:v>
                </c:pt>
                <c:pt idx="4">
                  <c:v>0.87773999999999996</c:v>
                </c:pt>
                <c:pt idx="5">
                  <c:v>0.81481000000000003</c:v>
                </c:pt>
                <c:pt idx="6">
                  <c:v>0.74683999999999995</c:v>
                </c:pt>
                <c:pt idx="7">
                  <c:v>0.67596999999999996</c:v>
                </c:pt>
                <c:pt idx="8">
                  <c:v>0.60441999999999996</c:v>
                </c:pt>
                <c:pt idx="9">
                  <c:v>0.53732000000000002</c:v>
                </c:pt>
                <c:pt idx="10">
                  <c:v>0.48009000000000002</c:v>
                </c:pt>
                <c:pt idx="11">
                  <c:v>0.42801</c:v>
                </c:pt>
                <c:pt idx="12">
                  <c:v>0.38185000000000002</c:v>
                </c:pt>
                <c:pt idx="13">
                  <c:v>0.34162999999999999</c:v>
                </c:pt>
                <c:pt idx="14">
                  <c:v>0.30903999999999998</c:v>
                </c:pt>
                <c:pt idx="15">
                  <c:v>0.28170000000000001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'[Chart in Microsoft PowerPoint]Sheet1'!$E$2</c:f>
              <c:strCache>
                <c:ptCount val="1"/>
                <c:pt idx="0">
                  <c:v>N-2010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PowerPoint]Sheet1'!$E$3:$E$18</c:f>
              <c:numCache>
                <c:formatCode>General</c:formatCode>
                <c:ptCount val="16"/>
                <c:pt idx="0">
                  <c:v>0.99524999999999997</c:v>
                </c:pt>
                <c:pt idx="1">
                  <c:v>0.98604999999999998</c:v>
                </c:pt>
                <c:pt idx="2">
                  <c:v>0.96745999999999999</c:v>
                </c:pt>
                <c:pt idx="3">
                  <c:v>0.93647000000000002</c:v>
                </c:pt>
                <c:pt idx="4">
                  <c:v>0.89234000000000002</c:v>
                </c:pt>
                <c:pt idx="5">
                  <c:v>0.83626999999999996</c:v>
                </c:pt>
                <c:pt idx="6">
                  <c:v>0.77300999999999997</c:v>
                </c:pt>
                <c:pt idx="7">
                  <c:v>0.70760999999999996</c:v>
                </c:pt>
                <c:pt idx="8">
                  <c:v>0.64393999999999996</c:v>
                </c:pt>
                <c:pt idx="9">
                  <c:v>0.58735999999999999</c:v>
                </c:pt>
                <c:pt idx="10">
                  <c:v>0.53874999999999995</c:v>
                </c:pt>
                <c:pt idx="11">
                  <c:v>0.49851000000000001</c:v>
                </c:pt>
                <c:pt idx="12">
                  <c:v>0.46139999999999998</c:v>
                </c:pt>
                <c:pt idx="13">
                  <c:v>0.42741000000000001</c:v>
                </c:pt>
                <c:pt idx="14">
                  <c:v>0.39981</c:v>
                </c:pt>
                <c:pt idx="15">
                  <c:v>0.37977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'[Chart in Microsoft PowerPoint]Sheet1'!$F$2</c:f>
              <c:strCache>
                <c:ptCount val="1"/>
                <c:pt idx="0">
                  <c:v>N-2009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PowerPoint]Sheet1'!$F$3:$F$18</c:f>
              <c:numCache>
                <c:formatCode>General</c:formatCode>
                <c:ptCount val="16"/>
                <c:pt idx="0">
                  <c:v>0.99382000000000004</c:v>
                </c:pt>
                <c:pt idx="1">
                  <c:v>0.98045000000000004</c:v>
                </c:pt>
                <c:pt idx="2">
                  <c:v>0.95443999999999996</c:v>
                </c:pt>
                <c:pt idx="3">
                  <c:v>0.91210999999999998</c:v>
                </c:pt>
                <c:pt idx="4">
                  <c:v>0.85329999999999995</c:v>
                </c:pt>
                <c:pt idx="5">
                  <c:v>0.78239000000000003</c:v>
                </c:pt>
                <c:pt idx="6">
                  <c:v>0.70438000000000001</c:v>
                </c:pt>
                <c:pt idx="7">
                  <c:v>0.62183999999999995</c:v>
                </c:pt>
                <c:pt idx="8">
                  <c:v>0.54578000000000004</c:v>
                </c:pt>
                <c:pt idx="9">
                  <c:v>0.48120000000000002</c:v>
                </c:pt>
                <c:pt idx="10">
                  <c:v>0.42476999999999998</c:v>
                </c:pt>
                <c:pt idx="11">
                  <c:v>0.37285000000000001</c:v>
                </c:pt>
                <c:pt idx="12">
                  <c:v>0.32673999999999997</c:v>
                </c:pt>
                <c:pt idx="13">
                  <c:v>0.28960000000000002</c:v>
                </c:pt>
                <c:pt idx="14">
                  <c:v>0.26357000000000003</c:v>
                </c:pt>
                <c:pt idx="15">
                  <c:v>0.24379000000000001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'[Chart in Microsoft PowerPoint]Sheet1'!$G$2</c:f>
              <c:strCache>
                <c:ptCount val="1"/>
                <c:pt idx="0">
                  <c:v>N-2008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PowerPoint]Sheet1'!$G$3:$G$18</c:f>
              <c:numCache>
                <c:formatCode>General</c:formatCode>
                <c:ptCount val="16"/>
                <c:pt idx="0">
                  <c:v>0.99321999999999999</c:v>
                </c:pt>
                <c:pt idx="1">
                  <c:v>0.97933000000000003</c:v>
                </c:pt>
                <c:pt idx="2">
                  <c:v>0.95215000000000005</c:v>
                </c:pt>
                <c:pt idx="3">
                  <c:v>0.90763000000000005</c:v>
                </c:pt>
                <c:pt idx="4">
                  <c:v>0.84643000000000002</c:v>
                </c:pt>
                <c:pt idx="5">
                  <c:v>0.77573999999999999</c:v>
                </c:pt>
                <c:pt idx="6">
                  <c:v>0.69911999999999996</c:v>
                </c:pt>
                <c:pt idx="7">
                  <c:v>0.61963000000000001</c:v>
                </c:pt>
                <c:pt idx="8">
                  <c:v>0.54561999999999999</c:v>
                </c:pt>
                <c:pt idx="9">
                  <c:v>0.47566999999999998</c:v>
                </c:pt>
                <c:pt idx="10">
                  <c:v>0.40905999999999998</c:v>
                </c:pt>
                <c:pt idx="11">
                  <c:v>0.35455999999999999</c:v>
                </c:pt>
                <c:pt idx="12">
                  <c:v>0.31203999999999998</c:v>
                </c:pt>
                <c:pt idx="13">
                  <c:v>0.27773999999999999</c:v>
                </c:pt>
                <c:pt idx="14">
                  <c:v>0.24695</c:v>
                </c:pt>
                <c:pt idx="15">
                  <c:v>0.22148000000000001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'[Chart in Microsoft PowerPoint]Sheet1'!$H$2</c:f>
              <c:strCache>
                <c:ptCount val="1"/>
                <c:pt idx="0">
                  <c:v>N-2007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PowerPoint]Sheet1'!$H$3:$H$18</c:f>
              <c:numCache>
                <c:formatCode>General</c:formatCode>
                <c:ptCount val="16"/>
                <c:pt idx="0">
                  <c:v>0.99343999999999999</c:v>
                </c:pt>
                <c:pt idx="1">
                  <c:v>0.97875000000000001</c:v>
                </c:pt>
                <c:pt idx="2">
                  <c:v>0.94993000000000005</c:v>
                </c:pt>
                <c:pt idx="3">
                  <c:v>0.90383999999999998</c:v>
                </c:pt>
                <c:pt idx="4">
                  <c:v>0.83889000000000002</c:v>
                </c:pt>
                <c:pt idx="5">
                  <c:v>0.75934000000000001</c:v>
                </c:pt>
                <c:pt idx="6">
                  <c:v>0.66918999999999995</c:v>
                </c:pt>
                <c:pt idx="7">
                  <c:v>0.57994000000000001</c:v>
                </c:pt>
                <c:pt idx="8">
                  <c:v>0.50339</c:v>
                </c:pt>
                <c:pt idx="9">
                  <c:v>0.44319999999999998</c:v>
                </c:pt>
                <c:pt idx="10">
                  <c:v>0.39467999999999998</c:v>
                </c:pt>
                <c:pt idx="11">
                  <c:v>0.34782999999999997</c:v>
                </c:pt>
                <c:pt idx="12">
                  <c:v>0.30256</c:v>
                </c:pt>
                <c:pt idx="13">
                  <c:v>0.26967000000000002</c:v>
                </c:pt>
                <c:pt idx="14">
                  <c:v>0.23935000000000001</c:v>
                </c:pt>
                <c:pt idx="15">
                  <c:v>0.20807999999999999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5536"/>
        <c:axId val="34231424"/>
      </c:lineChart>
      <c:catAx>
        <c:axId val="3422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231424"/>
        <c:crosses val="autoZero"/>
        <c:auto val="1"/>
        <c:lblAlgn val="ctr"/>
        <c:lblOffset val="100"/>
        <c:noMultiLvlLbl val="0"/>
      </c:catAx>
      <c:valAx>
        <c:axId val="34231424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25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1859379064103499E-2"/>
          <c:y val="1.80369499267137E-3"/>
          <c:w val="0.96994488188976402"/>
          <c:h val="5.010038517912539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NH 500hPa height AC for day-8 of calendar year mean</a:t>
            </a:r>
          </a:p>
        </c:rich>
      </c:tx>
      <c:layout>
        <c:manualLayout>
          <c:xMode val="edge"/>
          <c:yMode val="edge"/>
          <c:x val="0.14565215377489599"/>
          <c:y val="2.1865446584138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GFS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0.54800000000000004</c:v>
                </c:pt>
                <c:pt idx="1">
                  <c:v>0.55100000000000005</c:v>
                </c:pt>
                <c:pt idx="2">
                  <c:v>0.54500000000000004</c:v>
                </c:pt>
                <c:pt idx="3">
                  <c:v>0.60099999999999998</c:v>
                </c:pt>
                <c:pt idx="4">
                  <c:v>0.59699999999999998</c:v>
                </c:pt>
                <c:pt idx="5">
                  <c:v>0.6</c:v>
                </c:pt>
                <c:pt idx="6">
                  <c:v>0.60799999999999998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GEFS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0.57999999999999996</c:v>
                </c:pt>
                <c:pt idx="1">
                  <c:v>0.62</c:v>
                </c:pt>
                <c:pt idx="2">
                  <c:v>0.622</c:v>
                </c:pt>
                <c:pt idx="3">
                  <c:v>0.70699999999999996</c:v>
                </c:pt>
                <c:pt idx="4">
                  <c:v>0.67600000000000005</c:v>
                </c:pt>
                <c:pt idx="5">
                  <c:v>0.69599999999999995</c:v>
                </c:pt>
                <c:pt idx="6">
                  <c:v>0.69699999999999995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NAEFS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0.626</c:v>
                </c:pt>
                <c:pt idx="1">
                  <c:v>0.65100000000000002</c:v>
                </c:pt>
                <c:pt idx="2">
                  <c:v>0.65900000000000003</c:v>
                </c:pt>
                <c:pt idx="3">
                  <c:v>0.72599999999999998</c:v>
                </c:pt>
                <c:pt idx="4">
                  <c:v>0.69599999999999995</c:v>
                </c:pt>
                <c:pt idx="5">
                  <c:v>0.71199999999999997</c:v>
                </c:pt>
                <c:pt idx="6">
                  <c:v>0.71599999999999997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851328"/>
        <c:axId val="84865408"/>
        <c:axId val="0"/>
      </c:bar3DChart>
      <c:catAx>
        <c:axId val="848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865408"/>
        <c:crosses val="autoZero"/>
        <c:auto val="1"/>
        <c:lblAlgn val="ctr"/>
        <c:lblOffset val="100"/>
        <c:noMultiLvlLbl val="0"/>
      </c:catAx>
      <c:valAx>
        <c:axId val="84865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8513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GFS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0.997</c:v>
                </c:pt>
                <c:pt idx="1">
                  <c:v>0.98799999999999999</c:v>
                </c:pt>
                <c:pt idx="2">
                  <c:v>0.97</c:v>
                </c:pt>
                <c:pt idx="3">
                  <c:v>0.93300000000000005</c:v>
                </c:pt>
                <c:pt idx="4">
                  <c:v>0.876</c:v>
                </c:pt>
                <c:pt idx="5">
                  <c:v>0.79800000000000004</c:v>
                </c:pt>
                <c:pt idx="6">
                  <c:v>0.70599999999999996</c:v>
                </c:pt>
                <c:pt idx="7">
                  <c:v>0.61</c:v>
                </c:pt>
                <c:pt idx="8">
                  <c:v>0.51900000000000002</c:v>
                </c:pt>
                <c:pt idx="9">
                  <c:v>0.432</c:v>
                </c:pt>
                <c:pt idx="10">
                  <c:v>0.35299999999999998</c:v>
                </c:pt>
                <c:pt idx="11">
                  <c:v>0.28199999999999997</c:v>
                </c:pt>
                <c:pt idx="12">
                  <c:v>0.222</c:v>
                </c:pt>
                <c:pt idx="13">
                  <c:v>0.185</c:v>
                </c:pt>
                <c:pt idx="14">
                  <c:v>0.159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NCEPE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0.996</c:v>
                </c:pt>
                <c:pt idx="1">
                  <c:v>0.98899999999999999</c:v>
                </c:pt>
                <c:pt idx="2">
                  <c:v>0.97099999999999997</c:v>
                </c:pt>
                <c:pt idx="3">
                  <c:v>0.94</c:v>
                </c:pt>
                <c:pt idx="4">
                  <c:v>0.89400000000000002</c:v>
                </c:pt>
                <c:pt idx="5">
                  <c:v>0.83499999999999996</c:v>
                </c:pt>
                <c:pt idx="6">
                  <c:v>0.76800000000000002</c:v>
                </c:pt>
                <c:pt idx="7">
                  <c:v>0.69699999999999995</c:v>
                </c:pt>
                <c:pt idx="8">
                  <c:v>0.626</c:v>
                </c:pt>
                <c:pt idx="9">
                  <c:v>0.55900000000000005</c:v>
                </c:pt>
                <c:pt idx="10">
                  <c:v>0.501</c:v>
                </c:pt>
                <c:pt idx="11">
                  <c:v>0.45100000000000001</c:v>
                </c:pt>
                <c:pt idx="12">
                  <c:v>0.40400000000000003</c:v>
                </c:pt>
                <c:pt idx="13">
                  <c:v>0.36299999999999999</c:v>
                </c:pt>
                <c:pt idx="14">
                  <c:v>0.32500000000000001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CMCE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0.99648000000000003</c:v>
                </c:pt>
                <c:pt idx="1">
                  <c:v>0.98763999999999996</c:v>
                </c:pt>
                <c:pt idx="2">
                  <c:v>0.96852000000000005</c:v>
                </c:pt>
                <c:pt idx="3">
                  <c:v>0.93564000000000003</c:v>
                </c:pt>
                <c:pt idx="4">
                  <c:v>0.88809000000000005</c:v>
                </c:pt>
                <c:pt idx="5">
                  <c:v>0.82826</c:v>
                </c:pt>
                <c:pt idx="6">
                  <c:v>0.76219999999999999</c:v>
                </c:pt>
                <c:pt idx="7">
                  <c:v>0.69142999999999999</c:v>
                </c:pt>
                <c:pt idx="8">
                  <c:v>0.62299000000000004</c:v>
                </c:pt>
                <c:pt idx="9">
                  <c:v>0.5625</c:v>
                </c:pt>
                <c:pt idx="10">
                  <c:v>0.51182000000000005</c:v>
                </c:pt>
                <c:pt idx="11">
                  <c:v>0.46605000000000002</c:v>
                </c:pt>
                <c:pt idx="12">
                  <c:v>0.42616999999999999</c:v>
                </c:pt>
                <c:pt idx="13">
                  <c:v>0.38890000000000002</c:v>
                </c:pt>
                <c:pt idx="14">
                  <c:v>0.35332000000000002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NAEFS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0.998</c:v>
                </c:pt>
                <c:pt idx="1">
                  <c:v>0.99099999999999999</c:v>
                </c:pt>
                <c:pt idx="2">
                  <c:v>0.97499999999999998</c:v>
                </c:pt>
                <c:pt idx="3">
                  <c:v>0.94599999999999995</c:v>
                </c:pt>
                <c:pt idx="4">
                  <c:v>0.90300000000000002</c:v>
                </c:pt>
                <c:pt idx="5">
                  <c:v>0.84799999999999998</c:v>
                </c:pt>
                <c:pt idx="6">
                  <c:v>0.78500000000000003</c:v>
                </c:pt>
                <c:pt idx="7">
                  <c:v>0.71599999999999997</c:v>
                </c:pt>
                <c:pt idx="8">
                  <c:v>0.64800000000000002</c:v>
                </c:pt>
                <c:pt idx="9">
                  <c:v>0.58499999999999996</c:v>
                </c:pt>
                <c:pt idx="10">
                  <c:v>0.53100000000000003</c:v>
                </c:pt>
                <c:pt idx="11">
                  <c:v>0.48299999999999998</c:v>
                </c:pt>
                <c:pt idx="12">
                  <c:v>0.441</c:v>
                </c:pt>
                <c:pt idx="13">
                  <c:v>0.4</c:v>
                </c:pt>
                <c:pt idx="14">
                  <c:v>0.36499999999999999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35425664"/>
        <c:axId val="35440128"/>
        <c:axId val="0"/>
      </c:bar3DChart>
      <c:catAx>
        <c:axId val="3542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Forecast (days)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noFill/>
        </c:spPr>
        <c:txPr>
          <a:bodyPr rot="0"/>
          <a:lstStyle/>
          <a:p>
            <a:pPr>
              <a:defRPr sz="1600" baseline="0"/>
            </a:pPr>
            <a:endParaRPr lang="en-US"/>
          </a:p>
        </c:txPr>
        <c:crossAx val="35440128"/>
        <c:crossesAt val="0"/>
        <c:auto val="1"/>
        <c:lblAlgn val="ctr"/>
        <c:lblOffset val="100"/>
        <c:noMultiLvlLbl val="0"/>
      </c:catAx>
      <c:valAx>
        <c:axId val="35440128"/>
        <c:scaling>
          <c:orientation val="minMax"/>
          <c:max val="1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Anomaly Correlation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 baseline="0"/>
            </a:pPr>
            <a:endParaRPr lang="en-US"/>
          </a:p>
        </c:txPr>
        <c:crossAx val="354256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0.03438</cdr:x>
      <cdr:y>0</cdr:y>
    </cdr:from>
    <cdr:to>
      <cdr:x>0.97135</cdr:x>
      <cdr:y>0.10667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-685800"/>
          <a:ext cx="830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0.17192</cdr:x>
      <cdr:y>0.14667</cdr:y>
    </cdr:from>
    <cdr:to>
      <cdr:x>0.31805</cdr:x>
      <cdr:y>0.2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8382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u="sng" dirty="0" smtClean="0">
              <a:solidFill>
                <a:srgbClr val="0000FF"/>
              </a:solidFill>
            </a:rPr>
            <a:t>NH – 5-day</a:t>
          </a:r>
          <a:endParaRPr lang="en-US" sz="1800" b="1" u="sng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0.4298</cdr:x>
      <cdr:y>0.25333</cdr:y>
    </cdr:from>
    <cdr:to>
      <cdr:x>0.58453</cdr:x>
      <cdr:y>0.30667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00" y="1447800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u="sng" dirty="0" smtClean="0">
              <a:solidFill>
                <a:srgbClr val="0000FF"/>
              </a:solidFill>
            </a:rPr>
            <a:t>SH – 5-day</a:t>
          </a:r>
          <a:endParaRPr lang="en-US" sz="1800" b="1" u="sng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0.19771</cdr:x>
      <cdr:y>0.53333</cdr:y>
    </cdr:from>
    <cdr:to>
      <cdr:x>0.34384</cdr:x>
      <cdr:y>0.6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52600" y="3048000"/>
          <a:ext cx="1295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u="sng" dirty="0" smtClean="0">
              <a:solidFill>
                <a:srgbClr val="0000FF"/>
              </a:solidFill>
            </a:rPr>
            <a:t>NH – 8-day</a:t>
          </a:r>
          <a:endParaRPr lang="en-US" sz="1800" b="1" u="sng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0.49857</cdr:x>
      <cdr:y>0.68</cdr:y>
    </cdr:from>
    <cdr:to>
      <cdr:x>0.6447</cdr:x>
      <cdr:y>0.74667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19600" y="3886200"/>
          <a:ext cx="1295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u="sng" dirty="0" smtClean="0">
              <a:solidFill>
                <a:srgbClr val="0000FF"/>
              </a:solidFill>
            </a:rPr>
            <a:t>SH – 8-day</a:t>
          </a:r>
          <a:endParaRPr lang="en-US" sz="1800" b="1" u="sng" dirty="0">
            <a:solidFill>
              <a:srgbClr val="0000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0.64865</cdr:x>
      <cdr:y>0.19178</cdr:y>
    </cdr:from>
    <cdr:to>
      <cdr:x>0.96396</cdr:x>
      <cdr:y>0.25672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86400" y="1066800"/>
          <a:ext cx="2667000" cy="361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u="sng" dirty="0" smtClean="0">
              <a:solidFill>
                <a:srgbClr val="FF0000"/>
              </a:solidFill>
            </a:rPr>
            <a:t>9-day lead-time scores</a:t>
          </a:r>
          <a:endParaRPr lang="en-US" sz="1800" b="1" u="sng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0.54054</cdr:x>
      <cdr:y>0.09589</cdr:y>
    </cdr:from>
    <cdr:to>
      <cdr:x>0.54054</cdr:x>
      <cdr:y>0.94521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4572000" y="533400"/>
          <a:ext cx="0" cy="4724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0.04505</cdr:x>
      <cdr:y>0.43836</cdr:y>
    </cdr:from>
    <cdr:to>
      <cdr:x>0.97297</cdr:x>
      <cdr:y>0.43836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381000" y="2438400"/>
          <a:ext cx="78486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8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0.54955</cdr:x>
      <cdr:y>0.27397</cdr:y>
    </cdr:from>
    <cdr:to>
      <cdr:x>0.76577</cdr:x>
      <cdr:y>0.35616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H="1">
          <a:off x="4648200" y="1524000"/>
          <a:ext cx="1828800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0.5339</cdr:x>
      <cdr:y>0.18166</cdr:y>
    </cdr:from>
    <cdr:to>
      <cdr:x>0.54237</cdr:x>
      <cdr:y>0.39189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4800600" y="1024354"/>
          <a:ext cx="76200" cy="1185446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23BF-3669-4FEA-81F9-8C054A13E67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172CF-B29D-4BE0-9497-6BC67EB5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9A7AF4-86DD-4DBE-A5E6-ABA13F9CA9D1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2" tIns="45583" rIns="91162" bIns="4558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DE711-73F3-430A-95B9-1C1E3F0D55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2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EEF9-D162-486F-A4B0-E36F34C7585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EEF9-D162-486F-A4B0-E36F34C7585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5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5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2024-193F-40DE-AAC3-840E79CBD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4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8B08-AEEA-466F-ABB0-75E9F6C4A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0A32-C88A-4A16-B9FC-5358B0120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7192-3BCB-416A-8B67-01C6067041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4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CB91C-05DA-4ED6-8D45-ABFAB0194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6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70D5-3F80-4405-9D73-5AC00B96EB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28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A28C-0CD8-411E-9175-EAD9DFB03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2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9E5C-81D3-48D3-B654-D5B93C3CB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1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8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48EA-B04B-46D3-91D2-872D3114A9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9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A3123-E9DA-41EB-8B79-8B3F80E223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5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5C0FC-FCC0-4FC1-95A4-8F9B87D265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4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1C67D-C936-42D9-B15B-8DE8AF9B4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3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4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0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9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2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656C-7AAD-4351-8DD7-F27E289B0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3EA3-F4BC-420E-B5A2-1682FCFE8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68F9E-6988-4F4B-AB72-B213EB9B58B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yluo/GEFS_VRFY/GEFS_PQPFvrfy_spring_test.html" TargetMode="External"/><Relationship Id="rId2" Type="http://schemas.openxmlformats.org/officeDocument/2006/relationships/hyperlink" Target="http://www.emc.ncep.noaa.gov/gmb/wd20dh/STTP2014/PROB_OoFa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mwf.int/publications/library/ecpublications/_pdf/tm/501-600/tm598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yluo/CCPA.html" TargetMode="External"/><Relationship Id="rId2" Type="http://schemas.openxmlformats.org/officeDocument/2006/relationships/hyperlink" Target="http://journals.ametsoc.org/doi/abs/10.1175/JHM-D-11-0140.1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yluo/CSTAR/" TargetMode="External"/><Relationship Id="rId2" Type="http://schemas.openxmlformats.org/officeDocument/2006/relationships/hyperlink" Target="http://dendrite.somas.stonybrook.edu/CSTA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tp://tgftp.nws.noaa.gov/SL.us008001/ST.opnl/" TargetMode="External"/><Relationship Id="rId2" Type="http://schemas.openxmlformats.org/officeDocument/2006/relationships/hyperlink" Target="ftp://ftpprd.ncep.noaa.gov/pub/data/nccf/com/gens/pro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mads.ncep.noaa.gov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wx20cb/vsdb/geavg.20130601.20130831/g2o/" TargetMode="External"/><Relationship Id="rId2" Type="http://schemas.openxmlformats.org/officeDocument/2006/relationships/hyperlink" Target="http://www.emc.ncep.noaa.gov/gc_wmb/xzhou/EnKF_prhs13_1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mc.ncep.noaa.gov/gmb/yluo/tmp_dir/GEFS_PQPFvrfy_summer_tes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2E54AA-0C18-4143-A53A-3217156071ED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0000FF"/>
                </a:solidFill>
              </a:rPr>
              <a:t>Ensemble Forecasting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243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Yuejian</a:t>
            </a:r>
            <a:r>
              <a:rPr lang="en-US" sz="2000" dirty="0" smtClean="0">
                <a:solidFill>
                  <a:schemeClr val="tx1"/>
                </a:solidFill>
              </a:rPr>
              <a:t> Zhu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Ensemble &amp; Probabilistic Guidance Team Leader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Environmental Modeling Center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December 2</a:t>
            </a:r>
            <a:r>
              <a:rPr lang="en-US" sz="2000" baseline="30000" dirty="0" smtClean="0">
                <a:solidFill>
                  <a:schemeClr val="tx1"/>
                </a:solidFill>
              </a:rPr>
              <a:t>nd</a:t>
            </a:r>
            <a:r>
              <a:rPr lang="en-US" sz="2000" dirty="0" smtClean="0">
                <a:solidFill>
                  <a:schemeClr val="tx1"/>
                </a:solidFill>
              </a:rPr>
              <a:t> 2014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Acknowledgment for: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Members of Ensemble &amp; Probabilistic Guidance Team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839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Preliminary results for period of January 2nd – May 14 2014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Extended Winter Season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000" dirty="0" smtClean="0"/>
              <a:t>General stats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http://www.emc.ncep.noaa.gov/gmb/wd20dh/STTP2014/</a:t>
            </a:r>
            <a:r>
              <a:rPr lang="en-US" sz="2000" dirty="0" smtClean="0">
                <a:hlinkClick r:id="rId2"/>
              </a:rPr>
              <a:t>PROB_OoFa.HTML</a:t>
            </a:r>
            <a:r>
              <a:rPr lang="en-US" sz="2000" dirty="0" smtClean="0"/>
              <a:t> 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Precipitation:</a:t>
            </a:r>
          </a:p>
          <a:p>
            <a:pPr algn="ctr"/>
            <a:r>
              <a:rPr lang="en-US" sz="2000" dirty="0">
                <a:hlinkClick r:id="rId3"/>
              </a:rPr>
              <a:t>http://www.emc.ncep.noaa.gov/gmb/yluo/GEFS_VRFY/</a:t>
            </a:r>
            <a:r>
              <a:rPr lang="en-US" sz="2000" dirty="0" smtClean="0">
                <a:hlinkClick r:id="rId3"/>
              </a:rPr>
              <a:t>GEFS_PQPFvrfy_spring_test.html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Note: model version may be slightly (minor) different during integration period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48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xzhou//EnKF_para_2014/nhz500_p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971800" y="3124200"/>
            <a:ext cx="480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00600" y="3429000"/>
            <a:ext cx="609600" cy="30777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20000"/>
                <a:lumOff val="8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9.25d</a:t>
            </a:r>
            <a:endParaRPr lang="en-US" sz="1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352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9.6d</a:t>
            </a:r>
            <a:endParaRPr lang="en-US" sz="1400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200" y="3200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91200" y="3124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24400" y="1295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1447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77%</a:t>
            </a:r>
            <a:endParaRPr lang="en-US" sz="1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75%</a:t>
            </a:r>
            <a:endParaRPr lang="en-US" sz="1400" b="1" u="sng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14800" y="23622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724400" y="1676400"/>
            <a:ext cx="571500" cy="530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48000" y="4343400"/>
            <a:ext cx="4724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About 8 hours improvement of skillful forecast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791200" y="1600200"/>
            <a:ext cx="2819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2% improvement of 7-day forecast AC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mb/yluo/GEFS_VRFY/EnKF_T574L64SL_Zeus_EK0/CONUSprcp_RELI_1.00_da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43000" y="6248400"/>
            <a:ext cx="72390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Precipitation reliability for 12-36hr and greater than 1mm/day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638800" y="33528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1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mb/yluo/GEFS_VRFY/EnKF_T574L64SL_Tide_EK0/CONUSprcp_RELI_1.00_da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4" y="19216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43000" y="6248400"/>
            <a:ext cx="72390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Precipitation reliability for 12-36hr and greater than 1mm/day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715000" y="3448216"/>
            <a:ext cx="3124200" cy="742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Winter </a:t>
            </a:r>
            <a:r>
              <a:rPr lang="en-US" smtClean="0"/>
              <a:t>+ Spring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3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401952"/>
              </p:ext>
            </p:extLst>
          </p:nvPr>
        </p:nvGraphicFramePr>
        <p:xfrm>
          <a:off x="838200" y="11430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7"/>
            <a:ext cx="9144000" cy="747183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May 15 – Oct. 31 2013 AL/EP/WP TC </a:t>
            </a:r>
            <a:r>
              <a:rPr lang="en-US" sz="3000" dirty="0">
                <a:solidFill>
                  <a:srgbClr val="0000FF"/>
                </a:solidFill>
              </a:rPr>
              <a:t>Track V</a:t>
            </a:r>
            <a:r>
              <a:rPr lang="en-US" sz="3000" dirty="0" smtClean="0">
                <a:solidFill>
                  <a:srgbClr val="0000FF"/>
                </a:solidFill>
              </a:rPr>
              <a:t>erifications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16200000">
            <a:off x="-227805" y="3199609"/>
            <a:ext cx="189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Track error(NM)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1905000"/>
            <a:ext cx="20795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AVNO ---- GFS prod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PRHS  ---- GFS 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AEMN ----GEFS prod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T574  ---- GEFS  </a:t>
            </a:r>
            <a:r>
              <a:rPr lang="en-US" dirty="0" err="1" smtClean="0">
                <a:solidFill>
                  <a:srgbClr val="7030A0"/>
                </a:solidFill>
              </a:rPr>
              <a:t>para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406" y="6019800"/>
            <a:ext cx="8060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                  Forecast hours</a:t>
            </a:r>
          </a:p>
          <a:p>
            <a:r>
              <a:rPr lang="en-US" dirty="0">
                <a:solidFill>
                  <a:srgbClr val="0000FF"/>
                </a:solidFill>
              </a:rPr>
              <a:t>CASEs </a:t>
            </a:r>
            <a:r>
              <a:rPr lang="en-US" dirty="0" smtClean="0">
                <a:solidFill>
                  <a:srgbClr val="0000FF"/>
                </a:solidFill>
              </a:rPr>
              <a:t>       236            207          185           158          </a:t>
            </a:r>
            <a:r>
              <a:rPr lang="en-US" dirty="0">
                <a:solidFill>
                  <a:srgbClr val="0000FF"/>
                </a:solidFill>
              </a:rPr>
              <a:t>133    </a:t>
            </a:r>
            <a:r>
              <a:rPr lang="en-US" dirty="0" smtClean="0">
                <a:solidFill>
                  <a:srgbClr val="0000FF"/>
                </a:solidFill>
              </a:rPr>
              <a:t>       </a:t>
            </a:r>
            <a:r>
              <a:rPr lang="en-US" dirty="0">
                <a:solidFill>
                  <a:srgbClr val="0000FF"/>
                </a:solidFill>
              </a:rPr>
              <a:t>93    </a:t>
            </a:r>
            <a:r>
              <a:rPr lang="en-US" dirty="0" smtClean="0">
                <a:solidFill>
                  <a:srgbClr val="0000FF"/>
                </a:solidFill>
              </a:rPr>
              <a:t>         </a:t>
            </a:r>
            <a:r>
              <a:rPr lang="en-US" dirty="0">
                <a:solidFill>
                  <a:srgbClr val="0000FF"/>
                </a:solidFill>
              </a:rPr>
              <a:t>61    </a:t>
            </a:r>
            <a:r>
              <a:rPr lang="en-US" dirty="0" smtClean="0">
                <a:solidFill>
                  <a:srgbClr val="0000FF"/>
                </a:solidFill>
              </a:rPr>
              <a:t>         </a:t>
            </a:r>
            <a:r>
              <a:rPr lang="en-US" dirty="0">
                <a:solidFill>
                  <a:srgbClr val="0000FF"/>
                </a:solidFill>
              </a:rPr>
              <a:t>39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858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Retrospective runs – once per day at 00UTC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Extended summer (05/15 – 10/31/2013)</a:t>
            </a:r>
          </a:p>
          <a:p>
            <a:pPr lvl="1"/>
            <a:r>
              <a:rPr lang="en-US" dirty="0" smtClean="0"/>
              <a:t>Improvement: </a:t>
            </a:r>
          </a:p>
          <a:p>
            <a:pPr lvl="2"/>
            <a:r>
              <a:rPr lang="en-US" dirty="0" smtClean="0"/>
              <a:t>Overall large scale circulation in terms of AC, RMS error, CRPS and other measures</a:t>
            </a:r>
          </a:p>
          <a:p>
            <a:pPr lvl="2"/>
            <a:r>
              <a:rPr lang="en-US" dirty="0" smtClean="0"/>
              <a:t>Hurricane tracks out to 3 days (smaller sample beyond 3 days, especially for Atlantic basin)</a:t>
            </a:r>
          </a:p>
          <a:p>
            <a:pPr lvl="2"/>
            <a:r>
              <a:rPr lang="en-US" dirty="0" smtClean="0"/>
              <a:t>Precipitation – improved reliability and skill</a:t>
            </a:r>
          </a:p>
          <a:p>
            <a:pPr lvl="2"/>
            <a:r>
              <a:rPr lang="en-US" dirty="0" smtClean="0"/>
              <a:t>Surface temperature – improved for east CONUS</a:t>
            </a:r>
          </a:p>
          <a:p>
            <a:pPr lvl="2"/>
            <a:r>
              <a:rPr lang="en-US" dirty="0" smtClean="0"/>
              <a:t>Surface wind</a:t>
            </a:r>
          </a:p>
          <a:p>
            <a:pPr lvl="1"/>
            <a:r>
              <a:rPr lang="en-US" dirty="0" smtClean="0"/>
              <a:t>Neutral: </a:t>
            </a:r>
          </a:p>
          <a:p>
            <a:pPr lvl="1"/>
            <a:r>
              <a:rPr lang="en-US" dirty="0" smtClean="0"/>
              <a:t>Degrade:</a:t>
            </a:r>
          </a:p>
          <a:p>
            <a:pPr lvl="2"/>
            <a:r>
              <a:rPr lang="en-US" dirty="0" smtClean="0"/>
              <a:t>Surface temperature – degraded for west CONUS (large warm bias)</a:t>
            </a:r>
          </a:p>
          <a:p>
            <a:r>
              <a:rPr lang="en-US" dirty="0" smtClean="0"/>
              <a:t>Extended winter (01/1 – 05/14/2014)</a:t>
            </a:r>
          </a:p>
          <a:p>
            <a:pPr lvl="1"/>
            <a:r>
              <a:rPr lang="en-US" dirty="0" smtClean="0"/>
              <a:t>Improvement:</a:t>
            </a:r>
          </a:p>
          <a:p>
            <a:pPr lvl="2"/>
            <a:r>
              <a:rPr lang="en-US" dirty="0" smtClean="0"/>
              <a:t>Overall for many atmospheric variables</a:t>
            </a:r>
          </a:p>
          <a:p>
            <a:pPr lvl="2"/>
            <a:r>
              <a:rPr lang="en-US" dirty="0" smtClean="0"/>
              <a:t>Surface wind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urface temperature  - improved bias for short lead-time</a:t>
            </a:r>
          </a:p>
          <a:p>
            <a:pPr lvl="1"/>
            <a:r>
              <a:rPr lang="en-US" dirty="0" smtClean="0"/>
              <a:t>Neutral:</a:t>
            </a:r>
          </a:p>
          <a:p>
            <a:pPr lvl="2"/>
            <a:r>
              <a:rPr lang="en-US" dirty="0" smtClean="0"/>
              <a:t>Surface temperature errors</a:t>
            </a:r>
          </a:p>
          <a:p>
            <a:pPr lvl="2"/>
            <a:r>
              <a:rPr lang="en-US" dirty="0" smtClean="0"/>
              <a:t>Precipitation </a:t>
            </a:r>
          </a:p>
          <a:p>
            <a:pPr lvl="1"/>
            <a:r>
              <a:rPr lang="en-US" dirty="0" smtClean="0"/>
              <a:t>Degrade: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3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GEFS legacy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</a:t>
            </a:r>
            <a:r>
              <a:rPr lang="en-US" dirty="0" smtClean="0"/>
              <a:t>ext GEFS implementation will be scheduled for WCOSS phase II (Q2FY15)</a:t>
            </a:r>
          </a:p>
          <a:p>
            <a:pPr lvl="1"/>
            <a:r>
              <a:rPr lang="en-US" dirty="0" smtClean="0"/>
              <a:t>EMC will continue to run current operational GEFS (with BV-ETR cycling every 6 hours, </a:t>
            </a:r>
            <a:r>
              <a:rPr lang="en-US" dirty="0" smtClean="0">
                <a:solidFill>
                  <a:srgbClr val="FF0000"/>
                </a:solidFill>
              </a:rPr>
              <a:t>but 00UTC forecast only</a:t>
            </a:r>
            <a:r>
              <a:rPr lang="en-US" dirty="0" smtClean="0"/>
              <a:t>) for one year</a:t>
            </a:r>
          </a:p>
          <a:p>
            <a:pPr lvl="2"/>
            <a:r>
              <a:rPr lang="en-US" dirty="0" smtClean="0"/>
              <a:t>Current: 21 members, 00, 06, 12, 18UTC</a:t>
            </a:r>
          </a:p>
          <a:p>
            <a:pPr lvl="2"/>
            <a:r>
              <a:rPr lang="en-US" dirty="0" smtClean="0"/>
              <a:t>Future: 21 members, 00UTC</a:t>
            </a:r>
          </a:p>
          <a:p>
            <a:pPr lvl="1"/>
            <a:r>
              <a:rPr lang="en-US" dirty="0" smtClean="0"/>
              <a:t>Timing for legacy data delivery</a:t>
            </a:r>
          </a:p>
          <a:p>
            <a:pPr lvl="2"/>
            <a:r>
              <a:rPr lang="en-US" dirty="0" smtClean="0"/>
              <a:t>Current: +4:50 </a:t>
            </a:r>
          </a:p>
          <a:p>
            <a:pPr lvl="2"/>
            <a:r>
              <a:rPr lang="en-US" dirty="0" smtClean="0"/>
              <a:t>Future: +8:00 (???)</a:t>
            </a:r>
          </a:p>
          <a:p>
            <a:pPr lvl="1"/>
            <a:r>
              <a:rPr lang="en-US" dirty="0" smtClean="0"/>
              <a:t>Data directory for access (NCEP ftp</a:t>
            </a:r>
            <a:r>
              <a:rPr lang="en-US" dirty="0"/>
              <a:t> </a:t>
            </a:r>
            <a:r>
              <a:rPr lang="en-US" dirty="0" smtClean="0"/>
              <a:t>– work with NCO)</a:t>
            </a:r>
          </a:p>
          <a:p>
            <a:pPr lvl="2"/>
            <a:r>
              <a:rPr lang="en-US" dirty="0" smtClean="0"/>
              <a:t>Current directory: …/com/</a:t>
            </a:r>
            <a:r>
              <a:rPr lang="en-US" dirty="0" err="1" smtClean="0"/>
              <a:t>gefs</a:t>
            </a:r>
            <a:r>
              <a:rPr lang="en-US" dirty="0" smtClean="0"/>
              <a:t>/prod/….</a:t>
            </a:r>
          </a:p>
          <a:p>
            <a:pPr lvl="2"/>
            <a:r>
              <a:rPr lang="en-US" dirty="0" smtClean="0"/>
              <a:t>future directory (???): …/com/gefs_v10/prod/….</a:t>
            </a:r>
          </a:p>
          <a:p>
            <a:pPr lvl="1"/>
            <a:r>
              <a:rPr lang="en-US" dirty="0" smtClean="0"/>
              <a:t>Data names </a:t>
            </a:r>
          </a:p>
          <a:p>
            <a:pPr lvl="2"/>
            <a:r>
              <a:rPr lang="en-US" dirty="0" smtClean="0"/>
              <a:t>Will be the same, but in the different directory</a:t>
            </a:r>
          </a:p>
          <a:p>
            <a:pPr lvl="1"/>
            <a:r>
              <a:rPr lang="en-US" dirty="0" smtClean="0"/>
              <a:t>No statistical bias correction</a:t>
            </a:r>
          </a:p>
          <a:p>
            <a:pPr lvl="2"/>
            <a:r>
              <a:rPr lang="en-US" dirty="0" smtClean="0"/>
              <a:t>Raw ensemble forecast data only</a:t>
            </a:r>
          </a:p>
          <a:p>
            <a:pPr lvl="1"/>
            <a:r>
              <a:rPr lang="en-US" dirty="0" smtClean="0"/>
              <a:t>Issues for NCO:</a:t>
            </a:r>
          </a:p>
          <a:p>
            <a:pPr lvl="2"/>
            <a:r>
              <a:rPr lang="en-US" dirty="0" smtClean="0"/>
              <a:t>AWIPS can not handle two GEFS data streams (???), GEFS data was already implemented to AWIPS in April 2014 from NWS ER’s request</a:t>
            </a:r>
          </a:p>
        </p:txBody>
      </p:sp>
    </p:spTree>
    <p:extLst>
      <p:ext uri="{BB962C8B-B14F-4D97-AF65-F5344CB8AC3E}">
        <p14:creationId xmlns:p14="http://schemas.microsoft.com/office/powerpoint/2010/main" val="257479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74138" cy="6449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Limited Reforecast (retrospective)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368" y="742950"/>
            <a:ext cx="8934450" cy="60062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is no plan for real time GEFS reforecast for next GEFS implementation.</a:t>
            </a:r>
          </a:p>
          <a:p>
            <a:r>
              <a:rPr lang="en-US" dirty="0" smtClean="0"/>
              <a:t>Based on communications with WPC, CPC, SPC, OHD, MDL and other users. EMC will provide:</a:t>
            </a:r>
          </a:p>
          <a:p>
            <a:pPr lvl="1"/>
            <a:r>
              <a:rPr lang="en-US" dirty="0" smtClean="0"/>
              <a:t>2-years retrospective runs (00UTC and 12UTC) </a:t>
            </a:r>
          </a:p>
          <a:p>
            <a:pPr lvl="2"/>
            <a:r>
              <a:rPr lang="en-US" dirty="0" smtClean="0"/>
              <a:t>May 2013 – the time of implementation</a:t>
            </a:r>
          </a:p>
          <a:p>
            <a:pPr lvl="2"/>
            <a:r>
              <a:rPr lang="en-US" dirty="0" smtClean="0"/>
              <a:t>Expect to be available: Mid of March 2015</a:t>
            </a:r>
          </a:p>
          <a:p>
            <a:pPr lvl="1"/>
            <a:r>
              <a:rPr lang="en-US" dirty="0" smtClean="0"/>
              <a:t>18 years ensemble control only reforecast</a:t>
            </a:r>
          </a:p>
          <a:p>
            <a:pPr lvl="2"/>
            <a:r>
              <a:rPr lang="en-US" dirty="0" smtClean="0"/>
              <a:t>Year 1995-2012</a:t>
            </a:r>
          </a:p>
          <a:p>
            <a:pPr lvl="2"/>
            <a:r>
              <a:rPr lang="en-US" dirty="0" smtClean="0"/>
              <a:t>00UTC and every other day</a:t>
            </a:r>
          </a:p>
          <a:p>
            <a:pPr lvl="2"/>
            <a:r>
              <a:rPr lang="en-US" dirty="0" smtClean="0"/>
              <a:t>Expect to be available: end of Jan. 2015</a:t>
            </a:r>
          </a:p>
          <a:p>
            <a:pPr lvl="1"/>
            <a:r>
              <a:rPr lang="en-US" dirty="0" smtClean="0"/>
              <a:t>All data will be saved in HPSS tapes</a:t>
            </a:r>
          </a:p>
          <a:p>
            <a:pPr lvl="2"/>
            <a:r>
              <a:rPr lang="en-US" dirty="0" smtClean="0"/>
              <a:t>No public ftp access</a:t>
            </a:r>
          </a:p>
          <a:p>
            <a:r>
              <a:rPr lang="en-US" dirty="0" smtClean="0"/>
              <a:t>Computational resources</a:t>
            </a:r>
          </a:p>
          <a:p>
            <a:pPr lvl="1"/>
            <a:r>
              <a:rPr lang="en-US" dirty="0" smtClean="0"/>
              <a:t>EMC will look for resources of development of WCOSS and research machine “</a:t>
            </a:r>
            <a:r>
              <a:rPr lang="en-US" dirty="0" err="1" smtClean="0"/>
              <a:t>zeus</a:t>
            </a:r>
            <a:r>
              <a:rPr lang="en-US" dirty="0" smtClean="0"/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Still in the discussion with CPC to have 18 years ensemble retrospective runs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1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9" y="16565"/>
            <a:ext cx="457343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2159" y="228600"/>
            <a:ext cx="41670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Statistical period: 01/18/1999 – 12/31/1999 (178 cases)</a:t>
            </a:r>
          </a:p>
          <a:p>
            <a:pPr algn="ctr"/>
            <a:endParaRPr lang="en-US" sz="2800" dirty="0"/>
          </a:p>
          <a:p>
            <a:pPr algn="ctr"/>
            <a:r>
              <a:rPr lang="en-US" sz="2400" dirty="0" smtClean="0"/>
              <a:t>Ensemble control only</a:t>
            </a:r>
          </a:p>
          <a:p>
            <a:pPr algn="ctr"/>
            <a:r>
              <a:rPr lang="en-US" sz="2400" dirty="0" smtClean="0"/>
              <a:t>T574L64 (0-192h)</a:t>
            </a:r>
          </a:p>
          <a:p>
            <a:pPr algn="ctr"/>
            <a:r>
              <a:rPr lang="en-US" sz="2400" dirty="0" smtClean="0"/>
              <a:t>T382L64 (192-384h)</a:t>
            </a:r>
            <a:endParaRPr 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2592"/>
            <a:ext cx="8534400" cy="345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90800" y="838200"/>
            <a:ext cx="1676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Anomaly correlation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5715000"/>
            <a:ext cx="1600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RMS error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62600" y="5715000"/>
            <a:ext cx="2133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 error (bias)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4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mc.ncep.noaa.gov/gmb/wd20hg/refcst_ctl/GFS_VRFY01_figs/nh500z_8days_ac_r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03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05000" y="1905000"/>
            <a:ext cx="670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000" y="1828800"/>
            <a:ext cx="670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4800600"/>
            <a:ext cx="670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4876800"/>
            <a:ext cx="670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962400" y="6858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AC: 2.7%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3810000"/>
            <a:ext cx="2590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Decrease error: 3.28m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9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8122F4-8687-47EE-B59A-0FEA8997090D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Responsibilities of Ensemble Team</a:t>
            </a:r>
            <a:endParaRPr lang="en-US" sz="3600" i="1" dirty="0" smtClean="0">
              <a:solidFill>
                <a:srgbClr val="0000FF"/>
              </a:solidFill>
            </a:endParaRP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- Assess, model, communicate uncertainty in numerical forecasts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Present uncertainty in numerical forecasting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Tasks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Design, implement, maintain, and continuously improve ensemble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Presents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Initial value related uncertainty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Model related forecast uncertainty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Ensemble systems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Global – </a:t>
            </a:r>
            <a:r>
              <a:rPr lang="en-US" sz="1600" dirty="0" smtClean="0">
                <a:solidFill>
                  <a:srgbClr val="FF0000"/>
                </a:solidFill>
              </a:rPr>
              <a:t>GEFS / NAEFS / NUOPC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Regional – SREF / HREF / NARRE-TL / HWAF ensemble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Climate – CFS, IMME and NMME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NAEFS/GEFS downscaled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Ocean wave ensemble (MMA/EMC)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systems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CCPA – Climate Calibrated Precipitation Analysis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WSR – Winter Storm Reconnaissance (discontinue)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CSTAR - </a:t>
            </a:r>
            <a:r>
              <a:rPr lang="en-US" sz="1600" dirty="0" smtClean="0">
                <a:solidFill>
                  <a:srgbClr val="FF0000"/>
                </a:solidFill>
              </a:rPr>
              <a:t>Collaborative Science, Technology, and Applied Research Program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Statistical correction of ensemble forecasts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Tasks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Correct for systematic errors on model grid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Downscale information to fine resolution grid (NDGD)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Combine all forecast info into single ensemble/probabilistic guidance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Probabilistic product generation / user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Contribute to design of probabilistic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Support use of ensembles by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Internal users (NCEP Service Center, WFOs, OHD/RFC forecasters and et al.)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External users (research, development, and applications)</a:t>
            </a:r>
          </a:p>
        </p:txBody>
      </p:sp>
    </p:spTree>
    <p:extLst>
      <p:ext uri="{BB962C8B-B14F-4D97-AF65-F5344CB8AC3E}">
        <p14:creationId xmlns:p14="http://schemas.microsoft.com/office/powerpoint/2010/main" val="40684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036932"/>
              </p:ext>
            </p:extLst>
          </p:nvPr>
        </p:nvGraphicFramePr>
        <p:xfrm>
          <a:off x="152400" y="762000"/>
          <a:ext cx="886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500hPa Anomaly Correlation for Control Only Reforecast (V10 .</a:t>
            </a:r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r>
              <a:rPr lang="en-US" sz="2400" dirty="0" smtClean="0">
                <a:solidFill>
                  <a:srgbClr val="0000FF"/>
                </a:solidFill>
              </a:rPr>
              <a:t> V11)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6477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Years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2590800"/>
            <a:ext cx="1981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Solid – V11 </a:t>
            </a:r>
          </a:p>
          <a:p>
            <a:pPr algn="ctr"/>
            <a:r>
              <a:rPr lang="en-US" dirty="0" smtClean="0"/>
              <a:t>Dash – V10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9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mb/wd20hg/T2m_bi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Example of 2-meter temp. bias of 2002 (</a:t>
            </a:r>
            <a:r>
              <a:rPr lang="en-US" sz="2800" b="1" dirty="0" err="1" smtClean="0">
                <a:solidFill>
                  <a:srgbClr val="0000FF"/>
                </a:solidFill>
              </a:rPr>
              <a:t>fcst</a:t>
            </a:r>
            <a:r>
              <a:rPr lang="en-US" sz="2800" b="1" dirty="0" smtClean="0">
                <a:solidFill>
                  <a:srgbClr val="0000FF"/>
                </a:solidFill>
              </a:rPr>
              <a:t>: 192 hours)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14800" y="4419600"/>
            <a:ext cx="1600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 bias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1905000"/>
            <a:ext cx="1371600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Warm bias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Reforecast – V11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Reforecast – V10</a:t>
            </a:r>
            <a:endParaRPr lang="en-US" b="1" u="sng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5562600" y="2198132"/>
            <a:ext cx="838200" cy="6212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895600" y="4800600"/>
            <a:ext cx="45720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6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514600"/>
            <a:ext cx="57150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GEFS future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8504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" y="152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NH 500hPa height anomaly correlation (NCEP ensembles) </a:t>
            </a:r>
            <a:endParaRPr lang="en-US" sz="2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361484"/>
              </p:ext>
            </p:extLst>
          </p:nvPr>
        </p:nvGraphicFramePr>
        <p:xfrm>
          <a:off x="304800" y="7620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64008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Forecast lead-time (days)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4114800"/>
            <a:ext cx="208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08000"/>
                </a:solidFill>
              </a:rPr>
              <a:t>60% AC – useful skill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7000" y="3276600"/>
            <a:ext cx="0" cy="762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5400000">
            <a:off x="4419600" y="3124200"/>
            <a:ext cx="838200" cy="990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38678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21" y="1066800"/>
            <a:ext cx="453327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2993" y="0"/>
            <a:ext cx="676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Changes of Ensemble Spread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6925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925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1330" y="6477000"/>
            <a:ext cx="355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of Dr. Alcott Trevor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689" y="132550"/>
            <a:ext cx="8863141" cy="853190"/>
          </a:xfrm>
        </p:spPr>
        <p:txBody>
          <a:bodyPr>
            <a:normAutofit/>
          </a:bodyPr>
          <a:lstStyle/>
          <a:p>
            <a:r>
              <a:rPr lang="en-US" dirty="0" smtClean="0"/>
              <a:t>Introduce other stochastic schemes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56839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Stochastic </a:t>
            </a:r>
            <a:r>
              <a:rPr lang="en-US" b="1" dirty="0"/>
              <a:t>Kinetic Energy Backscatter (SKEB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Represents processes </a:t>
            </a:r>
            <a:r>
              <a:rPr lang="en-US" dirty="0"/>
              <a:t>absent from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Stream function </a:t>
            </a:r>
            <a:r>
              <a:rPr lang="en-US" dirty="0"/>
              <a:t>is randomly perturbed to represent upscale kinetic energy transfer (</a:t>
            </a:r>
            <a:r>
              <a:rPr lang="en-US" dirty="0" err="1"/>
              <a:t>Berner</a:t>
            </a:r>
            <a:r>
              <a:rPr lang="en-US" dirty="0"/>
              <a:t> et al., 2009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Stochastic Perturbed Physics </a:t>
            </a:r>
            <a:r>
              <a:rPr lang="en-US" b="1" dirty="0"/>
              <a:t>Tendencies (SPPT) </a:t>
            </a:r>
            <a:r>
              <a:rPr lang="en-US" dirty="0" smtClean="0"/>
              <a:t>– (ECWMF </a:t>
            </a:r>
            <a:r>
              <a:rPr lang="en-US" dirty="0"/>
              <a:t>tech memo </a:t>
            </a:r>
            <a:r>
              <a:rPr lang="en-US" dirty="0">
                <a:hlinkClick r:id="rId2"/>
              </a:rPr>
              <a:t>598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represent the structural </a:t>
            </a:r>
            <a:r>
              <a:rPr lang="en-US" dirty="0" smtClean="0"/>
              <a:t>uncertainty (or random errors) </a:t>
            </a:r>
            <a:r>
              <a:rPr lang="en-US" dirty="0"/>
              <a:t>of parameterized physics</a:t>
            </a:r>
            <a:endParaRPr lang="en-US" dirty="0" smtClean="0"/>
          </a:p>
          <a:p>
            <a:pPr lvl="1"/>
            <a:r>
              <a:rPr lang="en-US" dirty="0" smtClean="0"/>
              <a:t>Multiplicative </a:t>
            </a:r>
            <a:r>
              <a:rPr lang="en-US" dirty="0"/>
              <a:t>noise used to perturb the total </a:t>
            </a:r>
            <a:r>
              <a:rPr lang="en-US" dirty="0" smtClean="0"/>
              <a:t>parameterized </a:t>
            </a:r>
            <a:r>
              <a:rPr lang="en-US" dirty="0"/>
              <a:t>tendencies (Palmer et al., 2009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Biggest impact for tropics </a:t>
            </a:r>
          </a:p>
          <a:p>
            <a:pPr lvl="1"/>
            <a:endParaRPr lang="en-US" dirty="0" smtClean="0"/>
          </a:p>
          <a:p>
            <a:r>
              <a:rPr lang="en-US" b="1" dirty="0"/>
              <a:t>Stochastically-perturbed boundary layer </a:t>
            </a:r>
            <a:r>
              <a:rPr lang="en-US" b="1" dirty="0" err="1"/>
              <a:t>HUMidity</a:t>
            </a:r>
            <a:r>
              <a:rPr lang="en-US" b="1" dirty="0"/>
              <a:t> (</a:t>
            </a:r>
            <a:r>
              <a:rPr lang="en-US" b="1" dirty="0" smtClean="0"/>
              <a:t>SHUM)</a:t>
            </a:r>
            <a:endParaRPr lang="en-US" b="1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similar </a:t>
            </a:r>
            <a:r>
              <a:rPr lang="en-US" dirty="0">
                <a:solidFill>
                  <a:srgbClr val="000000"/>
                </a:solidFill>
              </a:rPr>
              <a:t>formula as SPPT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Designed to represent influence of sub-grid scale humidity variability on the the triggering of convection (</a:t>
            </a:r>
            <a:r>
              <a:rPr lang="en-US" dirty="0"/>
              <a:t>Tompkins and </a:t>
            </a:r>
            <a:r>
              <a:rPr lang="en-US" dirty="0" err="1"/>
              <a:t>Berner</a:t>
            </a:r>
            <a:r>
              <a:rPr lang="en-US" dirty="0"/>
              <a:t> 2008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88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180" y="0"/>
            <a:ext cx="4848820" cy="685800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3434568" y="3999079"/>
            <a:ext cx="1815681" cy="325384"/>
          </a:xfrm>
          <a:prstGeom prst="left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52800" y="457200"/>
            <a:ext cx="18288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Winter 2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32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882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180" y="0"/>
            <a:ext cx="4848820" cy="685800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3434568" y="3999079"/>
            <a:ext cx="1815681" cy="325384"/>
          </a:xfrm>
          <a:prstGeom prst="left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97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180" y="0"/>
            <a:ext cx="48488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8820" cy="685800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3434568" y="3999079"/>
            <a:ext cx="1815681" cy="325384"/>
          </a:xfrm>
          <a:prstGeom prst="left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322B1-A558-4DCB-8D2B-89506B55441B}" type="slidenum">
              <a:rPr lang="en-US" smtClean="0">
                <a:solidFill>
                  <a:prstClr val="black"/>
                </a:solidFill>
              </a:rPr>
              <a:pPr eaLnBrk="1" hangingPunct="1"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037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56168"/>
              </p:ext>
            </p:extLst>
          </p:nvPr>
        </p:nvGraphicFramePr>
        <p:xfrm>
          <a:off x="280534" y="1447800"/>
          <a:ext cx="8686799" cy="5229061"/>
        </p:xfrm>
        <a:graphic>
          <a:graphicData uri="http://schemas.openxmlformats.org/drawingml/2006/table">
            <a:tbl>
              <a:tblPr/>
              <a:tblGrid>
                <a:gridCol w="2081666"/>
                <a:gridCol w="2514600"/>
                <a:gridCol w="2147434"/>
                <a:gridCol w="1943099"/>
              </a:tblGrid>
              <a:tr h="39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NCEP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NAEFS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GFS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GEM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NCEP+CMC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uncertainty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ETR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EnKF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ETR +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EnKF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 uncertainty/Stochastic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(Stochastic Pert)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(multi-physics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 stochastic)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storm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Relocation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 frequency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00,06,12 and 18UTC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 and 12UTC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 and 12UTC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Resolution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T254L42 (d0-d8)~55km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T190L42 (d8-16)~70km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About 50km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L72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1*1 degree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Ensemble members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for each cycle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for each cycle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for each cycle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Forecast length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days (384 hours)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days (384 hours)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days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Post-process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 correction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(same bias for all members)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 correction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each member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Last implementation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 14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November 18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2014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18" name="Text Box 56"/>
          <p:cNvSpPr txBox="1">
            <a:spLocks noChangeArrowheads="1"/>
          </p:cNvSpPr>
          <p:nvPr/>
        </p:nvSpPr>
        <p:spPr bwMode="auto">
          <a:xfrm>
            <a:off x="852034" y="0"/>
            <a:ext cx="754380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0000FF"/>
                </a:solidFill>
              </a:rPr>
              <a:t>NAEFS </a:t>
            </a:r>
            <a:r>
              <a:rPr lang="en-US" sz="4000" dirty="0">
                <a:solidFill>
                  <a:srgbClr val="0000FF"/>
                </a:solidFill>
              </a:rPr>
              <a:t>Current </a:t>
            </a:r>
            <a:r>
              <a:rPr lang="en-US" sz="4000" dirty="0" smtClean="0">
                <a:solidFill>
                  <a:srgbClr val="0000FF"/>
                </a:solidFill>
              </a:rPr>
              <a:t>Status</a:t>
            </a:r>
            <a:endParaRPr lang="en-US" sz="40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u="sng" dirty="0">
                <a:solidFill>
                  <a:srgbClr val="0000FF"/>
                </a:solidFill>
              </a:rPr>
              <a:t>Updated: </a:t>
            </a:r>
            <a:r>
              <a:rPr lang="en-US" u="sng" dirty="0" smtClean="0">
                <a:solidFill>
                  <a:srgbClr val="0000FF"/>
                </a:solidFill>
              </a:rPr>
              <a:t>November 18</a:t>
            </a:r>
            <a:r>
              <a:rPr lang="en-US" u="sng" baseline="30000" dirty="0" smtClean="0">
                <a:solidFill>
                  <a:srgbClr val="0000FF"/>
                </a:solidFill>
              </a:rPr>
              <a:t>th</a:t>
            </a:r>
            <a:r>
              <a:rPr lang="en-US" u="sng" dirty="0" smtClean="0">
                <a:solidFill>
                  <a:srgbClr val="0000FF"/>
                </a:solidFill>
              </a:rPr>
              <a:t> 2014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Coverage of This </a:t>
            </a:r>
            <a:r>
              <a:rPr lang="en-US" sz="4000" dirty="0">
                <a:solidFill>
                  <a:srgbClr val="0000FF"/>
                </a:solidFill>
              </a:rPr>
              <a:t>P</a:t>
            </a:r>
            <a:r>
              <a:rPr lang="en-US" sz="4000" dirty="0" smtClean="0">
                <a:solidFill>
                  <a:srgbClr val="0000FF"/>
                </a:solidFill>
              </a:rPr>
              <a:t>resentation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Will mainly focus on: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GEFS upgrade and future plan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NAEFS upgrade and future plan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GEFS/NAEFS post products and future plan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CCPA – Climate Calibrated Precipitation </a:t>
            </a:r>
            <a:r>
              <a:rPr lang="en-US" dirty="0" smtClean="0">
                <a:solidFill>
                  <a:srgbClr val="0000FF"/>
                </a:solidFill>
              </a:rPr>
              <a:t>Analysis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CSTAR - Collaborative Science, Technology, and Applied Research </a:t>
            </a:r>
            <a:r>
              <a:rPr lang="en-US" dirty="0" smtClean="0">
                <a:solidFill>
                  <a:srgbClr val="0000FF"/>
                </a:solidFill>
              </a:rPr>
              <a:t>Program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GEFS extended forecast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IMME and NMME  </a:t>
            </a:r>
          </a:p>
          <a:p>
            <a:r>
              <a:rPr lang="en-US" dirty="0" smtClean="0"/>
              <a:t>Wave ensemble and its products will be reviewed by </a:t>
            </a:r>
            <a:r>
              <a:rPr lang="en-US" b="1" dirty="0" err="1"/>
              <a:t>Arun</a:t>
            </a:r>
            <a:r>
              <a:rPr lang="en-US" b="1" dirty="0"/>
              <a:t> </a:t>
            </a:r>
            <a:r>
              <a:rPr lang="en-US" b="1" dirty="0" err="1"/>
              <a:t>Chawla</a:t>
            </a:r>
            <a:r>
              <a:rPr lang="en-US" dirty="0"/>
              <a:t> </a:t>
            </a:r>
            <a:r>
              <a:rPr lang="en-US" dirty="0" smtClean="0"/>
              <a:t> (tomorrow)</a:t>
            </a:r>
          </a:p>
          <a:p>
            <a:r>
              <a:rPr lang="en-US" dirty="0"/>
              <a:t>Regional ensemble and related products will be reviewed by </a:t>
            </a:r>
            <a:r>
              <a:rPr lang="en-US" b="1" dirty="0"/>
              <a:t>Jun Du </a:t>
            </a:r>
            <a:r>
              <a:rPr lang="en-US" dirty="0" smtClean="0"/>
              <a:t>(this afternoon)</a:t>
            </a:r>
            <a:endParaRPr lang="en-US" dirty="0"/>
          </a:p>
          <a:p>
            <a:r>
              <a:rPr lang="en-US" dirty="0" smtClean="0"/>
              <a:t>Regional hurricane ensemble (HWRF experimentally) will be reviewed by </a:t>
            </a:r>
            <a:r>
              <a:rPr lang="en-US" b="1" dirty="0" smtClean="0"/>
              <a:t>Vijay </a:t>
            </a:r>
            <a:r>
              <a:rPr lang="en-US" b="1" dirty="0" err="1" smtClean="0"/>
              <a:t>Tallapragada</a:t>
            </a:r>
            <a:r>
              <a:rPr lang="en-US" b="1" dirty="0" smtClean="0"/>
              <a:t> </a:t>
            </a:r>
            <a:r>
              <a:rPr lang="en-US" dirty="0" smtClean="0"/>
              <a:t>(tomorrow)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8CF4A-E3F1-49C0-AC07-5AA6D119BD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9784885"/>
              </p:ext>
            </p:extLst>
          </p:nvPr>
        </p:nvGraphicFramePr>
        <p:xfrm>
          <a:off x="273538" y="312616"/>
          <a:ext cx="8636000" cy="638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663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NH Anomaly Correlation for 500hPa Height</a:t>
            </a:r>
            <a:br>
              <a:rPr lang="en-US" dirty="0"/>
            </a:br>
            <a:r>
              <a:rPr lang="en-US" sz="2700" dirty="0"/>
              <a:t>Period: </a:t>
            </a:r>
            <a:r>
              <a:rPr lang="en-US" sz="2700" dirty="0" smtClean="0"/>
              <a:t>January 1st </a:t>
            </a:r>
            <a:r>
              <a:rPr lang="en-US" sz="2700" dirty="0"/>
              <a:t>– </a:t>
            </a:r>
            <a:r>
              <a:rPr lang="en-US" sz="2700" dirty="0" smtClean="0"/>
              <a:t>December 31st 2013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719299"/>
              </p:ext>
            </p:extLst>
          </p:nvPr>
        </p:nvGraphicFramePr>
        <p:xfrm>
          <a:off x="76200" y="1143000"/>
          <a:ext cx="8991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66800" y="3429000"/>
            <a:ext cx="6248400" cy="0"/>
          </a:xfrm>
          <a:prstGeom prst="line">
            <a:avLst/>
          </a:prstGeom>
          <a:ln w="19050">
            <a:solidFill>
              <a:srgbClr val="DE28B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43400" y="1828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4F81BD"/>
                </a:solidFill>
              </a:rPr>
              <a:t>GFS – 8.0d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4836" y="221500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C0504D"/>
                </a:solidFill>
              </a:rPr>
              <a:t>NCEPE </a:t>
            </a:r>
            <a:r>
              <a:rPr lang="en-US" sz="1600" b="1" u="sng" dirty="0">
                <a:solidFill>
                  <a:srgbClr val="C0504D"/>
                </a:solidFill>
              </a:rPr>
              <a:t>– </a:t>
            </a:r>
            <a:r>
              <a:rPr lang="en-US" sz="1600" b="1" u="sng" dirty="0" smtClean="0">
                <a:solidFill>
                  <a:srgbClr val="C0504D"/>
                </a:solidFill>
              </a:rPr>
              <a:t>9.39d</a:t>
            </a:r>
            <a:endParaRPr lang="en-US" sz="1600" b="1" u="sng" dirty="0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0850" y="2722840"/>
            <a:ext cx="161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7030A0"/>
                </a:solidFill>
              </a:rPr>
              <a:t>NAEFS – </a:t>
            </a:r>
            <a:r>
              <a:rPr lang="en-US" sz="1600" b="1" u="sng" dirty="0" smtClean="0">
                <a:solidFill>
                  <a:srgbClr val="7030A0"/>
                </a:solidFill>
              </a:rPr>
              <a:t>9.76d</a:t>
            </a:r>
            <a:endParaRPr lang="en-US" sz="1600" b="1" u="sng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5334000" y="2553563"/>
            <a:ext cx="334736" cy="88064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19850" y="3025597"/>
            <a:ext cx="1188657" cy="43511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2553563"/>
            <a:ext cx="142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92D050"/>
                </a:solidFill>
              </a:rPr>
              <a:t>CMCE – 9.38d</a:t>
            </a:r>
            <a:endParaRPr lang="en-US" sz="1600" b="1" u="sng" dirty="0">
              <a:solidFill>
                <a:srgbClr val="92D05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5771094" y="2892117"/>
            <a:ext cx="503688" cy="51231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1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0188" y="3505200"/>
            <a:ext cx="8683625" cy="3352800"/>
          </a:xfrm>
          <a:noFill/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Bias corrected NCEP/CMC GEFS and NCEP/GFS forecast (up to 180 </a:t>
            </a:r>
            <a:r>
              <a:rPr lang="en-US" sz="1600" dirty="0" err="1" smtClean="0"/>
              <a:t>hrs</a:t>
            </a:r>
            <a:r>
              <a:rPr lang="en-US" sz="1600" dirty="0" smtClean="0"/>
              <a:t>), same </a:t>
            </a:r>
            <a:r>
              <a:rPr lang="en-US" sz="1600" dirty="0" smtClean="0">
                <a:solidFill>
                  <a:srgbClr val="FF0000"/>
                </a:solidFill>
              </a:rPr>
              <a:t>bias correction algorithm</a:t>
            </a:r>
            <a:r>
              <a:rPr lang="en-US" sz="1600" dirty="0" smtClean="0"/>
              <a:t>  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Combine bias corrected NCEP/GFS and NCEP/GEFS ensemble forecasts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Dual resolution ensemble approach for short lead time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NCEP/GFS has higher weights at short lead time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NAEFS products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Combine NCEP/GEFS (20m) and CMC/GEFS (20m), FNMOC ens. will be added soon 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Produce Ensemble mean, spread, mode, 10% 50%(median) and 90% probability forecast at 1*1 degree resolution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Climate anomaly (percentile) forecasts also generated for ens. mean</a:t>
            </a:r>
          </a:p>
          <a:p>
            <a:pPr marL="533400" indent="-5334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Statistical downscaling 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Use RTMA as reference - NDGD resolution (5km/6km), CONUS and Alaska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dirty="0" smtClean="0"/>
              <a:t>Generate mean, mode, 10%, 50%(median) and 90% probability forecasts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0000FF"/>
                </a:solidFill>
                <a:cs typeface="Arial" charset="0"/>
              </a:rPr>
              <a:t>Current </a:t>
            </a:r>
            <a:r>
              <a:rPr lang="en-US" sz="3600" dirty="0" smtClean="0">
                <a:solidFill>
                  <a:srgbClr val="0000FF"/>
                </a:solidFill>
                <a:cs typeface="Arial" charset="0"/>
              </a:rPr>
              <a:t>NAEFS </a:t>
            </a:r>
            <a:r>
              <a:rPr lang="en-GB" sz="3600" dirty="0">
                <a:solidFill>
                  <a:srgbClr val="0000FF"/>
                </a:solidFill>
                <a:cs typeface="Arial" charset="0"/>
              </a:rPr>
              <a:t>SPP</a:t>
            </a:r>
            <a:r>
              <a:rPr lang="en-US" sz="3600" dirty="0">
                <a:solidFill>
                  <a:srgbClr val="0000FF"/>
                </a:solidFill>
                <a:cs typeface="Arial" charset="0"/>
              </a:rPr>
              <a:t> System</a:t>
            </a:r>
            <a:r>
              <a:rPr lang="en-US" sz="2600" dirty="0">
                <a:solidFill>
                  <a:srgbClr val="FF0000"/>
                </a:solidFill>
              </a:rPr>
              <a:t/>
            </a:r>
            <a:br>
              <a:rPr lang="en-US" sz="26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GB" sz="3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4276" name="Picture 4" descr="figur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668338"/>
            <a:ext cx="59404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652588" y="1668463"/>
            <a:ext cx="914400" cy="541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62AE1-6223-4726-99DF-8FD593B1B976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472D8EE-2A5F-4165-9B74-2C5702E49938}" type="slidenum">
              <a:rPr lang="en-US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1894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22617"/>
              </p:ext>
            </p:extLst>
          </p:nvPr>
        </p:nvGraphicFramePr>
        <p:xfrm>
          <a:off x="152400" y="533400"/>
          <a:ext cx="8686800" cy="2540466"/>
        </p:xfrm>
        <a:graphic>
          <a:graphicData uri="http://schemas.openxmlformats.org/drawingml/2006/table">
            <a:tbl>
              <a:tblPr/>
              <a:tblGrid>
                <a:gridCol w="1466684"/>
                <a:gridCol w="5822674"/>
                <a:gridCol w="1397442"/>
              </a:tblGrid>
              <a:tr h="256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Variables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pgrba_bc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file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Total 49 (3)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GHT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TMP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2m, 2mMax, 2mMin, 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UGRD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10m, 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VGRD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10m, 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VVEL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850hPa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PRES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Surface, PRMSL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FLUX (top)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ULWRF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toa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- OLR)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New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Td2m, RH2m and Precipitation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1815375" y="0"/>
            <a:ext cx="5506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FF"/>
                </a:solidFill>
              </a:rPr>
              <a:t>NAEFS </a:t>
            </a:r>
            <a:r>
              <a:rPr lang="en-US" sz="2800" u="sng" dirty="0" smtClean="0">
                <a:solidFill>
                  <a:srgbClr val="0000FF"/>
                </a:solidFill>
              </a:rPr>
              <a:t>Bias </a:t>
            </a:r>
            <a:r>
              <a:rPr lang="en-US" sz="2800" u="sng" dirty="0">
                <a:solidFill>
                  <a:srgbClr val="0000FF"/>
                </a:solidFill>
              </a:rPr>
              <a:t>C</a:t>
            </a:r>
            <a:r>
              <a:rPr lang="en-US" sz="2800" u="sng" dirty="0" smtClean="0">
                <a:solidFill>
                  <a:srgbClr val="0000FF"/>
                </a:solidFill>
              </a:rPr>
              <a:t>orrection Variables</a:t>
            </a:r>
            <a:endParaRPr lang="en-US" sz="2800" u="sng" dirty="0">
              <a:solidFill>
                <a:srgbClr val="0000FF"/>
              </a:solidFill>
            </a:endParaRPr>
          </a:p>
        </p:txBody>
      </p:sp>
      <p:sp>
        <p:nvSpPr>
          <p:cNvPr id="58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FD7EA-A353-4688-A3F1-82E57D76FAF5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1025" y="3244334"/>
            <a:ext cx="126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SimSun" pitchFamily="2" charset="-122"/>
                <a:cs typeface="Times New Roman" pitchFamily="18" charset="0"/>
              </a:rPr>
              <a:t> Variables</a:t>
            </a:r>
            <a:endParaRPr lang="en-US" b="1" dirty="0">
              <a:latin typeface="Arial" charset="0"/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11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91738"/>
              </p:ext>
            </p:extLst>
          </p:nvPr>
        </p:nvGraphicFramePr>
        <p:xfrm>
          <a:off x="152400" y="3657600"/>
          <a:ext cx="8686800" cy="3047999"/>
        </p:xfrm>
        <a:graphic>
          <a:graphicData uri="http://schemas.openxmlformats.org/drawingml/2006/table">
            <a:tbl>
              <a:tblPr/>
              <a:tblGrid>
                <a:gridCol w="2316480"/>
                <a:gridCol w="2233749"/>
                <a:gridCol w="2481943"/>
                <a:gridCol w="1654628"/>
              </a:tblGrid>
              <a:tr h="29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Variables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Domains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Resolutions 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Total 10/10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Surface Pressure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2-m temperature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10-m U component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10-m V component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2-m maximum 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2-m minimum 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10-m wind speed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10-m wind direction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2-m dew-point 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CONUS/Alaska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2-m relative humidity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30480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FF"/>
                </a:solidFill>
              </a:rPr>
              <a:t>NAEFS </a:t>
            </a:r>
            <a:r>
              <a:rPr lang="en-US" sz="2800" u="sng" dirty="0" smtClean="0">
                <a:solidFill>
                  <a:srgbClr val="0000FF"/>
                </a:solidFill>
              </a:rPr>
              <a:t>Downscaled Variables</a:t>
            </a:r>
            <a:endParaRPr lang="en-US" sz="28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78D5-B12A-4F83-BF42-F67080FF2B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371600"/>
            <a:ext cx="1676400" cy="358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correction for each ensemble member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+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High resolution deterministic forecast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1905000"/>
            <a:ext cx="14478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Mixed Multi- Model Ensembles</a:t>
            </a:r>
          </a:p>
          <a:p>
            <a:pPr algn="ctr"/>
            <a:r>
              <a:rPr lang="en-US" dirty="0" smtClean="0"/>
              <a:t>(MMME)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1219200"/>
            <a:ext cx="21336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Probabilistic products at 1*1 (and/or) .5*.5 degree globally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9400" y="3276600"/>
            <a:ext cx="2057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Statistical</a:t>
            </a:r>
          </a:p>
          <a:p>
            <a:pPr algn="ctr"/>
            <a:r>
              <a:rPr lang="en-US" dirty="0" smtClean="0"/>
              <a:t>Down-scaling (based on RTMA)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5600" y="5257800"/>
            <a:ext cx="19812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Probabilistic products at NDGD resolution</a:t>
            </a:r>
          </a:p>
          <a:p>
            <a:pPr algn="ctr"/>
            <a:r>
              <a:rPr lang="en-US" sz="1600" dirty="0" smtClean="0"/>
              <a:t>(e.g. 2.5km – CONUS)</a:t>
            </a:r>
            <a:endParaRPr lang="en-US" sz="1600" dirty="0"/>
          </a:p>
        </p:txBody>
      </p:sp>
      <p:sp>
        <p:nvSpPr>
          <p:cNvPr id="10" name="Pentagon 9"/>
          <p:cNvSpPr/>
          <p:nvPr/>
        </p:nvSpPr>
        <p:spPr>
          <a:xfrm>
            <a:off x="228600" y="1295400"/>
            <a:ext cx="1066800" cy="6096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NCEP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" y="2743200"/>
            <a:ext cx="1066800" cy="6096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Others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28600" y="4191000"/>
            <a:ext cx="1066800" cy="6096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CMC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76600" y="2743200"/>
            <a:ext cx="838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7429500" y="4610100"/>
            <a:ext cx="6096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38800" y="3505200"/>
            <a:ext cx="838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638800" y="1828800"/>
            <a:ext cx="838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52800" y="1371600"/>
            <a:ext cx="12954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Reforecast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4648200"/>
            <a:ext cx="12192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RBMP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For blender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2000" y="5410200"/>
            <a:ext cx="12192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Varied decaying weights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62200" y="5334000"/>
            <a:ext cx="12954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Auto-adjustment of 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moment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10200" y="4572000"/>
            <a:ext cx="12954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Smart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initialization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52400"/>
            <a:ext cx="838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cs typeface="Arial" charset="0"/>
              </a:rPr>
              <a:t>Future NAEFS </a:t>
            </a:r>
            <a:r>
              <a:rPr lang="en-GB" sz="3200" dirty="0">
                <a:solidFill>
                  <a:srgbClr val="0000FF"/>
                </a:solidFill>
                <a:cs typeface="Arial" charset="0"/>
              </a:rPr>
              <a:t>Statistical</a:t>
            </a:r>
            <a:r>
              <a:rPr lang="en-US" sz="3200" dirty="0">
                <a:solidFill>
                  <a:srgbClr val="0000FF"/>
                </a:solidFill>
                <a:cs typeface="Arial" charset="0"/>
              </a:rPr>
              <a:t> Post-Processing System</a:t>
            </a:r>
            <a:endParaRPr lang="en-US" sz="3200" dirty="0"/>
          </a:p>
        </p:txBody>
      </p:sp>
      <p:sp>
        <p:nvSpPr>
          <p:cNvPr id="24" name="Left Arrow 23"/>
          <p:cNvSpPr/>
          <p:nvPr/>
        </p:nvSpPr>
        <p:spPr>
          <a:xfrm rot="19178038">
            <a:off x="3000474" y="1620169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5400000">
            <a:off x="4311609" y="4298991"/>
            <a:ext cx="398647" cy="1826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3824731">
            <a:off x="2587078" y="4983909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7507908">
            <a:off x="1385609" y="5027750"/>
            <a:ext cx="492549" cy="23772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5400000">
            <a:off x="5721310" y="4184693"/>
            <a:ext cx="474846" cy="1826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5" y="19336"/>
            <a:ext cx="8868554" cy="975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 new products through NAEFS</a:t>
            </a:r>
            <a:br>
              <a:rPr lang="en-US" dirty="0" smtClean="0"/>
            </a:br>
            <a:r>
              <a:rPr lang="en-US" sz="2700" dirty="0" smtClean="0"/>
              <a:t>(priority)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20" y="1090084"/>
            <a:ext cx="8556494" cy="558482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All downscaled products are finer resolution.</a:t>
            </a:r>
          </a:p>
          <a:p>
            <a:pPr lvl="1"/>
            <a:r>
              <a:rPr lang="en-US" dirty="0" smtClean="0"/>
              <a:t>CONUS – 2.5km</a:t>
            </a:r>
          </a:p>
          <a:p>
            <a:pPr lvl="1"/>
            <a:r>
              <a:rPr lang="en-US" dirty="0" smtClean="0"/>
              <a:t>Alaska – 3km</a:t>
            </a:r>
          </a:p>
          <a:p>
            <a:r>
              <a:rPr lang="en-US" dirty="0" smtClean="0"/>
              <a:t>Extend CONUS domain </a:t>
            </a:r>
          </a:p>
          <a:p>
            <a:pPr lvl="1"/>
            <a:r>
              <a:rPr lang="en-US" dirty="0" smtClean="0"/>
              <a:t>to North (part of Canada) </a:t>
            </a:r>
          </a:p>
          <a:p>
            <a:pPr lvl="1"/>
            <a:r>
              <a:rPr lang="en-US" dirty="0" smtClean="0"/>
              <a:t>to South (part of Mexico)</a:t>
            </a:r>
          </a:p>
          <a:p>
            <a:r>
              <a:rPr lang="en-US" dirty="0" smtClean="0"/>
              <a:t>NAEFS SPP applies to ECMWF ensemble</a:t>
            </a:r>
          </a:p>
          <a:p>
            <a:pPr lvl="1"/>
            <a:r>
              <a:rPr lang="en-US" dirty="0" smtClean="0"/>
              <a:t>Bias correction and downscaling</a:t>
            </a:r>
          </a:p>
          <a:p>
            <a:pPr lvl="1"/>
            <a:r>
              <a:rPr lang="en-US" dirty="0" smtClean="0"/>
              <a:t>Restrict data</a:t>
            </a:r>
          </a:p>
          <a:p>
            <a:r>
              <a:rPr lang="en-US" dirty="0" smtClean="0"/>
              <a:t>Cloud cover – bias correction and downscaling</a:t>
            </a:r>
          </a:p>
          <a:p>
            <a:pPr lvl="1"/>
            <a:r>
              <a:rPr lang="en-US" dirty="0" smtClean="0"/>
              <a:t>Two analysis (AFWA and CLAVR) for bias correction</a:t>
            </a:r>
          </a:p>
          <a:p>
            <a:pPr lvl="1"/>
            <a:r>
              <a:rPr lang="en-US" dirty="0" smtClean="0"/>
              <a:t>Implementation time depends on RTMA upgrade</a:t>
            </a:r>
            <a:endParaRPr lang="en-US" dirty="0"/>
          </a:p>
          <a:p>
            <a:r>
              <a:rPr lang="en-US" dirty="0" smtClean="0"/>
              <a:t>Precipitation?</a:t>
            </a:r>
          </a:p>
          <a:p>
            <a:pPr lvl="1"/>
            <a:r>
              <a:rPr lang="en-US" dirty="0" smtClean="0"/>
              <a:t>Suggested to use 6hr forecast as truth for bias correction globally.</a:t>
            </a:r>
          </a:p>
          <a:p>
            <a:pPr lvl="1"/>
            <a:r>
              <a:rPr lang="en-US" dirty="0" smtClean="0"/>
              <a:t>Need to find out the difference of CCPA and f06 (already have?)</a:t>
            </a:r>
          </a:p>
          <a:p>
            <a:pPr lvl="1"/>
            <a:r>
              <a:rPr lang="en-US" dirty="0" smtClean="0"/>
              <a:t>For CONUS, we will have downscaling step to 2.5km.</a:t>
            </a:r>
          </a:p>
          <a:p>
            <a:r>
              <a:rPr lang="en-US" dirty="0" smtClean="0"/>
              <a:t>Possible other parameters</a:t>
            </a:r>
          </a:p>
          <a:p>
            <a:pPr lvl="1"/>
            <a:r>
              <a:rPr lang="en-US" dirty="0" smtClean="0"/>
              <a:t>Visibility</a:t>
            </a:r>
          </a:p>
          <a:p>
            <a:pPr lvl="1"/>
            <a:r>
              <a:rPr lang="en-US" dirty="0" smtClean="0"/>
              <a:t>Wind guest</a:t>
            </a:r>
          </a:p>
          <a:p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2-year retrospective runs (full size ensembles and twice per day)</a:t>
            </a:r>
          </a:p>
          <a:p>
            <a:pPr lvl="1"/>
            <a:r>
              <a:rPr lang="en-US" dirty="0" smtClean="0"/>
              <a:t>18 years control only runs (every other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36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Uly_2011_cohresext_3do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1640"/>
            <a:ext cx="6248400" cy="40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416579" y="2059306"/>
            <a:ext cx="615553" cy="15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cs typeface="Arial" pitchFamily="34" charset="0"/>
              </a:rPr>
              <a:t>NWRFC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3200400" y="2971808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FFFFFF"/>
                </a:solidFill>
                <a:cs typeface="Arial" pitchFamily="34" charset="0"/>
              </a:rPr>
              <a:t>NDGD </a:t>
            </a:r>
            <a:r>
              <a:rPr lang="en-US" altLang="en-US" sz="3600" b="1" dirty="0">
                <a:solidFill>
                  <a:srgbClr val="FFFFFF"/>
                </a:solidFill>
                <a:cs typeface="Arial" pitchFamily="34" charset="0"/>
              </a:rPr>
              <a:t>CONUS</a:t>
            </a:r>
          </a:p>
        </p:txBody>
      </p:sp>
      <p:sp>
        <p:nvSpPr>
          <p:cNvPr id="5632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62F39A-4CD4-4BBF-8D7F-0900F7928E03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300" y="1"/>
            <a:ext cx="5562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 smtClean="0">
                <a:solidFill>
                  <a:prstClr val="black"/>
                </a:solidFill>
                <a:cs typeface="Arial" charset="0"/>
              </a:rPr>
              <a:t>Update of RTMA/URMA </a:t>
            </a:r>
            <a:endParaRPr lang="en-US" sz="4000" b="1" u="sng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762000" y="762006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Extend CONUS-2.5km domain to provide support for Northwest River Forecast Center (NWRFC)</a:t>
            </a:r>
            <a:endParaRPr lang="en-US" altLang="en-US" sz="240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11" y="5650230"/>
            <a:ext cx="8220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F0"/>
                </a:solidFill>
                <a:cs typeface="Arial" charset="0"/>
              </a:rPr>
              <a:t>AQUA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 +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RED</a:t>
            </a:r>
            <a:r>
              <a:rPr lang="en-US" b="1" dirty="0">
                <a:solidFill>
                  <a:srgbClr val="002060"/>
                </a:solidFill>
                <a:cs typeface="Arial" charset="0"/>
              </a:rPr>
              <a:t> Areas</a:t>
            </a:r>
            <a:r>
              <a:rPr lang="en-US" b="1" dirty="0">
                <a:solidFill>
                  <a:srgbClr val="4C4CDE"/>
                </a:solidFill>
                <a:cs typeface="Arial" charset="0"/>
              </a:rPr>
              <a:t>:</a:t>
            </a:r>
            <a:r>
              <a:rPr lang="en-US" dirty="0">
                <a:solidFill>
                  <a:srgbClr val="4C4CDE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4C4CDE"/>
                </a:solidFill>
                <a:cs typeface="Arial" charset="0"/>
              </a:rPr>
              <a:t>NDGD </a:t>
            </a:r>
            <a:r>
              <a:rPr lang="en-US" b="1" dirty="0">
                <a:solidFill>
                  <a:srgbClr val="4C4CDE"/>
                </a:solidFill>
                <a:cs typeface="Arial" charset="0"/>
              </a:rPr>
              <a:t>CONUS domain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RED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YELLOW</a:t>
            </a:r>
            <a:r>
              <a:rPr lang="en-US" b="1" dirty="0">
                <a:solidFill>
                  <a:srgbClr val="002060"/>
                </a:solidFill>
                <a:cs typeface="Arial" charset="0"/>
              </a:rPr>
              <a:t> Areas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b="1" u="sng" dirty="0">
                <a:solidFill>
                  <a:srgbClr val="4C4CDE"/>
                </a:solidFill>
                <a:cs typeface="Arial" charset="0"/>
              </a:rPr>
              <a:t>NWRFC domain produced at NCEP and shipped to WFO Seattle</a:t>
            </a: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  <a:cs typeface="Arial" charset="0"/>
              </a:rPr>
              <a:t>PURPL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E: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4C4CDE"/>
                </a:solidFill>
                <a:cs typeface="Arial" charset="0"/>
              </a:rPr>
              <a:t>Extended area currently not disseminated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72200" y="6400800"/>
            <a:ext cx="2819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Courtesy of Manuel </a:t>
            </a:r>
            <a:r>
              <a:rPr kumimoji="0" lang="en-US" altLang="en-US" sz="1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Pondeca</a:t>
            </a:r>
            <a:endParaRPr kumimoji="0" lang="en-US" altLang="en-US" sz="1600" b="0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3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C6DC9F-E59E-41FB-A97C-E4434268AF97}" type="slidenum">
              <a:rPr 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Climatology Calibrated Precipitation Analysis</a:t>
            </a:r>
            <a:endParaRPr lang="en-US" sz="3200" b="1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8839200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Background  - (QPF bias correction in NCEP)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Implemented on 2004 (HPC, CPC endorsed)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Bias corrected GFS/GEFS forecasts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400" dirty="0" smtClean="0"/>
              <a:t>At 2.5 degree resolution, every 24 hours, using Gauge (12UTC-12UTC)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400" dirty="0" smtClean="0"/>
              <a:t>Using decay average (or </a:t>
            </a:r>
            <a:r>
              <a:rPr lang="en-US" sz="1400" dirty="0" err="1" smtClean="0"/>
              <a:t>Kalman</a:t>
            </a:r>
            <a:r>
              <a:rPr lang="en-US" sz="1400" dirty="0" smtClean="0"/>
              <a:t> Filter) method for sampling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400" dirty="0" smtClean="0"/>
              <a:t>Using frequency match algorithm for CDF of OBS/FCST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Climatological Calibrated Precipitation Analysis (CCPA) </a:t>
            </a:r>
            <a:endParaRPr lang="en-US" sz="1800" dirty="0" smtClean="0">
              <a:solidFill>
                <a:srgbClr val="3333FF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Use CPC unified analysis at 1/8 degree, daily, global land - </a:t>
            </a:r>
            <a:r>
              <a:rPr lang="en-US" sz="1600" dirty="0" smtClean="0">
                <a:solidFill>
                  <a:srgbClr val="FF00FF"/>
                </a:solidFill>
              </a:rPr>
              <a:t>reliability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Use RFC/QPE (stage IV) 5km resolution, 6-h(CONUS) – </a:t>
            </a:r>
            <a:r>
              <a:rPr lang="en-US" sz="1600" dirty="0" smtClean="0">
                <a:solidFill>
                  <a:srgbClr val="FF00FF"/>
                </a:solidFill>
              </a:rPr>
              <a:t>resolution</a:t>
            </a:r>
            <a:r>
              <a:rPr lang="en-US" sz="16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Use regression method to generate a and b from above two datasets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Produce CCPA analysis ( CCPA = a*</a:t>
            </a:r>
            <a:r>
              <a:rPr lang="en-US" sz="1600" dirty="0" err="1" smtClean="0"/>
              <a:t>QPE</a:t>
            </a:r>
            <a:r>
              <a:rPr lang="en-US" sz="1200" dirty="0" err="1" smtClean="0"/>
              <a:t>rfc</a:t>
            </a:r>
            <a:r>
              <a:rPr lang="en-US" sz="1600" dirty="0" smtClean="0"/>
              <a:t> + b)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Resolution is 5km (NDGD) grid (and subsets) for CONUS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Update every year by apply longer stage IV to produce better regression coefficients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Important Applications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Improving QPF/PQPF bias correction – GEFS, NAEFS, SREF and etc…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Statistical downscaling QPF/PQPF forecast for GEFS, NAEFS, SREF and etc…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</a:rPr>
              <a:t>HPC daily precipitation analysis products – CCPA web </a:t>
            </a:r>
            <a:r>
              <a:rPr lang="en-US" sz="1600" dirty="0" smtClean="0">
                <a:solidFill>
                  <a:srgbClr val="0000FF"/>
                </a:solidFill>
              </a:rPr>
              <a:t>products (2012)</a:t>
            </a:r>
            <a:endParaRPr lang="en-US" sz="1600" dirty="0">
              <a:solidFill>
                <a:srgbClr val="0000FF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Daily precipitation </a:t>
            </a:r>
            <a:r>
              <a:rPr lang="en-US" sz="1600" dirty="0" smtClean="0">
                <a:solidFill>
                  <a:srgbClr val="000000"/>
                </a:solidFill>
              </a:rPr>
              <a:t>verifications (WPC and EMC map discussion)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Future NAM’s precipitation analysis (replaced CPC’s analysis)</a:t>
            </a:r>
            <a:endParaRPr lang="en-US" sz="1600" dirty="0">
              <a:solidFill>
                <a:srgbClr val="0000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Hydrological application – OHD and </a:t>
            </a:r>
            <a:r>
              <a:rPr lang="en-US" sz="1600" dirty="0" smtClean="0">
                <a:solidFill>
                  <a:srgbClr val="000000"/>
                </a:solidFill>
              </a:rPr>
              <a:t>RFC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Research Communities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Reference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Publication: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journals.ametsoc.org/doi/abs/10.1175/JHM-D-11-0140.1</a:t>
            </a:r>
            <a:r>
              <a:rPr lang="en-US" sz="16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Web display (EMC</a:t>
            </a:r>
            <a:r>
              <a:rPr lang="en-US" sz="1600" dirty="0"/>
              <a:t>):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www.emc.ncep.noaa.gov/gmb/yluo/CCPA.html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pPr marL="57150" indent="0"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68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CSTAR Program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CSTAR - Collaborative </a:t>
            </a:r>
            <a:r>
              <a:rPr lang="en-US" dirty="0"/>
              <a:t>Science, Technology, and Applied Research Program</a:t>
            </a:r>
          </a:p>
          <a:p>
            <a:r>
              <a:rPr lang="en-US" dirty="0" smtClean="0"/>
              <a:t>Collaborate with SUNYSB, EMC, HPC, OPC of NCEP and ESRL</a:t>
            </a:r>
          </a:p>
          <a:p>
            <a:r>
              <a:rPr lang="en-US" dirty="0"/>
              <a:t>Predictability of </a:t>
            </a:r>
            <a:r>
              <a:rPr lang="en-US" dirty="0" smtClean="0"/>
              <a:t>high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w</a:t>
            </a:r>
            <a:r>
              <a:rPr lang="en-US" dirty="0" smtClean="0"/>
              <a:t>eather </a:t>
            </a:r>
            <a:r>
              <a:rPr lang="en-US" dirty="0"/>
              <a:t>during the </a:t>
            </a:r>
            <a:r>
              <a:rPr lang="en-US" dirty="0" smtClean="0"/>
              <a:t>cool </a:t>
            </a:r>
            <a:r>
              <a:rPr lang="en-US" dirty="0"/>
              <a:t>s</a:t>
            </a:r>
            <a:r>
              <a:rPr lang="en-US" dirty="0" smtClean="0"/>
              <a:t>eason </a:t>
            </a:r>
            <a:r>
              <a:rPr lang="en-US" dirty="0"/>
              <a:t>over the </a:t>
            </a:r>
            <a:r>
              <a:rPr lang="en-US" dirty="0" smtClean="0"/>
              <a:t>eastern </a:t>
            </a:r>
            <a:r>
              <a:rPr lang="en-US" dirty="0"/>
              <a:t>U.S: </a:t>
            </a:r>
            <a:r>
              <a:rPr lang="en-US" dirty="0" smtClean="0"/>
              <a:t>from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a</a:t>
            </a:r>
            <a:r>
              <a:rPr lang="en-US" dirty="0" smtClean="0"/>
              <a:t>ssessment </a:t>
            </a:r>
            <a:r>
              <a:rPr lang="en-US" dirty="0"/>
              <a:t>to the </a:t>
            </a:r>
            <a:r>
              <a:rPr lang="en-US" dirty="0" smtClean="0"/>
              <a:t>role </a:t>
            </a:r>
            <a:r>
              <a:rPr lang="en-US" dirty="0"/>
              <a:t>of the </a:t>
            </a:r>
            <a:r>
              <a:rPr lang="en-US" dirty="0" smtClean="0"/>
              <a:t>forecaster</a:t>
            </a:r>
          </a:p>
          <a:p>
            <a:r>
              <a:rPr lang="en-US" dirty="0" smtClean="0"/>
              <a:t>Produce daily ensemble sensitivity analysis maps based on</a:t>
            </a:r>
          </a:p>
          <a:p>
            <a:pPr lvl="1"/>
            <a:r>
              <a:rPr lang="en-US" dirty="0" smtClean="0"/>
              <a:t>NCEP GEFS</a:t>
            </a:r>
          </a:p>
          <a:p>
            <a:pPr lvl="1"/>
            <a:r>
              <a:rPr lang="en-US" dirty="0" smtClean="0"/>
              <a:t>CMC GEFS</a:t>
            </a:r>
          </a:p>
          <a:p>
            <a:pPr lvl="1"/>
            <a:r>
              <a:rPr lang="en-US" dirty="0" smtClean="0"/>
              <a:t>ECMWF GEFS (</a:t>
            </a:r>
            <a:r>
              <a:rPr lang="en-US" dirty="0" err="1" smtClean="0"/>
              <a:t>passwd</a:t>
            </a:r>
            <a:r>
              <a:rPr lang="en-US" dirty="0" smtClean="0"/>
              <a:t> protected)</a:t>
            </a:r>
          </a:p>
          <a:p>
            <a:r>
              <a:rPr lang="en-US" dirty="0" smtClean="0"/>
              <a:t>A set of variables </a:t>
            </a:r>
          </a:p>
          <a:p>
            <a:pPr lvl="1"/>
            <a:r>
              <a:rPr lang="en-US" dirty="0" smtClean="0"/>
              <a:t>MSLP and 500hPa height</a:t>
            </a:r>
          </a:p>
          <a:p>
            <a:pPr lvl="1"/>
            <a:r>
              <a:rPr lang="en-US" dirty="0"/>
              <a:t>CSTAR web-site: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dendrite.somas.stonybrook.edu/CSTAR/</a:t>
            </a:r>
            <a:endParaRPr lang="en-US" dirty="0" smtClean="0"/>
          </a:p>
          <a:p>
            <a:pPr lvl="1"/>
            <a:r>
              <a:rPr lang="en-US" dirty="0" smtClean="0"/>
              <a:t>EMC web-site: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://www.emc.ncep.noaa.gov/gmb/yluo/CSTAR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0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28333"/>
            <a:ext cx="4905375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FE4A15-6E24-4305-B922-1D8A34DBD0FA}" type="slidenum">
              <a:rPr 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288"/>
            <a:ext cx="4849813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5" name="TextBox 2"/>
          <p:cNvSpPr txBox="1">
            <a:spLocks noChangeArrowheads="1"/>
          </p:cNvSpPr>
          <p:nvPr/>
        </p:nvSpPr>
        <p:spPr bwMode="auto">
          <a:xfrm>
            <a:off x="0" y="0"/>
            <a:ext cx="909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Daily maps to support CSTAR program for winter season</a:t>
            </a:r>
          </a:p>
        </p:txBody>
      </p:sp>
    </p:spTree>
    <p:extLst>
      <p:ext uri="{BB962C8B-B14F-4D97-AF65-F5344CB8AC3E}">
        <p14:creationId xmlns:p14="http://schemas.microsoft.com/office/powerpoint/2010/main" val="6760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Main Accomplishment in 2014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1722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NAEFS upgrade – April 2014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8CF4A-E3F1-49C0-AC07-5AA6D119BD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9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5B87DD-60C5-41BB-9F45-827661CD7C6B}" type="slidenum">
              <a:rPr lang="en-US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-61556"/>
            <a:ext cx="9144000" cy="6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cs typeface="Times New Roman" pitchFamily="18" charset="0"/>
              </a:rPr>
              <a:t>GEFS/NAEFS Product/Data Distribution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19561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569"/>
              </p:ext>
            </p:extLst>
          </p:nvPr>
        </p:nvGraphicFramePr>
        <p:xfrm>
          <a:off x="0" y="482082"/>
          <a:ext cx="9144000" cy="6400800"/>
        </p:xfrm>
        <a:graphic>
          <a:graphicData uri="http://schemas.openxmlformats.org/drawingml/2006/table">
            <a:tbl>
              <a:tblPr/>
              <a:tblGrid>
                <a:gridCol w="990600"/>
                <a:gridCol w="8153400"/>
              </a:tblGrid>
              <a:tr h="30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Current available products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Config.</a:t>
                      </a:r>
                      <a:endParaRPr kumimoji="0" lang="en-US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 0-384h, every 6 hours, 20 members (NCEP) and 20 members (CMC), ens. control (NCEP and CMC)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Format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GRIB1 (and GRIB2, GIF images for web display)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NCEP: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pgrba_bc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pgrba_wt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ensstat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ndgd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CMC: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pgrba_bc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pgrba_wt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ensstat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NAEFS: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ndgd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pgrba_bc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8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FTPPRD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ftp://ftpprd.ncep.noaa.gov/pub/data/nccf/com/gens/prod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cd gefs.${yyyymmdd} for NCEP 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pgrb2a (00, 06, 12 and 18UTC) (1.0 degree, all lead times, 1(c) + 20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pgrb2alr (00, 06, 12 and 18UTC (2.5 degree, all lead times, 1(c) +20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pgrb2b (00, 06, 12 and 18UTC) (1.0 degree, all lead times, 1(c) + 20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pgrb2blr (00 and 12UTC) (2.5 degree, all lead times, 1(c) + 20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ensstat (00UTC) (prcp_bc, pqpf and pqpf_bc files)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wafs (00 and 12UTC)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ndgd_gb2 (00, 06, 12, 18UTC) (CONUS-5km, all lead times and all probability forecasts)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ftp://ftpprd.ncep.noaa.gov/pub/data/nccf/com/gens/prod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cd cmce.${yyyymmdd} for CMC 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pgrba (00 and 12UTC) (1.0 degree, all lead times,1 control + 20 members)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ftp://ftpprd.ncep.noaa.gov/pub/data/nccf/com/gens/prod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cd naefs.${yyyymmdd} for NAEFS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pgrb2a_an (00, 12UTC) (1.0 degree, all lead times, anomaly for ensemble mean)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pgrb2a_bc (00,12UTC) (1.0 degree, all lead times, probabilistic forecasts)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ndgd_gb2 (00,12UTC) (CONUS-5km, all lead times, probabilistic forecasts)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ftp://tgftp.nws.noaa.gov/SL.us008001/ST.opnl/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MT.ensg_CY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.${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}/RD.${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yyyymmdd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} for NCEP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PT.grid_DF.gr1_RE.high (00 and 12UTC)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1.0 and 2.5 degree, 0-384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c + 10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PT.grid_DF.gr1_RE.low (00 and 12UTC)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1.0 degree, 0-84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2.5 d, 90-384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c + 10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PT_grid_DF.bb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NOMADS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http://nomads.ncep.noaa.gov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(click: GFS Ensemble High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Resolution – html ) for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NCEP, CMC and FNMOC raw and bias corrected ensemble forecast at all lead time (0-384 hours)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hlinkClick r:id="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"/>
                        </a:rPr>
                        <a:t>http://nomad5.ncep.noaa.gov/pub/gens/archive/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for http: combined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 1 degree resolution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28600" y="5105400"/>
            <a:ext cx="8229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Ensemble Products on AWIPS?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Ensembles in NCEP operation</a:t>
            </a:r>
          </a:p>
          <a:p>
            <a:pPr lvl="1"/>
            <a:r>
              <a:rPr lang="en-US" dirty="0" smtClean="0"/>
              <a:t>22 years anniversary of global ensemble in operation for both NCEP and ECMWF (Dec. 1992)</a:t>
            </a:r>
          </a:p>
          <a:p>
            <a:pPr lvl="1"/>
            <a:r>
              <a:rPr lang="en-US" dirty="0" smtClean="0"/>
              <a:t>13 years of regional ensemble (SREF) for NCEP operation (2001)</a:t>
            </a:r>
          </a:p>
          <a:p>
            <a:r>
              <a:rPr lang="en-US" dirty="0" smtClean="0"/>
              <a:t>Current status of ensemble products</a:t>
            </a:r>
          </a:p>
          <a:p>
            <a:pPr lvl="1"/>
            <a:r>
              <a:rPr lang="en-US" dirty="0" smtClean="0"/>
              <a:t>NCEP service centers could use all possible ensemble products (information)</a:t>
            </a:r>
          </a:p>
          <a:p>
            <a:pPr lvl="1"/>
            <a:r>
              <a:rPr lang="en-US" dirty="0" smtClean="0"/>
              <a:t>But regional office and WFO not, if they rely on AWIPS ……</a:t>
            </a:r>
          </a:p>
          <a:p>
            <a:pPr lvl="1"/>
            <a:r>
              <a:rPr lang="en-US" dirty="0" smtClean="0"/>
              <a:t>For example: GEFS/NAEFS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afs38</a:t>
            </a:r>
            <a:r>
              <a:rPr lang="en-US" dirty="0">
                <a:solidFill>
                  <a:srgbClr val="FF0000"/>
                </a:solidFill>
              </a:rPr>
              <a:t>, wafs39, wafs40 grids (3447 grid points)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00UTC and 12UTC initial forecasts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Every 6 hours out to 192 hours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GFS control + </a:t>
            </a:r>
            <a:r>
              <a:rPr lang="en-US" dirty="0" err="1">
                <a:solidFill>
                  <a:srgbClr val="FF0000"/>
                </a:solidFill>
              </a:rPr>
              <a:t>ens</a:t>
            </a:r>
            <a:r>
              <a:rPr lang="en-US" dirty="0">
                <a:solidFill>
                  <a:srgbClr val="FF0000"/>
                </a:solidFill>
              </a:rPr>
              <a:t> control + 10 ensemble members (+/- 5)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22 variables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T2m and precipitation for all ensemble members (early this year)</a:t>
            </a:r>
          </a:p>
          <a:p>
            <a:r>
              <a:rPr lang="en-US" dirty="0" smtClean="0"/>
              <a:t>What is the expectation from AWIPS II?</a:t>
            </a:r>
          </a:p>
          <a:p>
            <a:pPr lvl="1"/>
            <a:r>
              <a:rPr lang="en-US" dirty="0" smtClean="0"/>
              <a:t>We have already developed functionality of probabilistic forecast</a:t>
            </a:r>
          </a:p>
          <a:p>
            <a:r>
              <a:rPr lang="en-US" dirty="0"/>
              <a:t>SREC -  Software Recommendation and Evaluation Committee</a:t>
            </a:r>
            <a:endParaRPr lang="en-US" dirty="0" smtClean="0"/>
          </a:p>
          <a:p>
            <a:r>
              <a:rPr lang="en-US" dirty="0" smtClean="0"/>
              <a:t>Increase bandwidth/storage, setup priorities?</a:t>
            </a:r>
          </a:p>
          <a:p>
            <a:r>
              <a:rPr lang="en-US" dirty="0" smtClean="0"/>
              <a:t>What can we do?</a:t>
            </a:r>
          </a:p>
          <a:p>
            <a:r>
              <a:rPr lang="en-US" dirty="0" smtClean="0"/>
              <a:t>Can we have ensemble mean and spread first on AWIPS?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Extending NCEP GEFS from 16 days to 30 </a:t>
            </a:r>
            <a:r>
              <a:rPr lang="en-US" sz="3600" b="1" dirty="0" smtClean="0">
                <a:solidFill>
                  <a:srgbClr val="0000FF"/>
                </a:solidFill>
              </a:rPr>
              <a:t>days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sz="4000" u="sng" dirty="0" smtClean="0">
                <a:solidFill>
                  <a:srgbClr val="0000FF"/>
                </a:solidFill>
              </a:rPr>
              <a:t>Our Strategy  </a:t>
            </a:r>
          </a:p>
          <a:p>
            <a:endParaRPr lang="en-US" sz="1700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improve numerical guidance and prediction capability for week 3 &amp; 4 and build up seamless forecast system across all time scales, NCEP is planning to accelerate the development and implementation of extending GEFS to 30 days with the inclusion of one/two way(s) coupling with a thermodynamic ocean. By contrast to NCEP Climate Forecast System (CFS), there are many advantages for extending GEFS to cover the </a:t>
            </a:r>
            <a:r>
              <a:rPr lang="en-US" dirty="0" smtClean="0">
                <a:solidFill>
                  <a:schemeClr val="tx1"/>
                </a:solidFill>
              </a:rPr>
              <a:t>intra-seasonal </a:t>
            </a:r>
            <a:r>
              <a:rPr lang="en-US" dirty="0">
                <a:solidFill>
                  <a:schemeClr val="tx1"/>
                </a:solidFill>
              </a:rPr>
              <a:t>time range, including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Better initial perturbations to represent analysis errors and initial uncertainties; 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Higher resolution continuously from weather to extend range to allow more interactions of different scales; 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Advanced model physics with various stochastic perturbations to assimilate model uncertainties; 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Large ensemble size (80+4 members for one synoptic day) to provide reliable and skillful forecast; 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Acceptable configuration of reforecast/</a:t>
            </a:r>
            <a:r>
              <a:rPr lang="en-US" dirty="0" err="1">
                <a:solidFill>
                  <a:schemeClr val="tx1"/>
                </a:solidFill>
              </a:rPr>
              <a:t>hindcast</a:t>
            </a:r>
            <a:r>
              <a:rPr lang="en-US" dirty="0">
                <a:solidFill>
                  <a:schemeClr val="tx1"/>
                </a:solidFill>
              </a:rPr>
              <a:t> in real time for calibration; 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Seamless forecasts across weather and short-term climate.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84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Science: Types of couplings for the GEFS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82000" cy="54732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Type 1: Un-coupled </a:t>
            </a:r>
          </a:p>
          <a:p>
            <a:pPr lvl="1"/>
            <a:r>
              <a:rPr lang="en-US" dirty="0" smtClean="0"/>
              <a:t>Short and medium range skill benchmark</a:t>
            </a:r>
          </a:p>
          <a:p>
            <a:pPr lvl="1"/>
            <a:r>
              <a:rPr lang="en-US" dirty="0"/>
              <a:t>Experimental runs readily available</a:t>
            </a:r>
          </a:p>
          <a:p>
            <a:pPr lvl="1"/>
            <a:r>
              <a:rPr lang="en-US" dirty="0"/>
              <a:t>Multi-model ensembles (NCEP, CMC, CFSv2) </a:t>
            </a:r>
          </a:p>
          <a:p>
            <a:pPr lvl="1"/>
            <a:r>
              <a:rPr lang="en-US" dirty="0"/>
              <a:t>Bias correction </a:t>
            </a:r>
            <a:r>
              <a:rPr lang="en-US" dirty="0" smtClean="0"/>
              <a:t>procedures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2: One-way forcing</a:t>
            </a:r>
          </a:p>
          <a:p>
            <a:pPr lvl="1"/>
            <a:r>
              <a:rPr lang="en-US" dirty="0" smtClean="0"/>
              <a:t>Perturbed SST – various methods</a:t>
            </a:r>
          </a:p>
          <a:p>
            <a:pPr lvl="1"/>
            <a:r>
              <a:rPr lang="en-US" dirty="0"/>
              <a:t>Predicted </a:t>
            </a:r>
            <a:r>
              <a:rPr lang="en-US" dirty="0" smtClean="0"/>
              <a:t>and </a:t>
            </a:r>
            <a:r>
              <a:rPr lang="en-US" dirty="0"/>
              <a:t>bias </a:t>
            </a:r>
            <a:r>
              <a:rPr lang="en-US" dirty="0" smtClean="0"/>
              <a:t>corrected </a:t>
            </a:r>
            <a:r>
              <a:rPr lang="en-US" dirty="0"/>
              <a:t>SST from </a:t>
            </a:r>
            <a:r>
              <a:rPr lang="en-US" dirty="0" smtClean="0"/>
              <a:t>CFSv2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3: Two-ways coupling</a:t>
            </a:r>
          </a:p>
          <a:p>
            <a:pPr lvl="1"/>
            <a:r>
              <a:rPr lang="en-US" dirty="0" smtClean="0"/>
              <a:t>Suitable coupled GFS model</a:t>
            </a:r>
          </a:p>
          <a:p>
            <a:pPr lvl="1"/>
            <a:r>
              <a:rPr lang="en-US" dirty="0" smtClean="0"/>
              <a:t>Coupled to mixed layer model</a:t>
            </a:r>
          </a:p>
          <a:p>
            <a:pPr lvl="1"/>
            <a:r>
              <a:rPr lang="en-US" dirty="0" smtClean="0"/>
              <a:t>Coupled perturbations</a:t>
            </a:r>
          </a:p>
          <a:p>
            <a:pPr lvl="1"/>
            <a:r>
              <a:rPr lang="en-US" dirty="0" smtClean="0"/>
              <a:t>Coupling with ocean to take either from day-0 or day-10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16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87439" y="2404128"/>
            <a:ext cx="4229685" cy="11113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probabilistic scores (CRPS, RPSS, ROC and </a:t>
            </a:r>
            <a:r>
              <a:rPr lang="en-US" dirty="0" err="1" smtClean="0"/>
              <a:t>etc</a:t>
            </a:r>
            <a:r>
              <a:rPr lang="en-US" dirty="0" smtClean="0"/>
              <a:t>) show the improvement for all lead time for NH 500hPa height. This is not true </a:t>
            </a:r>
            <a:r>
              <a:rPr lang="en-US" smtClean="0"/>
              <a:t>for southern </a:t>
            </a:r>
            <a:r>
              <a:rPr lang="en-US" dirty="0" smtClean="0"/>
              <a:t>hemisphere.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32746" y="4498461"/>
            <a:ext cx="6866408" cy="21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1095" y="4676031"/>
            <a:ext cx="2034092" cy="37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Skill line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11497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54"/>
            <a:ext cx="8280920" cy="539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35" y="123972"/>
            <a:ext cx="8229600" cy="866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precipitation verification</a:t>
            </a:r>
            <a:br>
              <a:rPr lang="en-US" dirty="0" smtClean="0"/>
            </a:br>
            <a:r>
              <a:rPr lang="en-US" sz="2000" dirty="0" smtClean="0"/>
              <a:t>50N-50S Global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084" y="4472103"/>
            <a:ext cx="427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CRPS out to 35 days</a:t>
            </a:r>
            <a:endParaRPr lang="en-US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078948" y="3045608"/>
            <a:ext cx="366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5-day average verification - CMORPH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719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898" y="-138519"/>
            <a:ext cx="8229600" cy="1143000"/>
          </a:xfrm>
        </p:spPr>
        <p:txBody>
          <a:bodyPr/>
          <a:lstStyle/>
          <a:p>
            <a:r>
              <a:rPr lang="es-ES_tradnl" dirty="0" smtClean="0"/>
              <a:t>IMME Status </a:t>
            </a:r>
            <a:r>
              <a:rPr lang="es-ES_tradnl" sz="2400" dirty="0" smtClean="0"/>
              <a:t>– </a:t>
            </a:r>
            <a:r>
              <a:rPr lang="es-ES_tradnl" sz="2400" dirty="0" err="1" smtClean="0"/>
              <a:t>Malaquias</a:t>
            </a:r>
            <a:r>
              <a:rPr lang="es-ES_tradnl" sz="2400" dirty="0" smtClean="0"/>
              <a:t> Pena</a:t>
            </a:r>
            <a:endParaRPr lang="es-ES_tradnl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059" y="996193"/>
            <a:ext cx="5265787" cy="5647888"/>
          </a:xfrm>
        </p:spPr>
        <p:txBody>
          <a:bodyPr>
            <a:noAutofit/>
          </a:bodyPr>
          <a:lstStyle/>
          <a:p>
            <a:r>
              <a:rPr lang="en-US" sz="1600" dirty="0" smtClean="0"/>
              <a:t>Datasets: </a:t>
            </a:r>
          </a:p>
          <a:p>
            <a:pPr lvl="1"/>
            <a:r>
              <a:rPr lang="en-US" sz="1400" dirty="0" smtClean="0"/>
              <a:t>CFSv2, ECMWF, </a:t>
            </a:r>
            <a:r>
              <a:rPr lang="en-US" sz="1400" dirty="0" err="1" smtClean="0"/>
              <a:t>MeteoFrance</a:t>
            </a:r>
            <a:r>
              <a:rPr lang="en-US" sz="1400" dirty="0" smtClean="0"/>
              <a:t> and </a:t>
            </a:r>
            <a:r>
              <a:rPr lang="en-US" sz="1400" dirty="0" err="1" smtClean="0"/>
              <a:t>MetOffice</a:t>
            </a:r>
            <a:endParaRPr lang="en-US" sz="1400" dirty="0" smtClean="0"/>
          </a:p>
          <a:p>
            <a:pPr lvl="1"/>
            <a:r>
              <a:rPr lang="en-US" sz="1400" dirty="0" smtClean="0"/>
              <a:t>Real-time forecasts and corresponding model </a:t>
            </a:r>
            <a:r>
              <a:rPr lang="en-US" sz="1400" dirty="0" err="1" smtClean="0"/>
              <a:t>hindcasts</a:t>
            </a:r>
            <a:endParaRPr lang="en-US" sz="1400" dirty="0"/>
          </a:p>
          <a:p>
            <a:pPr lvl="1"/>
            <a:r>
              <a:rPr lang="en-US" sz="1400" dirty="0" smtClean="0"/>
              <a:t>Leads: 0 to 6 months. Variables: </a:t>
            </a:r>
            <a:r>
              <a:rPr lang="en-US" sz="1400" dirty="0" err="1" smtClean="0"/>
              <a:t>Precip</a:t>
            </a:r>
            <a:r>
              <a:rPr lang="en-US" sz="1400" dirty="0" smtClean="0"/>
              <a:t> Rate, 2mT, SST </a:t>
            </a:r>
          </a:p>
          <a:p>
            <a:r>
              <a:rPr lang="en-US" sz="1600" dirty="0" smtClean="0"/>
              <a:t>Data process algorithms</a:t>
            </a:r>
          </a:p>
          <a:p>
            <a:pPr lvl="1"/>
            <a:r>
              <a:rPr lang="en-US" sz="1400" dirty="0" smtClean="0"/>
              <a:t>Decoding, bias correction, multi-model combination and data display</a:t>
            </a:r>
          </a:p>
          <a:p>
            <a:pPr lvl="1"/>
            <a:r>
              <a:rPr lang="en-US" sz="1400" dirty="0"/>
              <a:t>C</a:t>
            </a:r>
            <a:r>
              <a:rPr lang="en-US" sz="1400" dirty="0" smtClean="0"/>
              <a:t>reated algorithms and transitioned to WCOSS</a:t>
            </a:r>
          </a:p>
          <a:p>
            <a:pPr lvl="1"/>
            <a:r>
              <a:rPr lang="en-US" sz="1400" dirty="0" smtClean="0"/>
              <a:t>Created algorithms for model </a:t>
            </a:r>
            <a:r>
              <a:rPr lang="en-US" sz="1400" dirty="0" err="1" smtClean="0"/>
              <a:t>intercomparison</a:t>
            </a:r>
            <a:r>
              <a:rPr lang="en-US" sz="1400" dirty="0" smtClean="0"/>
              <a:t> prediction skills</a:t>
            </a:r>
            <a:endParaRPr lang="en-US" sz="1600" dirty="0"/>
          </a:p>
          <a:p>
            <a:r>
              <a:rPr lang="en-US" sz="1600" dirty="0" smtClean="0"/>
              <a:t>Products </a:t>
            </a:r>
            <a:endParaRPr lang="en-US" sz="1600" dirty="0"/>
          </a:p>
          <a:p>
            <a:pPr lvl="1"/>
            <a:r>
              <a:rPr lang="en-US" sz="1400" dirty="0" smtClean="0"/>
              <a:t>Monthly mean forecasts maps: Globe and North America</a:t>
            </a:r>
          </a:p>
          <a:p>
            <a:pPr lvl="1"/>
            <a:r>
              <a:rPr lang="en-US" sz="1400" dirty="0" smtClean="0"/>
              <a:t>Niño 3.4 forecast plumes</a:t>
            </a:r>
          </a:p>
          <a:p>
            <a:pPr lvl="1"/>
            <a:r>
              <a:rPr lang="en-US" sz="1400" dirty="0" smtClean="0"/>
              <a:t>Posted individual model forecasts on a regular basis in a password-protected website for use by CPC’s forecasters</a:t>
            </a:r>
          </a:p>
          <a:p>
            <a:r>
              <a:rPr lang="en-US" sz="1600" dirty="0" smtClean="0"/>
              <a:t>Developments</a:t>
            </a:r>
          </a:p>
          <a:p>
            <a:pPr lvl="1"/>
            <a:r>
              <a:rPr lang="en-US" sz="1400" dirty="0" smtClean="0"/>
              <a:t>Probabilistic forecast products</a:t>
            </a:r>
          </a:p>
          <a:p>
            <a:pPr lvl="1"/>
            <a:r>
              <a:rPr lang="en-US" sz="1400" dirty="0" smtClean="0"/>
              <a:t>Sophisticated multi-model combination</a:t>
            </a:r>
          </a:p>
          <a:p>
            <a:pPr lvl="1"/>
            <a:r>
              <a:rPr lang="en-US" sz="1400" dirty="0" smtClean="0"/>
              <a:t>Potential to use for seasonal Hurricane prediction</a:t>
            </a:r>
          </a:p>
          <a:p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44" y="833576"/>
            <a:ext cx="3114120" cy="2378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31" y="4897262"/>
            <a:ext cx="2801475" cy="1960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360" y="3275374"/>
            <a:ext cx="2388047" cy="16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177" y="-81571"/>
            <a:ext cx="8229600" cy="1143000"/>
          </a:xfrm>
        </p:spPr>
        <p:txBody>
          <a:bodyPr/>
          <a:lstStyle/>
          <a:p>
            <a:r>
              <a:rPr lang="es-ES_tradnl" dirty="0"/>
              <a:t>N</a:t>
            </a:r>
            <a:r>
              <a:rPr lang="es-ES_tradnl" dirty="0" smtClean="0"/>
              <a:t>MME Status </a:t>
            </a:r>
            <a:r>
              <a:rPr lang="es-ES_tradnl" sz="2400" dirty="0" smtClean="0"/>
              <a:t>– </a:t>
            </a:r>
            <a:r>
              <a:rPr lang="es-ES_tradnl" sz="2400" dirty="0" err="1" smtClean="0"/>
              <a:t>Malaquias</a:t>
            </a:r>
            <a:r>
              <a:rPr lang="es-ES_tradnl" sz="2400" dirty="0" smtClean="0"/>
              <a:t> Pena</a:t>
            </a:r>
            <a:endParaRPr lang="es-ES_tradnl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0002" y="1239533"/>
            <a:ext cx="4783998" cy="5079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process algorithms</a:t>
            </a:r>
          </a:p>
          <a:p>
            <a:pPr lvl="1"/>
            <a:r>
              <a:rPr lang="en-US" sz="2000" dirty="0" smtClean="0"/>
              <a:t>Decoding and encoding into a uniform GRIB format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ransitioned algorithms to WCOSS</a:t>
            </a:r>
          </a:p>
          <a:p>
            <a:pPr lvl="1"/>
            <a:r>
              <a:rPr lang="en-US" sz="2000" dirty="0" smtClean="0"/>
              <a:t>Forecast verification algorithms</a:t>
            </a:r>
            <a:endParaRPr lang="en-US" sz="2000" dirty="0"/>
          </a:p>
          <a:p>
            <a:r>
              <a:rPr lang="en-US" sz="2400" dirty="0" smtClean="0"/>
              <a:t>Products are generated by CPC personnel</a:t>
            </a:r>
            <a:endParaRPr lang="en-US" sz="2400" dirty="0"/>
          </a:p>
          <a:p>
            <a:pPr lvl="1"/>
            <a:r>
              <a:rPr lang="en-US" sz="2000" dirty="0" smtClean="0"/>
              <a:t>IMME and NMME share similar product generation strategy</a:t>
            </a:r>
          </a:p>
          <a:p>
            <a:r>
              <a:rPr lang="en-US" sz="2400" dirty="0" smtClean="0"/>
              <a:t>Developments</a:t>
            </a:r>
          </a:p>
          <a:p>
            <a:pPr lvl="1"/>
            <a:r>
              <a:rPr lang="en-US" sz="2000" dirty="0" smtClean="0"/>
              <a:t>CFSv2 6hr data format conversion and transfer to NCAR for NMME Phase II</a:t>
            </a:r>
          </a:p>
        </p:txBody>
      </p:sp>
      <p:pic>
        <p:nvPicPr>
          <p:cNvPr id="3" name="Picture 2" descr="NMME_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" y="1324169"/>
            <a:ext cx="4266490" cy="46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066800"/>
            <a:ext cx="8589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Use 2014 operational deterministic HWRF model except for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Less vertical resolution: L43 vs. L61;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Smaller D02, D03 domains, same as H213;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No GSI due to lack of GDAS data;</a:t>
            </a:r>
          </a:p>
          <a:p>
            <a:pPr lvl="1"/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IC/BC Perturbations (large scale): 20 member GEFS.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Model Physics Perturbations </a:t>
            </a:r>
            <a:r>
              <a:rPr lang="en-US" sz="2400" dirty="0" smtClean="0">
                <a:solidFill>
                  <a:prstClr val="black"/>
                </a:solidFill>
              </a:rPr>
              <a:t>(vortex </a:t>
            </a:r>
            <a:r>
              <a:rPr lang="en-US" sz="2400" dirty="0">
                <a:solidFill>
                  <a:prstClr val="black"/>
                </a:solidFill>
              </a:rPr>
              <a:t>scale</a:t>
            </a:r>
            <a:r>
              <a:rPr lang="en-US" sz="2400" dirty="0" smtClean="0">
                <a:solidFill>
                  <a:prstClr val="black"/>
                </a:solidFill>
              </a:rPr>
              <a:t>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Stochastic Convective Trigger in SAS: -50hPa to + 50hPa white noise 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Stochastic boundary layer height perturbations in PBL scheme, -20% to +20%;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Stochastic initial wind speed perturbations with zero mean and -3kts to +3kts.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795" y="195590"/>
            <a:ext cx="7239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2014 HWRF ensemble Configuration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NCEP Wave Ensemble Forecast System</a:t>
            </a:r>
            <a:r>
              <a:rPr lang="en-US" sz="4000" dirty="0" smtClean="0">
                <a:solidFill>
                  <a:srgbClr val="0000FF"/>
                </a:solidFill>
              </a:rPr>
              <a:t/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200" dirty="0">
                <a:solidFill>
                  <a:srgbClr val="0000FF"/>
                </a:solidFill>
              </a:rPr>
              <a:t>- Contributed by Henrique </a:t>
            </a:r>
            <a:r>
              <a:rPr lang="en-US" sz="2200" dirty="0" err="1">
                <a:solidFill>
                  <a:srgbClr val="0000FF"/>
                </a:solidFill>
              </a:rPr>
              <a:t>Alves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1"/>
            <a:ext cx="8763000" cy="5791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dirty="0" smtClean="0"/>
              <a:t>Latest Upgrade</a:t>
            </a:r>
          </a:p>
          <a:p>
            <a:pPr lvl="1"/>
            <a:r>
              <a:rPr lang="en-US" sz="1800" dirty="0" smtClean="0"/>
              <a:t>July 2014</a:t>
            </a:r>
          </a:p>
          <a:p>
            <a:r>
              <a:rPr lang="en-US" sz="2400" dirty="0" smtClean="0"/>
              <a:t>Three major changes impacting quality of output</a:t>
            </a:r>
          </a:p>
          <a:p>
            <a:pPr lvl="1"/>
            <a:r>
              <a:rPr lang="en-US" sz="1800" dirty="0" smtClean="0"/>
              <a:t>New physics Package</a:t>
            </a:r>
          </a:p>
          <a:p>
            <a:pPr lvl="2"/>
            <a:r>
              <a:rPr lang="en-US" sz="1800" dirty="0" err="1" smtClean="0"/>
              <a:t>Tolman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Chalikov</a:t>
            </a:r>
            <a:r>
              <a:rPr lang="en-US" sz="1800" dirty="0" smtClean="0"/>
              <a:t> (1996) -&gt; </a:t>
            </a:r>
            <a:r>
              <a:rPr lang="en-US" sz="1800" dirty="0" err="1" smtClean="0"/>
              <a:t>Ardhuin</a:t>
            </a:r>
            <a:r>
              <a:rPr lang="en-US" sz="1800" dirty="0" smtClean="0"/>
              <a:t> et al (2010)</a:t>
            </a:r>
          </a:p>
          <a:p>
            <a:pPr lvl="1"/>
            <a:r>
              <a:rPr lang="en-US" sz="1800" dirty="0" smtClean="0"/>
              <a:t>Spatial resolution increase</a:t>
            </a:r>
          </a:p>
          <a:p>
            <a:pPr lvl="2"/>
            <a:r>
              <a:rPr lang="en-US" sz="1800" dirty="0" smtClean="0"/>
              <a:t>From 1d to 0.5d</a:t>
            </a:r>
          </a:p>
          <a:p>
            <a:pPr lvl="1"/>
            <a:r>
              <a:rPr lang="en-US" sz="1800" dirty="0" smtClean="0"/>
              <a:t>Initialization/cycling</a:t>
            </a:r>
          </a:p>
          <a:p>
            <a:pPr lvl="2"/>
            <a:r>
              <a:rPr lang="en-US" sz="1800" dirty="0" smtClean="0"/>
              <a:t>Effects on spread and accuracy</a:t>
            </a:r>
            <a:endParaRPr lang="en-US" sz="1800" dirty="0"/>
          </a:p>
          <a:p>
            <a:r>
              <a:rPr lang="en-US" sz="2400" dirty="0"/>
              <a:t>Longer-term upgrades to NCEP Wave ensembles </a:t>
            </a:r>
          </a:p>
          <a:p>
            <a:pPr lvl="1"/>
            <a:r>
              <a:rPr lang="en-US" sz="1800" dirty="0" smtClean="0"/>
              <a:t>2015 and beyond </a:t>
            </a:r>
          </a:p>
          <a:p>
            <a:pPr lvl="2"/>
            <a:r>
              <a:rPr lang="en-US" sz="1800" dirty="0" smtClean="0"/>
              <a:t>Increase </a:t>
            </a:r>
            <a:r>
              <a:rPr lang="en-US" sz="1800" dirty="0"/>
              <a:t>resolution of forcing fields from 3h to </a:t>
            </a:r>
            <a:r>
              <a:rPr lang="en-US" sz="1800" dirty="0" smtClean="0"/>
              <a:t>1h.</a:t>
            </a:r>
          </a:p>
          <a:p>
            <a:pPr lvl="2"/>
            <a:r>
              <a:rPr lang="en-US" sz="1800" dirty="0" smtClean="0"/>
              <a:t>Introduce </a:t>
            </a:r>
            <a:r>
              <a:rPr lang="en-US" sz="1800" dirty="0"/>
              <a:t>20 new members: multi-model </a:t>
            </a:r>
            <a:r>
              <a:rPr lang="en-US" sz="1800" dirty="0" smtClean="0"/>
              <a:t>ensemble.</a:t>
            </a:r>
            <a:endParaRPr lang="en-US" sz="1400" dirty="0" smtClean="0"/>
          </a:p>
          <a:p>
            <a:pPr lvl="2"/>
            <a:r>
              <a:rPr lang="en-US" sz="1800" dirty="0" smtClean="0"/>
              <a:t>Downscaling</a:t>
            </a:r>
            <a:r>
              <a:rPr lang="en-US" sz="1800" dirty="0"/>
              <a:t>: neural networks for coastal probabilistic </a:t>
            </a:r>
            <a:r>
              <a:rPr lang="en-US" sz="1800" dirty="0" smtClean="0"/>
              <a:t>forecasts.</a:t>
            </a:r>
          </a:p>
          <a:p>
            <a:pPr lvl="2"/>
            <a:r>
              <a:rPr lang="en-US" sz="1800" dirty="0" smtClean="0"/>
              <a:t>Hurricane </a:t>
            </a:r>
            <a:r>
              <a:rPr lang="en-US" sz="1800" dirty="0"/>
              <a:t>wave ensembles using HWRF ensembles</a:t>
            </a:r>
            <a:r>
              <a:rPr lang="en-US" sz="1800" dirty="0" smtClean="0"/>
              <a:t>.</a:t>
            </a:r>
            <a:endParaRPr lang="en-US" sz="2200" dirty="0" smtClean="0"/>
          </a:p>
          <a:p>
            <a:pPr lvl="1"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278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SREF Upcoming </a:t>
            </a:r>
            <a:r>
              <a:rPr lang="en-US" sz="4000" b="1" dirty="0">
                <a:solidFill>
                  <a:srgbClr val="0000FF"/>
                </a:solidFill>
              </a:rPr>
              <a:t>M</a:t>
            </a:r>
            <a:r>
              <a:rPr lang="en-US" sz="4000" b="1" dirty="0" smtClean="0">
                <a:solidFill>
                  <a:srgbClr val="0000FF"/>
                </a:solidFill>
              </a:rPr>
              <a:t>ajor </a:t>
            </a:r>
            <a:r>
              <a:rPr lang="en-US" sz="4000" b="1" dirty="0">
                <a:solidFill>
                  <a:srgbClr val="0000FF"/>
                </a:solidFill>
              </a:rPr>
              <a:t>U</a:t>
            </a:r>
            <a:r>
              <a:rPr lang="en-US" sz="4000" b="1" dirty="0" smtClean="0">
                <a:solidFill>
                  <a:srgbClr val="0000FF"/>
                </a:solidFill>
              </a:rPr>
              <a:t>pgrade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(~April 2015 – WCOSS Phase II)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B9B29-C2E4-42E2-A75B-02BDC2311E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49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3 model core system becomes 2 model core system (NMMB, WRF_ARW, </a:t>
            </a:r>
            <a:r>
              <a:rPr lang="en-US" sz="2000" dirty="0" smtClean="0">
                <a:solidFill>
                  <a:schemeClr val="accent5"/>
                </a:solidFill>
              </a:rPr>
              <a:t>WRF_NMM</a:t>
            </a:r>
            <a:r>
              <a:rPr lang="en-US" sz="2000" dirty="0" smtClean="0"/>
              <a:t>) </a:t>
            </a:r>
            <a:endParaRPr lang="en-US" sz="2000" dirty="0" smtClean="0">
              <a:solidFill>
                <a:srgbClr val="009900"/>
              </a:solidFill>
            </a:endParaRPr>
          </a:p>
          <a:p>
            <a:pPr marL="514350" indent="-514350">
              <a:buAutoNum type="arabicPeriod"/>
            </a:pPr>
            <a:endParaRPr lang="en-US" sz="800" dirty="0" smtClean="0"/>
          </a:p>
          <a:p>
            <a:pPr marL="514350" indent="-514350">
              <a:buFontTx/>
              <a:buAutoNum type="arabicPeriod"/>
            </a:pPr>
            <a:r>
              <a:rPr lang="en-US" sz="2000" dirty="0"/>
              <a:t>V</a:t>
            </a:r>
            <a:r>
              <a:rPr lang="en-US" sz="2000" dirty="0" smtClean="0"/>
              <a:t>ertical </a:t>
            </a:r>
            <a:r>
              <a:rPr lang="en-US" sz="2000" dirty="0"/>
              <a:t>resolution </a:t>
            </a:r>
            <a:r>
              <a:rPr lang="en-US" sz="2000" dirty="0" smtClean="0"/>
              <a:t>is increased from 35 to 41 levels </a:t>
            </a:r>
            <a:r>
              <a:rPr lang="en-US" sz="2000" dirty="0"/>
              <a:t>(</a:t>
            </a:r>
            <a:r>
              <a:rPr lang="en-US" sz="2000" dirty="0" smtClean="0"/>
              <a:t>horizontal resolution remains the same of 16km)</a:t>
            </a:r>
            <a:endParaRPr lang="en-US" sz="2000" dirty="0" smtClean="0">
              <a:solidFill>
                <a:srgbClr val="009900"/>
              </a:solidFill>
            </a:endParaRPr>
          </a:p>
          <a:p>
            <a:pPr marL="514350" indent="-514350">
              <a:buAutoNum type="arabicPeriod"/>
            </a:pPr>
            <a:endParaRPr lang="en-US" sz="800" dirty="0" smtClean="0"/>
          </a:p>
          <a:p>
            <a:pPr marL="514350" indent="-514350">
              <a:buFontTx/>
              <a:buAutoNum type="arabicPeriod"/>
            </a:pPr>
            <a:r>
              <a:rPr lang="en-US" sz="2000" dirty="0" smtClean="0"/>
              <a:t>Ensemble membership is increased from </a:t>
            </a:r>
            <a:r>
              <a:rPr lang="en-US" sz="2000" dirty="0"/>
              <a:t>21 to </a:t>
            </a:r>
            <a:r>
              <a:rPr lang="en-US" sz="2000" dirty="0" smtClean="0"/>
              <a:t>26 members</a:t>
            </a:r>
            <a:endParaRPr lang="en-US" sz="2000" dirty="0">
              <a:solidFill>
                <a:srgbClr val="009900"/>
              </a:solidFill>
            </a:endParaRPr>
          </a:p>
          <a:p>
            <a:pPr marL="514350" indent="-514350">
              <a:buFontTx/>
              <a:buAutoNum type="arabicPeriod"/>
            </a:pPr>
            <a:endParaRPr lang="en-US" sz="800" dirty="0"/>
          </a:p>
          <a:p>
            <a:pPr marL="514350" indent="-514350">
              <a:buFontTx/>
              <a:buAutoNum type="arabicPeriod"/>
            </a:pPr>
            <a:r>
              <a:rPr lang="en-US" sz="2000" dirty="0" smtClean="0"/>
              <a:t>IC diversity is enhanced: (a) mix use of multiple analyses (NDAS, GFS and RAP) for each model core, and (b) blending of GEFS and SREF IC perturbations for all members</a:t>
            </a:r>
            <a:endParaRPr lang="en-US" sz="2000" dirty="0">
              <a:solidFill>
                <a:srgbClr val="009900"/>
              </a:solidFill>
            </a:endParaRPr>
          </a:p>
          <a:p>
            <a:pPr marL="514350" indent="-514350">
              <a:buAutoNum type="arabicPeriod"/>
            </a:pPr>
            <a:endParaRPr lang="en-US" sz="800" dirty="0" smtClean="0"/>
          </a:p>
          <a:p>
            <a:pPr marL="514350" indent="-514350">
              <a:buFontTx/>
              <a:buAutoNum type="arabicPeriod"/>
            </a:pPr>
            <a:r>
              <a:rPr lang="en-US" sz="2000" dirty="0" smtClean="0"/>
              <a:t>Physics diversity is enhanced: (a) more variety of physics schemes, and (b) stochastic flavor in physics parameters (GWD and soil moisture)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endParaRPr lang="en-US" sz="800" dirty="0"/>
          </a:p>
          <a:p>
            <a:pPr marL="514350" indent="-514350">
              <a:buFontTx/>
              <a:buAutoNum type="arabicPeriod"/>
            </a:pPr>
            <a:r>
              <a:rPr lang="en-US" sz="2000" dirty="0" smtClean="0"/>
              <a:t>New variables and products are added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  <a:t>Rescheduled </a:t>
            </a:r>
            <a:b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</a:br>
            <a: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  <a:t>6</a:t>
            </a:r>
            <a:r>
              <a:rPr lang="en-US" sz="4200" baseline="30000" dirty="0" smtClean="0">
                <a:solidFill>
                  <a:srgbClr val="0000FF"/>
                </a:solidFill>
                <a:ea typeface="Calibri"/>
                <a:cs typeface="Times New Roman"/>
              </a:rPr>
              <a:t>th</a:t>
            </a:r>
            <a: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  <a:t> NCEP Ensemble User Workshop</a:t>
            </a:r>
            <a:r>
              <a:rPr lang="en-US" sz="3600" dirty="0">
                <a:ea typeface="Calibri"/>
                <a:cs typeface="Times New Roman"/>
              </a:rPr>
              <a:t/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2000" dirty="0" smtClean="0">
                <a:ea typeface="Calibri"/>
                <a:cs typeface="Times New Roman"/>
              </a:rPr>
              <a:t>25-27 March 2014, College Park, MD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8" y="1447800"/>
            <a:ext cx="8915400" cy="205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The workshop </a:t>
            </a:r>
            <a:r>
              <a:rPr lang="en-US" sz="2400" b="1" dirty="0" smtClean="0"/>
              <a:t>brought </a:t>
            </a:r>
            <a:r>
              <a:rPr lang="en-US" sz="2400" b="1" dirty="0"/>
              <a:t>together developers and users of ensemble forecast </a:t>
            </a:r>
            <a:r>
              <a:rPr lang="en-US" sz="2400" b="1" dirty="0" smtClean="0"/>
              <a:t>systems and products</a:t>
            </a:r>
            <a:r>
              <a:rPr lang="en-US" sz="2400" b="1" dirty="0"/>
              <a:t>, as well as the research and the applications communities interested in the use of </a:t>
            </a:r>
            <a:r>
              <a:rPr lang="en-US" sz="2400" b="1" dirty="0" smtClean="0"/>
              <a:t>ensembles.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i="1" dirty="0" smtClean="0"/>
              <a:t>Following topics have been addressed to the workshop during three days course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44168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Review </a:t>
            </a:r>
            <a:r>
              <a:rPr lang="en-US" sz="2000" b="1" dirty="0"/>
              <a:t>progress on the generation and use of operational products since the 5th workshop that took place in 2011</a:t>
            </a:r>
            <a:r>
              <a:rPr lang="en-US" sz="2000" b="1" dirty="0" smtClean="0"/>
              <a:t>.</a:t>
            </a:r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endParaRPr lang="en-US" sz="2000" b="1" dirty="0" smtClean="0"/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Discuss </a:t>
            </a:r>
            <a:r>
              <a:rPr lang="en-US" sz="2000" b="1" dirty="0"/>
              <a:t>plans for future efforts and </a:t>
            </a:r>
            <a:r>
              <a:rPr lang="en-US" sz="2000" b="1" dirty="0" smtClean="0"/>
              <a:t>collaborations</a:t>
            </a:r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endParaRPr lang="en-US" sz="2000" b="1" dirty="0" smtClean="0"/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Define </a:t>
            </a:r>
            <a:r>
              <a:rPr lang="en-US" sz="2000" b="1" dirty="0"/>
              <a:t>actions to continue support the NWS in its transition from single value to probabilistic forecasting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038600"/>
            <a:ext cx="381994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093"/>
            <a:ext cx="9067800" cy="6767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7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NAEFS Workshop in Montreal, Canada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763000" cy="50430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Time: 17-19 June 2014</a:t>
            </a:r>
          </a:p>
          <a:p>
            <a:r>
              <a:rPr lang="en-US" dirty="0" smtClean="0"/>
              <a:t>Locations: </a:t>
            </a:r>
          </a:p>
          <a:p>
            <a:pPr lvl="1"/>
            <a:r>
              <a:rPr lang="en-US" dirty="0" smtClean="0"/>
              <a:t>17-18 June – Biosphere, Montreal, Canada</a:t>
            </a:r>
          </a:p>
          <a:p>
            <a:pPr lvl="1"/>
            <a:r>
              <a:rPr lang="en-US" dirty="0" smtClean="0"/>
              <a:t>19 June – CMC, Dorval, Canada</a:t>
            </a:r>
          </a:p>
          <a:p>
            <a:r>
              <a:rPr lang="en-US" dirty="0" smtClean="0"/>
              <a:t>Co-chairs: Andre </a:t>
            </a:r>
            <a:r>
              <a:rPr lang="en-US" dirty="0" err="1" smtClean="0"/>
              <a:t>Methot</a:t>
            </a:r>
            <a:r>
              <a:rPr lang="en-US" dirty="0" smtClean="0"/>
              <a:t> and Yuejian Zhu</a:t>
            </a:r>
          </a:p>
          <a:p>
            <a:r>
              <a:rPr lang="en-US" dirty="0" smtClean="0"/>
              <a:t>Topics (or sessions)</a:t>
            </a:r>
          </a:p>
          <a:p>
            <a:pPr lvl="1"/>
            <a:r>
              <a:rPr lang="en-US" dirty="0" smtClean="0"/>
              <a:t>Status </a:t>
            </a:r>
            <a:r>
              <a:rPr lang="en-US" dirty="0"/>
              <a:t>and plan of Global ensemble forecast systems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Operational </a:t>
            </a:r>
            <a:r>
              <a:rPr lang="en-US" dirty="0"/>
              <a:t>data management and distribution; </a:t>
            </a:r>
            <a:endParaRPr lang="en-US" dirty="0" smtClean="0"/>
          </a:p>
          <a:p>
            <a:pPr lvl="1"/>
            <a:r>
              <a:rPr lang="en-US" dirty="0" smtClean="0"/>
              <a:t>Ensemble </a:t>
            </a:r>
            <a:r>
              <a:rPr lang="en-US" dirty="0"/>
              <a:t>verification and validation metrics; </a:t>
            </a:r>
            <a:endParaRPr lang="en-US" dirty="0" smtClean="0"/>
          </a:p>
          <a:p>
            <a:pPr lvl="1"/>
            <a:r>
              <a:rPr lang="en-US" dirty="0" smtClean="0"/>
              <a:t>Reforecast</a:t>
            </a:r>
            <a:r>
              <a:rPr lang="en-US" dirty="0"/>
              <a:t>, bias correction and post process; </a:t>
            </a:r>
            <a:endParaRPr lang="en-US" dirty="0" smtClean="0"/>
          </a:p>
          <a:p>
            <a:pPr lvl="1"/>
            <a:r>
              <a:rPr lang="en-US" dirty="0" smtClean="0"/>
              <a:t>Regional </a:t>
            </a:r>
            <a:r>
              <a:rPr lang="en-US" dirty="0"/>
              <a:t>ensemble and data exchange; </a:t>
            </a:r>
            <a:endParaRPr lang="en-US" dirty="0" smtClean="0"/>
          </a:p>
          <a:p>
            <a:pPr lvl="1"/>
            <a:r>
              <a:rPr lang="en-US" dirty="0" smtClean="0"/>
              <a:t>Wave </a:t>
            </a:r>
            <a:r>
              <a:rPr lang="en-US" dirty="0"/>
              <a:t>ensembles; </a:t>
            </a:r>
            <a:endParaRPr lang="en-US" dirty="0" smtClean="0"/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ensemble in forecasts: user feedback and recommendation; </a:t>
            </a:r>
            <a:endParaRPr lang="en-US" dirty="0" smtClean="0"/>
          </a:p>
          <a:p>
            <a:pPr lvl="1"/>
            <a:r>
              <a:rPr lang="en-US" dirty="0" smtClean="0"/>
              <a:t>Products </a:t>
            </a:r>
            <a:r>
              <a:rPr lang="en-US" dirty="0"/>
              <a:t>– hazard weather, high impact weather and diagnostic variables; </a:t>
            </a:r>
            <a:endParaRPr lang="en-US" dirty="0" smtClean="0"/>
          </a:p>
          <a:p>
            <a:pPr lvl="1"/>
            <a:r>
              <a:rPr lang="en-US" dirty="0" smtClean="0"/>
              <a:t>Open </a:t>
            </a:r>
            <a:r>
              <a:rPr lang="en-US" dirty="0"/>
              <a:t>discussion of the NAEFS research, development, implementation and operation plan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NAEFS_group_ph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85" y="762000"/>
            <a:ext cx="396351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1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6670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Background!!!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80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971800" y="3124200"/>
            <a:ext cx="480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00600" y="3429000"/>
            <a:ext cx="609600" cy="30777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20000"/>
                <a:lumOff val="8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9.0d</a:t>
            </a:r>
            <a:endParaRPr lang="en-US" sz="1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352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9.3d</a:t>
            </a:r>
            <a:endParaRPr lang="en-US" sz="1400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200" y="3200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91200" y="3124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24400" y="1295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1447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76%</a:t>
            </a:r>
            <a:endParaRPr lang="en-US" sz="1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74%</a:t>
            </a:r>
            <a:endParaRPr lang="en-US" sz="1400" b="1" u="sng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14800" y="23622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724400" y="1676400"/>
            <a:ext cx="571500" cy="530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48000" y="4343400"/>
            <a:ext cx="4724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About 8 hours improvement of skillful forecast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791200" y="1600200"/>
            <a:ext cx="2819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2% improvement of 7-day forecast AC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mb/wd20dh/STTP2014/PROB_OoFa/nhz500_p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971800" y="3124200"/>
            <a:ext cx="480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00600" y="3429000"/>
            <a:ext cx="609600" cy="30777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20000"/>
                <a:lumOff val="8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9.5d</a:t>
            </a:r>
            <a:endParaRPr lang="en-US" sz="1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352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9.8d</a:t>
            </a:r>
            <a:endParaRPr lang="en-US" sz="1400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81600" y="3200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19800" y="3124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24400" y="1295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77.5%</a:t>
            </a:r>
            <a:endParaRPr lang="en-US" sz="1400" b="1" u="sng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14800" y="2209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95600" y="4343400"/>
            <a:ext cx="48768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About 6-8 hours improvement of skillful forecast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791200" y="1600200"/>
            <a:ext cx="2819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good for 7-day forecast AC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Intensity</a:t>
            </a:r>
            <a:endParaRPr lang="en-US" dirty="0"/>
          </a:p>
        </p:txBody>
      </p:sp>
      <p:pic>
        <p:nvPicPr>
          <p:cNvPr id="11" name="Picture 10" descr="fig_ALAL2014_t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3810000" cy="2797629"/>
          </a:xfrm>
          <a:prstGeom prst="rect">
            <a:avLst/>
          </a:prstGeom>
        </p:spPr>
      </p:pic>
      <p:pic>
        <p:nvPicPr>
          <p:cNvPr id="12" name="Picture 11" descr="fig_ALAL2014_wi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143000"/>
            <a:ext cx="3790950" cy="2740315"/>
          </a:xfrm>
          <a:prstGeom prst="rect">
            <a:avLst/>
          </a:prstGeom>
        </p:spPr>
      </p:pic>
      <p:pic>
        <p:nvPicPr>
          <p:cNvPr id="13" name="Picture 12" descr="fig_ALAL2014_st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075449"/>
            <a:ext cx="3743964" cy="2706351"/>
          </a:xfrm>
          <a:prstGeom prst="rect">
            <a:avLst/>
          </a:prstGeom>
        </p:spPr>
      </p:pic>
      <p:pic>
        <p:nvPicPr>
          <p:cNvPr id="14" name="Picture 13" descr="fig_ALAL2014_si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3785" y="4038600"/>
            <a:ext cx="3839215" cy="27752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9800" y="49530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15%-20% improvement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5638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15%-20% improvement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15200" y="5029200"/>
            <a:ext cx="152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3795" y="195590"/>
            <a:ext cx="7239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Verification for 2014 Atlantic Storms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91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99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Intensity</a:t>
            </a:r>
            <a:endParaRPr lang="en-US" dirty="0"/>
          </a:p>
        </p:txBody>
      </p:sp>
      <p:pic>
        <p:nvPicPr>
          <p:cNvPr id="15" name="Picture 14" descr="fig_IOAL2014_t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3733800" cy="2843021"/>
          </a:xfrm>
          <a:prstGeom prst="rect">
            <a:avLst/>
          </a:prstGeom>
        </p:spPr>
      </p:pic>
      <p:pic>
        <p:nvPicPr>
          <p:cNvPr id="16" name="Picture 15" descr="fig_IOAL2014_wind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657600" cy="2743200"/>
          </a:xfrm>
          <a:prstGeom prst="rect">
            <a:avLst/>
          </a:prstGeom>
        </p:spPr>
      </p:pic>
      <p:pic>
        <p:nvPicPr>
          <p:cNvPr id="12" name="Picture 11" descr="fig_WPAL2014_wi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191000"/>
            <a:ext cx="3556000" cy="2514600"/>
          </a:xfrm>
          <a:prstGeom prst="rect">
            <a:avLst/>
          </a:prstGeom>
        </p:spPr>
      </p:pic>
      <p:pic>
        <p:nvPicPr>
          <p:cNvPr id="13" name="Picture 12" descr="fig_WPAL2014_tk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4213316"/>
            <a:ext cx="3505200" cy="24786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49530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50292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Verification for 2014 IO/WP Storms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 descr="CRPS_TR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34754" cy="3581400"/>
          </a:xfrm>
          <a:prstGeom prst="rect">
            <a:avLst/>
          </a:prstGeom>
        </p:spPr>
      </p:pic>
      <p:pic>
        <p:nvPicPr>
          <p:cNvPr id="6" name="Picture 5" descr="CRPS_INTEN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1670" y="3193472"/>
            <a:ext cx="4742330" cy="3664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1000" y="1981200"/>
          <a:ext cx="3886199" cy="72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2450880" imgH="457200" progId="Equation.3">
                  <p:embed/>
                </p:oleObj>
              </mc:Choice>
              <mc:Fallback>
                <p:oleObj name="Equation" r:id="rId5" imgW="245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3886199" cy="72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1295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Rank Probability Score: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 flipH="1">
          <a:off x="4687888" y="1385888"/>
          <a:ext cx="8270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495000" imgH="393480" progId="Equation.3">
                  <p:embed/>
                </p:oleObj>
              </mc:Choice>
              <mc:Fallback>
                <p:oleObj name="Equation" r:id="rId7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687888" y="1385888"/>
                        <a:ext cx="827087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0" y="1371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cumulative distribution, </a:t>
            </a:r>
            <a:r>
              <a:rPr lang="en-US" dirty="0" err="1" smtClean="0"/>
              <a:t>i</a:t>
            </a:r>
            <a:r>
              <a:rPr lang="en-US" dirty="0" smtClean="0"/>
              <a:t> denotes ensemble member, N is total number of ensemble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2362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H(x) is Heaviside function, which equals 0, when x&lt;0, equals 1, when x&gt;0.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04800"/>
            <a:ext cx="7239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Probabilistic Verification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Next GEFS (V11.0.0) 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Current: GFS Euler model (V9.0.1)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Plan: GFS Semi-</a:t>
            </a:r>
            <a:r>
              <a:rPr lang="en-US" dirty="0" err="1" smtClean="0">
                <a:solidFill>
                  <a:srgbClr val="0000FF"/>
                </a:solidFill>
              </a:rPr>
              <a:t>Lagrangian</a:t>
            </a:r>
            <a:r>
              <a:rPr lang="en-US" dirty="0" smtClean="0">
                <a:solidFill>
                  <a:srgbClr val="0000FF"/>
                </a:solidFill>
              </a:rPr>
              <a:t> model (V10.0.0)</a:t>
            </a:r>
          </a:p>
          <a:p>
            <a:r>
              <a:rPr lang="en-US" dirty="0" smtClean="0"/>
              <a:t>Horizontal resolution</a:t>
            </a:r>
          </a:p>
          <a:p>
            <a:pPr lvl="1"/>
            <a:r>
              <a:rPr lang="en-US" dirty="0" smtClean="0"/>
              <a:t>Current:  T254 (55km for 0-192 hours), T190 (73km for 192-384 hours)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Plan: T574 (T382 physics - 34km for </a:t>
            </a:r>
            <a:r>
              <a:rPr lang="en-US" dirty="0" smtClean="0">
                <a:solidFill>
                  <a:srgbClr val="FF0000"/>
                </a:solidFill>
              </a:rPr>
              <a:t>0-192</a:t>
            </a:r>
            <a:r>
              <a:rPr lang="en-US" dirty="0" smtClean="0">
                <a:solidFill>
                  <a:srgbClr val="0000FF"/>
                </a:solidFill>
              </a:rPr>
              <a:t> hours), T382(T254 physics – 55km for </a:t>
            </a:r>
            <a:r>
              <a:rPr lang="en-US" dirty="0" smtClean="0">
                <a:solidFill>
                  <a:srgbClr val="FF0000"/>
                </a:solidFill>
              </a:rPr>
              <a:t>192-384</a:t>
            </a:r>
            <a:r>
              <a:rPr lang="en-US" dirty="0" smtClean="0">
                <a:solidFill>
                  <a:srgbClr val="0000FF"/>
                </a:solidFill>
              </a:rPr>
              <a:t> hours)</a:t>
            </a:r>
          </a:p>
          <a:p>
            <a:r>
              <a:rPr lang="en-US" dirty="0" smtClean="0"/>
              <a:t>Vertical resolution</a:t>
            </a:r>
          </a:p>
          <a:p>
            <a:pPr lvl="1"/>
            <a:r>
              <a:rPr lang="en-US" dirty="0" smtClean="0"/>
              <a:t>Current: L42 hybrid levels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Plan: L64 hybrid levels to match with GFS and DA</a:t>
            </a:r>
          </a:p>
          <a:p>
            <a:r>
              <a:rPr lang="en-US" dirty="0" smtClean="0"/>
              <a:t>Computation cost:</a:t>
            </a:r>
          </a:p>
          <a:p>
            <a:pPr lvl="1"/>
            <a:r>
              <a:rPr lang="en-US" dirty="0" smtClean="0"/>
              <a:t>Current: 84 nodes (+ post process) for 55 minutes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Plan: 300 nodes (first 35 minutes), 250 nodes (2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30 minutes)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Current: every 6-hr for 1*1 degree </a:t>
            </a:r>
            <a:r>
              <a:rPr lang="en-US" dirty="0" err="1" smtClean="0"/>
              <a:t>pgrb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Plan: every 3-hr for 0.5*0.5 degree </a:t>
            </a:r>
            <a:r>
              <a:rPr lang="en-US" dirty="0" err="1" smtClean="0"/>
              <a:t>pgrb</a:t>
            </a:r>
            <a:r>
              <a:rPr lang="en-US" dirty="0" smtClean="0"/>
              <a:t> files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Schedule: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Jan. 2015 – deliver codes/scripts to NCO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Apr. 2015 – implementation (WCOSS-phase II)</a:t>
            </a:r>
          </a:p>
        </p:txBody>
      </p:sp>
    </p:spTree>
    <p:extLst>
      <p:ext uri="{BB962C8B-B14F-4D97-AF65-F5344CB8AC3E}">
        <p14:creationId xmlns:p14="http://schemas.microsoft.com/office/powerpoint/2010/main" val="21755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21266"/>
              </p:ext>
            </p:extLst>
          </p:nvPr>
        </p:nvGraphicFramePr>
        <p:xfrm>
          <a:off x="152400" y="609600"/>
          <a:ext cx="8763000" cy="6017998"/>
        </p:xfrm>
        <a:graphic>
          <a:graphicData uri="http://schemas.openxmlformats.org/drawingml/2006/table">
            <a:tbl>
              <a:tblPr/>
              <a:tblGrid>
                <a:gridCol w="759000"/>
                <a:gridCol w="759000"/>
                <a:gridCol w="1035000"/>
                <a:gridCol w="1035000"/>
                <a:gridCol w="1035000"/>
                <a:gridCol w="1311000"/>
                <a:gridCol w="897000"/>
                <a:gridCol w="966000"/>
                <a:gridCol w="966000"/>
              </a:tblGrid>
              <a:tr h="623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Implementation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Initial uncertainty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uncertainty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Resolution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Forecast length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Ensemble members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Daily frequency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V1.0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1992.12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T62L18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00UTC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V2.0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1994.3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T62L18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10(00UTC)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4(12UTC)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00,12UTC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V3.0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T126L28(0-2.5)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T62L28(2.5-16)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V4.0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T126(0-3.5)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T62L28(3.5-16)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V5.0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T126L28(0-7.5)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T62L28(7.5-16)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00,06,12,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18UTC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V6.0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TSR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T126L28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V7.0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BV- ETR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V8.0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V9.0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STTP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T190L28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V10.0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T254L42 (0-8)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T190L42 (8-16)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2015.04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EnKF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(f06)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T574L64 (0-8)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T382L64 (8-16)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42" name="Rectangle 69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65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</a:rPr>
              <a:t>Evolution of NCEP GEFS configuration (versions)</a:t>
            </a:r>
          </a:p>
        </p:txBody>
      </p:sp>
    </p:spTree>
    <p:extLst>
      <p:ext uri="{BB962C8B-B14F-4D97-AF65-F5344CB8AC3E}">
        <p14:creationId xmlns:p14="http://schemas.microsoft.com/office/powerpoint/2010/main" val="25886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GEFS Sciences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Initial perturbations</a:t>
            </a:r>
          </a:p>
          <a:p>
            <a:pPr lvl="1"/>
            <a:r>
              <a:rPr lang="en-US" dirty="0" smtClean="0"/>
              <a:t>Base: </a:t>
            </a:r>
            <a:r>
              <a:rPr lang="en-US" dirty="0" err="1" smtClean="0"/>
              <a:t>EnKF</a:t>
            </a:r>
            <a:r>
              <a:rPr lang="en-US" dirty="0" smtClean="0"/>
              <a:t> 6hr forecast</a:t>
            </a:r>
          </a:p>
          <a:p>
            <a:pPr lvl="2"/>
            <a:r>
              <a:rPr lang="en-US" dirty="0" smtClean="0"/>
              <a:t>TS relocation </a:t>
            </a:r>
          </a:p>
          <a:p>
            <a:pPr lvl="2"/>
            <a:r>
              <a:rPr lang="en-US" dirty="0" smtClean="0"/>
              <a:t>Centralization</a:t>
            </a:r>
          </a:p>
          <a:p>
            <a:pPr lvl="2"/>
            <a:r>
              <a:rPr lang="en-US" dirty="0" smtClean="0"/>
              <a:t>Ensemble transform - </a:t>
            </a:r>
            <a:r>
              <a:rPr lang="en-US" dirty="0" smtClean="0">
                <a:solidFill>
                  <a:srgbClr val="0000FF"/>
                </a:solidFill>
              </a:rPr>
              <a:t>un-necessary if there is no significant difference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Rescaling</a:t>
            </a:r>
            <a:r>
              <a:rPr lang="en-US" dirty="0" smtClean="0">
                <a:solidFill>
                  <a:srgbClr val="0000FF"/>
                </a:solidFill>
              </a:rPr>
              <a:t> – un-necessary if we confirm </a:t>
            </a:r>
            <a:r>
              <a:rPr lang="en-US" dirty="0" err="1" smtClean="0">
                <a:solidFill>
                  <a:srgbClr val="0000FF"/>
                </a:solidFill>
              </a:rPr>
              <a:t>EnKF</a:t>
            </a:r>
            <a:r>
              <a:rPr lang="en-US" dirty="0" smtClean="0">
                <a:solidFill>
                  <a:srgbClr val="0000FF"/>
                </a:solidFill>
              </a:rPr>
              <a:t> parallels have the similar characteristics for different seasons</a:t>
            </a:r>
          </a:p>
          <a:p>
            <a:r>
              <a:rPr lang="en-US" dirty="0" smtClean="0"/>
              <a:t>Stochastic perturbations</a:t>
            </a:r>
          </a:p>
          <a:p>
            <a:pPr lvl="1"/>
            <a:r>
              <a:rPr lang="en-US" dirty="0" smtClean="0"/>
              <a:t>Tune STTP for model change and initial perturbation changes</a:t>
            </a:r>
          </a:p>
          <a:p>
            <a:pPr lvl="1"/>
            <a:r>
              <a:rPr lang="en-US" dirty="0" smtClean="0"/>
              <a:t>Turn off stochastic perturbations for surface pressure in STTP</a:t>
            </a:r>
          </a:p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Improve hurricane track forecast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Improve probabilistic forecast guidance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Improve predictability of HIW and extreme weather event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6F10-8A90-4660-900C-64E1FEABE4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Preliminary results for period of May 22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– October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2013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Extended Summer Season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000" dirty="0" smtClean="0"/>
              <a:t>General stats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http://www.emc.ncep.noaa.gov/gc_wmb/xzhou/EnKF_prhs13_10.</a:t>
            </a:r>
            <a:r>
              <a:rPr lang="en-US" sz="2000" dirty="0" smtClean="0">
                <a:hlinkClick r:id="rId2"/>
              </a:rPr>
              <a:t>HTML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Surface against observations:</a:t>
            </a:r>
            <a:endParaRPr lang="en-US" sz="2000" dirty="0"/>
          </a:p>
          <a:p>
            <a:pPr algn="ctr"/>
            <a:r>
              <a:rPr lang="en-US" sz="2000" dirty="0">
                <a:hlinkClick r:id="rId3"/>
              </a:rPr>
              <a:t>http://www.emc.ncep.noaa.gov/gmb/wx20cb/vsdb/geavg.20130601.20130831/g2o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Precipitation:</a:t>
            </a:r>
          </a:p>
          <a:p>
            <a:pPr algn="ctr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www.emc.ncep.noaa.gov/gmb/yluo/tmp_dir/GEFS_PQPFvrfy_summer_test.html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TC tracks (one slide)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Note: model version may be slightly (minor) different during integration period.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13305</TotalTime>
  <Words>4242</Words>
  <Application>Microsoft Office PowerPoint</Application>
  <PresentationFormat>On-screen Show (4:3)</PresentationFormat>
  <Paragraphs>774</Paragraphs>
  <Slides>57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1_Office Theme</vt:lpstr>
      <vt:lpstr>4_Default Design</vt:lpstr>
      <vt:lpstr>Equation</vt:lpstr>
      <vt:lpstr>Ensemble Forecasting</vt:lpstr>
      <vt:lpstr>Responsibilities of Ensemble Team</vt:lpstr>
      <vt:lpstr>Coverage of This Presentation</vt:lpstr>
      <vt:lpstr>Main Accomplishment in 2014</vt:lpstr>
      <vt:lpstr>SREF Upcoming Major Upgrade  (~April 2015 – WCOSS Phase II)</vt:lpstr>
      <vt:lpstr>Next GEFS (V11.0.0) configuration</vt:lpstr>
      <vt:lpstr>Evolution of NCEP GEFS configuration (versions)</vt:lpstr>
      <vt:lpstr>Next GEFS 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15 – Oct. 31 2013 AL/EP/WP TC Track Verifications</vt:lpstr>
      <vt:lpstr>Summary</vt:lpstr>
      <vt:lpstr>GEFS legacy forecast</vt:lpstr>
      <vt:lpstr>Limited Reforecast (retrospective)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Introduce other stochastic schemes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 Anomaly Correlation for 500hPa Height Period: January 1st – December 31st 2013</vt:lpstr>
      <vt:lpstr>PowerPoint Presentation</vt:lpstr>
      <vt:lpstr>PowerPoint Presentation</vt:lpstr>
      <vt:lpstr>PowerPoint Presentation</vt:lpstr>
      <vt:lpstr>Expect new products through NAEFS (priority)</vt:lpstr>
      <vt:lpstr>PowerPoint Presentation</vt:lpstr>
      <vt:lpstr> Climatology Calibrated Precipitation Analysis</vt:lpstr>
      <vt:lpstr>CSTAR Program</vt:lpstr>
      <vt:lpstr>PowerPoint Presentation</vt:lpstr>
      <vt:lpstr>PowerPoint Presentation</vt:lpstr>
      <vt:lpstr>Ensemble Products on AWIPS?</vt:lpstr>
      <vt:lpstr>Extending NCEP GEFS from 16 days to 30 days</vt:lpstr>
      <vt:lpstr>Science: Types of couplings for the GEFS</vt:lpstr>
      <vt:lpstr>PowerPoint Presentation</vt:lpstr>
      <vt:lpstr>Global precipitation verification 50N-50S Global</vt:lpstr>
      <vt:lpstr>IMME Status – Malaquias Pena</vt:lpstr>
      <vt:lpstr>NMME Status – Malaquias Pena</vt:lpstr>
      <vt:lpstr>PowerPoint Presentation</vt:lpstr>
      <vt:lpstr>NCEP Wave Ensemble Forecast System - Contributed by Henrique Alves </vt:lpstr>
      <vt:lpstr>Rescheduled  6th NCEP Ensemble User Workshop 25-27 March 2014, College Park, MD </vt:lpstr>
      <vt:lpstr>7th NAEFS Workshop in Montreal, Canada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Yuejian Zhu</dc:title>
  <dc:creator>Yuejian Zhu</dc:creator>
  <cp:lastModifiedBy>Mary L. Hart</cp:lastModifiedBy>
  <cp:revision>150</cp:revision>
  <dcterms:created xsi:type="dcterms:W3CDTF">2013-08-05T19:22:48Z</dcterms:created>
  <dcterms:modified xsi:type="dcterms:W3CDTF">2014-12-02T12:29:28Z</dcterms:modified>
</cp:coreProperties>
</file>