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7" r:id="rId2"/>
    <p:sldId id="258" r:id="rId3"/>
    <p:sldId id="285" r:id="rId4"/>
    <p:sldId id="259" r:id="rId5"/>
    <p:sldId id="283" r:id="rId6"/>
    <p:sldId id="286" r:id="rId7"/>
    <p:sldId id="284" r:id="rId8"/>
    <p:sldId id="287" r:id="rId9"/>
    <p:sldId id="288" r:id="rId10"/>
    <p:sldId id="289" r:id="rId11"/>
    <p:sldId id="291" r:id="rId12"/>
    <p:sldId id="282" r:id="rId13"/>
    <p:sldId id="265" r:id="rId14"/>
    <p:sldId id="266" r:id="rId15"/>
    <p:sldId id="267" r:id="rId16"/>
    <p:sldId id="268" r:id="rId17"/>
    <p:sldId id="269" r:id="rId18"/>
    <p:sldId id="270" r:id="rId19"/>
    <p:sldId id="271" r:id="rId20"/>
    <p:sldId id="277" r:id="rId21"/>
    <p:sldId id="278" r:id="rId22"/>
    <p:sldId id="279" r:id="rId23"/>
    <p:sldId id="280" r:id="rId24"/>
    <p:sldId id="281"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66FF33"/>
    <a:srgbClr val="FF9933"/>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81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6" d="100"/>
          <a:sy n="86" d="100"/>
        </p:scale>
        <p:origin x="-78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C8F23A74-A9F1-2446-AE22-25C3B93153F7}" type="slidenum">
              <a:rPr lang="en-US"/>
              <a:pPr/>
              <a:t>‹#›</a:t>
            </a:fld>
            <a:endParaRPr lang="en-US"/>
          </a:p>
        </p:txBody>
      </p:sp>
    </p:spTree>
    <p:extLst>
      <p:ext uri="{BB962C8B-B14F-4D97-AF65-F5344CB8AC3E}">
        <p14:creationId xmlns:p14="http://schemas.microsoft.com/office/powerpoint/2010/main" val="1746162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8DA077E5-EE9A-D047-A955-837034DFDF5E}" type="slidenum">
              <a:rPr lang="en-US"/>
              <a:pPr/>
              <a:t>‹#›</a:t>
            </a:fld>
            <a:endParaRPr lang="en-US"/>
          </a:p>
        </p:txBody>
      </p:sp>
    </p:spTree>
    <p:extLst>
      <p:ext uri="{BB962C8B-B14F-4D97-AF65-F5344CB8AC3E}">
        <p14:creationId xmlns:p14="http://schemas.microsoft.com/office/powerpoint/2010/main" val="6218378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908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47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76200"/>
            <a:ext cx="19240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
            <a:ext cx="56197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870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64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9333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7719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37719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919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76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272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03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6832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929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 name="Picture 30" descr="Picture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743200" y="76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914400"/>
            <a:ext cx="7696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5" name="Text Box 21"/>
          <p:cNvSpPr txBox="1">
            <a:spLocks noChangeArrowheads="1"/>
          </p:cNvSpPr>
          <p:nvPr userDrawn="1"/>
        </p:nvSpPr>
        <p:spPr bwMode="auto">
          <a:xfrm>
            <a:off x="0" y="6583363"/>
            <a:ext cx="2743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dirty="0" smtClean="0">
                <a:latin typeface="Helvetica" charset="0"/>
              </a:rPr>
              <a:t>Tolman et al.,</a:t>
            </a:r>
            <a:r>
              <a:rPr lang="en-US" sz="1200" baseline="0" dirty="0" smtClean="0">
                <a:latin typeface="Helvetica" charset="0"/>
              </a:rPr>
              <a:t> December 1, 2014</a:t>
            </a:r>
            <a:endParaRPr lang="en-US" sz="1200" dirty="0">
              <a:latin typeface="Helvetica" charset="0"/>
            </a:endParaRPr>
          </a:p>
        </p:txBody>
      </p:sp>
      <p:sp>
        <p:nvSpPr>
          <p:cNvPr id="1046" name="Text Box 22"/>
          <p:cNvSpPr txBox="1">
            <a:spLocks noChangeArrowheads="1"/>
          </p:cNvSpPr>
          <p:nvPr userDrawn="1"/>
        </p:nvSpPr>
        <p:spPr bwMode="auto">
          <a:xfrm>
            <a:off x="6096000" y="6583363"/>
            <a:ext cx="304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sz="1200" dirty="0" smtClean="0">
                <a:latin typeface="Helvetica" charset="0"/>
              </a:rPr>
              <a:t>NPSR welcome, </a:t>
            </a:r>
            <a:fld id="{3874F93C-A50A-BD4A-8F91-43306E5905EC}" type="slidenum">
              <a:rPr lang="en-US" sz="1200">
                <a:latin typeface="Helvetica" charset="0"/>
              </a:rPr>
              <a:pPr algn="r">
                <a:spcBef>
                  <a:spcPct val="50000"/>
                </a:spcBef>
              </a:pPr>
              <a:t>‹#›</a:t>
            </a:fld>
            <a:r>
              <a:rPr lang="en-US" sz="1200" dirty="0" smtClean="0">
                <a:latin typeface="Helvetica" charset="0"/>
              </a:rPr>
              <a:t>/11</a:t>
            </a:r>
            <a:endParaRPr lang="en-US" sz="1200" dirty="0">
              <a:latin typeface="Helvetica" charset="0"/>
            </a:endParaRPr>
          </a:p>
        </p:txBody>
      </p:sp>
      <p:grpSp>
        <p:nvGrpSpPr>
          <p:cNvPr id="1059" name="Group 35"/>
          <p:cNvGrpSpPr>
            <a:grpSpLocks/>
          </p:cNvGrpSpPr>
          <p:nvPr userDrawn="1"/>
        </p:nvGrpSpPr>
        <p:grpSpPr bwMode="auto">
          <a:xfrm>
            <a:off x="8229600" y="76200"/>
            <a:ext cx="838200" cy="838200"/>
            <a:chOff x="5064" y="984"/>
            <a:chExt cx="528" cy="528"/>
          </a:xfrm>
        </p:grpSpPr>
        <p:sp>
          <p:nvSpPr>
            <p:cNvPr id="1058" name="Oval 34"/>
            <p:cNvSpPr>
              <a:spLocks noChangeArrowheads="1"/>
            </p:cNvSpPr>
            <p:nvPr userDrawn="1"/>
          </p:nvSpPr>
          <p:spPr bwMode="auto">
            <a:xfrm>
              <a:off x="5064" y="984"/>
              <a:ext cx="528" cy="528"/>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57" name="Picture 33" descr="nws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88" y="1008"/>
              <a:ext cx="480" cy="480"/>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2400">
          <a:solidFill>
            <a:srgbClr val="FFFF00"/>
          </a:solidFill>
          <a:latin typeface="+mj-lt"/>
          <a:ea typeface="+mj-ea"/>
          <a:cs typeface="+mj-cs"/>
        </a:defRPr>
      </a:lvl1pPr>
      <a:lvl2pPr algn="r" rtl="0" fontAlgn="base">
        <a:spcBef>
          <a:spcPct val="0"/>
        </a:spcBef>
        <a:spcAft>
          <a:spcPct val="0"/>
        </a:spcAft>
        <a:defRPr sz="2400">
          <a:solidFill>
            <a:srgbClr val="FFFF00"/>
          </a:solidFill>
          <a:latin typeface="Helvetica" charset="0"/>
          <a:ea typeface="ＭＳ Ｐゴシック" charset="0"/>
        </a:defRPr>
      </a:lvl2pPr>
      <a:lvl3pPr algn="r" rtl="0" fontAlgn="base">
        <a:spcBef>
          <a:spcPct val="0"/>
        </a:spcBef>
        <a:spcAft>
          <a:spcPct val="0"/>
        </a:spcAft>
        <a:defRPr sz="2400">
          <a:solidFill>
            <a:srgbClr val="FFFF00"/>
          </a:solidFill>
          <a:latin typeface="Helvetica" charset="0"/>
          <a:ea typeface="ＭＳ Ｐゴシック" charset="0"/>
        </a:defRPr>
      </a:lvl3pPr>
      <a:lvl4pPr algn="r" rtl="0" fontAlgn="base">
        <a:spcBef>
          <a:spcPct val="0"/>
        </a:spcBef>
        <a:spcAft>
          <a:spcPct val="0"/>
        </a:spcAft>
        <a:defRPr sz="2400">
          <a:solidFill>
            <a:srgbClr val="FFFF00"/>
          </a:solidFill>
          <a:latin typeface="Helvetica" charset="0"/>
          <a:ea typeface="ＭＳ Ｐゴシック" charset="0"/>
        </a:defRPr>
      </a:lvl4pPr>
      <a:lvl5pPr algn="r" rtl="0" fontAlgn="base">
        <a:spcBef>
          <a:spcPct val="0"/>
        </a:spcBef>
        <a:spcAft>
          <a:spcPct val="0"/>
        </a:spcAft>
        <a:defRPr sz="2400">
          <a:solidFill>
            <a:srgbClr val="FFFF00"/>
          </a:solidFill>
          <a:latin typeface="Helvetica" charset="0"/>
          <a:ea typeface="ＭＳ Ｐゴシック" charset="0"/>
        </a:defRPr>
      </a:lvl5pPr>
      <a:lvl6pPr marL="457200" algn="r" rtl="0" fontAlgn="base">
        <a:spcBef>
          <a:spcPct val="0"/>
        </a:spcBef>
        <a:spcAft>
          <a:spcPct val="0"/>
        </a:spcAft>
        <a:defRPr sz="2400">
          <a:solidFill>
            <a:srgbClr val="FFFF00"/>
          </a:solidFill>
          <a:latin typeface="Helvetica" charset="0"/>
          <a:ea typeface="ＭＳ Ｐゴシック" charset="0"/>
        </a:defRPr>
      </a:lvl6pPr>
      <a:lvl7pPr marL="914400" algn="r" rtl="0" fontAlgn="base">
        <a:spcBef>
          <a:spcPct val="0"/>
        </a:spcBef>
        <a:spcAft>
          <a:spcPct val="0"/>
        </a:spcAft>
        <a:defRPr sz="2400">
          <a:solidFill>
            <a:srgbClr val="FFFF00"/>
          </a:solidFill>
          <a:latin typeface="Helvetica" charset="0"/>
          <a:ea typeface="ＭＳ Ｐゴシック" charset="0"/>
        </a:defRPr>
      </a:lvl7pPr>
      <a:lvl8pPr marL="1371600" algn="r" rtl="0" fontAlgn="base">
        <a:spcBef>
          <a:spcPct val="0"/>
        </a:spcBef>
        <a:spcAft>
          <a:spcPct val="0"/>
        </a:spcAft>
        <a:defRPr sz="2400">
          <a:solidFill>
            <a:srgbClr val="FFFF00"/>
          </a:solidFill>
          <a:latin typeface="Helvetica" charset="0"/>
          <a:ea typeface="ＭＳ Ｐゴシック" charset="0"/>
        </a:defRPr>
      </a:lvl8pPr>
      <a:lvl9pPr marL="1828800" algn="r" rtl="0" fontAlgn="base">
        <a:spcBef>
          <a:spcPct val="0"/>
        </a:spcBef>
        <a:spcAft>
          <a:spcPct val="0"/>
        </a:spcAft>
        <a:defRPr sz="2400">
          <a:solidFill>
            <a:srgbClr val="FFFF00"/>
          </a:solidFill>
          <a:latin typeface="Helvetica" charset="0"/>
          <a:ea typeface="ＭＳ Ｐゴシック" charset="0"/>
        </a:defRPr>
      </a:lvl9pPr>
    </p:titleStyle>
    <p:bodyStyle>
      <a:lvl1pPr marL="342900" indent="-342900" algn="ctr" rtl="0" fontAlgn="base">
        <a:spcBef>
          <a:spcPct val="20000"/>
        </a:spcBef>
        <a:spcAft>
          <a:spcPct val="0"/>
        </a:spcAft>
        <a:buClr>
          <a:schemeClr val="hlink"/>
        </a:buClr>
        <a:buSzPct val="80000"/>
        <a:buFont typeface="Wingdings" charset="0"/>
        <a:buChar char=" "/>
        <a:defRPr sz="2400">
          <a:solidFill>
            <a:srgbClr val="FFFF00"/>
          </a:solidFill>
          <a:latin typeface="+mn-lt"/>
          <a:ea typeface="+mn-ea"/>
          <a:cs typeface="+mn-cs"/>
        </a:defRPr>
      </a:lvl1pPr>
      <a:lvl2pPr marL="742950" indent="-285750" algn="l" rtl="0" fontAlgn="base">
        <a:spcBef>
          <a:spcPct val="20000"/>
        </a:spcBef>
        <a:spcAft>
          <a:spcPct val="0"/>
        </a:spcAft>
        <a:buClr>
          <a:srgbClr val="FF9933"/>
        </a:buClr>
        <a:buSzPct val="80000"/>
        <a:buFont typeface="Wingdings" charset="0"/>
        <a:buChar char="l"/>
        <a:defRPr sz="2000">
          <a:solidFill>
            <a:srgbClr val="FFFFCC"/>
          </a:solidFill>
          <a:latin typeface="+mn-lt"/>
          <a:ea typeface="+mn-ea"/>
        </a:defRPr>
      </a:lvl2pPr>
      <a:lvl3pPr marL="1143000" indent="-228600" algn="l" rtl="0" fontAlgn="base">
        <a:spcBef>
          <a:spcPct val="20000"/>
        </a:spcBef>
        <a:spcAft>
          <a:spcPct val="0"/>
        </a:spcAft>
        <a:buClr>
          <a:srgbClr val="66FF33"/>
        </a:buClr>
        <a:buSzPct val="80000"/>
        <a:buFont typeface="Wingdings 3" charset="0"/>
        <a:buChar char=""/>
        <a:defRPr sz="2000">
          <a:solidFill>
            <a:srgbClr val="FFFFCC"/>
          </a:solidFill>
          <a:latin typeface="+mn-lt"/>
          <a:ea typeface="+mn-ea"/>
        </a:defRPr>
      </a:lvl3pPr>
      <a:lvl4pPr marL="1600200" indent="-228600" algn="l" rtl="0" fontAlgn="base">
        <a:spcBef>
          <a:spcPct val="20000"/>
        </a:spcBef>
        <a:spcAft>
          <a:spcPct val="0"/>
        </a:spcAft>
        <a:buClr>
          <a:srgbClr val="00CCFF"/>
        </a:buClr>
        <a:buFont typeface="Wingdings 3" charset="0"/>
        <a:buChar char=""/>
        <a:defRPr sz="2000">
          <a:solidFill>
            <a:srgbClr val="FFFFCC"/>
          </a:solidFill>
          <a:latin typeface="+mn-lt"/>
          <a:ea typeface="+mn-ea"/>
        </a:defRPr>
      </a:lvl4pPr>
      <a:lvl5pPr marL="2057400" indent="-228600" algn="l" rtl="0" fontAlgn="base">
        <a:spcBef>
          <a:spcPct val="20000"/>
        </a:spcBef>
        <a:spcAft>
          <a:spcPct val="0"/>
        </a:spcAft>
        <a:buFont typeface="Times New Roman" charset="0"/>
        <a:buBlip>
          <a:blip r:embed="rId15"/>
        </a:buBlip>
        <a:defRPr sz="2000">
          <a:solidFill>
            <a:srgbClr val="FFFFCC"/>
          </a:solidFill>
          <a:latin typeface="+mn-lt"/>
          <a:ea typeface="+mn-ea"/>
        </a:defRPr>
      </a:lvl5pPr>
      <a:lvl6pPr marL="2514600" indent="-228600" algn="l" rtl="0" fontAlgn="base">
        <a:spcBef>
          <a:spcPct val="20000"/>
        </a:spcBef>
        <a:spcAft>
          <a:spcPct val="0"/>
        </a:spcAft>
        <a:buFont typeface="Times New Roman" charset="0"/>
        <a:buBlip>
          <a:blip r:embed="rId15"/>
        </a:buBlip>
        <a:defRPr sz="2000">
          <a:solidFill>
            <a:srgbClr val="FFFFCC"/>
          </a:solidFill>
          <a:latin typeface="+mn-lt"/>
          <a:ea typeface="+mn-ea"/>
        </a:defRPr>
      </a:lvl6pPr>
      <a:lvl7pPr marL="2971800" indent="-228600" algn="l" rtl="0" fontAlgn="base">
        <a:spcBef>
          <a:spcPct val="20000"/>
        </a:spcBef>
        <a:spcAft>
          <a:spcPct val="0"/>
        </a:spcAft>
        <a:buFont typeface="Times New Roman" charset="0"/>
        <a:buBlip>
          <a:blip r:embed="rId15"/>
        </a:buBlip>
        <a:defRPr sz="2000">
          <a:solidFill>
            <a:srgbClr val="FFFFCC"/>
          </a:solidFill>
          <a:latin typeface="+mn-lt"/>
          <a:ea typeface="+mn-ea"/>
        </a:defRPr>
      </a:lvl7pPr>
      <a:lvl8pPr marL="3429000" indent="-228600" algn="l" rtl="0" fontAlgn="base">
        <a:spcBef>
          <a:spcPct val="20000"/>
        </a:spcBef>
        <a:spcAft>
          <a:spcPct val="0"/>
        </a:spcAft>
        <a:buFont typeface="Times New Roman" charset="0"/>
        <a:buBlip>
          <a:blip r:embed="rId15"/>
        </a:buBlip>
        <a:defRPr sz="2000">
          <a:solidFill>
            <a:srgbClr val="FFFFCC"/>
          </a:solidFill>
          <a:latin typeface="+mn-lt"/>
          <a:ea typeface="+mn-ea"/>
        </a:defRPr>
      </a:lvl8pPr>
      <a:lvl9pPr marL="3886200" indent="-228600" algn="l" rtl="0" fontAlgn="base">
        <a:spcBef>
          <a:spcPct val="20000"/>
        </a:spcBef>
        <a:spcAft>
          <a:spcPct val="0"/>
        </a:spcAft>
        <a:buFont typeface="Times New Roman" charset="0"/>
        <a:buBlip>
          <a:blip r:embed="rId15"/>
        </a:buBlip>
        <a:defRPr sz="2000">
          <a:solidFill>
            <a:srgbClr val="FFFFCC"/>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srl.noaa.gov/psd/people/tom.hamill/Reforecast-config-recommendations-whitepaper.pptx" TargetMode="External"/><Relationship Id="rId2" Type="http://schemas.openxmlformats.org/officeDocument/2006/relationships/hyperlink" Target="http://www.esrl.noaa.gov/psd/people/tom.hamill/White-paper-reforecast-configuration.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srl.noaa.gov/psd/forecasts/reforecast2/analogs/index.html" TargetMode="External"/><Relationship Id="rId7" Type="http://schemas.openxmlformats.org/officeDocument/2006/relationships/hyperlink" Target="http://ssd.wrh.noaa.gov/satable/" TargetMode="External"/><Relationship Id="rId2" Type="http://schemas.openxmlformats.org/officeDocument/2006/relationships/hyperlink" Target="http://www.esrl.noaa.gov/psd/forecasts/reforecast2/probabilities/index.html" TargetMode="External"/><Relationship Id="rId1" Type="http://schemas.openxmlformats.org/officeDocument/2006/relationships/slideLayout" Target="../slideLayouts/slideLayout2.xml"/><Relationship Id="rId6" Type="http://schemas.openxmlformats.org/officeDocument/2006/relationships/hyperlink" Target="http://www.esrl.noaa.gov/psd/forecasts/reforecast2/tornado/index.html" TargetMode="External"/><Relationship Id="rId5" Type="http://schemas.openxmlformats.org/officeDocument/2006/relationships/hyperlink" Target="https://drive.google.com/a/noaa.gov/file/d/0B9dAMg2-6U-7Ymg2Z2czNHVnMGM/view?usp=sharing" TargetMode="External"/><Relationship Id="rId4" Type="http://schemas.openxmlformats.org/officeDocument/2006/relationships/hyperlink" Target="http://www.esrl.noaa.gov/psd/forecasts/reforecast2/ccpa/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55" name="Group 19"/>
          <p:cNvGrpSpPr>
            <a:grpSpLocks/>
          </p:cNvGrpSpPr>
          <p:nvPr/>
        </p:nvGrpSpPr>
        <p:grpSpPr bwMode="auto">
          <a:xfrm>
            <a:off x="6537325" y="4879975"/>
            <a:ext cx="2362200" cy="1501775"/>
            <a:chOff x="4118" y="3074"/>
            <a:chExt cx="1488" cy="946"/>
          </a:xfrm>
        </p:grpSpPr>
        <p:sp>
          <p:nvSpPr>
            <p:cNvPr id="14354" name="Oval 18"/>
            <p:cNvSpPr>
              <a:spLocks noChangeArrowheads="1"/>
            </p:cNvSpPr>
            <p:nvPr/>
          </p:nvSpPr>
          <p:spPr bwMode="auto">
            <a:xfrm>
              <a:off x="4118" y="3074"/>
              <a:ext cx="1488" cy="946"/>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4350" name="Picture 14" descr="nce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3" y="3131"/>
              <a:ext cx="1405" cy="817"/>
            </a:xfrm>
            <a:prstGeom prst="rect">
              <a:avLst/>
            </a:prstGeom>
            <a:noFill/>
            <a:extLst>
              <a:ext uri="{909E8E84-426E-40DD-AFC4-6F175D3DCCD1}">
                <a14:hiddenFill xmlns:a14="http://schemas.microsoft.com/office/drawing/2010/main">
                  <a:solidFill>
                    <a:srgbClr val="FFFFFF"/>
                  </a:solidFill>
                </a14:hiddenFill>
              </a:ext>
            </a:extLst>
          </p:spPr>
        </p:pic>
      </p:grpSp>
      <p:sp>
        <p:nvSpPr>
          <p:cNvPr id="14346" name="Rectangle 10"/>
          <p:cNvSpPr>
            <a:spLocks noGrp="1" noChangeArrowheads="1"/>
          </p:cNvSpPr>
          <p:nvPr>
            <p:ph type="ctrTitle"/>
          </p:nvPr>
        </p:nvSpPr>
        <p:spPr>
          <a:xfrm>
            <a:off x="685800" y="990600"/>
            <a:ext cx="7772400" cy="1600200"/>
          </a:xfrm>
        </p:spPr>
        <p:txBody>
          <a:bodyPr anchor="b" anchorCtr="1"/>
          <a:lstStyle/>
          <a:p>
            <a:pPr algn="ctr"/>
            <a:r>
              <a:rPr lang="en-US" sz="3200" dirty="0" smtClean="0"/>
              <a:t>Unifying the global suite</a:t>
            </a:r>
            <a:endParaRPr lang="en-US" sz="3200" dirty="0"/>
          </a:p>
        </p:txBody>
      </p:sp>
      <p:sp>
        <p:nvSpPr>
          <p:cNvPr id="14347" name="Rectangle 11"/>
          <p:cNvSpPr>
            <a:spLocks noGrp="1" noChangeArrowheads="1"/>
          </p:cNvSpPr>
          <p:nvPr>
            <p:ph type="subTitle" idx="1"/>
          </p:nvPr>
        </p:nvSpPr>
        <p:spPr>
          <a:xfrm>
            <a:off x="1371600" y="2667000"/>
            <a:ext cx="6400800" cy="1676400"/>
          </a:xfrm>
        </p:spPr>
        <p:txBody>
          <a:bodyPr/>
          <a:lstStyle/>
          <a:p>
            <a:r>
              <a:rPr lang="en-US" sz="2000" dirty="0" smtClean="0"/>
              <a:t>Coupled modeling</a:t>
            </a:r>
          </a:p>
          <a:p>
            <a:r>
              <a:rPr lang="en-US" sz="2000" dirty="0" smtClean="0"/>
              <a:t>Reanalysis and reforecast</a:t>
            </a:r>
          </a:p>
          <a:p>
            <a:endParaRPr lang="en-US" sz="2000" dirty="0"/>
          </a:p>
          <a:p>
            <a:r>
              <a:rPr lang="en-US" sz="2000" dirty="0"/>
              <a:t>Hendrik Tolman, Tom Hamill, </a:t>
            </a:r>
          </a:p>
          <a:p>
            <a:r>
              <a:rPr lang="en-US" sz="2000" dirty="0" err="1"/>
              <a:t>Yuejian</a:t>
            </a:r>
            <a:r>
              <a:rPr lang="en-US" sz="2000" dirty="0"/>
              <a:t> Zhu, </a:t>
            </a:r>
            <a:r>
              <a:rPr lang="en-US" sz="2000" dirty="0" err="1"/>
              <a:t>Suru</a:t>
            </a:r>
            <a:r>
              <a:rPr lang="en-US" sz="2000" dirty="0"/>
              <a:t> </a:t>
            </a:r>
            <a:r>
              <a:rPr lang="en-US" sz="2000" dirty="0" err="1"/>
              <a:t>Saha</a:t>
            </a:r>
            <a:endParaRPr lang="en-US" sz="2000" dirty="0"/>
          </a:p>
          <a:p>
            <a:endParaRPr lang="en-US" sz="2000" dirty="0"/>
          </a:p>
        </p:txBody>
      </p:sp>
      <p:sp>
        <p:nvSpPr>
          <p:cNvPr id="14348" name="Rectangle 12"/>
          <p:cNvSpPr>
            <a:spLocks noChangeArrowheads="1"/>
          </p:cNvSpPr>
          <p:nvPr/>
        </p:nvSpPr>
        <p:spPr bwMode="auto">
          <a:xfrm>
            <a:off x="1143000" y="2590800"/>
            <a:ext cx="6858000" cy="76200"/>
          </a:xfrm>
          <a:prstGeom prst="rect">
            <a:avLst/>
          </a:prstGeom>
          <a:solidFill>
            <a:srgbClr val="00FFFF"/>
          </a:solidFill>
          <a:ln w="317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models</a:t>
            </a:r>
            <a:endParaRPr lang="en-US" dirty="0"/>
          </a:p>
        </p:txBody>
      </p:sp>
      <p:sp>
        <p:nvSpPr>
          <p:cNvPr id="3" name="Content Placeholder 2"/>
          <p:cNvSpPr>
            <a:spLocks noGrp="1"/>
          </p:cNvSpPr>
          <p:nvPr>
            <p:ph idx="1"/>
          </p:nvPr>
        </p:nvSpPr>
        <p:spPr/>
        <p:txBody>
          <a:bodyPr/>
          <a:lstStyle/>
          <a:p>
            <a:r>
              <a:rPr lang="en-US" dirty="0" smtClean="0"/>
              <a:t>Specific for global models:</a:t>
            </a:r>
          </a:p>
          <a:p>
            <a:pPr lvl="1"/>
            <a:r>
              <a:rPr lang="en-US" dirty="0" smtClean="0"/>
              <a:t>GFS in December, minimize retrospectives needed downstream (HWRF).</a:t>
            </a:r>
          </a:p>
          <a:p>
            <a:pPr lvl="1"/>
            <a:r>
              <a:rPr lang="en-US" dirty="0" smtClean="0"/>
              <a:t>Tentative “schedule”</a:t>
            </a:r>
          </a:p>
          <a:p>
            <a:pPr lvl="2"/>
            <a:r>
              <a:rPr lang="en-US" dirty="0" smtClean="0"/>
              <a:t>TB Discussed</a:t>
            </a:r>
          </a:p>
          <a:p>
            <a:pPr lvl="2"/>
            <a:r>
              <a:rPr lang="en-US" dirty="0" smtClean="0"/>
              <a:t>TB Determined</a:t>
            </a:r>
            <a:endParaRPr lang="en-US" dirty="0"/>
          </a:p>
          <a:p>
            <a:pPr lvl="1"/>
            <a:endParaRPr lang="en-US" dirty="0" smtClean="0"/>
          </a:p>
          <a:p>
            <a:pPr lvl="1"/>
            <a:endParaRPr lang="en-US" dirty="0"/>
          </a:p>
          <a:p>
            <a:pPr lvl="1"/>
            <a:r>
              <a:rPr lang="en-US" dirty="0" smtClean="0"/>
              <a:t>Ideally, we continuously reanalyze and reforecast.</a:t>
            </a:r>
          </a:p>
          <a:p>
            <a:pPr lvl="1"/>
            <a:endParaRPr lang="en-US" dirty="0" smtClean="0"/>
          </a:p>
          <a:p>
            <a:pPr lvl="1"/>
            <a:r>
              <a:rPr lang="en-US" dirty="0" smtClean="0"/>
              <a:t>Additional considerations</a:t>
            </a:r>
          </a:p>
          <a:p>
            <a:pPr lvl="2"/>
            <a:r>
              <a:rPr lang="en-US" dirty="0" smtClean="0"/>
              <a:t>What are the target products of the three applications?</a:t>
            </a:r>
          </a:p>
          <a:p>
            <a:pPr lvl="2"/>
            <a:r>
              <a:rPr lang="en-US" dirty="0" smtClean="0"/>
              <a:t>All coupled and ensemble based?</a:t>
            </a:r>
            <a:endParaRPr lang="en-US" dirty="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02083865"/>
              </p:ext>
            </p:extLst>
          </p:nvPr>
        </p:nvGraphicFramePr>
        <p:xfrm>
          <a:off x="4495801" y="1905000"/>
          <a:ext cx="4495799" cy="1752600"/>
        </p:xfrm>
        <a:graphic>
          <a:graphicData uri="http://schemas.openxmlformats.org/drawingml/2006/table">
            <a:tbl>
              <a:tblPr firstRow="1" bandRow="1">
                <a:tableStyleId>{5C22544A-7EE6-4342-B048-85BDC9FD1C3A}</a:tableStyleId>
              </a:tblPr>
              <a:tblGrid>
                <a:gridCol w="1142999"/>
                <a:gridCol w="1219200"/>
                <a:gridCol w="2133600"/>
              </a:tblGrid>
              <a:tr h="370840">
                <a:tc>
                  <a:txBody>
                    <a:bodyPr/>
                    <a:lstStyle/>
                    <a:p>
                      <a:pPr algn="ctr"/>
                      <a:endParaRPr lang="en-US" dirty="0"/>
                    </a:p>
                  </a:txBody>
                  <a:tcPr/>
                </a:tc>
                <a:tc>
                  <a:txBody>
                    <a:bodyPr/>
                    <a:lstStyle/>
                    <a:p>
                      <a:pPr algn="ctr"/>
                      <a:r>
                        <a:rPr lang="en-US" dirty="0" smtClean="0"/>
                        <a:t>Update</a:t>
                      </a:r>
                    </a:p>
                    <a:p>
                      <a:pPr algn="ctr"/>
                      <a:r>
                        <a:rPr lang="en-US" dirty="0" smtClean="0"/>
                        <a:t>Cycle (y)</a:t>
                      </a:r>
                      <a:endParaRPr lang="en-US" dirty="0"/>
                    </a:p>
                  </a:txBody>
                  <a:tcPr/>
                </a:tc>
                <a:tc>
                  <a:txBody>
                    <a:bodyPr/>
                    <a:lstStyle/>
                    <a:p>
                      <a:pPr algn="ctr"/>
                      <a:r>
                        <a:rPr lang="en-US" dirty="0" smtClean="0"/>
                        <a:t>Reanalysis /</a:t>
                      </a:r>
                    </a:p>
                    <a:p>
                      <a:pPr algn="ctr"/>
                      <a:r>
                        <a:rPr lang="en-US" dirty="0" smtClean="0"/>
                        <a:t>reforecast</a:t>
                      </a:r>
                      <a:endParaRPr lang="en-US" dirty="0"/>
                    </a:p>
                  </a:txBody>
                  <a:tcPr/>
                </a:tc>
              </a:tr>
              <a:tr h="370840">
                <a:tc>
                  <a:txBody>
                    <a:bodyPr/>
                    <a:lstStyle/>
                    <a:p>
                      <a:pPr algn="ctr"/>
                      <a:r>
                        <a:rPr lang="en-US" dirty="0" smtClean="0"/>
                        <a:t>“GFS”</a:t>
                      </a:r>
                      <a:endParaRPr lang="en-US" dirty="0"/>
                    </a:p>
                  </a:txBody>
                  <a:tcPr/>
                </a:tc>
                <a:tc>
                  <a:txBody>
                    <a:bodyPr/>
                    <a:lstStyle/>
                    <a:p>
                      <a:pPr algn="ctr"/>
                      <a:r>
                        <a:rPr lang="en-US" dirty="0" smtClean="0"/>
                        <a:t>1</a:t>
                      </a:r>
                      <a:endParaRPr lang="en-US" dirty="0"/>
                    </a:p>
                  </a:txBody>
                  <a:tcPr/>
                </a:tc>
                <a:tc>
                  <a:txBody>
                    <a:bodyPr/>
                    <a:lstStyle/>
                    <a:p>
                      <a:pPr algn="ctr"/>
                      <a:r>
                        <a:rPr lang="en-US" dirty="0" smtClean="0"/>
                        <a:t>2-4 year</a:t>
                      </a:r>
                      <a:endParaRPr lang="en-US" dirty="0"/>
                    </a:p>
                  </a:txBody>
                  <a:tcPr/>
                </a:tc>
              </a:tr>
              <a:tr h="370840">
                <a:tc>
                  <a:txBody>
                    <a:bodyPr/>
                    <a:lstStyle/>
                    <a:p>
                      <a:pPr algn="ctr"/>
                      <a:r>
                        <a:rPr lang="en-US" dirty="0" smtClean="0"/>
                        <a:t>“GEFS”</a:t>
                      </a:r>
                      <a:endParaRPr lang="en-US" dirty="0"/>
                    </a:p>
                  </a:txBody>
                  <a:tcPr/>
                </a:tc>
                <a:tc>
                  <a:txBody>
                    <a:bodyPr/>
                    <a:lstStyle/>
                    <a:p>
                      <a:pPr algn="ctr"/>
                      <a:r>
                        <a:rPr lang="en-US" dirty="0" smtClean="0"/>
                        <a:t>2</a:t>
                      </a:r>
                      <a:endParaRPr lang="en-US" dirty="0"/>
                    </a:p>
                  </a:txBody>
                  <a:tcPr/>
                </a:tc>
                <a:tc>
                  <a:txBody>
                    <a:bodyPr/>
                    <a:lstStyle/>
                    <a:p>
                      <a:pPr algn="ctr"/>
                      <a:r>
                        <a:rPr lang="en-US" dirty="0" smtClean="0"/>
                        <a:t>From</a:t>
                      </a:r>
                      <a:r>
                        <a:rPr lang="en-US" baseline="0" dirty="0" smtClean="0"/>
                        <a:t> 1999 / 20y</a:t>
                      </a:r>
                      <a:endParaRPr lang="en-US" dirty="0"/>
                    </a:p>
                  </a:txBody>
                  <a:tcPr/>
                </a:tc>
              </a:tr>
              <a:tr h="370840">
                <a:tc>
                  <a:txBody>
                    <a:bodyPr/>
                    <a:lstStyle/>
                    <a:p>
                      <a:pPr algn="ctr"/>
                      <a:r>
                        <a:rPr lang="en-US" dirty="0" smtClean="0"/>
                        <a:t>“CFS”</a:t>
                      </a:r>
                      <a:endParaRPr lang="en-US" dirty="0"/>
                    </a:p>
                  </a:txBody>
                  <a:tcPr/>
                </a:tc>
                <a:tc>
                  <a:txBody>
                    <a:bodyPr/>
                    <a:lstStyle/>
                    <a:p>
                      <a:pPr algn="ctr"/>
                      <a:r>
                        <a:rPr lang="en-US" dirty="0" smtClean="0"/>
                        <a:t>4</a:t>
                      </a:r>
                      <a:endParaRPr lang="en-US" dirty="0"/>
                    </a:p>
                  </a:txBody>
                  <a:tcPr/>
                </a:tc>
                <a:tc>
                  <a:txBody>
                    <a:bodyPr/>
                    <a:lstStyle/>
                    <a:p>
                      <a:pPr algn="ctr"/>
                      <a:r>
                        <a:rPr lang="en-US" dirty="0" smtClean="0"/>
                        <a:t>From 1979</a:t>
                      </a:r>
                      <a:endParaRPr lang="en-US" dirty="0"/>
                    </a:p>
                  </a:txBody>
                  <a:tcPr/>
                </a:tc>
              </a:tr>
            </a:tbl>
          </a:graphicData>
        </a:graphic>
      </p:graphicFrame>
    </p:spTree>
    <p:extLst>
      <p:ext uri="{BB962C8B-B14F-4D97-AF65-F5344CB8AC3E}">
        <p14:creationId xmlns:p14="http://schemas.microsoft.com/office/powerpoint/2010/main" val="1370565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WordArt 2"/>
          <p:cNvSpPr>
            <a:spLocks noChangeArrowheads="1" noChangeShapeType="1" noTextEdit="1"/>
          </p:cNvSpPr>
          <p:nvPr/>
        </p:nvSpPr>
        <p:spPr bwMode="auto">
          <a:xfrm>
            <a:off x="1600200" y="1828800"/>
            <a:ext cx="6324600" cy="34290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r>
              <a:rPr lang="en-US" sz="3600" kern="10" dirty="0" smtClean="0">
                <a:ln w="9525">
                  <a:round/>
                  <a:headEnd/>
                  <a:tailEnd/>
                </a:ln>
                <a:gradFill rotWithShape="0">
                  <a:gsLst>
                    <a:gs pos="0">
                      <a:schemeClr val="folHlink"/>
                    </a:gs>
                    <a:gs pos="50000">
                      <a:srgbClr val="FFFFFF"/>
                    </a:gs>
                    <a:gs pos="100000">
                      <a:schemeClr val="folHlink"/>
                    </a:gs>
                  </a:gsLst>
                  <a:lin ang="2700000" scaled="1"/>
                </a:gradFill>
                <a:latin typeface="Impact"/>
                <a:ea typeface="Impact"/>
                <a:cs typeface="Impact"/>
              </a:rPr>
              <a:t>Time to discuss!</a:t>
            </a:r>
            <a:endParaRPr lang="en-US" sz="3600" kern="10" dirty="0">
              <a:ln w="9525">
                <a:round/>
                <a:headEnd/>
                <a:tailEnd/>
              </a:ln>
              <a:gradFill rotWithShape="0">
                <a:gsLst>
                  <a:gs pos="0">
                    <a:schemeClr val="folHlink"/>
                  </a:gs>
                  <a:gs pos="50000">
                    <a:srgbClr val="FFFFFF"/>
                  </a:gs>
                  <a:gs pos="100000">
                    <a:schemeClr val="folHlink"/>
                  </a:gs>
                </a:gsLst>
                <a:lin ang="2700000" scaled="1"/>
              </a:gradFill>
              <a:latin typeface="Impact"/>
              <a:ea typeface="Impact"/>
              <a:cs typeface="Impact"/>
            </a:endParaRPr>
          </a:p>
        </p:txBody>
      </p:sp>
    </p:spTree>
    <p:extLst>
      <p:ext uri="{BB962C8B-B14F-4D97-AF65-F5344CB8AC3E}">
        <p14:creationId xmlns:p14="http://schemas.microsoft.com/office/powerpoint/2010/main" val="1812098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0" y="2209800"/>
            <a:ext cx="4495800" cy="707886"/>
          </a:xfrm>
          <a:prstGeom prst="rect">
            <a:avLst/>
          </a:prstGeom>
          <a:noFill/>
        </p:spPr>
        <p:txBody>
          <a:bodyPr wrap="square" rtlCol="0">
            <a:spAutoFit/>
          </a:bodyPr>
          <a:lstStyle/>
          <a:p>
            <a:pPr algn="ctr"/>
            <a:r>
              <a:rPr lang="en-US" sz="4000" dirty="0" smtClean="0">
                <a:solidFill>
                  <a:srgbClr val="FFFF00"/>
                </a:solidFill>
                <a:latin typeface="+mj-lt"/>
              </a:rPr>
              <a:t>Backup slides</a:t>
            </a:r>
            <a:endParaRPr lang="en-US" sz="4000" dirty="0">
              <a:solidFill>
                <a:srgbClr val="FFFF00"/>
              </a:solidFill>
              <a:latin typeface="+mj-lt"/>
            </a:endParaRPr>
          </a:p>
        </p:txBody>
      </p:sp>
    </p:spTree>
    <p:extLst>
      <p:ext uri="{BB962C8B-B14F-4D97-AF65-F5344CB8AC3E}">
        <p14:creationId xmlns:p14="http://schemas.microsoft.com/office/powerpoint/2010/main" val="280544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CPC 8-14 day </a:t>
            </a:r>
            <a:br>
              <a:rPr lang="en-US" dirty="0" smtClean="0"/>
            </a:br>
            <a:r>
              <a:rPr lang="en-US" dirty="0" smtClean="0"/>
              <a:t>forecast products</a:t>
            </a:r>
            <a:endParaRPr lang="en-US" dirty="0"/>
          </a:p>
        </p:txBody>
      </p:sp>
      <p:pic>
        <p:nvPicPr>
          <p:cNvPr id="4" name="Picture 3" descr="Screen Shot 2014-11-25 at 9.14.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0649"/>
            <a:ext cx="9144000" cy="5497351"/>
          </a:xfrm>
          <a:prstGeom prst="rect">
            <a:avLst/>
          </a:prstGeom>
        </p:spPr>
      </p:pic>
    </p:spTree>
    <p:extLst>
      <p:ext uri="{BB962C8B-B14F-4D97-AF65-F5344CB8AC3E}">
        <p14:creationId xmlns:p14="http://schemas.microsoft.com/office/powerpoint/2010/main" val="1975503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8-14 day T</a:t>
            </a:r>
            <a:r>
              <a:rPr lang="en-US" baseline="-25000" dirty="0" smtClean="0"/>
              <a:t>2m</a:t>
            </a:r>
            <a:r>
              <a:rPr lang="en-US" dirty="0" smtClean="0"/>
              <a:t> forecast</a:t>
            </a:r>
            <a:endParaRPr lang="en-US" dirty="0"/>
          </a:p>
        </p:txBody>
      </p:sp>
      <p:pic>
        <p:nvPicPr>
          <p:cNvPr id="4" name="Picture 3"/>
          <p:cNvPicPr>
            <a:picLocks noChangeAspect="1"/>
          </p:cNvPicPr>
          <p:nvPr/>
        </p:nvPicPr>
        <p:blipFill>
          <a:blip r:embed="rId2"/>
          <a:stretch>
            <a:fillRect/>
          </a:stretch>
        </p:blipFill>
        <p:spPr>
          <a:xfrm>
            <a:off x="1" y="1417638"/>
            <a:ext cx="4472880" cy="4771072"/>
          </a:xfrm>
          <a:prstGeom prst="rect">
            <a:avLst/>
          </a:prstGeom>
        </p:spPr>
      </p:pic>
      <p:pic>
        <p:nvPicPr>
          <p:cNvPr id="5" name="Picture 4"/>
          <p:cNvPicPr>
            <a:picLocks noChangeAspect="1"/>
          </p:cNvPicPr>
          <p:nvPr/>
        </p:nvPicPr>
        <p:blipFill>
          <a:blip r:embed="rId3"/>
          <a:stretch>
            <a:fillRect/>
          </a:stretch>
        </p:blipFill>
        <p:spPr>
          <a:xfrm>
            <a:off x="4671120" y="1417638"/>
            <a:ext cx="4472880" cy="4771072"/>
          </a:xfrm>
          <a:prstGeom prst="rect">
            <a:avLst/>
          </a:prstGeom>
        </p:spPr>
      </p:pic>
    </p:spTree>
    <p:extLst>
      <p:ext uri="{BB962C8B-B14F-4D97-AF65-F5344CB8AC3E}">
        <p14:creationId xmlns:p14="http://schemas.microsoft.com/office/powerpoint/2010/main" val="2192684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Precipitation forecast products for WPC</a:t>
            </a:r>
            <a:endParaRPr lang="en-US" dirty="0"/>
          </a:p>
        </p:txBody>
      </p:sp>
      <p:pic>
        <p:nvPicPr>
          <p:cNvPr id="6" name="Picture 5" descr="precip_ani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30" y="914400"/>
            <a:ext cx="7647570" cy="5523245"/>
          </a:xfrm>
          <a:prstGeom prst="rect">
            <a:avLst/>
          </a:prstGeom>
        </p:spPr>
      </p:pic>
    </p:spTree>
    <p:extLst>
      <p:ext uri="{BB962C8B-B14F-4D97-AF65-F5344CB8AC3E}">
        <p14:creationId xmlns:p14="http://schemas.microsoft.com/office/powerpoint/2010/main" val="2635706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Calibrated tornado forecasts</a:t>
            </a:r>
            <a:endParaRPr lang="en-US" dirty="0"/>
          </a:p>
        </p:txBody>
      </p:sp>
      <p:sp>
        <p:nvSpPr>
          <p:cNvPr id="6" name="Slide Number Placeholder 5"/>
          <p:cNvSpPr>
            <a:spLocks noGrp="1"/>
          </p:cNvSpPr>
          <p:nvPr>
            <p:ph type="sldNum" sz="quarter" idx="4294967295"/>
          </p:nvPr>
        </p:nvSpPr>
        <p:spPr>
          <a:xfrm>
            <a:off x="7010400" y="6356350"/>
            <a:ext cx="2133600" cy="365125"/>
          </a:xfrm>
          <a:prstGeom prst="rect">
            <a:avLst/>
          </a:prstGeom>
        </p:spPr>
        <p:txBody>
          <a:bodyPr/>
          <a:lstStyle/>
          <a:p>
            <a:fld id="{6C8A1843-D69F-0E44-A419-057155318381}" type="slidenum">
              <a:rPr lang="en-US" smtClean="0"/>
              <a:t>16</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1151422"/>
            <a:ext cx="5104751" cy="4743691"/>
          </a:xfrm>
          <a:prstGeom prst="rect">
            <a:avLst/>
          </a:prstGeom>
        </p:spPr>
      </p:pic>
      <p:sp>
        <p:nvSpPr>
          <p:cNvPr id="5" name="TextBox 4"/>
          <p:cNvSpPr txBox="1"/>
          <p:nvPr/>
        </p:nvSpPr>
        <p:spPr>
          <a:xfrm>
            <a:off x="5486400" y="1143000"/>
            <a:ext cx="3415695" cy="4401205"/>
          </a:xfrm>
          <a:prstGeom prst="rect">
            <a:avLst/>
          </a:prstGeom>
          <a:noFill/>
        </p:spPr>
        <p:txBody>
          <a:bodyPr wrap="square" rtlCol="0">
            <a:spAutoFit/>
          </a:bodyPr>
          <a:lstStyle/>
          <a:p>
            <a:r>
              <a:rPr lang="en-US" sz="2000" dirty="0">
                <a:solidFill>
                  <a:srgbClr val="FFFFCC"/>
                </a:solidFill>
                <a:latin typeface="+mj-lt"/>
              </a:rPr>
              <a:t>Objective tornado probabilities for the period 12 UTC 27 April 2011 to 12 UTC 28 April 2011 for forecasts initialized 6 days earlier, based on a reforecast analog </a:t>
            </a:r>
            <a:r>
              <a:rPr lang="en-US" sz="2000" dirty="0" smtClean="0">
                <a:solidFill>
                  <a:srgbClr val="FFFFCC"/>
                </a:solidFill>
                <a:latin typeface="+mj-lt"/>
              </a:rPr>
              <a:t>procedure </a:t>
            </a:r>
          </a:p>
          <a:p>
            <a:r>
              <a:rPr lang="en-US" sz="2000" dirty="0" smtClean="0">
                <a:solidFill>
                  <a:srgbClr val="FFFFCC"/>
                </a:solidFill>
                <a:latin typeface="+mj-lt"/>
              </a:rPr>
              <a:t>(Tuscaloosa outbreak).  </a:t>
            </a:r>
            <a:r>
              <a:rPr lang="en-US" sz="2000" dirty="0">
                <a:solidFill>
                  <a:srgbClr val="FFFFCC"/>
                </a:solidFill>
                <a:latin typeface="+mj-lt"/>
              </a:rPr>
              <a:t>Observed tornado locations are shown with the grey inverted triangles.</a:t>
            </a:r>
          </a:p>
          <a:p>
            <a:r>
              <a:rPr lang="en-US" sz="2000" dirty="0">
                <a:solidFill>
                  <a:srgbClr val="FFFFCC"/>
                </a:solidFill>
                <a:latin typeface="+mj-lt"/>
              </a:rPr>
              <a:t> </a:t>
            </a:r>
          </a:p>
          <a:p>
            <a:r>
              <a:rPr lang="en-US" sz="2000" dirty="0" smtClean="0">
                <a:solidFill>
                  <a:srgbClr val="FFFFCC"/>
                </a:solidFill>
                <a:latin typeface="+mj-lt"/>
              </a:rPr>
              <a:t>c/o Francisco Alvarez, ESRL/GSD.</a:t>
            </a:r>
            <a:endParaRPr lang="en-US" sz="2000" dirty="0">
              <a:solidFill>
                <a:srgbClr val="FFFFCC"/>
              </a:solidFill>
              <a:latin typeface="+mj-lt"/>
            </a:endParaRPr>
          </a:p>
        </p:txBody>
      </p:sp>
    </p:spTree>
    <p:extLst>
      <p:ext uri="{BB962C8B-B14F-4D97-AF65-F5344CB8AC3E}">
        <p14:creationId xmlns:p14="http://schemas.microsoft.com/office/powerpoint/2010/main" val="296045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t>
            </a:r>
            <a:r>
              <a:rPr lang="en-US" dirty="0" smtClean="0"/>
              <a:t>ecommendations</a:t>
            </a:r>
            <a:endParaRPr lang="en-US" dirty="0"/>
          </a:p>
        </p:txBody>
      </p:sp>
      <p:sp>
        <p:nvSpPr>
          <p:cNvPr id="3" name="Content Placeholder 2"/>
          <p:cNvSpPr>
            <a:spLocks noGrp="1"/>
          </p:cNvSpPr>
          <p:nvPr>
            <p:ph idx="1"/>
          </p:nvPr>
        </p:nvSpPr>
        <p:spPr/>
        <p:txBody>
          <a:bodyPr>
            <a:normAutofit/>
          </a:bodyPr>
          <a:lstStyle/>
          <a:p>
            <a:r>
              <a:rPr lang="en-US" dirty="0" smtClean="0"/>
              <a:t>Recommendations of whitepaper</a:t>
            </a:r>
          </a:p>
          <a:p>
            <a:endParaRPr lang="en-US" dirty="0" smtClean="0"/>
          </a:p>
          <a:p>
            <a:pPr lvl="1"/>
            <a:r>
              <a:rPr lang="en-US" dirty="0" smtClean="0"/>
              <a:t>Continue real-time forecasts of 2012 GEFS till replacement reforecasts ready given 30-year, 11 member daily reforecasts exist for this version.</a:t>
            </a:r>
          </a:p>
          <a:p>
            <a:pPr lvl="1"/>
            <a:r>
              <a:rPr lang="en-US" dirty="0" smtClean="0"/>
              <a:t>Begin preparations for next-gen reanalysis.</a:t>
            </a:r>
          </a:p>
          <a:p>
            <a:pPr lvl="1"/>
            <a:r>
              <a:rPr lang="en-US" dirty="0" smtClean="0"/>
              <a:t>Suggested reforecast configuration:</a:t>
            </a:r>
          </a:p>
          <a:p>
            <a:pPr lvl="2"/>
            <a:r>
              <a:rPr lang="en-US" dirty="0" smtClean="0"/>
              <a:t>20 years, 5 members, 2x daily, every 5</a:t>
            </a:r>
            <a:r>
              <a:rPr lang="en-US" baseline="30000" dirty="0" smtClean="0"/>
              <a:t>th</a:t>
            </a:r>
            <a:r>
              <a:rPr lang="en-US" dirty="0" smtClean="0"/>
              <a:t> day, for 00 and 12 UTC cycle.  Adds 50% to GEFS compute.</a:t>
            </a:r>
          </a:p>
          <a:p>
            <a:pPr lvl="1"/>
            <a:r>
              <a:rPr lang="en-US" dirty="0" smtClean="0"/>
              <a:t>Provide 2 years of daily retro GFS forecasts also</a:t>
            </a:r>
          </a:p>
          <a:p>
            <a:pPr lvl="1"/>
            <a:r>
              <a:rPr lang="en-US" dirty="0" smtClean="0"/>
              <a:t>Provide high-quality retrospective surface analyses with upgraded RTMA to support post-processing.</a:t>
            </a:r>
          </a:p>
          <a:p>
            <a:endParaRPr lang="en-US" dirty="0"/>
          </a:p>
        </p:txBody>
      </p:sp>
      <p:sp>
        <p:nvSpPr>
          <p:cNvPr id="4" name="TextBox 3"/>
          <p:cNvSpPr txBox="1"/>
          <p:nvPr/>
        </p:nvSpPr>
        <p:spPr>
          <a:xfrm>
            <a:off x="3475221" y="5939135"/>
            <a:ext cx="5592579" cy="461665"/>
          </a:xfrm>
          <a:prstGeom prst="rect">
            <a:avLst/>
          </a:prstGeom>
          <a:noFill/>
        </p:spPr>
        <p:txBody>
          <a:bodyPr wrap="square" rtlCol="0">
            <a:spAutoFit/>
          </a:bodyPr>
          <a:lstStyle/>
          <a:p>
            <a:pPr algn="r"/>
            <a:r>
              <a:rPr lang="en-US" dirty="0" smtClean="0"/>
              <a:t>[</a:t>
            </a:r>
            <a:r>
              <a:rPr lang="en-US" dirty="0" smtClean="0">
                <a:hlinkClick r:id="rId2" action="ppaction://hlinksldjump"/>
              </a:rPr>
              <a:t>link to slides with full recommendations</a:t>
            </a:r>
            <a:r>
              <a:rPr lang="en-US" dirty="0" smtClean="0"/>
              <a:t>]</a:t>
            </a:r>
            <a:endParaRPr lang="en-US" dirty="0"/>
          </a:p>
        </p:txBody>
      </p:sp>
    </p:spTree>
    <p:extLst>
      <p:ext uri="{BB962C8B-B14F-4D97-AF65-F5344CB8AC3E}">
        <p14:creationId xmlns:p14="http://schemas.microsoft.com/office/powerpoint/2010/main" val="116381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and plans</a:t>
            </a:r>
            <a:endParaRPr lang="en-US" dirty="0"/>
          </a:p>
        </p:txBody>
      </p:sp>
      <p:sp>
        <p:nvSpPr>
          <p:cNvPr id="3" name="Content Placeholder 2"/>
          <p:cNvSpPr>
            <a:spLocks noGrp="1"/>
          </p:cNvSpPr>
          <p:nvPr>
            <p:ph idx="1"/>
          </p:nvPr>
        </p:nvSpPr>
        <p:spPr/>
        <p:txBody>
          <a:bodyPr>
            <a:normAutofit/>
          </a:bodyPr>
          <a:lstStyle/>
          <a:p>
            <a:r>
              <a:rPr lang="en-US" dirty="0" smtClean="0"/>
              <a:t>Upon the next GEFS implementation:</a:t>
            </a:r>
          </a:p>
          <a:p>
            <a:pPr lvl="1"/>
            <a:r>
              <a:rPr lang="en-US" dirty="0" smtClean="0"/>
              <a:t>00Z cycle, 11 members will continue to be run in near-real time.</a:t>
            </a:r>
          </a:p>
          <a:p>
            <a:pPr lvl="1"/>
            <a:r>
              <a:rPr lang="en-US" dirty="0" smtClean="0"/>
              <a:t>1 member x 20 years reforecast generated for next GEFS version in real time.</a:t>
            </a:r>
          </a:p>
          <a:p>
            <a:pPr lvl="1"/>
            <a:r>
              <a:rPr lang="en-US" dirty="0" smtClean="0"/>
              <a:t>Preparation begins for a more full GEFS reforecast for the next, next version.</a:t>
            </a:r>
          </a:p>
          <a:p>
            <a:r>
              <a:rPr lang="en-US" dirty="0" smtClean="0"/>
              <a:t>Ideally, we aim to provide 5 members x 20 years x 2 cycles/day x every 5</a:t>
            </a:r>
            <a:r>
              <a:rPr lang="en-US" baseline="30000" dirty="0" smtClean="0"/>
              <a:t>th</a:t>
            </a:r>
            <a:r>
              <a:rPr lang="en-US" dirty="0" smtClean="0"/>
              <a:t> day.</a:t>
            </a:r>
          </a:p>
          <a:p>
            <a:r>
              <a:rPr lang="en-US" dirty="0" smtClean="0"/>
              <a:t>New reanalysis unlikely to be available for reforecast initialization, so must deal with issues of different statistical character of old CFSR vs. real-time initial conditions.</a:t>
            </a:r>
          </a:p>
          <a:p>
            <a:pPr lvl="1"/>
            <a:r>
              <a:rPr lang="en-US" dirty="0" smtClean="0"/>
              <a:t>See example next page.</a:t>
            </a:r>
          </a:p>
          <a:p>
            <a:endParaRPr lang="en-US" dirty="0"/>
          </a:p>
        </p:txBody>
      </p:sp>
    </p:spTree>
    <p:extLst>
      <p:ext uri="{BB962C8B-B14F-4D97-AF65-F5344CB8AC3E}">
        <p14:creationId xmlns:p14="http://schemas.microsoft.com/office/powerpoint/2010/main" val="208981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Changing short-term forecast bias due to changes in data assimilation system</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91735" y="990600"/>
            <a:ext cx="7290265" cy="4275503"/>
          </a:xfrm>
          <a:prstGeom prst="rect">
            <a:avLst/>
          </a:prstGeom>
        </p:spPr>
      </p:pic>
      <p:sp>
        <p:nvSpPr>
          <p:cNvPr id="5" name="TextBox 4"/>
          <p:cNvSpPr txBox="1"/>
          <p:nvPr/>
        </p:nvSpPr>
        <p:spPr>
          <a:xfrm>
            <a:off x="386403" y="5715000"/>
            <a:ext cx="8528997" cy="584776"/>
          </a:xfrm>
          <a:prstGeom prst="rect">
            <a:avLst/>
          </a:prstGeom>
          <a:noFill/>
        </p:spPr>
        <p:txBody>
          <a:bodyPr wrap="none" rtlCol="0">
            <a:spAutoFit/>
          </a:bodyPr>
          <a:lstStyle/>
          <a:p>
            <a:pPr algn="ctr"/>
            <a:r>
              <a:rPr lang="en-US" sz="1600" dirty="0" smtClean="0">
                <a:solidFill>
                  <a:srgbClr val="FFFFCC"/>
                </a:solidFill>
                <a:latin typeface="+mj-lt"/>
              </a:rPr>
              <a:t>c/o CPC for data in S Central US.  In 2011, the reforecasts changed from CFSR initialization </a:t>
            </a:r>
          </a:p>
          <a:p>
            <a:pPr algn="ctr"/>
            <a:r>
              <a:rPr lang="en-US" sz="1600" dirty="0" smtClean="0">
                <a:solidFill>
                  <a:srgbClr val="FFFFCC"/>
                </a:solidFill>
                <a:latin typeface="+mj-lt"/>
              </a:rPr>
              <a:t>to GSI initialization, which used a slightly different version of the forecast model.  </a:t>
            </a:r>
            <a:endParaRPr lang="en-US" sz="1600" dirty="0">
              <a:solidFill>
                <a:srgbClr val="FFFFCC"/>
              </a:solidFill>
              <a:latin typeface="+mj-lt"/>
            </a:endParaRPr>
          </a:p>
        </p:txBody>
      </p:sp>
    </p:spTree>
    <p:extLst>
      <p:ext uri="{BB962C8B-B14F-4D97-AF65-F5344CB8AC3E}">
        <p14:creationId xmlns:p14="http://schemas.microsoft.com/office/powerpoint/2010/main" val="353585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200400"/>
            <a:ext cx="4038600" cy="1524000"/>
          </a:xfrm>
          <a:prstGeom prst="rect">
            <a:avLst/>
          </a:prstGeom>
          <a:solidFill>
            <a:schemeClr val="tx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Guiding principles</a:t>
            </a:r>
            <a:endParaRPr lang="en-US" dirty="0"/>
          </a:p>
        </p:txBody>
      </p:sp>
      <p:sp>
        <p:nvSpPr>
          <p:cNvPr id="3" name="Content Placeholder 2"/>
          <p:cNvSpPr>
            <a:spLocks noGrp="1"/>
          </p:cNvSpPr>
          <p:nvPr>
            <p:ph idx="1"/>
          </p:nvPr>
        </p:nvSpPr>
        <p:spPr/>
        <p:txBody>
          <a:bodyPr/>
          <a:lstStyle/>
          <a:p>
            <a:r>
              <a:rPr lang="en-US" dirty="0" smtClean="0"/>
              <a:t>Unifying the global model suite</a:t>
            </a:r>
          </a:p>
          <a:p>
            <a:pPr lvl="1"/>
            <a:endParaRPr lang="en-US" dirty="0" smtClean="0"/>
          </a:p>
          <a:p>
            <a:pPr lvl="1"/>
            <a:r>
              <a:rPr lang="en-US" dirty="0" smtClean="0"/>
              <a:t>UCAN recommendation.</a:t>
            </a:r>
          </a:p>
          <a:p>
            <a:pPr lvl="1"/>
            <a:r>
              <a:rPr lang="en-US" dirty="0" smtClean="0"/>
              <a:t>From models to application of same model.</a:t>
            </a:r>
          </a:p>
          <a:p>
            <a:pPr lvl="1"/>
            <a:r>
              <a:rPr lang="en-US" dirty="0"/>
              <a:t>HIWPP, R2O, NGGPS.</a:t>
            </a:r>
          </a:p>
          <a:p>
            <a:pPr lvl="1"/>
            <a:endParaRPr lang="en-US" dirty="0" smtClean="0"/>
          </a:p>
          <a:p>
            <a:pPr lvl="1"/>
            <a:r>
              <a:rPr lang="en-US" dirty="0" smtClean="0"/>
              <a:t>Reforecasting:</a:t>
            </a:r>
          </a:p>
          <a:p>
            <a:pPr lvl="2"/>
            <a:r>
              <a:rPr lang="en-US" dirty="0" smtClean="0"/>
              <a:t>Established need.</a:t>
            </a:r>
          </a:p>
          <a:p>
            <a:pPr lvl="2"/>
            <a:r>
              <a:rPr lang="en-US" dirty="0" smtClean="0"/>
              <a:t>New requirement.</a:t>
            </a:r>
          </a:p>
          <a:p>
            <a:pPr lvl="1"/>
            <a:r>
              <a:rPr lang="en-US" dirty="0" smtClean="0"/>
              <a:t>Implementation procedure.</a:t>
            </a:r>
          </a:p>
          <a:p>
            <a:pPr lvl="1"/>
            <a:endParaRPr lang="en-US" dirty="0"/>
          </a:p>
        </p:txBody>
      </p:sp>
    </p:spTree>
    <p:extLst>
      <p:ext uri="{BB962C8B-B14F-4D97-AF65-F5344CB8AC3E}">
        <p14:creationId xmlns:p14="http://schemas.microsoft.com/office/powerpoint/2010/main" val="35541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 1</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r>
              <a:rPr lang="en-US" dirty="0" smtClean="0"/>
              <a:t>Until a next-generation reanalysis and reforecast in place and ready for utilization, </a:t>
            </a:r>
            <a:r>
              <a:rPr lang="en-US" dirty="0" smtClean="0">
                <a:solidFill>
                  <a:srgbClr val="FF9933"/>
                </a:solidFill>
              </a:rPr>
              <a:t>NCEP/EMC should continue the production of an 11-member GEFS ensemble for the 00 UTC cycle in its current (circa 2012) configuration</a:t>
            </a:r>
            <a:r>
              <a:rPr lang="en-US" dirty="0" smtClean="0"/>
              <a:t>.  These real-time forecasts will be approximately consistent with the GEFS reforecast, so existing products can continue to be generated from them.  Given the next-generation GEFS will be higher in resolution, this will be a minor computational expense.</a:t>
            </a:r>
          </a:p>
          <a:p>
            <a:endParaRPr lang="en-US" dirty="0"/>
          </a:p>
        </p:txBody>
      </p:sp>
    </p:spTree>
    <p:extLst>
      <p:ext uri="{BB962C8B-B14F-4D97-AF65-F5344CB8AC3E}">
        <p14:creationId xmlns:p14="http://schemas.microsoft.com/office/powerpoint/2010/main" val="1260343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2</a:t>
            </a:r>
            <a:endParaRPr lang="en-US" dirty="0"/>
          </a:p>
        </p:txBody>
      </p:sp>
      <p:sp>
        <p:nvSpPr>
          <p:cNvPr id="3" name="Content Placeholder 2"/>
          <p:cNvSpPr>
            <a:spLocks noGrp="1"/>
          </p:cNvSpPr>
          <p:nvPr>
            <p:ph idx="1"/>
          </p:nvPr>
        </p:nvSpPr>
        <p:spPr/>
        <p:txBody>
          <a:bodyPr>
            <a:normAutofit/>
          </a:bodyPr>
          <a:lstStyle/>
          <a:p>
            <a:pPr lvl="1"/>
            <a:r>
              <a:rPr lang="en-US" dirty="0" smtClean="0"/>
              <a:t>NOAA </a:t>
            </a:r>
            <a:r>
              <a:rPr lang="en-US" dirty="0"/>
              <a:t>should immediately </a:t>
            </a:r>
            <a:r>
              <a:rPr lang="en-US" dirty="0">
                <a:solidFill>
                  <a:srgbClr val="FF9933"/>
                </a:solidFill>
              </a:rPr>
              <a:t>begin preparations for the production of a next-generation reanalysis </a:t>
            </a:r>
            <a:r>
              <a:rPr lang="en-US" dirty="0"/>
              <a:t>to support the reforecast generation process, as well as to facilitate other applications inside and outside of NOAA.  The reanalysis configuration should match the operational data assimilation configuration as much as possible.  The necessary preparations include determining the computational, storage, and personnel resources needed, as well as organizing the observational data that will be assimilated. The configuration details of the data assimilation system to be used in the reforecast should be decided in consultations between relevant NWS and OAR scientists.   We assume that a future reanalysis will be ensemble-based, providing a number of initial analyses suitable for ensemble reforecast initialization.</a:t>
            </a:r>
          </a:p>
          <a:p>
            <a:endParaRPr lang="en-US" dirty="0"/>
          </a:p>
        </p:txBody>
      </p:sp>
    </p:spTree>
    <p:extLst>
      <p:ext uri="{BB962C8B-B14F-4D97-AF65-F5344CB8AC3E}">
        <p14:creationId xmlns:p14="http://schemas.microsoft.com/office/powerpoint/2010/main" val="189925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Recommendation 3</a:t>
            </a:r>
            <a:endParaRPr lang="en-US" dirty="0"/>
          </a:p>
        </p:txBody>
      </p:sp>
      <p:sp>
        <p:nvSpPr>
          <p:cNvPr id="3" name="Content Placeholder 2"/>
          <p:cNvSpPr>
            <a:spLocks noGrp="1"/>
          </p:cNvSpPr>
          <p:nvPr>
            <p:ph idx="1"/>
          </p:nvPr>
        </p:nvSpPr>
        <p:spPr/>
        <p:txBody>
          <a:bodyPr>
            <a:normAutofit/>
          </a:bodyPr>
          <a:lstStyle/>
          <a:p>
            <a:pPr lvl="1"/>
            <a:r>
              <a:rPr lang="en-US" dirty="0" smtClean="0"/>
              <a:t>NOAA should prepare to conduct a reforecast using the anticipated operational configuration of the GEFS. </a:t>
            </a:r>
            <a:r>
              <a:rPr lang="en-US" dirty="0" smtClean="0">
                <a:solidFill>
                  <a:srgbClr val="FF9933"/>
                </a:solidFill>
              </a:rPr>
              <a:t>We recommend the following configuration for a GEFS reforecast: 20 years, once every 5 days, with 5 members, and twice daily, from the 00 and 12 UTC cycle.  </a:t>
            </a:r>
            <a:r>
              <a:rPr lang="en-US" dirty="0" smtClean="0"/>
              <a:t>This would be an extra 200 members computed every 5 days, compared with the operational 21x4x5 = 420 members computed in those 5 days, i.e., an </a:t>
            </a:r>
            <a:r>
              <a:rPr lang="en-US" dirty="0" smtClean="0">
                <a:solidFill>
                  <a:srgbClr val="FF9933"/>
                </a:solidFill>
              </a:rPr>
              <a:t>extra ~50% computational expense.  </a:t>
            </a:r>
            <a:r>
              <a:rPr lang="en-US" dirty="0" smtClean="0"/>
              <a:t>The discussion below will include possible ways to deal with this computational burden.</a:t>
            </a:r>
          </a:p>
          <a:p>
            <a:endParaRPr lang="en-US" dirty="0"/>
          </a:p>
        </p:txBody>
      </p:sp>
    </p:spTree>
    <p:extLst>
      <p:ext uri="{BB962C8B-B14F-4D97-AF65-F5344CB8AC3E}">
        <p14:creationId xmlns:p14="http://schemas.microsoft.com/office/powerpoint/2010/main" val="436910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4</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r>
              <a:rPr lang="en-US" dirty="0" smtClean="0"/>
              <a:t>The </a:t>
            </a:r>
            <a:r>
              <a:rPr lang="en-US" dirty="0">
                <a:solidFill>
                  <a:srgbClr val="FF9933"/>
                </a:solidFill>
              </a:rPr>
              <a:t>GFS should have at </a:t>
            </a:r>
            <a:r>
              <a:rPr lang="en-US" dirty="0" smtClean="0">
                <a:solidFill>
                  <a:srgbClr val="FF9933"/>
                </a:solidFill>
              </a:rPr>
              <a:t>least 2 years </a:t>
            </a:r>
            <a:r>
              <a:rPr lang="en-US" dirty="0">
                <a:solidFill>
                  <a:srgbClr val="FF9933"/>
                </a:solidFill>
              </a:rPr>
              <a:t>of retrospective forecasts </a:t>
            </a:r>
            <a:r>
              <a:rPr lang="en-US" dirty="0"/>
              <a:t>computed for it prior to implementation, given that it is also expected to be post-processed by MDL and used for a variety of applications such as in the blender project.  Since typically 6 months of prior forecasts are already computed for quality assurance, this request is rather modest</a:t>
            </a:r>
            <a:r>
              <a:rPr lang="en-US" dirty="0" smtClean="0"/>
              <a:t>. </a:t>
            </a:r>
            <a:r>
              <a:rPr lang="en-US" dirty="0"/>
              <a:t>Skipping days between retrospective samples is acceptable.</a:t>
            </a:r>
          </a:p>
          <a:p>
            <a:pPr lvl="0"/>
            <a:endParaRPr lang="en-US" dirty="0"/>
          </a:p>
          <a:p>
            <a:endParaRPr lang="en-US" dirty="0"/>
          </a:p>
        </p:txBody>
      </p:sp>
    </p:spTree>
    <p:extLst>
      <p:ext uri="{BB962C8B-B14F-4D97-AF65-F5344CB8AC3E}">
        <p14:creationId xmlns:p14="http://schemas.microsoft.com/office/powerpoint/2010/main" val="2909571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5</a:t>
            </a:r>
            <a:endParaRPr lang="en-US" dirty="0"/>
          </a:p>
        </p:txBody>
      </p:sp>
      <p:sp>
        <p:nvSpPr>
          <p:cNvPr id="3" name="Content Placeholder 2"/>
          <p:cNvSpPr>
            <a:spLocks noGrp="1"/>
          </p:cNvSpPr>
          <p:nvPr>
            <p:ph idx="1"/>
          </p:nvPr>
        </p:nvSpPr>
        <p:spPr/>
        <p:txBody>
          <a:bodyPr/>
          <a:lstStyle/>
          <a:p>
            <a:endParaRPr lang="en-US" dirty="0" smtClean="0"/>
          </a:p>
          <a:p>
            <a:pPr lvl="1"/>
            <a:r>
              <a:rPr lang="en-US" dirty="0" smtClean="0"/>
              <a:t>Given </a:t>
            </a:r>
            <a:r>
              <a:rPr lang="en-US" dirty="0"/>
              <a:t>the requirements for NDFD guidance of surface weather elements at high (2.5-km) resolution, NCEP should devote the necessary resources to generate a </a:t>
            </a:r>
            <a:r>
              <a:rPr lang="en-US" dirty="0">
                <a:solidFill>
                  <a:srgbClr val="FF9933"/>
                </a:solidFill>
              </a:rPr>
              <a:t>high-quality retrospective analysis of surface weather with </a:t>
            </a:r>
            <a:r>
              <a:rPr lang="en-US" dirty="0" smtClean="0">
                <a:solidFill>
                  <a:srgbClr val="FF9933"/>
                </a:solidFill>
              </a:rPr>
              <a:t>its </a:t>
            </a:r>
            <a:r>
              <a:rPr lang="en-US" dirty="0">
                <a:solidFill>
                  <a:srgbClr val="FF9933"/>
                </a:solidFill>
              </a:rPr>
              <a:t>Real-Time Mesoscale Analysis System.</a:t>
            </a:r>
            <a:r>
              <a:rPr lang="en-US" dirty="0" smtClean="0">
                <a:solidFill>
                  <a:srgbClr val="FF9933"/>
                </a:solidFill>
                <a:effectLst/>
              </a:rPr>
              <a:t> </a:t>
            </a:r>
            <a:endParaRPr lang="en-US" dirty="0">
              <a:solidFill>
                <a:srgbClr val="FF9933"/>
              </a:solidFill>
            </a:endParaRPr>
          </a:p>
        </p:txBody>
      </p:sp>
    </p:spTree>
    <p:extLst>
      <p:ext uri="{BB962C8B-B14F-4D97-AF65-F5344CB8AC3E}">
        <p14:creationId xmlns:p14="http://schemas.microsoft.com/office/powerpoint/2010/main" val="903760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HIWPP, R2O NGGPS</a:t>
            </a:r>
            <a:endParaRPr lang="en-US" dirty="0"/>
          </a:p>
        </p:txBody>
      </p:sp>
      <p:sp>
        <p:nvSpPr>
          <p:cNvPr id="3" name="Content Placeholder 2"/>
          <p:cNvSpPr>
            <a:spLocks noGrp="1"/>
          </p:cNvSpPr>
          <p:nvPr>
            <p:ph idx="1"/>
          </p:nvPr>
        </p:nvSpPr>
        <p:spPr/>
        <p:txBody>
          <a:bodyPr/>
          <a:lstStyle/>
          <a:p>
            <a:pPr>
              <a:spcBef>
                <a:spcPts val="0"/>
              </a:spcBef>
            </a:pPr>
            <a:r>
              <a:rPr lang="en-US" dirty="0" smtClean="0"/>
              <a:t>Selecting a new core for global modeling </a:t>
            </a:r>
          </a:p>
          <a:p>
            <a:pPr>
              <a:spcBef>
                <a:spcPts val="0"/>
              </a:spcBef>
            </a:pPr>
            <a:r>
              <a:rPr lang="en-US" dirty="0" smtClean="0"/>
              <a:t>for the next few decades.</a:t>
            </a:r>
          </a:p>
          <a:p>
            <a:pPr lvl="1">
              <a:spcBef>
                <a:spcPts val="0"/>
              </a:spcBef>
            </a:pPr>
            <a:r>
              <a:rPr lang="en-US" dirty="0" smtClean="0"/>
              <a:t>Non-hydrostatic global modeling core that will allow us to go to 3km resolution global models.</a:t>
            </a:r>
          </a:p>
          <a:p>
            <a:pPr lvl="2">
              <a:spcBef>
                <a:spcPts val="0"/>
              </a:spcBef>
            </a:pPr>
            <a:r>
              <a:rPr lang="en-US" dirty="0" smtClean="0"/>
              <a:t>Has to be able to beat present model.</a:t>
            </a:r>
          </a:p>
          <a:p>
            <a:pPr lvl="2">
              <a:spcBef>
                <a:spcPts val="0"/>
              </a:spcBef>
            </a:pPr>
            <a:r>
              <a:rPr lang="en-US" dirty="0" smtClean="0"/>
              <a:t>Tentative funding for dual path for 5 years.</a:t>
            </a:r>
          </a:p>
          <a:p>
            <a:pPr lvl="2">
              <a:spcBef>
                <a:spcPts val="0"/>
              </a:spcBef>
            </a:pPr>
            <a:endParaRPr lang="en-US" dirty="0" smtClean="0"/>
          </a:p>
          <a:p>
            <a:pPr lvl="1">
              <a:spcBef>
                <a:spcPts val="0"/>
              </a:spcBef>
            </a:pPr>
            <a:r>
              <a:rPr lang="en-US" dirty="0" smtClean="0"/>
              <a:t>Project over next 18 month.</a:t>
            </a:r>
          </a:p>
          <a:p>
            <a:pPr lvl="1">
              <a:spcBef>
                <a:spcPts val="0"/>
              </a:spcBef>
            </a:pPr>
            <a:r>
              <a:rPr lang="en-US" dirty="0" smtClean="0"/>
              <a:t>Selecting new dynamic core from six candidates.</a:t>
            </a:r>
          </a:p>
          <a:p>
            <a:pPr lvl="2">
              <a:spcBef>
                <a:spcPts val="0"/>
              </a:spcBef>
            </a:pPr>
            <a:r>
              <a:rPr lang="en-US" dirty="0" smtClean="0"/>
              <a:t>GFDL, NCAR, ERSL, Navy, EMC (2x).</a:t>
            </a:r>
          </a:p>
          <a:p>
            <a:pPr lvl="2">
              <a:spcBef>
                <a:spcPts val="0"/>
              </a:spcBef>
            </a:pPr>
            <a:r>
              <a:rPr lang="en-US" dirty="0" smtClean="0"/>
              <a:t>Focus on global, suitable for regional.</a:t>
            </a:r>
          </a:p>
          <a:p>
            <a:pPr lvl="2">
              <a:spcBef>
                <a:spcPts val="0"/>
              </a:spcBef>
            </a:pPr>
            <a:endParaRPr lang="en-US" dirty="0"/>
          </a:p>
          <a:p>
            <a:pPr lvl="1">
              <a:spcBef>
                <a:spcPts val="0"/>
              </a:spcBef>
            </a:pPr>
            <a:r>
              <a:rPr lang="en-US" dirty="0" smtClean="0"/>
              <a:t>EMC intends to put core in NEMS for use throughout suite.</a:t>
            </a:r>
          </a:p>
          <a:p>
            <a:pPr lvl="2">
              <a:spcBef>
                <a:spcPts val="0"/>
              </a:spcBef>
            </a:pPr>
            <a:r>
              <a:rPr lang="en-US" dirty="0" smtClean="0"/>
              <a:t>YES WE WILL !!!!!</a:t>
            </a:r>
          </a:p>
          <a:p>
            <a:pPr lvl="2">
              <a:spcBef>
                <a:spcPts val="0"/>
              </a:spcBef>
            </a:pPr>
            <a:r>
              <a:rPr lang="en-US" dirty="0" smtClean="0"/>
              <a:t>Adopting core is one thing, but</a:t>
            </a:r>
          </a:p>
          <a:p>
            <a:pPr lvl="2">
              <a:spcBef>
                <a:spcPts val="0"/>
              </a:spcBef>
            </a:pPr>
            <a:r>
              <a:rPr lang="en-US" dirty="0"/>
              <a:t>t</a:t>
            </a:r>
            <a:r>
              <a:rPr lang="en-US" dirty="0" smtClean="0"/>
              <a:t>he key will be community modeling.</a:t>
            </a:r>
          </a:p>
        </p:txBody>
      </p:sp>
    </p:spTree>
    <p:extLst>
      <p:ext uri="{BB962C8B-B14F-4D97-AF65-F5344CB8AC3E}">
        <p14:creationId xmlns:p14="http://schemas.microsoft.com/office/powerpoint/2010/main" val="2716103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5486400"/>
            <a:ext cx="3124200" cy="533400"/>
          </a:xfrm>
          <a:prstGeom prst="rect">
            <a:avLst/>
          </a:prstGeom>
          <a:solidFill>
            <a:schemeClr val="tx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Reforecast</a:t>
            </a:r>
            <a:endParaRPr lang="en-US" dirty="0"/>
          </a:p>
        </p:txBody>
      </p:sp>
      <p:sp>
        <p:nvSpPr>
          <p:cNvPr id="3" name="Content Placeholder 2"/>
          <p:cNvSpPr>
            <a:spLocks noGrp="1"/>
          </p:cNvSpPr>
          <p:nvPr>
            <p:ph idx="1"/>
          </p:nvPr>
        </p:nvSpPr>
        <p:spPr/>
        <p:txBody>
          <a:bodyPr/>
          <a:lstStyle/>
          <a:p>
            <a:r>
              <a:rPr lang="en-US" sz="2800" dirty="0"/>
              <a:t>A recommended reforecast configuration </a:t>
            </a:r>
            <a:endParaRPr lang="en-US" sz="2800" dirty="0" smtClean="0"/>
          </a:p>
          <a:p>
            <a:r>
              <a:rPr lang="en-US" sz="2800" dirty="0" smtClean="0"/>
              <a:t>for </a:t>
            </a:r>
            <a:r>
              <a:rPr lang="en-US" sz="2800" dirty="0"/>
              <a:t>the NCEP </a:t>
            </a:r>
            <a:r>
              <a:rPr lang="en-US" sz="2800" dirty="0" smtClean="0"/>
              <a:t>GEFS</a:t>
            </a:r>
            <a:endParaRPr lang="en-US" sz="2800" dirty="0"/>
          </a:p>
          <a:p>
            <a:endParaRPr lang="en-US" sz="1800" dirty="0" smtClean="0">
              <a:solidFill>
                <a:srgbClr val="FFFFCC"/>
              </a:solidFill>
            </a:endParaRPr>
          </a:p>
          <a:p>
            <a:r>
              <a:rPr lang="en-US" sz="1800" dirty="0" smtClean="0">
                <a:solidFill>
                  <a:srgbClr val="FFFFCC"/>
                </a:solidFill>
              </a:rPr>
              <a:t>Tom </a:t>
            </a:r>
            <a:r>
              <a:rPr lang="en-US" sz="1800" dirty="0">
                <a:solidFill>
                  <a:srgbClr val="FFFFCC"/>
                </a:solidFill>
              </a:rPr>
              <a:t>Hamill, Trevor Alcott, Mark </a:t>
            </a:r>
            <a:r>
              <a:rPr lang="en-US" sz="1800" dirty="0" err="1">
                <a:solidFill>
                  <a:srgbClr val="FFFFCC"/>
                </a:solidFill>
              </a:rPr>
              <a:t>Antolik</a:t>
            </a:r>
            <a:r>
              <a:rPr lang="en-US" sz="1800" dirty="0">
                <a:solidFill>
                  <a:srgbClr val="FFFFCC"/>
                </a:solidFill>
              </a:rPr>
              <a:t>, James Brown, Mike Charles, Dan Collins, Mark </a:t>
            </a:r>
            <a:r>
              <a:rPr lang="en-US" sz="1800" dirty="0" err="1">
                <a:solidFill>
                  <a:srgbClr val="FFFFCC"/>
                </a:solidFill>
              </a:rPr>
              <a:t>Fresch</a:t>
            </a:r>
            <a:r>
              <a:rPr lang="en-US" sz="1800" dirty="0">
                <a:solidFill>
                  <a:srgbClr val="FFFFCC"/>
                </a:solidFill>
              </a:rPr>
              <a:t>, Kathryn Gilbert, Hong Guan, Hank Herr, Wallace </a:t>
            </a:r>
            <a:r>
              <a:rPr lang="en-US" sz="1800" dirty="0" err="1">
                <a:solidFill>
                  <a:srgbClr val="FFFFCC"/>
                </a:solidFill>
              </a:rPr>
              <a:t>Hogsett</a:t>
            </a:r>
            <a:r>
              <a:rPr lang="en-US" sz="1800" dirty="0">
                <a:solidFill>
                  <a:srgbClr val="FFFFCC"/>
                </a:solidFill>
              </a:rPr>
              <a:t>, David Novak, Melissa </a:t>
            </a:r>
            <a:r>
              <a:rPr lang="en-US" sz="1800" dirty="0" err="1">
                <a:solidFill>
                  <a:srgbClr val="FFFFCC"/>
                </a:solidFill>
              </a:rPr>
              <a:t>Ou</a:t>
            </a:r>
            <a:r>
              <a:rPr lang="en-US" sz="1800" dirty="0">
                <a:solidFill>
                  <a:srgbClr val="FFFFCC"/>
                </a:solidFill>
              </a:rPr>
              <a:t>, David </a:t>
            </a:r>
            <a:r>
              <a:rPr lang="en-US" sz="1800" dirty="0" err="1">
                <a:solidFill>
                  <a:srgbClr val="FFFFCC"/>
                </a:solidFill>
              </a:rPr>
              <a:t>Rudack</a:t>
            </a:r>
            <a:r>
              <a:rPr lang="en-US" sz="1800" dirty="0">
                <a:solidFill>
                  <a:srgbClr val="FFFFCC"/>
                </a:solidFill>
              </a:rPr>
              <a:t>, Philip Schafer, Michael </a:t>
            </a:r>
            <a:r>
              <a:rPr lang="en-US" sz="1800" dirty="0" err="1">
                <a:solidFill>
                  <a:srgbClr val="FFFFCC"/>
                </a:solidFill>
              </a:rPr>
              <a:t>Scheuerer</a:t>
            </a:r>
            <a:r>
              <a:rPr lang="en-US" sz="1800" dirty="0">
                <a:solidFill>
                  <a:srgbClr val="FFFFCC"/>
                </a:solidFill>
              </a:rPr>
              <a:t>, Geoff Wagner, John Wagner, Tom </a:t>
            </a:r>
            <a:r>
              <a:rPr lang="en-US" sz="1800" dirty="0" err="1">
                <a:solidFill>
                  <a:srgbClr val="FFFFCC"/>
                </a:solidFill>
              </a:rPr>
              <a:t>Workoff</a:t>
            </a:r>
            <a:r>
              <a:rPr lang="en-US" sz="1800" dirty="0">
                <a:solidFill>
                  <a:srgbClr val="FFFFCC"/>
                </a:solidFill>
              </a:rPr>
              <a:t>, Bruce </a:t>
            </a:r>
            <a:r>
              <a:rPr lang="en-US" sz="1800" dirty="0" err="1">
                <a:solidFill>
                  <a:srgbClr val="FFFFCC"/>
                </a:solidFill>
              </a:rPr>
              <a:t>Veenhuis</a:t>
            </a:r>
            <a:r>
              <a:rPr lang="en-US" sz="1800" dirty="0">
                <a:solidFill>
                  <a:srgbClr val="FFFFCC"/>
                </a:solidFill>
              </a:rPr>
              <a:t>, and </a:t>
            </a:r>
            <a:r>
              <a:rPr lang="en-US" sz="1800" dirty="0" err="1">
                <a:solidFill>
                  <a:srgbClr val="FFFFCC"/>
                </a:solidFill>
              </a:rPr>
              <a:t>Yuejian</a:t>
            </a:r>
            <a:r>
              <a:rPr lang="en-US" sz="1800" dirty="0">
                <a:solidFill>
                  <a:srgbClr val="FFFFCC"/>
                </a:solidFill>
              </a:rPr>
              <a:t> </a:t>
            </a:r>
            <a:r>
              <a:rPr lang="en-US" sz="1800" dirty="0" smtClean="0">
                <a:solidFill>
                  <a:srgbClr val="FFFFCC"/>
                </a:solidFill>
              </a:rPr>
              <a:t>Zhu</a:t>
            </a:r>
          </a:p>
          <a:p>
            <a:endParaRPr lang="en-US" sz="1800" dirty="0" smtClean="0">
              <a:solidFill>
                <a:srgbClr val="FFFFCC"/>
              </a:solidFill>
            </a:endParaRPr>
          </a:p>
          <a:p>
            <a:r>
              <a:rPr lang="en-US" dirty="0"/>
              <a:t>NOAA white paper produced in response to tasking subsequent to 2013 NPSR</a:t>
            </a:r>
          </a:p>
          <a:p>
            <a:endParaRPr lang="en-US" dirty="0">
              <a:solidFill>
                <a:srgbClr val="FFFFCC"/>
              </a:solidFill>
            </a:endParaRPr>
          </a:p>
          <a:p>
            <a:endParaRPr lang="en-US" dirty="0"/>
          </a:p>
        </p:txBody>
      </p:sp>
      <p:sp>
        <p:nvSpPr>
          <p:cNvPr id="4" name="Rectangle 3"/>
          <p:cNvSpPr/>
          <p:nvPr/>
        </p:nvSpPr>
        <p:spPr>
          <a:xfrm>
            <a:off x="3150953" y="5481935"/>
            <a:ext cx="2842094" cy="461665"/>
          </a:xfrm>
          <a:prstGeom prst="rect">
            <a:avLst/>
          </a:prstGeom>
        </p:spPr>
        <p:txBody>
          <a:bodyPr wrap="none">
            <a:spAutoFit/>
          </a:bodyPr>
          <a:lstStyle/>
          <a:p>
            <a:pPr algn="ctr"/>
            <a:r>
              <a:rPr lang="en-US" dirty="0"/>
              <a:t>[</a:t>
            </a:r>
            <a:r>
              <a:rPr lang="en-US" dirty="0">
                <a:hlinkClick r:id="rId2"/>
              </a:rPr>
              <a:t>pdf here</a:t>
            </a:r>
            <a:r>
              <a:rPr lang="en-US" dirty="0"/>
              <a:t>] [</a:t>
            </a:r>
            <a:r>
              <a:rPr lang="en-US" dirty="0">
                <a:hlinkClick r:id="rId3"/>
              </a:rPr>
              <a:t>pptx here</a:t>
            </a:r>
            <a:r>
              <a:rPr lang="en-US" dirty="0"/>
              <a:t>]</a:t>
            </a:r>
          </a:p>
        </p:txBody>
      </p:sp>
    </p:spTree>
    <p:extLst>
      <p:ext uri="{BB962C8B-B14F-4D97-AF65-F5344CB8AC3E}">
        <p14:creationId xmlns:p14="http://schemas.microsoft.com/office/powerpoint/2010/main" val="1741345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Reforecast</a:t>
            </a:r>
            <a:endParaRPr lang="en-US" dirty="0"/>
          </a:p>
        </p:txBody>
      </p:sp>
      <p:sp>
        <p:nvSpPr>
          <p:cNvPr id="3" name="Content Placeholder 2"/>
          <p:cNvSpPr>
            <a:spLocks noGrp="1"/>
          </p:cNvSpPr>
          <p:nvPr>
            <p:ph idx="1"/>
          </p:nvPr>
        </p:nvSpPr>
        <p:spPr/>
        <p:txBody>
          <a:bodyPr/>
          <a:lstStyle/>
          <a:p>
            <a:r>
              <a:rPr lang="en-US" dirty="0" smtClean="0"/>
              <a:t>Reforecast use</a:t>
            </a:r>
          </a:p>
          <a:p>
            <a:pPr lvl="1"/>
            <a:r>
              <a:rPr lang="en-US" dirty="0" smtClean="0"/>
              <a:t>CPC: 6-10 day, 8-14 day </a:t>
            </a:r>
            <a:r>
              <a:rPr lang="en-US" dirty="0" err="1" smtClean="0"/>
              <a:t>tercile</a:t>
            </a:r>
            <a:r>
              <a:rPr lang="en-US" dirty="0" smtClean="0"/>
              <a:t> forecasts of </a:t>
            </a:r>
            <a:r>
              <a:rPr lang="en-US" dirty="0" smtClean="0">
                <a:hlinkClick r:id="rId2"/>
              </a:rPr>
              <a:t>temp</a:t>
            </a:r>
            <a:r>
              <a:rPr lang="en-US" dirty="0" smtClean="0"/>
              <a:t> and </a:t>
            </a:r>
            <a:r>
              <a:rPr lang="en-US" dirty="0" smtClean="0">
                <a:hlinkClick r:id="rId3"/>
              </a:rPr>
              <a:t>precipitation</a:t>
            </a:r>
            <a:r>
              <a:rPr lang="en-US" dirty="0" smtClean="0"/>
              <a:t> over US, week +2 temperature extremes.   More products in pipeline, including global products, extended hazards outlook.</a:t>
            </a:r>
          </a:p>
          <a:p>
            <a:pPr lvl="1"/>
            <a:r>
              <a:rPr lang="en-US" dirty="0" smtClean="0"/>
              <a:t>OHD: for statistically post-processing of temperature and precipitation to provide input to hydrologic models.  Also provides sufficient sample size for testing hydrologic models over many cases.</a:t>
            </a:r>
          </a:p>
          <a:p>
            <a:pPr lvl="1"/>
            <a:r>
              <a:rPr lang="en-US" dirty="0" smtClean="0"/>
              <a:t>WPC.  For </a:t>
            </a:r>
            <a:r>
              <a:rPr lang="en-US" dirty="0" smtClean="0">
                <a:hlinkClick r:id="rId4"/>
              </a:rPr>
              <a:t>calibrated PQPF</a:t>
            </a:r>
            <a:r>
              <a:rPr lang="en-US" dirty="0" smtClean="0"/>
              <a:t>.  Method and verification </a:t>
            </a:r>
            <a:r>
              <a:rPr lang="en-US" dirty="0" smtClean="0">
                <a:hlinkClick r:id="rId5"/>
              </a:rPr>
              <a:t>here</a:t>
            </a:r>
            <a:r>
              <a:rPr lang="en-US" dirty="0" smtClean="0"/>
              <a:t>.</a:t>
            </a:r>
          </a:p>
          <a:p>
            <a:pPr lvl="1"/>
            <a:r>
              <a:rPr lang="en-US" dirty="0" smtClean="0"/>
              <a:t>SPC. Francisco Alvarez’s (St Louis U., ESRL/GSD) experimental </a:t>
            </a:r>
            <a:r>
              <a:rPr lang="en-US" dirty="0" smtClean="0">
                <a:hlinkClick r:id="rId6"/>
              </a:rPr>
              <a:t>tornado forecast guidance</a:t>
            </a:r>
            <a:r>
              <a:rPr lang="en-US" dirty="0" smtClean="0"/>
              <a:t>.</a:t>
            </a:r>
          </a:p>
          <a:p>
            <a:pPr lvl="1"/>
            <a:r>
              <a:rPr lang="en-US" dirty="0" smtClean="0"/>
              <a:t>NWS Western Region. Situational awareness tool (</a:t>
            </a:r>
            <a:r>
              <a:rPr lang="en-US" dirty="0" smtClean="0">
                <a:hlinkClick r:id="rId7"/>
              </a:rPr>
              <a:t>http://ssd.wrh.noaa.gov/satable/</a:t>
            </a:r>
            <a:r>
              <a:rPr lang="en-US" dirty="0" smtClean="0"/>
              <a:t> ) </a:t>
            </a:r>
          </a:p>
          <a:p>
            <a:pPr lvl="1"/>
            <a:endParaRPr lang="en-US" dirty="0" smtClean="0"/>
          </a:p>
          <a:p>
            <a:endParaRPr lang="en-US" dirty="0"/>
          </a:p>
        </p:txBody>
      </p:sp>
    </p:spTree>
    <p:extLst>
      <p:ext uri="{BB962C8B-B14F-4D97-AF65-F5344CB8AC3E}">
        <p14:creationId xmlns:p14="http://schemas.microsoft.com/office/powerpoint/2010/main" val="298106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Reforecast</a:t>
            </a:r>
            <a:endParaRPr lang="en-US" dirty="0"/>
          </a:p>
        </p:txBody>
      </p:sp>
      <p:sp>
        <p:nvSpPr>
          <p:cNvPr id="3" name="Content Placeholder 2"/>
          <p:cNvSpPr>
            <a:spLocks noGrp="1"/>
          </p:cNvSpPr>
          <p:nvPr>
            <p:ph idx="1"/>
          </p:nvPr>
        </p:nvSpPr>
        <p:spPr/>
        <p:txBody>
          <a:bodyPr/>
          <a:lstStyle/>
          <a:p>
            <a:r>
              <a:rPr lang="en-US" dirty="0" smtClean="0"/>
              <a:t>Reforecast issues to address</a:t>
            </a:r>
          </a:p>
          <a:p>
            <a:pPr lvl="1"/>
            <a:r>
              <a:rPr lang="en-US" dirty="0" smtClean="0"/>
              <a:t>Actual reforecast configuration:</a:t>
            </a:r>
          </a:p>
          <a:p>
            <a:pPr lvl="2"/>
            <a:r>
              <a:rPr lang="en-US" dirty="0" smtClean="0"/>
              <a:t>Smart sampling versus “fixed matrix”.</a:t>
            </a:r>
          </a:p>
          <a:p>
            <a:pPr lvl="2"/>
            <a:r>
              <a:rPr lang="en-US" dirty="0" smtClean="0"/>
              <a:t>OHD still assessing needs, will be dynamical …</a:t>
            </a:r>
          </a:p>
          <a:p>
            <a:pPr lvl="1"/>
            <a:r>
              <a:rPr lang="en-US" dirty="0" smtClean="0"/>
              <a:t>Retrospective or real-time</a:t>
            </a:r>
          </a:p>
          <a:p>
            <a:pPr lvl="2"/>
            <a:r>
              <a:rPr lang="en-US" dirty="0" smtClean="0"/>
              <a:t>Whitepaper says real-time, but in discussion with users we still see different opinions (OHD, EMC).</a:t>
            </a:r>
          </a:p>
          <a:p>
            <a:pPr lvl="2"/>
            <a:r>
              <a:rPr lang="en-US" dirty="0" smtClean="0"/>
              <a:t>Business issue: use expensive ops compute or cheaper R&amp;D compute, or even “the cloud”.</a:t>
            </a:r>
          </a:p>
          <a:p>
            <a:pPr lvl="2"/>
            <a:r>
              <a:rPr lang="en-US" dirty="0" smtClean="0"/>
              <a:t>Compute:</a:t>
            </a:r>
          </a:p>
          <a:p>
            <a:pPr lvl="3"/>
            <a:r>
              <a:rPr lang="en-US" dirty="0" smtClean="0"/>
              <a:t>Real-time ops </a:t>
            </a:r>
            <a:r>
              <a:rPr lang="en-US" dirty="0" err="1" smtClean="0"/>
              <a:t>vs</a:t>
            </a:r>
            <a:r>
              <a:rPr lang="en-US" dirty="0" smtClean="0"/>
              <a:t> off-line ops </a:t>
            </a:r>
            <a:r>
              <a:rPr lang="en-US" dirty="0" err="1" smtClean="0"/>
              <a:t>vs</a:t>
            </a:r>
            <a:r>
              <a:rPr lang="en-US" dirty="0" smtClean="0"/>
              <a:t> R&amp;D.</a:t>
            </a:r>
          </a:p>
          <a:p>
            <a:pPr lvl="1"/>
            <a:r>
              <a:rPr lang="en-US" dirty="0" smtClean="0"/>
              <a:t>Data distribution: like with CFS data, we need to address systematically how and where to distribute.</a:t>
            </a:r>
          </a:p>
          <a:p>
            <a:pPr lvl="2"/>
            <a:r>
              <a:rPr lang="en-US" dirty="0" smtClean="0"/>
              <a:t>EMC in data distribution business?</a:t>
            </a:r>
          </a:p>
          <a:p>
            <a:endParaRPr lang="en-US" dirty="0"/>
          </a:p>
        </p:txBody>
      </p:sp>
    </p:spTree>
    <p:extLst>
      <p:ext uri="{BB962C8B-B14F-4D97-AF65-F5344CB8AC3E}">
        <p14:creationId xmlns:p14="http://schemas.microsoft.com/office/powerpoint/2010/main" val="2399672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procedure</a:t>
            </a:r>
            <a:endParaRPr lang="en-US" dirty="0"/>
          </a:p>
        </p:txBody>
      </p:sp>
      <p:sp>
        <p:nvSpPr>
          <p:cNvPr id="3" name="Content Placeholder 2"/>
          <p:cNvSpPr>
            <a:spLocks noGrp="1"/>
          </p:cNvSpPr>
          <p:nvPr>
            <p:ph idx="1"/>
          </p:nvPr>
        </p:nvSpPr>
        <p:spPr/>
        <p:txBody>
          <a:bodyPr/>
          <a:lstStyle/>
          <a:p>
            <a:r>
              <a:rPr lang="en-US" dirty="0" smtClean="0"/>
              <a:t>Present approach</a:t>
            </a:r>
          </a:p>
          <a:p>
            <a:pPr lvl="1"/>
            <a:r>
              <a:rPr lang="en-US" dirty="0" smtClean="0"/>
              <a:t>Ad-hoc,</a:t>
            </a:r>
          </a:p>
          <a:p>
            <a:pPr lvl="2"/>
            <a:r>
              <a:rPr lang="en-US" dirty="0" smtClean="0"/>
              <a:t>Schedule based on available improvements.</a:t>
            </a:r>
          </a:p>
          <a:p>
            <a:pPr lvl="2"/>
            <a:r>
              <a:rPr lang="en-US" dirty="0" smtClean="0"/>
              <a:t>Prone to delays to make plans work.</a:t>
            </a:r>
          </a:p>
          <a:p>
            <a:pPr lvl="1"/>
            <a:r>
              <a:rPr lang="en-US" dirty="0" smtClean="0"/>
              <a:t>HWRF is exception: </a:t>
            </a:r>
          </a:p>
          <a:p>
            <a:pPr lvl="2"/>
            <a:r>
              <a:rPr lang="en-US" dirty="0" smtClean="0"/>
              <a:t>Fixed schedule, before Atlantic Hurricane season.</a:t>
            </a:r>
          </a:p>
          <a:p>
            <a:pPr lvl="2"/>
            <a:r>
              <a:rPr lang="en-US" dirty="0" smtClean="0"/>
              <a:t>Schedule driven by time line.</a:t>
            </a:r>
          </a:p>
          <a:p>
            <a:pPr lvl="3"/>
            <a:r>
              <a:rPr lang="en-US" dirty="0" smtClean="0"/>
              <a:t>Well defined “gates” working backward from implementation data.</a:t>
            </a:r>
          </a:p>
          <a:p>
            <a:pPr lvl="2"/>
            <a:endParaRPr lang="en-US" dirty="0"/>
          </a:p>
          <a:p>
            <a:r>
              <a:rPr lang="en-US" dirty="0" smtClean="0"/>
              <a:t>Advantages of HWRF approach:</a:t>
            </a:r>
          </a:p>
          <a:p>
            <a:pPr lvl="1"/>
            <a:r>
              <a:rPr lang="en-US" dirty="0" smtClean="0"/>
              <a:t>More predictable upgrade schedule.</a:t>
            </a:r>
          </a:p>
          <a:p>
            <a:pPr lvl="1"/>
            <a:r>
              <a:rPr lang="en-US" dirty="0" smtClean="0"/>
              <a:t>Clearer project management and deliverables.</a:t>
            </a:r>
          </a:p>
          <a:p>
            <a:pPr lvl="1"/>
            <a:r>
              <a:rPr lang="en-US" dirty="0" smtClean="0"/>
              <a:t>Allow for closer collaboration with users.</a:t>
            </a:r>
            <a:endParaRPr lang="en-US" dirty="0"/>
          </a:p>
        </p:txBody>
      </p:sp>
    </p:spTree>
    <p:extLst>
      <p:ext uri="{BB962C8B-B14F-4D97-AF65-F5344CB8AC3E}">
        <p14:creationId xmlns:p14="http://schemas.microsoft.com/office/powerpoint/2010/main" val="210958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procedure</a:t>
            </a:r>
            <a:endParaRPr lang="en-US" dirty="0"/>
          </a:p>
        </p:txBody>
      </p:sp>
      <p:sp>
        <p:nvSpPr>
          <p:cNvPr id="3" name="Content Placeholder 2"/>
          <p:cNvSpPr>
            <a:spLocks noGrp="1"/>
          </p:cNvSpPr>
          <p:nvPr>
            <p:ph idx="1"/>
          </p:nvPr>
        </p:nvSpPr>
        <p:spPr/>
        <p:txBody>
          <a:bodyPr/>
          <a:lstStyle/>
          <a:p>
            <a:r>
              <a:rPr lang="en-US" dirty="0" smtClean="0"/>
              <a:t>“Gates” with dates</a:t>
            </a:r>
          </a:p>
          <a:p>
            <a:pPr lvl="1"/>
            <a:r>
              <a:rPr lang="en-US" dirty="0" smtClean="0"/>
              <a:t>Select candidate upgrade, dedicate R2O funding.</a:t>
            </a:r>
          </a:p>
          <a:p>
            <a:pPr lvl="1"/>
            <a:r>
              <a:rPr lang="en-US" dirty="0" smtClean="0"/>
              <a:t>Select successful R2O results for pre-operational testing and merging.</a:t>
            </a:r>
          </a:p>
          <a:p>
            <a:pPr lvl="1"/>
            <a:r>
              <a:rPr lang="en-US" dirty="0" smtClean="0"/>
              <a:t>Freeze code for implementation.</a:t>
            </a:r>
          </a:p>
          <a:p>
            <a:pPr lvl="1"/>
            <a:r>
              <a:rPr lang="en-US" dirty="0" smtClean="0"/>
              <a:t>Deliver retrospective model results.</a:t>
            </a:r>
          </a:p>
          <a:p>
            <a:pPr lvl="1"/>
            <a:r>
              <a:rPr lang="en-US" dirty="0" smtClean="0"/>
              <a:t>Validate / upgrade downstream products.</a:t>
            </a:r>
          </a:p>
          <a:p>
            <a:pPr lvl="1"/>
            <a:r>
              <a:rPr lang="en-US" dirty="0" smtClean="0"/>
              <a:t>Implementation</a:t>
            </a:r>
          </a:p>
          <a:p>
            <a:pPr lvl="1"/>
            <a:endParaRPr lang="en-US" dirty="0"/>
          </a:p>
          <a:p>
            <a:r>
              <a:rPr lang="en-US" dirty="0" smtClean="0"/>
              <a:t>Key science / business issue to address</a:t>
            </a:r>
          </a:p>
          <a:p>
            <a:pPr lvl="1"/>
            <a:r>
              <a:rPr lang="en-US" dirty="0" smtClean="0"/>
              <a:t>Retrospective vs. real-time retrospectives / reforecasts.</a:t>
            </a:r>
          </a:p>
          <a:p>
            <a:pPr lvl="1"/>
            <a:r>
              <a:rPr lang="en-US" dirty="0" smtClean="0"/>
              <a:t>Do we want to do downstream together with implementation, or do we sunset old model version later?</a:t>
            </a:r>
          </a:p>
          <a:p>
            <a:pPr lvl="1"/>
            <a:r>
              <a:rPr lang="en-US" dirty="0" smtClean="0"/>
              <a:t>Compute, HR, and data distribution resources.</a:t>
            </a:r>
            <a:endParaRPr lang="en-US" dirty="0"/>
          </a:p>
        </p:txBody>
      </p:sp>
    </p:spTree>
    <p:extLst>
      <p:ext uri="{BB962C8B-B14F-4D97-AF65-F5344CB8AC3E}">
        <p14:creationId xmlns:p14="http://schemas.microsoft.com/office/powerpoint/2010/main" val="276954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procedure</a:t>
            </a:r>
          </a:p>
        </p:txBody>
      </p:sp>
      <p:sp>
        <p:nvSpPr>
          <p:cNvPr id="3" name="Content Placeholder 2"/>
          <p:cNvSpPr>
            <a:spLocks noGrp="1"/>
          </p:cNvSpPr>
          <p:nvPr>
            <p:ph idx="1"/>
          </p:nvPr>
        </p:nvSpPr>
        <p:spPr/>
        <p:txBody>
          <a:bodyPr/>
          <a:lstStyle/>
          <a:p>
            <a:r>
              <a:rPr lang="en-US" dirty="0" smtClean="0"/>
              <a:t>Implications of fixed schedule / gated approach:</a:t>
            </a:r>
          </a:p>
          <a:p>
            <a:pPr lvl="1"/>
            <a:r>
              <a:rPr lang="en-US" dirty="0" smtClean="0"/>
              <a:t>Implementation becomes continuous process:</a:t>
            </a:r>
          </a:p>
          <a:p>
            <a:pPr lvl="2"/>
            <a:r>
              <a:rPr lang="en-US" dirty="0" smtClean="0"/>
              <a:t>Clear place for directed R2O funding to external collaborators.</a:t>
            </a:r>
          </a:p>
          <a:p>
            <a:pPr lvl="3"/>
            <a:r>
              <a:rPr lang="en-US" dirty="0" smtClean="0"/>
              <a:t>CFS v3 and v4.</a:t>
            </a:r>
          </a:p>
          <a:p>
            <a:pPr lvl="2"/>
            <a:r>
              <a:rPr lang="en-US" dirty="0" smtClean="0"/>
              <a:t>Development of next version starts before present version is implemented.</a:t>
            </a:r>
          </a:p>
          <a:p>
            <a:pPr lvl="3"/>
            <a:r>
              <a:rPr lang="en-US" dirty="0" smtClean="0"/>
              <a:t>May have resource issues at EMC.</a:t>
            </a:r>
          </a:p>
          <a:p>
            <a:pPr lvl="3"/>
            <a:r>
              <a:rPr lang="en-US" dirty="0" smtClean="0"/>
              <a:t>Effective use of collaboration with research community.</a:t>
            </a:r>
          </a:p>
          <a:p>
            <a:pPr lvl="2"/>
            <a:r>
              <a:rPr lang="en-US" dirty="0" smtClean="0"/>
              <a:t>Better project management:</a:t>
            </a:r>
          </a:p>
          <a:p>
            <a:pPr lvl="3"/>
            <a:r>
              <a:rPr lang="en-US" dirty="0" smtClean="0"/>
              <a:t>Well defined and clear deliverables.</a:t>
            </a:r>
          </a:p>
          <a:p>
            <a:pPr lvl="4"/>
            <a:r>
              <a:rPr lang="en-US" dirty="0" smtClean="0"/>
              <a:t>Previous issues with code delivery.</a:t>
            </a:r>
          </a:p>
          <a:p>
            <a:pPr lvl="4"/>
            <a:r>
              <a:rPr lang="en-US" dirty="0" smtClean="0"/>
              <a:t>Previous issues with adding to implementation.</a:t>
            </a:r>
          </a:p>
          <a:p>
            <a:pPr lvl="3"/>
            <a:r>
              <a:rPr lang="en-US" dirty="0" smtClean="0"/>
              <a:t>Clearer path to collaborate with users.</a:t>
            </a:r>
            <a:endParaRPr lang="en-US" dirty="0"/>
          </a:p>
        </p:txBody>
      </p:sp>
    </p:spTree>
    <p:extLst>
      <p:ext uri="{BB962C8B-B14F-4D97-AF65-F5344CB8AC3E}">
        <p14:creationId xmlns:p14="http://schemas.microsoft.com/office/powerpoint/2010/main" val="3242408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366"/>
      </a:dk1>
      <a:lt1>
        <a:srgbClr val="FFFFFF"/>
      </a:lt1>
      <a:dk2>
        <a:srgbClr val="000000"/>
      </a:dk2>
      <a:lt2>
        <a:srgbClr val="808080"/>
      </a:lt2>
      <a:accent1>
        <a:srgbClr val="00CC00"/>
      </a:accent1>
      <a:accent2>
        <a:srgbClr val="FF33CC"/>
      </a:accent2>
      <a:accent3>
        <a:srgbClr val="FFFFFF"/>
      </a:accent3>
      <a:accent4>
        <a:srgbClr val="002A56"/>
      </a:accent4>
      <a:accent5>
        <a:srgbClr val="AAE2AA"/>
      </a:accent5>
      <a:accent6>
        <a:srgbClr val="E72DB9"/>
      </a:accent6>
      <a:hlink>
        <a:srgbClr val="FF0000"/>
      </a:hlink>
      <a:folHlink>
        <a:srgbClr val="3333CC"/>
      </a:folHlink>
    </a:clrScheme>
    <a:fontScheme name="Default Design">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954</TotalTime>
  <Words>1524</Words>
  <Application>Microsoft Office PowerPoint</Application>
  <PresentationFormat>On-screen Show (4:3)</PresentationFormat>
  <Paragraphs>171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Unifying the global suite</vt:lpstr>
      <vt:lpstr>Guiding principles</vt:lpstr>
      <vt:lpstr>HIWPP, R2O NGGPS</vt:lpstr>
      <vt:lpstr>Reforecast</vt:lpstr>
      <vt:lpstr>Reforecast</vt:lpstr>
      <vt:lpstr>Reforecast</vt:lpstr>
      <vt:lpstr>Implementation procedure</vt:lpstr>
      <vt:lpstr>Implementation procedure</vt:lpstr>
      <vt:lpstr>Implementation procedure</vt:lpstr>
      <vt:lpstr>Global models</vt:lpstr>
      <vt:lpstr>PowerPoint Presentation</vt:lpstr>
      <vt:lpstr>PowerPoint Presentation</vt:lpstr>
      <vt:lpstr>Supporting CPC 8-14 day  forecast products</vt:lpstr>
      <vt:lpstr>Example: 8-14 day T2m forecast</vt:lpstr>
      <vt:lpstr>Precipitation forecast products for WPC</vt:lpstr>
      <vt:lpstr>Calibrated tornado forecasts</vt:lpstr>
      <vt:lpstr>Recommendations</vt:lpstr>
      <vt:lpstr>Current status and plans</vt:lpstr>
      <vt:lpstr>Changing short-term forecast bias due to changes in data assimilation system</vt:lpstr>
      <vt:lpstr>Recommendation 1</vt:lpstr>
      <vt:lpstr>Recommendation 2</vt:lpstr>
      <vt:lpstr>Recommendation 3</vt:lpstr>
      <vt:lpstr>Recommendation 4</vt:lpstr>
      <vt:lpstr>Recommendation 5</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HTOLMAN</dc:creator>
  <cp:lastModifiedBy>Mary L. Hart</cp:lastModifiedBy>
  <cp:revision>44</cp:revision>
  <dcterms:created xsi:type="dcterms:W3CDTF">2003-11-12T20:24:23Z</dcterms:created>
  <dcterms:modified xsi:type="dcterms:W3CDTF">2014-12-02T16:45:54Z</dcterms:modified>
</cp:coreProperties>
</file>