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7" r:id="rId3"/>
    <p:sldMasterId id="2147483709" r:id="rId4"/>
    <p:sldMasterId id="2147483745" r:id="rId5"/>
    <p:sldMasterId id="2147483757" r:id="rId6"/>
    <p:sldMasterId id="2147483769" r:id="rId7"/>
    <p:sldMasterId id="2147483808" r:id="rId8"/>
    <p:sldMasterId id="2147483820" r:id="rId9"/>
    <p:sldMasterId id="2147483832" r:id="rId10"/>
    <p:sldMasterId id="2147483845" r:id="rId11"/>
    <p:sldMasterId id="2147483859" r:id="rId12"/>
    <p:sldMasterId id="2147483875" r:id="rId13"/>
    <p:sldMasterId id="2147483888" r:id="rId14"/>
    <p:sldMasterId id="2147483900" r:id="rId15"/>
    <p:sldMasterId id="2147483912" r:id="rId16"/>
  </p:sldMasterIdLst>
  <p:notesMasterIdLst>
    <p:notesMasterId r:id="rId88"/>
  </p:notesMasterIdLst>
  <p:sldIdLst>
    <p:sldId id="362" r:id="rId17"/>
    <p:sldId id="363" r:id="rId18"/>
    <p:sldId id="364" r:id="rId19"/>
    <p:sldId id="365" r:id="rId20"/>
    <p:sldId id="366" r:id="rId21"/>
    <p:sldId id="357" r:id="rId22"/>
    <p:sldId id="374" r:id="rId23"/>
    <p:sldId id="359" r:id="rId24"/>
    <p:sldId id="360" r:id="rId25"/>
    <p:sldId id="278" r:id="rId26"/>
    <p:sldId id="260" r:id="rId27"/>
    <p:sldId id="261" r:id="rId28"/>
    <p:sldId id="262" r:id="rId29"/>
    <p:sldId id="279" r:id="rId30"/>
    <p:sldId id="263" r:id="rId31"/>
    <p:sldId id="265" r:id="rId32"/>
    <p:sldId id="264" r:id="rId33"/>
    <p:sldId id="266" r:id="rId34"/>
    <p:sldId id="267" r:id="rId35"/>
    <p:sldId id="269" r:id="rId36"/>
    <p:sldId id="268" r:id="rId37"/>
    <p:sldId id="271" r:id="rId38"/>
    <p:sldId id="270" r:id="rId39"/>
    <p:sldId id="272" r:id="rId40"/>
    <p:sldId id="273" r:id="rId41"/>
    <p:sldId id="274" r:id="rId42"/>
    <p:sldId id="275" r:id="rId43"/>
    <p:sldId id="276" r:id="rId44"/>
    <p:sldId id="277" r:id="rId45"/>
    <p:sldId id="372" r:id="rId46"/>
    <p:sldId id="281" r:id="rId47"/>
    <p:sldId id="282" r:id="rId48"/>
    <p:sldId id="283" r:id="rId49"/>
    <p:sldId id="284" r:id="rId50"/>
    <p:sldId id="331" r:id="rId51"/>
    <p:sldId id="285" r:id="rId52"/>
    <p:sldId id="286" r:id="rId53"/>
    <p:sldId id="388" r:id="rId54"/>
    <p:sldId id="361" r:id="rId55"/>
    <p:sldId id="373" r:id="rId56"/>
    <p:sldId id="341" r:id="rId57"/>
    <p:sldId id="339" r:id="rId58"/>
    <p:sldId id="368" r:id="rId59"/>
    <p:sldId id="340" r:id="rId60"/>
    <p:sldId id="342" r:id="rId61"/>
    <p:sldId id="343" r:id="rId62"/>
    <p:sldId id="344" r:id="rId63"/>
    <p:sldId id="345" r:id="rId64"/>
    <p:sldId id="346" r:id="rId65"/>
    <p:sldId id="347" r:id="rId66"/>
    <p:sldId id="319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20" r:id="rId75"/>
    <p:sldId id="330" r:id="rId76"/>
    <p:sldId id="395" r:id="rId77"/>
    <p:sldId id="332" r:id="rId78"/>
    <p:sldId id="334" r:id="rId79"/>
    <p:sldId id="336" r:id="rId80"/>
    <p:sldId id="337" r:id="rId81"/>
    <p:sldId id="396" r:id="rId82"/>
    <p:sldId id="397" r:id="rId83"/>
    <p:sldId id="398" r:id="rId84"/>
    <p:sldId id="401" r:id="rId85"/>
    <p:sldId id="399" r:id="rId86"/>
    <p:sldId id="400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DDDDD"/>
    <a:srgbClr val="EAEAE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625" autoAdjust="0"/>
  </p:normalViewPr>
  <p:slideViewPr>
    <p:cSldViewPr>
      <p:cViewPr varScale="1"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84" Type="http://schemas.openxmlformats.org/officeDocument/2006/relationships/slide" Target="slides/slide68.xml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viewProps" Target="viewProp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103B-F24A-4328-BCD0-B83E0D86F3EA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2961C-7CAE-49AE-AC87-AD6EA03D5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99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2DC1-F0B4-4309-B681-B1A9F4B25243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FA443F-EFDC-4812-8427-BA68A49A78ED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FA443F-EFDC-4812-8427-BA68A49A78ED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FA443F-EFDC-4812-8427-BA68A49A78ED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F9EE29-03F0-4F9B-B965-3A567CBA6D3B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32773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prstClr val="black"/>
                </a:solidFill>
              </a:rPr>
              <a:t>WoF Workshop April 3, 2014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1CF14-A10E-42CC-955E-B5F93D06BD82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65C4E-36D1-46E3-BA52-134BA819A22D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C3D33-5500-4832-BAB3-998D2F42B36D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685BD-0423-4BE0-B6D7-C1D1859509A9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FA443F-EFDC-4812-8427-BA68A49A78ED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FA443F-EFDC-4812-8427-BA68A49A78ED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FA443F-EFDC-4812-8427-BA68A49A78ED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FA443F-EFDC-4812-8427-BA68A49A78ED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CDEA-B69F-4CCF-898A-F80AE43D722D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BC5-330A-468B-8742-B56B1D5D1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21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CDEA-B69F-4CCF-898A-F80AE43D722D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BC5-330A-468B-8742-B56B1D5D1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599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94D322-008B-417C-9052-CEA195A1E069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3E820-E172-4694-A3C5-383BCA38B3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12770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30D25E-AFC6-42C0-953C-2538D018EEDE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E75B0-D103-41BE-8FB6-C181A97AD9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4606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B35E1F-96C1-4C39-8122-0956D3A6EA72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11CF3-620D-45CE-BF98-D6E7D29102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2121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ECB7CD8-0AD0-441C-ACEA-98F95031538F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F5E1A4E-6710-473E-BA85-026B07C4FC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5860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ADEB8-AA03-4442-ADF8-6A0AAE0CDE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7127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5A684-744F-4208-AF1D-7B9E61DABF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7350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1DD76-B0B5-42E5-AC00-9A82DF893F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66934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9DE91-853E-4ADD-815E-3242847C5B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5030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06128-1795-4402-AF1D-9AB74C2471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884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B3F1E-0614-4940-AE3C-E6154A4174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9270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CDEA-B69F-4CCF-898A-F80AE43D722D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BC5-330A-468B-8742-B56B1D5D1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03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A13EA-AF69-4787-8448-BB6DC97EC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463478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E29DC-5CEB-499B-BB33-914E1CBB1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6916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A0181-A112-41D1-9D05-80710B49C3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77418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1F0AA-9D19-453D-8231-05CBDFB718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2840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151D5-0E36-4F0E-86EF-8CE696E3CC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7041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556812-398E-4783-86CD-8C9B7D4022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76027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E672CA2-9D45-4036-9FF0-0BC9414EBD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6358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ADEB8-AA03-4442-ADF8-6A0AAE0CDE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6387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5A684-744F-4208-AF1D-7B9E61DABF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727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1DD76-B0B5-42E5-AC00-9A82DF893F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1346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9497ED-60F3-446A-AB49-59A2D9DC8CB7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E3824-24E0-487E-B3E8-D500785855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2173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9DE91-853E-4ADD-815E-3242847C5B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0428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06128-1795-4402-AF1D-9AB74C2471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65365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B3F1E-0614-4940-AE3C-E6154A4174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1235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A13EA-AF69-4787-8448-BB6DC97EC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36085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E29DC-5CEB-499B-BB33-914E1CBB1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5447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A0181-A112-41D1-9D05-80710B49C3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21095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1F0AA-9D19-453D-8231-05CBDFB718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13683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151D5-0E36-4F0E-86EF-8CE696E3CC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1770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556812-398E-4783-86CD-8C9B7D4022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837099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E672CA2-9D45-4036-9FF0-0BC9414EBD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369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C77E28-4AA5-4F42-94E6-A9A38508205F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12DF1-7021-4853-B2C1-7DE119703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0938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/>
          </p:cNvSpPr>
          <p:nvPr userDrawn="1"/>
        </p:nvSpPr>
        <p:spPr bwMode="auto">
          <a:xfrm>
            <a:off x="755650" y="6611938"/>
            <a:ext cx="7620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CC99"/>
              </a:solidFill>
              <a:latin typeface="Calibri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49158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/>
          </p:cNvSpPr>
          <p:nvPr userDrawn="1"/>
        </p:nvSpPr>
        <p:spPr bwMode="auto">
          <a:xfrm>
            <a:off x="755650" y="6611938"/>
            <a:ext cx="7620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CC99"/>
              </a:solidFill>
              <a:latin typeface="Calibri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6532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25DA4-FB3B-489C-A48E-CA29F5DF8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189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1451C-AFD9-4098-AECE-CE0001DE93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933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6E21C-CCED-4738-A335-411CA820D8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686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80862-D21A-49A6-B95F-6E4916128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545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23706-112C-4ECE-8171-C85B931EC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002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DEC31-EEE2-40A7-9311-0AB3243CDE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583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48305-68EF-46CA-AF5F-F6E6F9A89C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488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E3081-2A8C-4DF3-AF8E-5797E6CBB2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60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ECDEF4-E77E-4ECA-AC70-406B8632CD50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4F9F1-CC9C-422C-8D3B-2F609627B4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06385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2EAC5-C2FB-4263-BD54-1816CD7534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149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88A8F-C576-42F5-A6BB-C0E85CFDD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681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23AA6-1097-40E3-B360-7EDFBB1712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692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D212D-C1C3-40CE-9D92-2131E616F7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247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2072-573E-4FD3-A2D5-4EBB52A9D692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361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B0DC-5A48-4B8C-802F-E46D2B936EC9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49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46103-77BB-4056-A732-29957E19833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041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A064-488D-4D52-BE9E-19170D81D75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84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0151-6553-4882-88B5-7C043AC8AF50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580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A6B2-81D4-48C2-8B77-92800700209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57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1F6D42-4D8C-414A-8FFD-4E6DC43F0958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F7902-0958-4A0A-9CF7-68F65A77D0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05842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2513-4F7B-4E87-AD93-7447E4D83789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89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285D-9329-41EF-8868-AFFE4DE904E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337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D1F5-22AA-4060-ACDF-4F3D4739DBDB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6644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2318-1341-4B0D-87A3-9CDE18C5672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675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743F-C15D-47DD-85CC-FA856B272889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874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F6BB-F239-4F9F-95E0-11D2A1964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9387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3DDA-35EB-486E-B02B-B7AA9FE9D8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289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D221-42C1-46A6-91E8-8893F10592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372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2D5D-9C01-4BE4-B93A-C4E01030E1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7531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E82B-6A12-4626-B7A6-34D9CAF930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74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30639-355F-429F-8CD6-AC05E099209D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029525-C19B-48F5-B03B-2C6245D32C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30095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0DE2-8A45-4880-8893-AE8D17FFD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0432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14C6-F2F0-41FB-85A1-355665A2A3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186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5F04-95D9-43DA-9234-3FAB5B8102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7681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B9CF-283A-496D-A9B2-3E36E99E21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503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2F05D-7B65-4D96-B0D2-E674EBAE60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13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D2FD-D046-432E-83D0-6C1FBF7426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742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E0EB-74F1-4B42-8938-C40DC45D2E8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8973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E0EB-74F1-4B42-8938-C40DC45D2E8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437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E0EB-74F1-4B42-8938-C40DC45D2E8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148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E0EB-74F1-4B42-8938-C40DC45D2E8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48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6DF8E7-8241-4DF3-82B7-657B7F96641C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071C3-10E9-4621-84DB-41580CB932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53807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E0EB-74F1-4B42-8938-C40DC45D2E8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2121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E0EB-74F1-4B42-8938-C40DC45D2E8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9038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E0EB-74F1-4B42-8938-C40DC45D2E8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763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E0EB-74F1-4B42-8938-C40DC45D2E8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96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E0EB-74F1-4B42-8938-C40DC45D2E8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2719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E0EB-74F1-4B42-8938-C40DC45D2E8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5478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E0EB-74F1-4B42-8938-C40DC45D2E8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17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6E3C9F-108B-483F-8D67-09D19FE870D0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28421-F2B4-4008-95A5-98EA9C4DC1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6424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964692-2CEF-4138-BB84-7DA9251342AE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5FCA4-6C33-470D-8DF3-638F25C980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417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CDEA-B69F-4CCF-898A-F80AE43D722D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BC5-330A-468B-8742-B56B1D5D1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14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94D322-008B-417C-9052-CEA195A1E069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3E820-E172-4694-A3C5-383BCA38B3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7782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30D25E-AFC6-42C0-953C-2538D018EEDE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E75B0-D103-41BE-8FB6-C181A97AD9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3763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B35E1F-96C1-4C39-8122-0956D3A6EA72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11CF3-620D-45CE-BF98-D6E7D29102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788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ECB7CD8-0AD0-441C-ACEA-98F95031538F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F5E1A4E-6710-473E-BA85-026B07C4FC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038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61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34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17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11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64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85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CDEA-B69F-4CCF-898A-F80AE43D722D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BC5-330A-468B-8742-B56B1D5D1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29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19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241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28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49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7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41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148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51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93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9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CDEA-B69F-4CCF-898A-F80AE43D722D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BC5-330A-468B-8742-B56B1D5D1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74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23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5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8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30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04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91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63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10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981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3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CDEA-B69F-4CCF-898A-F80AE43D722D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BC5-330A-468B-8742-B56B1D5D1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562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05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312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5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44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58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61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704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629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7902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8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CDEA-B69F-4CCF-898A-F80AE43D722D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BC5-330A-468B-8742-B56B1D5D1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53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8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795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49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099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086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697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984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05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8C2C0A2-DB9B-48F8-8095-D1B62353A106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43B44FC-8ECB-419B-B3AA-D8E457D7F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89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FBD5F-CE37-4693-917B-AB28BAFD0178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2EFFA-DEE9-4569-9A6C-10612ED59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7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CDEA-B69F-4CCF-898A-F80AE43D722D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BC5-330A-468B-8742-B56B1D5D1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66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2F1B-70F7-427C-8CB2-201A2943C7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48816-D7D2-4D80-AF1E-C23D475EB4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99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3934-119D-4826-8FE7-A64CA0A21A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48816-D7D2-4D80-AF1E-C23D475EB4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578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84CA-8561-448C-9FEF-EAA4A0C3F4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48816-D7D2-4D80-AF1E-C23D475EB4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444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4637-DA18-4DC6-89E1-1231D6CF4B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48816-D7D2-4D80-AF1E-C23D475EB4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466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F126-0ADD-4EBA-AF3F-08FE288486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48816-D7D2-4D80-AF1E-C23D475EB4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666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0B2F-57BB-4154-893C-8B6279F4E7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48816-D7D2-4D80-AF1E-C23D475EB4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580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034B-F8B0-49D5-8049-D80BE557D4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48816-D7D2-4D80-AF1E-C23D475EB4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283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7095-4605-4F58-8FF5-14CFDB5708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48816-D7D2-4D80-AF1E-C23D475EB4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448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1D87-536F-45F7-AF81-2AB8526D2A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48816-D7D2-4D80-AF1E-C23D475EB4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689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A0D1-3E24-4CED-B994-D78FE4BF55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48816-D7D2-4D80-AF1E-C23D475EB4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4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CDEA-B69F-4CCF-898A-F80AE43D722D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BC5-330A-468B-8742-B56B1D5D1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35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F37C-48EA-43FE-963F-E5B1281D87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48816-D7D2-4D80-AF1E-C23D475EB4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994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5FE44E-C3B0-4A38-AD14-7E9368BBC2B0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74BD0-E1CB-44CF-BF98-C4C3FB0A22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836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BA2DC1-6A82-4315-A6F1-01CA76EC98DF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A5564-0B11-4249-88F4-43C92E3689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317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04BA6-AE16-453F-9F0F-E685E7600037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32CCE-97EF-4394-8DE3-A175101354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941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474BB6-D4CB-4F2E-80D3-D84C92DD3E03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76BD1-49B6-4DCE-8356-C7AA445904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388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20DB31-5B64-498B-B680-29082E83B2AD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2ACE7-C244-4A5F-B0FF-84AA4C93E2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369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010E39-0256-41F9-80EE-5FC2F5DBC7DD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43D13-31CE-4D1B-98D1-59283DC1C8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882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6FA66D-26DE-4C7C-BA9C-007623ED00C7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A14B0-4E94-4DFC-A676-3F01255289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26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8E36DA-C364-4134-A9B3-0CA5AB932ED8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5A03A-8F07-4B1C-9611-3041A0E694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241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2A32C7-D999-4078-9250-975007AC25DE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A978E-16F3-4C8F-96A4-44D9AD711F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5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CDEA-B69F-4CCF-898A-F80AE43D722D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BC5-330A-468B-8742-B56B1D5D1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378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9EE40A-1F8A-4E51-B683-4FF06D26CA74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78AAB-CDDC-4DCF-9BC1-E5DA652C1D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715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270A1A-471C-4417-8C5E-3EC514904543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5410F-47D4-46D2-906A-EEDCBD863B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125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9497ED-60F3-446A-AB49-59A2D9DC8CB7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E3824-24E0-487E-B3E8-D500785855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8000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C77E28-4AA5-4F42-94E6-A9A38508205F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12DF1-7021-4853-B2C1-7DE119703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8803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ECDEF4-E77E-4ECA-AC70-406B8632CD50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4F9F1-CC9C-422C-8D3B-2F609627B4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1127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1F6D42-4D8C-414A-8FFD-4E6DC43F0958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F7902-0958-4A0A-9CF7-68F65A77D0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3264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30639-355F-429F-8CD6-AC05E099209D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029525-C19B-48F5-B03B-2C6245D32C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4517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6DF8E7-8241-4DF3-82B7-657B7F96641C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071C3-10E9-4621-84DB-41580CB932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901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6E3C9F-108B-483F-8D67-09D19FE870D0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28421-F2B4-4008-95A5-98EA9C4DC1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2530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964692-2CEF-4138-BB84-7DA9251342AE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5FCA4-6C33-470D-8DF3-638F25C980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6799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CCDEA-B69F-4CCF-898A-F80AE43D722D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47BC5-330A-468B-8742-B56B1D5D1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6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76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590DB6-DF88-41E1-B124-6A543075D087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76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6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1929D1-0C90-407A-BA9C-F21C78153C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0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CC4EF2-C278-440F-B41C-88E6619EC9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4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CC4EF2-C278-440F-B41C-88E6619EC9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2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8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8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8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13852C-D46F-4001-A366-05CB4ABAF6A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6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F219AC6-5BBF-495F-AA5A-8E7D97376992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4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424AA-F9B3-4E56-8D16-AD3648620A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1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636E0EB-74F1-4B42-8938-C40DC45D2E8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6D02E8A-0954-43C0-9E5D-0011D688852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8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76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590DB6-DF88-41E1-B124-6A543075D087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76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6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1929D1-0C90-407A-BA9C-F21C78153C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8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3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6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605DA-D5A6-4B0C-BA36-71ABA6B8E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D0396-13CD-44D8-8E8A-C66F4E652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2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Times New Roman" pitchFamily="18" charset="0"/>
              </a:defRPr>
            </a:lvl1pPr>
          </a:lstStyle>
          <a:p>
            <a:pPr>
              <a:defRPr/>
            </a:pPr>
            <a:fld id="{6F96F7CF-3AD9-4192-B799-B33B1AE33E7B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Times New Roman" pitchFamily="18" charset="0"/>
              </a:defRPr>
            </a:lvl1pPr>
          </a:lstStyle>
          <a:p>
            <a:pPr>
              <a:defRPr/>
            </a:pPr>
            <a:fld id="{4DAEE0FE-5BC7-490F-A683-B5DC18D1A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7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01B6E-591A-41F5-8048-D8B7344067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48816-D7D2-4D80-AF1E-C23D475EB4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0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1A052F-CE27-4181-9E11-7950261978BF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5656F7-F4B8-4947-9407-86E8417F633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7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6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7.gif"/><Relationship Id="rId4" Type="http://schemas.openxmlformats.org/officeDocument/2006/relationships/image" Target="../media/image5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.png"/><Relationship Id="rId7" Type="http://schemas.openxmlformats.org/officeDocument/2006/relationships/image" Target="../media/image78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7.gif"/><Relationship Id="rId5" Type="http://schemas.openxmlformats.org/officeDocument/2006/relationships/image" Target="../media/image76.gif"/><Relationship Id="rId4" Type="http://schemas.openxmlformats.org/officeDocument/2006/relationships/image" Target="../media/image7.png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.png"/><Relationship Id="rId7" Type="http://schemas.openxmlformats.org/officeDocument/2006/relationships/image" Target="../media/image8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3.gif"/><Relationship Id="rId5" Type="http://schemas.openxmlformats.org/officeDocument/2006/relationships/image" Target="../media/image82.gif"/><Relationship Id="rId4" Type="http://schemas.openxmlformats.org/officeDocument/2006/relationships/image" Target="../media/image8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.png"/><Relationship Id="rId7" Type="http://schemas.openxmlformats.org/officeDocument/2006/relationships/image" Target="../media/image9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image" Target="../media/image89.gif"/><Relationship Id="rId9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.png"/><Relationship Id="rId7" Type="http://schemas.openxmlformats.org/officeDocument/2006/relationships/image" Target="../media/image9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7.gif"/><Relationship Id="rId5" Type="http://schemas.openxmlformats.org/officeDocument/2006/relationships/image" Target="../media/image96.gif"/><Relationship Id="rId4" Type="http://schemas.openxmlformats.org/officeDocument/2006/relationships/image" Target="../media/image9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7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6.gif"/><Relationship Id="rId4" Type="http://schemas.openxmlformats.org/officeDocument/2006/relationships/image" Target="../media/image10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7.gif"/><Relationship Id="rId4" Type="http://schemas.openxmlformats.org/officeDocument/2006/relationships/image" Target="../media/image103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8.gif"/><Relationship Id="rId4" Type="http://schemas.openxmlformats.org/officeDocument/2006/relationships/image" Target="../media/image10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9.gif"/><Relationship Id="rId4" Type="http://schemas.openxmlformats.org/officeDocument/2006/relationships/image" Target="../media/image10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10.gif"/><Relationship Id="rId4" Type="http://schemas.openxmlformats.org/officeDocument/2006/relationships/image" Target="../media/image10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gif"/><Relationship Id="rId5" Type="http://schemas.openxmlformats.org/officeDocument/2006/relationships/image" Target="../media/image104.png"/><Relationship Id="rId4" Type="http://schemas.openxmlformats.org/officeDocument/2006/relationships/image" Target="../media/image10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12.gif"/><Relationship Id="rId4" Type="http://schemas.openxmlformats.org/officeDocument/2006/relationships/image" Target="../media/image10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13.gif"/><Relationship Id="rId4" Type="http://schemas.openxmlformats.org/officeDocument/2006/relationships/image" Target="../media/image10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676400"/>
            <a:ext cx="8686800" cy="25908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latin typeface="Arial" pitchFamily="34" charset="0"/>
              </a:rPr>
              <a:t>Storm Prediction Center Highlights</a:t>
            </a:r>
            <a:br>
              <a:rPr lang="en-US" sz="3200" b="1" dirty="0">
                <a:solidFill>
                  <a:srgbClr val="0000FF"/>
                </a:solidFill>
                <a:latin typeface="Arial" pitchFamily="34" charset="0"/>
              </a:rPr>
            </a:b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</a:rPr>
              <a:t>NCEP 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</a:rPr>
              <a:t>Production Suite Review</a:t>
            </a:r>
            <a:br>
              <a:rPr lang="en-US" sz="3200" b="1" dirty="0">
                <a:solidFill>
                  <a:srgbClr val="0000FF"/>
                </a:solidFill>
                <a:latin typeface="Arial" pitchFamily="34" charset="0"/>
              </a:rPr>
            </a:br>
            <a:r>
              <a:rPr lang="en-US" sz="2800" b="1" dirty="0">
                <a:solidFill>
                  <a:srgbClr val="0000FF"/>
                </a:solidFill>
                <a:latin typeface="Arial" pitchFamily="34" charset="0"/>
              </a:rPr>
              <a:t>December 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</a:rPr>
              <a:t>2, 2014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Arial" pitchFamily="34" charset="0"/>
              </a:rPr>
            </a:br>
            <a:r>
              <a:rPr lang="en-US" sz="3200" dirty="0">
                <a:solidFill>
                  <a:srgbClr val="0000FF"/>
                </a:solidFill>
              </a:rPr>
              <a:t/>
            </a:r>
            <a:br>
              <a:rPr lang="en-US" sz="3200" dirty="0">
                <a:solidFill>
                  <a:srgbClr val="0000FF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Steven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</a:rPr>
              <a:t>Weiss, Israel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</a:rPr>
              <a:t>Jirak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</a:rPr>
              <a:t>, Chris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</a:rPr>
              <a:t>Melick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</a:rPr>
              <a:t>, Andy Dean, Patrick Marsh, and Russ Schneider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Arial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Storm Prediction Center, Norman, OK</a:t>
            </a:r>
            <a:endParaRPr lang="en-US" sz="3600" dirty="0">
              <a:solidFill>
                <a:srgbClr val="FFFF99"/>
              </a:solidFill>
              <a:latin typeface="Arial" pitchFamily="34" charset="0"/>
            </a:endParaRPr>
          </a:p>
        </p:txBody>
      </p:sp>
      <p:pic>
        <p:nvPicPr>
          <p:cNvPr id="2051" name="Picture 3" descr="ncep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0"/>
            <a:ext cx="1858963" cy="1081088"/>
          </a:xfrm>
          <a:prstGeom prst="rect">
            <a:avLst/>
          </a:prstGeom>
          <a:noFill/>
        </p:spPr>
      </p:pic>
      <p:pic>
        <p:nvPicPr>
          <p:cNvPr id="2058" name="Picture 10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66800" cy="1066800"/>
          </a:xfrm>
          <a:prstGeom prst="rect">
            <a:avLst/>
          </a:prstGeom>
          <a:noFill/>
        </p:spPr>
      </p:pic>
      <p:pic>
        <p:nvPicPr>
          <p:cNvPr id="2059" name="Picture 11" descr="spc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0"/>
            <a:ext cx="2057400" cy="965200"/>
          </a:xfrm>
          <a:prstGeom prst="rect">
            <a:avLst/>
          </a:prstGeom>
          <a:noFill/>
        </p:spPr>
      </p:pic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124200" y="4564063"/>
            <a:ext cx="3124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  <a:latin typeface="Arial" pitchFamily="34" charset="0"/>
              </a:rPr>
              <a:t>National Weather Center</a:t>
            </a:r>
          </a:p>
        </p:txBody>
      </p:sp>
      <p:pic>
        <p:nvPicPr>
          <p:cNvPr id="1444866" name="Picture 2"/>
          <p:cNvPicPr>
            <a:picLocks noChangeAspect="1" noChangeArrowheads="1"/>
          </p:cNvPicPr>
          <p:nvPr/>
        </p:nvPicPr>
        <p:blipFill>
          <a:blip r:embed="rId6" cstate="print"/>
          <a:srcRect t="14337"/>
          <a:stretch>
            <a:fillRect/>
          </a:stretch>
        </p:blipFill>
        <p:spPr bwMode="auto">
          <a:xfrm>
            <a:off x="2667000" y="4553183"/>
            <a:ext cx="3667125" cy="214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743200" y="4572000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ln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National Weather Center</a:t>
            </a:r>
            <a:endParaRPr lang="en-US" sz="1600" b="1" i="1" dirty="0">
              <a:ln>
                <a:solidFill>
                  <a:srgbClr val="FFFFFF">
                    <a:lumMod val="85000"/>
                  </a:srgbClr>
                </a:solidFill>
              </a:ln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16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4845" y="152400"/>
            <a:ext cx="77724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April 27, 2014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952500"/>
            <a:ext cx="8839200" cy="5029200"/>
          </a:xfrm>
        </p:spPr>
        <p:txBody>
          <a:bodyPr/>
          <a:lstStyle/>
          <a:p>
            <a:r>
              <a:rPr lang="en-US" sz="2400" dirty="0" smtClean="0"/>
              <a:t>High Risk Over Parts of AR</a:t>
            </a:r>
            <a:endParaRPr lang="en-US" sz="2400" dirty="0"/>
          </a:p>
          <a:p>
            <a:pPr lvl="1"/>
            <a:r>
              <a:rPr lang="en-US" sz="2000" dirty="0" smtClean="0"/>
              <a:t>Significant Tornadoes in AR and MS including one EF-4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+mn-cs"/>
              </a:rPr>
              <a:t> tornado</a:t>
            </a:r>
            <a:endParaRPr lang="en-US" sz="2000" dirty="0"/>
          </a:p>
          <a:p>
            <a:pPr lvl="1"/>
            <a:r>
              <a:rPr lang="en-US" sz="2000" dirty="0" smtClean="0"/>
              <a:t>19 Fatalities including 16 in Mayflower-Vilonia AR </a:t>
            </a:r>
            <a:r>
              <a:rPr lang="en-US" sz="1900" dirty="0" smtClean="0"/>
              <a:t>(41 mile path length)</a:t>
            </a:r>
          </a:p>
          <a:p>
            <a:pPr lvl="2"/>
            <a:r>
              <a:rPr lang="en-US" sz="1600" dirty="0" smtClean="0"/>
              <a:t>Deadliest Single Tornado in AR Since May 15, 1968</a:t>
            </a:r>
            <a:endParaRPr lang="en-US" sz="2000" dirty="0"/>
          </a:p>
        </p:txBody>
      </p:sp>
      <p:sp>
        <p:nvSpPr>
          <p:cNvPr id="1058821" name="Text Box 5"/>
          <p:cNvSpPr txBox="1">
            <a:spLocks noChangeArrowheads="1"/>
          </p:cNvSpPr>
          <p:nvPr/>
        </p:nvSpPr>
        <p:spPr bwMode="auto">
          <a:xfrm>
            <a:off x="381000" y="5715000"/>
            <a:ext cx="830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					</a:t>
            </a:r>
            <a:r>
              <a:rPr lang="en-US" sz="1600" b="1" dirty="0" smtClean="0">
                <a:solidFill>
                  <a:srgbClr val="000000"/>
                </a:solidFill>
              </a:rPr>
              <a:t>  Destroyed Homes in Mayflower, AR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/>
          <a:stretch/>
        </p:blipFill>
        <p:spPr>
          <a:xfrm>
            <a:off x="416858" y="2649519"/>
            <a:ext cx="4218888" cy="29892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438400" y="3886200"/>
            <a:ext cx="7620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3"/>
          <a:stretch/>
        </p:blipFill>
        <p:spPr bwMode="auto">
          <a:xfrm>
            <a:off x="4724399" y="2649518"/>
            <a:ext cx="4182677" cy="298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650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Nest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24-hr Forecast Valid 00z 28 April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4753" y="3925776"/>
            <a:ext cx="4133057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Parallel </a:t>
            </a: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NAM Nest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shows more intense, smaller-scale storm details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Most intense storms correctly predicted over central AR by parallel, whereas operational run has broader region of strong storms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NAM Nest Parallel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Observed Radar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NAM Nest  </a:t>
            </a:r>
            <a:r>
              <a:rPr lang="en-US" sz="1400" dirty="0">
                <a:solidFill>
                  <a:srgbClr val="000000"/>
                </a:solidFill>
              </a:rPr>
              <a:t>Operational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5" t="2" r="9616" b="53845"/>
          <a:stretch/>
        </p:blipFill>
        <p:spPr>
          <a:xfrm>
            <a:off x="1243584" y="3959352"/>
            <a:ext cx="3105302" cy="2587752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0" t="2" r="9619" b="53845"/>
          <a:stretch/>
        </p:blipFill>
        <p:spPr>
          <a:xfrm>
            <a:off x="1243584" y="1298448"/>
            <a:ext cx="3105302" cy="2587752"/>
          </a:xfrm>
        </p:spPr>
      </p:pic>
      <p:pic>
        <p:nvPicPr>
          <p:cNvPr id="26" name="Content Placeholder 25"/>
          <p:cNvPicPr>
            <a:picLocks noGrp="1" noChangeAspect="1"/>
          </p:cNvPicPr>
          <p:nvPr>
            <p:ph sz="quarter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1" t="2" r="9661" b="53845"/>
          <a:stretch/>
        </p:blipFill>
        <p:spPr>
          <a:xfrm>
            <a:off x="4700016" y="1298448"/>
            <a:ext cx="3105302" cy="2587752"/>
          </a:xfrm>
        </p:spPr>
      </p:pic>
      <p:sp>
        <p:nvSpPr>
          <p:cNvPr id="2" name="Oval 1"/>
          <p:cNvSpPr/>
          <p:nvPr/>
        </p:nvSpPr>
        <p:spPr>
          <a:xfrm>
            <a:off x="2548921" y="5029200"/>
            <a:ext cx="533400" cy="533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34" y="2340002"/>
            <a:ext cx="560387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157" y="2340002"/>
            <a:ext cx="560387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806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NMMB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24-hr Forecast Valid 00z 28 April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4753" y="3925776"/>
            <a:ext cx="4133057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Neither </a:t>
            </a:r>
            <a:r>
              <a:rPr lang="en-US" sz="2000" kern="1200" dirty="0" err="1" smtClean="0">
                <a:solidFill>
                  <a:prstClr val="black"/>
                </a:solidFill>
                <a:latin typeface="Calibri" pitchFamily="34" charset="0"/>
              </a:rPr>
              <a:t>HiResW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NMMB nor WRF-NMM highlighted central AR region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Both have limited storm coverage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NMMB parallel focuses too far west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WRF-NMM operational too far east 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NMMB Parallel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Observed Radar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WRF-NMM  </a:t>
            </a:r>
            <a:r>
              <a:rPr lang="en-US" sz="1400" dirty="0">
                <a:solidFill>
                  <a:srgbClr val="000000"/>
                </a:solidFill>
              </a:rPr>
              <a:t>Operational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5" t="2" r="9616" b="53845"/>
          <a:stretch/>
        </p:blipFill>
        <p:spPr>
          <a:xfrm>
            <a:off x="1243584" y="3959352"/>
            <a:ext cx="3105302" cy="2587752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9" t="2" r="9610" b="53845"/>
          <a:stretch/>
        </p:blipFill>
        <p:spPr>
          <a:xfrm>
            <a:off x="1243584" y="1298448"/>
            <a:ext cx="3105302" cy="258775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1" t="2" r="9656" b="53845"/>
          <a:stretch/>
        </p:blipFill>
        <p:spPr>
          <a:xfrm>
            <a:off x="4700016" y="1298448"/>
            <a:ext cx="3105302" cy="2587752"/>
          </a:xfr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34" y="2340002"/>
            <a:ext cx="560387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>
          <a:xfrm>
            <a:off x="2548921" y="5029200"/>
            <a:ext cx="533400" cy="533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157" y="2340002"/>
            <a:ext cx="560387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032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ARW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24-hr Forecast Valid 00z 28 April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4753" y="3925776"/>
            <a:ext cx="4133057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Parallel </a:t>
            </a:r>
            <a:r>
              <a:rPr lang="en-US" sz="2000" kern="1200" dirty="0" err="1" smtClean="0">
                <a:solidFill>
                  <a:prstClr val="black"/>
                </a:solidFill>
                <a:latin typeface="Calibri" pitchFamily="34" charset="0"/>
              </a:rPr>
              <a:t>HiResW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ARW has more intense storms, especially  over eastern AR (but too far east)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Parallel considered an improvement over operational, which focused weaker storms over MO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ARW Parallel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Observed Radar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ARW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Operational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5" t="2" r="9616" b="53845"/>
          <a:stretch/>
        </p:blipFill>
        <p:spPr>
          <a:xfrm>
            <a:off x="1243584" y="3959352"/>
            <a:ext cx="3105302" cy="2587752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9" t="2" r="9610" b="53845"/>
          <a:stretch/>
        </p:blipFill>
        <p:spPr>
          <a:xfrm>
            <a:off x="1243584" y="1298448"/>
            <a:ext cx="3105302" cy="258775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7" t="2" r="9631" b="53845"/>
          <a:stretch/>
        </p:blipFill>
        <p:spPr>
          <a:xfrm>
            <a:off x="4700016" y="1298448"/>
            <a:ext cx="3108960" cy="2587752"/>
          </a:xfr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34" y="2340002"/>
            <a:ext cx="560387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>
          <a:xfrm>
            <a:off x="2548921" y="5029200"/>
            <a:ext cx="533400" cy="533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157" y="2340002"/>
            <a:ext cx="560387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22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4845" y="152400"/>
            <a:ext cx="77724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April 28, 2014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952500"/>
            <a:ext cx="8839200" cy="5029200"/>
          </a:xfrm>
        </p:spPr>
        <p:txBody>
          <a:bodyPr/>
          <a:lstStyle/>
          <a:p>
            <a:r>
              <a:rPr lang="en-US" sz="2400" dirty="0" smtClean="0"/>
              <a:t>High Risk Over Parts of MS and AL</a:t>
            </a:r>
            <a:endParaRPr lang="en-US" sz="2400" dirty="0"/>
          </a:p>
          <a:p>
            <a:pPr lvl="1"/>
            <a:r>
              <a:rPr lang="en-US" sz="2000" dirty="0" smtClean="0"/>
              <a:t>Significant Tornadoes in MS, AL and TN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+mn-cs"/>
              </a:rPr>
              <a:t> including EF-4 with 34 mile path length</a:t>
            </a:r>
            <a:endParaRPr lang="en-US" sz="2000" dirty="0"/>
          </a:p>
          <a:p>
            <a:pPr lvl="1"/>
            <a:r>
              <a:rPr lang="en-US" sz="2000" dirty="0" smtClean="0"/>
              <a:t>15 Fatalities (10 in MS)</a:t>
            </a:r>
            <a:endParaRPr lang="en-US" sz="1900" dirty="0" smtClean="0"/>
          </a:p>
        </p:txBody>
      </p:sp>
      <p:sp>
        <p:nvSpPr>
          <p:cNvPr id="1058821" name="Text Box 5"/>
          <p:cNvSpPr txBox="1">
            <a:spLocks noChangeArrowheads="1"/>
          </p:cNvSpPr>
          <p:nvPr/>
        </p:nvSpPr>
        <p:spPr bwMode="auto">
          <a:xfrm>
            <a:off x="381000" y="5715000"/>
            <a:ext cx="830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</a:rPr>
              <a:t>         Also Hail to Baseball Size                                  Tornado Near Louisville, MS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/>
          <a:stretch/>
        </p:blipFill>
        <p:spPr>
          <a:xfrm>
            <a:off x="422732" y="2649517"/>
            <a:ext cx="4213078" cy="2989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11475"/>
          <a:stretch/>
        </p:blipFill>
        <p:spPr>
          <a:xfrm>
            <a:off x="4717297" y="2666612"/>
            <a:ext cx="4256040" cy="297218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2425522">
            <a:off x="2895600" y="4144158"/>
            <a:ext cx="609600" cy="808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70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Nest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22-hr Forecast Valid 22z 28 April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4753" y="3925776"/>
            <a:ext cx="4133057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Parallel </a:t>
            </a: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NAM Nest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shows more intense storms and is more similar to observed radar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Both runs predict NE-SW oriented band of storms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NAM Nest Parallel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Observed Radar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NAM Nest  Operational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t="9229" r="44228" b="44618"/>
          <a:stretch/>
        </p:blipFill>
        <p:spPr>
          <a:xfrm>
            <a:off x="1243584" y="3959351"/>
            <a:ext cx="3108960" cy="2560320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8814" r="44190" b="45058"/>
          <a:stretch/>
        </p:blipFill>
        <p:spPr>
          <a:xfrm>
            <a:off x="1243584" y="1298448"/>
            <a:ext cx="3072384" cy="2560320"/>
          </a:xfrm>
        </p:spPr>
      </p:pic>
      <p:pic>
        <p:nvPicPr>
          <p:cNvPr id="22" name="Content Placeholder 21"/>
          <p:cNvPicPr>
            <a:picLocks noGrp="1" noChangeAspect="1"/>
          </p:cNvPicPr>
          <p:nvPr>
            <p:ph sz="quarter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8793" r="44190" b="45055"/>
          <a:stretch/>
        </p:blipFill>
        <p:spPr>
          <a:xfrm>
            <a:off x="4700016" y="1298448"/>
            <a:ext cx="3072384" cy="2560320"/>
          </a:xfrm>
        </p:spPr>
      </p:pic>
      <p:sp>
        <p:nvSpPr>
          <p:cNvPr id="2" name="Oval 1"/>
          <p:cNvSpPr/>
          <p:nvPr/>
        </p:nvSpPr>
        <p:spPr>
          <a:xfrm rot="2602078">
            <a:off x="2343187" y="3831730"/>
            <a:ext cx="653126" cy="239903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96" y="1438224"/>
            <a:ext cx="17430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38224"/>
            <a:ext cx="17430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787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NMMB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22-hr Forecast Valid 22z 28 April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4753" y="3925776"/>
            <a:ext cx="4133057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Neither run predicts primary linear mode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Parallel </a:t>
            </a:r>
            <a:r>
              <a:rPr lang="en-US" sz="2000" kern="1200" dirty="0" err="1" smtClean="0">
                <a:solidFill>
                  <a:prstClr val="black"/>
                </a:solidFill>
                <a:latin typeface="Calibri" pitchFamily="34" charset="0"/>
              </a:rPr>
              <a:t>HiResW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NMMB has improved storm details and is better indicating threat over northern MS, but is too slow with eastward progression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NMMB </a:t>
            </a:r>
            <a:r>
              <a:rPr lang="en-US" sz="1400" dirty="0">
                <a:solidFill>
                  <a:srgbClr val="000000"/>
                </a:solidFill>
              </a:rPr>
              <a:t>Parallel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Observed Radar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 WRF-NMM  </a:t>
            </a:r>
            <a:r>
              <a:rPr lang="en-US" sz="1400" dirty="0">
                <a:solidFill>
                  <a:srgbClr val="000000"/>
                </a:solidFill>
              </a:rPr>
              <a:t>Operational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t="9229" r="44228" b="44618"/>
          <a:stretch/>
        </p:blipFill>
        <p:spPr>
          <a:xfrm>
            <a:off x="1243584" y="3959351"/>
            <a:ext cx="3108960" cy="2560320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t="8792" r="44233" b="45055"/>
          <a:stretch/>
        </p:blipFill>
        <p:spPr>
          <a:xfrm>
            <a:off x="1243584" y="1298448"/>
            <a:ext cx="3072384" cy="2560320"/>
          </a:xfrm>
        </p:spPr>
      </p:pic>
      <p:pic>
        <p:nvPicPr>
          <p:cNvPr id="21" name="Content Placeholder 20"/>
          <p:cNvPicPr>
            <a:picLocks noGrp="1" noChangeAspect="1"/>
          </p:cNvPicPr>
          <p:nvPr>
            <p:ph sz="quarter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8814" r="44190" b="45058"/>
          <a:stretch/>
        </p:blipFill>
        <p:spPr>
          <a:xfrm>
            <a:off x="4700016" y="1298448"/>
            <a:ext cx="3072384" cy="2560320"/>
          </a:xfr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96" y="1438224"/>
            <a:ext cx="17430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/>
          <p:cNvSpPr/>
          <p:nvPr/>
        </p:nvSpPr>
        <p:spPr>
          <a:xfrm rot="2602078">
            <a:off x="2343187" y="3831730"/>
            <a:ext cx="653126" cy="239903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38224"/>
            <a:ext cx="17430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514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ARW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22-hr Forecast Valid 22z 28 April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4753" y="3925776"/>
            <a:ext cx="4133057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Both runs indicate linear structure displaced to the southeast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err="1" smtClean="0">
                <a:solidFill>
                  <a:prstClr val="black"/>
                </a:solidFill>
                <a:latin typeface="Calibri" pitchFamily="34" charset="0"/>
              </a:rPr>
              <a:t>HiResW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ARW parallel appears to develop too strong a cold pool evidenced by bowing structure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Storms are more intense in parallel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ARW </a:t>
            </a:r>
            <a:r>
              <a:rPr lang="en-US" sz="1400" dirty="0">
                <a:solidFill>
                  <a:srgbClr val="000000"/>
                </a:solidFill>
              </a:rPr>
              <a:t>Parallel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Observed Radar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 ARW  </a:t>
            </a:r>
            <a:r>
              <a:rPr lang="en-US" sz="1400" dirty="0">
                <a:solidFill>
                  <a:srgbClr val="000000"/>
                </a:solidFill>
              </a:rPr>
              <a:t>Operational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t="9229" r="44228" b="44618"/>
          <a:stretch/>
        </p:blipFill>
        <p:spPr>
          <a:xfrm>
            <a:off x="1243584" y="3959351"/>
            <a:ext cx="3108960" cy="256032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4" t="8796" r="44227" b="45052"/>
          <a:stretch/>
        </p:blipFill>
        <p:spPr>
          <a:xfrm>
            <a:off x="1243584" y="1298448"/>
            <a:ext cx="3072384" cy="256032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8798" r="44190" b="45050"/>
          <a:stretch/>
        </p:blipFill>
        <p:spPr>
          <a:xfrm>
            <a:off x="4700016" y="1298448"/>
            <a:ext cx="3072384" cy="2560320"/>
          </a:xfr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96" y="1438224"/>
            <a:ext cx="17430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>
          <a:xfrm rot="2602078">
            <a:off x="2343187" y="3831730"/>
            <a:ext cx="653126" cy="239903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38224"/>
            <a:ext cx="17430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536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4845" y="152400"/>
            <a:ext cx="77724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May 8, 2014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952500"/>
            <a:ext cx="8839200" cy="5029200"/>
          </a:xfrm>
        </p:spPr>
        <p:txBody>
          <a:bodyPr/>
          <a:lstStyle/>
          <a:p>
            <a:r>
              <a:rPr lang="en-US" sz="2400" dirty="0" smtClean="0"/>
              <a:t>Moderate Risk Parts of MN and IA</a:t>
            </a:r>
            <a:endParaRPr lang="en-US" sz="2400" dirty="0"/>
          </a:p>
          <a:p>
            <a:pPr lvl="1"/>
            <a:r>
              <a:rPr lang="en-US" sz="2000" dirty="0" smtClean="0"/>
              <a:t>Wind Damage, Significant Hail, and 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+mn-cs"/>
              </a:rPr>
              <a:t>Weak Tornadoes </a:t>
            </a:r>
            <a:endParaRPr lang="en-US" sz="2000" dirty="0"/>
          </a:p>
          <a:p>
            <a:pPr lvl="1"/>
            <a:r>
              <a:rPr lang="en-US" sz="2000" dirty="0" smtClean="0"/>
              <a:t>Case Occurred During HWT Spring Forecasting Experiment</a:t>
            </a:r>
          </a:p>
          <a:p>
            <a:pPr lvl="1">
              <a:buNone/>
            </a:pPr>
            <a:endParaRPr lang="en-US" sz="2000" dirty="0"/>
          </a:p>
        </p:txBody>
      </p:sp>
      <p:sp>
        <p:nvSpPr>
          <p:cNvPr id="1058821" name="Text Box 5"/>
          <p:cNvSpPr txBox="1">
            <a:spLocks noChangeArrowheads="1"/>
          </p:cNvSpPr>
          <p:nvPr/>
        </p:nvSpPr>
        <p:spPr bwMode="auto">
          <a:xfrm>
            <a:off x="381000" y="5715000"/>
            <a:ext cx="830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					</a:t>
            </a:r>
            <a:r>
              <a:rPr lang="en-US" sz="1600" b="1" dirty="0" smtClean="0">
                <a:solidFill>
                  <a:srgbClr val="000000"/>
                </a:solidFill>
              </a:rPr>
              <a:t>  House Damage </a:t>
            </a:r>
            <a:r>
              <a:rPr lang="en-US" sz="1600" b="1" dirty="0">
                <a:solidFill>
                  <a:srgbClr val="000000"/>
                </a:solidFill>
              </a:rPr>
              <a:t>in </a:t>
            </a:r>
            <a:r>
              <a:rPr lang="en-US" sz="1600" b="1" dirty="0" smtClean="0">
                <a:solidFill>
                  <a:srgbClr val="000000"/>
                </a:solidFill>
              </a:rPr>
              <a:t>Red Wing, MN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2050" name="Picture 2" descr="140508_rpts Reports 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5" y="2593941"/>
            <a:ext cx="4343400" cy="304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124200"/>
            <a:ext cx="881023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2" name="Picture 4" descr="http://cbsminnesota.files.wordpress.com/2014/05/storm582014_damage_scottpeterson_redw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767" y="2593940"/>
            <a:ext cx="4059812" cy="304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pc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8498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Nest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20-hr Forecast Valid 20z 8 May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t="12768" r="5328"/>
          <a:stretch/>
        </p:blipFill>
        <p:spPr>
          <a:xfrm>
            <a:off x="1243361" y="1298449"/>
            <a:ext cx="3063240" cy="258062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7" t="12747" r="5523" b="1"/>
          <a:stretch/>
        </p:blipFill>
        <p:spPr>
          <a:xfrm>
            <a:off x="4698344" y="1295400"/>
            <a:ext cx="3055164" cy="25908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7" t="12015" r="5324"/>
          <a:stretch/>
        </p:blipFill>
        <p:spPr>
          <a:xfrm>
            <a:off x="1243584" y="3962400"/>
            <a:ext cx="3066278" cy="2590800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4753" y="3925776"/>
            <a:ext cx="4133057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Parallel </a:t>
            </a: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NAM Nest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shows more intense, smaller-scale storm details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Improved </a:t>
            </a: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over Iowa with weaker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reflectivity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Both runs predict spurious storms over eastern SD and northern WI 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NAM Nest Parallel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 Radar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NAM Nest Operational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19847845">
            <a:off x="2813317" y="4774321"/>
            <a:ext cx="470778" cy="7224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62" y="2133600"/>
            <a:ext cx="5730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5730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091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</a:rPr>
              <a:t>Outline </a:t>
            </a:r>
            <a:endParaRPr lang="en-US" sz="3600" b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4724400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dirty="0" smtClean="0">
                <a:latin typeface="Arial" pitchFamily="34" charset="0"/>
              </a:rPr>
              <a:t>Good news and thanks from SPC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dirty="0" smtClean="0">
                <a:latin typeface="Arial" pitchFamily="34" charset="0"/>
              </a:rPr>
              <a:t>SPC mission </a:t>
            </a:r>
            <a:r>
              <a:rPr lang="en-US" sz="2800" dirty="0">
                <a:latin typeface="Arial" pitchFamily="34" charset="0"/>
              </a:rPr>
              <a:t>and </a:t>
            </a:r>
            <a:r>
              <a:rPr lang="en-US" sz="2800" dirty="0" smtClean="0">
                <a:latin typeface="Arial" pitchFamily="34" charset="0"/>
              </a:rPr>
              <a:t>responsibility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dirty="0" smtClean="0">
                <a:latin typeface="Arial" pitchFamily="34" charset="0"/>
              </a:rPr>
              <a:t>Convection-allowing model (CAM) forecasts for some high-impact 2014 severe weather cases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 smtClean="0">
                <a:latin typeface="Arial" pitchFamily="34" charset="0"/>
              </a:rPr>
              <a:t>Focus on NAM Nest and </a:t>
            </a:r>
            <a:r>
              <a:rPr lang="en-US" sz="2400" dirty="0" err="1" smtClean="0">
                <a:latin typeface="Arial" pitchFamily="34" charset="0"/>
              </a:rPr>
              <a:t>HiResW</a:t>
            </a:r>
            <a:r>
              <a:rPr lang="en-US" sz="2400" dirty="0" smtClean="0">
                <a:latin typeface="Arial" pitchFamily="34" charset="0"/>
              </a:rPr>
              <a:t> upgrades and  HRRR implementation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dirty="0" smtClean="0">
                <a:latin typeface="Arial" pitchFamily="34" charset="0"/>
              </a:rPr>
              <a:t>CAM ensemble systems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 smtClean="0">
                <a:latin typeface="Arial" pitchFamily="34" charset="0"/>
              </a:rPr>
              <a:t>How do we move forward operationally as experimental CAM ensembles continue to proliferate?</a:t>
            </a:r>
            <a:endParaRPr lang="en-US" sz="2400" dirty="0">
              <a:latin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2037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NMMB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20-hr Forecast Valid 20z 8 May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7" t="12015" r="5324"/>
          <a:stretch/>
        </p:blipFill>
        <p:spPr>
          <a:xfrm>
            <a:off x="1243584" y="3962400"/>
            <a:ext cx="3066278" cy="2590800"/>
          </a:xfr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5" t="12949" r="5407"/>
          <a:stretch/>
        </p:blipFill>
        <p:spPr>
          <a:xfrm>
            <a:off x="1243585" y="1298448"/>
            <a:ext cx="3058211" cy="258775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1" t="12984" r="5543" b="60"/>
          <a:stretch/>
        </p:blipFill>
        <p:spPr>
          <a:xfrm>
            <a:off x="4700016" y="1298448"/>
            <a:ext cx="3054096" cy="2584152"/>
          </a:xfrm>
        </p:spPr>
      </p:pic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 Radar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205740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NMMB Parallel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2401" y="2057400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WRF-NMM Operational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19847845">
            <a:off x="2813317" y="4774321"/>
            <a:ext cx="470778" cy="7224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62" y="2133600"/>
            <a:ext cx="5730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5730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ontent Placeholder 5"/>
          <p:cNvSpPr>
            <a:spLocks noGrp="1"/>
          </p:cNvSpPr>
          <p:nvPr>
            <p:ph sz="quarter" idx="4"/>
          </p:nvPr>
        </p:nvSpPr>
        <p:spPr>
          <a:xfrm>
            <a:off x="4526280" y="3922776"/>
            <a:ext cx="4187952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Parallel </a:t>
            </a:r>
            <a:r>
              <a:rPr lang="en-US" sz="2000" kern="1200" dirty="0" err="1">
                <a:solidFill>
                  <a:prstClr val="black"/>
                </a:solidFill>
                <a:latin typeface="Calibri" pitchFamily="34" charset="0"/>
              </a:rPr>
              <a:t>HiResW</a:t>
            </a: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ARW was </a:t>
            </a: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much better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over MN than operational run 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RAP initial conditions may have contributed to improved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performance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455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ARW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20-hr Forecast Valid 20z 8 May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7" t="12015" r="5324"/>
          <a:stretch/>
        </p:blipFill>
        <p:spPr>
          <a:xfrm>
            <a:off x="1243584" y="3962400"/>
            <a:ext cx="3066278" cy="2590800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6280" y="3925776"/>
            <a:ext cx="4189740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Parallel </a:t>
            </a:r>
            <a:r>
              <a:rPr lang="en-US" sz="2000" kern="1200" dirty="0" err="1">
                <a:solidFill>
                  <a:prstClr val="black"/>
                </a:solidFill>
                <a:latin typeface="Calibri" pitchFamily="34" charset="0"/>
              </a:rPr>
              <a:t>HiResW</a:t>
            </a: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ARW was </a:t>
            </a: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much better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over MN than operational run 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RAP initial conditions may have contributed to improved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performance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12821" r="5611" b="-1"/>
          <a:stretch/>
        </p:blipFill>
        <p:spPr>
          <a:xfrm>
            <a:off x="1243585" y="1298448"/>
            <a:ext cx="3053061" cy="258775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t="12721" r="5650" b="191"/>
          <a:stretch/>
        </p:blipFill>
        <p:spPr>
          <a:xfrm>
            <a:off x="4700016" y="1298448"/>
            <a:ext cx="3054096" cy="2587752"/>
          </a:xfrm>
        </p:spPr>
      </p:pic>
      <p:sp>
        <p:nvSpPr>
          <p:cNvPr id="14" name="TextBox 13"/>
          <p:cNvSpPr txBox="1"/>
          <p:nvPr/>
        </p:nvSpPr>
        <p:spPr>
          <a:xfrm>
            <a:off x="228600" y="205740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ARW Parallel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 Radar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2401" y="2057400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ARW Operational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19847845">
            <a:off x="2813317" y="4774321"/>
            <a:ext cx="470778" cy="7224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62" y="2133600"/>
            <a:ext cx="5730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5730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002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4845" y="152400"/>
            <a:ext cx="77724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June 3, 2014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952500"/>
            <a:ext cx="8839200" cy="5029200"/>
          </a:xfrm>
        </p:spPr>
        <p:txBody>
          <a:bodyPr/>
          <a:lstStyle/>
          <a:p>
            <a:r>
              <a:rPr lang="en-US" sz="2400" dirty="0" smtClean="0"/>
              <a:t>Major Severe Weather Event Over Central Plains and Lower MO Valley</a:t>
            </a:r>
            <a:endParaRPr lang="en-US" sz="2400" dirty="0"/>
          </a:p>
          <a:p>
            <a:pPr lvl="1"/>
            <a:r>
              <a:rPr lang="en-US" sz="2000" dirty="0" smtClean="0"/>
              <a:t>Series of Severe Storms Caused Tornadoes and Significant Hail/Wind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endParaRPr lang="en-US" sz="2000" dirty="0"/>
          </a:p>
          <a:p>
            <a:pPr lvl="1"/>
            <a:r>
              <a:rPr lang="en-US" sz="2000" dirty="0" smtClean="0"/>
              <a:t>Substantial Flooding parts of NE and IA including Omaha Metro</a:t>
            </a:r>
            <a:endParaRPr lang="en-US" sz="2000" dirty="0"/>
          </a:p>
        </p:txBody>
      </p:sp>
      <p:sp>
        <p:nvSpPr>
          <p:cNvPr id="1058821" name="Text Box 5"/>
          <p:cNvSpPr txBox="1">
            <a:spLocks noChangeArrowheads="1"/>
          </p:cNvSpPr>
          <p:nvPr/>
        </p:nvSpPr>
        <p:spPr bwMode="auto">
          <a:xfrm>
            <a:off x="381000" y="5715000"/>
            <a:ext cx="830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</a:rPr>
              <a:t>Hail to Softball Size and Winds to 90 mph                Baseball Hail in Norfolk, NE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/>
          <a:stretch/>
        </p:blipFill>
        <p:spPr>
          <a:xfrm>
            <a:off x="381000" y="2593939"/>
            <a:ext cx="4267202" cy="30448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5"/>
          <a:stretch/>
        </p:blipFill>
        <p:spPr bwMode="auto">
          <a:xfrm>
            <a:off x="4724400" y="2593939"/>
            <a:ext cx="4125544" cy="304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 rot="1013269">
            <a:off x="1943100" y="3505830"/>
            <a:ext cx="1143001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13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Nest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24-hr Forecast Valid 00z 4 June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4753" y="3925776"/>
            <a:ext cx="4133057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Parallel </a:t>
            </a: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NAM Nest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shows more intense, smaller-scale storm details, but is worse with storm coverage and NW-SE axis of observed severe storms 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NAM Nest Parallel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 Radar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NAM Nest Operational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3959352"/>
            <a:ext cx="3114886" cy="258775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1298448"/>
            <a:ext cx="3114886" cy="2587752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1298448"/>
            <a:ext cx="3114886" cy="2587752"/>
          </a:xfrm>
        </p:spPr>
      </p:pic>
      <p:sp>
        <p:nvSpPr>
          <p:cNvPr id="2" name="Oval 1"/>
          <p:cNvSpPr/>
          <p:nvPr/>
        </p:nvSpPr>
        <p:spPr>
          <a:xfrm rot="1192364">
            <a:off x="1573139" y="4579838"/>
            <a:ext cx="2114425" cy="92626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928" y="1828800"/>
            <a:ext cx="20431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30952"/>
            <a:ext cx="20431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140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NMMB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24-hr Forecast Valid 00z 4 June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4753" y="3925776"/>
            <a:ext cx="4133057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Parallel </a:t>
            </a:r>
            <a:r>
              <a:rPr lang="en-US" sz="2000" kern="1200" dirty="0" err="1" smtClean="0">
                <a:solidFill>
                  <a:prstClr val="black"/>
                </a:solidFill>
                <a:latin typeface="Calibri" pitchFamily="34" charset="0"/>
              </a:rPr>
              <a:t>HiResW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NMMB shows smaller-scale storms, but similar location and coverage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Neither run captures the NW-SE axis of severe storms 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NMMB Parallel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 Radar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WRF-NMM Operational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3959352"/>
            <a:ext cx="3114886" cy="2587752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1298448"/>
            <a:ext cx="3114886" cy="2587752"/>
          </a:xfrm>
        </p:spPr>
      </p:pic>
      <p:sp>
        <p:nvSpPr>
          <p:cNvPr id="17" name="Oval 16"/>
          <p:cNvSpPr/>
          <p:nvPr/>
        </p:nvSpPr>
        <p:spPr>
          <a:xfrm rot="1192364">
            <a:off x="1573139" y="4579838"/>
            <a:ext cx="2114425" cy="92626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30952"/>
            <a:ext cx="20431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1298448"/>
            <a:ext cx="3114886" cy="2587752"/>
          </a:xfr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928" y="1828800"/>
            <a:ext cx="20431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903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ARW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24-hr Forecast Valid 00z 4 June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4753" y="3925776"/>
            <a:ext cx="4133057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Parallel </a:t>
            </a:r>
            <a:r>
              <a:rPr lang="en-US" sz="2000" kern="1200" dirty="0" err="1" smtClean="0">
                <a:solidFill>
                  <a:prstClr val="black"/>
                </a:solidFill>
                <a:latin typeface="Calibri" pitchFamily="34" charset="0"/>
              </a:rPr>
              <a:t>HiResW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ARW is much improved with intensity, location, and coverage of storms within the severe storm axis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ARW Parallel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 Radar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 ARW Operational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3959352"/>
            <a:ext cx="3114886" cy="258775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1298448"/>
            <a:ext cx="3114886" cy="258775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1298448"/>
            <a:ext cx="3114886" cy="2587752"/>
          </a:xfr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928" y="1828800"/>
            <a:ext cx="20431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>
          <a:xfrm rot="1192364">
            <a:off x="1573139" y="4579838"/>
            <a:ext cx="2114425" cy="92626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30952"/>
            <a:ext cx="20431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03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4845" y="152400"/>
            <a:ext cx="77724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June 6, 2014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952500"/>
            <a:ext cx="8839200" cy="5029200"/>
          </a:xfrm>
        </p:spPr>
        <p:txBody>
          <a:bodyPr/>
          <a:lstStyle/>
          <a:p>
            <a:r>
              <a:rPr lang="en-US" sz="2400" dirty="0" smtClean="0"/>
              <a:t>Severe Weather Event Over Central &amp; Southern High Plains</a:t>
            </a:r>
            <a:endParaRPr lang="en-US" sz="2400" dirty="0"/>
          </a:p>
          <a:p>
            <a:pPr lvl="1"/>
            <a:r>
              <a:rPr lang="en-US" sz="2000" dirty="0" smtClean="0"/>
              <a:t>Bowing Squall Lines Moved Eastward Producing Tornadoes and Significant Hail &amp; Wind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+mn-cs"/>
              </a:rPr>
              <a:t> in CO, NM, NE, KS, and TX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ea typeface="+mn-ea"/>
                <a:cs typeface="+mn-cs"/>
              </a:rPr>
              <a:t>Last Day of HWT Spring Forecasting Experiment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058821" name="Text Box 5"/>
          <p:cNvSpPr txBox="1">
            <a:spLocks noChangeArrowheads="1"/>
          </p:cNvSpPr>
          <p:nvPr/>
        </p:nvSpPr>
        <p:spPr bwMode="auto">
          <a:xfrm>
            <a:off x="381000" y="5715000"/>
            <a:ext cx="830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</a:rPr>
              <a:t>Hail to Baseball Size and Winds to 85 mph                Storm near Scott City, KS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/>
          <a:stretch/>
        </p:blipFill>
        <p:spPr>
          <a:xfrm>
            <a:off x="345537" y="2593939"/>
            <a:ext cx="4291409" cy="3044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t="5289" r="1951" b="16667"/>
          <a:stretch/>
        </p:blipFill>
        <p:spPr>
          <a:xfrm>
            <a:off x="4668351" y="2593939"/>
            <a:ext cx="4105311" cy="304485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05441" y="3505200"/>
            <a:ext cx="685800" cy="1106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55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Nest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27-hr Forecast Valid 03z 7 June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4753" y="3925776"/>
            <a:ext cx="4133057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Parallel </a:t>
            </a: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NAM Nest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shows smaller-scale storm details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Parallel and operational runs show similar placement and coverage of predicted storms, with north-south extent too limited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NAM Nest Parallel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 Radar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NAM Nest Operational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3959352"/>
            <a:ext cx="3114886" cy="2587752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1298448"/>
            <a:ext cx="3114886" cy="2587752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1298448"/>
            <a:ext cx="3114886" cy="2587752"/>
          </a:xfrm>
        </p:spPr>
      </p:pic>
      <p:sp>
        <p:nvSpPr>
          <p:cNvPr id="2" name="Oval 1"/>
          <p:cNvSpPr/>
          <p:nvPr/>
        </p:nvSpPr>
        <p:spPr>
          <a:xfrm rot="806623">
            <a:off x="2035478" y="4021050"/>
            <a:ext cx="707091" cy="2057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429" y="1386682"/>
            <a:ext cx="865187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74" y="1386682"/>
            <a:ext cx="865187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237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NMMB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27-hr Forecast Valid 03z 7 June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4753" y="3925776"/>
            <a:ext cx="4133057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Parallel </a:t>
            </a:r>
            <a:r>
              <a:rPr lang="en-US" sz="2000" kern="1200" dirty="0" err="1" smtClean="0">
                <a:solidFill>
                  <a:prstClr val="black"/>
                </a:solidFill>
                <a:latin typeface="Calibri" pitchFamily="34" charset="0"/>
              </a:rPr>
              <a:t>HiResW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NMMB has more limited storm coverage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Operational run provided better overall guidance despite displacement error to the west 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NMMB Parallel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 Radar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WRF-NMM Operational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3959352"/>
            <a:ext cx="3114886" cy="258775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1298448"/>
            <a:ext cx="3114886" cy="2587752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1298448"/>
            <a:ext cx="3114886" cy="2587752"/>
          </a:xfr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429" y="1386682"/>
            <a:ext cx="865187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74" y="1386682"/>
            <a:ext cx="865187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 rot="806623">
            <a:off x="2035478" y="4021050"/>
            <a:ext cx="707091" cy="2057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01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ARW Comparison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27-hr Forecast Valid 03z 7 June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4753" y="3925776"/>
            <a:ext cx="4133057" cy="198120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Similarly, parallel </a:t>
            </a:r>
            <a:r>
              <a:rPr lang="en-US" sz="2000" kern="1200" dirty="0" err="1" smtClean="0">
                <a:solidFill>
                  <a:prstClr val="black"/>
                </a:solidFill>
                <a:latin typeface="Calibri" pitchFamily="34" charset="0"/>
              </a:rPr>
              <a:t>HiResW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 ARW storm coverage was more limited in north-south extent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kern="1200" dirty="0" smtClean="0">
                <a:solidFill>
                  <a:prstClr val="black"/>
                </a:solidFill>
                <a:latin typeface="Calibri" pitchFamily="34" charset="0"/>
              </a:rPr>
              <a:t>Operational run provided better overall guidance </a:t>
            </a:r>
            <a:endParaRPr lang="en-US" sz="2000" kern="12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ARW Parallel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 Radar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 ARW Operational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3959352"/>
            <a:ext cx="3114886" cy="258775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1298448"/>
            <a:ext cx="3114886" cy="2587752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1298448"/>
            <a:ext cx="3114886" cy="2587752"/>
          </a:xfr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429" y="1386682"/>
            <a:ext cx="865187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74" y="1386682"/>
            <a:ext cx="865187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 rot="806623">
            <a:off x="2035478" y="4021050"/>
            <a:ext cx="707091" cy="2057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41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</a:rPr>
              <a:t>Thanks 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</a:rPr>
              <a:t>From SPC 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</a:rPr>
              <a:t>Perspective</a:t>
            </a:r>
            <a:endParaRPr lang="en-US" sz="2400" i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8382000" cy="590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Continued very reliable, timely operational model production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  Forums for enhanced collaboration are paying dividends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Weekly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EMC Model Evaluation Group (MEG) webinars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Bi-Weekly/Monthly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EMC-SPC </a:t>
            </a: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</a:rPr>
              <a:t>telecons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/webinars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focusing on convection-allowing model improvements (NAM Nest,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</a:rPr>
              <a:t>HiResWindow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Bi-Weekly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GSD-SPC </a:t>
            </a: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</a:rPr>
              <a:t>telecons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/webinars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focusing on RAP and HRRR development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Improvements in Convection-Allowing Models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for severe weather forecasting support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NAM Nest, </a:t>
            </a: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</a:rPr>
              <a:t>HiResW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 NMMB and ARW upgrades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Operational HRRR implementation</a:t>
            </a:r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 Closer integration of model development efforts with severe weather forecasting needs have been occurring – need to maintain momentum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Consistent with NOAA/NWS strategic goals of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Weather Ready Nation, Warn on Forecast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, and emerging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FACETs (</a:t>
            </a:r>
            <a:r>
              <a:rPr lang="en-US" b="1" u="sng" dirty="0" smtClean="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orecasting </a:t>
            </a:r>
            <a:r>
              <a:rPr lang="en-US" b="1" u="sng" dirty="0" smtClean="0">
                <a:solidFill>
                  <a:srgbClr val="000000"/>
                </a:solidFill>
                <a:latin typeface="Arial" pitchFamily="34" charset="0"/>
              </a:rPr>
              <a:t>A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b="1" u="sng" dirty="0" smtClean="0">
                <a:solidFill>
                  <a:srgbClr val="000000"/>
                </a:solidFill>
                <a:latin typeface="Arial" pitchFamily="34" charset="0"/>
              </a:rPr>
              <a:t>C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ontinuum of </a:t>
            </a:r>
            <a:r>
              <a:rPr lang="en-US" b="1" u="sng" dirty="0" smtClean="0">
                <a:solidFill>
                  <a:srgbClr val="000000"/>
                </a:solidFill>
                <a:latin typeface="Arial" pitchFamily="34" charset="0"/>
              </a:rPr>
              <a:t>E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nvironmental </a:t>
            </a:r>
            <a:r>
              <a:rPr lang="en-US" b="1" u="sng" dirty="0" smtClean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hreat</a:t>
            </a:r>
            <a:r>
              <a:rPr lang="en-US" b="1" u="sng" dirty="0" smtClean="0">
                <a:solidFill>
                  <a:srgbClr val="000000"/>
                </a:solidFill>
                <a:latin typeface="Arial" pitchFamily="34" charset="0"/>
              </a:rPr>
              <a:t>s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 (FACETs)</a:t>
            </a:r>
          </a:p>
          <a:p>
            <a:pPr lv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sz="2400" i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9871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Subjective Comparison of   Operational and Parallel Runs During HWT Spring Forecasting Experiment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08" b="65320"/>
          <a:stretch/>
        </p:blipFill>
        <p:spPr>
          <a:xfrm>
            <a:off x="173356" y="1981200"/>
            <a:ext cx="5783527" cy="3352800"/>
          </a:xfrm>
        </p:spPr>
      </p:pic>
      <p:sp>
        <p:nvSpPr>
          <p:cNvPr id="5" name="TextBox 4"/>
          <p:cNvSpPr txBox="1"/>
          <p:nvPr/>
        </p:nvSpPr>
        <p:spPr>
          <a:xfrm>
            <a:off x="5791200" y="2362200"/>
            <a:ext cx="3048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38943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Focusing on reflectivity and UH forecasts for severe weather guidance, parallel runs subjectively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rated </a:t>
            </a:r>
            <a:r>
              <a:rPr lang="en-US" sz="1400" b="1" i="1" dirty="0">
                <a:solidFill>
                  <a:srgbClr val="000000"/>
                </a:solidFill>
                <a:latin typeface="Arial" charset="0"/>
              </a:rPr>
              <a:t>as good as or better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than the operational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model:</a:t>
            </a:r>
          </a:p>
          <a:p>
            <a:pPr lvl="0" defTabSz="4389438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lvl="0" defTabSz="438943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ARW – 18 out of 23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days</a:t>
            </a:r>
          </a:p>
          <a:p>
            <a:pPr lvl="0" defTabSz="4389438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 lvl="0" defTabSz="438943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NMMB – 21 out of 23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days</a:t>
            </a:r>
          </a:p>
          <a:p>
            <a:pPr lvl="0" defTabSz="4389438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lvl="0" defTabSz="438943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NAM Nest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– 17 out of 23 days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2362200"/>
            <a:ext cx="495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38800" y="2362200"/>
            <a:ext cx="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85800" y="4402597"/>
            <a:ext cx="495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90600" y="2590800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NAM Nest           </a:t>
            </a:r>
            <a:r>
              <a:rPr lang="en-US" sz="1400" dirty="0" err="1" smtClean="0"/>
              <a:t>HiResW</a:t>
            </a:r>
            <a:r>
              <a:rPr lang="en-US" sz="1400" dirty="0" smtClean="0"/>
              <a:t> ARW              </a:t>
            </a:r>
            <a:r>
              <a:rPr lang="en-US" sz="1400" dirty="0" err="1" smtClean="0"/>
              <a:t>HiResW</a:t>
            </a:r>
            <a:r>
              <a:rPr lang="en-US" sz="1400" dirty="0" smtClean="0"/>
              <a:t> NMMB          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3156015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Parallel Better</a:t>
            </a:r>
            <a:endParaRPr lang="en-US" sz="1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27362"/>
            <a:ext cx="9937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19400" y="2975564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Parallel Better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53723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4845" y="152400"/>
            <a:ext cx="77724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June 16, 2014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952500"/>
            <a:ext cx="8839200" cy="5029200"/>
          </a:xfrm>
        </p:spPr>
        <p:txBody>
          <a:bodyPr/>
          <a:lstStyle/>
          <a:p>
            <a:r>
              <a:rPr lang="en-US" sz="2400" dirty="0" smtClean="0"/>
              <a:t>Significant Severe Weather Event Over Midwest</a:t>
            </a:r>
          </a:p>
          <a:p>
            <a:r>
              <a:rPr lang="en-US" sz="2400" dirty="0" smtClean="0"/>
              <a:t>At least four EF-4 Tornadoes in Northeast Nebraska</a:t>
            </a:r>
            <a:endParaRPr lang="en-US" sz="2400" dirty="0"/>
          </a:p>
          <a:p>
            <a:pPr lvl="1"/>
            <a:r>
              <a:rPr lang="en-US" sz="2000" dirty="0" smtClean="0"/>
              <a:t>Only 2 Fatalities in Sparsely Populated Area Despite Direct Hit of </a:t>
            </a:r>
            <a:r>
              <a:rPr lang="en-US" sz="2000" dirty="0" err="1" smtClean="0"/>
              <a:t>Pilger</a:t>
            </a:r>
            <a:r>
              <a:rPr lang="en-US" sz="2000" dirty="0" smtClean="0"/>
              <a:t>, NE</a:t>
            </a:r>
            <a:endParaRPr lang="en-US" sz="2400" dirty="0"/>
          </a:p>
        </p:txBody>
      </p:sp>
      <p:sp>
        <p:nvSpPr>
          <p:cNvPr id="1058821" name="Text Box 5"/>
          <p:cNvSpPr txBox="1">
            <a:spLocks noChangeArrowheads="1"/>
          </p:cNvSpPr>
          <p:nvPr/>
        </p:nvSpPr>
        <p:spPr bwMode="auto">
          <a:xfrm>
            <a:off x="381000" y="5715000"/>
            <a:ext cx="830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</a:rPr>
              <a:t>Hail to Softball Size and Winds to 95 mph              Twin Tornadoes in </a:t>
            </a:r>
            <a:r>
              <a:rPr lang="en-US" sz="1600" b="1" dirty="0" err="1" smtClean="0">
                <a:solidFill>
                  <a:srgbClr val="000000"/>
                </a:solidFill>
              </a:rPr>
              <a:t>Pilger</a:t>
            </a:r>
            <a:r>
              <a:rPr lang="en-US" sz="1600" b="1" dirty="0" smtClean="0">
                <a:solidFill>
                  <a:srgbClr val="000000"/>
                </a:solidFill>
              </a:rPr>
              <a:t>, NE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>
          <a:xfrm>
            <a:off x="210122" y="2593939"/>
            <a:ext cx="4392738" cy="31210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9"/>
          <a:stretch/>
        </p:blipFill>
        <p:spPr>
          <a:xfrm>
            <a:off x="4724399" y="2593938"/>
            <a:ext cx="3930867" cy="312106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133600" y="3352800"/>
            <a:ext cx="914400" cy="5730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8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Nest and </a:t>
            </a: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21-hr Forecast Valid 21z 16 June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31144" r="14304"/>
          <a:stretch/>
        </p:blipFill>
        <p:spPr>
          <a:xfrm>
            <a:off x="4700016" y="3962400"/>
            <a:ext cx="3115365" cy="2587752"/>
          </a:xfr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NAM Nest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 Radar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NMMB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2" t="31087" r="14307"/>
          <a:stretch/>
        </p:blipFill>
        <p:spPr>
          <a:xfrm>
            <a:off x="1243583" y="3959352"/>
            <a:ext cx="3116819" cy="2587752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9" t="31144" r="14326"/>
          <a:stretch/>
        </p:blipFill>
        <p:spPr>
          <a:xfrm>
            <a:off x="1243584" y="1298448"/>
            <a:ext cx="3118104" cy="2587752"/>
          </a:xfrm>
        </p:spPr>
      </p:pic>
      <p:pic>
        <p:nvPicPr>
          <p:cNvPr id="21" name="Content Placeholder 20"/>
          <p:cNvPicPr>
            <a:picLocks noGrp="1" noChangeAspect="1"/>
          </p:cNvPicPr>
          <p:nvPr>
            <p:ph sz="quarter" idx="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3" t="31144" r="14421"/>
          <a:stretch/>
        </p:blipFill>
        <p:spPr>
          <a:xfrm>
            <a:off x="4700016" y="1298448"/>
            <a:ext cx="3118104" cy="2587752"/>
          </a:xfrm>
        </p:spPr>
      </p:pic>
      <p:sp>
        <p:nvSpPr>
          <p:cNvPr id="23" name="TextBox 22"/>
          <p:cNvSpPr txBox="1"/>
          <p:nvPr/>
        </p:nvSpPr>
        <p:spPr>
          <a:xfrm>
            <a:off x="7772400" y="465476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ARW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362200" y="5334000"/>
            <a:ext cx="304800" cy="304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1600" y="5486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Pilger</a:t>
            </a:r>
            <a:r>
              <a:rPr lang="en-US" sz="1200" b="1" dirty="0" smtClean="0">
                <a:solidFill>
                  <a:schemeClr val="bg1"/>
                </a:solidFill>
              </a:rPr>
              <a:t> Storm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981200" y="5562600"/>
            <a:ext cx="381000" cy="154632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 rot="20282152">
            <a:off x="2351196" y="4762201"/>
            <a:ext cx="838200" cy="4487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93" y="2667000"/>
            <a:ext cx="328613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67000"/>
            <a:ext cx="328613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322094"/>
            <a:ext cx="328613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93" y="2057400"/>
            <a:ext cx="8223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57399"/>
            <a:ext cx="8223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11943"/>
            <a:ext cx="8223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692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Nest and </a:t>
            </a: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24-hr Forecast Valid 00z 17 June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NAM Nest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 Radar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NMMB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72400" y="465476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ARW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31143" r="14325" b="-1"/>
          <a:stretch/>
        </p:blipFill>
        <p:spPr>
          <a:xfrm>
            <a:off x="1243584" y="3959352"/>
            <a:ext cx="3118104" cy="258775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31143" r="14325" b="-1"/>
          <a:stretch/>
        </p:blipFill>
        <p:spPr>
          <a:xfrm>
            <a:off x="1243584" y="1298448"/>
            <a:ext cx="3118104" cy="258775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31143" r="14325" b="-1"/>
          <a:stretch/>
        </p:blipFill>
        <p:spPr>
          <a:xfrm>
            <a:off x="4700016" y="1298448"/>
            <a:ext cx="3118104" cy="258775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31143" r="14325" b="-1"/>
          <a:stretch/>
        </p:blipFill>
        <p:spPr>
          <a:xfrm>
            <a:off x="4700016" y="3959352"/>
            <a:ext cx="3118104" cy="2587752"/>
          </a:xfrm>
        </p:spPr>
      </p:pic>
      <p:sp>
        <p:nvSpPr>
          <p:cNvPr id="2" name="Oval 1"/>
          <p:cNvSpPr/>
          <p:nvPr/>
        </p:nvSpPr>
        <p:spPr>
          <a:xfrm rot="21121351">
            <a:off x="2362199" y="4752346"/>
            <a:ext cx="1447800" cy="59646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21121351">
            <a:off x="2362200" y="2113416"/>
            <a:ext cx="1447800" cy="59646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85418"/>
            <a:ext cx="1470025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380" y="4724348"/>
            <a:ext cx="1470025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38100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NAM Nest Performed Well with Primary Severe Storm Complex But Missed </a:t>
            </a:r>
            <a:r>
              <a:rPr lang="en-US" sz="1200" dirty="0" err="1" smtClean="0"/>
              <a:t>Pilger</a:t>
            </a:r>
            <a:r>
              <a:rPr lang="en-US" sz="1200" dirty="0" smtClean="0"/>
              <a:t>, NE Storm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 smtClean="0"/>
              <a:t>HiResW</a:t>
            </a:r>
            <a:r>
              <a:rPr lang="en-US" sz="1200" dirty="0" smtClean="0"/>
              <a:t> Runs Performed Poorly and Did Not Predict Observed Convective Storm Evolution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4343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4845" y="152400"/>
            <a:ext cx="77724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June 30, 2014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952500"/>
            <a:ext cx="8839200" cy="5029200"/>
          </a:xfrm>
        </p:spPr>
        <p:txBody>
          <a:bodyPr/>
          <a:lstStyle/>
          <a:p>
            <a:r>
              <a:rPr lang="en-US" sz="2400" dirty="0" smtClean="0"/>
              <a:t>Significant Severe Weather Event Over Midwest</a:t>
            </a:r>
          </a:p>
          <a:p>
            <a:r>
              <a:rPr lang="en-US" sz="2400" dirty="0" smtClean="0"/>
              <a:t>Two Derecho-Producing MCSs Tracked Along Similar Paths</a:t>
            </a:r>
            <a:endParaRPr lang="en-US" sz="2400" dirty="0"/>
          </a:p>
          <a:p>
            <a:pPr lvl="1"/>
            <a:r>
              <a:rPr lang="en-US" sz="2000" dirty="0" smtClean="0"/>
              <a:t>Systems Moved at 50-60 </a:t>
            </a:r>
            <a:r>
              <a:rPr lang="en-US" sz="2000" dirty="0" err="1" smtClean="0"/>
              <a:t>kt</a:t>
            </a:r>
            <a:r>
              <a:rPr lang="en-US" sz="2000" dirty="0" smtClean="0"/>
              <a:t> Forward Speed</a:t>
            </a:r>
          </a:p>
          <a:p>
            <a:pPr lvl="1"/>
            <a:r>
              <a:rPr lang="en-US" sz="2000" dirty="0" smtClean="0"/>
              <a:t>Widespread Wind Damage and Several EF-1 Tornadoes</a:t>
            </a:r>
            <a:endParaRPr lang="en-US" sz="2400" dirty="0"/>
          </a:p>
        </p:txBody>
      </p:sp>
      <p:sp>
        <p:nvSpPr>
          <p:cNvPr id="1058821" name="Text Box 5"/>
          <p:cNvSpPr txBox="1">
            <a:spLocks noChangeArrowheads="1"/>
          </p:cNvSpPr>
          <p:nvPr/>
        </p:nvSpPr>
        <p:spPr bwMode="auto">
          <a:xfrm>
            <a:off x="381000" y="5715000"/>
            <a:ext cx="830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</a:rPr>
              <a:t>Hail to Baseball Size and Winds to 90 mph        Lightning Time Lapse Over Chicago  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/>
          <a:stretch/>
        </p:blipFill>
        <p:spPr>
          <a:xfrm>
            <a:off x="267556" y="2630464"/>
            <a:ext cx="4335332" cy="3084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630463"/>
            <a:ext cx="4073745" cy="308453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286000" y="3365395"/>
            <a:ext cx="1295400" cy="5730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37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" r="31988"/>
          <a:stretch/>
        </p:blipFill>
        <p:spPr>
          <a:xfrm>
            <a:off x="1676400" y="990600"/>
            <a:ext cx="3161355" cy="5159235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24845" y="152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b="1" kern="0" smtClean="0">
                <a:solidFill>
                  <a:srgbClr val="0000FF"/>
                </a:solidFill>
              </a:rPr>
              <a:t>June 30, 2014</a:t>
            </a:r>
            <a:endParaRPr lang="en-US" b="1" kern="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8245" y="1544757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Chicago was hit by two derecho systems over a 4-hour period.  The first struck around 00z and the second between 03-04z.</a:t>
            </a:r>
          </a:p>
          <a:p>
            <a:endParaRPr lang="en-US" dirty="0"/>
          </a:p>
          <a:p>
            <a:r>
              <a:rPr lang="en-US" dirty="0" smtClean="0"/>
              <a:t>We’ll look at the 24- and 27-hr forecasts valid at 00z and 03z.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76400" y="991116"/>
            <a:ext cx="1143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System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3493008"/>
            <a:ext cx="1219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System 2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673881" y="991116"/>
            <a:ext cx="0" cy="51699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676400" y="991116"/>
            <a:ext cx="3124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510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Nest and </a:t>
            </a: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24-hr Forecast Valid 00z 1 July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NAM Nest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 Radar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NMMB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72400" y="465476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ARW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3" r="8040" b="31143"/>
          <a:stretch/>
        </p:blipFill>
        <p:spPr>
          <a:xfrm>
            <a:off x="1243584" y="3962400"/>
            <a:ext cx="3118104" cy="258775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t="-45" r="8121" b="31187"/>
          <a:stretch/>
        </p:blipFill>
        <p:spPr>
          <a:xfrm>
            <a:off x="1243584" y="1298448"/>
            <a:ext cx="3118104" cy="258775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t="-2" r="8121" b="31143"/>
          <a:stretch/>
        </p:blipFill>
        <p:spPr>
          <a:xfrm>
            <a:off x="4700016" y="1298448"/>
            <a:ext cx="3118104" cy="258775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3" t="-2" r="8120" b="31143"/>
          <a:stretch/>
        </p:blipFill>
        <p:spPr>
          <a:xfrm>
            <a:off x="4700016" y="3959352"/>
            <a:ext cx="3118104" cy="2587752"/>
          </a:xfrm>
        </p:spPr>
      </p:pic>
      <p:sp>
        <p:nvSpPr>
          <p:cNvPr id="2" name="Oval 1"/>
          <p:cNvSpPr/>
          <p:nvPr/>
        </p:nvSpPr>
        <p:spPr>
          <a:xfrm rot="440994">
            <a:off x="2748357" y="4195783"/>
            <a:ext cx="455635" cy="121975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92" y="1524000"/>
            <a:ext cx="512763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88" y="1524000"/>
            <a:ext cx="512763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88" y="4171649"/>
            <a:ext cx="512763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 rot="2490940">
            <a:off x="1797980" y="4513669"/>
            <a:ext cx="533400" cy="1192577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05" y="1964170"/>
            <a:ext cx="9207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39925"/>
            <a:ext cx="9207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0"/>
            <a:ext cx="9207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0840" y="5414661"/>
            <a:ext cx="980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Derecho 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5594719"/>
            <a:ext cx="1195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9900"/>
                </a:solidFill>
              </a:rPr>
              <a:t>Derecho 2</a:t>
            </a:r>
            <a:endParaRPr lang="en-US" sz="1200" b="1" dirty="0">
              <a:solidFill>
                <a:srgbClr val="FF99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3429000"/>
            <a:ext cx="6629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Models did not capture well Derecho 1 although NAM Nest did show a QLCS across WI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NAM Nest correctly indicated a second QLCS across eastern IA; </a:t>
            </a:r>
            <a:r>
              <a:rPr lang="en-US" sz="1200" dirty="0" err="1" smtClean="0"/>
              <a:t>HiResW</a:t>
            </a:r>
            <a:r>
              <a:rPr lang="en-US" sz="1200" dirty="0"/>
              <a:t> </a:t>
            </a:r>
            <a:r>
              <a:rPr lang="en-US" sz="1200" dirty="0" smtClean="0"/>
              <a:t>runs were slow developing 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system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5314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372813" y="4191000"/>
            <a:ext cx="8465127" cy="92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sz="quarter"/>
          </p:nvPr>
        </p:nvSpPr>
        <p:spPr>
          <a:xfrm>
            <a:off x="719176" y="1524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Nest and </a:t>
            </a:r>
            <a:r>
              <a:rPr lang="en-US" sz="4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27-hr Forecast Valid 03z 1 July 2014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20574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NAM Nest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6547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 Radar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0" y="2057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NMMB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72400" y="465476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HiResW</a:t>
            </a:r>
            <a:r>
              <a:rPr lang="en-US" sz="1400" dirty="0" smtClean="0">
                <a:solidFill>
                  <a:srgbClr val="000000"/>
                </a:solidFill>
              </a:rPr>
              <a:t> ARW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t="-1" r="8121" b="31143"/>
          <a:stretch/>
        </p:blipFill>
        <p:spPr>
          <a:xfrm>
            <a:off x="1243584" y="3959352"/>
            <a:ext cx="3118104" cy="258775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3" t="-1" r="8119" b="31143"/>
          <a:stretch/>
        </p:blipFill>
        <p:spPr>
          <a:xfrm>
            <a:off x="1243584" y="1298448"/>
            <a:ext cx="3118104" cy="2587752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3" t="-1" r="8120" b="31143"/>
          <a:stretch/>
        </p:blipFill>
        <p:spPr>
          <a:xfrm>
            <a:off x="4700016" y="1298448"/>
            <a:ext cx="3118104" cy="2587752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4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3" t="-1" r="8120" b="31143"/>
          <a:stretch/>
        </p:blipFill>
        <p:spPr>
          <a:xfrm>
            <a:off x="4700016" y="3959352"/>
            <a:ext cx="3118104" cy="2587752"/>
          </a:xfrm>
        </p:spPr>
      </p:pic>
      <p:sp>
        <p:nvSpPr>
          <p:cNvPr id="2" name="Oval 1"/>
          <p:cNvSpPr/>
          <p:nvPr/>
        </p:nvSpPr>
        <p:spPr>
          <a:xfrm rot="3173036">
            <a:off x="2132691" y="4277046"/>
            <a:ext cx="596902" cy="2027123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592" y="1981200"/>
            <a:ext cx="1689100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1689100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45" y="4654766"/>
            <a:ext cx="1689100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35814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NAM Nest was quite good predicting second QLCS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 smtClean="0"/>
              <a:t>HiResW</a:t>
            </a:r>
            <a:r>
              <a:rPr lang="en-US" sz="1200" dirty="0" smtClean="0"/>
              <a:t> runs “caught up” to some extent but were slow with northern part of system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2184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3810000" cy="5181600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Neighborhood verification (ROI=40 km) of reflectivity   </a:t>
            </a:r>
            <a:r>
              <a:rPr lang="en-US" sz="1600" b="1" i="1" dirty="0" smtClean="0">
                <a:solidFill>
                  <a:schemeClr val="tx1"/>
                </a:solidFill>
              </a:rPr>
              <a:t>(13 Aug 2014 – 22 Nov 2014)</a:t>
            </a:r>
          </a:p>
          <a:p>
            <a:pPr lvl="1"/>
            <a:r>
              <a:rPr lang="en-US" sz="1500" dirty="0" smtClean="0">
                <a:solidFill>
                  <a:schemeClr val="tx1"/>
                </a:solidFill>
              </a:rPr>
              <a:t>Period after new NAM  implementation</a:t>
            </a:r>
          </a:p>
          <a:p>
            <a:pPr lvl="1"/>
            <a:r>
              <a:rPr lang="en-US" sz="1500" dirty="0" smtClean="0">
                <a:solidFill>
                  <a:schemeClr val="tx1"/>
                </a:solidFill>
              </a:rPr>
              <a:t>Objective verification of reflectivity forecasts using a spatial neighborhood method</a:t>
            </a:r>
          </a:p>
          <a:p>
            <a:pPr lvl="1"/>
            <a:r>
              <a:rPr lang="en-US" sz="1500" b="1" dirty="0" smtClean="0">
                <a:solidFill>
                  <a:schemeClr val="tx1"/>
                </a:solidFill>
              </a:rPr>
              <a:t>Performance of NAM Nest and </a:t>
            </a:r>
            <a:r>
              <a:rPr lang="en-US" sz="1500" b="1" dirty="0" err="1" smtClean="0">
                <a:solidFill>
                  <a:schemeClr val="tx1"/>
                </a:solidFill>
              </a:rPr>
              <a:t>HiResW</a:t>
            </a:r>
            <a:r>
              <a:rPr lang="en-US" sz="1500" b="1" dirty="0" smtClean="0">
                <a:solidFill>
                  <a:schemeClr val="tx1"/>
                </a:solidFill>
              </a:rPr>
              <a:t> runs is similar</a:t>
            </a:r>
          </a:p>
          <a:p>
            <a:pPr lvl="2"/>
            <a:r>
              <a:rPr lang="en-US" sz="1500" dirty="0" err="1" smtClean="0">
                <a:solidFill>
                  <a:schemeClr val="tx1"/>
                </a:solidFill>
              </a:rPr>
              <a:t>HiResW</a:t>
            </a:r>
            <a:r>
              <a:rPr lang="en-US" sz="1500" dirty="0" smtClean="0">
                <a:solidFill>
                  <a:schemeClr val="tx1"/>
                </a:solidFill>
              </a:rPr>
              <a:t> ARW has slightly higher POD/CSI and lower FAR for 30 &amp; 40 </a:t>
            </a:r>
            <a:r>
              <a:rPr lang="en-US" sz="1500" dirty="0" err="1" smtClean="0">
                <a:solidFill>
                  <a:schemeClr val="tx1"/>
                </a:solidFill>
              </a:rPr>
              <a:t>dBZ</a:t>
            </a:r>
            <a:r>
              <a:rPr lang="en-US" sz="1500" dirty="0" smtClean="0">
                <a:solidFill>
                  <a:schemeClr val="tx1"/>
                </a:solidFill>
              </a:rPr>
              <a:t> thresholds</a:t>
            </a:r>
          </a:p>
          <a:p>
            <a:pPr lvl="2"/>
            <a:r>
              <a:rPr lang="en-US" sz="1500" dirty="0" smtClean="0">
                <a:solidFill>
                  <a:schemeClr val="tx1"/>
                </a:solidFill>
              </a:rPr>
              <a:t>Bias ~1 for all models</a:t>
            </a:r>
          </a:p>
          <a:p>
            <a:pPr lvl="1"/>
            <a:r>
              <a:rPr lang="en-US" sz="1500" b="1" dirty="0" smtClean="0">
                <a:solidFill>
                  <a:schemeClr val="tx1"/>
                </a:solidFill>
              </a:rPr>
              <a:t>Indicates forecasts are equally plausible in statistical sense</a:t>
            </a:r>
          </a:p>
          <a:p>
            <a:pPr lvl="2"/>
            <a:r>
              <a:rPr lang="en-US" sz="1500" dirty="0" smtClean="0">
                <a:solidFill>
                  <a:schemeClr val="tx1"/>
                </a:solidFill>
              </a:rPr>
              <a:t>Useful for CAM ensemble construction (SSEO)</a:t>
            </a:r>
            <a:r>
              <a:rPr lang="en-US" sz="1500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179832"/>
            <a:ext cx="8839200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HiResW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NAM Nest Objective Verification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Diagram – Reflectivity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1399032"/>
            <a:ext cx="5121616" cy="54589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5600" y="612648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Lower FAR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543800" y="6249590"/>
            <a:ext cx="3810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8869426">
            <a:off x="6397326" y="3870716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Bias = 1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413803">
            <a:off x="7481268" y="4183594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CSI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864" y="3417601"/>
            <a:ext cx="609600" cy="400110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Higher POD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724400" y="3048000"/>
            <a:ext cx="0" cy="36960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8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Summary: NAM Nest &amp; </a:t>
            </a:r>
            <a:r>
              <a:rPr lang="en-US" sz="3600" b="1" dirty="0" err="1" smtClean="0">
                <a:solidFill>
                  <a:srgbClr val="0000FF"/>
                </a:solidFill>
              </a:rPr>
              <a:t>HiResW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4525963"/>
          </a:xfrm>
        </p:spPr>
        <p:txBody>
          <a:bodyPr/>
          <a:lstStyle/>
          <a:p>
            <a:r>
              <a:rPr lang="en-US" sz="2400" dirty="0" smtClean="0"/>
              <a:t>New </a:t>
            </a:r>
            <a:r>
              <a:rPr lang="en-US" sz="2400" dirty="0" err="1" smtClean="0"/>
              <a:t>HiResW</a:t>
            </a:r>
            <a:r>
              <a:rPr lang="en-US" sz="2400" dirty="0" smtClean="0"/>
              <a:t> and NAM Nest models can provide better severe storm guidance compared to previous versions</a:t>
            </a:r>
          </a:p>
          <a:p>
            <a:pPr lvl="1"/>
            <a:r>
              <a:rPr lang="en-US" sz="2000" dirty="0" smtClean="0"/>
              <a:t>Improved storm structure, mode, and intensity</a:t>
            </a:r>
          </a:p>
          <a:p>
            <a:pPr lvl="1"/>
            <a:r>
              <a:rPr lang="en-US" sz="1800" dirty="0" err="1" smtClean="0"/>
              <a:t>HiResW</a:t>
            </a:r>
            <a:r>
              <a:rPr lang="en-US" sz="1800" dirty="0" smtClean="0"/>
              <a:t> - Full CONUS domain at 00 and 12z</a:t>
            </a:r>
          </a:p>
          <a:p>
            <a:pPr lvl="1"/>
            <a:r>
              <a:rPr lang="en-US" sz="1800" dirty="0" err="1" smtClean="0"/>
              <a:t>HiResW</a:t>
            </a:r>
            <a:r>
              <a:rPr lang="en-US" sz="1800" dirty="0" smtClean="0"/>
              <a:t> - Use of RAP initial conditions enhances diversity in CAM suite </a:t>
            </a:r>
            <a:r>
              <a:rPr lang="en-US" sz="1800" dirty="0" err="1" smtClean="0"/>
              <a:t>HiResW</a:t>
            </a:r>
            <a:r>
              <a:rPr lang="en-US" sz="1800" dirty="0" smtClean="0"/>
              <a:t> </a:t>
            </a:r>
            <a:r>
              <a:rPr lang="en-US" sz="1800" dirty="0"/>
              <a:t>-</a:t>
            </a:r>
            <a:r>
              <a:rPr lang="en-US" sz="1800" dirty="0" smtClean="0"/>
              <a:t> Increased horizontal/vertical resolution </a:t>
            </a:r>
          </a:p>
          <a:p>
            <a:pPr lvl="1"/>
            <a:r>
              <a:rPr lang="en-US" sz="1800" dirty="0" smtClean="0"/>
              <a:t>NAM Nest and </a:t>
            </a:r>
            <a:r>
              <a:rPr lang="en-US" sz="1800" dirty="0" err="1" smtClean="0"/>
              <a:t>HiResW</a:t>
            </a:r>
            <a:r>
              <a:rPr lang="en-US" sz="1800" dirty="0" smtClean="0"/>
              <a:t> – Updated microphysics, diffusion, radiation</a:t>
            </a:r>
          </a:p>
          <a:p>
            <a:r>
              <a:rPr lang="en-US" sz="2400" dirty="0" smtClean="0"/>
              <a:t>But, considerable challenges remain in convective-scale prediction for high-impact weather</a:t>
            </a:r>
          </a:p>
          <a:p>
            <a:pPr lvl="1"/>
            <a:r>
              <a:rPr lang="en-US" sz="1800" dirty="0" smtClean="0"/>
              <a:t>Convective storm prediction is very hard to do well (where, when, etc.)</a:t>
            </a:r>
          </a:p>
          <a:p>
            <a:pPr lvl="1"/>
            <a:r>
              <a:rPr lang="en-US" sz="1800" dirty="0" smtClean="0"/>
              <a:t>Foundational for Warn on Forecast, FACETs &amp; Weather Ready Nation</a:t>
            </a:r>
          </a:p>
          <a:p>
            <a:pPr lvl="1"/>
            <a:r>
              <a:rPr lang="en-US" sz="1800" dirty="0" smtClean="0"/>
              <a:t>Challenges include: Observational data, DA, model dynamic core and physics, information extraction, post-processing, and display, etc.</a:t>
            </a:r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295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Picture 2" descr="aeria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48038" y="3228975"/>
            <a:ext cx="3167062" cy="1662113"/>
          </a:xfrm>
          <a:noFill/>
          <a:ln/>
        </p:spPr>
      </p:pic>
      <p:sp>
        <p:nvSpPr>
          <p:cNvPr id="440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47800"/>
            <a:ext cx="4038600" cy="4525963"/>
          </a:xfrm>
        </p:spPr>
        <p:txBody>
          <a:bodyPr/>
          <a:lstStyle/>
          <a:p>
            <a:r>
              <a:rPr lang="en-US" sz="2000" b="1" dirty="0" smtClean="0">
                <a:solidFill>
                  <a:srgbClr val="CC0000"/>
                </a:solidFill>
                <a:latin typeface="Arial" pitchFamily="34" charset="0"/>
              </a:rPr>
              <a:t>Thunderstorms</a:t>
            </a:r>
          </a:p>
          <a:p>
            <a:r>
              <a:rPr lang="en-US" sz="2000" b="1" dirty="0" smtClean="0">
                <a:solidFill>
                  <a:srgbClr val="CC0000"/>
                </a:solidFill>
                <a:latin typeface="Arial" pitchFamily="34" charset="0"/>
              </a:rPr>
              <a:t>Hail</a:t>
            </a:r>
            <a:r>
              <a:rPr lang="en-US" sz="2000" b="1" dirty="0">
                <a:solidFill>
                  <a:srgbClr val="CC0000"/>
                </a:solidFill>
                <a:latin typeface="Arial" pitchFamily="34" charset="0"/>
              </a:rPr>
              <a:t>, Wind, Tornadoes</a:t>
            </a:r>
          </a:p>
          <a:p>
            <a:r>
              <a:rPr lang="en-US" sz="2000" b="1" dirty="0" smtClean="0">
                <a:latin typeface="Arial" pitchFamily="34" charset="0"/>
              </a:rPr>
              <a:t>Fire </a:t>
            </a:r>
            <a:r>
              <a:rPr lang="en-US" sz="2000" b="1" dirty="0">
                <a:latin typeface="Arial" pitchFamily="34" charset="0"/>
              </a:rPr>
              <a:t>Weather</a:t>
            </a:r>
            <a:r>
              <a:rPr lang="en-US" sz="2000" dirty="0">
                <a:latin typeface="Arial" pitchFamily="34" charset="0"/>
              </a:rPr>
              <a:t> </a:t>
            </a:r>
          </a:p>
          <a:p>
            <a:r>
              <a:rPr lang="en-US" sz="1800" dirty="0" smtClean="0">
                <a:latin typeface="Arial" pitchFamily="34" charset="0"/>
              </a:rPr>
              <a:t>Mesoscale Winter Weather</a:t>
            </a:r>
          </a:p>
          <a:p>
            <a:pPr marL="0" indent="0">
              <a:buNone/>
            </a:pPr>
            <a:endParaRPr lang="en-US" sz="1800" dirty="0">
              <a:latin typeface="Arial" pitchFamily="34" charset="0"/>
            </a:endParaRPr>
          </a:p>
        </p:txBody>
      </p:sp>
      <p:pic>
        <p:nvPicPr>
          <p:cNvPr id="440324" name="Picture 4" descr="ice_ca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>
          <a:xfrm>
            <a:off x="3276600" y="914400"/>
            <a:ext cx="3333750" cy="2185988"/>
          </a:xfrm>
          <a:noFill/>
          <a:ln/>
        </p:spPr>
      </p:pic>
      <p:pic>
        <p:nvPicPr>
          <p:cNvPr id="440325" name="Picture 5" descr="fi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971800"/>
            <a:ext cx="3124200" cy="2190750"/>
          </a:xfrm>
          <a:prstGeom prst="rect">
            <a:avLst/>
          </a:prstGeom>
          <a:noFill/>
        </p:spPr>
      </p:pic>
      <p:pic>
        <p:nvPicPr>
          <p:cNvPr id="440326" name="Picture 6" descr="hail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71800"/>
            <a:ext cx="3273425" cy="1833563"/>
          </a:xfrm>
          <a:prstGeom prst="rect">
            <a:avLst/>
          </a:prstGeom>
          <a:noFill/>
        </p:spPr>
      </p:pic>
      <p:pic>
        <p:nvPicPr>
          <p:cNvPr id="440327" name="Picture 7" descr="lhj69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800600"/>
            <a:ext cx="3276600" cy="2057400"/>
          </a:xfrm>
          <a:prstGeom prst="rect">
            <a:avLst/>
          </a:prstGeom>
          <a:noFill/>
        </p:spPr>
      </p:pic>
      <p:sp>
        <p:nvSpPr>
          <p:cNvPr id="440329" name="Rectangle 9"/>
          <p:cNvSpPr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STORM  PREDICTION CENTER</a:t>
            </a:r>
            <a:r>
              <a:rPr lang="en-US" sz="4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40330" name="Text Box 10"/>
          <p:cNvSpPr txBox="1">
            <a:spLocks noChangeArrowheads="1"/>
          </p:cNvSpPr>
          <p:nvPr/>
        </p:nvSpPr>
        <p:spPr bwMode="auto">
          <a:xfrm>
            <a:off x="0" y="1066800"/>
            <a:ext cx="319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HAZARDOUS PHENOMENA</a:t>
            </a:r>
          </a:p>
        </p:txBody>
      </p:sp>
      <p:pic>
        <p:nvPicPr>
          <p:cNvPr id="440331" name="Picture 11" descr="226-tornado13_432x3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2971800"/>
            <a:ext cx="2743200" cy="1905000"/>
          </a:xfrm>
          <a:prstGeom prst="rect">
            <a:avLst/>
          </a:prstGeom>
          <a:noFill/>
        </p:spPr>
      </p:pic>
      <p:pic>
        <p:nvPicPr>
          <p:cNvPr id="440332" name="Picture 12" descr="1021563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914400"/>
            <a:ext cx="2743200" cy="2057400"/>
          </a:xfrm>
          <a:prstGeom prst="rect">
            <a:avLst/>
          </a:prstGeom>
          <a:noFill/>
        </p:spPr>
      </p:pic>
      <p:sp>
        <p:nvSpPr>
          <p:cNvPr id="440333" name="Line 13"/>
          <p:cNvSpPr>
            <a:spLocks noChangeShapeType="1"/>
          </p:cNvSpPr>
          <p:nvPr/>
        </p:nvSpPr>
        <p:spPr bwMode="auto">
          <a:xfrm>
            <a:off x="3276600" y="914400"/>
            <a:ext cx="0" cy="6172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0334" name="Line 14"/>
          <p:cNvSpPr>
            <a:spLocks noChangeShapeType="1"/>
          </p:cNvSpPr>
          <p:nvPr/>
        </p:nvSpPr>
        <p:spPr bwMode="auto">
          <a:xfrm>
            <a:off x="6400800" y="914400"/>
            <a:ext cx="0" cy="6172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0335" name="Line 15"/>
          <p:cNvSpPr>
            <a:spLocks noChangeShapeType="1"/>
          </p:cNvSpPr>
          <p:nvPr/>
        </p:nvSpPr>
        <p:spPr bwMode="auto">
          <a:xfrm>
            <a:off x="3244850" y="914400"/>
            <a:ext cx="589915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0336" name="Line 16"/>
          <p:cNvSpPr>
            <a:spLocks noChangeShapeType="1"/>
          </p:cNvSpPr>
          <p:nvPr/>
        </p:nvSpPr>
        <p:spPr bwMode="auto">
          <a:xfrm>
            <a:off x="0" y="2971800"/>
            <a:ext cx="91440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40337" name="Picture 17" descr="hai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0800" y="4800600"/>
            <a:ext cx="2895600" cy="2171700"/>
          </a:xfrm>
          <a:prstGeom prst="rect">
            <a:avLst/>
          </a:prstGeom>
          <a:noFill/>
        </p:spPr>
      </p:pic>
      <p:sp>
        <p:nvSpPr>
          <p:cNvPr id="440338" name="Line 18"/>
          <p:cNvSpPr>
            <a:spLocks noChangeShapeType="1"/>
          </p:cNvSpPr>
          <p:nvPr/>
        </p:nvSpPr>
        <p:spPr bwMode="auto">
          <a:xfrm>
            <a:off x="0" y="4800600"/>
            <a:ext cx="9296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0339" name="Line 19"/>
          <p:cNvSpPr>
            <a:spLocks noChangeShapeType="1"/>
          </p:cNvSpPr>
          <p:nvPr/>
        </p:nvSpPr>
        <p:spPr bwMode="auto">
          <a:xfrm>
            <a:off x="0" y="6858000"/>
            <a:ext cx="93726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0340" name="Line 20"/>
          <p:cNvSpPr>
            <a:spLocks noChangeShapeType="1"/>
          </p:cNvSpPr>
          <p:nvPr/>
        </p:nvSpPr>
        <p:spPr bwMode="auto">
          <a:xfrm>
            <a:off x="0" y="2971800"/>
            <a:ext cx="0" cy="4038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0341" name="Line 21"/>
          <p:cNvSpPr>
            <a:spLocks noChangeShapeType="1"/>
          </p:cNvSpPr>
          <p:nvPr/>
        </p:nvSpPr>
        <p:spPr bwMode="auto">
          <a:xfrm flipH="1">
            <a:off x="9144000" y="914400"/>
            <a:ext cx="0" cy="60960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0342" name="Line 22"/>
          <p:cNvSpPr>
            <a:spLocks noChangeShapeType="1"/>
          </p:cNvSpPr>
          <p:nvPr/>
        </p:nvSpPr>
        <p:spPr bwMode="auto">
          <a:xfrm flipH="1">
            <a:off x="6400800" y="914400"/>
            <a:ext cx="0" cy="6553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40344" name="Picture 24" descr="TornadonearCaruthersvill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6600" y="4808538"/>
            <a:ext cx="3124200" cy="2049462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spc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9665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Use of HRRR Model Guidance at SPC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9632" y="1295400"/>
            <a:ext cx="8229600" cy="48768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SPC forecasters have had access to ESRL HRRR grids since April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  <a:p>
            <a:pPr lvl="1"/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evaluated in HWT Spring Forecasting Experiments</a:t>
            </a:r>
          </a:p>
          <a:p>
            <a:pPr lvl="1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surprise – HRRR is useful for short-term forecast applications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NCEP version of the HRRR has a higher reflectivity bias than the ESRL version, but </a:t>
            </a:r>
            <a:r>
              <a:rPr lang="en-US" sz="2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timeliness and reliability is much improved for the NCEP </a:t>
            </a:r>
            <a:r>
              <a:rPr lang="en-US" sz="24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HRRR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of HRRR run-to-run continuity leading to higher forecaster confidence must be used with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caution</a:t>
            </a:r>
          </a:p>
          <a:p>
            <a:pPr lvl="1">
              <a:buFont typeface="Arial" panose="020B0604020202020204" pitchFamily="34" charset="0"/>
              <a:buChar char="̶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Implied spread-skill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better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strongly forced situations </a:t>
            </a:r>
          </a:p>
          <a:p>
            <a:pPr lvl="0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with mixing in the warm-sector PBL lead to conditions that are too warm/dry and occasionally spurious convective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initiation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US" sz="16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41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HRRR – September 20, 2014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sz="3600" b="1" dirty="0" smtClean="0">
                <a:solidFill>
                  <a:srgbClr val="0000FF"/>
                </a:solidFill>
              </a:rPr>
              <a:t>Strongly Forced Case in Upper Midwest</a:t>
            </a:r>
            <a:r>
              <a:rPr lang="en-US" sz="2400" b="1" dirty="0" smtClean="0">
                <a:solidFill>
                  <a:srgbClr val="0000FF"/>
                </a:solidFill>
              </a:rPr>
              <a:t>              Consistent Model Forecasts Over Many Cycles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/>
          <a:stretch/>
        </p:blipFill>
        <p:spPr>
          <a:xfrm>
            <a:off x="187630" y="2209800"/>
            <a:ext cx="4308170" cy="306897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09801"/>
            <a:ext cx="3886200" cy="3066253"/>
          </a:xfrm>
        </p:spPr>
      </p:pic>
      <p:sp>
        <p:nvSpPr>
          <p:cNvPr id="7" name="Oval 6"/>
          <p:cNvSpPr/>
          <p:nvPr/>
        </p:nvSpPr>
        <p:spPr>
          <a:xfrm rot="19659030">
            <a:off x="2276894" y="2581879"/>
            <a:ext cx="444189" cy="6644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167640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Low-Topped Band of Storms in Cool, Low Dew Point Environment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5324405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Mainly Wind Damage in Minnesota                  Storm Clouds Near Crookston, MN</a:t>
            </a:r>
            <a:endParaRPr 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03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HRRR </a:t>
            </a:r>
            <a:r>
              <a:rPr lang="en-US" sz="4000" b="1" dirty="0" smtClean="0">
                <a:solidFill>
                  <a:srgbClr val="0000FF"/>
                </a:solidFill>
              </a:rPr>
              <a:t>Run-to-Run </a:t>
            </a:r>
            <a:r>
              <a:rPr lang="en-US" sz="4000" b="1" dirty="0">
                <a:solidFill>
                  <a:srgbClr val="0000FF"/>
                </a:solidFill>
              </a:rPr>
              <a:t>Continuity</a:t>
            </a:r>
            <a:r>
              <a:rPr lang="en-US" sz="4000" dirty="0">
                <a:solidFill>
                  <a:prstClr val="black"/>
                </a:solidFill>
              </a:rPr>
              <a:t/>
            </a:r>
            <a:br>
              <a:rPr lang="en-US" sz="4000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Strongly Forced Case (“Comma Shape”)        </a:t>
            </a:r>
            <a:r>
              <a:rPr lang="en-US" sz="3200" b="1" dirty="0" smtClean="0">
                <a:solidFill>
                  <a:srgbClr val="0000FF"/>
                </a:solidFill>
              </a:rPr>
              <a:t>      I</a:t>
            </a:r>
            <a:r>
              <a:rPr lang="en-US" sz="2800" b="1" dirty="0" smtClean="0">
                <a:solidFill>
                  <a:srgbClr val="0000FF"/>
                </a:solidFill>
              </a:rPr>
              <a:t>mages </a:t>
            </a:r>
            <a:r>
              <a:rPr lang="en-US" sz="2800" b="1" dirty="0">
                <a:solidFill>
                  <a:srgbClr val="0000FF"/>
                </a:solidFill>
              </a:rPr>
              <a:t>Valid 21z 20 September 2014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792" y="1981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Observed Radar                                    12z Cycle:  9-hr HRRR Forecast Forecast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9" t="12276" r="13831" b="31090"/>
          <a:stretch/>
        </p:blipFill>
        <p:spPr>
          <a:xfrm>
            <a:off x="457200" y="2350008"/>
            <a:ext cx="3933328" cy="3026664"/>
          </a:xfrm>
        </p:spPr>
      </p:pic>
      <p:sp>
        <p:nvSpPr>
          <p:cNvPr id="14" name="Oval 13"/>
          <p:cNvSpPr/>
          <p:nvPr/>
        </p:nvSpPr>
        <p:spPr>
          <a:xfrm rot="380121">
            <a:off x="2003108" y="2864267"/>
            <a:ext cx="914400" cy="1828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9400"/>
            <a:ext cx="963613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52" y="2351242"/>
            <a:ext cx="3932261" cy="3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6352"/>
            <a:ext cx="963613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3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HRRR </a:t>
            </a:r>
            <a:r>
              <a:rPr lang="en-US" sz="4000" b="1" dirty="0" smtClean="0">
                <a:solidFill>
                  <a:srgbClr val="0000FF"/>
                </a:solidFill>
              </a:rPr>
              <a:t>Run-to-Run </a:t>
            </a:r>
            <a:r>
              <a:rPr lang="en-US" sz="4000" b="1" dirty="0">
                <a:solidFill>
                  <a:srgbClr val="0000FF"/>
                </a:solidFill>
              </a:rPr>
              <a:t>Continuity</a:t>
            </a:r>
            <a:r>
              <a:rPr lang="en-US" sz="4000" dirty="0">
                <a:solidFill>
                  <a:prstClr val="black"/>
                </a:solidFill>
              </a:rPr>
              <a:t/>
            </a:r>
            <a:br>
              <a:rPr lang="en-US" sz="4000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Strongly Forced Case (“Comma Shape”)        </a:t>
            </a:r>
            <a:r>
              <a:rPr lang="en-US" sz="3200" b="1" dirty="0" smtClean="0">
                <a:solidFill>
                  <a:srgbClr val="0000FF"/>
                </a:solidFill>
              </a:rPr>
              <a:t>      I</a:t>
            </a:r>
            <a:r>
              <a:rPr lang="en-US" sz="2800" b="1" dirty="0" smtClean="0">
                <a:solidFill>
                  <a:srgbClr val="0000FF"/>
                </a:solidFill>
              </a:rPr>
              <a:t>mages </a:t>
            </a:r>
            <a:r>
              <a:rPr lang="en-US" sz="2800" b="1" dirty="0">
                <a:solidFill>
                  <a:srgbClr val="0000FF"/>
                </a:solidFill>
              </a:rPr>
              <a:t>Valid 21z 20 September 2014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792" y="1981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Observed Radar                                    13z Cycle:  8-hr HRRR Forecast Forecast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9" t="12276" r="13831" b="31090"/>
          <a:stretch/>
        </p:blipFill>
        <p:spPr>
          <a:xfrm>
            <a:off x="457200" y="2350008"/>
            <a:ext cx="3933328" cy="3026664"/>
          </a:xfrm>
        </p:spPr>
      </p:pic>
      <p:sp>
        <p:nvSpPr>
          <p:cNvPr id="14" name="Oval 13"/>
          <p:cNvSpPr/>
          <p:nvPr/>
        </p:nvSpPr>
        <p:spPr>
          <a:xfrm rot="380121">
            <a:off x="2003108" y="2864267"/>
            <a:ext cx="914400" cy="1828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1" t="12991" r="13800" b="30427"/>
          <a:stretch/>
        </p:blipFill>
        <p:spPr>
          <a:xfrm>
            <a:off x="4645152" y="2350008"/>
            <a:ext cx="3931920" cy="3026664"/>
          </a:xfr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9400"/>
            <a:ext cx="963613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HRRR </a:t>
            </a:r>
            <a:r>
              <a:rPr lang="en-US" sz="4000" b="1" dirty="0" smtClean="0">
                <a:solidFill>
                  <a:srgbClr val="0000FF"/>
                </a:solidFill>
              </a:rPr>
              <a:t>Run-to-Run </a:t>
            </a:r>
            <a:r>
              <a:rPr lang="en-US" sz="4000" b="1" dirty="0">
                <a:solidFill>
                  <a:srgbClr val="0000FF"/>
                </a:solidFill>
              </a:rPr>
              <a:t>Continuity</a:t>
            </a:r>
            <a:r>
              <a:rPr lang="en-US" sz="4000" dirty="0">
                <a:solidFill>
                  <a:prstClr val="black"/>
                </a:solidFill>
              </a:rPr>
              <a:t/>
            </a:r>
            <a:br>
              <a:rPr lang="en-US" sz="4000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Strongly Forced Case (“Comma Shape”)        </a:t>
            </a:r>
            <a:r>
              <a:rPr lang="en-US" sz="3200" b="1" dirty="0" smtClean="0">
                <a:solidFill>
                  <a:srgbClr val="0000FF"/>
                </a:solidFill>
              </a:rPr>
              <a:t>      I</a:t>
            </a:r>
            <a:r>
              <a:rPr lang="en-US" sz="2800" b="1" dirty="0" smtClean="0">
                <a:solidFill>
                  <a:srgbClr val="0000FF"/>
                </a:solidFill>
              </a:rPr>
              <a:t>mages </a:t>
            </a:r>
            <a:r>
              <a:rPr lang="en-US" sz="2800" b="1" dirty="0">
                <a:solidFill>
                  <a:srgbClr val="0000FF"/>
                </a:solidFill>
              </a:rPr>
              <a:t>Valid 21z 20 September 2014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792" y="1981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Observed Radar                                    14z Cycle:  7-hr HRRR Forecast Forecast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9" t="12276" r="13831" b="31090"/>
          <a:stretch/>
        </p:blipFill>
        <p:spPr>
          <a:xfrm>
            <a:off x="457200" y="2350008"/>
            <a:ext cx="3933328" cy="3026664"/>
          </a:xfrm>
        </p:spPr>
      </p:pic>
      <p:sp>
        <p:nvSpPr>
          <p:cNvPr id="14" name="Oval 13"/>
          <p:cNvSpPr/>
          <p:nvPr/>
        </p:nvSpPr>
        <p:spPr>
          <a:xfrm rot="380121">
            <a:off x="2003108" y="2864267"/>
            <a:ext cx="914400" cy="1828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1" t="13092" r="13801" b="30345"/>
          <a:stretch/>
        </p:blipFill>
        <p:spPr>
          <a:xfrm>
            <a:off x="4645152" y="2350008"/>
            <a:ext cx="3931920" cy="3026664"/>
          </a:xfr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9400"/>
            <a:ext cx="963613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0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HRRR </a:t>
            </a:r>
            <a:r>
              <a:rPr lang="en-US" sz="4000" b="1" dirty="0" smtClean="0">
                <a:solidFill>
                  <a:srgbClr val="0000FF"/>
                </a:solidFill>
              </a:rPr>
              <a:t>Run-to-Run </a:t>
            </a:r>
            <a:r>
              <a:rPr lang="en-US" sz="4000" b="1" dirty="0">
                <a:solidFill>
                  <a:srgbClr val="0000FF"/>
                </a:solidFill>
              </a:rPr>
              <a:t>Continuity</a:t>
            </a:r>
            <a:r>
              <a:rPr lang="en-US" sz="4000" dirty="0">
                <a:solidFill>
                  <a:prstClr val="black"/>
                </a:solidFill>
              </a:rPr>
              <a:t/>
            </a:r>
            <a:br>
              <a:rPr lang="en-US" sz="4000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Strongly Forced Case (“Comma Shape”)        </a:t>
            </a:r>
            <a:r>
              <a:rPr lang="en-US" sz="3200" b="1" dirty="0" smtClean="0">
                <a:solidFill>
                  <a:srgbClr val="0000FF"/>
                </a:solidFill>
              </a:rPr>
              <a:t>      I</a:t>
            </a:r>
            <a:r>
              <a:rPr lang="en-US" sz="2800" b="1" dirty="0" smtClean="0">
                <a:solidFill>
                  <a:srgbClr val="0000FF"/>
                </a:solidFill>
              </a:rPr>
              <a:t>mages </a:t>
            </a:r>
            <a:r>
              <a:rPr lang="en-US" sz="2800" b="1" dirty="0">
                <a:solidFill>
                  <a:srgbClr val="0000FF"/>
                </a:solidFill>
              </a:rPr>
              <a:t>Valid 21z 20 September 2014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792" y="1981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Observed Radar                                    15z Cycle:  6-hr HRRR Forecast Forecast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9" t="12276" r="13831" b="31090"/>
          <a:stretch/>
        </p:blipFill>
        <p:spPr>
          <a:xfrm>
            <a:off x="457200" y="2350008"/>
            <a:ext cx="3933328" cy="3026664"/>
          </a:xfrm>
        </p:spPr>
      </p:pic>
      <p:sp>
        <p:nvSpPr>
          <p:cNvPr id="14" name="Oval 13"/>
          <p:cNvSpPr/>
          <p:nvPr/>
        </p:nvSpPr>
        <p:spPr>
          <a:xfrm rot="380121">
            <a:off x="2003108" y="2864267"/>
            <a:ext cx="914400" cy="1828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1" t="12991" r="13800" b="30427"/>
          <a:stretch/>
        </p:blipFill>
        <p:spPr>
          <a:xfrm>
            <a:off x="4645152" y="2350008"/>
            <a:ext cx="3931920" cy="3026664"/>
          </a:xfr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9400"/>
            <a:ext cx="963613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85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HRRR </a:t>
            </a:r>
            <a:r>
              <a:rPr lang="en-US" sz="4000" b="1" dirty="0" smtClean="0">
                <a:solidFill>
                  <a:srgbClr val="0000FF"/>
                </a:solidFill>
              </a:rPr>
              <a:t>Run-to-Run </a:t>
            </a:r>
            <a:r>
              <a:rPr lang="en-US" sz="4000" b="1" dirty="0">
                <a:solidFill>
                  <a:srgbClr val="0000FF"/>
                </a:solidFill>
              </a:rPr>
              <a:t>Continuity</a:t>
            </a:r>
            <a:r>
              <a:rPr lang="en-US" sz="4000" dirty="0">
                <a:solidFill>
                  <a:prstClr val="black"/>
                </a:solidFill>
              </a:rPr>
              <a:t/>
            </a:r>
            <a:br>
              <a:rPr lang="en-US" sz="4000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Strongly Forced Case (“Comma Shape”)        </a:t>
            </a:r>
            <a:r>
              <a:rPr lang="en-US" sz="3200" b="1" dirty="0" smtClean="0">
                <a:solidFill>
                  <a:srgbClr val="0000FF"/>
                </a:solidFill>
              </a:rPr>
              <a:t>      I</a:t>
            </a:r>
            <a:r>
              <a:rPr lang="en-US" sz="2800" b="1" dirty="0" smtClean="0">
                <a:solidFill>
                  <a:srgbClr val="0000FF"/>
                </a:solidFill>
              </a:rPr>
              <a:t>mages </a:t>
            </a:r>
            <a:r>
              <a:rPr lang="en-US" sz="2800" b="1" dirty="0">
                <a:solidFill>
                  <a:srgbClr val="0000FF"/>
                </a:solidFill>
              </a:rPr>
              <a:t>Valid 21z 20 September 2014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792" y="1981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Observed Radar                                    16z Cycle:  5-hr HRRR Forecast Forecast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9" t="12276" r="13831" b="31090"/>
          <a:stretch/>
        </p:blipFill>
        <p:spPr>
          <a:xfrm>
            <a:off x="457200" y="2350008"/>
            <a:ext cx="3933328" cy="3026664"/>
          </a:xfrm>
        </p:spPr>
      </p:pic>
      <p:sp>
        <p:nvSpPr>
          <p:cNvPr id="14" name="Oval 13"/>
          <p:cNvSpPr/>
          <p:nvPr/>
        </p:nvSpPr>
        <p:spPr>
          <a:xfrm rot="380121">
            <a:off x="2003108" y="2864267"/>
            <a:ext cx="914400" cy="1828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1" t="12991" r="13800" b="30427"/>
          <a:stretch/>
        </p:blipFill>
        <p:spPr>
          <a:xfrm>
            <a:off x="4645152" y="2350008"/>
            <a:ext cx="3931920" cy="3026664"/>
          </a:xfr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9400"/>
            <a:ext cx="963613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2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HRRR </a:t>
            </a:r>
            <a:r>
              <a:rPr lang="en-US" sz="4000" b="1" dirty="0" smtClean="0">
                <a:solidFill>
                  <a:srgbClr val="0000FF"/>
                </a:solidFill>
              </a:rPr>
              <a:t>Run-to-Run </a:t>
            </a:r>
            <a:r>
              <a:rPr lang="en-US" sz="4000" b="1" dirty="0">
                <a:solidFill>
                  <a:srgbClr val="0000FF"/>
                </a:solidFill>
              </a:rPr>
              <a:t>Continuity</a:t>
            </a:r>
            <a:r>
              <a:rPr lang="en-US" sz="4000" dirty="0">
                <a:solidFill>
                  <a:prstClr val="black"/>
                </a:solidFill>
              </a:rPr>
              <a:t/>
            </a:r>
            <a:br>
              <a:rPr lang="en-US" sz="4000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Strongly Forced Case (“Comma Shape”)        </a:t>
            </a:r>
            <a:r>
              <a:rPr lang="en-US" sz="3200" b="1" dirty="0" smtClean="0">
                <a:solidFill>
                  <a:srgbClr val="0000FF"/>
                </a:solidFill>
              </a:rPr>
              <a:t>      I</a:t>
            </a:r>
            <a:r>
              <a:rPr lang="en-US" sz="2800" b="1" dirty="0" smtClean="0">
                <a:solidFill>
                  <a:srgbClr val="0000FF"/>
                </a:solidFill>
              </a:rPr>
              <a:t>mages </a:t>
            </a:r>
            <a:r>
              <a:rPr lang="en-US" sz="2800" b="1" dirty="0">
                <a:solidFill>
                  <a:srgbClr val="0000FF"/>
                </a:solidFill>
              </a:rPr>
              <a:t>Valid 21z 20 September 2014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792" y="1981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Observed Radar                                    17z Cycle:  4-hr HRRR Forecast Forecast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9" t="12276" r="13831" b="31090"/>
          <a:stretch/>
        </p:blipFill>
        <p:spPr>
          <a:xfrm>
            <a:off x="457200" y="2350008"/>
            <a:ext cx="3933328" cy="3026664"/>
          </a:xfrm>
        </p:spPr>
      </p:pic>
      <p:sp>
        <p:nvSpPr>
          <p:cNvPr id="14" name="Oval 13"/>
          <p:cNvSpPr/>
          <p:nvPr/>
        </p:nvSpPr>
        <p:spPr>
          <a:xfrm rot="380121">
            <a:off x="2003108" y="2864267"/>
            <a:ext cx="914400" cy="1828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7" t="12992" r="13844" b="30428"/>
          <a:stretch/>
        </p:blipFill>
        <p:spPr>
          <a:xfrm>
            <a:off x="4645152" y="2350008"/>
            <a:ext cx="3931920" cy="3026664"/>
          </a:xfr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9400"/>
            <a:ext cx="963613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HRRR </a:t>
            </a:r>
            <a:r>
              <a:rPr lang="en-US" sz="4000" b="1" dirty="0" smtClean="0">
                <a:solidFill>
                  <a:srgbClr val="0000FF"/>
                </a:solidFill>
              </a:rPr>
              <a:t>Run-to-Run </a:t>
            </a:r>
            <a:r>
              <a:rPr lang="en-US" sz="4000" b="1" dirty="0">
                <a:solidFill>
                  <a:srgbClr val="0000FF"/>
                </a:solidFill>
              </a:rPr>
              <a:t>Continuity</a:t>
            </a:r>
            <a:r>
              <a:rPr lang="en-US" sz="4000" dirty="0">
                <a:solidFill>
                  <a:prstClr val="black"/>
                </a:solidFill>
              </a:rPr>
              <a:t/>
            </a:r>
            <a:br>
              <a:rPr lang="en-US" sz="4000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Strongly Forced Case (“Comma Shape”)        </a:t>
            </a:r>
            <a:r>
              <a:rPr lang="en-US" sz="3200" b="1" dirty="0" smtClean="0">
                <a:solidFill>
                  <a:srgbClr val="0000FF"/>
                </a:solidFill>
              </a:rPr>
              <a:t>      I</a:t>
            </a:r>
            <a:r>
              <a:rPr lang="en-US" sz="2800" b="1" dirty="0" smtClean="0">
                <a:solidFill>
                  <a:srgbClr val="0000FF"/>
                </a:solidFill>
              </a:rPr>
              <a:t>mages </a:t>
            </a:r>
            <a:r>
              <a:rPr lang="en-US" sz="2800" b="1" dirty="0">
                <a:solidFill>
                  <a:srgbClr val="0000FF"/>
                </a:solidFill>
              </a:rPr>
              <a:t>Valid 21z 20 September 2014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792" y="1981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Observed Radar                                    18z Cycle:  3-hr HRRR Forecast Forecast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9" t="12276" r="13831" b="31090"/>
          <a:stretch/>
        </p:blipFill>
        <p:spPr>
          <a:xfrm>
            <a:off x="457200" y="2350008"/>
            <a:ext cx="3933328" cy="3026664"/>
          </a:xfrm>
        </p:spPr>
      </p:pic>
      <p:sp>
        <p:nvSpPr>
          <p:cNvPr id="14" name="Oval 13"/>
          <p:cNvSpPr/>
          <p:nvPr/>
        </p:nvSpPr>
        <p:spPr>
          <a:xfrm rot="380121">
            <a:off x="2003108" y="2864267"/>
            <a:ext cx="914400" cy="1828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9400"/>
            <a:ext cx="963613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1" t="12992" r="13800" b="30428"/>
          <a:stretch/>
        </p:blipFill>
        <p:spPr>
          <a:xfrm>
            <a:off x="4645152" y="2350008"/>
            <a:ext cx="3931920" cy="3026664"/>
          </a:xfr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6352"/>
            <a:ext cx="963613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9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HRRR </a:t>
            </a:r>
            <a:r>
              <a:rPr lang="en-US" sz="4000" b="1" dirty="0" smtClean="0">
                <a:solidFill>
                  <a:srgbClr val="0000FF"/>
                </a:solidFill>
              </a:rPr>
              <a:t>Run-to-Run </a:t>
            </a:r>
            <a:r>
              <a:rPr lang="en-US" sz="4000" b="1" dirty="0">
                <a:solidFill>
                  <a:srgbClr val="0000FF"/>
                </a:solidFill>
              </a:rPr>
              <a:t>Continuity</a:t>
            </a:r>
            <a:r>
              <a:rPr lang="en-US" sz="4000" dirty="0">
                <a:solidFill>
                  <a:prstClr val="black"/>
                </a:solidFill>
              </a:rPr>
              <a:t/>
            </a:r>
            <a:br>
              <a:rPr lang="en-US" sz="4000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Strongly Forced Case (“Comma Shape”)        </a:t>
            </a:r>
            <a:r>
              <a:rPr lang="en-US" sz="3200" b="1" dirty="0" smtClean="0">
                <a:solidFill>
                  <a:srgbClr val="0000FF"/>
                </a:solidFill>
              </a:rPr>
              <a:t>       I</a:t>
            </a:r>
            <a:r>
              <a:rPr lang="en-US" sz="2800" b="1" dirty="0" smtClean="0">
                <a:solidFill>
                  <a:srgbClr val="0000FF"/>
                </a:solidFill>
              </a:rPr>
              <a:t>mages </a:t>
            </a:r>
            <a:r>
              <a:rPr lang="en-US" sz="2800" b="1" dirty="0">
                <a:solidFill>
                  <a:srgbClr val="0000FF"/>
                </a:solidFill>
              </a:rPr>
              <a:t>Valid 21z 20 September 2014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792" y="1981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Observed Radar                                    19z Cycle:  2-hr HRRR Forecast Forecast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9" t="12276" r="13831" b="31090"/>
          <a:stretch/>
        </p:blipFill>
        <p:spPr>
          <a:xfrm>
            <a:off x="457200" y="2350008"/>
            <a:ext cx="3933328" cy="3026664"/>
          </a:xfrm>
        </p:spPr>
      </p:pic>
      <p:sp>
        <p:nvSpPr>
          <p:cNvPr id="14" name="Oval 13"/>
          <p:cNvSpPr/>
          <p:nvPr/>
        </p:nvSpPr>
        <p:spPr>
          <a:xfrm rot="380121">
            <a:off x="2003108" y="2864267"/>
            <a:ext cx="914400" cy="1828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8" t="12992" r="13833" b="30428"/>
          <a:stretch/>
        </p:blipFill>
        <p:spPr>
          <a:xfrm>
            <a:off x="4645152" y="2350008"/>
            <a:ext cx="3931920" cy="3026664"/>
          </a:xfr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9400"/>
            <a:ext cx="963613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42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en-US" sz="3200" b="1">
                <a:solidFill>
                  <a:schemeClr val="accent2"/>
                </a:solidFill>
              </a:rPr>
              <a:t>SPC Mission and Responsibility</a:t>
            </a:r>
          </a:p>
        </p:txBody>
      </p:sp>
      <p:graphicFrame>
        <p:nvGraphicFramePr>
          <p:cNvPr id="12800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-171450"/>
          <a:ext cx="10134600" cy="707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2" name="Drawing" r:id="rId4" imgW="9582871" imgH="7190489" progId="">
                  <p:embed/>
                </p:oleObj>
              </mc:Choice>
              <mc:Fallback>
                <p:oleObj name="Drawing" r:id="rId4" imgW="9582871" imgH="71904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20000"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71450"/>
                        <a:ext cx="10134600" cy="707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533400" y="381000"/>
            <a:ext cx="88392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ln w="6350" cmpd="sng"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fontAlgn="base">
              <a:spcBef>
                <a:spcPct val="250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ln w="6350" cmpd="sng"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 </a:t>
            </a:r>
            <a:r>
              <a:rPr lang="en-US" sz="2400" b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Tornado and Severe Thunderstorm </a:t>
            </a:r>
            <a:r>
              <a:rPr lang="en-US" sz="2400" b="1" dirty="0" smtClean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Watches </a:t>
            </a:r>
            <a:r>
              <a:rPr lang="en-US" b="1" i="1" dirty="0" smtClean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(Event-Driven)</a:t>
            </a:r>
            <a:endParaRPr lang="en-US" b="1" i="1" dirty="0">
              <a:ln w="6350" cmpd="sng">
                <a:solidFill>
                  <a:srgbClr val="FFFFFF">
                    <a:lumMod val="85000"/>
                  </a:srgbClr>
                </a:solidFill>
              </a:ln>
              <a:solidFill>
                <a:srgbClr val="000000"/>
              </a:solidFill>
              <a:effectLst>
                <a:outerShdw sx="1000" sy="1000" algn="tl">
                  <a:srgbClr val="C0C0C0"/>
                </a:outerShdw>
              </a:effectLst>
              <a:latin typeface="Arial" pitchFamily="34" charset="0"/>
            </a:endParaRPr>
          </a:p>
          <a:p>
            <a:pPr lvl="1" fontAlgn="base">
              <a:spcBef>
                <a:spcPct val="2500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</a:t>
            </a:r>
            <a:r>
              <a:rPr lang="en-US" sz="2000" b="1" i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Watch Status Reports</a:t>
            </a:r>
          </a:p>
          <a:p>
            <a:pPr fontAlgn="base">
              <a:spcBef>
                <a:spcPct val="2500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Severe Weather Outlooks through Day 8</a:t>
            </a:r>
          </a:p>
          <a:p>
            <a:pPr lvl="1" fontAlgn="base">
              <a:spcBef>
                <a:spcPct val="2500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</a:t>
            </a:r>
            <a:r>
              <a:rPr lang="en-US" sz="2000" b="1" i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4-hr Period</a:t>
            </a:r>
            <a:r>
              <a:rPr lang="en-US" sz="2400" b="1" i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2000" b="1" i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Enhanced</a:t>
            </a:r>
            <a:r>
              <a:rPr lang="en-US" sz="2400" b="1" i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2000" b="1" i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Thunderstorm Outlooks for Day 1</a:t>
            </a:r>
            <a:r>
              <a:rPr lang="en-US" sz="2400" b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  <a:p>
            <a:pPr fontAlgn="base">
              <a:spcBef>
                <a:spcPct val="2500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Short-Term Mesoscale </a:t>
            </a:r>
            <a:r>
              <a:rPr lang="en-US" sz="2400" b="1" dirty="0" smtClean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Discussions </a:t>
            </a:r>
            <a:r>
              <a:rPr lang="en-US" b="1" i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(Event-Driven)</a:t>
            </a:r>
            <a:endParaRPr lang="en-US" sz="2400" b="1" dirty="0">
              <a:ln w="6350" cmpd="sng">
                <a:solidFill>
                  <a:srgbClr val="FFFFFF">
                    <a:lumMod val="85000"/>
                  </a:srgbClr>
                </a:solidFill>
              </a:ln>
              <a:solidFill>
                <a:srgbClr val="000000"/>
              </a:solidFill>
              <a:effectLst>
                <a:outerShdw sx="1000" sy="1000" algn="tl">
                  <a:srgbClr val="C0C0C0"/>
                </a:outerShdw>
              </a:effectLst>
              <a:latin typeface="Arial" pitchFamily="34" charset="0"/>
            </a:endParaRPr>
          </a:p>
          <a:p>
            <a:pPr lvl="1" fontAlgn="base">
              <a:spcBef>
                <a:spcPct val="25000"/>
              </a:spcBef>
              <a:spcAft>
                <a:spcPct val="0"/>
              </a:spcAft>
              <a:buFontTx/>
              <a:buChar char="•"/>
            </a:pPr>
            <a:r>
              <a:rPr lang="en-US" sz="2000" i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</a:t>
            </a:r>
            <a:r>
              <a:rPr lang="en-US" sz="2000" b="1" i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Severe Convective Weather</a:t>
            </a:r>
          </a:p>
          <a:p>
            <a:pPr lvl="1" fontAlgn="base">
              <a:spcBef>
                <a:spcPct val="25000"/>
              </a:spcBef>
              <a:spcAft>
                <a:spcPct val="0"/>
              </a:spcAft>
              <a:buFontTx/>
              <a:buChar char="•"/>
            </a:pPr>
            <a:r>
              <a:rPr lang="en-US" sz="2000" b="1" i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2000" b="1" i="1" dirty="0" smtClean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Hazardous Winter Weather </a:t>
            </a:r>
          </a:p>
          <a:p>
            <a:pPr fontAlgn="base">
              <a:spcBef>
                <a:spcPct val="2500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Fire </a:t>
            </a:r>
            <a:r>
              <a:rPr lang="en-US" sz="2400" b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Weather Outlooks through Day </a:t>
            </a:r>
            <a:r>
              <a:rPr lang="en-US" sz="2400" b="1" dirty="0" smtClean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8</a:t>
            </a:r>
            <a:endParaRPr lang="en-US" sz="2400" b="1" dirty="0">
              <a:ln w="6350" cmpd="sng">
                <a:solidFill>
                  <a:srgbClr val="FFFFFF">
                    <a:lumMod val="85000"/>
                  </a:srgbClr>
                </a:solidFill>
              </a:ln>
              <a:solidFill>
                <a:srgbClr val="000000"/>
              </a:solidFill>
              <a:effectLst>
                <a:outerShdw sx="1000" sy="1000" algn="tl">
                  <a:srgbClr val="C0C0C0"/>
                </a:outerShdw>
              </a:effectLst>
              <a:latin typeface="Arial" pitchFamily="34" charset="0"/>
            </a:endParaRPr>
          </a:p>
          <a:p>
            <a:pPr fontAlgn="base">
              <a:spcBef>
                <a:spcPct val="2500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Categorical and Probabilistic </a:t>
            </a:r>
            <a:r>
              <a:rPr lang="en-US" sz="2400" b="1" dirty="0" smtClean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Products</a:t>
            </a:r>
          </a:p>
          <a:p>
            <a:pPr fontAlgn="base">
              <a:spcBef>
                <a:spcPct val="2500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2400" b="1" dirty="0" smtClean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Severe Storm Maps, Report Listings, Event Summaries</a:t>
            </a:r>
          </a:p>
          <a:p>
            <a:pPr fontAlgn="base">
              <a:spcBef>
                <a:spcPct val="2500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2400" b="1" dirty="0" smtClean="0">
                <a:ln w="6350" cmpd="sng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SPC Mesoscale Analysis, SREF, SSEO, HRRR Pages </a:t>
            </a:r>
            <a:endParaRPr lang="en-US" sz="2400" b="1" dirty="0">
              <a:ln w="6350" cmpd="sng">
                <a:solidFill>
                  <a:srgbClr val="FFFFFF">
                    <a:lumMod val="85000"/>
                  </a:srgbClr>
                </a:solidFill>
              </a:ln>
              <a:solidFill>
                <a:srgbClr val="000000"/>
              </a:solidFill>
              <a:effectLst>
                <a:outerShdw sx="1000" sy="1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0" y="144463"/>
            <a:ext cx="9372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Storm Prediction Center Primary Products</a:t>
            </a:r>
          </a:p>
        </p:txBody>
      </p:sp>
    </p:spTree>
    <p:extLst>
      <p:ext uri="{BB962C8B-B14F-4D97-AF65-F5344CB8AC3E}">
        <p14:creationId xmlns:p14="http://schemas.microsoft.com/office/powerpoint/2010/main" val="1102517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HRRR </a:t>
            </a:r>
            <a:r>
              <a:rPr lang="en-US" sz="4000" b="1" dirty="0" smtClean="0">
                <a:solidFill>
                  <a:srgbClr val="0000FF"/>
                </a:solidFill>
              </a:rPr>
              <a:t>Run-to-Run </a:t>
            </a:r>
            <a:r>
              <a:rPr lang="en-US" sz="4000" b="1" dirty="0">
                <a:solidFill>
                  <a:srgbClr val="0000FF"/>
                </a:solidFill>
              </a:rPr>
              <a:t>Continuity</a:t>
            </a:r>
            <a:r>
              <a:rPr lang="en-US" sz="4000" dirty="0">
                <a:solidFill>
                  <a:prstClr val="black"/>
                </a:solidFill>
              </a:rPr>
              <a:t/>
            </a:r>
            <a:br>
              <a:rPr lang="en-US" sz="4000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Strongly Forced Case (“Comma Shape”)       </a:t>
            </a:r>
            <a:r>
              <a:rPr lang="en-US" sz="3200" b="1" dirty="0" smtClean="0">
                <a:solidFill>
                  <a:srgbClr val="0000FF"/>
                </a:solidFill>
              </a:rPr>
              <a:t>       </a:t>
            </a:r>
            <a:r>
              <a:rPr lang="en-US" sz="3200" b="1" dirty="0">
                <a:solidFill>
                  <a:srgbClr val="0000FF"/>
                </a:solidFill>
              </a:rPr>
              <a:t>I</a:t>
            </a:r>
            <a:r>
              <a:rPr lang="en-US" sz="2800" b="1" dirty="0">
                <a:solidFill>
                  <a:srgbClr val="0000FF"/>
                </a:solidFill>
              </a:rPr>
              <a:t>mages Valid 21z 20 September 2014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792" y="1981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Observed Radar                                    20z Cycle:  1-hr HRRR Forecast Forecast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9" t="12276" r="13831" b="31090"/>
          <a:stretch/>
        </p:blipFill>
        <p:spPr>
          <a:xfrm>
            <a:off x="457200" y="2350008"/>
            <a:ext cx="3933328" cy="3026664"/>
          </a:xfrm>
        </p:spPr>
      </p:pic>
      <p:sp>
        <p:nvSpPr>
          <p:cNvPr id="14" name="Oval 13"/>
          <p:cNvSpPr/>
          <p:nvPr/>
        </p:nvSpPr>
        <p:spPr>
          <a:xfrm rot="380121">
            <a:off x="2003108" y="2864267"/>
            <a:ext cx="914400" cy="1828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1" t="12992" r="13800" b="30428"/>
          <a:stretch/>
        </p:blipFill>
        <p:spPr>
          <a:xfrm>
            <a:off x="4645152" y="2350008"/>
            <a:ext cx="3931920" cy="3026664"/>
          </a:xfr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9400"/>
            <a:ext cx="963613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462951"/>
            <a:ext cx="776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strongly forced situations, can have more confidence in consistent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66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HRRR Predicts Spurious Evening Convection over Kansas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924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Five Consecutive Hourly ESRL HRRR Forecasts         Initialized 18-22z                                                       Valid 23-06z on 17-18 September 2014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7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HRRR Forecasts valid </a:t>
            </a:r>
            <a:r>
              <a:rPr lang="en-US" sz="3200" dirty="0" smtClean="0">
                <a:solidFill>
                  <a:srgbClr val="0000FF"/>
                </a:solidFill>
              </a:rPr>
              <a:t>23z 17 </a:t>
            </a:r>
            <a:r>
              <a:rPr lang="en-US" sz="3200" dirty="0">
                <a:solidFill>
                  <a:srgbClr val="0000FF"/>
                </a:solidFill>
              </a:rPr>
              <a:t>Sep </a:t>
            </a:r>
            <a:r>
              <a:rPr lang="en-US" sz="3200" dirty="0" smtClean="0">
                <a:solidFill>
                  <a:srgbClr val="0000FF"/>
                </a:solidFill>
              </a:rPr>
              <a:t>2014</a:t>
            </a:r>
            <a:r>
              <a:rPr lang="en-US" sz="2500" dirty="0" smtClean="0">
                <a:solidFill>
                  <a:srgbClr val="0000FF"/>
                </a:solidFill>
              </a:rPr>
              <a:t>           </a:t>
            </a:r>
            <a:r>
              <a:rPr lang="en-US" sz="2500" i="1" dirty="0">
                <a:solidFill>
                  <a:srgbClr val="0000FF"/>
                </a:solidFill>
              </a:rPr>
              <a:t>Consecutive Model Runs from 18z, 19z, 20z, 21z and 22z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/>
          <a:stretch/>
        </p:blipFill>
        <p:spPr>
          <a:xfrm>
            <a:off x="457200" y="1836356"/>
            <a:ext cx="8224753" cy="4637595"/>
          </a:xfrm>
        </p:spPr>
      </p:pic>
      <p:sp>
        <p:nvSpPr>
          <p:cNvPr id="3" name="Oval 2"/>
          <p:cNvSpPr/>
          <p:nvPr/>
        </p:nvSpPr>
        <p:spPr>
          <a:xfrm>
            <a:off x="4038600" y="27432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553200" y="27432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24000" y="4724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031043" y="4724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553200" y="4724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1276" y="4069080"/>
            <a:ext cx="13615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+mj-lt"/>
                <a:cs typeface="Arial" panose="020B0604020202020204" pitchFamily="34" charset="0"/>
              </a:rPr>
              <a:t>OBSERVED RADAR</a:t>
            </a:r>
            <a:endParaRPr lang="en-US" sz="1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58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HRRR Forecasts valid </a:t>
            </a:r>
            <a:r>
              <a:rPr lang="en-US" sz="3200" dirty="0" smtClean="0">
                <a:solidFill>
                  <a:srgbClr val="0000FF"/>
                </a:solidFill>
              </a:rPr>
              <a:t>00z 18 </a:t>
            </a:r>
            <a:r>
              <a:rPr lang="en-US" sz="3200" dirty="0">
                <a:solidFill>
                  <a:srgbClr val="0000FF"/>
                </a:solidFill>
              </a:rPr>
              <a:t>Sep </a:t>
            </a:r>
            <a:r>
              <a:rPr lang="en-US" sz="3200" dirty="0" smtClean="0">
                <a:solidFill>
                  <a:srgbClr val="0000FF"/>
                </a:solidFill>
              </a:rPr>
              <a:t>2014</a:t>
            </a:r>
            <a:r>
              <a:rPr lang="en-US" sz="2500" dirty="0" smtClean="0">
                <a:solidFill>
                  <a:srgbClr val="0000FF"/>
                </a:solidFill>
              </a:rPr>
              <a:t>           </a:t>
            </a:r>
            <a:r>
              <a:rPr lang="en-US" sz="2500" i="1" dirty="0">
                <a:solidFill>
                  <a:srgbClr val="0000FF"/>
                </a:solidFill>
              </a:rPr>
              <a:t>Consecutive Model Runs from 18z, 19z, 20z, 21z and 22z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/>
          <a:stretch/>
        </p:blipFill>
        <p:spPr>
          <a:xfrm>
            <a:off x="457200" y="1836356"/>
            <a:ext cx="8224753" cy="4637595"/>
          </a:xfrm>
        </p:spPr>
      </p:pic>
      <p:sp>
        <p:nvSpPr>
          <p:cNvPr id="5" name="Oval 4"/>
          <p:cNvSpPr/>
          <p:nvPr/>
        </p:nvSpPr>
        <p:spPr>
          <a:xfrm>
            <a:off x="4038600" y="27432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553200" y="27432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524000" y="4724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031043" y="4724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553200" y="4724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1276" y="4069080"/>
            <a:ext cx="13615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+mj-lt"/>
                <a:cs typeface="Arial" panose="020B0604020202020204" pitchFamily="34" charset="0"/>
              </a:rPr>
              <a:t>OBSERVED RADAR</a:t>
            </a:r>
            <a:endParaRPr lang="en-US" sz="1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983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HRRR Forecasts valid </a:t>
            </a:r>
            <a:r>
              <a:rPr lang="en-US" sz="3200" dirty="0" smtClean="0">
                <a:solidFill>
                  <a:srgbClr val="0000FF"/>
                </a:solidFill>
              </a:rPr>
              <a:t>01z </a:t>
            </a:r>
            <a:r>
              <a:rPr lang="en-US" sz="3200" dirty="0">
                <a:solidFill>
                  <a:srgbClr val="0000FF"/>
                </a:solidFill>
              </a:rPr>
              <a:t>18 Sep 2014</a:t>
            </a:r>
            <a:r>
              <a:rPr lang="en-US" sz="2500" dirty="0">
                <a:solidFill>
                  <a:srgbClr val="0000FF"/>
                </a:solidFill>
              </a:rPr>
              <a:t>           </a:t>
            </a:r>
            <a:r>
              <a:rPr lang="en-US" sz="2500" i="1" dirty="0">
                <a:solidFill>
                  <a:srgbClr val="0000FF"/>
                </a:solidFill>
              </a:rPr>
              <a:t>Consecutive Model Runs from 18z, 19z, 20z, 21z and 22z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2"/>
          <a:stretch/>
        </p:blipFill>
        <p:spPr>
          <a:xfrm>
            <a:off x="457200" y="1843914"/>
            <a:ext cx="8224753" cy="4630038"/>
          </a:xfrm>
        </p:spPr>
      </p:pic>
      <p:sp>
        <p:nvSpPr>
          <p:cNvPr id="5" name="Oval 4"/>
          <p:cNvSpPr/>
          <p:nvPr/>
        </p:nvSpPr>
        <p:spPr>
          <a:xfrm>
            <a:off x="4038600" y="27432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553200" y="27432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524000" y="4724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031043" y="4724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553200" y="4724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1276" y="4069080"/>
            <a:ext cx="13615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+mj-lt"/>
                <a:cs typeface="Arial" panose="020B0604020202020204" pitchFamily="34" charset="0"/>
              </a:rPr>
              <a:t>OBSERVED RADAR</a:t>
            </a:r>
            <a:endParaRPr lang="en-US" sz="1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147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HRRR Forecasts valid </a:t>
            </a:r>
            <a:r>
              <a:rPr lang="en-US" sz="3200" dirty="0" smtClean="0">
                <a:solidFill>
                  <a:srgbClr val="0000FF"/>
                </a:solidFill>
              </a:rPr>
              <a:t>02z </a:t>
            </a:r>
            <a:r>
              <a:rPr lang="en-US" sz="3200" dirty="0">
                <a:solidFill>
                  <a:srgbClr val="0000FF"/>
                </a:solidFill>
              </a:rPr>
              <a:t>18 Sep 2014</a:t>
            </a:r>
            <a:r>
              <a:rPr lang="en-US" sz="2500" dirty="0">
                <a:solidFill>
                  <a:srgbClr val="0000FF"/>
                </a:solidFill>
              </a:rPr>
              <a:t>           </a:t>
            </a:r>
            <a:r>
              <a:rPr lang="en-US" sz="2500" i="1" dirty="0">
                <a:solidFill>
                  <a:srgbClr val="0000FF"/>
                </a:solidFill>
              </a:rPr>
              <a:t>Consecutive Model Runs from 18z, 19z, 20z, 21z and 22z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2"/>
          <a:stretch/>
        </p:blipFill>
        <p:spPr>
          <a:xfrm>
            <a:off x="457200" y="1843914"/>
            <a:ext cx="8224753" cy="4630038"/>
          </a:xfrm>
        </p:spPr>
      </p:pic>
      <p:sp>
        <p:nvSpPr>
          <p:cNvPr id="5" name="Oval 4"/>
          <p:cNvSpPr/>
          <p:nvPr/>
        </p:nvSpPr>
        <p:spPr>
          <a:xfrm>
            <a:off x="6705600" y="2819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705600" y="4724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91000" y="4724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724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093" y="2795588"/>
            <a:ext cx="4810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01276" y="4069080"/>
            <a:ext cx="13615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+mj-lt"/>
                <a:cs typeface="Arial" panose="020B0604020202020204" pitchFamily="34" charset="0"/>
              </a:rPr>
              <a:t>OBSERVED RADAR</a:t>
            </a:r>
            <a:endParaRPr lang="en-US" sz="1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c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007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HRRR Forecasts valid </a:t>
            </a:r>
            <a:r>
              <a:rPr lang="en-US" sz="3200" dirty="0" smtClean="0">
                <a:solidFill>
                  <a:srgbClr val="0000FF"/>
                </a:solidFill>
              </a:rPr>
              <a:t>03z </a:t>
            </a:r>
            <a:r>
              <a:rPr lang="en-US" sz="3200" dirty="0">
                <a:solidFill>
                  <a:srgbClr val="0000FF"/>
                </a:solidFill>
              </a:rPr>
              <a:t>18 Sep 2014</a:t>
            </a:r>
            <a:r>
              <a:rPr lang="en-US" sz="2500" dirty="0">
                <a:solidFill>
                  <a:srgbClr val="0000FF"/>
                </a:solidFill>
              </a:rPr>
              <a:t>           </a:t>
            </a:r>
            <a:r>
              <a:rPr lang="en-US" sz="2500" i="1" dirty="0">
                <a:solidFill>
                  <a:srgbClr val="0000FF"/>
                </a:solidFill>
              </a:rPr>
              <a:t>Consecutive Model Runs from 18z, 19z, 20z, 21z and 22z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/>
          <a:stretch/>
        </p:blipFill>
        <p:spPr>
          <a:xfrm>
            <a:off x="457200" y="1828800"/>
            <a:ext cx="8224753" cy="4645152"/>
          </a:xfrm>
        </p:spPr>
      </p:pic>
      <p:sp>
        <p:nvSpPr>
          <p:cNvPr id="5" name="Oval 4"/>
          <p:cNvSpPr/>
          <p:nvPr/>
        </p:nvSpPr>
        <p:spPr>
          <a:xfrm>
            <a:off x="6781800" y="2819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67200" y="4769742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775271" y="4769742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781800" y="4769742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0" y="2829476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1276" y="4069080"/>
            <a:ext cx="13615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+mj-lt"/>
                <a:cs typeface="Arial" panose="020B0604020202020204" pitchFamily="34" charset="0"/>
              </a:rPr>
              <a:t>OBSERVED RADAR</a:t>
            </a:r>
            <a:endParaRPr lang="en-US" sz="1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424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HRRR Forecasts valid </a:t>
            </a:r>
            <a:r>
              <a:rPr lang="en-US" sz="3200" dirty="0" smtClean="0">
                <a:solidFill>
                  <a:srgbClr val="0000FF"/>
                </a:solidFill>
              </a:rPr>
              <a:t>04z </a:t>
            </a:r>
            <a:r>
              <a:rPr lang="en-US" sz="3200" dirty="0">
                <a:solidFill>
                  <a:srgbClr val="0000FF"/>
                </a:solidFill>
              </a:rPr>
              <a:t>18 Sep 2014</a:t>
            </a:r>
            <a:r>
              <a:rPr lang="en-US" sz="2500" dirty="0">
                <a:solidFill>
                  <a:srgbClr val="0000FF"/>
                </a:solidFill>
              </a:rPr>
              <a:t>           </a:t>
            </a:r>
            <a:r>
              <a:rPr lang="en-US" sz="2500" i="1" dirty="0">
                <a:solidFill>
                  <a:srgbClr val="0000FF"/>
                </a:solidFill>
              </a:rPr>
              <a:t>Consecutive Model Runs from 18z, 19z, 20z, 21z and 22z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9"/>
          <a:stretch/>
        </p:blipFill>
        <p:spPr>
          <a:xfrm>
            <a:off x="457200" y="1851470"/>
            <a:ext cx="8224753" cy="4622481"/>
          </a:xfrm>
        </p:spPr>
      </p:pic>
      <p:sp>
        <p:nvSpPr>
          <p:cNvPr id="5" name="Oval 4"/>
          <p:cNvSpPr/>
          <p:nvPr/>
        </p:nvSpPr>
        <p:spPr>
          <a:xfrm>
            <a:off x="6781800" y="28194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775271" y="4769742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67200" y="4769742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781800" y="4769742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0" y="2829476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1276" y="4069080"/>
            <a:ext cx="13615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+mj-lt"/>
                <a:cs typeface="Arial" panose="020B0604020202020204" pitchFamily="34" charset="0"/>
              </a:rPr>
              <a:t>OBSERVED RADAR</a:t>
            </a:r>
            <a:endParaRPr lang="en-US" sz="1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57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HRRR Forecasts valid </a:t>
            </a:r>
            <a:r>
              <a:rPr lang="en-US" sz="3200" dirty="0" smtClean="0">
                <a:solidFill>
                  <a:srgbClr val="0000FF"/>
                </a:solidFill>
              </a:rPr>
              <a:t>05z </a:t>
            </a:r>
            <a:r>
              <a:rPr lang="en-US" sz="3200" dirty="0">
                <a:solidFill>
                  <a:srgbClr val="0000FF"/>
                </a:solidFill>
              </a:rPr>
              <a:t>18 Sep 2014</a:t>
            </a:r>
            <a:r>
              <a:rPr lang="en-US" sz="2500" dirty="0">
                <a:solidFill>
                  <a:srgbClr val="0000FF"/>
                </a:solidFill>
              </a:rPr>
              <a:t>           </a:t>
            </a:r>
            <a:r>
              <a:rPr lang="en-US" sz="2500" i="1" dirty="0">
                <a:solidFill>
                  <a:srgbClr val="0000FF"/>
                </a:solidFill>
              </a:rPr>
              <a:t>Consecutive Model Runs from 18z, 19z, 20z, 21z and 22z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2"/>
          <a:stretch/>
        </p:blipFill>
        <p:spPr>
          <a:xfrm>
            <a:off x="457200" y="1843914"/>
            <a:ext cx="8224753" cy="4630038"/>
          </a:xfrm>
        </p:spPr>
      </p:pic>
      <p:sp>
        <p:nvSpPr>
          <p:cNvPr id="5" name="Oval 4"/>
          <p:cNvSpPr/>
          <p:nvPr/>
        </p:nvSpPr>
        <p:spPr>
          <a:xfrm>
            <a:off x="6858000" y="28956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828800" y="48768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343400" y="48768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858000" y="48768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7" y="2871788"/>
            <a:ext cx="4810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01276" y="4069080"/>
            <a:ext cx="13615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+mj-lt"/>
                <a:cs typeface="Arial" panose="020B0604020202020204" pitchFamily="34" charset="0"/>
              </a:rPr>
              <a:t>OBSERVED RADAR</a:t>
            </a:r>
            <a:endParaRPr lang="en-US" sz="1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spc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603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HRRR Forecasts valid </a:t>
            </a:r>
            <a:r>
              <a:rPr lang="en-US" sz="3200" dirty="0" smtClean="0">
                <a:solidFill>
                  <a:srgbClr val="0000FF"/>
                </a:solidFill>
              </a:rPr>
              <a:t>06z </a:t>
            </a:r>
            <a:r>
              <a:rPr lang="en-US" sz="3200" dirty="0">
                <a:solidFill>
                  <a:srgbClr val="0000FF"/>
                </a:solidFill>
              </a:rPr>
              <a:t>18 Sep 2014</a:t>
            </a:r>
            <a:r>
              <a:rPr lang="en-US" sz="2500" dirty="0">
                <a:solidFill>
                  <a:srgbClr val="0000FF"/>
                </a:solidFill>
              </a:rPr>
              <a:t>           </a:t>
            </a:r>
            <a:r>
              <a:rPr lang="en-US" sz="2500" i="1" dirty="0">
                <a:solidFill>
                  <a:srgbClr val="0000FF"/>
                </a:solidFill>
              </a:rPr>
              <a:t>Consecutive Model Runs from 18z, 19z, 20z, 21z and 22z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2"/>
          <a:stretch/>
        </p:blipFill>
        <p:spPr>
          <a:xfrm>
            <a:off x="457200" y="1843914"/>
            <a:ext cx="8224753" cy="4630038"/>
          </a:xfrm>
        </p:spPr>
      </p:pic>
      <p:sp>
        <p:nvSpPr>
          <p:cNvPr id="5" name="Oval 4"/>
          <p:cNvSpPr/>
          <p:nvPr/>
        </p:nvSpPr>
        <p:spPr>
          <a:xfrm>
            <a:off x="6934200" y="2936534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76800"/>
            <a:ext cx="4810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31" y="4876800"/>
            <a:ext cx="4810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6934200" y="4876800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30" y="2924628"/>
            <a:ext cx="4810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12954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prstClr val="black"/>
                </a:solidFill>
              </a:rPr>
              <a:t>Summary:  HRRR runs consistently predict spurious MCS rather than the  elevated convective band to the northeast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1276" y="4069080"/>
            <a:ext cx="13615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+mj-lt"/>
                <a:cs typeface="Arial" panose="020B0604020202020204" pitchFamily="34" charset="0"/>
              </a:rPr>
              <a:t>OBSERVED RADAR</a:t>
            </a:r>
            <a:endParaRPr lang="en-US" sz="1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spc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02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Convection-Allowing Model (CAM)  Guidance at SPC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SPC forecasters have had access to CAM guidance since 2004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Hazardous Weather Testbed Spring </a:t>
            </a:r>
            <a:r>
              <a:rPr lang="en-US" sz="2000" dirty="0" smtClean="0">
                <a:solidFill>
                  <a:prstClr val="black"/>
                </a:solidFill>
              </a:rPr>
              <a:t>Forecasting Experiment evaluations</a:t>
            </a:r>
            <a:endParaRPr lang="en-US" sz="2000" dirty="0">
              <a:solidFill>
                <a:prstClr val="black"/>
              </a:solidFill>
            </a:endParaRP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Year-round </a:t>
            </a:r>
            <a:r>
              <a:rPr lang="en-US" sz="2000" dirty="0" smtClean="0">
                <a:solidFill>
                  <a:prstClr val="black"/>
                </a:solidFill>
              </a:rPr>
              <a:t>use in SPC operational severe weather forecasting</a:t>
            </a: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Primary partnerships with NCEP/EMC, NSSL, ESRL/GSD, OU/CAPS, NCAR, and AFWA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en-US" sz="2400" dirty="0" smtClean="0"/>
              <a:t>Typical CAM model characteristics</a:t>
            </a:r>
          </a:p>
          <a:p>
            <a:pPr lvl="1"/>
            <a:r>
              <a:rPr lang="en-US" sz="2000" dirty="0" smtClean="0"/>
              <a:t>Horizontal grid length ~3-4 km</a:t>
            </a:r>
          </a:p>
          <a:p>
            <a:pPr lvl="1"/>
            <a:r>
              <a:rPr lang="en-US" sz="2000" dirty="0" smtClean="0"/>
              <a:t>No parameterized convection </a:t>
            </a:r>
          </a:p>
          <a:p>
            <a:pPr lvl="1"/>
            <a:r>
              <a:rPr lang="en-US" sz="2000" dirty="0" smtClean="0"/>
              <a:t>Often “cold-start” from NAM or larger-scale model initial conditions</a:t>
            </a:r>
          </a:p>
          <a:p>
            <a:pPr lvl="1"/>
            <a:r>
              <a:rPr lang="en-US" sz="2000" dirty="0" smtClean="0"/>
              <a:t>Since 2007 pioneering work on real-time CAM ensemble systems</a:t>
            </a:r>
          </a:p>
          <a:p>
            <a:r>
              <a:rPr lang="en-US" sz="2400" dirty="0" smtClean="0"/>
              <a:t>CAMs provide unique convective storm forecast guidance</a:t>
            </a:r>
          </a:p>
          <a:p>
            <a:pPr lvl="1"/>
            <a:r>
              <a:rPr lang="en-US" sz="2000" dirty="0" smtClean="0"/>
              <a:t>Simulated reflectivity &amp; synthetic satellite imagery </a:t>
            </a:r>
          </a:p>
          <a:p>
            <a:pPr lvl="1"/>
            <a:r>
              <a:rPr lang="en-US" sz="2000" dirty="0" smtClean="0"/>
              <a:t>Extraction of storm characteristics using Hourly Max Fields (HMFs)</a:t>
            </a:r>
          </a:p>
          <a:p>
            <a:pPr lvl="2"/>
            <a:r>
              <a:rPr lang="en-US" sz="1600" dirty="0" smtClean="0"/>
              <a:t>Updraft </a:t>
            </a:r>
            <a:r>
              <a:rPr lang="en-US" sz="1600" dirty="0" err="1" smtClean="0"/>
              <a:t>helicity</a:t>
            </a:r>
            <a:r>
              <a:rPr lang="en-US" sz="1600" dirty="0" smtClean="0"/>
              <a:t>, updraft/downdraft speed, 10-m wind, vertically integrated </a:t>
            </a:r>
            <a:r>
              <a:rPr lang="en-US" sz="1600" dirty="0" err="1" smtClean="0"/>
              <a:t>graupel</a:t>
            </a:r>
            <a:endParaRPr lang="en-US" sz="16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18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Summary:  HRRR </a:t>
            </a:r>
            <a:r>
              <a:rPr lang="en-US" sz="3600" b="1" dirty="0">
                <a:solidFill>
                  <a:srgbClr val="0000FF"/>
                </a:solidFill>
              </a:rPr>
              <a:t>Run-to-Run </a:t>
            </a:r>
            <a:r>
              <a:rPr lang="en-US" sz="3600" b="1" dirty="0" smtClean="0">
                <a:solidFill>
                  <a:srgbClr val="0000FF"/>
                </a:solidFill>
              </a:rPr>
              <a:t>Consistency     </a:t>
            </a:r>
            <a:r>
              <a:rPr lang="en-US" sz="3600" b="1" dirty="0">
                <a:solidFill>
                  <a:srgbClr val="0000FF"/>
                </a:solidFill>
              </a:rPr>
              <a:t>and Forecaster Confidence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At times, especially during more strong forced situations, run-to-run continuity can add to forecaster confidence in the utility of the HRRR forecasts</a:t>
            </a:r>
          </a:p>
          <a:p>
            <a:r>
              <a:rPr lang="en-US" sz="2400" dirty="0" smtClean="0"/>
              <a:t>However, there are other times when the HRRR appears to “lock in” to a solution that turns out to be erroneous</a:t>
            </a:r>
          </a:p>
          <a:p>
            <a:r>
              <a:rPr lang="en-US" sz="2400" dirty="0" smtClean="0"/>
              <a:t>The “spread/skill” relationship of time-lagged HRRR forecasts for deep convection can vary substantially</a:t>
            </a:r>
          </a:p>
          <a:p>
            <a:r>
              <a:rPr lang="en-US" sz="2400" dirty="0" smtClean="0"/>
              <a:t>Forecasters should be judicious when applying traditional concepts of run-to-run continuity as a measure of confidence in the forecast accuracy  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70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The New Frontier:                Convection-Allowing Ensembles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Lower predictability exists at the convective storm scale</a:t>
            </a:r>
          </a:p>
          <a:p>
            <a:pPr lvl="1"/>
            <a:r>
              <a:rPr lang="en-US" sz="2000" dirty="0" smtClean="0"/>
              <a:t>Poor sampling of mesoscale environment (IC uncertainty)</a:t>
            </a:r>
          </a:p>
          <a:p>
            <a:pPr lvl="1"/>
            <a:r>
              <a:rPr lang="en-US" sz="2000" dirty="0" smtClean="0"/>
              <a:t>Model physics errors tend to increase at smaller scales</a:t>
            </a:r>
          </a:p>
          <a:p>
            <a:r>
              <a:rPr lang="en-US" sz="2400" dirty="0" smtClean="0"/>
              <a:t>A number of experimental convection-allowing ensemble systems have been developed in recent years </a:t>
            </a:r>
          </a:p>
          <a:p>
            <a:pPr lvl="1"/>
            <a:r>
              <a:rPr lang="en-US" sz="2000" dirty="0" smtClean="0"/>
              <a:t>Information about range of convective storm possibilities</a:t>
            </a:r>
          </a:p>
          <a:p>
            <a:pPr lvl="1"/>
            <a:r>
              <a:rPr lang="en-US" sz="2000" dirty="0" smtClean="0"/>
              <a:t>Probabilistic information on likelihood of convective storm occurrence, coverage, intensity, and proxy severe storm attributes  </a:t>
            </a:r>
          </a:p>
          <a:p>
            <a:r>
              <a:rPr lang="en-US" sz="2400" dirty="0" smtClean="0"/>
              <a:t>CAM ensembles are essential to support Weather Ready Nation high-impact weather needs</a:t>
            </a:r>
          </a:p>
          <a:p>
            <a:pPr lvl="1"/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62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04800" y="1130300"/>
            <a:ext cx="8559800" cy="5224463"/>
          </a:xfrm>
          <a:prstGeom prst="rect">
            <a:avLst/>
          </a:prstGeom>
        </p:spPr>
        <p:txBody>
          <a:bodyPr/>
          <a:lstStyle/>
          <a:p>
            <a:pPr marL="342900" lvl="2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i="1" u="sng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OU/CAPS </a:t>
            </a:r>
            <a:r>
              <a:rPr lang="en-US" sz="2000" b="1" i="1" u="sng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Storm-Scale Ensemble Forecast (SSEF) System</a:t>
            </a:r>
            <a:endParaRPr lang="en-US" sz="2000" b="1" i="1" u="sng" dirty="0">
              <a:solidFill>
                <a:srgbClr val="C00000"/>
              </a:solidFill>
              <a:latin typeface="Arial" pitchFamily="34" charset="0"/>
            </a:endParaRP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Since 2007; 60-hr forecasts from 00z; 12z runs began in 2013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Primarily WRF-ARW; 4-km grid spacing; forecasts to 60hrs in 2014  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Multi-physics, multi-initial conditions: applies SREF perturbations to NAM ICs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Advanced physics, 3DVAR &amp; radar data assimilation; available for HWT/SFE</a:t>
            </a:r>
            <a:endParaRPr lang="en-US" sz="800" dirty="0">
              <a:solidFill>
                <a:prstClr val="black"/>
              </a:solidFill>
              <a:latin typeface="Arial" pitchFamily="34" charset="0"/>
            </a:endParaRPr>
          </a:p>
          <a:p>
            <a:pPr marL="285750" lvl="2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i="1" u="sng" dirty="0" smtClean="0">
                <a:solidFill>
                  <a:srgbClr val="008000"/>
                </a:solidFill>
                <a:latin typeface="Arial" pitchFamily="34" charset="0"/>
              </a:rPr>
              <a:t>SPC </a:t>
            </a:r>
            <a:r>
              <a:rPr lang="en-US" sz="2000" b="1" i="1" u="sng" dirty="0">
                <a:solidFill>
                  <a:srgbClr val="008000"/>
                </a:solidFill>
                <a:latin typeface="Arial" pitchFamily="34" charset="0"/>
              </a:rPr>
              <a:t>Storm-Scale Ensemble of Opportunity (SSEO)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Since 2011; 36-hr forecasts at 00z &amp; 12z; 7 members (2 time-lagged) 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Multi-model (ARW, WRF-NMM &amp; NMM-B), multi-physics; ~4-km grid spacing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Uses available deterministic models at SPC to process as an ensemble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Basic data assimilation through NDAS; available year-round in SPC</a:t>
            </a:r>
            <a:endParaRPr lang="en-US" sz="8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i="1" u="sng" kern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Air </a:t>
            </a:r>
            <a:r>
              <a:rPr lang="en-US" sz="2000" b="1" i="1" u="sng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Force Weather Agency (AFWA) Ensemble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Since 2012; 60-hr forecasts at 00z &amp; 12z; 10 members; 4-km grid spacing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Single model (WRF-ARW), multi-physics, multi-initial conditions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Cold start from downscaled global model forecasts (GFS, UM, CMC)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 data assimilation; available year-round in SPC</a:t>
            </a:r>
            <a:endParaRPr lang="en-US" sz="8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i="1" u="sng" kern="0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National </a:t>
            </a:r>
            <a:r>
              <a:rPr lang="en-US" sz="2000" b="1" i="1" u="sng" kern="0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Severe Storms Laboratory (NSSL) WRF Ensemble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First year; 36-hr forecasts at 00Z; 9 members; 4-km grid spacing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Single model (WRF-ARW), single-physics, multi-initial conditions</a:t>
            </a:r>
          </a:p>
          <a:p>
            <a:pPr marL="514350" lvl="3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̶"/>
              <a:defRPr/>
            </a:pPr>
            <a:r>
              <a:rPr lang="en-US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Cold start from 3-h forecasts of selected SREF </a:t>
            </a:r>
            <a:r>
              <a:rPr lang="en-US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members; year-round in SPC</a:t>
            </a:r>
            <a:endParaRPr lang="en-US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31" name="Title 7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520700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</a:rPr>
              <a:t>2014 Spring Forecasting Experiment</a:t>
            </a:r>
            <a:br>
              <a:rPr lang="en-US" altLang="en-US" sz="3200" b="1" dirty="0" smtClean="0">
                <a:solidFill>
                  <a:srgbClr val="0000FF"/>
                </a:solidFill>
              </a:rPr>
            </a:br>
            <a:r>
              <a:rPr lang="en-US" altLang="en-US" sz="2400" b="1" dirty="0" smtClean="0">
                <a:solidFill>
                  <a:srgbClr val="0000FF"/>
                </a:solidFill>
              </a:rPr>
              <a:t>Four Convection-Allowing Ensembles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endParaRPr lang="en-US" alt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766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2014 HWT CAM Ensemble UH Forecasts</a:t>
            </a:r>
            <a:r>
              <a:rPr lang="en-US" sz="2400" b="1" dirty="0" smtClean="0">
                <a:solidFill>
                  <a:srgbClr val="0000FF"/>
                </a:solidFill>
              </a:rPr>
              <a:t>                        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     Max; </a:t>
            </a:r>
            <a:r>
              <a:rPr lang="en-US" sz="2400" b="1" dirty="0" err="1" smtClean="0">
                <a:solidFill>
                  <a:srgbClr val="0000FF"/>
                </a:solidFill>
              </a:rPr>
              <a:t>Nprob</a:t>
            </a:r>
            <a:r>
              <a:rPr lang="en-US" sz="2400" b="1" dirty="0" smtClean="0">
                <a:solidFill>
                  <a:srgbClr val="0000FF"/>
                </a:solidFill>
              </a:rPr>
              <a:t>&gt;25;Nprob&gt;100; Valid 21-00z 3 June 2014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90731"/>
            <a:ext cx="4425950" cy="536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295400"/>
            <a:ext cx="1219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CAPS SSEF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NSSL Ens.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SPC SSEO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AFWA Ens.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16002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Despite differences in CAM ensemble configurations and degree of complexity in data assimilation, IC/LBC perturbations, model and physics diversity, etc., overall performance was often similar on many days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47800" y="1325880"/>
            <a:ext cx="434340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Max From Any Member            </a:t>
            </a:r>
            <a:r>
              <a:rPr lang="en-US" sz="1000" dirty="0" err="1" smtClean="0"/>
              <a:t>NProb</a:t>
            </a:r>
            <a:r>
              <a:rPr lang="en-US" sz="1000" dirty="0" smtClean="0"/>
              <a:t> UH&gt;25 m2/s2           </a:t>
            </a:r>
            <a:r>
              <a:rPr lang="en-US" sz="1000" dirty="0" err="1" smtClean="0"/>
              <a:t>NProb</a:t>
            </a:r>
            <a:r>
              <a:rPr lang="en-US" sz="1000" dirty="0" smtClean="0"/>
              <a:t> UH&gt;100 m2/s2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2797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HWT CAM Ensemble Subjective Evaluation    </a:t>
            </a:r>
            <a:r>
              <a:rPr lang="en-US" sz="2400" dirty="0" smtClean="0">
                <a:solidFill>
                  <a:srgbClr val="0000FF"/>
                </a:solidFill>
              </a:rPr>
              <a:t>Hourly Probability of Reflectivity &gt; 40 </a:t>
            </a:r>
            <a:r>
              <a:rPr lang="en-US" sz="2400" dirty="0" err="1" smtClean="0">
                <a:solidFill>
                  <a:srgbClr val="0000FF"/>
                </a:solidFill>
              </a:rPr>
              <a:t>dBZ</a:t>
            </a:r>
            <a:r>
              <a:rPr lang="en-US" sz="2400" dirty="0" smtClean="0">
                <a:solidFill>
                  <a:srgbClr val="0000FF"/>
                </a:solidFill>
              </a:rPr>
              <a:t> by Rating Category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t="32935" r="57328" b="31834"/>
          <a:stretch/>
        </p:blipFill>
        <p:spPr>
          <a:xfrm>
            <a:off x="685800" y="1905000"/>
            <a:ext cx="7322884" cy="3886200"/>
          </a:xfr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1981200" y="2438400"/>
            <a:ext cx="5715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696200" y="2438400"/>
            <a:ext cx="0" cy="228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57400" y="24384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SSEF: Equal number of “Poor” and “Good” forecasts</a:t>
            </a:r>
          </a:p>
          <a:p>
            <a:r>
              <a:rPr lang="en-US" sz="1000" b="1" dirty="0" smtClean="0"/>
              <a:t>SSEO: Mostly “Fair” forecasts (middle rating category)</a:t>
            </a:r>
          </a:p>
          <a:p>
            <a:r>
              <a:rPr lang="en-US" sz="1000" b="1" dirty="0" smtClean="0"/>
              <a:t>AFWA: Mostly “Fair” forecasts with broadest distribution of ratings </a:t>
            </a:r>
          </a:p>
          <a:p>
            <a:r>
              <a:rPr lang="en-US" sz="1000" b="1" dirty="0" smtClean="0"/>
              <a:t>NSSL:  Mostly “Fair” and “Good” ratings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9114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HWT CAM Ensemble Subjective Evaluation    </a:t>
            </a:r>
            <a:r>
              <a:rPr lang="en-US" sz="2400" dirty="0" smtClean="0">
                <a:solidFill>
                  <a:srgbClr val="0000FF"/>
                </a:solidFill>
              </a:rPr>
              <a:t>Hourly Probability of Reflectivity &gt; 40 </a:t>
            </a:r>
            <a:r>
              <a:rPr lang="en-US" sz="2400" dirty="0" err="1" smtClean="0">
                <a:solidFill>
                  <a:srgbClr val="0000FF"/>
                </a:solidFill>
              </a:rPr>
              <a:t>dBZ</a:t>
            </a:r>
            <a:r>
              <a:rPr lang="en-US" sz="2400" dirty="0" smtClean="0">
                <a:solidFill>
                  <a:srgbClr val="0000FF"/>
                </a:solidFill>
              </a:rPr>
              <a:t> by Weighted Average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t="34319" r="56847" b="30440"/>
          <a:stretch/>
        </p:blipFill>
        <p:spPr>
          <a:xfrm>
            <a:off x="381000" y="1905000"/>
            <a:ext cx="7485401" cy="388620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1828800" y="2286000"/>
            <a:ext cx="5715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543800" y="2286000"/>
            <a:ext cx="0" cy="2514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828800" y="4800600"/>
            <a:ext cx="5715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28800" y="23622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Overall scores very similar when applying weighted average across the ratings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Continues to suggest that CAM ensemble performance is similar regardless of system configuration and degree of complexity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5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4582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Research Efforts on CAM Ensembles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(But wait, there’s more)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NCAR has been developing an </a:t>
            </a:r>
            <a:r>
              <a:rPr lang="en-US" sz="2400" dirty="0" err="1" smtClean="0"/>
              <a:t>EnKF</a:t>
            </a:r>
            <a:r>
              <a:rPr lang="en-US" sz="2400" dirty="0" smtClean="0"/>
              <a:t>-based Mesoscale/CAM Ensemble System since 2011</a:t>
            </a:r>
          </a:p>
          <a:p>
            <a:pPr lvl="1"/>
            <a:r>
              <a:rPr lang="en-US" sz="2000" dirty="0" smtClean="0"/>
              <a:t>Considerably improved by 2013 for MPEX forecasting support</a:t>
            </a:r>
          </a:p>
          <a:p>
            <a:r>
              <a:rPr lang="en-US" sz="2400" dirty="0" smtClean="0"/>
              <a:t>Goal for 2015:  CONUS 10 member, 3 km ARW Ensemble with forecasts to 48 </a:t>
            </a:r>
            <a:r>
              <a:rPr lang="en-US" sz="2400" dirty="0" err="1" smtClean="0"/>
              <a:t>hrs</a:t>
            </a:r>
            <a:r>
              <a:rPr lang="en-US" sz="2400" dirty="0" smtClean="0"/>
              <a:t> and run daily in real-time for at least 1 year</a:t>
            </a:r>
          </a:p>
          <a:p>
            <a:pPr lvl="1"/>
            <a:r>
              <a:rPr lang="en-US" sz="1600" dirty="0" smtClean="0"/>
              <a:t>Initialized </a:t>
            </a:r>
            <a:r>
              <a:rPr lang="en-US" sz="1600" dirty="0"/>
              <a:t>by downscaling </a:t>
            </a:r>
            <a:r>
              <a:rPr lang="en-US" sz="1600" dirty="0" smtClean="0"/>
              <a:t>10 analysis </a:t>
            </a:r>
            <a:r>
              <a:rPr lang="en-US" sz="1600" dirty="0"/>
              <a:t>members of </a:t>
            </a:r>
            <a:r>
              <a:rPr lang="en-US" sz="1600" dirty="0" smtClean="0"/>
              <a:t>a </a:t>
            </a:r>
            <a:r>
              <a:rPr lang="en-US" sz="1600" dirty="0"/>
              <a:t>continuously cycling </a:t>
            </a:r>
            <a:r>
              <a:rPr lang="en-US" sz="1600" dirty="0" err="1" smtClean="0"/>
              <a:t>EnKF</a:t>
            </a:r>
            <a:r>
              <a:rPr lang="en-US" sz="1600" dirty="0" smtClean="0"/>
              <a:t> 15 km mesoscale system </a:t>
            </a:r>
            <a:r>
              <a:rPr lang="en-US" sz="1600" dirty="0"/>
              <a:t>comprised of </a:t>
            </a:r>
            <a:r>
              <a:rPr lang="en-US" sz="1600" dirty="0" smtClean="0"/>
              <a:t>50 members</a:t>
            </a:r>
          </a:p>
          <a:p>
            <a:pPr lvl="1"/>
            <a:r>
              <a:rPr lang="en-US" sz="1600" dirty="0" smtClean="0"/>
              <a:t>Blending of ensemble </a:t>
            </a:r>
            <a:r>
              <a:rPr lang="en-US" sz="1600" dirty="0"/>
              <a:t>DA and </a:t>
            </a:r>
            <a:r>
              <a:rPr lang="en-US" sz="1600" dirty="0" smtClean="0"/>
              <a:t>prediction model can result in more </a:t>
            </a:r>
            <a:r>
              <a:rPr lang="en-US" sz="1600" dirty="0"/>
              <a:t>dynamically </a:t>
            </a:r>
            <a:r>
              <a:rPr lang="en-US" sz="1600" dirty="0" smtClean="0"/>
              <a:t>consistent initialization and forecast process</a:t>
            </a:r>
          </a:p>
          <a:p>
            <a:r>
              <a:rPr lang="en-US" sz="2400" dirty="0" smtClean="0"/>
              <a:t>NCAR Ensemble expected to part of HWT Spring Experiment and available for assessment in SPC operations (pending approval of HPC request)</a:t>
            </a:r>
          </a:p>
          <a:p>
            <a:r>
              <a:rPr lang="en-US" sz="2400" b="1" dirty="0" smtClean="0"/>
              <a:t>This will be CAM ensemble #5 - How many ensembles are too many?</a:t>
            </a:r>
          </a:p>
          <a:p>
            <a:pPr lvl="1"/>
            <a:r>
              <a:rPr lang="en-US" sz="1600" b="1" dirty="0" smtClean="0"/>
              <a:t>Help!  Organized community-wide collaboration is clearly needed</a:t>
            </a:r>
          </a:p>
          <a:p>
            <a:pPr marL="0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1200" dirty="0" smtClean="0"/>
          </a:p>
          <a:p>
            <a:pPr lvl="1"/>
            <a:endParaRPr lang="en-US" sz="1600" dirty="0" smtClean="0"/>
          </a:p>
          <a:p>
            <a:pPr lvl="1"/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03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4582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Research Efforts on CAM Ensembles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(But wait, there’s more)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For CAM ensembles, we are approaching where we were 5-10 years ago with deterministic CAMs</a:t>
            </a:r>
          </a:p>
          <a:p>
            <a:pPr lvl="1"/>
            <a:r>
              <a:rPr lang="en-US" sz="1800" dirty="0" smtClean="0"/>
              <a:t>To enhance R2O/O2R process, </a:t>
            </a:r>
            <a:r>
              <a:rPr lang="en-US" sz="1800" b="1" dirty="0" smtClean="0"/>
              <a:t>considerable collaboration across the research and operational communities is needed </a:t>
            </a:r>
            <a:r>
              <a:rPr lang="en-US" sz="1800" dirty="0" smtClean="0"/>
              <a:t>to identify approaches feasible for  operational implementation of CAM ensemble(s)</a:t>
            </a:r>
          </a:p>
          <a:p>
            <a:pPr lvl="1"/>
            <a:r>
              <a:rPr lang="en-US" sz="1800" dirty="0" smtClean="0"/>
              <a:t>HWT is positioned to play a key role in the assessment process</a:t>
            </a:r>
          </a:p>
          <a:p>
            <a:pPr lvl="1"/>
            <a:r>
              <a:rPr lang="en-US" sz="1800" b="1" dirty="0" smtClean="0"/>
              <a:t>Many key issues remain  - </a:t>
            </a:r>
            <a:r>
              <a:rPr lang="en-US" sz="1800" dirty="0" smtClean="0"/>
              <a:t>will require sophisticated verification methods</a:t>
            </a:r>
          </a:p>
          <a:p>
            <a:pPr lvl="2"/>
            <a:r>
              <a:rPr lang="en-US" sz="1600" dirty="0" smtClean="0"/>
              <a:t>Multi-model versus single model</a:t>
            </a:r>
          </a:p>
          <a:p>
            <a:pPr lvl="2"/>
            <a:r>
              <a:rPr lang="en-US" sz="1600" dirty="0" smtClean="0"/>
              <a:t>Necessary horizontal and vertical resolution</a:t>
            </a:r>
          </a:p>
          <a:p>
            <a:pPr lvl="2"/>
            <a:r>
              <a:rPr lang="en-US" sz="1600" dirty="0" smtClean="0"/>
              <a:t>Scale-appropriate sources and perturbation strategies for ICs/LBCs</a:t>
            </a:r>
          </a:p>
          <a:p>
            <a:pPr lvl="2"/>
            <a:r>
              <a:rPr lang="en-US" sz="1600" dirty="0" smtClean="0"/>
              <a:t>Physics diversity and level of complexity</a:t>
            </a:r>
          </a:p>
          <a:p>
            <a:pPr lvl="2"/>
            <a:r>
              <a:rPr lang="en-US" sz="1600" dirty="0" smtClean="0"/>
              <a:t>Innovative statistical approaches to extract storm-scale information</a:t>
            </a:r>
          </a:p>
          <a:p>
            <a:pPr lvl="2"/>
            <a:r>
              <a:rPr lang="en-US" sz="1600" dirty="0" smtClean="0"/>
              <a:t>Creation of reliable </a:t>
            </a:r>
            <a:r>
              <a:rPr lang="en-US" sz="1600" b="1" i="1" dirty="0" smtClean="0"/>
              <a:t>probabilistic information for high-impact weather</a:t>
            </a:r>
          </a:p>
          <a:p>
            <a:pPr lvl="1"/>
            <a:r>
              <a:rPr lang="en-US" sz="1800" b="1" dirty="0" smtClean="0"/>
              <a:t>Operational computing resources will ultimately inform CAM ensemble decision process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endParaRPr lang="en-US" sz="1600" dirty="0" smtClean="0"/>
          </a:p>
          <a:p>
            <a:pPr lvl="1"/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582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4582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Research Efforts on CAM Ensembles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(Provocative Slide to Spur Discussion)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Effective WCOSS utilization is a key foundational component</a:t>
            </a:r>
          </a:p>
          <a:p>
            <a:r>
              <a:rPr lang="en-US" sz="2200" dirty="0" smtClean="0"/>
              <a:t>UCACN Recommendation – Simplify operational model suite and reduce number of modeling systems</a:t>
            </a:r>
          </a:p>
          <a:p>
            <a:pPr lvl="1"/>
            <a:r>
              <a:rPr lang="en-US" sz="2000" dirty="0" smtClean="0"/>
              <a:t>Emulate other international modeling centers that have developed a more unified modeling system</a:t>
            </a:r>
          </a:p>
          <a:p>
            <a:pPr lvl="1"/>
            <a:r>
              <a:rPr lang="en-US" sz="2000" dirty="0" smtClean="0"/>
              <a:t>Example:  As GFS and GEFS approach resolutions of NAM and SREF, are all four systems needed?</a:t>
            </a:r>
          </a:p>
          <a:p>
            <a:r>
              <a:rPr lang="en-US" sz="2200" dirty="0" smtClean="0"/>
              <a:t>Consider creating a team composed of operational forecasters, EMC and research modelers, and stakeholders in government and private sector to discuss and help plan future modeling suite</a:t>
            </a:r>
          </a:p>
          <a:p>
            <a:pPr lvl="1"/>
            <a:r>
              <a:rPr lang="en-US" sz="2000" dirty="0" smtClean="0"/>
              <a:t>“Think outside the box” but recognize we will always have resource limits </a:t>
            </a:r>
          </a:p>
          <a:p>
            <a:pPr lvl="1"/>
            <a:endParaRPr lang="en-US" sz="1600" dirty="0" smtClean="0"/>
          </a:p>
          <a:p>
            <a:pPr lvl="1"/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608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More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Flashback – NPSR December 2012                   </a:t>
            </a:r>
            <a:r>
              <a:rPr lang="en-US" sz="2700" b="1" dirty="0" smtClean="0">
                <a:solidFill>
                  <a:srgbClr val="0000FF"/>
                </a:solidFill>
              </a:rPr>
              <a:t>Super Outbreak 27-28 April 2011                                            </a:t>
            </a:r>
            <a:r>
              <a:rPr lang="en-US" sz="2700" b="1" i="1" dirty="0" smtClean="0">
                <a:solidFill>
                  <a:srgbClr val="0000FF"/>
                </a:solidFill>
              </a:rPr>
              <a:t>Images Valid 00z 28 April </a:t>
            </a:r>
            <a:endParaRPr lang="en-US" sz="2700" b="1" i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36" y="1524000"/>
            <a:ext cx="3093756" cy="318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3999"/>
            <a:ext cx="3093231" cy="318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1981200"/>
            <a:ext cx="1371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NAM 4 km Nest 24-hr forecast of 1 km AGL Simulated Reflectivity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1984248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Observed Radar Base Reflectivity Mosaic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1" y="4708097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Very few intense discrete storms </a:t>
            </a:r>
            <a:r>
              <a:rPr lang="en-US" sz="1400" dirty="0" smtClean="0">
                <a:solidFill>
                  <a:prstClr val="black"/>
                </a:solidFill>
              </a:rPr>
              <a:t>predicted; model storms are too broad/weak and lack realism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4710616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Observed radar displayed numerous discrete supercells and several embedded bow echoes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spc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8200" y="5459356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Action:  Started SPC-EMC bi-weekly </a:t>
            </a:r>
            <a:r>
              <a:rPr lang="en-US" sz="2000" b="1" dirty="0" err="1" smtClean="0">
                <a:solidFill>
                  <a:prstClr val="black"/>
                </a:solidFill>
              </a:rPr>
              <a:t>telecons</a:t>
            </a:r>
            <a:r>
              <a:rPr lang="en-US" sz="2000" b="1" dirty="0" smtClean="0">
                <a:solidFill>
                  <a:prstClr val="black"/>
                </a:solidFill>
              </a:rPr>
              <a:t>/webinars in Jan. 2013 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Goal:  Improve convective storm structure, mode and intensity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39"/>
          <a:stretch/>
        </p:blipFill>
        <p:spPr>
          <a:xfrm>
            <a:off x="5029200" y="1464469"/>
            <a:ext cx="3874845" cy="53173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600200"/>
            <a:ext cx="4572001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HRRR (and RAP) have a tendency to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overmix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PBL, resulting in a boundary layer that is too warm and dry relative to observations.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example from 18 June 2014, the HRRR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 forecast of surface T/Td valid at 00z was 97/63 while observations showed 89/74.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boundary layer becomes too deep/well-mixed, which can result in spurious convective initiation.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HRRR Performance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Warm-Sector PBL Mixing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400800" y="4267200"/>
            <a:ext cx="2362200" cy="1066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1600200"/>
            <a:ext cx="30480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18Z NCEP HRRR, F006 Valid 00Z 06-18-14</a:t>
            </a:r>
          </a:p>
          <a:p>
            <a:r>
              <a:rPr lang="en-US" sz="1200" dirty="0" smtClean="0">
                <a:solidFill>
                  <a:srgbClr val="7030A0"/>
                </a:solidFill>
              </a:rPr>
              <a:t>00Z OBS SOUNDING in purple</a:t>
            </a:r>
            <a:endParaRPr lang="en-US" sz="1200" dirty="0">
              <a:solidFill>
                <a:srgbClr val="7030A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818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6" y="1418272"/>
            <a:ext cx="4177665" cy="2848928"/>
          </a:xfrm>
          <a:prstGeom prst="rect">
            <a:avLst/>
          </a:prstGeom>
        </p:spPr>
      </p:pic>
      <p:pic>
        <p:nvPicPr>
          <p:cNvPr id="22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35" y="1418272"/>
            <a:ext cx="4177665" cy="2848928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13869" y="4343400"/>
            <a:ext cx="8229600" cy="24384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Overmixing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warm sector for this case led to an area of spurious convection across western Iowa and eastern Nebraska (and it was worse in later runs). 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RAP/HRRR group at ESRL/GSD are working on solutions for this issue.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3807023"/>
            <a:ext cx="167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Radar 00Z June </a:t>
            </a:r>
            <a:r>
              <a:rPr lang="en-US" sz="1400" dirty="0">
                <a:solidFill>
                  <a:prstClr val="white"/>
                </a:solidFill>
              </a:rPr>
              <a:t>1</a:t>
            </a:r>
            <a:r>
              <a:rPr lang="en-US" sz="1400" dirty="0" smtClean="0">
                <a:solidFill>
                  <a:prstClr val="white"/>
                </a:solidFill>
              </a:rPr>
              <a:t>8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HRRR Performance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Issue:  Warm-Sector PBL Mixing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5023" y="3883223"/>
            <a:ext cx="28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6</a:t>
            </a:r>
            <a:r>
              <a:rPr lang="en-US" sz="1400" dirty="0" smtClean="0">
                <a:solidFill>
                  <a:prstClr val="white"/>
                </a:solidFill>
              </a:rPr>
              <a:t>-h forecast Valid 00Z June 18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5713930">
            <a:off x="2900167" y="2829878"/>
            <a:ext cx="1451006" cy="82705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5713930">
            <a:off x="7178534" y="2864884"/>
            <a:ext cx="1451006" cy="82705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spc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08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Summary of Recent EMC            Convection-Allowing Model Upgrades</a:t>
            </a:r>
            <a:endParaRPr lang="en-US" sz="3200" dirty="0">
              <a:solidFill>
                <a:srgbClr val="0000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521892"/>
              </p:ext>
            </p:extLst>
          </p:nvPr>
        </p:nvGraphicFramePr>
        <p:xfrm>
          <a:off x="685800" y="1219200"/>
          <a:ext cx="8000999" cy="5345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266753"/>
                <a:gridCol w="1876523"/>
                <a:gridCol w="1876523"/>
              </a:tblGrid>
              <a:tr h="425450">
                <a:tc>
                  <a:txBody>
                    <a:bodyPr/>
                    <a:lstStyle/>
                    <a:p>
                      <a:r>
                        <a:rPr lang="en-US" dirty="0" smtClean="0"/>
                        <a:t>Characteristics</a:t>
                      </a:r>
                      <a:endParaRPr 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HiResW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NMMB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HiResW</a:t>
                      </a:r>
                      <a:r>
                        <a:rPr lang="en-US" dirty="0" smtClean="0"/>
                        <a:t> ARW</a:t>
                      </a:r>
                      <a:endParaRPr 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NAM Nest</a:t>
                      </a:r>
                      <a:endParaRPr 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Implementation Date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 June 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 June 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August 2014</a:t>
                      </a:r>
                      <a:endParaRPr lang="en-US" dirty="0"/>
                    </a:p>
                  </a:txBody>
                  <a:tcPr/>
                </a:tc>
              </a:tr>
              <a:tr h="42545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Horizontal</a:t>
                      </a:r>
                      <a:r>
                        <a:rPr lang="en-US" i="1" baseline="0" dirty="0" smtClean="0"/>
                        <a:t> Grid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3.6 km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4.2 km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 km</a:t>
                      </a:r>
                      <a:endParaRPr lang="en-US" dirty="0"/>
                    </a:p>
                  </a:txBody>
                  <a:tcPr/>
                </a:tc>
              </a:tr>
              <a:tr h="42545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Vertical</a:t>
                      </a:r>
                      <a:r>
                        <a:rPr lang="en-US" i="1" baseline="0" dirty="0" smtClean="0"/>
                        <a:t> Levels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40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40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</a:tr>
              <a:tr h="42545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Initial Conditions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RAP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RAP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NAM</a:t>
                      </a:r>
                      <a:endParaRPr lang="en-US" dirty="0"/>
                    </a:p>
                  </a:txBody>
                  <a:tcPr/>
                </a:tc>
              </a:tr>
              <a:tr h="42545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Microphysics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Updated Ferrier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WSM6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Ferrier-</a:t>
                      </a:r>
                      <a:r>
                        <a:rPr lang="en-US" b="1" u="sng" dirty="0" err="1" smtClean="0"/>
                        <a:t>Aligo</a:t>
                      </a:r>
                      <a:endParaRPr lang="en-US" b="1" u="sng" dirty="0"/>
                    </a:p>
                  </a:txBody>
                  <a:tcPr/>
                </a:tc>
              </a:tr>
              <a:tr h="42545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PBL/Turbulence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MYJ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YSU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MYJ</a:t>
                      </a:r>
                      <a:endParaRPr lang="en-US" dirty="0"/>
                    </a:p>
                  </a:txBody>
                  <a:tcPr/>
                </a:tc>
              </a:tr>
              <a:tr h="45085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Radiation 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RRTM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RRTM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RRTM</a:t>
                      </a:r>
                      <a:endParaRPr lang="en-US" b="1" u="sng" dirty="0"/>
                    </a:p>
                  </a:txBody>
                  <a:tcPr/>
                </a:tc>
              </a:tr>
              <a:tr h="42545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Conv.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baseline="0" dirty="0" err="1" smtClean="0"/>
                        <a:t>Param</a:t>
                      </a:r>
                      <a:r>
                        <a:rPr lang="en-US" i="1" baseline="0" dirty="0" smtClean="0"/>
                        <a:t>.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None</a:t>
                      </a:r>
                      <a:endParaRPr lang="en-US" b="1" u="sng" dirty="0"/>
                    </a:p>
                  </a:txBody>
                  <a:tcPr/>
                </a:tc>
              </a:tr>
              <a:tr h="42545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Domain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CONUS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CONUS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CONUS</a:t>
                      </a:r>
                      <a:endParaRPr lang="en-US" dirty="0"/>
                    </a:p>
                  </a:txBody>
                  <a:tcPr/>
                </a:tc>
              </a:tr>
              <a:tr h="42545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Forecast Length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 </a:t>
                      </a:r>
                      <a:r>
                        <a:rPr lang="en-US" dirty="0" err="1" smtClean="0"/>
                        <a:t>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 </a:t>
                      </a:r>
                      <a:r>
                        <a:rPr lang="en-US" dirty="0" err="1" smtClean="0"/>
                        <a:t>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</a:t>
                      </a:r>
                      <a:r>
                        <a:rPr lang="en-US" dirty="0" err="1" smtClean="0"/>
                        <a:t>hrs</a:t>
                      </a:r>
                      <a:endParaRPr lang="en-US" dirty="0"/>
                    </a:p>
                  </a:txBody>
                  <a:tcPr/>
                </a:tc>
              </a:tr>
              <a:tr h="42545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Run Times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00, 12z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00, 12z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00, 06,12,18z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9600" y="4012150"/>
            <a:ext cx="8153400" cy="92333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A key goal:  Improve convective storm structure, mode and intensity so simulated model storms are more similar to those observed by radar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781800" y="3505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213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596" y="289605"/>
            <a:ext cx="7543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Simulated </a:t>
            </a:r>
            <a:r>
              <a:rPr lang="en-US" sz="3200" b="1" dirty="0" smtClean="0">
                <a:solidFill>
                  <a:srgbClr val="0000FF"/>
                </a:solidFill>
              </a:rPr>
              <a:t>Composite Reflectivity</a:t>
            </a:r>
            <a:r>
              <a:rPr lang="en-US" sz="3200" dirty="0" smtClean="0">
                <a:solidFill>
                  <a:srgbClr val="0000FF"/>
                </a:solidFill>
              </a:rPr>
              <a:t>           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</a:rPr>
              <a:t>22-hr </a:t>
            </a:r>
            <a:r>
              <a:rPr lang="en-US" sz="2400" i="1" dirty="0">
                <a:solidFill>
                  <a:srgbClr val="0000FF"/>
                </a:solidFill>
              </a:rPr>
              <a:t>Forecasts Valid </a:t>
            </a:r>
            <a:r>
              <a:rPr lang="en-US" sz="2400" i="1" dirty="0" smtClean="0">
                <a:solidFill>
                  <a:srgbClr val="0000FF"/>
                </a:solidFill>
              </a:rPr>
              <a:t>22z </a:t>
            </a:r>
            <a:r>
              <a:rPr lang="en-US" sz="2400" i="1" dirty="0">
                <a:solidFill>
                  <a:srgbClr val="0000FF"/>
                </a:solidFill>
              </a:rPr>
              <a:t>20 May </a:t>
            </a:r>
            <a:r>
              <a:rPr lang="en-US" sz="2400" i="1" dirty="0" smtClean="0">
                <a:solidFill>
                  <a:srgbClr val="0000FF"/>
                </a:solidFill>
              </a:rPr>
              <a:t>2013               </a:t>
            </a:r>
            <a:r>
              <a:rPr lang="en-US" sz="2000" dirty="0" smtClean="0">
                <a:solidFill>
                  <a:schemeClr val="tx1"/>
                </a:solidFill>
              </a:rPr>
              <a:t>Vertical Cross-Section (top); Plan View (bottom)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45" y="1524000"/>
            <a:ext cx="7101748" cy="4114800"/>
          </a:xfrm>
        </p:spPr>
      </p:pic>
      <p:sp>
        <p:nvSpPr>
          <p:cNvPr id="7" name="TextBox 6"/>
          <p:cNvSpPr txBox="1"/>
          <p:nvPr/>
        </p:nvSpPr>
        <p:spPr>
          <a:xfrm>
            <a:off x="978634" y="5715000"/>
            <a:ext cx="7160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</a:rPr>
              <a:t>Experiments with New Ferrier-</a:t>
            </a:r>
            <a:r>
              <a:rPr lang="en-US" sz="1400" i="1" dirty="0" err="1" smtClean="0">
                <a:solidFill>
                  <a:srgbClr val="000000"/>
                </a:solidFill>
              </a:rPr>
              <a:t>Aligo</a:t>
            </a:r>
            <a:r>
              <a:rPr lang="en-US" sz="1400" i="1" dirty="0" smtClean="0">
                <a:solidFill>
                  <a:srgbClr val="000000"/>
                </a:solidFill>
              </a:rPr>
              <a:t> Microphysics =&gt; More intense, realistic storms </a:t>
            </a:r>
            <a:endParaRPr lang="en-US" sz="1400" i="1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841" y="45811"/>
            <a:ext cx="916958" cy="48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633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Default Design">
  <a:themeElements>
    <a:clrScheme name="6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efault Design">
  <a:themeElements>
    <a:clrScheme name="6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3563</Words>
  <Application>Microsoft Office PowerPoint</Application>
  <PresentationFormat>On-screen Show (4:3)</PresentationFormat>
  <Paragraphs>483</Paragraphs>
  <Slides>71</Slides>
  <Notes>13</Notes>
  <HiddenSlides>1</HiddenSlides>
  <MMClips>0</MMClips>
  <ScaleCrop>false</ScaleCrop>
  <HeadingPairs>
    <vt:vector size="6" baseType="variant"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8" baseType="lpstr">
      <vt:lpstr>Office Theme</vt:lpstr>
      <vt:lpstr>7_Default Design</vt:lpstr>
      <vt:lpstr>1_Office Theme</vt:lpstr>
      <vt:lpstr>2_Office Theme</vt:lpstr>
      <vt:lpstr>5_Office Theme</vt:lpstr>
      <vt:lpstr>6_Office Theme</vt:lpstr>
      <vt:lpstr>7_Office Theme</vt:lpstr>
      <vt:lpstr>10_Office Theme</vt:lpstr>
      <vt:lpstr>5_Default Design</vt:lpstr>
      <vt:lpstr>8_Default Design</vt:lpstr>
      <vt:lpstr>Default Design</vt:lpstr>
      <vt:lpstr>2_Default Design</vt:lpstr>
      <vt:lpstr>4_Default Design</vt:lpstr>
      <vt:lpstr>2_Executive</vt:lpstr>
      <vt:lpstr>11_Office Theme</vt:lpstr>
      <vt:lpstr>Executive</vt:lpstr>
      <vt:lpstr>Drawing</vt:lpstr>
      <vt:lpstr>Storm Prediction Center Highlights NCEP Production Suite Review December 2, 2014  Steven Weiss, Israel Jirak, Chris Melick, Andy Dean, Patrick Marsh, and Russ Schneider Storm Prediction Center, Norman, OK</vt:lpstr>
      <vt:lpstr>Outline </vt:lpstr>
      <vt:lpstr> Thanks From SPC Perspective</vt:lpstr>
      <vt:lpstr>PowerPoint Presentation</vt:lpstr>
      <vt:lpstr> SPC Mission and Responsibility</vt:lpstr>
      <vt:lpstr>Convection-Allowing Model (CAM)  Guidance at SPC</vt:lpstr>
      <vt:lpstr>Flashback – NPSR December 2012                   Super Outbreak 27-28 April 2011                                            Images Valid 00z 28 April </vt:lpstr>
      <vt:lpstr>Summary of Recent EMC            Convection-Allowing Model Upgrades</vt:lpstr>
      <vt:lpstr>Simulated Composite Reflectivity            22-hr Forecasts Valid 22z 20 May 2013               Vertical Cross-Section (top); Plan View (bottom)</vt:lpstr>
      <vt:lpstr>April 27, 2014</vt:lpstr>
      <vt:lpstr>NAM Nest Comparison 24-hr Forecast Valid 00z 28 April 2014</vt:lpstr>
      <vt:lpstr>HiResW NMMB Comparison 24-hr Forecast Valid 00z 28 April 2014</vt:lpstr>
      <vt:lpstr>HiResW ARW Comparison 24-hr Forecast Valid 00z 28 April 2014</vt:lpstr>
      <vt:lpstr>April 28, 2014</vt:lpstr>
      <vt:lpstr>NAM Nest Comparison 22-hr Forecast Valid 22z 28 April 2014</vt:lpstr>
      <vt:lpstr>HiResW NMMB Comparison 22-hr Forecast Valid 22z 28 April 2014</vt:lpstr>
      <vt:lpstr>HiResW ARW Comparison 22-hr Forecast Valid 22z 28 April 2014</vt:lpstr>
      <vt:lpstr>May 8, 2014</vt:lpstr>
      <vt:lpstr>NAM Nest Comparison 20-hr Forecast Valid 20z 8 May 2014</vt:lpstr>
      <vt:lpstr>HiResW NMMB Comparison 20-hr Forecast Valid 20z 8 May 2014</vt:lpstr>
      <vt:lpstr>HiResW ARW Comparison 20-hr Forecast Valid 20z 8 May 2014</vt:lpstr>
      <vt:lpstr>June 3, 2014</vt:lpstr>
      <vt:lpstr>NAM Nest Comparison 24-hr Forecast Valid 00z 4 June 2014</vt:lpstr>
      <vt:lpstr>HiResW NMMB Comparison 24-hr Forecast Valid 00z 4 June 2014</vt:lpstr>
      <vt:lpstr>HiResW ARW Comparison 24-hr Forecast Valid 00z 4 June 2014</vt:lpstr>
      <vt:lpstr>June 6, 2014</vt:lpstr>
      <vt:lpstr>NAM Nest Comparison 27-hr Forecast Valid 03z 7 June 2014</vt:lpstr>
      <vt:lpstr>HiResW NMMB Comparison 27-hr Forecast Valid 03z 7 June 2014</vt:lpstr>
      <vt:lpstr>HiResW ARW Comparison 27-hr Forecast Valid 03z 7 June 2014</vt:lpstr>
      <vt:lpstr>Subjective Comparison of   Operational and Parallel Runs During HWT Spring Forecasting Experiment</vt:lpstr>
      <vt:lpstr>June 16, 2014</vt:lpstr>
      <vt:lpstr>NAM Nest and HiResW  21-hr Forecast Valid 21z 16 June 2014</vt:lpstr>
      <vt:lpstr>NAM Nest and HiResW  24-hr Forecast Valid 00z 17 June 2014</vt:lpstr>
      <vt:lpstr>June 30, 2014</vt:lpstr>
      <vt:lpstr>PowerPoint Presentation</vt:lpstr>
      <vt:lpstr>NAM Nest and HiResW  24-hr Forecast Valid 00z 1 July 2014</vt:lpstr>
      <vt:lpstr>NAM Nest and HiResW  27-hr Forecast Valid 03z 1 July 2014</vt:lpstr>
      <vt:lpstr>HiResW &amp; NAM Nest Objective Verification Performance Diagram – Reflectivity</vt:lpstr>
      <vt:lpstr>Summary: NAM Nest &amp; HiResW</vt:lpstr>
      <vt:lpstr>Use of HRRR Model Guidance at SPC</vt:lpstr>
      <vt:lpstr>HRRR – September 20, 2014 Strongly Forced Case in Upper Midwest              Consistent Model Forecasts Over Many Cycles </vt:lpstr>
      <vt:lpstr>HRRR Run-to-Run Continuity Strongly Forced Case (“Comma Shape”)              Images Valid 21z 20 September 2014</vt:lpstr>
      <vt:lpstr>HRRR Run-to-Run Continuity Strongly Forced Case (“Comma Shape”)              Images Valid 21z 20 September 2014</vt:lpstr>
      <vt:lpstr>HRRR Run-to-Run Continuity Strongly Forced Case (“Comma Shape”)              Images Valid 21z 20 September 2014</vt:lpstr>
      <vt:lpstr>HRRR Run-to-Run Continuity Strongly Forced Case (“Comma Shape”)              Images Valid 21z 20 September 2014</vt:lpstr>
      <vt:lpstr>HRRR Run-to-Run Continuity Strongly Forced Case (“Comma Shape”)              Images Valid 21z 20 September 2014</vt:lpstr>
      <vt:lpstr>HRRR Run-to-Run Continuity Strongly Forced Case (“Comma Shape”)              Images Valid 21z 20 September 2014</vt:lpstr>
      <vt:lpstr>HRRR Run-to-Run Continuity Strongly Forced Case (“Comma Shape”)              Images Valid 21z 20 September 2014</vt:lpstr>
      <vt:lpstr>HRRR Run-to-Run Continuity Strongly Forced Case (“Comma Shape”)               Images Valid 21z 20 September 2014</vt:lpstr>
      <vt:lpstr>HRRR Run-to-Run Continuity Strongly Forced Case (“Comma Shape”)              Images Valid 21z 20 September 2014</vt:lpstr>
      <vt:lpstr>HRRR Predicts Spurious Evening Convection over Kansas</vt:lpstr>
      <vt:lpstr>HRRR Forecasts valid 23z 17 Sep 2014           Consecutive Model Runs from 18z, 19z, 20z, 21z and 22z</vt:lpstr>
      <vt:lpstr>HRRR Forecasts valid 00z 18 Sep 2014           Consecutive Model Runs from 18z, 19z, 20z, 21z and 22z</vt:lpstr>
      <vt:lpstr>HRRR Forecasts valid 01z 18 Sep 2014           Consecutive Model Runs from 18z, 19z, 20z, 21z and 22z</vt:lpstr>
      <vt:lpstr>HRRR Forecasts valid 02z 18 Sep 2014           Consecutive Model Runs from 18z, 19z, 20z, 21z and 22z</vt:lpstr>
      <vt:lpstr>HRRR Forecasts valid 03z 18 Sep 2014           Consecutive Model Runs from 18z, 19z, 20z, 21z and 22z</vt:lpstr>
      <vt:lpstr>HRRR Forecasts valid 04z 18 Sep 2014           Consecutive Model Runs from 18z, 19z, 20z, 21z and 22z</vt:lpstr>
      <vt:lpstr>HRRR Forecasts valid 05z 18 Sep 2014           Consecutive Model Runs from 18z, 19z, 20z, 21z and 22z</vt:lpstr>
      <vt:lpstr>HRRR Forecasts valid 06z 18 Sep 2014           Consecutive Model Runs from 18z, 19z, 20z, 21z and 22z</vt:lpstr>
      <vt:lpstr>Summary:  HRRR Run-to-Run Consistency     and Forecaster Confidence</vt:lpstr>
      <vt:lpstr>The New Frontier:                Convection-Allowing Ensembles</vt:lpstr>
      <vt:lpstr>2014 Spring Forecasting Experiment Four Convection-Allowing Ensembles </vt:lpstr>
      <vt:lpstr>2014 HWT CAM Ensemble UH Forecasts                              Max; Nprob&gt;25;Nprob&gt;100; Valid 21-00z 3 June 2014</vt:lpstr>
      <vt:lpstr>HWT CAM Ensemble Subjective Evaluation    Hourly Probability of Reflectivity &gt; 40 dBZ by Rating Category </vt:lpstr>
      <vt:lpstr>HWT CAM Ensemble Subjective Evaluation    Hourly Probability of Reflectivity &gt; 40 dBZ by Weighted Average </vt:lpstr>
      <vt:lpstr>More Research Efforts on CAM Ensembles (But wait, there’s more)</vt:lpstr>
      <vt:lpstr>More Research Efforts on CAM Ensembles (But wait, there’s more)</vt:lpstr>
      <vt:lpstr>More Research Efforts on CAM Ensembles (Provocative Slide to Spur Discussion)</vt:lpstr>
      <vt:lpstr>Two More Slides</vt:lpstr>
      <vt:lpstr>HRRR Performance:                Warm-Sector PBL Mixing</vt:lpstr>
      <vt:lpstr>HRRR Performance Issue:  Warm-Sector PBL Mixing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sweiss</dc:creator>
  <cp:lastModifiedBy>Mary L. Hart</cp:lastModifiedBy>
  <cp:revision>217</cp:revision>
  <dcterms:created xsi:type="dcterms:W3CDTF">2014-11-11T16:11:42Z</dcterms:created>
  <dcterms:modified xsi:type="dcterms:W3CDTF">2014-12-02T13:06:53Z</dcterms:modified>
</cp:coreProperties>
</file>