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8" r:id="rId1"/>
  </p:sldMasterIdLst>
  <p:notesMasterIdLst>
    <p:notesMasterId r:id="rId54"/>
  </p:notesMasterIdLst>
  <p:handoutMasterIdLst>
    <p:handoutMasterId r:id="rId55"/>
  </p:handoutMasterIdLst>
  <p:sldIdLst>
    <p:sldId id="570" r:id="rId2"/>
    <p:sldId id="578" r:id="rId3"/>
    <p:sldId id="579" r:id="rId4"/>
    <p:sldId id="580" r:id="rId5"/>
    <p:sldId id="581" r:id="rId6"/>
    <p:sldId id="582" r:id="rId7"/>
    <p:sldId id="583" r:id="rId8"/>
    <p:sldId id="584" r:id="rId9"/>
    <p:sldId id="585" r:id="rId10"/>
    <p:sldId id="586" r:id="rId11"/>
    <p:sldId id="587" r:id="rId12"/>
    <p:sldId id="588" r:id="rId13"/>
    <p:sldId id="589" r:id="rId14"/>
    <p:sldId id="590" r:id="rId15"/>
    <p:sldId id="591" r:id="rId16"/>
    <p:sldId id="592" r:id="rId17"/>
    <p:sldId id="593" r:id="rId18"/>
    <p:sldId id="594" r:id="rId19"/>
    <p:sldId id="531" r:id="rId20"/>
    <p:sldId id="532" r:id="rId21"/>
    <p:sldId id="539" r:id="rId22"/>
    <p:sldId id="545" r:id="rId23"/>
    <p:sldId id="548" r:id="rId24"/>
    <p:sldId id="485" r:id="rId25"/>
    <p:sldId id="533" r:id="rId26"/>
    <p:sldId id="488" r:id="rId27"/>
    <p:sldId id="547" r:id="rId28"/>
    <p:sldId id="556" r:id="rId29"/>
    <p:sldId id="555" r:id="rId30"/>
    <p:sldId id="534" r:id="rId31"/>
    <p:sldId id="513" r:id="rId32"/>
    <p:sldId id="549" r:id="rId33"/>
    <p:sldId id="560" r:id="rId34"/>
    <p:sldId id="561" r:id="rId35"/>
    <p:sldId id="562" r:id="rId36"/>
    <p:sldId id="563" r:id="rId37"/>
    <p:sldId id="515" r:id="rId38"/>
    <p:sldId id="542" r:id="rId39"/>
    <p:sldId id="559" r:id="rId40"/>
    <p:sldId id="544" r:id="rId41"/>
    <p:sldId id="554" r:id="rId42"/>
    <p:sldId id="521" r:id="rId43"/>
    <p:sldId id="512" r:id="rId44"/>
    <p:sldId id="550" r:id="rId45"/>
    <p:sldId id="551" r:id="rId46"/>
    <p:sldId id="529" r:id="rId47"/>
    <p:sldId id="571" r:id="rId48"/>
    <p:sldId id="572" r:id="rId49"/>
    <p:sldId id="573" r:id="rId50"/>
    <p:sldId id="574" r:id="rId51"/>
    <p:sldId id="575" r:id="rId52"/>
    <p:sldId id="576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99"/>
    <a:srgbClr val="66FFFF"/>
    <a:srgbClr val="00FFCC"/>
    <a:srgbClr val="FF3300"/>
    <a:srgbClr val="CC6600"/>
    <a:srgbClr val="FF0000"/>
    <a:srgbClr val="FF9900"/>
    <a:srgbClr val="0099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6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7B54C-39A9-5A4E-9B60-4D199C8182A1}" type="datetimeFigureOut">
              <a:rPr lang="en-US" smtClean="0"/>
              <a:t>12/2/14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55A2A-1A03-1545-BADF-0DD17967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070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354EF-E177-A341-B232-70CC70142655}" type="datetimeFigureOut">
              <a:rPr lang="en-US" smtClean="0"/>
              <a:pPr/>
              <a:t>12/2/14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52FC8-17E3-864B-A591-A7BC7435BC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4193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5824311-1A19-C245-8BEA-BAC6B2890ABC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6275"/>
            <a:ext cx="4610100" cy="3457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145" y="4359058"/>
            <a:ext cx="5078156" cy="413358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6275"/>
            <a:ext cx="4610100" cy="3457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145" y="4359058"/>
            <a:ext cx="5078156" cy="413358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34C8F-F8F9-1540-9EB5-945CC91B5B1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06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Clear trend</a:t>
            </a:r>
            <a:r>
              <a:rPr lang="en-US" baseline="0" dirty="0" smtClean="0"/>
              <a:t> </a:t>
            </a:r>
            <a:r>
              <a:rPr lang="en-US" dirty="0" smtClean="0"/>
              <a:t>in hourly</a:t>
            </a:r>
            <a:r>
              <a:rPr lang="en-US" baseline="0" dirty="0" smtClean="0"/>
              <a:t> </a:t>
            </a:r>
            <a:r>
              <a:rPr lang="en-US" dirty="0" smtClean="0"/>
              <a:t>cycles for</a:t>
            </a:r>
            <a:r>
              <a:rPr lang="en-US" baseline="0" dirty="0" smtClean="0"/>
              <a:t> e</a:t>
            </a:r>
            <a:r>
              <a:rPr lang="en-US" dirty="0" smtClean="0"/>
              <a:t>nhanced</a:t>
            </a:r>
            <a:r>
              <a:rPr lang="en-US" baseline="0" dirty="0" smtClean="0"/>
              <a:t> </a:t>
            </a:r>
            <a:r>
              <a:rPr lang="en-US" dirty="0" smtClean="0"/>
              <a:t>risk in</a:t>
            </a:r>
            <a:r>
              <a:rPr lang="en-US" baseline="0" dirty="0" smtClean="0"/>
              <a:t> </a:t>
            </a:r>
            <a:r>
              <a:rPr lang="en-US" dirty="0" smtClean="0"/>
              <a:t>northeast 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34C8F-F8F9-1540-9EB5-945CC91B5B1D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57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34C8F-F8F9-1540-9EB5-945CC91B5B1D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51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34C8F-F8F9-1540-9EB5-945CC91B5B1D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51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496A9C-729C-EC4F-A93A-4ED1C787393B}" type="slidenum">
              <a:rPr lang="en-US" sz="1200">
                <a:solidFill>
                  <a:srgbClr val="000000"/>
                </a:solidFill>
              </a:rPr>
              <a:pPr eaLnBrk="1" hangingPunct="1"/>
              <a:t>33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496A9C-729C-EC4F-A93A-4ED1C787393B}" type="slidenum">
              <a:rPr lang="en-US" sz="1200">
                <a:solidFill>
                  <a:srgbClr val="000000"/>
                </a:solidFill>
              </a:rPr>
              <a:pPr eaLnBrk="1" hangingPunct="1"/>
              <a:t>34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0171" indent="-280835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3340" indent="-224668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2677" indent="-224668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2013" indent="-224668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1349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0685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0021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9357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F993F0-A5B2-214C-9A45-11FCB80FA556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35</a:t>
            </a:fld>
            <a:endParaRPr lang="en-US" sz="12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0171" indent="-280835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3340" indent="-224668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2677" indent="-224668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2013" indent="-224668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1349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0685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0021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9357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F804F8-BD7D-324E-9D14-455A5C05E0D1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36</a:t>
            </a:fld>
            <a:endParaRPr lang="en-US" sz="12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6275"/>
            <a:ext cx="4610100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9275"/>
            <a:ext cx="5076825" cy="413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0171" indent="-280835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3340" indent="-224668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2677" indent="-224668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2013" indent="-224668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1349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0685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0021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9357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9E566F-C9C8-DA45-866E-3E1EA1D98854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43</a:t>
            </a:fld>
            <a:endParaRPr lang="en-US" sz="12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0171" indent="-280835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3340" indent="-224668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2677" indent="-224668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2013" indent="-224668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1349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0685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0021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9357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911E99-BE66-3B4A-87CB-65BD0F09FAD5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44</a:t>
            </a:fld>
            <a:endParaRPr lang="en-US" sz="12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0171" indent="-280835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3340" indent="-224668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2677" indent="-224668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2013" indent="-224668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1349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0685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0021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9357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911E99-BE66-3B4A-87CB-65BD0F09FAD5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45</a:t>
            </a:fld>
            <a:endParaRPr lang="en-US" sz="1200" dirty="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E82B74E-DDD0-7246-A6B5-027975EA546A}" type="slidenum">
              <a:rPr lang="en-US" sz="1200">
                <a:solidFill>
                  <a:srgbClr val="000000"/>
                </a:solidFill>
              </a:rPr>
              <a:pPr/>
              <a:t>47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BF977D1-0EFC-5B4F-8D8A-DF57499F345F}" type="slidenum">
              <a:rPr lang="en-US" sz="1200">
                <a:solidFill>
                  <a:srgbClr val="000000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1038"/>
            <a:ext cx="4549775" cy="3411537"/>
          </a:xfrm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2175" y="4318000"/>
            <a:ext cx="5049838" cy="41687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867" tIns="44934" rIns="89867" bIns="44934"/>
          <a:lstStyle/>
          <a:p>
            <a:pPr defTabSz="457200">
              <a:spcBef>
                <a:spcPct val="0"/>
              </a:spcBef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Two of the 3 unique aspects of the FIM are ones that you can see, for its vertical and horizontal coordinate systems.</a:t>
            </a:r>
          </a:p>
          <a:p>
            <a:pPr defTabSz="457200">
              <a:spcBef>
                <a:spcPct val="0"/>
              </a:spcBef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  - the isentropic-sigma hybrid vertical coordinate, which DOES adapt and generally follow air parcels up and down (Rainer in 2 talks), and</a:t>
            </a:r>
          </a:p>
          <a:p>
            <a:pPr defTabSz="457200">
              <a:spcBef>
                <a:spcPct val="0"/>
              </a:spcBef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  - the use of the intriguing soccer-ball like icosahedral horizontal grid (which Jin Lee will describe next).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Version</a:t>
            </a:r>
            <a:r>
              <a:rPr lang="en-US" baseline="0" dirty="0" smtClean="0"/>
              <a:t> 2 of each model not yet certain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DBD-1877-CC4C-90F1-4B76D47D7F5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863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result is a pretty big deal to get such improvement over the GFS for a full</a:t>
            </a:r>
            <a:r>
              <a:rPr lang="en-US" baseline="0" dirty="0" smtClean="0"/>
              <a:t> 1-year period.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671C0-6B55-1C44-8C9C-D6BE4762E4B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1460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>
          <a:xfrm>
            <a:off x="686115" y="4344030"/>
            <a:ext cx="5485772" cy="411448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316" y="8684914"/>
            <a:ext cx="2972115" cy="4575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0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298" indent="-282807" defTabSz="91440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1227" indent="-226245" defTabSz="91440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3718" indent="-226245" defTabSz="91440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6209" indent="-226245" defTabSz="91440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870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119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3681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6172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C40C1E-7D28-264A-895B-0E1A7D417ABD}" type="slidenum">
              <a:rPr lang="en-US" sz="1200">
                <a:solidFill>
                  <a:srgbClr val="000000"/>
                </a:solidFill>
              </a:rPr>
              <a:pPr eaLnBrk="1" hangingPunct="1"/>
              <a:t>52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96" indent="-28572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18" indent="-22858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84" indent="-22858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52" indent="-22858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18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85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752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919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08A3B7-30F9-964F-B44D-8C4F578B9EBF}" type="slidenum">
              <a:rPr lang="en-US" sz="1200">
                <a:solidFill>
                  <a:srgbClr val="000000"/>
                </a:solidFill>
                <a:ea typeface="MS PGothic" charset="0"/>
                <a:cs typeface="MS PGothic" charset="0"/>
              </a:rPr>
              <a:pPr eaLnBrk="1" hangingPunct="1"/>
              <a:t>3</a:t>
            </a:fld>
            <a:endParaRPr lang="en-US" sz="1200" dirty="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Observations of the earth</a:t>
            </a:r>
            <a:r>
              <a:rPr lang="en-US" baseline="0" dirty="0" smtClean="0"/>
              <a:t> system critical to prediction…the more the better with high-density radar and stat obs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56424-AE32-094D-B6D0-20FDC2FAC6C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88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112" y="4343400"/>
            <a:ext cx="5485778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Std atm height of 400mb is 23574 feet.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0171" indent="-280835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3340" indent="-224668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2677" indent="-224668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2013" indent="-224668" defTabSz="89555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1349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0685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0021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9357" indent="-224668" defTabSz="89555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9E566F-C9C8-DA45-866E-3E1EA1D98854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17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6275"/>
            <a:ext cx="4610100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9" y="4359275"/>
            <a:ext cx="5076825" cy="413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HRRR use grew out of initial</a:t>
            </a:r>
            <a:r>
              <a:rPr lang="en-US" baseline="0" dirty="0" smtClean="0"/>
              <a:t> aviation interest in the northeast, once eastern 2/3 of US was covered severe wx interest increased and then more recently renewable energy focus especially with day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56424-AE32-094D-B6D0-20FDC2FAC6C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64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96" indent="-28572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18" indent="-22858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84" indent="-22858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52" indent="-22858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18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85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752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919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08A3B7-30F9-964F-B44D-8C4F578B9EBF}" type="slidenum">
              <a:rPr lang="en-US" sz="1200">
                <a:solidFill>
                  <a:srgbClr val="000000"/>
                </a:solidFill>
                <a:ea typeface="MS PGothic" charset="0"/>
                <a:cs typeface="MS PGothic" charset="0"/>
              </a:rPr>
              <a:pPr eaLnBrk="1" hangingPunct="1"/>
              <a:t>23</a:t>
            </a:fld>
            <a:endParaRPr lang="en-US" sz="1200" dirty="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2C024-6860-2C41-A5F1-672AD48096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663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66B6F-B754-AE4A-9D84-734A38DB7D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82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AE17-7A10-5440-B0E9-0E8FF34849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14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7013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613" y="3938588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fld id="{D154E3CF-0974-E742-AFBA-30E73D265FB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 smtClean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fld id="{3573C7CD-931E-5948-BA50-A6552CCE07A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6589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6407-2B31-7A4D-AAC5-419E0584FF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9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9E9A-84B1-9444-A828-B1FC711A73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98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E4ACC-44E3-594D-9B89-06D016CC34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426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98125-194B-BD45-B01F-1000748F78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383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114F5-AEAB-304A-AD7F-7B6388EA22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48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5A92C-2E6F-9C48-AD42-900DEEC7FB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2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A90D7-5C18-1E46-9C29-24F8B4308C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0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4DAF-F728-7147-9471-24B8463A59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96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15C7C-1476-624A-9D3C-BDD1F8E911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55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2.gif"/><Relationship Id="rId5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4.jpeg"/><Relationship Id="rId6" Type="http://schemas.openxmlformats.org/officeDocument/2006/relationships/image" Target="../media/image33.gif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jpe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4.jpeg"/><Relationship Id="rId10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4.jpeg"/><Relationship Id="rId8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4.jpeg"/><Relationship Id="rId10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gif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32.png"/><Relationship Id="rId7" Type="http://schemas.openxmlformats.org/officeDocument/2006/relationships/image" Target="../media/image4.jpeg"/><Relationship Id="rId8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tiff"/><Relationship Id="rId7" Type="http://schemas.openxmlformats.org/officeDocument/2006/relationships/image" Target="../media/image4.jpe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0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86.tiff"/><Relationship Id="rId7" Type="http://schemas.openxmlformats.org/officeDocument/2006/relationships/image" Target="../media/image4.jpe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0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3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4" descr="NOAA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61913"/>
            <a:ext cx="12096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Title 1"/>
          <p:cNvSpPr>
            <a:spLocks noGrp="1"/>
          </p:cNvSpPr>
          <p:nvPr>
            <p:ph type="ctrTitle"/>
          </p:nvPr>
        </p:nvSpPr>
        <p:spPr>
          <a:xfrm>
            <a:off x="-152400" y="1524000"/>
            <a:ext cx="4114800" cy="838200"/>
          </a:xfrm>
        </p:spPr>
        <p:txBody>
          <a:bodyPr/>
          <a:lstStyle/>
          <a:p>
            <a:pPr eaLnBrk="1" hangingPunct="1">
              <a:lnSpc>
                <a:spcPts val="2200"/>
              </a:lnSpc>
            </a:pPr>
            <a:r>
              <a:rPr lang="en-US" sz="2400" b="1" dirty="0">
                <a:solidFill>
                  <a:srgbClr val="0000FF"/>
                </a:solidFill>
                <a:latin typeface="Calibri" charset="0"/>
              </a:rPr>
              <a:t>NOAA ESRL GSD</a:t>
            </a:r>
            <a:r>
              <a:rPr lang="en-US" sz="2000" b="1" dirty="0">
                <a:solidFill>
                  <a:srgbClr val="0000FF"/>
                </a:solidFill>
                <a:latin typeface="Calibri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latin typeface="Calibri" charset="0"/>
              </a:rPr>
            </a:br>
            <a:r>
              <a:rPr lang="en-US" sz="2000" b="1" dirty="0" smtClean="0">
                <a:solidFill>
                  <a:srgbClr val="0000FF"/>
                </a:solidFill>
                <a:latin typeface="Calibri" charset="0"/>
              </a:rPr>
              <a:t>Earth </a:t>
            </a:r>
            <a:r>
              <a:rPr lang="en-US" sz="2000" b="1" dirty="0">
                <a:solidFill>
                  <a:srgbClr val="0000FF"/>
                </a:solidFill>
                <a:latin typeface="Calibri" charset="0"/>
              </a:rPr>
              <a:t>Modeling Branch </a:t>
            </a:r>
            <a:endParaRPr lang="en-US" sz="2000" b="1" dirty="0">
              <a:solidFill>
                <a:srgbClr val="0000FF"/>
              </a:solidFill>
              <a:latin typeface="Calibri" charset="0"/>
              <a:cs typeface="Tahoma" charset="0"/>
            </a:endParaRPr>
          </a:p>
        </p:txBody>
      </p:sp>
      <p:sp>
        <p:nvSpPr>
          <p:cNvPr id="168964" name="Title 1"/>
          <p:cNvSpPr txBox="1">
            <a:spLocks/>
          </p:cNvSpPr>
          <p:nvPr/>
        </p:nvSpPr>
        <p:spPr bwMode="auto">
          <a:xfrm>
            <a:off x="1524000" y="0"/>
            <a:ext cx="579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sz="2000" b="1" i="1" dirty="0">
                <a:solidFill>
                  <a:srgbClr val="000000"/>
                </a:solidFill>
                <a:latin typeface="Calibri" charset="0"/>
                <a:ea typeface="MS PGothic" charset="0"/>
                <a:cs typeface="Tahoma" charset="0"/>
              </a:rPr>
              <a:t>NCEP Production Suite Review</a:t>
            </a:r>
            <a:br>
              <a:rPr lang="en-US" sz="2000" b="1" i="1" dirty="0">
                <a:solidFill>
                  <a:srgbClr val="000000"/>
                </a:solidFill>
                <a:latin typeface="Calibri" charset="0"/>
                <a:ea typeface="MS PGothic" charset="0"/>
                <a:cs typeface="Tahoma" charset="0"/>
              </a:rPr>
            </a:br>
            <a:r>
              <a:rPr lang="en-US" sz="2000" b="1" i="1" dirty="0" smtClean="0">
                <a:solidFill>
                  <a:srgbClr val="000000"/>
                </a:solidFill>
                <a:latin typeface="Calibri" charset="0"/>
                <a:ea typeface="MS PGothic" charset="0"/>
                <a:cs typeface="Tahoma" charset="0"/>
              </a:rPr>
              <a:t>2 -4 </a:t>
            </a:r>
            <a:r>
              <a:rPr lang="en-US" sz="2000" b="1" i="1" dirty="0">
                <a:solidFill>
                  <a:srgbClr val="000000"/>
                </a:solidFill>
                <a:latin typeface="Calibri" charset="0"/>
                <a:ea typeface="MS PGothic" charset="0"/>
                <a:cs typeface="Tahoma" charset="0"/>
              </a:rPr>
              <a:t>December </a:t>
            </a:r>
            <a:r>
              <a:rPr lang="en-US" sz="2000" b="1" i="1" dirty="0" smtClean="0">
                <a:solidFill>
                  <a:srgbClr val="000000"/>
                </a:solidFill>
                <a:latin typeface="Calibri" charset="0"/>
                <a:ea typeface="MS PGothic" charset="0"/>
                <a:cs typeface="Tahoma" charset="0"/>
              </a:rPr>
              <a:t>2014</a:t>
            </a:r>
            <a:endParaRPr lang="en-US" sz="2400" b="1" i="1" dirty="0">
              <a:solidFill>
                <a:srgbClr val="000000"/>
              </a:solidFill>
              <a:latin typeface="Calibri" charset="0"/>
              <a:ea typeface="MS PGothic" charset="0"/>
              <a:cs typeface="Tahoma" charset="0"/>
            </a:endParaRPr>
          </a:p>
        </p:txBody>
      </p:sp>
      <p:sp>
        <p:nvSpPr>
          <p:cNvPr id="168965" name="Title 1"/>
          <p:cNvSpPr txBox="1">
            <a:spLocks/>
          </p:cNvSpPr>
          <p:nvPr/>
        </p:nvSpPr>
        <p:spPr bwMode="auto">
          <a:xfrm>
            <a:off x="304800" y="304800"/>
            <a:ext cx="8686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4200"/>
              </a:lnSpc>
            </a:pPr>
            <a:r>
              <a:rPr lang="en-US" sz="3600" b="1" dirty="0">
                <a:solidFill>
                  <a:srgbClr val="003399"/>
                </a:solidFill>
                <a:latin typeface="Tahoma" charset="0"/>
                <a:ea typeface="MS PGothic" charset="0"/>
                <a:cs typeface="Tahoma" charset="0"/>
              </a:rPr>
              <a:t>Hourly updated models:</a:t>
            </a:r>
          </a:p>
          <a:p>
            <a:pPr algn="ctr" eaLnBrk="1" hangingPunct="1">
              <a:lnSpc>
                <a:spcPts val="4200"/>
              </a:lnSpc>
            </a:pPr>
            <a:r>
              <a:rPr lang="en-US" sz="3600" b="1" dirty="0">
                <a:solidFill>
                  <a:srgbClr val="FF0000"/>
                </a:solidFill>
                <a:latin typeface="Tahoma" charset="0"/>
                <a:ea typeface="MS PGothic" charset="0"/>
                <a:cs typeface="Tahoma" charset="0"/>
              </a:rPr>
              <a:t>Rapid Refresh / HRRR review</a:t>
            </a:r>
          </a:p>
        </p:txBody>
      </p:sp>
      <p:pic>
        <p:nvPicPr>
          <p:cNvPr id="168966" name="Picture 8" descr="nce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0"/>
            <a:ext cx="1679575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396081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-50442" y="2209800"/>
            <a:ext cx="4267200" cy="2895600"/>
          </a:xfrm>
          <a:prstGeom prst="rect">
            <a:avLst/>
          </a:prstGeom>
        </p:spPr>
        <p:txBody>
          <a:bodyPr anchor="ctr"/>
          <a:lstStyle/>
          <a:p>
            <a:pPr defTabSz="457200" fontAlgn="auto">
              <a:lnSpc>
                <a:spcPts val="2600"/>
              </a:lnSpc>
              <a:spcAft>
                <a:spcPts val="0"/>
              </a:spcAft>
              <a:defRPr/>
            </a:pPr>
            <a:r>
              <a:rPr lang="en-US" sz="2100" b="1" u="sng" dirty="0">
                <a:solidFill>
                  <a:srgbClr val="0000FF"/>
                </a:solidFill>
                <a:latin typeface="Calibri"/>
                <a:ea typeface="MS PGothic" pitchFamily="34" charset="-128"/>
                <a:cs typeface="+mn-cs"/>
              </a:rPr>
              <a:t>Steve </a:t>
            </a:r>
            <a:r>
              <a:rPr lang="en-US" sz="2100" b="1" u="sng" dirty="0" err="1">
                <a:solidFill>
                  <a:srgbClr val="0000FF"/>
                </a:solidFill>
                <a:latin typeface="Calibri"/>
                <a:ea typeface="MS PGothic" pitchFamily="34" charset="-128"/>
                <a:cs typeface="+mn-cs"/>
              </a:rPr>
              <a:t>Weygandt</a:t>
            </a:r>
            <a:r>
              <a:rPr lang="en-US" sz="2100" b="1" u="sng" dirty="0">
                <a:solidFill>
                  <a:srgbClr val="0000FF"/>
                </a:solidFill>
                <a:latin typeface="Calibri"/>
                <a:ea typeface="MS PGothic" pitchFamily="34" charset="-128"/>
                <a:cs typeface="+mn-cs"/>
              </a:rPr>
              <a:t>	    Curtis Alexander </a:t>
            </a:r>
          </a:p>
          <a:p>
            <a:pPr defTabSz="457200" fontAlgn="auto">
              <a:lnSpc>
                <a:spcPts val="2600"/>
              </a:lnSpc>
              <a:spcAft>
                <a:spcPts val="0"/>
              </a:spcAft>
              <a:defRPr/>
            </a:pPr>
            <a:r>
              <a:rPr lang="en-US" sz="2100" b="1" dirty="0">
                <a:latin typeface="Calibri"/>
                <a:ea typeface="MS PGothic" pitchFamily="34" charset="-128"/>
                <a:cs typeface="+mn-cs"/>
              </a:rPr>
              <a:t>Stan Benjamin	    Ming </a:t>
            </a:r>
            <a:r>
              <a:rPr lang="en-US" sz="2100" b="1" dirty="0" err="1">
                <a:solidFill>
                  <a:prstClr val="black"/>
                </a:solidFill>
                <a:latin typeface="Calibri"/>
                <a:ea typeface="MS PGothic" pitchFamily="34" charset="-128"/>
                <a:cs typeface="+mn-cs"/>
              </a:rPr>
              <a:t>Hu</a:t>
            </a:r>
            <a:endParaRPr lang="en-US" sz="2100" b="1" dirty="0">
              <a:solidFill>
                <a:prstClr val="black"/>
              </a:solidFill>
              <a:latin typeface="Calibri"/>
              <a:ea typeface="ＭＳ Ｐゴシック" charset="-128"/>
              <a:cs typeface="+mn-cs"/>
            </a:endParaRPr>
          </a:p>
          <a:p>
            <a:pPr defTabSz="457200" fontAlgn="auto">
              <a:lnSpc>
                <a:spcPts val="2600"/>
              </a:lnSpc>
              <a:spcAft>
                <a:spcPts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Tanya </a:t>
            </a:r>
            <a:r>
              <a:rPr lang="en-US" sz="2100" b="1" dirty="0" err="1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Smirnova</a:t>
            </a: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	    </a:t>
            </a:r>
            <a:r>
              <a:rPr lang="en-US" sz="2100" b="1" dirty="0" err="1">
                <a:solidFill>
                  <a:prstClr val="black"/>
                </a:solidFill>
                <a:latin typeface="Calibri"/>
                <a:ea typeface="MS PGothic" pitchFamily="34" charset="-128"/>
                <a:cs typeface="Arial" pitchFamily="34" charset="0"/>
              </a:rPr>
              <a:t>Haidao</a:t>
            </a:r>
            <a:r>
              <a:rPr lang="en-US" sz="2100" b="1" dirty="0">
                <a:solidFill>
                  <a:prstClr val="black"/>
                </a:solidFill>
                <a:latin typeface="Calibri"/>
                <a:ea typeface="MS PGothic" pitchFamily="34" charset="-128"/>
                <a:cs typeface="Arial" pitchFamily="34" charset="0"/>
              </a:rPr>
              <a:t> Lin </a:t>
            </a:r>
          </a:p>
          <a:p>
            <a:pPr>
              <a:lnSpc>
                <a:spcPts val="2600"/>
              </a:lnSpc>
              <a:defRPr/>
            </a:pPr>
            <a:r>
              <a:rPr lang="en-US" sz="2100" b="1" dirty="0" smtClean="0">
                <a:solidFill>
                  <a:prstClr val="black"/>
                </a:solidFill>
                <a:ea typeface="ＭＳ Ｐゴシック" charset="-128"/>
                <a:cs typeface="Arial" pitchFamily="34" charset="0"/>
              </a:rPr>
              <a:t>Joe Olson 	</a:t>
            </a:r>
            <a:r>
              <a:rPr lang="en-US" sz="2100" b="1" dirty="0" smtClean="0">
                <a:solidFill>
                  <a:prstClr val="black"/>
                </a:solidFill>
                <a:latin typeface="Calibri"/>
                <a:ea typeface="MS PGothic" pitchFamily="34" charset="-128"/>
              </a:rPr>
              <a:t>	    </a:t>
            </a:r>
            <a:r>
              <a:rPr lang="en-US" sz="2100" b="1" dirty="0" smtClean="0">
                <a:solidFill>
                  <a:prstClr val="black"/>
                </a:solidFill>
                <a:latin typeface="Calibri"/>
                <a:ea typeface="MS PGothic" pitchFamily="34" charset="-128"/>
                <a:cs typeface="+mn-cs"/>
              </a:rPr>
              <a:t>Eric </a:t>
            </a:r>
            <a:r>
              <a:rPr lang="en-US" sz="2100" b="1" dirty="0">
                <a:solidFill>
                  <a:prstClr val="black"/>
                </a:solidFill>
                <a:latin typeface="Calibri"/>
                <a:ea typeface="MS PGothic" pitchFamily="34" charset="-128"/>
                <a:cs typeface="+mn-cs"/>
              </a:rPr>
              <a:t>James</a:t>
            </a:r>
          </a:p>
          <a:p>
            <a:pPr defTabSz="457200" fontAlgn="auto">
              <a:lnSpc>
                <a:spcPts val="2600"/>
              </a:lnSpc>
              <a:spcAft>
                <a:spcPts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  <a:cs typeface="Arial" pitchFamily="34" charset="0"/>
              </a:rPr>
              <a:t>John Brown		    David Dowell</a:t>
            </a:r>
          </a:p>
          <a:p>
            <a:pPr>
              <a:lnSpc>
                <a:spcPts val="2600"/>
              </a:lnSpc>
              <a:defRPr/>
            </a:pP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  <a:cs typeface="Arial" pitchFamily="34" charset="0"/>
              </a:rPr>
              <a:t>Georg </a:t>
            </a:r>
            <a:r>
              <a:rPr lang="en-US" sz="2100" b="1" dirty="0" err="1">
                <a:solidFill>
                  <a:prstClr val="black"/>
                </a:solidFill>
                <a:latin typeface="Calibri"/>
                <a:ea typeface="ＭＳ Ｐゴシック" charset="-128"/>
                <a:cs typeface="Arial" pitchFamily="34" charset="0"/>
              </a:rPr>
              <a:t>Grell</a:t>
            </a: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  <a:cs typeface="Arial" pitchFamily="34" charset="0"/>
              </a:rPr>
              <a:t>		 </a:t>
            </a:r>
            <a:r>
              <a:rPr lang="en-US" sz="2100" b="1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Arial" pitchFamily="34" charset="0"/>
              </a:rPr>
              <a:t>   </a:t>
            </a:r>
            <a:r>
              <a:rPr lang="en-US" sz="2100" b="1" dirty="0" err="1" smtClean="0">
                <a:solidFill>
                  <a:prstClr val="black"/>
                </a:solidFill>
                <a:latin typeface="Calibri"/>
                <a:ea typeface="ＭＳ Ｐゴシック" charset="-128"/>
                <a:cs typeface="Arial" pitchFamily="34" charset="0"/>
              </a:rPr>
              <a:t>Jaymes</a:t>
            </a:r>
            <a:r>
              <a:rPr lang="en-US" sz="2100" b="1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Arial" pitchFamily="34" charset="0"/>
              </a:rPr>
              <a:t> Kenyon</a:t>
            </a:r>
          </a:p>
          <a:p>
            <a:pPr>
              <a:lnSpc>
                <a:spcPts val="2600"/>
              </a:lnSpc>
              <a:defRPr/>
            </a:pPr>
            <a:r>
              <a:rPr lang="en-US" sz="2100" b="1" dirty="0" err="1" smtClean="0">
                <a:solidFill>
                  <a:prstClr val="black"/>
                </a:solidFill>
                <a:ea typeface="MS PGothic" pitchFamily="34" charset="-128"/>
              </a:rPr>
              <a:t>Isidora</a:t>
            </a:r>
            <a:r>
              <a:rPr lang="en-US" sz="2100" b="1" dirty="0" smtClean="0">
                <a:solidFill>
                  <a:prstClr val="black"/>
                </a:solidFill>
                <a:ea typeface="MS PGothic" pitchFamily="34" charset="-128"/>
              </a:rPr>
              <a:t> </a:t>
            </a:r>
            <a:r>
              <a:rPr lang="en-US" sz="2100" b="1" dirty="0" err="1" smtClean="0">
                <a:solidFill>
                  <a:prstClr val="black"/>
                </a:solidFill>
                <a:ea typeface="MS PGothic" pitchFamily="34" charset="-128"/>
              </a:rPr>
              <a:t>Jankov</a:t>
            </a: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  <a:cs typeface="Arial" pitchFamily="34" charset="0"/>
              </a:rPr>
              <a:t>	</a:t>
            </a:r>
            <a:r>
              <a:rPr lang="en-US" sz="2100" b="1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Arial" pitchFamily="34" charset="0"/>
              </a:rPr>
              <a:t>    Bill </a:t>
            </a:r>
            <a:r>
              <a:rPr lang="en-US" sz="2100" b="1" dirty="0" err="1">
                <a:solidFill>
                  <a:prstClr val="black"/>
                </a:solidFill>
                <a:latin typeface="Calibri"/>
                <a:ea typeface="ＭＳ Ｐゴシック" charset="-128"/>
                <a:cs typeface="Arial" pitchFamily="34" charset="0"/>
              </a:rPr>
              <a:t>Moninger</a:t>
            </a: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  <a:cs typeface="Arial" pitchFamily="34" charset="0"/>
              </a:rPr>
              <a:t>	</a:t>
            </a:r>
            <a:r>
              <a:rPr lang="en-US" sz="2100" b="1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Arial" pitchFamily="34" charset="0"/>
              </a:rPr>
              <a:t>    </a:t>
            </a:r>
            <a:r>
              <a:rPr lang="en-US" sz="2100" b="1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Tracy Smith             Brian </a:t>
            </a: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Jamison</a:t>
            </a:r>
          </a:p>
          <a:p>
            <a:pPr defTabSz="457200" fontAlgn="auto">
              <a:lnSpc>
                <a:spcPts val="2600"/>
              </a:lnSpc>
              <a:spcAft>
                <a:spcPts val="0"/>
              </a:spcAft>
              <a:defRPr/>
            </a:pPr>
            <a:r>
              <a:rPr lang="en-US" sz="2100" b="1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Steven </a:t>
            </a:r>
            <a:r>
              <a:rPr lang="en-US" sz="2100" b="1" dirty="0" err="1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Peckham</a:t>
            </a: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	    Kevin </a:t>
            </a:r>
            <a:r>
              <a:rPr lang="en-US" sz="2100" b="1" dirty="0" err="1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Brundage</a:t>
            </a: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  </a:t>
            </a:r>
            <a:endParaRPr lang="en-US" sz="2100" b="1" dirty="0">
              <a:solidFill>
                <a:prstClr val="black"/>
              </a:solidFill>
              <a:latin typeface="Calibri"/>
              <a:ea typeface="MS PGothic" pitchFamily="34" charset="-128"/>
              <a:cs typeface="+mn-cs"/>
            </a:endParaRP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3962400" y="1765706"/>
            <a:ext cx="5181600" cy="5216812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0000"/>
                </a:solidFill>
                <a:latin typeface="Tahoma" charset="0"/>
                <a:ea typeface="MS PGothic" charset="0"/>
                <a:cs typeface="MS PGothic" charset="0"/>
              </a:rPr>
              <a:t>Rapid Refresh </a:t>
            </a:r>
            <a:r>
              <a:rPr lang="en-US" sz="2400" b="1" dirty="0" smtClean="0">
                <a:solidFill>
                  <a:srgbClr val="0000FF"/>
                </a:solidFill>
                <a:latin typeface="Tahoma" charset="0"/>
                <a:ea typeface="MS PGothic" charset="0"/>
                <a:cs typeface="MS PGothic" charset="0"/>
              </a:rPr>
              <a:t>version 3</a:t>
            </a:r>
          </a:p>
          <a:p>
            <a:pPr eaLnBrk="1" hangingPunct="1">
              <a:buSzPct val="120000"/>
            </a:pPr>
            <a:r>
              <a:rPr lang="en-US" sz="1900" b="1" dirty="0" smtClean="0">
                <a:latin typeface="Tahoma" charset="0"/>
                <a:ea typeface="MS PGothic" charset="0"/>
                <a:cs typeface="MS PGothic" charset="0"/>
              </a:rPr>
              <a:t>Scheduled implementation Q3 2015</a:t>
            </a:r>
          </a:p>
          <a:p>
            <a:pPr eaLnBrk="1" hangingPunct="1">
              <a:buSzPct val="120000"/>
            </a:pPr>
            <a:r>
              <a:rPr lang="en-US" sz="400" dirty="0" smtClean="0">
                <a:solidFill>
                  <a:srgbClr val="0000FF"/>
                </a:solidFill>
                <a:latin typeface="Tahoma" charset="0"/>
                <a:ea typeface="MS PGothic" charset="0"/>
                <a:cs typeface="MS PGothic" charset="0"/>
              </a:rPr>
              <a:t> </a:t>
            </a:r>
          </a:p>
          <a:p>
            <a:pPr eaLnBrk="1" hangingPunct="1">
              <a:buSzPct val="120000"/>
              <a:buFont typeface="Arial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ahoma" charset="0"/>
                <a:ea typeface="MS PGothic" charset="0"/>
                <a:cs typeface="MS PGothic" charset="0"/>
              </a:rPr>
              <a:t>Upgrades: </a:t>
            </a:r>
            <a:r>
              <a:rPr lang="en-US" b="1" dirty="0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Thompson aerosol-aware MP,</a:t>
            </a:r>
          </a:p>
          <a:p>
            <a:pPr eaLnBrk="1" hangingPunct="1">
              <a:buSzPct val="120000"/>
            </a:pPr>
            <a:r>
              <a:rPr lang="en-US" b="1" dirty="0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  G-F cum. </a:t>
            </a:r>
            <a:r>
              <a:rPr lang="en-US" b="1" dirty="0" err="1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param</a:t>
            </a:r>
            <a:r>
              <a:rPr lang="en-US" b="1" dirty="0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., MYNN PBL, RUC LSM,   </a:t>
            </a:r>
          </a:p>
          <a:p>
            <a:pPr eaLnBrk="1" hangingPunct="1">
              <a:buSzPct val="120000"/>
            </a:pPr>
            <a:r>
              <a:rPr lang="en-US" b="1" dirty="0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  sat. radiance BC, </a:t>
            </a:r>
            <a:r>
              <a:rPr lang="en-US" b="1" dirty="0" err="1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assim</a:t>
            </a:r>
            <a:r>
              <a:rPr lang="en-US" b="1" dirty="0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. </a:t>
            </a:r>
            <a:r>
              <a:rPr lang="en-US" b="1" dirty="0" err="1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mesonet</a:t>
            </a:r>
            <a:r>
              <a:rPr lang="en-US" b="1" dirty="0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, </a:t>
            </a:r>
            <a:r>
              <a:rPr lang="en-US" b="1" dirty="0" err="1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Vr</a:t>
            </a:r>
            <a:r>
              <a:rPr lang="en-US" b="1" dirty="0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, LTG </a:t>
            </a:r>
          </a:p>
          <a:p>
            <a:pPr eaLnBrk="1" hangingPunct="1">
              <a:buSzPct val="120000"/>
            </a:pPr>
            <a:r>
              <a:rPr lang="en-US" sz="800" b="1" dirty="0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 </a:t>
            </a:r>
          </a:p>
          <a:p>
            <a:pPr eaLnBrk="1" hangingPunct="1">
              <a:buSzPct val="120000"/>
              <a:buFont typeface="Arial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ahoma" charset="0"/>
                <a:ea typeface="MS PGothic" charset="0"/>
                <a:cs typeface="MS PGothic" charset="0"/>
              </a:rPr>
              <a:t>RAPv3 improvement over RAPv2 </a:t>
            </a:r>
          </a:p>
          <a:p>
            <a:pPr eaLnBrk="1" hangingPunct="1"/>
            <a:r>
              <a:rPr lang="en-US" b="1" dirty="0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  </a:t>
            </a:r>
            <a:r>
              <a:rPr lang="en-US" b="1" dirty="0" smtClean="0">
                <a:solidFill>
                  <a:srgbClr val="CC0099"/>
                </a:solidFill>
                <a:latin typeface="Tahoma" charset="0"/>
                <a:ea typeface="MS PGothic" charset="0"/>
                <a:cs typeface="MS PGothic" charset="0"/>
              </a:rPr>
              <a:t>Reduced warm season afternoon/evening </a:t>
            </a:r>
          </a:p>
          <a:p>
            <a:pPr eaLnBrk="1" hangingPunct="1"/>
            <a:r>
              <a:rPr lang="en-US" b="1" dirty="0" smtClean="0">
                <a:solidFill>
                  <a:srgbClr val="CC0099"/>
                </a:solidFill>
                <a:latin typeface="Tahoma" charset="0"/>
                <a:ea typeface="MS PGothic" charset="0"/>
                <a:cs typeface="MS PGothic" charset="0"/>
              </a:rPr>
              <a:t>  low-level warm/dry bias.  Improved  </a:t>
            </a:r>
          </a:p>
          <a:p>
            <a:pPr eaLnBrk="1" hangingPunct="1"/>
            <a:r>
              <a:rPr lang="en-US" b="1" dirty="0" smtClean="0">
                <a:solidFill>
                  <a:srgbClr val="CC0099"/>
                </a:solidFill>
                <a:latin typeface="Tahoma" charset="0"/>
                <a:ea typeface="MS PGothic" charset="0"/>
                <a:cs typeface="MS PGothic" charset="0"/>
              </a:rPr>
              <a:t>  upper-air / storm environmental fields</a:t>
            </a:r>
          </a:p>
          <a:p>
            <a:pPr eaLnBrk="1" hangingPunct="1"/>
            <a:endParaRPr lang="en-US" sz="800" dirty="0" smtClean="0">
              <a:solidFill>
                <a:srgbClr val="0000FF"/>
              </a:solidFill>
              <a:latin typeface="Tahoma" charset="0"/>
              <a:ea typeface="MS PGothic" charset="0"/>
              <a:cs typeface="MS PGothic" charset="0"/>
            </a:endParaRPr>
          </a:p>
          <a:p>
            <a:pPr eaLnBrk="1" hangingPunct="1">
              <a:buSzPct val="120000"/>
            </a:pPr>
            <a:r>
              <a:rPr lang="en-US" sz="2200" b="1" dirty="0" smtClean="0">
                <a:solidFill>
                  <a:srgbClr val="FF0000"/>
                </a:solidFill>
                <a:latin typeface="Tahoma" charset="0"/>
                <a:ea typeface="MS PGothic" charset="0"/>
                <a:cs typeface="MS PGothic" charset="0"/>
              </a:rPr>
              <a:t>High-Resolution Rapid Refresh</a:t>
            </a:r>
            <a:r>
              <a:rPr lang="en-US" sz="2200" b="1" dirty="0">
                <a:solidFill>
                  <a:srgbClr val="0000FF"/>
                </a:solidFill>
                <a:latin typeface="Tahoma" charset="0"/>
                <a:ea typeface="MS PGothic" charset="0"/>
                <a:cs typeface="MS PGothic" charset="0"/>
              </a:rPr>
              <a:t> </a:t>
            </a:r>
            <a:r>
              <a:rPr lang="en-US" sz="2200" b="1" dirty="0" smtClean="0">
                <a:solidFill>
                  <a:srgbClr val="0000FF"/>
                </a:solidFill>
                <a:latin typeface="Tahoma" charset="0"/>
                <a:ea typeface="MS PGothic" charset="0"/>
                <a:cs typeface="MS PGothic" charset="0"/>
              </a:rPr>
              <a:t>V2</a:t>
            </a:r>
          </a:p>
          <a:p>
            <a:pPr lvl="0" eaLnBrk="1" hangingPunct="1">
              <a:buSzPct val="120000"/>
            </a:pPr>
            <a:r>
              <a:rPr lang="en-US" sz="1900" b="1" dirty="0" smtClean="0">
                <a:solidFill>
                  <a:prstClr val="black"/>
                </a:solidFill>
                <a:latin typeface="Tahoma" charset="0"/>
                <a:ea typeface="MS PGothic" charset="0"/>
                <a:cs typeface="MS PGothic" charset="0"/>
              </a:rPr>
              <a:t>Scheduled implementation Q3 2015</a:t>
            </a:r>
            <a:endParaRPr lang="en-US" sz="2400" b="1" dirty="0" smtClean="0">
              <a:solidFill>
                <a:srgbClr val="FF0000"/>
              </a:solidFill>
              <a:latin typeface="Tahoma" charset="0"/>
              <a:ea typeface="MS PGothic" charset="0"/>
              <a:cs typeface="MS PGothic" charset="0"/>
            </a:endParaRPr>
          </a:p>
          <a:p>
            <a:pPr eaLnBrk="1" hangingPunct="1">
              <a:buClr>
                <a:srgbClr val="009900"/>
              </a:buClr>
              <a:buSzPct val="120000"/>
              <a:buFont typeface="Arial" charset="0"/>
              <a:buChar char="•"/>
            </a:pPr>
            <a:r>
              <a:rPr lang="en-US" sz="1900" b="1" dirty="0" smtClean="0">
                <a:solidFill>
                  <a:srgbClr val="CC0099"/>
                </a:solidFill>
                <a:latin typeface="Tahoma" charset="0"/>
                <a:ea typeface="MS PGothic" charset="0"/>
                <a:cs typeface="MS PGothic" charset="0"/>
              </a:rPr>
              <a:t> Improved PBL/LSM/cloud physics</a:t>
            </a:r>
          </a:p>
          <a:p>
            <a:pPr eaLnBrk="1" hangingPunct="1">
              <a:buClr>
                <a:srgbClr val="009900"/>
              </a:buClr>
              <a:buSzPct val="120000"/>
              <a:buFont typeface="Arial" charset="0"/>
              <a:buChar char="•"/>
            </a:pPr>
            <a:r>
              <a:rPr lang="en-US" sz="1900" b="1" dirty="0">
                <a:solidFill>
                  <a:srgbClr val="CC0099"/>
                </a:solidFill>
                <a:latin typeface="Tahoma" charset="0"/>
                <a:ea typeface="MS PGothic" charset="0"/>
                <a:cs typeface="MS PGothic" charset="0"/>
              </a:rPr>
              <a:t> </a:t>
            </a:r>
            <a:r>
              <a:rPr lang="en-US" sz="1900" b="1" dirty="0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Improved radar/PBL assimilation</a:t>
            </a:r>
            <a:r>
              <a:rPr lang="en-US" sz="1900" b="1" dirty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 </a:t>
            </a:r>
            <a:r>
              <a:rPr lang="en-US" sz="1900" b="1" dirty="0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– radial wind, lightning added</a:t>
            </a:r>
          </a:p>
          <a:p>
            <a:pPr eaLnBrk="1" hangingPunct="1">
              <a:buSzPct val="120000"/>
            </a:pPr>
            <a:endParaRPr lang="en-US" sz="400" b="1" dirty="0" smtClean="0">
              <a:solidFill>
                <a:srgbClr val="0000FF"/>
              </a:solidFill>
              <a:latin typeface="Tahoma" charset="0"/>
              <a:ea typeface="MS PGothic" charset="0"/>
              <a:cs typeface="MS PGothic" charset="0"/>
            </a:endParaRPr>
          </a:p>
          <a:p>
            <a:pPr eaLnBrk="1" hangingPunct="1">
              <a:buSzPct val="120000"/>
              <a:buFont typeface="Arial" charset="0"/>
              <a:buChar char="•"/>
            </a:pPr>
            <a:r>
              <a:rPr lang="en-US" sz="1900" b="1" dirty="0" smtClean="0">
                <a:solidFill>
                  <a:srgbClr val="CC0099"/>
                </a:solidFill>
                <a:latin typeface="Tahoma" charset="0"/>
                <a:ea typeface="MS PGothic" charset="0"/>
                <a:cs typeface="MS PGothic" charset="0"/>
              </a:rPr>
              <a:t>Improved storm forecasts from RAPv2/RAPv3 environment fields.</a:t>
            </a:r>
            <a:r>
              <a:rPr lang="en-US" sz="1900" dirty="0" smtClean="0">
                <a:solidFill>
                  <a:srgbClr val="CC0099"/>
                </a:solidFill>
                <a:latin typeface="Tahoma" charset="0"/>
                <a:ea typeface="MS PGothic" charset="0"/>
                <a:cs typeface="MS PGothic" charset="0"/>
              </a:rPr>
              <a:t> </a:t>
            </a:r>
            <a:endParaRPr lang="en-US" sz="1900" dirty="0">
              <a:solidFill>
                <a:srgbClr val="CC0099"/>
              </a:solidFill>
              <a:latin typeface="Tahoma" charset="0"/>
              <a:ea typeface="MS PGothic" charset="0"/>
              <a:cs typeface="MS PGothic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7084" y="5105400"/>
            <a:ext cx="346165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>
              <a:lnSpc>
                <a:spcPts val="22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NOAA NCEP</a:t>
            </a:r>
            <a:endParaRPr lang="en-US" sz="2000" b="1" dirty="0">
              <a:solidFill>
                <a:srgbClr val="FF0000"/>
              </a:solidFill>
              <a:latin typeface="+mj-lt"/>
              <a:ea typeface="+mj-ea"/>
              <a:cs typeface="Tahoma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50442" y="5410200"/>
            <a:ext cx="4267200" cy="914400"/>
          </a:xfrm>
          <a:prstGeom prst="rect">
            <a:avLst/>
          </a:prstGeom>
        </p:spPr>
        <p:txBody>
          <a:bodyPr anchor="ctr"/>
          <a:lstStyle/>
          <a:p>
            <a:pPr defTabSz="457200" fontAlgn="auto">
              <a:lnSpc>
                <a:spcPts val="2600"/>
              </a:lnSpc>
              <a:spcAft>
                <a:spcPts val="0"/>
              </a:spcAft>
              <a:defRPr/>
            </a:pPr>
            <a:r>
              <a:rPr lang="en-US" sz="2100" b="1" dirty="0">
                <a:latin typeface="Calibri"/>
                <a:ea typeface="MS PGothic" pitchFamily="34" charset="-128"/>
                <a:cs typeface="+mn-cs"/>
              </a:rPr>
              <a:t>Geoff Manikin 	    Geoff </a:t>
            </a:r>
            <a:r>
              <a:rPr lang="en-US" sz="2100" b="1" dirty="0" err="1" smtClean="0">
                <a:latin typeface="Calibri"/>
                <a:ea typeface="MS PGothic" pitchFamily="34" charset="-128"/>
                <a:cs typeface="+mn-cs"/>
              </a:rPr>
              <a:t>DiMego</a:t>
            </a:r>
            <a:r>
              <a:rPr lang="en-US" sz="2100" b="1" dirty="0" smtClean="0">
                <a:latin typeface="Calibri"/>
                <a:ea typeface="MS PGothic" pitchFamily="34" charset="-128"/>
                <a:cs typeface="+mn-cs"/>
              </a:rPr>
              <a:t> </a:t>
            </a:r>
            <a:endParaRPr lang="en-US" sz="2100" b="1" dirty="0">
              <a:latin typeface="Calibri"/>
              <a:ea typeface="MS PGothic" pitchFamily="34" charset="-128"/>
              <a:cs typeface="+mn-cs"/>
            </a:endParaRPr>
          </a:p>
          <a:p>
            <a:pPr defTabSz="457200" fontAlgn="auto">
              <a:lnSpc>
                <a:spcPts val="2600"/>
              </a:lnSpc>
              <a:spcAft>
                <a:spcPts val="0"/>
              </a:spcAft>
              <a:defRPr/>
            </a:pPr>
            <a:r>
              <a:rPr lang="en-US" sz="2100" b="1" dirty="0">
                <a:latin typeface="Calibri"/>
                <a:ea typeface="MS PGothic" pitchFamily="34" charset="-128"/>
                <a:cs typeface="+mn-cs"/>
              </a:rPr>
              <a:t>Becky </a:t>
            </a:r>
            <a:r>
              <a:rPr lang="en-US" sz="2100" b="1" dirty="0" smtClean="0">
                <a:latin typeface="Calibri"/>
                <a:ea typeface="MS PGothic" pitchFamily="34" charset="-128"/>
                <a:cs typeface="+mn-cs"/>
              </a:rPr>
              <a:t>Cosgrove	    </a:t>
            </a:r>
            <a:r>
              <a:rPr lang="en-US" sz="2100" b="1" dirty="0" smtClean="0">
                <a:latin typeface="Calibri"/>
                <a:ea typeface="MS PGothic" pitchFamily="34" charset="-128"/>
              </a:rPr>
              <a:t>NCO staff</a:t>
            </a:r>
            <a:endParaRPr lang="en-US" sz="2100" b="1" dirty="0">
              <a:solidFill>
                <a:prstClr val="black"/>
              </a:solidFill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96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Rectangle 32"/>
          <p:cNvSpPr>
            <a:spLocks noChangeArrowheads="1"/>
          </p:cNvSpPr>
          <p:nvPr/>
        </p:nvSpPr>
        <p:spPr bwMode="auto">
          <a:xfrm>
            <a:off x="-187325" y="788988"/>
            <a:ext cx="6985000" cy="285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628650" indent="-342900">
              <a:buClr>
                <a:srgbClr val="000000"/>
              </a:buCl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900" b="1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 marL="628650" indent="-342900">
              <a:lnSpc>
                <a:spcPts val="2500"/>
              </a:lnSpc>
              <a:buClr>
                <a:srgbClr val="000000"/>
              </a:buCl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0000FF"/>
                </a:solidFill>
                <a:ea typeface="MS PGothic" charset="0"/>
                <a:cs typeface="MS PGothic" charset="0"/>
              </a:rPr>
              <a:t>First implemented with RAPv2 / HRRR </a:t>
            </a:r>
            <a:r>
              <a:rPr lang="en-US" b="1" dirty="0" smtClean="0">
                <a:solidFill>
                  <a:srgbClr val="0000FF"/>
                </a:solidFill>
                <a:ea typeface="MS PGothic" charset="0"/>
                <a:cs typeface="MS PGothic" charset="0"/>
              </a:rPr>
              <a:t>2013 – </a:t>
            </a:r>
          </a:p>
          <a:p>
            <a:pPr marL="628650" indent="-342900">
              <a:lnSpc>
                <a:spcPts val="2500"/>
              </a:lnSpc>
              <a:buClr>
                <a:srgbClr val="000000"/>
              </a:buCl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FF0000"/>
                </a:solidFill>
                <a:ea typeface="MS PGothic" charset="0"/>
                <a:cs typeface="MS PGothic" charset="0"/>
              </a:rPr>
              <a:t>better </a:t>
            </a:r>
            <a:r>
              <a:rPr lang="en-US" b="1" dirty="0">
                <a:solidFill>
                  <a:srgbClr val="FF0000"/>
                </a:solidFill>
                <a:ea typeface="MS PGothic" charset="0"/>
                <a:cs typeface="MS PGothic" charset="0"/>
              </a:rPr>
              <a:t>convection, </a:t>
            </a:r>
            <a:r>
              <a:rPr lang="en-US" b="1" dirty="0" smtClean="0">
                <a:solidFill>
                  <a:srgbClr val="FF0000"/>
                </a:solidFill>
                <a:ea typeface="MS PGothic" charset="0"/>
                <a:cs typeface="MS PGothic" charset="0"/>
              </a:rPr>
              <a:t>wind </a:t>
            </a:r>
            <a:r>
              <a:rPr lang="en-US" b="1" dirty="0">
                <a:solidFill>
                  <a:srgbClr val="FF0000"/>
                </a:solidFill>
                <a:ea typeface="MS PGothic" charset="0"/>
                <a:cs typeface="MS PGothic" charset="0"/>
              </a:rPr>
              <a:t>forecasts</a:t>
            </a:r>
          </a:p>
          <a:p>
            <a:pPr marL="628650" indent="-342900">
              <a:buClr>
                <a:srgbClr val="000000"/>
              </a:buCl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800" b="1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 marL="628650" indent="-342900">
              <a:lnSpc>
                <a:spcPts val="2500"/>
              </a:lnSpc>
              <a:buClr>
                <a:srgbClr val="000000"/>
              </a:buCl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000000"/>
                </a:solidFill>
                <a:ea typeface="MS PGothic" charset="0"/>
                <a:cs typeface="MS PGothic" charset="0"/>
              </a:rPr>
              <a:t>Improved </a:t>
            </a:r>
            <a:r>
              <a:rPr lang="en-US" b="1" dirty="0">
                <a:solidFill>
                  <a:srgbClr val="FF0000"/>
                </a:solidFill>
                <a:ea typeface="MS PGothic" charset="0"/>
                <a:cs typeface="MS PGothic" charset="0"/>
              </a:rPr>
              <a:t>mixing length formulations </a:t>
            </a:r>
            <a:r>
              <a:rPr lang="en-US" b="1" dirty="0">
                <a:solidFill>
                  <a:srgbClr val="000000"/>
                </a:solidFill>
                <a:ea typeface="MS PGothic" charset="0"/>
                <a:cs typeface="MS PGothic" charset="0"/>
              </a:rPr>
              <a:t>to </a:t>
            </a:r>
          </a:p>
          <a:p>
            <a:pPr marL="628650" indent="-342900">
              <a:lnSpc>
                <a:spcPts val="2500"/>
              </a:lnSpc>
              <a:buClr>
                <a:srgbClr val="000000"/>
              </a:buCl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000000"/>
                </a:solidFill>
                <a:ea typeface="MS PGothic" charset="0"/>
                <a:cs typeface="MS PGothic" charset="0"/>
              </a:rPr>
              <a:t>flexibly change behavior across the stability spectrum</a:t>
            </a:r>
            <a:endParaRPr lang="en-US" b="1" dirty="0">
              <a:solidFill>
                <a:srgbClr val="0000FF"/>
              </a:solidFill>
              <a:ea typeface="MS PGothic" charset="0"/>
              <a:cs typeface="MS PGothic" charset="0"/>
            </a:endParaRPr>
          </a:p>
          <a:p>
            <a:pPr marL="628650" indent="-342900">
              <a:buClr>
                <a:srgbClr val="000000"/>
              </a:buCl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800" b="1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 marL="628650" indent="-342900">
              <a:lnSpc>
                <a:spcPts val="2500"/>
              </a:lnSpc>
              <a:buClr>
                <a:srgbClr val="000000"/>
              </a:buCl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000000"/>
                </a:solidFill>
                <a:ea typeface="MS PGothic" charset="0"/>
                <a:cs typeface="MS PGothic" charset="0"/>
              </a:rPr>
              <a:t>Improved </a:t>
            </a:r>
            <a:r>
              <a:rPr lang="en-US" b="1" dirty="0">
                <a:solidFill>
                  <a:srgbClr val="FF0000"/>
                </a:solidFill>
                <a:ea typeface="MS PGothic" charset="0"/>
                <a:cs typeface="MS PGothic" charset="0"/>
              </a:rPr>
              <a:t>surface layer scheme </a:t>
            </a:r>
            <a:r>
              <a:rPr lang="en-US" b="1" dirty="0" smtClean="0">
                <a:solidFill>
                  <a:srgbClr val="FF0000"/>
                </a:solidFill>
                <a:ea typeface="MS PGothic" charset="0"/>
                <a:cs typeface="MS PGothic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(customization to PBL )</a:t>
            </a:r>
            <a:endParaRPr lang="en-US" sz="900" b="1" dirty="0">
              <a:solidFill>
                <a:srgbClr val="0000FF"/>
              </a:solidFill>
              <a:ea typeface="MS PGothic" charset="0"/>
              <a:cs typeface="MS PGothic" charset="0"/>
            </a:endParaRPr>
          </a:p>
          <a:p>
            <a:pPr marL="628650" indent="-342900">
              <a:buClr>
                <a:srgbClr val="000000"/>
              </a:buCl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900" b="1" dirty="0">
              <a:solidFill>
                <a:srgbClr val="0000FF"/>
              </a:solidFill>
              <a:ea typeface="MS PGothic" charset="0"/>
              <a:cs typeface="MS PGothic" charset="0"/>
            </a:endParaRPr>
          </a:p>
          <a:p>
            <a:pPr marL="628650" indent="-342900">
              <a:lnSpc>
                <a:spcPts val="2500"/>
              </a:lnSpc>
              <a:buClr>
                <a:srgbClr val="000000"/>
              </a:buCl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0000FF"/>
                </a:solidFill>
                <a:ea typeface="MS PGothic" charset="0"/>
                <a:cs typeface="MS PGothic" charset="0"/>
              </a:rPr>
              <a:t>Further enhancements </a:t>
            </a:r>
            <a:r>
              <a:rPr lang="en-US" b="1" dirty="0">
                <a:solidFill>
                  <a:srgbClr val="0000FF"/>
                </a:solidFill>
                <a:ea typeface="MS PGothic" charset="0"/>
                <a:cs typeface="MS PGothic" charset="0"/>
              </a:rPr>
              <a:t>for </a:t>
            </a:r>
            <a:r>
              <a:rPr lang="en-US" b="1" dirty="0">
                <a:solidFill>
                  <a:srgbClr val="000000"/>
                </a:solidFill>
                <a:ea typeface="MS PGothic" charset="0"/>
                <a:cs typeface="MS PGothic" charset="0"/>
              </a:rPr>
              <a:t>RAP v3 / </a:t>
            </a:r>
            <a:r>
              <a:rPr lang="en-US" b="1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HRRR v2</a:t>
            </a:r>
            <a:r>
              <a:rPr lang="en-US" b="1" dirty="0" smtClean="0">
                <a:solidFill>
                  <a:srgbClr val="0000FF"/>
                </a:solidFill>
                <a:ea typeface="MS PGothic" charset="0"/>
                <a:cs typeface="MS PGothic" charset="0"/>
              </a:rPr>
              <a:t> </a:t>
            </a:r>
            <a:r>
              <a:rPr lang="en-US" b="1" dirty="0">
                <a:solidFill>
                  <a:srgbClr val="000000"/>
                </a:solidFill>
                <a:ea typeface="MS PGothic" charset="0"/>
                <a:cs typeface="MS PGothic" charset="0"/>
              </a:rPr>
              <a:t>--</a:t>
            </a:r>
            <a:r>
              <a:rPr lang="en-US" b="1" dirty="0">
                <a:solidFill>
                  <a:srgbClr val="0000FF"/>
                </a:solidFill>
                <a:ea typeface="MS PGothic" charset="0"/>
                <a:cs typeface="MS PGothic" charset="0"/>
              </a:rPr>
              <a:t>  </a:t>
            </a:r>
            <a:r>
              <a:rPr lang="en-US" b="1" dirty="0">
                <a:solidFill>
                  <a:srgbClr val="FF0000"/>
                </a:solidFill>
                <a:ea typeface="MS PGothic" charset="0"/>
                <a:cs typeface="MS PGothic" charset="0"/>
              </a:rPr>
              <a:t>cloud mixing, </a:t>
            </a:r>
          </a:p>
          <a:p>
            <a:pPr marL="628650" indent="-342900">
              <a:lnSpc>
                <a:spcPts val="2500"/>
              </a:lnSpc>
              <a:buClr>
                <a:srgbClr val="000000"/>
              </a:buCl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FF0000"/>
                </a:solidFill>
                <a:ea typeface="MS PGothic" charset="0"/>
                <a:cs typeface="MS PGothic" charset="0"/>
              </a:rPr>
              <a:t>refined closure constants, coupling to different shallow cu schemes </a:t>
            </a:r>
          </a:p>
        </p:txBody>
      </p:sp>
      <p:pic>
        <p:nvPicPr>
          <p:cNvPr id="276482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3" name="Picture 5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44"/>
          <p:cNvSpPr>
            <a:spLocks noChangeArrowheads="1"/>
          </p:cNvSpPr>
          <p:nvPr/>
        </p:nvSpPr>
        <p:spPr bwMode="auto">
          <a:xfrm>
            <a:off x="209550" y="15875"/>
            <a:ext cx="9082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99"/>
                </a:solidFill>
                <a:latin typeface="Arial Black" charset="0"/>
                <a:cs typeface="Arial Black" charset="0"/>
                <a:sym typeface="Wingdings" pitchFamily="2" charset="2"/>
              </a:rPr>
              <a:t>RAP / HRRR use of </a:t>
            </a:r>
            <a:r>
              <a:rPr lang="en-US" sz="3200" b="1" dirty="0">
                <a:solidFill>
                  <a:srgbClr val="FF0000"/>
                </a:solidFill>
                <a:latin typeface="Arial Black" charset="0"/>
                <a:cs typeface="Arial Black" charset="0"/>
              </a:rPr>
              <a:t>MYNN PBL scheme 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76486" name="Picture 45" descr="Screen Shot 2014-02-26 at 1.59.33 PM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1"/>
          <a:stretch>
            <a:fillRect/>
          </a:stretch>
        </p:blipFill>
        <p:spPr bwMode="auto">
          <a:xfrm>
            <a:off x="4511675" y="3883025"/>
            <a:ext cx="399097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15"/>
          <p:cNvSpPr txBox="1">
            <a:spLocks noChangeArrowheads="1"/>
          </p:cNvSpPr>
          <p:nvPr/>
        </p:nvSpPr>
        <p:spPr bwMode="auto">
          <a:xfrm>
            <a:off x="4692650" y="6211888"/>
            <a:ext cx="4283075" cy="247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00  02  04 06  08 10 12 14  16  18 20 22 00 UTC   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4867275" y="5835650"/>
            <a:ext cx="3454400" cy="14288"/>
          </a:xfrm>
          <a:prstGeom prst="line">
            <a:avLst/>
          </a:prstGeom>
          <a:ln w="63500">
            <a:solidFill>
              <a:schemeClr val="accent6">
                <a:lumMod val="75000"/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797675" y="3716338"/>
            <a:ext cx="1676400" cy="554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b="1" dirty="0">
                <a:solidFill>
                  <a:srgbClr val="00B050"/>
                </a:solidFill>
                <a:latin typeface="Arial Black" pitchFamily="34" charset="0"/>
              </a:rPr>
              <a:t>Wind speed bias (m/s)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49875" y="4035425"/>
            <a:ext cx="10969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Arial Black" pitchFamily="34" charset="0"/>
              </a:rPr>
              <a:t>RAPv1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502275" y="4549775"/>
            <a:ext cx="10969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CC"/>
                </a:solidFill>
                <a:latin typeface="Arial Black" pitchFamily="34" charset="0"/>
              </a:rPr>
              <a:t>RAPv2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624513" y="5026025"/>
            <a:ext cx="109696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Arial Black" pitchFamily="34" charset="0"/>
              </a:rPr>
              <a:t>RAPv3</a:t>
            </a: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4464050" y="6383338"/>
            <a:ext cx="4102100" cy="355600"/>
            <a:chOff x="-62310" y="3657600"/>
            <a:chExt cx="4100910" cy="356036"/>
          </a:xfrm>
        </p:grpSpPr>
        <p:sp>
          <p:nvSpPr>
            <p:cNvPr id="276509" name="Text Box 4"/>
            <p:cNvSpPr txBox="1">
              <a:spLocks noChangeArrowheads="1"/>
            </p:cNvSpPr>
            <p:nvPr/>
          </p:nvSpPr>
          <p:spPr bwMode="auto">
            <a:xfrm>
              <a:off x="918197" y="3675082"/>
              <a:ext cx="84119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latin typeface="Arial Black" charset="0"/>
                  <a:ea typeface="MS PGothic" charset="0"/>
                  <a:cs typeface="MS PGothic" charset="0"/>
                </a:rPr>
                <a:t>Night</a:t>
              </a:r>
            </a:p>
          </p:txBody>
        </p:sp>
        <p:sp>
          <p:nvSpPr>
            <p:cNvPr id="276510" name="Text Box 4"/>
            <p:cNvSpPr txBox="1">
              <a:spLocks noChangeArrowheads="1"/>
            </p:cNvSpPr>
            <p:nvPr/>
          </p:nvSpPr>
          <p:spPr bwMode="auto">
            <a:xfrm>
              <a:off x="2715245" y="3675082"/>
              <a:ext cx="132335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FF9900"/>
                  </a:solidFill>
                  <a:latin typeface="Arial Black" charset="0"/>
                  <a:ea typeface="MS PGothic" charset="0"/>
                  <a:cs typeface="MS PGothic" charset="0"/>
                </a:rPr>
                <a:t>Afternoon</a:t>
              </a:r>
            </a:p>
          </p:txBody>
        </p:sp>
        <p:sp>
          <p:nvSpPr>
            <p:cNvPr id="276511" name="Text Box 4"/>
            <p:cNvSpPr txBox="1">
              <a:spLocks noChangeArrowheads="1"/>
            </p:cNvSpPr>
            <p:nvPr/>
          </p:nvSpPr>
          <p:spPr bwMode="auto">
            <a:xfrm>
              <a:off x="1649391" y="3671760"/>
              <a:ext cx="132335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FF0000"/>
                  </a:solidFill>
                  <a:latin typeface="Arial Black" charset="0"/>
                  <a:ea typeface="MS PGothic" charset="0"/>
                  <a:cs typeface="MS PGothic" charset="0"/>
                </a:rPr>
                <a:t>Morning</a:t>
              </a:r>
            </a:p>
          </p:txBody>
        </p:sp>
        <p:sp>
          <p:nvSpPr>
            <p:cNvPr id="276512" name="Text Box 4"/>
            <p:cNvSpPr txBox="1">
              <a:spLocks noChangeArrowheads="1"/>
            </p:cNvSpPr>
            <p:nvPr/>
          </p:nvSpPr>
          <p:spPr bwMode="auto">
            <a:xfrm>
              <a:off x="-62310" y="3657600"/>
              <a:ext cx="112761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984807"/>
                  </a:solidFill>
                  <a:latin typeface="Arial Black" charset="0"/>
                  <a:ea typeface="MS PGothic" charset="0"/>
                  <a:cs typeface="MS PGothic" charset="0"/>
                </a:rPr>
                <a:t>Evening</a:t>
              </a:r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149225" y="3867150"/>
            <a:ext cx="4497388" cy="2854325"/>
            <a:chOff x="-14143" y="3785989"/>
            <a:chExt cx="4497975" cy="2854246"/>
          </a:xfrm>
        </p:grpSpPr>
        <p:pic>
          <p:nvPicPr>
            <p:cNvPr id="276495" name="Picture 33" descr="Screen Shot 2014-02-26 at 2.00.21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2" t="15286" b="13757"/>
            <a:stretch>
              <a:fillRect/>
            </a:stretch>
          </p:blipFill>
          <p:spPr bwMode="auto">
            <a:xfrm>
              <a:off x="62057" y="3785989"/>
              <a:ext cx="4073205" cy="2389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496" name="Picture 34" descr="Screen Shot 2014-02-26 at 2.00.21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86" r="89844"/>
            <a:stretch>
              <a:fillRect/>
            </a:stretch>
          </p:blipFill>
          <p:spPr bwMode="auto">
            <a:xfrm>
              <a:off x="-14143" y="3786960"/>
              <a:ext cx="429292" cy="285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5"/>
            <p:cNvGrpSpPr>
              <a:grpSpLocks/>
            </p:cNvGrpSpPr>
            <p:nvPr/>
          </p:nvGrpSpPr>
          <p:grpSpPr bwMode="auto">
            <a:xfrm>
              <a:off x="-14143" y="6277101"/>
              <a:ext cx="4100910" cy="356036"/>
              <a:chOff x="-62310" y="3657600"/>
              <a:chExt cx="4100910" cy="356036"/>
            </a:xfrm>
          </p:grpSpPr>
          <p:sp>
            <p:nvSpPr>
              <p:cNvPr id="276505" name="Text Box 4"/>
              <p:cNvSpPr txBox="1">
                <a:spLocks noChangeArrowheads="1"/>
              </p:cNvSpPr>
              <p:nvPr/>
            </p:nvSpPr>
            <p:spPr bwMode="auto">
              <a:xfrm>
                <a:off x="918197" y="3675082"/>
                <a:ext cx="841191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 b="1">
                    <a:solidFill>
                      <a:srgbClr val="000000"/>
                    </a:solidFill>
                    <a:latin typeface="Arial Black" charset="0"/>
                    <a:ea typeface="MS PGothic" charset="0"/>
                    <a:cs typeface="MS PGothic" charset="0"/>
                  </a:rPr>
                  <a:t>Night</a:t>
                </a:r>
              </a:p>
            </p:txBody>
          </p:sp>
          <p:sp>
            <p:nvSpPr>
              <p:cNvPr id="276506" name="Text Box 4"/>
              <p:cNvSpPr txBox="1">
                <a:spLocks noChangeArrowheads="1"/>
              </p:cNvSpPr>
              <p:nvPr/>
            </p:nvSpPr>
            <p:spPr bwMode="auto">
              <a:xfrm>
                <a:off x="2715245" y="3675082"/>
                <a:ext cx="132335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 b="1">
                    <a:solidFill>
                      <a:srgbClr val="FF9900"/>
                    </a:solidFill>
                    <a:latin typeface="Arial Black" charset="0"/>
                    <a:ea typeface="MS PGothic" charset="0"/>
                    <a:cs typeface="MS PGothic" charset="0"/>
                  </a:rPr>
                  <a:t>Afternoon</a:t>
                </a:r>
              </a:p>
            </p:txBody>
          </p:sp>
          <p:sp>
            <p:nvSpPr>
              <p:cNvPr id="276507" name="Text Box 4"/>
              <p:cNvSpPr txBox="1">
                <a:spLocks noChangeArrowheads="1"/>
              </p:cNvSpPr>
              <p:nvPr/>
            </p:nvSpPr>
            <p:spPr bwMode="auto">
              <a:xfrm>
                <a:off x="1649391" y="3671760"/>
                <a:ext cx="132335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 b="1">
                    <a:solidFill>
                      <a:srgbClr val="FF0000"/>
                    </a:solidFill>
                    <a:latin typeface="Arial Black" charset="0"/>
                    <a:ea typeface="MS PGothic" charset="0"/>
                    <a:cs typeface="MS PGothic" charset="0"/>
                  </a:rPr>
                  <a:t>Morning</a:t>
                </a:r>
              </a:p>
            </p:txBody>
          </p:sp>
          <p:sp>
            <p:nvSpPr>
              <p:cNvPr id="276508" name="Text Box 4"/>
              <p:cNvSpPr txBox="1">
                <a:spLocks noChangeArrowheads="1"/>
              </p:cNvSpPr>
              <p:nvPr/>
            </p:nvSpPr>
            <p:spPr bwMode="auto">
              <a:xfrm>
                <a:off x="-62310" y="3657600"/>
                <a:ext cx="1127613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 b="1">
                    <a:solidFill>
                      <a:srgbClr val="984807"/>
                    </a:solidFill>
                    <a:latin typeface="Arial Black" charset="0"/>
                    <a:ea typeface="MS PGothic" charset="0"/>
                    <a:cs typeface="MS PGothic" charset="0"/>
                  </a:rPr>
                  <a:t>Evening</a:t>
                </a:r>
              </a:p>
            </p:txBody>
          </p:sp>
        </p:grpSp>
        <p:pic>
          <p:nvPicPr>
            <p:cNvPr id="276498" name="Picture 40" descr="Screen Shot 2014-02-26 at 2.00.21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7" t="83308" b="10699"/>
            <a:stretch>
              <a:fillRect/>
            </a:stretch>
          </p:blipFill>
          <p:spPr bwMode="auto">
            <a:xfrm>
              <a:off x="366857" y="6023537"/>
              <a:ext cx="3765272" cy="201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2546829" y="4835298"/>
              <a:ext cx="1097105" cy="40003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Black" pitchFamily="34" charset="0"/>
                </a:rPr>
                <a:t>RAPv1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71747" y="3787577"/>
              <a:ext cx="1748066" cy="787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lnSpc>
                  <a:spcPts val="1800"/>
                </a:lnSpc>
                <a:defRPr/>
              </a:pPr>
              <a:r>
                <a:rPr lang="en-US" b="1" dirty="0">
                  <a:solidFill>
                    <a:srgbClr val="00B050"/>
                  </a:solidFill>
                  <a:latin typeface="Arial Black" pitchFamily="34" charset="0"/>
                </a:rPr>
                <a:t>RMS wind</a:t>
              </a:r>
            </a:p>
            <a:p>
              <a:pPr algn="ctr">
                <a:lnSpc>
                  <a:spcPts val="1800"/>
                </a:lnSpc>
                <a:defRPr/>
              </a:pPr>
              <a:r>
                <a:rPr lang="en-US" b="1" dirty="0">
                  <a:solidFill>
                    <a:srgbClr val="00B050"/>
                  </a:solidFill>
                  <a:latin typeface="Arial Black" pitchFamily="34" charset="0"/>
                </a:rPr>
                <a:t>vector </a:t>
              </a:r>
            </a:p>
            <a:p>
              <a:pPr algn="ctr">
                <a:lnSpc>
                  <a:spcPts val="1800"/>
                </a:lnSpc>
                <a:defRPr/>
              </a:pPr>
              <a:r>
                <a:rPr lang="en-US" b="1" dirty="0">
                  <a:solidFill>
                    <a:srgbClr val="00B050"/>
                  </a:solidFill>
                  <a:latin typeface="Arial Black" pitchFamily="34" charset="0"/>
                </a:rPr>
                <a:t>error (m/s)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500785" y="5159139"/>
              <a:ext cx="1097106" cy="40003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0000CC"/>
                  </a:solidFill>
                  <a:latin typeface="Arial Black" pitchFamily="34" charset="0"/>
                </a:rPr>
                <a:t>RAPv2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470619" y="5463931"/>
              <a:ext cx="1097105" cy="40003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rial Black" pitchFamily="34" charset="0"/>
                </a:rPr>
                <a:t>RAPv3</a:t>
              </a:r>
            </a:p>
          </p:txBody>
        </p:sp>
        <p:pic>
          <p:nvPicPr>
            <p:cNvPr id="276503" name="Picture 57" descr="Screen Shot 2014-02-26 at 2.00.21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7" t="83308" b="10699"/>
            <a:stretch>
              <a:fillRect/>
            </a:stretch>
          </p:blipFill>
          <p:spPr bwMode="auto">
            <a:xfrm>
              <a:off x="364671" y="6030762"/>
              <a:ext cx="3765272" cy="201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TextBox 15"/>
            <p:cNvSpPr txBox="1">
              <a:spLocks noChangeArrowheads="1"/>
            </p:cNvSpPr>
            <p:nvPr/>
          </p:nvSpPr>
          <p:spPr bwMode="auto">
            <a:xfrm>
              <a:off x="200198" y="6106850"/>
              <a:ext cx="4283634" cy="2476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1200"/>
                </a:lnSpc>
                <a:spcBef>
                  <a:spcPts val="600"/>
                </a:spcBef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Arial Black" pitchFamily="34" charset="0"/>
                  <a:cs typeface="Arial" pitchFamily="34" charset="0"/>
                </a:rPr>
                <a:t>00  02  04 06  08 10 12 14  16  18 20 22 00 UTC   </a:t>
              </a:r>
            </a:p>
          </p:txBody>
        </p:sp>
      </p:grpSp>
      <p:pic>
        <p:nvPicPr>
          <p:cNvPr id="3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8" r="28180"/>
          <a:stretch>
            <a:fillRect/>
          </a:stretch>
        </p:blipFill>
        <p:spPr bwMode="auto">
          <a:xfrm>
            <a:off x="7297039" y="971906"/>
            <a:ext cx="1747839" cy="187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1"/>
          <p:cNvSpPr txBox="1">
            <a:spLocks noChangeArrowheads="1"/>
          </p:cNvSpPr>
          <p:nvPr/>
        </p:nvSpPr>
        <p:spPr bwMode="auto">
          <a:xfrm>
            <a:off x="7486339" y="715956"/>
            <a:ext cx="17916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i="1" dirty="0">
                <a:solidFill>
                  <a:prstClr val="black"/>
                </a:solidFill>
                <a:latin typeface="+mn-lt"/>
              </a:rPr>
              <a:t>MYNN-modified</a:t>
            </a:r>
          </a:p>
        </p:txBody>
      </p:sp>
      <p:pic>
        <p:nvPicPr>
          <p:cNvPr id="39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8" r="28180"/>
          <a:stretch>
            <a:fillRect/>
          </a:stretch>
        </p:blipFill>
        <p:spPr bwMode="auto">
          <a:xfrm>
            <a:off x="5575288" y="974045"/>
            <a:ext cx="1747839" cy="187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1"/>
          <p:cNvSpPr txBox="1">
            <a:spLocks noChangeArrowheads="1"/>
          </p:cNvSpPr>
          <p:nvPr/>
        </p:nvSpPr>
        <p:spPr bwMode="auto">
          <a:xfrm>
            <a:off x="5683481" y="715956"/>
            <a:ext cx="17916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i="1" dirty="0" smtClean="0">
                <a:solidFill>
                  <a:prstClr val="black"/>
                </a:solidFill>
                <a:latin typeface="+mn-lt"/>
              </a:rPr>
              <a:t>MYJ</a:t>
            </a:r>
            <a:endParaRPr lang="en-US" sz="1600" b="1" i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41" name="TextBox 31"/>
          <p:cNvSpPr txBox="1">
            <a:spLocks noChangeArrowheads="1"/>
          </p:cNvSpPr>
          <p:nvPr/>
        </p:nvSpPr>
        <p:spPr bwMode="auto">
          <a:xfrm>
            <a:off x="6682424" y="2684033"/>
            <a:ext cx="17916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i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TKE (color bars)</a:t>
            </a:r>
            <a:endParaRPr lang="en-US" sz="1600" b="1" i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2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rucvgmdl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2637" r="9418" b="7200"/>
          <a:stretch/>
        </p:blipFill>
        <p:spPr bwMode="auto">
          <a:xfrm>
            <a:off x="0" y="836793"/>
            <a:ext cx="4210431" cy="436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58"/>
          <p:cNvSpPr>
            <a:spLocks noChangeArrowheads="1"/>
          </p:cNvSpPr>
          <p:nvPr/>
        </p:nvSpPr>
        <p:spPr bwMode="auto">
          <a:xfrm>
            <a:off x="2097" y="5265716"/>
            <a:ext cx="5604224" cy="92333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Thinner soil 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layer in energy / moisture budgets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Potential 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 increased 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near-surface diurnal 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cycle 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Reduced 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warm 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bias at night, cold bias in day</a:t>
            </a: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444"/>
          <p:cNvSpPr>
            <a:spLocks noChangeArrowheads="1"/>
          </p:cNvSpPr>
          <p:nvPr/>
        </p:nvSpPr>
        <p:spPr bwMode="auto">
          <a:xfrm>
            <a:off x="62057" y="15661"/>
            <a:ext cx="9081943" cy="58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4" rIns="91408" bIns="45704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99"/>
                </a:solidFill>
                <a:latin typeface="Arial Black" charset="0"/>
                <a:cs typeface="Arial Black" charset="0"/>
              </a:rPr>
              <a:t>Updates to RUC Land Surface Model</a:t>
            </a:r>
            <a:endParaRPr lang="en-US" sz="3200" b="1" dirty="0">
              <a:solidFill>
                <a:srgbClr val="000099"/>
              </a:solidFill>
              <a:latin typeface="Arial Black" charset="0"/>
              <a:cs typeface="Arial Black" charset="0"/>
            </a:endParaRPr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414561" y="2283185"/>
            <a:ext cx="3860800" cy="4206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SzPct val="120000"/>
            </a:pPr>
            <a:endParaRPr lang="en-US" sz="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120000"/>
              <a:buFont typeface="Arial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Increased 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roughness Z</a:t>
            </a:r>
            <a:r>
              <a:rPr lang="en-US" b="1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for forests, cropland, 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urban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SzPct val="120000"/>
            </a:pPr>
            <a:endParaRPr lang="en-US" sz="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120000"/>
              <a:buFont typeface="Arial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New formulation 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compute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effective roughness length Z</a:t>
            </a:r>
            <a:r>
              <a:rPr lang="en-US" b="1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0eff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the grid box (exponential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SzPct val="120000"/>
            </a:pPr>
            <a:endParaRPr lang="en-US" sz="6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 smtClean="0">
                <a:solidFill>
                  <a:srgbClr val="CC00CC"/>
                </a:solidFill>
                <a:latin typeface="Arial Black" pitchFamily="34" charset="0"/>
                <a:cs typeface="Arial" pitchFamily="34" charset="0"/>
              </a:rPr>
              <a:t>=======================</a:t>
            </a:r>
          </a:p>
          <a:p>
            <a:pPr marL="285750" indent="-285750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b="1" dirty="0" smtClean="0">
                <a:solidFill>
                  <a:srgbClr val="CC00CC"/>
                </a:solidFill>
                <a:latin typeface="Arial Black" pitchFamily="34" charset="0"/>
                <a:cs typeface="Arial" pitchFamily="34" charset="0"/>
              </a:rPr>
              <a:t>	Version 3 (partial list)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SzPct val="120000"/>
            </a:pPr>
            <a:endParaRPr lang="en-US" sz="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120000"/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Seasonal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variations 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en-US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 MODIS cropland 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category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SzPct val="120000"/>
            </a:pPr>
            <a:endParaRPr lang="en-US" sz="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120000"/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Seasonal variations of LAI 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based on the 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current vegetation fraction 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variability of this parameter </a:t>
            </a:r>
            <a:endParaRPr lang="en-US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for 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different vegetation types</a:t>
            </a:r>
          </a:p>
        </p:txBody>
      </p:sp>
      <p:sp>
        <p:nvSpPr>
          <p:cNvPr id="35" name="TextBox 119"/>
          <p:cNvSpPr txBox="1">
            <a:spLocks noChangeArrowheads="1"/>
          </p:cNvSpPr>
          <p:nvPr/>
        </p:nvSpPr>
        <p:spPr bwMode="auto">
          <a:xfrm>
            <a:off x="4195894" y="2646003"/>
            <a:ext cx="633413" cy="2554545"/>
          </a:xfrm>
          <a:prstGeom prst="rect">
            <a:avLst/>
          </a:prstGeom>
          <a:solidFill>
            <a:srgbClr val="AED0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900" b="1" dirty="0">
                <a:solidFill>
                  <a:prstClr val="black"/>
                </a:solidFill>
                <a:latin typeface="Arial Black" charset="0"/>
                <a:cs typeface="Arial Black" charset="0"/>
              </a:rPr>
              <a:t>OLD</a:t>
            </a:r>
          </a:p>
          <a:p>
            <a:r>
              <a:rPr lang="en-US" sz="900" b="1" dirty="0">
                <a:solidFill>
                  <a:prstClr val="black"/>
                </a:solidFill>
                <a:latin typeface="Arial Black" charset="0"/>
                <a:cs typeface="Arial Black" charset="0"/>
              </a:rPr>
              <a:t>~ 8 m</a:t>
            </a:r>
          </a:p>
          <a:p>
            <a:endParaRPr lang="en-US" sz="900" b="1" dirty="0">
              <a:solidFill>
                <a:prstClr val="black"/>
              </a:solidFill>
              <a:latin typeface="Arial Black" charset="0"/>
              <a:cs typeface="Arial Black" charset="0"/>
            </a:endParaRPr>
          </a:p>
          <a:p>
            <a:endParaRPr lang="en-US" sz="900" b="1" dirty="0">
              <a:solidFill>
                <a:prstClr val="black"/>
              </a:solidFill>
              <a:latin typeface="Arial Black" charset="0"/>
              <a:cs typeface="Arial Black" charset="0"/>
            </a:endParaRPr>
          </a:p>
          <a:p>
            <a:endParaRPr lang="en-US" sz="900" b="1" dirty="0">
              <a:solidFill>
                <a:prstClr val="black"/>
              </a:solidFill>
              <a:latin typeface="Arial Black" charset="0"/>
              <a:cs typeface="Arial Black" charset="0"/>
            </a:endParaRPr>
          </a:p>
          <a:p>
            <a:endParaRPr lang="en-US" sz="900" b="1" dirty="0">
              <a:solidFill>
                <a:prstClr val="black"/>
              </a:solidFill>
              <a:latin typeface="Arial Black" charset="0"/>
              <a:cs typeface="Arial Black" charset="0"/>
            </a:endParaRPr>
          </a:p>
          <a:p>
            <a:endParaRPr lang="en-US" sz="900" b="1" dirty="0">
              <a:solidFill>
                <a:prstClr val="black"/>
              </a:solidFill>
              <a:latin typeface="Arial Black" charset="0"/>
              <a:cs typeface="Arial Black" charset="0"/>
            </a:endParaRPr>
          </a:p>
          <a:p>
            <a:r>
              <a:rPr lang="en-US" sz="900" b="1" dirty="0">
                <a:solidFill>
                  <a:prstClr val="black"/>
                </a:solidFill>
                <a:latin typeface="Arial Black" charset="0"/>
                <a:cs typeface="Arial Black" charset="0"/>
              </a:rPr>
              <a:t>0 (cm)</a:t>
            </a:r>
          </a:p>
          <a:p>
            <a:endParaRPr lang="en-US" sz="800" b="1" dirty="0" smtClean="0">
              <a:solidFill>
                <a:prstClr val="black"/>
              </a:solidFill>
              <a:latin typeface="Arial Black" charset="0"/>
              <a:cs typeface="Arial Black" charset="0"/>
            </a:endParaRPr>
          </a:p>
          <a:p>
            <a:endParaRPr lang="en-US" sz="800" b="1" dirty="0">
              <a:solidFill>
                <a:prstClr val="black"/>
              </a:solidFill>
              <a:latin typeface="Arial Black" charset="0"/>
              <a:cs typeface="Arial Black" charset="0"/>
            </a:endParaRPr>
          </a:p>
          <a:p>
            <a:r>
              <a:rPr lang="en-US" sz="900" b="1" dirty="0">
                <a:solidFill>
                  <a:prstClr val="black"/>
                </a:solidFill>
                <a:latin typeface="Arial Black" charset="0"/>
                <a:cs typeface="Arial Black" charset="0"/>
              </a:rPr>
              <a:t>5 </a:t>
            </a:r>
          </a:p>
          <a:p>
            <a:endParaRPr lang="en-US" sz="900" b="1" dirty="0">
              <a:solidFill>
                <a:prstClr val="black"/>
              </a:solidFill>
              <a:latin typeface="Arial Black" charset="0"/>
              <a:cs typeface="Arial Black" charset="0"/>
            </a:endParaRPr>
          </a:p>
          <a:p>
            <a:r>
              <a:rPr lang="en-US" sz="900" b="1" dirty="0">
                <a:solidFill>
                  <a:prstClr val="black"/>
                </a:solidFill>
                <a:latin typeface="Arial Black" charset="0"/>
                <a:cs typeface="Arial Black" charset="0"/>
              </a:rPr>
              <a:t>20</a:t>
            </a:r>
          </a:p>
          <a:p>
            <a:endParaRPr lang="en-US" sz="900" b="1" dirty="0">
              <a:solidFill>
                <a:prstClr val="black"/>
              </a:solidFill>
              <a:latin typeface="Arial Black" charset="0"/>
              <a:cs typeface="Arial Black" charset="0"/>
            </a:endParaRPr>
          </a:p>
          <a:p>
            <a:r>
              <a:rPr lang="en-US" sz="900" b="1" dirty="0" smtClean="0">
                <a:solidFill>
                  <a:prstClr val="black"/>
                </a:solidFill>
                <a:latin typeface="Arial Black" charset="0"/>
                <a:cs typeface="Arial Black" charset="0"/>
              </a:rPr>
              <a:t>40</a:t>
            </a:r>
            <a:endParaRPr lang="en-US" sz="900" b="1" dirty="0">
              <a:solidFill>
                <a:prstClr val="black"/>
              </a:solidFill>
              <a:latin typeface="Arial Black" charset="0"/>
              <a:cs typeface="Arial Black" charset="0"/>
            </a:endParaRPr>
          </a:p>
          <a:p>
            <a:endParaRPr lang="en-US" sz="900" b="1" dirty="0">
              <a:solidFill>
                <a:prstClr val="black"/>
              </a:solidFill>
              <a:latin typeface="Arial Black" charset="0"/>
              <a:cs typeface="Arial Black" charset="0"/>
            </a:endParaRPr>
          </a:p>
          <a:p>
            <a:r>
              <a:rPr lang="en-US" sz="900" b="1" dirty="0">
                <a:solidFill>
                  <a:prstClr val="black"/>
                </a:solidFill>
                <a:latin typeface="Arial Black" charset="0"/>
                <a:cs typeface="Arial Black" charset="0"/>
              </a:rPr>
              <a:t>160</a:t>
            </a:r>
          </a:p>
          <a:p>
            <a:r>
              <a:rPr lang="en-US" sz="900" b="1" dirty="0">
                <a:solidFill>
                  <a:prstClr val="black"/>
                </a:solidFill>
                <a:latin typeface="Arial Black" charset="0"/>
                <a:cs typeface="Arial Black" charset="0"/>
              </a:rPr>
              <a:t>300</a:t>
            </a:r>
            <a:endParaRPr lang="en-US" sz="900" dirty="0">
              <a:solidFill>
                <a:prstClr val="black"/>
              </a:solidFill>
              <a:latin typeface="Arial Black" charset="0"/>
              <a:cs typeface="Arial Black" charset="0"/>
            </a:endParaRPr>
          </a:p>
        </p:txBody>
      </p:sp>
      <p:sp>
        <p:nvSpPr>
          <p:cNvPr id="36" name="TextBox 120"/>
          <p:cNvSpPr txBox="1">
            <a:spLocks noChangeArrowheads="1"/>
          </p:cNvSpPr>
          <p:nvPr/>
        </p:nvSpPr>
        <p:spPr bwMode="auto">
          <a:xfrm>
            <a:off x="4753395" y="2646003"/>
            <a:ext cx="633413" cy="2553507"/>
          </a:xfrm>
          <a:prstGeom prst="rect">
            <a:avLst/>
          </a:prstGeom>
          <a:solidFill>
            <a:srgbClr val="AED0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900" b="1" dirty="0">
                <a:solidFill>
                  <a:srgbClr val="0000FF"/>
                </a:solidFill>
                <a:latin typeface="Arial Black" charset="0"/>
                <a:cs typeface="Arial Black" charset="0"/>
              </a:rPr>
              <a:t>NEW</a:t>
            </a:r>
          </a:p>
          <a:p>
            <a:r>
              <a:rPr lang="en-US" sz="900" b="1" dirty="0">
                <a:solidFill>
                  <a:srgbClr val="0000FF"/>
                </a:solidFill>
                <a:latin typeface="Arial Black" charset="0"/>
                <a:cs typeface="Arial Black" charset="0"/>
              </a:rPr>
              <a:t>~ 8 m</a:t>
            </a:r>
          </a:p>
          <a:p>
            <a:endParaRPr lang="en-US" sz="900" b="1" dirty="0">
              <a:solidFill>
                <a:srgbClr val="0000FF"/>
              </a:solidFill>
              <a:latin typeface="Arial Black" charset="0"/>
              <a:cs typeface="Arial Black" charset="0"/>
            </a:endParaRPr>
          </a:p>
          <a:p>
            <a:endParaRPr lang="en-US" sz="900" b="1" dirty="0">
              <a:solidFill>
                <a:srgbClr val="0000FF"/>
              </a:solidFill>
              <a:latin typeface="Arial Black" charset="0"/>
              <a:cs typeface="Arial Black" charset="0"/>
            </a:endParaRPr>
          </a:p>
          <a:p>
            <a:endParaRPr lang="en-US" sz="900" b="1" dirty="0">
              <a:solidFill>
                <a:srgbClr val="0000FF"/>
              </a:solidFill>
              <a:latin typeface="Arial Black" charset="0"/>
              <a:cs typeface="Arial Black" charset="0"/>
            </a:endParaRPr>
          </a:p>
          <a:p>
            <a:endParaRPr lang="en-US" sz="900" b="1" dirty="0">
              <a:solidFill>
                <a:srgbClr val="0000FF"/>
              </a:solidFill>
              <a:latin typeface="Arial Black" charset="0"/>
              <a:cs typeface="Arial Black" charset="0"/>
            </a:endParaRPr>
          </a:p>
          <a:p>
            <a:endParaRPr lang="en-US" sz="900" b="1" dirty="0">
              <a:solidFill>
                <a:srgbClr val="0000FF"/>
              </a:solidFill>
              <a:latin typeface="Arial Black" charset="0"/>
              <a:cs typeface="Arial Black" charset="0"/>
            </a:endParaRPr>
          </a:p>
          <a:p>
            <a:r>
              <a:rPr lang="en-US" sz="900" b="1" dirty="0">
                <a:solidFill>
                  <a:srgbClr val="0000FF"/>
                </a:solidFill>
                <a:latin typeface="Arial Black" charset="0"/>
                <a:cs typeface="Arial Black" charset="0"/>
              </a:rPr>
              <a:t>0 (cm)</a:t>
            </a:r>
          </a:p>
          <a:p>
            <a:r>
              <a:rPr lang="en-US" sz="900" b="1" dirty="0">
                <a:solidFill>
                  <a:srgbClr val="0000FF"/>
                </a:solidFill>
                <a:latin typeface="Arial Black" charset="0"/>
                <a:cs typeface="Arial Black" charset="0"/>
              </a:rPr>
              <a:t>1</a:t>
            </a:r>
          </a:p>
          <a:p>
            <a:r>
              <a:rPr lang="en-US" sz="900" b="1" dirty="0">
                <a:solidFill>
                  <a:srgbClr val="0000FF"/>
                </a:solidFill>
                <a:latin typeface="Arial Black" charset="0"/>
                <a:cs typeface="Arial Black" charset="0"/>
              </a:rPr>
              <a:t>4 </a:t>
            </a:r>
          </a:p>
          <a:p>
            <a:endParaRPr lang="en-US" sz="800" b="1" dirty="0">
              <a:solidFill>
                <a:srgbClr val="0000FF"/>
              </a:solidFill>
              <a:latin typeface="Arial Black" charset="0"/>
              <a:cs typeface="Arial Black" charset="0"/>
            </a:endParaRPr>
          </a:p>
          <a:p>
            <a:r>
              <a:rPr lang="en-US" sz="900" b="1" dirty="0">
                <a:solidFill>
                  <a:srgbClr val="0000FF"/>
                </a:solidFill>
                <a:latin typeface="Arial Black" charset="0"/>
                <a:cs typeface="Arial Black" charset="0"/>
              </a:rPr>
              <a:t>10</a:t>
            </a:r>
          </a:p>
          <a:p>
            <a:endParaRPr lang="en-US" sz="900" b="1" dirty="0">
              <a:solidFill>
                <a:srgbClr val="0000FF"/>
              </a:solidFill>
              <a:latin typeface="Arial Black" charset="0"/>
              <a:cs typeface="Arial Black" charset="0"/>
            </a:endParaRPr>
          </a:p>
          <a:p>
            <a:r>
              <a:rPr lang="en-US" sz="900" b="1" dirty="0" smtClean="0">
                <a:solidFill>
                  <a:srgbClr val="0000FF"/>
                </a:solidFill>
                <a:latin typeface="Arial Black" charset="0"/>
                <a:cs typeface="Arial Black" charset="0"/>
              </a:rPr>
              <a:t>30</a:t>
            </a:r>
            <a:endParaRPr lang="en-US" sz="900" b="1" dirty="0">
              <a:solidFill>
                <a:srgbClr val="0000FF"/>
              </a:solidFill>
              <a:latin typeface="Arial Black" charset="0"/>
              <a:cs typeface="Arial Black" charset="0"/>
            </a:endParaRPr>
          </a:p>
          <a:p>
            <a:r>
              <a:rPr lang="en-US" sz="900" b="1" dirty="0">
                <a:solidFill>
                  <a:srgbClr val="0000FF"/>
                </a:solidFill>
                <a:latin typeface="Arial Black" charset="0"/>
                <a:cs typeface="Arial Black" charset="0"/>
              </a:rPr>
              <a:t>60</a:t>
            </a:r>
          </a:p>
          <a:p>
            <a:r>
              <a:rPr lang="en-US" sz="900" b="1" dirty="0">
                <a:solidFill>
                  <a:srgbClr val="0000FF"/>
                </a:solidFill>
                <a:latin typeface="Arial Black" charset="0"/>
                <a:cs typeface="Arial Black" charset="0"/>
              </a:rPr>
              <a:t>100</a:t>
            </a:r>
          </a:p>
          <a:p>
            <a:r>
              <a:rPr lang="en-US" sz="900" b="1" dirty="0">
                <a:solidFill>
                  <a:srgbClr val="0000FF"/>
                </a:solidFill>
                <a:latin typeface="Arial Black" charset="0"/>
                <a:cs typeface="Arial Black" charset="0"/>
              </a:rPr>
              <a:t>160</a:t>
            </a:r>
          </a:p>
          <a:p>
            <a:r>
              <a:rPr lang="en-US" sz="900" b="1" dirty="0">
                <a:solidFill>
                  <a:srgbClr val="0000FF"/>
                </a:solidFill>
                <a:latin typeface="Arial Black" charset="0"/>
                <a:cs typeface="Arial Black" charset="0"/>
              </a:rPr>
              <a:t>300</a:t>
            </a:r>
          </a:p>
        </p:txBody>
      </p:sp>
      <p:sp>
        <p:nvSpPr>
          <p:cNvPr id="46" name="Rectangle 444"/>
          <p:cNvSpPr>
            <a:spLocks noChangeArrowheads="1"/>
          </p:cNvSpPr>
          <p:nvPr/>
        </p:nvSpPr>
        <p:spPr bwMode="auto">
          <a:xfrm>
            <a:off x="4280032" y="937002"/>
            <a:ext cx="4871906" cy="64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4" rIns="91408" bIns="45704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Arial Black" charset="0"/>
                <a:cs typeface="Arial Black" charset="0"/>
              </a:rPr>
              <a:t>RAP improvements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800" b="1" dirty="0" smtClean="0">
              <a:solidFill>
                <a:srgbClr val="FF0000"/>
              </a:solidFill>
              <a:latin typeface="Arial Black" charset="0"/>
              <a:cs typeface="Arial Black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241189" y="1713399"/>
            <a:ext cx="4571781" cy="697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Increased </a:t>
            </a:r>
            <a:r>
              <a:rPr lang="en-US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number of levels </a:t>
            </a:r>
            <a:endParaRPr lang="en-US" b="1" dirty="0" smtClean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  <a:p>
            <a:pPr marL="285750" indent="-285750" defTabSz="9144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120000"/>
            </a:pPr>
            <a:r>
              <a:rPr lang="en-US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in soil domain </a:t>
            </a:r>
            <a:r>
              <a:rPr lang="en-US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– </a:t>
            </a:r>
            <a:r>
              <a:rPr lang="en-US" b="1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9 </a:t>
            </a: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levels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SzPct val="120000"/>
            </a:pPr>
            <a:endParaRPr lang="en-US" sz="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32373" y="1381645"/>
            <a:ext cx="1371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C00CC"/>
                </a:solidFill>
                <a:latin typeface="Arial Black" pitchFamily="34" charset="0"/>
                <a:cs typeface="Arial" pitchFamily="34" charset="0"/>
              </a:rPr>
              <a:t>Version 2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21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57200" y="80963"/>
            <a:ext cx="8229600" cy="576262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80963"/>
            <a:ext cx="8229600" cy="576262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pic>
        <p:nvPicPr>
          <p:cNvPr id="286725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7" name="Picture 1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47" y="1084728"/>
            <a:ext cx="915193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b="1" dirty="0" err="1">
                <a:solidFill>
                  <a:srgbClr val="0000FF"/>
                </a:solidFill>
                <a:latin typeface="Helvetica"/>
                <a:cs typeface="Helvetica"/>
              </a:rPr>
              <a:t>Grell−</a:t>
            </a:r>
            <a:r>
              <a:rPr lang="en-US" sz="20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Freitas</a:t>
            </a:r>
            <a:r>
              <a:rPr lang="en-US" sz="2000" b="1" dirty="0" smtClean="0">
                <a:solidFill>
                  <a:srgbClr val="0000FF"/>
                </a:solidFill>
                <a:latin typeface="Helvetica"/>
                <a:cs typeface="Helvetica"/>
              </a:rPr>
              <a:t> “</a:t>
            </a:r>
            <a:r>
              <a:rPr lang="en-US" sz="2000" b="1" dirty="0">
                <a:solidFill>
                  <a:srgbClr val="0000FF"/>
                </a:solidFill>
                <a:latin typeface="Helvetica"/>
                <a:cs typeface="Helvetica"/>
              </a:rPr>
              <a:t>scale-aware” shallow </a:t>
            </a:r>
            <a:r>
              <a:rPr lang="en-US" sz="2000" b="1" dirty="0" smtClean="0">
                <a:solidFill>
                  <a:srgbClr val="0000FF"/>
                </a:solidFill>
                <a:latin typeface="Helvetica"/>
                <a:cs typeface="Helvetica"/>
              </a:rPr>
              <a:t>cumulus </a:t>
            </a: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(</a:t>
            </a:r>
            <a:r>
              <a:rPr lang="en-US" sz="2000" b="1" dirty="0" err="1" smtClean="0">
                <a:solidFill>
                  <a:prstClr val="black"/>
                </a:solidFill>
                <a:latin typeface="Helvetica"/>
                <a:cs typeface="Helvetica"/>
              </a:rPr>
              <a:t>subgrid</a:t>
            </a: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-scale</a:t>
            </a: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)</a:t>
            </a:r>
            <a:endParaRPr lang="en-US" sz="2000" dirty="0">
              <a:solidFill>
                <a:prstClr val="black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Accounts for </a:t>
            </a:r>
            <a:r>
              <a:rPr lang="en-US" sz="2000" b="1" dirty="0" smtClean="0">
                <a:solidFill>
                  <a:srgbClr val="0000FF"/>
                </a:solidFill>
                <a:latin typeface="Helvetica"/>
                <a:cs typeface="Helvetica"/>
              </a:rPr>
              <a:t>nonlocal</a:t>
            </a: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 mixing of heat &amp; water vapor from condensed (non-precipitating) subgrid plumes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“Scale-aware” mass flux scheme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P</a:t>
            </a: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roduces </a:t>
            </a: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subgrid</a:t>
            </a: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 cloud water &amp; ice   </a:t>
            </a:r>
          </a:p>
          <a:p>
            <a:pPr marL="742950" lvl="1" indent="-285750"/>
            <a:r>
              <a:rPr lang="en-US" sz="2000" dirty="0" smtClean="0">
                <a:solidFill>
                  <a:prstClr val="black"/>
                </a:solidFill>
                <a:latin typeface="Helvetica"/>
                <a:ea typeface="Wingdings"/>
                <a:cs typeface="Helvetica"/>
                <a:sym typeface="Wingdings"/>
              </a:rPr>
              <a:t>			</a:t>
            </a:r>
            <a:r>
              <a:rPr lang="en-US" sz="2000" dirty="0" smtClean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  <a:sym typeface="Wingdings"/>
              </a:rPr>
              <a:t>	</a:t>
            </a:r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  <a:sym typeface="Wingdings"/>
              </a:rPr>
              <a:t>coupled to radiation</a:t>
            </a:r>
          </a:p>
          <a:p>
            <a:pPr marL="742950" lvl="1" indent="-285750">
              <a:buFont typeface="Arial"/>
              <a:buChar char="•"/>
            </a:pPr>
            <a:endParaRPr lang="en-US" sz="1000" b="1" dirty="0">
              <a:solidFill>
                <a:srgbClr val="0000FF"/>
              </a:solidFill>
              <a:latin typeface="Helvetica"/>
              <a:cs typeface="Helvetica"/>
              <a:sym typeface="Wingdings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b="1" dirty="0" smtClean="0">
                <a:solidFill>
                  <a:srgbClr val="0000FF"/>
                </a:solidFill>
                <a:latin typeface="Helvetica"/>
                <a:cs typeface="Helvetica"/>
              </a:rPr>
              <a:t>MYNN boundary-layer cloud fraction </a:t>
            </a: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(</a:t>
            </a:r>
            <a:r>
              <a:rPr lang="en-US" sz="2000" b="1" dirty="0" err="1" smtClean="0">
                <a:solidFill>
                  <a:prstClr val="black"/>
                </a:solidFill>
                <a:latin typeface="Helvetica"/>
                <a:cs typeface="Helvetica"/>
              </a:rPr>
              <a:t>subgrid</a:t>
            </a:r>
            <a:r>
              <a:rPr lang="en-US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-scale</a:t>
            </a: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)</a:t>
            </a:r>
            <a:endParaRPr lang="en-US" sz="2000" b="1" dirty="0">
              <a:solidFill>
                <a:prstClr val="black"/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Function of local and PBL-mean RH, surface heat flux, resolution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Activates in absence 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of </a:t>
            </a: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resolved / parameterized 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cloud </a:t>
            </a: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fraction in column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Helvetica"/>
                <a:cs typeface="Helvetica"/>
              </a:rPr>
              <a:t>Diagnoses </a:t>
            </a:r>
            <a:r>
              <a:rPr lang="en-US" sz="2000" b="1" dirty="0" err="1">
                <a:solidFill>
                  <a:prstClr val="black"/>
                </a:solidFill>
                <a:latin typeface="Helvetica"/>
                <a:cs typeface="Helvetica"/>
              </a:rPr>
              <a:t>subgrid</a:t>
            </a:r>
            <a:r>
              <a:rPr lang="en-US" sz="2000" dirty="0">
                <a:solidFill>
                  <a:prstClr val="black"/>
                </a:solidFill>
                <a:latin typeface="Helvetica"/>
                <a:cs typeface="Helvetica"/>
              </a:rPr>
              <a:t> cloud water &amp; ice</a:t>
            </a:r>
            <a:r>
              <a:rPr lang="en-US" sz="20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endParaRPr lang="en-US" sz="2000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742950" lvl="1" indent="-285750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	(specifically for radiation coupling)</a:t>
            </a:r>
          </a:p>
          <a:p>
            <a:pPr lvl="1"/>
            <a:endParaRPr lang="en-US" sz="2000" dirty="0" smtClean="0">
              <a:solidFill>
                <a:srgbClr val="FF0000"/>
              </a:solidFill>
              <a:latin typeface="Helvetica"/>
              <a:cs typeface="Helvetica"/>
              <a:sym typeface="Wingdings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000" b="1" dirty="0" smtClean="0">
                <a:solidFill>
                  <a:srgbClr val="0000FF"/>
                </a:solidFill>
                <a:latin typeface="Helvetica"/>
                <a:cs typeface="Helvetica"/>
              </a:rPr>
              <a:t>RUC-LSM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b="1" dirty="0" smtClean="0">
                <a:solidFill>
                  <a:srgbClr val="CC00CC"/>
                </a:solidFill>
                <a:latin typeface="Helvetica"/>
                <a:cs typeface="Helvetica"/>
              </a:rPr>
              <a:t>Reduced wilting points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b="1" dirty="0" smtClean="0">
                <a:solidFill>
                  <a:srgbClr val="CC00CC"/>
                </a:solidFill>
                <a:latin typeface="Helvetica"/>
                <a:cs typeface="Helvetica"/>
              </a:rPr>
              <a:t>Maintain cropland at wilting point </a:t>
            </a:r>
          </a:p>
        </p:txBody>
      </p:sp>
      <p:pic>
        <p:nvPicPr>
          <p:cNvPr id="9" name="Picture 8" descr="Screen Shot 2014-11-02 at 10.22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202" y="4249271"/>
            <a:ext cx="3256598" cy="2024539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286726" name="Text Box 2"/>
          <p:cNvSpPr txBox="1">
            <a:spLocks noChangeArrowheads="1"/>
          </p:cNvSpPr>
          <p:nvPr/>
        </p:nvSpPr>
        <p:spPr bwMode="auto">
          <a:xfrm>
            <a:off x="126612" y="12645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0090"/>
                </a:solidFill>
                <a:latin typeface="Arial Black" pitchFamily="34" charset="0"/>
                <a:cs typeface="Helvetica"/>
              </a:rPr>
              <a:t>Physics updates to reduce warm / dry bias</a:t>
            </a:r>
            <a:endParaRPr lang="en-US" sz="2800" b="1" dirty="0">
              <a:solidFill>
                <a:srgbClr val="000090"/>
              </a:solidFill>
              <a:latin typeface="Arial Black" pitchFamily="34" charset="0"/>
              <a:cs typeface="Helvetic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27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41066" y="2410648"/>
            <a:ext cx="20743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  <a:latin typeface="Arial Black" pitchFamily="34" charset="0"/>
              </a:rPr>
              <a:t>8 Aug.2014</a:t>
            </a:r>
          </a:p>
          <a:p>
            <a:r>
              <a:rPr lang="en-US" sz="2000" b="1" dirty="0" smtClean="0">
                <a:solidFill>
                  <a:prstClr val="black"/>
                </a:solidFill>
              </a:rPr>
              <a:t>Reduced </a:t>
            </a:r>
          </a:p>
          <a:p>
            <a:r>
              <a:rPr lang="en-US" sz="2000" b="1" dirty="0" smtClean="0">
                <a:solidFill>
                  <a:prstClr val="black"/>
                </a:solidFill>
              </a:rPr>
              <a:t>wilting point</a:t>
            </a:r>
          </a:p>
          <a:p>
            <a:endParaRPr lang="en-US" sz="2000" b="1" dirty="0" smtClean="0">
              <a:solidFill>
                <a:prstClr val="black"/>
              </a:solidFill>
            </a:endParaRPr>
          </a:p>
          <a:p>
            <a:r>
              <a:rPr lang="en-US" sz="2000" b="1" dirty="0" smtClean="0">
                <a:solidFill>
                  <a:srgbClr val="CC00CC"/>
                </a:solidFill>
                <a:latin typeface="Arial Black" pitchFamily="34" charset="0"/>
              </a:rPr>
              <a:t>13 Aug. 2014 </a:t>
            </a:r>
            <a:r>
              <a:rPr lang="en-US" sz="2000" b="1" dirty="0" smtClean="0">
                <a:solidFill>
                  <a:prstClr val="black"/>
                </a:solidFill>
              </a:rPr>
              <a:t>Change for cropland soil moisture</a:t>
            </a:r>
          </a:p>
          <a:p>
            <a:endParaRPr lang="en-US" sz="2000" b="1" dirty="0" smtClean="0">
              <a:solidFill>
                <a:prstClr val="black"/>
              </a:solidFill>
            </a:endParaRPr>
          </a:p>
          <a:p>
            <a:r>
              <a:rPr lang="en-US" sz="2000" b="1" dirty="0" smtClean="0">
                <a:solidFill>
                  <a:srgbClr val="CC00CC"/>
                </a:solidFill>
                <a:latin typeface="Arial Black" pitchFamily="34" charset="0"/>
              </a:rPr>
              <a:t>15 Aug. 2014 </a:t>
            </a:r>
          </a:p>
          <a:p>
            <a:r>
              <a:rPr lang="en-US" sz="2000" b="1" dirty="0" smtClean="0">
                <a:solidFill>
                  <a:prstClr val="black"/>
                </a:solidFill>
              </a:rPr>
              <a:t>Q2 diagnostics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8" name="Picture 10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-1588" y="731838"/>
            <a:ext cx="9144001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3399"/>
                </a:solidFill>
                <a:latin typeface="Arial Black" charset="0"/>
              </a:rPr>
              <a:t>Testing RAP</a:t>
            </a:r>
            <a:r>
              <a:rPr lang="en-US" sz="3200" b="1" dirty="0" smtClean="0">
                <a:solidFill>
                  <a:srgbClr val="FF0000"/>
                </a:solidFill>
                <a:latin typeface="Arial Black" charset="0"/>
              </a:rPr>
              <a:t>v3</a:t>
            </a:r>
            <a:r>
              <a:rPr lang="en-US" sz="3200" b="1" dirty="0" smtClean="0">
                <a:solidFill>
                  <a:srgbClr val="003399"/>
                </a:solidFill>
                <a:latin typeface="Arial Black" charset="0"/>
              </a:rPr>
              <a:t> LSM Changes</a:t>
            </a:r>
            <a:endParaRPr lang="en-US" sz="3200" b="1" dirty="0">
              <a:solidFill>
                <a:srgbClr val="003399"/>
              </a:solidFill>
              <a:latin typeface="Arial Black" charset="0"/>
            </a:endParaRPr>
          </a:p>
        </p:txBody>
      </p:sp>
      <p:pic>
        <p:nvPicPr>
          <p:cNvPr id="19" name="Picture 18" descr="DewPt_bias_6h_TS.gif"/>
          <p:cNvPicPr>
            <a:picLocks/>
          </p:cNvPicPr>
          <p:nvPr/>
        </p:nvPicPr>
        <p:blipFill>
          <a:blip r:embed="rId4"/>
          <a:srcRect t="15592" b="8910"/>
          <a:stretch>
            <a:fillRect/>
          </a:stretch>
        </p:blipFill>
        <p:spPr>
          <a:xfrm>
            <a:off x="200286" y="3952392"/>
            <a:ext cx="6446520" cy="2324545"/>
          </a:xfrm>
          <a:prstGeom prst="rect">
            <a:avLst/>
          </a:prstGeom>
        </p:spPr>
      </p:pic>
      <p:pic>
        <p:nvPicPr>
          <p:cNvPr id="20" name="Picture 19" descr="Temp_bias_6h_TS.gif"/>
          <p:cNvPicPr>
            <a:picLocks/>
          </p:cNvPicPr>
          <p:nvPr/>
        </p:nvPicPr>
        <p:blipFill>
          <a:blip r:embed="rId5"/>
          <a:srcRect t="11241" b="6745"/>
          <a:stretch>
            <a:fillRect/>
          </a:stretch>
        </p:blipFill>
        <p:spPr>
          <a:xfrm>
            <a:off x="213359" y="1022636"/>
            <a:ext cx="6297930" cy="2501740"/>
          </a:xfrm>
          <a:prstGeom prst="rect">
            <a:avLst/>
          </a:prstGeom>
        </p:spPr>
      </p:pic>
      <p:pic>
        <p:nvPicPr>
          <p:cNvPr id="21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23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24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25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13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44672" y="1044311"/>
            <a:ext cx="2866490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ts val="2800"/>
              </a:lnSpc>
            </a:pP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NCEP  RAPv2</a:t>
            </a:r>
          </a:p>
          <a:p>
            <a:pPr defTabSz="914400">
              <a:lnSpc>
                <a:spcPts val="2800"/>
              </a:lnSpc>
            </a:pPr>
            <a:r>
              <a:rPr lang="en-US" sz="2400" dirty="0" smtClean="0">
                <a:solidFill>
                  <a:srgbClr val="0000CC"/>
                </a:solidFill>
                <a:latin typeface="Arial Black" pitchFamily="34" charset="0"/>
              </a:rPr>
              <a:t>GSD test RAPv3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304800" y="2808515"/>
            <a:ext cx="6007734" cy="0"/>
          </a:xfrm>
          <a:prstGeom prst="line">
            <a:avLst/>
          </a:prstGeom>
          <a:ln w="88900">
            <a:solidFill>
              <a:schemeClr val="accent6">
                <a:lumMod val="75000"/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45497" y="4336869"/>
            <a:ext cx="6099175" cy="0"/>
          </a:xfrm>
          <a:prstGeom prst="line">
            <a:avLst/>
          </a:prstGeom>
          <a:ln w="88900">
            <a:solidFill>
              <a:srgbClr val="339933">
                <a:alpha val="6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46907" y="885118"/>
            <a:ext cx="3150326" cy="335989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Temperature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 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bias (K)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20780" y="3615817"/>
            <a:ext cx="2760620" cy="335989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itchFamily="34" charset="0"/>
              </a:rPr>
              <a:t>Dewpoint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itchFamily="34" charset="0"/>
              </a:rPr>
              <a:t> 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itchFamily="34" charset="0"/>
              </a:rPr>
              <a:t>bias (k)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5400000">
            <a:off x="-246020" y="2529858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 Black"/>
                <a:cs typeface="Arial Black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Warm </a:t>
            </a:r>
            <a:r>
              <a:rPr lang="en-US" b="1" dirty="0" smtClean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Arial Black"/>
                <a:cs typeface="Arial Black"/>
              </a:rPr>
              <a:t>Cold </a:t>
            </a:r>
          </a:p>
        </p:txBody>
      </p:sp>
      <p:sp>
        <p:nvSpPr>
          <p:cNvPr id="40" name="TextBox 39"/>
          <p:cNvSpPr txBox="1"/>
          <p:nvPr/>
        </p:nvSpPr>
        <p:spPr>
          <a:xfrm rot="5400000">
            <a:off x="-276488" y="4116305"/>
            <a:ext cx="175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Black"/>
                <a:cs typeface="Arial Black"/>
              </a:rPr>
              <a:t> Moist </a:t>
            </a:r>
            <a:r>
              <a:rPr lang="en-US" b="1" dirty="0" smtClean="0">
                <a:solidFill>
                  <a:srgbClr val="008000"/>
                </a:solidFill>
                <a:latin typeface="Arial Black"/>
                <a:cs typeface="Arial Black"/>
                <a:sym typeface="Wingdings"/>
              </a:rPr>
              <a:t> </a:t>
            </a:r>
            <a:r>
              <a:rPr lang="en-US" b="1" dirty="0" smtClean="0">
                <a:solidFill>
                  <a:srgbClr val="F79646">
                    <a:lumMod val="75000"/>
                  </a:srgbClr>
                </a:solidFill>
                <a:latin typeface="Arial Black"/>
                <a:cs typeface="Arial Black"/>
                <a:sym typeface="Wingdings"/>
              </a:rPr>
              <a:t>Dry</a:t>
            </a:r>
            <a:r>
              <a:rPr lang="en-US" b="1" dirty="0" smtClean="0">
                <a:solidFill>
                  <a:srgbClr val="F79646">
                    <a:lumMod val="75000"/>
                  </a:srgbClr>
                </a:solidFill>
                <a:latin typeface="Arial Black"/>
                <a:cs typeface="Arial Black"/>
              </a:rPr>
              <a:t> 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591294" y="1221107"/>
            <a:ext cx="23750" cy="4835309"/>
          </a:xfrm>
          <a:prstGeom prst="line">
            <a:avLst/>
          </a:prstGeom>
          <a:ln w="254000">
            <a:solidFill>
              <a:srgbClr val="CC00CC">
                <a:alpha val="2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810000" y="1221107"/>
            <a:ext cx="23750" cy="4835309"/>
          </a:xfrm>
          <a:prstGeom prst="line">
            <a:avLst/>
          </a:prstGeom>
          <a:ln w="254000">
            <a:solidFill>
              <a:srgbClr val="CC00CC">
                <a:alpha val="2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631376" y="1221107"/>
            <a:ext cx="23750" cy="4835309"/>
          </a:xfrm>
          <a:prstGeom prst="line">
            <a:avLst/>
          </a:prstGeom>
          <a:ln w="254000">
            <a:solidFill>
              <a:srgbClr val="CC00CC">
                <a:alpha val="2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48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DewPt_RMS_6h_TS.gif"/>
          <p:cNvPicPr>
            <a:picLocks/>
          </p:cNvPicPr>
          <p:nvPr/>
        </p:nvPicPr>
        <p:blipFill>
          <a:blip r:embed="rId2"/>
          <a:srcRect t="11348" b="6809"/>
          <a:stretch>
            <a:fillRect/>
          </a:stretch>
        </p:blipFill>
        <p:spPr>
          <a:xfrm>
            <a:off x="200286" y="3803800"/>
            <a:ext cx="6343650" cy="2473137"/>
          </a:xfrm>
          <a:prstGeom prst="rect">
            <a:avLst/>
          </a:prstGeom>
        </p:spPr>
      </p:pic>
      <p:pic>
        <p:nvPicPr>
          <p:cNvPr id="30" name="Picture 29" descr="Temp_RMS_6h_TS.gif"/>
          <p:cNvPicPr>
            <a:picLocks/>
          </p:cNvPicPr>
          <p:nvPr/>
        </p:nvPicPr>
        <p:blipFill>
          <a:blip r:embed="rId3"/>
          <a:srcRect t="11321" b="6792"/>
          <a:stretch>
            <a:fillRect/>
          </a:stretch>
        </p:blipFill>
        <p:spPr>
          <a:xfrm>
            <a:off x="213359" y="1044311"/>
            <a:ext cx="6195060" cy="2480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1066" y="2410648"/>
            <a:ext cx="20743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C00CC"/>
                </a:solidFill>
                <a:latin typeface="Arial Black" pitchFamily="34" charset="0"/>
              </a:rPr>
              <a:t>8 Aug.2014</a:t>
            </a:r>
          </a:p>
          <a:p>
            <a:r>
              <a:rPr lang="en-US" sz="2000" b="1" dirty="0" smtClean="0">
                <a:solidFill>
                  <a:prstClr val="black"/>
                </a:solidFill>
              </a:rPr>
              <a:t>Reduced </a:t>
            </a:r>
          </a:p>
          <a:p>
            <a:r>
              <a:rPr lang="en-US" sz="2000" b="1" dirty="0" smtClean="0">
                <a:solidFill>
                  <a:prstClr val="black"/>
                </a:solidFill>
              </a:rPr>
              <a:t>wilting point</a:t>
            </a:r>
          </a:p>
          <a:p>
            <a:endParaRPr lang="en-US" sz="2000" b="1" dirty="0" smtClean="0">
              <a:solidFill>
                <a:prstClr val="black"/>
              </a:solidFill>
            </a:endParaRPr>
          </a:p>
          <a:p>
            <a:r>
              <a:rPr lang="en-US" sz="2000" b="1" dirty="0" smtClean="0">
                <a:solidFill>
                  <a:srgbClr val="CC00CC"/>
                </a:solidFill>
                <a:latin typeface="Arial Black" pitchFamily="34" charset="0"/>
              </a:rPr>
              <a:t>13 Aug. 2014 </a:t>
            </a:r>
            <a:r>
              <a:rPr lang="en-US" sz="2000" b="1" dirty="0" smtClean="0">
                <a:solidFill>
                  <a:prstClr val="black"/>
                </a:solidFill>
              </a:rPr>
              <a:t>Change for cropland soil moisture</a:t>
            </a:r>
          </a:p>
          <a:p>
            <a:endParaRPr lang="en-US" sz="2000" b="1" dirty="0" smtClean="0">
              <a:solidFill>
                <a:prstClr val="black"/>
              </a:solidFill>
            </a:endParaRPr>
          </a:p>
          <a:p>
            <a:r>
              <a:rPr lang="en-US" sz="2000" b="1" dirty="0" smtClean="0">
                <a:solidFill>
                  <a:srgbClr val="CC00CC"/>
                </a:solidFill>
                <a:latin typeface="Arial Black" pitchFamily="34" charset="0"/>
              </a:rPr>
              <a:t>15 Aug. 2014 </a:t>
            </a:r>
          </a:p>
          <a:p>
            <a:r>
              <a:rPr lang="en-US" sz="2000" b="1" dirty="0" smtClean="0">
                <a:solidFill>
                  <a:prstClr val="black"/>
                </a:solidFill>
              </a:rPr>
              <a:t>Q2 diagnostics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8" name="Picture 10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-1588" y="731838"/>
            <a:ext cx="9144001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3399"/>
                </a:solidFill>
                <a:latin typeface="Arial Black" charset="0"/>
              </a:rPr>
              <a:t>Testing RAP</a:t>
            </a:r>
            <a:r>
              <a:rPr lang="en-US" sz="3200" b="1" dirty="0" smtClean="0">
                <a:solidFill>
                  <a:srgbClr val="FF0000"/>
                </a:solidFill>
                <a:latin typeface="Arial Black" charset="0"/>
              </a:rPr>
              <a:t>v3</a:t>
            </a:r>
            <a:r>
              <a:rPr lang="en-US" sz="3200" b="1" dirty="0" smtClean="0">
                <a:solidFill>
                  <a:srgbClr val="003399"/>
                </a:solidFill>
                <a:latin typeface="Arial Black" charset="0"/>
              </a:rPr>
              <a:t> LSM Changes</a:t>
            </a:r>
            <a:endParaRPr lang="en-US" sz="3200" b="1" dirty="0">
              <a:solidFill>
                <a:srgbClr val="003399"/>
              </a:solidFill>
              <a:latin typeface="Arial Black" charset="0"/>
            </a:endParaRPr>
          </a:p>
        </p:txBody>
      </p:sp>
      <p:pic>
        <p:nvPicPr>
          <p:cNvPr id="21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23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24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25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14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44672" y="1044311"/>
            <a:ext cx="2866490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ts val="2800"/>
              </a:lnSpc>
            </a:pP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NCEP  RAPv2</a:t>
            </a:r>
          </a:p>
          <a:p>
            <a:pPr defTabSz="914400">
              <a:lnSpc>
                <a:spcPts val="2800"/>
              </a:lnSpc>
            </a:pPr>
            <a:r>
              <a:rPr lang="en-US" sz="2400" dirty="0" smtClean="0">
                <a:solidFill>
                  <a:srgbClr val="0000CC"/>
                </a:solidFill>
                <a:latin typeface="Arial Black" pitchFamily="34" charset="0"/>
              </a:rPr>
              <a:t>GSD test RAPv3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46907" y="885118"/>
            <a:ext cx="3150326" cy="335989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Temperature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  </a:t>
            </a:r>
            <a:r>
              <a:rPr lang="en-US" b="1" kern="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RMS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 (K)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20780" y="3615817"/>
            <a:ext cx="2760620" cy="335989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itchFamily="34" charset="0"/>
              </a:rPr>
              <a:t>Dewpoint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itchFamily="34" charset="0"/>
              </a:rPr>
              <a:t>  </a:t>
            </a:r>
            <a:r>
              <a:rPr lang="en-US" b="1" kern="0" dirty="0" smtClean="0">
                <a:solidFill>
                  <a:srgbClr val="00B050"/>
                </a:solidFill>
                <a:latin typeface="Arial Black" pitchFamily="34" charset="0"/>
              </a:rPr>
              <a:t>RMS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itchFamily="34" charset="0"/>
              </a:rPr>
              <a:t> (k)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591294" y="1221107"/>
            <a:ext cx="23750" cy="4835309"/>
          </a:xfrm>
          <a:prstGeom prst="line">
            <a:avLst/>
          </a:prstGeom>
          <a:ln w="254000">
            <a:solidFill>
              <a:srgbClr val="CC00CC">
                <a:alpha val="2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810000" y="1221107"/>
            <a:ext cx="23750" cy="4835309"/>
          </a:xfrm>
          <a:prstGeom prst="line">
            <a:avLst/>
          </a:prstGeom>
          <a:ln w="254000">
            <a:solidFill>
              <a:srgbClr val="CC00CC">
                <a:alpha val="2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631376" y="1221107"/>
            <a:ext cx="23750" cy="4835309"/>
          </a:xfrm>
          <a:prstGeom prst="line">
            <a:avLst/>
          </a:prstGeom>
          <a:ln w="254000">
            <a:solidFill>
              <a:srgbClr val="CC00CC">
                <a:alpha val="2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48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6"/>
          <a:stretch>
            <a:fillRect/>
          </a:stretch>
        </p:blipFill>
        <p:spPr>
          <a:xfrm>
            <a:off x="304800" y="914400"/>
            <a:ext cx="8658289" cy="2591601"/>
          </a:xfrm>
          <a:prstGeom prst="rect">
            <a:avLst/>
          </a:prstGeom>
        </p:spPr>
      </p:pic>
      <p:pic>
        <p:nvPicPr>
          <p:cNvPr id="4" name="Picture 3" descr="Dewp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0"/>
          <a:stretch>
            <a:fillRect/>
          </a:stretch>
        </p:blipFill>
        <p:spPr>
          <a:xfrm>
            <a:off x="381000" y="4038600"/>
            <a:ext cx="8368460" cy="25361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86704" y="42204"/>
            <a:ext cx="3619196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ts val="2100"/>
              </a:lnSpc>
            </a:pPr>
            <a:r>
              <a:rPr lang="en-US" sz="2000" dirty="0" smtClean="0">
                <a:solidFill>
                  <a:srgbClr val="FF0000"/>
                </a:solidFill>
                <a:latin typeface="Arial Black" pitchFamily="34" charset="0"/>
              </a:rPr>
              <a:t>NCEP OPER   RAPv2</a:t>
            </a:r>
          </a:p>
          <a:p>
            <a:pPr defTabSz="914400">
              <a:lnSpc>
                <a:spcPts val="2100"/>
              </a:lnSpc>
            </a:pPr>
            <a:r>
              <a:rPr lang="en-US" sz="2000" dirty="0" smtClean="0">
                <a:solidFill>
                  <a:srgbClr val="0000CC"/>
                </a:solidFill>
                <a:latin typeface="Arial Black" pitchFamily="34" charset="0"/>
              </a:rPr>
              <a:t>GSD   2014   RAP R/T</a:t>
            </a:r>
          </a:p>
          <a:p>
            <a:pPr defTabSz="914400">
              <a:lnSpc>
                <a:spcPts val="2100"/>
              </a:lnSpc>
            </a:pPr>
            <a:r>
              <a:rPr lang="en-US" sz="2000" dirty="0" smtClean="0">
                <a:solidFill>
                  <a:prstClr val="black"/>
                </a:solidFill>
                <a:latin typeface="Arial Black" pitchFamily="34" charset="0"/>
              </a:rPr>
              <a:t>GSD   RAPv3 pre-NCEP  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62000" y="4511169"/>
            <a:ext cx="3733800" cy="0"/>
          </a:xfrm>
          <a:prstGeom prst="line">
            <a:avLst/>
          </a:prstGeom>
          <a:ln w="63500">
            <a:solidFill>
              <a:srgbClr val="339933">
                <a:alpha val="6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3581400" y="28194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 Black"/>
                <a:cs typeface="Arial Black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Warm </a:t>
            </a:r>
            <a:r>
              <a:rPr lang="en-US" b="1" dirty="0" smtClean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Arial Black"/>
                <a:cs typeface="Arial Black"/>
              </a:rPr>
              <a:t>Cold </a:t>
            </a:r>
          </a:p>
        </p:txBody>
      </p:sp>
      <p:grpSp>
        <p:nvGrpSpPr>
          <p:cNvPr id="3" name="Group 14"/>
          <p:cNvGrpSpPr/>
          <p:nvPr/>
        </p:nvGrpSpPr>
        <p:grpSpPr>
          <a:xfrm>
            <a:off x="381000" y="3429000"/>
            <a:ext cx="4100910" cy="356036"/>
            <a:chOff x="-62310" y="3657600"/>
            <a:chExt cx="4100910" cy="356036"/>
          </a:xfrm>
        </p:grpSpPr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918197" y="3675082"/>
              <a:ext cx="841191" cy="3385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600" b="1" kern="0" dirty="0" smtClean="0">
                  <a:solidFill>
                    <a:sysClr val="windowText" lastClr="000000"/>
                  </a:solidFill>
                  <a:latin typeface="Arial Black" pitchFamily="34" charset="0"/>
                  <a:ea typeface="MS PGothic" charset="0"/>
                  <a:cs typeface="MS PGothic" charset="0"/>
                </a:rPr>
                <a:t>Night</a:t>
              </a:r>
              <a:endParaRPr lang="en-US" sz="1600" b="1" kern="0" dirty="0">
                <a:solidFill>
                  <a:sysClr val="windowText" lastClr="000000"/>
                </a:solidFill>
                <a:latin typeface="Arial Black" pitchFamily="34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2715245" y="3675082"/>
              <a:ext cx="1323355" cy="3385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600" b="1" kern="0" dirty="0" smtClean="0">
                  <a:solidFill>
                    <a:srgbClr val="FF9900"/>
                  </a:solidFill>
                  <a:latin typeface="Arial Black" pitchFamily="34" charset="0"/>
                  <a:ea typeface="MS PGothic" charset="0"/>
                  <a:cs typeface="MS PGothic" charset="0"/>
                </a:rPr>
                <a:t>Afternoon</a:t>
              </a:r>
              <a:endParaRPr lang="en-US" sz="1600" b="1" kern="0" dirty="0">
                <a:solidFill>
                  <a:srgbClr val="FF9900"/>
                </a:solidFill>
                <a:latin typeface="Arial Black" pitchFamily="34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1649391" y="3671760"/>
              <a:ext cx="1323355" cy="3385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600" b="1" kern="0" dirty="0" smtClean="0">
                  <a:solidFill>
                    <a:srgbClr val="FF0000"/>
                  </a:solidFill>
                  <a:latin typeface="Arial Black" pitchFamily="34" charset="0"/>
                  <a:ea typeface="MS PGothic" charset="0"/>
                  <a:cs typeface="MS PGothic" charset="0"/>
                </a:rPr>
                <a:t>Morning</a:t>
              </a:r>
              <a:endParaRPr lang="en-US" sz="1600" b="1" kern="0" dirty="0">
                <a:solidFill>
                  <a:srgbClr val="FF0000"/>
                </a:solidFill>
                <a:latin typeface="Arial Black" pitchFamily="34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-62310" y="3657600"/>
              <a:ext cx="1127613" cy="3385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600" b="1" kern="0" dirty="0" smtClean="0">
                  <a:solidFill>
                    <a:srgbClr val="F79646">
                      <a:lumMod val="50000"/>
                    </a:srgbClr>
                  </a:solidFill>
                  <a:latin typeface="Arial Black" pitchFamily="34" charset="0"/>
                  <a:ea typeface="MS PGothic" charset="0"/>
                  <a:cs typeface="MS PGothic" charset="0"/>
                </a:rPr>
                <a:t>Evening</a:t>
              </a:r>
              <a:endParaRPr lang="en-US" sz="1600" b="1" kern="0" dirty="0">
                <a:solidFill>
                  <a:srgbClr val="F79646">
                    <a:lumMod val="50000"/>
                  </a:srgbClr>
                </a:solidFill>
                <a:latin typeface="Arial Black" pitchFamily="34" charset="0"/>
                <a:ea typeface="MS PGothic" charset="0"/>
                <a:cs typeface="MS PGothic" charset="0"/>
              </a:endParaRPr>
            </a:p>
          </p:txBody>
        </p:sp>
      </p:grpSp>
      <p:grpSp>
        <p:nvGrpSpPr>
          <p:cNvPr id="6" name="Group 19"/>
          <p:cNvGrpSpPr/>
          <p:nvPr/>
        </p:nvGrpSpPr>
        <p:grpSpPr>
          <a:xfrm>
            <a:off x="4738290" y="3453964"/>
            <a:ext cx="4100910" cy="356036"/>
            <a:chOff x="-62310" y="3657600"/>
            <a:chExt cx="4100910" cy="356036"/>
          </a:xfrm>
        </p:grpSpPr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918197" y="3675082"/>
              <a:ext cx="841191" cy="3385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600" b="1" kern="0" dirty="0" smtClean="0">
                  <a:solidFill>
                    <a:sysClr val="windowText" lastClr="000000"/>
                  </a:solidFill>
                  <a:latin typeface="Arial Black" pitchFamily="34" charset="0"/>
                  <a:ea typeface="MS PGothic" charset="0"/>
                  <a:cs typeface="MS PGothic" charset="0"/>
                </a:rPr>
                <a:t>Night</a:t>
              </a:r>
              <a:endParaRPr lang="en-US" sz="1600" b="1" kern="0" dirty="0">
                <a:solidFill>
                  <a:sysClr val="windowText" lastClr="000000"/>
                </a:solidFill>
                <a:latin typeface="Arial Black" pitchFamily="34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2715245" y="3675082"/>
              <a:ext cx="1323355" cy="3385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600" b="1" kern="0" dirty="0" smtClean="0">
                  <a:solidFill>
                    <a:srgbClr val="FF9900"/>
                  </a:solidFill>
                  <a:latin typeface="Arial Black" pitchFamily="34" charset="0"/>
                  <a:ea typeface="MS PGothic" charset="0"/>
                  <a:cs typeface="MS PGothic" charset="0"/>
                </a:rPr>
                <a:t>Afternoon</a:t>
              </a:r>
              <a:endParaRPr lang="en-US" sz="1600" b="1" kern="0" dirty="0">
                <a:solidFill>
                  <a:srgbClr val="FF9900"/>
                </a:solidFill>
                <a:latin typeface="Arial Black" pitchFamily="34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1649391" y="3671760"/>
              <a:ext cx="1323355" cy="3385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600" b="1" kern="0" dirty="0" smtClean="0">
                  <a:solidFill>
                    <a:srgbClr val="FF0000"/>
                  </a:solidFill>
                  <a:latin typeface="Arial Black" pitchFamily="34" charset="0"/>
                  <a:ea typeface="MS PGothic" charset="0"/>
                  <a:cs typeface="MS PGothic" charset="0"/>
                </a:rPr>
                <a:t>Morning</a:t>
              </a:r>
              <a:endParaRPr lang="en-US" sz="1600" b="1" kern="0" dirty="0">
                <a:solidFill>
                  <a:srgbClr val="FF0000"/>
                </a:solidFill>
                <a:latin typeface="Arial Black" pitchFamily="34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-62310" y="3657600"/>
              <a:ext cx="1127613" cy="3385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600" b="1" kern="0" dirty="0" smtClean="0">
                  <a:solidFill>
                    <a:srgbClr val="F79646">
                      <a:lumMod val="50000"/>
                    </a:srgbClr>
                  </a:solidFill>
                  <a:latin typeface="Arial Black" pitchFamily="34" charset="0"/>
                  <a:ea typeface="MS PGothic" charset="0"/>
                  <a:cs typeface="MS PGothic" charset="0"/>
                </a:rPr>
                <a:t>Evening</a:t>
              </a:r>
              <a:endParaRPr lang="en-US" sz="1600" b="1" kern="0" dirty="0">
                <a:solidFill>
                  <a:srgbClr val="F79646">
                    <a:lumMod val="50000"/>
                  </a:srgbClr>
                </a:solidFill>
                <a:latin typeface="Arial Black" pitchFamily="34" charset="0"/>
                <a:ea typeface="MS PGothic" charset="0"/>
                <a:cs typeface="MS PGothic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600200" y="1067570"/>
            <a:ext cx="1828800" cy="579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 smtClean="0">
                <a:solidFill>
                  <a:srgbClr val="CC00CC"/>
                </a:solidFill>
                <a:latin typeface="Arial Black" pitchFamily="34" charset="0"/>
              </a:rPr>
              <a:t>Temperature bias (K)</a:t>
            </a:r>
            <a:endParaRPr lang="en-US" b="1" dirty="0">
              <a:solidFill>
                <a:srgbClr val="CC00CC"/>
              </a:solidFill>
              <a:latin typeface="Arial Black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71600" y="5105400"/>
            <a:ext cx="1447800" cy="579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 err="1" smtClean="0">
                <a:solidFill>
                  <a:srgbClr val="00B050"/>
                </a:solidFill>
                <a:latin typeface="Arial Black" pitchFamily="34" charset="0"/>
              </a:rPr>
              <a:t>Dewpoint</a:t>
            </a:r>
            <a:endParaRPr lang="en-US" b="1" dirty="0">
              <a:solidFill>
                <a:srgbClr val="00B050"/>
              </a:solidFill>
              <a:latin typeface="Arial Black" pitchFamily="34" charset="0"/>
            </a:endParaRPr>
          </a:p>
          <a:p>
            <a:pPr algn="ctr">
              <a:lnSpc>
                <a:spcPts val="1900"/>
              </a:lnSpc>
            </a:pPr>
            <a:r>
              <a:rPr lang="en-US" b="1" dirty="0" smtClean="0">
                <a:solidFill>
                  <a:srgbClr val="00B050"/>
                </a:solidFill>
                <a:latin typeface="Arial Black" pitchFamily="34" charset="0"/>
              </a:rPr>
              <a:t>bias (k)</a:t>
            </a:r>
            <a:endParaRPr lang="en-US" b="1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91200" y="1067570"/>
            <a:ext cx="1828800" cy="579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 smtClean="0">
                <a:solidFill>
                  <a:srgbClr val="CC00CC"/>
                </a:solidFill>
                <a:latin typeface="Arial Black" pitchFamily="34" charset="0"/>
              </a:rPr>
              <a:t>Temperature RMS (K)</a:t>
            </a:r>
            <a:endParaRPr lang="en-US" b="1" dirty="0">
              <a:solidFill>
                <a:srgbClr val="CC00CC"/>
              </a:solidFill>
              <a:latin typeface="Arial Black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685800" y="3048000"/>
            <a:ext cx="3962400" cy="0"/>
          </a:xfrm>
          <a:prstGeom prst="line">
            <a:avLst/>
          </a:prstGeom>
          <a:ln w="63500">
            <a:solidFill>
              <a:srgbClr val="CC00CC">
                <a:alpha val="5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567151" y="4419600"/>
            <a:ext cx="1748049" cy="605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b="1" dirty="0" err="1" smtClean="0">
                <a:solidFill>
                  <a:srgbClr val="00B050"/>
                </a:solidFill>
                <a:latin typeface="Arial Black" pitchFamily="34" charset="0"/>
              </a:rPr>
              <a:t>Dewpoint</a:t>
            </a:r>
            <a:r>
              <a:rPr lang="en-US" b="1" dirty="0" smtClean="0">
                <a:solidFill>
                  <a:srgbClr val="00B050"/>
                </a:solidFill>
                <a:latin typeface="Arial Black" pitchFamily="34" charset="0"/>
              </a:rPr>
              <a:t> RMS (K)</a:t>
            </a:r>
            <a:endParaRPr lang="en-US" b="1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5400000">
            <a:off x="3438757" y="4349344"/>
            <a:ext cx="175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Black"/>
                <a:cs typeface="Arial Black"/>
              </a:rPr>
              <a:t> Moist </a:t>
            </a:r>
            <a:r>
              <a:rPr lang="en-US" b="1" dirty="0" smtClean="0">
                <a:solidFill>
                  <a:srgbClr val="008000"/>
                </a:solidFill>
                <a:latin typeface="Arial Black"/>
                <a:cs typeface="Arial Black"/>
                <a:sym typeface="Wingdings"/>
              </a:rPr>
              <a:t> </a:t>
            </a:r>
            <a:r>
              <a:rPr lang="en-US" b="1" dirty="0" smtClean="0">
                <a:solidFill>
                  <a:srgbClr val="F79646">
                    <a:lumMod val="75000"/>
                  </a:srgbClr>
                </a:solidFill>
                <a:latin typeface="Arial Black"/>
                <a:cs typeface="Arial Black"/>
                <a:sym typeface="Wingdings"/>
              </a:rPr>
              <a:t>Dry</a:t>
            </a:r>
            <a:r>
              <a:rPr lang="en-US" b="1" dirty="0" smtClean="0">
                <a:solidFill>
                  <a:srgbClr val="F79646">
                    <a:lumMod val="75000"/>
                  </a:srgbClr>
                </a:solidFill>
                <a:latin typeface="Arial Black"/>
                <a:cs typeface="Arial Black"/>
              </a:rPr>
              <a:t> </a:t>
            </a:r>
          </a:p>
        </p:txBody>
      </p:sp>
      <p:grpSp>
        <p:nvGrpSpPr>
          <p:cNvPr id="9" name="Group 31"/>
          <p:cNvGrpSpPr/>
          <p:nvPr/>
        </p:nvGrpSpPr>
        <p:grpSpPr>
          <a:xfrm>
            <a:off x="381000" y="6477000"/>
            <a:ext cx="4100910" cy="356036"/>
            <a:chOff x="-62310" y="3657600"/>
            <a:chExt cx="4100910" cy="356036"/>
          </a:xfrm>
        </p:grpSpPr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918197" y="3675082"/>
              <a:ext cx="841191" cy="3385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600" b="1" kern="0" dirty="0" smtClean="0">
                  <a:solidFill>
                    <a:sysClr val="windowText" lastClr="000000"/>
                  </a:solidFill>
                  <a:latin typeface="Arial Black" pitchFamily="34" charset="0"/>
                  <a:ea typeface="MS PGothic" charset="0"/>
                  <a:cs typeface="MS PGothic" charset="0"/>
                </a:rPr>
                <a:t>Night</a:t>
              </a:r>
              <a:endParaRPr lang="en-US" sz="1600" b="1" kern="0" dirty="0">
                <a:solidFill>
                  <a:sysClr val="windowText" lastClr="000000"/>
                </a:solidFill>
                <a:latin typeface="Arial Black" pitchFamily="34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2715245" y="3675082"/>
              <a:ext cx="1323355" cy="3385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600" b="1" kern="0" dirty="0" smtClean="0">
                  <a:solidFill>
                    <a:srgbClr val="FF9900"/>
                  </a:solidFill>
                  <a:latin typeface="Arial Black" pitchFamily="34" charset="0"/>
                  <a:ea typeface="MS PGothic" charset="0"/>
                  <a:cs typeface="MS PGothic" charset="0"/>
                </a:rPr>
                <a:t>Afternoon</a:t>
              </a:r>
              <a:endParaRPr lang="en-US" sz="1600" b="1" kern="0" dirty="0">
                <a:solidFill>
                  <a:srgbClr val="FF9900"/>
                </a:solidFill>
                <a:latin typeface="Arial Black" pitchFamily="34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1649391" y="3671760"/>
              <a:ext cx="1323355" cy="3385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600" b="1" kern="0" dirty="0" smtClean="0">
                  <a:solidFill>
                    <a:srgbClr val="FF0000"/>
                  </a:solidFill>
                  <a:latin typeface="Arial Black" pitchFamily="34" charset="0"/>
                  <a:ea typeface="MS PGothic" charset="0"/>
                  <a:cs typeface="MS PGothic" charset="0"/>
                </a:rPr>
                <a:t>Morning</a:t>
              </a:r>
              <a:endParaRPr lang="en-US" sz="1600" b="1" kern="0" dirty="0">
                <a:solidFill>
                  <a:srgbClr val="FF0000"/>
                </a:solidFill>
                <a:latin typeface="Arial Black" pitchFamily="34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-62310" y="3657600"/>
              <a:ext cx="1127613" cy="3385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600" b="1" kern="0" dirty="0" smtClean="0">
                  <a:solidFill>
                    <a:srgbClr val="F79646">
                      <a:lumMod val="50000"/>
                    </a:srgbClr>
                  </a:solidFill>
                  <a:latin typeface="Arial Black" pitchFamily="34" charset="0"/>
                  <a:ea typeface="MS PGothic" charset="0"/>
                  <a:cs typeface="MS PGothic" charset="0"/>
                </a:rPr>
                <a:t>Evening</a:t>
              </a:r>
              <a:endParaRPr lang="en-US" sz="1600" b="1" kern="0" dirty="0">
                <a:solidFill>
                  <a:srgbClr val="F79646">
                    <a:lumMod val="50000"/>
                  </a:srgbClr>
                </a:solidFill>
                <a:latin typeface="Arial Black" pitchFamily="34" charset="0"/>
                <a:ea typeface="MS PGothic" charset="0"/>
                <a:cs typeface="MS PGothic" charset="0"/>
              </a:endParaRPr>
            </a:p>
          </p:txBody>
        </p:sp>
      </p:grpSp>
      <p:grpSp>
        <p:nvGrpSpPr>
          <p:cNvPr id="10" name="Group 36"/>
          <p:cNvGrpSpPr/>
          <p:nvPr/>
        </p:nvGrpSpPr>
        <p:grpSpPr>
          <a:xfrm>
            <a:off x="4738290" y="6501964"/>
            <a:ext cx="4100910" cy="356036"/>
            <a:chOff x="-62310" y="3657600"/>
            <a:chExt cx="4100910" cy="356036"/>
          </a:xfrm>
        </p:grpSpPr>
        <p:sp>
          <p:nvSpPr>
            <p:cNvPr id="38" name="Text Box 4"/>
            <p:cNvSpPr txBox="1">
              <a:spLocks noChangeArrowheads="1"/>
            </p:cNvSpPr>
            <p:nvPr/>
          </p:nvSpPr>
          <p:spPr bwMode="auto">
            <a:xfrm>
              <a:off x="918197" y="3675082"/>
              <a:ext cx="841191" cy="3385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600" b="1" kern="0" dirty="0" smtClean="0">
                  <a:solidFill>
                    <a:sysClr val="windowText" lastClr="000000"/>
                  </a:solidFill>
                  <a:latin typeface="Arial Black" pitchFamily="34" charset="0"/>
                  <a:ea typeface="MS PGothic" charset="0"/>
                  <a:cs typeface="MS PGothic" charset="0"/>
                </a:rPr>
                <a:t>Night</a:t>
              </a:r>
              <a:endParaRPr lang="en-US" sz="1600" b="1" kern="0" dirty="0">
                <a:solidFill>
                  <a:sysClr val="windowText" lastClr="000000"/>
                </a:solidFill>
                <a:latin typeface="Arial Black" pitchFamily="34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39" name="Text Box 4"/>
            <p:cNvSpPr txBox="1">
              <a:spLocks noChangeArrowheads="1"/>
            </p:cNvSpPr>
            <p:nvPr/>
          </p:nvSpPr>
          <p:spPr bwMode="auto">
            <a:xfrm>
              <a:off x="2715245" y="3675082"/>
              <a:ext cx="1323355" cy="3385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600" b="1" kern="0" dirty="0" smtClean="0">
                  <a:solidFill>
                    <a:srgbClr val="FF9900"/>
                  </a:solidFill>
                  <a:latin typeface="Arial Black" pitchFamily="34" charset="0"/>
                  <a:ea typeface="MS PGothic" charset="0"/>
                  <a:cs typeface="MS PGothic" charset="0"/>
                </a:rPr>
                <a:t>Afternoon</a:t>
              </a:r>
              <a:endParaRPr lang="en-US" sz="1600" b="1" kern="0" dirty="0">
                <a:solidFill>
                  <a:srgbClr val="FF9900"/>
                </a:solidFill>
                <a:latin typeface="Arial Black" pitchFamily="34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1649391" y="3671760"/>
              <a:ext cx="1323355" cy="3385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600" b="1" kern="0" dirty="0" smtClean="0">
                  <a:solidFill>
                    <a:srgbClr val="FF0000"/>
                  </a:solidFill>
                  <a:latin typeface="Arial Black" pitchFamily="34" charset="0"/>
                  <a:ea typeface="MS PGothic" charset="0"/>
                  <a:cs typeface="MS PGothic" charset="0"/>
                </a:rPr>
                <a:t>Morning</a:t>
              </a:r>
              <a:endParaRPr lang="en-US" sz="1600" b="1" kern="0" dirty="0">
                <a:solidFill>
                  <a:srgbClr val="FF0000"/>
                </a:solidFill>
                <a:latin typeface="Arial Black" pitchFamily="34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-62310" y="3657600"/>
              <a:ext cx="1127613" cy="33855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1600" b="1" kern="0" dirty="0" smtClean="0">
                  <a:solidFill>
                    <a:srgbClr val="F79646">
                      <a:lumMod val="50000"/>
                    </a:srgbClr>
                  </a:solidFill>
                  <a:latin typeface="Arial Black" pitchFamily="34" charset="0"/>
                  <a:ea typeface="MS PGothic" charset="0"/>
                  <a:cs typeface="MS PGothic" charset="0"/>
                </a:rPr>
                <a:t>Evening</a:t>
              </a:r>
              <a:endParaRPr lang="en-US" sz="1600" b="1" kern="0" dirty="0">
                <a:solidFill>
                  <a:srgbClr val="F79646">
                    <a:lumMod val="50000"/>
                  </a:srgbClr>
                </a:solidFill>
                <a:latin typeface="Arial Black" pitchFamily="34" charset="0"/>
                <a:ea typeface="MS PGothic" charset="0"/>
                <a:cs typeface="MS PGothic" charset="0"/>
              </a:endParaRPr>
            </a:p>
          </p:txBody>
        </p:sp>
      </p:grpSp>
      <p:pic>
        <p:nvPicPr>
          <p:cNvPr id="37" name="Picture 4" descr="Juice_drop"/>
          <p:cNvPicPr>
            <a:picLocks noChangeAspect="1" noChangeArrowheads="1"/>
          </p:cNvPicPr>
          <p:nvPr/>
        </p:nvPicPr>
        <p:blipFill>
          <a:blip r:embed="rId4" cstate="print"/>
          <a:srcRect l="2000" r="27000" b="88000"/>
          <a:stretch>
            <a:fillRect/>
          </a:stretch>
        </p:blipFill>
        <p:spPr bwMode="auto">
          <a:xfrm>
            <a:off x="-1" y="0"/>
            <a:ext cx="5323755" cy="88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5" descr="Juice_drop"/>
          <p:cNvPicPr>
            <a:picLocks noChangeAspect="1" noChangeArrowheads="1"/>
          </p:cNvPicPr>
          <p:nvPr/>
        </p:nvPicPr>
        <p:blipFill>
          <a:blip r:embed="rId5" cstate="print"/>
          <a:srcRect r="29178" b="1334"/>
          <a:stretch>
            <a:fillRect/>
          </a:stretch>
        </p:blipFill>
        <p:spPr bwMode="auto">
          <a:xfrm>
            <a:off x="1" y="1"/>
            <a:ext cx="100351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itle 12"/>
          <p:cNvSpPr txBox="1">
            <a:spLocks/>
          </p:cNvSpPr>
          <p:nvPr/>
        </p:nvSpPr>
        <p:spPr>
          <a:xfrm>
            <a:off x="222528" y="11341"/>
            <a:ext cx="5326314" cy="750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Rapid Refresh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/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charset="0"/>
              </a:rPr>
              <a:t>Surface verification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44" name="Line 6"/>
          <p:cNvSpPr>
            <a:spLocks noChangeShapeType="1"/>
          </p:cNvSpPr>
          <p:nvPr/>
        </p:nvSpPr>
        <p:spPr bwMode="auto">
          <a:xfrm>
            <a:off x="1" y="883560"/>
            <a:ext cx="5323753" cy="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 flipH="1">
            <a:off x="5313926" y="-19334"/>
            <a:ext cx="0" cy="902894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05517" y="5580949"/>
            <a:ext cx="10351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East US 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15 Aug -  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18 Sep 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2014</a:t>
            </a:r>
            <a:endParaRPr lang="en-US" sz="1400" b="1" dirty="0">
              <a:solidFill>
                <a:schemeClr val="bg1">
                  <a:lumMod val="50000"/>
                </a:schemeClr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ptyp_t7sfc_f12.png"/>
          <p:cNvPicPr>
            <a:picLocks noChangeAspect="1"/>
          </p:cNvPicPr>
          <p:nvPr/>
        </p:nvPicPr>
        <p:blipFill>
          <a:blip r:embed="rId2"/>
          <a:srcRect l="16725" t="55773" r="31220" b="13053"/>
          <a:stretch>
            <a:fillRect/>
          </a:stretch>
        </p:blipFill>
        <p:spPr>
          <a:xfrm>
            <a:off x="3195858" y="3494944"/>
            <a:ext cx="5976662" cy="3363056"/>
          </a:xfrm>
          <a:prstGeom prst="rect">
            <a:avLst/>
          </a:prstGeom>
        </p:spPr>
      </p:pic>
      <p:pic>
        <p:nvPicPr>
          <p:cNvPr id="21" name="Picture 20" descr="2014020111_metars_evv.gif"/>
          <p:cNvPicPr>
            <a:picLocks noChangeAspect="1"/>
          </p:cNvPicPr>
          <p:nvPr/>
        </p:nvPicPr>
        <p:blipFill>
          <a:blip r:embed="rId3"/>
          <a:srcRect l="4235" t="16941" r="19765" b="42353"/>
          <a:stretch>
            <a:fillRect/>
          </a:stretch>
        </p:blipFill>
        <p:spPr>
          <a:xfrm>
            <a:off x="2744786" y="0"/>
            <a:ext cx="6399214" cy="3427434"/>
          </a:xfrm>
          <a:prstGeom prst="rect">
            <a:avLst/>
          </a:prstGeom>
        </p:spPr>
      </p:pic>
      <p:sp>
        <p:nvSpPr>
          <p:cNvPr id="182279" name="TextBox 5"/>
          <p:cNvSpPr txBox="1">
            <a:spLocks noChangeArrowheads="1"/>
          </p:cNvSpPr>
          <p:nvPr/>
        </p:nvSpPr>
        <p:spPr bwMode="auto">
          <a:xfrm>
            <a:off x="7970716" y="2488715"/>
            <a:ext cx="1201804" cy="9387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  <a:ea typeface="MS PGothic" charset="0"/>
                <a:cs typeface="MS PGothic" charset="0"/>
              </a:rPr>
              <a:t>12 UTC</a:t>
            </a:r>
          </a:p>
          <a:p>
            <a:pPr algn="ctr" eaLnBrk="1" hangingPunct="1">
              <a:lnSpc>
                <a:spcPts val="22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  <a:ea typeface="MS PGothic" charset="0"/>
                <a:cs typeface="MS PGothic" charset="0"/>
              </a:rPr>
              <a:t>1 Feb</a:t>
            </a:r>
          </a:p>
          <a:p>
            <a:pPr algn="ctr" eaLnBrk="1" hangingPunct="1">
              <a:lnSpc>
                <a:spcPts val="22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  <a:ea typeface="MS PGothic" charset="0"/>
                <a:cs typeface="MS PGothic" charset="0"/>
              </a:rPr>
              <a:t>2014</a:t>
            </a:r>
            <a:endParaRPr lang="en-US" sz="2000" b="1" dirty="0">
              <a:solidFill>
                <a:srgbClr val="000000"/>
              </a:solidFill>
              <a:latin typeface="Arial Black" pitchFamily="34" charset="0"/>
              <a:ea typeface="MS PGothic" charset="0"/>
              <a:cs typeface="MS PGothic" charset="0"/>
            </a:endParaRPr>
          </a:p>
        </p:txBody>
      </p:sp>
      <p:sp>
        <p:nvSpPr>
          <p:cNvPr id="35850" name="TextBox 5"/>
          <p:cNvSpPr txBox="1">
            <a:spLocks noChangeArrowheads="1"/>
          </p:cNvSpPr>
          <p:nvPr/>
        </p:nvSpPr>
        <p:spPr bwMode="auto">
          <a:xfrm>
            <a:off x="4870536" y="14990"/>
            <a:ext cx="42402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Arial Black" pitchFamily="34" charset="0"/>
                <a:ea typeface="MS PGothic" pitchFamily="34" charset="-128"/>
              </a:rPr>
              <a:t>METAR observations</a:t>
            </a:r>
            <a:endParaRPr lang="en-US" sz="2800" b="1" dirty="0">
              <a:solidFill>
                <a:srgbClr val="000000"/>
              </a:solidFill>
              <a:latin typeface="Arial Black" pitchFamily="34" charset="0"/>
              <a:ea typeface="MS PGothic" pitchFamily="34" charset="-128"/>
            </a:endParaRPr>
          </a:p>
        </p:txBody>
      </p:sp>
      <p:sp>
        <p:nvSpPr>
          <p:cNvPr id="19" name="Rectangle 6"/>
          <p:cNvSpPr txBox="1">
            <a:spLocks/>
          </p:cNvSpPr>
          <p:nvPr/>
        </p:nvSpPr>
        <p:spPr bwMode="auto">
          <a:xfrm>
            <a:off x="0" y="-1"/>
            <a:ext cx="2744786" cy="274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0000FF"/>
                </a:solidFill>
                <a:latin typeface="Arial Black" charset="0"/>
                <a:ea typeface="MS PGothic" charset="0"/>
                <a:cs typeface="MS PGothic" charset="0"/>
              </a:rPr>
              <a:t>RAP</a:t>
            </a:r>
          </a:p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  <a:latin typeface="Arial Black" charset="0"/>
                <a:ea typeface="MS PGothic" charset="0"/>
                <a:cs typeface="MS PGothic" charset="0"/>
              </a:rPr>
              <a:t>Sample</a:t>
            </a:r>
          </a:p>
          <a:p>
            <a:pPr algn="ctr" eaLnBrk="1" hangingPunct="1"/>
            <a:r>
              <a:rPr lang="en-US" sz="2800" b="1" dirty="0" err="1" smtClean="0">
                <a:solidFill>
                  <a:srgbClr val="000000"/>
                </a:solidFill>
                <a:latin typeface="Arial Black" charset="0"/>
                <a:ea typeface="MS PGothic" charset="0"/>
                <a:cs typeface="MS PGothic" charset="0"/>
              </a:rPr>
              <a:t>mesoscale</a:t>
            </a:r>
            <a:endParaRPr lang="en-US" sz="2800" b="1" dirty="0" smtClean="0">
              <a:solidFill>
                <a:srgbClr val="000000"/>
              </a:solidFill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  <a:latin typeface="Arial Black" charset="0"/>
                <a:ea typeface="MS PGothic" charset="0"/>
                <a:cs typeface="MS PGothic" charset="0"/>
              </a:rPr>
              <a:t>precipitation</a:t>
            </a:r>
          </a:p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  <a:latin typeface="Arial Black" charset="0"/>
                <a:ea typeface="MS PGothic" charset="0"/>
                <a:cs typeface="MS PGothic" charset="0"/>
              </a:rPr>
              <a:t>type and</a:t>
            </a:r>
          </a:p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  <a:latin typeface="Arial Black" charset="0"/>
                <a:ea typeface="MS PGothic" charset="0"/>
                <a:cs typeface="MS PGothic" charset="0"/>
              </a:rPr>
              <a:t>intensity</a:t>
            </a:r>
          </a:p>
        </p:txBody>
      </p:sp>
      <p:sp>
        <p:nvSpPr>
          <p:cNvPr id="35846" name="TextBox 5"/>
          <p:cNvSpPr txBox="1">
            <a:spLocks noChangeArrowheads="1"/>
          </p:cNvSpPr>
          <p:nvPr/>
        </p:nvSpPr>
        <p:spPr bwMode="auto">
          <a:xfrm>
            <a:off x="7149016" y="3427434"/>
            <a:ext cx="1236236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0000FF"/>
                </a:solidFill>
                <a:latin typeface="Arial Black" pitchFamily="34" charset="0"/>
                <a:ea typeface="MS PGothic" pitchFamily="34" charset="-128"/>
              </a:rPr>
              <a:t>RAP</a:t>
            </a:r>
            <a:endParaRPr lang="en-US" sz="3600" b="1" dirty="0">
              <a:solidFill>
                <a:srgbClr val="0000FF"/>
              </a:solidFill>
              <a:latin typeface="Arial Black" pitchFamily="34" charset="0"/>
              <a:ea typeface="MS PGothic" pitchFamily="34" charset="-128"/>
            </a:endParaRPr>
          </a:p>
        </p:txBody>
      </p:sp>
      <p:sp>
        <p:nvSpPr>
          <p:cNvPr id="35848" name="TextBox 5"/>
          <p:cNvSpPr txBox="1">
            <a:spLocks noChangeArrowheads="1"/>
          </p:cNvSpPr>
          <p:nvPr/>
        </p:nvSpPr>
        <p:spPr bwMode="auto">
          <a:xfrm>
            <a:off x="3518940" y="2163794"/>
            <a:ext cx="800219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</a:rPr>
              <a:t>ZR</a:t>
            </a:r>
            <a:endParaRPr lang="en-US" sz="3200" b="1" dirty="0">
              <a:solidFill>
                <a:srgbClr val="FF0000"/>
              </a:solidFill>
              <a:latin typeface="Arial Black" pitchFamily="34" charset="0"/>
              <a:ea typeface="MS PGothic" pitchFamily="34" charset="-128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2845404" y="994348"/>
            <a:ext cx="6331074" cy="2113613"/>
          </a:xfrm>
          <a:custGeom>
            <a:avLst/>
            <a:gdLst>
              <a:gd name="connsiteX0" fmla="*/ 0 w 6253396"/>
              <a:gd name="connsiteY0" fmla="*/ 1808813 h 2113613"/>
              <a:gd name="connsiteX1" fmla="*/ 44970 w 6253396"/>
              <a:gd name="connsiteY1" fmla="*/ 1763842 h 2113613"/>
              <a:gd name="connsiteX2" fmla="*/ 479685 w 6253396"/>
              <a:gd name="connsiteY2" fmla="*/ 1359108 h 2113613"/>
              <a:gd name="connsiteX3" fmla="*/ 1319134 w 6253396"/>
              <a:gd name="connsiteY3" fmla="*/ 849442 h 2113613"/>
              <a:gd name="connsiteX4" fmla="*/ 2038662 w 6253396"/>
              <a:gd name="connsiteY4" fmla="*/ 729521 h 2113613"/>
              <a:gd name="connsiteX5" fmla="*/ 2743200 w 6253396"/>
              <a:gd name="connsiteY5" fmla="*/ 714531 h 2113613"/>
              <a:gd name="connsiteX6" fmla="*/ 3192905 w 6253396"/>
              <a:gd name="connsiteY6" fmla="*/ 519659 h 2113613"/>
              <a:gd name="connsiteX7" fmla="*/ 3792511 w 6253396"/>
              <a:gd name="connsiteY7" fmla="*/ 324786 h 2113613"/>
              <a:gd name="connsiteX8" fmla="*/ 4527029 w 6253396"/>
              <a:gd name="connsiteY8" fmla="*/ 144904 h 2113613"/>
              <a:gd name="connsiteX9" fmla="*/ 5981075 w 6253396"/>
              <a:gd name="connsiteY9" fmla="*/ 9993 h 2113613"/>
              <a:gd name="connsiteX10" fmla="*/ 6160957 w 6253396"/>
              <a:gd name="connsiteY10" fmla="*/ 204865 h 2113613"/>
              <a:gd name="connsiteX11" fmla="*/ 5801193 w 6253396"/>
              <a:gd name="connsiteY11" fmla="*/ 429718 h 2113613"/>
              <a:gd name="connsiteX12" fmla="*/ 5126636 w 6253396"/>
              <a:gd name="connsiteY12" fmla="*/ 429718 h 2113613"/>
              <a:gd name="connsiteX13" fmla="*/ 4542020 w 6253396"/>
              <a:gd name="connsiteY13" fmla="*/ 489678 h 2113613"/>
              <a:gd name="connsiteX14" fmla="*/ 3942413 w 6253396"/>
              <a:gd name="connsiteY14" fmla="*/ 849442 h 2113613"/>
              <a:gd name="connsiteX15" fmla="*/ 3357797 w 6253396"/>
              <a:gd name="connsiteY15" fmla="*/ 1044314 h 2113613"/>
              <a:gd name="connsiteX16" fmla="*/ 2893102 w 6253396"/>
              <a:gd name="connsiteY16" fmla="*/ 1284157 h 2113613"/>
              <a:gd name="connsiteX17" fmla="*/ 2263515 w 6253396"/>
              <a:gd name="connsiteY17" fmla="*/ 1359108 h 2113613"/>
              <a:gd name="connsiteX18" fmla="*/ 1828800 w 6253396"/>
              <a:gd name="connsiteY18" fmla="*/ 1479029 h 2113613"/>
              <a:gd name="connsiteX19" fmla="*/ 749508 w 6253396"/>
              <a:gd name="connsiteY19" fmla="*/ 1928734 h 2113613"/>
              <a:gd name="connsiteX20" fmla="*/ 239843 w 6253396"/>
              <a:gd name="connsiteY20" fmla="*/ 2093626 h 2113613"/>
              <a:gd name="connsiteX21" fmla="*/ 44970 w 6253396"/>
              <a:gd name="connsiteY21" fmla="*/ 2048655 h 2113613"/>
              <a:gd name="connsiteX22" fmla="*/ 0 w 6253396"/>
              <a:gd name="connsiteY22" fmla="*/ 1808813 h 211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253396" h="2113613">
                <a:moveTo>
                  <a:pt x="0" y="1808813"/>
                </a:moveTo>
                <a:lnTo>
                  <a:pt x="44970" y="1763842"/>
                </a:lnTo>
                <a:cubicBezTo>
                  <a:pt x="124917" y="1688891"/>
                  <a:pt x="267324" y="1511508"/>
                  <a:pt x="479685" y="1359108"/>
                </a:cubicBezTo>
                <a:cubicBezTo>
                  <a:pt x="692046" y="1206708"/>
                  <a:pt x="1059305" y="954373"/>
                  <a:pt x="1319134" y="849442"/>
                </a:cubicBezTo>
                <a:cubicBezTo>
                  <a:pt x="1578963" y="744511"/>
                  <a:pt x="1801318" y="752006"/>
                  <a:pt x="2038662" y="729521"/>
                </a:cubicBezTo>
                <a:cubicBezTo>
                  <a:pt x="2276006" y="707036"/>
                  <a:pt x="2550826" y="749508"/>
                  <a:pt x="2743200" y="714531"/>
                </a:cubicBezTo>
                <a:cubicBezTo>
                  <a:pt x="2935574" y="679554"/>
                  <a:pt x="3018020" y="584617"/>
                  <a:pt x="3192905" y="519659"/>
                </a:cubicBezTo>
                <a:cubicBezTo>
                  <a:pt x="3367790" y="454701"/>
                  <a:pt x="3570157" y="387245"/>
                  <a:pt x="3792511" y="324786"/>
                </a:cubicBezTo>
                <a:cubicBezTo>
                  <a:pt x="4014865" y="262327"/>
                  <a:pt x="4162269" y="197369"/>
                  <a:pt x="4527029" y="144904"/>
                </a:cubicBezTo>
                <a:cubicBezTo>
                  <a:pt x="4891789" y="92439"/>
                  <a:pt x="5708754" y="0"/>
                  <a:pt x="5981075" y="9993"/>
                </a:cubicBezTo>
                <a:cubicBezTo>
                  <a:pt x="6253396" y="19986"/>
                  <a:pt x="6190937" y="134911"/>
                  <a:pt x="6160957" y="204865"/>
                </a:cubicBezTo>
                <a:cubicBezTo>
                  <a:pt x="6130977" y="274819"/>
                  <a:pt x="5973580" y="392243"/>
                  <a:pt x="5801193" y="429718"/>
                </a:cubicBezTo>
                <a:cubicBezTo>
                  <a:pt x="5628806" y="467194"/>
                  <a:pt x="5336498" y="419725"/>
                  <a:pt x="5126636" y="429718"/>
                </a:cubicBezTo>
                <a:cubicBezTo>
                  <a:pt x="4916774" y="439711"/>
                  <a:pt x="4739390" y="419724"/>
                  <a:pt x="4542020" y="489678"/>
                </a:cubicBezTo>
                <a:cubicBezTo>
                  <a:pt x="4344650" y="559632"/>
                  <a:pt x="4139784" y="757003"/>
                  <a:pt x="3942413" y="849442"/>
                </a:cubicBezTo>
                <a:cubicBezTo>
                  <a:pt x="3745043" y="941881"/>
                  <a:pt x="3532682" y="971862"/>
                  <a:pt x="3357797" y="1044314"/>
                </a:cubicBezTo>
                <a:cubicBezTo>
                  <a:pt x="3182912" y="1116766"/>
                  <a:pt x="3075482" y="1231691"/>
                  <a:pt x="2893102" y="1284157"/>
                </a:cubicBezTo>
                <a:cubicBezTo>
                  <a:pt x="2710722" y="1336623"/>
                  <a:pt x="2440899" y="1326629"/>
                  <a:pt x="2263515" y="1359108"/>
                </a:cubicBezTo>
                <a:cubicBezTo>
                  <a:pt x="2086131" y="1391587"/>
                  <a:pt x="2081134" y="1384091"/>
                  <a:pt x="1828800" y="1479029"/>
                </a:cubicBezTo>
                <a:cubicBezTo>
                  <a:pt x="1576466" y="1573967"/>
                  <a:pt x="1014334" y="1826301"/>
                  <a:pt x="749508" y="1928734"/>
                </a:cubicBezTo>
                <a:cubicBezTo>
                  <a:pt x="484682" y="2031167"/>
                  <a:pt x="357266" y="2073639"/>
                  <a:pt x="239843" y="2093626"/>
                </a:cubicBezTo>
                <a:cubicBezTo>
                  <a:pt x="122420" y="2113613"/>
                  <a:pt x="87442" y="2098622"/>
                  <a:pt x="44970" y="2048655"/>
                </a:cubicBezTo>
                <a:cubicBezTo>
                  <a:pt x="2498" y="1998688"/>
                  <a:pt x="0" y="1856282"/>
                  <a:pt x="0" y="1808813"/>
                </a:cubicBezTo>
                <a:close/>
              </a:path>
            </a:pathLst>
          </a:custGeom>
          <a:solidFill>
            <a:srgbClr val="FF0000">
              <a:alpha val="15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195858" y="4850068"/>
            <a:ext cx="5980620" cy="2007932"/>
          </a:xfrm>
          <a:custGeom>
            <a:avLst/>
            <a:gdLst>
              <a:gd name="connsiteX0" fmla="*/ 0 w 6253396"/>
              <a:gd name="connsiteY0" fmla="*/ 1808813 h 2113613"/>
              <a:gd name="connsiteX1" fmla="*/ 44970 w 6253396"/>
              <a:gd name="connsiteY1" fmla="*/ 1763842 h 2113613"/>
              <a:gd name="connsiteX2" fmla="*/ 479685 w 6253396"/>
              <a:gd name="connsiteY2" fmla="*/ 1359108 h 2113613"/>
              <a:gd name="connsiteX3" fmla="*/ 1319134 w 6253396"/>
              <a:gd name="connsiteY3" fmla="*/ 849442 h 2113613"/>
              <a:gd name="connsiteX4" fmla="*/ 2038662 w 6253396"/>
              <a:gd name="connsiteY4" fmla="*/ 729521 h 2113613"/>
              <a:gd name="connsiteX5" fmla="*/ 2743200 w 6253396"/>
              <a:gd name="connsiteY5" fmla="*/ 714531 h 2113613"/>
              <a:gd name="connsiteX6" fmla="*/ 3192905 w 6253396"/>
              <a:gd name="connsiteY6" fmla="*/ 519659 h 2113613"/>
              <a:gd name="connsiteX7" fmla="*/ 3792511 w 6253396"/>
              <a:gd name="connsiteY7" fmla="*/ 324786 h 2113613"/>
              <a:gd name="connsiteX8" fmla="*/ 4527029 w 6253396"/>
              <a:gd name="connsiteY8" fmla="*/ 144904 h 2113613"/>
              <a:gd name="connsiteX9" fmla="*/ 5981075 w 6253396"/>
              <a:gd name="connsiteY9" fmla="*/ 9993 h 2113613"/>
              <a:gd name="connsiteX10" fmla="*/ 6160957 w 6253396"/>
              <a:gd name="connsiteY10" fmla="*/ 204865 h 2113613"/>
              <a:gd name="connsiteX11" fmla="*/ 5801193 w 6253396"/>
              <a:gd name="connsiteY11" fmla="*/ 429718 h 2113613"/>
              <a:gd name="connsiteX12" fmla="*/ 5126636 w 6253396"/>
              <a:gd name="connsiteY12" fmla="*/ 429718 h 2113613"/>
              <a:gd name="connsiteX13" fmla="*/ 4542020 w 6253396"/>
              <a:gd name="connsiteY13" fmla="*/ 489678 h 2113613"/>
              <a:gd name="connsiteX14" fmla="*/ 3942413 w 6253396"/>
              <a:gd name="connsiteY14" fmla="*/ 849442 h 2113613"/>
              <a:gd name="connsiteX15" fmla="*/ 3357797 w 6253396"/>
              <a:gd name="connsiteY15" fmla="*/ 1044314 h 2113613"/>
              <a:gd name="connsiteX16" fmla="*/ 2893102 w 6253396"/>
              <a:gd name="connsiteY16" fmla="*/ 1284157 h 2113613"/>
              <a:gd name="connsiteX17" fmla="*/ 2263515 w 6253396"/>
              <a:gd name="connsiteY17" fmla="*/ 1359108 h 2113613"/>
              <a:gd name="connsiteX18" fmla="*/ 1828800 w 6253396"/>
              <a:gd name="connsiteY18" fmla="*/ 1479029 h 2113613"/>
              <a:gd name="connsiteX19" fmla="*/ 749508 w 6253396"/>
              <a:gd name="connsiteY19" fmla="*/ 1928734 h 2113613"/>
              <a:gd name="connsiteX20" fmla="*/ 239843 w 6253396"/>
              <a:gd name="connsiteY20" fmla="*/ 2093626 h 2113613"/>
              <a:gd name="connsiteX21" fmla="*/ 44970 w 6253396"/>
              <a:gd name="connsiteY21" fmla="*/ 2048655 h 2113613"/>
              <a:gd name="connsiteX22" fmla="*/ 0 w 6253396"/>
              <a:gd name="connsiteY22" fmla="*/ 1808813 h 211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253396" h="2113613">
                <a:moveTo>
                  <a:pt x="0" y="1808813"/>
                </a:moveTo>
                <a:lnTo>
                  <a:pt x="44970" y="1763842"/>
                </a:lnTo>
                <a:cubicBezTo>
                  <a:pt x="124917" y="1688891"/>
                  <a:pt x="267324" y="1511508"/>
                  <a:pt x="479685" y="1359108"/>
                </a:cubicBezTo>
                <a:cubicBezTo>
                  <a:pt x="692046" y="1206708"/>
                  <a:pt x="1059305" y="954373"/>
                  <a:pt x="1319134" y="849442"/>
                </a:cubicBezTo>
                <a:cubicBezTo>
                  <a:pt x="1578963" y="744511"/>
                  <a:pt x="1801318" y="752006"/>
                  <a:pt x="2038662" y="729521"/>
                </a:cubicBezTo>
                <a:cubicBezTo>
                  <a:pt x="2276006" y="707036"/>
                  <a:pt x="2550826" y="749508"/>
                  <a:pt x="2743200" y="714531"/>
                </a:cubicBezTo>
                <a:cubicBezTo>
                  <a:pt x="2935574" y="679554"/>
                  <a:pt x="3018020" y="584617"/>
                  <a:pt x="3192905" y="519659"/>
                </a:cubicBezTo>
                <a:cubicBezTo>
                  <a:pt x="3367790" y="454701"/>
                  <a:pt x="3570157" y="387245"/>
                  <a:pt x="3792511" y="324786"/>
                </a:cubicBezTo>
                <a:cubicBezTo>
                  <a:pt x="4014865" y="262327"/>
                  <a:pt x="4162269" y="197369"/>
                  <a:pt x="4527029" y="144904"/>
                </a:cubicBezTo>
                <a:cubicBezTo>
                  <a:pt x="4891789" y="92439"/>
                  <a:pt x="5708754" y="0"/>
                  <a:pt x="5981075" y="9993"/>
                </a:cubicBezTo>
                <a:cubicBezTo>
                  <a:pt x="6253396" y="19986"/>
                  <a:pt x="6190937" y="134911"/>
                  <a:pt x="6160957" y="204865"/>
                </a:cubicBezTo>
                <a:cubicBezTo>
                  <a:pt x="6130977" y="274819"/>
                  <a:pt x="5973580" y="392243"/>
                  <a:pt x="5801193" y="429718"/>
                </a:cubicBezTo>
                <a:cubicBezTo>
                  <a:pt x="5628806" y="467194"/>
                  <a:pt x="5336498" y="419725"/>
                  <a:pt x="5126636" y="429718"/>
                </a:cubicBezTo>
                <a:cubicBezTo>
                  <a:pt x="4916774" y="439711"/>
                  <a:pt x="4739390" y="419724"/>
                  <a:pt x="4542020" y="489678"/>
                </a:cubicBezTo>
                <a:cubicBezTo>
                  <a:pt x="4344650" y="559632"/>
                  <a:pt x="4139784" y="757003"/>
                  <a:pt x="3942413" y="849442"/>
                </a:cubicBezTo>
                <a:cubicBezTo>
                  <a:pt x="3745043" y="941881"/>
                  <a:pt x="3532682" y="971862"/>
                  <a:pt x="3357797" y="1044314"/>
                </a:cubicBezTo>
                <a:cubicBezTo>
                  <a:pt x="3182912" y="1116766"/>
                  <a:pt x="3075482" y="1231691"/>
                  <a:pt x="2893102" y="1284157"/>
                </a:cubicBezTo>
                <a:cubicBezTo>
                  <a:pt x="2710722" y="1336623"/>
                  <a:pt x="2440899" y="1326629"/>
                  <a:pt x="2263515" y="1359108"/>
                </a:cubicBezTo>
                <a:cubicBezTo>
                  <a:pt x="2086131" y="1391587"/>
                  <a:pt x="2081134" y="1384091"/>
                  <a:pt x="1828800" y="1479029"/>
                </a:cubicBezTo>
                <a:cubicBezTo>
                  <a:pt x="1576466" y="1573967"/>
                  <a:pt x="1014334" y="1826301"/>
                  <a:pt x="749508" y="1928734"/>
                </a:cubicBezTo>
                <a:cubicBezTo>
                  <a:pt x="484682" y="2031167"/>
                  <a:pt x="357266" y="2073639"/>
                  <a:pt x="239843" y="2093626"/>
                </a:cubicBezTo>
                <a:cubicBezTo>
                  <a:pt x="122420" y="2113613"/>
                  <a:pt x="87442" y="2098622"/>
                  <a:pt x="44970" y="2048655"/>
                </a:cubicBezTo>
                <a:cubicBezTo>
                  <a:pt x="2498" y="1998688"/>
                  <a:pt x="0" y="1856282"/>
                  <a:pt x="0" y="1808813"/>
                </a:cubicBezTo>
                <a:close/>
              </a:path>
            </a:pathLst>
          </a:custGeom>
          <a:solidFill>
            <a:srgbClr val="FF0000">
              <a:alpha val="15000"/>
            </a:srgbClr>
          </a:solidFill>
          <a:ln w="50800">
            <a:solidFill>
              <a:srgbClr val="FF0000"/>
            </a:solidFill>
          </a:ln>
          <a:effectLst/>
          <a:scene3d>
            <a:camera prst="orthographicFront">
              <a:rot lat="0" lon="0" rev="2154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Box 5"/>
          <p:cNvSpPr txBox="1">
            <a:spLocks noChangeArrowheads="1"/>
          </p:cNvSpPr>
          <p:nvPr/>
        </p:nvSpPr>
        <p:spPr bwMode="auto">
          <a:xfrm>
            <a:off x="3686330" y="5942344"/>
            <a:ext cx="723275" cy="523220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</a:rPr>
              <a:t>ZR</a:t>
            </a:r>
            <a:endParaRPr lang="en-US" sz="2800" b="1" dirty="0">
              <a:solidFill>
                <a:srgbClr val="FF0000"/>
              </a:solidFill>
              <a:latin typeface="Arial Black" pitchFamily="34" charset="0"/>
              <a:ea typeface="MS PGothic" pitchFamily="34" charset="-128"/>
            </a:endParaRPr>
          </a:p>
        </p:txBody>
      </p:sp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7402084" y="5919281"/>
            <a:ext cx="1808316" cy="9387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ts val="22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  <a:ea typeface="MS PGothic" charset="0"/>
                <a:cs typeface="MS PGothic" charset="0"/>
              </a:rPr>
              <a:t>+ 12 h </a:t>
            </a:r>
            <a:r>
              <a:rPr lang="en-US" sz="2000" b="1" dirty="0" err="1" smtClean="0">
                <a:solidFill>
                  <a:srgbClr val="000000"/>
                </a:solidFill>
                <a:latin typeface="Arial Black" pitchFamily="34" charset="0"/>
                <a:ea typeface="MS PGothic" charset="0"/>
                <a:cs typeface="MS PGothic" charset="0"/>
              </a:rPr>
              <a:t>fcst</a:t>
            </a:r>
            <a:endParaRPr lang="en-US" sz="2000" b="1" dirty="0" smtClean="0">
              <a:solidFill>
                <a:srgbClr val="000000"/>
              </a:solidFill>
              <a:latin typeface="Arial Black" pitchFamily="34" charset="0"/>
              <a:ea typeface="MS PGothic" charset="0"/>
              <a:cs typeface="MS PGothic" charset="0"/>
            </a:endParaRPr>
          </a:p>
          <a:p>
            <a:pPr algn="r" eaLnBrk="1" hangingPunct="1">
              <a:lnSpc>
                <a:spcPts val="2200"/>
              </a:lnSpc>
            </a:pPr>
            <a:r>
              <a:rPr lang="en-US" b="1" dirty="0" smtClean="0">
                <a:solidFill>
                  <a:srgbClr val="000000"/>
                </a:solidFill>
                <a:latin typeface="Arial Black" pitchFamily="34" charset="0"/>
                <a:ea typeface="MS PGothic" charset="0"/>
                <a:cs typeface="MS PGothic" charset="0"/>
              </a:rPr>
              <a:t>Valid 12 UTC</a:t>
            </a:r>
          </a:p>
          <a:p>
            <a:pPr algn="r" eaLnBrk="1" hangingPunct="1">
              <a:lnSpc>
                <a:spcPts val="22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  <a:ea typeface="MS PGothic" charset="0"/>
                <a:cs typeface="MS PGothic" charset="0"/>
              </a:rPr>
              <a:t>1 Feb 2014</a:t>
            </a:r>
          </a:p>
        </p:txBody>
      </p:sp>
      <p:pic>
        <p:nvPicPr>
          <p:cNvPr id="29" name="Picture 28" descr="CREF_45.349998-97.52999936.320000_1_0_0_none_20140201120000.png"/>
          <p:cNvPicPr>
            <a:picLocks/>
          </p:cNvPicPr>
          <p:nvPr/>
        </p:nvPicPr>
        <p:blipFill>
          <a:blip r:embed="rId4">
            <a:lum/>
          </a:blip>
          <a:srcRect l="25200" t="30380" r="28800" b="22785"/>
          <a:stretch>
            <a:fillRect/>
          </a:stretch>
        </p:blipFill>
        <p:spPr>
          <a:xfrm>
            <a:off x="29980" y="3570826"/>
            <a:ext cx="3084579" cy="2678404"/>
          </a:xfrm>
          <a:prstGeom prst="rect">
            <a:avLst/>
          </a:prstGeom>
        </p:spPr>
      </p:pic>
      <p:sp>
        <p:nvSpPr>
          <p:cNvPr id="30" name="TextBox 5"/>
          <p:cNvSpPr txBox="1">
            <a:spLocks noChangeArrowheads="1"/>
          </p:cNvSpPr>
          <p:nvPr/>
        </p:nvSpPr>
        <p:spPr bwMode="auto">
          <a:xfrm>
            <a:off x="167973" y="3031684"/>
            <a:ext cx="2156361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Arial Black" pitchFamily="34" charset="0"/>
                <a:ea typeface="MS PGothic" pitchFamily="34" charset="-128"/>
              </a:rPr>
              <a:t>Radar </a:t>
            </a:r>
            <a:r>
              <a:rPr lang="en-US" sz="2800" b="1" dirty="0" err="1" smtClean="0">
                <a:solidFill>
                  <a:srgbClr val="000000"/>
                </a:solidFill>
                <a:latin typeface="Arial Black" pitchFamily="34" charset="0"/>
                <a:ea typeface="MS PGothic" pitchFamily="34" charset="-128"/>
              </a:rPr>
              <a:t>obs</a:t>
            </a:r>
            <a:endParaRPr lang="en-US" sz="2800" b="1" dirty="0">
              <a:solidFill>
                <a:srgbClr val="000000"/>
              </a:solidFill>
              <a:latin typeface="Arial Black" pitchFamily="34" charset="0"/>
              <a:ea typeface="MS PGothic" pitchFamily="34" charset="-128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27748" y="4407108"/>
            <a:ext cx="956278" cy="1380914"/>
          </a:xfrm>
          <a:prstGeom prst="ellipse">
            <a:avLst/>
          </a:prstGeom>
          <a:noFill/>
          <a:ln w="88900">
            <a:solidFill>
              <a:schemeClr val="accent6">
                <a:lumMod val="40000"/>
                <a:lumOff val="60000"/>
              </a:schemeClr>
            </a:solidFill>
          </a:ln>
          <a:effectLst/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559505" y="5127545"/>
            <a:ext cx="956278" cy="1380914"/>
          </a:xfrm>
          <a:prstGeom prst="ellipse">
            <a:avLst/>
          </a:prstGeom>
          <a:noFill/>
          <a:ln w="88900">
            <a:solidFill>
              <a:schemeClr val="accent6">
                <a:lumMod val="40000"/>
                <a:lumOff val="60000"/>
              </a:schemeClr>
            </a:solidFill>
          </a:ln>
          <a:effectLst/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 descr="ptyp_t7sfc_f12.png"/>
          <p:cNvPicPr>
            <a:picLocks/>
          </p:cNvPicPr>
          <p:nvPr/>
        </p:nvPicPr>
        <p:blipFill>
          <a:blip r:embed="rId2"/>
          <a:srcRect l="21185" t="94339" r="40139" b="2967"/>
          <a:stretch>
            <a:fillRect/>
          </a:stretch>
        </p:blipFill>
        <p:spPr>
          <a:xfrm>
            <a:off x="3210848" y="3524924"/>
            <a:ext cx="3806194" cy="332147"/>
          </a:xfrm>
          <a:prstGeom prst="rect">
            <a:avLst/>
          </a:prstGeom>
          <a:ln w="38100">
            <a:solidFill>
              <a:schemeClr val="bg1"/>
            </a:solidFill>
            <a:prstDash val="solid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459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ptyp_t3sfc_f18.png"/>
          <p:cNvPicPr>
            <a:picLocks/>
          </p:cNvPicPr>
          <p:nvPr/>
        </p:nvPicPr>
        <p:blipFill>
          <a:blip r:embed="rId3">
            <a:lum/>
          </a:blip>
          <a:srcRect l="27875" t="55186" r="36794" b="9198"/>
          <a:stretch>
            <a:fillRect/>
          </a:stretch>
        </p:blipFill>
        <p:spPr>
          <a:xfrm>
            <a:off x="5026185" y="996700"/>
            <a:ext cx="3766755" cy="39657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27258" y="0"/>
            <a:ext cx="3863730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Arial"/>
                <a:cs typeface="Arial"/>
              </a:rPr>
              <a:t>Obs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 Valid 17 UTC 26 Nov 2014</a:t>
            </a:r>
          </a:p>
        </p:txBody>
      </p:sp>
      <p:pic>
        <p:nvPicPr>
          <p:cNvPr id="10" name="Picture 9" descr="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7" r="8748"/>
          <a:stretch>
            <a:fillRect/>
          </a:stretch>
        </p:blipFill>
        <p:spPr>
          <a:xfrm>
            <a:off x="1862704" y="5951088"/>
            <a:ext cx="4844953" cy="396260"/>
          </a:xfrm>
          <a:prstGeom prst="rect">
            <a:avLst/>
          </a:prstGeom>
        </p:spPr>
      </p:pic>
      <p:pic>
        <p:nvPicPr>
          <p:cNvPr id="21" name="Picture 4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9"/>
          <p:cNvSpPr>
            <a:spLocks/>
          </p:cNvSpPr>
          <p:nvPr/>
        </p:nvSpPr>
        <p:spPr bwMode="auto">
          <a:xfrm>
            <a:off x="115785" y="6388915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23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24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25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17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pic>
        <p:nvPicPr>
          <p:cNvPr id="34" name="Picture 33" descr="2014112615_metars_bwi.gif"/>
          <p:cNvPicPr>
            <a:picLocks noChangeAspect="1"/>
          </p:cNvPicPr>
          <p:nvPr/>
        </p:nvPicPr>
        <p:blipFill>
          <a:blip r:embed="rId6"/>
          <a:srcRect l="22588" t="15529" r="25412" b="29647"/>
          <a:stretch>
            <a:fillRect/>
          </a:stretch>
        </p:blipFill>
        <p:spPr>
          <a:xfrm>
            <a:off x="103908" y="1047858"/>
            <a:ext cx="4816297" cy="4847047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3372889" y="2044075"/>
            <a:ext cx="1451590" cy="1280405"/>
          </a:xfrm>
          <a:custGeom>
            <a:avLst/>
            <a:gdLst>
              <a:gd name="connsiteX0" fmla="*/ 879209 w 1092351"/>
              <a:gd name="connsiteY0" fmla="*/ 0 h 1118948"/>
              <a:gd name="connsiteX1" fmla="*/ 1092351 w 1092351"/>
              <a:gd name="connsiteY1" fmla="*/ 17761 h 1118948"/>
              <a:gd name="connsiteX2" fmla="*/ 1039066 w 1092351"/>
              <a:gd name="connsiteY2" fmla="*/ 195372 h 1118948"/>
              <a:gd name="connsiteX3" fmla="*/ 843686 w 1092351"/>
              <a:gd name="connsiteY3" fmla="*/ 230894 h 1118948"/>
              <a:gd name="connsiteX4" fmla="*/ 444045 w 1092351"/>
              <a:gd name="connsiteY4" fmla="*/ 621638 h 1118948"/>
              <a:gd name="connsiteX5" fmla="*/ 275308 w 1092351"/>
              <a:gd name="connsiteY5" fmla="*/ 896935 h 1118948"/>
              <a:gd name="connsiteX6" fmla="*/ 0 w 1092351"/>
              <a:gd name="connsiteY6" fmla="*/ 1118948 h 1118948"/>
              <a:gd name="connsiteX7" fmla="*/ 186499 w 1092351"/>
              <a:gd name="connsiteY7" fmla="*/ 701563 h 1118948"/>
              <a:gd name="connsiteX8" fmla="*/ 444045 w 1092351"/>
              <a:gd name="connsiteY8" fmla="*/ 435146 h 1118948"/>
              <a:gd name="connsiteX9" fmla="*/ 879209 w 1092351"/>
              <a:gd name="connsiteY9" fmla="*/ 0 h 1118948"/>
              <a:gd name="connsiteX0" fmla="*/ 879209 w 1092351"/>
              <a:gd name="connsiteY0" fmla="*/ 0 h 1118948"/>
              <a:gd name="connsiteX1" fmla="*/ 1092351 w 1092351"/>
              <a:gd name="connsiteY1" fmla="*/ 17761 h 1118948"/>
              <a:gd name="connsiteX2" fmla="*/ 1039066 w 1092351"/>
              <a:gd name="connsiteY2" fmla="*/ 195372 h 1118948"/>
              <a:gd name="connsiteX3" fmla="*/ 843686 w 1092351"/>
              <a:gd name="connsiteY3" fmla="*/ 230894 h 1118948"/>
              <a:gd name="connsiteX4" fmla="*/ 444045 w 1092351"/>
              <a:gd name="connsiteY4" fmla="*/ 621638 h 1118948"/>
              <a:gd name="connsiteX5" fmla="*/ 275308 w 1092351"/>
              <a:gd name="connsiteY5" fmla="*/ 896935 h 1118948"/>
              <a:gd name="connsiteX6" fmla="*/ 0 w 1092351"/>
              <a:gd name="connsiteY6" fmla="*/ 1118948 h 1118948"/>
              <a:gd name="connsiteX7" fmla="*/ 186499 w 1092351"/>
              <a:gd name="connsiteY7" fmla="*/ 701563 h 1118948"/>
              <a:gd name="connsiteX8" fmla="*/ 332143 w 1092351"/>
              <a:gd name="connsiteY8" fmla="*/ 360545 h 1118948"/>
              <a:gd name="connsiteX9" fmla="*/ 879209 w 1092351"/>
              <a:gd name="connsiteY9" fmla="*/ 0 h 1118948"/>
              <a:gd name="connsiteX0" fmla="*/ 706041 w 919183"/>
              <a:gd name="connsiteY0" fmla="*/ 0 h 938026"/>
              <a:gd name="connsiteX1" fmla="*/ 919183 w 919183"/>
              <a:gd name="connsiteY1" fmla="*/ 17761 h 938026"/>
              <a:gd name="connsiteX2" fmla="*/ 865898 w 919183"/>
              <a:gd name="connsiteY2" fmla="*/ 195372 h 938026"/>
              <a:gd name="connsiteX3" fmla="*/ 670518 w 919183"/>
              <a:gd name="connsiteY3" fmla="*/ 230894 h 938026"/>
              <a:gd name="connsiteX4" fmla="*/ 270877 w 919183"/>
              <a:gd name="connsiteY4" fmla="*/ 621638 h 938026"/>
              <a:gd name="connsiteX5" fmla="*/ 102140 w 919183"/>
              <a:gd name="connsiteY5" fmla="*/ 896935 h 938026"/>
              <a:gd name="connsiteX6" fmla="*/ 0 w 919183"/>
              <a:gd name="connsiteY6" fmla="*/ 938026 h 938026"/>
              <a:gd name="connsiteX7" fmla="*/ 13331 w 919183"/>
              <a:gd name="connsiteY7" fmla="*/ 701563 h 938026"/>
              <a:gd name="connsiteX8" fmla="*/ 158975 w 919183"/>
              <a:gd name="connsiteY8" fmla="*/ 360545 h 938026"/>
              <a:gd name="connsiteX9" fmla="*/ 706041 w 919183"/>
              <a:gd name="connsiteY9" fmla="*/ 0 h 938026"/>
              <a:gd name="connsiteX0" fmla="*/ 706041 w 919183"/>
              <a:gd name="connsiteY0" fmla="*/ 0 h 938026"/>
              <a:gd name="connsiteX1" fmla="*/ 919183 w 919183"/>
              <a:gd name="connsiteY1" fmla="*/ 17761 h 938026"/>
              <a:gd name="connsiteX2" fmla="*/ 865898 w 919183"/>
              <a:gd name="connsiteY2" fmla="*/ 195372 h 938026"/>
              <a:gd name="connsiteX3" fmla="*/ 670518 w 919183"/>
              <a:gd name="connsiteY3" fmla="*/ 230894 h 938026"/>
              <a:gd name="connsiteX4" fmla="*/ 373008 w 919183"/>
              <a:gd name="connsiteY4" fmla="*/ 561245 h 938026"/>
              <a:gd name="connsiteX5" fmla="*/ 270877 w 919183"/>
              <a:gd name="connsiteY5" fmla="*/ 621638 h 938026"/>
              <a:gd name="connsiteX6" fmla="*/ 102140 w 919183"/>
              <a:gd name="connsiteY6" fmla="*/ 896935 h 938026"/>
              <a:gd name="connsiteX7" fmla="*/ 0 w 919183"/>
              <a:gd name="connsiteY7" fmla="*/ 938026 h 938026"/>
              <a:gd name="connsiteX8" fmla="*/ 13331 w 919183"/>
              <a:gd name="connsiteY8" fmla="*/ 701563 h 938026"/>
              <a:gd name="connsiteX9" fmla="*/ 158975 w 919183"/>
              <a:gd name="connsiteY9" fmla="*/ 360545 h 938026"/>
              <a:gd name="connsiteX10" fmla="*/ 706041 w 919183"/>
              <a:gd name="connsiteY10" fmla="*/ 0 h 938026"/>
              <a:gd name="connsiteX0" fmla="*/ 706041 w 919183"/>
              <a:gd name="connsiteY0" fmla="*/ 0 h 938026"/>
              <a:gd name="connsiteX1" fmla="*/ 919183 w 919183"/>
              <a:gd name="connsiteY1" fmla="*/ 17761 h 938026"/>
              <a:gd name="connsiteX2" fmla="*/ 865898 w 919183"/>
              <a:gd name="connsiteY2" fmla="*/ 195372 h 938026"/>
              <a:gd name="connsiteX3" fmla="*/ 670518 w 919183"/>
              <a:gd name="connsiteY3" fmla="*/ 230894 h 938026"/>
              <a:gd name="connsiteX4" fmla="*/ 373008 w 919183"/>
              <a:gd name="connsiteY4" fmla="*/ 561245 h 938026"/>
              <a:gd name="connsiteX5" fmla="*/ 314392 w 919183"/>
              <a:gd name="connsiteY5" fmla="*/ 693880 h 938026"/>
              <a:gd name="connsiteX6" fmla="*/ 102140 w 919183"/>
              <a:gd name="connsiteY6" fmla="*/ 896935 h 938026"/>
              <a:gd name="connsiteX7" fmla="*/ 0 w 919183"/>
              <a:gd name="connsiteY7" fmla="*/ 938026 h 938026"/>
              <a:gd name="connsiteX8" fmla="*/ 13331 w 919183"/>
              <a:gd name="connsiteY8" fmla="*/ 701563 h 938026"/>
              <a:gd name="connsiteX9" fmla="*/ 158975 w 919183"/>
              <a:gd name="connsiteY9" fmla="*/ 360545 h 938026"/>
              <a:gd name="connsiteX10" fmla="*/ 706041 w 919183"/>
              <a:gd name="connsiteY10" fmla="*/ 0 h 938026"/>
              <a:gd name="connsiteX0" fmla="*/ 706041 w 919183"/>
              <a:gd name="connsiteY0" fmla="*/ 0 h 938026"/>
              <a:gd name="connsiteX1" fmla="*/ 919183 w 919183"/>
              <a:gd name="connsiteY1" fmla="*/ 17761 h 938026"/>
              <a:gd name="connsiteX2" fmla="*/ 865898 w 919183"/>
              <a:gd name="connsiteY2" fmla="*/ 195372 h 938026"/>
              <a:gd name="connsiteX3" fmla="*/ 670518 w 919183"/>
              <a:gd name="connsiteY3" fmla="*/ 230894 h 938026"/>
              <a:gd name="connsiteX4" fmla="*/ 490238 w 919183"/>
              <a:gd name="connsiteY4" fmla="*/ 444014 h 938026"/>
              <a:gd name="connsiteX5" fmla="*/ 314392 w 919183"/>
              <a:gd name="connsiteY5" fmla="*/ 693880 h 938026"/>
              <a:gd name="connsiteX6" fmla="*/ 102140 w 919183"/>
              <a:gd name="connsiteY6" fmla="*/ 896935 h 938026"/>
              <a:gd name="connsiteX7" fmla="*/ 0 w 919183"/>
              <a:gd name="connsiteY7" fmla="*/ 938026 h 938026"/>
              <a:gd name="connsiteX8" fmla="*/ 13331 w 919183"/>
              <a:gd name="connsiteY8" fmla="*/ 701563 h 938026"/>
              <a:gd name="connsiteX9" fmla="*/ 158975 w 919183"/>
              <a:gd name="connsiteY9" fmla="*/ 360545 h 938026"/>
              <a:gd name="connsiteX10" fmla="*/ 706041 w 919183"/>
              <a:gd name="connsiteY10" fmla="*/ 0 h 938026"/>
              <a:gd name="connsiteX0" fmla="*/ 706041 w 919183"/>
              <a:gd name="connsiteY0" fmla="*/ 0 h 938026"/>
              <a:gd name="connsiteX1" fmla="*/ 919183 w 919183"/>
              <a:gd name="connsiteY1" fmla="*/ 17761 h 938026"/>
              <a:gd name="connsiteX2" fmla="*/ 865898 w 919183"/>
              <a:gd name="connsiteY2" fmla="*/ 195372 h 938026"/>
              <a:gd name="connsiteX3" fmla="*/ 734463 w 919183"/>
              <a:gd name="connsiteY3" fmla="*/ 273523 h 938026"/>
              <a:gd name="connsiteX4" fmla="*/ 490238 w 919183"/>
              <a:gd name="connsiteY4" fmla="*/ 444014 h 938026"/>
              <a:gd name="connsiteX5" fmla="*/ 314392 w 919183"/>
              <a:gd name="connsiteY5" fmla="*/ 693880 h 938026"/>
              <a:gd name="connsiteX6" fmla="*/ 102140 w 919183"/>
              <a:gd name="connsiteY6" fmla="*/ 896935 h 938026"/>
              <a:gd name="connsiteX7" fmla="*/ 0 w 919183"/>
              <a:gd name="connsiteY7" fmla="*/ 938026 h 938026"/>
              <a:gd name="connsiteX8" fmla="*/ 13331 w 919183"/>
              <a:gd name="connsiteY8" fmla="*/ 701563 h 938026"/>
              <a:gd name="connsiteX9" fmla="*/ 158975 w 919183"/>
              <a:gd name="connsiteY9" fmla="*/ 360545 h 938026"/>
              <a:gd name="connsiteX10" fmla="*/ 706041 w 919183"/>
              <a:gd name="connsiteY10" fmla="*/ 0 h 938026"/>
              <a:gd name="connsiteX0" fmla="*/ 706041 w 919183"/>
              <a:gd name="connsiteY0" fmla="*/ 0 h 938026"/>
              <a:gd name="connsiteX1" fmla="*/ 919183 w 919183"/>
              <a:gd name="connsiteY1" fmla="*/ 17761 h 938026"/>
              <a:gd name="connsiteX2" fmla="*/ 865898 w 919183"/>
              <a:gd name="connsiteY2" fmla="*/ 195372 h 938026"/>
              <a:gd name="connsiteX3" fmla="*/ 734463 w 919183"/>
              <a:gd name="connsiteY3" fmla="*/ 273523 h 938026"/>
              <a:gd name="connsiteX4" fmla="*/ 490238 w 919183"/>
              <a:gd name="connsiteY4" fmla="*/ 444014 h 938026"/>
              <a:gd name="connsiteX5" fmla="*/ 314392 w 919183"/>
              <a:gd name="connsiteY5" fmla="*/ 693880 h 938026"/>
              <a:gd name="connsiteX6" fmla="*/ 102140 w 919183"/>
              <a:gd name="connsiteY6" fmla="*/ 896935 h 938026"/>
              <a:gd name="connsiteX7" fmla="*/ 0 w 919183"/>
              <a:gd name="connsiteY7" fmla="*/ 938026 h 938026"/>
              <a:gd name="connsiteX8" fmla="*/ 13331 w 919183"/>
              <a:gd name="connsiteY8" fmla="*/ 701563 h 938026"/>
              <a:gd name="connsiteX9" fmla="*/ 158975 w 919183"/>
              <a:gd name="connsiteY9" fmla="*/ 360545 h 938026"/>
              <a:gd name="connsiteX10" fmla="*/ 706041 w 919183"/>
              <a:gd name="connsiteY10" fmla="*/ 0 h 938026"/>
              <a:gd name="connsiteX0" fmla="*/ 706041 w 919183"/>
              <a:gd name="connsiteY0" fmla="*/ 0 h 938026"/>
              <a:gd name="connsiteX1" fmla="*/ 919183 w 919183"/>
              <a:gd name="connsiteY1" fmla="*/ 17761 h 938026"/>
              <a:gd name="connsiteX2" fmla="*/ 865898 w 919183"/>
              <a:gd name="connsiteY2" fmla="*/ 195372 h 938026"/>
              <a:gd name="connsiteX3" fmla="*/ 734463 w 919183"/>
              <a:gd name="connsiteY3" fmla="*/ 273523 h 938026"/>
              <a:gd name="connsiteX4" fmla="*/ 490238 w 919183"/>
              <a:gd name="connsiteY4" fmla="*/ 444014 h 938026"/>
              <a:gd name="connsiteX5" fmla="*/ 314392 w 919183"/>
              <a:gd name="connsiteY5" fmla="*/ 693880 h 938026"/>
              <a:gd name="connsiteX6" fmla="*/ 102140 w 919183"/>
              <a:gd name="connsiteY6" fmla="*/ 896935 h 938026"/>
              <a:gd name="connsiteX7" fmla="*/ 0 w 919183"/>
              <a:gd name="connsiteY7" fmla="*/ 938026 h 938026"/>
              <a:gd name="connsiteX8" fmla="*/ 0 w 919183"/>
              <a:gd name="connsiteY8" fmla="*/ 693880 h 938026"/>
              <a:gd name="connsiteX9" fmla="*/ 158975 w 919183"/>
              <a:gd name="connsiteY9" fmla="*/ 360545 h 938026"/>
              <a:gd name="connsiteX10" fmla="*/ 706041 w 919183"/>
              <a:gd name="connsiteY10" fmla="*/ 0 h 938026"/>
              <a:gd name="connsiteX0" fmla="*/ 971758 w 1184900"/>
              <a:gd name="connsiteY0" fmla="*/ 0 h 938026"/>
              <a:gd name="connsiteX1" fmla="*/ 1184900 w 1184900"/>
              <a:gd name="connsiteY1" fmla="*/ 17761 h 938026"/>
              <a:gd name="connsiteX2" fmla="*/ 1131615 w 1184900"/>
              <a:gd name="connsiteY2" fmla="*/ 195372 h 938026"/>
              <a:gd name="connsiteX3" fmla="*/ 1000180 w 1184900"/>
              <a:gd name="connsiteY3" fmla="*/ 273523 h 938026"/>
              <a:gd name="connsiteX4" fmla="*/ 755955 w 1184900"/>
              <a:gd name="connsiteY4" fmla="*/ 444014 h 938026"/>
              <a:gd name="connsiteX5" fmla="*/ 580109 w 1184900"/>
              <a:gd name="connsiteY5" fmla="*/ 693880 h 938026"/>
              <a:gd name="connsiteX6" fmla="*/ 367857 w 1184900"/>
              <a:gd name="connsiteY6" fmla="*/ 896935 h 938026"/>
              <a:gd name="connsiteX7" fmla="*/ 0 w 1184900"/>
              <a:gd name="connsiteY7" fmla="*/ 938026 h 938026"/>
              <a:gd name="connsiteX8" fmla="*/ 265717 w 1184900"/>
              <a:gd name="connsiteY8" fmla="*/ 693880 h 938026"/>
              <a:gd name="connsiteX9" fmla="*/ 424692 w 1184900"/>
              <a:gd name="connsiteY9" fmla="*/ 360545 h 938026"/>
              <a:gd name="connsiteX10" fmla="*/ 971758 w 1184900"/>
              <a:gd name="connsiteY10" fmla="*/ 0 h 938026"/>
              <a:gd name="connsiteX0" fmla="*/ 801956 w 1015098"/>
              <a:gd name="connsiteY0" fmla="*/ 0 h 938026"/>
              <a:gd name="connsiteX1" fmla="*/ 1015098 w 1015098"/>
              <a:gd name="connsiteY1" fmla="*/ 17761 h 938026"/>
              <a:gd name="connsiteX2" fmla="*/ 961813 w 1015098"/>
              <a:gd name="connsiteY2" fmla="*/ 195372 h 938026"/>
              <a:gd name="connsiteX3" fmla="*/ 830378 w 1015098"/>
              <a:gd name="connsiteY3" fmla="*/ 273523 h 938026"/>
              <a:gd name="connsiteX4" fmla="*/ 586153 w 1015098"/>
              <a:gd name="connsiteY4" fmla="*/ 444014 h 938026"/>
              <a:gd name="connsiteX5" fmla="*/ 410307 w 1015098"/>
              <a:gd name="connsiteY5" fmla="*/ 693880 h 938026"/>
              <a:gd name="connsiteX6" fmla="*/ 198055 w 1015098"/>
              <a:gd name="connsiteY6" fmla="*/ 896935 h 938026"/>
              <a:gd name="connsiteX7" fmla="*/ 0 w 1015098"/>
              <a:gd name="connsiteY7" fmla="*/ 938026 h 938026"/>
              <a:gd name="connsiteX8" fmla="*/ 95915 w 1015098"/>
              <a:gd name="connsiteY8" fmla="*/ 693880 h 938026"/>
              <a:gd name="connsiteX9" fmla="*/ 254890 w 1015098"/>
              <a:gd name="connsiteY9" fmla="*/ 360545 h 938026"/>
              <a:gd name="connsiteX10" fmla="*/ 801956 w 1015098"/>
              <a:gd name="connsiteY10" fmla="*/ 0 h 938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5098" h="938026">
                <a:moveTo>
                  <a:pt x="801956" y="0"/>
                </a:moveTo>
                <a:lnTo>
                  <a:pt x="1015098" y="17761"/>
                </a:lnTo>
                <a:lnTo>
                  <a:pt x="961813" y="195372"/>
                </a:lnTo>
                <a:lnTo>
                  <a:pt x="830378" y="273523"/>
                </a:lnTo>
                <a:lnTo>
                  <a:pt x="586153" y="444014"/>
                </a:lnTo>
                <a:lnTo>
                  <a:pt x="410307" y="693880"/>
                </a:lnTo>
                <a:lnTo>
                  <a:pt x="198055" y="896935"/>
                </a:lnTo>
                <a:lnTo>
                  <a:pt x="0" y="938026"/>
                </a:lnTo>
                <a:lnTo>
                  <a:pt x="95915" y="693880"/>
                </a:lnTo>
                <a:lnTo>
                  <a:pt x="254890" y="360545"/>
                </a:lnTo>
                <a:lnTo>
                  <a:pt x="801956" y="0"/>
                </a:lnTo>
                <a:close/>
              </a:path>
            </a:pathLst>
          </a:custGeom>
          <a:solidFill>
            <a:srgbClr val="CC0099">
              <a:alpha val="35000"/>
            </a:srgbClr>
          </a:solidFill>
          <a:ln>
            <a:solidFill>
              <a:srgbClr val="CC0099">
                <a:alpha val="5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868765" y="2486498"/>
            <a:ext cx="4051438" cy="3440840"/>
          </a:xfrm>
          <a:custGeom>
            <a:avLst/>
            <a:gdLst>
              <a:gd name="connsiteX0" fmla="*/ 2274565 w 2812711"/>
              <a:gd name="connsiteY0" fmla="*/ 423355 h 3358141"/>
              <a:gd name="connsiteX1" fmla="*/ 2324792 w 2812711"/>
              <a:gd name="connsiteY1" fmla="*/ 272669 h 3358141"/>
              <a:gd name="connsiteX2" fmla="*/ 2152585 w 2812711"/>
              <a:gd name="connsiteY2" fmla="*/ 215265 h 3358141"/>
              <a:gd name="connsiteX3" fmla="*/ 2152585 w 2812711"/>
              <a:gd name="connsiteY3" fmla="*/ 43053 h 3358141"/>
              <a:gd name="connsiteX4" fmla="*/ 2281740 w 2812711"/>
              <a:gd name="connsiteY4" fmla="*/ 0 h 3358141"/>
              <a:gd name="connsiteX5" fmla="*/ 2597452 w 2812711"/>
              <a:gd name="connsiteY5" fmla="*/ 0 h 3358141"/>
              <a:gd name="connsiteX6" fmla="*/ 2812711 w 2812711"/>
              <a:gd name="connsiteY6" fmla="*/ 287020 h 3358141"/>
              <a:gd name="connsiteX7" fmla="*/ 2805535 w 2812711"/>
              <a:gd name="connsiteY7" fmla="*/ 523812 h 3358141"/>
              <a:gd name="connsiteX8" fmla="*/ 2511349 w 2812711"/>
              <a:gd name="connsiteY8" fmla="*/ 617094 h 3358141"/>
              <a:gd name="connsiteX9" fmla="*/ 2145409 w 2812711"/>
              <a:gd name="connsiteY9" fmla="*/ 617094 h 3358141"/>
              <a:gd name="connsiteX10" fmla="*/ 1966027 w 2812711"/>
              <a:gd name="connsiteY10" fmla="*/ 839535 h 3358141"/>
              <a:gd name="connsiteX11" fmla="*/ 1750769 w 2812711"/>
              <a:gd name="connsiteY11" fmla="*/ 954343 h 3358141"/>
              <a:gd name="connsiteX12" fmla="*/ 1614439 w 2812711"/>
              <a:gd name="connsiteY12" fmla="*/ 1327470 h 3358141"/>
              <a:gd name="connsiteX13" fmla="*/ 1549861 w 2812711"/>
              <a:gd name="connsiteY13" fmla="*/ 1621666 h 3358141"/>
              <a:gd name="connsiteX14" fmla="*/ 1549861 w 2812711"/>
              <a:gd name="connsiteY14" fmla="*/ 2073724 h 3358141"/>
              <a:gd name="connsiteX15" fmla="*/ 1614439 w 2812711"/>
              <a:gd name="connsiteY15" fmla="*/ 2604712 h 3358141"/>
              <a:gd name="connsiteX16" fmla="*/ 1485284 w 2812711"/>
              <a:gd name="connsiteY16" fmla="*/ 2949137 h 3358141"/>
              <a:gd name="connsiteX17" fmla="*/ 990189 w 2812711"/>
              <a:gd name="connsiteY17" fmla="*/ 3185929 h 3358141"/>
              <a:gd name="connsiteX18" fmla="*/ 652951 w 2812711"/>
              <a:gd name="connsiteY18" fmla="*/ 3358141 h 3358141"/>
              <a:gd name="connsiteX19" fmla="*/ 294187 w 2812711"/>
              <a:gd name="connsiteY19" fmla="*/ 3178753 h 3358141"/>
              <a:gd name="connsiteX20" fmla="*/ 71753 w 2812711"/>
              <a:gd name="connsiteY20" fmla="*/ 2977839 h 3358141"/>
              <a:gd name="connsiteX21" fmla="*/ 0 w 2812711"/>
              <a:gd name="connsiteY21" fmla="*/ 2877382 h 3358141"/>
              <a:gd name="connsiteX22" fmla="*/ 179382 w 2812711"/>
              <a:gd name="connsiteY22" fmla="*/ 2683643 h 3358141"/>
              <a:gd name="connsiteX23" fmla="*/ 200908 w 2812711"/>
              <a:gd name="connsiteY23" fmla="*/ 2446851 h 3358141"/>
              <a:gd name="connsiteX24" fmla="*/ 64578 w 2812711"/>
              <a:gd name="connsiteY24" fmla="*/ 2317691 h 3358141"/>
              <a:gd name="connsiteX25" fmla="*/ 172207 w 2812711"/>
              <a:gd name="connsiteY25" fmla="*/ 2030671 h 3358141"/>
              <a:gd name="connsiteX26" fmla="*/ 444868 w 2812711"/>
              <a:gd name="connsiteY26" fmla="*/ 1951740 h 3358141"/>
              <a:gd name="connsiteX27" fmla="*/ 652951 w 2812711"/>
              <a:gd name="connsiteY27" fmla="*/ 1894336 h 3358141"/>
              <a:gd name="connsiteX28" fmla="*/ 652951 w 2812711"/>
              <a:gd name="connsiteY28" fmla="*/ 1743650 h 3358141"/>
              <a:gd name="connsiteX29" fmla="*/ 817982 w 2812711"/>
              <a:gd name="connsiteY29" fmla="*/ 1636017 h 3358141"/>
              <a:gd name="connsiteX30" fmla="*/ 947137 w 2812711"/>
              <a:gd name="connsiteY30" fmla="*/ 1592964 h 3358141"/>
              <a:gd name="connsiteX31" fmla="*/ 1083468 w 2812711"/>
              <a:gd name="connsiteY31" fmla="*/ 1442278 h 3358141"/>
              <a:gd name="connsiteX32" fmla="*/ 1305901 w 2812711"/>
              <a:gd name="connsiteY32" fmla="*/ 1305944 h 3358141"/>
              <a:gd name="connsiteX33" fmla="*/ 1463758 w 2812711"/>
              <a:gd name="connsiteY33" fmla="*/ 1176784 h 3358141"/>
              <a:gd name="connsiteX34" fmla="*/ 1722068 w 2812711"/>
              <a:gd name="connsiteY34" fmla="*/ 810833 h 3358141"/>
              <a:gd name="connsiteX35" fmla="*/ 1915800 w 2812711"/>
              <a:gd name="connsiteY35" fmla="*/ 617094 h 3358141"/>
              <a:gd name="connsiteX36" fmla="*/ 2073657 w 2812711"/>
              <a:gd name="connsiteY36" fmla="*/ 480759 h 3358141"/>
              <a:gd name="connsiteX37" fmla="*/ 2274565 w 2812711"/>
              <a:gd name="connsiteY37" fmla="*/ 423355 h 3358141"/>
              <a:gd name="connsiteX0" fmla="*/ 2274565 w 2812711"/>
              <a:gd name="connsiteY0" fmla="*/ 423355 h 3358141"/>
              <a:gd name="connsiteX1" fmla="*/ 2324792 w 2812711"/>
              <a:gd name="connsiteY1" fmla="*/ 272669 h 3358141"/>
              <a:gd name="connsiteX2" fmla="*/ 2152585 w 2812711"/>
              <a:gd name="connsiteY2" fmla="*/ 215265 h 3358141"/>
              <a:gd name="connsiteX3" fmla="*/ 2152585 w 2812711"/>
              <a:gd name="connsiteY3" fmla="*/ 43053 h 3358141"/>
              <a:gd name="connsiteX4" fmla="*/ 2281740 w 2812711"/>
              <a:gd name="connsiteY4" fmla="*/ 0 h 3358141"/>
              <a:gd name="connsiteX5" fmla="*/ 2597452 w 2812711"/>
              <a:gd name="connsiteY5" fmla="*/ 0 h 3358141"/>
              <a:gd name="connsiteX6" fmla="*/ 2812711 w 2812711"/>
              <a:gd name="connsiteY6" fmla="*/ 287020 h 3358141"/>
              <a:gd name="connsiteX7" fmla="*/ 2805535 w 2812711"/>
              <a:gd name="connsiteY7" fmla="*/ 523812 h 3358141"/>
              <a:gd name="connsiteX8" fmla="*/ 2511349 w 2812711"/>
              <a:gd name="connsiteY8" fmla="*/ 617094 h 3358141"/>
              <a:gd name="connsiteX9" fmla="*/ 2145409 w 2812711"/>
              <a:gd name="connsiteY9" fmla="*/ 617094 h 3358141"/>
              <a:gd name="connsiteX10" fmla="*/ 1966027 w 2812711"/>
              <a:gd name="connsiteY10" fmla="*/ 839535 h 3358141"/>
              <a:gd name="connsiteX11" fmla="*/ 1750769 w 2812711"/>
              <a:gd name="connsiteY11" fmla="*/ 954343 h 3358141"/>
              <a:gd name="connsiteX12" fmla="*/ 1614439 w 2812711"/>
              <a:gd name="connsiteY12" fmla="*/ 1327470 h 3358141"/>
              <a:gd name="connsiteX13" fmla="*/ 1549861 w 2812711"/>
              <a:gd name="connsiteY13" fmla="*/ 1621666 h 3358141"/>
              <a:gd name="connsiteX14" fmla="*/ 1549861 w 2812711"/>
              <a:gd name="connsiteY14" fmla="*/ 2073724 h 3358141"/>
              <a:gd name="connsiteX15" fmla="*/ 1614439 w 2812711"/>
              <a:gd name="connsiteY15" fmla="*/ 2604712 h 3358141"/>
              <a:gd name="connsiteX16" fmla="*/ 1485284 w 2812711"/>
              <a:gd name="connsiteY16" fmla="*/ 2949137 h 3358141"/>
              <a:gd name="connsiteX17" fmla="*/ 990189 w 2812711"/>
              <a:gd name="connsiteY17" fmla="*/ 3185929 h 3358141"/>
              <a:gd name="connsiteX18" fmla="*/ 652951 w 2812711"/>
              <a:gd name="connsiteY18" fmla="*/ 3358141 h 3358141"/>
              <a:gd name="connsiteX19" fmla="*/ 294187 w 2812711"/>
              <a:gd name="connsiteY19" fmla="*/ 3178753 h 3358141"/>
              <a:gd name="connsiteX20" fmla="*/ 71753 w 2812711"/>
              <a:gd name="connsiteY20" fmla="*/ 2977839 h 3358141"/>
              <a:gd name="connsiteX21" fmla="*/ 0 w 2812711"/>
              <a:gd name="connsiteY21" fmla="*/ 2877382 h 3358141"/>
              <a:gd name="connsiteX22" fmla="*/ 179382 w 2812711"/>
              <a:gd name="connsiteY22" fmla="*/ 2683643 h 3358141"/>
              <a:gd name="connsiteX23" fmla="*/ 200908 w 2812711"/>
              <a:gd name="connsiteY23" fmla="*/ 2446851 h 3358141"/>
              <a:gd name="connsiteX24" fmla="*/ 64578 w 2812711"/>
              <a:gd name="connsiteY24" fmla="*/ 2317691 h 3358141"/>
              <a:gd name="connsiteX25" fmla="*/ 172207 w 2812711"/>
              <a:gd name="connsiteY25" fmla="*/ 2030671 h 3358141"/>
              <a:gd name="connsiteX26" fmla="*/ 444868 w 2812711"/>
              <a:gd name="connsiteY26" fmla="*/ 1951740 h 3358141"/>
              <a:gd name="connsiteX27" fmla="*/ 652951 w 2812711"/>
              <a:gd name="connsiteY27" fmla="*/ 1894336 h 3358141"/>
              <a:gd name="connsiteX28" fmla="*/ 652951 w 2812711"/>
              <a:gd name="connsiteY28" fmla="*/ 1743650 h 3358141"/>
              <a:gd name="connsiteX29" fmla="*/ 817982 w 2812711"/>
              <a:gd name="connsiteY29" fmla="*/ 1636017 h 3358141"/>
              <a:gd name="connsiteX30" fmla="*/ 947137 w 2812711"/>
              <a:gd name="connsiteY30" fmla="*/ 1592964 h 3358141"/>
              <a:gd name="connsiteX31" fmla="*/ 1083468 w 2812711"/>
              <a:gd name="connsiteY31" fmla="*/ 1442278 h 3358141"/>
              <a:gd name="connsiteX32" fmla="*/ 1305901 w 2812711"/>
              <a:gd name="connsiteY32" fmla="*/ 1305944 h 3358141"/>
              <a:gd name="connsiteX33" fmla="*/ 1463758 w 2812711"/>
              <a:gd name="connsiteY33" fmla="*/ 1176784 h 3358141"/>
              <a:gd name="connsiteX34" fmla="*/ 1722068 w 2812711"/>
              <a:gd name="connsiteY34" fmla="*/ 810833 h 3358141"/>
              <a:gd name="connsiteX35" fmla="*/ 1915800 w 2812711"/>
              <a:gd name="connsiteY35" fmla="*/ 617094 h 3358141"/>
              <a:gd name="connsiteX36" fmla="*/ 2078088 w 2812711"/>
              <a:gd name="connsiteY36" fmla="*/ 684549 h 3358141"/>
              <a:gd name="connsiteX37" fmla="*/ 2274565 w 2812711"/>
              <a:gd name="connsiteY37" fmla="*/ 423355 h 3358141"/>
              <a:gd name="connsiteX0" fmla="*/ 2274565 w 2812711"/>
              <a:gd name="connsiteY0" fmla="*/ 423355 h 3358141"/>
              <a:gd name="connsiteX1" fmla="*/ 2324792 w 2812711"/>
              <a:gd name="connsiteY1" fmla="*/ 272669 h 3358141"/>
              <a:gd name="connsiteX2" fmla="*/ 2152585 w 2812711"/>
              <a:gd name="connsiteY2" fmla="*/ 215265 h 3358141"/>
              <a:gd name="connsiteX3" fmla="*/ 2152585 w 2812711"/>
              <a:gd name="connsiteY3" fmla="*/ 43053 h 3358141"/>
              <a:gd name="connsiteX4" fmla="*/ 2281740 w 2812711"/>
              <a:gd name="connsiteY4" fmla="*/ 0 h 3358141"/>
              <a:gd name="connsiteX5" fmla="*/ 2812711 w 2812711"/>
              <a:gd name="connsiteY5" fmla="*/ 287020 h 3358141"/>
              <a:gd name="connsiteX6" fmla="*/ 2805535 w 2812711"/>
              <a:gd name="connsiteY6" fmla="*/ 523812 h 3358141"/>
              <a:gd name="connsiteX7" fmla="*/ 2511349 w 2812711"/>
              <a:gd name="connsiteY7" fmla="*/ 617094 h 3358141"/>
              <a:gd name="connsiteX8" fmla="*/ 2145409 w 2812711"/>
              <a:gd name="connsiteY8" fmla="*/ 617094 h 3358141"/>
              <a:gd name="connsiteX9" fmla="*/ 1966027 w 2812711"/>
              <a:gd name="connsiteY9" fmla="*/ 839535 h 3358141"/>
              <a:gd name="connsiteX10" fmla="*/ 1750769 w 2812711"/>
              <a:gd name="connsiteY10" fmla="*/ 954343 h 3358141"/>
              <a:gd name="connsiteX11" fmla="*/ 1614439 w 2812711"/>
              <a:gd name="connsiteY11" fmla="*/ 1327470 h 3358141"/>
              <a:gd name="connsiteX12" fmla="*/ 1549861 w 2812711"/>
              <a:gd name="connsiteY12" fmla="*/ 1621666 h 3358141"/>
              <a:gd name="connsiteX13" fmla="*/ 1549861 w 2812711"/>
              <a:gd name="connsiteY13" fmla="*/ 2073724 h 3358141"/>
              <a:gd name="connsiteX14" fmla="*/ 1614439 w 2812711"/>
              <a:gd name="connsiteY14" fmla="*/ 2604712 h 3358141"/>
              <a:gd name="connsiteX15" fmla="*/ 1485284 w 2812711"/>
              <a:gd name="connsiteY15" fmla="*/ 2949137 h 3358141"/>
              <a:gd name="connsiteX16" fmla="*/ 990189 w 2812711"/>
              <a:gd name="connsiteY16" fmla="*/ 3185929 h 3358141"/>
              <a:gd name="connsiteX17" fmla="*/ 652951 w 2812711"/>
              <a:gd name="connsiteY17" fmla="*/ 3358141 h 3358141"/>
              <a:gd name="connsiteX18" fmla="*/ 294187 w 2812711"/>
              <a:gd name="connsiteY18" fmla="*/ 3178753 h 3358141"/>
              <a:gd name="connsiteX19" fmla="*/ 71753 w 2812711"/>
              <a:gd name="connsiteY19" fmla="*/ 2977839 h 3358141"/>
              <a:gd name="connsiteX20" fmla="*/ 0 w 2812711"/>
              <a:gd name="connsiteY20" fmla="*/ 2877382 h 3358141"/>
              <a:gd name="connsiteX21" fmla="*/ 179382 w 2812711"/>
              <a:gd name="connsiteY21" fmla="*/ 2683643 h 3358141"/>
              <a:gd name="connsiteX22" fmla="*/ 200908 w 2812711"/>
              <a:gd name="connsiteY22" fmla="*/ 2446851 h 3358141"/>
              <a:gd name="connsiteX23" fmla="*/ 64578 w 2812711"/>
              <a:gd name="connsiteY23" fmla="*/ 2317691 h 3358141"/>
              <a:gd name="connsiteX24" fmla="*/ 172207 w 2812711"/>
              <a:gd name="connsiteY24" fmla="*/ 2030671 h 3358141"/>
              <a:gd name="connsiteX25" fmla="*/ 444868 w 2812711"/>
              <a:gd name="connsiteY25" fmla="*/ 1951740 h 3358141"/>
              <a:gd name="connsiteX26" fmla="*/ 652951 w 2812711"/>
              <a:gd name="connsiteY26" fmla="*/ 1894336 h 3358141"/>
              <a:gd name="connsiteX27" fmla="*/ 652951 w 2812711"/>
              <a:gd name="connsiteY27" fmla="*/ 1743650 h 3358141"/>
              <a:gd name="connsiteX28" fmla="*/ 817982 w 2812711"/>
              <a:gd name="connsiteY28" fmla="*/ 1636017 h 3358141"/>
              <a:gd name="connsiteX29" fmla="*/ 947137 w 2812711"/>
              <a:gd name="connsiteY29" fmla="*/ 1592964 h 3358141"/>
              <a:gd name="connsiteX30" fmla="*/ 1083468 w 2812711"/>
              <a:gd name="connsiteY30" fmla="*/ 1442278 h 3358141"/>
              <a:gd name="connsiteX31" fmla="*/ 1305901 w 2812711"/>
              <a:gd name="connsiteY31" fmla="*/ 1305944 h 3358141"/>
              <a:gd name="connsiteX32" fmla="*/ 1463758 w 2812711"/>
              <a:gd name="connsiteY32" fmla="*/ 1176784 h 3358141"/>
              <a:gd name="connsiteX33" fmla="*/ 1722068 w 2812711"/>
              <a:gd name="connsiteY33" fmla="*/ 810833 h 3358141"/>
              <a:gd name="connsiteX34" fmla="*/ 1915800 w 2812711"/>
              <a:gd name="connsiteY34" fmla="*/ 617094 h 3358141"/>
              <a:gd name="connsiteX35" fmla="*/ 2078088 w 2812711"/>
              <a:gd name="connsiteY35" fmla="*/ 684549 h 3358141"/>
              <a:gd name="connsiteX36" fmla="*/ 2274565 w 2812711"/>
              <a:gd name="connsiteY36" fmla="*/ 423355 h 3358141"/>
              <a:gd name="connsiteX0" fmla="*/ 2274565 w 2805535"/>
              <a:gd name="connsiteY0" fmla="*/ 423355 h 3358141"/>
              <a:gd name="connsiteX1" fmla="*/ 2324792 w 2805535"/>
              <a:gd name="connsiteY1" fmla="*/ 272669 h 3358141"/>
              <a:gd name="connsiteX2" fmla="*/ 2152585 w 2805535"/>
              <a:gd name="connsiteY2" fmla="*/ 215265 h 3358141"/>
              <a:gd name="connsiteX3" fmla="*/ 2152585 w 2805535"/>
              <a:gd name="connsiteY3" fmla="*/ 43053 h 3358141"/>
              <a:gd name="connsiteX4" fmla="*/ 2281740 w 2805535"/>
              <a:gd name="connsiteY4" fmla="*/ 0 h 3358141"/>
              <a:gd name="connsiteX5" fmla="*/ 2805535 w 2805535"/>
              <a:gd name="connsiteY5" fmla="*/ 523812 h 3358141"/>
              <a:gd name="connsiteX6" fmla="*/ 2511349 w 2805535"/>
              <a:gd name="connsiteY6" fmla="*/ 617094 h 3358141"/>
              <a:gd name="connsiteX7" fmla="*/ 2145409 w 2805535"/>
              <a:gd name="connsiteY7" fmla="*/ 617094 h 3358141"/>
              <a:gd name="connsiteX8" fmla="*/ 1966027 w 2805535"/>
              <a:gd name="connsiteY8" fmla="*/ 839535 h 3358141"/>
              <a:gd name="connsiteX9" fmla="*/ 1750769 w 2805535"/>
              <a:gd name="connsiteY9" fmla="*/ 954343 h 3358141"/>
              <a:gd name="connsiteX10" fmla="*/ 1614439 w 2805535"/>
              <a:gd name="connsiteY10" fmla="*/ 1327470 h 3358141"/>
              <a:gd name="connsiteX11" fmla="*/ 1549861 w 2805535"/>
              <a:gd name="connsiteY11" fmla="*/ 1621666 h 3358141"/>
              <a:gd name="connsiteX12" fmla="*/ 1549861 w 2805535"/>
              <a:gd name="connsiteY12" fmla="*/ 2073724 h 3358141"/>
              <a:gd name="connsiteX13" fmla="*/ 1614439 w 2805535"/>
              <a:gd name="connsiteY13" fmla="*/ 2604712 h 3358141"/>
              <a:gd name="connsiteX14" fmla="*/ 1485284 w 2805535"/>
              <a:gd name="connsiteY14" fmla="*/ 2949137 h 3358141"/>
              <a:gd name="connsiteX15" fmla="*/ 990189 w 2805535"/>
              <a:gd name="connsiteY15" fmla="*/ 3185929 h 3358141"/>
              <a:gd name="connsiteX16" fmla="*/ 652951 w 2805535"/>
              <a:gd name="connsiteY16" fmla="*/ 3358141 h 3358141"/>
              <a:gd name="connsiteX17" fmla="*/ 294187 w 2805535"/>
              <a:gd name="connsiteY17" fmla="*/ 3178753 h 3358141"/>
              <a:gd name="connsiteX18" fmla="*/ 71753 w 2805535"/>
              <a:gd name="connsiteY18" fmla="*/ 2977839 h 3358141"/>
              <a:gd name="connsiteX19" fmla="*/ 0 w 2805535"/>
              <a:gd name="connsiteY19" fmla="*/ 2877382 h 3358141"/>
              <a:gd name="connsiteX20" fmla="*/ 179382 w 2805535"/>
              <a:gd name="connsiteY20" fmla="*/ 2683643 h 3358141"/>
              <a:gd name="connsiteX21" fmla="*/ 200908 w 2805535"/>
              <a:gd name="connsiteY21" fmla="*/ 2446851 h 3358141"/>
              <a:gd name="connsiteX22" fmla="*/ 64578 w 2805535"/>
              <a:gd name="connsiteY22" fmla="*/ 2317691 h 3358141"/>
              <a:gd name="connsiteX23" fmla="*/ 172207 w 2805535"/>
              <a:gd name="connsiteY23" fmla="*/ 2030671 h 3358141"/>
              <a:gd name="connsiteX24" fmla="*/ 444868 w 2805535"/>
              <a:gd name="connsiteY24" fmla="*/ 1951740 h 3358141"/>
              <a:gd name="connsiteX25" fmla="*/ 652951 w 2805535"/>
              <a:gd name="connsiteY25" fmla="*/ 1894336 h 3358141"/>
              <a:gd name="connsiteX26" fmla="*/ 652951 w 2805535"/>
              <a:gd name="connsiteY26" fmla="*/ 1743650 h 3358141"/>
              <a:gd name="connsiteX27" fmla="*/ 817982 w 2805535"/>
              <a:gd name="connsiteY27" fmla="*/ 1636017 h 3358141"/>
              <a:gd name="connsiteX28" fmla="*/ 947137 w 2805535"/>
              <a:gd name="connsiteY28" fmla="*/ 1592964 h 3358141"/>
              <a:gd name="connsiteX29" fmla="*/ 1083468 w 2805535"/>
              <a:gd name="connsiteY29" fmla="*/ 1442278 h 3358141"/>
              <a:gd name="connsiteX30" fmla="*/ 1305901 w 2805535"/>
              <a:gd name="connsiteY30" fmla="*/ 1305944 h 3358141"/>
              <a:gd name="connsiteX31" fmla="*/ 1463758 w 2805535"/>
              <a:gd name="connsiteY31" fmla="*/ 1176784 h 3358141"/>
              <a:gd name="connsiteX32" fmla="*/ 1722068 w 2805535"/>
              <a:gd name="connsiteY32" fmla="*/ 810833 h 3358141"/>
              <a:gd name="connsiteX33" fmla="*/ 1915800 w 2805535"/>
              <a:gd name="connsiteY33" fmla="*/ 617094 h 3358141"/>
              <a:gd name="connsiteX34" fmla="*/ 2078088 w 2805535"/>
              <a:gd name="connsiteY34" fmla="*/ 684549 h 3358141"/>
              <a:gd name="connsiteX35" fmla="*/ 2274565 w 2805535"/>
              <a:gd name="connsiteY35" fmla="*/ 423355 h 3358141"/>
              <a:gd name="connsiteX0" fmla="*/ 2274565 w 2511349"/>
              <a:gd name="connsiteY0" fmla="*/ 423355 h 3358141"/>
              <a:gd name="connsiteX1" fmla="*/ 2324792 w 2511349"/>
              <a:gd name="connsiteY1" fmla="*/ 272669 h 3358141"/>
              <a:gd name="connsiteX2" fmla="*/ 2152585 w 2511349"/>
              <a:gd name="connsiteY2" fmla="*/ 215265 h 3358141"/>
              <a:gd name="connsiteX3" fmla="*/ 2152585 w 2511349"/>
              <a:gd name="connsiteY3" fmla="*/ 43053 h 3358141"/>
              <a:gd name="connsiteX4" fmla="*/ 2281740 w 2511349"/>
              <a:gd name="connsiteY4" fmla="*/ 0 h 3358141"/>
              <a:gd name="connsiteX5" fmla="*/ 2511349 w 2511349"/>
              <a:gd name="connsiteY5" fmla="*/ 617094 h 3358141"/>
              <a:gd name="connsiteX6" fmla="*/ 2145409 w 2511349"/>
              <a:gd name="connsiteY6" fmla="*/ 617094 h 3358141"/>
              <a:gd name="connsiteX7" fmla="*/ 1966027 w 2511349"/>
              <a:gd name="connsiteY7" fmla="*/ 839535 h 3358141"/>
              <a:gd name="connsiteX8" fmla="*/ 1750769 w 2511349"/>
              <a:gd name="connsiteY8" fmla="*/ 954343 h 3358141"/>
              <a:gd name="connsiteX9" fmla="*/ 1614439 w 2511349"/>
              <a:gd name="connsiteY9" fmla="*/ 1327470 h 3358141"/>
              <a:gd name="connsiteX10" fmla="*/ 1549861 w 2511349"/>
              <a:gd name="connsiteY10" fmla="*/ 1621666 h 3358141"/>
              <a:gd name="connsiteX11" fmla="*/ 1549861 w 2511349"/>
              <a:gd name="connsiteY11" fmla="*/ 2073724 h 3358141"/>
              <a:gd name="connsiteX12" fmla="*/ 1614439 w 2511349"/>
              <a:gd name="connsiteY12" fmla="*/ 2604712 h 3358141"/>
              <a:gd name="connsiteX13" fmla="*/ 1485284 w 2511349"/>
              <a:gd name="connsiteY13" fmla="*/ 2949137 h 3358141"/>
              <a:gd name="connsiteX14" fmla="*/ 990189 w 2511349"/>
              <a:gd name="connsiteY14" fmla="*/ 3185929 h 3358141"/>
              <a:gd name="connsiteX15" fmla="*/ 652951 w 2511349"/>
              <a:gd name="connsiteY15" fmla="*/ 3358141 h 3358141"/>
              <a:gd name="connsiteX16" fmla="*/ 294187 w 2511349"/>
              <a:gd name="connsiteY16" fmla="*/ 3178753 h 3358141"/>
              <a:gd name="connsiteX17" fmla="*/ 71753 w 2511349"/>
              <a:gd name="connsiteY17" fmla="*/ 2977839 h 3358141"/>
              <a:gd name="connsiteX18" fmla="*/ 0 w 2511349"/>
              <a:gd name="connsiteY18" fmla="*/ 2877382 h 3358141"/>
              <a:gd name="connsiteX19" fmla="*/ 179382 w 2511349"/>
              <a:gd name="connsiteY19" fmla="*/ 2683643 h 3358141"/>
              <a:gd name="connsiteX20" fmla="*/ 200908 w 2511349"/>
              <a:gd name="connsiteY20" fmla="*/ 2446851 h 3358141"/>
              <a:gd name="connsiteX21" fmla="*/ 64578 w 2511349"/>
              <a:gd name="connsiteY21" fmla="*/ 2317691 h 3358141"/>
              <a:gd name="connsiteX22" fmla="*/ 172207 w 2511349"/>
              <a:gd name="connsiteY22" fmla="*/ 2030671 h 3358141"/>
              <a:gd name="connsiteX23" fmla="*/ 444868 w 2511349"/>
              <a:gd name="connsiteY23" fmla="*/ 1951740 h 3358141"/>
              <a:gd name="connsiteX24" fmla="*/ 652951 w 2511349"/>
              <a:gd name="connsiteY24" fmla="*/ 1894336 h 3358141"/>
              <a:gd name="connsiteX25" fmla="*/ 652951 w 2511349"/>
              <a:gd name="connsiteY25" fmla="*/ 1743650 h 3358141"/>
              <a:gd name="connsiteX26" fmla="*/ 817982 w 2511349"/>
              <a:gd name="connsiteY26" fmla="*/ 1636017 h 3358141"/>
              <a:gd name="connsiteX27" fmla="*/ 947137 w 2511349"/>
              <a:gd name="connsiteY27" fmla="*/ 1592964 h 3358141"/>
              <a:gd name="connsiteX28" fmla="*/ 1083468 w 2511349"/>
              <a:gd name="connsiteY28" fmla="*/ 1442278 h 3358141"/>
              <a:gd name="connsiteX29" fmla="*/ 1305901 w 2511349"/>
              <a:gd name="connsiteY29" fmla="*/ 1305944 h 3358141"/>
              <a:gd name="connsiteX30" fmla="*/ 1463758 w 2511349"/>
              <a:gd name="connsiteY30" fmla="*/ 1176784 h 3358141"/>
              <a:gd name="connsiteX31" fmla="*/ 1722068 w 2511349"/>
              <a:gd name="connsiteY31" fmla="*/ 810833 h 3358141"/>
              <a:gd name="connsiteX32" fmla="*/ 1915800 w 2511349"/>
              <a:gd name="connsiteY32" fmla="*/ 617094 h 3358141"/>
              <a:gd name="connsiteX33" fmla="*/ 2078088 w 2511349"/>
              <a:gd name="connsiteY33" fmla="*/ 684549 h 3358141"/>
              <a:gd name="connsiteX34" fmla="*/ 2274565 w 2511349"/>
              <a:gd name="connsiteY34" fmla="*/ 423355 h 3358141"/>
              <a:gd name="connsiteX0" fmla="*/ 2274565 w 2324792"/>
              <a:gd name="connsiteY0" fmla="*/ 423355 h 3358141"/>
              <a:gd name="connsiteX1" fmla="*/ 2324792 w 2324792"/>
              <a:gd name="connsiteY1" fmla="*/ 272669 h 3358141"/>
              <a:gd name="connsiteX2" fmla="*/ 2152585 w 2324792"/>
              <a:gd name="connsiteY2" fmla="*/ 215265 h 3358141"/>
              <a:gd name="connsiteX3" fmla="*/ 2152585 w 2324792"/>
              <a:gd name="connsiteY3" fmla="*/ 43053 h 3358141"/>
              <a:gd name="connsiteX4" fmla="*/ 2281740 w 2324792"/>
              <a:gd name="connsiteY4" fmla="*/ 0 h 3358141"/>
              <a:gd name="connsiteX5" fmla="*/ 2145409 w 2324792"/>
              <a:gd name="connsiteY5" fmla="*/ 617094 h 3358141"/>
              <a:gd name="connsiteX6" fmla="*/ 1966027 w 2324792"/>
              <a:gd name="connsiteY6" fmla="*/ 839535 h 3358141"/>
              <a:gd name="connsiteX7" fmla="*/ 1750769 w 2324792"/>
              <a:gd name="connsiteY7" fmla="*/ 954343 h 3358141"/>
              <a:gd name="connsiteX8" fmla="*/ 1614439 w 2324792"/>
              <a:gd name="connsiteY8" fmla="*/ 1327470 h 3358141"/>
              <a:gd name="connsiteX9" fmla="*/ 1549861 w 2324792"/>
              <a:gd name="connsiteY9" fmla="*/ 1621666 h 3358141"/>
              <a:gd name="connsiteX10" fmla="*/ 1549861 w 2324792"/>
              <a:gd name="connsiteY10" fmla="*/ 2073724 h 3358141"/>
              <a:gd name="connsiteX11" fmla="*/ 1614439 w 2324792"/>
              <a:gd name="connsiteY11" fmla="*/ 2604712 h 3358141"/>
              <a:gd name="connsiteX12" fmla="*/ 1485284 w 2324792"/>
              <a:gd name="connsiteY12" fmla="*/ 2949137 h 3358141"/>
              <a:gd name="connsiteX13" fmla="*/ 990189 w 2324792"/>
              <a:gd name="connsiteY13" fmla="*/ 3185929 h 3358141"/>
              <a:gd name="connsiteX14" fmla="*/ 652951 w 2324792"/>
              <a:gd name="connsiteY14" fmla="*/ 3358141 h 3358141"/>
              <a:gd name="connsiteX15" fmla="*/ 294187 w 2324792"/>
              <a:gd name="connsiteY15" fmla="*/ 3178753 h 3358141"/>
              <a:gd name="connsiteX16" fmla="*/ 71753 w 2324792"/>
              <a:gd name="connsiteY16" fmla="*/ 2977839 h 3358141"/>
              <a:gd name="connsiteX17" fmla="*/ 0 w 2324792"/>
              <a:gd name="connsiteY17" fmla="*/ 2877382 h 3358141"/>
              <a:gd name="connsiteX18" fmla="*/ 179382 w 2324792"/>
              <a:gd name="connsiteY18" fmla="*/ 2683643 h 3358141"/>
              <a:gd name="connsiteX19" fmla="*/ 200908 w 2324792"/>
              <a:gd name="connsiteY19" fmla="*/ 2446851 h 3358141"/>
              <a:gd name="connsiteX20" fmla="*/ 64578 w 2324792"/>
              <a:gd name="connsiteY20" fmla="*/ 2317691 h 3358141"/>
              <a:gd name="connsiteX21" fmla="*/ 172207 w 2324792"/>
              <a:gd name="connsiteY21" fmla="*/ 2030671 h 3358141"/>
              <a:gd name="connsiteX22" fmla="*/ 444868 w 2324792"/>
              <a:gd name="connsiteY22" fmla="*/ 1951740 h 3358141"/>
              <a:gd name="connsiteX23" fmla="*/ 652951 w 2324792"/>
              <a:gd name="connsiteY23" fmla="*/ 1894336 h 3358141"/>
              <a:gd name="connsiteX24" fmla="*/ 652951 w 2324792"/>
              <a:gd name="connsiteY24" fmla="*/ 1743650 h 3358141"/>
              <a:gd name="connsiteX25" fmla="*/ 817982 w 2324792"/>
              <a:gd name="connsiteY25" fmla="*/ 1636017 h 3358141"/>
              <a:gd name="connsiteX26" fmla="*/ 947137 w 2324792"/>
              <a:gd name="connsiteY26" fmla="*/ 1592964 h 3358141"/>
              <a:gd name="connsiteX27" fmla="*/ 1083468 w 2324792"/>
              <a:gd name="connsiteY27" fmla="*/ 1442278 h 3358141"/>
              <a:gd name="connsiteX28" fmla="*/ 1305901 w 2324792"/>
              <a:gd name="connsiteY28" fmla="*/ 1305944 h 3358141"/>
              <a:gd name="connsiteX29" fmla="*/ 1463758 w 2324792"/>
              <a:gd name="connsiteY29" fmla="*/ 1176784 h 3358141"/>
              <a:gd name="connsiteX30" fmla="*/ 1722068 w 2324792"/>
              <a:gd name="connsiteY30" fmla="*/ 810833 h 3358141"/>
              <a:gd name="connsiteX31" fmla="*/ 1915800 w 2324792"/>
              <a:gd name="connsiteY31" fmla="*/ 617094 h 3358141"/>
              <a:gd name="connsiteX32" fmla="*/ 2078088 w 2324792"/>
              <a:gd name="connsiteY32" fmla="*/ 684549 h 3358141"/>
              <a:gd name="connsiteX33" fmla="*/ 2274565 w 2324792"/>
              <a:gd name="connsiteY33" fmla="*/ 423355 h 3358141"/>
              <a:gd name="connsiteX0" fmla="*/ 2274565 w 2324792"/>
              <a:gd name="connsiteY0" fmla="*/ 380302 h 3315088"/>
              <a:gd name="connsiteX1" fmla="*/ 2324792 w 2324792"/>
              <a:gd name="connsiteY1" fmla="*/ 229616 h 3315088"/>
              <a:gd name="connsiteX2" fmla="*/ 2152585 w 2324792"/>
              <a:gd name="connsiteY2" fmla="*/ 172212 h 3315088"/>
              <a:gd name="connsiteX3" fmla="*/ 2152585 w 2324792"/>
              <a:gd name="connsiteY3" fmla="*/ 0 h 3315088"/>
              <a:gd name="connsiteX4" fmla="*/ 2145409 w 2324792"/>
              <a:gd name="connsiteY4" fmla="*/ 574041 h 3315088"/>
              <a:gd name="connsiteX5" fmla="*/ 1966027 w 2324792"/>
              <a:gd name="connsiteY5" fmla="*/ 796482 h 3315088"/>
              <a:gd name="connsiteX6" fmla="*/ 1750769 w 2324792"/>
              <a:gd name="connsiteY6" fmla="*/ 911290 h 3315088"/>
              <a:gd name="connsiteX7" fmla="*/ 1614439 w 2324792"/>
              <a:gd name="connsiteY7" fmla="*/ 1284417 h 3315088"/>
              <a:gd name="connsiteX8" fmla="*/ 1549861 w 2324792"/>
              <a:gd name="connsiteY8" fmla="*/ 1578613 h 3315088"/>
              <a:gd name="connsiteX9" fmla="*/ 1549861 w 2324792"/>
              <a:gd name="connsiteY9" fmla="*/ 2030671 h 3315088"/>
              <a:gd name="connsiteX10" fmla="*/ 1614439 w 2324792"/>
              <a:gd name="connsiteY10" fmla="*/ 2561659 h 3315088"/>
              <a:gd name="connsiteX11" fmla="*/ 1485284 w 2324792"/>
              <a:gd name="connsiteY11" fmla="*/ 2906084 h 3315088"/>
              <a:gd name="connsiteX12" fmla="*/ 990189 w 2324792"/>
              <a:gd name="connsiteY12" fmla="*/ 3142876 h 3315088"/>
              <a:gd name="connsiteX13" fmla="*/ 652951 w 2324792"/>
              <a:gd name="connsiteY13" fmla="*/ 3315088 h 3315088"/>
              <a:gd name="connsiteX14" fmla="*/ 294187 w 2324792"/>
              <a:gd name="connsiteY14" fmla="*/ 3135700 h 3315088"/>
              <a:gd name="connsiteX15" fmla="*/ 71753 w 2324792"/>
              <a:gd name="connsiteY15" fmla="*/ 2934786 h 3315088"/>
              <a:gd name="connsiteX16" fmla="*/ 0 w 2324792"/>
              <a:gd name="connsiteY16" fmla="*/ 2834329 h 3315088"/>
              <a:gd name="connsiteX17" fmla="*/ 179382 w 2324792"/>
              <a:gd name="connsiteY17" fmla="*/ 2640590 h 3315088"/>
              <a:gd name="connsiteX18" fmla="*/ 200908 w 2324792"/>
              <a:gd name="connsiteY18" fmla="*/ 2403798 h 3315088"/>
              <a:gd name="connsiteX19" fmla="*/ 64578 w 2324792"/>
              <a:gd name="connsiteY19" fmla="*/ 2274638 h 3315088"/>
              <a:gd name="connsiteX20" fmla="*/ 172207 w 2324792"/>
              <a:gd name="connsiteY20" fmla="*/ 1987618 h 3315088"/>
              <a:gd name="connsiteX21" fmla="*/ 444868 w 2324792"/>
              <a:gd name="connsiteY21" fmla="*/ 1908687 h 3315088"/>
              <a:gd name="connsiteX22" fmla="*/ 652951 w 2324792"/>
              <a:gd name="connsiteY22" fmla="*/ 1851283 h 3315088"/>
              <a:gd name="connsiteX23" fmla="*/ 652951 w 2324792"/>
              <a:gd name="connsiteY23" fmla="*/ 1700597 h 3315088"/>
              <a:gd name="connsiteX24" fmla="*/ 817982 w 2324792"/>
              <a:gd name="connsiteY24" fmla="*/ 1592964 h 3315088"/>
              <a:gd name="connsiteX25" fmla="*/ 947137 w 2324792"/>
              <a:gd name="connsiteY25" fmla="*/ 1549911 h 3315088"/>
              <a:gd name="connsiteX26" fmla="*/ 1083468 w 2324792"/>
              <a:gd name="connsiteY26" fmla="*/ 1399225 h 3315088"/>
              <a:gd name="connsiteX27" fmla="*/ 1305901 w 2324792"/>
              <a:gd name="connsiteY27" fmla="*/ 1262891 h 3315088"/>
              <a:gd name="connsiteX28" fmla="*/ 1463758 w 2324792"/>
              <a:gd name="connsiteY28" fmla="*/ 1133731 h 3315088"/>
              <a:gd name="connsiteX29" fmla="*/ 1722068 w 2324792"/>
              <a:gd name="connsiteY29" fmla="*/ 767780 h 3315088"/>
              <a:gd name="connsiteX30" fmla="*/ 1915800 w 2324792"/>
              <a:gd name="connsiteY30" fmla="*/ 574041 h 3315088"/>
              <a:gd name="connsiteX31" fmla="*/ 2078088 w 2324792"/>
              <a:gd name="connsiteY31" fmla="*/ 641496 h 3315088"/>
              <a:gd name="connsiteX32" fmla="*/ 2274565 w 2324792"/>
              <a:gd name="connsiteY32" fmla="*/ 380302 h 3315088"/>
              <a:gd name="connsiteX0" fmla="*/ 2274565 w 2324792"/>
              <a:gd name="connsiteY0" fmla="*/ 208090 h 3142876"/>
              <a:gd name="connsiteX1" fmla="*/ 2324792 w 2324792"/>
              <a:gd name="connsiteY1" fmla="*/ 57404 h 3142876"/>
              <a:gd name="connsiteX2" fmla="*/ 2152585 w 2324792"/>
              <a:gd name="connsiteY2" fmla="*/ 0 h 3142876"/>
              <a:gd name="connsiteX3" fmla="*/ 2145409 w 2324792"/>
              <a:gd name="connsiteY3" fmla="*/ 401829 h 3142876"/>
              <a:gd name="connsiteX4" fmla="*/ 1966027 w 2324792"/>
              <a:gd name="connsiteY4" fmla="*/ 624270 h 3142876"/>
              <a:gd name="connsiteX5" fmla="*/ 1750769 w 2324792"/>
              <a:gd name="connsiteY5" fmla="*/ 739078 h 3142876"/>
              <a:gd name="connsiteX6" fmla="*/ 1614439 w 2324792"/>
              <a:gd name="connsiteY6" fmla="*/ 1112205 h 3142876"/>
              <a:gd name="connsiteX7" fmla="*/ 1549861 w 2324792"/>
              <a:gd name="connsiteY7" fmla="*/ 1406401 h 3142876"/>
              <a:gd name="connsiteX8" fmla="*/ 1549861 w 2324792"/>
              <a:gd name="connsiteY8" fmla="*/ 1858459 h 3142876"/>
              <a:gd name="connsiteX9" fmla="*/ 1614439 w 2324792"/>
              <a:gd name="connsiteY9" fmla="*/ 2389447 h 3142876"/>
              <a:gd name="connsiteX10" fmla="*/ 1485284 w 2324792"/>
              <a:gd name="connsiteY10" fmla="*/ 2733872 h 3142876"/>
              <a:gd name="connsiteX11" fmla="*/ 990189 w 2324792"/>
              <a:gd name="connsiteY11" fmla="*/ 2970664 h 3142876"/>
              <a:gd name="connsiteX12" fmla="*/ 652951 w 2324792"/>
              <a:gd name="connsiteY12" fmla="*/ 3142876 h 3142876"/>
              <a:gd name="connsiteX13" fmla="*/ 294187 w 2324792"/>
              <a:gd name="connsiteY13" fmla="*/ 2963488 h 3142876"/>
              <a:gd name="connsiteX14" fmla="*/ 71753 w 2324792"/>
              <a:gd name="connsiteY14" fmla="*/ 2762574 h 3142876"/>
              <a:gd name="connsiteX15" fmla="*/ 0 w 2324792"/>
              <a:gd name="connsiteY15" fmla="*/ 2662117 h 3142876"/>
              <a:gd name="connsiteX16" fmla="*/ 179382 w 2324792"/>
              <a:gd name="connsiteY16" fmla="*/ 2468378 h 3142876"/>
              <a:gd name="connsiteX17" fmla="*/ 200908 w 2324792"/>
              <a:gd name="connsiteY17" fmla="*/ 2231586 h 3142876"/>
              <a:gd name="connsiteX18" fmla="*/ 64578 w 2324792"/>
              <a:gd name="connsiteY18" fmla="*/ 2102426 h 3142876"/>
              <a:gd name="connsiteX19" fmla="*/ 172207 w 2324792"/>
              <a:gd name="connsiteY19" fmla="*/ 1815406 h 3142876"/>
              <a:gd name="connsiteX20" fmla="*/ 444868 w 2324792"/>
              <a:gd name="connsiteY20" fmla="*/ 1736475 h 3142876"/>
              <a:gd name="connsiteX21" fmla="*/ 652951 w 2324792"/>
              <a:gd name="connsiteY21" fmla="*/ 1679071 h 3142876"/>
              <a:gd name="connsiteX22" fmla="*/ 652951 w 2324792"/>
              <a:gd name="connsiteY22" fmla="*/ 1528385 h 3142876"/>
              <a:gd name="connsiteX23" fmla="*/ 817982 w 2324792"/>
              <a:gd name="connsiteY23" fmla="*/ 1420752 h 3142876"/>
              <a:gd name="connsiteX24" fmla="*/ 947137 w 2324792"/>
              <a:gd name="connsiteY24" fmla="*/ 1377699 h 3142876"/>
              <a:gd name="connsiteX25" fmla="*/ 1083468 w 2324792"/>
              <a:gd name="connsiteY25" fmla="*/ 1227013 h 3142876"/>
              <a:gd name="connsiteX26" fmla="*/ 1305901 w 2324792"/>
              <a:gd name="connsiteY26" fmla="*/ 1090679 h 3142876"/>
              <a:gd name="connsiteX27" fmla="*/ 1463758 w 2324792"/>
              <a:gd name="connsiteY27" fmla="*/ 961519 h 3142876"/>
              <a:gd name="connsiteX28" fmla="*/ 1722068 w 2324792"/>
              <a:gd name="connsiteY28" fmla="*/ 595568 h 3142876"/>
              <a:gd name="connsiteX29" fmla="*/ 1915800 w 2324792"/>
              <a:gd name="connsiteY29" fmla="*/ 401829 h 3142876"/>
              <a:gd name="connsiteX30" fmla="*/ 2078088 w 2324792"/>
              <a:gd name="connsiteY30" fmla="*/ 469284 h 3142876"/>
              <a:gd name="connsiteX31" fmla="*/ 2274565 w 2324792"/>
              <a:gd name="connsiteY31" fmla="*/ 208090 h 3142876"/>
              <a:gd name="connsiteX0" fmla="*/ 2274565 w 2324792"/>
              <a:gd name="connsiteY0" fmla="*/ 150686 h 3085472"/>
              <a:gd name="connsiteX1" fmla="*/ 2324792 w 2324792"/>
              <a:gd name="connsiteY1" fmla="*/ 0 h 3085472"/>
              <a:gd name="connsiteX2" fmla="*/ 2145409 w 2324792"/>
              <a:gd name="connsiteY2" fmla="*/ 344425 h 3085472"/>
              <a:gd name="connsiteX3" fmla="*/ 1966027 w 2324792"/>
              <a:gd name="connsiteY3" fmla="*/ 566866 h 3085472"/>
              <a:gd name="connsiteX4" fmla="*/ 1750769 w 2324792"/>
              <a:gd name="connsiteY4" fmla="*/ 681674 h 3085472"/>
              <a:gd name="connsiteX5" fmla="*/ 1614439 w 2324792"/>
              <a:gd name="connsiteY5" fmla="*/ 1054801 h 3085472"/>
              <a:gd name="connsiteX6" fmla="*/ 1549861 w 2324792"/>
              <a:gd name="connsiteY6" fmla="*/ 1348997 h 3085472"/>
              <a:gd name="connsiteX7" fmla="*/ 1549861 w 2324792"/>
              <a:gd name="connsiteY7" fmla="*/ 1801055 h 3085472"/>
              <a:gd name="connsiteX8" fmla="*/ 1614439 w 2324792"/>
              <a:gd name="connsiteY8" fmla="*/ 2332043 h 3085472"/>
              <a:gd name="connsiteX9" fmla="*/ 1485284 w 2324792"/>
              <a:gd name="connsiteY9" fmla="*/ 2676468 h 3085472"/>
              <a:gd name="connsiteX10" fmla="*/ 990189 w 2324792"/>
              <a:gd name="connsiteY10" fmla="*/ 2913260 h 3085472"/>
              <a:gd name="connsiteX11" fmla="*/ 652951 w 2324792"/>
              <a:gd name="connsiteY11" fmla="*/ 3085472 h 3085472"/>
              <a:gd name="connsiteX12" fmla="*/ 294187 w 2324792"/>
              <a:gd name="connsiteY12" fmla="*/ 2906084 h 3085472"/>
              <a:gd name="connsiteX13" fmla="*/ 71753 w 2324792"/>
              <a:gd name="connsiteY13" fmla="*/ 2705170 h 3085472"/>
              <a:gd name="connsiteX14" fmla="*/ 0 w 2324792"/>
              <a:gd name="connsiteY14" fmla="*/ 2604713 h 3085472"/>
              <a:gd name="connsiteX15" fmla="*/ 179382 w 2324792"/>
              <a:gd name="connsiteY15" fmla="*/ 2410974 h 3085472"/>
              <a:gd name="connsiteX16" fmla="*/ 200908 w 2324792"/>
              <a:gd name="connsiteY16" fmla="*/ 2174182 h 3085472"/>
              <a:gd name="connsiteX17" fmla="*/ 64578 w 2324792"/>
              <a:gd name="connsiteY17" fmla="*/ 2045022 h 3085472"/>
              <a:gd name="connsiteX18" fmla="*/ 172207 w 2324792"/>
              <a:gd name="connsiteY18" fmla="*/ 1758002 h 3085472"/>
              <a:gd name="connsiteX19" fmla="*/ 444868 w 2324792"/>
              <a:gd name="connsiteY19" fmla="*/ 1679071 h 3085472"/>
              <a:gd name="connsiteX20" fmla="*/ 652951 w 2324792"/>
              <a:gd name="connsiteY20" fmla="*/ 1621667 h 3085472"/>
              <a:gd name="connsiteX21" fmla="*/ 652951 w 2324792"/>
              <a:gd name="connsiteY21" fmla="*/ 1470981 h 3085472"/>
              <a:gd name="connsiteX22" fmla="*/ 817982 w 2324792"/>
              <a:gd name="connsiteY22" fmla="*/ 1363348 h 3085472"/>
              <a:gd name="connsiteX23" fmla="*/ 947137 w 2324792"/>
              <a:gd name="connsiteY23" fmla="*/ 1320295 h 3085472"/>
              <a:gd name="connsiteX24" fmla="*/ 1083468 w 2324792"/>
              <a:gd name="connsiteY24" fmla="*/ 1169609 h 3085472"/>
              <a:gd name="connsiteX25" fmla="*/ 1305901 w 2324792"/>
              <a:gd name="connsiteY25" fmla="*/ 1033275 h 3085472"/>
              <a:gd name="connsiteX26" fmla="*/ 1463758 w 2324792"/>
              <a:gd name="connsiteY26" fmla="*/ 904115 h 3085472"/>
              <a:gd name="connsiteX27" fmla="*/ 1722068 w 2324792"/>
              <a:gd name="connsiteY27" fmla="*/ 538164 h 3085472"/>
              <a:gd name="connsiteX28" fmla="*/ 1915800 w 2324792"/>
              <a:gd name="connsiteY28" fmla="*/ 344425 h 3085472"/>
              <a:gd name="connsiteX29" fmla="*/ 2078088 w 2324792"/>
              <a:gd name="connsiteY29" fmla="*/ 411880 h 3085472"/>
              <a:gd name="connsiteX30" fmla="*/ 2274565 w 2324792"/>
              <a:gd name="connsiteY30" fmla="*/ 150686 h 3085472"/>
              <a:gd name="connsiteX0" fmla="*/ 2274565 w 2274565"/>
              <a:gd name="connsiteY0" fmla="*/ 0 h 2934786"/>
              <a:gd name="connsiteX1" fmla="*/ 2145409 w 2274565"/>
              <a:gd name="connsiteY1" fmla="*/ 193739 h 2934786"/>
              <a:gd name="connsiteX2" fmla="*/ 1966027 w 2274565"/>
              <a:gd name="connsiteY2" fmla="*/ 416180 h 2934786"/>
              <a:gd name="connsiteX3" fmla="*/ 1750769 w 2274565"/>
              <a:gd name="connsiteY3" fmla="*/ 530988 h 2934786"/>
              <a:gd name="connsiteX4" fmla="*/ 1614439 w 2274565"/>
              <a:gd name="connsiteY4" fmla="*/ 904115 h 2934786"/>
              <a:gd name="connsiteX5" fmla="*/ 1549861 w 2274565"/>
              <a:gd name="connsiteY5" fmla="*/ 1198311 h 2934786"/>
              <a:gd name="connsiteX6" fmla="*/ 1549861 w 2274565"/>
              <a:gd name="connsiteY6" fmla="*/ 1650369 h 2934786"/>
              <a:gd name="connsiteX7" fmla="*/ 1614439 w 2274565"/>
              <a:gd name="connsiteY7" fmla="*/ 2181357 h 2934786"/>
              <a:gd name="connsiteX8" fmla="*/ 1485284 w 2274565"/>
              <a:gd name="connsiteY8" fmla="*/ 2525782 h 2934786"/>
              <a:gd name="connsiteX9" fmla="*/ 990189 w 2274565"/>
              <a:gd name="connsiteY9" fmla="*/ 2762574 h 2934786"/>
              <a:gd name="connsiteX10" fmla="*/ 652951 w 2274565"/>
              <a:gd name="connsiteY10" fmla="*/ 2934786 h 2934786"/>
              <a:gd name="connsiteX11" fmla="*/ 294187 w 2274565"/>
              <a:gd name="connsiteY11" fmla="*/ 2755398 h 2934786"/>
              <a:gd name="connsiteX12" fmla="*/ 71753 w 2274565"/>
              <a:gd name="connsiteY12" fmla="*/ 2554484 h 2934786"/>
              <a:gd name="connsiteX13" fmla="*/ 0 w 2274565"/>
              <a:gd name="connsiteY13" fmla="*/ 2454027 h 2934786"/>
              <a:gd name="connsiteX14" fmla="*/ 179382 w 2274565"/>
              <a:gd name="connsiteY14" fmla="*/ 2260288 h 2934786"/>
              <a:gd name="connsiteX15" fmla="*/ 200908 w 2274565"/>
              <a:gd name="connsiteY15" fmla="*/ 2023496 h 2934786"/>
              <a:gd name="connsiteX16" fmla="*/ 64578 w 2274565"/>
              <a:gd name="connsiteY16" fmla="*/ 1894336 h 2934786"/>
              <a:gd name="connsiteX17" fmla="*/ 172207 w 2274565"/>
              <a:gd name="connsiteY17" fmla="*/ 1607316 h 2934786"/>
              <a:gd name="connsiteX18" fmla="*/ 444868 w 2274565"/>
              <a:gd name="connsiteY18" fmla="*/ 1528385 h 2934786"/>
              <a:gd name="connsiteX19" fmla="*/ 652951 w 2274565"/>
              <a:gd name="connsiteY19" fmla="*/ 1470981 h 2934786"/>
              <a:gd name="connsiteX20" fmla="*/ 652951 w 2274565"/>
              <a:gd name="connsiteY20" fmla="*/ 1320295 h 2934786"/>
              <a:gd name="connsiteX21" fmla="*/ 817982 w 2274565"/>
              <a:gd name="connsiteY21" fmla="*/ 1212662 h 2934786"/>
              <a:gd name="connsiteX22" fmla="*/ 947137 w 2274565"/>
              <a:gd name="connsiteY22" fmla="*/ 1169609 h 2934786"/>
              <a:gd name="connsiteX23" fmla="*/ 1083468 w 2274565"/>
              <a:gd name="connsiteY23" fmla="*/ 1018923 h 2934786"/>
              <a:gd name="connsiteX24" fmla="*/ 1305901 w 2274565"/>
              <a:gd name="connsiteY24" fmla="*/ 882589 h 2934786"/>
              <a:gd name="connsiteX25" fmla="*/ 1463758 w 2274565"/>
              <a:gd name="connsiteY25" fmla="*/ 753429 h 2934786"/>
              <a:gd name="connsiteX26" fmla="*/ 1722068 w 2274565"/>
              <a:gd name="connsiteY26" fmla="*/ 387478 h 2934786"/>
              <a:gd name="connsiteX27" fmla="*/ 1915800 w 2274565"/>
              <a:gd name="connsiteY27" fmla="*/ 193739 h 2934786"/>
              <a:gd name="connsiteX28" fmla="*/ 2078088 w 2274565"/>
              <a:gd name="connsiteY28" fmla="*/ 261194 h 2934786"/>
              <a:gd name="connsiteX29" fmla="*/ 2274565 w 2274565"/>
              <a:gd name="connsiteY29" fmla="*/ 0 h 2934786"/>
              <a:gd name="connsiteX0" fmla="*/ 2078088 w 2145409"/>
              <a:gd name="connsiteY0" fmla="*/ 67455 h 2741047"/>
              <a:gd name="connsiteX1" fmla="*/ 2145409 w 2145409"/>
              <a:gd name="connsiteY1" fmla="*/ 0 h 2741047"/>
              <a:gd name="connsiteX2" fmla="*/ 1966027 w 2145409"/>
              <a:gd name="connsiteY2" fmla="*/ 222441 h 2741047"/>
              <a:gd name="connsiteX3" fmla="*/ 1750769 w 2145409"/>
              <a:gd name="connsiteY3" fmla="*/ 337249 h 2741047"/>
              <a:gd name="connsiteX4" fmla="*/ 1614439 w 2145409"/>
              <a:gd name="connsiteY4" fmla="*/ 710376 h 2741047"/>
              <a:gd name="connsiteX5" fmla="*/ 1549861 w 2145409"/>
              <a:gd name="connsiteY5" fmla="*/ 1004572 h 2741047"/>
              <a:gd name="connsiteX6" fmla="*/ 1549861 w 2145409"/>
              <a:gd name="connsiteY6" fmla="*/ 1456630 h 2741047"/>
              <a:gd name="connsiteX7" fmla="*/ 1614439 w 2145409"/>
              <a:gd name="connsiteY7" fmla="*/ 1987618 h 2741047"/>
              <a:gd name="connsiteX8" fmla="*/ 1485284 w 2145409"/>
              <a:gd name="connsiteY8" fmla="*/ 2332043 h 2741047"/>
              <a:gd name="connsiteX9" fmla="*/ 990189 w 2145409"/>
              <a:gd name="connsiteY9" fmla="*/ 2568835 h 2741047"/>
              <a:gd name="connsiteX10" fmla="*/ 652951 w 2145409"/>
              <a:gd name="connsiteY10" fmla="*/ 2741047 h 2741047"/>
              <a:gd name="connsiteX11" fmla="*/ 294187 w 2145409"/>
              <a:gd name="connsiteY11" fmla="*/ 2561659 h 2741047"/>
              <a:gd name="connsiteX12" fmla="*/ 71753 w 2145409"/>
              <a:gd name="connsiteY12" fmla="*/ 2360745 h 2741047"/>
              <a:gd name="connsiteX13" fmla="*/ 0 w 2145409"/>
              <a:gd name="connsiteY13" fmla="*/ 2260288 h 2741047"/>
              <a:gd name="connsiteX14" fmla="*/ 179382 w 2145409"/>
              <a:gd name="connsiteY14" fmla="*/ 2066549 h 2741047"/>
              <a:gd name="connsiteX15" fmla="*/ 200908 w 2145409"/>
              <a:gd name="connsiteY15" fmla="*/ 1829757 h 2741047"/>
              <a:gd name="connsiteX16" fmla="*/ 64578 w 2145409"/>
              <a:gd name="connsiteY16" fmla="*/ 1700597 h 2741047"/>
              <a:gd name="connsiteX17" fmla="*/ 172207 w 2145409"/>
              <a:gd name="connsiteY17" fmla="*/ 1413577 h 2741047"/>
              <a:gd name="connsiteX18" fmla="*/ 444868 w 2145409"/>
              <a:gd name="connsiteY18" fmla="*/ 1334646 h 2741047"/>
              <a:gd name="connsiteX19" fmla="*/ 652951 w 2145409"/>
              <a:gd name="connsiteY19" fmla="*/ 1277242 h 2741047"/>
              <a:gd name="connsiteX20" fmla="*/ 652951 w 2145409"/>
              <a:gd name="connsiteY20" fmla="*/ 1126556 h 2741047"/>
              <a:gd name="connsiteX21" fmla="*/ 817982 w 2145409"/>
              <a:gd name="connsiteY21" fmla="*/ 1018923 h 2741047"/>
              <a:gd name="connsiteX22" fmla="*/ 947137 w 2145409"/>
              <a:gd name="connsiteY22" fmla="*/ 975870 h 2741047"/>
              <a:gd name="connsiteX23" fmla="*/ 1083468 w 2145409"/>
              <a:gd name="connsiteY23" fmla="*/ 825184 h 2741047"/>
              <a:gd name="connsiteX24" fmla="*/ 1305901 w 2145409"/>
              <a:gd name="connsiteY24" fmla="*/ 688850 h 2741047"/>
              <a:gd name="connsiteX25" fmla="*/ 1463758 w 2145409"/>
              <a:gd name="connsiteY25" fmla="*/ 559690 h 2741047"/>
              <a:gd name="connsiteX26" fmla="*/ 1722068 w 2145409"/>
              <a:gd name="connsiteY26" fmla="*/ 193739 h 2741047"/>
              <a:gd name="connsiteX27" fmla="*/ 1915800 w 2145409"/>
              <a:gd name="connsiteY27" fmla="*/ 0 h 2741047"/>
              <a:gd name="connsiteX28" fmla="*/ 2078088 w 2145409"/>
              <a:gd name="connsiteY28" fmla="*/ 67455 h 2741047"/>
              <a:gd name="connsiteX0" fmla="*/ 2078088 w 2163443"/>
              <a:gd name="connsiteY0" fmla="*/ 67455 h 2741047"/>
              <a:gd name="connsiteX1" fmla="*/ 2145409 w 2163443"/>
              <a:gd name="connsiteY1" fmla="*/ 0 h 2741047"/>
              <a:gd name="connsiteX2" fmla="*/ 2163443 w 2163443"/>
              <a:gd name="connsiteY2" fmla="*/ 14612 h 2741047"/>
              <a:gd name="connsiteX3" fmla="*/ 1966027 w 2163443"/>
              <a:gd name="connsiteY3" fmla="*/ 222441 h 2741047"/>
              <a:gd name="connsiteX4" fmla="*/ 1750769 w 2163443"/>
              <a:gd name="connsiteY4" fmla="*/ 337249 h 2741047"/>
              <a:gd name="connsiteX5" fmla="*/ 1614439 w 2163443"/>
              <a:gd name="connsiteY5" fmla="*/ 710376 h 2741047"/>
              <a:gd name="connsiteX6" fmla="*/ 1549861 w 2163443"/>
              <a:gd name="connsiteY6" fmla="*/ 1004572 h 2741047"/>
              <a:gd name="connsiteX7" fmla="*/ 1549861 w 2163443"/>
              <a:gd name="connsiteY7" fmla="*/ 1456630 h 2741047"/>
              <a:gd name="connsiteX8" fmla="*/ 1614439 w 2163443"/>
              <a:gd name="connsiteY8" fmla="*/ 1987618 h 2741047"/>
              <a:gd name="connsiteX9" fmla="*/ 1485284 w 2163443"/>
              <a:gd name="connsiteY9" fmla="*/ 2332043 h 2741047"/>
              <a:gd name="connsiteX10" fmla="*/ 990189 w 2163443"/>
              <a:gd name="connsiteY10" fmla="*/ 2568835 h 2741047"/>
              <a:gd name="connsiteX11" fmla="*/ 652951 w 2163443"/>
              <a:gd name="connsiteY11" fmla="*/ 2741047 h 2741047"/>
              <a:gd name="connsiteX12" fmla="*/ 294187 w 2163443"/>
              <a:gd name="connsiteY12" fmla="*/ 2561659 h 2741047"/>
              <a:gd name="connsiteX13" fmla="*/ 71753 w 2163443"/>
              <a:gd name="connsiteY13" fmla="*/ 2360745 h 2741047"/>
              <a:gd name="connsiteX14" fmla="*/ 0 w 2163443"/>
              <a:gd name="connsiteY14" fmla="*/ 2260288 h 2741047"/>
              <a:gd name="connsiteX15" fmla="*/ 179382 w 2163443"/>
              <a:gd name="connsiteY15" fmla="*/ 2066549 h 2741047"/>
              <a:gd name="connsiteX16" fmla="*/ 200908 w 2163443"/>
              <a:gd name="connsiteY16" fmla="*/ 1829757 h 2741047"/>
              <a:gd name="connsiteX17" fmla="*/ 64578 w 2163443"/>
              <a:gd name="connsiteY17" fmla="*/ 1700597 h 2741047"/>
              <a:gd name="connsiteX18" fmla="*/ 172207 w 2163443"/>
              <a:gd name="connsiteY18" fmla="*/ 1413577 h 2741047"/>
              <a:gd name="connsiteX19" fmla="*/ 444868 w 2163443"/>
              <a:gd name="connsiteY19" fmla="*/ 1334646 h 2741047"/>
              <a:gd name="connsiteX20" fmla="*/ 652951 w 2163443"/>
              <a:gd name="connsiteY20" fmla="*/ 1277242 h 2741047"/>
              <a:gd name="connsiteX21" fmla="*/ 652951 w 2163443"/>
              <a:gd name="connsiteY21" fmla="*/ 1126556 h 2741047"/>
              <a:gd name="connsiteX22" fmla="*/ 817982 w 2163443"/>
              <a:gd name="connsiteY22" fmla="*/ 1018923 h 2741047"/>
              <a:gd name="connsiteX23" fmla="*/ 947137 w 2163443"/>
              <a:gd name="connsiteY23" fmla="*/ 975870 h 2741047"/>
              <a:gd name="connsiteX24" fmla="*/ 1083468 w 2163443"/>
              <a:gd name="connsiteY24" fmla="*/ 825184 h 2741047"/>
              <a:gd name="connsiteX25" fmla="*/ 1305901 w 2163443"/>
              <a:gd name="connsiteY25" fmla="*/ 688850 h 2741047"/>
              <a:gd name="connsiteX26" fmla="*/ 1463758 w 2163443"/>
              <a:gd name="connsiteY26" fmla="*/ 559690 h 2741047"/>
              <a:gd name="connsiteX27" fmla="*/ 1722068 w 2163443"/>
              <a:gd name="connsiteY27" fmla="*/ 193739 h 2741047"/>
              <a:gd name="connsiteX28" fmla="*/ 1915800 w 2163443"/>
              <a:gd name="connsiteY28" fmla="*/ 0 h 2741047"/>
              <a:gd name="connsiteX29" fmla="*/ 2078088 w 2163443"/>
              <a:gd name="connsiteY29" fmla="*/ 67455 h 2741047"/>
              <a:gd name="connsiteX0" fmla="*/ 2078088 w 2145409"/>
              <a:gd name="connsiteY0" fmla="*/ 67455 h 2741047"/>
              <a:gd name="connsiteX1" fmla="*/ 2145409 w 2145409"/>
              <a:gd name="connsiteY1" fmla="*/ 0 h 2741047"/>
              <a:gd name="connsiteX2" fmla="*/ 1966027 w 2145409"/>
              <a:gd name="connsiteY2" fmla="*/ 222441 h 2741047"/>
              <a:gd name="connsiteX3" fmla="*/ 1750769 w 2145409"/>
              <a:gd name="connsiteY3" fmla="*/ 337249 h 2741047"/>
              <a:gd name="connsiteX4" fmla="*/ 1614439 w 2145409"/>
              <a:gd name="connsiteY4" fmla="*/ 710376 h 2741047"/>
              <a:gd name="connsiteX5" fmla="*/ 1549861 w 2145409"/>
              <a:gd name="connsiteY5" fmla="*/ 1004572 h 2741047"/>
              <a:gd name="connsiteX6" fmla="*/ 1549861 w 2145409"/>
              <a:gd name="connsiteY6" fmla="*/ 1456630 h 2741047"/>
              <a:gd name="connsiteX7" fmla="*/ 1614439 w 2145409"/>
              <a:gd name="connsiteY7" fmla="*/ 1987618 h 2741047"/>
              <a:gd name="connsiteX8" fmla="*/ 1485284 w 2145409"/>
              <a:gd name="connsiteY8" fmla="*/ 2332043 h 2741047"/>
              <a:gd name="connsiteX9" fmla="*/ 990189 w 2145409"/>
              <a:gd name="connsiteY9" fmla="*/ 2568835 h 2741047"/>
              <a:gd name="connsiteX10" fmla="*/ 652951 w 2145409"/>
              <a:gd name="connsiteY10" fmla="*/ 2741047 h 2741047"/>
              <a:gd name="connsiteX11" fmla="*/ 294187 w 2145409"/>
              <a:gd name="connsiteY11" fmla="*/ 2561659 h 2741047"/>
              <a:gd name="connsiteX12" fmla="*/ 71753 w 2145409"/>
              <a:gd name="connsiteY12" fmla="*/ 2360745 h 2741047"/>
              <a:gd name="connsiteX13" fmla="*/ 0 w 2145409"/>
              <a:gd name="connsiteY13" fmla="*/ 2260288 h 2741047"/>
              <a:gd name="connsiteX14" fmla="*/ 179382 w 2145409"/>
              <a:gd name="connsiteY14" fmla="*/ 2066549 h 2741047"/>
              <a:gd name="connsiteX15" fmla="*/ 200908 w 2145409"/>
              <a:gd name="connsiteY15" fmla="*/ 1829757 h 2741047"/>
              <a:gd name="connsiteX16" fmla="*/ 64578 w 2145409"/>
              <a:gd name="connsiteY16" fmla="*/ 1700597 h 2741047"/>
              <a:gd name="connsiteX17" fmla="*/ 172207 w 2145409"/>
              <a:gd name="connsiteY17" fmla="*/ 1413577 h 2741047"/>
              <a:gd name="connsiteX18" fmla="*/ 444868 w 2145409"/>
              <a:gd name="connsiteY18" fmla="*/ 1334646 h 2741047"/>
              <a:gd name="connsiteX19" fmla="*/ 652951 w 2145409"/>
              <a:gd name="connsiteY19" fmla="*/ 1277242 h 2741047"/>
              <a:gd name="connsiteX20" fmla="*/ 652951 w 2145409"/>
              <a:gd name="connsiteY20" fmla="*/ 1126556 h 2741047"/>
              <a:gd name="connsiteX21" fmla="*/ 817982 w 2145409"/>
              <a:gd name="connsiteY21" fmla="*/ 1018923 h 2741047"/>
              <a:gd name="connsiteX22" fmla="*/ 947137 w 2145409"/>
              <a:gd name="connsiteY22" fmla="*/ 975870 h 2741047"/>
              <a:gd name="connsiteX23" fmla="*/ 1083468 w 2145409"/>
              <a:gd name="connsiteY23" fmla="*/ 825184 h 2741047"/>
              <a:gd name="connsiteX24" fmla="*/ 1305901 w 2145409"/>
              <a:gd name="connsiteY24" fmla="*/ 688850 h 2741047"/>
              <a:gd name="connsiteX25" fmla="*/ 1463758 w 2145409"/>
              <a:gd name="connsiteY25" fmla="*/ 559690 h 2741047"/>
              <a:gd name="connsiteX26" fmla="*/ 1722068 w 2145409"/>
              <a:gd name="connsiteY26" fmla="*/ 193739 h 2741047"/>
              <a:gd name="connsiteX27" fmla="*/ 1915800 w 2145409"/>
              <a:gd name="connsiteY27" fmla="*/ 0 h 2741047"/>
              <a:gd name="connsiteX28" fmla="*/ 2078088 w 2145409"/>
              <a:gd name="connsiteY28" fmla="*/ 67455 h 2741047"/>
              <a:gd name="connsiteX0" fmla="*/ 2078088 w 2078088"/>
              <a:gd name="connsiteY0" fmla="*/ 67455 h 2741047"/>
              <a:gd name="connsiteX1" fmla="*/ 1966027 w 2078088"/>
              <a:gd name="connsiteY1" fmla="*/ 222441 h 2741047"/>
              <a:gd name="connsiteX2" fmla="*/ 1750769 w 2078088"/>
              <a:gd name="connsiteY2" fmla="*/ 337249 h 2741047"/>
              <a:gd name="connsiteX3" fmla="*/ 1614439 w 2078088"/>
              <a:gd name="connsiteY3" fmla="*/ 710376 h 2741047"/>
              <a:gd name="connsiteX4" fmla="*/ 1549861 w 2078088"/>
              <a:gd name="connsiteY4" fmla="*/ 1004572 h 2741047"/>
              <a:gd name="connsiteX5" fmla="*/ 1549861 w 2078088"/>
              <a:gd name="connsiteY5" fmla="*/ 1456630 h 2741047"/>
              <a:gd name="connsiteX6" fmla="*/ 1614439 w 2078088"/>
              <a:gd name="connsiteY6" fmla="*/ 1987618 h 2741047"/>
              <a:gd name="connsiteX7" fmla="*/ 1485284 w 2078088"/>
              <a:gd name="connsiteY7" fmla="*/ 2332043 h 2741047"/>
              <a:gd name="connsiteX8" fmla="*/ 990189 w 2078088"/>
              <a:gd name="connsiteY8" fmla="*/ 2568835 h 2741047"/>
              <a:gd name="connsiteX9" fmla="*/ 652951 w 2078088"/>
              <a:gd name="connsiteY9" fmla="*/ 2741047 h 2741047"/>
              <a:gd name="connsiteX10" fmla="*/ 294187 w 2078088"/>
              <a:gd name="connsiteY10" fmla="*/ 2561659 h 2741047"/>
              <a:gd name="connsiteX11" fmla="*/ 71753 w 2078088"/>
              <a:gd name="connsiteY11" fmla="*/ 2360745 h 2741047"/>
              <a:gd name="connsiteX12" fmla="*/ 0 w 2078088"/>
              <a:gd name="connsiteY12" fmla="*/ 2260288 h 2741047"/>
              <a:gd name="connsiteX13" fmla="*/ 179382 w 2078088"/>
              <a:gd name="connsiteY13" fmla="*/ 2066549 h 2741047"/>
              <a:gd name="connsiteX14" fmla="*/ 200908 w 2078088"/>
              <a:gd name="connsiteY14" fmla="*/ 1829757 h 2741047"/>
              <a:gd name="connsiteX15" fmla="*/ 64578 w 2078088"/>
              <a:gd name="connsiteY15" fmla="*/ 1700597 h 2741047"/>
              <a:gd name="connsiteX16" fmla="*/ 172207 w 2078088"/>
              <a:gd name="connsiteY16" fmla="*/ 1413577 h 2741047"/>
              <a:gd name="connsiteX17" fmla="*/ 444868 w 2078088"/>
              <a:gd name="connsiteY17" fmla="*/ 1334646 h 2741047"/>
              <a:gd name="connsiteX18" fmla="*/ 652951 w 2078088"/>
              <a:gd name="connsiteY18" fmla="*/ 1277242 h 2741047"/>
              <a:gd name="connsiteX19" fmla="*/ 652951 w 2078088"/>
              <a:gd name="connsiteY19" fmla="*/ 1126556 h 2741047"/>
              <a:gd name="connsiteX20" fmla="*/ 817982 w 2078088"/>
              <a:gd name="connsiteY20" fmla="*/ 1018923 h 2741047"/>
              <a:gd name="connsiteX21" fmla="*/ 947137 w 2078088"/>
              <a:gd name="connsiteY21" fmla="*/ 975870 h 2741047"/>
              <a:gd name="connsiteX22" fmla="*/ 1083468 w 2078088"/>
              <a:gd name="connsiteY22" fmla="*/ 825184 h 2741047"/>
              <a:gd name="connsiteX23" fmla="*/ 1305901 w 2078088"/>
              <a:gd name="connsiteY23" fmla="*/ 688850 h 2741047"/>
              <a:gd name="connsiteX24" fmla="*/ 1463758 w 2078088"/>
              <a:gd name="connsiteY24" fmla="*/ 559690 h 2741047"/>
              <a:gd name="connsiteX25" fmla="*/ 1722068 w 2078088"/>
              <a:gd name="connsiteY25" fmla="*/ 193739 h 2741047"/>
              <a:gd name="connsiteX26" fmla="*/ 1915800 w 2078088"/>
              <a:gd name="connsiteY26" fmla="*/ 0 h 2741047"/>
              <a:gd name="connsiteX27" fmla="*/ 2078088 w 2078088"/>
              <a:gd name="connsiteY27" fmla="*/ 67455 h 2741047"/>
              <a:gd name="connsiteX0" fmla="*/ 2078088 w 2078088"/>
              <a:gd name="connsiteY0" fmla="*/ 67455 h 2741047"/>
              <a:gd name="connsiteX1" fmla="*/ 1966027 w 2078088"/>
              <a:gd name="connsiteY1" fmla="*/ 222441 h 2741047"/>
              <a:gd name="connsiteX2" fmla="*/ 1750769 w 2078088"/>
              <a:gd name="connsiteY2" fmla="*/ 337249 h 2741047"/>
              <a:gd name="connsiteX3" fmla="*/ 1614439 w 2078088"/>
              <a:gd name="connsiteY3" fmla="*/ 710376 h 2741047"/>
              <a:gd name="connsiteX4" fmla="*/ 1549861 w 2078088"/>
              <a:gd name="connsiteY4" fmla="*/ 1004572 h 2741047"/>
              <a:gd name="connsiteX5" fmla="*/ 1549861 w 2078088"/>
              <a:gd name="connsiteY5" fmla="*/ 1456630 h 2741047"/>
              <a:gd name="connsiteX6" fmla="*/ 1614439 w 2078088"/>
              <a:gd name="connsiteY6" fmla="*/ 1987618 h 2741047"/>
              <a:gd name="connsiteX7" fmla="*/ 1485284 w 2078088"/>
              <a:gd name="connsiteY7" fmla="*/ 2332043 h 2741047"/>
              <a:gd name="connsiteX8" fmla="*/ 990189 w 2078088"/>
              <a:gd name="connsiteY8" fmla="*/ 2568835 h 2741047"/>
              <a:gd name="connsiteX9" fmla="*/ 652951 w 2078088"/>
              <a:gd name="connsiteY9" fmla="*/ 2741047 h 2741047"/>
              <a:gd name="connsiteX10" fmla="*/ 294187 w 2078088"/>
              <a:gd name="connsiteY10" fmla="*/ 2561659 h 2741047"/>
              <a:gd name="connsiteX11" fmla="*/ 71753 w 2078088"/>
              <a:gd name="connsiteY11" fmla="*/ 2360745 h 2741047"/>
              <a:gd name="connsiteX12" fmla="*/ 0 w 2078088"/>
              <a:gd name="connsiteY12" fmla="*/ 2260288 h 2741047"/>
              <a:gd name="connsiteX13" fmla="*/ 179382 w 2078088"/>
              <a:gd name="connsiteY13" fmla="*/ 2066549 h 2741047"/>
              <a:gd name="connsiteX14" fmla="*/ 200908 w 2078088"/>
              <a:gd name="connsiteY14" fmla="*/ 1829757 h 2741047"/>
              <a:gd name="connsiteX15" fmla="*/ 64578 w 2078088"/>
              <a:gd name="connsiteY15" fmla="*/ 1700597 h 2741047"/>
              <a:gd name="connsiteX16" fmla="*/ 172207 w 2078088"/>
              <a:gd name="connsiteY16" fmla="*/ 1413577 h 2741047"/>
              <a:gd name="connsiteX17" fmla="*/ 444868 w 2078088"/>
              <a:gd name="connsiteY17" fmla="*/ 1334646 h 2741047"/>
              <a:gd name="connsiteX18" fmla="*/ 652951 w 2078088"/>
              <a:gd name="connsiteY18" fmla="*/ 1277242 h 2741047"/>
              <a:gd name="connsiteX19" fmla="*/ 652951 w 2078088"/>
              <a:gd name="connsiteY19" fmla="*/ 1126556 h 2741047"/>
              <a:gd name="connsiteX20" fmla="*/ 817982 w 2078088"/>
              <a:gd name="connsiteY20" fmla="*/ 1018923 h 2741047"/>
              <a:gd name="connsiteX21" fmla="*/ 947137 w 2078088"/>
              <a:gd name="connsiteY21" fmla="*/ 975870 h 2741047"/>
              <a:gd name="connsiteX22" fmla="*/ 1083468 w 2078088"/>
              <a:gd name="connsiteY22" fmla="*/ 825184 h 2741047"/>
              <a:gd name="connsiteX23" fmla="*/ 1305901 w 2078088"/>
              <a:gd name="connsiteY23" fmla="*/ 688850 h 2741047"/>
              <a:gd name="connsiteX24" fmla="*/ 1463758 w 2078088"/>
              <a:gd name="connsiteY24" fmla="*/ 559690 h 2741047"/>
              <a:gd name="connsiteX25" fmla="*/ 1799407 w 2078088"/>
              <a:gd name="connsiteY25" fmla="*/ 151110 h 2741047"/>
              <a:gd name="connsiteX26" fmla="*/ 1915800 w 2078088"/>
              <a:gd name="connsiteY26" fmla="*/ 0 h 2741047"/>
              <a:gd name="connsiteX27" fmla="*/ 2078088 w 2078088"/>
              <a:gd name="connsiteY27" fmla="*/ 67455 h 2741047"/>
              <a:gd name="connsiteX0" fmla="*/ 2078088 w 2078088"/>
              <a:gd name="connsiteY0" fmla="*/ 67455 h 2741047"/>
              <a:gd name="connsiteX1" fmla="*/ 1966027 w 2078088"/>
              <a:gd name="connsiteY1" fmla="*/ 222441 h 2741047"/>
              <a:gd name="connsiteX2" fmla="*/ 1750769 w 2078088"/>
              <a:gd name="connsiteY2" fmla="*/ 337249 h 2741047"/>
              <a:gd name="connsiteX3" fmla="*/ 1614439 w 2078088"/>
              <a:gd name="connsiteY3" fmla="*/ 710376 h 2741047"/>
              <a:gd name="connsiteX4" fmla="*/ 1549861 w 2078088"/>
              <a:gd name="connsiteY4" fmla="*/ 1004572 h 2741047"/>
              <a:gd name="connsiteX5" fmla="*/ 1549861 w 2078088"/>
              <a:gd name="connsiteY5" fmla="*/ 1456630 h 2741047"/>
              <a:gd name="connsiteX6" fmla="*/ 1614439 w 2078088"/>
              <a:gd name="connsiteY6" fmla="*/ 1987618 h 2741047"/>
              <a:gd name="connsiteX7" fmla="*/ 1485284 w 2078088"/>
              <a:gd name="connsiteY7" fmla="*/ 2332043 h 2741047"/>
              <a:gd name="connsiteX8" fmla="*/ 990189 w 2078088"/>
              <a:gd name="connsiteY8" fmla="*/ 2568835 h 2741047"/>
              <a:gd name="connsiteX9" fmla="*/ 652951 w 2078088"/>
              <a:gd name="connsiteY9" fmla="*/ 2741047 h 2741047"/>
              <a:gd name="connsiteX10" fmla="*/ 294187 w 2078088"/>
              <a:gd name="connsiteY10" fmla="*/ 2561659 h 2741047"/>
              <a:gd name="connsiteX11" fmla="*/ 71753 w 2078088"/>
              <a:gd name="connsiteY11" fmla="*/ 2360745 h 2741047"/>
              <a:gd name="connsiteX12" fmla="*/ 0 w 2078088"/>
              <a:gd name="connsiteY12" fmla="*/ 2260288 h 2741047"/>
              <a:gd name="connsiteX13" fmla="*/ 179382 w 2078088"/>
              <a:gd name="connsiteY13" fmla="*/ 2066549 h 2741047"/>
              <a:gd name="connsiteX14" fmla="*/ 200908 w 2078088"/>
              <a:gd name="connsiteY14" fmla="*/ 1829757 h 2741047"/>
              <a:gd name="connsiteX15" fmla="*/ 64578 w 2078088"/>
              <a:gd name="connsiteY15" fmla="*/ 1700597 h 2741047"/>
              <a:gd name="connsiteX16" fmla="*/ 172207 w 2078088"/>
              <a:gd name="connsiteY16" fmla="*/ 1413577 h 2741047"/>
              <a:gd name="connsiteX17" fmla="*/ 444868 w 2078088"/>
              <a:gd name="connsiteY17" fmla="*/ 1334646 h 2741047"/>
              <a:gd name="connsiteX18" fmla="*/ 652951 w 2078088"/>
              <a:gd name="connsiteY18" fmla="*/ 1277242 h 2741047"/>
              <a:gd name="connsiteX19" fmla="*/ 652951 w 2078088"/>
              <a:gd name="connsiteY19" fmla="*/ 1126556 h 2741047"/>
              <a:gd name="connsiteX20" fmla="*/ 817982 w 2078088"/>
              <a:gd name="connsiteY20" fmla="*/ 1018923 h 2741047"/>
              <a:gd name="connsiteX21" fmla="*/ 947137 w 2078088"/>
              <a:gd name="connsiteY21" fmla="*/ 975870 h 2741047"/>
              <a:gd name="connsiteX22" fmla="*/ 1083468 w 2078088"/>
              <a:gd name="connsiteY22" fmla="*/ 825184 h 2741047"/>
              <a:gd name="connsiteX23" fmla="*/ 1305901 w 2078088"/>
              <a:gd name="connsiteY23" fmla="*/ 688850 h 2741047"/>
              <a:gd name="connsiteX24" fmla="*/ 1463758 w 2078088"/>
              <a:gd name="connsiteY24" fmla="*/ 559690 h 2741047"/>
              <a:gd name="connsiteX25" fmla="*/ 1799407 w 2078088"/>
              <a:gd name="connsiteY25" fmla="*/ 151110 h 2741047"/>
              <a:gd name="connsiteX26" fmla="*/ 2017365 w 2078088"/>
              <a:gd name="connsiteY26" fmla="*/ 0 h 2741047"/>
              <a:gd name="connsiteX27" fmla="*/ 2078088 w 2078088"/>
              <a:gd name="connsiteY27" fmla="*/ 67455 h 2741047"/>
              <a:gd name="connsiteX0" fmla="*/ 2078088 w 2078088"/>
              <a:gd name="connsiteY0" fmla="*/ 67455 h 2741047"/>
              <a:gd name="connsiteX1" fmla="*/ 1966027 w 2078088"/>
              <a:gd name="connsiteY1" fmla="*/ 222441 h 2741047"/>
              <a:gd name="connsiteX2" fmla="*/ 1750769 w 2078088"/>
              <a:gd name="connsiteY2" fmla="*/ 337249 h 2741047"/>
              <a:gd name="connsiteX3" fmla="*/ 1614439 w 2078088"/>
              <a:gd name="connsiteY3" fmla="*/ 710376 h 2741047"/>
              <a:gd name="connsiteX4" fmla="*/ 1549861 w 2078088"/>
              <a:gd name="connsiteY4" fmla="*/ 1004572 h 2741047"/>
              <a:gd name="connsiteX5" fmla="*/ 1549861 w 2078088"/>
              <a:gd name="connsiteY5" fmla="*/ 1456630 h 2741047"/>
              <a:gd name="connsiteX6" fmla="*/ 1614439 w 2078088"/>
              <a:gd name="connsiteY6" fmla="*/ 1987618 h 2741047"/>
              <a:gd name="connsiteX7" fmla="*/ 1485284 w 2078088"/>
              <a:gd name="connsiteY7" fmla="*/ 2332043 h 2741047"/>
              <a:gd name="connsiteX8" fmla="*/ 990189 w 2078088"/>
              <a:gd name="connsiteY8" fmla="*/ 2568835 h 2741047"/>
              <a:gd name="connsiteX9" fmla="*/ 652951 w 2078088"/>
              <a:gd name="connsiteY9" fmla="*/ 2741047 h 2741047"/>
              <a:gd name="connsiteX10" fmla="*/ 294187 w 2078088"/>
              <a:gd name="connsiteY10" fmla="*/ 2561659 h 2741047"/>
              <a:gd name="connsiteX11" fmla="*/ 71753 w 2078088"/>
              <a:gd name="connsiteY11" fmla="*/ 2360745 h 2741047"/>
              <a:gd name="connsiteX12" fmla="*/ 0 w 2078088"/>
              <a:gd name="connsiteY12" fmla="*/ 2260288 h 2741047"/>
              <a:gd name="connsiteX13" fmla="*/ 179382 w 2078088"/>
              <a:gd name="connsiteY13" fmla="*/ 2066549 h 2741047"/>
              <a:gd name="connsiteX14" fmla="*/ 200908 w 2078088"/>
              <a:gd name="connsiteY14" fmla="*/ 1829757 h 2741047"/>
              <a:gd name="connsiteX15" fmla="*/ 64578 w 2078088"/>
              <a:gd name="connsiteY15" fmla="*/ 1700597 h 2741047"/>
              <a:gd name="connsiteX16" fmla="*/ 172207 w 2078088"/>
              <a:gd name="connsiteY16" fmla="*/ 1413577 h 2741047"/>
              <a:gd name="connsiteX17" fmla="*/ 444868 w 2078088"/>
              <a:gd name="connsiteY17" fmla="*/ 1334646 h 2741047"/>
              <a:gd name="connsiteX18" fmla="*/ 652951 w 2078088"/>
              <a:gd name="connsiteY18" fmla="*/ 1277242 h 2741047"/>
              <a:gd name="connsiteX19" fmla="*/ 652951 w 2078088"/>
              <a:gd name="connsiteY19" fmla="*/ 1126556 h 2741047"/>
              <a:gd name="connsiteX20" fmla="*/ 817982 w 2078088"/>
              <a:gd name="connsiteY20" fmla="*/ 1018923 h 2741047"/>
              <a:gd name="connsiteX21" fmla="*/ 947137 w 2078088"/>
              <a:gd name="connsiteY21" fmla="*/ 975870 h 2741047"/>
              <a:gd name="connsiteX22" fmla="*/ 942529 w 2078088"/>
              <a:gd name="connsiteY22" fmla="*/ 793212 h 2741047"/>
              <a:gd name="connsiteX23" fmla="*/ 1305901 w 2078088"/>
              <a:gd name="connsiteY23" fmla="*/ 688850 h 2741047"/>
              <a:gd name="connsiteX24" fmla="*/ 1463758 w 2078088"/>
              <a:gd name="connsiteY24" fmla="*/ 559690 h 2741047"/>
              <a:gd name="connsiteX25" fmla="*/ 1799407 w 2078088"/>
              <a:gd name="connsiteY25" fmla="*/ 151110 h 2741047"/>
              <a:gd name="connsiteX26" fmla="*/ 2017365 w 2078088"/>
              <a:gd name="connsiteY26" fmla="*/ 0 h 2741047"/>
              <a:gd name="connsiteX27" fmla="*/ 2078088 w 2078088"/>
              <a:gd name="connsiteY27" fmla="*/ 67455 h 2741047"/>
              <a:gd name="connsiteX0" fmla="*/ 2078088 w 2078088"/>
              <a:gd name="connsiteY0" fmla="*/ 67455 h 2741047"/>
              <a:gd name="connsiteX1" fmla="*/ 1966027 w 2078088"/>
              <a:gd name="connsiteY1" fmla="*/ 222441 h 2741047"/>
              <a:gd name="connsiteX2" fmla="*/ 1750769 w 2078088"/>
              <a:gd name="connsiteY2" fmla="*/ 337249 h 2741047"/>
              <a:gd name="connsiteX3" fmla="*/ 1614439 w 2078088"/>
              <a:gd name="connsiteY3" fmla="*/ 710376 h 2741047"/>
              <a:gd name="connsiteX4" fmla="*/ 1549861 w 2078088"/>
              <a:gd name="connsiteY4" fmla="*/ 1004572 h 2741047"/>
              <a:gd name="connsiteX5" fmla="*/ 1549861 w 2078088"/>
              <a:gd name="connsiteY5" fmla="*/ 1456630 h 2741047"/>
              <a:gd name="connsiteX6" fmla="*/ 1614439 w 2078088"/>
              <a:gd name="connsiteY6" fmla="*/ 1987618 h 2741047"/>
              <a:gd name="connsiteX7" fmla="*/ 1485284 w 2078088"/>
              <a:gd name="connsiteY7" fmla="*/ 2332043 h 2741047"/>
              <a:gd name="connsiteX8" fmla="*/ 990189 w 2078088"/>
              <a:gd name="connsiteY8" fmla="*/ 2568835 h 2741047"/>
              <a:gd name="connsiteX9" fmla="*/ 652951 w 2078088"/>
              <a:gd name="connsiteY9" fmla="*/ 2741047 h 2741047"/>
              <a:gd name="connsiteX10" fmla="*/ 294187 w 2078088"/>
              <a:gd name="connsiteY10" fmla="*/ 2561659 h 2741047"/>
              <a:gd name="connsiteX11" fmla="*/ 71753 w 2078088"/>
              <a:gd name="connsiteY11" fmla="*/ 2360745 h 2741047"/>
              <a:gd name="connsiteX12" fmla="*/ 0 w 2078088"/>
              <a:gd name="connsiteY12" fmla="*/ 2260288 h 2741047"/>
              <a:gd name="connsiteX13" fmla="*/ 179382 w 2078088"/>
              <a:gd name="connsiteY13" fmla="*/ 2066549 h 2741047"/>
              <a:gd name="connsiteX14" fmla="*/ 200908 w 2078088"/>
              <a:gd name="connsiteY14" fmla="*/ 1829757 h 2741047"/>
              <a:gd name="connsiteX15" fmla="*/ 64578 w 2078088"/>
              <a:gd name="connsiteY15" fmla="*/ 1700597 h 2741047"/>
              <a:gd name="connsiteX16" fmla="*/ 172207 w 2078088"/>
              <a:gd name="connsiteY16" fmla="*/ 1413577 h 2741047"/>
              <a:gd name="connsiteX17" fmla="*/ 444868 w 2078088"/>
              <a:gd name="connsiteY17" fmla="*/ 1334646 h 2741047"/>
              <a:gd name="connsiteX18" fmla="*/ 652951 w 2078088"/>
              <a:gd name="connsiteY18" fmla="*/ 1277242 h 2741047"/>
              <a:gd name="connsiteX19" fmla="*/ 652951 w 2078088"/>
              <a:gd name="connsiteY19" fmla="*/ 1126556 h 2741047"/>
              <a:gd name="connsiteX20" fmla="*/ 817982 w 2078088"/>
              <a:gd name="connsiteY20" fmla="*/ 1018923 h 2741047"/>
              <a:gd name="connsiteX21" fmla="*/ 743473 w 2078088"/>
              <a:gd name="connsiteY21" fmla="*/ 911926 h 2741047"/>
              <a:gd name="connsiteX22" fmla="*/ 942529 w 2078088"/>
              <a:gd name="connsiteY22" fmla="*/ 793212 h 2741047"/>
              <a:gd name="connsiteX23" fmla="*/ 1305901 w 2078088"/>
              <a:gd name="connsiteY23" fmla="*/ 688850 h 2741047"/>
              <a:gd name="connsiteX24" fmla="*/ 1463758 w 2078088"/>
              <a:gd name="connsiteY24" fmla="*/ 559690 h 2741047"/>
              <a:gd name="connsiteX25" fmla="*/ 1799407 w 2078088"/>
              <a:gd name="connsiteY25" fmla="*/ 151110 h 2741047"/>
              <a:gd name="connsiteX26" fmla="*/ 2017365 w 2078088"/>
              <a:gd name="connsiteY26" fmla="*/ 0 h 2741047"/>
              <a:gd name="connsiteX27" fmla="*/ 2078088 w 2078088"/>
              <a:gd name="connsiteY27" fmla="*/ 67455 h 2741047"/>
              <a:gd name="connsiteX0" fmla="*/ 2078088 w 2078088"/>
              <a:gd name="connsiteY0" fmla="*/ 67455 h 2741047"/>
              <a:gd name="connsiteX1" fmla="*/ 1966027 w 2078088"/>
              <a:gd name="connsiteY1" fmla="*/ 222441 h 2741047"/>
              <a:gd name="connsiteX2" fmla="*/ 1750769 w 2078088"/>
              <a:gd name="connsiteY2" fmla="*/ 337249 h 2741047"/>
              <a:gd name="connsiteX3" fmla="*/ 1614439 w 2078088"/>
              <a:gd name="connsiteY3" fmla="*/ 710376 h 2741047"/>
              <a:gd name="connsiteX4" fmla="*/ 1549861 w 2078088"/>
              <a:gd name="connsiteY4" fmla="*/ 1004572 h 2741047"/>
              <a:gd name="connsiteX5" fmla="*/ 1549861 w 2078088"/>
              <a:gd name="connsiteY5" fmla="*/ 1456630 h 2741047"/>
              <a:gd name="connsiteX6" fmla="*/ 1614439 w 2078088"/>
              <a:gd name="connsiteY6" fmla="*/ 1987618 h 2741047"/>
              <a:gd name="connsiteX7" fmla="*/ 1485284 w 2078088"/>
              <a:gd name="connsiteY7" fmla="*/ 2332043 h 2741047"/>
              <a:gd name="connsiteX8" fmla="*/ 990189 w 2078088"/>
              <a:gd name="connsiteY8" fmla="*/ 2568835 h 2741047"/>
              <a:gd name="connsiteX9" fmla="*/ 652951 w 2078088"/>
              <a:gd name="connsiteY9" fmla="*/ 2741047 h 2741047"/>
              <a:gd name="connsiteX10" fmla="*/ 294187 w 2078088"/>
              <a:gd name="connsiteY10" fmla="*/ 2561659 h 2741047"/>
              <a:gd name="connsiteX11" fmla="*/ 71753 w 2078088"/>
              <a:gd name="connsiteY11" fmla="*/ 2360745 h 2741047"/>
              <a:gd name="connsiteX12" fmla="*/ 0 w 2078088"/>
              <a:gd name="connsiteY12" fmla="*/ 2260288 h 2741047"/>
              <a:gd name="connsiteX13" fmla="*/ 179382 w 2078088"/>
              <a:gd name="connsiteY13" fmla="*/ 2066549 h 2741047"/>
              <a:gd name="connsiteX14" fmla="*/ 200908 w 2078088"/>
              <a:gd name="connsiteY14" fmla="*/ 1829757 h 2741047"/>
              <a:gd name="connsiteX15" fmla="*/ 64578 w 2078088"/>
              <a:gd name="connsiteY15" fmla="*/ 1700597 h 2741047"/>
              <a:gd name="connsiteX16" fmla="*/ 172207 w 2078088"/>
              <a:gd name="connsiteY16" fmla="*/ 1413577 h 2741047"/>
              <a:gd name="connsiteX17" fmla="*/ 444868 w 2078088"/>
              <a:gd name="connsiteY17" fmla="*/ 1334646 h 2741047"/>
              <a:gd name="connsiteX18" fmla="*/ 652951 w 2078088"/>
              <a:gd name="connsiteY18" fmla="*/ 1277242 h 2741047"/>
              <a:gd name="connsiteX19" fmla="*/ 652951 w 2078088"/>
              <a:gd name="connsiteY19" fmla="*/ 1126556 h 2741047"/>
              <a:gd name="connsiteX20" fmla="*/ 672971 w 2078088"/>
              <a:gd name="connsiteY20" fmla="*/ 1040238 h 2741047"/>
              <a:gd name="connsiteX21" fmla="*/ 743473 w 2078088"/>
              <a:gd name="connsiteY21" fmla="*/ 911926 h 2741047"/>
              <a:gd name="connsiteX22" fmla="*/ 942529 w 2078088"/>
              <a:gd name="connsiteY22" fmla="*/ 793212 h 2741047"/>
              <a:gd name="connsiteX23" fmla="*/ 1305901 w 2078088"/>
              <a:gd name="connsiteY23" fmla="*/ 688850 h 2741047"/>
              <a:gd name="connsiteX24" fmla="*/ 1463758 w 2078088"/>
              <a:gd name="connsiteY24" fmla="*/ 559690 h 2741047"/>
              <a:gd name="connsiteX25" fmla="*/ 1799407 w 2078088"/>
              <a:gd name="connsiteY25" fmla="*/ 151110 h 2741047"/>
              <a:gd name="connsiteX26" fmla="*/ 2017365 w 2078088"/>
              <a:gd name="connsiteY26" fmla="*/ 0 h 2741047"/>
              <a:gd name="connsiteX27" fmla="*/ 2078088 w 2078088"/>
              <a:gd name="connsiteY27" fmla="*/ 67455 h 2741047"/>
              <a:gd name="connsiteX0" fmla="*/ 2078088 w 2078088"/>
              <a:gd name="connsiteY0" fmla="*/ 67455 h 2741047"/>
              <a:gd name="connsiteX1" fmla="*/ 1966027 w 2078088"/>
              <a:gd name="connsiteY1" fmla="*/ 222441 h 2741047"/>
              <a:gd name="connsiteX2" fmla="*/ 1750769 w 2078088"/>
              <a:gd name="connsiteY2" fmla="*/ 337249 h 2741047"/>
              <a:gd name="connsiteX3" fmla="*/ 1614439 w 2078088"/>
              <a:gd name="connsiteY3" fmla="*/ 710376 h 2741047"/>
              <a:gd name="connsiteX4" fmla="*/ 1549861 w 2078088"/>
              <a:gd name="connsiteY4" fmla="*/ 1004572 h 2741047"/>
              <a:gd name="connsiteX5" fmla="*/ 1549861 w 2078088"/>
              <a:gd name="connsiteY5" fmla="*/ 1456630 h 2741047"/>
              <a:gd name="connsiteX6" fmla="*/ 1614439 w 2078088"/>
              <a:gd name="connsiteY6" fmla="*/ 1987618 h 2741047"/>
              <a:gd name="connsiteX7" fmla="*/ 1485284 w 2078088"/>
              <a:gd name="connsiteY7" fmla="*/ 2332043 h 2741047"/>
              <a:gd name="connsiteX8" fmla="*/ 990189 w 2078088"/>
              <a:gd name="connsiteY8" fmla="*/ 2568835 h 2741047"/>
              <a:gd name="connsiteX9" fmla="*/ 652951 w 2078088"/>
              <a:gd name="connsiteY9" fmla="*/ 2741047 h 2741047"/>
              <a:gd name="connsiteX10" fmla="*/ 294187 w 2078088"/>
              <a:gd name="connsiteY10" fmla="*/ 2561659 h 2741047"/>
              <a:gd name="connsiteX11" fmla="*/ 71753 w 2078088"/>
              <a:gd name="connsiteY11" fmla="*/ 2360745 h 2741047"/>
              <a:gd name="connsiteX12" fmla="*/ 0 w 2078088"/>
              <a:gd name="connsiteY12" fmla="*/ 2260288 h 2741047"/>
              <a:gd name="connsiteX13" fmla="*/ 179382 w 2078088"/>
              <a:gd name="connsiteY13" fmla="*/ 2066549 h 2741047"/>
              <a:gd name="connsiteX14" fmla="*/ 200908 w 2078088"/>
              <a:gd name="connsiteY14" fmla="*/ 1829757 h 2741047"/>
              <a:gd name="connsiteX15" fmla="*/ 64578 w 2078088"/>
              <a:gd name="connsiteY15" fmla="*/ 1700597 h 2741047"/>
              <a:gd name="connsiteX16" fmla="*/ 172207 w 2078088"/>
              <a:gd name="connsiteY16" fmla="*/ 1413577 h 2741047"/>
              <a:gd name="connsiteX17" fmla="*/ 444868 w 2078088"/>
              <a:gd name="connsiteY17" fmla="*/ 1334646 h 2741047"/>
              <a:gd name="connsiteX18" fmla="*/ 507940 w 2078088"/>
              <a:gd name="connsiteY18" fmla="*/ 1255927 h 2741047"/>
              <a:gd name="connsiteX19" fmla="*/ 652951 w 2078088"/>
              <a:gd name="connsiteY19" fmla="*/ 1126556 h 2741047"/>
              <a:gd name="connsiteX20" fmla="*/ 672971 w 2078088"/>
              <a:gd name="connsiteY20" fmla="*/ 1040238 h 2741047"/>
              <a:gd name="connsiteX21" fmla="*/ 743473 w 2078088"/>
              <a:gd name="connsiteY21" fmla="*/ 911926 h 2741047"/>
              <a:gd name="connsiteX22" fmla="*/ 942529 w 2078088"/>
              <a:gd name="connsiteY22" fmla="*/ 793212 h 2741047"/>
              <a:gd name="connsiteX23" fmla="*/ 1305901 w 2078088"/>
              <a:gd name="connsiteY23" fmla="*/ 688850 h 2741047"/>
              <a:gd name="connsiteX24" fmla="*/ 1463758 w 2078088"/>
              <a:gd name="connsiteY24" fmla="*/ 559690 h 2741047"/>
              <a:gd name="connsiteX25" fmla="*/ 1799407 w 2078088"/>
              <a:gd name="connsiteY25" fmla="*/ 151110 h 2741047"/>
              <a:gd name="connsiteX26" fmla="*/ 2017365 w 2078088"/>
              <a:gd name="connsiteY26" fmla="*/ 0 h 2741047"/>
              <a:gd name="connsiteX27" fmla="*/ 2078088 w 2078088"/>
              <a:gd name="connsiteY27" fmla="*/ 67455 h 2741047"/>
              <a:gd name="connsiteX0" fmla="*/ 2289722 w 2289722"/>
              <a:gd name="connsiteY0" fmla="*/ 67455 h 2741047"/>
              <a:gd name="connsiteX1" fmla="*/ 2177661 w 2289722"/>
              <a:gd name="connsiteY1" fmla="*/ 222441 h 2741047"/>
              <a:gd name="connsiteX2" fmla="*/ 1962403 w 2289722"/>
              <a:gd name="connsiteY2" fmla="*/ 337249 h 2741047"/>
              <a:gd name="connsiteX3" fmla="*/ 1826073 w 2289722"/>
              <a:gd name="connsiteY3" fmla="*/ 710376 h 2741047"/>
              <a:gd name="connsiteX4" fmla="*/ 1761495 w 2289722"/>
              <a:gd name="connsiteY4" fmla="*/ 1004572 h 2741047"/>
              <a:gd name="connsiteX5" fmla="*/ 1761495 w 2289722"/>
              <a:gd name="connsiteY5" fmla="*/ 1456630 h 2741047"/>
              <a:gd name="connsiteX6" fmla="*/ 1826073 w 2289722"/>
              <a:gd name="connsiteY6" fmla="*/ 1987618 h 2741047"/>
              <a:gd name="connsiteX7" fmla="*/ 1696918 w 2289722"/>
              <a:gd name="connsiteY7" fmla="*/ 2332043 h 2741047"/>
              <a:gd name="connsiteX8" fmla="*/ 1201823 w 2289722"/>
              <a:gd name="connsiteY8" fmla="*/ 2568835 h 2741047"/>
              <a:gd name="connsiteX9" fmla="*/ 864585 w 2289722"/>
              <a:gd name="connsiteY9" fmla="*/ 2741047 h 2741047"/>
              <a:gd name="connsiteX10" fmla="*/ 505821 w 2289722"/>
              <a:gd name="connsiteY10" fmla="*/ 2561659 h 2741047"/>
              <a:gd name="connsiteX11" fmla="*/ 283387 w 2289722"/>
              <a:gd name="connsiteY11" fmla="*/ 2360745 h 2741047"/>
              <a:gd name="connsiteX12" fmla="*/ 211634 w 2289722"/>
              <a:gd name="connsiteY12" fmla="*/ 2260288 h 2741047"/>
              <a:gd name="connsiteX13" fmla="*/ 391016 w 2289722"/>
              <a:gd name="connsiteY13" fmla="*/ 2066549 h 2741047"/>
              <a:gd name="connsiteX14" fmla="*/ 412542 w 2289722"/>
              <a:gd name="connsiteY14" fmla="*/ 1829757 h 2741047"/>
              <a:gd name="connsiteX15" fmla="*/ 0 w 2289722"/>
              <a:gd name="connsiteY15" fmla="*/ 2123408 h 2741047"/>
              <a:gd name="connsiteX16" fmla="*/ 383841 w 2289722"/>
              <a:gd name="connsiteY16" fmla="*/ 1413577 h 2741047"/>
              <a:gd name="connsiteX17" fmla="*/ 656502 w 2289722"/>
              <a:gd name="connsiteY17" fmla="*/ 1334646 h 2741047"/>
              <a:gd name="connsiteX18" fmla="*/ 719574 w 2289722"/>
              <a:gd name="connsiteY18" fmla="*/ 1255927 h 2741047"/>
              <a:gd name="connsiteX19" fmla="*/ 864585 w 2289722"/>
              <a:gd name="connsiteY19" fmla="*/ 1126556 h 2741047"/>
              <a:gd name="connsiteX20" fmla="*/ 884605 w 2289722"/>
              <a:gd name="connsiteY20" fmla="*/ 1040238 h 2741047"/>
              <a:gd name="connsiteX21" fmla="*/ 955107 w 2289722"/>
              <a:gd name="connsiteY21" fmla="*/ 911926 h 2741047"/>
              <a:gd name="connsiteX22" fmla="*/ 1154163 w 2289722"/>
              <a:gd name="connsiteY22" fmla="*/ 793212 h 2741047"/>
              <a:gd name="connsiteX23" fmla="*/ 1517535 w 2289722"/>
              <a:gd name="connsiteY23" fmla="*/ 688850 h 2741047"/>
              <a:gd name="connsiteX24" fmla="*/ 1675392 w 2289722"/>
              <a:gd name="connsiteY24" fmla="*/ 559690 h 2741047"/>
              <a:gd name="connsiteX25" fmla="*/ 2011041 w 2289722"/>
              <a:gd name="connsiteY25" fmla="*/ 151110 h 2741047"/>
              <a:gd name="connsiteX26" fmla="*/ 2228999 w 2289722"/>
              <a:gd name="connsiteY26" fmla="*/ 0 h 2741047"/>
              <a:gd name="connsiteX27" fmla="*/ 2289722 w 2289722"/>
              <a:gd name="connsiteY27" fmla="*/ 67455 h 2741047"/>
              <a:gd name="connsiteX0" fmla="*/ 2289722 w 2289722"/>
              <a:gd name="connsiteY0" fmla="*/ 67455 h 2741047"/>
              <a:gd name="connsiteX1" fmla="*/ 2177661 w 2289722"/>
              <a:gd name="connsiteY1" fmla="*/ 222441 h 2741047"/>
              <a:gd name="connsiteX2" fmla="*/ 1962403 w 2289722"/>
              <a:gd name="connsiteY2" fmla="*/ 337249 h 2741047"/>
              <a:gd name="connsiteX3" fmla="*/ 1826073 w 2289722"/>
              <a:gd name="connsiteY3" fmla="*/ 710376 h 2741047"/>
              <a:gd name="connsiteX4" fmla="*/ 1761495 w 2289722"/>
              <a:gd name="connsiteY4" fmla="*/ 1004572 h 2741047"/>
              <a:gd name="connsiteX5" fmla="*/ 1761495 w 2289722"/>
              <a:gd name="connsiteY5" fmla="*/ 1456630 h 2741047"/>
              <a:gd name="connsiteX6" fmla="*/ 1826073 w 2289722"/>
              <a:gd name="connsiteY6" fmla="*/ 1987618 h 2741047"/>
              <a:gd name="connsiteX7" fmla="*/ 1696918 w 2289722"/>
              <a:gd name="connsiteY7" fmla="*/ 2332043 h 2741047"/>
              <a:gd name="connsiteX8" fmla="*/ 1201823 w 2289722"/>
              <a:gd name="connsiteY8" fmla="*/ 2568835 h 2741047"/>
              <a:gd name="connsiteX9" fmla="*/ 864585 w 2289722"/>
              <a:gd name="connsiteY9" fmla="*/ 2741047 h 2741047"/>
              <a:gd name="connsiteX10" fmla="*/ 505821 w 2289722"/>
              <a:gd name="connsiteY10" fmla="*/ 2561659 h 2741047"/>
              <a:gd name="connsiteX11" fmla="*/ 283387 w 2289722"/>
              <a:gd name="connsiteY11" fmla="*/ 2360745 h 2741047"/>
              <a:gd name="connsiteX12" fmla="*/ 211634 w 2289722"/>
              <a:gd name="connsiteY12" fmla="*/ 2260288 h 2741047"/>
              <a:gd name="connsiteX13" fmla="*/ 391016 w 2289722"/>
              <a:gd name="connsiteY13" fmla="*/ 2066549 h 2741047"/>
              <a:gd name="connsiteX14" fmla="*/ 0 w 2289722"/>
              <a:gd name="connsiteY14" fmla="*/ 2123408 h 2741047"/>
              <a:gd name="connsiteX15" fmla="*/ 383841 w 2289722"/>
              <a:gd name="connsiteY15" fmla="*/ 1413577 h 2741047"/>
              <a:gd name="connsiteX16" fmla="*/ 656502 w 2289722"/>
              <a:gd name="connsiteY16" fmla="*/ 1334646 h 2741047"/>
              <a:gd name="connsiteX17" fmla="*/ 719574 w 2289722"/>
              <a:gd name="connsiteY17" fmla="*/ 1255927 h 2741047"/>
              <a:gd name="connsiteX18" fmla="*/ 864585 w 2289722"/>
              <a:gd name="connsiteY18" fmla="*/ 1126556 h 2741047"/>
              <a:gd name="connsiteX19" fmla="*/ 884605 w 2289722"/>
              <a:gd name="connsiteY19" fmla="*/ 1040238 h 2741047"/>
              <a:gd name="connsiteX20" fmla="*/ 955107 w 2289722"/>
              <a:gd name="connsiteY20" fmla="*/ 911926 h 2741047"/>
              <a:gd name="connsiteX21" fmla="*/ 1154163 w 2289722"/>
              <a:gd name="connsiteY21" fmla="*/ 793212 h 2741047"/>
              <a:gd name="connsiteX22" fmla="*/ 1517535 w 2289722"/>
              <a:gd name="connsiteY22" fmla="*/ 688850 h 2741047"/>
              <a:gd name="connsiteX23" fmla="*/ 1675392 w 2289722"/>
              <a:gd name="connsiteY23" fmla="*/ 559690 h 2741047"/>
              <a:gd name="connsiteX24" fmla="*/ 2011041 w 2289722"/>
              <a:gd name="connsiteY24" fmla="*/ 151110 h 2741047"/>
              <a:gd name="connsiteX25" fmla="*/ 2228999 w 2289722"/>
              <a:gd name="connsiteY25" fmla="*/ 0 h 2741047"/>
              <a:gd name="connsiteX26" fmla="*/ 2289722 w 2289722"/>
              <a:gd name="connsiteY26" fmla="*/ 67455 h 2741047"/>
              <a:gd name="connsiteX0" fmla="*/ 2289722 w 2289722"/>
              <a:gd name="connsiteY0" fmla="*/ 67455 h 2741047"/>
              <a:gd name="connsiteX1" fmla="*/ 2177661 w 2289722"/>
              <a:gd name="connsiteY1" fmla="*/ 222441 h 2741047"/>
              <a:gd name="connsiteX2" fmla="*/ 1962403 w 2289722"/>
              <a:gd name="connsiteY2" fmla="*/ 337249 h 2741047"/>
              <a:gd name="connsiteX3" fmla="*/ 1826073 w 2289722"/>
              <a:gd name="connsiteY3" fmla="*/ 710376 h 2741047"/>
              <a:gd name="connsiteX4" fmla="*/ 1761495 w 2289722"/>
              <a:gd name="connsiteY4" fmla="*/ 1004572 h 2741047"/>
              <a:gd name="connsiteX5" fmla="*/ 1761495 w 2289722"/>
              <a:gd name="connsiteY5" fmla="*/ 1456630 h 2741047"/>
              <a:gd name="connsiteX6" fmla="*/ 1826073 w 2289722"/>
              <a:gd name="connsiteY6" fmla="*/ 1987618 h 2741047"/>
              <a:gd name="connsiteX7" fmla="*/ 1696918 w 2289722"/>
              <a:gd name="connsiteY7" fmla="*/ 2332043 h 2741047"/>
              <a:gd name="connsiteX8" fmla="*/ 1201823 w 2289722"/>
              <a:gd name="connsiteY8" fmla="*/ 2568835 h 2741047"/>
              <a:gd name="connsiteX9" fmla="*/ 864585 w 2289722"/>
              <a:gd name="connsiteY9" fmla="*/ 2741047 h 2741047"/>
              <a:gd name="connsiteX10" fmla="*/ 505821 w 2289722"/>
              <a:gd name="connsiteY10" fmla="*/ 2561659 h 2741047"/>
              <a:gd name="connsiteX11" fmla="*/ 283387 w 2289722"/>
              <a:gd name="connsiteY11" fmla="*/ 2360745 h 2741047"/>
              <a:gd name="connsiteX12" fmla="*/ 211634 w 2289722"/>
              <a:gd name="connsiteY12" fmla="*/ 2260288 h 2741047"/>
              <a:gd name="connsiteX13" fmla="*/ 0 w 2289722"/>
              <a:gd name="connsiteY13" fmla="*/ 2123408 h 2741047"/>
              <a:gd name="connsiteX14" fmla="*/ 383841 w 2289722"/>
              <a:gd name="connsiteY14" fmla="*/ 1413577 h 2741047"/>
              <a:gd name="connsiteX15" fmla="*/ 656502 w 2289722"/>
              <a:gd name="connsiteY15" fmla="*/ 1334646 h 2741047"/>
              <a:gd name="connsiteX16" fmla="*/ 719574 w 2289722"/>
              <a:gd name="connsiteY16" fmla="*/ 1255927 h 2741047"/>
              <a:gd name="connsiteX17" fmla="*/ 864585 w 2289722"/>
              <a:gd name="connsiteY17" fmla="*/ 1126556 h 2741047"/>
              <a:gd name="connsiteX18" fmla="*/ 884605 w 2289722"/>
              <a:gd name="connsiteY18" fmla="*/ 1040238 h 2741047"/>
              <a:gd name="connsiteX19" fmla="*/ 955107 w 2289722"/>
              <a:gd name="connsiteY19" fmla="*/ 911926 h 2741047"/>
              <a:gd name="connsiteX20" fmla="*/ 1154163 w 2289722"/>
              <a:gd name="connsiteY20" fmla="*/ 793212 h 2741047"/>
              <a:gd name="connsiteX21" fmla="*/ 1517535 w 2289722"/>
              <a:gd name="connsiteY21" fmla="*/ 688850 h 2741047"/>
              <a:gd name="connsiteX22" fmla="*/ 1675392 w 2289722"/>
              <a:gd name="connsiteY22" fmla="*/ 559690 h 2741047"/>
              <a:gd name="connsiteX23" fmla="*/ 2011041 w 2289722"/>
              <a:gd name="connsiteY23" fmla="*/ 151110 h 2741047"/>
              <a:gd name="connsiteX24" fmla="*/ 2228999 w 2289722"/>
              <a:gd name="connsiteY24" fmla="*/ 0 h 2741047"/>
              <a:gd name="connsiteX25" fmla="*/ 2289722 w 2289722"/>
              <a:gd name="connsiteY25" fmla="*/ 67455 h 2741047"/>
              <a:gd name="connsiteX0" fmla="*/ 2570004 w 2570004"/>
              <a:gd name="connsiteY0" fmla="*/ 67455 h 2741047"/>
              <a:gd name="connsiteX1" fmla="*/ 2457943 w 2570004"/>
              <a:gd name="connsiteY1" fmla="*/ 222441 h 2741047"/>
              <a:gd name="connsiteX2" fmla="*/ 2242685 w 2570004"/>
              <a:gd name="connsiteY2" fmla="*/ 337249 h 2741047"/>
              <a:gd name="connsiteX3" fmla="*/ 2106355 w 2570004"/>
              <a:gd name="connsiteY3" fmla="*/ 710376 h 2741047"/>
              <a:gd name="connsiteX4" fmla="*/ 2041777 w 2570004"/>
              <a:gd name="connsiteY4" fmla="*/ 1004572 h 2741047"/>
              <a:gd name="connsiteX5" fmla="*/ 2041777 w 2570004"/>
              <a:gd name="connsiteY5" fmla="*/ 1456630 h 2741047"/>
              <a:gd name="connsiteX6" fmla="*/ 2106355 w 2570004"/>
              <a:gd name="connsiteY6" fmla="*/ 1987618 h 2741047"/>
              <a:gd name="connsiteX7" fmla="*/ 1977200 w 2570004"/>
              <a:gd name="connsiteY7" fmla="*/ 2332043 h 2741047"/>
              <a:gd name="connsiteX8" fmla="*/ 1482105 w 2570004"/>
              <a:gd name="connsiteY8" fmla="*/ 2568835 h 2741047"/>
              <a:gd name="connsiteX9" fmla="*/ 1144867 w 2570004"/>
              <a:gd name="connsiteY9" fmla="*/ 2741047 h 2741047"/>
              <a:gd name="connsiteX10" fmla="*/ 786103 w 2570004"/>
              <a:gd name="connsiteY10" fmla="*/ 2561659 h 2741047"/>
              <a:gd name="connsiteX11" fmla="*/ 563669 w 2570004"/>
              <a:gd name="connsiteY11" fmla="*/ 2360745 h 2741047"/>
              <a:gd name="connsiteX12" fmla="*/ 491916 w 2570004"/>
              <a:gd name="connsiteY12" fmla="*/ 2260288 h 2741047"/>
              <a:gd name="connsiteX13" fmla="*/ 0 w 2570004"/>
              <a:gd name="connsiteY13" fmla="*/ 2497002 h 2741047"/>
              <a:gd name="connsiteX14" fmla="*/ 664123 w 2570004"/>
              <a:gd name="connsiteY14" fmla="*/ 1413577 h 2741047"/>
              <a:gd name="connsiteX15" fmla="*/ 936784 w 2570004"/>
              <a:gd name="connsiteY15" fmla="*/ 1334646 h 2741047"/>
              <a:gd name="connsiteX16" fmla="*/ 999856 w 2570004"/>
              <a:gd name="connsiteY16" fmla="*/ 1255927 h 2741047"/>
              <a:gd name="connsiteX17" fmla="*/ 1144867 w 2570004"/>
              <a:gd name="connsiteY17" fmla="*/ 1126556 h 2741047"/>
              <a:gd name="connsiteX18" fmla="*/ 1164887 w 2570004"/>
              <a:gd name="connsiteY18" fmla="*/ 1040238 h 2741047"/>
              <a:gd name="connsiteX19" fmla="*/ 1235389 w 2570004"/>
              <a:gd name="connsiteY19" fmla="*/ 911926 h 2741047"/>
              <a:gd name="connsiteX20" fmla="*/ 1434445 w 2570004"/>
              <a:gd name="connsiteY20" fmla="*/ 793212 h 2741047"/>
              <a:gd name="connsiteX21" fmla="*/ 1797817 w 2570004"/>
              <a:gd name="connsiteY21" fmla="*/ 688850 h 2741047"/>
              <a:gd name="connsiteX22" fmla="*/ 1955674 w 2570004"/>
              <a:gd name="connsiteY22" fmla="*/ 559690 h 2741047"/>
              <a:gd name="connsiteX23" fmla="*/ 2291323 w 2570004"/>
              <a:gd name="connsiteY23" fmla="*/ 151110 h 2741047"/>
              <a:gd name="connsiteX24" fmla="*/ 2509281 w 2570004"/>
              <a:gd name="connsiteY24" fmla="*/ 0 h 2741047"/>
              <a:gd name="connsiteX25" fmla="*/ 2570004 w 2570004"/>
              <a:gd name="connsiteY25" fmla="*/ 67455 h 2741047"/>
              <a:gd name="connsiteX0" fmla="*/ 2570004 w 2570004"/>
              <a:gd name="connsiteY0" fmla="*/ 67455 h 2741047"/>
              <a:gd name="connsiteX1" fmla="*/ 2457943 w 2570004"/>
              <a:gd name="connsiteY1" fmla="*/ 222441 h 2741047"/>
              <a:gd name="connsiteX2" fmla="*/ 2242685 w 2570004"/>
              <a:gd name="connsiteY2" fmla="*/ 337249 h 2741047"/>
              <a:gd name="connsiteX3" fmla="*/ 2106355 w 2570004"/>
              <a:gd name="connsiteY3" fmla="*/ 710376 h 2741047"/>
              <a:gd name="connsiteX4" fmla="*/ 2041777 w 2570004"/>
              <a:gd name="connsiteY4" fmla="*/ 1004572 h 2741047"/>
              <a:gd name="connsiteX5" fmla="*/ 2041777 w 2570004"/>
              <a:gd name="connsiteY5" fmla="*/ 1456630 h 2741047"/>
              <a:gd name="connsiteX6" fmla="*/ 2106355 w 2570004"/>
              <a:gd name="connsiteY6" fmla="*/ 1987618 h 2741047"/>
              <a:gd name="connsiteX7" fmla="*/ 1977200 w 2570004"/>
              <a:gd name="connsiteY7" fmla="*/ 2332043 h 2741047"/>
              <a:gd name="connsiteX8" fmla="*/ 1482105 w 2570004"/>
              <a:gd name="connsiteY8" fmla="*/ 2568835 h 2741047"/>
              <a:gd name="connsiteX9" fmla="*/ 1144867 w 2570004"/>
              <a:gd name="connsiteY9" fmla="*/ 2741047 h 2741047"/>
              <a:gd name="connsiteX10" fmla="*/ 786103 w 2570004"/>
              <a:gd name="connsiteY10" fmla="*/ 2561659 h 2741047"/>
              <a:gd name="connsiteX11" fmla="*/ 563669 w 2570004"/>
              <a:gd name="connsiteY11" fmla="*/ 2360745 h 2741047"/>
              <a:gd name="connsiteX12" fmla="*/ 0 w 2570004"/>
              <a:gd name="connsiteY12" fmla="*/ 2497002 h 2741047"/>
              <a:gd name="connsiteX13" fmla="*/ 664123 w 2570004"/>
              <a:gd name="connsiteY13" fmla="*/ 1413577 h 2741047"/>
              <a:gd name="connsiteX14" fmla="*/ 936784 w 2570004"/>
              <a:gd name="connsiteY14" fmla="*/ 1334646 h 2741047"/>
              <a:gd name="connsiteX15" fmla="*/ 999856 w 2570004"/>
              <a:gd name="connsiteY15" fmla="*/ 1255927 h 2741047"/>
              <a:gd name="connsiteX16" fmla="*/ 1144867 w 2570004"/>
              <a:gd name="connsiteY16" fmla="*/ 1126556 h 2741047"/>
              <a:gd name="connsiteX17" fmla="*/ 1164887 w 2570004"/>
              <a:gd name="connsiteY17" fmla="*/ 1040238 h 2741047"/>
              <a:gd name="connsiteX18" fmla="*/ 1235389 w 2570004"/>
              <a:gd name="connsiteY18" fmla="*/ 911926 h 2741047"/>
              <a:gd name="connsiteX19" fmla="*/ 1434445 w 2570004"/>
              <a:gd name="connsiteY19" fmla="*/ 793212 h 2741047"/>
              <a:gd name="connsiteX20" fmla="*/ 1797817 w 2570004"/>
              <a:gd name="connsiteY20" fmla="*/ 688850 h 2741047"/>
              <a:gd name="connsiteX21" fmla="*/ 1955674 w 2570004"/>
              <a:gd name="connsiteY21" fmla="*/ 559690 h 2741047"/>
              <a:gd name="connsiteX22" fmla="*/ 2291323 w 2570004"/>
              <a:gd name="connsiteY22" fmla="*/ 151110 h 2741047"/>
              <a:gd name="connsiteX23" fmla="*/ 2509281 w 2570004"/>
              <a:gd name="connsiteY23" fmla="*/ 0 h 2741047"/>
              <a:gd name="connsiteX24" fmla="*/ 2570004 w 2570004"/>
              <a:gd name="connsiteY24" fmla="*/ 67455 h 2741047"/>
              <a:gd name="connsiteX0" fmla="*/ 2570004 w 2570004"/>
              <a:gd name="connsiteY0" fmla="*/ 67455 h 2741047"/>
              <a:gd name="connsiteX1" fmla="*/ 2457943 w 2570004"/>
              <a:gd name="connsiteY1" fmla="*/ 222441 h 2741047"/>
              <a:gd name="connsiteX2" fmla="*/ 2242685 w 2570004"/>
              <a:gd name="connsiteY2" fmla="*/ 337249 h 2741047"/>
              <a:gd name="connsiteX3" fmla="*/ 2106355 w 2570004"/>
              <a:gd name="connsiteY3" fmla="*/ 710376 h 2741047"/>
              <a:gd name="connsiteX4" fmla="*/ 2041777 w 2570004"/>
              <a:gd name="connsiteY4" fmla="*/ 1004572 h 2741047"/>
              <a:gd name="connsiteX5" fmla="*/ 2041777 w 2570004"/>
              <a:gd name="connsiteY5" fmla="*/ 1456630 h 2741047"/>
              <a:gd name="connsiteX6" fmla="*/ 2106355 w 2570004"/>
              <a:gd name="connsiteY6" fmla="*/ 1987618 h 2741047"/>
              <a:gd name="connsiteX7" fmla="*/ 1977200 w 2570004"/>
              <a:gd name="connsiteY7" fmla="*/ 2332043 h 2741047"/>
              <a:gd name="connsiteX8" fmla="*/ 1482105 w 2570004"/>
              <a:gd name="connsiteY8" fmla="*/ 2568835 h 2741047"/>
              <a:gd name="connsiteX9" fmla="*/ 1144867 w 2570004"/>
              <a:gd name="connsiteY9" fmla="*/ 2741047 h 2741047"/>
              <a:gd name="connsiteX10" fmla="*/ 786103 w 2570004"/>
              <a:gd name="connsiteY10" fmla="*/ 2561659 h 2741047"/>
              <a:gd name="connsiteX11" fmla="*/ 544334 w 2570004"/>
              <a:gd name="connsiteY11" fmla="*/ 2497002 h 2741047"/>
              <a:gd name="connsiteX12" fmla="*/ 0 w 2570004"/>
              <a:gd name="connsiteY12" fmla="*/ 2497002 h 2741047"/>
              <a:gd name="connsiteX13" fmla="*/ 664123 w 2570004"/>
              <a:gd name="connsiteY13" fmla="*/ 1413577 h 2741047"/>
              <a:gd name="connsiteX14" fmla="*/ 936784 w 2570004"/>
              <a:gd name="connsiteY14" fmla="*/ 1334646 h 2741047"/>
              <a:gd name="connsiteX15" fmla="*/ 999856 w 2570004"/>
              <a:gd name="connsiteY15" fmla="*/ 1255927 h 2741047"/>
              <a:gd name="connsiteX16" fmla="*/ 1144867 w 2570004"/>
              <a:gd name="connsiteY16" fmla="*/ 1126556 h 2741047"/>
              <a:gd name="connsiteX17" fmla="*/ 1164887 w 2570004"/>
              <a:gd name="connsiteY17" fmla="*/ 1040238 h 2741047"/>
              <a:gd name="connsiteX18" fmla="*/ 1235389 w 2570004"/>
              <a:gd name="connsiteY18" fmla="*/ 911926 h 2741047"/>
              <a:gd name="connsiteX19" fmla="*/ 1434445 w 2570004"/>
              <a:gd name="connsiteY19" fmla="*/ 793212 h 2741047"/>
              <a:gd name="connsiteX20" fmla="*/ 1797817 w 2570004"/>
              <a:gd name="connsiteY20" fmla="*/ 688850 h 2741047"/>
              <a:gd name="connsiteX21" fmla="*/ 1955674 w 2570004"/>
              <a:gd name="connsiteY21" fmla="*/ 559690 h 2741047"/>
              <a:gd name="connsiteX22" fmla="*/ 2291323 w 2570004"/>
              <a:gd name="connsiteY22" fmla="*/ 151110 h 2741047"/>
              <a:gd name="connsiteX23" fmla="*/ 2509281 w 2570004"/>
              <a:gd name="connsiteY23" fmla="*/ 0 h 2741047"/>
              <a:gd name="connsiteX24" fmla="*/ 2570004 w 2570004"/>
              <a:gd name="connsiteY24" fmla="*/ 67455 h 2741047"/>
              <a:gd name="connsiteX0" fmla="*/ 2570004 w 2570004"/>
              <a:gd name="connsiteY0" fmla="*/ 67455 h 2568835"/>
              <a:gd name="connsiteX1" fmla="*/ 2457943 w 2570004"/>
              <a:gd name="connsiteY1" fmla="*/ 222441 h 2568835"/>
              <a:gd name="connsiteX2" fmla="*/ 2242685 w 2570004"/>
              <a:gd name="connsiteY2" fmla="*/ 337249 h 2568835"/>
              <a:gd name="connsiteX3" fmla="*/ 2106355 w 2570004"/>
              <a:gd name="connsiteY3" fmla="*/ 710376 h 2568835"/>
              <a:gd name="connsiteX4" fmla="*/ 2041777 w 2570004"/>
              <a:gd name="connsiteY4" fmla="*/ 1004572 h 2568835"/>
              <a:gd name="connsiteX5" fmla="*/ 2041777 w 2570004"/>
              <a:gd name="connsiteY5" fmla="*/ 1456630 h 2568835"/>
              <a:gd name="connsiteX6" fmla="*/ 2106355 w 2570004"/>
              <a:gd name="connsiteY6" fmla="*/ 1987618 h 2568835"/>
              <a:gd name="connsiteX7" fmla="*/ 1977200 w 2570004"/>
              <a:gd name="connsiteY7" fmla="*/ 2332043 h 2568835"/>
              <a:gd name="connsiteX8" fmla="*/ 1482105 w 2570004"/>
              <a:gd name="connsiteY8" fmla="*/ 2568835 h 2568835"/>
              <a:gd name="connsiteX9" fmla="*/ 1242358 w 2570004"/>
              <a:gd name="connsiteY9" fmla="*/ 2520762 h 2568835"/>
              <a:gd name="connsiteX10" fmla="*/ 786103 w 2570004"/>
              <a:gd name="connsiteY10" fmla="*/ 2561659 h 2568835"/>
              <a:gd name="connsiteX11" fmla="*/ 544334 w 2570004"/>
              <a:gd name="connsiteY11" fmla="*/ 2497002 h 2568835"/>
              <a:gd name="connsiteX12" fmla="*/ 0 w 2570004"/>
              <a:gd name="connsiteY12" fmla="*/ 2497002 h 2568835"/>
              <a:gd name="connsiteX13" fmla="*/ 664123 w 2570004"/>
              <a:gd name="connsiteY13" fmla="*/ 1413577 h 2568835"/>
              <a:gd name="connsiteX14" fmla="*/ 936784 w 2570004"/>
              <a:gd name="connsiteY14" fmla="*/ 1334646 h 2568835"/>
              <a:gd name="connsiteX15" fmla="*/ 999856 w 2570004"/>
              <a:gd name="connsiteY15" fmla="*/ 1255927 h 2568835"/>
              <a:gd name="connsiteX16" fmla="*/ 1144867 w 2570004"/>
              <a:gd name="connsiteY16" fmla="*/ 1126556 h 2568835"/>
              <a:gd name="connsiteX17" fmla="*/ 1164887 w 2570004"/>
              <a:gd name="connsiteY17" fmla="*/ 1040238 h 2568835"/>
              <a:gd name="connsiteX18" fmla="*/ 1235389 w 2570004"/>
              <a:gd name="connsiteY18" fmla="*/ 911926 h 2568835"/>
              <a:gd name="connsiteX19" fmla="*/ 1434445 w 2570004"/>
              <a:gd name="connsiteY19" fmla="*/ 793212 h 2568835"/>
              <a:gd name="connsiteX20" fmla="*/ 1797817 w 2570004"/>
              <a:gd name="connsiteY20" fmla="*/ 688850 h 2568835"/>
              <a:gd name="connsiteX21" fmla="*/ 1955674 w 2570004"/>
              <a:gd name="connsiteY21" fmla="*/ 559690 h 2568835"/>
              <a:gd name="connsiteX22" fmla="*/ 2291323 w 2570004"/>
              <a:gd name="connsiteY22" fmla="*/ 151110 h 2568835"/>
              <a:gd name="connsiteX23" fmla="*/ 2509281 w 2570004"/>
              <a:gd name="connsiteY23" fmla="*/ 0 h 2568835"/>
              <a:gd name="connsiteX24" fmla="*/ 2570004 w 2570004"/>
              <a:gd name="connsiteY24" fmla="*/ 67455 h 2568835"/>
              <a:gd name="connsiteX0" fmla="*/ 2570004 w 2570004"/>
              <a:gd name="connsiteY0" fmla="*/ 67455 h 2561659"/>
              <a:gd name="connsiteX1" fmla="*/ 2457943 w 2570004"/>
              <a:gd name="connsiteY1" fmla="*/ 222441 h 2561659"/>
              <a:gd name="connsiteX2" fmla="*/ 2242685 w 2570004"/>
              <a:gd name="connsiteY2" fmla="*/ 337249 h 2561659"/>
              <a:gd name="connsiteX3" fmla="*/ 2106355 w 2570004"/>
              <a:gd name="connsiteY3" fmla="*/ 710376 h 2561659"/>
              <a:gd name="connsiteX4" fmla="*/ 2041777 w 2570004"/>
              <a:gd name="connsiteY4" fmla="*/ 1004572 h 2561659"/>
              <a:gd name="connsiteX5" fmla="*/ 2041777 w 2570004"/>
              <a:gd name="connsiteY5" fmla="*/ 1456630 h 2561659"/>
              <a:gd name="connsiteX6" fmla="*/ 2106355 w 2570004"/>
              <a:gd name="connsiteY6" fmla="*/ 1987618 h 2561659"/>
              <a:gd name="connsiteX7" fmla="*/ 1977200 w 2570004"/>
              <a:gd name="connsiteY7" fmla="*/ 2332043 h 2561659"/>
              <a:gd name="connsiteX8" fmla="*/ 1588475 w 2570004"/>
              <a:gd name="connsiteY8" fmla="*/ 2497002 h 2561659"/>
              <a:gd name="connsiteX9" fmla="*/ 1242358 w 2570004"/>
              <a:gd name="connsiteY9" fmla="*/ 2520762 h 2561659"/>
              <a:gd name="connsiteX10" fmla="*/ 786103 w 2570004"/>
              <a:gd name="connsiteY10" fmla="*/ 2561659 h 2561659"/>
              <a:gd name="connsiteX11" fmla="*/ 544334 w 2570004"/>
              <a:gd name="connsiteY11" fmla="*/ 2497002 h 2561659"/>
              <a:gd name="connsiteX12" fmla="*/ 0 w 2570004"/>
              <a:gd name="connsiteY12" fmla="*/ 2497002 h 2561659"/>
              <a:gd name="connsiteX13" fmla="*/ 664123 w 2570004"/>
              <a:gd name="connsiteY13" fmla="*/ 1413577 h 2561659"/>
              <a:gd name="connsiteX14" fmla="*/ 936784 w 2570004"/>
              <a:gd name="connsiteY14" fmla="*/ 1334646 h 2561659"/>
              <a:gd name="connsiteX15" fmla="*/ 999856 w 2570004"/>
              <a:gd name="connsiteY15" fmla="*/ 1255927 h 2561659"/>
              <a:gd name="connsiteX16" fmla="*/ 1144867 w 2570004"/>
              <a:gd name="connsiteY16" fmla="*/ 1126556 h 2561659"/>
              <a:gd name="connsiteX17" fmla="*/ 1164887 w 2570004"/>
              <a:gd name="connsiteY17" fmla="*/ 1040238 h 2561659"/>
              <a:gd name="connsiteX18" fmla="*/ 1235389 w 2570004"/>
              <a:gd name="connsiteY18" fmla="*/ 911926 h 2561659"/>
              <a:gd name="connsiteX19" fmla="*/ 1434445 w 2570004"/>
              <a:gd name="connsiteY19" fmla="*/ 793212 h 2561659"/>
              <a:gd name="connsiteX20" fmla="*/ 1797817 w 2570004"/>
              <a:gd name="connsiteY20" fmla="*/ 688850 h 2561659"/>
              <a:gd name="connsiteX21" fmla="*/ 1955674 w 2570004"/>
              <a:gd name="connsiteY21" fmla="*/ 559690 h 2561659"/>
              <a:gd name="connsiteX22" fmla="*/ 2291323 w 2570004"/>
              <a:gd name="connsiteY22" fmla="*/ 151110 h 2561659"/>
              <a:gd name="connsiteX23" fmla="*/ 2509281 w 2570004"/>
              <a:gd name="connsiteY23" fmla="*/ 0 h 2561659"/>
              <a:gd name="connsiteX24" fmla="*/ 2570004 w 2570004"/>
              <a:gd name="connsiteY24" fmla="*/ 67455 h 2561659"/>
              <a:gd name="connsiteX0" fmla="*/ 2570004 w 2570004"/>
              <a:gd name="connsiteY0" fmla="*/ 67455 h 2520762"/>
              <a:gd name="connsiteX1" fmla="*/ 2457943 w 2570004"/>
              <a:gd name="connsiteY1" fmla="*/ 222441 h 2520762"/>
              <a:gd name="connsiteX2" fmla="*/ 2242685 w 2570004"/>
              <a:gd name="connsiteY2" fmla="*/ 337249 h 2520762"/>
              <a:gd name="connsiteX3" fmla="*/ 2106355 w 2570004"/>
              <a:gd name="connsiteY3" fmla="*/ 710376 h 2520762"/>
              <a:gd name="connsiteX4" fmla="*/ 2041777 w 2570004"/>
              <a:gd name="connsiteY4" fmla="*/ 1004572 h 2520762"/>
              <a:gd name="connsiteX5" fmla="*/ 2041777 w 2570004"/>
              <a:gd name="connsiteY5" fmla="*/ 1456630 h 2520762"/>
              <a:gd name="connsiteX6" fmla="*/ 2106355 w 2570004"/>
              <a:gd name="connsiteY6" fmla="*/ 1987618 h 2520762"/>
              <a:gd name="connsiteX7" fmla="*/ 1977200 w 2570004"/>
              <a:gd name="connsiteY7" fmla="*/ 2332043 h 2520762"/>
              <a:gd name="connsiteX8" fmla="*/ 1588475 w 2570004"/>
              <a:gd name="connsiteY8" fmla="*/ 2497002 h 2520762"/>
              <a:gd name="connsiteX9" fmla="*/ 1242358 w 2570004"/>
              <a:gd name="connsiteY9" fmla="*/ 2520762 h 2520762"/>
              <a:gd name="connsiteX10" fmla="*/ 865668 w 2570004"/>
              <a:gd name="connsiteY10" fmla="*/ 2497002 h 2520762"/>
              <a:gd name="connsiteX11" fmla="*/ 544334 w 2570004"/>
              <a:gd name="connsiteY11" fmla="*/ 2497002 h 2520762"/>
              <a:gd name="connsiteX12" fmla="*/ 0 w 2570004"/>
              <a:gd name="connsiteY12" fmla="*/ 2497002 h 2520762"/>
              <a:gd name="connsiteX13" fmla="*/ 664123 w 2570004"/>
              <a:gd name="connsiteY13" fmla="*/ 1413577 h 2520762"/>
              <a:gd name="connsiteX14" fmla="*/ 936784 w 2570004"/>
              <a:gd name="connsiteY14" fmla="*/ 1334646 h 2520762"/>
              <a:gd name="connsiteX15" fmla="*/ 999856 w 2570004"/>
              <a:gd name="connsiteY15" fmla="*/ 1255927 h 2520762"/>
              <a:gd name="connsiteX16" fmla="*/ 1144867 w 2570004"/>
              <a:gd name="connsiteY16" fmla="*/ 1126556 h 2520762"/>
              <a:gd name="connsiteX17" fmla="*/ 1164887 w 2570004"/>
              <a:gd name="connsiteY17" fmla="*/ 1040238 h 2520762"/>
              <a:gd name="connsiteX18" fmla="*/ 1235389 w 2570004"/>
              <a:gd name="connsiteY18" fmla="*/ 911926 h 2520762"/>
              <a:gd name="connsiteX19" fmla="*/ 1434445 w 2570004"/>
              <a:gd name="connsiteY19" fmla="*/ 793212 h 2520762"/>
              <a:gd name="connsiteX20" fmla="*/ 1797817 w 2570004"/>
              <a:gd name="connsiteY20" fmla="*/ 688850 h 2520762"/>
              <a:gd name="connsiteX21" fmla="*/ 1955674 w 2570004"/>
              <a:gd name="connsiteY21" fmla="*/ 559690 h 2520762"/>
              <a:gd name="connsiteX22" fmla="*/ 2291323 w 2570004"/>
              <a:gd name="connsiteY22" fmla="*/ 151110 h 2520762"/>
              <a:gd name="connsiteX23" fmla="*/ 2509281 w 2570004"/>
              <a:gd name="connsiteY23" fmla="*/ 0 h 2520762"/>
              <a:gd name="connsiteX24" fmla="*/ 2570004 w 2570004"/>
              <a:gd name="connsiteY24" fmla="*/ 67455 h 2520762"/>
              <a:gd name="connsiteX0" fmla="*/ 2570004 w 2570004"/>
              <a:gd name="connsiteY0" fmla="*/ 67455 h 2520762"/>
              <a:gd name="connsiteX1" fmla="*/ 2457943 w 2570004"/>
              <a:gd name="connsiteY1" fmla="*/ 222441 h 2520762"/>
              <a:gd name="connsiteX2" fmla="*/ 2317379 w 2570004"/>
              <a:gd name="connsiteY2" fmla="*/ 455465 h 2520762"/>
              <a:gd name="connsiteX3" fmla="*/ 2106355 w 2570004"/>
              <a:gd name="connsiteY3" fmla="*/ 710376 h 2520762"/>
              <a:gd name="connsiteX4" fmla="*/ 2041777 w 2570004"/>
              <a:gd name="connsiteY4" fmla="*/ 1004572 h 2520762"/>
              <a:gd name="connsiteX5" fmla="*/ 2041777 w 2570004"/>
              <a:gd name="connsiteY5" fmla="*/ 1456630 h 2520762"/>
              <a:gd name="connsiteX6" fmla="*/ 2106355 w 2570004"/>
              <a:gd name="connsiteY6" fmla="*/ 1987618 h 2520762"/>
              <a:gd name="connsiteX7" fmla="*/ 1977200 w 2570004"/>
              <a:gd name="connsiteY7" fmla="*/ 2332043 h 2520762"/>
              <a:gd name="connsiteX8" fmla="*/ 1588475 w 2570004"/>
              <a:gd name="connsiteY8" fmla="*/ 2497002 h 2520762"/>
              <a:gd name="connsiteX9" fmla="*/ 1242358 w 2570004"/>
              <a:gd name="connsiteY9" fmla="*/ 2520762 h 2520762"/>
              <a:gd name="connsiteX10" fmla="*/ 865668 w 2570004"/>
              <a:gd name="connsiteY10" fmla="*/ 2497002 h 2520762"/>
              <a:gd name="connsiteX11" fmla="*/ 544334 w 2570004"/>
              <a:gd name="connsiteY11" fmla="*/ 2497002 h 2520762"/>
              <a:gd name="connsiteX12" fmla="*/ 0 w 2570004"/>
              <a:gd name="connsiteY12" fmla="*/ 2497002 h 2520762"/>
              <a:gd name="connsiteX13" fmla="*/ 664123 w 2570004"/>
              <a:gd name="connsiteY13" fmla="*/ 1413577 h 2520762"/>
              <a:gd name="connsiteX14" fmla="*/ 936784 w 2570004"/>
              <a:gd name="connsiteY14" fmla="*/ 1334646 h 2520762"/>
              <a:gd name="connsiteX15" fmla="*/ 999856 w 2570004"/>
              <a:gd name="connsiteY15" fmla="*/ 1255927 h 2520762"/>
              <a:gd name="connsiteX16" fmla="*/ 1144867 w 2570004"/>
              <a:gd name="connsiteY16" fmla="*/ 1126556 h 2520762"/>
              <a:gd name="connsiteX17" fmla="*/ 1164887 w 2570004"/>
              <a:gd name="connsiteY17" fmla="*/ 1040238 h 2520762"/>
              <a:gd name="connsiteX18" fmla="*/ 1235389 w 2570004"/>
              <a:gd name="connsiteY18" fmla="*/ 911926 h 2520762"/>
              <a:gd name="connsiteX19" fmla="*/ 1434445 w 2570004"/>
              <a:gd name="connsiteY19" fmla="*/ 793212 h 2520762"/>
              <a:gd name="connsiteX20" fmla="*/ 1797817 w 2570004"/>
              <a:gd name="connsiteY20" fmla="*/ 688850 h 2520762"/>
              <a:gd name="connsiteX21" fmla="*/ 1955674 w 2570004"/>
              <a:gd name="connsiteY21" fmla="*/ 559690 h 2520762"/>
              <a:gd name="connsiteX22" fmla="*/ 2291323 w 2570004"/>
              <a:gd name="connsiteY22" fmla="*/ 151110 h 2520762"/>
              <a:gd name="connsiteX23" fmla="*/ 2509281 w 2570004"/>
              <a:gd name="connsiteY23" fmla="*/ 0 h 2520762"/>
              <a:gd name="connsiteX24" fmla="*/ 2570004 w 2570004"/>
              <a:gd name="connsiteY24" fmla="*/ 67455 h 2520762"/>
              <a:gd name="connsiteX0" fmla="*/ 2570004 w 2570004"/>
              <a:gd name="connsiteY0" fmla="*/ 67455 h 2520762"/>
              <a:gd name="connsiteX1" fmla="*/ 2457943 w 2570004"/>
              <a:gd name="connsiteY1" fmla="*/ 222441 h 2520762"/>
              <a:gd name="connsiteX2" fmla="*/ 2317379 w 2570004"/>
              <a:gd name="connsiteY2" fmla="*/ 455465 h 2520762"/>
              <a:gd name="connsiteX3" fmla="*/ 2013840 w 2570004"/>
              <a:gd name="connsiteY3" fmla="*/ 831963 h 2520762"/>
              <a:gd name="connsiteX4" fmla="*/ 2041777 w 2570004"/>
              <a:gd name="connsiteY4" fmla="*/ 1004572 h 2520762"/>
              <a:gd name="connsiteX5" fmla="*/ 2041777 w 2570004"/>
              <a:gd name="connsiteY5" fmla="*/ 1456630 h 2520762"/>
              <a:gd name="connsiteX6" fmla="*/ 2106355 w 2570004"/>
              <a:gd name="connsiteY6" fmla="*/ 1987618 h 2520762"/>
              <a:gd name="connsiteX7" fmla="*/ 1977200 w 2570004"/>
              <a:gd name="connsiteY7" fmla="*/ 2332043 h 2520762"/>
              <a:gd name="connsiteX8" fmla="*/ 1588475 w 2570004"/>
              <a:gd name="connsiteY8" fmla="*/ 2497002 h 2520762"/>
              <a:gd name="connsiteX9" fmla="*/ 1242358 w 2570004"/>
              <a:gd name="connsiteY9" fmla="*/ 2520762 h 2520762"/>
              <a:gd name="connsiteX10" fmla="*/ 865668 w 2570004"/>
              <a:gd name="connsiteY10" fmla="*/ 2497002 h 2520762"/>
              <a:gd name="connsiteX11" fmla="*/ 544334 w 2570004"/>
              <a:gd name="connsiteY11" fmla="*/ 2497002 h 2520762"/>
              <a:gd name="connsiteX12" fmla="*/ 0 w 2570004"/>
              <a:gd name="connsiteY12" fmla="*/ 2497002 h 2520762"/>
              <a:gd name="connsiteX13" fmla="*/ 664123 w 2570004"/>
              <a:gd name="connsiteY13" fmla="*/ 1413577 h 2520762"/>
              <a:gd name="connsiteX14" fmla="*/ 936784 w 2570004"/>
              <a:gd name="connsiteY14" fmla="*/ 1334646 h 2520762"/>
              <a:gd name="connsiteX15" fmla="*/ 999856 w 2570004"/>
              <a:gd name="connsiteY15" fmla="*/ 1255927 h 2520762"/>
              <a:gd name="connsiteX16" fmla="*/ 1144867 w 2570004"/>
              <a:gd name="connsiteY16" fmla="*/ 1126556 h 2520762"/>
              <a:gd name="connsiteX17" fmla="*/ 1164887 w 2570004"/>
              <a:gd name="connsiteY17" fmla="*/ 1040238 h 2520762"/>
              <a:gd name="connsiteX18" fmla="*/ 1235389 w 2570004"/>
              <a:gd name="connsiteY18" fmla="*/ 911926 h 2520762"/>
              <a:gd name="connsiteX19" fmla="*/ 1434445 w 2570004"/>
              <a:gd name="connsiteY19" fmla="*/ 793212 h 2520762"/>
              <a:gd name="connsiteX20" fmla="*/ 1797817 w 2570004"/>
              <a:gd name="connsiteY20" fmla="*/ 688850 h 2520762"/>
              <a:gd name="connsiteX21" fmla="*/ 1955674 w 2570004"/>
              <a:gd name="connsiteY21" fmla="*/ 559690 h 2520762"/>
              <a:gd name="connsiteX22" fmla="*/ 2291323 w 2570004"/>
              <a:gd name="connsiteY22" fmla="*/ 151110 h 2520762"/>
              <a:gd name="connsiteX23" fmla="*/ 2509281 w 2570004"/>
              <a:gd name="connsiteY23" fmla="*/ 0 h 2520762"/>
              <a:gd name="connsiteX24" fmla="*/ 2570004 w 2570004"/>
              <a:gd name="connsiteY24" fmla="*/ 67455 h 2520762"/>
              <a:gd name="connsiteX0" fmla="*/ 2570004 w 2570004"/>
              <a:gd name="connsiteY0" fmla="*/ 67455 h 2520762"/>
              <a:gd name="connsiteX1" fmla="*/ 2457943 w 2570004"/>
              <a:gd name="connsiteY1" fmla="*/ 222441 h 2520762"/>
              <a:gd name="connsiteX2" fmla="*/ 2317379 w 2570004"/>
              <a:gd name="connsiteY2" fmla="*/ 455465 h 2520762"/>
              <a:gd name="connsiteX3" fmla="*/ 2013840 w 2570004"/>
              <a:gd name="connsiteY3" fmla="*/ 831963 h 2520762"/>
              <a:gd name="connsiteX4" fmla="*/ 2041777 w 2570004"/>
              <a:gd name="connsiteY4" fmla="*/ 1004572 h 2520762"/>
              <a:gd name="connsiteX5" fmla="*/ 2041777 w 2570004"/>
              <a:gd name="connsiteY5" fmla="*/ 1456630 h 2520762"/>
              <a:gd name="connsiteX6" fmla="*/ 2106355 w 2570004"/>
              <a:gd name="connsiteY6" fmla="*/ 1987618 h 2520762"/>
              <a:gd name="connsiteX7" fmla="*/ 1977200 w 2570004"/>
              <a:gd name="connsiteY7" fmla="*/ 2332043 h 2520762"/>
              <a:gd name="connsiteX8" fmla="*/ 1588475 w 2570004"/>
              <a:gd name="connsiteY8" fmla="*/ 2497002 h 2520762"/>
              <a:gd name="connsiteX9" fmla="*/ 1242358 w 2570004"/>
              <a:gd name="connsiteY9" fmla="*/ 2520762 h 2520762"/>
              <a:gd name="connsiteX10" fmla="*/ 865668 w 2570004"/>
              <a:gd name="connsiteY10" fmla="*/ 2497002 h 2520762"/>
              <a:gd name="connsiteX11" fmla="*/ 544334 w 2570004"/>
              <a:gd name="connsiteY11" fmla="*/ 2497002 h 2520762"/>
              <a:gd name="connsiteX12" fmla="*/ 0 w 2570004"/>
              <a:gd name="connsiteY12" fmla="*/ 2497002 h 2520762"/>
              <a:gd name="connsiteX13" fmla="*/ 705198 w 2570004"/>
              <a:gd name="connsiteY13" fmla="*/ 1541645 h 2520762"/>
              <a:gd name="connsiteX14" fmla="*/ 936784 w 2570004"/>
              <a:gd name="connsiteY14" fmla="*/ 1334646 h 2520762"/>
              <a:gd name="connsiteX15" fmla="*/ 999856 w 2570004"/>
              <a:gd name="connsiteY15" fmla="*/ 1255927 h 2520762"/>
              <a:gd name="connsiteX16" fmla="*/ 1144867 w 2570004"/>
              <a:gd name="connsiteY16" fmla="*/ 1126556 h 2520762"/>
              <a:gd name="connsiteX17" fmla="*/ 1164887 w 2570004"/>
              <a:gd name="connsiteY17" fmla="*/ 1040238 h 2520762"/>
              <a:gd name="connsiteX18" fmla="*/ 1235389 w 2570004"/>
              <a:gd name="connsiteY18" fmla="*/ 911926 h 2520762"/>
              <a:gd name="connsiteX19" fmla="*/ 1434445 w 2570004"/>
              <a:gd name="connsiteY19" fmla="*/ 793212 h 2520762"/>
              <a:gd name="connsiteX20" fmla="*/ 1797817 w 2570004"/>
              <a:gd name="connsiteY20" fmla="*/ 688850 h 2520762"/>
              <a:gd name="connsiteX21" fmla="*/ 1955674 w 2570004"/>
              <a:gd name="connsiteY21" fmla="*/ 559690 h 2520762"/>
              <a:gd name="connsiteX22" fmla="*/ 2291323 w 2570004"/>
              <a:gd name="connsiteY22" fmla="*/ 151110 h 2520762"/>
              <a:gd name="connsiteX23" fmla="*/ 2509281 w 2570004"/>
              <a:gd name="connsiteY23" fmla="*/ 0 h 2520762"/>
              <a:gd name="connsiteX24" fmla="*/ 2570004 w 2570004"/>
              <a:gd name="connsiteY24" fmla="*/ 67455 h 2520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70004" h="2520762">
                <a:moveTo>
                  <a:pt x="2570004" y="67455"/>
                </a:moveTo>
                <a:lnTo>
                  <a:pt x="2457943" y="222441"/>
                </a:lnTo>
                <a:lnTo>
                  <a:pt x="2317379" y="455465"/>
                </a:lnTo>
                <a:lnTo>
                  <a:pt x="2013840" y="831963"/>
                </a:lnTo>
                <a:lnTo>
                  <a:pt x="2041777" y="1004572"/>
                </a:lnTo>
                <a:lnTo>
                  <a:pt x="2041777" y="1456630"/>
                </a:lnTo>
                <a:lnTo>
                  <a:pt x="2106355" y="1987618"/>
                </a:lnTo>
                <a:lnTo>
                  <a:pt x="1977200" y="2332043"/>
                </a:lnTo>
                <a:lnTo>
                  <a:pt x="1588475" y="2497002"/>
                </a:lnTo>
                <a:lnTo>
                  <a:pt x="1242358" y="2520762"/>
                </a:lnTo>
                <a:lnTo>
                  <a:pt x="865668" y="2497002"/>
                </a:lnTo>
                <a:lnTo>
                  <a:pt x="544334" y="2497002"/>
                </a:lnTo>
                <a:lnTo>
                  <a:pt x="0" y="2497002"/>
                </a:lnTo>
                <a:lnTo>
                  <a:pt x="705198" y="1541645"/>
                </a:lnTo>
                <a:lnTo>
                  <a:pt x="936784" y="1334646"/>
                </a:lnTo>
                <a:lnTo>
                  <a:pt x="999856" y="1255927"/>
                </a:lnTo>
                <a:lnTo>
                  <a:pt x="1144867" y="1126556"/>
                </a:lnTo>
                <a:lnTo>
                  <a:pt x="1164887" y="1040238"/>
                </a:lnTo>
                <a:lnTo>
                  <a:pt x="1235389" y="911926"/>
                </a:lnTo>
                <a:lnTo>
                  <a:pt x="1434445" y="793212"/>
                </a:lnTo>
                <a:lnTo>
                  <a:pt x="1797817" y="688850"/>
                </a:lnTo>
                <a:lnTo>
                  <a:pt x="1955674" y="559690"/>
                </a:lnTo>
                <a:lnTo>
                  <a:pt x="2291323" y="151110"/>
                </a:lnTo>
                <a:lnTo>
                  <a:pt x="2509281" y="0"/>
                </a:lnTo>
                <a:lnTo>
                  <a:pt x="2570004" y="67455"/>
                </a:lnTo>
                <a:close/>
              </a:path>
            </a:pathLst>
          </a:custGeom>
          <a:solidFill>
            <a:srgbClr val="008000">
              <a:alpha val="35000"/>
            </a:srgbClr>
          </a:solidFill>
          <a:ln>
            <a:solidFill>
              <a:srgbClr val="008000">
                <a:alpha val="5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03908" y="1047859"/>
            <a:ext cx="4816297" cy="4583863"/>
          </a:xfrm>
          <a:custGeom>
            <a:avLst/>
            <a:gdLst>
              <a:gd name="connsiteX0" fmla="*/ 2575926 w 2575926"/>
              <a:gd name="connsiteY0" fmla="*/ 7176 h 2317692"/>
              <a:gd name="connsiteX1" fmla="*/ 2568751 w 2575926"/>
              <a:gd name="connsiteY1" fmla="*/ 200915 h 2317692"/>
              <a:gd name="connsiteX2" fmla="*/ 2281740 w 2575926"/>
              <a:gd name="connsiteY2" fmla="*/ 466409 h 2317692"/>
              <a:gd name="connsiteX3" fmla="*/ 2037780 w 2575926"/>
              <a:gd name="connsiteY3" fmla="*/ 717552 h 2317692"/>
              <a:gd name="connsiteX4" fmla="*/ 1851223 w 2575926"/>
              <a:gd name="connsiteY4" fmla="*/ 896940 h 2317692"/>
              <a:gd name="connsiteX5" fmla="*/ 1772295 w 2575926"/>
              <a:gd name="connsiteY5" fmla="*/ 1061977 h 2317692"/>
              <a:gd name="connsiteX6" fmla="*/ 1635965 w 2575926"/>
              <a:gd name="connsiteY6" fmla="*/ 1363348 h 2317692"/>
              <a:gd name="connsiteX7" fmla="*/ 1521160 w 2575926"/>
              <a:gd name="connsiteY7" fmla="*/ 1427928 h 2317692"/>
              <a:gd name="connsiteX8" fmla="*/ 1348953 w 2575926"/>
              <a:gd name="connsiteY8" fmla="*/ 1607316 h 2317692"/>
              <a:gd name="connsiteX9" fmla="*/ 1104994 w 2575926"/>
              <a:gd name="connsiteY9" fmla="*/ 1707773 h 2317692"/>
              <a:gd name="connsiteX10" fmla="*/ 1054767 w 2575926"/>
              <a:gd name="connsiteY10" fmla="*/ 1879985 h 2317692"/>
              <a:gd name="connsiteX11" fmla="*/ 602724 w 2575926"/>
              <a:gd name="connsiteY11" fmla="*/ 2045022 h 2317692"/>
              <a:gd name="connsiteX12" fmla="*/ 480744 w 2575926"/>
              <a:gd name="connsiteY12" fmla="*/ 2317692 h 2317692"/>
              <a:gd name="connsiteX13" fmla="*/ 172207 w 2575926"/>
              <a:gd name="connsiteY13" fmla="*/ 2195708 h 2317692"/>
              <a:gd name="connsiteX14" fmla="*/ 143506 w 2575926"/>
              <a:gd name="connsiteY14" fmla="*/ 1973267 h 2317692"/>
              <a:gd name="connsiteX15" fmla="*/ 0 w 2575926"/>
              <a:gd name="connsiteY15" fmla="*/ 1736475 h 2317692"/>
              <a:gd name="connsiteX16" fmla="*/ 186558 w 2575926"/>
              <a:gd name="connsiteY16" fmla="*/ 1356173 h 2317692"/>
              <a:gd name="connsiteX17" fmla="*/ 337238 w 2575926"/>
              <a:gd name="connsiteY17" fmla="*/ 1047625 h 2317692"/>
              <a:gd name="connsiteX18" fmla="*/ 243960 w 2575926"/>
              <a:gd name="connsiteY18" fmla="*/ 818009 h 2317692"/>
              <a:gd name="connsiteX19" fmla="*/ 703178 w 2575926"/>
              <a:gd name="connsiteY19" fmla="*/ 839536 h 2317692"/>
              <a:gd name="connsiteX20" fmla="*/ 717528 w 2575926"/>
              <a:gd name="connsiteY20" fmla="*/ 566866 h 2317692"/>
              <a:gd name="connsiteX21" fmla="*/ 538146 w 2575926"/>
              <a:gd name="connsiteY21" fmla="*/ 380302 h 2317692"/>
              <a:gd name="connsiteX22" fmla="*/ 1004540 w 2575926"/>
              <a:gd name="connsiteY22" fmla="*/ 294196 h 2317692"/>
              <a:gd name="connsiteX23" fmla="*/ 1298726 w 2575926"/>
              <a:gd name="connsiteY23" fmla="*/ 21527 h 2317692"/>
              <a:gd name="connsiteX24" fmla="*/ 2037780 w 2575926"/>
              <a:gd name="connsiteY24" fmla="*/ 0 h 2317692"/>
              <a:gd name="connsiteX25" fmla="*/ 2575926 w 2575926"/>
              <a:gd name="connsiteY25" fmla="*/ 7176 h 2317692"/>
              <a:gd name="connsiteX0" fmla="*/ 2575926 w 2575926"/>
              <a:gd name="connsiteY0" fmla="*/ 7176 h 2317692"/>
              <a:gd name="connsiteX1" fmla="*/ 2568751 w 2575926"/>
              <a:gd name="connsiteY1" fmla="*/ 200915 h 2317692"/>
              <a:gd name="connsiteX2" fmla="*/ 2508984 w 2575926"/>
              <a:gd name="connsiteY2" fmla="*/ 729829 h 2317692"/>
              <a:gd name="connsiteX3" fmla="*/ 2037780 w 2575926"/>
              <a:gd name="connsiteY3" fmla="*/ 717552 h 2317692"/>
              <a:gd name="connsiteX4" fmla="*/ 1851223 w 2575926"/>
              <a:gd name="connsiteY4" fmla="*/ 896940 h 2317692"/>
              <a:gd name="connsiteX5" fmla="*/ 1772295 w 2575926"/>
              <a:gd name="connsiteY5" fmla="*/ 1061977 h 2317692"/>
              <a:gd name="connsiteX6" fmla="*/ 1635965 w 2575926"/>
              <a:gd name="connsiteY6" fmla="*/ 1363348 h 2317692"/>
              <a:gd name="connsiteX7" fmla="*/ 1521160 w 2575926"/>
              <a:gd name="connsiteY7" fmla="*/ 1427928 h 2317692"/>
              <a:gd name="connsiteX8" fmla="*/ 1348953 w 2575926"/>
              <a:gd name="connsiteY8" fmla="*/ 1607316 h 2317692"/>
              <a:gd name="connsiteX9" fmla="*/ 1104994 w 2575926"/>
              <a:gd name="connsiteY9" fmla="*/ 1707773 h 2317692"/>
              <a:gd name="connsiteX10" fmla="*/ 1054767 w 2575926"/>
              <a:gd name="connsiteY10" fmla="*/ 1879985 h 2317692"/>
              <a:gd name="connsiteX11" fmla="*/ 602724 w 2575926"/>
              <a:gd name="connsiteY11" fmla="*/ 2045022 h 2317692"/>
              <a:gd name="connsiteX12" fmla="*/ 480744 w 2575926"/>
              <a:gd name="connsiteY12" fmla="*/ 2317692 h 2317692"/>
              <a:gd name="connsiteX13" fmla="*/ 172207 w 2575926"/>
              <a:gd name="connsiteY13" fmla="*/ 2195708 h 2317692"/>
              <a:gd name="connsiteX14" fmla="*/ 143506 w 2575926"/>
              <a:gd name="connsiteY14" fmla="*/ 1973267 h 2317692"/>
              <a:gd name="connsiteX15" fmla="*/ 0 w 2575926"/>
              <a:gd name="connsiteY15" fmla="*/ 1736475 h 2317692"/>
              <a:gd name="connsiteX16" fmla="*/ 186558 w 2575926"/>
              <a:gd name="connsiteY16" fmla="*/ 1356173 h 2317692"/>
              <a:gd name="connsiteX17" fmla="*/ 337238 w 2575926"/>
              <a:gd name="connsiteY17" fmla="*/ 1047625 h 2317692"/>
              <a:gd name="connsiteX18" fmla="*/ 243960 w 2575926"/>
              <a:gd name="connsiteY18" fmla="*/ 818009 h 2317692"/>
              <a:gd name="connsiteX19" fmla="*/ 703178 w 2575926"/>
              <a:gd name="connsiteY19" fmla="*/ 839536 h 2317692"/>
              <a:gd name="connsiteX20" fmla="*/ 717528 w 2575926"/>
              <a:gd name="connsiteY20" fmla="*/ 566866 h 2317692"/>
              <a:gd name="connsiteX21" fmla="*/ 538146 w 2575926"/>
              <a:gd name="connsiteY21" fmla="*/ 380302 h 2317692"/>
              <a:gd name="connsiteX22" fmla="*/ 1004540 w 2575926"/>
              <a:gd name="connsiteY22" fmla="*/ 294196 h 2317692"/>
              <a:gd name="connsiteX23" fmla="*/ 1298726 w 2575926"/>
              <a:gd name="connsiteY23" fmla="*/ 21527 h 2317692"/>
              <a:gd name="connsiteX24" fmla="*/ 2037780 w 2575926"/>
              <a:gd name="connsiteY24" fmla="*/ 0 h 2317692"/>
              <a:gd name="connsiteX25" fmla="*/ 2575926 w 2575926"/>
              <a:gd name="connsiteY25" fmla="*/ 7176 h 2317692"/>
              <a:gd name="connsiteX0" fmla="*/ 2575926 w 2575926"/>
              <a:gd name="connsiteY0" fmla="*/ 7176 h 2317692"/>
              <a:gd name="connsiteX1" fmla="*/ 2568751 w 2575926"/>
              <a:gd name="connsiteY1" fmla="*/ 200915 h 2317692"/>
              <a:gd name="connsiteX2" fmla="*/ 2508984 w 2575926"/>
              <a:gd name="connsiteY2" fmla="*/ 515461 h 2317692"/>
              <a:gd name="connsiteX3" fmla="*/ 2037780 w 2575926"/>
              <a:gd name="connsiteY3" fmla="*/ 717552 h 2317692"/>
              <a:gd name="connsiteX4" fmla="*/ 1851223 w 2575926"/>
              <a:gd name="connsiteY4" fmla="*/ 896940 h 2317692"/>
              <a:gd name="connsiteX5" fmla="*/ 1772295 w 2575926"/>
              <a:gd name="connsiteY5" fmla="*/ 1061977 h 2317692"/>
              <a:gd name="connsiteX6" fmla="*/ 1635965 w 2575926"/>
              <a:gd name="connsiteY6" fmla="*/ 1363348 h 2317692"/>
              <a:gd name="connsiteX7" fmla="*/ 1521160 w 2575926"/>
              <a:gd name="connsiteY7" fmla="*/ 1427928 h 2317692"/>
              <a:gd name="connsiteX8" fmla="*/ 1348953 w 2575926"/>
              <a:gd name="connsiteY8" fmla="*/ 1607316 h 2317692"/>
              <a:gd name="connsiteX9" fmla="*/ 1104994 w 2575926"/>
              <a:gd name="connsiteY9" fmla="*/ 1707773 h 2317692"/>
              <a:gd name="connsiteX10" fmla="*/ 1054767 w 2575926"/>
              <a:gd name="connsiteY10" fmla="*/ 1879985 h 2317692"/>
              <a:gd name="connsiteX11" fmla="*/ 602724 w 2575926"/>
              <a:gd name="connsiteY11" fmla="*/ 2045022 h 2317692"/>
              <a:gd name="connsiteX12" fmla="*/ 480744 w 2575926"/>
              <a:gd name="connsiteY12" fmla="*/ 2317692 h 2317692"/>
              <a:gd name="connsiteX13" fmla="*/ 172207 w 2575926"/>
              <a:gd name="connsiteY13" fmla="*/ 2195708 h 2317692"/>
              <a:gd name="connsiteX14" fmla="*/ 143506 w 2575926"/>
              <a:gd name="connsiteY14" fmla="*/ 1973267 h 2317692"/>
              <a:gd name="connsiteX15" fmla="*/ 0 w 2575926"/>
              <a:gd name="connsiteY15" fmla="*/ 1736475 h 2317692"/>
              <a:gd name="connsiteX16" fmla="*/ 186558 w 2575926"/>
              <a:gd name="connsiteY16" fmla="*/ 1356173 h 2317692"/>
              <a:gd name="connsiteX17" fmla="*/ 337238 w 2575926"/>
              <a:gd name="connsiteY17" fmla="*/ 1047625 h 2317692"/>
              <a:gd name="connsiteX18" fmla="*/ 243960 w 2575926"/>
              <a:gd name="connsiteY18" fmla="*/ 818009 h 2317692"/>
              <a:gd name="connsiteX19" fmla="*/ 703178 w 2575926"/>
              <a:gd name="connsiteY19" fmla="*/ 839536 h 2317692"/>
              <a:gd name="connsiteX20" fmla="*/ 717528 w 2575926"/>
              <a:gd name="connsiteY20" fmla="*/ 566866 h 2317692"/>
              <a:gd name="connsiteX21" fmla="*/ 538146 w 2575926"/>
              <a:gd name="connsiteY21" fmla="*/ 380302 h 2317692"/>
              <a:gd name="connsiteX22" fmla="*/ 1004540 w 2575926"/>
              <a:gd name="connsiteY22" fmla="*/ 294196 h 2317692"/>
              <a:gd name="connsiteX23" fmla="*/ 1298726 w 2575926"/>
              <a:gd name="connsiteY23" fmla="*/ 21527 h 2317692"/>
              <a:gd name="connsiteX24" fmla="*/ 2037780 w 2575926"/>
              <a:gd name="connsiteY24" fmla="*/ 0 h 2317692"/>
              <a:gd name="connsiteX25" fmla="*/ 2575926 w 2575926"/>
              <a:gd name="connsiteY25" fmla="*/ 7176 h 2317692"/>
              <a:gd name="connsiteX0" fmla="*/ 2575926 w 2575926"/>
              <a:gd name="connsiteY0" fmla="*/ 7176 h 2317692"/>
              <a:gd name="connsiteX1" fmla="*/ 2568751 w 2575926"/>
              <a:gd name="connsiteY1" fmla="*/ 200915 h 2317692"/>
              <a:gd name="connsiteX2" fmla="*/ 2508984 w 2575926"/>
              <a:gd name="connsiteY2" fmla="*/ 515461 h 2317692"/>
              <a:gd name="connsiteX3" fmla="*/ 2080040 w 2575926"/>
              <a:gd name="connsiteY3" fmla="*/ 729829 h 2317692"/>
              <a:gd name="connsiteX4" fmla="*/ 1851223 w 2575926"/>
              <a:gd name="connsiteY4" fmla="*/ 896940 h 2317692"/>
              <a:gd name="connsiteX5" fmla="*/ 1772295 w 2575926"/>
              <a:gd name="connsiteY5" fmla="*/ 1061977 h 2317692"/>
              <a:gd name="connsiteX6" fmla="*/ 1635965 w 2575926"/>
              <a:gd name="connsiteY6" fmla="*/ 1363348 h 2317692"/>
              <a:gd name="connsiteX7" fmla="*/ 1521160 w 2575926"/>
              <a:gd name="connsiteY7" fmla="*/ 1427928 h 2317692"/>
              <a:gd name="connsiteX8" fmla="*/ 1348953 w 2575926"/>
              <a:gd name="connsiteY8" fmla="*/ 1607316 h 2317692"/>
              <a:gd name="connsiteX9" fmla="*/ 1104994 w 2575926"/>
              <a:gd name="connsiteY9" fmla="*/ 1707773 h 2317692"/>
              <a:gd name="connsiteX10" fmla="*/ 1054767 w 2575926"/>
              <a:gd name="connsiteY10" fmla="*/ 1879985 h 2317692"/>
              <a:gd name="connsiteX11" fmla="*/ 602724 w 2575926"/>
              <a:gd name="connsiteY11" fmla="*/ 2045022 h 2317692"/>
              <a:gd name="connsiteX12" fmla="*/ 480744 w 2575926"/>
              <a:gd name="connsiteY12" fmla="*/ 2317692 h 2317692"/>
              <a:gd name="connsiteX13" fmla="*/ 172207 w 2575926"/>
              <a:gd name="connsiteY13" fmla="*/ 2195708 h 2317692"/>
              <a:gd name="connsiteX14" fmla="*/ 143506 w 2575926"/>
              <a:gd name="connsiteY14" fmla="*/ 1973267 h 2317692"/>
              <a:gd name="connsiteX15" fmla="*/ 0 w 2575926"/>
              <a:gd name="connsiteY15" fmla="*/ 1736475 h 2317692"/>
              <a:gd name="connsiteX16" fmla="*/ 186558 w 2575926"/>
              <a:gd name="connsiteY16" fmla="*/ 1356173 h 2317692"/>
              <a:gd name="connsiteX17" fmla="*/ 337238 w 2575926"/>
              <a:gd name="connsiteY17" fmla="*/ 1047625 h 2317692"/>
              <a:gd name="connsiteX18" fmla="*/ 243960 w 2575926"/>
              <a:gd name="connsiteY18" fmla="*/ 818009 h 2317692"/>
              <a:gd name="connsiteX19" fmla="*/ 703178 w 2575926"/>
              <a:gd name="connsiteY19" fmla="*/ 839536 h 2317692"/>
              <a:gd name="connsiteX20" fmla="*/ 717528 w 2575926"/>
              <a:gd name="connsiteY20" fmla="*/ 566866 h 2317692"/>
              <a:gd name="connsiteX21" fmla="*/ 538146 w 2575926"/>
              <a:gd name="connsiteY21" fmla="*/ 380302 h 2317692"/>
              <a:gd name="connsiteX22" fmla="*/ 1004540 w 2575926"/>
              <a:gd name="connsiteY22" fmla="*/ 294196 h 2317692"/>
              <a:gd name="connsiteX23" fmla="*/ 1298726 w 2575926"/>
              <a:gd name="connsiteY23" fmla="*/ 21527 h 2317692"/>
              <a:gd name="connsiteX24" fmla="*/ 2037780 w 2575926"/>
              <a:gd name="connsiteY24" fmla="*/ 0 h 2317692"/>
              <a:gd name="connsiteX25" fmla="*/ 2575926 w 2575926"/>
              <a:gd name="connsiteY25" fmla="*/ 7176 h 2317692"/>
              <a:gd name="connsiteX0" fmla="*/ 2575926 w 2575926"/>
              <a:gd name="connsiteY0" fmla="*/ 7176 h 2317692"/>
              <a:gd name="connsiteX1" fmla="*/ 2568751 w 2575926"/>
              <a:gd name="connsiteY1" fmla="*/ 200915 h 2317692"/>
              <a:gd name="connsiteX2" fmla="*/ 2508984 w 2575926"/>
              <a:gd name="connsiteY2" fmla="*/ 515461 h 2317692"/>
              <a:gd name="connsiteX3" fmla="*/ 2080040 w 2575926"/>
              <a:gd name="connsiteY3" fmla="*/ 729829 h 2317692"/>
              <a:gd name="connsiteX4" fmla="*/ 1904194 w 2575926"/>
              <a:gd name="connsiteY4" fmla="*/ 960884 h 2317692"/>
              <a:gd name="connsiteX5" fmla="*/ 1772295 w 2575926"/>
              <a:gd name="connsiteY5" fmla="*/ 1061977 h 2317692"/>
              <a:gd name="connsiteX6" fmla="*/ 1635965 w 2575926"/>
              <a:gd name="connsiteY6" fmla="*/ 1363348 h 2317692"/>
              <a:gd name="connsiteX7" fmla="*/ 1521160 w 2575926"/>
              <a:gd name="connsiteY7" fmla="*/ 1427928 h 2317692"/>
              <a:gd name="connsiteX8" fmla="*/ 1348953 w 2575926"/>
              <a:gd name="connsiteY8" fmla="*/ 1607316 h 2317692"/>
              <a:gd name="connsiteX9" fmla="*/ 1104994 w 2575926"/>
              <a:gd name="connsiteY9" fmla="*/ 1707773 h 2317692"/>
              <a:gd name="connsiteX10" fmla="*/ 1054767 w 2575926"/>
              <a:gd name="connsiteY10" fmla="*/ 1879985 h 2317692"/>
              <a:gd name="connsiteX11" fmla="*/ 602724 w 2575926"/>
              <a:gd name="connsiteY11" fmla="*/ 2045022 h 2317692"/>
              <a:gd name="connsiteX12" fmla="*/ 480744 w 2575926"/>
              <a:gd name="connsiteY12" fmla="*/ 2317692 h 2317692"/>
              <a:gd name="connsiteX13" fmla="*/ 172207 w 2575926"/>
              <a:gd name="connsiteY13" fmla="*/ 2195708 h 2317692"/>
              <a:gd name="connsiteX14" fmla="*/ 143506 w 2575926"/>
              <a:gd name="connsiteY14" fmla="*/ 1973267 h 2317692"/>
              <a:gd name="connsiteX15" fmla="*/ 0 w 2575926"/>
              <a:gd name="connsiteY15" fmla="*/ 1736475 h 2317692"/>
              <a:gd name="connsiteX16" fmla="*/ 186558 w 2575926"/>
              <a:gd name="connsiteY16" fmla="*/ 1356173 h 2317692"/>
              <a:gd name="connsiteX17" fmla="*/ 337238 w 2575926"/>
              <a:gd name="connsiteY17" fmla="*/ 1047625 h 2317692"/>
              <a:gd name="connsiteX18" fmla="*/ 243960 w 2575926"/>
              <a:gd name="connsiteY18" fmla="*/ 818009 h 2317692"/>
              <a:gd name="connsiteX19" fmla="*/ 703178 w 2575926"/>
              <a:gd name="connsiteY19" fmla="*/ 839536 h 2317692"/>
              <a:gd name="connsiteX20" fmla="*/ 717528 w 2575926"/>
              <a:gd name="connsiteY20" fmla="*/ 566866 h 2317692"/>
              <a:gd name="connsiteX21" fmla="*/ 538146 w 2575926"/>
              <a:gd name="connsiteY21" fmla="*/ 380302 h 2317692"/>
              <a:gd name="connsiteX22" fmla="*/ 1004540 w 2575926"/>
              <a:gd name="connsiteY22" fmla="*/ 294196 h 2317692"/>
              <a:gd name="connsiteX23" fmla="*/ 1298726 w 2575926"/>
              <a:gd name="connsiteY23" fmla="*/ 21527 h 2317692"/>
              <a:gd name="connsiteX24" fmla="*/ 2037780 w 2575926"/>
              <a:gd name="connsiteY24" fmla="*/ 0 h 2317692"/>
              <a:gd name="connsiteX25" fmla="*/ 2575926 w 2575926"/>
              <a:gd name="connsiteY25" fmla="*/ 7176 h 2317692"/>
              <a:gd name="connsiteX0" fmla="*/ 2575926 w 2575926"/>
              <a:gd name="connsiteY0" fmla="*/ 7176 h 2317692"/>
              <a:gd name="connsiteX1" fmla="*/ 2568751 w 2575926"/>
              <a:gd name="connsiteY1" fmla="*/ 200915 h 2317692"/>
              <a:gd name="connsiteX2" fmla="*/ 2508984 w 2575926"/>
              <a:gd name="connsiteY2" fmla="*/ 515461 h 2317692"/>
              <a:gd name="connsiteX3" fmla="*/ 2080040 w 2575926"/>
              <a:gd name="connsiteY3" fmla="*/ 729829 h 2317692"/>
              <a:gd name="connsiteX4" fmla="*/ 1904194 w 2575926"/>
              <a:gd name="connsiteY4" fmla="*/ 960884 h 2317692"/>
              <a:gd name="connsiteX5" fmla="*/ 1772295 w 2575926"/>
              <a:gd name="connsiteY5" fmla="*/ 1061977 h 2317692"/>
              <a:gd name="connsiteX6" fmla="*/ 1635965 w 2575926"/>
              <a:gd name="connsiteY6" fmla="*/ 1363348 h 2317692"/>
              <a:gd name="connsiteX7" fmla="*/ 1521160 w 2575926"/>
              <a:gd name="connsiteY7" fmla="*/ 1427928 h 2317692"/>
              <a:gd name="connsiteX8" fmla="*/ 1348953 w 2575926"/>
              <a:gd name="connsiteY8" fmla="*/ 1607316 h 2317692"/>
              <a:gd name="connsiteX9" fmla="*/ 1104994 w 2575926"/>
              <a:gd name="connsiteY9" fmla="*/ 1707773 h 2317692"/>
              <a:gd name="connsiteX10" fmla="*/ 1054767 w 2575926"/>
              <a:gd name="connsiteY10" fmla="*/ 1879985 h 2317692"/>
              <a:gd name="connsiteX11" fmla="*/ 602724 w 2575926"/>
              <a:gd name="connsiteY11" fmla="*/ 2045022 h 2317692"/>
              <a:gd name="connsiteX12" fmla="*/ 480744 w 2575926"/>
              <a:gd name="connsiteY12" fmla="*/ 2317692 h 2317692"/>
              <a:gd name="connsiteX13" fmla="*/ 172207 w 2575926"/>
              <a:gd name="connsiteY13" fmla="*/ 2195708 h 2317692"/>
              <a:gd name="connsiteX14" fmla="*/ 143506 w 2575926"/>
              <a:gd name="connsiteY14" fmla="*/ 1973267 h 2317692"/>
              <a:gd name="connsiteX15" fmla="*/ 0 w 2575926"/>
              <a:gd name="connsiteY15" fmla="*/ 1736475 h 2317692"/>
              <a:gd name="connsiteX16" fmla="*/ 186558 w 2575926"/>
              <a:gd name="connsiteY16" fmla="*/ 1356173 h 2317692"/>
              <a:gd name="connsiteX17" fmla="*/ 337238 w 2575926"/>
              <a:gd name="connsiteY17" fmla="*/ 1047625 h 2317692"/>
              <a:gd name="connsiteX18" fmla="*/ 243960 w 2575926"/>
              <a:gd name="connsiteY18" fmla="*/ 818009 h 2317692"/>
              <a:gd name="connsiteX19" fmla="*/ 703178 w 2575926"/>
              <a:gd name="connsiteY19" fmla="*/ 839536 h 2317692"/>
              <a:gd name="connsiteX20" fmla="*/ 717528 w 2575926"/>
              <a:gd name="connsiteY20" fmla="*/ 566866 h 2317692"/>
              <a:gd name="connsiteX21" fmla="*/ 538146 w 2575926"/>
              <a:gd name="connsiteY21" fmla="*/ 380302 h 2317692"/>
              <a:gd name="connsiteX22" fmla="*/ 1004540 w 2575926"/>
              <a:gd name="connsiteY22" fmla="*/ 294196 h 2317692"/>
              <a:gd name="connsiteX23" fmla="*/ 1298726 w 2575926"/>
              <a:gd name="connsiteY23" fmla="*/ 21527 h 2317692"/>
              <a:gd name="connsiteX24" fmla="*/ 2037780 w 2575926"/>
              <a:gd name="connsiteY24" fmla="*/ 0 h 2317692"/>
              <a:gd name="connsiteX25" fmla="*/ 2575926 w 2575926"/>
              <a:gd name="connsiteY25" fmla="*/ 7176 h 2317692"/>
              <a:gd name="connsiteX0" fmla="*/ 2575926 w 2575926"/>
              <a:gd name="connsiteY0" fmla="*/ 7176 h 2317692"/>
              <a:gd name="connsiteX1" fmla="*/ 2568751 w 2575926"/>
              <a:gd name="connsiteY1" fmla="*/ 200915 h 2317692"/>
              <a:gd name="connsiteX2" fmla="*/ 2508984 w 2575926"/>
              <a:gd name="connsiteY2" fmla="*/ 515461 h 2317692"/>
              <a:gd name="connsiteX3" fmla="*/ 2080040 w 2575926"/>
              <a:gd name="connsiteY3" fmla="*/ 729829 h 2317692"/>
              <a:gd name="connsiteX4" fmla="*/ 1904194 w 2575926"/>
              <a:gd name="connsiteY4" fmla="*/ 960884 h 2317692"/>
              <a:gd name="connsiteX5" fmla="*/ 1772295 w 2575926"/>
              <a:gd name="connsiteY5" fmla="*/ 1061977 h 2317692"/>
              <a:gd name="connsiteX6" fmla="*/ 1635965 w 2575926"/>
              <a:gd name="connsiteY6" fmla="*/ 1363348 h 2317692"/>
              <a:gd name="connsiteX7" fmla="*/ 1521160 w 2575926"/>
              <a:gd name="connsiteY7" fmla="*/ 1427928 h 2317692"/>
              <a:gd name="connsiteX8" fmla="*/ 1348953 w 2575926"/>
              <a:gd name="connsiteY8" fmla="*/ 1607316 h 2317692"/>
              <a:gd name="connsiteX9" fmla="*/ 1104994 w 2575926"/>
              <a:gd name="connsiteY9" fmla="*/ 1707773 h 2317692"/>
              <a:gd name="connsiteX10" fmla="*/ 1054767 w 2575926"/>
              <a:gd name="connsiteY10" fmla="*/ 1879985 h 2317692"/>
              <a:gd name="connsiteX11" fmla="*/ 602724 w 2575926"/>
              <a:gd name="connsiteY11" fmla="*/ 2045022 h 2317692"/>
              <a:gd name="connsiteX12" fmla="*/ 480744 w 2575926"/>
              <a:gd name="connsiteY12" fmla="*/ 2317692 h 2317692"/>
              <a:gd name="connsiteX13" fmla="*/ 172207 w 2575926"/>
              <a:gd name="connsiteY13" fmla="*/ 2195708 h 2317692"/>
              <a:gd name="connsiteX14" fmla="*/ 143506 w 2575926"/>
              <a:gd name="connsiteY14" fmla="*/ 1973267 h 2317692"/>
              <a:gd name="connsiteX15" fmla="*/ 0 w 2575926"/>
              <a:gd name="connsiteY15" fmla="*/ 1736475 h 2317692"/>
              <a:gd name="connsiteX16" fmla="*/ 186558 w 2575926"/>
              <a:gd name="connsiteY16" fmla="*/ 1356173 h 2317692"/>
              <a:gd name="connsiteX17" fmla="*/ 337238 w 2575926"/>
              <a:gd name="connsiteY17" fmla="*/ 1047625 h 2317692"/>
              <a:gd name="connsiteX18" fmla="*/ 243960 w 2575926"/>
              <a:gd name="connsiteY18" fmla="*/ 818009 h 2317692"/>
              <a:gd name="connsiteX19" fmla="*/ 703178 w 2575926"/>
              <a:gd name="connsiteY19" fmla="*/ 839536 h 2317692"/>
              <a:gd name="connsiteX20" fmla="*/ 717528 w 2575926"/>
              <a:gd name="connsiteY20" fmla="*/ 566866 h 2317692"/>
              <a:gd name="connsiteX21" fmla="*/ 538146 w 2575926"/>
              <a:gd name="connsiteY21" fmla="*/ 380302 h 2317692"/>
              <a:gd name="connsiteX22" fmla="*/ 1004540 w 2575926"/>
              <a:gd name="connsiteY22" fmla="*/ 294196 h 2317692"/>
              <a:gd name="connsiteX23" fmla="*/ 1298726 w 2575926"/>
              <a:gd name="connsiteY23" fmla="*/ 21527 h 2317692"/>
              <a:gd name="connsiteX24" fmla="*/ 2037780 w 2575926"/>
              <a:gd name="connsiteY24" fmla="*/ 0 h 2317692"/>
              <a:gd name="connsiteX25" fmla="*/ 2575926 w 2575926"/>
              <a:gd name="connsiteY25" fmla="*/ 7176 h 2317692"/>
              <a:gd name="connsiteX0" fmla="*/ 2575926 w 2575926"/>
              <a:gd name="connsiteY0" fmla="*/ 7176 h 2317692"/>
              <a:gd name="connsiteX1" fmla="*/ 2568751 w 2575926"/>
              <a:gd name="connsiteY1" fmla="*/ 200915 h 2317692"/>
              <a:gd name="connsiteX2" fmla="*/ 2508984 w 2575926"/>
              <a:gd name="connsiteY2" fmla="*/ 515461 h 2317692"/>
              <a:gd name="connsiteX3" fmla="*/ 2080040 w 2575926"/>
              <a:gd name="connsiteY3" fmla="*/ 729829 h 2317692"/>
              <a:gd name="connsiteX4" fmla="*/ 1904194 w 2575926"/>
              <a:gd name="connsiteY4" fmla="*/ 960884 h 2317692"/>
              <a:gd name="connsiteX5" fmla="*/ 1772295 w 2575926"/>
              <a:gd name="connsiteY5" fmla="*/ 1061977 h 2317692"/>
              <a:gd name="connsiteX6" fmla="*/ 1589801 w 2575926"/>
              <a:gd name="connsiteY6" fmla="*/ 1286374 h 2317692"/>
              <a:gd name="connsiteX7" fmla="*/ 1521160 w 2575926"/>
              <a:gd name="connsiteY7" fmla="*/ 1427928 h 2317692"/>
              <a:gd name="connsiteX8" fmla="*/ 1348953 w 2575926"/>
              <a:gd name="connsiteY8" fmla="*/ 1607316 h 2317692"/>
              <a:gd name="connsiteX9" fmla="*/ 1104994 w 2575926"/>
              <a:gd name="connsiteY9" fmla="*/ 1707773 h 2317692"/>
              <a:gd name="connsiteX10" fmla="*/ 1054767 w 2575926"/>
              <a:gd name="connsiteY10" fmla="*/ 1879985 h 2317692"/>
              <a:gd name="connsiteX11" fmla="*/ 602724 w 2575926"/>
              <a:gd name="connsiteY11" fmla="*/ 2045022 h 2317692"/>
              <a:gd name="connsiteX12" fmla="*/ 480744 w 2575926"/>
              <a:gd name="connsiteY12" fmla="*/ 2317692 h 2317692"/>
              <a:gd name="connsiteX13" fmla="*/ 172207 w 2575926"/>
              <a:gd name="connsiteY13" fmla="*/ 2195708 h 2317692"/>
              <a:gd name="connsiteX14" fmla="*/ 143506 w 2575926"/>
              <a:gd name="connsiteY14" fmla="*/ 1973267 h 2317692"/>
              <a:gd name="connsiteX15" fmla="*/ 0 w 2575926"/>
              <a:gd name="connsiteY15" fmla="*/ 1736475 h 2317692"/>
              <a:gd name="connsiteX16" fmla="*/ 186558 w 2575926"/>
              <a:gd name="connsiteY16" fmla="*/ 1356173 h 2317692"/>
              <a:gd name="connsiteX17" fmla="*/ 337238 w 2575926"/>
              <a:gd name="connsiteY17" fmla="*/ 1047625 h 2317692"/>
              <a:gd name="connsiteX18" fmla="*/ 243960 w 2575926"/>
              <a:gd name="connsiteY18" fmla="*/ 818009 h 2317692"/>
              <a:gd name="connsiteX19" fmla="*/ 703178 w 2575926"/>
              <a:gd name="connsiteY19" fmla="*/ 839536 h 2317692"/>
              <a:gd name="connsiteX20" fmla="*/ 717528 w 2575926"/>
              <a:gd name="connsiteY20" fmla="*/ 566866 h 2317692"/>
              <a:gd name="connsiteX21" fmla="*/ 538146 w 2575926"/>
              <a:gd name="connsiteY21" fmla="*/ 380302 h 2317692"/>
              <a:gd name="connsiteX22" fmla="*/ 1004540 w 2575926"/>
              <a:gd name="connsiteY22" fmla="*/ 294196 h 2317692"/>
              <a:gd name="connsiteX23" fmla="*/ 1298726 w 2575926"/>
              <a:gd name="connsiteY23" fmla="*/ 21527 h 2317692"/>
              <a:gd name="connsiteX24" fmla="*/ 2037780 w 2575926"/>
              <a:gd name="connsiteY24" fmla="*/ 0 h 2317692"/>
              <a:gd name="connsiteX25" fmla="*/ 2575926 w 2575926"/>
              <a:gd name="connsiteY25" fmla="*/ 7176 h 2317692"/>
              <a:gd name="connsiteX0" fmla="*/ 2575926 w 2575926"/>
              <a:gd name="connsiteY0" fmla="*/ 7176 h 2317692"/>
              <a:gd name="connsiteX1" fmla="*/ 2568751 w 2575926"/>
              <a:gd name="connsiteY1" fmla="*/ 200915 h 2317692"/>
              <a:gd name="connsiteX2" fmla="*/ 2508984 w 2575926"/>
              <a:gd name="connsiteY2" fmla="*/ 515461 h 2317692"/>
              <a:gd name="connsiteX3" fmla="*/ 2080040 w 2575926"/>
              <a:gd name="connsiteY3" fmla="*/ 729829 h 2317692"/>
              <a:gd name="connsiteX4" fmla="*/ 1904194 w 2575926"/>
              <a:gd name="connsiteY4" fmla="*/ 960884 h 2317692"/>
              <a:gd name="connsiteX5" fmla="*/ 1750981 w 2575926"/>
              <a:gd name="connsiteY5" fmla="*/ 1008690 h 2317692"/>
              <a:gd name="connsiteX6" fmla="*/ 1589801 w 2575926"/>
              <a:gd name="connsiteY6" fmla="*/ 1286374 h 2317692"/>
              <a:gd name="connsiteX7" fmla="*/ 1521160 w 2575926"/>
              <a:gd name="connsiteY7" fmla="*/ 1427928 h 2317692"/>
              <a:gd name="connsiteX8" fmla="*/ 1348953 w 2575926"/>
              <a:gd name="connsiteY8" fmla="*/ 1607316 h 2317692"/>
              <a:gd name="connsiteX9" fmla="*/ 1104994 w 2575926"/>
              <a:gd name="connsiteY9" fmla="*/ 1707773 h 2317692"/>
              <a:gd name="connsiteX10" fmla="*/ 1054767 w 2575926"/>
              <a:gd name="connsiteY10" fmla="*/ 1879985 h 2317692"/>
              <a:gd name="connsiteX11" fmla="*/ 602724 w 2575926"/>
              <a:gd name="connsiteY11" fmla="*/ 2045022 h 2317692"/>
              <a:gd name="connsiteX12" fmla="*/ 480744 w 2575926"/>
              <a:gd name="connsiteY12" fmla="*/ 2317692 h 2317692"/>
              <a:gd name="connsiteX13" fmla="*/ 172207 w 2575926"/>
              <a:gd name="connsiteY13" fmla="*/ 2195708 h 2317692"/>
              <a:gd name="connsiteX14" fmla="*/ 143506 w 2575926"/>
              <a:gd name="connsiteY14" fmla="*/ 1973267 h 2317692"/>
              <a:gd name="connsiteX15" fmla="*/ 0 w 2575926"/>
              <a:gd name="connsiteY15" fmla="*/ 1736475 h 2317692"/>
              <a:gd name="connsiteX16" fmla="*/ 186558 w 2575926"/>
              <a:gd name="connsiteY16" fmla="*/ 1356173 h 2317692"/>
              <a:gd name="connsiteX17" fmla="*/ 337238 w 2575926"/>
              <a:gd name="connsiteY17" fmla="*/ 1047625 h 2317692"/>
              <a:gd name="connsiteX18" fmla="*/ 243960 w 2575926"/>
              <a:gd name="connsiteY18" fmla="*/ 818009 h 2317692"/>
              <a:gd name="connsiteX19" fmla="*/ 703178 w 2575926"/>
              <a:gd name="connsiteY19" fmla="*/ 839536 h 2317692"/>
              <a:gd name="connsiteX20" fmla="*/ 717528 w 2575926"/>
              <a:gd name="connsiteY20" fmla="*/ 566866 h 2317692"/>
              <a:gd name="connsiteX21" fmla="*/ 538146 w 2575926"/>
              <a:gd name="connsiteY21" fmla="*/ 380302 h 2317692"/>
              <a:gd name="connsiteX22" fmla="*/ 1004540 w 2575926"/>
              <a:gd name="connsiteY22" fmla="*/ 294196 h 2317692"/>
              <a:gd name="connsiteX23" fmla="*/ 1298726 w 2575926"/>
              <a:gd name="connsiteY23" fmla="*/ 21527 h 2317692"/>
              <a:gd name="connsiteX24" fmla="*/ 2037780 w 2575926"/>
              <a:gd name="connsiteY24" fmla="*/ 0 h 2317692"/>
              <a:gd name="connsiteX25" fmla="*/ 2575926 w 2575926"/>
              <a:gd name="connsiteY25" fmla="*/ 7176 h 2317692"/>
              <a:gd name="connsiteX0" fmla="*/ 2575926 w 2575926"/>
              <a:gd name="connsiteY0" fmla="*/ 7176 h 2317692"/>
              <a:gd name="connsiteX1" fmla="*/ 2568751 w 2575926"/>
              <a:gd name="connsiteY1" fmla="*/ 200915 h 2317692"/>
              <a:gd name="connsiteX2" fmla="*/ 2508984 w 2575926"/>
              <a:gd name="connsiteY2" fmla="*/ 515461 h 2317692"/>
              <a:gd name="connsiteX3" fmla="*/ 2080040 w 2575926"/>
              <a:gd name="connsiteY3" fmla="*/ 729829 h 2317692"/>
              <a:gd name="connsiteX4" fmla="*/ 1904194 w 2575926"/>
              <a:gd name="connsiteY4" fmla="*/ 729829 h 2317692"/>
              <a:gd name="connsiteX5" fmla="*/ 1750981 w 2575926"/>
              <a:gd name="connsiteY5" fmla="*/ 1008690 h 2317692"/>
              <a:gd name="connsiteX6" fmla="*/ 1589801 w 2575926"/>
              <a:gd name="connsiteY6" fmla="*/ 1286374 h 2317692"/>
              <a:gd name="connsiteX7" fmla="*/ 1521160 w 2575926"/>
              <a:gd name="connsiteY7" fmla="*/ 1427928 h 2317692"/>
              <a:gd name="connsiteX8" fmla="*/ 1348953 w 2575926"/>
              <a:gd name="connsiteY8" fmla="*/ 1607316 h 2317692"/>
              <a:gd name="connsiteX9" fmla="*/ 1104994 w 2575926"/>
              <a:gd name="connsiteY9" fmla="*/ 1707773 h 2317692"/>
              <a:gd name="connsiteX10" fmla="*/ 1054767 w 2575926"/>
              <a:gd name="connsiteY10" fmla="*/ 1879985 h 2317692"/>
              <a:gd name="connsiteX11" fmla="*/ 602724 w 2575926"/>
              <a:gd name="connsiteY11" fmla="*/ 2045022 h 2317692"/>
              <a:gd name="connsiteX12" fmla="*/ 480744 w 2575926"/>
              <a:gd name="connsiteY12" fmla="*/ 2317692 h 2317692"/>
              <a:gd name="connsiteX13" fmla="*/ 172207 w 2575926"/>
              <a:gd name="connsiteY13" fmla="*/ 2195708 h 2317692"/>
              <a:gd name="connsiteX14" fmla="*/ 143506 w 2575926"/>
              <a:gd name="connsiteY14" fmla="*/ 1973267 h 2317692"/>
              <a:gd name="connsiteX15" fmla="*/ 0 w 2575926"/>
              <a:gd name="connsiteY15" fmla="*/ 1736475 h 2317692"/>
              <a:gd name="connsiteX16" fmla="*/ 186558 w 2575926"/>
              <a:gd name="connsiteY16" fmla="*/ 1356173 h 2317692"/>
              <a:gd name="connsiteX17" fmla="*/ 337238 w 2575926"/>
              <a:gd name="connsiteY17" fmla="*/ 1047625 h 2317692"/>
              <a:gd name="connsiteX18" fmla="*/ 243960 w 2575926"/>
              <a:gd name="connsiteY18" fmla="*/ 818009 h 2317692"/>
              <a:gd name="connsiteX19" fmla="*/ 703178 w 2575926"/>
              <a:gd name="connsiteY19" fmla="*/ 839536 h 2317692"/>
              <a:gd name="connsiteX20" fmla="*/ 717528 w 2575926"/>
              <a:gd name="connsiteY20" fmla="*/ 566866 h 2317692"/>
              <a:gd name="connsiteX21" fmla="*/ 538146 w 2575926"/>
              <a:gd name="connsiteY21" fmla="*/ 380302 h 2317692"/>
              <a:gd name="connsiteX22" fmla="*/ 1004540 w 2575926"/>
              <a:gd name="connsiteY22" fmla="*/ 294196 h 2317692"/>
              <a:gd name="connsiteX23" fmla="*/ 1298726 w 2575926"/>
              <a:gd name="connsiteY23" fmla="*/ 21527 h 2317692"/>
              <a:gd name="connsiteX24" fmla="*/ 2037780 w 2575926"/>
              <a:gd name="connsiteY24" fmla="*/ 0 h 2317692"/>
              <a:gd name="connsiteX25" fmla="*/ 2575926 w 2575926"/>
              <a:gd name="connsiteY25" fmla="*/ 7176 h 2317692"/>
              <a:gd name="connsiteX0" fmla="*/ 2575926 w 2575926"/>
              <a:gd name="connsiteY0" fmla="*/ 7176 h 2317692"/>
              <a:gd name="connsiteX1" fmla="*/ 2568751 w 2575926"/>
              <a:gd name="connsiteY1" fmla="*/ 200915 h 2317692"/>
              <a:gd name="connsiteX2" fmla="*/ 2508984 w 2575926"/>
              <a:gd name="connsiteY2" fmla="*/ 515461 h 2317692"/>
              <a:gd name="connsiteX3" fmla="*/ 2080040 w 2575926"/>
              <a:gd name="connsiteY3" fmla="*/ 729829 h 2317692"/>
              <a:gd name="connsiteX4" fmla="*/ 1962809 w 2575926"/>
              <a:gd name="connsiteY4" fmla="*/ 729829 h 2317692"/>
              <a:gd name="connsiteX5" fmla="*/ 1750981 w 2575926"/>
              <a:gd name="connsiteY5" fmla="*/ 1008690 h 2317692"/>
              <a:gd name="connsiteX6" fmla="*/ 1589801 w 2575926"/>
              <a:gd name="connsiteY6" fmla="*/ 1286374 h 2317692"/>
              <a:gd name="connsiteX7" fmla="*/ 1521160 w 2575926"/>
              <a:gd name="connsiteY7" fmla="*/ 1427928 h 2317692"/>
              <a:gd name="connsiteX8" fmla="*/ 1348953 w 2575926"/>
              <a:gd name="connsiteY8" fmla="*/ 1607316 h 2317692"/>
              <a:gd name="connsiteX9" fmla="*/ 1104994 w 2575926"/>
              <a:gd name="connsiteY9" fmla="*/ 1707773 h 2317692"/>
              <a:gd name="connsiteX10" fmla="*/ 1054767 w 2575926"/>
              <a:gd name="connsiteY10" fmla="*/ 1879985 h 2317692"/>
              <a:gd name="connsiteX11" fmla="*/ 602724 w 2575926"/>
              <a:gd name="connsiteY11" fmla="*/ 2045022 h 2317692"/>
              <a:gd name="connsiteX12" fmla="*/ 480744 w 2575926"/>
              <a:gd name="connsiteY12" fmla="*/ 2317692 h 2317692"/>
              <a:gd name="connsiteX13" fmla="*/ 172207 w 2575926"/>
              <a:gd name="connsiteY13" fmla="*/ 2195708 h 2317692"/>
              <a:gd name="connsiteX14" fmla="*/ 143506 w 2575926"/>
              <a:gd name="connsiteY14" fmla="*/ 1973267 h 2317692"/>
              <a:gd name="connsiteX15" fmla="*/ 0 w 2575926"/>
              <a:gd name="connsiteY15" fmla="*/ 1736475 h 2317692"/>
              <a:gd name="connsiteX16" fmla="*/ 186558 w 2575926"/>
              <a:gd name="connsiteY16" fmla="*/ 1356173 h 2317692"/>
              <a:gd name="connsiteX17" fmla="*/ 337238 w 2575926"/>
              <a:gd name="connsiteY17" fmla="*/ 1047625 h 2317692"/>
              <a:gd name="connsiteX18" fmla="*/ 243960 w 2575926"/>
              <a:gd name="connsiteY18" fmla="*/ 818009 h 2317692"/>
              <a:gd name="connsiteX19" fmla="*/ 703178 w 2575926"/>
              <a:gd name="connsiteY19" fmla="*/ 839536 h 2317692"/>
              <a:gd name="connsiteX20" fmla="*/ 717528 w 2575926"/>
              <a:gd name="connsiteY20" fmla="*/ 566866 h 2317692"/>
              <a:gd name="connsiteX21" fmla="*/ 538146 w 2575926"/>
              <a:gd name="connsiteY21" fmla="*/ 380302 h 2317692"/>
              <a:gd name="connsiteX22" fmla="*/ 1004540 w 2575926"/>
              <a:gd name="connsiteY22" fmla="*/ 294196 h 2317692"/>
              <a:gd name="connsiteX23" fmla="*/ 1298726 w 2575926"/>
              <a:gd name="connsiteY23" fmla="*/ 21527 h 2317692"/>
              <a:gd name="connsiteX24" fmla="*/ 2037780 w 2575926"/>
              <a:gd name="connsiteY24" fmla="*/ 0 h 2317692"/>
              <a:gd name="connsiteX25" fmla="*/ 2575926 w 2575926"/>
              <a:gd name="connsiteY25" fmla="*/ 7176 h 2317692"/>
              <a:gd name="connsiteX0" fmla="*/ 2575926 w 2575926"/>
              <a:gd name="connsiteY0" fmla="*/ 7176 h 2317692"/>
              <a:gd name="connsiteX1" fmla="*/ 2568751 w 2575926"/>
              <a:gd name="connsiteY1" fmla="*/ 200915 h 2317692"/>
              <a:gd name="connsiteX2" fmla="*/ 2508984 w 2575926"/>
              <a:gd name="connsiteY2" fmla="*/ 515461 h 2317692"/>
              <a:gd name="connsiteX3" fmla="*/ 2080040 w 2575926"/>
              <a:gd name="connsiteY3" fmla="*/ 729829 h 2317692"/>
              <a:gd name="connsiteX4" fmla="*/ 1904194 w 2575926"/>
              <a:gd name="connsiteY4" fmla="*/ 729829 h 2317692"/>
              <a:gd name="connsiteX5" fmla="*/ 1750981 w 2575926"/>
              <a:gd name="connsiteY5" fmla="*/ 1008690 h 2317692"/>
              <a:gd name="connsiteX6" fmla="*/ 1589801 w 2575926"/>
              <a:gd name="connsiteY6" fmla="*/ 1286374 h 2317692"/>
              <a:gd name="connsiteX7" fmla="*/ 1521160 w 2575926"/>
              <a:gd name="connsiteY7" fmla="*/ 1427928 h 2317692"/>
              <a:gd name="connsiteX8" fmla="*/ 1348953 w 2575926"/>
              <a:gd name="connsiteY8" fmla="*/ 1607316 h 2317692"/>
              <a:gd name="connsiteX9" fmla="*/ 1104994 w 2575926"/>
              <a:gd name="connsiteY9" fmla="*/ 1707773 h 2317692"/>
              <a:gd name="connsiteX10" fmla="*/ 1054767 w 2575926"/>
              <a:gd name="connsiteY10" fmla="*/ 1879985 h 2317692"/>
              <a:gd name="connsiteX11" fmla="*/ 602724 w 2575926"/>
              <a:gd name="connsiteY11" fmla="*/ 2045022 h 2317692"/>
              <a:gd name="connsiteX12" fmla="*/ 480744 w 2575926"/>
              <a:gd name="connsiteY12" fmla="*/ 2317692 h 2317692"/>
              <a:gd name="connsiteX13" fmla="*/ 172207 w 2575926"/>
              <a:gd name="connsiteY13" fmla="*/ 2195708 h 2317692"/>
              <a:gd name="connsiteX14" fmla="*/ 143506 w 2575926"/>
              <a:gd name="connsiteY14" fmla="*/ 1973267 h 2317692"/>
              <a:gd name="connsiteX15" fmla="*/ 0 w 2575926"/>
              <a:gd name="connsiteY15" fmla="*/ 1736475 h 2317692"/>
              <a:gd name="connsiteX16" fmla="*/ 186558 w 2575926"/>
              <a:gd name="connsiteY16" fmla="*/ 1356173 h 2317692"/>
              <a:gd name="connsiteX17" fmla="*/ 337238 w 2575926"/>
              <a:gd name="connsiteY17" fmla="*/ 1047625 h 2317692"/>
              <a:gd name="connsiteX18" fmla="*/ 243960 w 2575926"/>
              <a:gd name="connsiteY18" fmla="*/ 818009 h 2317692"/>
              <a:gd name="connsiteX19" fmla="*/ 703178 w 2575926"/>
              <a:gd name="connsiteY19" fmla="*/ 839536 h 2317692"/>
              <a:gd name="connsiteX20" fmla="*/ 717528 w 2575926"/>
              <a:gd name="connsiteY20" fmla="*/ 566866 h 2317692"/>
              <a:gd name="connsiteX21" fmla="*/ 538146 w 2575926"/>
              <a:gd name="connsiteY21" fmla="*/ 380302 h 2317692"/>
              <a:gd name="connsiteX22" fmla="*/ 1004540 w 2575926"/>
              <a:gd name="connsiteY22" fmla="*/ 294196 h 2317692"/>
              <a:gd name="connsiteX23" fmla="*/ 1298726 w 2575926"/>
              <a:gd name="connsiteY23" fmla="*/ 21527 h 2317692"/>
              <a:gd name="connsiteX24" fmla="*/ 2037780 w 2575926"/>
              <a:gd name="connsiteY24" fmla="*/ 0 h 2317692"/>
              <a:gd name="connsiteX25" fmla="*/ 2575926 w 2575926"/>
              <a:gd name="connsiteY25" fmla="*/ 7176 h 2317692"/>
              <a:gd name="connsiteX0" fmla="*/ 2575926 w 2575926"/>
              <a:gd name="connsiteY0" fmla="*/ 7176 h 2317692"/>
              <a:gd name="connsiteX1" fmla="*/ 2568751 w 2575926"/>
              <a:gd name="connsiteY1" fmla="*/ 200915 h 2317692"/>
              <a:gd name="connsiteX2" fmla="*/ 2508984 w 2575926"/>
              <a:gd name="connsiteY2" fmla="*/ 515461 h 2317692"/>
              <a:gd name="connsiteX3" fmla="*/ 2080040 w 2575926"/>
              <a:gd name="connsiteY3" fmla="*/ 729829 h 2317692"/>
              <a:gd name="connsiteX4" fmla="*/ 1962809 w 2575926"/>
              <a:gd name="connsiteY4" fmla="*/ 729829 h 2317692"/>
              <a:gd name="connsiteX5" fmla="*/ 1750981 w 2575926"/>
              <a:gd name="connsiteY5" fmla="*/ 1008690 h 2317692"/>
              <a:gd name="connsiteX6" fmla="*/ 1589801 w 2575926"/>
              <a:gd name="connsiteY6" fmla="*/ 1286374 h 2317692"/>
              <a:gd name="connsiteX7" fmla="*/ 1521160 w 2575926"/>
              <a:gd name="connsiteY7" fmla="*/ 1427928 h 2317692"/>
              <a:gd name="connsiteX8" fmla="*/ 1348953 w 2575926"/>
              <a:gd name="connsiteY8" fmla="*/ 1607316 h 2317692"/>
              <a:gd name="connsiteX9" fmla="*/ 1104994 w 2575926"/>
              <a:gd name="connsiteY9" fmla="*/ 1707773 h 2317692"/>
              <a:gd name="connsiteX10" fmla="*/ 1054767 w 2575926"/>
              <a:gd name="connsiteY10" fmla="*/ 1879985 h 2317692"/>
              <a:gd name="connsiteX11" fmla="*/ 602724 w 2575926"/>
              <a:gd name="connsiteY11" fmla="*/ 2045022 h 2317692"/>
              <a:gd name="connsiteX12" fmla="*/ 480744 w 2575926"/>
              <a:gd name="connsiteY12" fmla="*/ 2317692 h 2317692"/>
              <a:gd name="connsiteX13" fmla="*/ 172207 w 2575926"/>
              <a:gd name="connsiteY13" fmla="*/ 2195708 h 2317692"/>
              <a:gd name="connsiteX14" fmla="*/ 143506 w 2575926"/>
              <a:gd name="connsiteY14" fmla="*/ 1973267 h 2317692"/>
              <a:gd name="connsiteX15" fmla="*/ 0 w 2575926"/>
              <a:gd name="connsiteY15" fmla="*/ 1736475 h 2317692"/>
              <a:gd name="connsiteX16" fmla="*/ 186558 w 2575926"/>
              <a:gd name="connsiteY16" fmla="*/ 1356173 h 2317692"/>
              <a:gd name="connsiteX17" fmla="*/ 337238 w 2575926"/>
              <a:gd name="connsiteY17" fmla="*/ 1047625 h 2317692"/>
              <a:gd name="connsiteX18" fmla="*/ 243960 w 2575926"/>
              <a:gd name="connsiteY18" fmla="*/ 818009 h 2317692"/>
              <a:gd name="connsiteX19" fmla="*/ 703178 w 2575926"/>
              <a:gd name="connsiteY19" fmla="*/ 839536 h 2317692"/>
              <a:gd name="connsiteX20" fmla="*/ 717528 w 2575926"/>
              <a:gd name="connsiteY20" fmla="*/ 566866 h 2317692"/>
              <a:gd name="connsiteX21" fmla="*/ 538146 w 2575926"/>
              <a:gd name="connsiteY21" fmla="*/ 380302 h 2317692"/>
              <a:gd name="connsiteX22" fmla="*/ 1004540 w 2575926"/>
              <a:gd name="connsiteY22" fmla="*/ 294196 h 2317692"/>
              <a:gd name="connsiteX23" fmla="*/ 1298726 w 2575926"/>
              <a:gd name="connsiteY23" fmla="*/ 21527 h 2317692"/>
              <a:gd name="connsiteX24" fmla="*/ 2037780 w 2575926"/>
              <a:gd name="connsiteY24" fmla="*/ 0 h 2317692"/>
              <a:gd name="connsiteX25" fmla="*/ 2575926 w 2575926"/>
              <a:gd name="connsiteY25" fmla="*/ 7176 h 2317692"/>
              <a:gd name="connsiteX0" fmla="*/ 2575926 w 2575926"/>
              <a:gd name="connsiteY0" fmla="*/ 7176 h 2317692"/>
              <a:gd name="connsiteX1" fmla="*/ 2568751 w 2575926"/>
              <a:gd name="connsiteY1" fmla="*/ 200915 h 2317692"/>
              <a:gd name="connsiteX2" fmla="*/ 2508984 w 2575926"/>
              <a:gd name="connsiteY2" fmla="*/ 515461 h 2317692"/>
              <a:gd name="connsiteX3" fmla="*/ 2080040 w 2575926"/>
              <a:gd name="connsiteY3" fmla="*/ 729829 h 2317692"/>
              <a:gd name="connsiteX4" fmla="*/ 1962809 w 2575926"/>
              <a:gd name="connsiteY4" fmla="*/ 729829 h 2317692"/>
              <a:gd name="connsiteX5" fmla="*/ 1750981 w 2575926"/>
              <a:gd name="connsiteY5" fmla="*/ 1008690 h 2317692"/>
              <a:gd name="connsiteX6" fmla="*/ 1589801 w 2575926"/>
              <a:gd name="connsiteY6" fmla="*/ 1286374 h 2317692"/>
              <a:gd name="connsiteX7" fmla="*/ 1521160 w 2575926"/>
              <a:gd name="connsiteY7" fmla="*/ 1427928 h 2317692"/>
              <a:gd name="connsiteX8" fmla="*/ 1348953 w 2575926"/>
              <a:gd name="connsiteY8" fmla="*/ 1607316 h 2317692"/>
              <a:gd name="connsiteX9" fmla="*/ 1190253 w 2575926"/>
              <a:gd name="connsiteY9" fmla="*/ 1844917 h 2317692"/>
              <a:gd name="connsiteX10" fmla="*/ 1054767 w 2575926"/>
              <a:gd name="connsiteY10" fmla="*/ 1879985 h 2317692"/>
              <a:gd name="connsiteX11" fmla="*/ 602724 w 2575926"/>
              <a:gd name="connsiteY11" fmla="*/ 2045022 h 2317692"/>
              <a:gd name="connsiteX12" fmla="*/ 480744 w 2575926"/>
              <a:gd name="connsiteY12" fmla="*/ 2317692 h 2317692"/>
              <a:gd name="connsiteX13" fmla="*/ 172207 w 2575926"/>
              <a:gd name="connsiteY13" fmla="*/ 2195708 h 2317692"/>
              <a:gd name="connsiteX14" fmla="*/ 143506 w 2575926"/>
              <a:gd name="connsiteY14" fmla="*/ 1973267 h 2317692"/>
              <a:gd name="connsiteX15" fmla="*/ 0 w 2575926"/>
              <a:gd name="connsiteY15" fmla="*/ 1736475 h 2317692"/>
              <a:gd name="connsiteX16" fmla="*/ 186558 w 2575926"/>
              <a:gd name="connsiteY16" fmla="*/ 1356173 h 2317692"/>
              <a:gd name="connsiteX17" fmla="*/ 337238 w 2575926"/>
              <a:gd name="connsiteY17" fmla="*/ 1047625 h 2317692"/>
              <a:gd name="connsiteX18" fmla="*/ 243960 w 2575926"/>
              <a:gd name="connsiteY18" fmla="*/ 818009 h 2317692"/>
              <a:gd name="connsiteX19" fmla="*/ 703178 w 2575926"/>
              <a:gd name="connsiteY19" fmla="*/ 839536 h 2317692"/>
              <a:gd name="connsiteX20" fmla="*/ 717528 w 2575926"/>
              <a:gd name="connsiteY20" fmla="*/ 566866 h 2317692"/>
              <a:gd name="connsiteX21" fmla="*/ 538146 w 2575926"/>
              <a:gd name="connsiteY21" fmla="*/ 380302 h 2317692"/>
              <a:gd name="connsiteX22" fmla="*/ 1004540 w 2575926"/>
              <a:gd name="connsiteY22" fmla="*/ 294196 h 2317692"/>
              <a:gd name="connsiteX23" fmla="*/ 1298726 w 2575926"/>
              <a:gd name="connsiteY23" fmla="*/ 21527 h 2317692"/>
              <a:gd name="connsiteX24" fmla="*/ 2037780 w 2575926"/>
              <a:gd name="connsiteY24" fmla="*/ 0 h 2317692"/>
              <a:gd name="connsiteX25" fmla="*/ 2575926 w 2575926"/>
              <a:gd name="connsiteY25" fmla="*/ 7176 h 2317692"/>
              <a:gd name="connsiteX0" fmla="*/ 2575926 w 2575926"/>
              <a:gd name="connsiteY0" fmla="*/ 7176 h 2317692"/>
              <a:gd name="connsiteX1" fmla="*/ 2568751 w 2575926"/>
              <a:gd name="connsiteY1" fmla="*/ 200915 h 2317692"/>
              <a:gd name="connsiteX2" fmla="*/ 2508984 w 2575926"/>
              <a:gd name="connsiteY2" fmla="*/ 515461 h 2317692"/>
              <a:gd name="connsiteX3" fmla="*/ 2080040 w 2575926"/>
              <a:gd name="connsiteY3" fmla="*/ 729829 h 2317692"/>
              <a:gd name="connsiteX4" fmla="*/ 1962809 w 2575926"/>
              <a:gd name="connsiteY4" fmla="*/ 729829 h 2317692"/>
              <a:gd name="connsiteX5" fmla="*/ 1750981 w 2575926"/>
              <a:gd name="connsiteY5" fmla="*/ 1008690 h 2317692"/>
              <a:gd name="connsiteX6" fmla="*/ 1589801 w 2575926"/>
              <a:gd name="connsiteY6" fmla="*/ 1286374 h 2317692"/>
              <a:gd name="connsiteX7" fmla="*/ 1521160 w 2575926"/>
              <a:gd name="connsiteY7" fmla="*/ 1427928 h 2317692"/>
              <a:gd name="connsiteX8" fmla="*/ 1348953 w 2575926"/>
              <a:gd name="connsiteY8" fmla="*/ 1607316 h 2317692"/>
              <a:gd name="connsiteX9" fmla="*/ 1190253 w 2575926"/>
              <a:gd name="connsiteY9" fmla="*/ 1844917 h 2317692"/>
              <a:gd name="connsiteX10" fmla="*/ 1054767 w 2575926"/>
              <a:gd name="connsiteY10" fmla="*/ 1879985 h 2317692"/>
              <a:gd name="connsiteX11" fmla="*/ 672703 w 2575926"/>
              <a:gd name="connsiteY11" fmla="*/ 2317692 h 2317692"/>
              <a:gd name="connsiteX12" fmla="*/ 480744 w 2575926"/>
              <a:gd name="connsiteY12" fmla="*/ 2317692 h 2317692"/>
              <a:gd name="connsiteX13" fmla="*/ 172207 w 2575926"/>
              <a:gd name="connsiteY13" fmla="*/ 2195708 h 2317692"/>
              <a:gd name="connsiteX14" fmla="*/ 143506 w 2575926"/>
              <a:gd name="connsiteY14" fmla="*/ 1973267 h 2317692"/>
              <a:gd name="connsiteX15" fmla="*/ 0 w 2575926"/>
              <a:gd name="connsiteY15" fmla="*/ 1736475 h 2317692"/>
              <a:gd name="connsiteX16" fmla="*/ 186558 w 2575926"/>
              <a:gd name="connsiteY16" fmla="*/ 1356173 h 2317692"/>
              <a:gd name="connsiteX17" fmla="*/ 337238 w 2575926"/>
              <a:gd name="connsiteY17" fmla="*/ 1047625 h 2317692"/>
              <a:gd name="connsiteX18" fmla="*/ 243960 w 2575926"/>
              <a:gd name="connsiteY18" fmla="*/ 818009 h 2317692"/>
              <a:gd name="connsiteX19" fmla="*/ 703178 w 2575926"/>
              <a:gd name="connsiteY19" fmla="*/ 839536 h 2317692"/>
              <a:gd name="connsiteX20" fmla="*/ 717528 w 2575926"/>
              <a:gd name="connsiteY20" fmla="*/ 566866 h 2317692"/>
              <a:gd name="connsiteX21" fmla="*/ 538146 w 2575926"/>
              <a:gd name="connsiteY21" fmla="*/ 380302 h 2317692"/>
              <a:gd name="connsiteX22" fmla="*/ 1004540 w 2575926"/>
              <a:gd name="connsiteY22" fmla="*/ 294196 h 2317692"/>
              <a:gd name="connsiteX23" fmla="*/ 1298726 w 2575926"/>
              <a:gd name="connsiteY23" fmla="*/ 21527 h 2317692"/>
              <a:gd name="connsiteX24" fmla="*/ 2037780 w 2575926"/>
              <a:gd name="connsiteY24" fmla="*/ 0 h 2317692"/>
              <a:gd name="connsiteX25" fmla="*/ 2575926 w 2575926"/>
              <a:gd name="connsiteY25" fmla="*/ 7176 h 2317692"/>
              <a:gd name="connsiteX0" fmla="*/ 2833174 w 2833174"/>
              <a:gd name="connsiteY0" fmla="*/ 7176 h 3019936"/>
              <a:gd name="connsiteX1" fmla="*/ 2825999 w 2833174"/>
              <a:gd name="connsiteY1" fmla="*/ 200915 h 3019936"/>
              <a:gd name="connsiteX2" fmla="*/ 2766232 w 2833174"/>
              <a:gd name="connsiteY2" fmla="*/ 515461 h 3019936"/>
              <a:gd name="connsiteX3" fmla="*/ 2337288 w 2833174"/>
              <a:gd name="connsiteY3" fmla="*/ 729829 h 3019936"/>
              <a:gd name="connsiteX4" fmla="*/ 2220057 w 2833174"/>
              <a:gd name="connsiteY4" fmla="*/ 729829 h 3019936"/>
              <a:gd name="connsiteX5" fmla="*/ 2008229 w 2833174"/>
              <a:gd name="connsiteY5" fmla="*/ 1008690 h 3019936"/>
              <a:gd name="connsiteX6" fmla="*/ 1847049 w 2833174"/>
              <a:gd name="connsiteY6" fmla="*/ 1286374 h 3019936"/>
              <a:gd name="connsiteX7" fmla="*/ 1778408 w 2833174"/>
              <a:gd name="connsiteY7" fmla="*/ 1427928 h 3019936"/>
              <a:gd name="connsiteX8" fmla="*/ 1606201 w 2833174"/>
              <a:gd name="connsiteY8" fmla="*/ 1607316 h 3019936"/>
              <a:gd name="connsiteX9" fmla="*/ 1447501 w 2833174"/>
              <a:gd name="connsiteY9" fmla="*/ 1844917 h 3019936"/>
              <a:gd name="connsiteX10" fmla="*/ 1312015 w 2833174"/>
              <a:gd name="connsiteY10" fmla="*/ 1879985 h 3019936"/>
              <a:gd name="connsiteX11" fmla="*/ 929951 w 2833174"/>
              <a:gd name="connsiteY11" fmla="*/ 2317692 h 3019936"/>
              <a:gd name="connsiteX12" fmla="*/ 0 w 2833174"/>
              <a:gd name="connsiteY12" fmla="*/ 3019936 h 3019936"/>
              <a:gd name="connsiteX13" fmla="*/ 429455 w 2833174"/>
              <a:gd name="connsiteY13" fmla="*/ 2195708 h 3019936"/>
              <a:gd name="connsiteX14" fmla="*/ 400754 w 2833174"/>
              <a:gd name="connsiteY14" fmla="*/ 1973267 h 3019936"/>
              <a:gd name="connsiteX15" fmla="*/ 257248 w 2833174"/>
              <a:gd name="connsiteY15" fmla="*/ 1736475 h 3019936"/>
              <a:gd name="connsiteX16" fmla="*/ 443806 w 2833174"/>
              <a:gd name="connsiteY16" fmla="*/ 1356173 h 3019936"/>
              <a:gd name="connsiteX17" fmla="*/ 594486 w 2833174"/>
              <a:gd name="connsiteY17" fmla="*/ 1047625 h 3019936"/>
              <a:gd name="connsiteX18" fmla="*/ 501208 w 2833174"/>
              <a:gd name="connsiteY18" fmla="*/ 818009 h 3019936"/>
              <a:gd name="connsiteX19" fmla="*/ 960426 w 2833174"/>
              <a:gd name="connsiteY19" fmla="*/ 839536 h 3019936"/>
              <a:gd name="connsiteX20" fmla="*/ 974776 w 2833174"/>
              <a:gd name="connsiteY20" fmla="*/ 566866 h 3019936"/>
              <a:gd name="connsiteX21" fmla="*/ 795394 w 2833174"/>
              <a:gd name="connsiteY21" fmla="*/ 380302 h 3019936"/>
              <a:gd name="connsiteX22" fmla="*/ 1261788 w 2833174"/>
              <a:gd name="connsiteY22" fmla="*/ 294196 h 3019936"/>
              <a:gd name="connsiteX23" fmla="*/ 1555974 w 2833174"/>
              <a:gd name="connsiteY23" fmla="*/ 21527 h 3019936"/>
              <a:gd name="connsiteX24" fmla="*/ 2295028 w 2833174"/>
              <a:gd name="connsiteY24" fmla="*/ 0 h 3019936"/>
              <a:gd name="connsiteX25" fmla="*/ 2833174 w 2833174"/>
              <a:gd name="connsiteY25" fmla="*/ 7176 h 3019936"/>
              <a:gd name="connsiteX0" fmla="*/ 3368040 w 3368040"/>
              <a:gd name="connsiteY0" fmla="*/ 7176 h 3019936"/>
              <a:gd name="connsiteX1" fmla="*/ 3360865 w 3368040"/>
              <a:gd name="connsiteY1" fmla="*/ 200915 h 3019936"/>
              <a:gd name="connsiteX2" fmla="*/ 3301098 w 3368040"/>
              <a:gd name="connsiteY2" fmla="*/ 515461 h 3019936"/>
              <a:gd name="connsiteX3" fmla="*/ 2872154 w 3368040"/>
              <a:gd name="connsiteY3" fmla="*/ 729829 h 3019936"/>
              <a:gd name="connsiteX4" fmla="*/ 2754923 w 3368040"/>
              <a:gd name="connsiteY4" fmla="*/ 729829 h 3019936"/>
              <a:gd name="connsiteX5" fmla="*/ 2543095 w 3368040"/>
              <a:gd name="connsiteY5" fmla="*/ 1008690 h 3019936"/>
              <a:gd name="connsiteX6" fmla="*/ 2381915 w 3368040"/>
              <a:gd name="connsiteY6" fmla="*/ 1286374 h 3019936"/>
              <a:gd name="connsiteX7" fmla="*/ 2313274 w 3368040"/>
              <a:gd name="connsiteY7" fmla="*/ 1427928 h 3019936"/>
              <a:gd name="connsiteX8" fmla="*/ 2141067 w 3368040"/>
              <a:gd name="connsiteY8" fmla="*/ 1607316 h 3019936"/>
              <a:gd name="connsiteX9" fmla="*/ 1982367 w 3368040"/>
              <a:gd name="connsiteY9" fmla="*/ 1844917 h 3019936"/>
              <a:gd name="connsiteX10" fmla="*/ 1846881 w 3368040"/>
              <a:gd name="connsiteY10" fmla="*/ 1879985 h 3019936"/>
              <a:gd name="connsiteX11" fmla="*/ 1464817 w 3368040"/>
              <a:gd name="connsiteY11" fmla="*/ 2317692 h 3019936"/>
              <a:gd name="connsiteX12" fmla="*/ 534866 w 3368040"/>
              <a:gd name="connsiteY12" fmla="*/ 3019936 h 3019936"/>
              <a:gd name="connsiteX13" fmla="*/ 964321 w 3368040"/>
              <a:gd name="connsiteY13" fmla="*/ 2195708 h 3019936"/>
              <a:gd name="connsiteX14" fmla="*/ 0 w 3368040"/>
              <a:gd name="connsiteY14" fmla="*/ 1423708 h 3019936"/>
              <a:gd name="connsiteX15" fmla="*/ 792114 w 3368040"/>
              <a:gd name="connsiteY15" fmla="*/ 1736475 h 3019936"/>
              <a:gd name="connsiteX16" fmla="*/ 978672 w 3368040"/>
              <a:gd name="connsiteY16" fmla="*/ 1356173 h 3019936"/>
              <a:gd name="connsiteX17" fmla="*/ 1129352 w 3368040"/>
              <a:gd name="connsiteY17" fmla="*/ 1047625 h 3019936"/>
              <a:gd name="connsiteX18" fmla="*/ 1036074 w 3368040"/>
              <a:gd name="connsiteY18" fmla="*/ 818009 h 3019936"/>
              <a:gd name="connsiteX19" fmla="*/ 1495292 w 3368040"/>
              <a:gd name="connsiteY19" fmla="*/ 839536 h 3019936"/>
              <a:gd name="connsiteX20" fmla="*/ 1509642 w 3368040"/>
              <a:gd name="connsiteY20" fmla="*/ 566866 h 3019936"/>
              <a:gd name="connsiteX21" fmla="*/ 1330260 w 3368040"/>
              <a:gd name="connsiteY21" fmla="*/ 380302 h 3019936"/>
              <a:gd name="connsiteX22" fmla="*/ 1796654 w 3368040"/>
              <a:gd name="connsiteY22" fmla="*/ 294196 h 3019936"/>
              <a:gd name="connsiteX23" fmla="*/ 2090840 w 3368040"/>
              <a:gd name="connsiteY23" fmla="*/ 21527 h 3019936"/>
              <a:gd name="connsiteX24" fmla="*/ 2829894 w 3368040"/>
              <a:gd name="connsiteY24" fmla="*/ 0 h 3019936"/>
              <a:gd name="connsiteX25" fmla="*/ 3368040 w 3368040"/>
              <a:gd name="connsiteY25" fmla="*/ 7176 h 3019936"/>
              <a:gd name="connsiteX0" fmla="*/ 3368040 w 3368040"/>
              <a:gd name="connsiteY0" fmla="*/ 7176 h 3019936"/>
              <a:gd name="connsiteX1" fmla="*/ 3360865 w 3368040"/>
              <a:gd name="connsiteY1" fmla="*/ 200915 h 3019936"/>
              <a:gd name="connsiteX2" fmla="*/ 3301098 w 3368040"/>
              <a:gd name="connsiteY2" fmla="*/ 515461 h 3019936"/>
              <a:gd name="connsiteX3" fmla="*/ 2872154 w 3368040"/>
              <a:gd name="connsiteY3" fmla="*/ 729829 h 3019936"/>
              <a:gd name="connsiteX4" fmla="*/ 2754923 w 3368040"/>
              <a:gd name="connsiteY4" fmla="*/ 729829 h 3019936"/>
              <a:gd name="connsiteX5" fmla="*/ 2543095 w 3368040"/>
              <a:gd name="connsiteY5" fmla="*/ 1008690 h 3019936"/>
              <a:gd name="connsiteX6" fmla="*/ 2381915 w 3368040"/>
              <a:gd name="connsiteY6" fmla="*/ 1286374 h 3019936"/>
              <a:gd name="connsiteX7" fmla="*/ 2313274 w 3368040"/>
              <a:gd name="connsiteY7" fmla="*/ 1427928 h 3019936"/>
              <a:gd name="connsiteX8" fmla="*/ 2141067 w 3368040"/>
              <a:gd name="connsiteY8" fmla="*/ 1607316 h 3019936"/>
              <a:gd name="connsiteX9" fmla="*/ 1982367 w 3368040"/>
              <a:gd name="connsiteY9" fmla="*/ 1844917 h 3019936"/>
              <a:gd name="connsiteX10" fmla="*/ 1846881 w 3368040"/>
              <a:gd name="connsiteY10" fmla="*/ 1879985 h 3019936"/>
              <a:gd name="connsiteX11" fmla="*/ 1464817 w 3368040"/>
              <a:gd name="connsiteY11" fmla="*/ 2317692 h 3019936"/>
              <a:gd name="connsiteX12" fmla="*/ 534866 w 3368040"/>
              <a:gd name="connsiteY12" fmla="*/ 3019936 h 3019936"/>
              <a:gd name="connsiteX13" fmla="*/ 964321 w 3368040"/>
              <a:gd name="connsiteY13" fmla="*/ 2195708 h 3019936"/>
              <a:gd name="connsiteX14" fmla="*/ 0 w 3368040"/>
              <a:gd name="connsiteY14" fmla="*/ 1423708 h 3019936"/>
              <a:gd name="connsiteX15" fmla="*/ 792114 w 3368040"/>
              <a:gd name="connsiteY15" fmla="*/ 1736475 h 3019936"/>
              <a:gd name="connsiteX16" fmla="*/ 534865 w 3368040"/>
              <a:gd name="connsiteY16" fmla="*/ 1247226 h 3019936"/>
              <a:gd name="connsiteX17" fmla="*/ 1129352 w 3368040"/>
              <a:gd name="connsiteY17" fmla="*/ 1047625 h 3019936"/>
              <a:gd name="connsiteX18" fmla="*/ 1036074 w 3368040"/>
              <a:gd name="connsiteY18" fmla="*/ 818009 h 3019936"/>
              <a:gd name="connsiteX19" fmla="*/ 1495292 w 3368040"/>
              <a:gd name="connsiteY19" fmla="*/ 839536 h 3019936"/>
              <a:gd name="connsiteX20" fmla="*/ 1509642 w 3368040"/>
              <a:gd name="connsiteY20" fmla="*/ 566866 h 3019936"/>
              <a:gd name="connsiteX21" fmla="*/ 1330260 w 3368040"/>
              <a:gd name="connsiteY21" fmla="*/ 380302 h 3019936"/>
              <a:gd name="connsiteX22" fmla="*/ 1796654 w 3368040"/>
              <a:gd name="connsiteY22" fmla="*/ 294196 h 3019936"/>
              <a:gd name="connsiteX23" fmla="*/ 2090840 w 3368040"/>
              <a:gd name="connsiteY23" fmla="*/ 21527 h 3019936"/>
              <a:gd name="connsiteX24" fmla="*/ 2829894 w 3368040"/>
              <a:gd name="connsiteY24" fmla="*/ 0 h 3019936"/>
              <a:gd name="connsiteX25" fmla="*/ 3368040 w 3368040"/>
              <a:gd name="connsiteY25" fmla="*/ 7176 h 3019936"/>
              <a:gd name="connsiteX0" fmla="*/ 3368040 w 3368040"/>
              <a:gd name="connsiteY0" fmla="*/ 7176 h 3019936"/>
              <a:gd name="connsiteX1" fmla="*/ 3360865 w 3368040"/>
              <a:gd name="connsiteY1" fmla="*/ 200915 h 3019936"/>
              <a:gd name="connsiteX2" fmla="*/ 3301098 w 3368040"/>
              <a:gd name="connsiteY2" fmla="*/ 515461 h 3019936"/>
              <a:gd name="connsiteX3" fmla="*/ 2872154 w 3368040"/>
              <a:gd name="connsiteY3" fmla="*/ 729829 h 3019936"/>
              <a:gd name="connsiteX4" fmla="*/ 2754923 w 3368040"/>
              <a:gd name="connsiteY4" fmla="*/ 729829 h 3019936"/>
              <a:gd name="connsiteX5" fmla="*/ 2543095 w 3368040"/>
              <a:gd name="connsiteY5" fmla="*/ 1008690 h 3019936"/>
              <a:gd name="connsiteX6" fmla="*/ 2381915 w 3368040"/>
              <a:gd name="connsiteY6" fmla="*/ 1286374 h 3019936"/>
              <a:gd name="connsiteX7" fmla="*/ 2313274 w 3368040"/>
              <a:gd name="connsiteY7" fmla="*/ 1427928 h 3019936"/>
              <a:gd name="connsiteX8" fmla="*/ 2141067 w 3368040"/>
              <a:gd name="connsiteY8" fmla="*/ 1607316 h 3019936"/>
              <a:gd name="connsiteX9" fmla="*/ 1982367 w 3368040"/>
              <a:gd name="connsiteY9" fmla="*/ 1844917 h 3019936"/>
              <a:gd name="connsiteX10" fmla="*/ 1846881 w 3368040"/>
              <a:gd name="connsiteY10" fmla="*/ 1879985 h 3019936"/>
              <a:gd name="connsiteX11" fmla="*/ 1464817 w 3368040"/>
              <a:gd name="connsiteY11" fmla="*/ 2317692 h 3019936"/>
              <a:gd name="connsiteX12" fmla="*/ 534866 w 3368040"/>
              <a:gd name="connsiteY12" fmla="*/ 3019936 h 3019936"/>
              <a:gd name="connsiteX13" fmla="*/ 964321 w 3368040"/>
              <a:gd name="connsiteY13" fmla="*/ 2195708 h 3019936"/>
              <a:gd name="connsiteX14" fmla="*/ 0 w 3368040"/>
              <a:gd name="connsiteY14" fmla="*/ 1423708 h 3019936"/>
              <a:gd name="connsiteX15" fmla="*/ 534865 w 3368040"/>
              <a:gd name="connsiteY15" fmla="*/ 1423708 h 3019936"/>
              <a:gd name="connsiteX16" fmla="*/ 534865 w 3368040"/>
              <a:gd name="connsiteY16" fmla="*/ 1247226 h 3019936"/>
              <a:gd name="connsiteX17" fmla="*/ 1129352 w 3368040"/>
              <a:gd name="connsiteY17" fmla="*/ 1047625 h 3019936"/>
              <a:gd name="connsiteX18" fmla="*/ 1036074 w 3368040"/>
              <a:gd name="connsiteY18" fmla="*/ 818009 h 3019936"/>
              <a:gd name="connsiteX19" fmla="*/ 1495292 w 3368040"/>
              <a:gd name="connsiteY19" fmla="*/ 839536 h 3019936"/>
              <a:gd name="connsiteX20" fmla="*/ 1509642 w 3368040"/>
              <a:gd name="connsiteY20" fmla="*/ 566866 h 3019936"/>
              <a:gd name="connsiteX21" fmla="*/ 1330260 w 3368040"/>
              <a:gd name="connsiteY21" fmla="*/ 380302 h 3019936"/>
              <a:gd name="connsiteX22" fmla="*/ 1796654 w 3368040"/>
              <a:gd name="connsiteY22" fmla="*/ 294196 h 3019936"/>
              <a:gd name="connsiteX23" fmla="*/ 2090840 w 3368040"/>
              <a:gd name="connsiteY23" fmla="*/ 21527 h 3019936"/>
              <a:gd name="connsiteX24" fmla="*/ 2829894 w 3368040"/>
              <a:gd name="connsiteY24" fmla="*/ 0 h 3019936"/>
              <a:gd name="connsiteX25" fmla="*/ 3368040 w 3368040"/>
              <a:gd name="connsiteY25" fmla="*/ 7176 h 3019936"/>
              <a:gd name="connsiteX0" fmla="*/ 3368040 w 3368040"/>
              <a:gd name="connsiteY0" fmla="*/ 7176 h 3019936"/>
              <a:gd name="connsiteX1" fmla="*/ 3360865 w 3368040"/>
              <a:gd name="connsiteY1" fmla="*/ 200915 h 3019936"/>
              <a:gd name="connsiteX2" fmla="*/ 3301098 w 3368040"/>
              <a:gd name="connsiteY2" fmla="*/ 515461 h 3019936"/>
              <a:gd name="connsiteX3" fmla="*/ 2872154 w 3368040"/>
              <a:gd name="connsiteY3" fmla="*/ 729829 h 3019936"/>
              <a:gd name="connsiteX4" fmla="*/ 2754923 w 3368040"/>
              <a:gd name="connsiteY4" fmla="*/ 729829 h 3019936"/>
              <a:gd name="connsiteX5" fmla="*/ 2543095 w 3368040"/>
              <a:gd name="connsiteY5" fmla="*/ 1008690 h 3019936"/>
              <a:gd name="connsiteX6" fmla="*/ 2381915 w 3368040"/>
              <a:gd name="connsiteY6" fmla="*/ 1286374 h 3019936"/>
              <a:gd name="connsiteX7" fmla="*/ 2313274 w 3368040"/>
              <a:gd name="connsiteY7" fmla="*/ 1427928 h 3019936"/>
              <a:gd name="connsiteX8" fmla="*/ 2141067 w 3368040"/>
              <a:gd name="connsiteY8" fmla="*/ 1607316 h 3019936"/>
              <a:gd name="connsiteX9" fmla="*/ 1982367 w 3368040"/>
              <a:gd name="connsiteY9" fmla="*/ 1844917 h 3019936"/>
              <a:gd name="connsiteX10" fmla="*/ 1846881 w 3368040"/>
              <a:gd name="connsiteY10" fmla="*/ 1879985 h 3019936"/>
              <a:gd name="connsiteX11" fmla="*/ 1464817 w 3368040"/>
              <a:gd name="connsiteY11" fmla="*/ 2317692 h 3019936"/>
              <a:gd name="connsiteX12" fmla="*/ 534866 w 3368040"/>
              <a:gd name="connsiteY12" fmla="*/ 3019936 h 3019936"/>
              <a:gd name="connsiteX13" fmla="*/ 964321 w 3368040"/>
              <a:gd name="connsiteY13" fmla="*/ 2195708 h 3019936"/>
              <a:gd name="connsiteX14" fmla="*/ 0 w 3368040"/>
              <a:gd name="connsiteY14" fmla="*/ 1423708 h 3019936"/>
              <a:gd name="connsiteX15" fmla="*/ 534865 w 3368040"/>
              <a:gd name="connsiteY15" fmla="*/ 1423708 h 3019936"/>
              <a:gd name="connsiteX16" fmla="*/ 534865 w 3368040"/>
              <a:gd name="connsiteY16" fmla="*/ 1247226 h 3019936"/>
              <a:gd name="connsiteX17" fmla="*/ 1129352 w 3368040"/>
              <a:gd name="connsiteY17" fmla="*/ 1047625 h 3019936"/>
              <a:gd name="connsiteX18" fmla="*/ 1464817 w 3368040"/>
              <a:gd name="connsiteY18" fmla="*/ 965991 h 3019936"/>
              <a:gd name="connsiteX19" fmla="*/ 1495292 w 3368040"/>
              <a:gd name="connsiteY19" fmla="*/ 839536 h 3019936"/>
              <a:gd name="connsiteX20" fmla="*/ 1509642 w 3368040"/>
              <a:gd name="connsiteY20" fmla="*/ 566866 h 3019936"/>
              <a:gd name="connsiteX21" fmla="*/ 1330260 w 3368040"/>
              <a:gd name="connsiteY21" fmla="*/ 380302 h 3019936"/>
              <a:gd name="connsiteX22" fmla="*/ 1796654 w 3368040"/>
              <a:gd name="connsiteY22" fmla="*/ 294196 h 3019936"/>
              <a:gd name="connsiteX23" fmla="*/ 2090840 w 3368040"/>
              <a:gd name="connsiteY23" fmla="*/ 21527 h 3019936"/>
              <a:gd name="connsiteX24" fmla="*/ 2829894 w 3368040"/>
              <a:gd name="connsiteY24" fmla="*/ 0 h 3019936"/>
              <a:gd name="connsiteX25" fmla="*/ 3368040 w 3368040"/>
              <a:gd name="connsiteY25" fmla="*/ 7176 h 3019936"/>
              <a:gd name="connsiteX0" fmla="*/ 3368040 w 3368040"/>
              <a:gd name="connsiteY0" fmla="*/ 7176 h 3019936"/>
              <a:gd name="connsiteX1" fmla="*/ 3360865 w 3368040"/>
              <a:gd name="connsiteY1" fmla="*/ 200915 h 3019936"/>
              <a:gd name="connsiteX2" fmla="*/ 3301098 w 3368040"/>
              <a:gd name="connsiteY2" fmla="*/ 515461 h 3019936"/>
              <a:gd name="connsiteX3" fmla="*/ 2872154 w 3368040"/>
              <a:gd name="connsiteY3" fmla="*/ 729829 h 3019936"/>
              <a:gd name="connsiteX4" fmla="*/ 2754923 w 3368040"/>
              <a:gd name="connsiteY4" fmla="*/ 729829 h 3019936"/>
              <a:gd name="connsiteX5" fmla="*/ 2543095 w 3368040"/>
              <a:gd name="connsiteY5" fmla="*/ 1008690 h 3019936"/>
              <a:gd name="connsiteX6" fmla="*/ 2381915 w 3368040"/>
              <a:gd name="connsiteY6" fmla="*/ 1286374 h 3019936"/>
              <a:gd name="connsiteX7" fmla="*/ 2313274 w 3368040"/>
              <a:gd name="connsiteY7" fmla="*/ 1427928 h 3019936"/>
              <a:gd name="connsiteX8" fmla="*/ 2141067 w 3368040"/>
              <a:gd name="connsiteY8" fmla="*/ 1607316 h 3019936"/>
              <a:gd name="connsiteX9" fmla="*/ 1982367 w 3368040"/>
              <a:gd name="connsiteY9" fmla="*/ 1844917 h 3019936"/>
              <a:gd name="connsiteX10" fmla="*/ 1846881 w 3368040"/>
              <a:gd name="connsiteY10" fmla="*/ 1879985 h 3019936"/>
              <a:gd name="connsiteX11" fmla="*/ 1464817 w 3368040"/>
              <a:gd name="connsiteY11" fmla="*/ 2317692 h 3019936"/>
              <a:gd name="connsiteX12" fmla="*/ 534866 w 3368040"/>
              <a:gd name="connsiteY12" fmla="*/ 3019936 h 3019936"/>
              <a:gd name="connsiteX13" fmla="*/ 964321 w 3368040"/>
              <a:gd name="connsiteY13" fmla="*/ 2195708 h 3019936"/>
              <a:gd name="connsiteX14" fmla="*/ 0 w 3368040"/>
              <a:gd name="connsiteY14" fmla="*/ 1423708 h 3019936"/>
              <a:gd name="connsiteX15" fmla="*/ 534865 w 3368040"/>
              <a:gd name="connsiteY15" fmla="*/ 1423708 h 3019936"/>
              <a:gd name="connsiteX16" fmla="*/ 534865 w 3368040"/>
              <a:gd name="connsiteY16" fmla="*/ 1247226 h 3019936"/>
              <a:gd name="connsiteX17" fmla="*/ 1129352 w 3368040"/>
              <a:gd name="connsiteY17" fmla="*/ 1047625 h 3019936"/>
              <a:gd name="connsiteX18" fmla="*/ 1464817 w 3368040"/>
              <a:gd name="connsiteY18" fmla="*/ 965991 h 3019936"/>
              <a:gd name="connsiteX19" fmla="*/ 1495292 w 3368040"/>
              <a:gd name="connsiteY19" fmla="*/ 839536 h 3019936"/>
              <a:gd name="connsiteX20" fmla="*/ 1509642 w 3368040"/>
              <a:gd name="connsiteY20" fmla="*/ 566866 h 3019936"/>
              <a:gd name="connsiteX21" fmla="*/ 2116198 w 3368040"/>
              <a:gd name="connsiteY21" fmla="*/ 369645 h 3019936"/>
              <a:gd name="connsiteX22" fmla="*/ 1796654 w 3368040"/>
              <a:gd name="connsiteY22" fmla="*/ 294196 h 3019936"/>
              <a:gd name="connsiteX23" fmla="*/ 2090840 w 3368040"/>
              <a:gd name="connsiteY23" fmla="*/ 21527 h 3019936"/>
              <a:gd name="connsiteX24" fmla="*/ 2829894 w 3368040"/>
              <a:gd name="connsiteY24" fmla="*/ 0 h 3019936"/>
              <a:gd name="connsiteX25" fmla="*/ 3368040 w 3368040"/>
              <a:gd name="connsiteY25" fmla="*/ 7176 h 3019936"/>
              <a:gd name="connsiteX0" fmla="*/ 3368040 w 3368040"/>
              <a:gd name="connsiteY0" fmla="*/ 7176 h 3019936"/>
              <a:gd name="connsiteX1" fmla="*/ 3360865 w 3368040"/>
              <a:gd name="connsiteY1" fmla="*/ 200915 h 3019936"/>
              <a:gd name="connsiteX2" fmla="*/ 3301098 w 3368040"/>
              <a:gd name="connsiteY2" fmla="*/ 515461 h 3019936"/>
              <a:gd name="connsiteX3" fmla="*/ 2872154 w 3368040"/>
              <a:gd name="connsiteY3" fmla="*/ 729829 h 3019936"/>
              <a:gd name="connsiteX4" fmla="*/ 2754923 w 3368040"/>
              <a:gd name="connsiteY4" fmla="*/ 729829 h 3019936"/>
              <a:gd name="connsiteX5" fmla="*/ 2543095 w 3368040"/>
              <a:gd name="connsiteY5" fmla="*/ 1008690 h 3019936"/>
              <a:gd name="connsiteX6" fmla="*/ 2381915 w 3368040"/>
              <a:gd name="connsiteY6" fmla="*/ 1286374 h 3019936"/>
              <a:gd name="connsiteX7" fmla="*/ 2313274 w 3368040"/>
              <a:gd name="connsiteY7" fmla="*/ 1427928 h 3019936"/>
              <a:gd name="connsiteX8" fmla="*/ 2141067 w 3368040"/>
              <a:gd name="connsiteY8" fmla="*/ 1607316 h 3019936"/>
              <a:gd name="connsiteX9" fmla="*/ 1982367 w 3368040"/>
              <a:gd name="connsiteY9" fmla="*/ 1844917 h 3019936"/>
              <a:gd name="connsiteX10" fmla="*/ 1846881 w 3368040"/>
              <a:gd name="connsiteY10" fmla="*/ 1879985 h 3019936"/>
              <a:gd name="connsiteX11" fmla="*/ 1464817 w 3368040"/>
              <a:gd name="connsiteY11" fmla="*/ 2317692 h 3019936"/>
              <a:gd name="connsiteX12" fmla="*/ 534866 w 3368040"/>
              <a:gd name="connsiteY12" fmla="*/ 3019936 h 3019936"/>
              <a:gd name="connsiteX13" fmla="*/ 964321 w 3368040"/>
              <a:gd name="connsiteY13" fmla="*/ 2195708 h 3019936"/>
              <a:gd name="connsiteX14" fmla="*/ 0 w 3368040"/>
              <a:gd name="connsiteY14" fmla="*/ 1423708 h 3019936"/>
              <a:gd name="connsiteX15" fmla="*/ 534865 w 3368040"/>
              <a:gd name="connsiteY15" fmla="*/ 1423708 h 3019936"/>
              <a:gd name="connsiteX16" fmla="*/ 534865 w 3368040"/>
              <a:gd name="connsiteY16" fmla="*/ 1247226 h 3019936"/>
              <a:gd name="connsiteX17" fmla="*/ 1129352 w 3368040"/>
              <a:gd name="connsiteY17" fmla="*/ 1047625 h 3019936"/>
              <a:gd name="connsiteX18" fmla="*/ 1464817 w 3368040"/>
              <a:gd name="connsiteY18" fmla="*/ 965991 h 3019936"/>
              <a:gd name="connsiteX19" fmla="*/ 1495292 w 3368040"/>
              <a:gd name="connsiteY19" fmla="*/ 839536 h 3019936"/>
              <a:gd name="connsiteX20" fmla="*/ 1734014 w 3368040"/>
              <a:gd name="connsiteY20" fmla="*/ 729829 h 3019936"/>
              <a:gd name="connsiteX21" fmla="*/ 2116198 w 3368040"/>
              <a:gd name="connsiteY21" fmla="*/ 369645 h 3019936"/>
              <a:gd name="connsiteX22" fmla="*/ 1796654 w 3368040"/>
              <a:gd name="connsiteY22" fmla="*/ 294196 h 3019936"/>
              <a:gd name="connsiteX23" fmla="*/ 2090840 w 3368040"/>
              <a:gd name="connsiteY23" fmla="*/ 21527 h 3019936"/>
              <a:gd name="connsiteX24" fmla="*/ 2829894 w 3368040"/>
              <a:gd name="connsiteY24" fmla="*/ 0 h 3019936"/>
              <a:gd name="connsiteX25" fmla="*/ 3368040 w 3368040"/>
              <a:gd name="connsiteY25" fmla="*/ 7176 h 3019936"/>
              <a:gd name="connsiteX0" fmla="*/ 3368040 w 3368040"/>
              <a:gd name="connsiteY0" fmla="*/ 7176 h 3019936"/>
              <a:gd name="connsiteX1" fmla="*/ 3360865 w 3368040"/>
              <a:gd name="connsiteY1" fmla="*/ 200915 h 3019936"/>
              <a:gd name="connsiteX2" fmla="*/ 3301098 w 3368040"/>
              <a:gd name="connsiteY2" fmla="*/ 515461 h 3019936"/>
              <a:gd name="connsiteX3" fmla="*/ 2872154 w 3368040"/>
              <a:gd name="connsiteY3" fmla="*/ 729829 h 3019936"/>
              <a:gd name="connsiteX4" fmla="*/ 2754923 w 3368040"/>
              <a:gd name="connsiteY4" fmla="*/ 729829 h 3019936"/>
              <a:gd name="connsiteX5" fmla="*/ 2543095 w 3368040"/>
              <a:gd name="connsiteY5" fmla="*/ 1008690 h 3019936"/>
              <a:gd name="connsiteX6" fmla="*/ 2381915 w 3368040"/>
              <a:gd name="connsiteY6" fmla="*/ 1286374 h 3019936"/>
              <a:gd name="connsiteX7" fmla="*/ 2313274 w 3368040"/>
              <a:gd name="connsiteY7" fmla="*/ 1427928 h 3019936"/>
              <a:gd name="connsiteX8" fmla="*/ 2141067 w 3368040"/>
              <a:gd name="connsiteY8" fmla="*/ 1607316 h 3019936"/>
              <a:gd name="connsiteX9" fmla="*/ 1982367 w 3368040"/>
              <a:gd name="connsiteY9" fmla="*/ 1844917 h 3019936"/>
              <a:gd name="connsiteX10" fmla="*/ 1846881 w 3368040"/>
              <a:gd name="connsiteY10" fmla="*/ 1879985 h 3019936"/>
              <a:gd name="connsiteX11" fmla="*/ 1464817 w 3368040"/>
              <a:gd name="connsiteY11" fmla="*/ 2317692 h 3019936"/>
              <a:gd name="connsiteX12" fmla="*/ 534866 w 3368040"/>
              <a:gd name="connsiteY12" fmla="*/ 3019936 h 3019936"/>
              <a:gd name="connsiteX13" fmla="*/ 964321 w 3368040"/>
              <a:gd name="connsiteY13" fmla="*/ 2195708 h 3019936"/>
              <a:gd name="connsiteX14" fmla="*/ 0 w 3368040"/>
              <a:gd name="connsiteY14" fmla="*/ 1423708 h 3019936"/>
              <a:gd name="connsiteX15" fmla="*/ 534865 w 3368040"/>
              <a:gd name="connsiteY15" fmla="*/ 1423708 h 3019936"/>
              <a:gd name="connsiteX16" fmla="*/ 534865 w 3368040"/>
              <a:gd name="connsiteY16" fmla="*/ 1247226 h 3019936"/>
              <a:gd name="connsiteX17" fmla="*/ 1129352 w 3368040"/>
              <a:gd name="connsiteY17" fmla="*/ 1047625 h 3019936"/>
              <a:gd name="connsiteX18" fmla="*/ 1464817 w 3368040"/>
              <a:gd name="connsiteY18" fmla="*/ 965991 h 3019936"/>
              <a:gd name="connsiteX19" fmla="*/ 1495292 w 3368040"/>
              <a:gd name="connsiteY19" fmla="*/ 839536 h 3019936"/>
              <a:gd name="connsiteX20" fmla="*/ 1734014 w 3368040"/>
              <a:gd name="connsiteY20" fmla="*/ 729829 h 3019936"/>
              <a:gd name="connsiteX21" fmla="*/ 2116198 w 3368040"/>
              <a:gd name="connsiteY21" fmla="*/ 369645 h 3019936"/>
              <a:gd name="connsiteX22" fmla="*/ 2381915 w 3368040"/>
              <a:gd name="connsiteY22" fmla="*/ 208937 h 3019936"/>
              <a:gd name="connsiteX23" fmla="*/ 2090840 w 3368040"/>
              <a:gd name="connsiteY23" fmla="*/ 21527 h 3019936"/>
              <a:gd name="connsiteX24" fmla="*/ 2829894 w 3368040"/>
              <a:gd name="connsiteY24" fmla="*/ 0 h 3019936"/>
              <a:gd name="connsiteX25" fmla="*/ 3368040 w 3368040"/>
              <a:gd name="connsiteY25" fmla="*/ 7176 h 3019936"/>
              <a:gd name="connsiteX0" fmla="*/ 3368040 w 3368040"/>
              <a:gd name="connsiteY0" fmla="*/ 7176 h 3019936"/>
              <a:gd name="connsiteX1" fmla="*/ 3360865 w 3368040"/>
              <a:gd name="connsiteY1" fmla="*/ 200915 h 3019936"/>
              <a:gd name="connsiteX2" fmla="*/ 3301098 w 3368040"/>
              <a:gd name="connsiteY2" fmla="*/ 515461 h 3019936"/>
              <a:gd name="connsiteX3" fmla="*/ 2872154 w 3368040"/>
              <a:gd name="connsiteY3" fmla="*/ 729829 h 3019936"/>
              <a:gd name="connsiteX4" fmla="*/ 2754923 w 3368040"/>
              <a:gd name="connsiteY4" fmla="*/ 729829 h 3019936"/>
              <a:gd name="connsiteX5" fmla="*/ 2543095 w 3368040"/>
              <a:gd name="connsiteY5" fmla="*/ 1008690 h 3019936"/>
              <a:gd name="connsiteX6" fmla="*/ 2381915 w 3368040"/>
              <a:gd name="connsiteY6" fmla="*/ 1286374 h 3019936"/>
              <a:gd name="connsiteX7" fmla="*/ 2313274 w 3368040"/>
              <a:gd name="connsiteY7" fmla="*/ 1427928 h 3019936"/>
              <a:gd name="connsiteX8" fmla="*/ 2141067 w 3368040"/>
              <a:gd name="connsiteY8" fmla="*/ 1607316 h 3019936"/>
              <a:gd name="connsiteX9" fmla="*/ 1982367 w 3368040"/>
              <a:gd name="connsiteY9" fmla="*/ 1844917 h 3019936"/>
              <a:gd name="connsiteX10" fmla="*/ 1846881 w 3368040"/>
              <a:gd name="connsiteY10" fmla="*/ 1879985 h 3019936"/>
              <a:gd name="connsiteX11" fmla="*/ 1464817 w 3368040"/>
              <a:gd name="connsiteY11" fmla="*/ 2317692 h 3019936"/>
              <a:gd name="connsiteX12" fmla="*/ 534866 w 3368040"/>
              <a:gd name="connsiteY12" fmla="*/ 3019936 h 3019936"/>
              <a:gd name="connsiteX13" fmla="*/ 964321 w 3368040"/>
              <a:gd name="connsiteY13" fmla="*/ 2195708 h 3019936"/>
              <a:gd name="connsiteX14" fmla="*/ 0 w 3368040"/>
              <a:gd name="connsiteY14" fmla="*/ 1423708 h 3019936"/>
              <a:gd name="connsiteX15" fmla="*/ 534865 w 3368040"/>
              <a:gd name="connsiteY15" fmla="*/ 1423708 h 3019936"/>
              <a:gd name="connsiteX16" fmla="*/ 534865 w 3368040"/>
              <a:gd name="connsiteY16" fmla="*/ 1247226 h 3019936"/>
              <a:gd name="connsiteX17" fmla="*/ 1129352 w 3368040"/>
              <a:gd name="connsiteY17" fmla="*/ 1047625 h 3019936"/>
              <a:gd name="connsiteX18" fmla="*/ 1464817 w 3368040"/>
              <a:gd name="connsiteY18" fmla="*/ 965991 h 3019936"/>
              <a:gd name="connsiteX19" fmla="*/ 1495292 w 3368040"/>
              <a:gd name="connsiteY19" fmla="*/ 839536 h 3019936"/>
              <a:gd name="connsiteX20" fmla="*/ 1734014 w 3368040"/>
              <a:gd name="connsiteY20" fmla="*/ 729829 h 3019936"/>
              <a:gd name="connsiteX21" fmla="*/ 2116198 w 3368040"/>
              <a:gd name="connsiteY21" fmla="*/ 369645 h 3019936"/>
              <a:gd name="connsiteX22" fmla="*/ 2381915 w 3368040"/>
              <a:gd name="connsiteY22" fmla="*/ 208937 h 3019936"/>
              <a:gd name="connsiteX23" fmla="*/ 2872154 w 3368040"/>
              <a:gd name="connsiteY23" fmla="*/ 0 h 3019936"/>
              <a:gd name="connsiteX24" fmla="*/ 2829894 w 3368040"/>
              <a:gd name="connsiteY24" fmla="*/ 0 h 3019936"/>
              <a:gd name="connsiteX25" fmla="*/ 3368040 w 3368040"/>
              <a:gd name="connsiteY25" fmla="*/ 7176 h 3019936"/>
              <a:gd name="connsiteX0" fmla="*/ 3368040 w 3368040"/>
              <a:gd name="connsiteY0" fmla="*/ 7176 h 3019936"/>
              <a:gd name="connsiteX1" fmla="*/ 3360865 w 3368040"/>
              <a:gd name="connsiteY1" fmla="*/ 200915 h 3019936"/>
              <a:gd name="connsiteX2" fmla="*/ 3301098 w 3368040"/>
              <a:gd name="connsiteY2" fmla="*/ 515461 h 3019936"/>
              <a:gd name="connsiteX3" fmla="*/ 2872154 w 3368040"/>
              <a:gd name="connsiteY3" fmla="*/ 729829 h 3019936"/>
              <a:gd name="connsiteX4" fmla="*/ 2754923 w 3368040"/>
              <a:gd name="connsiteY4" fmla="*/ 729829 h 3019936"/>
              <a:gd name="connsiteX5" fmla="*/ 2543095 w 3368040"/>
              <a:gd name="connsiteY5" fmla="*/ 1008690 h 3019936"/>
              <a:gd name="connsiteX6" fmla="*/ 2381915 w 3368040"/>
              <a:gd name="connsiteY6" fmla="*/ 1286374 h 3019936"/>
              <a:gd name="connsiteX7" fmla="*/ 2313274 w 3368040"/>
              <a:gd name="connsiteY7" fmla="*/ 1427928 h 3019936"/>
              <a:gd name="connsiteX8" fmla="*/ 2141067 w 3368040"/>
              <a:gd name="connsiteY8" fmla="*/ 1607316 h 3019936"/>
              <a:gd name="connsiteX9" fmla="*/ 1982367 w 3368040"/>
              <a:gd name="connsiteY9" fmla="*/ 1844917 h 3019936"/>
              <a:gd name="connsiteX10" fmla="*/ 1846881 w 3368040"/>
              <a:gd name="connsiteY10" fmla="*/ 1879985 h 3019936"/>
              <a:gd name="connsiteX11" fmla="*/ 1464817 w 3368040"/>
              <a:gd name="connsiteY11" fmla="*/ 2317692 h 3019936"/>
              <a:gd name="connsiteX12" fmla="*/ 534866 w 3368040"/>
              <a:gd name="connsiteY12" fmla="*/ 3019936 h 3019936"/>
              <a:gd name="connsiteX13" fmla="*/ 964321 w 3368040"/>
              <a:gd name="connsiteY13" fmla="*/ 2195708 h 3019936"/>
              <a:gd name="connsiteX14" fmla="*/ 0 w 3368040"/>
              <a:gd name="connsiteY14" fmla="*/ 1423708 h 3019936"/>
              <a:gd name="connsiteX15" fmla="*/ 534865 w 3368040"/>
              <a:gd name="connsiteY15" fmla="*/ 1423708 h 3019936"/>
              <a:gd name="connsiteX16" fmla="*/ 534865 w 3368040"/>
              <a:gd name="connsiteY16" fmla="*/ 1247226 h 3019936"/>
              <a:gd name="connsiteX17" fmla="*/ 1129352 w 3368040"/>
              <a:gd name="connsiteY17" fmla="*/ 1047625 h 3019936"/>
              <a:gd name="connsiteX18" fmla="*/ 1464817 w 3368040"/>
              <a:gd name="connsiteY18" fmla="*/ 965991 h 3019936"/>
              <a:gd name="connsiteX19" fmla="*/ 1495292 w 3368040"/>
              <a:gd name="connsiteY19" fmla="*/ 839536 h 3019936"/>
              <a:gd name="connsiteX20" fmla="*/ 1734014 w 3368040"/>
              <a:gd name="connsiteY20" fmla="*/ 729829 h 3019936"/>
              <a:gd name="connsiteX21" fmla="*/ 2116198 w 3368040"/>
              <a:gd name="connsiteY21" fmla="*/ 369645 h 3019936"/>
              <a:gd name="connsiteX22" fmla="*/ 2509804 w 3368040"/>
              <a:gd name="connsiteY22" fmla="*/ 251566 h 3019936"/>
              <a:gd name="connsiteX23" fmla="*/ 2872154 w 3368040"/>
              <a:gd name="connsiteY23" fmla="*/ 0 h 3019936"/>
              <a:gd name="connsiteX24" fmla="*/ 2829894 w 3368040"/>
              <a:gd name="connsiteY24" fmla="*/ 0 h 3019936"/>
              <a:gd name="connsiteX25" fmla="*/ 3368040 w 3368040"/>
              <a:gd name="connsiteY25" fmla="*/ 7176 h 3019936"/>
              <a:gd name="connsiteX0" fmla="*/ 3368040 w 3368040"/>
              <a:gd name="connsiteY0" fmla="*/ 7176 h 3019936"/>
              <a:gd name="connsiteX1" fmla="*/ 3360865 w 3368040"/>
              <a:gd name="connsiteY1" fmla="*/ 200915 h 3019936"/>
              <a:gd name="connsiteX2" fmla="*/ 3301098 w 3368040"/>
              <a:gd name="connsiteY2" fmla="*/ 515461 h 3019936"/>
              <a:gd name="connsiteX3" fmla="*/ 2872154 w 3368040"/>
              <a:gd name="connsiteY3" fmla="*/ 729829 h 3019936"/>
              <a:gd name="connsiteX4" fmla="*/ 2754923 w 3368040"/>
              <a:gd name="connsiteY4" fmla="*/ 729829 h 3019936"/>
              <a:gd name="connsiteX5" fmla="*/ 2543095 w 3368040"/>
              <a:gd name="connsiteY5" fmla="*/ 1008690 h 3019936"/>
              <a:gd name="connsiteX6" fmla="*/ 2381915 w 3368040"/>
              <a:gd name="connsiteY6" fmla="*/ 1286374 h 3019936"/>
              <a:gd name="connsiteX7" fmla="*/ 2313274 w 3368040"/>
              <a:gd name="connsiteY7" fmla="*/ 1427928 h 3019936"/>
              <a:gd name="connsiteX8" fmla="*/ 2141067 w 3368040"/>
              <a:gd name="connsiteY8" fmla="*/ 1607316 h 3019936"/>
              <a:gd name="connsiteX9" fmla="*/ 1982367 w 3368040"/>
              <a:gd name="connsiteY9" fmla="*/ 1844917 h 3019936"/>
              <a:gd name="connsiteX10" fmla="*/ 1846881 w 3368040"/>
              <a:gd name="connsiteY10" fmla="*/ 1879985 h 3019936"/>
              <a:gd name="connsiteX11" fmla="*/ 1464817 w 3368040"/>
              <a:gd name="connsiteY11" fmla="*/ 2317692 h 3019936"/>
              <a:gd name="connsiteX12" fmla="*/ 534866 w 3368040"/>
              <a:gd name="connsiteY12" fmla="*/ 3019936 h 3019936"/>
              <a:gd name="connsiteX13" fmla="*/ 964321 w 3368040"/>
              <a:gd name="connsiteY13" fmla="*/ 2195708 h 3019936"/>
              <a:gd name="connsiteX14" fmla="*/ 0 w 3368040"/>
              <a:gd name="connsiteY14" fmla="*/ 1423708 h 3019936"/>
              <a:gd name="connsiteX15" fmla="*/ 534865 w 3368040"/>
              <a:gd name="connsiteY15" fmla="*/ 1423708 h 3019936"/>
              <a:gd name="connsiteX16" fmla="*/ 534865 w 3368040"/>
              <a:gd name="connsiteY16" fmla="*/ 1247226 h 3019936"/>
              <a:gd name="connsiteX17" fmla="*/ 1129352 w 3368040"/>
              <a:gd name="connsiteY17" fmla="*/ 1047625 h 3019936"/>
              <a:gd name="connsiteX18" fmla="*/ 1464817 w 3368040"/>
              <a:gd name="connsiteY18" fmla="*/ 965991 h 3019936"/>
              <a:gd name="connsiteX19" fmla="*/ 1495292 w 3368040"/>
              <a:gd name="connsiteY19" fmla="*/ 839536 h 3019936"/>
              <a:gd name="connsiteX20" fmla="*/ 1734014 w 3368040"/>
              <a:gd name="connsiteY20" fmla="*/ 729829 h 3019936"/>
              <a:gd name="connsiteX21" fmla="*/ 2116198 w 3368040"/>
              <a:gd name="connsiteY21" fmla="*/ 486876 h 3019936"/>
              <a:gd name="connsiteX22" fmla="*/ 2509804 w 3368040"/>
              <a:gd name="connsiteY22" fmla="*/ 251566 h 3019936"/>
              <a:gd name="connsiteX23" fmla="*/ 2872154 w 3368040"/>
              <a:gd name="connsiteY23" fmla="*/ 0 h 3019936"/>
              <a:gd name="connsiteX24" fmla="*/ 2829894 w 3368040"/>
              <a:gd name="connsiteY24" fmla="*/ 0 h 3019936"/>
              <a:gd name="connsiteX25" fmla="*/ 3368040 w 3368040"/>
              <a:gd name="connsiteY25" fmla="*/ 7176 h 3019936"/>
              <a:gd name="connsiteX0" fmla="*/ 3368040 w 3368040"/>
              <a:gd name="connsiteY0" fmla="*/ 7176 h 3019936"/>
              <a:gd name="connsiteX1" fmla="*/ 3360865 w 3368040"/>
              <a:gd name="connsiteY1" fmla="*/ 200915 h 3019936"/>
              <a:gd name="connsiteX2" fmla="*/ 3301098 w 3368040"/>
              <a:gd name="connsiteY2" fmla="*/ 515461 h 3019936"/>
              <a:gd name="connsiteX3" fmla="*/ 2872154 w 3368040"/>
              <a:gd name="connsiteY3" fmla="*/ 729829 h 3019936"/>
              <a:gd name="connsiteX4" fmla="*/ 2754923 w 3368040"/>
              <a:gd name="connsiteY4" fmla="*/ 729829 h 3019936"/>
              <a:gd name="connsiteX5" fmla="*/ 2543095 w 3368040"/>
              <a:gd name="connsiteY5" fmla="*/ 1008690 h 3019936"/>
              <a:gd name="connsiteX6" fmla="*/ 2381915 w 3368040"/>
              <a:gd name="connsiteY6" fmla="*/ 1286374 h 3019936"/>
              <a:gd name="connsiteX7" fmla="*/ 2313274 w 3368040"/>
              <a:gd name="connsiteY7" fmla="*/ 1427928 h 3019936"/>
              <a:gd name="connsiteX8" fmla="*/ 2141067 w 3368040"/>
              <a:gd name="connsiteY8" fmla="*/ 1607316 h 3019936"/>
              <a:gd name="connsiteX9" fmla="*/ 1982367 w 3368040"/>
              <a:gd name="connsiteY9" fmla="*/ 1844917 h 3019936"/>
              <a:gd name="connsiteX10" fmla="*/ 1846881 w 3368040"/>
              <a:gd name="connsiteY10" fmla="*/ 1879985 h 3019936"/>
              <a:gd name="connsiteX11" fmla="*/ 1464817 w 3368040"/>
              <a:gd name="connsiteY11" fmla="*/ 2317692 h 3019936"/>
              <a:gd name="connsiteX12" fmla="*/ 534866 w 3368040"/>
              <a:gd name="connsiteY12" fmla="*/ 3019936 h 3019936"/>
              <a:gd name="connsiteX13" fmla="*/ 964321 w 3368040"/>
              <a:gd name="connsiteY13" fmla="*/ 2195708 h 3019936"/>
              <a:gd name="connsiteX14" fmla="*/ 0 w 3368040"/>
              <a:gd name="connsiteY14" fmla="*/ 1423708 h 3019936"/>
              <a:gd name="connsiteX15" fmla="*/ 666084 w 3368040"/>
              <a:gd name="connsiteY15" fmla="*/ 1423708 h 3019936"/>
              <a:gd name="connsiteX16" fmla="*/ 534865 w 3368040"/>
              <a:gd name="connsiteY16" fmla="*/ 1247226 h 3019936"/>
              <a:gd name="connsiteX17" fmla="*/ 1129352 w 3368040"/>
              <a:gd name="connsiteY17" fmla="*/ 1047625 h 3019936"/>
              <a:gd name="connsiteX18" fmla="*/ 1464817 w 3368040"/>
              <a:gd name="connsiteY18" fmla="*/ 965991 h 3019936"/>
              <a:gd name="connsiteX19" fmla="*/ 1495292 w 3368040"/>
              <a:gd name="connsiteY19" fmla="*/ 839536 h 3019936"/>
              <a:gd name="connsiteX20" fmla="*/ 1734014 w 3368040"/>
              <a:gd name="connsiteY20" fmla="*/ 729829 h 3019936"/>
              <a:gd name="connsiteX21" fmla="*/ 2116198 w 3368040"/>
              <a:gd name="connsiteY21" fmla="*/ 486876 h 3019936"/>
              <a:gd name="connsiteX22" fmla="*/ 2509804 w 3368040"/>
              <a:gd name="connsiteY22" fmla="*/ 251566 h 3019936"/>
              <a:gd name="connsiteX23" fmla="*/ 2872154 w 3368040"/>
              <a:gd name="connsiteY23" fmla="*/ 0 h 3019936"/>
              <a:gd name="connsiteX24" fmla="*/ 2829894 w 3368040"/>
              <a:gd name="connsiteY24" fmla="*/ 0 h 3019936"/>
              <a:gd name="connsiteX25" fmla="*/ 3368040 w 3368040"/>
              <a:gd name="connsiteY25" fmla="*/ 7176 h 3019936"/>
              <a:gd name="connsiteX0" fmla="*/ 3368040 w 3368040"/>
              <a:gd name="connsiteY0" fmla="*/ 7176 h 3019936"/>
              <a:gd name="connsiteX1" fmla="*/ 3360865 w 3368040"/>
              <a:gd name="connsiteY1" fmla="*/ 200915 h 3019936"/>
              <a:gd name="connsiteX2" fmla="*/ 3301098 w 3368040"/>
              <a:gd name="connsiteY2" fmla="*/ 515461 h 3019936"/>
              <a:gd name="connsiteX3" fmla="*/ 2872154 w 3368040"/>
              <a:gd name="connsiteY3" fmla="*/ 729829 h 3019936"/>
              <a:gd name="connsiteX4" fmla="*/ 2754923 w 3368040"/>
              <a:gd name="connsiteY4" fmla="*/ 729829 h 3019936"/>
              <a:gd name="connsiteX5" fmla="*/ 2543095 w 3368040"/>
              <a:gd name="connsiteY5" fmla="*/ 1008690 h 3019936"/>
              <a:gd name="connsiteX6" fmla="*/ 2381915 w 3368040"/>
              <a:gd name="connsiteY6" fmla="*/ 1286374 h 3019936"/>
              <a:gd name="connsiteX7" fmla="*/ 2313274 w 3368040"/>
              <a:gd name="connsiteY7" fmla="*/ 1427928 h 3019936"/>
              <a:gd name="connsiteX8" fmla="*/ 2141067 w 3368040"/>
              <a:gd name="connsiteY8" fmla="*/ 1607316 h 3019936"/>
              <a:gd name="connsiteX9" fmla="*/ 1982367 w 3368040"/>
              <a:gd name="connsiteY9" fmla="*/ 1844917 h 3019936"/>
              <a:gd name="connsiteX10" fmla="*/ 1846881 w 3368040"/>
              <a:gd name="connsiteY10" fmla="*/ 1879985 h 3019936"/>
              <a:gd name="connsiteX11" fmla="*/ 1464817 w 3368040"/>
              <a:gd name="connsiteY11" fmla="*/ 2317692 h 3019936"/>
              <a:gd name="connsiteX12" fmla="*/ 534866 w 3368040"/>
              <a:gd name="connsiteY12" fmla="*/ 3019936 h 3019936"/>
              <a:gd name="connsiteX13" fmla="*/ 964321 w 3368040"/>
              <a:gd name="connsiteY13" fmla="*/ 2195708 h 3019936"/>
              <a:gd name="connsiteX14" fmla="*/ 0 w 3368040"/>
              <a:gd name="connsiteY14" fmla="*/ 1423708 h 3019936"/>
              <a:gd name="connsiteX15" fmla="*/ 666084 w 3368040"/>
              <a:gd name="connsiteY15" fmla="*/ 1423708 h 3019936"/>
              <a:gd name="connsiteX16" fmla="*/ 1028434 w 3368040"/>
              <a:gd name="connsiteY16" fmla="*/ 1289855 h 3019936"/>
              <a:gd name="connsiteX17" fmla="*/ 1129352 w 3368040"/>
              <a:gd name="connsiteY17" fmla="*/ 1047625 h 3019936"/>
              <a:gd name="connsiteX18" fmla="*/ 1464817 w 3368040"/>
              <a:gd name="connsiteY18" fmla="*/ 965991 h 3019936"/>
              <a:gd name="connsiteX19" fmla="*/ 1495292 w 3368040"/>
              <a:gd name="connsiteY19" fmla="*/ 839536 h 3019936"/>
              <a:gd name="connsiteX20" fmla="*/ 1734014 w 3368040"/>
              <a:gd name="connsiteY20" fmla="*/ 729829 h 3019936"/>
              <a:gd name="connsiteX21" fmla="*/ 2116198 w 3368040"/>
              <a:gd name="connsiteY21" fmla="*/ 486876 h 3019936"/>
              <a:gd name="connsiteX22" fmla="*/ 2509804 w 3368040"/>
              <a:gd name="connsiteY22" fmla="*/ 251566 h 3019936"/>
              <a:gd name="connsiteX23" fmla="*/ 2872154 w 3368040"/>
              <a:gd name="connsiteY23" fmla="*/ 0 h 3019936"/>
              <a:gd name="connsiteX24" fmla="*/ 2829894 w 3368040"/>
              <a:gd name="connsiteY24" fmla="*/ 0 h 3019936"/>
              <a:gd name="connsiteX25" fmla="*/ 3368040 w 3368040"/>
              <a:gd name="connsiteY25" fmla="*/ 7176 h 3019936"/>
              <a:gd name="connsiteX0" fmla="*/ 3368040 w 3368040"/>
              <a:gd name="connsiteY0" fmla="*/ 7176 h 3019936"/>
              <a:gd name="connsiteX1" fmla="*/ 3360865 w 3368040"/>
              <a:gd name="connsiteY1" fmla="*/ 200915 h 3019936"/>
              <a:gd name="connsiteX2" fmla="*/ 3301098 w 3368040"/>
              <a:gd name="connsiteY2" fmla="*/ 515461 h 3019936"/>
              <a:gd name="connsiteX3" fmla="*/ 2872154 w 3368040"/>
              <a:gd name="connsiteY3" fmla="*/ 729829 h 3019936"/>
              <a:gd name="connsiteX4" fmla="*/ 2754923 w 3368040"/>
              <a:gd name="connsiteY4" fmla="*/ 729829 h 3019936"/>
              <a:gd name="connsiteX5" fmla="*/ 2543095 w 3368040"/>
              <a:gd name="connsiteY5" fmla="*/ 1008690 h 3019936"/>
              <a:gd name="connsiteX6" fmla="*/ 2381915 w 3368040"/>
              <a:gd name="connsiteY6" fmla="*/ 1286374 h 3019936"/>
              <a:gd name="connsiteX7" fmla="*/ 2313274 w 3368040"/>
              <a:gd name="connsiteY7" fmla="*/ 1427928 h 3019936"/>
              <a:gd name="connsiteX8" fmla="*/ 2141067 w 3368040"/>
              <a:gd name="connsiteY8" fmla="*/ 1607316 h 3019936"/>
              <a:gd name="connsiteX9" fmla="*/ 1982367 w 3368040"/>
              <a:gd name="connsiteY9" fmla="*/ 1844917 h 3019936"/>
              <a:gd name="connsiteX10" fmla="*/ 1846881 w 3368040"/>
              <a:gd name="connsiteY10" fmla="*/ 1879985 h 3019936"/>
              <a:gd name="connsiteX11" fmla="*/ 1464817 w 3368040"/>
              <a:gd name="connsiteY11" fmla="*/ 2317692 h 3019936"/>
              <a:gd name="connsiteX12" fmla="*/ 534866 w 3368040"/>
              <a:gd name="connsiteY12" fmla="*/ 3019936 h 3019936"/>
              <a:gd name="connsiteX13" fmla="*/ 964321 w 3368040"/>
              <a:gd name="connsiteY13" fmla="*/ 2195708 h 3019936"/>
              <a:gd name="connsiteX14" fmla="*/ 0 w 3368040"/>
              <a:gd name="connsiteY14" fmla="*/ 1423708 h 3019936"/>
              <a:gd name="connsiteX15" fmla="*/ 666084 w 3368040"/>
              <a:gd name="connsiteY15" fmla="*/ 1423708 h 3019936"/>
              <a:gd name="connsiteX16" fmla="*/ 868574 w 3368040"/>
              <a:gd name="connsiteY16" fmla="*/ 1236568 h 3019936"/>
              <a:gd name="connsiteX17" fmla="*/ 1129352 w 3368040"/>
              <a:gd name="connsiteY17" fmla="*/ 1047625 h 3019936"/>
              <a:gd name="connsiteX18" fmla="*/ 1464817 w 3368040"/>
              <a:gd name="connsiteY18" fmla="*/ 965991 h 3019936"/>
              <a:gd name="connsiteX19" fmla="*/ 1495292 w 3368040"/>
              <a:gd name="connsiteY19" fmla="*/ 839536 h 3019936"/>
              <a:gd name="connsiteX20" fmla="*/ 1734014 w 3368040"/>
              <a:gd name="connsiteY20" fmla="*/ 729829 h 3019936"/>
              <a:gd name="connsiteX21" fmla="*/ 2116198 w 3368040"/>
              <a:gd name="connsiteY21" fmla="*/ 486876 h 3019936"/>
              <a:gd name="connsiteX22" fmla="*/ 2509804 w 3368040"/>
              <a:gd name="connsiteY22" fmla="*/ 251566 h 3019936"/>
              <a:gd name="connsiteX23" fmla="*/ 2872154 w 3368040"/>
              <a:gd name="connsiteY23" fmla="*/ 0 h 3019936"/>
              <a:gd name="connsiteX24" fmla="*/ 2829894 w 3368040"/>
              <a:gd name="connsiteY24" fmla="*/ 0 h 3019936"/>
              <a:gd name="connsiteX25" fmla="*/ 3368040 w 3368040"/>
              <a:gd name="connsiteY25" fmla="*/ 7176 h 3019936"/>
              <a:gd name="connsiteX0" fmla="*/ 3368040 w 3368040"/>
              <a:gd name="connsiteY0" fmla="*/ 7176 h 3019936"/>
              <a:gd name="connsiteX1" fmla="*/ 3360865 w 3368040"/>
              <a:gd name="connsiteY1" fmla="*/ 200915 h 3019936"/>
              <a:gd name="connsiteX2" fmla="*/ 3301098 w 3368040"/>
              <a:gd name="connsiteY2" fmla="*/ 515461 h 3019936"/>
              <a:gd name="connsiteX3" fmla="*/ 2872154 w 3368040"/>
              <a:gd name="connsiteY3" fmla="*/ 729829 h 3019936"/>
              <a:gd name="connsiteX4" fmla="*/ 2754923 w 3368040"/>
              <a:gd name="connsiteY4" fmla="*/ 729829 h 3019936"/>
              <a:gd name="connsiteX5" fmla="*/ 2543095 w 3368040"/>
              <a:gd name="connsiteY5" fmla="*/ 1008690 h 3019936"/>
              <a:gd name="connsiteX6" fmla="*/ 2381915 w 3368040"/>
              <a:gd name="connsiteY6" fmla="*/ 1286374 h 3019936"/>
              <a:gd name="connsiteX7" fmla="*/ 2313274 w 3368040"/>
              <a:gd name="connsiteY7" fmla="*/ 1427928 h 3019936"/>
              <a:gd name="connsiteX8" fmla="*/ 2141067 w 3368040"/>
              <a:gd name="connsiteY8" fmla="*/ 1607316 h 3019936"/>
              <a:gd name="connsiteX9" fmla="*/ 1982367 w 3368040"/>
              <a:gd name="connsiteY9" fmla="*/ 1844917 h 3019936"/>
              <a:gd name="connsiteX10" fmla="*/ 1846881 w 3368040"/>
              <a:gd name="connsiteY10" fmla="*/ 1879985 h 3019936"/>
              <a:gd name="connsiteX11" fmla="*/ 1464817 w 3368040"/>
              <a:gd name="connsiteY11" fmla="*/ 2317692 h 3019936"/>
              <a:gd name="connsiteX12" fmla="*/ 534866 w 3368040"/>
              <a:gd name="connsiteY12" fmla="*/ 3019936 h 3019936"/>
              <a:gd name="connsiteX13" fmla="*/ 964321 w 3368040"/>
              <a:gd name="connsiteY13" fmla="*/ 2195708 h 3019936"/>
              <a:gd name="connsiteX14" fmla="*/ 0 w 3368040"/>
              <a:gd name="connsiteY14" fmla="*/ 1423708 h 3019936"/>
              <a:gd name="connsiteX15" fmla="*/ 534865 w 3368040"/>
              <a:gd name="connsiteY15" fmla="*/ 1423708 h 3019936"/>
              <a:gd name="connsiteX16" fmla="*/ 868574 w 3368040"/>
              <a:gd name="connsiteY16" fmla="*/ 1236568 h 3019936"/>
              <a:gd name="connsiteX17" fmla="*/ 1129352 w 3368040"/>
              <a:gd name="connsiteY17" fmla="*/ 1047625 h 3019936"/>
              <a:gd name="connsiteX18" fmla="*/ 1464817 w 3368040"/>
              <a:gd name="connsiteY18" fmla="*/ 965991 h 3019936"/>
              <a:gd name="connsiteX19" fmla="*/ 1495292 w 3368040"/>
              <a:gd name="connsiteY19" fmla="*/ 839536 h 3019936"/>
              <a:gd name="connsiteX20" fmla="*/ 1734014 w 3368040"/>
              <a:gd name="connsiteY20" fmla="*/ 729829 h 3019936"/>
              <a:gd name="connsiteX21" fmla="*/ 2116198 w 3368040"/>
              <a:gd name="connsiteY21" fmla="*/ 486876 h 3019936"/>
              <a:gd name="connsiteX22" fmla="*/ 2509804 w 3368040"/>
              <a:gd name="connsiteY22" fmla="*/ 251566 h 3019936"/>
              <a:gd name="connsiteX23" fmla="*/ 2872154 w 3368040"/>
              <a:gd name="connsiteY23" fmla="*/ 0 h 3019936"/>
              <a:gd name="connsiteX24" fmla="*/ 2829894 w 3368040"/>
              <a:gd name="connsiteY24" fmla="*/ 0 h 3019936"/>
              <a:gd name="connsiteX25" fmla="*/ 3368040 w 3368040"/>
              <a:gd name="connsiteY25" fmla="*/ 7176 h 3019936"/>
              <a:gd name="connsiteX0" fmla="*/ 3368040 w 3368040"/>
              <a:gd name="connsiteY0" fmla="*/ 7176 h 3019936"/>
              <a:gd name="connsiteX1" fmla="*/ 3360865 w 3368040"/>
              <a:gd name="connsiteY1" fmla="*/ 200915 h 3019936"/>
              <a:gd name="connsiteX2" fmla="*/ 3301098 w 3368040"/>
              <a:gd name="connsiteY2" fmla="*/ 515461 h 3019936"/>
              <a:gd name="connsiteX3" fmla="*/ 2872154 w 3368040"/>
              <a:gd name="connsiteY3" fmla="*/ 729829 h 3019936"/>
              <a:gd name="connsiteX4" fmla="*/ 2754923 w 3368040"/>
              <a:gd name="connsiteY4" fmla="*/ 729829 h 3019936"/>
              <a:gd name="connsiteX5" fmla="*/ 2543095 w 3368040"/>
              <a:gd name="connsiteY5" fmla="*/ 1008690 h 3019936"/>
              <a:gd name="connsiteX6" fmla="*/ 2381915 w 3368040"/>
              <a:gd name="connsiteY6" fmla="*/ 1286374 h 3019936"/>
              <a:gd name="connsiteX7" fmla="*/ 2313274 w 3368040"/>
              <a:gd name="connsiteY7" fmla="*/ 1427928 h 3019936"/>
              <a:gd name="connsiteX8" fmla="*/ 2141067 w 3368040"/>
              <a:gd name="connsiteY8" fmla="*/ 1607316 h 3019936"/>
              <a:gd name="connsiteX9" fmla="*/ 1982367 w 3368040"/>
              <a:gd name="connsiteY9" fmla="*/ 1844917 h 3019936"/>
              <a:gd name="connsiteX10" fmla="*/ 1846881 w 3368040"/>
              <a:gd name="connsiteY10" fmla="*/ 1879985 h 3019936"/>
              <a:gd name="connsiteX11" fmla="*/ 1464817 w 3368040"/>
              <a:gd name="connsiteY11" fmla="*/ 2317692 h 3019936"/>
              <a:gd name="connsiteX12" fmla="*/ 534866 w 3368040"/>
              <a:gd name="connsiteY12" fmla="*/ 3019936 h 3019936"/>
              <a:gd name="connsiteX13" fmla="*/ 964321 w 3368040"/>
              <a:gd name="connsiteY13" fmla="*/ 2195708 h 3019936"/>
              <a:gd name="connsiteX14" fmla="*/ 0 w 3368040"/>
              <a:gd name="connsiteY14" fmla="*/ 1423708 h 3019936"/>
              <a:gd name="connsiteX15" fmla="*/ 534865 w 3368040"/>
              <a:gd name="connsiteY15" fmla="*/ 1423708 h 3019936"/>
              <a:gd name="connsiteX16" fmla="*/ 868574 w 3368040"/>
              <a:gd name="connsiteY16" fmla="*/ 1236568 h 3019936"/>
              <a:gd name="connsiteX17" fmla="*/ 1129352 w 3368040"/>
              <a:gd name="connsiteY17" fmla="*/ 1047625 h 3019936"/>
              <a:gd name="connsiteX18" fmla="*/ 1294867 w 3368040"/>
              <a:gd name="connsiteY18" fmla="*/ 923361 h 3019936"/>
              <a:gd name="connsiteX19" fmla="*/ 1495292 w 3368040"/>
              <a:gd name="connsiteY19" fmla="*/ 839536 h 3019936"/>
              <a:gd name="connsiteX20" fmla="*/ 1734014 w 3368040"/>
              <a:gd name="connsiteY20" fmla="*/ 729829 h 3019936"/>
              <a:gd name="connsiteX21" fmla="*/ 2116198 w 3368040"/>
              <a:gd name="connsiteY21" fmla="*/ 486876 h 3019936"/>
              <a:gd name="connsiteX22" fmla="*/ 2509804 w 3368040"/>
              <a:gd name="connsiteY22" fmla="*/ 251566 h 3019936"/>
              <a:gd name="connsiteX23" fmla="*/ 2872154 w 3368040"/>
              <a:gd name="connsiteY23" fmla="*/ 0 h 3019936"/>
              <a:gd name="connsiteX24" fmla="*/ 2829894 w 3368040"/>
              <a:gd name="connsiteY24" fmla="*/ 0 h 3019936"/>
              <a:gd name="connsiteX25" fmla="*/ 3368040 w 3368040"/>
              <a:gd name="connsiteY25" fmla="*/ 7176 h 3019936"/>
              <a:gd name="connsiteX0" fmla="*/ 3368040 w 3368040"/>
              <a:gd name="connsiteY0" fmla="*/ 7176 h 3019936"/>
              <a:gd name="connsiteX1" fmla="*/ 3360865 w 3368040"/>
              <a:gd name="connsiteY1" fmla="*/ 200915 h 3019936"/>
              <a:gd name="connsiteX2" fmla="*/ 3301098 w 3368040"/>
              <a:gd name="connsiteY2" fmla="*/ 515461 h 3019936"/>
              <a:gd name="connsiteX3" fmla="*/ 2872154 w 3368040"/>
              <a:gd name="connsiteY3" fmla="*/ 729829 h 3019936"/>
              <a:gd name="connsiteX4" fmla="*/ 2754923 w 3368040"/>
              <a:gd name="connsiteY4" fmla="*/ 729829 h 3019936"/>
              <a:gd name="connsiteX5" fmla="*/ 2543095 w 3368040"/>
              <a:gd name="connsiteY5" fmla="*/ 1008690 h 3019936"/>
              <a:gd name="connsiteX6" fmla="*/ 2381915 w 3368040"/>
              <a:gd name="connsiteY6" fmla="*/ 1286374 h 3019936"/>
              <a:gd name="connsiteX7" fmla="*/ 2313274 w 3368040"/>
              <a:gd name="connsiteY7" fmla="*/ 1427928 h 3019936"/>
              <a:gd name="connsiteX8" fmla="*/ 2141067 w 3368040"/>
              <a:gd name="connsiteY8" fmla="*/ 1607316 h 3019936"/>
              <a:gd name="connsiteX9" fmla="*/ 1982367 w 3368040"/>
              <a:gd name="connsiteY9" fmla="*/ 1844917 h 3019936"/>
              <a:gd name="connsiteX10" fmla="*/ 1846881 w 3368040"/>
              <a:gd name="connsiteY10" fmla="*/ 1879985 h 3019936"/>
              <a:gd name="connsiteX11" fmla="*/ 1464817 w 3368040"/>
              <a:gd name="connsiteY11" fmla="*/ 2317692 h 3019936"/>
              <a:gd name="connsiteX12" fmla="*/ 534866 w 3368040"/>
              <a:gd name="connsiteY12" fmla="*/ 3019936 h 3019936"/>
              <a:gd name="connsiteX13" fmla="*/ 356852 w 3368040"/>
              <a:gd name="connsiteY13" fmla="*/ 2280968 h 3019936"/>
              <a:gd name="connsiteX14" fmla="*/ 0 w 3368040"/>
              <a:gd name="connsiteY14" fmla="*/ 1423708 h 3019936"/>
              <a:gd name="connsiteX15" fmla="*/ 534865 w 3368040"/>
              <a:gd name="connsiteY15" fmla="*/ 1423708 h 3019936"/>
              <a:gd name="connsiteX16" fmla="*/ 868574 w 3368040"/>
              <a:gd name="connsiteY16" fmla="*/ 1236568 h 3019936"/>
              <a:gd name="connsiteX17" fmla="*/ 1129352 w 3368040"/>
              <a:gd name="connsiteY17" fmla="*/ 1047625 h 3019936"/>
              <a:gd name="connsiteX18" fmla="*/ 1294867 w 3368040"/>
              <a:gd name="connsiteY18" fmla="*/ 923361 h 3019936"/>
              <a:gd name="connsiteX19" fmla="*/ 1495292 w 3368040"/>
              <a:gd name="connsiteY19" fmla="*/ 839536 h 3019936"/>
              <a:gd name="connsiteX20" fmla="*/ 1734014 w 3368040"/>
              <a:gd name="connsiteY20" fmla="*/ 729829 h 3019936"/>
              <a:gd name="connsiteX21" fmla="*/ 2116198 w 3368040"/>
              <a:gd name="connsiteY21" fmla="*/ 486876 h 3019936"/>
              <a:gd name="connsiteX22" fmla="*/ 2509804 w 3368040"/>
              <a:gd name="connsiteY22" fmla="*/ 251566 h 3019936"/>
              <a:gd name="connsiteX23" fmla="*/ 2872154 w 3368040"/>
              <a:gd name="connsiteY23" fmla="*/ 0 h 3019936"/>
              <a:gd name="connsiteX24" fmla="*/ 2829894 w 3368040"/>
              <a:gd name="connsiteY24" fmla="*/ 0 h 3019936"/>
              <a:gd name="connsiteX25" fmla="*/ 3368040 w 3368040"/>
              <a:gd name="connsiteY25" fmla="*/ 7176 h 3019936"/>
              <a:gd name="connsiteX0" fmla="*/ 3368040 w 3368040"/>
              <a:gd name="connsiteY0" fmla="*/ 7176 h 3358141"/>
              <a:gd name="connsiteX1" fmla="*/ 3360865 w 3368040"/>
              <a:gd name="connsiteY1" fmla="*/ 200915 h 3358141"/>
              <a:gd name="connsiteX2" fmla="*/ 3301098 w 3368040"/>
              <a:gd name="connsiteY2" fmla="*/ 515461 h 3358141"/>
              <a:gd name="connsiteX3" fmla="*/ 2872154 w 3368040"/>
              <a:gd name="connsiteY3" fmla="*/ 729829 h 3358141"/>
              <a:gd name="connsiteX4" fmla="*/ 2754923 w 3368040"/>
              <a:gd name="connsiteY4" fmla="*/ 729829 h 3358141"/>
              <a:gd name="connsiteX5" fmla="*/ 2543095 w 3368040"/>
              <a:gd name="connsiteY5" fmla="*/ 1008690 h 3358141"/>
              <a:gd name="connsiteX6" fmla="*/ 2381915 w 3368040"/>
              <a:gd name="connsiteY6" fmla="*/ 1286374 h 3358141"/>
              <a:gd name="connsiteX7" fmla="*/ 2313274 w 3368040"/>
              <a:gd name="connsiteY7" fmla="*/ 1427928 h 3358141"/>
              <a:gd name="connsiteX8" fmla="*/ 2141067 w 3368040"/>
              <a:gd name="connsiteY8" fmla="*/ 1607316 h 3358141"/>
              <a:gd name="connsiteX9" fmla="*/ 1982367 w 3368040"/>
              <a:gd name="connsiteY9" fmla="*/ 1844917 h 3358141"/>
              <a:gd name="connsiteX10" fmla="*/ 1846881 w 3368040"/>
              <a:gd name="connsiteY10" fmla="*/ 1879985 h 3358141"/>
              <a:gd name="connsiteX11" fmla="*/ 1464817 w 3368040"/>
              <a:gd name="connsiteY11" fmla="*/ 2317692 h 3358141"/>
              <a:gd name="connsiteX12" fmla="*/ 0 w 3368040"/>
              <a:gd name="connsiteY12" fmla="*/ 3358141 h 3358141"/>
              <a:gd name="connsiteX13" fmla="*/ 356852 w 3368040"/>
              <a:gd name="connsiteY13" fmla="*/ 2280968 h 3358141"/>
              <a:gd name="connsiteX14" fmla="*/ 0 w 3368040"/>
              <a:gd name="connsiteY14" fmla="*/ 1423708 h 3358141"/>
              <a:gd name="connsiteX15" fmla="*/ 534865 w 3368040"/>
              <a:gd name="connsiteY15" fmla="*/ 1423708 h 3358141"/>
              <a:gd name="connsiteX16" fmla="*/ 868574 w 3368040"/>
              <a:gd name="connsiteY16" fmla="*/ 1236568 h 3358141"/>
              <a:gd name="connsiteX17" fmla="*/ 1129352 w 3368040"/>
              <a:gd name="connsiteY17" fmla="*/ 1047625 h 3358141"/>
              <a:gd name="connsiteX18" fmla="*/ 1294867 w 3368040"/>
              <a:gd name="connsiteY18" fmla="*/ 923361 h 3358141"/>
              <a:gd name="connsiteX19" fmla="*/ 1495292 w 3368040"/>
              <a:gd name="connsiteY19" fmla="*/ 839536 h 3358141"/>
              <a:gd name="connsiteX20" fmla="*/ 1734014 w 3368040"/>
              <a:gd name="connsiteY20" fmla="*/ 729829 h 3358141"/>
              <a:gd name="connsiteX21" fmla="*/ 2116198 w 3368040"/>
              <a:gd name="connsiteY21" fmla="*/ 486876 h 3358141"/>
              <a:gd name="connsiteX22" fmla="*/ 2509804 w 3368040"/>
              <a:gd name="connsiteY22" fmla="*/ 251566 h 3358141"/>
              <a:gd name="connsiteX23" fmla="*/ 2872154 w 3368040"/>
              <a:gd name="connsiteY23" fmla="*/ 0 h 3358141"/>
              <a:gd name="connsiteX24" fmla="*/ 2829894 w 3368040"/>
              <a:gd name="connsiteY24" fmla="*/ 0 h 3358141"/>
              <a:gd name="connsiteX25" fmla="*/ 3368040 w 3368040"/>
              <a:gd name="connsiteY25" fmla="*/ 7176 h 3358141"/>
              <a:gd name="connsiteX0" fmla="*/ 3368040 w 3368040"/>
              <a:gd name="connsiteY0" fmla="*/ 7176 h 3358141"/>
              <a:gd name="connsiteX1" fmla="*/ 3360865 w 3368040"/>
              <a:gd name="connsiteY1" fmla="*/ 200915 h 3358141"/>
              <a:gd name="connsiteX2" fmla="*/ 3301098 w 3368040"/>
              <a:gd name="connsiteY2" fmla="*/ 515461 h 3358141"/>
              <a:gd name="connsiteX3" fmla="*/ 2872154 w 3368040"/>
              <a:gd name="connsiteY3" fmla="*/ 729829 h 3358141"/>
              <a:gd name="connsiteX4" fmla="*/ 2754923 w 3368040"/>
              <a:gd name="connsiteY4" fmla="*/ 729829 h 3358141"/>
              <a:gd name="connsiteX5" fmla="*/ 2543095 w 3368040"/>
              <a:gd name="connsiteY5" fmla="*/ 1008690 h 3358141"/>
              <a:gd name="connsiteX6" fmla="*/ 2381915 w 3368040"/>
              <a:gd name="connsiteY6" fmla="*/ 1286374 h 3358141"/>
              <a:gd name="connsiteX7" fmla="*/ 2313274 w 3368040"/>
              <a:gd name="connsiteY7" fmla="*/ 1427928 h 3358141"/>
              <a:gd name="connsiteX8" fmla="*/ 2141067 w 3368040"/>
              <a:gd name="connsiteY8" fmla="*/ 1607316 h 3358141"/>
              <a:gd name="connsiteX9" fmla="*/ 1982367 w 3368040"/>
              <a:gd name="connsiteY9" fmla="*/ 1844917 h 3358141"/>
              <a:gd name="connsiteX10" fmla="*/ 1846881 w 3368040"/>
              <a:gd name="connsiteY10" fmla="*/ 1879985 h 3358141"/>
              <a:gd name="connsiteX11" fmla="*/ 1464817 w 3368040"/>
              <a:gd name="connsiteY11" fmla="*/ 2317692 h 3358141"/>
              <a:gd name="connsiteX12" fmla="*/ 0 w 3368040"/>
              <a:gd name="connsiteY12" fmla="*/ 3358141 h 3358141"/>
              <a:gd name="connsiteX13" fmla="*/ 0 w 3368040"/>
              <a:gd name="connsiteY13" fmla="*/ 2280968 h 3358141"/>
              <a:gd name="connsiteX14" fmla="*/ 0 w 3368040"/>
              <a:gd name="connsiteY14" fmla="*/ 1423708 h 3358141"/>
              <a:gd name="connsiteX15" fmla="*/ 534865 w 3368040"/>
              <a:gd name="connsiteY15" fmla="*/ 1423708 h 3358141"/>
              <a:gd name="connsiteX16" fmla="*/ 868574 w 3368040"/>
              <a:gd name="connsiteY16" fmla="*/ 1236568 h 3358141"/>
              <a:gd name="connsiteX17" fmla="*/ 1129352 w 3368040"/>
              <a:gd name="connsiteY17" fmla="*/ 1047625 h 3358141"/>
              <a:gd name="connsiteX18" fmla="*/ 1294867 w 3368040"/>
              <a:gd name="connsiteY18" fmla="*/ 923361 h 3358141"/>
              <a:gd name="connsiteX19" fmla="*/ 1495292 w 3368040"/>
              <a:gd name="connsiteY19" fmla="*/ 839536 h 3358141"/>
              <a:gd name="connsiteX20" fmla="*/ 1734014 w 3368040"/>
              <a:gd name="connsiteY20" fmla="*/ 729829 h 3358141"/>
              <a:gd name="connsiteX21" fmla="*/ 2116198 w 3368040"/>
              <a:gd name="connsiteY21" fmla="*/ 486876 h 3358141"/>
              <a:gd name="connsiteX22" fmla="*/ 2509804 w 3368040"/>
              <a:gd name="connsiteY22" fmla="*/ 251566 h 3358141"/>
              <a:gd name="connsiteX23" fmla="*/ 2872154 w 3368040"/>
              <a:gd name="connsiteY23" fmla="*/ 0 h 3358141"/>
              <a:gd name="connsiteX24" fmla="*/ 2829894 w 3368040"/>
              <a:gd name="connsiteY24" fmla="*/ 0 h 3358141"/>
              <a:gd name="connsiteX25" fmla="*/ 3368040 w 3368040"/>
              <a:gd name="connsiteY25" fmla="*/ 7176 h 3358141"/>
              <a:gd name="connsiteX0" fmla="*/ 3368040 w 3368040"/>
              <a:gd name="connsiteY0" fmla="*/ 7176 h 3358141"/>
              <a:gd name="connsiteX1" fmla="*/ 3360865 w 3368040"/>
              <a:gd name="connsiteY1" fmla="*/ 200915 h 3358141"/>
              <a:gd name="connsiteX2" fmla="*/ 3301098 w 3368040"/>
              <a:gd name="connsiteY2" fmla="*/ 515461 h 3358141"/>
              <a:gd name="connsiteX3" fmla="*/ 2872154 w 3368040"/>
              <a:gd name="connsiteY3" fmla="*/ 729829 h 3358141"/>
              <a:gd name="connsiteX4" fmla="*/ 2754923 w 3368040"/>
              <a:gd name="connsiteY4" fmla="*/ 899125 h 3358141"/>
              <a:gd name="connsiteX5" fmla="*/ 2543095 w 3368040"/>
              <a:gd name="connsiteY5" fmla="*/ 1008690 h 3358141"/>
              <a:gd name="connsiteX6" fmla="*/ 2381915 w 3368040"/>
              <a:gd name="connsiteY6" fmla="*/ 1286374 h 3358141"/>
              <a:gd name="connsiteX7" fmla="*/ 2313274 w 3368040"/>
              <a:gd name="connsiteY7" fmla="*/ 1427928 h 3358141"/>
              <a:gd name="connsiteX8" fmla="*/ 2141067 w 3368040"/>
              <a:gd name="connsiteY8" fmla="*/ 1607316 h 3358141"/>
              <a:gd name="connsiteX9" fmla="*/ 1982367 w 3368040"/>
              <a:gd name="connsiteY9" fmla="*/ 1844917 h 3358141"/>
              <a:gd name="connsiteX10" fmla="*/ 1846881 w 3368040"/>
              <a:gd name="connsiteY10" fmla="*/ 1879985 h 3358141"/>
              <a:gd name="connsiteX11" fmla="*/ 1464817 w 3368040"/>
              <a:gd name="connsiteY11" fmla="*/ 2317692 h 3358141"/>
              <a:gd name="connsiteX12" fmla="*/ 0 w 3368040"/>
              <a:gd name="connsiteY12" fmla="*/ 3358141 h 3358141"/>
              <a:gd name="connsiteX13" fmla="*/ 0 w 3368040"/>
              <a:gd name="connsiteY13" fmla="*/ 2280968 h 3358141"/>
              <a:gd name="connsiteX14" fmla="*/ 0 w 3368040"/>
              <a:gd name="connsiteY14" fmla="*/ 1423708 h 3358141"/>
              <a:gd name="connsiteX15" fmla="*/ 534865 w 3368040"/>
              <a:gd name="connsiteY15" fmla="*/ 1423708 h 3358141"/>
              <a:gd name="connsiteX16" fmla="*/ 868574 w 3368040"/>
              <a:gd name="connsiteY16" fmla="*/ 1236568 h 3358141"/>
              <a:gd name="connsiteX17" fmla="*/ 1129352 w 3368040"/>
              <a:gd name="connsiteY17" fmla="*/ 1047625 h 3358141"/>
              <a:gd name="connsiteX18" fmla="*/ 1294867 w 3368040"/>
              <a:gd name="connsiteY18" fmla="*/ 923361 h 3358141"/>
              <a:gd name="connsiteX19" fmla="*/ 1495292 w 3368040"/>
              <a:gd name="connsiteY19" fmla="*/ 839536 h 3358141"/>
              <a:gd name="connsiteX20" fmla="*/ 1734014 w 3368040"/>
              <a:gd name="connsiteY20" fmla="*/ 729829 h 3358141"/>
              <a:gd name="connsiteX21" fmla="*/ 2116198 w 3368040"/>
              <a:gd name="connsiteY21" fmla="*/ 486876 h 3358141"/>
              <a:gd name="connsiteX22" fmla="*/ 2509804 w 3368040"/>
              <a:gd name="connsiteY22" fmla="*/ 251566 h 3358141"/>
              <a:gd name="connsiteX23" fmla="*/ 2872154 w 3368040"/>
              <a:gd name="connsiteY23" fmla="*/ 0 h 3358141"/>
              <a:gd name="connsiteX24" fmla="*/ 2829894 w 3368040"/>
              <a:gd name="connsiteY24" fmla="*/ 0 h 3358141"/>
              <a:gd name="connsiteX25" fmla="*/ 3368040 w 3368040"/>
              <a:gd name="connsiteY25" fmla="*/ 7176 h 3358141"/>
              <a:gd name="connsiteX0" fmla="*/ 3368040 w 3368040"/>
              <a:gd name="connsiteY0" fmla="*/ 7176 h 3358141"/>
              <a:gd name="connsiteX1" fmla="*/ 3360865 w 3368040"/>
              <a:gd name="connsiteY1" fmla="*/ 200915 h 3358141"/>
              <a:gd name="connsiteX2" fmla="*/ 3301098 w 3368040"/>
              <a:gd name="connsiteY2" fmla="*/ 515461 h 3358141"/>
              <a:gd name="connsiteX3" fmla="*/ 2872154 w 3368040"/>
              <a:gd name="connsiteY3" fmla="*/ 729829 h 3358141"/>
              <a:gd name="connsiteX4" fmla="*/ 2754923 w 3368040"/>
              <a:gd name="connsiteY4" fmla="*/ 899125 h 3358141"/>
              <a:gd name="connsiteX5" fmla="*/ 2543095 w 3368040"/>
              <a:gd name="connsiteY5" fmla="*/ 1008690 h 3358141"/>
              <a:gd name="connsiteX6" fmla="*/ 2381915 w 3368040"/>
              <a:gd name="connsiteY6" fmla="*/ 1286374 h 3358141"/>
              <a:gd name="connsiteX7" fmla="*/ 2313274 w 3368040"/>
              <a:gd name="connsiteY7" fmla="*/ 1427928 h 3358141"/>
              <a:gd name="connsiteX8" fmla="*/ 2141067 w 3368040"/>
              <a:gd name="connsiteY8" fmla="*/ 1607316 h 3358141"/>
              <a:gd name="connsiteX9" fmla="*/ 1982367 w 3368040"/>
              <a:gd name="connsiteY9" fmla="*/ 1844917 h 3358141"/>
              <a:gd name="connsiteX10" fmla="*/ 1846881 w 3368040"/>
              <a:gd name="connsiteY10" fmla="*/ 1879985 h 3358141"/>
              <a:gd name="connsiteX11" fmla="*/ 1464817 w 3368040"/>
              <a:gd name="connsiteY11" fmla="*/ 2317692 h 3358141"/>
              <a:gd name="connsiteX12" fmla="*/ 772658 w 3368040"/>
              <a:gd name="connsiteY12" fmla="*/ 2796131 h 3358141"/>
              <a:gd name="connsiteX13" fmla="*/ 0 w 3368040"/>
              <a:gd name="connsiteY13" fmla="*/ 3358141 h 3358141"/>
              <a:gd name="connsiteX14" fmla="*/ 0 w 3368040"/>
              <a:gd name="connsiteY14" fmla="*/ 2280968 h 3358141"/>
              <a:gd name="connsiteX15" fmla="*/ 0 w 3368040"/>
              <a:gd name="connsiteY15" fmla="*/ 1423708 h 3358141"/>
              <a:gd name="connsiteX16" fmla="*/ 534865 w 3368040"/>
              <a:gd name="connsiteY16" fmla="*/ 1423708 h 3358141"/>
              <a:gd name="connsiteX17" fmla="*/ 868574 w 3368040"/>
              <a:gd name="connsiteY17" fmla="*/ 1236568 h 3358141"/>
              <a:gd name="connsiteX18" fmla="*/ 1129352 w 3368040"/>
              <a:gd name="connsiteY18" fmla="*/ 1047625 h 3358141"/>
              <a:gd name="connsiteX19" fmla="*/ 1294867 w 3368040"/>
              <a:gd name="connsiteY19" fmla="*/ 923361 h 3358141"/>
              <a:gd name="connsiteX20" fmla="*/ 1495292 w 3368040"/>
              <a:gd name="connsiteY20" fmla="*/ 839536 h 3358141"/>
              <a:gd name="connsiteX21" fmla="*/ 1734014 w 3368040"/>
              <a:gd name="connsiteY21" fmla="*/ 729829 h 3358141"/>
              <a:gd name="connsiteX22" fmla="*/ 2116198 w 3368040"/>
              <a:gd name="connsiteY22" fmla="*/ 486876 h 3358141"/>
              <a:gd name="connsiteX23" fmla="*/ 2509804 w 3368040"/>
              <a:gd name="connsiteY23" fmla="*/ 251566 h 3358141"/>
              <a:gd name="connsiteX24" fmla="*/ 2872154 w 3368040"/>
              <a:gd name="connsiteY24" fmla="*/ 0 h 3358141"/>
              <a:gd name="connsiteX25" fmla="*/ 2829894 w 3368040"/>
              <a:gd name="connsiteY25" fmla="*/ 0 h 3358141"/>
              <a:gd name="connsiteX26" fmla="*/ 3368040 w 3368040"/>
              <a:gd name="connsiteY26" fmla="*/ 7176 h 3358141"/>
              <a:gd name="connsiteX0" fmla="*/ 3368040 w 3368040"/>
              <a:gd name="connsiteY0" fmla="*/ 7176 h 3358141"/>
              <a:gd name="connsiteX1" fmla="*/ 3360865 w 3368040"/>
              <a:gd name="connsiteY1" fmla="*/ 200915 h 3358141"/>
              <a:gd name="connsiteX2" fmla="*/ 3301098 w 3368040"/>
              <a:gd name="connsiteY2" fmla="*/ 515461 h 3358141"/>
              <a:gd name="connsiteX3" fmla="*/ 2872154 w 3368040"/>
              <a:gd name="connsiteY3" fmla="*/ 729829 h 3358141"/>
              <a:gd name="connsiteX4" fmla="*/ 2754923 w 3368040"/>
              <a:gd name="connsiteY4" fmla="*/ 899125 h 3358141"/>
              <a:gd name="connsiteX5" fmla="*/ 2543095 w 3368040"/>
              <a:gd name="connsiteY5" fmla="*/ 1008690 h 3358141"/>
              <a:gd name="connsiteX6" fmla="*/ 2381915 w 3368040"/>
              <a:gd name="connsiteY6" fmla="*/ 1286374 h 3358141"/>
              <a:gd name="connsiteX7" fmla="*/ 2313274 w 3368040"/>
              <a:gd name="connsiteY7" fmla="*/ 1427928 h 3358141"/>
              <a:gd name="connsiteX8" fmla="*/ 2141067 w 3368040"/>
              <a:gd name="connsiteY8" fmla="*/ 1607316 h 3358141"/>
              <a:gd name="connsiteX9" fmla="*/ 1982367 w 3368040"/>
              <a:gd name="connsiteY9" fmla="*/ 1844917 h 3358141"/>
              <a:gd name="connsiteX10" fmla="*/ 1846881 w 3368040"/>
              <a:gd name="connsiteY10" fmla="*/ 1879985 h 3358141"/>
              <a:gd name="connsiteX11" fmla="*/ 1464817 w 3368040"/>
              <a:gd name="connsiteY11" fmla="*/ 2317692 h 3358141"/>
              <a:gd name="connsiteX12" fmla="*/ 751343 w 3368040"/>
              <a:gd name="connsiteY12" fmla="*/ 3041250 h 3358141"/>
              <a:gd name="connsiteX13" fmla="*/ 0 w 3368040"/>
              <a:gd name="connsiteY13" fmla="*/ 3358141 h 3358141"/>
              <a:gd name="connsiteX14" fmla="*/ 0 w 3368040"/>
              <a:gd name="connsiteY14" fmla="*/ 2280968 h 3358141"/>
              <a:gd name="connsiteX15" fmla="*/ 0 w 3368040"/>
              <a:gd name="connsiteY15" fmla="*/ 1423708 h 3358141"/>
              <a:gd name="connsiteX16" fmla="*/ 534865 w 3368040"/>
              <a:gd name="connsiteY16" fmla="*/ 1423708 h 3358141"/>
              <a:gd name="connsiteX17" fmla="*/ 868574 w 3368040"/>
              <a:gd name="connsiteY17" fmla="*/ 1236568 h 3358141"/>
              <a:gd name="connsiteX18" fmla="*/ 1129352 w 3368040"/>
              <a:gd name="connsiteY18" fmla="*/ 1047625 h 3358141"/>
              <a:gd name="connsiteX19" fmla="*/ 1294867 w 3368040"/>
              <a:gd name="connsiteY19" fmla="*/ 923361 h 3358141"/>
              <a:gd name="connsiteX20" fmla="*/ 1495292 w 3368040"/>
              <a:gd name="connsiteY20" fmla="*/ 839536 h 3358141"/>
              <a:gd name="connsiteX21" fmla="*/ 1734014 w 3368040"/>
              <a:gd name="connsiteY21" fmla="*/ 729829 h 3358141"/>
              <a:gd name="connsiteX22" fmla="*/ 2116198 w 3368040"/>
              <a:gd name="connsiteY22" fmla="*/ 486876 h 3358141"/>
              <a:gd name="connsiteX23" fmla="*/ 2509804 w 3368040"/>
              <a:gd name="connsiteY23" fmla="*/ 251566 h 3358141"/>
              <a:gd name="connsiteX24" fmla="*/ 2872154 w 3368040"/>
              <a:gd name="connsiteY24" fmla="*/ 0 h 3358141"/>
              <a:gd name="connsiteX25" fmla="*/ 2829894 w 3368040"/>
              <a:gd name="connsiteY25" fmla="*/ 0 h 3358141"/>
              <a:gd name="connsiteX26" fmla="*/ 3368040 w 3368040"/>
              <a:gd name="connsiteY26" fmla="*/ 7176 h 335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368040" h="3358141">
                <a:moveTo>
                  <a:pt x="3368040" y="7176"/>
                </a:moveTo>
                <a:lnTo>
                  <a:pt x="3360865" y="200915"/>
                </a:lnTo>
                <a:lnTo>
                  <a:pt x="3301098" y="515461"/>
                </a:lnTo>
                <a:cubicBezTo>
                  <a:pt x="3158117" y="586917"/>
                  <a:pt x="3153681" y="561235"/>
                  <a:pt x="2872154" y="729829"/>
                </a:cubicBezTo>
                <a:lnTo>
                  <a:pt x="2754923" y="899125"/>
                </a:lnTo>
                <a:lnTo>
                  <a:pt x="2543095" y="1008690"/>
                </a:lnTo>
                <a:lnTo>
                  <a:pt x="2381915" y="1286374"/>
                </a:lnTo>
                <a:lnTo>
                  <a:pt x="2313274" y="1427928"/>
                </a:lnTo>
                <a:lnTo>
                  <a:pt x="2141067" y="1607316"/>
                </a:lnTo>
                <a:lnTo>
                  <a:pt x="1982367" y="1844917"/>
                </a:lnTo>
                <a:lnTo>
                  <a:pt x="1846881" y="1879985"/>
                </a:lnTo>
                <a:lnTo>
                  <a:pt x="1464817" y="2317692"/>
                </a:lnTo>
                <a:lnTo>
                  <a:pt x="751343" y="3041250"/>
                </a:lnTo>
                <a:lnTo>
                  <a:pt x="0" y="3358141"/>
                </a:lnTo>
                <a:lnTo>
                  <a:pt x="0" y="2280968"/>
                </a:lnTo>
                <a:lnTo>
                  <a:pt x="0" y="1423708"/>
                </a:lnTo>
                <a:lnTo>
                  <a:pt x="534865" y="1423708"/>
                </a:lnTo>
                <a:lnTo>
                  <a:pt x="868574" y="1236568"/>
                </a:lnTo>
                <a:lnTo>
                  <a:pt x="1129352" y="1047625"/>
                </a:lnTo>
                <a:lnTo>
                  <a:pt x="1294867" y="923361"/>
                </a:lnTo>
                <a:lnTo>
                  <a:pt x="1495292" y="839536"/>
                </a:lnTo>
                <a:lnTo>
                  <a:pt x="1734014" y="729829"/>
                </a:lnTo>
                <a:lnTo>
                  <a:pt x="2116198" y="486876"/>
                </a:lnTo>
                <a:lnTo>
                  <a:pt x="2509804" y="251566"/>
                </a:lnTo>
                <a:lnTo>
                  <a:pt x="2872154" y="0"/>
                </a:lnTo>
                <a:lnTo>
                  <a:pt x="2829894" y="0"/>
                </a:lnTo>
                <a:lnTo>
                  <a:pt x="3368040" y="7176"/>
                </a:lnTo>
                <a:close/>
              </a:path>
            </a:pathLst>
          </a:custGeom>
          <a:solidFill>
            <a:srgbClr val="0000FF">
              <a:alpha val="30000"/>
            </a:srgbClr>
          </a:solidFill>
          <a:ln>
            <a:solidFill>
              <a:srgbClr val="3366FF">
                <a:alpha val="5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8" name="Picture 4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 descr="Juice_dr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3399"/>
                </a:solidFill>
                <a:latin typeface="Arial Black" charset="0"/>
                <a:cs typeface="Arial Black" charset="0"/>
              </a:rPr>
              <a:t>Improved RAP </a:t>
            </a:r>
            <a:r>
              <a:rPr lang="en-US" sz="3200" b="1" dirty="0" err="1" smtClean="0">
                <a:solidFill>
                  <a:srgbClr val="003399"/>
                </a:solidFill>
                <a:latin typeface="Arial Black" charset="0"/>
                <a:cs typeface="Arial Black" charset="0"/>
              </a:rPr>
              <a:t>Precip</a:t>
            </a:r>
            <a:r>
              <a:rPr lang="en-US" sz="3200" b="1" dirty="0" smtClean="0">
                <a:solidFill>
                  <a:srgbClr val="003399"/>
                </a:solidFill>
                <a:latin typeface="Arial Black" charset="0"/>
                <a:cs typeface="Arial Black" charset="0"/>
              </a:rPr>
              <a:t> Type</a:t>
            </a:r>
            <a:endParaRPr lang="en-US" sz="3200" b="1" dirty="0">
              <a:solidFill>
                <a:srgbClr val="003399"/>
              </a:solidFill>
              <a:latin typeface="Arial Black" charset="0"/>
              <a:cs typeface="Arial Black" charset="0"/>
            </a:endParaRPr>
          </a:p>
        </p:txBody>
      </p:sp>
      <p:sp>
        <p:nvSpPr>
          <p:cNvPr id="32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74118" y="5004008"/>
            <a:ext cx="210195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RAP resolves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narrow IP band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(improved 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diagnostic)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7352057" y="2352979"/>
            <a:ext cx="581881" cy="1269148"/>
          </a:xfrm>
          <a:prstGeom prst="ellipse">
            <a:avLst/>
          </a:prstGeom>
          <a:noFill/>
          <a:ln w="63500">
            <a:solidFill>
              <a:srgbClr val="CC00CC"/>
            </a:solidFill>
          </a:ln>
          <a:scene3d>
            <a:camera prst="orthographicFront">
              <a:rot lat="0" lon="0" rev="194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06332" y="5004008"/>
            <a:ext cx="2377575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RAPX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18 hr </a:t>
            </a:r>
            <a:r>
              <a:rPr lang="en-US" b="1" dirty="0" err="1" smtClean="0">
                <a:solidFill>
                  <a:prstClr val="black"/>
                </a:solidFill>
                <a:latin typeface="Arial"/>
                <a:cs typeface="Arial"/>
              </a:rPr>
              <a:t>Fcst</a:t>
            </a:r>
            <a:endParaRPr lang="en-US" b="1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16 UTC 26 Nov 2014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19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5" name="Picture 5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6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7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202758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2-4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2013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202759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202760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4400" y="6457950"/>
            <a:ext cx="533400" cy="400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4C4DE51-35AC-EA4D-964C-952F2D9D3173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18</a:t>
            </a:fld>
            <a:endParaRPr lang="en-US" sz="1600" b="1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84138" y="1048871"/>
            <a:ext cx="9067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prstClr val="black"/>
              </a:buClr>
            </a:pPr>
            <a:r>
              <a:rPr lang="en-US" sz="2800" b="1" dirty="0" smtClean="0">
                <a:solidFill>
                  <a:srgbClr val="0000FF"/>
                </a:solidFill>
                <a:latin typeface="Arial Black" pitchFamily="34" charset="0"/>
                <a:ea typeface="MS PGothic" charset="0"/>
                <a:cs typeface="Arial" pitchFamily="34" charset="0"/>
              </a:rPr>
              <a:t>Winds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ea typeface="MS PGothic" charset="0"/>
                <a:cs typeface="Arial" pitchFamily="34" charset="0"/>
              </a:rPr>
              <a:t> -- </a:t>
            </a:r>
            <a:r>
              <a:rPr lang="en-US" sz="2800" b="1" dirty="0" smtClean="0">
                <a:solidFill>
                  <a:srgbClr val="0000FF"/>
                </a:solidFill>
                <a:ea typeface="MS PGothic" charset="0"/>
              </a:rPr>
              <a:t>C</a:t>
            </a:r>
            <a:r>
              <a:rPr lang="en-US" sz="2800" b="1" dirty="0" smtClean="0">
                <a:solidFill>
                  <a:srgbClr val="0000FF"/>
                </a:solidFill>
              </a:rPr>
              <a:t>onsistent RAPv3 improvement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</a:rPr>
              <a:t>for      both upper-air and surface, for all seasons</a:t>
            </a:r>
          </a:p>
          <a:p>
            <a:pPr>
              <a:spcBef>
                <a:spcPct val="20000"/>
              </a:spcBef>
              <a:buClr>
                <a:prstClr val="black"/>
              </a:buClr>
            </a:pPr>
            <a:endParaRPr lang="en-US" sz="1000" dirty="0" smtClean="0"/>
          </a:p>
          <a:p>
            <a:pPr marL="0" indent="0" eaLnBrk="1" hangingPunct="1">
              <a:spcBef>
                <a:spcPct val="20000"/>
              </a:spcBef>
              <a:buClr>
                <a:prstClr val="black"/>
              </a:buClr>
            </a:pPr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  <a:ea typeface="MS PGothic" charset="0"/>
                <a:cs typeface="Arial" pitchFamily="34" charset="0"/>
              </a:rPr>
              <a:t>Temperature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ea typeface="MS PGothic" charset="0"/>
                <a:cs typeface="Arial" pitchFamily="34" charset="0"/>
              </a:rPr>
              <a:t> – Reduced low-level warm bias for 	warm season afternoon / evening.  </a:t>
            </a:r>
            <a:r>
              <a:rPr lang="en-US" sz="2800" b="1" dirty="0" smtClean="0">
                <a:solidFill>
                  <a:srgbClr val="FF0000"/>
                </a:solidFill>
                <a:ea typeface="MS PGothic" charset="0"/>
              </a:rPr>
              <a:t>Improved</a:t>
            </a:r>
            <a:r>
              <a:rPr lang="en-US" sz="2800" b="1" dirty="0" smtClean="0">
                <a:solidFill>
                  <a:srgbClr val="FF0000"/>
                </a:solidFill>
              </a:rPr>
              <a:t> 	upper-level temperature forecasts</a:t>
            </a:r>
            <a:endParaRPr lang="en-US" sz="2800" b="1" dirty="0" smtClean="0">
              <a:solidFill>
                <a:srgbClr val="009900"/>
              </a:solidFill>
              <a:latin typeface="Arial Black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20000"/>
              </a:spcBef>
              <a:buClr>
                <a:prstClr val="black"/>
              </a:buClr>
            </a:pPr>
            <a:endParaRPr lang="en-US" sz="1000" b="1" dirty="0" smtClean="0">
              <a:solidFill>
                <a:srgbClr val="009900"/>
              </a:solidFill>
              <a:latin typeface="Arial Black" pitchFamily="34" charset="0"/>
              <a:ea typeface="MS PGothic" charset="0"/>
              <a:cs typeface="Arial" pitchFamily="34" charset="0"/>
            </a:endParaRPr>
          </a:p>
          <a:p>
            <a:pPr marL="0" indent="0" eaLnBrk="1" hangingPunct="1">
              <a:spcBef>
                <a:spcPct val="20000"/>
              </a:spcBef>
              <a:buClr>
                <a:prstClr val="black"/>
              </a:buClr>
            </a:pPr>
            <a:r>
              <a:rPr lang="en-US" sz="2800" b="1" dirty="0" smtClean="0">
                <a:solidFill>
                  <a:srgbClr val="009900"/>
                </a:solidFill>
                <a:latin typeface="Arial Black" pitchFamily="34" charset="0"/>
                <a:ea typeface="MS PGothic" charset="0"/>
                <a:cs typeface="Arial" pitchFamily="34" charset="0"/>
              </a:rPr>
              <a:t>Moisture</a:t>
            </a:r>
            <a:r>
              <a:rPr lang="en-US" sz="2800" b="1" dirty="0" smtClean="0">
                <a:solidFill>
                  <a:srgbClr val="009900"/>
                </a:solidFill>
                <a:latin typeface="Arial" pitchFamily="34" charset="0"/>
                <a:ea typeface="MS PGothic" charset="0"/>
                <a:cs typeface="Arial" pitchFamily="34" charset="0"/>
              </a:rPr>
              <a:t> – Reduced low-level dry bias for warm 	season afternoon / evening.  Improved upper-	level relative humidity forecast</a:t>
            </a:r>
            <a:endParaRPr lang="en-US" sz="2800" dirty="0" smtClean="0">
              <a:solidFill>
                <a:srgbClr val="009900"/>
              </a:solidFill>
              <a:latin typeface="Arial" pitchFamily="34" charset="0"/>
              <a:ea typeface="MS PGothic" charset="0"/>
              <a:cs typeface="Arial" pitchFamily="34" charset="0"/>
            </a:endParaRPr>
          </a:p>
          <a:p>
            <a:pPr marL="0" indent="0" eaLnBrk="1" hangingPunct="1">
              <a:spcBef>
                <a:spcPct val="20000"/>
              </a:spcBef>
              <a:buClr>
                <a:prstClr val="black"/>
              </a:buClr>
            </a:pPr>
            <a:endParaRPr lang="en-US" sz="400" b="1" dirty="0" smtClean="0">
              <a:solidFill>
                <a:srgbClr val="FF0000"/>
              </a:solidFill>
            </a:endParaRPr>
          </a:p>
          <a:p>
            <a:pPr marL="0" lvl="0" indent="0" eaLnBrk="1" hangingPunct="1">
              <a:spcBef>
                <a:spcPct val="20000"/>
              </a:spcBef>
              <a:buClr>
                <a:prstClr val="black"/>
              </a:buClr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MS PGothic" charset="0"/>
                <a:cs typeface="Arial" pitchFamily="34" charset="0"/>
              </a:rPr>
              <a:t>Precipitation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MS PGothic" charset="0"/>
                <a:cs typeface="Arial" pitchFamily="34" charset="0"/>
              </a:rPr>
              <a:t>– Slight improvement, reduced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low thresh high bias / increased high thresh low bias </a:t>
            </a:r>
            <a:endParaRPr lang="en-US" sz="2800" b="1" dirty="0" smtClean="0">
              <a:solidFill>
                <a:schemeClr val="accent6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276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latin typeface="Arial Black" charset="0"/>
                <a:ea typeface="MS PGothic" charset="0"/>
                <a:cs typeface="Arial Black" charset="0"/>
              </a:rPr>
              <a:t>Summary: </a:t>
            </a:r>
            <a:r>
              <a:rPr lang="en-US" sz="3600" b="1" dirty="0" smtClean="0">
                <a:solidFill>
                  <a:srgbClr val="0000FF"/>
                </a:solidFill>
                <a:latin typeface="Arial Black" charset="0"/>
                <a:ea typeface="MS PGothic" charset="0"/>
                <a:cs typeface="Arial Black" charset="0"/>
              </a:rPr>
              <a:t>RAPv3</a:t>
            </a:r>
            <a:r>
              <a:rPr lang="en-US" sz="3600" b="1" dirty="0" smtClean="0">
                <a:latin typeface="Arial Black" charset="0"/>
                <a:ea typeface="MS PGothic" charset="0"/>
                <a:cs typeface="Arial Black" charset="0"/>
              </a:rPr>
              <a:t> vs. </a:t>
            </a:r>
            <a:r>
              <a:rPr lang="en-US" sz="3600" b="1" dirty="0" smtClean="0">
                <a:solidFill>
                  <a:srgbClr val="FF0000"/>
                </a:solidFill>
                <a:latin typeface="Arial Black" charset="0"/>
                <a:ea typeface="MS PGothic" charset="0"/>
                <a:cs typeface="Arial Black" charset="0"/>
              </a:rPr>
              <a:t>RAPv2</a:t>
            </a:r>
            <a:endParaRPr lang="en-US" sz="3600" b="1" dirty="0">
              <a:solidFill>
                <a:srgbClr val="FF0000"/>
              </a:solidFill>
              <a:latin typeface="Arial Black" charset="0"/>
              <a:ea typeface="MS PGothic" charset="0"/>
              <a:cs typeface="Arial Black" charset="0"/>
            </a:endParaRPr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03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50" descr="DomainsRAPandHRR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t="4074" r="6247" b="4074"/>
          <a:stretch>
            <a:fillRect/>
          </a:stretch>
        </p:blipFill>
        <p:spPr bwMode="auto">
          <a:xfrm>
            <a:off x="3379787" y="1360224"/>
            <a:ext cx="5764213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133350" y="1307633"/>
            <a:ext cx="2438400" cy="7080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 Black" charset="0"/>
              </a:rPr>
              <a:t>13km Rapid Refresh (RAP)</a:t>
            </a:r>
            <a:endParaRPr lang="en-US" sz="2000" b="1" dirty="0">
              <a:solidFill>
                <a:srgbClr val="FFFFFF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355850" y="1690710"/>
            <a:ext cx="1911350" cy="1060450"/>
          </a:xfrm>
          <a:prstGeom prst="straightConnector1">
            <a:avLst/>
          </a:prstGeom>
          <a:ln w="88900">
            <a:solidFill>
              <a:srgbClr val="0000FF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73025" y="3516329"/>
            <a:ext cx="3390900" cy="7080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 Black" charset="0"/>
                <a:cs typeface="Tahoma" charset="0"/>
              </a:rPr>
              <a:t>3km High Resolution Rapid Refresh (HRRR)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379787" y="3951024"/>
            <a:ext cx="1757363" cy="387350"/>
          </a:xfrm>
          <a:prstGeom prst="straightConnector1">
            <a:avLst/>
          </a:prstGeom>
          <a:ln w="88900">
            <a:solidFill>
              <a:srgbClr val="00B05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9525" y="2048378"/>
            <a:ext cx="3514725" cy="142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SzPct val="130000"/>
            </a:pPr>
            <a:r>
              <a:rPr lang="en-US" b="1" dirty="0">
                <a:solidFill>
                  <a:srgbClr val="FF0066"/>
                </a:solidFill>
                <a:latin typeface="Arial Black" charset="0"/>
              </a:rPr>
              <a:t>Version 2</a:t>
            </a:r>
            <a:r>
              <a:rPr lang="en-US" sz="2000" b="1" dirty="0">
                <a:solidFill>
                  <a:srgbClr val="FF0066"/>
                </a:solidFill>
                <a:latin typeface="Arial Black" charset="0"/>
              </a:rPr>
              <a:t> -- NCEP implement 25 Feb 2014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130000"/>
            </a:pPr>
            <a:endParaRPr lang="en-US" sz="300" b="1" dirty="0">
              <a:solidFill>
                <a:srgbClr val="0000FF"/>
              </a:solidFill>
              <a:latin typeface="Arial Black" charset="0"/>
            </a:endParaRPr>
          </a:p>
          <a:p>
            <a:pPr eaLnBrk="1" fontAlgn="auto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SzPct val="130000"/>
            </a:pPr>
            <a:r>
              <a:rPr lang="en-US" sz="2000" b="1" dirty="0">
                <a:solidFill>
                  <a:srgbClr val="0000FF"/>
                </a:solidFill>
                <a:latin typeface="Arial Black" charset="0"/>
              </a:rPr>
              <a:t>Version 3 </a:t>
            </a:r>
            <a:r>
              <a:rPr lang="en-US" sz="1800" b="1" dirty="0">
                <a:solidFill>
                  <a:srgbClr val="0000FF"/>
                </a:solidFill>
                <a:latin typeface="Arial Black" charset="0"/>
              </a:rPr>
              <a:t>– </a:t>
            </a:r>
            <a:r>
              <a:rPr lang="en-US" sz="1800" b="1" dirty="0" smtClean="0">
                <a:solidFill>
                  <a:srgbClr val="0000FF"/>
                </a:solidFill>
                <a:latin typeface="Arial Black" charset="0"/>
              </a:rPr>
              <a:t>GSD</a:t>
            </a:r>
          </a:p>
          <a:p>
            <a:pPr eaLnBrk="1" fontAlgn="auto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SzPct val="130000"/>
            </a:pPr>
            <a:r>
              <a:rPr lang="en-US" sz="1800" b="1" dirty="0" smtClean="0">
                <a:solidFill>
                  <a:srgbClr val="0000FF"/>
                </a:solidFill>
                <a:latin typeface="Arial Black" charset="0"/>
              </a:rPr>
              <a:t>Planned NCEP -- 2015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900487" y="1938074"/>
            <a:ext cx="336550" cy="22383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 rot="1699994">
            <a:off x="4570412" y="3458899"/>
            <a:ext cx="473075" cy="346075"/>
          </a:xfrm>
          <a:prstGeom prst="roundRect">
            <a:avLst>
              <a:gd name="adj" fmla="val 431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86250" y="2554024"/>
            <a:ext cx="1119187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Arial Black" pitchFamily="34" charset="0"/>
              </a:rPr>
              <a:t>RAP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308600" y="4158986"/>
            <a:ext cx="1320800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8000"/>
                </a:solidFill>
                <a:latin typeface="Arial Black" pitchFamily="34" charset="0"/>
              </a:rPr>
              <a:t>HRRR</a:t>
            </a:r>
          </a:p>
        </p:txBody>
      </p: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9525" y="4276764"/>
            <a:ext cx="3800475" cy="146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SzPct val="130000"/>
            </a:pPr>
            <a:r>
              <a:rPr lang="en-US" b="1" dirty="0">
                <a:solidFill>
                  <a:srgbClr val="FF0066"/>
                </a:solidFill>
                <a:latin typeface="Arial Black" charset="0"/>
              </a:rPr>
              <a:t>Initial</a:t>
            </a:r>
            <a:r>
              <a:rPr lang="en-US" sz="2000" b="1" dirty="0">
                <a:solidFill>
                  <a:srgbClr val="FF0066"/>
                </a:solidFill>
                <a:latin typeface="Arial Black" charset="0"/>
              </a:rPr>
              <a:t> – </a:t>
            </a:r>
            <a:r>
              <a:rPr lang="en-US" sz="2000" b="1" dirty="0" smtClean="0">
                <a:solidFill>
                  <a:srgbClr val="FF0066"/>
                </a:solidFill>
                <a:latin typeface="Arial Black" charset="0"/>
              </a:rPr>
              <a:t>NCEP  implement 30 Sept </a:t>
            </a:r>
            <a:r>
              <a:rPr lang="en-US" sz="2000" b="1" dirty="0">
                <a:solidFill>
                  <a:srgbClr val="FF0066"/>
                </a:solidFill>
                <a:latin typeface="Arial Black" charset="0"/>
              </a:rPr>
              <a:t>2014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130000"/>
            </a:pPr>
            <a:endParaRPr lang="en-US" sz="300" b="1" dirty="0">
              <a:solidFill>
                <a:srgbClr val="0000FF"/>
              </a:solidFill>
              <a:latin typeface="Arial Black" charset="0"/>
            </a:endParaRPr>
          </a:p>
          <a:p>
            <a:pPr eaLnBrk="1" fontAlgn="auto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SzPct val="130000"/>
            </a:pPr>
            <a:r>
              <a:rPr lang="en-US" sz="2000" b="1" dirty="0">
                <a:solidFill>
                  <a:srgbClr val="0000FF"/>
                </a:solidFill>
                <a:latin typeface="Arial Black" charset="0"/>
              </a:rPr>
              <a:t>Version 2 </a:t>
            </a:r>
            <a:r>
              <a:rPr lang="en-US" sz="1800" b="1" dirty="0">
                <a:solidFill>
                  <a:srgbClr val="0000FF"/>
                </a:solidFill>
                <a:latin typeface="Arial Black" charset="0"/>
              </a:rPr>
              <a:t>– </a:t>
            </a:r>
            <a:r>
              <a:rPr lang="en-US" sz="1800" b="1" dirty="0" smtClean="0">
                <a:solidFill>
                  <a:srgbClr val="0000FF"/>
                </a:solidFill>
                <a:latin typeface="Arial Black" charset="0"/>
              </a:rPr>
              <a:t>GSD </a:t>
            </a:r>
          </a:p>
          <a:p>
            <a:pPr eaLnBrk="1" fontAlgn="auto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SzPct val="130000"/>
            </a:pPr>
            <a:r>
              <a:rPr lang="en-US" sz="1800" b="1" dirty="0" smtClean="0">
                <a:solidFill>
                  <a:srgbClr val="0000FF"/>
                </a:solidFill>
                <a:latin typeface="Arial Black" charset="0"/>
              </a:rPr>
              <a:t>Planned NCEP --2015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97489" y="5689240"/>
            <a:ext cx="6905767" cy="615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Arial Black" pitchFamily="34" charset="0"/>
              </a:rPr>
              <a:t>GSD </a:t>
            </a:r>
            <a:r>
              <a:rPr lang="en-US" dirty="0" smtClean="0">
                <a:solidFill>
                  <a:srgbClr val="008000"/>
                </a:solidFill>
                <a:latin typeface="Arial Black" pitchFamily="34" charset="0"/>
                <a:sym typeface="Wingdings" pitchFamily="2" charset="2"/>
              </a:rPr>
              <a:t></a:t>
            </a:r>
            <a:r>
              <a:rPr lang="en-US" dirty="0" smtClean="0">
                <a:solidFill>
                  <a:srgbClr val="008000"/>
                </a:solidFill>
                <a:latin typeface="Arial Black" pitchFamily="34" charset="0"/>
              </a:rPr>
              <a:t>NCEP HRRR: </a:t>
            </a:r>
            <a:r>
              <a:rPr lang="en-US" sz="1600" dirty="0" smtClean="0">
                <a:solidFill>
                  <a:srgbClr val="008000"/>
                </a:solidFill>
                <a:latin typeface="Arial Black" pitchFamily="34" charset="0"/>
              </a:rPr>
              <a:t>  </a:t>
            </a:r>
            <a:r>
              <a:rPr lang="en-US" sz="1600" dirty="0" smtClean="0">
                <a:solidFill>
                  <a:srgbClr val="FF0066"/>
                </a:solidFill>
                <a:latin typeface="Arial Black" pitchFamily="34" charset="0"/>
              </a:rPr>
              <a:t>MORE RELIABLE  (now 99+%)</a:t>
            </a:r>
          </a:p>
          <a:p>
            <a:r>
              <a:rPr lang="en-US" sz="1600" dirty="0" smtClean="0">
                <a:solidFill>
                  <a:srgbClr val="FF0066"/>
                </a:solidFill>
                <a:latin typeface="Arial Black" pitchFamily="34" charset="0"/>
              </a:rPr>
              <a:t>AVAILABLE SOONER  (1h fcst by +50 min, 15h fcst by +1:30 </a:t>
            </a:r>
          </a:p>
        </p:txBody>
      </p:sp>
      <p:pic>
        <p:nvPicPr>
          <p:cNvPr id="48" name="Picture 4" descr="Juice_dro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 descr="Juice_drop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3"/>
            <a:ext cx="1220720" cy="113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Line 6"/>
          <p:cNvSpPr>
            <a:spLocks noChangeShapeType="1"/>
          </p:cNvSpPr>
          <p:nvPr/>
        </p:nvSpPr>
        <p:spPr bwMode="auto">
          <a:xfrm>
            <a:off x="0" y="1145272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685800" y="0"/>
            <a:ext cx="8458200" cy="1138238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0000FF"/>
                </a:solidFill>
                <a:latin typeface="Arial Black" pitchFamily="34" charset="0"/>
                <a:ea typeface="ＭＳ Ｐゴシック" pitchFamily="1" charset="-128"/>
              </a:rPr>
              <a:t>Rapid Refresh </a:t>
            </a:r>
            <a:r>
              <a:rPr lang="en-US" sz="3600" b="1" kern="0" dirty="0">
                <a:solidFill>
                  <a:prstClr val="black"/>
                </a:solidFill>
                <a:latin typeface="Calibri"/>
                <a:ea typeface="ＭＳ Ｐゴシック" pitchFamily="1" charset="-128"/>
              </a:rPr>
              <a:t>and</a:t>
            </a:r>
            <a:r>
              <a:rPr lang="en-US" sz="3600" b="1" kern="0" dirty="0">
                <a:solidFill>
                  <a:srgbClr val="000099"/>
                </a:solidFill>
                <a:latin typeface="Calibri"/>
                <a:ea typeface="ＭＳ Ｐゴシック" pitchFamily="1" charset="-128"/>
              </a:rPr>
              <a:t> </a:t>
            </a:r>
            <a:r>
              <a:rPr lang="en-US" sz="3600" b="1" kern="0" dirty="0">
                <a:solidFill>
                  <a:srgbClr val="009900"/>
                </a:solidFill>
                <a:latin typeface="Arial Black" pitchFamily="34" charset="0"/>
                <a:ea typeface="ＭＳ Ｐゴシック" pitchFamily="1" charset="-128"/>
              </a:rPr>
              <a:t>HRRR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latin typeface="Arial Black" pitchFamily="34" charset="0"/>
                <a:ea typeface="ＭＳ Ｐゴシック" pitchFamily="1" charset="-128"/>
              </a:rPr>
              <a:t>NOAA hourly updated models</a:t>
            </a:r>
          </a:p>
        </p:txBody>
      </p:sp>
      <p:pic>
        <p:nvPicPr>
          <p:cNvPr id="25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27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30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52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19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33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7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8" name="Picture 5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14081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ine 6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85800" y="0"/>
            <a:ext cx="8458200" cy="1138238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kern="0" dirty="0">
                <a:solidFill>
                  <a:srgbClr val="0000FF"/>
                </a:solidFill>
                <a:latin typeface="Arial Black" pitchFamily="34" charset="0"/>
                <a:ea typeface="ＭＳ Ｐゴシック" pitchFamily="1" charset="-128"/>
              </a:rPr>
              <a:t>Rapid Refresh </a:t>
            </a:r>
            <a:r>
              <a:rPr lang="en-US" sz="3600" b="1" kern="0" dirty="0">
                <a:solidFill>
                  <a:prstClr val="black"/>
                </a:solidFill>
                <a:ea typeface="ＭＳ Ｐゴシック" pitchFamily="1" charset="-128"/>
              </a:rPr>
              <a:t>and</a:t>
            </a:r>
            <a:r>
              <a:rPr lang="en-US" sz="3600" b="1" kern="0" dirty="0">
                <a:solidFill>
                  <a:srgbClr val="000099"/>
                </a:solidFill>
                <a:ea typeface="ＭＳ Ｐゴシック" pitchFamily="1" charset="-128"/>
              </a:rPr>
              <a:t> </a:t>
            </a:r>
            <a:r>
              <a:rPr lang="en-US" sz="3600" b="1" kern="0" dirty="0">
                <a:solidFill>
                  <a:srgbClr val="009900"/>
                </a:solidFill>
                <a:latin typeface="Arial Black" pitchFamily="34" charset="0"/>
                <a:ea typeface="ＭＳ Ｐゴシック" pitchFamily="1" charset="-128"/>
              </a:rPr>
              <a:t>HRRR</a:t>
            </a:r>
          </a:p>
          <a:p>
            <a:pPr algn="ctr" eaLnBrk="0" hangingPunct="0">
              <a:defRPr/>
            </a:pPr>
            <a:r>
              <a:rPr lang="en-US" sz="3200" b="1" kern="0" dirty="0">
                <a:solidFill>
                  <a:prstClr val="black"/>
                </a:solidFill>
                <a:latin typeface="Arial Black" pitchFamily="34" charset="0"/>
                <a:ea typeface="ＭＳ Ｐゴシック" pitchFamily="1" charset="-128"/>
              </a:rPr>
              <a:t>NOAA hourly updated models</a:t>
            </a:r>
          </a:p>
        </p:txBody>
      </p:sp>
      <p:pic>
        <p:nvPicPr>
          <p:cNvPr id="43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45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48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52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2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9" name="Picture 50" descr="DomainsRAPandHRR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t="4074" r="6247" b="4074"/>
          <a:stretch>
            <a:fillRect/>
          </a:stretch>
        </p:blipFill>
        <p:spPr bwMode="auto">
          <a:xfrm>
            <a:off x="3277065" y="1629324"/>
            <a:ext cx="5763616" cy="463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133812" y="1477762"/>
            <a:ext cx="2438400" cy="1016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FFFF"/>
                </a:solidFill>
                <a:latin typeface="Arial Black" pitchFamily="34" charset="0"/>
              </a:rPr>
              <a:t>13km Rapid Refresh (RAP) </a:t>
            </a:r>
            <a:r>
              <a:rPr lang="en-US" sz="2000" b="1" dirty="0">
                <a:solidFill>
                  <a:srgbClr val="FFFFFF"/>
                </a:solidFill>
              </a:rPr>
              <a:t>(mesoscale)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537839" y="2037713"/>
            <a:ext cx="1259635" cy="785476"/>
          </a:xfrm>
          <a:prstGeom prst="straightConnector1">
            <a:avLst/>
          </a:prstGeom>
          <a:ln w="88900">
            <a:solidFill>
              <a:srgbClr val="0000FF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120560" y="3823189"/>
            <a:ext cx="2736388" cy="1323439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prstClr val="black"/>
                </a:solidFill>
                <a:latin typeface="Arial Black" pitchFamily="34" charset="0"/>
                <a:cs typeface="Tahoma" charset="0"/>
              </a:rPr>
              <a:t>3km </a:t>
            </a:r>
            <a:r>
              <a:rPr lang="en-US" sz="2000" b="1" dirty="0" smtClean="0">
                <a:solidFill>
                  <a:prstClr val="black"/>
                </a:solidFill>
                <a:latin typeface="Arial Black" pitchFamily="34" charset="0"/>
                <a:cs typeface="Tahoma" charset="0"/>
              </a:rPr>
              <a:t>High Resolution Rapid Refresh (HRRR) 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(storm-scale)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2572212" y="4165967"/>
            <a:ext cx="2282059" cy="445790"/>
          </a:xfrm>
          <a:prstGeom prst="straightConnector1">
            <a:avLst/>
          </a:prstGeom>
          <a:ln w="88900">
            <a:solidFill>
              <a:srgbClr val="00B05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3797474" y="2207085"/>
            <a:ext cx="336115" cy="2229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 rot="1699994">
            <a:off x="4467732" y="3727630"/>
            <a:ext cx="473347" cy="346783"/>
          </a:xfrm>
          <a:prstGeom prst="roundRect">
            <a:avLst>
              <a:gd name="adj" fmla="val 431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83693" y="2823189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 Black" pitchFamily="34" charset="0"/>
              </a:rPr>
              <a:t>RAP</a:t>
            </a:r>
            <a:endParaRPr lang="en-US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05383" y="4427425"/>
            <a:ext cx="132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Arial Black" pitchFamily="34" charset="0"/>
              </a:rPr>
              <a:t>HRRR</a:t>
            </a:r>
            <a:endParaRPr lang="en-US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60325" y="2518830"/>
            <a:ext cx="3514725" cy="117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900"/>
              </a:lnSpc>
              <a:buSzPct val="130000"/>
            </a:pPr>
            <a:r>
              <a:rPr lang="en-US" sz="2000" b="1" dirty="0">
                <a:solidFill>
                  <a:srgbClr val="0000FF"/>
                </a:solidFill>
                <a:latin typeface="Arial Black" charset="0"/>
              </a:rPr>
              <a:t>Version 2</a:t>
            </a:r>
            <a:r>
              <a:rPr lang="en-US" sz="1800" b="1" dirty="0">
                <a:solidFill>
                  <a:srgbClr val="0000FF"/>
                </a:solidFill>
                <a:latin typeface="Arial Black" charset="0"/>
              </a:rPr>
              <a:t> -- NCEP implement 25 Feb </a:t>
            </a:r>
            <a:r>
              <a:rPr lang="en-US" sz="1800" b="1" dirty="0" smtClean="0">
                <a:solidFill>
                  <a:srgbClr val="0000FF"/>
                </a:solidFill>
                <a:latin typeface="Arial Black" charset="0"/>
              </a:rPr>
              <a:t>2014</a:t>
            </a:r>
            <a:endParaRPr lang="en-US" sz="1800" b="1" dirty="0">
              <a:solidFill>
                <a:srgbClr val="0000FF"/>
              </a:solidFill>
              <a:latin typeface="Arial Black" charset="0"/>
            </a:endParaRPr>
          </a:p>
          <a:p>
            <a:pPr eaLnBrk="1" hangingPunct="1">
              <a:buSzPct val="130000"/>
            </a:pPr>
            <a:endParaRPr lang="en-US" sz="200" b="1" dirty="0">
              <a:solidFill>
                <a:srgbClr val="0000FF"/>
              </a:solidFill>
              <a:latin typeface="Arial Black" charset="0"/>
            </a:endParaRPr>
          </a:p>
          <a:p>
            <a:pPr eaLnBrk="1" hangingPunct="1">
              <a:lnSpc>
                <a:spcPts val="1900"/>
              </a:lnSpc>
              <a:spcBef>
                <a:spcPts val="600"/>
              </a:spcBef>
              <a:buSzPct val="130000"/>
            </a:pPr>
            <a:r>
              <a:rPr lang="en-US" sz="2000" b="1" dirty="0">
                <a:solidFill>
                  <a:srgbClr val="FF0066"/>
                </a:solidFill>
                <a:latin typeface="Arial Black" charset="0"/>
              </a:rPr>
              <a:t>Version 3 </a:t>
            </a:r>
            <a:r>
              <a:rPr lang="en-US" sz="1800" b="1" dirty="0">
                <a:solidFill>
                  <a:srgbClr val="FF0066"/>
                </a:solidFill>
                <a:latin typeface="Arial Black" charset="0"/>
              </a:rPr>
              <a:t>– </a:t>
            </a:r>
            <a:r>
              <a:rPr lang="en-US" sz="1800" b="1" dirty="0" smtClean="0">
                <a:solidFill>
                  <a:srgbClr val="FF0066"/>
                </a:solidFill>
                <a:latin typeface="Arial Black" charset="0"/>
              </a:rPr>
              <a:t>GSD</a:t>
            </a:r>
          </a:p>
          <a:p>
            <a:pPr eaLnBrk="1" hangingPunct="1">
              <a:lnSpc>
                <a:spcPts val="1900"/>
              </a:lnSpc>
              <a:buSzPct val="130000"/>
            </a:pPr>
            <a:r>
              <a:rPr lang="en-US" sz="1800" b="1" dirty="0" smtClean="0">
                <a:solidFill>
                  <a:srgbClr val="FF0066"/>
                </a:solidFill>
                <a:latin typeface="Arial Black" charset="0"/>
              </a:rPr>
              <a:t>Planned NCEP – Q3 2015</a:t>
            </a:r>
            <a:endParaRPr lang="en-US" sz="1600" b="1" dirty="0">
              <a:solidFill>
                <a:srgbClr val="FF0066"/>
              </a:solidFill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53701" y="5215614"/>
            <a:ext cx="3514725" cy="117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900"/>
              </a:lnSpc>
              <a:buSzPct val="130000"/>
            </a:pPr>
            <a:r>
              <a:rPr lang="en-US" sz="2000" b="1" dirty="0" smtClean="0">
                <a:solidFill>
                  <a:srgbClr val="059527"/>
                </a:solidFill>
                <a:latin typeface="Arial Black" charset="0"/>
              </a:rPr>
              <a:t>Initial </a:t>
            </a:r>
            <a:r>
              <a:rPr lang="en-US" sz="1800" b="1" dirty="0" smtClean="0">
                <a:solidFill>
                  <a:srgbClr val="059527"/>
                </a:solidFill>
                <a:latin typeface="Arial Black" charset="0"/>
              </a:rPr>
              <a:t>-- </a:t>
            </a:r>
            <a:r>
              <a:rPr lang="en-US" sz="1800" b="1" dirty="0">
                <a:solidFill>
                  <a:srgbClr val="059527"/>
                </a:solidFill>
                <a:latin typeface="Arial Black" charset="0"/>
              </a:rPr>
              <a:t>NCEP </a:t>
            </a:r>
            <a:endParaRPr lang="en-US" sz="1800" b="1" dirty="0" smtClean="0">
              <a:solidFill>
                <a:srgbClr val="059527"/>
              </a:solidFill>
              <a:latin typeface="Arial Black" charset="0"/>
            </a:endParaRPr>
          </a:p>
          <a:p>
            <a:pPr eaLnBrk="1" hangingPunct="1">
              <a:lnSpc>
                <a:spcPts val="1900"/>
              </a:lnSpc>
              <a:buSzPct val="130000"/>
            </a:pPr>
            <a:r>
              <a:rPr lang="en-US" sz="1800" b="1" dirty="0" smtClean="0">
                <a:solidFill>
                  <a:srgbClr val="059527"/>
                </a:solidFill>
                <a:latin typeface="Arial Black" charset="0"/>
              </a:rPr>
              <a:t>implement 30 Sept 2014</a:t>
            </a:r>
            <a:endParaRPr lang="en-US" sz="1800" b="1" dirty="0">
              <a:solidFill>
                <a:srgbClr val="059527"/>
              </a:solidFill>
              <a:latin typeface="Arial Black" charset="0"/>
            </a:endParaRPr>
          </a:p>
          <a:p>
            <a:pPr eaLnBrk="1" hangingPunct="1">
              <a:buSzPct val="130000"/>
            </a:pPr>
            <a:endParaRPr lang="en-US" sz="200" b="1" dirty="0">
              <a:solidFill>
                <a:srgbClr val="0000FF"/>
              </a:solidFill>
              <a:latin typeface="Arial Black" charset="0"/>
            </a:endParaRPr>
          </a:p>
          <a:p>
            <a:pPr eaLnBrk="1" hangingPunct="1">
              <a:lnSpc>
                <a:spcPts val="1900"/>
              </a:lnSpc>
              <a:spcBef>
                <a:spcPts val="600"/>
              </a:spcBef>
              <a:buSzPct val="130000"/>
            </a:pPr>
            <a:r>
              <a:rPr lang="en-US" sz="2000" b="1" dirty="0">
                <a:solidFill>
                  <a:srgbClr val="FF0066"/>
                </a:solidFill>
                <a:latin typeface="Arial Black" charset="0"/>
              </a:rPr>
              <a:t>Version </a:t>
            </a:r>
            <a:r>
              <a:rPr lang="en-US" sz="2000" b="1" dirty="0" smtClean="0">
                <a:solidFill>
                  <a:srgbClr val="FF0066"/>
                </a:solidFill>
                <a:latin typeface="Arial Black" charset="0"/>
              </a:rPr>
              <a:t>2 </a:t>
            </a:r>
            <a:r>
              <a:rPr lang="en-US" sz="1800" b="1" dirty="0">
                <a:solidFill>
                  <a:srgbClr val="FF0066"/>
                </a:solidFill>
                <a:latin typeface="Arial Black" charset="0"/>
              </a:rPr>
              <a:t>– </a:t>
            </a:r>
            <a:r>
              <a:rPr lang="en-US" sz="1800" b="1" dirty="0" smtClean="0">
                <a:solidFill>
                  <a:srgbClr val="FF0066"/>
                </a:solidFill>
                <a:latin typeface="Arial Black" charset="0"/>
              </a:rPr>
              <a:t>GSD</a:t>
            </a:r>
          </a:p>
          <a:p>
            <a:pPr eaLnBrk="1" hangingPunct="1">
              <a:lnSpc>
                <a:spcPts val="1900"/>
              </a:lnSpc>
              <a:buSzPct val="130000"/>
            </a:pPr>
            <a:r>
              <a:rPr lang="en-US" sz="1800" b="1" dirty="0" smtClean="0">
                <a:solidFill>
                  <a:srgbClr val="FF0066"/>
                </a:solidFill>
                <a:latin typeface="Arial Black" charset="0"/>
              </a:rPr>
              <a:t>Planned NCEP – Q3 2015</a:t>
            </a:r>
            <a:endParaRPr lang="en-US" sz="16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4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3023" y="3766834"/>
            <a:ext cx="1053935" cy="1200329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Narrow Bold"/>
                <a:cs typeface="Arial Narrow Bold"/>
              </a:rPr>
              <a:t>Severe 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Narrow Bold"/>
                <a:cs typeface="Arial Narrow Bold"/>
              </a:rPr>
              <a:t>Weather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Narrow Bold"/>
                <a:cs typeface="Arial Narrow Bold"/>
              </a:rPr>
              <a:t>Warn On</a:t>
            </a:r>
            <a:r>
              <a:rPr lang="en-US" dirty="0">
                <a:solidFill>
                  <a:srgbClr val="FFFFFF"/>
                </a:solidFill>
                <a:latin typeface="Arial Narrow Bold"/>
                <a:cs typeface="Arial Narrow Bold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 Narrow Bold"/>
                <a:cs typeface="Arial Narrow Bold"/>
              </a:rPr>
              <a:t>Forecast</a:t>
            </a:r>
            <a:endParaRPr lang="en-US" dirty="0">
              <a:solidFill>
                <a:srgbClr val="FFFFFF"/>
              </a:solidFill>
              <a:latin typeface="Arial Narrow Bold"/>
              <a:cs typeface="Arial Narrow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758" y="5076477"/>
            <a:ext cx="1039383" cy="923330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 Bold"/>
                <a:cs typeface="Arial Narrow Bold"/>
              </a:rPr>
              <a:t>Aviation</a:t>
            </a:r>
          </a:p>
          <a:p>
            <a:r>
              <a:rPr lang="en-US" dirty="0" smtClean="0">
                <a:solidFill>
                  <a:schemeClr val="bg1"/>
                </a:solidFill>
                <a:latin typeface="Arial Narrow Bold"/>
                <a:cs typeface="Arial Narrow Bold"/>
              </a:rPr>
              <a:t>Tactical</a:t>
            </a:r>
          </a:p>
          <a:p>
            <a:r>
              <a:rPr lang="en-US" dirty="0" smtClean="0">
                <a:solidFill>
                  <a:schemeClr val="bg1"/>
                </a:solidFill>
                <a:latin typeface="Arial Narrow Bold"/>
                <a:cs typeface="Arial Narrow Bold"/>
              </a:rPr>
              <a:t>Planning</a:t>
            </a:r>
            <a:endParaRPr lang="en-US" dirty="0">
              <a:solidFill>
                <a:schemeClr val="bg1"/>
              </a:solidFill>
              <a:latin typeface="Arial Narrow Bold"/>
              <a:cs typeface="Arial Narrow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023" y="3029116"/>
            <a:ext cx="3726175" cy="646331"/>
          </a:xfrm>
          <a:prstGeom prst="rect">
            <a:avLst/>
          </a:prstGeom>
          <a:solidFill>
            <a:srgbClr val="008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 Bold"/>
                <a:cs typeface="Arial Narrow Bold"/>
              </a:rPr>
              <a:t>Renewable Energy</a:t>
            </a:r>
          </a:p>
          <a:p>
            <a:r>
              <a:rPr lang="en-US" dirty="0" smtClean="0">
                <a:solidFill>
                  <a:schemeClr val="bg1"/>
                </a:solidFill>
                <a:latin typeface="Arial Narrow Bold"/>
                <a:cs typeface="Arial Narrow Bold"/>
              </a:rPr>
              <a:t>Same-Day Decision Support</a:t>
            </a:r>
            <a:endParaRPr lang="en-US" dirty="0">
              <a:solidFill>
                <a:schemeClr val="bg1"/>
              </a:solidFill>
              <a:latin typeface="Arial Narrow Bold"/>
              <a:cs typeface="Arial Narrow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3023" y="2282113"/>
            <a:ext cx="8070688" cy="646331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 Bold"/>
                <a:cs typeface="Arial Narrow Bold"/>
              </a:rPr>
              <a:t>General </a:t>
            </a:r>
          </a:p>
          <a:p>
            <a:r>
              <a:rPr lang="en-US" dirty="0" smtClean="0">
                <a:solidFill>
                  <a:schemeClr val="bg1"/>
                </a:solidFill>
                <a:latin typeface="Arial Narrow Bold"/>
                <a:cs typeface="Arial Narrow Bold"/>
              </a:rPr>
              <a:t>Forecasting</a:t>
            </a:r>
            <a:endParaRPr lang="en-US" dirty="0">
              <a:solidFill>
                <a:schemeClr val="bg1"/>
              </a:solidFill>
              <a:latin typeface="Arial Narrow Bold"/>
              <a:cs typeface="Arial Narrow Bold"/>
            </a:endParaRPr>
          </a:p>
        </p:txBody>
      </p:sp>
      <p:pic>
        <p:nvPicPr>
          <p:cNvPr id="10" name="Picture 4" descr="Juice_drop"/>
          <p:cNvPicPr>
            <a:picLocks noChangeAspect="1" noChangeArrowheads="1"/>
          </p:cNvPicPr>
          <p:nvPr/>
        </p:nvPicPr>
        <p:blipFill>
          <a:blip r:embed="rId3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>
                <a:solidFill>
                  <a:srgbClr val="000099"/>
                </a:solidFill>
                <a:latin typeface="Arial Black"/>
                <a:cs typeface="Arial Black"/>
              </a:rPr>
              <a:t>HRRR Users and Applications</a:t>
            </a:r>
            <a:endParaRPr lang="en-US" sz="3200" dirty="0">
              <a:solidFill>
                <a:srgbClr val="000099"/>
              </a:solidFill>
              <a:latin typeface="Arial Black"/>
              <a:cs typeface="Arial Black"/>
            </a:endParaRPr>
          </a:p>
        </p:txBody>
      </p:sp>
      <p:pic>
        <p:nvPicPr>
          <p:cNvPr id="16" name="Picture 5" descr="Juice_drop"/>
          <p:cNvPicPr>
            <a:picLocks noChangeAspect="1" noChangeArrowheads="1"/>
          </p:cNvPicPr>
          <p:nvPr/>
        </p:nvPicPr>
        <p:blipFill>
          <a:blip r:embed="rId4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55804" y="6101184"/>
            <a:ext cx="8177907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2634" y="6178621"/>
            <a:ext cx="825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  0–2 hrs</a:t>
            </a:r>
            <a:r>
              <a:rPr lang="en-US" b="1" dirty="0">
                <a:latin typeface="Arial"/>
                <a:cs typeface="Arial"/>
              </a:rPr>
              <a:t>	</a:t>
            </a:r>
            <a:r>
              <a:rPr lang="en-US" b="1" dirty="0" smtClean="0">
                <a:latin typeface="Arial"/>
                <a:cs typeface="Arial"/>
              </a:rPr>
              <a:t>2–8 hrs		8–15 hrs	15–24 hrs		24–48 hrs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Forecast Length	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86781" y="2013358"/>
            <a:ext cx="0" cy="408782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601077" y="5076477"/>
            <a:ext cx="1124462" cy="923330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Narrow Bold"/>
                <a:cs typeface="Arial Narrow Bold"/>
              </a:rPr>
              <a:t>Aviation</a:t>
            </a:r>
          </a:p>
          <a:p>
            <a:r>
              <a:rPr lang="en-US" dirty="0" smtClean="0">
                <a:solidFill>
                  <a:schemeClr val="bg1"/>
                </a:solidFill>
                <a:latin typeface="Arial Narrow Bold"/>
                <a:cs typeface="Arial Narrow Bold"/>
              </a:rPr>
              <a:t>Strategic</a:t>
            </a:r>
          </a:p>
          <a:p>
            <a:r>
              <a:rPr lang="en-US" dirty="0" smtClean="0">
                <a:solidFill>
                  <a:schemeClr val="bg1"/>
                </a:solidFill>
                <a:latin typeface="Arial Narrow Bold"/>
                <a:cs typeface="Arial Narrow Bold"/>
              </a:rPr>
              <a:t>Planning</a:t>
            </a:r>
            <a:endParaRPr lang="en-US" dirty="0">
              <a:solidFill>
                <a:schemeClr val="bg1"/>
              </a:solidFill>
              <a:latin typeface="Arial Narrow Bold"/>
              <a:cs typeface="Arial Narrow Bold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01076" y="3766834"/>
            <a:ext cx="2588122" cy="1200329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Narrow Bold"/>
                <a:cs typeface="Arial Narrow Bold"/>
              </a:rPr>
              <a:t>Severe Weather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Narrow Bold"/>
                <a:cs typeface="Arial Narrow Bold"/>
              </a:rPr>
              <a:t>Mesoscale</a:t>
            </a:r>
            <a:r>
              <a:rPr lang="en-US" dirty="0">
                <a:solidFill>
                  <a:srgbClr val="FFFFFF"/>
                </a:solidFill>
                <a:latin typeface="Arial Narrow Bold"/>
                <a:cs typeface="Arial Narrow Bold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 Narrow Bold"/>
                <a:cs typeface="Arial Narrow Bold"/>
              </a:rPr>
              <a:t>Discussions, Watches,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Narrow Bold"/>
                <a:cs typeface="Arial Narrow Bold"/>
              </a:rPr>
              <a:t>Convective Outlooks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331369" y="3766834"/>
            <a:ext cx="4202342" cy="6463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Narrow Bold"/>
                <a:cs typeface="Arial Narrow Bold"/>
              </a:rPr>
              <a:t>Severe Weather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Narrow Bold"/>
                <a:cs typeface="Arial Narrow Bold"/>
              </a:rPr>
              <a:t>Day 2 Outlooks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31369" y="3029116"/>
            <a:ext cx="4202342" cy="646331"/>
          </a:xfrm>
          <a:prstGeom prst="rect">
            <a:avLst/>
          </a:prstGeom>
          <a:solidFill>
            <a:srgbClr val="008000"/>
          </a:solidFill>
          <a:ln w="381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 Narrow Bold"/>
                <a:cs typeface="Arial Narrow Bold"/>
              </a:rPr>
              <a:t>Renewable Energy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 Narrow Bold"/>
                <a:cs typeface="Arial Narrow Bold"/>
              </a:rPr>
              <a:t>Day-Ahead Decision Support</a:t>
            </a:r>
            <a:endParaRPr lang="en-US" dirty="0">
              <a:solidFill>
                <a:srgbClr val="FFFFFF"/>
              </a:solidFill>
              <a:latin typeface="Arial Narrow Bold"/>
              <a:cs typeface="Arial Narrow 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" y="925561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 Bold"/>
                <a:cs typeface="Arial Narrow Bold"/>
              </a:rPr>
              <a:t>Example:	National </a:t>
            </a:r>
            <a:r>
              <a:rPr lang="en-US" dirty="0">
                <a:latin typeface="Arial Narrow Bold"/>
                <a:cs typeface="Arial Narrow Bold"/>
              </a:rPr>
              <a:t>Weather Service including </a:t>
            </a:r>
            <a:r>
              <a:rPr lang="en-US" dirty="0" smtClean="0">
                <a:latin typeface="Arial Narrow Bold"/>
                <a:cs typeface="Arial Narrow Bold"/>
              </a:rPr>
              <a:t>Storm </a:t>
            </a:r>
            <a:r>
              <a:rPr lang="en-US" dirty="0">
                <a:latin typeface="Arial Narrow Bold"/>
                <a:cs typeface="Arial Narrow Bold"/>
              </a:rPr>
              <a:t>and Weather Prediction </a:t>
            </a:r>
            <a:r>
              <a:rPr lang="en-US" dirty="0" smtClean="0">
                <a:latin typeface="Arial Narrow Bold"/>
                <a:cs typeface="Arial Narrow Bold"/>
              </a:rPr>
              <a:t>Centers (SPC &amp; WPC)</a:t>
            </a:r>
          </a:p>
          <a:p>
            <a:r>
              <a:rPr lang="en-US" dirty="0">
                <a:latin typeface="Arial Narrow Bold"/>
                <a:cs typeface="Arial Narrow Bold"/>
              </a:rPr>
              <a:t>	</a:t>
            </a:r>
            <a:r>
              <a:rPr lang="en-US" dirty="0" smtClean="0">
                <a:latin typeface="Arial Narrow Bold"/>
                <a:cs typeface="Arial Narrow Bold"/>
              </a:rPr>
              <a:t>	Aviation Weather Center (AWC) and FAA Command Center</a:t>
            </a:r>
          </a:p>
          <a:p>
            <a:r>
              <a:rPr lang="en-US" dirty="0">
                <a:latin typeface="Arial Narrow Bold"/>
                <a:cs typeface="Arial Narrow Bold"/>
              </a:rPr>
              <a:t>	</a:t>
            </a:r>
            <a:r>
              <a:rPr lang="en-US" dirty="0" smtClean="0">
                <a:latin typeface="Arial Narrow Bold"/>
                <a:cs typeface="Arial Narrow Bold"/>
              </a:rPr>
              <a:t>	National Severe Storms Laboratory (NSSL) and Air Resources Laboratory (ARL)</a:t>
            </a:r>
          </a:p>
          <a:p>
            <a:r>
              <a:rPr lang="en-US" dirty="0">
                <a:latin typeface="Arial Narrow Bold"/>
                <a:cs typeface="Arial Narrow Bold"/>
              </a:rPr>
              <a:t>	</a:t>
            </a:r>
            <a:r>
              <a:rPr lang="en-US" dirty="0" smtClean="0">
                <a:latin typeface="Arial Narrow Bold"/>
                <a:cs typeface="Arial Narrow Bold"/>
              </a:rPr>
              <a:t>	National Centers for Atmospheric Research (NCAR) and Lincoln Laboratory (LL)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7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" grpId="0"/>
      <p:bldP spid="32" grpId="0" animBg="1"/>
      <p:bldP spid="33" grpId="0" animBg="1"/>
      <p:bldP spid="34" grpId="0" animBg="1"/>
      <p:bldP spid="35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tenc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890"/>
            <a:ext cx="6908292" cy="549859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80963"/>
            <a:ext cx="8229600" cy="576262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80963"/>
            <a:ext cx="8229600" cy="576262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pic>
        <p:nvPicPr>
          <p:cNvPr id="9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0099"/>
                </a:solidFill>
                <a:latin typeface="Arial Black" charset="0"/>
              </a:rPr>
              <a:t>HRRR </a:t>
            </a:r>
            <a:r>
              <a:rPr lang="en-US" sz="3200" b="1" dirty="0" smtClean="0">
                <a:solidFill>
                  <a:srgbClr val="000099"/>
                </a:solidFill>
                <a:latin typeface="Arial Black" charset="0"/>
              </a:rPr>
              <a:t>Forecast Latency</a:t>
            </a:r>
            <a:endParaRPr lang="en-US" sz="3200" b="1" dirty="0">
              <a:solidFill>
                <a:srgbClr val="000099"/>
              </a:solidFill>
              <a:latin typeface="Arial Black" charset="0"/>
            </a:endParaRPr>
          </a:p>
        </p:txBody>
      </p:sp>
      <p:pic>
        <p:nvPicPr>
          <p:cNvPr id="11" name="Picture 1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00463" y="4016984"/>
            <a:ext cx="2243537" cy="2308324"/>
          </a:xfrm>
          <a:prstGeom prst="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By the end of forecast, operational HRRR available on average ~36 min earlier than experimental HRRR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3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15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16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17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21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86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976" y="966669"/>
            <a:ext cx="4079393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Black"/>
                <a:cs typeface="Arial Black"/>
              </a:rPr>
              <a:t>Reflectivity Observations</a:t>
            </a:r>
            <a:endParaRPr lang="en-US" b="1" dirty="0">
              <a:latin typeface="Arial Black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8416" y="966669"/>
            <a:ext cx="5064607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Black"/>
                <a:cs typeface="Arial Black"/>
              </a:rPr>
              <a:t>Operational HRRR 12 UTC 02 Oct 2014</a:t>
            </a:r>
            <a:endParaRPr lang="en-US" b="1" dirty="0">
              <a:latin typeface="Arial Black"/>
              <a:cs typeface="Arial Black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976" y="1343698"/>
            <a:ext cx="9144000" cy="5486400"/>
            <a:chOff x="0" y="681952"/>
            <a:chExt cx="9144000" cy="5486400"/>
          </a:xfrm>
        </p:grpSpPr>
        <p:pic>
          <p:nvPicPr>
            <p:cNvPr id="4" name="Picture 3" descr="hrrr_oct02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81952"/>
              <a:ext cx="9144000" cy="54864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750242" y="720437"/>
              <a:ext cx="892849" cy="21544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sz="8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212061" y="766619"/>
              <a:ext cx="5052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Valid</a:t>
              </a:r>
              <a:endParaRPr lang="en-US" sz="900" b="1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</p:grpSp>
      <p:pic>
        <p:nvPicPr>
          <p:cNvPr id="9" name="Picture 8" descr="Juice_drop"/>
          <p:cNvPicPr>
            <a:picLocks noChangeAspect="1" noChangeArrowheads="1"/>
          </p:cNvPicPr>
          <p:nvPr/>
        </p:nvPicPr>
        <p:blipFill>
          <a:blip r:embed="rId3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Juice_drop"/>
          <p:cNvPicPr>
            <a:picLocks noChangeAspect="1" noChangeArrowheads="1"/>
          </p:cNvPicPr>
          <p:nvPr/>
        </p:nvPicPr>
        <p:blipFill>
          <a:blip r:embed="rId4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-12603" y="779552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  <a:latin typeface="Arial Black" pitchFamily="34" charset="0"/>
              </a:rPr>
              <a:t>HRRR NCEP Implementation</a:t>
            </a:r>
            <a:endParaRPr lang="en-US" sz="3200" b="1" dirty="0">
              <a:solidFill>
                <a:srgbClr val="000090"/>
              </a:solidFill>
              <a:latin typeface="Arial Black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895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782749"/>
              </p:ext>
            </p:extLst>
          </p:nvPr>
        </p:nvGraphicFramePr>
        <p:xfrm>
          <a:off x="122124" y="763242"/>
          <a:ext cx="8924169" cy="609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436"/>
                <a:gridCol w="3693142"/>
                <a:gridCol w="4002591"/>
              </a:tblGrid>
              <a:tr h="38476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Model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Data Assimilation</a:t>
                      </a: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66889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RAP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(13 km)</a:t>
                      </a: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WRF-ARWv3.6+ incl. physics changes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Physics changes:</a:t>
                      </a:r>
                      <a:endParaRPr kumimoji="0" lang="en-US" sz="10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Grell-Freitas convective scheme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Thompson MP -- Aerosol-aware 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MYNN PBL -- cloud/non-loc mixing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RUC LSM -- MODIS seasonal LAI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                 -- Reduced wilting point</a:t>
                      </a:r>
                    </a:p>
                    <a:p>
                      <a:pPr lvl="0" defTabSz="457200" fontAlgn="b">
                        <a:lnSpc>
                          <a:spcPct val="9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Shallow cu parm w/rad feedback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RRTMG radiation scheme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Direct and diffuse GHI components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Merge with GSI trunk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Radial velocity assimilation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Mesonet assimilation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RARS data assimilation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Radiance bias correction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Pseudo-PBL obs for temperature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Improved 2m Temp/Dewpoint    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  Background Estimate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Low-reflectivity precip building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67420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HRRR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(3 km)</a:t>
                      </a: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WRF-ARWv3.6+ incl. physics changes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Physics changes:</a:t>
                      </a:r>
                      <a:endParaRPr kumimoji="0" lang="en-US" sz="10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Thompson MP - Aerosol-aware 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MYNN PBL -- cloud/non-loc mixing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RUC LSM -- MODIS seasonal LAI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                 -- Reduced wilting point</a:t>
                      </a:r>
                    </a:p>
                    <a:p>
                      <a:pPr lvl="0" defTabSz="457200" fontAlgn="b">
                        <a:lnSpc>
                          <a:spcPct val="9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Shallow cu parm w/rad feedback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RRTMG radiation scheme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Direct and diffuse GHI components</a:t>
                      </a:r>
                      <a:endParaRPr kumimoji="0" lang="en-US" sz="18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Numerics changes: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6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order diffusion in flat terrain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Merge with GSI trunk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3-km hybrid assimilation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Hydrostatic rebalance after analysis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Radial velocity assimilation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Mesonet assimilation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Pseudo-PBL obs for temperature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Improved 2m Temp/Dewpoint    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  Background Estimate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Low-reflectivity precip building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8000"/>
                          </a:solidFill>
                          <a:latin typeface="Calibri" charset="0"/>
                          <a:ea typeface="MS PGothic" charset="0"/>
                          <a:cs typeface="MS PGothic" charset="0"/>
                        </a:rPr>
                        <a:t>Full</a:t>
                      </a:r>
                      <a:r>
                        <a:rPr lang="en-US" sz="1800" b="1" baseline="0" dirty="0" smtClean="0">
                          <a:solidFill>
                            <a:srgbClr val="008000"/>
                          </a:solidFill>
                          <a:latin typeface="Calibri" charset="0"/>
                          <a:ea typeface="MS PGothic" charset="0"/>
                          <a:cs typeface="MS PGothic" charset="0"/>
                        </a:rPr>
                        <a:t> cloud/precip hydrometeor assim</a:t>
                      </a:r>
                      <a:endParaRPr lang="en-US" sz="1800" b="1" dirty="0" smtClean="0">
                        <a:solidFill>
                          <a:srgbClr val="008000"/>
                        </a:solidFill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14356" name="TextBox 10"/>
          <p:cNvSpPr txBox="1">
            <a:spLocks noChangeArrowheads="1"/>
          </p:cNvSpPr>
          <p:nvPr/>
        </p:nvSpPr>
        <p:spPr bwMode="auto">
          <a:xfrm>
            <a:off x="-2819400" y="-83820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11" name="Picture 10" descr="Juice_drop"/>
          <p:cNvPicPr>
            <a:picLocks noChangeAspect="1" noChangeArrowheads="1"/>
          </p:cNvPicPr>
          <p:nvPr/>
        </p:nvPicPr>
        <p:blipFill>
          <a:blip r:embed="rId3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Juice_drop"/>
          <p:cNvPicPr>
            <a:picLocks noChangeAspect="1" noChangeArrowheads="1"/>
          </p:cNvPicPr>
          <p:nvPr/>
        </p:nvPicPr>
        <p:blipFill>
          <a:blip r:embed="rId4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-976" y="731202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  <a:latin typeface="Arial Black" pitchFamily="34" charset="0"/>
              </a:rPr>
              <a:t>Candidate RAPv3/HRRRv2 Changes</a:t>
            </a:r>
            <a:endParaRPr lang="en-US" sz="3200" b="1" dirty="0">
              <a:solidFill>
                <a:srgbClr val="000090"/>
              </a:solidFill>
              <a:latin typeface="Arial Black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9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384907871"/>
              </p:ext>
            </p:extLst>
          </p:nvPr>
        </p:nvGraphicFramePr>
        <p:xfrm>
          <a:off x="179113" y="2966007"/>
          <a:ext cx="8778239" cy="1577341"/>
        </p:xfrm>
        <a:graphic>
          <a:graphicData uri="http://schemas.openxmlformats.org/drawingml/2006/table">
            <a:tbl>
              <a:tblPr/>
              <a:tblGrid>
                <a:gridCol w="725621"/>
                <a:gridCol w="1259470"/>
                <a:gridCol w="1306748"/>
                <a:gridCol w="960120"/>
                <a:gridCol w="891540"/>
                <a:gridCol w="1234440"/>
                <a:gridCol w="960120"/>
                <a:gridCol w="766027"/>
                <a:gridCol w="674153"/>
              </a:tblGrid>
              <a:tr h="49868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Model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Version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Assimilation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Radar DA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Radiation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LW/SW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Microphysics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Cumulus Param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PBL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LSM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0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WRF-ARW v3.4.1+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GSI Hybrid 3D-VAR/Ensemble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13-km DFI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RRTM/ Goddard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Thompson v3.4.1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G3 + Shallow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MYNN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RUC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48641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WRF-ARW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v3.4.1+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GSI 3D-VAR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3-km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15-min LH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RRTM/ Goddard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Thompson v3.4.1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None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MYNN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RUC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223291327"/>
              </p:ext>
            </p:extLst>
          </p:nvPr>
        </p:nvGraphicFramePr>
        <p:xfrm>
          <a:off x="179113" y="4693850"/>
          <a:ext cx="8778243" cy="1577341"/>
        </p:xfrm>
        <a:graphic>
          <a:graphicData uri="http://schemas.openxmlformats.org/drawingml/2006/table">
            <a:tbl>
              <a:tblPr/>
              <a:tblGrid>
                <a:gridCol w="721854"/>
                <a:gridCol w="992646"/>
                <a:gridCol w="974453"/>
                <a:gridCol w="1094105"/>
                <a:gridCol w="1094105"/>
                <a:gridCol w="1295040"/>
                <a:gridCol w="891540"/>
                <a:gridCol w="960120"/>
                <a:gridCol w="754380"/>
              </a:tblGrid>
              <a:tr h="49868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Model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Horiz/Vert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Advection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Scalar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Advection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Upper-Level</a:t>
                      </a:r>
                    </a:p>
                    <a:p>
                      <a:pPr algn="ctr"/>
                      <a:r>
                        <a:rPr lang="en-US" sz="1400" b="1" dirty="0" smtClean="0"/>
                        <a:t>Damping</a:t>
                      </a:r>
                      <a:endParaRPr lang="en-US" sz="1400" b="1" dirty="0"/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</a:t>
                      </a:r>
                      <a:r>
                        <a:rPr lang="en-US" sz="1400" b="1" baseline="30000" dirty="0" smtClean="0"/>
                        <a:t>th</a:t>
                      </a:r>
                      <a:r>
                        <a:rPr lang="en-US" sz="1400" b="1" dirty="0" smtClean="0"/>
                        <a:t> Order Diffusion</a:t>
                      </a:r>
                      <a:endParaRPr lang="en-US" sz="1400" b="1" dirty="0"/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SW Radiation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Update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Land Use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MP Tend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Limit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Time-Step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0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/5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D4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Positive-Definite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w-Rayleigh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0.2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Yes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0.12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10 min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MODIS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Fractional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0.01 K/s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60 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48641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/5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41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Positive-Definite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w-Rayleigh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0.2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 min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MODIS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Fractional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0.07 K/s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20-23 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4"/>
          <p:cNvSpPr txBox="1">
            <a:spLocks noChangeArrowheads="1"/>
          </p:cNvSpPr>
          <p:nvPr/>
        </p:nvSpPr>
        <p:spPr bwMode="auto">
          <a:xfrm>
            <a:off x="146548" y="-76200"/>
            <a:ext cx="899745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solidFill>
                  <a:srgbClr val="000090"/>
                </a:solidFill>
                <a:latin typeface="Arial Black"/>
                <a:cs typeface="Arial Black"/>
              </a:rPr>
              <a:t>NCEP RAPv2</a:t>
            </a:r>
            <a:r>
              <a:rPr lang="en-US" sz="3200" b="1" kern="0" dirty="0">
                <a:solidFill>
                  <a:srgbClr val="000090"/>
                </a:solidFill>
                <a:latin typeface="Arial Black"/>
                <a:cs typeface="Arial Black"/>
              </a:rPr>
              <a:t> </a:t>
            </a:r>
            <a:r>
              <a:rPr lang="en-US" sz="3200" b="1" kern="0" dirty="0" smtClean="0">
                <a:solidFill>
                  <a:srgbClr val="000090"/>
                </a:solidFill>
                <a:latin typeface="Arial Black"/>
                <a:cs typeface="Arial Black"/>
              </a:rPr>
              <a:t>and HRRRv1</a:t>
            </a:r>
            <a:endParaRPr lang="en-US" sz="3200" b="1" kern="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025300568"/>
              </p:ext>
            </p:extLst>
          </p:nvPr>
        </p:nvGraphicFramePr>
        <p:xfrm>
          <a:off x="179111" y="852486"/>
          <a:ext cx="8770116" cy="1997084"/>
        </p:xfrm>
        <a:graphic>
          <a:graphicData uri="http://schemas.openxmlformats.org/drawingml/2006/table">
            <a:tbl>
              <a:tblPr/>
              <a:tblGrid>
                <a:gridCol w="734499"/>
                <a:gridCol w="853267"/>
                <a:gridCol w="853267"/>
                <a:gridCol w="843003"/>
                <a:gridCol w="972012"/>
                <a:gridCol w="999867"/>
                <a:gridCol w="1254964"/>
                <a:gridCol w="1046081"/>
                <a:gridCol w="1213156"/>
              </a:tblGrid>
              <a:tr h="85437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Model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Run at: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Domain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Grid Points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Grid Spacing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Vertical Levels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Pressure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Top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Boundary Conditions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Initialized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35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GSD,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NCO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North America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758 x 567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13 km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50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10 mb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GFS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Hourly (cycled)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7135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GSD,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NCO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CONUS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1799 x 1059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 km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50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20 mb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Hourly - RAP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(no-cycle)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18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19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20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24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04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722750074"/>
              </p:ext>
            </p:extLst>
          </p:nvPr>
        </p:nvGraphicFramePr>
        <p:xfrm>
          <a:off x="180331" y="4695730"/>
          <a:ext cx="8777287" cy="1576386"/>
        </p:xfrm>
        <a:graphic>
          <a:graphicData uri="http://schemas.openxmlformats.org/drawingml/2006/table">
            <a:tbl>
              <a:tblPr/>
              <a:tblGrid>
                <a:gridCol w="721775"/>
                <a:gridCol w="992538"/>
                <a:gridCol w="974347"/>
                <a:gridCol w="1083011"/>
                <a:gridCol w="1104961"/>
                <a:gridCol w="1294899"/>
                <a:gridCol w="891443"/>
                <a:gridCol w="960015"/>
                <a:gridCol w="754298"/>
              </a:tblGrid>
              <a:tr h="498381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Model</a:t>
                      </a:r>
                    </a:p>
                  </a:txBody>
                  <a:tcPr marL="4777" marR="4777" marT="47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Horiz/Vert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Advection</a:t>
                      </a:r>
                    </a:p>
                  </a:txBody>
                  <a:tcPr marL="4777" marR="4777" marT="47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Scalar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Advection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Upper-Level</a:t>
                      </a:r>
                    </a:p>
                    <a:p>
                      <a:pPr algn="ctr"/>
                      <a:r>
                        <a:rPr lang="en-US" sz="1400" b="1" dirty="0" smtClean="0"/>
                        <a:t>Damping</a:t>
                      </a:r>
                      <a:endParaRPr lang="en-US" sz="1400" b="1" dirty="0"/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</a:t>
                      </a:r>
                      <a:r>
                        <a:rPr lang="en-US" sz="1400" b="1" baseline="30000" dirty="0" smtClean="0"/>
                        <a:t>th</a:t>
                      </a:r>
                      <a:r>
                        <a:rPr lang="en-US" sz="1400" b="1" dirty="0" smtClean="0"/>
                        <a:t> Order Diffusion</a:t>
                      </a:r>
                      <a:endParaRPr lang="en-US" sz="1400" b="1" dirty="0"/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SW Radiation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Update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Land Use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MP Tend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Limit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Time-Step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9696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4777" marR="4777" marT="47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/5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D4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4777" marR="4777" marT="47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Positive-Definite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w-Rayleigh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0.2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Yes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0.12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20 min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MODIS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Fractional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0.01 K/s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60 s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48309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</a:p>
                  </a:txBody>
                  <a:tcPr marL="4777" marR="4777" marT="47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/5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41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4777" marR="4777" marT="47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Positive-Definite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w-Rayleigh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0.2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Yes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0.25 (flat terr)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15 min with SW-dt (Ruiz-Arias)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MODIS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Fractional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0.07 K/s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20 s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 noChangeAspect="1"/>
          </p:cNvGraphicFramePr>
          <p:nvPr/>
        </p:nvGraphicFramePr>
        <p:xfrm>
          <a:off x="179388" y="852488"/>
          <a:ext cx="8769349" cy="1997074"/>
        </p:xfrm>
        <a:graphic>
          <a:graphicData uri="http://schemas.openxmlformats.org/drawingml/2006/table">
            <a:tbl>
              <a:tblPr/>
              <a:tblGrid>
                <a:gridCol w="734435"/>
                <a:gridCol w="853192"/>
                <a:gridCol w="853192"/>
                <a:gridCol w="842929"/>
                <a:gridCol w="971927"/>
                <a:gridCol w="999780"/>
                <a:gridCol w="1254854"/>
                <a:gridCol w="1045990"/>
                <a:gridCol w="1213050"/>
              </a:tblGrid>
              <a:tr h="854374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Model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Run at: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Domain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Grid Points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Grid Spacing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Vertical Levels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Pressure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Top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Boundary Conditions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Initialized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35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GSD,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NCO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North America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758 x 567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13 km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50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10 mb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GFS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Hourly (cycled)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7135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GSD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CONUS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1799 x 1059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 km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50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20 mb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Hourly - RAP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(no-cycle)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063920143"/>
              </p:ext>
            </p:extLst>
          </p:nvPr>
        </p:nvGraphicFramePr>
        <p:xfrm>
          <a:off x="179113" y="2966007"/>
          <a:ext cx="8778239" cy="1577341"/>
        </p:xfrm>
        <a:graphic>
          <a:graphicData uri="http://schemas.openxmlformats.org/drawingml/2006/table">
            <a:tbl>
              <a:tblPr/>
              <a:tblGrid>
                <a:gridCol w="725621"/>
                <a:gridCol w="1259470"/>
                <a:gridCol w="1306748"/>
                <a:gridCol w="960120"/>
                <a:gridCol w="891540"/>
                <a:gridCol w="1234440"/>
                <a:gridCol w="960120"/>
                <a:gridCol w="766027"/>
                <a:gridCol w="674153"/>
              </a:tblGrid>
              <a:tr h="49868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Model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Version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Assimilation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Radar DA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Radiation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LW/SW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Microphysics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Cumulus Param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PBL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LSM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0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4777" marR="4777" marT="47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WRF-ARW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v3.6+</a:t>
                      </a:r>
                    </a:p>
                  </a:txBody>
                  <a:tcPr marL="4777" marR="4777" marT="47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GSI Hybrid 3D-VAR/Ensemble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13-km DFI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RRTMG/RRTMG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Thompson – aerosol v3.6.1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GF v3.6+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MYNN v3.6+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RUC  v3.6+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</a:tr>
              <a:tr h="548641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</a:p>
                  </a:txBody>
                  <a:tcPr marL="4777" marR="4777" marT="47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WRF-ARW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v3.6+</a:t>
                      </a:r>
                    </a:p>
                  </a:txBody>
                  <a:tcPr marL="4777" marR="4777" marT="47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GSI Hybrid 3D-VAR/Ensemble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3-km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15-min LH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RRTMG/ RRTMG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Thompson – aerosol v3.6.1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GF shallow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MYNN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v3.6+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RUC  v3.6+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4"/>
          <p:cNvSpPr txBox="1">
            <a:spLocks noChangeArrowheads="1"/>
          </p:cNvSpPr>
          <p:nvPr/>
        </p:nvSpPr>
        <p:spPr bwMode="auto">
          <a:xfrm>
            <a:off x="146548" y="-76200"/>
            <a:ext cx="899745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solidFill>
                  <a:srgbClr val="000090"/>
                </a:solidFill>
                <a:latin typeface="Arial Black"/>
                <a:cs typeface="Arial Black"/>
              </a:rPr>
              <a:t>NCEP RAPv3 and HRRRv2</a:t>
            </a:r>
            <a:endParaRPr lang="en-US" sz="3200" b="1" kern="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6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18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19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20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25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36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821164"/>
            <a:ext cx="9144000" cy="41242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0" name="Line 9"/>
          <p:cNvSpPr>
            <a:spLocks noChangeShapeType="1"/>
          </p:cNvSpPr>
          <p:nvPr/>
        </p:nvSpPr>
        <p:spPr bwMode="auto">
          <a:xfrm>
            <a:off x="75671" y="1151083"/>
            <a:ext cx="9068329" cy="0"/>
          </a:xfrm>
          <a:prstGeom prst="line">
            <a:avLst/>
          </a:prstGeom>
          <a:noFill/>
          <a:ln w="1270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1403418" y="780516"/>
            <a:ext cx="716712" cy="71671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4688155" y="773766"/>
            <a:ext cx="716712" cy="71671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7938467" y="788268"/>
            <a:ext cx="716712" cy="71671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55" name="Rectangle 254"/>
          <p:cNvSpPr/>
          <p:nvPr/>
        </p:nvSpPr>
        <p:spPr>
          <a:xfrm>
            <a:off x="1" y="5020754"/>
            <a:ext cx="9144000" cy="1837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23" name="Curved Connector 222"/>
          <p:cNvCxnSpPr/>
          <p:nvPr/>
        </p:nvCxnSpPr>
        <p:spPr>
          <a:xfrm flipV="1">
            <a:off x="-727456" y="2414028"/>
            <a:ext cx="1912737" cy="1883362"/>
          </a:xfrm>
          <a:prstGeom prst="curvedConnector3">
            <a:avLst/>
          </a:prstGeom>
          <a:ln w="101600"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Can 86"/>
          <p:cNvSpPr/>
          <p:nvPr/>
        </p:nvSpPr>
        <p:spPr>
          <a:xfrm>
            <a:off x="1185281" y="5069599"/>
            <a:ext cx="1214223" cy="822113"/>
          </a:xfrm>
          <a:prstGeom prst="can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3-km Interp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pic>
        <p:nvPicPr>
          <p:cNvPr id="4" name="Picture 4" descr="Juice_drop"/>
          <p:cNvPicPr>
            <a:picLocks noChangeAspect="1" noChangeArrowheads="1"/>
          </p:cNvPicPr>
          <p:nvPr/>
        </p:nvPicPr>
        <p:blipFill>
          <a:blip r:embed="rId3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Juice_drop"/>
          <p:cNvPicPr>
            <a:picLocks noChangeAspect="1" noChangeArrowheads="1"/>
          </p:cNvPicPr>
          <p:nvPr/>
        </p:nvPicPr>
        <p:blipFill>
          <a:blip r:embed="rId4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34"/>
          <p:cNvSpPr txBox="1">
            <a:spLocks noChangeArrowheads="1"/>
          </p:cNvSpPr>
          <p:nvPr/>
        </p:nvSpPr>
        <p:spPr bwMode="auto">
          <a:xfrm>
            <a:off x="0" y="-762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solidFill>
                  <a:srgbClr val="FF0000"/>
                </a:solidFill>
                <a:latin typeface="Arial Black"/>
                <a:cs typeface="Arial Black"/>
              </a:rPr>
              <a:t>HRRRv1</a:t>
            </a:r>
            <a:r>
              <a:rPr lang="en-US" sz="3200" b="1" kern="0" dirty="0" smtClean="0">
                <a:solidFill>
                  <a:srgbClr val="003399"/>
                </a:solidFill>
                <a:latin typeface="Arial Black"/>
                <a:cs typeface="Arial Black"/>
              </a:rPr>
              <a:t> </a:t>
            </a:r>
            <a:r>
              <a:rPr lang="en-US" sz="3200" b="1" kern="0" dirty="0">
                <a:solidFill>
                  <a:srgbClr val="000099"/>
                </a:solidFill>
                <a:latin typeface="Arial Black"/>
                <a:cs typeface="Arial Black"/>
              </a:rPr>
              <a:t>Initialization from </a:t>
            </a:r>
            <a:r>
              <a:rPr lang="en-US" sz="3200" b="1" kern="0" dirty="0" smtClean="0">
                <a:solidFill>
                  <a:srgbClr val="0000FF"/>
                </a:solidFill>
                <a:latin typeface="Arial Black"/>
                <a:cs typeface="Arial Black"/>
              </a:rPr>
              <a:t>RAPv2</a:t>
            </a:r>
            <a:endParaRPr lang="en-US" sz="3200" b="1" kern="0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sp>
        <p:nvSpPr>
          <p:cNvPr id="145" name="Can 144"/>
          <p:cNvSpPr/>
          <p:nvPr/>
        </p:nvSpPr>
        <p:spPr>
          <a:xfrm>
            <a:off x="1171583" y="1858542"/>
            <a:ext cx="1214223" cy="822113"/>
          </a:xfrm>
          <a:prstGeom prst="ca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Hybrid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148" name="Line 6"/>
          <p:cNvSpPr>
            <a:spLocks noChangeShapeType="1"/>
          </p:cNvSpPr>
          <p:nvPr/>
        </p:nvSpPr>
        <p:spPr bwMode="auto">
          <a:xfrm>
            <a:off x="0" y="738036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ight Arrow Callout 6"/>
          <p:cNvSpPr/>
          <p:nvPr/>
        </p:nvSpPr>
        <p:spPr>
          <a:xfrm>
            <a:off x="203661" y="1650220"/>
            <a:ext cx="1087721" cy="575119"/>
          </a:xfrm>
          <a:prstGeom prst="righ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cxnSp>
        <p:nvCxnSpPr>
          <p:cNvPr id="18" name="Curved Connector 17"/>
          <p:cNvCxnSpPr/>
          <p:nvPr/>
        </p:nvCxnSpPr>
        <p:spPr>
          <a:xfrm flipV="1">
            <a:off x="2539834" y="2410804"/>
            <a:ext cx="1912737" cy="1883362"/>
          </a:xfrm>
          <a:prstGeom prst="curvedConnector3">
            <a:avLst/>
          </a:prstGeom>
          <a:ln w="101600"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Can 79"/>
          <p:cNvSpPr/>
          <p:nvPr/>
        </p:nvSpPr>
        <p:spPr>
          <a:xfrm>
            <a:off x="1171583" y="2933529"/>
            <a:ext cx="1214223" cy="822113"/>
          </a:xfrm>
          <a:prstGeom prst="can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HM Anx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1638512" y="2671215"/>
            <a:ext cx="323470" cy="347468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008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3" name="Can 82"/>
          <p:cNvSpPr/>
          <p:nvPr/>
        </p:nvSpPr>
        <p:spPr>
          <a:xfrm>
            <a:off x="1185281" y="3995272"/>
            <a:ext cx="1214223" cy="822113"/>
          </a:xfrm>
          <a:prstGeom prst="can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Digital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Filter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85" name="Down Arrow 84"/>
          <p:cNvSpPr/>
          <p:nvPr/>
        </p:nvSpPr>
        <p:spPr>
          <a:xfrm>
            <a:off x="1640230" y="4805174"/>
            <a:ext cx="323470" cy="347468"/>
          </a:xfrm>
          <a:prstGeom prst="downArrow">
            <a:avLst/>
          </a:prstGeom>
          <a:gradFill>
            <a:gsLst>
              <a:gs pos="0">
                <a:schemeClr val="accent2"/>
              </a:gs>
              <a:gs pos="100000">
                <a:schemeClr val="accent4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6" name="Down Arrow 85"/>
          <p:cNvSpPr/>
          <p:nvPr/>
        </p:nvSpPr>
        <p:spPr>
          <a:xfrm>
            <a:off x="1640230" y="3743041"/>
            <a:ext cx="323470" cy="347468"/>
          </a:xfrm>
          <a:prstGeom prst="downArrow">
            <a:avLst/>
          </a:prstGeom>
          <a:gradFill>
            <a:gsLst>
              <a:gs pos="0">
                <a:srgbClr val="008000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7758156">
            <a:off x="2544684" y="3245768"/>
            <a:ext cx="123626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1 hr fcst</a:t>
            </a:r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110" name="Right Arrow Callout 109"/>
          <p:cNvSpPr/>
          <p:nvPr/>
        </p:nvSpPr>
        <p:spPr>
          <a:xfrm>
            <a:off x="193400" y="2566438"/>
            <a:ext cx="1087721" cy="575119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HM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111" name="Right Arrow Callout 110"/>
          <p:cNvSpPr/>
          <p:nvPr/>
        </p:nvSpPr>
        <p:spPr>
          <a:xfrm>
            <a:off x="217360" y="3674310"/>
            <a:ext cx="1087721" cy="575119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Refl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385805" y="4246238"/>
            <a:ext cx="1651572" cy="3680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18 hr fcst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28" name="Can 227"/>
          <p:cNvSpPr/>
          <p:nvPr/>
        </p:nvSpPr>
        <p:spPr>
          <a:xfrm>
            <a:off x="4452571" y="1858542"/>
            <a:ext cx="1214223" cy="822113"/>
          </a:xfrm>
          <a:prstGeom prst="ca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Hybrid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29" name="Right Arrow Callout 228"/>
          <p:cNvSpPr/>
          <p:nvPr/>
        </p:nvSpPr>
        <p:spPr>
          <a:xfrm>
            <a:off x="3484649" y="1650220"/>
            <a:ext cx="1087721" cy="575119"/>
          </a:xfrm>
          <a:prstGeom prst="righ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cxnSp>
        <p:nvCxnSpPr>
          <p:cNvPr id="230" name="Curved Connector 229"/>
          <p:cNvCxnSpPr/>
          <p:nvPr/>
        </p:nvCxnSpPr>
        <p:spPr>
          <a:xfrm flipV="1">
            <a:off x="5820822" y="2410804"/>
            <a:ext cx="1912737" cy="1883362"/>
          </a:xfrm>
          <a:prstGeom prst="curvedConnector3">
            <a:avLst/>
          </a:prstGeom>
          <a:ln w="101600"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Can 230"/>
          <p:cNvSpPr/>
          <p:nvPr/>
        </p:nvSpPr>
        <p:spPr>
          <a:xfrm>
            <a:off x="4452571" y="2933529"/>
            <a:ext cx="1214223" cy="822113"/>
          </a:xfrm>
          <a:prstGeom prst="can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HM Anx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32" name="Down Arrow 231"/>
          <p:cNvSpPr/>
          <p:nvPr/>
        </p:nvSpPr>
        <p:spPr>
          <a:xfrm>
            <a:off x="4919500" y="2671215"/>
            <a:ext cx="323470" cy="347468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008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3" name="Can 232"/>
          <p:cNvSpPr/>
          <p:nvPr/>
        </p:nvSpPr>
        <p:spPr>
          <a:xfrm>
            <a:off x="4466269" y="3995272"/>
            <a:ext cx="1214223" cy="822113"/>
          </a:xfrm>
          <a:prstGeom prst="can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Digital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Filter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35" name="Down Arrow 234"/>
          <p:cNvSpPr/>
          <p:nvPr/>
        </p:nvSpPr>
        <p:spPr>
          <a:xfrm>
            <a:off x="4921218" y="3743041"/>
            <a:ext cx="323470" cy="347468"/>
          </a:xfrm>
          <a:prstGeom prst="downArrow">
            <a:avLst/>
          </a:prstGeom>
          <a:gradFill>
            <a:gsLst>
              <a:gs pos="0">
                <a:srgbClr val="008000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6" name="TextBox 235"/>
          <p:cNvSpPr txBox="1"/>
          <p:nvPr/>
        </p:nvSpPr>
        <p:spPr>
          <a:xfrm rot="17758156">
            <a:off x="5825672" y="3245768"/>
            <a:ext cx="123626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1 hr fcst</a:t>
            </a:r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237" name="Right Arrow Callout 236"/>
          <p:cNvSpPr/>
          <p:nvPr/>
        </p:nvSpPr>
        <p:spPr>
          <a:xfrm>
            <a:off x="3474388" y="2566438"/>
            <a:ext cx="1087721" cy="575119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HM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38" name="Right Arrow Callout 237"/>
          <p:cNvSpPr/>
          <p:nvPr/>
        </p:nvSpPr>
        <p:spPr>
          <a:xfrm>
            <a:off x="3498348" y="3674310"/>
            <a:ext cx="1087721" cy="575119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Refl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5666793" y="4246238"/>
            <a:ext cx="1651572" cy="3680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18 hr fcst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42" name="Can 241"/>
          <p:cNvSpPr/>
          <p:nvPr/>
        </p:nvSpPr>
        <p:spPr>
          <a:xfrm>
            <a:off x="7733559" y="1858542"/>
            <a:ext cx="1214223" cy="822113"/>
          </a:xfrm>
          <a:prstGeom prst="ca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Hybrid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43" name="Right Arrow Callout 242"/>
          <p:cNvSpPr/>
          <p:nvPr/>
        </p:nvSpPr>
        <p:spPr>
          <a:xfrm>
            <a:off x="6765637" y="1650220"/>
            <a:ext cx="1087721" cy="575119"/>
          </a:xfrm>
          <a:prstGeom prst="righ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45" name="Can 244"/>
          <p:cNvSpPr/>
          <p:nvPr/>
        </p:nvSpPr>
        <p:spPr>
          <a:xfrm>
            <a:off x="7733559" y="2933529"/>
            <a:ext cx="1214223" cy="822113"/>
          </a:xfrm>
          <a:prstGeom prst="can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HM Anx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46" name="Down Arrow 245"/>
          <p:cNvSpPr/>
          <p:nvPr/>
        </p:nvSpPr>
        <p:spPr>
          <a:xfrm>
            <a:off x="8200488" y="2671215"/>
            <a:ext cx="323470" cy="347468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008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7" name="Can 246"/>
          <p:cNvSpPr/>
          <p:nvPr/>
        </p:nvSpPr>
        <p:spPr>
          <a:xfrm>
            <a:off x="7747257" y="3995272"/>
            <a:ext cx="1214223" cy="822113"/>
          </a:xfrm>
          <a:prstGeom prst="can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Digital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Filter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49" name="Down Arrow 248"/>
          <p:cNvSpPr/>
          <p:nvPr/>
        </p:nvSpPr>
        <p:spPr>
          <a:xfrm>
            <a:off x="8202206" y="3743041"/>
            <a:ext cx="323470" cy="347468"/>
          </a:xfrm>
          <a:prstGeom prst="downArrow">
            <a:avLst/>
          </a:prstGeom>
          <a:gradFill>
            <a:gsLst>
              <a:gs pos="0">
                <a:srgbClr val="008000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1" name="Right Arrow Callout 250"/>
          <p:cNvSpPr/>
          <p:nvPr/>
        </p:nvSpPr>
        <p:spPr>
          <a:xfrm>
            <a:off x="6755376" y="2566438"/>
            <a:ext cx="1087721" cy="575119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HM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52" name="Right Arrow Callout 251"/>
          <p:cNvSpPr/>
          <p:nvPr/>
        </p:nvSpPr>
        <p:spPr>
          <a:xfrm>
            <a:off x="6779336" y="3674310"/>
            <a:ext cx="1087721" cy="575119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Refl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53" name="Rectangle 252"/>
          <p:cNvSpPr/>
          <p:nvPr/>
        </p:nvSpPr>
        <p:spPr>
          <a:xfrm>
            <a:off x="8947781" y="4246238"/>
            <a:ext cx="1651572" cy="3680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18 hr fcst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69228" y="5099507"/>
            <a:ext cx="91559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3 km </a:t>
            </a:r>
          </a:p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HRRR</a:t>
            </a:r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450311" y="941995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13z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66865" y="942732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14z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980153" y="966417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15z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143" y="888400"/>
            <a:ext cx="155714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13 km RAP</a:t>
            </a:r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19400" y="5615015"/>
            <a:ext cx="0" cy="506025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3286595" y="5616933"/>
            <a:ext cx="0" cy="506025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370509" y="6121040"/>
            <a:ext cx="1812245" cy="4530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Refl 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3735111" y="5625871"/>
            <a:ext cx="0" cy="506025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4114800" y="5625871"/>
            <a:ext cx="0" cy="506025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399504" y="5449491"/>
            <a:ext cx="2053067" cy="0"/>
          </a:xfrm>
          <a:prstGeom prst="straightConnector1">
            <a:avLst/>
          </a:prstGeom>
          <a:ln w="133350">
            <a:solidFill>
              <a:schemeClr val="accent4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406539" y="5066225"/>
            <a:ext cx="17272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1 hr pre-fcst</a:t>
            </a:r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13" name="Left Arrow Callout 12"/>
          <p:cNvSpPr/>
          <p:nvPr/>
        </p:nvSpPr>
        <p:spPr>
          <a:xfrm rot="19393619">
            <a:off x="5561801" y="4877439"/>
            <a:ext cx="1157206" cy="586200"/>
          </a:xfrm>
          <a:prstGeom prst="lef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78" name="Can 77"/>
          <p:cNvSpPr/>
          <p:nvPr/>
        </p:nvSpPr>
        <p:spPr>
          <a:xfrm>
            <a:off x="4475269" y="6035886"/>
            <a:ext cx="1214223" cy="822113"/>
          </a:xfrm>
          <a:prstGeom prst="can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HM Anx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82" name="Down Arrow 81"/>
          <p:cNvSpPr/>
          <p:nvPr/>
        </p:nvSpPr>
        <p:spPr>
          <a:xfrm>
            <a:off x="4942198" y="5773572"/>
            <a:ext cx="323470" cy="347468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008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8" name="Can 67"/>
          <p:cNvSpPr/>
          <p:nvPr/>
        </p:nvSpPr>
        <p:spPr>
          <a:xfrm>
            <a:off x="4475269" y="5069599"/>
            <a:ext cx="1214223" cy="822113"/>
          </a:xfrm>
          <a:prstGeom prst="ca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3D-VAR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84" name="Left Arrow Callout 83"/>
          <p:cNvSpPr/>
          <p:nvPr/>
        </p:nvSpPr>
        <p:spPr>
          <a:xfrm rot="19393619">
            <a:off x="5580668" y="5632532"/>
            <a:ext cx="1157206" cy="586200"/>
          </a:xfrm>
          <a:prstGeom prst="lef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HMObs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5680492" y="6346099"/>
            <a:ext cx="1651572" cy="368074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15 hr fcst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64" name="Left Arrow Callout 63"/>
          <p:cNvSpPr/>
          <p:nvPr/>
        </p:nvSpPr>
        <p:spPr>
          <a:xfrm rot="19393619">
            <a:off x="2282114" y="1634251"/>
            <a:ext cx="1157206" cy="586200"/>
          </a:xfrm>
          <a:prstGeom prst="leftArrowCallou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GFS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Ens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65" name="Left Arrow Callout 64"/>
          <p:cNvSpPr/>
          <p:nvPr/>
        </p:nvSpPr>
        <p:spPr>
          <a:xfrm rot="19393619">
            <a:off x="5537842" y="1599383"/>
            <a:ext cx="1157206" cy="586200"/>
          </a:xfrm>
          <a:prstGeom prst="leftArrowCallou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GFS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Ens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66" name="Left Arrow Callout 65"/>
          <p:cNvSpPr/>
          <p:nvPr/>
        </p:nvSpPr>
        <p:spPr>
          <a:xfrm rot="19393619">
            <a:off x="8816603" y="1565441"/>
            <a:ext cx="1157206" cy="586200"/>
          </a:xfrm>
          <a:prstGeom prst="leftArrowCallou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GFS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Ens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93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70" grpId="0" animBg="1"/>
      <p:bldP spid="74" grpId="0" animBg="1"/>
      <p:bldP spid="75" grpId="0" animBg="1"/>
      <p:bldP spid="76" grpId="0" animBg="1"/>
      <p:bldP spid="255" grpId="0" animBg="1"/>
      <p:bldP spid="87" grpId="0" animBg="1"/>
      <p:bldP spid="145" grpId="0" animBg="1"/>
      <p:bldP spid="7" grpId="0" animBg="1"/>
      <p:bldP spid="80" grpId="0" animBg="1"/>
      <p:bldP spid="28" grpId="0" animBg="1"/>
      <p:bldP spid="83" grpId="0" animBg="1"/>
      <p:bldP spid="85" grpId="0" animBg="1"/>
      <p:bldP spid="86" grpId="0" animBg="1"/>
      <p:bldP spid="25" grpId="0"/>
      <p:bldP spid="110" grpId="0" animBg="1"/>
      <p:bldP spid="111" grpId="0" animBg="1"/>
      <p:bldP spid="46" grpId="0" animBg="1"/>
      <p:bldP spid="228" grpId="0" animBg="1"/>
      <p:bldP spid="229" grpId="0" animBg="1"/>
      <p:bldP spid="231" grpId="0" animBg="1"/>
      <p:bldP spid="232" grpId="0" animBg="1"/>
      <p:bldP spid="233" grpId="0" animBg="1"/>
      <p:bldP spid="235" grpId="0" animBg="1"/>
      <p:bldP spid="236" grpId="0"/>
      <p:bldP spid="237" grpId="0" animBg="1"/>
      <p:bldP spid="238" grpId="0" animBg="1"/>
      <p:bldP spid="239" grpId="0" animBg="1"/>
      <p:bldP spid="242" grpId="0" animBg="1"/>
      <p:bldP spid="243" grpId="0" animBg="1"/>
      <p:bldP spid="245" grpId="0" animBg="1"/>
      <p:bldP spid="246" grpId="0" animBg="1"/>
      <p:bldP spid="247" grpId="0" animBg="1"/>
      <p:bldP spid="249" grpId="0" animBg="1"/>
      <p:bldP spid="251" grpId="0" animBg="1"/>
      <p:bldP spid="252" grpId="0" animBg="1"/>
      <p:bldP spid="253" grpId="0" animBg="1"/>
      <p:bldP spid="256" grpId="0" animBg="1"/>
      <p:bldP spid="71" grpId="0"/>
      <p:bldP spid="72" grpId="0"/>
      <p:bldP spid="73" grpId="0"/>
      <p:bldP spid="51" grpId="0" animBg="1"/>
      <p:bldP spid="24" grpId="0" animBg="1"/>
      <p:bldP spid="67" grpId="0"/>
      <p:bldP spid="13" grpId="0" animBg="1"/>
      <p:bldP spid="78" grpId="0" animBg="1"/>
      <p:bldP spid="82" grpId="0" animBg="1"/>
      <p:bldP spid="68" grpId="0" animBg="1"/>
      <p:bldP spid="84" grpId="0" animBg="1"/>
      <p:bldP spid="88" grpId="0" animBg="1"/>
      <p:bldP spid="64" grpId="0" animBg="1"/>
      <p:bldP spid="65" grpId="0" animBg="1"/>
      <p:bldP spid="6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821164"/>
            <a:ext cx="9144000" cy="41242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0" name="Line 9"/>
          <p:cNvSpPr>
            <a:spLocks noChangeShapeType="1"/>
          </p:cNvSpPr>
          <p:nvPr/>
        </p:nvSpPr>
        <p:spPr bwMode="auto">
          <a:xfrm>
            <a:off x="75671" y="1151083"/>
            <a:ext cx="9068329" cy="0"/>
          </a:xfrm>
          <a:prstGeom prst="line">
            <a:avLst/>
          </a:prstGeom>
          <a:noFill/>
          <a:ln w="1270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1403418" y="780516"/>
            <a:ext cx="716712" cy="71671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4688155" y="773766"/>
            <a:ext cx="716712" cy="71671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7938467" y="788268"/>
            <a:ext cx="716712" cy="71671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55" name="Rectangle 254"/>
          <p:cNvSpPr/>
          <p:nvPr/>
        </p:nvSpPr>
        <p:spPr>
          <a:xfrm>
            <a:off x="1" y="5020754"/>
            <a:ext cx="9144000" cy="1837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23" name="Curved Connector 222"/>
          <p:cNvCxnSpPr/>
          <p:nvPr/>
        </p:nvCxnSpPr>
        <p:spPr>
          <a:xfrm flipV="1">
            <a:off x="-727456" y="2414028"/>
            <a:ext cx="1912737" cy="1883362"/>
          </a:xfrm>
          <a:prstGeom prst="curvedConnector3">
            <a:avLst/>
          </a:prstGeom>
          <a:ln w="101600"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Can 86"/>
          <p:cNvSpPr/>
          <p:nvPr/>
        </p:nvSpPr>
        <p:spPr>
          <a:xfrm>
            <a:off x="1185281" y="5069599"/>
            <a:ext cx="1214223" cy="822113"/>
          </a:xfrm>
          <a:prstGeom prst="can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3-km Interp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pic>
        <p:nvPicPr>
          <p:cNvPr id="4" name="Picture 4" descr="Juice_drop"/>
          <p:cNvPicPr>
            <a:picLocks noChangeAspect="1" noChangeArrowheads="1"/>
          </p:cNvPicPr>
          <p:nvPr/>
        </p:nvPicPr>
        <p:blipFill>
          <a:blip r:embed="rId3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Juice_drop"/>
          <p:cNvPicPr>
            <a:picLocks noChangeAspect="1" noChangeArrowheads="1"/>
          </p:cNvPicPr>
          <p:nvPr/>
        </p:nvPicPr>
        <p:blipFill>
          <a:blip r:embed="rId4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34"/>
          <p:cNvSpPr txBox="1">
            <a:spLocks noChangeArrowheads="1"/>
          </p:cNvSpPr>
          <p:nvPr/>
        </p:nvSpPr>
        <p:spPr bwMode="auto">
          <a:xfrm>
            <a:off x="0" y="-762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solidFill>
                  <a:srgbClr val="FF0000"/>
                </a:solidFill>
                <a:latin typeface="Arial Black"/>
                <a:cs typeface="Arial Black"/>
              </a:rPr>
              <a:t>HRRRv2</a:t>
            </a:r>
            <a:r>
              <a:rPr lang="en-US" sz="3200" b="1" kern="0" dirty="0" smtClean="0">
                <a:solidFill>
                  <a:srgbClr val="003399"/>
                </a:solidFill>
                <a:latin typeface="Arial Black"/>
                <a:cs typeface="Arial Black"/>
              </a:rPr>
              <a:t> </a:t>
            </a:r>
            <a:r>
              <a:rPr lang="en-US" sz="3200" b="1" kern="0" dirty="0">
                <a:solidFill>
                  <a:srgbClr val="000099"/>
                </a:solidFill>
                <a:latin typeface="Arial Black"/>
                <a:cs typeface="Arial Black"/>
              </a:rPr>
              <a:t>Initialization from </a:t>
            </a:r>
            <a:r>
              <a:rPr lang="en-US" sz="3200" b="1" kern="0" dirty="0" smtClean="0">
                <a:solidFill>
                  <a:srgbClr val="0000FF"/>
                </a:solidFill>
                <a:latin typeface="Arial Black"/>
                <a:cs typeface="Arial Black"/>
              </a:rPr>
              <a:t>RAPv3</a:t>
            </a:r>
            <a:endParaRPr lang="en-US" sz="3200" b="1" kern="0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sp>
        <p:nvSpPr>
          <p:cNvPr id="145" name="Can 144"/>
          <p:cNvSpPr/>
          <p:nvPr/>
        </p:nvSpPr>
        <p:spPr>
          <a:xfrm>
            <a:off x="1171583" y="1858542"/>
            <a:ext cx="1214223" cy="822113"/>
          </a:xfrm>
          <a:prstGeom prst="ca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Hybrid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148" name="Line 6"/>
          <p:cNvSpPr>
            <a:spLocks noChangeShapeType="1"/>
          </p:cNvSpPr>
          <p:nvPr/>
        </p:nvSpPr>
        <p:spPr bwMode="auto">
          <a:xfrm>
            <a:off x="0" y="738036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ight Arrow Callout 6"/>
          <p:cNvSpPr/>
          <p:nvPr/>
        </p:nvSpPr>
        <p:spPr>
          <a:xfrm>
            <a:off x="203661" y="1650220"/>
            <a:ext cx="1087721" cy="575119"/>
          </a:xfrm>
          <a:prstGeom prst="righ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cxnSp>
        <p:nvCxnSpPr>
          <p:cNvPr id="18" name="Curved Connector 17"/>
          <p:cNvCxnSpPr/>
          <p:nvPr/>
        </p:nvCxnSpPr>
        <p:spPr>
          <a:xfrm flipV="1">
            <a:off x="2539834" y="2410804"/>
            <a:ext cx="1912737" cy="1883362"/>
          </a:xfrm>
          <a:prstGeom prst="curvedConnector3">
            <a:avLst/>
          </a:prstGeom>
          <a:ln w="101600"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Can 79"/>
          <p:cNvSpPr/>
          <p:nvPr/>
        </p:nvSpPr>
        <p:spPr>
          <a:xfrm>
            <a:off x="1171583" y="2933529"/>
            <a:ext cx="1214223" cy="822113"/>
          </a:xfrm>
          <a:prstGeom prst="can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HM Anx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1638512" y="2671215"/>
            <a:ext cx="323470" cy="347468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008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3" name="Can 82"/>
          <p:cNvSpPr/>
          <p:nvPr/>
        </p:nvSpPr>
        <p:spPr>
          <a:xfrm>
            <a:off x="1185281" y="3995272"/>
            <a:ext cx="1214223" cy="822113"/>
          </a:xfrm>
          <a:prstGeom prst="can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Digital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Filter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85" name="Down Arrow 84"/>
          <p:cNvSpPr/>
          <p:nvPr/>
        </p:nvSpPr>
        <p:spPr>
          <a:xfrm>
            <a:off x="1640230" y="4805174"/>
            <a:ext cx="323470" cy="347468"/>
          </a:xfrm>
          <a:prstGeom prst="downArrow">
            <a:avLst/>
          </a:prstGeom>
          <a:gradFill>
            <a:gsLst>
              <a:gs pos="0">
                <a:schemeClr val="accent2"/>
              </a:gs>
              <a:gs pos="100000">
                <a:schemeClr val="accent4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6" name="Down Arrow 85"/>
          <p:cNvSpPr/>
          <p:nvPr/>
        </p:nvSpPr>
        <p:spPr>
          <a:xfrm>
            <a:off x="1640230" y="3743041"/>
            <a:ext cx="323470" cy="347468"/>
          </a:xfrm>
          <a:prstGeom prst="downArrow">
            <a:avLst/>
          </a:prstGeom>
          <a:gradFill>
            <a:gsLst>
              <a:gs pos="0">
                <a:srgbClr val="008000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7758156">
            <a:off x="2544684" y="3245768"/>
            <a:ext cx="123626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1 hr fcst</a:t>
            </a:r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110" name="Right Arrow Callout 109"/>
          <p:cNvSpPr/>
          <p:nvPr/>
        </p:nvSpPr>
        <p:spPr>
          <a:xfrm>
            <a:off x="193400" y="2566438"/>
            <a:ext cx="1087721" cy="575119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HM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111" name="Right Arrow Callout 110"/>
          <p:cNvSpPr/>
          <p:nvPr/>
        </p:nvSpPr>
        <p:spPr>
          <a:xfrm>
            <a:off x="217360" y="3674310"/>
            <a:ext cx="1087721" cy="575119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Refl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385805" y="4246238"/>
            <a:ext cx="1651572" cy="3680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18 hr fcst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28" name="Can 227"/>
          <p:cNvSpPr/>
          <p:nvPr/>
        </p:nvSpPr>
        <p:spPr>
          <a:xfrm>
            <a:off x="4452571" y="1858542"/>
            <a:ext cx="1214223" cy="822113"/>
          </a:xfrm>
          <a:prstGeom prst="ca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Hybrid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29" name="Right Arrow Callout 228"/>
          <p:cNvSpPr/>
          <p:nvPr/>
        </p:nvSpPr>
        <p:spPr>
          <a:xfrm>
            <a:off x="3484649" y="1650220"/>
            <a:ext cx="1087721" cy="575119"/>
          </a:xfrm>
          <a:prstGeom prst="righ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cxnSp>
        <p:nvCxnSpPr>
          <p:cNvPr id="230" name="Curved Connector 229"/>
          <p:cNvCxnSpPr/>
          <p:nvPr/>
        </p:nvCxnSpPr>
        <p:spPr>
          <a:xfrm flipV="1">
            <a:off x="5820822" y="2410804"/>
            <a:ext cx="1912737" cy="1883362"/>
          </a:xfrm>
          <a:prstGeom prst="curvedConnector3">
            <a:avLst/>
          </a:prstGeom>
          <a:ln w="101600"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Can 230"/>
          <p:cNvSpPr/>
          <p:nvPr/>
        </p:nvSpPr>
        <p:spPr>
          <a:xfrm>
            <a:off x="4452571" y="2933529"/>
            <a:ext cx="1214223" cy="822113"/>
          </a:xfrm>
          <a:prstGeom prst="can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HM Anx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32" name="Down Arrow 231"/>
          <p:cNvSpPr/>
          <p:nvPr/>
        </p:nvSpPr>
        <p:spPr>
          <a:xfrm>
            <a:off x="4919500" y="2671215"/>
            <a:ext cx="323470" cy="347468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008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3" name="Can 232"/>
          <p:cNvSpPr/>
          <p:nvPr/>
        </p:nvSpPr>
        <p:spPr>
          <a:xfrm>
            <a:off x="4466269" y="3995272"/>
            <a:ext cx="1214223" cy="822113"/>
          </a:xfrm>
          <a:prstGeom prst="can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Digital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Filter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35" name="Down Arrow 234"/>
          <p:cNvSpPr/>
          <p:nvPr/>
        </p:nvSpPr>
        <p:spPr>
          <a:xfrm>
            <a:off x="4921218" y="3743041"/>
            <a:ext cx="323470" cy="347468"/>
          </a:xfrm>
          <a:prstGeom prst="downArrow">
            <a:avLst/>
          </a:prstGeom>
          <a:gradFill>
            <a:gsLst>
              <a:gs pos="0">
                <a:srgbClr val="008000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6" name="TextBox 235"/>
          <p:cNvSpPr txBox="1"/>
          <p:nvPr/>
        </p:nvSpPr>
        <p:spPr>
          <a:xfrm rot="17758156">
            <a:off x="5825672" y="3245768"/>
            <a:ext cx="123626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1 hr fcst</a:t>
            </a:r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237" name="Right Arrow Callout 236"/>
          <p:cNvSpPr/>
          <p:nvPr/>
        </p:nvSpPr>
        <p:spPr>
          <a:xfrm>
            <a:off x="3474388" y="2566438"/>
            <a:ext cx="1087721" cy="575119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HM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38" name="Right Arrow Callout 237"/>
          <p:cNvSpPr/>
          <p:nvPr/>
        </p:nvSpPr>
        <p:spPr>
          <a:xfrm>
            <a:off x="3498348" y="3674310"/>
            <a:ext cx="1087721" cy="575119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Refl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5666793" y="4246238"/>
            <a:ext cx="1651572" cy="3680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18 hr fcst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42" name="Can 241"/>
          <p:cNvSpPr/>
          <p:nvPr/>
        </p:nvSpPr>
        <p:spPr>
          <a:xfrm>
            <a:off x="7733559" y="1858542"/>
            <a:ext cx="1214223" cy="822113"/>
          </a:xfrm>
          <a:prstGeom prst="ca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Hybrid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43" name="Right Arrow Callout 242"/>
          <p:cNvSpPr/>
          <p:nvPr/>
        </p:nvSpPr>
        <p:spPr>
          <a:xfrm>
            <a:off x="6765637" y="1650220"/>
            <a:ext cx="1087721" cy="575119"/>
          </a:xfrm>
          <a:prstGeom prst="righ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45" name="Can 244"/>
          <p:cNvSpPr/>
          <p:nvPr/>
        </p:nvSpPr>
        <p:spPr>
          <a:xfrm>
            <a:off x="7733559" y="2933529"/>
            <a:ext cx="1214223" cy="822113"/>
          </a:xfrm>
          <a:prstGeom prst="can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HM Anx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46" name="Down Arrow 245"/>
          <p:cNvSpPr/>
          <p:nvPr/>
        </p:nvSpPr>
        <p:spPr>
          <a:xfrm>
            <a:off x="8200488" y="2671215"/>
            <a:ext cx="323470" cy="347468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008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7" name="Can 246"/>
          <p:cNvSpPr/>
          <p:nvPr/>
        </p:nvSpPr>
        <p:spPr>
          <a:xfrm>
            <a:off x="7747257" y="3995272"/>
            <a:ext cx="1214223" cy="822113"/>
          </a:xfrm>
          <a:prstGeom prst="can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Digital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Filter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49" name="Down Arrow 248"/>
          <p:cNvSpPr/>
          <p:nvPr/>
        </p:nvSpPr>
        <p:spPr>
          <a:xfrm>
            <a:off x="8202206" y="3743041"/>
            <a:ext cx="323470" cy="347468"/>
          </a:xfrm>
          <a:prstGeom prst="downArrow">
            <a:avLst/>
          </a:prstGeom>
          <a:gradFill>
            <a:gsLst>
              <a:gs pos="0">
                <a:srgbClr val="008000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1" name="Right Arrow Callout 250"/>
          <p:cNvSpPr/>
          <p:nvPr/>
        </p:nvSpPr>
        <p:spPr>
          <a:xfrm>
            <a:off x="6755376" y="2566438"/>
            <a:ext cx="1087721" cy="575119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HM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52" name="Right Arrow Callout 251"/>
          <p:cNvSpPr/>
          <p:nvPr/>
        </p:nvSpPr>
        <p:spPr>
          <a:xfrm>
            <a:off x="6779336" y="3674310"/>
            <a:ext cx="1087721" cy="575119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Refl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53" name="Rectangle 252"/>
          <p:cNvSpPr/>
          <p:nvPr/>
        </p:nvSpPr>
        <p:spPr>
          <a:xfrm>
            <a:off x="8947781" y="4246238"/>
            <a:ext cx="1651572" cy="3680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18 hr fcst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69228" y="5099507"/>
            <a:ext cx="91559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3 km </a:t>
            </a:r>
          </a:p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HRRR</a:t>
            </a:r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450311" y="941995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13z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66865" y="942732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14z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980153" y="966417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15z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143" y="888400"/>
            <a:ext cx="155714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13 km RAP</a:t>
            </a:r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19400" y="5615015"/>
            <a:ext cx="0" cy="506025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3286595" y="5616933"/>
            <a:ext cx="0" cy="506025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370509" y="6121040"/>
            <a:ext cx="1812245" cy="4530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Refl 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3735111" y="5625871"/>
            <a:ext cx="0" cy="506025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4114800" y="5625871"/>
            <a:ext cx="0" cy="506025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399504" y="5449491"/>
            <a:ext cx="2053067" cy="0"/>
          </a:xfrm>
          <a:prstGeom prst="straightConnector1">
            <a:avLst/>
          </a:prstGeom>
          <a:ln w="133350">
            <a:solidFill>
              <a:schemeClr val="accent4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406539" y="5066225"/>
            <a:ext cx="17272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1 hr pre-fcst</a:t>
            </a:r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78" name="Can 77"/>
          <p:cNvSpPr/>
          <p:nvPr/>
        </p:nvSpPr>
        <p:spPr>
          <a:xfrm>
            <a:off x="4475269" y="6035886"/>
            <a:ext cx="1214223" cy="822113"/>
          </a:xfrm>
          <a:prstGeom prst="can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HM Anx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82" name="Down Arrow 81"/>
          <p:cNvSpPr/>
          <p:nvPr/>
        </p:nvSpPr>
        <p:spPr>
          <a:xfrm>
            <a:off x="4942198" y="5773572"/>
            <a:ext cx="323470" cy="347468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008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8" name="Can 67"/>
          <p:cNvSpPr/>
          <p:nvPr/>
        </p:nvSpPr>
        <p:spPr>
          <a:xfrm>
            <a:off x="4475269" y="5069599"/>
            <a:ext cx="1214223" cy="822113"/>
          </a:xfrm>
          <a:prstGeom prst="ca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Hybrid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84" name="Left Arrow Callout 83"/>
          <p:cNvSpPr/>
          <p:nvPr/>
        </p:nvSpPr>
        <p:spPr>
          <a:xfrm rot="19393619">
            <a:off x="5580668" y="5632532"/>
            <a:ext cx="1157206" cy="586200"/>
          </a:xfrm>
          <a:prstGeom prst="lef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HMObs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5680492" y="6346099"/>
            <a:ext cx="1651572" cy="368074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15 hr fcst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64" name="Left Arrow Callout 63"/>
          <p:cNvSpPr/>
          <p:nvPr/>
        </p:nvSpPr>
        <p:spPr>
          <a:xfrm rot="19393619">
            <a:off x="2282114" y="1634251"/>
            <a:ext cx="1157206" cy="586200"/>
          </a:xfrm>
          <a:prstGeom prst="leftArrowCallou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GFS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Ens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65" name="Left Arrow Callout 64"/>
          <p:cNvSpPr/>
          <p:nvPr/>
        </p:nvSpPr>
        <p:spPr>
          <a:xfrm rot="19393619">
            <a:off x="5537842" y="1599383"/>
            <a:ext cx="1157206" cy="586200"/>
          </a:xfrm>
          <a:prstGeom prst="leftArrowCallou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GFS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Ens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66" name="Left Arrow Callout 65"/>
          <p:cNvSpPr/>
          <p:nvPr/>
        </p:nvSpPr>
        <p:spPr>
          <a:xfrm rot="19393619">
            <a:off x="8816603" y="1565441"/>
            <a:ext cx="1157206" cy="586200"/>
          </a:xfrm>
          <a:prstGeom prst="leftArrowCallou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GFS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Ens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89" name="Right Arrow Callout 88"/>
          <p:cNvSpPr/>
          <p:nvPr/>
        </p:nvSpPr>
        <p:spPr>
          <a:xfrm>
            <a:off x="3519595" y="4668371"/>
            <a:ext cx="1087721" cy="575119"/>
          </a:xfrm>
          <a:prstGeom prst="righ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90" name="Left Arrow Callout 89"/>
          <p:cNvSpPr/>
          <p:nvPr/>
        </p:nvSpPr>
        <p:spPr>
          <a:xfrm rot="19393619">
            <a:off x="5561801" y="4742677"/>
            <a:ext cx="1157206" cy="586200"/>
          </a:xfrm>
          <a:prstGeom prst="leftArrowCallou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GFS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Ens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946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70" grpId="0" animBg="1"/>
      <p:bldP spid="74" grpId="0" animBg="1"/>
      <p:bldP spid="75" grpId="0" animBg="1"/>
      <p:bldP spid="76" grpId="0" animBg="1"/>
      <p:bldP spid="255" grpId="0" animBg="1"/>
      <p:bldP spid="87" grpId="0" animBg="1"/>
      <p:bldP spid="145" grpId="0" animBg="1"/>
      <p:bldP spid="7" grpId="0" animBg="1"/>
      <p:bldP spid="80" grpId="0" animBg="1"/>
      <p:bldP spid="28" grpId="0" animBg="1"/>
      <p:bldP spid="83" grpId="0" animBg="1"/>
      <p:bldP spid="85" grpId="0" animBg="1"/>
      <p:bldP spid="86" grpId="0" animBg="1"/>
      <p:bldP spid="25" grpId="0"/>
      <p:bldP spid="110" grpId="0" animBg="1"/>
      <p:bldP spid="111" grpId="0" animBg="1"/>
      <p:bldP spid="46" grpId="0" animBg="1"/>
      <p:bldP spid="228" grpId="0" animBg="1"/>
      <p:bldP spid="229" grpId="0" animBg="1"/>
      <p:bldP spid="231" grpId="0" animBg="1"/>
      <p:bldP spid="232" grpId="0" animBg="1"/>
      <p:bldP spid="233" grpId="0" animBg="1"/>
      <p:bldP spid="235" grpId="0" animBg="1"/>
      <p:bldP spid="236" grpId="0"/>
      <p:bldP spid="237" grpId="0" animBg="1"/>
      <p:bldP spid="238" grpId="0" animBg="1"/>
      <p:bldP spid="239" grpId="0" animBg="1"/>
      <p:bldP spid="242" grpId="0" animBg="1"/>
      <p:bldP spid="243" grpId="0" animBg="1"/>
      <p:bldP spid="245" grpId="0" animBg="1"/>
      <p:bldP spid="246" grpId="0" animBg="1"/>
      <p:bldP spid="247" grpId="0" animBg="1"/>
      <p:bldP spid="249" grpId="0" animBg="1"/>
      <p:bldP spid="251" grpId="0" animBg="1"/>
      <p:bldP spid="252" grpId="0" animBg="1"/>
      <p:bldP spid="253" grpId="0" animBg="1"/>
      <p:bldP spid="256" grpId="0" animBg="1"/>
      <p:bldP spid="71" grpId="0"/>
      <p:bldP spid="72" grpId="0"/>
      <p:bldP spid="73" grpId="0"/>
      <p:bldP spid="51" grpId="0" animBg="1"/>
      <p:bldP spid="24" grpId="0" animBg="1"/>
      <p:bldP spid="67" grpId="0"/>
      <p:bldP spid="78" grpId="0" animBg="1"/>
      <p:bldP spid="82" grpId="0" animBg="1"/>
      <p:bldP spid="68" grpId="0" animBg="1"/>
      <p:bldP spid="84" grpId="0" animBg="1"/>
      <p:bldP spid="88" grpId="0" animBg="1"/>
      <p:bldP spid="64" grpId="0" animBg="1"/>
      <p:bldP spid="65" grpId="0" animBg="1"/>
      <p:bldP spid="66" grpId="0" animBg="1"/>
      <p:bldP spid="89" grpId="0" animBg="1"/>
      <p:bldP spid="9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20140428_005737_black.png"/>
          <p:cNvPicPr>
            <a:picLocks noChangeAspect="1"/>
          </p:cNvPicPr>
          <p:nvPr/>
        </p:nvPicPr>
        <p:blipFill>
          <a:blip r:embed="rId3" cstate="print"/>
          <a:srcRect t="6095" r="6095" b="21333"/>
          <a:stretch>
            <a:fillRect/>
          </a:stretch>
        </p:blipFill>
        <p:spPr>
          <a:xfrm>
            <a:off x="0" y="148600"/>
            <a:ext cx="3944460" cy="3048365"/>
          </a:xfrm>
          <a:prstGeom prst="rect">
            <a:avLst/>
          </a:prstGeom>
        </p:spPr>
      </p:pic>
      <p:pic>
        <p:nvPicPr>
          <p:cNvPr id="2" name="Picture 1" descr="REF10h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" t="26849" r="5714" b="7959"/>
          <a:stretch/>
        </p:blipFill>
        <p:spPr>
          <a:xfrm rot="180000">
            <a:off x="5522976" y="627624"/>
            <a:ext cx="3566160" cy="2587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4460" y="913792"/>
            <a:ext cx="181632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HRRR</a:t>
            </a:r>
          </a:p>
          <a:p>
            <a:pPr algn="r"/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latin typeface="Arial"/>
                <a:cs typeface="Arial"/>
              </a:rPr>
              <a:t>10-hr fcst</a:t>
            </a:r>
          </a:p>
          <a:p>
            <a:pPr algn="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made </a:t>
            </a:r>
          </a:p>
          <a:p>
            <a:pPr algn="r"/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 10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M</a:t>
            </a:r>
          </a:p>
          <a:p>
            <a:pPr algn="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for 8 PM</a:t>
            </a:r>
          </a:p>
          <a:p>
            <a:pPr algn="r"/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27 April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017" y="3196600"/>
            <a:ext cx="37789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Observed </a:t>
            </a:r>
            <a:r>
              <a:rPr lang="en-US" dirty="0">
                <a:latin typeface="Arial"/>
                <a:cs typeface="Arial"/>
              </a:rPr>
              <a:t>R</a:t>
            </a:r>
            <a:r>
              <a:rPr lang="en-US" dirty="0" smtClean="0">
                <a:latin typeface="Arial"/>
                <a:cs typeface="Arial"/>
              </a:rPr>
              <a:t>eflectivity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52600" y="1160602"/>
            <a:ext cx="5943600" cy="4145260"/>
            <a:chOff x="1752600" y="1160602"/>
            <a:chExt cx="5943600" cy="4145260"/>
          </a:xfrm>
        </p:grpSpPr>
        <p:sp>
          <p:nvSpPr>
            <p:cNvPr id="21" name="Oval 20"/>
            <p:cNvSpPr/>
            <p:nvPr/>
          </p:nvSpPr>
          <p:spPr>
            <a:xfrm>
              <a:off x="1752600" y="1160602"/>
              <a:ext cx="838200" cy="914400"/>
            </a:xfrm>
            <a:prstGeom prst="ellipse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6934200" y="1371600"/>
              <a:ext cx="762000" cy="914400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58760" y="4597976"/>
              <a:ext cx="16562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>
                <a:lnSpc>
                  <a:spcPts val="2400"/>
                </a:lnSpc>
              </a:pPr>
              <a:r>
                <a:rPr lang="en-US" sz="1600" dirty="0" smtClean="0">
                  <a:solidFill>
                    <a:srgbClr val="0000FF"/>
                  </a:solidFill>
                  <a:latin typeface="Arial"/>
                  <a:cs typeface="Arial"/>
                </a:rPr>
                <a:t>Tornadic</a:t>
              </a:r>
            </a:p>
            <a:p>
              <a:pPr algn="r">
                <a:lnSpc>
                  <a:spcPts val="2400"/>
                </a:lnSpc>
              </a:pPr>
              <a:r>
                <a:rPr lang="en-US" sz="1600" dirty="0" smtClean="0">
                  <a:solidFill>
                    <a:srgbClr val="0000FF"/>
                  </a:solidFill>
                  <a:latin typeface="Arial"/>
                  <a:cs typeface="Arial"/>
                </a:rPr>
                <a:t>thunderstorm</a:t>
              </a:r>
              <a:endParaRPr lang="en-US" sz="160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4287360" y="4393742"/>
              <a:ext cx="457200" cy="609600"/>
            </a:xfrm>
            <a:prstGeom prst="ellipse">
              <a:avLst/>
            </a:prstGeom>
            <a:noFill/>
            <a:ln w="28575" cmpd="sng">
              <a:solidFill>
                <a:srgbClr val="0000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457703" y="3149778"/>
            <a:ext cx="3778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Forecast Reflectivity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791200" y="1215400"/>
            <a:ext cx="3347731" cy="5693840"/>
            <a:chOff x="5791200" y="1215400"/>
            <a:chExt cx="3347731" cy="5693840"/>
          </a:xfrm>
        </p:grpSpPr>
        <p:pic>
          <p:nvPicPr>
            <p:cNvPr id="4" name="Picture 3" descr="UH10hr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47" t="22781" r="16879" b="13395"/>
            <a:stretch/>
          </p:blipFill>
          <p:spPr>
            <a:xfrm rot="120000">
              <a:off x="5815584" y="3800280"/>
              <a:ext cx="3273552" cy="310896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629400" y="1215400"/>
              <a:ext cx="1295400" cy="1219200"/>
            </a:xfrm>
            <a:prstGeom prst="rect">
              <a:avLst/>
            </a:prstGeom>
            <a:noFill/>
            <a:ln w="889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5791200" y="1215400"/>
              <a:ext cx="838200" cy="2590800"/>
            </a:xfrm>
            <a:prstGeom prst="line">
              <a:avLst/>
            </a:prstGeom>
            <a:ln w="4762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924800" y="1215400"/>
              <a:ext cx="990600" cy="2590800"/>
            </a:xfrm>
            <a:prstGeom prst="line">
              <a:avLst/>
            </a:prstGeom>
            <a:ln w="4762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829301" y="6471663"/>
              <a:ext cx="3309630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 Black"/>
                  <a:cs typeface="Arial Black"/>
                </a:rPr>
                <a:t>Hourly Max Updraft Helicity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829300" y="3796109"/>
              <a:ext cx="3309630" cy="3061891"/>
            </a:xfrm>
            <a:prstGeom prst="rect">
              <a:avLst/>
            </a:prstGeom>
            <a:noFill/>
            <a:ln w="88900">
              <a:solidFill>
                <a:schemeClr val="accent6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5867400" y="2286000"/>
              <a:ext cx="762000" cy="4343400"/>
            </a:xfrm>
            <a:prstGeom prst="line">
              <a:avLst/>
            </a:prstGeom>
            <a:ln w="4762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924800" y="2286000"/>
              <a:ext cx="1150529" cy="4554995"/>
            </a:xfrm>
            <a:prstGeom prst="line">
              <a:avLst/>
            </a:prstGeom>
            <a:ln w="4762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206906" y="4699555"/>
            <a:ext cx="7565495" cy="1423661"/>
            <a:chOff x="206906" y="4699555"/>
            <a:chExt cx="7565495" cy="1423661"/>
          </a:xfrm>
        </p:grpSpPr>
        <p:grpSp>
          <p:nvGrpSpPr>
            <p:cNvPr id="9" name="Group 8"/>
            <p:cNvGrpSpPr/>
            <p:nvPr/>
          </p:nvGrpSpPr>
          <p:grpSpPr>
            <a:xfrm>
              <a:off x="206906" y="4699555"/>
              <a:ext cx="5431894" cy="1423661"/>
              <a:chOff x="206906" y="4699555"/>
              <a:chExt cx="5431894" cy="1423661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206906" y="4699555"/>
                <a:ext cx="3737554" cy="830997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Arial"/>
                    <a:cs typeface="Arial"/>
                  </a:rPr>
                  <a:t>The 10-hour forecast captures the exact location of the storm and indicates the potential for rotation.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287360" y="5410200"/>
                <a:ext cx="1351440" cy="713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ts val="2400"/>
                  </a:lnSpc>
                </a:pPr>
                <a:r>
                  <a:rPr lang="en-US" sz="1600" dirty="0" smtClean="0">
                    <a:solidFill>
                      <a:srgbClr val="FF00FF"/>
                    </a:solidFill>
                    <a:latin typeface="Arial"/>
                    <a:cs typeface="Arial"/>
                  </a:rPr>
                  <a:t>  Actual</a:t>
                </a:r>
              </a:p>
              <a:p>
                <a:pPr algn="r">
                  <a:lnSpc>
                    <a:spcPts val="2400"/>
                  </a:lnSpc>
                </a:pPr>
                <a:r>
                  <a:rPr lang="en-US" sz="1600" dirty="0" smtClean="0">
                    <a:solidFill>
                      <a:srgbClr val="FF00FF"/>
                    </a:solidFill>
                    <a:latin typeface="Arial"/>
                    <a:cs typeface="Arial"/>
                  </a:rPr>
                  <a:t>tornado path</a:t>
                </a:r>
                <a:endParaRPr lang="en-US" sz="1600" dirty="0">
                  <a:solidFill>
                    <a:srgbClr val="FF00FF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058760" y="5449112"/>
              <a:ext cx="685800" cy="381000"/>
            </a:xfrm>
            <a:custGeom>
              <a:avLst/>
              <a:gdLst>
                <a:gd name="connsiteX0" fmla="*/ 0 w 709613"/>
                <a:gd name="connsiteY0" fmla="*/ 557212 h 557212"/>
                <a:gd name="connsiteX1" fmla="*/ 104775 w 709613"/>
                <a:gd name="connsiteY1" fmla="*/ 509587 h 557212"/>
                <a:gd name="connsiteX2" fmla="*/ 209550 w 709613"/>
                <a:gd name="connsiteY2" fmla="*/ 428625 h 557212"/>
                <a:gd name="connsiteX3" fmla="*/ 376238 w 709613"/>
                <a:gd name="connsiteY3" fmla="*/ 242887 h 557212"/>
                <a:gd name="connsiteX4" fmla="*/ 504825 w 709613"/>
                <a:gd name="connsiteY4" fmla="*/ 133350 h 557212"/>
                <a:gd name="connsiteX5" fmla="*/ 638175 w 709613"/>
                <a:gd name="connsiteY5" fmla="*/ 33337 h 557212"/>
                <a:gd name="connsiteX6" fmla="*/ 709613 w 709613"/>
                <a:gd name="connsiteY6" fmla="*/ 0 h 55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613" h="557212">
                  <a:moveTo>
                    <a:pt x="0" y="557212"/>
                  </a:moveTo>
                  <a:cubicBezTo>
                    <a:pt x="34925" y="544115"/>
                    <a:pt x="69850" y="531018"/>
                    <a:pt x="104775" y="509587"/>
                  </a:cubicBezTo>
                  <a:cubicBezTo>
                    <a:pt x="139700" y="488156"/>
                    <a:pt x="164306" y="473075"/>
                    <a:pt x="209550" y="428625"/>
                  </a:cubicBezTo>
                  <a:cubicBezTo>
                    <a:pt x="254794" y="384175"/>
                    <a:pt x="327026" y="292099"/>
                    <a:pt x="376238" y="242887"/>
                  </a:cubicBezTo>
                  <a:cubicBezTo>
                    <a:pt x="425450" y="193675"/>
                    <a:pt x="461169" y="168275"/>
                    <a:pt x="504825" y="133350"/>
                  </a:cubicBezTo>
                  <a:cubicBezTo>
                    <a:pt x="548481" y="98425"/>
                    <a:pt x="604044" y="55562"/>
                    <a:pt x="638175" y="33337"/>
                  </a:cubicBezTo>
                  <a:cubicBezTo>
                    <a:pt x="672306" y="11112"/>
                    <a:pt x="690959" y="5556"/>
                    <a:pt x="709613" y="0"/>
                  </a:cubicBezTo>
                </a:path>
              </a:pathLst>
            </a:custGeom>
            <a:solidFill>
              <a:srgbClr val="FF00FF"/>
            </a:solidFill>
            <a:ln w="28575" cmpd="sng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6477001" y="5093652"/>
              <a:ext cx="1295400" cy="970830"/>
            </a:xfrm>
            <a:custGeom>
              <a:avLst/>
              <a:gdLst>
                <a:gd name="connsiteX0" fmla="*/ 0 w 709613"/>
                <a:gd name="connsiteY0" fmla="*/ 557212 h 557212"/>
                <a:gd name="connsiteX1" fmla="*/ 104775 w 709613"/>
                <a:gd name="connsiteY1" fmla="*/ 509587 h 557212"/>
                <a:gd name="connsiteX2" fmla="*/ 209550 w 709613"/>
                <a:gd name="connsiteY2" fmla="*/ 428625 h 557212"/>
                <a:gd name="connsiteX3" fmla="*/ 376238 w 709613"/>
                <a:gd name="connsiteY3" fmla="*/ 242887 h 557212"/>
                <a:gd name="connsiteX4" fmla="*/ 504825 w 709613"/>
                <a:gd name="connsiteY4" fmla="*/ 133350 h 557212"/>
                <a:gd name="connsiteX5" fmla="*/ 638175 w 709613"/>
                <a:gd name="connsiteY5" fmla="*/ 33337 h 557212"/>
                <a:gd name="connsiteX6" fmla="*/ 709613 w 709613"/>
                <a:gd name="connsiteY6" fmla="*/ 0 h 55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613" h="557212">
                  <a:moveTo>
                    <a:pt x="0" y="557212"/>
                  </a:moveTo>
                  <a:cubicBezTo>
                    <a:pt x="34925" y="544115"/>
                    <a:pt x="69850" y="531018"/>
                    <a:pt x="104775" y="509587"/>
                  </a:cubicBezTo>
                  <a:cubicBezTo>
                    <a:pt x="139700" y="488156"/>
                    <a:pt x="164306" y="473075"/>
                    <a:pt x="209550" y="428625"/>
                  </a:cubicBezTo>
                  <a:cubicBezTo>
                    <a:pt x="254794" y="384175"/>
                    <a:pt x="327026" y="292099"/>
                    <a:pt x="376238" y="242887"/>
                  </a:cubicBezTo>
                  <a:cubicBezTo>
                    <a:pt x="425450" y="193675"/>
                    <a:pt x="461169" y="168275"/>
                    <a:pt x="504825" y="133350"/>
                  </a:cubicBezTo>
                  <a:cubicBezTo>
                    <a:pt x="548481" y="98425"/>
                    <a:pt x="604044" y="55562"/>
                    <a:pt x="638175" y="33337"/>
                  </a:cubicBezTo>
                  <a:cubicBezTo>
                    <a:pt x="672306" y="11112"/>
                    <a:pt x="690959" y="5556"/>
                    <a:pt x="709613" y="0"/>
                  </a:cubicBezTo>
                </a:path>
              </a:pathLst>
            </a:custGeom>
            <a:solidFill>
              <a:srgbClr val="FF00FF"/>
            </a:solidFill>
            <a:ln w="28575" cmpd="sng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pic>
        <p:nvPicPr>
          <p:cNvPr id="35" name="Picture 4" descr="Juice_drop"/>
          <p:cNvPicPr>
            <a:picLocks noChangeAspect="1" noChangeArrowheads="1"/>
          </p:cNvPicPr>
          <p:nvPr/>
        </p:nvPicPr>
        <p:blipFill>
          <a:blip r:embed="rId6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Juice_drop"/>
          <p:cNvPicPr>
            <a:picLocks noChangeAspect="1" noChangeArrowheads="1"/>
          </p:cNvPicPr>
          <p:nvPr/>
        </p:nvPicPr>
        <p:blipFill>
          <a:blip r:embed="rId7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76200" y="11403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>
                <a:solidFill>
                  <a:srgbClr val="000099"/>
                </a:solidFill>
                <a:latin typeface="Arial Black"/>
                <a:cs typeface="Arial Black"/>
              </a:rPr>
              <a:t>HRRR Supercell Case 27 April 2014</a:t>
            </a:r>
            <a:endParaRPr lang="en-US" sz="3200" dirty="0">
              <a:solidFill>
                <a:srgbClr val="000099"/>
              </a:solidFill>
              <a:latin typeface="Arial Black"/>
              <a:cs typeface="Arial Black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576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pic>
        <p:nvPicPr>
          <p:cNvPr id="29" name="Picture 4" descr="Juice_drop"/>
          <p:cNvPicPr>
            <a:picLocks noChangeAspect="1" noChangeArrowheads="1"/>
          </p:cNvPicPr>
          <p:nvPr/>
        </p:nvPicPr>
        <p:blipFill>
          <a:blip r:embed="rId2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Juice_drop"/>
          <p:cNvPicPr>
            <a:picLocks noChangeAspect="1" noChangeArrowheads="1"/>
          </p:cNvPicPr>
          <p:nvPr/>
        </p:nvPicPr>
        <p:blipFill>
          <a:blip r:embed="rId3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580816" y="3575"/>
            <a:ext cx="7994871" cy="5847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3200" dirty="0" smtClean="0">
                <a:solidFill>
                  <a:srgbClr val="000090"/>
                </a:solidFill>
                <a:latin typeface="Arial Black"/>
                <a:cs typeface="Arial Black"/>
              </a:rPr>
              <a:t>Run-to-Run Consistency</a:t>
            </a:r>
            <a:endParaRPr lang="en-US" sz="320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688998" y="695288"/>
            <a:ext cx="2421129" cy="2712737"/>
            <a:chOff x="5688998" y="695288"/>
            <a:chExt cx="2421129" cy="2712737"/>
          </a:xfrm>
        </p:grpSpPr>
        <p:pic>
          <p:nvPicPr>
            <p:cNvPr id="237583" name="Picture 15" descr="140511_rpts_filtered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7" t="28235" r="37938" b="49413"/>
            <a:stretch>
              <a:fillRect/>
            </a:stretch>
          </p:blipFill>
          <p:spPr bwMode="auto">
            <a:xfrm>
              <a:off x="5916202" y="1758612"/>
              <a:ext cx="2193925" cy="164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5688998" y="695288"/>
              <a:ext cx="2421129" cy="523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latin typeface="Arial" pitchFamily="34" charset="0"/>
                  <a:ea typeface="+mn-ea"/>
                  <a:cs typeface="Arial" pitchFamily="34" charset="0"/>
                </a:rPr>
                <a:t>11 May 2014 </a:t>
              </a:r>
            </a:p>
          </p:txBody>
        </p:sp>
        <p:sp>
          <p:nvSpPr>
            <p:cNvPr id="52" name="TextBox 5"/>
            <p:cNvSpPr txBox="1">
              <a:spLocks noChangeArrowheads="1"/>
            </p:cNvSpPr>
            <p:nvPr/>
          </p:nvSpPr>
          <p:spPr bwMode="auto">
            <a:xfrm>
              <a:off x="6117607" y="1550416"/>
              <a:ext cx="1215727" cy="646331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rPr>
                <a:t>Storm Reports</a:t>
              </a:r>
              <a:endParaRPr lang="en-US" sz="1800" kern="0" dirty="0">
                <a:solidFill>
                  <a:prstClr val="black"/>
                </a:solidFill>
                <a:latin typeface="Arial"/>
                <a:ea typeface="ＭＳ Ｐゴシック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601611" y="3670441"/>
            <a:ext cx="3091225" cy="2954439"/>
            <a:chOff x="5601611" y="3670441"/>
            <a:chExt cx="3091225" cy="2954439"/>
          </a:xfrm>
        </p:grpSpPr>
        <p:pic>
          <p:nvPicPr>
            <p:cNvPr id="13" name="Picture 12" descr="hlcy_t2esbl_f05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41" t="55730" r="37090" b="19441"/>
            <a:stretch/>
          </p:blipFill>
          <p:spPr>
            <a:xfrm>
              <a:off x="5976444" y="4337309"/>
              <a:ext cx="2438400" cy="2287571"/>
            </a:xfrm>
            <a:prstGeom prst="rect">
              <a:avLst/>
            </a:prstGeom>
          </p:spPr>
        </p:pic>
        <p:sp>
          <p:nvSpPr>
            <p:cNvPr id="36" name="TextBox 5"/>
            <p:cNvSpPr txBox="1">
              <a:spLocks noChangeArrowheads="1"/>
            </p:cNvSpPr>
            <p:nvPr/>
          </p:nvSpPr>
          <p:spPr bwMode="auto">
            <a:xfrm>
              <a:off x="5601611" y="3670441"/>
              <a:ext cx="3091225" cy="646331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rPr>
                <a:t>Updraft Helicity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rPr>
                <a:t>Time-Lagged Ensemble</a:t>
              </a:r>
              <a:endParaRPr lang="en-US" sz="1800" kern="0" dirty="0">
                <a:solidFill>
                  <a:prstClr val="black"/>
                </a:solidFill>
                <a:latin typeface="Arial"/>
                <a:ea typeface="ＭＳ Ｐゴシック"/>
                <a:cs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338" y="2288793"/>
            <a:ext cx="5321000" cy="2447882"/>
            <a:chOff x="55338" y="2288793"/>
            <a:chExt cx="5321000" cy="2447882"/>
          </a:xfrm>
        </p:grpSpPr>
        <p:pic>
          <p:nvPicPr>
            <p:cNvPr id="3" name="Picture 2" descr="cref_t2sfc_f06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96" t="52439" r="31907" b="10062"/>
            <a:stretch/>
          </p:blipFill>
          <p:spPr>
            <a:xfrm>
              <a:off x="55338" y="2288793"/>
              <a:ext cx="2807208" cy="2249424"/>
            </a:xfrm>
            <a:prstGeom prst="rect">
              <a:avLst/>
            </a:prstGeom>
          </p:spPr>
        </p:pic>
        <p:pic>
          <p:nvPicPr>
            <p:cNvPr id="33" name="Picture 8" descr="image024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6" t="2499" r="16220" b="14999"/>
            <a:stretch/>
          </p:blipFill>
          <p:spPr bwMode="auto">
            <a:xfrm>
              <a:off x="2953178" y="2472900"/>
              <a:ext cx="2423160" cy="226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5"/>
            <p:cNvSpPr txBox="1">
              <a:spLocks noChangeArrowheads="1"/>
            </p:cNvSpPr>
            <p:nvPr/>
          </p:nvSpPr>
          <p:spPr bwMode="auto">
            <a:xfrm>
              <a:off x="61026" y="2459867"/>
              <a:ext cx="1613960" cy="369332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rPr>
                <a:t>16 UTC (6hr)</a:t>
              </a:r>
              <a:endParaRPr lang="en-US" sz="1800" kern="0" dirty="0">
                <a:solidFill>
                  <a:prstClr val="black"/>
                </a:solidFill>
                <a:latin typeface="Arial"/>
                <a:ea typeface="ＭＳ Ｐゴシック"/>
                <a:cs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5338" y="4529928"/>
            <a:ext cx="5303540" cy="2263775"/>
            <a:chOff x="55338" y="4529928"/>
            <a:chExt cx="5303540" cy="2263775"/>
          </a:xfrm>
        </p:grpSpPr>
        <p:pic>
          <p:nvPicPr>
            <p:cNvPr id="4" name="Picture 3" descr="cref_t2sfc_f05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00" t="52439" r="31905" b="10062"/>
            <a:stretch/>
          </p:blipFill>
          <p:spPr>
            <a:xfrm>
              <a:off x="55338" y="4544279"/>
              <a:ext cx="2807208" cy="2249424"/>
            </a:xfrm>
            <a:prstGeom prst="rect">
              <a:avLst/>
            </a:prstGeom>
          </p:spPr>
        </p:pic>
        <p:pic>
          <p:nvPicPr>
            <p:cNvPr id="34" name="Picture 8" descr="image024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6" t="2499" r="16220" b="14999"/>
            <a:stretch/>
          </p:blipFill>
          <p:spPr bwMode="auto">
            <a:xfrm>
              <a:off x="2935718" y="4529928"/>
              <a:ext cx="2423160" cy="226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5"/>
            <p:cNvSpPr txBox="1">
              <a:spLocks noChangeArrowheads="1"/>
            </p:cNvSpPr>
            <p:nvPr/>
          </p:nvSpPr>
          <p:spPr bwMode="auto">
            <a:xfrm>
              <a:off x="55338" y="4529928"/>
              <a:ext cx="1619648" cy="369332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rPr>
                <a:t>17 UTC (5hr)</a:t>
              </a:r>
              <a:endParaRPr lang="en-US" sz="1800" kern="0" dirty="0">
                <a:solidFill>
                  <a:prstClr val="black"/>
                </a:solidFill>
                <a:latin typeface="Arial"/>
                <a:ea typeface="ＭＳ Ｐゴシック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35" y="227648"/>
            <a:ext cx="5371103" cy="2266333"/>
            <a:chOff x="5235" y="227648"/>
            <a:chExt cx="5371103" cy="2266333"/>
          </a:xfrm>
        </p:grpSpPr>
        <p:pic>
          <p:nvPicPr>
            <p:cNvPr id="28" name="Picture 8" descr="image024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6" t="19542" r="16220" b="14999"/>
            <a:stretch/>
          </p:blipFill>
          <p:spPr bwMode="auto">
            <a:xfrm>
              <a:off x="2953178" y="695288"/>
              <a:ext cx="2423160" cy="1796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3178" y="530563"/>
              <a:ext cx="2423160" cy="320601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  <a:spcBef>
                  <a:spcPct val="50000"/>
                </a:spcBef>
                <a:defRPr/>
              </a:pPr>
              <a:r>
                <a:rPr lang="en-US" sz="1400" kern="0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Radar Obs at 2200 UTC   </a:t>
              </a:r>
              <a:endParaRPr lang="en-US" sz="1400" kern="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endParaRPr>
            </a:p>
          </p:txBody>
        </p:sp>
        <p:pic>
          <p:nvPicPr>
            <p:cNvPr id="2" name="Picture 1" descr="cref_t2sfc_f07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31" t="57207" r="33275" b="10060"/>
            <a:stretch/>
          </p:blipFill>
          <p:spPr>
            <a:xfrm>
              <a:off x="61026" y="530563"/>
              <a:ext cx="2807208" cy="1963418"/>
            </a:xfrm>
            <a:prstGeom prst="rect">
              <a:avLst/>
            </a:prstGeom>
          </p:spPr>
        </p:pic>
        <p:sp>
          <p:nvSpPr>
            <p:cNvPr id="5" name="TextBox 5"/>
            <p:cNvSpPr txBox="1">
              <a:spLocks noChangeArrowheads="1"/>
            </p:cNvSpPr>
            <p:nvPr/>
          </p:nvSpPr>
          <p:spPr bwMode="auto">
            <a:xfrm>
              <a:off x="5235" y="779081"/>
              <a:ext cx="1527431" cy="369332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rPr>
                <a:t>15 UTC (7hr)</a:t>
              </a:r>
              <a:endParaRPr lang="en-US" sz="1800" kern="0" dirty="0">
                <a:solidFill>
                  <a:prstClr val="black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55338" y="227648"/>
              <a:ext cx="2801521" cy="551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>
                <a:lnSpc>
                  <a:spcPts val="1800"/>
                </a:lnSpc>
                <a:defRPr/>
              </a:pPr>
              <a:r>
                <a:rPr lang="en-US" sz="1400" dirty="0" smtClean="0">
                  <a:solidFill>
                    <a:srgbClr val="008000"/>
                  </a:solidFill>
                  <a:latin typeface="Arial"/>
                  <a:ea typeface="ＭＳ Ｐゴシック" charset="-128"/>
                  <a:cs typeface="Arial"/>
                </a:rPr>
                <a:t>HRRR Forecasts</a:t>
              </a:r>
            </a:p>
            <a:p>
              <a:pPr algn="ctr" defTabSz="457200">
                <a:lnSpc>
                  <a:spcPts val="1800"/>
                </a:lnSpc>
                <a:defRPr/>
              </a:pPr>
              <a:r>
                <a:rPr lang="en-US" sz="1400" dirty="0" smtClean="0">
                  <a:solidFill>
                    <a:srgbClr val="008000"/>
                  </a:solidFill>
                  <a:latin typeface="Arial"/>
                  <a:ea typeface="ＭＳ Ｐゴシック" charset="-128"/>
                  <a:cs typeface="Arial"/>
                </a:rPr>
                <a:t>valid at 2200 UTC</a:t>
              </a:r>
              <a:endParaRPr lang="en-US" sz="1400" dirty="0">
                <a:solidFill>
                  <a:srgbClr val="008000"/>
                </a:solidFill>
                <a:latin typeface="Arial"/>
                <a:ea typeface="ＭＳ Ｐゴシック" charset="-128"/>
                <a:cs typeface="Arial"/>
              </a:endParaRPr>
            </a:p>
          </p:txBody>
        </p:sp>
      </p:grpSp>
      <p:pic>
        <p:nvPicPr>
          <p:cNvPr id="35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38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39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40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29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01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835927"/>
              </p:ext>
            </p:extLst>
          </p:nvPr>
        </p:nvGraphicFramePr>
        <p:xfrm>
          <a:off x="41442" y="924606"/>
          <a:ext cx="9020900" cy="5826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9082"/>
                <a:gridCol w="4691818"/>
              </a:tblGrid>
              <a:tr h="74624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3399"/>
                          </a:solidFill>
                          <a:latin typeface="Arial Black" pitchFamily="34" charset="0"/>
                        </a:rPr>
                        <a:t>Model</a:t>
                      </a:r>
                      <a:endParaRPr lang="en-US" sz="2800" b="1" dirty="0">
                        <a:solidFill>
                          <a:srgbClr val="003399"/>
                        </a:solidFill>
                        <a:latin typeface="Arial Black" pitchFamily="34" charset="0"/>
                      </a:endParaRP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Data Assimilation</a:t>
                      </a: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080003">
                <a:tc>
                  <a:txBody>
                    <a:bodyPr/>
                    <a:lstStyle/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WRF-ARWv3.6+ 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Physics changes: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Grell-Freitas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convective scheme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Thompson MP -- Aerosol-aware 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MYNN PBL --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cloud/non-local mixing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RUC LSM --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MODIS seasonal LAI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                   -- improved wilting point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  <a:p>
                      <a:pPr lvl="0" defTabSz="457200" fontAlgn="b">
                        <a:lnSpc>
                          <a:spcPct val="90000"/>
                        </a:lnSpc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Shallow cu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parm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w/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rad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feedback</a:t>
                      </a:r>
                    </a:p>
                    <a:p>
                      <a:pPr lvl="0" defTabSz="457200" fontAlgn="b">
                        <a:lnSpc>
                          <a:spcPct val="90000"/>
                        </a:lnSpc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  <a:p>
                      <a:pPr lvl="0" defTabSz="457200" fontAlgn="b">
                        <a:lnSpc>
                          <a:spcPct val="90000"/>
                        </a:lnSpc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RRTMG radiation scheme</a:t>
                      </a:r>
                    </a:p>
                    <a:p>
                      <a:pPr lvl="0" defTabSz="457200" fontAlgn="b">
                        <a:lnSpc>
                          <a:spcPct val="90000"/>
                        </a:lnSpc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  <a:p>
                      <a:pPr lvl="0" defTabSz="457200" fontAlgn="b">
                        <a:lnSpc>
                          <a:spcPct val="90000"/>
                        </a:lnSpc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Direct and diffuse GHI components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Merge with GSI trunk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75% global ensemble BEC weight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Radiance bias correction, channel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selection, RARS data assimilation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Radial velocity assimilation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Mesonet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assimilation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Lightning assimilation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Pseudo-PBL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obs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for temperature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Improved 2m T, Td diagnostic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Low-reflectivity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precip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building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sp>
        <p:nvSpPr>
          <p:cNvPr id="14356" name="TextBox 10"/>
          <p:cNvSpPr txBox="1">
            <a:spLocks noChangeArrowheads="1"/>
          </p:cNvSpPr>
          <p:nvPr/>
        </p:nvSpPr>
        <p:spPr bwMode="auto">
          <a:xfrm>
            <a:off x="-2819400" y="-83820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451742" y="5715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latin typeface="Arial Black" pitchFamily="34" charset="0"/>
                <a:ea typeface="MS PGothic" pitchFamily="34" charset="-128"/>
                <a:cs typeface="Arial Black" pitchFamily="34" charset="0"/>
              </a:rPr>
              <a:t>Likely </a:t>
            </a:r>
            <a:r>
              <a:rPr lang="en-US" sz="3600" b="1" dirty="0" smtClean="0">
                <a:solidFill>
                  <a:srgbClr val="0000FF"/>
                </a:solidFill>
                <a:latin typeface="Arial Black" pitchFamily="34" charset="0"/>
                <a:ea typeface="MS PGothic" pitchFamily="34" charset="-128"/>
                <a:cs typeface="Arial Black" pitchFamily="34" charset="0"/>
              </a:rPr>
              <a:t>RAP</a:t>
            </a:r>
            <a:r>
              <a:rPr lang="en-US" sz="3600" b="1" dirty="0" smtClean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  <a:cs typeface="Arial Black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  <a:cs typeface="Arial Black" pitchFamily="34" charset="0"/>
              </a:rPr>
              <a:t>version </a:t>
            </a:r>
            <a:r>
              <a:rPr lang="en-US" sz="3600" b="1" dirty="0" smtClean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  <a:cs typeface="Arial Black" pitchFamily="34" charset="0"/>
              </a:rPr>
              <a:t>3 </a:t>
            </a:r>
            <a:r>
              <a:rPr lang="en-US" sz="3600" b="1" dirty="0" err="1" smtClean="0">
                <a:latin typeface="Arial Black" pitchFamily="34" charset="0"/>
                <a:ea typeface="MS PGothic" pitchFamily="34" charset="-128"/>
                <a:cs typeface="Arial Black" pitchFamily="34" charset="0"/>
              </a:rPr>
              <a:t>chnages</a:t>
            </a:r>
            <a:endParaRPr lang="en-US" sz="3600" b="1" dirty="0">
              <a:latin typeface="Arial Black" pitchFamily="34" charset="0"/>
              <a:ea typeface="MS PGothic" pitchFamily="34" charset="-128"/>
              <a:cs typeface="Arial Black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9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876454" y="1518206"/>
            <a:ext cx="2252966" cy="5339794"/>
            <a:chOff x="6876454" y="1518206"/>
            <a:chExt cx="2252966" cy="5339794"/>
          </a:xfrm>
        </p:grpSpPr>
        <p:grpSp>
          <p:nvGrpSpPr>
            <p:cNvPr id="15" name="Group 14"/>
            <p:cNvGrpSpPr/>
            <p:nvPr/>
          </p:nvGrpSpPr>
          <p:grpSpPr>
            <a:xfrm>
              <a:off x="6876454" y="1518206"/>
              <a:ext cx="2252966" cy="5339794"/>
              <a:chOff x="6876454" y="1518206"/>
              <a:chExt cx="2252966" cy="5339794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3"/>
              <a:srcRect l="32600" t="11189" r="14840" b="18422"/>
              <a:stretch/>
            </p:blipFill>
            <p:spPr>
              <a:xfrm>
                <a:off x="6979265" y="1895453"/>
                <a:ext cx="2002536" cy="2313432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4"/>
              <a:srcRect l="36187"/>
              <a:stretch/>
            </p:blipFill>
            <p:spPr>
              <a:xfrm>
                <a:off x="6876454" y="4210050"/>
                <a:ext cx="2252966" cy="2647950"/>
              </a:xfrm>
              <a:prstGeom prst="rect">
                <a:avLst/>
              </a:prstGeom>
            </p:spPr>
          </p:pic>
          <p:sp>
            <p:nvSpPr>
              <p:cNvPr id="38" name="TextBox 5"/>
              <p:cNvSpPr txBox="1">
                <a:spLocks noChangeArrowheads="1"/>
              </p:cNvSpPr>
              <p:nvPr/>
            </p:nvSpPr>
            <p:spPr bwMode="auto">
              <a:xfrm>
                <a:off x="7145685" y="1518206"/>
                <a:ext cx="1613960" cy="369332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 smtClean="0">
                    <a:solidFill>
                      <a:prstClr val="black"/>
                    </a:solidFill>
                    <a:latin typeface="Arial"/>
                    <a:ea typeface="ＭＳ Ｐゴシック"/>
                    <a:cs typeface="Arial"/>
                  </a:rPr>
                  <a:t>17 UTC (4hr)</a:t>
                </a:r>
                <a:endParaRPr lang="en-US" sz="1800" kern="0" dirty="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36" name="Oval 35"/>
            <p:cNvSpPr/>
            <p:nvPr/>
          </p:nvSpPr>
          <p:spPr>
            <a:xfrm>
              <a:off x="7448008" y="5873520"/>
              <a:ext cx="457200" cy="45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7511520" y="3334177"/>
              <a:ext cx="457200" cy="457200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23488" y="1518206"/>
            <a:ext cx="2252966" cy="5339794"/>
            <a:chOff x="4623488" y="1518206"/>
            <a:chExt cx="2252966" cy="5339794"/>
          </a:xfrm>
        </p:grpSpPr>
        <p:grpSp>
          <p:nvGrpSpPr>
            <p:cNvPr id="14" name="Group 13"/>
            <p:cNvGrpSpPr/>
            <p:nvPr/>
          </p:nvGrpSpPr>
          <p:grpSpPr>
            <a:xfrm>
              <a:off x="4623488" y="1518206"/>
              <a:ext cx="2252966" cy="5339794"/>
              <a:chOff x="4623488" y="1518206"/>
              <a:chExt cx="2252966" cy="533979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/>
              <a:srcRect l="32600" t="11188" r="14840" b="18422"/>
              <a:stretch/>
            </p:blipFill>
            <p:spPr>
              <a:xfrm>
                <a:off x="4744448" y="1895453"/>
                <a:ext cx="2002536" cy="2313432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4"/>
              <a:srcRect l="36187"/>
              <a:stretch/>
            </p:blipFill>
            <p:spPr>
              <a:xfrm>
                <a:off x="4623488" y="4210050"/>
                <a:ext cx="2252966" cy="2647950"/>
              </a:xfrm>
              <a:prstGeom prst="rect">
                <a:avLst/>
              </a:prstGeom>
            </p:spPr>
          </p:pic>
          <p:sp>
            <p:nvSpPr>
              <p:cNvPr id="23" name="TextBox 5"/>
              <p:cNvSpPr txBox="1">
                <a:spLocks noChangeArrowheads="1"/>
              </p:cNvSpPr>
              <p:nvPr/>
            </p:nvSpPr>
            <p:spPr bwMode="auto">
              <a:xfrm>
                <a:off x="4893848" y="1518206"/>
                <a:ext cx="1613960" cy="369332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 smtClean="0">
                    <a:solidFill>
                      <a:prstClr val="black"/>
                    </a:solidFill>
                    <a:latin typeface="Arial"/>
                    <a:ea typeface="ＭＳ Ｐゴシック"/>
                    <a:cs typeface="Arial"/>
                  </a:rPr>
                  <a:t>16 UTC (5hr)</a:t>
                </a:r>
                <a:endParaRPr lang="en-US" sz="1800" kern="0" dirty="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34" name="Oval 33"/>
            <p:cNvSpPr/>
            <p:nvPr/>
          </p:nvSpPr>
          <p:spPr>
            <a:xfrm>
              <a:off x="5193055" y="5873520"/>
              <a:ext cx="457200" cy="45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5270812" y="3338880"/>
              <a:ext cx="457200" cy="457200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370522" y="1518206"/>
            <a:ext cx="2252966" cy="5339794"/>
            <a:chOff x="2370522" y="1518206"/>
            <a:chExt cx="2252966" cy="5339794"/>
          </a:xfrm>
        </p:grpSpPr>
        <p:grpSp>
          <p:nvGrpSpPr>
            <p:cNvPr id="11" name="Group 10"/>
            <p:cNvGrpSpPr/>
            <p:nvPr/>
          </p:nvGrpSpPr>
          <p:grpSpPr>
            <a:xfrm>
              <a:off x="2370522" y="1518206"/>
              <a:ext cx="2252966" cy="5339794"/>
              <a:chOff x="2370522" y="1518206"/>
              <a:chExt cx="2252966" cy="5339794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6"/>
              <a:srcRect l="32614" t="11142" r="14868" b="18384"/>
              <a:stretch/>
            </p:blipFill>
            <p:spPr>
              <a:xfrm>
                <a:off x="2486160" y="1896618"/>
                <a:ext cx="2002536" cy="2313432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4"/>
              <a:srcRect l="36187"/>
              <a:stretch/>
            </p:blipFill>
            <p:spPr>
              <a:xfrm>
                <a:off x="2370522" y="4210050"/>
                <a:ext cx="2252966" cy="2647950"/>
              </a:xfrm>
              <a:prstGeom prst="rect">
                <a:avLst/>
              </a:prstGeom>
            </p:spPr>
          </p:pic>
          <p:sp>
            <p:nvSpPr>
              <p:cNvPr id="5" name="TextBox 5"/>
              <p:cNvSpPr txBox="1">
                <a:spLocks noChangeArrowheads="1"/>
              </p:cNvSpPr>
              <p:nvPr/>
            </p:nvSpPr>
            <p:spPr bwMode="auto">
              <a:xfrm>
                <a:off x="2721938" y="1518206"/>
                <a:ext cx="1527431" cy="369332"/>
              </a:xfrm>
              <a:prstGeom prst="rect">
                <a:avLst/>
              </a:prstGeom>
              <a:solidFill>
                <a:sysClr val="window" lastClr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kern="0" dirty="0" smtClean="0">
                    <a:solidFill>
                      <a:prstClr val="black"/>
                    </a:solidFill>
                    <a:latin typeface="Arial"/>
                    <a:ea typeface="ＭＳ Ｐゴシック"/>
                    <a:cs typeface="Arial"/>
                  </a:rPr>
                  <a:t>15 UTC (6hr)</a:t>
                </a:r>
                <a:endParaRPr lang="en-US" sz="1800" kern="0" dirty="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2938104" y="5873520"/>
              <a:ext cx="457200" cy="45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3010260" y="3338880"/>
              <a:ext cx="457200" cy="457200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1824" y="1518206"/>
            <a:ext cx="9139986" cy="5339794"/>
            <a:chOff x="11824" y="1518206"/>
            <a:chExt cx="9139986" cy="533979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/>
            <a:srcRect l="32639" t="11198" r="14752" b="18378"/>
            <a:stretch/>
          </p:blipFill>
          <p:spPr>
            <a:xfrm>
              <a:off x="278619" y="1895453"/>
              <a:ext cx="2004402" cy="231459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l="36187"/>
            <a:stretch/>
          </p:blipFill>
          <p:spPr>
            <a:xfrm>
              <a:off x="117556" y="4210050"/>
              <a:ext cx="2252966" cy="2647950"/>
            </a:xfrm>
            <a:prstGeom prst="rect">
              <a:avLst/>
            </a:prstGeom>
          </p:spPr>
        </p:pic>
        <p:sp>
          <p:nvSpPr>
            <p:cNvPr id="24" name="TextBox 5"/>
            <p:cNvSpPr txBox="1">
              <a:spLocks noChangeArrowheads="1"/>
            </p:cNvSpPr>
            <p:nvPr/>
          </p:nvSpPr>
          <p:spPr bwMode="auto">
            <a:xfrm>
              <a:off x="412821" y="1518206"/>
              <a:ext cx="1619648" cy="369332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rPr>
                <a:t>14 UTC (7hr)</a:t>
              </a:r>
              <a:endParaRPr lang="en-US" sz="1800" kern="0" dirty="0">
                <a:solidFill>
                  <a:prstClr val="black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39946" y="4243678"/>
              <a:ext cx="9011864" cy="320601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  <a:spcBef>
                  <a:spcPct val="50000"/>
                </a:spcBef>
                <a:defRPr/>
              </a:pPr>
              <a:r>
                <a:rPr lang="en-US" sz="1400" kern="0" dirty="0" smtClean="0">
                  <a:solidFill>
                    <a:srgbClr val="000000"/>
                  </a:solidFill>
                  <a:latin typeface="Arial"/>
                  <a:ea typeface="ＭＳ Ｐゴシック" charset="-128"/>
                  <a:cs typeface="Arial"/>
                </a:rPr>
                <a:t>Radar Obs at 2055 UTC   </a:t>
              </a:r>
              <a:endParaRPr lang="en-US" sz="1400" kern="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21440" y="3891937"/>
              <a:ext cx="9007980" cy="3206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>
                <a:lnSpc>
                  <a:spcPts val="1800"/>
                </a:lnSpc>
                <a:defRPr/>
              </a:pPr>
              <a:r>
                <a:rPr lang="en-US" sz="1400" dirty="0" smtClean="0">
                  <a:solidFill>
                    <a:srgbClr val="008000"/>
                  </a:solidFill>
                  <a:latin typeface="Arial"/>
                  <a:ea typeface="ＭＳ Ｐゴシック" charset="-128"/>
                  <a:cs typeface="Arial"/>
                </a:rPr>
                <a:t>HRRR Forecasts: valid at 2100 UTC</a:t>
              </a:r>
              <a:endParaRPr lang="en-US" sz="1400" dirty="0">
                <a:solidFill>
                  <a:srgbClr val="008000"/>
                </a:solidFill>
                <a:latin typeface="Arial"/>
                <a:ea typeface="ＭＳ Ｐゴシック" charset="-128"/>
                <a:cs typeface="Arial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7"/>
            <a:srcRect t="91053"/>
            <a:stretch/>
          </p:blipFill>
          <p:spPr>
            <a:xfrm rot="5400000">
              <a:off x="-1252514" y="2834383"/>
              <a:ext cx="2740137" cy="211462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21440" y="89837"/>
            <a:ext cx="7193537" cy="1494720"/>
            <a:chOff x="121440" y="-68035"/>
            <a:chExt cx="7193537" cy="149472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8"/>
            <a:srcRect l="42783" t="15671" r="34359" b="55482"/>
            <a:stretch/>
          </p:blipFill>
          <p:spPr>
            <a:xfrm>
              <a:off x="1186785" y="-68035"/>
              <a:ext cx="1689494" cy="149472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893848" y="708708"/>
              <a:ext cx="2421129" cy="523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16</a:t>
              </a:r>
              <a:r>
                <a:rPr lang="en-US" sz="2800" dirty="0" smtClean="0">
                  <a:latin typeface="Arial" pitchFamily="34" charset="0"/>
                  <a:ea typeface="+mn-ea"/>
                  <a:cs typeface="Arial" pitchFamily="34" charset="0"/>
                </a:rPr>
                <a:t> June </a:t>
              </a:r>
              <a:r>
                <a:rPr lang="en-US" sz="2800" dirty="0">
                  <a:latin typeface="Arial" pitchFamily="34" charset="0"/>
                  <a:ea typeface="+mn-ea"/>
                  <a:cs typeface="Arial" pitchFamily="34" charset="0"/>
                </a:rPr>
                <a:t>2014 </a:t>
              </a:r>
            </a:p>
          </p:txBody>
        </p:sp>
        <p:sp>
          <p:nvSpPr>
            <p:cNvPr id="52" name="TextBox 5"/>
            <p:cNvSpPr txBox="1">
              <a:spLocks noChangeArrowheads="1"/>
            </p:cNvSpPr>
            <p:nvPr/>
          </p:nvSpPr>
          <p:spPr bwMode="auto">
            <a:xfrm>
              <a:off x="121440" y="641477"/>
              <a:ext cx="1215727" cy="646331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rPr>
                <a:t>Storm Reports</a:t>
              </a:r>
              <a:endParaRPr lang="en-US" sz="1800" kern="0" dirty="0">
                <a:solidFill>
                  <a:prstClr val="black"/>
                </a:solidFill>
                <a:latin typeface="Arial"/>
                <a:ea typeface="ＭＳ Ｐゴシック"/>
                <a:cs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6267" y="3338880"/>
            <a:ext cx="563912" cy="2991840"/>
            <a:chOff x="686267" y="3338880"/>
            <a:chExt cx="563912" cy="2991840"/>
          </a:xfrm>
        </p:grpSpPr>
        <p:sp>
          <p:nvSpPr>
            <p:cNvPr id="28" name="Oval 27"/>
            <p:cNvSpPr/>
            <p:nvPr/>
          </p:nvSpPr>
          <p:spPr>
            <a:xfrm>
              <a:off x="686267" y="5873520"/>
              <a:ext cx="457200" cy="45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792979" y="3338880"/>
              <a:ext cx="457200" cy="457200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pic>
        <p:nvPicPr>
          <p:cNvPr id="46" name="Picture 4" descr="Juice_drop"/>
          <p:cNvPicPr>
            <a:picLocks noChangeAspect="1" noChangeArrowheads="1"/>
          </p:cNvPicPr>
          <p:nvPr/>
        </p:nvPicPr>
        <p:blipFill>
          <a:blip r:embed="rId9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Juice_drop"/>
          <p:cNvPicPr>
            <a:picLocks noChangeAspect="1" noChangeArrowheads="1"/>
          </p:cNvPicPr>
          <p:nvPr/>
        </p:nvPicPr>
        <p:blipFill>
          <a:blip r:embed="rId10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76200" y="11403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>
                <a:solidFill>
                  <a:srgbClr val="000090"/>
                </a:solidFill>
                <a:latin typeface="Arial Black"/>
                <a:cs typeface="Arial Black"/>
              </a:rPr>
              <a:t>HRRR Run-to-Run Trend</a:t>
            </a:r>
            <a:endParaRPr lang="en-US" sz="320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60385" y="914439"/>
            <a:ext cx="1553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Pilger, NE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50" name="Picture 4" descr="Juice_dro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53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54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55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30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15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HRRR_CREF_EUS_03KM_summer_csi_tri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42"/>
          <a:stretch/>
        </p:blipFill>
        <p:spPr>
          <a:xfrm>
            <a:off x="1907958" y="4745564"/>
            <a:ext cx="3985514" cy="3387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61189" y="4992507"/>
            <a:ext cx="942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More skill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79524" y="4992507"/>
            <a:ext cx="912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Less skill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743441" y="4952100"/>
            <a:ext cx="36016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123830" y="4952100"/>
            <a:ext cx="36016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HRRR_CREF_EUS_03KM_spring_csi_tri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" b="7418"/>
          <a:stretch/>
        </p:blipFill>
        <p:spPr>
          <a:xfrm>
            <a:off x="133398" y="1904606"/>
            <a:ext cx="3985514" cy="2933700"/>
          </a:xfrm>
          <a:prstGeom prst="rect">
            <a:avLst/>
          </a:prstGeom>
        </p:spPr>
      </p:pic>
      <p:pic>
        <p:nvPicPr>
          <p:cNvPr id="36" name="Picture 35" descr="HRRR_CREF_EUS_03KM_summer_csi_tri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" b="7418"/>
          <a:stretch/>
        </p:blipFill>
        <p:spPr>
          <a:xfrm>
            <a:off x="4114765" y="1904606"/>
            <a:ext cx="3985514" cy="2933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14264" y="873368"/>
            <a:ext cx="4438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Average CSI for Reflectivity </a:t>
            </a:r>
            <a:r>
              <a:rPr lang="en-US" sz="2000" dirty="0">
                <a:latin typeface="Arial"/>
                <a:cs typeface="Arial"/>
              </a:rPr>
              <a:t>≥ 35 </a:t>
            </a:r>
            <a:r>
              <a:rPr lang="en-US" sz="2000" dirty="0" smtClean="0">
                <a:latin typeface="Arial"/>
                <a:cs typeface="Arial"/>
              </a:rPr>
              <a:t>dBZ </a:t>
            </a:r>
            <a:endParaRPr lang="en-US" sz="2000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5303" y="3767187"/>
            <a:ext cx="7453787" cy="533315"/>
            <a:chOff x="1149623" y="4085601"/>
            <a:chExt cx="7453787" cy="533315"/>
          </a:xfrm>
        </p:grpSpPr>
        <p:sp>
          <p:nvSpPr>
            <p:cNvPr id="21" name="Rectangle 20"/>
            <p:cNvSpPr/>
            <p:nvPr/>
          </p:nvSpPr>
          <p:spPr>
            <a:xfrm>
              <a:off x="1149623" y="4085601"/>
              <a:ext cx="3473660" cy="533315"/>
            </a:xfrm>
            <a:prstGeom prst="rect">
              <a:avLst/>
            </a:prstGeom>
            <a:noFill/>
            <a:ln w="50800">
              <a:solidFill>
                <a:srgbClr val="FFFFFF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129750" y="4085601"/>
              <a:ext cx="3473660" cy="533315"/>
            </a:xfrm>
            <a:prstGeom prst="rect">
              <a:avLst/>
            </a:prstGeom>
            <a:noFill/>
            <a:ln w="50800">
              <a:solidFill>
                <a:srgbClr val="FFFFFF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777966" y="5357356"/>
            <a:ext cx="4626010" cy="101566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More skill at short lead </a:t>
            </a:r>
            <a:r>
              <a:rPr lang="en-US" sz="2000" dirty="0" smtClean="0"/>
              <a:t>times.</a:t>
            </a:r>
            <a:endParaRPr lang="en-US" sz="2000" dirty="0"/>
          </a:p>
          <a:p>
            <a:r>
              <a:rPr lang="en-US" sz="2000" dirty="0"/>
              <a:t>More skill in evening and </a:t>
            </a:r>
            <a:r>
              <a:rPr lang="en-US" sz="2000" dirty="0" smtClean="0"/>
              <a:t>overnight hours. </a:t>
            </a:r>
          </a:p>
          <a:p>
            <a:r>
              <a:rPr lang="en-US" sz="2000" dirty="0" smtClean="0"/>
              <a:t>More </a:t>
            </a:r>
            <a:r>
              <a:rPr lang="en-US" sz="2000" dirty="0"/>
              <a:t>skill </a:t>
            </a:r>
            <a:r>
              <a:rPr lang="en-US" sz="2000" dirty="0" smtClean="0"/>
              <a:t>in </a:t>
            </a:r>
            <a:r>
              <a:rPr lang="en-US" sz="2000" dirty="0"/>
              <a:t>strongly forced </a:t>
            </a:r>
            <a:r>
              <a:rPr lang="en-US" sz="2000" dirty="0" smtClean="0"/>
              <a:t>environments.</a:t>
            </a:r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297573" y="1251596"/>
            <a:ext cx="3844937" cy="3031726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13902" y="805762"/>
            <a:ext cx="1895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Stats for east of 100°W longitude</a:t>
            </a:r>
          </a:p>
          <a:p>
            <a:r>
              <a:rPr lang="en-US" sz="1400" dirty="0" smtClean="0">
                <a:latin typeface="Arial"/>
                <a:cs typeface="Arial"/>
              </a:rPr>
              <a:t>(good radar coverage for verification)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3762" y="1372873"/>
            <a:ext cx="3186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Spring (Apr-June)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Strongly forced environments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68158" y="1372874"/>
            <a:ext cx="3092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S</a:t>
            </a:r>
            <a:r>
              <a:rPr lang="en-US" dirty="0" smtClean="0">
                <a:latin typeface="Arial"/>
                <a:cs typeface="Arial"/>
              </a:rPr>
              <a:t>ummer (July-Sept)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Weakly forced environments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pic>
        <p:nvPicPr>
          <p:cNvPr id="42" name="Picture 4" descr="Juice_drop"/>
          <p:cNvPicPr>
            <a:picLocks noChangeAspect="1" noChangeArrowheads="1"/>
          </p:cNvPicPr>
          <p:nvPr/>
        </p:nvPicPr>
        <p:blipFill>
          <a:blip r:embed="rId5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Juice_drop"/>
          <p:cNvPicPr>
            <a:picLocks noChangeAspect="1" noChangeArrowheads="1"/>
          </p:cNvPicPr>
          <p:nvPr/>
        </p:nvPicPr>
        <p:blipFill>
          <a:blip r:embed="rId6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76200" y="11403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>
                <a:solidFill>
                  <a:srgbClr val="000099"/>
                </a:solidFill>
                <a:latin typeface="Arial Black"/>
                <a:cs typeface="Arial Black"/>
              </a:rPr>
              <a:t>Summary of HRRR Forecast Skill</a:t>
            </a:r>
            <a:endParaRPr lang="en-US" sz="3200" dirty="0">
              <a:solidFill>
                <a:srgbClr val="000099"/>
              </a:solidFill>
              <a:latin typeface="Arial Black"/>
              <a:cs typeface="Arial Black"/>
            </a:endParaRPr>
          </a:p>
        </p:txBody>
      </p:sp>
      <p:pic>
        <p:nvPicPr>
          <p:cNvPr id="46" name="Picture 4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48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49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50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31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548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RRR_CREF_EUS_03KM_summer_bias_tri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" b="8604"/>
          <a:stretch/>
        </p:blipFill>
        <p:spPr>
          <a:xfrm>
            <a:off x="4144151" y="2171699"/>
            <a:ext cx="3985514" cy="2870201"/>
          </a:xfrm>
          <a:prstGeom prst="rect">
            <a:avLst/>
          </a:prstGeom>
        </p:spPr>
      </p:pic>
      <p:pic>
        <p:nvPicPr>
          <p:cNvPr id="6" name="Picture 5" descr="HRRR_CREF_EUS_03KM_spring_bias_tri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7" b="8604"/>
          <a:stretch/>
        </p:blipFill>
        <p:spPr>
          <a:xfrm>
            <a:off x="156996" y="2171699"/>
            <a:ext cx="3985514" cy="28702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53451" y="5450656"/>
            <a:ext cx="913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Low Bias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14264" y="1165862"/>
            <a:ext cx="4595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Average BIAS for Reflectivity </a:t>
            </a:r>
            <a:r>
              <a:rPr lang="en-US" sz="2000" dirty="0">
                <a:latin typeface="Arial"/>
                <a:cs typeface="Arial"/>
              </a:rPr>
              <a:t>≥ 35 </a:t>
            </a:r>
            <a:r>
              <a:rPr lang="en-US" sz="2000" dirty="0" smtClean="0">
                <a:latin typeface="Arial"/>
                <a:cs typeface="Arial"/>
              </a:rPr>
              <a:t>dBZ 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674391" y="5449182"/>
            <a:ext cx="36016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213902" y="1098256"/>
            <a:ext cx="1895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Stats for east of 100°W longitude</a:t>
            </a:r>
          </a:p>
          <a:p>
            <a:r>
              <a:rPr lang="en-US" sz="1400" dirty="0" smtClean="0">
                <a:latin typeface="Arial"/>
                <a:cs typeface="Arial"/>
              </a:rPr>
              <a:t>(good radar coverage for verification)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3762" y="1665367"/>
            <a:ext cx="3186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Spring (Apr-June)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Strongly forced environments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62443" y="5449182"/>
            <a:ext cx="95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High Bias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144695" y="5452762"/>
            <a:ext cx="36016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HRRR_CREF_EUS_03KM_summer_bias_tri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42"/>
          <a:stretch/>
        </p:blipFill>
        <p:spPr>
          <a:xfrm>
            <a:off x="2353451" y="5062867"/>
            <a:ext cx="3985514" cy="31516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668158" y="1665368"/>
            <a:ext cx="3092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S</a:t>
            </a:r>
            <a:r>
              <a:rPr lang="en-US" dirty="0" smtClean="0">
                <a:latin typeface="Arial"/>
                <a:cs typeface="Arial"/>
              </a:rPr>
              <a:t>ummer (July-Sept)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Weakly forced environments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pic>
        <p:nvPicPr>
          <p:cNvPr id="20" name="Picture 4" descr="Juice_drop"/>
          <p:cNvPicPr>
            <a:picLocks noChangeAspect="1" noChangeArrowheads="1"/>
          </p:cNvPicPr>
          <p:nvPr/>
        </p:nvPicPr>
        <p:blipFill>
          <a:blip r:embed="rId5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Juice_drop"/>
          <p:cNvPicPr>
            <a:picLocks noChangeAspect="1" noChangeArrowheads="1"/>
          </p:cNvPicPr>
          <p:nvPr/>
        </p:nvPicPr>
        <p:blipFill>
          <a:blip r:embed="rId6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76200" y="11403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>
                <a:solidFill>
                  <a:srgbClr val="000099"/>
                </a:solidFill>
                <a:latin typeface="Arial Black"/>
                <a:cs typeface="Arial Black"/>
              </a:rPr>
              <a:t>Summary of HRRR Forecast Skill</a:t>
            </a:r>
            <a:endParaRPr lang="en-US" sz="3200" dirty="0">
              <a:solidFill>
                <a:srgbClr val="000099"/>
              </a:solidFill>
              <a:latin typeface="Arial Black"/>
              <a:cs typeface="Arial Black"/>
            </a:endParaRPr>
          </a:p>
        </p:txBody>
      </p:sp>
      <p:pic>
        <p:nvPicPr>
          <p:cNvPr id="25" name="Picture 4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30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31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33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32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674391" y="5842499"/>
            <a:ext cx="3380417" cy="40011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Higher bias at early lead times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95270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SI_REF_TRI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4" y="1955432"/>
            <a:ext cx="4902200" cy="3203575"/>
          </a:xfrm>
          <a:prstGeom prst="rect">
            <a:avLst/>
          </a:prstGeom>
        </p:spPr>
      </p:pic>
      <p:pic>
        <p:nvPicPr>
          <p:cNvPr id="9" name="Picture 8" descr="BIAS_ET_REF_TRI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10" y="1955432"/>
            <a:ext cx="4940300" cy="3203575"/>
          </a:xfrm>
          <a:prstGeom prst="rect">
            <a:avLst/>
          </a:prstGeom>
        </p:spPr>
      </p:pic>
      <p:pic>
        <p:nvPicPr>
          <p:cNvPr id="36" name="Picture 4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 descr="Juice_dr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  <a:latin typeface="Arial Black" charset="0"/>
                <a:cs typeface="Arial Black" charset="0"/>
              </a:rPr>
              <a:t>HRRRv1 vs HRRRv2</a:t>
            </a:r>
            <a:endParaRPr lang="en-US" sz="3200" b="1" dirty="0">
              <a:solidFill>
                <a:srgbClr val="000090"/>
              </a:solidFill>
              <a:latin typeface="Arial Black" charset="0"/>
              <a:cs typeface="Arial Blac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938" y="817756"/>
            <a:ext cx="915987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b="1" dirty="0" smtClean="0"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CC0099"/>
                </a:solidFill>
                <a:latin typeface="Arial"/>
                <a:cs typeface="Arial"/>
              </a:rPr>
              <a:t>30 dBZ Composite Reflectivity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astern </a:t>
            </a:r>
            <a:r>
              <a:rPr lang="en-US" b="1" dirty="0" smtClean="0">
                <a:latin typeface="Arial"/>
                <a:cs typeface="Arial"/>
              </a:rPr>
              <a:t>US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Aug-Sep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2014</a:t>
            </a:r>
          </a:p>
          <a:p>
            <a:pPr algn="ctr"/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40 km CSI									03 km BIAS</a:t>
            </a:r>
          </a:p>
        </p:txBody>
      </p:sp>
      <p:pic>
        <p:nvPicPr>
          <p:cNvPr id="23" name="Picture 4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25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26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27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33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TextBox 27"/>
          <p:cNvSpPr txBox="1">
            <a:spLocks noChangeArrowheads="1"/>
          </p:cNvSpPr>
          <p:nvPr/>
        </p:nvSpPr>
        <p:spPr bwMode="auto">
          <a:xfrm>
            <a:off x="5256686" y="4035555"/>
            <a:ext cx="12852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339933"/>
                </a:solidFill>
                <a:latin typeface="Arial Black" charset="0"/>
                <a:ea typeface="MS PGothic" charset="0"/>
              </a:rPr>
              <a:t>Optimal </a:t>
            </a:r>
          </a:p>
          <a:p>
            <a:r>
              <a:rPr lang="en-US" sz="1400" b="1" dirty="0" smtClean="0">
                <a:solidFill>
                  <a:srgbClr val="339933"/>
                </a:solidFill>
                <a:latin typeface="Arial Black" charset="0"/>
                <a:ea typeface="MS PGothic" charset="0"/>
              </a:rPr>
              <a:t>Bias </a:t>
            </a:r>
            <a:r>
              <a:rPr lang="en-US" sz="1400" b="1" dirty="0">
                <a:solidFill>
                  <a:srgbClr val="339933"/>
                </a:solidFill>
                <a:latin typeface="Arial Black" charset="0"/>
                <a:ea typeface="MS PGothic" charset="0"/>
              </a:rPr>
              <a:t>= 1</a:t>
            </a:r>
            <a:r>
              <a:rPr lang="en-US" sz="1400" b="1" dirty="0" smtClean="0">
                <a:solidFill>
                  <a:srgbClr val="339933"/>
                </a:solidFill>
                <a:latin typeface="Arial Black" charset="0"/>
                <a:ea typeface="MS PGothic" charset="0"/>
              </a:rPr>
              <a:t>.0</a:t>
            </a:r>
            <a:endParaRPr lang="en-US" sz="1400" b="1" dirty="0">
              <a:solidFill>
                <a:srgbClr val="339933"/>
              </a:solidFill>
              <a:latin typeface="Arial Black" charset="0"/>
              <a:ea typeface="MS PGothic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4922857" y="4637249"/>
            <a:ext cx="3741057" cy="0"/>
          </a:xfrm>
          <a:prstGeom prst="line">
            <a:avLst/>
          </a:prstGeom>
          <a:ln w="50800">
            <a:solidFill>
              <a:srgbClr val="3399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487500" y="1667622"/>
            <a:ext cx="4169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HRRR-OPER (v1)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	HRRR-EXP (v2)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34721" y="5744901"/>
            <a:ext cx="3532976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Improved bias at all lead times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0703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0090"/>
                </a:solidFill>
                <a:latin typeface="Arial Black" charset="0"/>
                <a:cs typeface="Arial Black" charset="0"/>
              </a:rPr>
              <a:t>HRRR 2013 (v1) vs HRRR 2014 (v2)</a:t>
            </a:r>
          </a:p>
        </p:txBody>
      </p:sp>
      <p:pic>
        <p:nvPicPr>
          <p:cNvPr id="5" name="Picture 4" descr="CSI_ET_TRI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2314626"/>
            <a:ext cx="4305300" cy="3203575"/>
          </a:xfrm>
          <a:prstGeom prst="rect">
            <a:avLst/>
          </a:prstGeom>
        </p:spPr>
      </p:pic>
      <p:pic>
        <p:nvPicPr>
          <p:cNvPr id="6" name="Picture 5" descr="BIAS_ET_TRI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66" y="2314626"/>
            <a:ext cx="4343400" cy="3203575"/>
          </a:xfrm>
          <a:prstGeom prst="rect">
            <a:avLst/>
          </a:prstGeom>
        </p:spPr>
      </p:pic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5508172" y="3944983"/>
            <a:ext cx="12852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339933"/>
                </a:solidFill>
                <a:latin typeface="Arial Black" charset="0"/>
                <a:ea typeface="MS PGothic" charset="0"/>
              </a:rPr>
              <a:t>Optimal </a:t>
            </a:r>
          </a:p>
          <a:p>
            <a:r>
              <a:rPr lang="en-US" sz="1400" b="1" dirty="0" smtClean="0">
                <a:solidFill>
                  <a:srgbClr val="339933"/>
                </a:solidFill>
                <a:latin typeface="Arial Black" charset="0"/>
                <a:ea typeface="MS PGothic" charset="0"/>
              </a:rPr>
              <a:t>Bias </a:t>
            </a:r>
            <a:r>
              <a:rPr lang="en-US" sz="1400" b="1" dirty="0">
                <a:solidFill>
                  <a:srgbClr val="339933"/>
                </a:solidFill>
                <a:latin typeface="Arial Black" charset="0"/>
                <a:ea typeface="MS PGothic" charset="0"/>
              </a:rPr>
              <a:t>= 1</a:t>
            </a:r>
            <a:r>
              <a:rPr lang="en-US" sz="1400" b="1" dirty="0" smtClean="0">
                <a:solidFill>
                  <a:srgbClr val="339933"/>
                </a:solidFill>
                <a:latin typeface="Arial Black" charset="0"/>
                <a:ea typeface="MS PGothic" charset="0"/>
              </a:rPr>
              <a:t>.0</a:t>
            </a:r>
            <a:endParaRPr lang="en-US" sz="1400" b="1" dirty="0">
              <a:solidFill>
                <a:srgbClr val="339933"/>
              </a:solidFill>
              <a:latin typeface="Arial Black" charset="0"/>
              <a:ea typeface="MS PGothic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174343" y="3845320"/>
            <a:ext cx="3741057" cy="0"/>
          </a:xfrm>
          <a:prstGeom prst="line">
            <a:avLst/>
          </a:prstGeom>
          <a:ln w="50800">
            <a:solidFill>
              <a:srgbClr val="3399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7938" y="817756"/>
            <a:ext cx="9159875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b="1" dirty="0" smtClean="0"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CC0099"/>
                </a:solidFill>
                <a:latin typeface="Arial"/>
                <a:cs typeface="Arial"/>
              </a:rPr>
              <a:t>25 </a:t>
            </a:r>
            <a:r>
              <a:rPr lang="en-US" b="1" dirty="0">
                <a:solidFill>
                  <a:srgbClr val="CC0099"/>
                </a:solidFill>
                <a:latin typeface="Arial"/>
                <a:cs typeface="Arial"/>
              </a:rPr>
              <a:t>kft </a:t>
            </a:r>
            <a:r>
              <a:rPr lang="en-US" b="1" dirty="0" smtClean="0">
                <a:solidFill>
                  <a:srgbClr val="CC0099"/>
                </a:solidFill>
                <a:latin typeface="Arial"/>
                <a:cs typeface="Arial"/>
              </a:rPr>
              <a:t>18 dBZ Echo Tops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Northeastern </a:t>
            </a:r>
            <a:r>
              <a:rPr lang="en-US" b="1" dirty="0" smtClean="0">
                <a:latin typeface="Arial"/>
                <a:cs typeface="Arial"/>
              </a:rPr>
              <a:t>US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May – Sept</a:t>
            </a:r>
            <a:endParaRPr lang="en-US" b="1" dirty="0"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- 2013</a:t>
            </a:r>
            <a:r>
              <a:rPr lang="en-US" b="1" dirty="0" smtClean="0">
                <a:latin typeface="Arial"/>
                <a:cs typeface="Arial"/>
              </a:rPr>
              <a:t>	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-2014</a:t>
            </a:r>
          </a:p>
          <a:p>
            <a:pPr algn="ctr"/>
            <a:endParaRPr lang="en-US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40 km CSI									03 km BIAS</a:t>
            </a:r>
          </a:p>
        </p:txBody>
      </p:sp>
      <p:pic>
        <p:nvPicPr>
          <p:cNvPr id="23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25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26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27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34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4721" y="5744901"/>
            <a:ext cx="3853977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Improved skill at ~2+ forecast hrs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6010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 descr="diff_precip.0000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16349" r="2987" b="19141"/>
          <a:stretch/>
        </p:blipFill>
        <p:spPr bwMode="auto">
          <a:xfrm>
            <a:off x="0" y="822960"/>
            <a:ext cx="8915400" cy="60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4"/>
          <p:cNvSpPr txBox="1">
            <a:spLocks noChangeArrowheads="1"/>
          </p:cNvSpPr>
          <p:nvPr/>
        </p:nvSpPr>
        <p:spPr bwMode="auto">
          <a:xfrm>
            <a:off x="146548" y="-76200"/>
            <a:ext cx="899745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solidFill>
                  <a:srgbClr val="000090"/>
                </a:solidFill>
                <a:latin typeface="Arial Black"/>
                <a:cs typeface="Arial Black"/>
              </a:rPr>
              <a:t>HRRR Precipitation Bias 2013 (v1)</a:t>
            </a:r>
            <a:endParaRPr lang="en-US" sz="3200" b="1" kern="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53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diff_precip.000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77" y="-703722"/>
            <a:ext cx="9355138" cy="935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4"/>
          <p:cNvSpPr txBox="1">
            <a:spLocks noChangeArrowheads="1"/>
          </p:cNvSpPr>
          <p:nvPr/>
        </p:nvSpPr>
        <p:spPr bwMode="auto">
          <a:xfrm>
            <a:off x="146548" y="-76200"/>
            <a:ext cx="899745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solidFill>
                  <a:srgbClr val="000090"/>
                </a:solidFill>
                <a:latin typeface="Arial Black"/>
                <a:cs typeface="Arial Black"/>
              </a:rPr>
              <a:t>HRRR Precipitation Bias 2014 (v2)</a:t>
            </a:r>
            <a:endParaRPr lang="en-US" sz="3200" b="1" kern="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6754" y="6080221"/>
            <a:ext cx="4661665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Improved bias for 0-6 hr precip forecasts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1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RRR_METAR_EUS_winter_temp_bias_tri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98" y="1251496"/>
            <a:ext cx="2813304" cy="2209800"/>
          </a:xfrm>
          <a:prstGeom prst="rect">
            <a:avLst/>
          </a:prstGeom>
        </p:spPr>
      </p:pic>
      <p:pic>
        <p:nvPicPr>
          <p:cNvPr id="8" name="Picture 7" descr="HRRR_METAR_EUS_winter_dewp_bias_tri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98" y="3579034"/>
            <a:ext cx="2813304" cy="2209800"/>
          </a:xfrm>
          <a:prstGeom prst="rect">
            <a:avLst/>
          </a:prstGeom>
        </p:spPr>
      </p:pic>
      <p:pic>
        <p:nvPicPr>
          <p:cNvPr id="9" name="Picture 8" descr="HRRR_METAR_EUS_summer_temp_bias_tri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823" y="1251664"/>
            <a:ext cx="2813304" cy="2209800"/>
          </a:xfrm>
          <a:prstGeom prst="rect">
            <a:avLst/>
          </a:prstGeom>
        </p:spPr>
      </p:pic>
      <p:pic>
        <p:nvPicPr>
          <p:cNvPr id="10" name="Picture 9" descr="HRRR_METAR_EUS_summer_dewp_bias_tri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823" y="3579202"/>
            <a:ext cx="2813304" cy="2209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91858" y="882164"/>
            <a:ext cx="191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Winter (Jan-Mar)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67138" y="882332"/>
            <a:ext cx="205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Summer (Jul-Sep)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9684" y="869958"/>
            <a:ext cx="3254918" cy="5317352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704652" y="870126"/>
            <a:ext cx="3254918" cy="531735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0918" y="2977714"/>
            <a:ext cx="553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Cool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21617" y="2975012"/>
            <a:ext cx="656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Warm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7689" y="527168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Dry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53940" y="5279286"/>
            <a:ext cx="73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Moist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22436" y="2976393"/>
            <a:ext cx="553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Cool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73135" y="2973691"/>
            <a:ext cx="656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Warm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30499" y="527184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Dry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76750" y="5279454"/>
            <a:ext cx="73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Moist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80208" y="920358"/>
            <a:ext cx="1977286" cy="507831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The HRRR has a daytime warm bias in the warm season.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The HRRR has a daytime dry bias in the warm season.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Experimental improvements to the model to remove bias have been made and will be implemented in a future version.  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178970" y="1544958"/>
            <a:ext cx="1969682" cy="15210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396147" y="2833511"/>
            <a:ext cx="752505" cy="92456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pic>
        <p:nvPicPr>
          <p:cNvPr id="30" name="Picture 4" descr="Juice_drop"/>
          <p:cNvPicPr>
            <a:picLocks noChangeAspect="1" noChangeArrowheads="1"/>
          </p:cNvPicPr>
          <p:nvPr/>
        </p:nvPicPr>
        <p:blipFill>
          <a:blip r:embed="rId6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Juice_drop"/>
          <p:cNvPicPr>
            <a:picLocks noChangeAspect="1" noChangeArrowheads="1"/>
          </p:cNvPicPr>
          <p:nvPr/>
        </p:nvPicPr>
        <p:blipFill>
          <a:blip r:embed="rId7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76200" y="11403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>
                <a:solidFill>
                  <a:srgbClr val="000090"/>
                </a:solidFill>
                <a:latin typeface="Arial Black"/>
                <a:cs typeface="Arial Black"/>
              </a:rPr>
              <a:t>HRRR Forecast Biases</a:t>
            </a:r>
            <a:endParaRPr lang="en-US" sz="320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pic>
        <p:nvPicPr>
          <p:cNvPr id="34" name="Picture 4" descr="Juice_dr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36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37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38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37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689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88079" y="2254742"/>
            <a:ext cx="2795568" cy="1271377"/>
          </a:xfrm>
          <a:prstGeom prst="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</a:rPr>
              <a:t>warm/dry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land surface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219746" y="1964343"/>
            <a:ext cx="2467054" cy="1599549"/>
          </a:xfrm>
          <a:prstGeom prst="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3200" b="1" dirty="0" smtClean="0">
                <a:solidFill>
                  <a:srgbClr val="000000"/>
                </a:solidFill>
              </a:rPr>
              <a:t>more turbulent mixing</a:t>
            </a:r>
            <a:endParaRPr lang="en-US" sz="3200" dirty="0" smtClean="0">
              <a:solidFill>
                <a:srgbClr val="00000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293370" y="4139446"/>
            <a:ext cx="2214138" cy="1127690"/>
          </a:xfrm>
          <a:prstGeom prst="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3200" b="1" dirty="0" smtClean="0">
                <a:solidFill>
                  <a:srgbClr val="000000"/>
                </a:solidFill>
              </a:rPr>
              <a:t>deeper/drier PBL</a:t>
            </a:r>
            <a:endParaRPr lang="en-US" sz="3200" dirty="0" smtClean="0">
              <a:solidFill>
                <a:srgbClr val="000000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033060" y="5184585"/>
            <a:ext cx="2929516" cy="1201678"/>
          </a:xfrm>
          <a:prstGeom prst="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3200" b="1" dirty="0" smtClean="0">
                <a:solidFill>
                  <a:srgbClr val="000000"/>
                </a:solidFill>
              </a:rPr>
              <a:t>reduction of low-level clouds</a:t>
            </a:r>
            <a:endParaRPr lang="en-US" sz="3200" dirty="0" smtClean="0">
              <a:solidFill>
                <a:srgbClr val="00000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34199" y="4053326"/>
            <a:ext cx="2474743" cy="1192450"/>
          </a:xfrm>
          <a:prstGeom prst="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3200" b="1" dirty="0" smtClean="0">
                <a:solidFill>
                  <a:srgbClr val="000000"/>
                </a:solidFill>
              </a:rPr>
              <a:t>excessive SW-down</a:t>
            </a:r>
            <a:endParaRPr lang="en-US" sz="3200" dirty="0" smtClean="0">
              <a:solidFill>
                <a:srgbClr val="000000"/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298205" y="1262599"/>
            <a:ext cx="2467054" cy="1576224"/>
          </a:xfrm>
          <a:prstGeom prst="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3200" b="1" dirty="0">
                <a:solidFill>
                  <a:srgbClr val="000000"/>
                </a:solidFill>
              </a:rPr>
              <a:t>l</a:t>
            </a:r>
            <a:r>
              <a:rPr lang="en-US" sz="3200" b="1" dirty="0" smtClean="0">
                <a:solidFill>
                  <a:srgbClr val="000000"/>
                </a:solidFill>
              </a:rPr>
              <a:t>arge sensible heat fluxes</a:t>
            </a:r>
            <a:endParaRPr lang="en-US" sz="3200" dirty="0" smtClean="0">
              <a:solidFill>
                <a:srgbClr val="000000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>
            <a:off x="2614706" y="2756651"/>
            <a:ext cx="3857955" cy="115047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Curved Down Arrow 27"/>
          <p:cNvSpPr/>
          <p:nvPr/>
        </p:nvSpPr>
        <p:spPr>
          <a:xfrm rot="10800000">
            <a:off x="2450350" y="4164095"/>
            <a:ext cx="3769395" cy="115047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18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19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20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38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pic>
        <p:nvPicPr>
          <p:cNvPr id="27" name="Picture 4" descr="Juice_drop"/>
          <p:cNvPicPr>
            <a:picLocks noChangeAspect="1" noChangeArrowheads="1"/>
          </p:cNvPicPr>
          <p:nvPr/>
        </p:nvPicPr>
        <p:blipFill>
          <a:blip r:embed="rId2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Juice_drop"/>
          <p:cNvPicPr>
            <a:picLocks noChangeAspect="1" noChangeArrowheads="1"/>
          </p:cNvPicPr>
          <p:nvPr/>
        </p:nvPicPr>
        <p:blipFill>
          <a:blip r:embed="rId3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76200" y="11403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>
                <a:solidFill>
                  <a:srgbClr val="000099"/>
                </a:solidFill>
                <a:latin typeface="Arial Black"/>
                <a:cs typeface="Arial Black"/>
              </a:rPr>
              <a:t>RAP/HRRR Model Bias Feedback</a:t>
            </a:r>
            <a:endParaRPr lang="en-US" sz="3200" dirty="0">
              <a:solidFill>
                <a:srgbClr val="000099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010688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980810"/>
              </p:ext>
            </p:extLst>
          </p:nvPr>
        </p:nvGraphicFramePr>
        <p:xfrm>
          <a:off x="313926" y="1219992"/>
          <a:ext cx="8490283" cy="3718560"/>
        </p:xfrm>
        <a:graphic>
          <a:graphicData uri="http://schemas.openxmlformats.org/drawingml/2006/table">
            <a:tbl>
              <a:tblPr firstRow="1" bandRow="1">
                <a:effectLst/>
                <a:tableStyleId>{3C2FFA5D-87B4-456A-9821-1D502468CF0F}</a:tableStyleId>
              </a:tblPr>
              <a:tblGrid>
                <a:gridCol w="3474596"/>
                <a:gridCol w="5015687"/>
              </a:tblGrid>
              <a:tr h="3147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Component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Items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635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GSI Data Assimilation</a:t>
                      </a:r>
                    </a:p>
                  </a:txBody>
                  <a:tcPr anchor="ctr">
                    <a:solidFill>
                      <a:schemeClr val="accent4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/>
                          <a:cs typeface="Arial"/>
                        </a:rPr>
                        <a:t>Canopy water cycling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Temp pseudo-innovations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thru model boundary layer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More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c</a:t>
                      </a:r>
                      <a:r>
                        <a:rPr lang="en-US" sz="1600" dirty="0" smtClean="0">
                          <a:latin typeface="Arial"/>
                          <a:cs typeface="Arial"/>
                        </a:rPr>
                        <a:t>onsistent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use of surface temp/dewpoint data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4">
                        <a:alpha val="40000"/>
                      </a:schemeClr>
                    </a:solidFill>
                  </a:tcPr>
                </a:tc>
              </a:tr>
              <a:tr h="3635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GFO Convective Parameterization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/>
                          <a:cs typeface="Arial"/>
                        </a:rPr>
                        <a:t>Shallow cumulus 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radiation attenuation</a:t>
                      </a:r>
                    </a:p>
                    <a:p>
                      <a:pPr algn="l"/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Improved retention of stratification atop mixed layer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635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Thompson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Microphysics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Aerosol awareness for resolved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cloud production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Attenuation of shortwave radiation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635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MYNN Boundary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Layer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/>
                          <a:cs typeface="Arial"/>
                        </a:rPr>
                        <a:t>Mixing length parameter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changed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  <a:p>
                      <a:pPr algn="l"/>
                      <a:r>
                        <a:rPr lang="en-US" sz="1600" dirty="0" smtClean="0">
                          <a:latin typeface="Arial"/>
                          <a:cs typeface="Arial"/>
                        </a:rPr>
                        <a:t>Thermal roughness in surface layer changed</a:t>
                      </a:r>
                    </a:p>
                    <a:p>
                      <a:pPr algn="l"/>
                      <a:r>
                        <a:rPr lang="en-US" sz="1600" dirty="0" smtClean="0">
                          <a:latin typeface="Arial"/>
                          <a:cs typeface="Arial"/>
                        </a:rPr>
                        <a:t>Coupling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boundary layer clouds to radiation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35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RUC Land Surface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Model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/>
                          <a:cs typeface="Arial"/>
                        </a:rPr>
                        <a:t>Reduced wilting point for more transpiration</a:t>
                      </a:r>
                    </a:p>
                    <a:p>
                      <a:pPr algn="l"/>
                      <a:r>
                        <a:rPr lang="en-US" sz="1600" dirty="0" smtClean="0">
                          <a:latin typeface="Arial"/>
                          <a:cs typeface="Arial"/>
                        </a:rPr>
                        <a:t>Keep soil moisture in croplands above wilting point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pic>
        <p:nvPicPr>
          <p:cNvPr id="8" name="Picture 4" descr="Juice_drop"/>
          <p:cNvPicPr>
            <a:picLocks noChangeAspect="1" noChangeArrowheads="1"/>
          </p:cNvPicPr>
          <p:nvPr/>
        </p:nvPicPr>
        <p:blipFill>
          <a:blip r:embed="rId2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Juice_drop"/>
          <p:cNvPicPr>
            <a:picLocks noChangeAspect="1" noChangeArrowheads="1"/>
          </p:cNvPicPr>
          <p:nvPr/>
        </p:nvPicPr>
        <p:blipFill>
          <a:blip r:embed="rId3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6200" y="11403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>
                <a:solidFill>
                  <a:srgbClr val="000099"/>
                </a:solidFill>
                <a:latin typeface="Arial Black"/>
                <a:cs typeface="Arial Black"/>
              </a:rPr>
              <a:t>HRRR Model Warm/Dry Bias Mitigation</a:t>
            </a:r>
            <a:endParaRPr lang="en-US" sz="3200" dirty="0">
              <a:solidFill>
                <a:srgbClr val="000099"/>
              </a:solidFill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910" y="5644185"/>
            <a:ext cx="8643377" cy="36933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Total Resource Change: Approximately ~6% increase in runtime for aerosols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2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14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15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16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39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1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44000" cy="76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260626"/>
              </p:ext>
            </p:extLst>
          </p:nvPr>
        </p:nvGraphicFramePr>
        <p:xfrm>
          <a:off x="244006" y="817563"/>
          <a:ext cx="8745043" cy="596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0072"/>
                <a:gridCol w="3739068"/>
                <a:gridCol w="2055903"/>
              </a:tblGrid>
              <a:tr h="3170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Hourly Observation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Type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 marL="91430" marR="91430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Variables Observed</a:t>
                      </a:r>
                    </a:p>
                  </a:txBody>
                  <a:tcPr marL="91430" marR="91430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Observation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Count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91430" marR="91430" marT="45724" marB="45724">
                    <a:solidFill>
                      <a:schemeClr val="accent1"/>
                    </a:solidFill>
                  </a:tcPr>
                </a:tc>
              </a:tr>
              <a:tr h="29394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Rawinsonde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Temperature, Humidity,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Wind, Pressure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120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9394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Profiler – NOAA Network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Wind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~0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394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Profiler – 915 MHz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Wind, Virtual Temperature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20-30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394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Radar – VAD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Wind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125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9394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Radar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Radial Velocity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Arial"/>
                        </a:rPr>
                        <a:t>125 radars</a:t>
                      </a:r>
                      <a:endParaRPr lang="en-US" sz="1600" b="1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9394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Radar reflectivity –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CONUS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Rain, Snow, Hail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1,500,000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9394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Lightning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(proxy reflectivity)</a:t>
                      </a:r>
                    </a:p>
                  </a:txBody>
                  <a:tcPr marL="91430" marR="91430" marT="45724" marB="45724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NLDN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9394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Aircraft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 Wind, Temperature</a:t>
                      </a:r>
                    </a:p>
                  </a:txBody>
                  <a:tcPr marL="91430" marR="91430" marT="45724" marB="45724" anchor="ctr" anchorCtr="1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2,000 -15,000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rgbClr val="CCFFCC"/>
                    </a:solidFill>
                  </a:tcPr>
                </a:tc>
              </a:tr>
              <a:tr h="29394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Aircraft - WVSS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Humidity</a:t>
                      </a:r>
                    </a:p>
                  </a:txBody>
                  <a:tcPr marL="91430" marR="91430" marT="45724" marB="45724" anchor="ctr" anchorCtr="1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0 - 80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rgbClr val="CCFFCC"/>
                    </a:solidFill>
                  </a:tcPr>
                </a:tc>
              </a:tr>
              <a:tr h="50143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Surface/METAR </a:t>
                      </a:r>
                    </a:p>
                  </a:txBody>
                  <a:tcPr marL="91430" marR="91430" marT="45724" marB="45724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Temperature, Moisture,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Wind, Pressure, Clouds, Visibility, Weather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2200 - 2500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3355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Surface/</a:t>
                      </a:r>
                      <a:r>
                        <a:rPr lang="en-US" sz="1600" b="1" dirty="0" err="1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Mesonet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</a:txBody>
                  <a:tcPr marL="91430" marR="91430" marT="45724" marB="45724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Temperature, Moisture,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Wind</a:t>
                      </a:r>
                      <a:endParaRPr lang="en-US" sz="1600" b="1" dirty="0" smtClean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~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5K-12K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9394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Buoys/ships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Wind, Pressure</a:t>
                      </a:r>
                    </a:p>
                  </a:txBody>
                  <a:tcPr marL="91430" marR="91430" marT="45724" marB="45724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200 - 400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9394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GOES AMVs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Wind</a:t>
                      </a:r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2000 - 4000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9394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AMSU/HIRS/MHS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Radiances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5,000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9394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GOES cloud-top press/temp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Cloud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Top Height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100,000</a:t>
                      </a:r>
                      <a:endParaRPr lang="en-US" sz="1600" b="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9394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GPS – </a:t>
                      </a:r>
                      <a:r>
                        <a:rPr lang="en-US" sz="1600" b="0" i="0" dirty="0" smtClean="0">
                          <a:latin typeface="Arial"/>
                          <a:cs typeface="Arial"/>
                        </a:rPr>
                        <a:t>Precipitable water</a:t>
                      </a:r>
                      <a:endParaRPr lang="en-US" sz="1600" b="0" i="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0" i="0" dirty="0" smtClean="0">
                          <a:latin typeface="Arial"/>
                          <a:cs typeface="Arial"/>
                        </a:rPr>
                        <a:t>Humidity</a:t>
                      </a:r>
                      <a:endParaRPr lang="en-US" sz="1600" b="0" i="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260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9394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WindSat Scatterometer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Winds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2,000 – 10,000</a:t>
                      </a:r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0" name="Rectangle 7"/>
          <p:cNvSpPr txBox="1">
            <a:spLocks noChangeArrowheads="1"/>
          </p:cNvSpPr>
          <p:nvPr/>
        </p:nvSpPr>
        <p:spPr bwMode="auto">
          <a:xfrm>
            <a:off x="1143000" y="0"/>
            <a:ext cx="80010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3600" b="1" kern="0" dirty="0">
              <a:solidFill>
                <a:srgbClr val="003399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0"/>
            <a:ext cx="6846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  <a:cs typeface="Arial"/>
              </a:rPr>
              <a:t>RAPv3: </a:t>
            </a:r>
            <a:r>
              <a:rPr lang="en-US" sz="3600" dirty="0" smtClean="0">
                <a:solidFill>
                  <a:srgbClr val="0000CC"/>
                </a:solidFill>
                <a:latin typeface="Arial Black" pitchFamily="34" charset="0"/>
                <a:cs typeface="Arial"/>
              </a:rPr>
              <a:t>Observations used</a:t>
            </a:r>
            <a:endParaRPr lang="en-US" sz="3600" dirty="0">
              <a:solidFill>
                <a:srgbClr val="0000CC"/>
              </a:solidFill>
              <a:latin typeface="Arial Black" pitchFamily="34" charset="0"/>
              <a:cs typeface="Arial"/>
            </a:endParaRPr>
          </a:p>
        </p:txBody>
      </p:sp>
      <p:pic>
        <p:nvPicPr>
          <p:cNvPr id="20" name="Picture 5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0" y="7747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1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7068959" y="984804"/>
            <a:ext cx="923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elvetica"/>
                <a:cs typeface="Helvetica"/>
              </a:rPr>
              <a:t>Control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56296" y="1588544"/>
            <a:ext cx="1572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Helvetica"/>
                <a:cs typeface="Helvetica"/>
              </a:rPr>
              <a:t>Subgrid Cloud</a:t>
            </a:r>
            <a:endParaRPr lang="en-US" sz="1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68564" y="2176283"/>
            <a:ext cx="2108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Helvetica"/>
                <a:cs typeface="Helvetica"/>
              </a:rPr>
              <a:t>Subgrid Cloud + LSM</a:t>
            </a:r>
            <a:endParaRPr lang="en-US" sz="1400" b="1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4247" t="22040" r="23008" b="12301"/>
          <a:stretch/>
        </p:blipFill>
        <p:spPr>
          <a:xfrm>
            <a:off x="468902" y="887952"/>
            <a:ext cx="1777139" cy="1859672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103" t="8986" b="6485"/>
          <a:stretch/>
        </p:blipFill>
        <p:spPr>
          <a:xfrm>
            <a:off x="5564024" y="2875806"/>
            <a:ext cx="3587913" cy="3989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8986" r="6467" b="5873"/>
          <a:stretch/>
        </p:blipFill>
        <p:spPr>
          <a:xfrm>
            <a:off x="0" y="2875806"/>
            <a:ext cx="4397516" cy="398908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511319" y="3058289"/>
            <a:ext cx="3012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elvetica"/>
                <a:cs typeface="Helvetica"/>
              </a:rPr>
              <a:t>Water Vapor Mixing Ratio (g kg</a:t>
            </a:r>
            <a:r>
              <a:rPr lang="en-US" sz="1400" b="1" baseline="30000" dirty="0" smtClean="0">
                <a:latin typeface="Helvetica"/>
                <a:cs typeface="Helvetica"/>
              </a:rPr>
              <a:t>−</a:t>
            </a:r>
            <a:r>
              <a:rPr lang="en-US" sz="1400" b="1" baseline="30000" dirty="0">
                <a:latin typeface="Helvetica"/>
                <a:cs typeface="Helvetica"/>
              </a:rPr>
              <a:t>1</a:t>
            </a:r>
            <a:r>
              <a:rPr lang="en-US" sz="1400" b="1" dirty="0" smtClean="0">
                <a:latin typeface="Helvetica"/>
                <a:cs typeface="Helvetica"/>
              </a:rPr>
              <a:t>)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03291" y="3054000"/>
            <a:ext cx="2434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elvetica"/>
                <a:cs typeface="Helvetica"/>
              </a:rPr>
              <a:t>Potential Temperature (K)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74936" y="2130742"/>
            <a:ext cx="199410" cy="220422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Line Callout 1 34"/>
          <p:cNvSpPr/>
          <p:nvPr/>
        </p:nvSpPr>
        <p:spPr>
          <a:xfrm>
            <a:off x="2623870" y="1159685"/>
            <a:ext cx="2655302" cy="1110206"/>
          </a:xfrm>
          <a:prstGeom prst="borderCallout1">
            <a:avLst>
              <a:gd name="adj1" fmla="val 47027"/>
              <a:gd name="adj2" fmla="val 237"/>
              <a:gd name="adj3" fmla="val 95329"/>
              <a:gd name="adj4" fmla="val -39012"/>
            </a:avLst>
          </a:prstGeom>
          <a:solidFill>
            <a:schemeClr val="bg1">
              <a:lumMod val="75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Helvetica"/>
                <a:cs typeface="Helvetica"/>
              </a:rPr>
              <a:t>a</a:t>
            </a:r>
            <a:r>
              <a:rPr lang="en-US" sz="1400" b="1" dirty="0" smtClean="0">
                <a:solidFill>
                  <a:srgbClr val="000000"/>
                </a:solidFill>
                <a:latin typeface="Helvetica"/>
                <a:cs typeface="Helvetica"/>
              </a:rPr>
              <a:t>rea mean (437 grid points)</a:t>
            </a:r>
          </a:p>
          <a:p>
            <a:pPr algn="ctr"/>
            <a:endParaRPr lang="en-US" sz="1400" b="1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Helvetica"/>
                <a:cs typeface="Helvetica"/>
              </a:rPr>
              <a:t>8</a:t>
            </a:r>
            <a:r>
              <a:rPr lang="en-US" sz="1400" b="1" dirty="0">
                <a:solidFill>
                  <a:srgbClr val="000000"/>
                </a:solidFill>
                <a:latin typeface="Helvetica"/>
                <a:cs typeface="Helvetica"/>
              </a:rPr>
              <a:t>-h forecasts valid 1700 UTC 20 </a:t>
            </a:r>
            <a:r>
              <a:rPr lang="en-US" sz="1400" b="1" dirty="0" smtClean="0">
                <a:solidFill>
                  <a:srgbClr val="000000"/>
                </a:solidFill>
                <a:latin typeface="Helvetica"/>
                <a:cs typeface="Helvetica"/>
              </a:rPr>
              <a:t>May</a:t>
            </a:r>
            <a:endParaRPr lang="en-US" sz="14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6555" y="5363594"/>
            <a:ext cx="7871449" cy="75573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986555" y="3731628"/>
            <a:ext cx="7871449" cy="613828"/>
          </a:xfrm>
          <a:prstGeom prst="rect">
            <a:avLst/>
          </a:prstGeom>
          <a:solidFill>
            <a:schemeClr val="tx2">
              <a:lumMod val="60000"/>
              <a:lumOff val="40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986555" y="4345456"/>
            <a:ext cx="7871449" cy="1018138"/>
          </a:xfrm>
          <a:prstGeom prst="rect">
            <a:avLst/>
          </a:prstGeom>
          <a:solidFill>
            <a:schemeClr val="accent6">
              <a:lumMod val="7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814126" y="1031182"/>
            <a:ext cx="660400" cy="14224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998697" y="5542027"/>
            <a:ext cx="1533842" cy="472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 { PBL }</a:t>
            </a:r>
            <a:endParaRPr lang="en-US" sz="2400" b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74346" y="6078795"/>
            <a:ext cx="1868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Helvetica"/>
                <a:cs typeface="Helvetica"/>
              </a:rPr>
              <a:t>Δ  ≤ 0.6 g </a:t>
            </a:r>
            <a:r>
              <a:rPr lang="en-US" sz="2000" b="1" dirty="0">
                <a:latin typeface="Helvetica"/>
                <a:cs typeface="Helvetica"/>
              </a:rPr>
              <a:t>kg</a:t>
            </a:r>
            <a:r>
              <a:rPr lang="en-US" sz="2000" b="1" baseline="30000" dirty="0">
                <a:latin typeface="Helvetica"/>
                <a:cs typeface="Helvetica"/>
              </a:rPr>
              <a:t>−1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41955" y="6092305"/>
            <a:ext cx="1526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Helvetica"/>
                <a:cs typeface="Helvetica"/>
              </a:rPr>
              <a:t>Δ ≤ 0.9 K</a:t>
            </a:r>
            <a:endParaRPr lang="en-US" sz="2000" b="1" dirty="0">
              <a:latin typeface="Helvetica"/>
              <a:cs typeface="Helvetica"/>
            </a:endParaRPr>
          </a:p>
        </p:txBody>
      </p:sp>
      <p:pic>
        <p:nvPicPr>
          <p:cNvPr id="13" name="Picture 12" descr="shcu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07"/>
          <a:stretch/>
        </p:blipFill>
        <p:spPr>
          <a:xfrm>
            <a:off x="3945390" y="3366066"/>
            <a:ext cx="1923173" cy="199343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13491" y="3818481"/>
            <a:ext cx="1257905" cy="39376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Moistening</a:t>
            </a:r>
            <a:endParaRPr lang="en-US" sz="14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20771" y="4674345"/>
            <a:ext cx="1466399" cy="472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996633"/>
                </a:solidFill>
                <a:latin typeface="Helvetica"/>
                <a:cs typeface="Helvetica"/>
              </a:rPr>
              <a:t>Drying</a:t>
            </a:r>
            <a:endParaRPr lang="en-US" sz="1400" b="1" dirty="0">
              <a:solidFill>
                <a:srgbClr val="996633"/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15556" y="5190607"/>
            <a:ext cx="2728770" cy="277949"/>
          </a:xfrm>
          <a:prstGeom prst="rect">
            <a:avLst/>
          </a:prstGeom>
          <a:solidFill>
            <a:srgbClr val="FF00FF">
              <a:alpha val="15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b="1" dirty="0" smtClean="0">
                <a:solidFill>
                  <a:srgbClr val="000000"/>
                </a:solidFill>
                <a:latin typeface="Helvetica"/>
                <a:cs typeface="Helvetica"/>
              </a:rPr>
              <a:t>Increased Stratification</a:t>
            </a:r>
            <a:endParaRPr lang="en-US" sz="14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16803" y="3791461"/>
            <a:ext cx="1694521" cy="39376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  <a:latin typeface="Helvetica"/>
                <a:cs typeface="Helvetica"/>
              </a:rPr>
              <a:t>Cooling</a:t>
            </a:r>
            <a:endParaRPr lang="en-US" sz="1400" b="1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161307" y="4660835"/>
            <a:ext cx="1496766" cy="472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Helvetica"/>
                <a:cs typeface="Helvetica"/>
              </a:rPr>
              <a:t>Warming</a:t>
            </a:r>
            <a:endParaRPr lang="en-US" sz="14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03414" y="4007722"/>
            <a:ext cx="14768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Helvetica"/>
                <a:cs typeface="Helvetica"/>
              </a:rPr>
              <a:t>Parameterized </a:t>
            </a:r>
          </a:p>
          <a:p>
            <a:pPr algn="ctr"/>
            <a:r>
              <a:rPr lang="en-US" sz="1400" b="1" dirty="0" smtClean="0">
                <a:latin typeface="Helvetica"/>
                <a:cs typeface="Helvetica"/>
              </a:rPr>
              <a:t>Shallow </a:t>
            </a:r>
          </a:p>
          <a:p>
            <a:pPr algn="ctr"/>
            <a:r>
              <a:rPr lang="en-US" sz="1400" b="1" dirty="0" smtClean="0">
                <a:latin typeface="Helvetica"/>
                <a:cs typeface="Helvetica"/>
              </a:rPr>
              <a:t>Cumulus</a:t>
            </a:r>
            <a:endParaRPr lang="en-US" sz="1400" b="1" dirty="0">
              <a:latin typeface="Helvetica"/>
              <a:cs typeface="Helvetica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pic>
        <p:nvPicPr>
          <p:cNvPr id="36" name="Picture 4" descr="Juice_drop"/>
          <p:cNvPicPr>
            <a:picLocks noChangeAspect="1" noChangeArrowheads="1"/>
          </p:cNvPicPr>
          <p:nvPr/>
        </p:nvPicPr>
        <p:blipFill>
          <a:blip r:embed="rId7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Juice_drop"/>
          <p:cNvPicPr>
            <a:picLocks noChangeAspect="1" noChangeArrowheads="1"/>
          </p:cNvPicPr>
          <p:nvPr/>
        </p:nvPicPr>
        <p:blipFill>
          <a:blip r:embed="rId8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76200" y="11403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>
                <a:solidFill>
                  <a:srgbClr val="000099"/>
                </a:solidFill>
                <a:latin typeface="Arial Black"/>
                <a:cs typeface="Arial Black"/>
              </a:rPr>
              <a:t>Model Warm/Dry Bias Mitigation</a:t>
            </a:r>
            <a:endParaRPr lang="en-US" sz="3200" dirty="0">
              <a:solidFill>
                <a:srgbClr val="000099"/>
              </a:solidFill>
              <a:latin typeface="Arial Black"/>
              <a:cs typeface="Arial Blac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89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ef_t5sfc_f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5" t="30289" r="30969" b="44324"/>
          <a:stretch/>
        </p:blipFill>
        <p:spPr>
          <a:xfrm>
            <a:off x="94455" y="1242830"/>
            <a:ext cx="3389879" cy="1899825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pic>
        <p:nvPicPr>
          <p:cNvPr id="5" name="Picture 4" descr="cref_t5sfc_f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1" t="30259" r="30802" b="44380"/>
          <a:stretch/>
        </p:blipFill>
        <p:spPr>
          <a:xfrm>
            <a:off x="3575851" y="1242829"/>
            <a:ext cx="3389878" cy="1899826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pic>
        <p:nvPicPr>
          <p:cNvPr id="6" name="Picture 5" descr="cref_t5sfc_f1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7" t="30304" r="30892" b="44596"/>
          <a:stretch/>
        </p:blipFill>
        <p:spPr>
          <a:xfrm>
            <a:off x="3575851" y="3300101"/>
            <a:ext cx="3362773" cy="190847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7" name="Picture 6" descr="cref_t5sfc_f1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4" t="30457" r="30892" b="44902"/>
          <a:stretch/>
        </p:blipFill>
        <p:spPr>
          <a:xfrm>
            <a:off x="94455" y="3300100"/>
            <a:ext cx="3389879" cy="1908470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94455" y="840031"/>
            <a:ext cx="338987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Control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5850" y="840031"/>
            <a:ext cx="3362773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Subgrid Cloud + LSM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5409" y="2564826"/>
            <a:ext cx="157890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Helvetica"/>
                <a:cs typeface="Helvetica"/>
              </a:rPr>
              <a:t>2000 UTC (11 h)</a:t>
            </a:r>
            <a:endParaRPr lang="en-US" sz="14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47357" y="4701021"/>
            <a:ext cx="157890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Helvetica"/>
                <a:cs typeface="Helvetica"/>
              </a:rPr>
              <a:t>2100 UTC (12 h)</a:t>
            </a:r>
            <a:endParaRPr lang="en-US" sz="14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1571" t="54332" r="25855" b="3732"/>
          <a:stretch/>
        </p:blipFill>
        <p:spPr>
          <a:xfrm>
            <a:off x="6675433" y="1315775"/>
            <a:ext cx="2416089" cy="1784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0804" t="52212" r="24666" b="3510"/>
          <a:stretch/>
        </p:blipFill>
        <p:spPr>
          <a:xfrm>
            <a:off x="6664082" y="3342085"/>
            <a:ext cx="2434902" cy="181585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66496" y="3077727"/>
            <a:ext cx="1356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Helvetica"/>
                <a:cs typeface="Helvetica"/>
              </a:rPr>
              <a:t>Source:  UCAR</a:t>
            </a:r>
            <a:endParaRPr lang="en-US" sz="1200" b="1" dirty="0"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53998" y="842009"/>
            <a:ext cx="1706952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Observed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/>
          <a:srcRect l="37587" t="42612" r="40687" b="37585"/>
          <a:stretch/>
        </p:blipFill>
        <p:spPr>
          <a:xfrm>
            <a:off x="7052729" y="5208570"/>
            <a:ext cx="1839706" cy="1175583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7166725" y="6171567"/>
            <a:ext cx="1356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Helvetica"/>
                <a:cs typeface="Helvetica"/>
              </a:rPr>
              <a:t>Source:  SPC</a:t>
            </a:r>
            <a:endParaRPr lang="en-US" sz="1200" b="1" dirty="0">
              <a:latin typeface="Helvetica"/>
              <a:cs typeface="Helvetica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205652" y="1746647"/>
            <a:ext cx="676656" cy="676656"/>
          </a:xfrm>
          <a:prstGeom prst="ellipse">
            <a:avLst/>
          </a:prstGeom>
          <a:noFill/>
          <a:ln w="63500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1779166" y="1746647"/>
            <a:ext cx="676656" cy="676656"/>
          </a:xfrm>
          <a:prstGeom prst="ellipse">
            <a:avLst/>
          </a:prstGeom>
          <a:noFill/>
          <a:ln w="63500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7428168" y="1835608"/>
            <a:ext cx="676656" cy="676656"/>
          </a:xfrm>
          <a:prstGeom prst="ellipse">
            <a:avLst/>
          </a:prstGeom>
          <a:noFill/>
          <a:ln w="63500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081758" y="5418226"/>
            <a:ext cx="5453619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Control run depicts initiation ~1-h too late</a:t>
            </a:r>
          </a:p>
          <a:p>
            <a:pPr algn="ctr"/>
            <a:r>
              <a:rPr lang="en-US" b="1" dirty="0" smtClean="0">
                <a:latin typeface="Helvetica"/>
                <a:cs typeface="Helvetica"/>
              </a:rPr>
              <a:t>Model Physics Changes improving timing of CI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pic>
        <p:nvPicPr>
          <p:cNvPr id="31" name="Picture 4" descr="Juice_drop"/>
          <p:cNvPicPr>
            <a:picLocks noChangeAspect="1" noChangeArrowheads="1"/>
          </p:cNvPicPr>
          <p:nvPr/>
        </p:nvPicPr>
        <p:blipFill>
          <a:blip r:embed="rId9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Juice_drop"/>
          <p:cNvPicPr>
            <a:picLocks noChangeAspect="1" noChangeArrowheads="1"/>
          </p:cNvPicPr>
          <p:nvPr/>
        </p:nvPicPr>
        <p:blipFill>
          <a:blip r:embed="rId10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76200" y="11403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 smtClean="0">
                <a:solidFill>
                  <a:srgbClr val="000099"/>
                </a:solidFill>
                <a:latin typeface="Arial Black"/>
                <a:cs typeface="Arial Black"/>
              </a:rPr>
              <a:t>Convective Initiation 19 May 2013</a:t>
            </a:r>
            <a:endParaRPr lang="en-US" sz="3200" dirty="0">
              <a:solidFill>
                <a:srgbClr val="000099"/>
              </a:solidFill>
              <a:latin typeface="Arial Black"/>
              <a:cs typeface="Arial Black"/>
            </a:endParaRPr>
          </a:p>
        </p:txBody>
      </p:sp>
      <p:pic>
        <p:nvPicPr>
          <p:cNvPr id="35" name="Picture 4" descr="Juice_dro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37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38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39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41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7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4-07-10 at 20.07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19" y="264182"/>
            <a:ext cx="3455781" cy="44808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Screen Shot 2014-07-10 at 19.48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464"/>
            <a:ext cx="3432065" cy="445240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</p:pic>
      <p:pic>
        <p:nvPicPr>
          <p:cNvPr id="10" name="Picture 9" descr="north_plains_2014061800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399" y="3241107"/>
            <a:ext cx="4064144" cy="304810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541"/>
            <a:ext cx="9144000" cy="522329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"/>
                <a:cs typeface="Helvetica"/>
              </a:rPr>
              <a:t>4-h </a:t>
            </a:r>
            <a:r>
              <a:rPr lang="en-US" sz="2000" dirty="0">
                <a:solidFill>
                  <a:schemeClr val="bg1"/>
                </a:solidFill>
                <a:latin typeface="Helvetica"/>
                <a:cs typeface="Helvetica"/>
              </a:rPr>
              <a:t>f</a:t>
            </a:r>
            <a:r>
              <a:rPr lang="en-US" sz="2000" dirty="0" smtClean="0">
                <a:solidFill>
                  <a:schemeClr val="bg1"/>
                </a:solidFill>
                <a:latin typeface="Helvetica"/>
                <a:cs typeface="Helvetica"/>
              </a:rPr>
              <a:t>orecast of composite </a:t>
            </a:r>
            <a:r>
              <a:rPr lang="en-US" sz="2000" dirty="0">
                <a:solidFill>
                  <a:schemeClr val="bg1"/>
                </a:solidFill>
                <a:latin typeface="Helvetica"/>
                <a:cs typeface="Helvetica"/>
              </a:rPr>
              <a:t>r</a:t>
            </a:r>
            <a:r>
              <a:rPr lang="en-US" sz="2000" dirty="0" smtClean="0">
                <a:solidFill>
                  <a:schemeClr val="bg1"/>
                </a:solidFill>
                <a:latin typeface="Helvetica"/>
                <a:cs typeface="Helvetica"/>
              </a:rPr>
              <a:t>eflectivity: valid 00Z 18 Jun 2014 </a:t>
            </a:r>
            <a:endParaRPr lang="en-US" sz="20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80963"/>
            <a:ext cx="8229600" cy="576262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80963"/>
            <a:ext cx="8229600" cy="576262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pic>
        <p:nvPicPr>
          <p:cNvPr id="14" name="Picture 4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Juice_dr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000090"/>
                </a:solidFill>
                <a:latin typeface="Arial Black"/>
                <a:cs typeface="Arial Black"/>
              </a:rPr>
              <a:t>Convective Evolution 17 June 2014</a:t>
            </a:r>
            <a:endParaRPr lang="en-US" sz="3200" b="1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8032" y="1047626"/>
            <a:ext cx="2050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00 UTC 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18 June 2014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5557" y="997394"/>
            <a:ext cx="1147106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Real-Time</a:t>
            </a:r>
          </a:p>
          <a:p>
            <a:r>
              <a:rPr lang="en-US" b="1" dirty="0" smtClean="0"/>
              <a:t>Forecast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480154" y="1047626"/>
            <a:ext cx="1441420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Temperature</a:t>
            </a:r>
          </a:p>
          <a:p>
            <a:r>
              <a:rPr lang="en-US" b="1" dirty="0" smtClean="0"/>
              <a:t>Pseudo-Obs</a:t>
            </a:r>
          </a:p>
          <a:p>
            <a:r>
              <a:rPr lang="en-US" b="1" dirty="0" smtClean="0"/>
              <a:t>Enabled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45952" y="3315089"/>
            <a:ext cx="142110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45439" y="1879651"/>
            <a:ext cx="162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Coleridge, NE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8" name="Picture 4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21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22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23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42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4447" y="5628405"/>
            <a:ext cx="8433207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Control run develops too much high-based convection that grows upscale</a:t>
            </a:r>
          </a:p>
          <a:p>
            <a:pPr algn="ctr"/>
            <a:r>
              <a:rPr lang="en-US" b="1" dirty="0" smtClean="0">
                <a:latin typeface="Helvetica"/>
                <a:cs typeface="Helvetica"/>
              </a:rPr>
              <a:t>Data assimilation </a:t>
            </a:r>
            <a:r>
              <a:rPr lang="en-US" b="1" dirty="0">
                <a:latin typeface="Helvetica"/>
                <a:cs typeface="Helvetica"/>
              </a:rPr>
              <a:t>c</a:t>
            </a:r>
            <a:r>
              <a:rPr lang="en-US" b="1" dirty="0" smtClean="0">
                <a:latin typeface="Helvetica"/>
                <a:cs typeface="Helvetica"/>
              </a:rPr>
              <a:t>hange </a:t>
            </a:r>
            <a:r>
              <a:rPr lang="en-US" b="1" dirty="0">
                <a:latin typeface="Helvetica"/>
                <a:cs typeface="Helvetica"/>
              </a:rPr>
              <a:t>i</a:t>
            </a:r>
            <a:r>
              <a:rPr lang="en-US" b="1" dirty="0" smtClean="0">
                <a:latin typeface="Helvetica"/>
                <a:cs typeface="Helvetica"/>
              </a:rPr>
              <a:t>mproves timing and evolution of convection</a:t>
            </a:r>
            <a:endParaRPr lang="en-US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5623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typ_t3sfc_f06_HRR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3" t="8430" r="3370" b="23578"/>
          <a:stretch/>
        </p:blipFill>
        <p:spPr>
          <a:xfrm>
            <a:off x="5788152" y="807251"/>
            <a:ext cx="3355848" cy="3694176"/>
          </a:xfrm>
          <a:prstGeom prst="rect">
            <a:avLst/>
          </a:prstGeom>
        </p:spPr>
      </p:pic>
      <p:pic>
        <p:nvPicPr>
          <p:cNvPr id="4" name="Picture 3" descr="ptyp_t3sfc_f06_HRRRX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5" t="8417" r="3316" b="23620"/>
          <a:stretch/>
        </p:blipFill>
        <p:spPr>
          <a:xfrm>
            <a:off x="0" y="780610"/>
            <a:ext cx="3355848" cy="3694176"/>
          </a:xfrm>
          <a:prstGeom prst="rect">
            <a:avLst/>
          </a:prstGeom>
        </p:spPr>
      </p:pic>
      <p:pic>
        <p:nvPicPr>
          <p:cNvPr id="2" name="Picture 1" descr="Obs_17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58" y="789432"/>
            <a:ext cx="3886200" cy="3886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807251"/>
            <a:ext cx="2433106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HRRR Oper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6 hr Fcst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17 UTC 26 Nov 2014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59820" y="816130"/>
            <a:ext cx="2378701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HRRRX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6 hr Fcst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17 UTC 26 Nov 2014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7258" y="789489"/>
            <a:ext cx="3863730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Obs Valid 17 UTC 26 Nov 2014</a:t>
            </a:r>
          </a:p>
        </p:txBody>
      </p:sp>
      <p:pic>
        <p:nvPicPr>
          <p:cNvPr id="10" name="Picture 9" descr="Lege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796" y="4474786"/>
            <a:ext cx="4703445" cy="29718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5053234" y="1419983"/>
            <a:ext cx="1092351" cy="1118948"/>
          </a:xfrm>
          <a:custGeom>
            <a:avLst/>
            <a:gdLst>
              <a:gd name="connsiteX0" fmla="*/ 879209 w 1092351"/>
              <a:gd name="connsiteY0" fmla="*/ 0 h 1118948"/>
              <a:gd name="connsiteX1" fmla="*/ 1092351 w 1092351"/>
              <a:gd name="connsiteY1" fmla="*/ 17761 h 1118948"/>
              <a:gd name="connsiteX2" fmla="*/ 1039066 w 1092351"/>
              <a:gd name="connsiteY2" fmla="*/ 195372 h 1118948"/>
              <a:gd name="connsiteX3" fmla="*/ 843686 w 1092351"/>
              <a:gd name="connsiteY3" fmla="*/ 230894 h 1118948"/>
              <a:gd name="connsiteX4" fmla="*/ 444045 w 1092351"/>
              <a:gd name="connsiteY4" fmla="*/ 621638 h 1118948"/>
              <a:gd name="connsiteX5" fmla="*/ 275308 w 1092351"/>
              <a:gd name="connsiteY5" fmla="*/ 896935 h 1118948"/>
              <a:gd name="connsiteX6" fmla="*/ 0 w 1092351"/>
              <a:gd name="connsiteY6" fmla="*/ 1118948 h 1118948"/>
              <a:gd name="connsiteX7" fmla="*/ 186499 w 1092351"/>
              <a:gd name="connsiteY7" fmla="*/ 701563 h 1118948"/>
              <a:gd name="connsiteX8" fmla="*/ 444045 w 1092351"/>
              <a:gd name="connsiteY8" fmla="*/ 435146 h 1118948"/>
              <a:gd name="connsiteX9" fmla="*/ 879209 w 1092351"/>
              <a:gd name="connsiteY9" fmla="*/ 0 h 111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92351" h="1118948">
                <a:moveTo>
                  <a:pt x="879209" y="0"/>
                </a:moveTo>
                <a:lnTo>
                  <a:pt x="1092351" y="17761"/>
                </a:lnTo>
                <a:lnTo>
                  <a:pt x="1039066" y="195372"/>
                </a:lnTo>
                <a:lnTo>
                  <a:pt x="843686" y="230894"/>
                </a:lnTo>
                <a:lnTo>
                  <a:pt x="444045" y="621638"/>
                </a:lnTo>
                <a:lnTo>
                  <a:pt x="275308" y="896935"/>
                </a:lnTo>
                <a:lnTo>
                  <a:pt x="0" y="1118948"/>
                </a:lnTo>
                <a:lnTo>
                  <a:pt x="186499" y="701563"/>
                </a:lnTo>
                <a:lnTo>
                  <a:pt x="444045" y="435146"/>
                </a:lnTo>
                <a:lnTo>
                  <a:pt x="879209" y="0"/>
                </a:lnTo>
                <a:close/>
              </a:path>
            </a:pathLst>
          </a:custGeom>
          <a:solidFill>
            <a:srgbClr val="CC0099">
              <a:alpha val="50000"/>
            </a:srgbClr>
          </a:solidFill>
          <a:ln>
            <a:solidFill>
              <a:srgbClr val="CC0099">
                <a:alpha val="5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3845951" y="1176803"/>
            <a:ext cx="2812711" cy="3358141"/>
          </a:xfrm>
          <a:custGeom>
            <a:avLst/>
            <a:gdLst>
              <a:gd name="connsiteX0" fmla="*/ 2274565 w 2812711"/>
              <a:gd name="connsiteY0" fmla="*/ 423355 h 3358141"/>
              <a:gd name="connsiteX1" fmla="*/ 2324792 w 2812711"/>
              <a:gd name="connsiteY1" fmla="*/ 272669 h 3358141"/>
              <a:gd name="connsiteX2" fmla="*/ 2152585 w 2812711"/>
              <a:gd name="connsiteY2" fmla="*/ 215265 h 3358141"/>
              <a:gd name="connsiteX3" fmla="*/ 2152585 w 2812711"/>
              <a:gd name="connsiteY3" fmla="*/ 43053 h 3358141"/>
              <a:gd name="connsiteX4" fmla="*/ 2281740 w 2812711"/>
              <a:gd name="connsiteY4" fmla="*/ 0 h 3358141"/>
              <a:gd name="connsiteX5" fmla="*/ 2597452 w 2812711"/>
              <a:gd name="connsiteY5" fmla="*/ 0 h 3358141"/>
              <a:gd name="connsiteX6" fmla="*/ 2812711 w 2812711"/>
              <a:gd name="connsiteY6" fmla="*/ 287020 h 3358141"/>
              <a:gd name="connsiteX7" fmla="*/ 2805535 w 2812711"/>
              <a:gd name="connsiteY7" fmla="*/ 523812 h 3358141"/>
              <a:gd name="connsiteX8" fmla="*/ 2511349 w 2812711"/>
              <a:gd name="connsiteY8" fmla="*/ 617094 h 3358141"/>
              <a:gd name="connsiteX9" fmla="*/ 2145409 w 2812711"/>
              <a:gd name="connsiteY9" fmla="*/ 617094 h 3358141"/>
              <a:gd name="connsiteX10" fmla="*/ 1966027 w 2812711"/>
              <a:gd name="connsiteY10" fmla="*/ 839535 h 3358141"/>
              <a:gd name="connsiteX11" fmla="*/ 1750769 w 2812711"/>
              <a:gd name="connsiteY11" fmla="*/ 954343 h 3358141"/>
              <a:gd name="connsiteX12" fmla="*/ 1614439 w 2812711"/>
              <a:gd name="connsiteY12" fmla="*/ 1327470 h 3358141"/>
              <a:gd name="connsiteX13" fmla="*/ 1549861 w 2812711"/>
              <a:gd name="connsiteY13" fmla="*/ 1621666 h 3358141"/>
              <a:gd name="connsiteX14" fmla="*/ 1549861 w 2812711"/>
              <a:gd name="connsiteY14" fmla="*/ 2073724 h 3358141"/>
              <a:gd name="connsiteX15" fmla="*/ 1614439 w 2812711"/>
              <a:gd name="connsiteY15" fmla="*/ 2604712 h 3358141"/>
              <a:gd name="connsiteX16" fmla="*/ 1485284 w 2812711"/>
              <a:gd name="connsiteY16" fmla="*/ 2949137 h 3358141"/>
              <a:gd name="connsiteX17" fmla="*/ 990189 w 2812711"/>
              <a:gd name="connsiteY17" fmla="*/ 3185929 h 3358141"/>
              <a:gd name="connsiteX18" fmla="*/ 652951 w 2812711"/>
              <a:gd name="connsiteY18" fmla="*/ 3358141 h 3358141"/>
              <a:gd name="connsiteX19" fmla="*/ 294187 w 2812711"/>
              <a:gd name="connsiteY19" fmla="*/ 3178753 h 3358141"/>
              <a:gd name="connsiteX20" fmla="*/ 71753 w 2812711"/>
              <a:gd name="connsiteY20" fmla="*/ 2977839 h 3358141"/>
              <a:gd name="connsiteX21" fmla="*/ 0 w 2812711"/>
              <a:gd name="connsiteY21" fmla="*/ 2877382 h 3358141"/>
              <a:gd name="connsiteX22" fmla="*/ 179382 w 2812711"/>
              <a:gd name="connsiteY22" fmla="*/ 2683643 h 3358141"/>
              <a:gd name="connsiteX23" fmla="*/ 200908 w 2812711"/>
              <a:gd name="connsiteY23" fmla="*/ 2446851 h 3358141"/>
              <a:gd name="connsiteX24" fmla="*/ 64578 w 2812711"/>
              <a:gd name="connsiteY24" fmla="*/ 2317691 h 3358141"/>
              <a:gd name="connsiteX25" fmla="*/ 172207 w 2812711"/>
              <a:gd name="connsiteY25" fmla="*/ 2030671 h 3358141"/>
              <a:gd name="connsiteX26" fmla="*/ 444868 w 2812711"/>
              <a:gd name="connsiteY26" fmla="*/ 1951740 h 3358141"/>
              <a:gd name="connsiteX27" fmla="*/ 652951 w 2812711"/>
              <a:gd name="connsiteY27" fmla="*/ 1894336 h 3358141"/>
              <a:gd name="connsiteX28" fmla="*/ 652951 w 2812711"/>
              <a:gd name="connsiteY28" fmla="*/ 1743650 h 3358141"/>
              <a:gd name="connsiteX29" fmla="*/ 817982 w 2812711"/>
              <a:gd name="connsiteY29" fmla="*/ 1636017 h 3358141"/>
              <a:gd name="connsiteX30" fmla="*/ 947137 w 2812711"/>
              <a:gd name="connsiteY30" fmla="*/ 1592964 h 3358141"/>
              <a:gd name="connsiteX31" fmla="*/ 1083468 w 2812711"/>
              <a:gd name="connsiteY31" fmla="*/ 1442278 h 3358141"/>
              <a:gd name="connsiteX32" fmla="*/ 1305901 w 2812711"/>
              <a:gd name="connsiteY32" fmla="*/ 1305944 h 3358141"/>
              <a:gd name="connsiteX33" fmla="*/ 1463758 w 2812711"/>
              <a:gd name="connsiteY33" fmla="*/ 1176784 h 3358141"/>
              <a:gd name="connsiteX34" fmla="*/ 1722068 w 2812711"/>
              <a:gd name="connsiteY34" fmla="*/ 810833 h 3358141"/>
              <a:gd name="connsiteX35" fmla="*/ 1915800 w 2812711"/>
              <a:gd name="connsiteY35" fmla="*/ 617094 h 3358141"/>
              <a:gd name="connsiteX36" fmla="*/ 2073657 w 2812711"/>
              <a:gd name="connsiteY36" fmla="*/ 480759 h 3358141"/>
              <a:gd name="connsiteX37" fmla="*/ 2274565 w 2812711"/>
              <a:gd name="connsiteY37" fmla="*/ 423355 h 335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812711" h="3358141">
                <a:moveTo>
                  <a:pt x="2274565" y="423355"/>
                </a:moveTo>
                <a:lnTo>
                  <a:pt x="2324792" y="272669"/>
                </a:lnTo>
                <a:lnTo>
                  <a:pt x="2152585" y="215265"/>
                </a:lnTo>
                <a:lnTo>
                  <a:pt x="2152585" y="43053"/>
                </a:lnTo>
                <a:lnTo>
                  <a:pt x="2281740" y="0"/>
                </a:lnTo>
                <a:lnTo>
                  <a:pt x="2597452" y="0"/>
                </a:lnTo>
                <a:lnTo>
                  <a:pt x="2812711" y="287020"/>
                </a:lnTo>
                <a:lnTo>
                  <a:pt x="2805535" y="523812"/>
                </a:lnTo>
                <a:lnTo>
                  <a:pt x="2511349" y="617094"/>
                </a:lnTo>
                <a:lnTo>
                  <a:pt x="2145409" y="617094"/>
                </a:lnTo>
                <a:lnTo>
                  <a:pt x="1966027" y="839535"/>
                </a:lnTo>
                <a:lnTo>
                  <a:pt x="1750769" y="954343"/>
                </a:lnTo>
                <a:lnTo>
                  <a:pt x="1614439" y="1327470"/>
                </a:lnTo>
                <a:lnTo>
                  <a:pt x="1549861" y="1621666"/>
                </a:lnTo>
                <a:lnTo>
                  <a:pt x="1549861" y="2073724"/>
                </a:lnTo>
                <a:lnTo>
                  <a:pt x="1614439" y="2604712"/>
                </a:lnTo>
                <a:lnTo>
                  <a:pt x="1485284" y="2949137"/>
                </a:lnTo>
                <a:lnTo>
                  <a:pt x="990189" y="3185929"/>
                </a:lnTo>
                <a:lnTo>
                  <a:pt x="652951" y="3358141"/>
                </a:lnTo>
                <a:lnTo>
                  <a:pt x="294187" y="3178753"/>
                </a:lnTo>
                <a:lnTo>
                  <a:pt x="71753" y="2977839"/>
                </a:lnTo>
                <a:lnTo>
                  <a:pt x="0" y="2877382"/>
                </a:lnTo>
                <a:lnTo>
                  <a:pt x="179382" y="2683643"/>
                </a:lnTo>
                <a:lnTo>
                  <a:pt x="200908" y="2446851"/>
                </a:lnTo>
                <a:lnTo>
                  <a:pt x="64578" y="2317691"/>
                </a:lnTo>
                <a:lnTo>
                  <a:pt x="172207" y="2030671"/>
                </a:lnTo>
                <a:lnTo>
                  <a:pt x="444868" y="1951740"/>
                </a:lnTo>
                <a:lnTo>
                  <a:pt x="652951" y="1894336"/>
                </a:lnTo>
                <a:lnTo>
                  <a:pt x="652951" y="1743650"/>
                </a:lnTo>
                <a:lnTo>
                  <a:pt x="817982" y="1636017"/>
                </a:lnTo>
                <a:lnTo>
                  <a:pt x="947137" y="1592964"/>
                </a:lnTo>
                <a:lnTo>
                  <a:pt x="1083468" y="1442278"/>
                </a:lnTo>
                <a:lnTo>
                  <a:pt x="1305901" y="1305944"/>
                </a:lnTo>
                <a:lnTo>
                  <a:pt x="1463758" y="1176784"/>
                </a:lnTo>
                <a:lnTo>
                  <a:pt x="1722068" y="810833"/>
                </a:lnTo>
                <a:lnTo>
                  <a:pt x="1915800" y="617094"/>
                </a:lnTo>
                <a:lnTo>
                  <a:pt x="2073657" y="480759"/>
                </a:lnTo>
                <a:lnTo>
                  <a:pt x="2274565" y="423355"/>
                </a:lnTo>
                <a:close/>
              </a:path>
            </a:pathLst>
          </a:custGeom>
          <a:solidFill>
            <a:srgbClr val="008000">
              <a:alpha val="50000"/>
            </a:srgbClr>
          </a:solidFill>
          <a:ln>
            <a:solidFill>
              <a:srgbClr val="008000">
                <a:alpha val="5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3415434" y="1155276"/>
            <a:ext cx="2575926" cy="2317692"/>
          </a:xfrm>
          <a:custGeom>
            <a:avLst/>
            <a:gdLst>
              <a:gd name="connsiteX0" fmla="*/ 2575926 w 2575926"/>
              <a:gd name="connsiteY0" fmla="*/ 7176 h 2317692"/>
              <a:gd name="connsiteX1" fmla="*/ 2568751 w 2575926"/>
              <a:gd name="connsiteY1" fmla="*/ 200915 h 2317692"/>
              <a:gd name="connsiteX2" fmla="*/ 2281740 w 2575926"/>
              <a:gd name="connsiteY2" fmla="*/ 466409 h 2317692"/>
              <a:gd name="connsiteX3" fmla="*/ 2037780 w 2575926"/>
              <a:gd name="connsiteY3" fmla="*/ 717552 h 2317692"/>
              <a:gd name="connsiteX4" fmla="*/ 1851223 w 2575926"/>
              <a:gd name="connsiteY4" fmla="*/ 896940 h 2317692"/>
              <a:gd name="connsiteX5" fmla="*/ 1772295 w 2575926"/>
              <a:gd name="connsiteY5" fmla="*/ 1061977 h 2317692"/>
              <a:gd name="connsiteX6" fmla="*/ 1635965 w 2575926"/>
              <a:gd name="connsiteY6" fmla="*/ 1363348 h 2317692"/>
              <a:gd name="connsiteX7" fmla="*/ 1521160 w 2575926"/>
              <a:gd name="connsiteY7" fmla="*/ 1427928 h 2317692"/>
              <a:gd name="connsiteX8" fmla="*/ 1348953 w 2575926"/>
              <a:gd name="connsiteY8" fmla="*/ 1607316 h 2317692"/>
              <a:gd name="connsiteX9" fmla="*/ 1104994 w 2575926"/>
              <a:gd name="connsiteY9" fmla="*/ 1707773 h 2317692"/>
              <a:gd name="connsiteX10" fmla="*/ 1054767 w 2575926"/>
              <a:gd name="connsiteY10" fmla="*/ 1879985 h 2317692"/>
              <a:gd name="connsiteX11" fmla="*/ 602724 w 2575926"/>
              <a:gd name="connsiteY11" fmla="*/ 2045022 h 2317692"/>
              <a:gd name="connsiteX12" fmla="*/ 480744 w 2575926"/>
              <a:gd name="connsiteY12" fmla="*/ 2317692 h 2317692"/>
              <a:gd name="connsiteX13" fmla="*/ 172207 w 2575926"/>
              <a:gd name="connsiteY13" fmla="*/ 2195708 h 2317692"/>
              <a:gd name="connsiteX14" fmla="*/ 143506 w 2575926"/>
              <a:gd name="connsiteY14" fmla="*/ 1973267 h 2317692"/>
              <a:gd name="connsiteX15" fmla="*/ 0 w 2575926"/>
              <a:gd name="connsiteY15" fmla="*/ 1736475 h 2317692"/>
              <a:gd name="connsiteX16" fmla="*/ 186558 w 2575926"/>
              <a:gd name="connsiteY16" fmla="*/ 1356173 h 2317692"/>
              <a:gd name="connsiteX17" fmla="*/ 337238 w 2575926"/>
              <a:gd name="connsiteY17" fmla="*/ 1047625 h 2317692"/>
              <a:gd name="connsiteX18" fmla="*/ 243960 w 2575926"/>
              <a:gd name="connsiteY18" fmla="*/ 818009 h 2317692"/>
              <a:gd name="connsiteX19" fmla="*/ 703178 w 2575926"/>
              <a:gd name="connsiteY19" fmla="*/ 839536 h 2317692"/>
              <a:gd name="connsiteX20" fmla="*/ 717528 w 2575926"/>
              <a:gd name="connsiteY20" fmla="*/ 566866 h 2317692"/>
              <a:gd name="connsiteX21" fmla="*/ 538146 w 2575926"/>
              <a:gd name="connsiteY21" fmla="*/ 380302 h 2317692"/>
              <a:gd name="connsiteX22" fmla="*/ 1004540 w 2575926"/>
              <a:gd name="connsiteY22" fmla="*/ 294196 h 2317692"/>
              <a:gd name="connsiteX23" fmla="*/ 1298726 w 2575926"/>
              <a:gd name="connsiteY23" fmla="*/ 21527 h 2317692"/>
              <a:gd name="connsiteX24" fmla="*/ 2037780 w 2575926"/>
              <a:gd name="connsiteY24" fmla="*/ 0 h 2317692"/>
              <a:gd name="connsiteX25" fmla="*/ 2575926 w 2575926"/>
              <a:gd name="connsiteY25" fmla="*/ 7176 h 2317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575926" h="2317692">
                <a:moveTo>
                  <a:pt x="2575926" y="7176"/>
                </a:moveTo>
                <a:lnTo>
                  <a:pt x="2568751" y="200915"/>
                </a:lnTo>
                <a:lnTo>
                  <a:pt x="2281740" y="466409"/>
                </a:lnTo>
                <a:lnTo>
                  <a:pt x="2037780" y="717552"/>
                </a:lnTo>
                <a:lnTo>
                  <a:pt x="1851223" y="896940"/>
                </a:lnTo>
                <a:lnTo>
                  <a:pt x="1772295" y="1061977"/>
                </a:lnTo>
                <a:lnTo>
                  <a:pt x="1635965" y="1363348"/>
                </a:lnTo>
                <a:lnTo>
                  <a:pt x="1521160" y="1427928"/>
                </a:lnTo>
                <a:lnTo>
                  <a:pt x="1348953" y="1607316"/>
                </a:lnTo>
                <a:lnTo>
                  <a:pt x="1104994" y="1707773"/>
                </a:lnTo>
                <a:lnTo>
                  <a:pt x="1054767" y="1879985"/>
                </a:lnTo>
                <a:lnTo>
                  <a:pt x="602724" y="2045022"/>
                </a:lnTo>
                <a:lnTo>
                  <a:pt x="480744" y="2317692"/>
                </a:lnTo>
                <a:lnTo>
                  <a:pt x="172207" y="2195708"/>
                </a:lnTo>
                <a:lnTo>
                  <a:pt x="143506" y="1973267"/>
                </a:lnTo>
                <a:lnTo>
                  <a:pt x="0" y="1736475"/>
                </a:lnTo>
                <a:lnTo>
                  <a:pt x="186558" y="1356173"/>
                </a:lnTo>
                <a:lnTo>
                  <a:pt x="337238" y="1047625"/>
                </a:lnTo>
                <a:lnTo>
                  <a:pt x="243960" y="818009"/>
                </a:lnTo>
                <a:lnTo>
                  <a:pt x="703178" y="839536"/>
                </a:lnTo>
                <a:lnTo>
                  <a:pt x="717528" y="566866"/>
                </a:lnTo>
                <a:lnTo>
                  <a:pt x="538146" y="380302"/>
                </a:lnTo>
                <a:lnTo>
                  <a:pt x="1004540" y="294196"/>
                </a:lnTo>
                <a:lnTo>
                  <a:pt x="1298726" y="21527"/>
                </a:lnTo>
                <a:lnTo>
                  <a:pt x="2037780" y="0"/>
                </a:lnTo>
                <a:lnTo>
                  <a:pt x="2575926" y="7176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>
            <a:solidFill>
              <a:srgbClr val="3366FF">
                <a:alpha val="5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4" descr="Juice_dr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23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24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25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43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8" name="Picture 4" descr="Juice_dr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 descr="Juice_dro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  <a:latin typeface="Arial Black" charset="0"/>
                <a:cs typeface="Arial Black" charset="0"/>
              </a:rPr>
              <a:t>RAP and HRRR Precip Type</a:t>
            </a:r>
            <a:endParaRPr lang="en-US" sz="3200" b="1" dirty="0">
              <a:solidFill>
                <a:srgbClr val="000090"/>
              </a:solidFill>
              <a:latin typeface="Arial Black" charset="0"/>
              <a:cs typeface="Arial Black" charset="0"/>
            </a:endParaRPr>
          </a:p>
        </p:txBody>
      </p:sp>
      <p:sp>
        <p:nvSpPr>
          <p:cNvPr id="32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61460" y="5147009"/>
            <a:ext cx="3084125" cy="92333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HRRR Resolves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Narrow Band of IP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With Improved Diagnostic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19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Screen Shot 2014-10-29 at 3.28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791587"/>
            <a:ext cx="405130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29" name="TextBox 3"/>
          <p:cNvSpPr txBox="1">
            <a:spLocks noChangeArrowheads="1"/>
          </p:cNvSpPr>
          <p:nvPr/>
        </p:nvSpPr>
        <p:spPr bwMode="auto">
          <a:xfrm>
            <a:off x="0" y="1728788"/>
            <a:ext cx="22657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 Black" charset="0"/>
                <a:cs typeface="Arial Black" charset="0"/>
              </a:rPr>
              <a:t>Control Run</a:t>
            </a:r>
            <a:endParaRPr lang="en-US" sz="1800" dirty="0">
              <a:latin typeface="Arial Black" charset="0"/>
              <a:cs typeface="Arial Black" charset="0"/>
            </a:endParaRPr>
          </a:p>
          <a:p>
            <a:pPr eaLnBrk="1" hangingPunct="1"/>
            <a:r>
              <a:rPr lang="en-US" sz="1800" dirty="0">
                <a:latin typeface="Arial Black" charset="0"/>
                <a:cs typeface="Arial Black" charset="0"/>
              </a:rPr>
              <a:t>Init </a:t>
            </a:r>
            <a:r>
              <a:rPr lang="en-US" sz="1800" dirty="0" smtClean="0">
                <a:latin typeface="Arial Black" charset="0"/>
                <a:cs typeface="Arial Black" charset="0"/>
              </a:rPr>
              <a:t>18z </a:t>
            </a:r>
            <a:r>
              <a:rPr lang="en-US" sz="1800" dirty="0">
                <a:latin typeface="Arial Black" charset="0"/>
                <a:cs typeface="Arial Black" charset="0"/>
              </a:rPr>
              <a:t>11 Sep</a:t>
            </a:r>
          </a:p>
          <a:p>
            <a:pPr eaLnBrk="1" hangingPunct="1"/>
            <a:r>
              <a:rPr lang="en-US" sz="1800" dirty="0">
                <a:latin typeface="Arial Black" charset="0"/>
                <a:cs typeface="Arial Black" charset="0"/>
              </a:rPr>
              <a:t>Valid </a:t>
            </a:r>
            <a:r>
              <a:rPr lang="en-US" sz="1800" dirty="0" smtClean="0">
                <a:latin typeface="Arial Black" charset="0"/>
                <a:cs typeface="Arial Black" charset="0"/>
              </a:rPr>
              <a:t>09z </a:t>
            </a:r>
            <a:r>
              <a:rPr lang="en-US" sz="1800" dirty="0">
                <a:latin typeface="Arial Black" charset="0"/>
                <a:cs typeface="Arial Black" charset="0"/>
              </a:rPr>
              <a:t>12 Sep</a:t>
            </a:r>
          </a:p>
        </p:txBody>
      </p:sp>
      <p:sp>
        <p:nvSpPr>
          <p:cNvPr id="48130" name="TextBox 9"/>
          <p:cNvSpPr txBox="1">
            <a:spLocks noChangeArrowheads="1"/>
          </p:cNvSpPr>
          <p:nvPr/>
        </p:nvSpPr>
        <p:spPr bwMode="auto">
          <a:xfrm>
            <a:off x="6687690" y="1802043"/>
            <a:ext cx="22621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 Black" charset="0"/>
                <a:cs typeface="Arial Black" charset="0"/>
              </a:rPr>
              <a:t>“Warm </a:t>
            </a:r>
            <a:r>
              <a:rPr lang="en-US" sz="1800" dirty="0">
                <a:latin typeface="Arial Black" charset="0"/>
                <a:cs typeface="Arial Black" charset="0"/>
              </a:rPr>
              <a:t>R</a:t>
            </a:r>
            <a:r>
              <a:rPr lang="en-US" sz="1800" dirty="0" smtClean="0">
                <a:latin typeface="Arial Black" charset="0"/>
                <a:cs typeface="Arial Black" charset="0"/>
              </a:rPr>
              <a:t>ain”</a:t>
            </a:r>
            <a:endParaRPr lang="en-US" sz="1800" dirty="0">
              <a:latin typeface="Arial Black" charset="0"/>
              <a:cs typeface="Arial Black" charset="0"/>
            </a:endParaRPr>
          </a:p>
          <a:p>
            <a:pPr eaLnBrk="1" hangingPunct="1"/>
            <a:r>
              <a:rPr lang="en-US" sz="1800" dirty="0">
                <a:latin typeface="Arial Black" charset="0"/>
                <a:cs typeface="Arial Black" charset="0"/>
              </a:rPr>
              <a:t>Init </a:t>
            </a:r>
            <a:r>
              <a:rPr lang="en-US" sz="1800" dirty="0" smtClean="0">
                <a:latin typeface="Arial Black" charset="0"/>
                <a:cs typeface="Arial Black" charset="0"/>
              </a:rPr>
              <a:t>18z </a:t>
            </a:r>
            <a:r>
              <a:rPr lang="en-US" sz="1800" dirty="0">
                <a:latin typeface="Arial Black" charset="0"/>
                <a:cs typeface="Arial Black" charset="0"/>
              </a:rPr>
              <a:t>11 Sep</a:t>
            </a:r>
          </a:p>
          <a:p>
            <a:pPr eaLnBrk="1" hangingPunct="1"/>
            <a:r>
              <a:rPr lang="en-US" sz="1800" dirty="0">
                <a:latin typeface="Arial Black" charset="0"/>
                <a:cs typeface="Arial Black" charset="0"/>
              </a:rPr>
              <a:t>Valid </a:t>
            </a:r>
            <a:r>
              <a:rPr lang="en-US" sz="1800" dirty="0" smtClean="0">
                <a:latin typeface="Arial Black" charset="0"/>
                <a:cs typeface="Arial Black" charset="0"/>
              </a:rPr>
              <a:t>09z </a:t>
            </a:r>
            <a:r>
              <a:rPr lang="en-US" sz="1800" dirty="0">
                <a:latin typeface="Arial Black" charset="0"/>
                <a:cs typeface="Arial Black" charset="0"/>
              </a:rPr>
              <a:t>12 Sep</a:t>
            </a:r>
          </a:p>
        </p:txBody>
      </p:sp>
      <p:pic>
        <p:nvPicPr>
          <p:cNvPr id="48131" name="Picture 1" descr="totp_t5sfc_f1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7343" r="50827" b="61577"/>
          <a:stretch/>
        </p:blipFill>
        <p:spPr bwMode="auto">
          <a:xfrm>
            <a:off x="0" y="2717610"/>
            <a:ext cx="452628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2" descr="totp_t5sfc_f1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" t="7341" r="50794" b="61578"/>
          <a:stretch/>
        </p:blipFill>
        <p:spPr bwMode="auto">
          <a:xfrm>
            <a:off x="4617720" y="2717610"/>
            <a:ext cx="452628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2420938" y="762000"/>
            <a:ext cx="1681163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Arial Black" charset="0"/>
                <a:cs typeface="Arial Black" charset="0"/>
              </a:rPr>
              <a:t>Stage IV QPE (in)</a:t>
            </a:r>
          </a:p>
          <a:p>
            <a:pPr eaLnBrk="1" hangingPunct="1"/>
            <a:r>
              <a:rPr lang="en-US" sz="1200" dirty="0">
                <a:latin typeface="Arial Black" charset="0"/>
                <a:cs typeface="Arial Black" charset="0"/>
              </a:rPr>
              <a:t>24-h Precipitation</a:t>
            </a:r>
          </a:p>
          <a:p>
            <a:pPr eaLnBrk="1" hangingPunct="1"/>
            <a:r>
              <a:rPr lang="en-US" sz="1200" dirty="0">
                <a:latin typeface="Arial Black" charset="0"/>
                <a:cs typeface="Arial Black" charset="0"/>
              </a:rPr>
              <a:t>12 UTC 11 Sep –</a:t>
            </a:r>
          </a:p>
          <a:p>
            <a:pPr eaLnBrk="1" hangingPunct="1"/>
            <a:r>
              <a:rPr lang="en-US" sz="1200" dirty="0">
                <a:latin typeface="Arial Black" charset="0"/>
                <a:cs typeface="Arial Black" charset="0"/>
              </a:rPr>
              <a:t>12 UTC 12 Sep</a:t>
            </a:r>
          </a:p>
        </p:txBody>
      </p:sp>
      <p:pic>
        <p:nvPicPr>
          <p:cNvPr id="2" name="Picture 1" descr="LegendPcp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5981510"/>
            <a:ext cx="7404100" cy="393700"/>
          </a:xfrm>
          <a:prstGeom prst="rect">
            <a:avLst/>
          </a:prstGeom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3409632" y="5606861"/>
            <a:ext cx="2416175" cy="3698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 Black" charset="0"/>
                <a:cs typeface="Arial Black" charset="0"/>
              </a:rPr>
              <a:t>15-h precipitation</a:t>
            </a:r>
          </a:p>
        </p:txBody>
      </p:sp>
      <p:pic>
        <p:nvPicPr>
          <p:cNvPr id="12" name="Picture 4" descr="Juice_dr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14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15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16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44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9" name="Picture 6" descr="precip_colourba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2547747"/>
            <a:ext cx="4057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Screen Shot 2014-10-27 at 1.03.54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11" y="156047"/>
            <a:ext cx="2423160" cy="17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Juice_dr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Juice_dro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  <a:latin typeface="Arial Black" charset="0"/>
                <a:cs typeface="Arial Black" charset="0"/>
              </a:rPr>
              <a:t>HRRR Radar DA Research</a:t>
            </a:r>
            <a:endParaRPr lang="en-US" sz="3200" b="1" dirty="0">
              <a:solidFill>
                <a:srgbClr val="000090"/>
              </a:solidFill>
              <a:latin typeface="Arial Black" charset="0"/>
              <a:cs typeface="Arial Black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0823" y="762000"/>
            <a:ext cx="121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Black"/>
                <a:cs typeface="Arial Black"/>
              </a:rPr>
              <a:t>2x Forcing</a:t>
            </a:r>
          </a:p>
          <a:p>
            <a:r>
              <a:rPr lang="en-US" sz="1400" dirty="0" smtClean="0">
                <a:latin typeface="Arial Black"/>
                <a:cs typeface="Arial Black"/>
              </a:rPr>
              <a:t>&gt;20 dBZ</a:t>
            </a:r>
            <a:endParaRPr lang="en-US" sz="1400" dirty="0">
              <a:latin typeface="Arial Black"/>
              <a:cs typeface="Arial Blac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13866" y="5022998"/>
            <a:ext cx="2824177" cy="92333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HRRR produces more precipitation closer to observed maxima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102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Screen Shot 2014-10-29 at 3.28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791587"/>
            <a:ext cx="405130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totp_t5sfc_f1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" t="7343" r="50794" b="61577"/>
          <a:stretch/>
        </p:blipFill>
        <p:spPr bwMode="auto">
          <a:xfrm>
            <a:off x="0" y="2715768"/>
            <a:ext cx="452628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totp_t5sfc_f1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" t="7344" r="50794" b="61577"/>
          <a:stretch/>
        </p:blipFill>
        <p:spPr bwMode="auto">
          <a:xfrm>
            <a:off x="4616266" y="2715768"/>
            <a:ext cx="452628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29" name="TextBox 3"/>
          <p:cNvSpPr txBox="1">
            <a:spLocks noChangeArrowheads="1"/>
          </p:cNvSpPr>
          <p:nvPr/>
        </p:nvSpPr>
        <p:spPr bwMode="auto">
          <a:xfrm>
            <a:off x="0" y="1728788"/>
            <a:ext cx="22657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 Black" charset="0"/>
                <a:cs typeface="Arial Black" charset="0"/>
              </a:rPr>
              <a:t>Control Run</a:t>
            </a:r>
            <a:endParaRPr lang="en-US" sz="1800" dirty="0">
              <a:latin typeface="Arial Black" charset="0"/>
              <a:cs typeface="Arial Black" charset="0"/>
            </a:endParaRPr>
          </a:p>
          <a:p>
            <a:pPr eaLnBrk="1" hangingPunct="1"/>
            <a:r>
              <a:rPr lang="en-US" sz="1800" dirty="0">
                <a:latin typeface="Arial Black" charset="0"/>
                <a:cs typeface="Arial Black" charset="0"/>
              </a:rPr>
              <a:t>Init </a:t>
            </a:r>
            <a:r>
              <a:rPr lang="en-US" sz="1800" dirty="0" smtClean="0">
                <a:latin typeface="Arial Black" charset="0"/>
                <a:cs typeface="Arial Black" charset="0"/>
              </a:rPr>
              <a:t>18z </a:t>
            </a:r>
            <a:r>
              <a:rPr lang="en-US" sz="1800" dirty="0">
                <a:latin typeface="Arial Black" charset="0"/>
                <a:cs typeface="Arial Black" charset="0"/>
              </a:rPr>
              <a:t>11 Sep</a:t>
            </a:r>
          </a:p>
          <a:p>
            <a:pPr eaLnBrk="1" hangingPunct="1"/>
            <a:r>
              <a:rPr lang="en-US" sz="1800" dirty="0">
                <a:latin typeface="Arial Black" charset="0"/>
                <a:cs typeface="Arial Black" charset="0"/>
              </a:rPr>
              <a:t>Valid </a:t>
            </a:r>
            <a:r>
              <a:rPr lang="en-US" sz="1800" dirty="0" smtClean="0">
                <a:latin typeface="Arial Black" charset="0"/>
                <a:cs typeface="Arial Black" charset="0"/>
              </a:rPr>
              <a:t>09z </a:t>
            </a:r>
            <a:r>
              <a:rPr lang="en-US" sz="1800" dirty="0">
                <a:latin typeface="Arial Black" charset="0"/>
                <a:cs typeface="Arial Black" charset="0"/>
              </a:rPr>
              <a:t>12 Sep</a:t>
            </a:r>
          </a:p>
        </p:txBody>
      </p:sp>
      <p:sp>
        <p:nvSpPr>
          <p:cNvPr id="48130" name="TextBox 9"/>
          <p:cNvSpPr txBox="1">
            <a:spLocks noChangeArrowheads="1"/>
          </p:cNvSpPr>
          <p:nvPr/>
        </p:nvSpPr>
        <p:spPr bwMode="auto">
          <a:xfrm>
            <a:off x="6687690" y="1802043"/>
            <a:ext cx="22621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latin typeface="Arial Black" charset="0"/>
                <a:cs typeface="Arial Black" charset="0"/>
              </a:rPr>
              <a:t>“Warm </a:t>
            </a:r>
            <a:r>
              <a:rPr lang="en-US" sz="1800" dirty="0">
                <a:latin typeface="Arial Black" charset="0"/>
                <a:cs typeface="Arial Black" charset="0"/>
              </a:rPr>
              <a:t>R</a:t>
            </a:r>
            <a:r>
              <a:rPr lang="en-US" sz="1800" dirty="0" smtClean="0">
                <a:latin typeface="Arial Black" charset="0"/>
                <a:cs typeface="Arial Black" charset="0"/>
              </a:rPr>
              <a:t>ain”</a:t>
            </a:r>
            <a:endParaRPr lang="en-US" sz="1800" dirty="0">
              <a:latin typeface="Arial Black" charset="0"/>
              <a:cs typeface="Arial Black" charset="0"/>
            </a:endParaRPr>
          </a:p>
          <a:p>
            <a:pPr eaLnBrk="1" hangingPunct="1"/>
            <a:r>
              <a:rPr lang="en-US" sz="1800" dirty="0">
                <a:latin typeface="Arial Black" charset="0"/>
                <a:cs typeface="Arial Black" charset="0"/>
              </a:rPr>
              <a:t>Init </a:t>
            </a:r>
            <a:r>
              <a:rPr lang="en-US" sz="1800" dirty="0" smtClean="0">
                <a:latin typeface="Arial Black" charset="0"/>
                <a:cs typeface="Arial Black" charset="0"/>
              </a:rPr>
              <a:t>18z </a:t>
            </a:r>
            <a:r>
              <a:rPr lang="en-US" sz="1800" dirty="0">
                <a:latin typeface="Arial Black" charset="0"/>
                <a:cs typeface="Arial Black" charset="0"/>
              </a:rPr>
              <a:t>11 Sep</a:t>
            </a:r>
          </a:p>
          <a:p>
            <a:pPr eaLnBrk="1" hangingPunct="1"/>
            <a:r>
              <a:rPr lang="en-US" sz="1800" dirty="0">
                <a:latin typeface="Arial Black" charset="0"/>
                <a:cs typeface="Arial Black" charset="0"/>
              </a:rPr>
              <a:t>Valid </a:t>
            </a:r>
            <a:r>
              <a:rPr lang="en-US" sz="1800" dirty="0" smtClean="0">
                <a:latin typeface="Arial Black" charset="0"/>
                <a:cs typeface="Arial Black" charset="0"/>
              </a:rPr>
              <a:t>09z </a:t>
            </a:r>
            <a:r>
              <a:rPr lang="en-US" sz="1800" dirty="0">
                <a:latin typeface="Arial Black" charset="0"/>
                <a:cs typeface="Arial Black" charset="0"/>
              </a:rPr>
              <a:t>12 Sep</a:t>
            </a: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2420938" y="762000"/>
            <a:ext cx="1681163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Arial Black" charset="0"/>
                <a:cs typeface="Arial Black" charset="0"/>
              </a:rPr>
              <a:t>Stage IV QPE (in)</a:t>
            </a:r>
          </a:p>
          <a:p>
            <a:pPr eaLnBrk="1" hangingPunct="1"/>
            <a:r>
              <a:rPr lang="en-US" sz="1200" dirty="0">
                <a:latin typeface="Arial Black" charset="0"/>
                <a:cs typeface="Arial Black" charset="0"/>
              </a:rPr>
              <a:t>24-h Precipitation</a:t>
            </a:r>
          </a:p>
          <a:p>
            <a:pPr eaLnBrk="1" hangingPunct="1"/>
            <a:r>
              <a:rPr lang="en-US" sz="1200" dirty="0">
                <a:latin typeface="Arial Black" charset="0"/>
                <a:cs typeface="Arial Black" charset="0"/>
              </a:rPr>
              <a:t>12 UTC 11 Sep –</a:t>
            </a:r>
          </a:p>
          <a:p>
            <a:pPr eaLnBrk="1" hangingPunct="1"/>
            <a:r>
              <a:rPr lang="en-US" sz="1200" dirty="0">
                <a:latin typeface="Arial Black" charset="0"/>
                <a:cs typeface="Arial Black" charset="0"/>
              </a:rPr>
              <a:t>12 UTC 12 Sep</a:t>
            </a:r>
          </a:p>
        </p:txBody>
      </p:sp>
      <p:pic>
        <p:nvPicPr>
          <p:cNvPr id="2" name="Picture 1" descr="LegendPcp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5981510"/>
            <a:ext cx="7404100" cy="393700"/>
          </a:xfrm>
          <a:prstGeom prst="rect">
            <a:avLst/>
          </a:prstGeom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3409632" y="5606861"/>
            <a:ext cx="2416175" cy="3698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 Black" charset="0"/>
                <a:cs typeface="Arial Black" charset="0"/>
              </a:rPr>
              <a:t>15-h precipitation</a:t>
            </a:r>
          </a:p>
        </p:txBody>
      </p:sp>
      <p:pic>
        <p:nvPicPr>
          <p:cNvPr id="12" name="Picture 4" descr="Juice_dr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14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2-3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2014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15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16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45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9" name="Picture 6" descr="precip_colourba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2547747"/>
            <a:ext cx="4057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Screen Shot 2014-10-27 at 1.03.54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11" y="156047"/>
            <a:ext cx="2423160" cy="17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Juice_dr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Juice_dro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  <a:latin typeface="Arial Black" charset="0"/>
                <a:cs typeface="Arial Black" charset="0"/>
              </a:rPr>
              <a:t>HRRR Radar DA Research</a:t>
            </a:r>
            <a:endParaRPr lang="en-US" sz="3200" b="1" dirty="0">
              <a:solidFill>
                <a:srgbClr val="000090"/>
              </a:solidFill>
              <a:latin typeface="Arial Black" charset="0"/>
              <a:cs typeface="Arial Black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70823" y="762000"/>
            <a:ext cx="121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Black"/>
                <a:cs typeface="Arial Black"/>
              </a:rPr>
              <a:t>2x Forcing</a:t>
            </a:r>
          </a:p>
          <a:p>
            <a:r>
              <a:rPr lang="en-US" sz="1400" dirty="0" smtClean="0">
                <a:latin typeface="Arial Black"/>
                <a:cs typeface="Arial Black"/>
              </a:rPr>
              <a:t>&gt;20 dBZ</a:t>
            </a:r>
            <a:endParaRPr lang="en-US" sz="1400" dirty="0">
              <a:latin typeface="Arial Black"/>
              <a:cs typeface="Arial Blac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13866" y="5022998"/>
            <a:ext cx="2824177" cy="92333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HRRR produces more precipitation closer to observed maxima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155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1975"/>
            <a:ext cx="4040188" cy="639763"/>
          </a:xfrm>
        </p:spPr>
        <p:txBody>
          <a:bodyPr/>
          <a:lstStyle/>
          <a:p>
            <a:pPr eaLnBrk="1" hangingPunct="1"/>
            <a:r>
              <a:rPr lang="en-US" u="sng" dirty="0">
                <a:latin typeface="Calibri" charset="0"/>
              </a:rPr>
              <a:t>ESRL – experimental version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131888"/>
            <a:ext cx="5165725" cy="5318125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0000FF"/>
                </a:solidFill>
                <a:ea typeface="+mn-ea"/>
                <a:cs typeface="+mn-cs"/>
              </a:rPr>
              <a:t>RAPv3 – GSD testing in 2014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>
                <a:solidFill>
                  <a:srgbClr val="0000FF"/>
                </a:solidFill>
                <a:ea typeface="+mn-ea"/>
              </a:rPr>
              <a:t>Will initialize 2014 ESRL-HRRR(v2)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>
                <a:ea typeface="+mn-ea"/>
              </a:rPr>
              <a:t>Improved PBL, LSM, cu-parm, DA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>
                <a:ea typeface="+mn-ea"/>
              </a:rPr>
              <a:t>WRFv3.6.1 w/ Thompson/NCAR aerosol-aware microphysics</a:t>
            </a:r>
          </a:p>
          <a:p>
            <a:pPr marL="457200" lvl="1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600" dirty="0" smtClean="0">
              <a:solidFill>
                <a:srgbClr val="0000FF"/>
              </a:solidFill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0000FF"/>
                </a:solidFill>
                <a:ea typeface="+mn-ea"/>
                <a:cs typeface="+mn-cs"/>
              </a:rPr>
              <a:t>HRRRv2 – GSD testing in 2014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>
                <a:solidFill>
                  <a:srgbClr val="0000FF"/>
                </a:solidFill>
                <a:ea typeface="+mn-ea"/>
              </a:rPr>
              <a:t>Initialized by 2014 RAP (v3)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>
                <a:ea typeface="+mn-ea"/>
              </a:rPr>
              <a:t>Improved radar assimilation, hybrid assimilation, PBL/cloud physics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endParaRPr lang="en-US" sz="400" b="1" dirty="0" smtClean="0">
              <a:solidFill>
                <a:srgbClr val="0000FF"/>
              </a:solidFill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008000"/>
                </a:solidFill>
                <a:ea typeface="+mn-ea"/>
                <a:cs typeface="+mn-cs"/>
              </a:rPr>
              <a:t>RAPv4 – GSD testing in 2015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>
                <a:ea typeface="+mn-ea"/>
              </a:rPr>
              <a:t>Hourly RAP ensemble data assimilation</a:t>
            </a:r>
          </a:p>
          <a:p>
            <a:pPr marL="45720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b="1" dirty="0" smtClean="0">
              <a:ea typeface="+mn-ea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endParaRPr lang="en-US" sz="400" b="1" dirty="0" smtClean="0">
              <a:solidFill>
                <a:srgbClr val="0000FF"/>
              </a:solidFill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008000"/>
                </a:solidFill>
                <a:ea typeface="+mn-ea"/>
                <a:cs typeface="+mn-cs"/>
              </a:rPr>
              <a:t>HRRRv3 – GSD testing in 2015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>
                <a:ea typeface="+mn-ea"/>
              </a:rPr>
              <a:t>Target:  Improved 3km physics  + improved data assimilation.</a:t>
            </a:r>
            <a:endParaRPr lang="en-US" b="1" dirty="0">
              <a:ea typeface="+mn-ea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5725" y="769938"/>
            <a:ext cx="3368675" cy="431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u="sng" dirty="0" smtClean="0">
                <a:ea typeface="+mn-ea"/>
                <a:cs typeface="+mn-cs"/>
              </a:rPr>
              <a:t>NWS-NCEP - operational</a:t>
            </a:r>
            <a:endParaRPr lang="en-US" u="sng" dirty="0">
              <a:ea typeface="+mn-ea"/>
              <a:cs typeface="+mn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2725" y="1577975"/>
            <a:ext cx="4041775" cy="5280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>
                <a:solidFill>
                  <a:srgbClr val="0000FF"/>
                </a:solidFill>
                <a:ea typeface="+mn-ea"/>
                <a:cs typeface="+mn-cs"/>
              </a:rPr>
              <a:t>Implement Q3 2015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600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600" dirty="0">
              <a:ea typeface="+mn-ea"/>
              <a:cs typeface="+mn-cs"/>
            </a:endParaRPr>
          </a:p>
          <a:p>
            <a:pPr marL="342900" lvl="1" indent="-34290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>
                <a:solidFill>
                  <a:srgbClr val="0000FF"/>
                </a:solidFill>
                <a:ea typeface="+mn-ea"/>
              </a:rPr>
              <a:t>Implement Q3 2015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>
                <a:solidFill>
                  <a:srgbClr val="008000"/>
                </a:solidFill>
                <a:ea typeface="+mn-ea"/>
                <a:cs typeface="+mn-cs"/>
              </a:rPr>
              <a:t>Implement 2016</a:t>
            </a:r>
          </a:p>
          <a:p>
            <a:pPr marL="0" lvl="1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/>
          </a:p>
          <a:p>
            <a:pPr marL="0" lvl="1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</a:endParaRPr>
          </a:p>
          <a:p>
            <a:pPr marL="342900" lvl="1" indent="-34290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600" dirty="0" smtClean="0">
                <a:solidFill>
                  <a:srgbClr val="008000"/>
                </a:solidFill>
                <a:ea typeface="+mn-ea"/>
              </a:rPr>
              <a:t>Implement 2016</a:t>
            </a:r>
            <a:endParaRPr lang="en-US" sz="2600" dirty="0">
              <a:solidFill>
                <a:srgbClr val="008000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497388" y="1798638"/>
            <a:ext cx="6731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71988" y="3178175"/>
            <a:ext cx="6731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97388" y="4430713"/>
            <a:ext cx="6731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457200" y="80963"/>
            <a:ext cx="8229600" cy="576262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80963"/>
            <a:ext cx="8229600" cy="576262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pic>
        <p:nvPicPr>
          <p:cNvPr id="264202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-25400" y="7938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203" name="Picture 1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420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0090"/>
                </a:solidFill>
                <a:latin typeface="Arial Black"/>
                <a:cs typeface="Arial Black"/>
              </a:rPr>
              <a:t>RAP/HRRR Implementation Map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497388" y="5538727"/>
            <a:ext cx="6731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57238" y="6457003"/>
            <a:ext cx="8599229" cy="369332"/>
          </a:xfrm>
          <a:prstGeom prst="rect">
            <a:avLst/>
          </a:prstGeom>
          <a:solidFill>
            <a:srgbClr val="FFFF00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Testing of 3km ensemble DA for HRRR and later HRRRE – case studies only – 2015 onward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94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t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9" t="20372" r="11749" b="20079"/>
          <a:stretch>
            <a:fillRect/>
          </a:stretch>
        </p:blipFill>
        <p:spPr bwMode="auto">
          <a:xfrm>
            <a:off x="3940170" y="23"/>
            <a:ext cx="3899465" cy="371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Text Box 5"/>
          <p:cNvSpPr txBox="1">
            <a:spLocks noChangeArrowheads="1"/>
          </p:cNvSpPr>
          <p:nvPr/>
        </p:nvSpPr>
        <p:spPr bwMode="auto">
          <a:xfrm>
            <a:off x="1219200" y="304800"/>
            <a:ext cx="693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100355" name="Text Box 6"/>
          <p:cNvSpPr txBox="1">
            <a:spLocks noChangeArrowheads="1"/>
          </p:cNvSpPr>
          <p:nvPr/>
        </p:nvSpPr>
        <p:spPr bwMode="auto">
          <a:xfrm>
            <a:off x="228600" y="33528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0356" name="Rectangle 7"/>
          <p:cNvSpPr>
            <a:spLocks noChangeArrowheads="1"/>
          </p:cNvSpPr>
          <p:nvPr/>
        </p:nvSpPr>
        <p:spPr bwMode="auto">
          <a:xfrm>
            <a:off x="228600" y="3962400"/>
            <a:ext cx="4343400" cy="2298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FF5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low-following-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5050"/>
                </a:solidFill>
                <a:latin typeface="Arial" charset="0"/>
                <a:ea typeface="ＭＳ Ｐゴシック" charset="0"/>
                <a:cs typeface="ＭＳ Ｐゴシック" charset="0"/>
              </a:rPr>
              <a:t>	f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inite-volume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cosahedral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odel	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FIM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7" name="Line 11"/>
          <p:cNvSpPr>
            <a:spLocks noChangeShapeType="1"/>
          </p:cNvSpPr>
          <p:nvPr/>
        </p:nvSpPr>
        <p:spPr bwMode="auto">
          <a:xfrm flipV="1">
            <a:off x="3048001" y="2740511"/>
            <a:ext cx="1166756" cy="271414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0359" name="Picture 8" descr="reiner_xsec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664137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0360" name="Straight Connector 10"/>
          <p:cNvCxnSpPr>
            <a:cxnSpLocks noChangeShapeType="1"/>
          </p:cNvCxnSpPr>
          <p:nvPr/>
        </p:nvCxnSpPr>
        <p:spPr bwMode="auto">
          <a:xfrm rot="5400000">
            <a:off x="5600700" y="2324100"/>
            <a:ext cx="2057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0361" name="Line 12"/>
          <p:cNvSpPr>
            <a:spLocks noChangeShapeType="1"/>
          </p:cNvSpPr>
          <p:nvPr/>
        </p:nvSpPr>
        <p:spPr bwMode="auto">
          <a:xfrm flipV="1">
            <a:off x="2438400" y="3500624"/>
            <a:ext cx="3810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62" name="TextBox 12"/>
          <p:cNvSpPr txBox="1">
            <a:spLocks noChangeArrowheads="1"/>
          </p:cNvSpPr>
          <p:nvPr/>
        </p:nvSpPr>
        <p:spPr bwMode="auto">
          <a:xfrm>
            <a:off x="6546456" y="890115"/>
            <a:ext cx="2598738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X-section location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6858000" y="2740511"/>
            <a:ext cx="2286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Temp at lowest level</a:t>
            </a:r>
          </a:p>
        </p:txBody>
      </p:sp>
      <p:sp>
        <p:nvSpPr>
          <p:cNvPr id="100364" name="Freeform 13"/>
          <p:cNvSpPr>
            <a:spLocks/>
          </p:cNvSpPr>
          <p:nvPr/>
        </p:nvSpPr>
        <p:spPr bwMode="auto">
          <a:xfrm>
            <a:off x="6858000" y="914400"/>
            <a:ext cx="711200" cy="1460500"/>
          </a:xfrm>
          <a:custGeom>
            <a:avLst/>
            <a:gdLst>
              <a:gd name="T0" fmla="*/ 2147483647 w 448"/>
              <a:gd name="T1" fmla="*/ 0 h 920"/>
              <a:gd name="T2" fmla="*/ 2147483647 w 448"/>
              <a:gd name="T3" fmla="*/ 2147483647 h 920"/>
              <a:gd name="T4" fmla="*/ 0 w 448"/>
              <a:gd name="T5" fmla="*/ 2147483647 h 920"/>
              <a:gd name="T6" fmla="*/ 0 60000 65536"/>
              <a:gd name="T7" fmla="*/ 0 60000 65536"/>
              <a:gd name="T8" fmla="*/ 0 60000 65536"/>
              <a:gd name="T9" fmla="*/ 0 w 448"/>
              <a:gd name="T10" fmla="*/ 0 h 920"/>
              <a:gd name="T11" fmla="*/ 448 w 448"/>
              <a:gd name="T12" fmla="*/ 920 h 9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920">
                <a:moveTo>
                  <a:pt x="384" y="0"/>
                </a:moveTo>
                <a:cubicBezTo>
                  <a:pt x="416" y="308"/>
                  <a:pt x="448" y="616"/>
                  <a:pt x="384" y="768"/>
                </a:cubicBezTo>
                <a:cubicBezTo>
                  <a:pt x="320" y="920"/>
                  <a:pt x="72" y="888"/>
                  <a:pt x="0" y="912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65" name="Line 14"/>
          <p:cNvSpPr>
            <a:spLocks noChangeShapeType="1"/>
          </p:cNvSpPr>
          <p:nvPr/>
        </p:nvSpPr>
        <p:spPr bwMode="auto">
          <a:xfrm>
            <a:off x="3696352" y="1869083"/>
            <a:ext cx="2850104" cy="20887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7242" y="6261100"/>
            <a:ext cx="33961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http://</a:t>
            </a:r>
            <a:r>
              <a:rPr lang="en-US" sz="2800" b="1" dirty="0" err="1" smtClean="0">
                <a:solidFill>
                  <a:srgbClr val="FF0000"/>
                </a:solidFill>
                <a:latin typeface="Arial" charset="0"/>
              </a:rPr>
              <a:t>fim.noaa.gov</a:t>
            </a:r>
            <a:endParaRPr lang="en-US" sz="28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4757" y="3269736"/>
            <a:ext cx="4930437" cy="321831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Sandy Supplemental funded</a:t>
            </a:r>
          </a:p>
          <a:p>
            <a:r>
              <a:rPr lang="en-US" sz="2800" b="1" i="1" dirty="0" smtClean="0">
                <a:solidFill>
                  <a:srgbClr val="3366FF"/>
                </a:solidFill>
              </a:rPr>
              <a:t>High-Impact </a:t>
            </a:r>
            <a:r>
              <a:rPr lang="en-US" sz="2800" b="1" i="1" dirty="0" err="1" smtClean="0">
                <a:solidFill>
                  <a:srgbClr val="3366FF"/>
                </a:solidFill>
              </a:rPr>
              <a:t>Wx</a:t>
            </a:r>
            <a:r>
              <a:rPr lang="en-US" sz="2800" b="1" i="1" dirty="0" smtClean="0">
                <a:solidFill>
                  <a:srgbClr val="3366FF"/>
                </a:solidFill>
              </a:rPr>
              <a:t> </a:t>
            </a:r>
            <a:r>
              <a:rPr lang="en-US" sz="2800" b="1" i="1" dirty="0" err="1" smtClean="0">
                <a:solidFill>
                  <a:srgbClr val="3366FF"/>
                </a:solidFill>
              </a:rPr>
              <a:t>Pred</a:t>
            </a:r>
            <a:r>
              <a:rPr lang="en-US" sz="2800" b="1" i="1" dirty="0" smtClean="0">
                <a:solidFill>
                  <a:srgbClr val="3366FF"/>
                </a:solidFill>
              </a:rPr>
              <a:t> </a:t>
            </a:r>
            <a:r>
              <a:rPr lang="en-US" sz="2800" b="1" i="1" dirty="0" err="1" smtClean="0">
                <a:solidFill>
                  <a:srgbClr val="3366FF"/>
                </a:solidFill>
              </a:rPr>
              <a:t>Proj</a:t>
            </a:r>
            <a:endParaRPr lang="en-US" sz="2800" b="1" i="1" dirty="0" smtClean="0">
              <a:solidFill>
                <a:srgbClr val="3366FF"/>
              </a:solidFill>
            </a:endParaRPr>
          </a:p>
          <a:p>
            <a:r>
              <a:rPr lang="en-US" sz="2800" b="1" i="1" dirty="0">
                <a:solidFill>
                  <a:srgbClr val="3366FF"/>
                </a:solidFill>
              </a:rPr>
              <a:t> </a:t>
            </a:r>
            <a:r>
              <a:rPr lang="en-US" sz="2800" b="1" i="1" dirty="0" smtClean="0">
                <a:solidFill>
                  <a:srgbClr val="3366FF"/>
                </a:solidFill>
              </a:rPr>
              <a:t> (HIWPP)   -</a:t>
            </a:r>
            <a:r>
              <a:rPr lang="en-US" sz="2800" b="1" dirty="0" smtClean="0">
                <a:solidFill>
                  <a:prstClr val="black"/>
                </a:solidFill>
              </a:rPr>
              <a:t> Year 2 </a:t>
            </a:r>
            <a:r>
              <a:rPr lang="en-US" sz="2800" b="1" dirty="0" err="1" smtClean="0">
                <a:solidFill>
                  <a:prstClr val="black"/>
                </a:solidFill>
              </a:rPr>
              <a:t>exp</a:t>
            </a:r>
            <a:r>
              <a:rPr lang="en-US" sz="2800" b="1" dirty="0" smtClean="0">
                <a:solidFill>
                  <a:prstClr val="black"/>
                </a:solidFill>
              </a:rPr>
              <a:t> demo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sz="2400" dirty="0" err="1" smtClean="0">
                <a:solidFill>
                  <a:prstClr val="black"/>
                </a:solidFill>
              </a:rPr>
              <a:t>Exp</a:t>
            </a:r>
            <a:r>
              <a:rPr lang="en-US" sz="2400" dirty="0" smtClean="0">
                <a:solidFill>
                  <a:prstClr val="black"/>
                </a:solidFill>
              </a:rPr>
              <a:t> FIM13km, NAVGEM23, GFS13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ESRL/NCEP </a:t>
            </a:r>
            <a:r>
              <a:rPr lang="en-US" sz="2400" dirty="0" err="1" smtClean="0">
                <a:solidFill>
                  <a:prstClr val="black"/>
                </a:solidFill>
              </a:rPr>
              <a:t>eval</a:t>
            </a:r>
            <a:r>
              <a:rPr lang="en-US" sz="2400" dirty="0" smtClean="0">
                <a:solidFill>
                  <a:prstClr val="black"/>
                </a:solidFill>
              </a:rPr>
              <a:t> of </a:t>
            </a:r>
            <a:r>
              <a:rPr lang="en-US" sz="2400" dirty="0" err="1" smtClean="0">
                <a:solidFill>
                  <a:prstClr val="black"/>
                </a:solidFill>
              </a:rPr>
              <a:t>exper</a:t>
            </a:r>
            <a:r>
              <a:rPr lang="en-US" sz="2400" dirty="0" smtClean="0">
                <a:solidFill>
                  <a:prstClr val="black"/>
                </a:solidFill>
              </a:rPr>
              <a:t> multi-model ensemble  -GFS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and FIM </a:t>
            </a:r>
            <a:r>
              <a:rPr lang="en-US" sz="2000" dirty="0" smtClean="0">
                <a:solidFill>
                  <a:prstClr val="black"/>
                </a:solidFill>
              </a:rPr>
              <a:t>(10 members each)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Note:  FIM uses NEMS, GFS physics, fits within NEMS global framework.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14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466" y="274638"/>
            <a:ext cx="9001704" cy="1143000"/>
          </a:xfrm>
        </p:spPr>
        <p:txBody>
          <a:bodyPr vert="horz" lIns="91435" tIns="45718" rIns="91435" bIns="45718" rtlCol="0" anchor="ctr">
            <a:noAutofit/>
          </a:bodyPr>
          <a:lstStyle/>
          <a:p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Work Flow: HIWPP Hydrostatic Model Data</a:t>
            </a:r>
            <a:b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Real-time research mode from Jan-Dec 2015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844626"/>
              </p:ext>
            </p:extLst>
          </p:nvPr>
        </p:nvGraphicFramePr>
        <p:xfrm>
          <a:off x="364866" y="1696201"/>
          <a:ext cx="7824771" cy="3217038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5736513"/>
                <a:gridCol w="2088258"/>
              </a:tblGrid>
              <a:tr h="48473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Model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Output</a:t>
                      </a:r>
                      <a:endParaRPr lang="en-US" sz="1800" dirty="0"/>
                    </a:p>
                  </a:txBody>
                  <a:tcPr/>
                </a:tc>
              </a:tr>
              <a:tr h="48577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FIM-</a:t>
                      </a:r>
                      <a:r>
                        <a:rPr lang="en-US" sz="1800" baseline="0" dirty="0" smtClean="0"/>
                        <a:t>13km – GFS physics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1/8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deg</a:t>
                      </a:r>
                      <a:r>
                        <a:rPr lang="en-US" sz="1800" dirty="0" smtClean="0"/>
                        <a:t>,  hourly</a:t>
                      </a:r>
                      <a:endParaRPr lang="en-US" sz="1800" dirty="0"/>
                    </a:p>
                  </a:txBody>
                  <a:tcPr/>
                </a:tc>
              </a:tr>
              <a:tr h="48577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FIM-13km</a:t>
                      </a:r>
                      <a:r>
                        <a:rPr lang="en-US" sz="1800" baseline="0" dirty="0" smtClean="0"/>
                        <a:t> – research (2) – GF cumulus</a:t>
                      </a:r>
                      <a:endParaRPr lang="en-US" sz="1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1/8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deg</a:t>
                      </a:r>
                      <a:r>
                        <a:rPr lang="en-US" sz="1800" dirty="0" smtClean="0"/>
                        <a:t>,  </a:t>
                      </a:r>
                      <a:r>
                        <a:rPr lang="en-US" sz="1800" i="0" dirty="0" smtClean="0"/>
                        <a:t>hourly </a:t>
                      </a:r>
                      <a:endParaRPr lang="en-US" sz="1800" dirty="0" smtClean="0"/>
                    </a:p>
                  </a:txBody>
                  <a:tcPr/>
                </a:tc>
              </a:tr>
              <a:tr h="48577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GFS-T1534 (1)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1/4 </a:t>
                      </a:r>
                      <a:r>
                        <a:rPr lang="en-US" sz="1800" baseline="0" dirty="0" err="1" smtClean="0"/>
                        <a:t>deg</a:t>
                      </a:r>
                      <a:r>
                        <a:rPr lang="en-US" sz="1800" baseline="0" dirty="0" smtClean="0"/>
                        <a:t>,  3h</a:t>
                      </a:r>
                      <a:endParaRPr lang="en-US" sz="1800" dirty="0" smtClean="0"/>
                    </a:p>
                  </a:txBody>
                  <a:tcPr/>
                </a:tc>
              </a:tr>
              <a:tr h="48577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NAVGEM-23km-experimental -  (1)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1/4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deg</a:t>
                      </a:r>
                      <a:r>
                        <a:rPr lang="en-US" sz="1800" dirty="0" smtClean="0"/>
                        <a:t>,  3h</a:t>
                      </a:r>
                    </a:p>
                  </a:txBody>
                  <a:tcPr/>
                </a:tc>
              </a:tr>
              <a:tr h="78919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FIM-GFS experimental ensemble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Coarse res,   6-hrly,  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10 FIM members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HWIPP LogoFNL_AMR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7" y="274638"/>
            <a:ext cx="870738" cy="912298"/>
          </a:xfrm>
          <a:prstGeom prst="ellipse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8669" y="6390837"/>
            <a:ext cx="303486" cy="37365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fld id="{A47A33C8-C512-7F49-84D6-CCA3B55C91E2}" type="slidenum">
              <a:rPr lang="en-US" smtClean="0"/>
              <a:pPr algn="ctr"/>
              <a:t>48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60522" y="5399016"/>
            <a:ext cx="5085101" cy="595544"/>
          </a:xfrm>
          <a:prstGeom prst="rect">
            <a:avLst/>
          </a:prstGeom>
          <a:solidFill>
            <a:srgbClr val="FFFF00"/>
          </a:solidFill>
          <a:ln>
            <a:solidFill>
              <a:srgbClr val="5B9BD5"/>
            </a:solidFill>
          </a:ln>
        </p:spPr>
        <p:txBody>
          <a:bodyPr wrap="square" lIns="91435" tIns="45718" rIns="91435" bIns="45718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2015  evaluation and forecasts under HIWPP </a:t>
            </a:r>
          </a:p>
          <a:p>
            <a:pPr marL="285736" indent="-285736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Tim Schneider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8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4-12-02 at 7.00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1241"/>
            <a:ext cx="4489279" cy="4251933"/>
          </a:xfrm>
          <a:prstGeom prst="rect">
            <a:avLst/>
          </a:prstGeom>
        </p:spPr>
      </p:pic>
      <p:sp>
        <p:nvSpPr>
          <p:cNvPr id="141313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F9286B1-5E10-3A43-8307-8C2D26B7741D}" type="slidenum">
              <a:rPr lang="en-US" sz="1400">
                <a:solidFill>
                  <a:srgbClr val="000000"/>
                </a:solidFill>
                <a:cs typeface="DejaVu LGC Sans" charset="0"/>
              </a:rPr>
              <a:pPr eaLnBrk="1" hangingPunct="1"/>
              <a:t>49</a:t>
            </a:fld>
            <a:endParaRPr lang="en-US" sz="1400">
              <a:solidFill>
                <a:srgbClr val="000000"/>
              </a:solidFill>
              <a:cs typeface="DejaVu LGC Sans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5287453" y="4566477"/>
            <a:ext cx="26204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b="1" dirty="0" smtClean="0">
                <a:solidFill>
                  <a:srgbClr val="CC0000"/>
                </a:solidFill>
                <a:cs typeface="DejaVu LGC Sans" charset="0"/>
              </a:rPr>
              <a:t>SH</a:t>
            </a:r>
            <a:r>
              <a:rPr lang="en-US" b="1" dirty="0">
                <a:solidFill>
                  <a:srgbClr val="CC0000"/>
                </a:solidFill>
                <a:cs typeface="DejaVu LGC Sans" charset="0"/>
              </a:rPr>
              <a:t>, </a:t>
            </a:r>
            <a:r>
              <a:rPr lang="en-US" b="1" dirty="0" err="1" smtClean="0">
                <a:solidFill>
                  <a:srgbClr val="CC0000"/>
                </a:solidFill>
                <a:cs typeface="DejaVu LGC Sans" charset="0"/>
              </a:rPr>
              <a:t>dieoff</a:t>
            </a:r>
            <a:endParaRPr lang="en-US" b="1" dirty="0" smtClean="0">
              <a:solidFill>
                <a:srgbClr val="CC0000"/>
              </a:solidFill>
              <a:cs typeface="DejaVu LGC Sans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b="1" dirty="0" smtClean="0">
                <a:solidFill>
                  <a:srgbClr val="CC0000"/>
                </a:solidFill>
                <a:cs typeface="DejaVu LGC Sans" charset="0"/>
              </a:rPr>
              <a:t>Jun12 – May13</a:t>
            </a:r>
            <a:endParaRPr lang="en-US" b="1" dirty="0">
              <a:solidFill>
                <a:srgbClr val="CC0000"/>
              </a:solidFill>
              <a:cs typeface="DejaVu LGC San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03036" y="235803"/>
            <a:ext cx="2740964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 cmpd="sng"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12-month test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Calibri"/>
              </a:rPr>
              <a:t>Oct</a:t>
            </a:r>
            <a:r>
              <a:rPr lang="en-US" sz="2400" b="1" dirty="0" smtClean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2013 -</a:t>
            </a:r>
            <a:r>
              <a:rPr lang="en-US" sz="2400" b="1" dirty="0" smtClean="0">
                <a:solidFill>
                  <a:srgbClr val="0000FF"/>
                </a:solidFill>
                <a:latin typeface="Calibri"/>
              </a:rPr>
              <a:t>Sept</a:t>
            </a:r>
            <a:r>
              <a:rPr lang="en-US" sz="2400" b="1" dirty="0" smtClean="0">
                <a:solidFill>
                  <a:srgbClr val="0000FF"/>
                </a:solidFill>
                <a:latin typeface="Calibri"/>
                <a:ea typeface="+mn-ea"/>
                <a:cs typeface="+mn-cs"/>
              </a:rPr>
              <a:t> 2014</a:t>
            </a:r>
            <a:endParaRPr lang="en-US" sz="2400" b="1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43206" y="2888334"/>
            <a:ext cx="16378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b="1" dirty="0">
                <a:solidFill>
                  <a:srgbClr val="CC0000"/>
                </a:solidFill>
                <a:cs typeface="DejaVu LGC Sans" charset="0"/>
              </a:rPr>
              <a:t>NH, </a:t>
            </a:r>
            <a:r>
              <a:rPr lang="en-US" b="1" dirty="0" err="1" smtClean="0">
                <a:solidFill>
                  <a:srgbClr val="CC0000"/>
                </a:solidFill>
                <a:cs typeface="DejaVu LGC Sans" charset="0"/>
              </a:rPr>
              <a:t>dieoff</a:t>
            </a:r>
            <a:endParaRPr lang="en-US" b="1" dirty="0" smtClean="0">
              <a:solidFill>
                <a:srgbClr val="CC0000"/>
              </a:solidFill>
              <a:cs typeface="DejaVu LGC Sans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b="1" dirty="0" smtClean="0">
              <a:solidFill>
                <a:srgbClr val="CC0000"/>
              </a:solidFill>
              <a:cs typeface="DejaVu LGC Sans" charset="0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5136577" y="2816782"/>
            <a:ext cx="2425514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b="1" dirty="0">
                <a:solidFill>
                  <a:srgbClr val="CC0000"/>
                </a:solidFill>
                <a:cs typeface="DejaVu LGC Sans" charset="0"/>
              </a:rPr>
              <a:t>S</a:t>
            </a:r>
            <a:r>
              <a:rPr lang="en-US" b="1" dirty="0" smtClean="0">
                <a:solidFill>
                  <a:srgbClr val="CC0000"/>
                </a:solidFill>
                <a:cs typeface="DejaVu LGC Sans" charset="0"/>
              </a:rPr>
              <a:t>H</a:t>
            </a:r>
            <a:r>
              <a:rPr lang="en-US" b="1" dirty="0">
                <a:solidFill>
                  <a:srgbClr val="CC0000"/>
                </a:solidFill>
                <a:cs typeface="DejaVu LGC Sans" charset="0"/>
              </a:rPr>
              <a:t>, </a:t>
            </a:r>
            <a:r>
              <a:rPr lang="en-US" b="1" dirty="0" err="1" smtClean="0">
                <a:solidFill>
                  <a:srgbClr val="CC0000"/>
                </a:solidFill>
                <a:cs typeface="DejaVu LGC Sans" charset="0"/>
              </a:rPr>
              <a:t>dieoff</a:t>
            </a:r>
            <a:endParaRPr lang="en-US" b="1" dirty="0" smtClean="0">
              <a:solidFill>
                <a:srgbClr val="CC0000"/>
              </a:solidFill>
              <a:cs typeface="DejaVu LGC Sans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b="1" dirty="0" smtClean="0">
                <a:solidFill>
                  <a:srgbClr val="CC0000"/>
                </a:solidFill>
                <a:cs typeface="DejaVu LGC Sans" charset="0"/>
              </a:rPr>
              <a:t>FIM minus GFS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b="1" dirty="0" smtClean="0">
                <a:solidFill>
                  <a:srgbClr val="CC0000"/>
                </a:solidFill>
                <a:cs typeface="DejaVu LGC Sans" charset="0"/>
              </a:rPr>
              <a:t>Aug 12 – Jul 13</a:t>
            </a:r>
            <a:endParaRPr lang="en-US" b="1" dirty="0">
              <a:solidFill>
                <a:srgbClr val="CC0000"/>
              </a:solidFill>
              <a:cs typeface="DejaVu LGC Sans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52400" y="5934670"/>
            <a:ext cx="7755516" cy="923330"/>
          </a:xfrm>
          <a:prstGeom prst="rect">
            <a:avLst/>
          </a:prstGeom>
          <a:solidFill>
            <a:srgbClr val="FFFF00"/>
          </a:solidFill>
          <a:ln w="9525">
            <a:solidFill>
              <a:srgbClr val="0033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1800" b="1" i="1" dirty="0" smtClean="0">
                <a:solidFill>
                  <a:srgbClr val="FF0000"/>
                </a:solidFill>
                <a:cs typeface="DejaVu LGC Sans" charset="0"/>
              </a:rPr>
              <a:t>New T1534-GFS </a:t>
            </a:r>
            <a:r>
              <a:rPr lang="en-US" sz="1800" b="1" i="1" dirty="0" err="1" smtClean="0">
                <a:solidFill>
                  <a:srgbClr val="FF0000"/>
                </a:solidFill>
                <a:cs typeface="DejaVu LGC Sans" charset="0"/>
              </a:rPr>
              <a:t>init</a:t>
            </a:r>
            <a:r>
              <a:rPr lang="en-US" sz="1800" b="1" i="1" dirty="0" smtClean="0">
                <a:solidFill>
                  <a:srgbClr val="FF0000"/>
                </a:solidFill>
                <a:cs typeface="DejaVu LGC Sans" charset="0"/>
              </a:rPr>
              <a:t> conditions </a:t>
            </a:r>
            <a:r>
              <a:rPr lang="en-US" sz="1800" b="1" i="1" dirty="0" smtClean="0">
                <a:cs typeface="DejaVu LGC Sans" charset="0"/>
              </a:rPr>
              <a:t>results in </a:t>
            </a:r>
            <a:r>
              <a:rPr lang="en-US" sz="1800" b="1" i="1" dirty="0" smtClean="0">
                <a:solidFill>
                  <a:srgbClr val="FF0000"/>
                </a:solidFill>
                <a:cs typeface="DejaVu LGC Sans" charset="0"/>
              </a:rPr>
              <a:t>1.5 </a:t>
            </a:r>
            <a:r>
              <a:rPr lang="en-US" sz="1800" b="1" i="1" dirty="0" err="1" smtClean="0">
                <a:solidFill>
                  <a:srgbClr val="FF0000"/>
                </a:solidFill>
                <a:cs typeface="DejaVu LGC Sans" charset="0"/>
              </a:rPr>
              <a:t>pts</a:t>
            </a:r>
            <a:r>
              <a:rPr lang="en-US" sz="1800" b="1" i="1" dirty="0" smtClean="0">
                <a:solidFill>
                  <a:srgbClr val="FF0000"/>
                </a:solidFill>
                <a:cs typeface="DejaVu LGC Sans" charset="0"/>
              </a:rPr>
              <a:t> better </a:t>
            </a:r>
            <a:r>
              <a:rPr lang="en-US" sz="1800" b="1" i="1" dirty="0" smtClean="0">
                <a:cs typeface="DejaVu LGC Sans" charset="0"/>
              </a:rPr>
              <a:t>500hPa ACC </a:t>
            </a:r>
            <a:r>
              <a:rPr lang="en-US" sz="1800" b="1" i="1" dirty="0" smtClean="0">
                <a:solidFill>
                  <a:srgbClr val="FF0000"/>
                </a:solidFill>
                <a:cs typeface="DejaVu LGC Sans" charset="0"/>
              </a:rPr>
              <a:t>in S. </a:t>
            </a:r>
            <a:r>
              <a:rPr lang="en-US" sz="1800" b="1" i="1" dirty="0" err="1" smtClean="0">
                <a:solidFill>
                  <a:srgbClr val="FF0000"/>
                </a:solidFill>
                <a:cs typeface="DejaVu LGC Sans" charset="0"/>
              </a:rPr>
              <a:t>Hemis</a:t>
            </a:r>
            <a:r>
              <a:rPr lang="en-US" sz="1800" b="1" i="1" dirty="0" smtClean="0">
                <a:cs typeface="DejaVu LGC Sans" charset="0"/>
              </a:rPr>
              <a:t>, about </a:t>
            </a:r>
            <a:r>
              <a:rPr lang="en-US" sz="1800" b="1" i="1" dirty="0" smtClean="0">
                <a:solidFill>
                  <a:srgbClr val="FF0000"/>
                </a:solidFill>
                <a:cs typeface="DejaVu LGC Sans" charset="0"/>
              </a:rPr>
              <a:t>zero impact in N. </a:t>
            </a:r>
            <a:r>
              <a:rPr lang="en-US" sz="1800" b="1" i="1" dirty="0" err="1" smtClean="0">
                <a:solidFill>
                  <a:srgbClr val="FF0000"/>
                </a:solidFill>
                <a:cs typeface="DejaVu LGC Sans" charset="0"/>
              </a:rPr>
              <a:t>Hemis</a:t>
            </a:r>
            <a:r>
              <a:rPr lang="en-US" sz="1800" b="1" i="1" dirty="0" smtClean="0">
                <a:cs typeface="DejaVu LGC Sans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1800" b="1" i="1" dirty="0" smtClean="0">
                <a:solidFill>
                  <a:srgbClr val="000000"/>
                </a:solidFill>
                <a:cs typeface="DejaVu LGC Sans" charset="0"/>
              </a:rPr>
              <a:t>FIM model provides independent test to isolate analysis effect</a:t>
            </a:r>
            <a:endParaRPr lang="en-US" sz="1800" b="1" i="1" dirty="0">
              <a:solidFill>
                <a:srgbClr val="000000"/>
              </a:solidFill>
              <a:cs typeface="DejaVu LGC Sans" charset="0"/>
            </a:endParaRPr>
          </a:p>
        </p:txBody>
      </p:sp>
      <p:pic>
        <p:nvPicPr>
          <p:cNvPr id="10" name="Picture 9" descr="Screen Shot 2014-12-02 at 6.59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279" y="1460735"/>
            <a:ext cx="4492553" cy="42824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9951" y="5454134"/>
            <a:ext cx="3058151" cy="369332"/>
          </a:xfrm>
          <a:prstGeom prst="rect">
            <a:avLst/>
          </a:prstGeom>
          <a:solidFill>
            <a:srgbClr val="C6D9F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2d                       </a:t>
            </a:r>
            <a:r>
              <a:rPr lang="en-US" dirty="0"/>
              <a:t>5</a:t>
            </a:r>
            <a:r>
              <a:rPr lang="en-US" dirty="0" smtClean="0"/>
              <a:t>d                 7d      </a:t>
            </a:r>
            <a:endParaRPr lang="en-US" dirty="0"/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5445856" y="2806711"/>
            <a:ext cx="1620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b="1" dirty="0">
                <a:solidFill>
                  <a:srgbClr val="CC0000"/>
                </a:solidFill>
                <a:cs typeface="DejaVu LGC Sans" charset="0"/>
              </a:rPr>
              <a:t>S</a:t>
            </a:r>
            <a:r>
              <a:rPr lang="en-US" b="1" dirty="0" smtClean="0">
                <a:solidFill>
                  <a:srgbClr val="CC0000"/>
                </a:solidFill>
                <a:cs typeface="DejaVu LGC Sans" charset="0"/>
              </a:rPr>
              <a:t>H</a:t>
            </a:r>
            <a:r>
              <a:rPr lang="en-US" b="1" dirty="0">
                <a:solidFill>
                  <a:srgbClr val="CC0000"/>
                </a:solidFill>
                <a:cs typeface="DejaVu LGC Sans" charset="0"/>
              </a:rPr>
              <a:t>, </a:t>
            </a:r>
            <a:r>
              <a:rPr lang="en-US" b="1" dirty="0" err="1" smtClean="0">
                <a:solidFill>
                  <a:srgbClr val="CC0000"/>
                </a:solidFill>
                <a:cs typeface="DejaVu LGC Sans" charset="0"/>
              </a:rPr>
              <a:t>dieoff</a:t>
            </a:r>
            <a:endParaRPr lang="en-US" b="1" dirty="0" smtClean="0">
              <a:solidFill>
                <a:srgbClr val="CC0000"/>
              </a:solidFill>
              <a:cs typeface="DejaVu LGC Sans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b="1" dirty="0" smtClean="0">
              <a:solidFill>
                <a:srgbClr val="CC0000"/>
              </a:solidFill>
              <a:cs typeface="DejaVu LGC Sans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9372" y="5448348"/>
            <a:ext cx="3058151" cy="369332"/>
          </a:xfrm>
          <a:prstGeom prst="rect">
            <a:avLst/>
          </a:prstGeom>
          <a:solidFill>
            <a:srgbClr val="C6D9F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2d                       </a:t>
            </a:r>
            <a:r>
              <a:rPr lang="en-US" dirty="0"/>
              <a:t>5</a:t>
            </a:r>
            <a:r>
              <a:rPr lang="en-US" dirty="0" smtClean="0"/>
              <a:t>d                 7d      </a:t>
            </a:r>
            <a:endParaRPr lang="en-US" dirty="0"/>
          </a:p>
        </p:txBody>
      </p:sp>
      <p:sp>
        <p:nvSpPr>
          <p:cNvPr id="14131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52400" y="74590"/>
            <a:ext cx="6250636" cy="1449410"/>
          </a:xfrm>
          <a:solidFill>
            <a:schemeClr val="bg2">
              <a:lumMod val="90000"/>
            </a:schemeClr>
          </a:solidFill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  <a:latin typeface="Arial" charset="0"/>
              </a:rPr>
              <a:t>Effect of Improved GFS Initial Conditions</a:t>
            </a:r>
            <a:br>
              <a:rPr lang="en-US" sz="2400" b="1" u="sng" dirty="0" smtClean="0">
                <a:solidFill>
                  <a:srgbClr val="FF0000"/>
                </a:solidFill>
                <a:latin typeface="Arial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Arial" charset="0"/>
              </a:rPr>
              <a:t>500</a:t>
            </a:r>
            <a:r>
              <a:rPr lang="en-US" sz="2400" b="1" dirty="0">
                <a:solidFill>
                  <a:srgbClr val="0000CC"/>
                </a:solidFill>
                <a:latin typeface="Arial" charset="0"/>
              </a:rPr>
              <a:t>-hPa Height </a:t>
            </a:r>
            <a:r>
              <a:rPr lang="en-US" sz="2400" b="1" dirty="0" smtClean="0">
                <a:solidFill>
                  <a:srgbClr val="0000CC"/>
                </a:solidFill>
                <a:latin typeface="Arial" charset="0"/>
              </a:rPr>
              <a:t>Anomaly Correlation</a:t>
            </a:r>
            <a:br>
              <a:rPr lang="en-US" sz="2400" b="1" dirty="0" smtClean="0">
                <a:solidFill>
                  <a:srgbClr val="0000CC"/>
                </a:solidFill>
                <a:latin typeface="Arial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Arial" charset="0"/>
              </a:rPr>
              <a:t>FIM-30km (GFS </a:t>
            </a:r>
            <a:r>
              <a:rPr lang="en-US" sz="2400" b="1" dirty="0" err="1" smtClean="0">
                <a:solidFill>
                  <a:srgbClr val="0000CC"/>
                </a:solidFill>
                <a:latin typeface="Arial" charset="0"/>
              </a:rPr>
              <a:t>phys</a:t>
            </a:r>
            <a:r>
              <a:rPr lang="en-US" sz="2400" b="1" dirty="0" smtClean="0">
                <a:solidFill>
                  <a:srgbClr val="0000CC"/>
                </a:solidFill>
                <a:latin typeface="Arial" charset="0"/>
              </a:rPr>
              <a:t>) </a:t>
            </a:r>
            <a:br>
              <a:rPr lang="en-US" sz="2400" b="1" dirty="0" smtClean="0">
                <a:solidFill>
                  <a:srgbClr val="0000CC"/>
                </a:solidFill>
                <a:latin typeface="Arial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Arial" charset="0"/>
              </a:rPr>
              <a:t>GFS T574 IC vs. T1534 IC</a:t>
            </a:r>
            <a:endParaRPr lang="en-US" sz="2400" b="1" dirty="0">
              <a:solidFill>
                <a:srgbClr val="00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972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17" grpId="0"/>
      <p:bldP spid="23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12-01 at 8.03.51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152400"/>
            <a:ext cx="4445000" cy="3578991"/>
          </a:xfrm>
          <a:prstGeom prst="rect">
            <a:avLst/>
          </a:prstGeom>
        </p:spPr>
      </p:pic>
      <p:pic>
        <p:nvPicPr>
          <p:cNvPr id="4" name="Picture 3" descr="Screen Shot 2014-12-01 at 7.58.37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4" r="4865"/>
          <a:stretch/>
        </p:blipFill>
        <p:spPr>
          <a:xfrm>
            <a:off x="4602602" y="3687178"/>
            <a:ext cx="4446199" cy="3037299"/>
          </a:xfrm>
          <a:prstGeom prst="rect">
            <a:avLst/>
          </a:prstGeom>
        </p:spPr>
      </p:pic>
      <p:pic>
        <p:nvPicPr>
          <p:cNvPr id="2" name="Picture 1" descr="Screen Shot 2014-12-01 at 7.59.35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1"/>
          <a:stretch/>
        </p:blipFill>
        <p:spPr>
          <a:xfrm>
            <a:off x="152400" y="762000"/>
            <a:ext cx="4764837" cy="3154690"/>
          </a:xfrm>
          <a:prstGeom prst="rect">
            <a:avLst/>
          </a:prstGeom>
        </p:spPr>
      </p:pic>
      <p:sp>
        <p:nvSpPr>
          <p:cNvPr id="188421" name="Text Box 2050"/>
          <p:cNvSpPr txBox="1">
            <a:spLocks noChangeArrowheads="1"/>
          </p:cNvSpPr>
          <p:nvPr/>
        </p:nvSpPr>
        <p:spPr bwMode="auto">
          <a:xfrm>
            <a:off x="319876" y="4261282"/>
            <a:ext cx="431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Tahoma" charset="0"/>
                <a:ea typeface="MS PGothic" charset="0"/>
                <a:cs typeface="MS PGothic" charset="0"/>
              </a:rPr>
              <a:t>upper-air </a:t>
            </a:r>
            <a:r>
              <a:rPr lang="en-US" sz="2400" b="1" dirty="0">
                <a:solidFill>
                  <a:srgbClr val="000000"/>
                </a:solidFill>
                <a:latin typeface="Tahoma" charset="0"/>
                <a:ea typeface="MS PGothic" charset="0"/>
                <a:cs typeface="MS PGothic" charset="0"/>
              </a:rPr>
              <a:t>verification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641788" y="3814516"/>
            <a:ext cx="1649492" cy="46423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2900"/>
              </a:lnSpc>
              <a:buSzPct val="130000"/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Arial Black" pitchFamily="34" charset="0"/>
                <a:ea typeface="ＭＳ Ｐゴシック" pitchFamily="26" charset="-128"/>
                <a:cs typeface="ＭＳ Ｐゴシック" charset="0"/>
              </a:rPr>
              <a:t>RAPv2</a:t>
            </a:r>
            <a:endParaRPr lang="en-US" sz="2800" b="1" kern="0" dirty="0">
              <a:solidFill>
                <a:srgbClr val="FF0000"/>
              </a:solidFill>
              <a:latin typeface="Arial Black" pitchFamily="34" charset="0"/>
              <a:ea typeface="ＭＳ Ｐゴシック" pitchFamily="26" charset="-128"/>
              <a:cs typeface="ＭＳ Ｐゴシック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441325" y="3797732"/>
            <a:ext cx="1524000" cy="4635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2900"/>
              </a:lnSpc>
              <a:buSzPct val="130000"/>
              <a:defRPr/>
            </a:pPr>
            <a:r>
              <a:rPr lang="en-US" sz="2800" b="1" kern="0" dirty="0" smtClean="0">
                <a:solidFill>
                  <a:srgbClr val="0000CC"/>
                </a:solidFill>
                <a:latin typeface="Arial Black" pitchFamily="34" charset="0"/>
                <a:ea typeface="ＭＳ Ｐゴシック" pitchFamily="26" charset="-128"/>
                <a:cs typeface="ＭＳ Ｐゴシック" charset="0"/>
              </a:rPr>
              <a:t>RAPv3</a:t>
            </a:r>
            <a:endParaRPr lang="en-US" sz="2800" b="1" kern="0" dirty="0">
              <a:solidFill>
                <a:srgbClr val="0000CC"/>
              </a:solidFill>
              <a:latin typeface="Arial Black" pitchFamily="34" charset="0"/>
              <a:ea typeface="ＭＳ Ｐゴシック" pitchFamily="26" charset="-128"/>
              <a:cs typeface="ＭＳ Ｐゴシック" charset="0"/>
            </a:endParaRPr>
          </a:p>
        </p:txBody>
      </p:sp>
      <p:sp>
        <p:nvSpPr>
          <p:cNvPr id="188424" name="TextBox 10"/>
          <p:cNvSpPr txBox="1">
            <a:spLocks noChangeArrowheads="1"/>
          </p:cNvSpPr>
          <p:nvPr/>
        </p:nvSpPr>
        <p:spPr bwMode="auto">
          <a:xfrm>
            <a:off x="5603104" y="5042302"/>
            <a:ext cx="1259577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9900"/>
                </a:solidFill>
                <a:latin typeface="Arial Black" charset="0"/>
                <a:ea typeface="MS PGothic" charset="0"/>
                <a:cs typeface="MS PGothic" charset="0"/>
              </a:rPr>
              <a:t>Temp</a:t>
            </a:r>
          </a:p>
        </p:txBody>
      </p:sp>
      <p:sp>
        <p:nvSpPr>
          <p:cNvPr id="188425" name="TextBox 10"/>
          <p:cNvSpPr txBox="1">
            <a:spLocks noChangeArrowheads="1"/>
          </p:cNvSpPr>
          <p:nvPr/>
        </p:nvSpPr>
        <p:spPr bwMode="auto">
          <a:xfrm>
            <a:off x="5900046" y="1337965"/>
            <a:ext cx="1831655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9900"/>
                </a:solidFill>
                <a:latin typeface="Arial Black" charset="0"/>
                <a:ea typeface="MS PGothic" charset="0"/>
                <a:cs typeface="MS PGothic" charset="0"/>
              </a:rPr>
              <a:t>Rel</a:t>
            </a:r>
            <a:r>
              <a:rPr lang="en-US" sz="2800" b="1" dirty="0">
                <a:solidFill>
                  <a:srgbClr val="009900"/>
                </a:solidFill>
                <a:latin typeface="Arial Black" charset="0"/>
                <a:ea typeface="MS PGothic" charset="0"/>
                <a:cs typeface="MS PGothic" charset="0"/>
              </a:rPr>
              <a:t> Hum</a:t>
            </a:r>
          </a:p>
        </p:txBody>
      </p:sp>
      <p:sp>
        <p:nvSpPr>
          <p:cNvPr id="188426" name="TextBox 10"/>
          <p:cNvSpPr txBox="1">
            <a:spLocks noChangeArrowheads="1"/>
          </p:cNvSpPr>
          <p:nvPr/>
        </p:nvSpPr>
        <p:spPr bwMode="auto">
          <a:xfrm>
            <a:off x="1268457" y="1076355"/>
            <a:ext cx="1153586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800" b="1" dirty="0">
                <a:solidFill>
                  <a:srgbClr val="009900"/>
                </a:solidFill>
                <a:latin typeface="Arial Black" charset="0"/>
                <a:ea typeface="MS PGothic" charset="0"/>
                <a:cs typeface="MS PGothic" charset="0"/>
              </a:rPr>
              <a:t>Wind</a:t>
            </a:r>
          </a:p>
        </p:txBody>
      </p:sp>
      <p:sp>
        <p:nvSpPr>
          <p:cNvPr id="188427" name="Text Box 4"/>
          <p:cNvSpPr txBox="1">
            <a:spLocks noChangeArrowheads="1"/>
          </p:cNvSpPr>
          <p:nvPr/>
        </p:nvSpPr>
        <p:spPr bwMode="auto">
          <a:xfrm>
            <a:off x="330200" y="5770517"/>
            <a:ext cx="38862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000000"/>
                </a:solidFill>
                <a:latin typeface="Tahoma" charset="0"/>
                <a:ea typeface="MS PGothic" charset="0"/>
                <a:cs typeface="MS PGothic" charset="0"/>
              </a:rPr>
              <a:t>1</a:t>
            </a:r>
            <a:r>
              <a:rPr lang="en-US" sz="2000" b="1" dirty="0" smtClean="0">
                <a:solidFill>
                  <a:srgbClr val="000000"/>
                </a:solidFill>
                <a:latin typeface="Tahoma" charset="0"/>
                <a:ea typeface="MS PGothic" charset="0"/>
                <a:cs typeface="MS PGothic" charset="0"/>
              </a:rPr>
              <a:t>5 Sept </a:t>
            </a:r>
            <a:r>
              <a:rPr lang="en-US" sz="2000" b="1" dirty="0">
                <a:solidFill>
                  <a:srgbClr val="000000"/>
                </a:solidFill>
                <a:latin typeface="Tahoma" charset="0"/>
                <a:ea typeface="MS PGothic" charset="0"/>
                <a:cs typeface="MS PGothic" charset="0"/>
              </a:rPr>
              <a:t>– </a:t>
            </a:r>
            <a:r>
              <a:rPr lang="en-US" sz="2000" b="1" dirty="0" smtClean="0">
                <a:solidFill>
                  <a:srgbClr val="000000"/>
                </a:solidFill>
                <a:latin typeface="Tahoma" charset="0"/>
                <a:ea typeface="MS PGothic" charset="0"/>
                <a:cs typeface="MS PGothic" charset="0"/>
              </a:rPr>
              <a:t>1 Dec 2014</a:t>
            </a: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441325" y="4816410"/>
            <a:ext cx="3668713" cy="95410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 kern="0" dirty="0">
                <a:solidFill>
                  <a:srgbClr val="990099"/>
                </a:solidFill>
                <a:latin typeface="Tahoma" pitchFamily="34" charset="0"/>
                <a:ea typeface="ＭＳ Ｐゴシック" pitchFamily="-107" charset="-128"/>
                <a:cs typeface="ＭＳ Ｐゴシック" charset="0"/>
              </a:rPr>
              <a:t>+ </a:t>
            </a:r>
            <a:r>
              <a:rPr lang="en-US" sz="2800" b="1" kern="0" dirty="0" smtClean="0">
                <a:solidFill>
                  <a:srgbClr val="990099"/>
                </a:solidFill>
                <a:latin typeface="Tahoma" pitchFamily="34" charset="0"/>
                <a:ea typeface="ＭＳ Ｐゴシック" pitchFamily="-107" charset="-128"/>
                <a:cs typeface="ＭＳ Ｐゴシック" charset="0"/>
              </a:rPr>
              <a:t>12 h </a:t>
            </a:r>
            <a:r>
              <a:rPr lang="en-US" sz="2800" b="1" kern="0" dirty="0">
                <a:solidFill>
                  <a:srgbClr val="990099"/>
                </a:solidFill>
                <a:latin typeface="Tahoma" pitchFamily="34" charset="0"/>
                <a:ea typeface="ＭＳ Ｐゴシック" pitchFamily="-107" charset="-128"/>
                <a:cs typeface="ＭＳ Ｐゴシック" charset="0"/>
              </a:rPr>
              <a:t>forecast </a:t>
            </a:r>
          </a:p>
          <a:p>
            <a:pPr algn="ctr" eaLnBrk="0" hangingPunct="0"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 Black" pitchFamily="34" charset="0"/>
                <a:ea typeface="ＭＳ Ｐゴシック" pitchFamily="-107" charset="-128"/>
                <a:cs typeface="ＭＳ Ｐゴシック" charset="0"/>
              </a:rPr>
              <a:t>RMS Error</a:t>
            </a:r>
          </a:p>
        </p:txBody>
      </p:sp>
      <p:pic>
        <p:nvPicPr>
          <p:cNvPr id="188431" name="Picture 4" descr="Juice_dro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2" name="Picture 5" descr="Juice_dro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34" name="Line 6"/>
          <p:cNvSpPr>
            <a:spLocks noChangeShapeType="1"/>
          </p:cNvSpPr>
          <p:nvPr/>
        </p:nvSpPr>
        <p:spPr bwMode="auto">
          <a:xfrm>
            <a:off x="0" y="8001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85608" y="326778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CC6600"/>
                </a:solidFill>
                <a:latin typeface="Arial Black" pitchFamily="34" charset="0"/>
              </a:rPr>
              <a:t>Better</a:t>
            </a:r>
            <a:endParaRPr lang="en-US" dirty="0">
              <a:solidFill>
                <a:srgbClr val="CC6600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57860" y="3267788"/>
            <a:ext cx="96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CC0099"/>
                </a:solidFill>
                <a:latin typeface="Arial Black" pitchFamily="34" charset="0"/>
              </a:rPr>
              <a:t>Worse</a:t>
            </a:r>
            <a:endParaRPr lang="en-US" dirty="0">
              <a:solidFill>
                <a:srgbClr val="CC0099"/>
              </a:solidFill>
              <a:latin typeface="Arial Black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395360" y="914400"/>
            <a:ext cx="0" cy="269688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362530" y="613490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CC6600"/>
                </a:solidFill>
                <a:latin typeface="Arial Black" pitchFamily="34" charset="0"/>
              </a:rPr>
              <a:t>Better</a:t>
            </a:r>
            <a:endParaRPr lang="en-US" dirty="0">
              <a:solidFill>
                <a:srgbClr val="CC6600"/>
              </a:solidFill>
              <a:latin typeface="Arial Black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34782" y="6134909"/>
            <a:ext cx="96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CC0099"/>
                </a:solidFill>
                <a:latin typeface="Arial Black" pitchFamily="34" charset="0"/>
              </a:rPr>
              <a:t>Worse</a:t>
            </a:r>
            <a:endParaRPr lang="en-US" dirty="0">
              <a:solidFill>
                <a:srgbClr val="CC0099"/>
              </a:solidFill>
              <a:latin typeface="Arial Black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5289812" y="3707691"/>
            <a:ext cx="0" cy="279655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4"/>
          <p:cNvSpPr txBox="1">
            <a:spLocks noChangeArrowheads="1"/>
          </p:cNvSpPr>
          <p:nvPr/>
        </p:nvSpPr>
        <p:spPr bwMode="auto">
          <a:xfrm>
            <a:off x="716133" y="0"/>
            <a:ext cx="792766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defTabSz="914400">
              <a:defRPr/>
            </a:pPr>
            <a:r>
              <a:rPr lang="en-US" sz="3200" b="1" kern="0" dirty="0" smtClean="0">
                <a:solidFill>
                  <a:srgbClr val="009900"/>
                </a:solidFill>
                <a:latin typeface="Arial Black"/>
                <a:cs typeface="Arial Black"/>
              </a:rPr>
              <a:t>Upper-air:  </a:t>
            </a:r>
            <a:r>
              <a:rPr lang="en-US" sz="3200" b="1" kern="0" dirty="0" smtClean="0">
                <a:solidFill>
                  <a:srgbClr val="0000FF"/>
                </a:solidFill>
                <a:latin typeface="Arial Black"/>
                <a:cs typeface="Arial Black"/>
              </a:rPr>
              <a:t>RAPv3</a:t>
            </a:r>
            <a:r>
              <a:rPr lang="en-US" sz="3200" b="1" kern="0" dirty="0" smtClean="0">
                <a:solidFill>
                  <a:prstClr val="black"/>
                </a:solidFill>
                <a:latin typeface="Arial Black"/>
                <a:cs typeface="Arial Black"/>
              </a:rPr>
              <a:t> vs. 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 Black"/>
                <a:cs typeface="Arial Black"/>
              </a:rPr>
              <a:t>oper</a:t>
            </a:r>
            <a:r>
              <a:rPr lang="en-US" sz="3200" b="1" kern="0" dirty="0" smtClean="0">
                <a:solidFill>
                  <a:srgbClr val="FF0000"/>
                </a:solidFill>
                <a:latin typeface="Arial Black"/>
                <a:cs typeface="Arial Black"/>
              </a:rPr>
              <a:t> RAPv2 </a:t>
            </a:r>
            <a:endParaRPr lang="en-US" sz="3200" b="1" kern="0" dirty="0">
              <a:solidFill>
                <a:srgbClr val="0000CC"/>
              </a:solidFill>
              <a:latin typeface="Arial Black"/>
              <a:cs typeface="Arial Black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138066" y="326541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CC6600"/>
                </a:solidFill>
                <a:latin typeface="Arial Black" pitchFamily="34" charset="0"/>
              </a:rPr>
              <a:t>Better</a:t>
            </a:r>
            <a:endParaRPr lang="en-US" dirty="0">
              <a:solidFill>
                <a:srgbClr val="CC6600"/>
              </a:solidFill>
              <a:latin typeface="Arial Black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34186" y="3265418"/>
            <a:ext cx="96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CC0099"/>
                </a:solidFill>
                <a:latin typeface="Arial Black" pitchFamily="34" charset="0"/>
              </a:rPr>
              <a:t>Worse</a:t>
            </a:r>
            <a:endParaRPr lang="en-US" dirty="0">
              <a:solidFill>
                <a:srgbClr val="CC0099"/>
              </a:solidFill>
              <a:latin typeface="Arial Black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762000" y="838200"/>
            <a:ext cx="0" cy="279655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582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12-02 at 7.21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03300"/>
            <a:ext cx="7467600" cy="58547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2400" y="152400"/>
            <a:ext cx="8991600" cy="381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dirty="0" smtClean="0">
                <a:latin typeface="Arial" charset="0"/>
              </a:rPr>
              <a:t>CONUS – </a:t>
            </a:r>
            <a:r>
              <a:rPr lang="en-US" sz="3200" b="1" u="sng" dirty="0" smtClean="0">
                <a:latin typeface="Arial" charset="0"/>
              </a:rPr>
              <a:t>12h Vector Wind RMSVE </a:t>
            </a:r>
          </a:p>
          <a:p>
            <a:pPr fontAlgn="auto">
              <a:spcAft>
                <a:spcPts val="0"/>
              </a:spcAft>
            </a:pPr>
            <a:r>
              <a:rPr lang="en-US" sz="3200" b="1" u="sng" dirty="0" smtClean="0">
                <a:solidFill>
                  <a:srgbClr val="008000"/>
                </a:solidFill>
                <a:latin typeface="Arial" charset="0"/>
              </a:rPr>
              <a:t>FIM</a:t>
            </a:r>
            <a:r>
              <a:rPr lang="en-US" sz="3200" b="1" dirty="0" smtClean="0">
                <a:latin typeface="Arial" charset="0"/>
              </a:rPr>
              <a:t> vs. </a:t>
            </a:r>
            <a:r>
              <a:rPr lang="en-US" sz="3200" b="1" u="sng" dirty="0" smtClean="0">
                <a:solidFill>
                  <a:srgbClr val="FF0000"/>
                </a:solidFill>
                <a:latin typeface="Arial" charset="0"/>
              </a:rPr>
              <a:t>GFS</a:t>
            </a:r>
            <a:r>
              <a:rPr lang="en-US" sz="3200" b="1" dirty="0" smtClean="0">
                <a:latin typeface="Arial" charset="0"/>
              </a:rPr>
              <a:t> vs. </a:t>
            </a:r>
            <a:r>
              <a:rPr lang="en-US" sz="3200" b="1" u="sng" dirty="0" smtClean="0">
                <a:solidFill>
                  <a:srgbClr val="0000FF"/>
                </a:solidFill>
                <a:latin typeface="Arial" charset="0"/>
              </a:rPr>
              <a:t>HRRR  </a:t>
            </a:r>
            <a:r>
              <a:rPr lang="en-US" sz="2800" b="1" dirty="0">
                <a:latin typeface="Arial" charset="0"/>
              </a:rPr>
              <a:t>vs. </a:t>
            </a:r>
            <a:r>
              <a:rPr lang="en-US" sz="2800" b="1" dirty="0" err="1">
                <a:latin typeface="Arial" charset="0"/>
              </a:rPr>
              <a:t>raobs</a:t>
            </a:r>
            <a:r>
              <a:rPr lang="en-US" sz="2800" b="1" dirty="0">
                <a:latin typeface="Arial" charset="0"/>
              </a:rPr>
              <a:t> – Jul-Nov 2014 </a:t>
            </a:r>
            <a:endParaRPr lang="en-US" sz="3200" b="1" u="sng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3449" y="3339795"/>
            <a:ext cx="5625945" cy="2616101"/>
          </a:xfrm>
          <a:prstGeom prst="rect">
            <a:avLst/>
          </a:prstGeom>
          <a:solidFill>
            <a:schemeClr val="bg2"/>
          </a:solidFill>
          <a:ln w="28575" cmpd="sng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285750" indent="-285750" defTabSz="2037786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srgbClr val="008000"/>
                </a:solidFill>
                <a:latin typeface="+mn-lt"/>
                <a:cs typeface="+mn-cs"/>
              </a:rPr>
              <a:t>FIM </a:t>
            </a:r>
            <a:r>
              <a:rPr lang="en-US" sz="2000" b="1" dirty="0">
                <a:latin typeface="+mn-lt"/>
                <a:cs typeface="+mn-cs"/>
              </a:rPr>
              <a:t>usually better than 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+mn-cs"/>
              </a:rPr>
              <a:t>GFS</a:t>
            </a:r>
            <a:r>
              <a:rPr lang="en-US" sz="2400" b="1" dirty="0">
                <a:latin typeface="+mn-lt"/>
                <a:cs typeface="+mn-cs"/>
              </a:rPr>
              <a:t> </a:t>
            </a:r>
            <a:r>
              <a:rPr lang="en-US" sz="2000" b="1" dirty="0">
                <a:latin typeface="+mn-lt"/>
                <a:cs typeface="+mn-cs"/>
              </a:rPr>
              <a:t>for </a:t>
            </a:r>
            <a:r>
              <a:rPr lang="en-US" sz="2000" b="1" u="sng" dirty="0" smtClean="0">
                <a:latin typeface="+mn-lt"/>
                <a:cs typeface="+mn-cs"/>
              </a:rPr>
              <a:t>wind</a:t>
            </a:r>
            <a:r>
              <a:rPr lang="en-US" sz="2000" b="1" dirty="0" smtClean="0">
                <a:latin typeface="+mn-lt"/>
                <a:cs typeface="+mn-cs"/>
              </a:rPr>
              <a:t> </a:t>
            </a:r>
            <a:r>
              <a:rPr lang="en-US" sz="2000" b="1" dirty="0">
                <a:latin typeface="+mn-lt"/>
                <a:cs typeface="+mn-cs"/>
              </a:rPr>
              <a:t>forecasts </a:t>
            </a:r>
            <a:r>
              <a:rPr lang="en-US" sz="2000" b="1" dirty="0" smtClean="0">
                <a:latin typeface="+mn-lt"/>
                <a:cs typeface="+mn-cs"/>
              </a:rPr>
              <a:t>in both troposphere and stratosphere from 12h out to 10+ days</a:t>
            </a:r>
            <a:endParaRPr lang="en-US" sz="2000" b="1" dirty="0">
              <a:latin typeface="+mn-lt"/>
              <a:cs typeface="+mn-cs"/>
            </a:endParaRPr>
          </a:p>
          <a:p>
            <a:pPr marL="285750" indent="-285750" defTabSz="2037786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Both FIM and GFS used the same hybrid initial conditions, same </a:t>
            </a:r>
            <a:r>
              <a:rPr lang="en-US" sz="2000" dirty="0" smtClean="0">
                <a:latin typeface="+mn-lt"/>
                <a:cs typeface="+mn-cs"/>
              </a:rPr>
              <a:t>physics, same res</a:t>
            </a:r>
          </a:p>
          <a:p>
            <a:pPr marL="742950" lvl="1" indent="-285750" defTabSz="2037786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1" u="sng" dirty="0">
                <a:latin typeface="+mn-lt"/>
                <a:cs typeface="+mn-cs"/>
              </a:rPr>
              <a:t>D</a:t>
            </a:r>
            <a:r>
              <a:rPr lang="en-US" sz="2000" b="1" u="sng" dirty="0" smtClean="0">
                <a:latin typeface="+mn-lt"/>
                <a:cs typeface="+mn-cs"/>
              </a:rPr>
              <a:t>ynamic core=main difference </a:t>
            </a:r>
            <a:r>
              <a:rPr lang="en-US" sz="2000" dirty="0" smtClean="0">
                <a:latin typeface="+mn-lt"/>
                <a:cs typeface="+mn-cs"/>
              </a:rPr>
              <a:t>(quasi-isentropic </a:t>
            </a:r>
            <a:r>
              <a:rPr lang="en-US" sz="2000" dirty="0" err="1" smtClean="0">
                <a:latin typeface="+mn-lt"/>
                <a:cs typeface="+mn-cs"/>
              </a:rPr>
              <a:t>vert</a:t>
            </a:r>
            <a:r>
              <a:rPr lang="en-US" sz="2000" dirty="0" smtClean="0">
                <a:latin typeface="+mn-lt"/>
                <a:cs typeface="+mn-cs"/>
              </a:rPr>
              <a:t> </a:t>
            </a:r>
            <a:r>
              <a:rPr lang="en-US" sz="2000" dirty="0" err="1" smtClean="0">
                <a:latin typeface="+mn-lt"/>
                <a:cs typeface="+mn-cs"/>
              </a:rPr>
              <a:t>coord</a:t>
            </a:r>
            <a:r>
              <a:rPr lang="en-US" sz="2000" dirty="0" smtClean="0">
                <a:latin typeface="+mn-lt"/>
                <a:cs typeface="+mn-cs"/>
              </a:rPr>
              <a:t>, icosahedral </a:t>
            </a:r>
            <a:r>
              <a:rPr lang="en-US" sz="2000" dirty="0" err="1" smtClean="0">
                <a:latin typeface="+mn-lt"/>
                <a:cs typeface="+mn-cs"/>
              </a:rPr>
              <a:t>horiz</a:t>
            </a:r>
            <a:r>
              <a:rPr lang="en-US" sz="2000" dirty="0" smtClean="0">
                <a:latin typeface="+mn-lt"/>
                <a:cs typeface="+mn-cs"/>
              </a:rPr>
              <a:t> grid)</a:t>
            </a:r>
          </a:p>
          <a:p>
            <a:pPr marL="285750" indent="-285750" defTabSz="2037786">
              <a:buFont typeface="Arial"/>
              <a:buChar char="•"/>
              <a:defRPr/>
            </a:pPr>
            <a:r>
              <a:rPr lang="en-US" sz="2000" b="1" i="1" dirty="0" smtClean="0"/>
              <a:t>Provides baseline for future NGGPS evaluation </a:t>
            </a:r>
            <a:endParaRPr lang="en-US" sz="2000" b="1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4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3366FF"/>
                </a:solidFill>
              </a:rPr>
              <a:t>ESRL Global Model Development</a:t>
            </a:r>
            <a:endParaRPr lang="en-US" b="1" u="sng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HIWPP – hydrostatic real-time demo</a:t>
            </a:r>
          </a:p>
          <a:p>
            <a:pPr lvl="1"/>
            <a:r>
              <a:rPr lang="en-US" dirty="0" smtClean="0"/>
              <a:t>FIM15km – 1/8 </a:t>
            </a:r>
            <a:r>
              <a:rPr lang="en-US" dirty="0" err="1" smtClean="0"/>
              <a:t>deg</a:t>
            </a:r>
            <a:r>
              <a:rPr lang="en-US" dirty="0" smtClean="0"/>
              <a:t> to 14 day, NAVGEM-23km, GFS</a:t>
            </a:r>
          </a:p>
          <a:p>
            <a:pPr lvl="1"/>
            <a:r>
              <a:rPr lang="en-US" dirty="0" smtClean="0"/>
              <a:t>Ensemble – FIM40km (GFS </a:t>
            </a:r>
            <a:r>
              <a:rPr lang="en-US" dirty="0" err="1" smtClean="0"/>
              <a:t>phys</a:t>
            </a:r>
            <a:r>
              <a:rPr lang="en-US" dirty="0" smtClean="0"/>
              <a:t> + </a:t>
            </a:r>
            <a:r>
              <a:rPr lang="en-US" dirty="0" err="1" smtClean="0"/>
              <a:t>Grell-Frieitas</a:t>
            </a:r>
            <a:r>
              <a:rPr lang="en-US" dirty="0" smtClean="0"/>
              <a:t>) as experimental contribution to GEFS</a:t>
            </a:r>
          </a:p>
          <a:p>
            <a:r>
              <a:rPr lang="en-US" dirty="0" smtClean="0"/>
              <a:t>HIWPP – non-hydrostatic core – NGGPS </a:t>
            </a:r>
            <a:r>
              <a:rPr lang="en-US" dirty="0" err="1" smtClean="0"/>
              <a:t>dycore</a:t>
            </a:r>
            <a:r>
              <a:rPr lang="en-US" dirty="0" smtClean="0"/>
              <a:t> candidate</a:t>
            </a:r>
          </a:p>
          <a:p>
            <a:pPr lvl="1"/>
            <a:r>
              <a:rPr lang="en-US" sz="3600" b="1" dirty="0" smtClean="0">
                <a:solidFill>
                  <a:srgbClr val="3366FF"/>
                </a:solidFill>
              </a:rPr>
              <a:t>NIM</a:t>
            </a:r>
            <a:r>
              <a:rPr lang="en-US" sz="3600" dirty="0" smtClean="0"/>
              <a:t> </a:t>
            </a:r>
            <a:r>
              <a:rPr lang="en-US" dirty="0" smtClean="0"/>
              <a:t>– ESRL icosahedral – real-data, optimization development/testing</a:t>
            </a:r>
          </a:p>
          <a:p>
            <a:r>
              <a:rPr lang="en-US" dirty="0" smtClean="0"/>
              <a:t>Coupled model development</a:t>
            </a:r>
          </a:p>
          <a:p>
            <a:pPr lvl="1"/>
            <a:r>
              <a:rPr lang="en-US" dirty="0" smtClean="0"/>
              <a:t>Testing of </a:t>
            </a:r>
            <a:r>
              <a:rPr lang="en-US" sz="3600" b="1" dirty="0" smtClean="0">
                <a:solidFill>
                  <a:srgbClr val="3366FF"/>
                </a:solidFill>
              </a:rPr>
              <a:t>FIM-HYCOM coupled</a:t>
            </a:r>
            <a:r>
              <a:rPr lang="en-US" sz="3600" dirty="0" smtClean="0"/>
              <a:t> </a:t>
            </a:r>
            <a:r>
              <a:rPr lang="en-US" dirty="0" smtClean="0"/>
              <a:t>model toward experimental week 3-4 and  NMME applications.</a:t>
            </a:r>
          </a:p>
          <a:p>
            <a:r>
              <a:rPr lang="en-US" dirty="0" smtClean="0"/>
              <a:t>Physics</a:t>
            </a:r>
          </a:p>
          <a:p>
            <a:pPr lvl="1"/>
            <a:r>
              <a:rPr lang="en-US" dirty="0" smtClean="0"/>
              <a:t>Scale-dependent </a:t>
            </a:r>
            <a:r>
              <a:rPr lang="en-US" sz="3600" b="1" dirty="0" err="1" smtClean="0">
                <a:solidFill>
                  <a:srgbClr val="3366FF"/>
                </a:solidFill>
              </a:rPr>
              <a:t>Grell-Freitas</a:t>
            </a:r>
            <a:r>
              <a:rPr lang="en-US" sz="3600" b="1" dirty="0" smtClean="0">
                <a:solidFill>
                  <a:srgbClr val="3366FF"/>
                </a:solidFill>
              </a:rPr>
              <a:t> </a:t>
            </a:r>
            <a:r>
              <a:rPr lang="en-US" sz="3600" b="1" dirty="0" err="1" smtClean="0">
                <a:solidFill>
                  <a:srgbClr val="3366FF"/>
                </a:solidFill>
              </a:rPr>
              <a:t>conv</a:t>
            </a:r>
            <a:r>
              <a:rPr lang="en-US" sz="3600" b="1" dirty="0" smtClean="0">
                <a:solidFill>
                  <a:srgbClr val="3366FF"/>
                </a:solidFill>
              </a:rPr>
              <a:t> scheme </a:t>
            </a:r>
            <a:r>
              <a:rPr lang="en-US" dirty="0" smtClean="0"/>
              <a:t>(2013, ACP) is being tested from </a:t>
            </a:r>
            <a:r>
              <a:rPr lang="en-US" b="1" dirty="0" smtClean="0">
                <a:solidFill>
                  <a:srgbClr val="FF0000"/>
                </a:solidFill>
              </a:rPr>
              <a:t>6-hour </a:t>
            </a:r>
            <a:r>
              <a:rPr lang="en-US" dirty="0" smtClean="0"/>
              <a:t>forecasts (part of RAPv3) through </a:t>
            </a:r>
            <a:r>
              <a:rPr lang="en-US" b="1" dirty="0" smtClean="0">
                <a:solidFill>
                  <a:srgbClr val="FF0000"/>
                </a:solidFill>
              </a:rPr>
              <a:t>NWP</a:t>
            </a:r>
            <a:r>
              <a:rPr lang="en-US" dirty="0" smtClean="0"/>
              <a:t> application (FIM) to </a:t>
            </a:r>
            <a:r>
              <a:rPr lang="en-US" b="1" dirty="0" smtClean="0">
                <a:solidFill>
                  <a:srgbClr val="FF0000"/>
                </a:solidFill>
              </a:rPr>
              <a:t>coupled/seasonal </a:t>
            </a:r>
            <a:r>
              <a:rPr lang="en-US" dirty="0" smtClean="0"/>
              <a:t>model application (FIM-HYCOM), also in testing in MPAS for NWP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6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6"/>
          <p:cNvSpPr>
            <a:spLocks noChangeArrowheads="1"/>
          </p:cNvSpPr>
          <p:nvPr/>
        </p:nvSpPr>
        <p:spPr bwMode="auto">
          <a:xfrm>
            <a:off x="0" y="4195004"/>
            <a:ext cx="5257800" cy="2430451"/>
          </a:xfrm>
          <a:prstGeom prst="rect">
            <a:avLst/>
          </a:prstGeom>
          <a:solidFill>
            <a:srgbClr val="D2D2D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91538" cy="685800"/>
          </a:xfrm>
          <a:solidFill>
            <a:srgbClr val="D2D2D2"/>
          </a:solidFill>
          <a:ln>
            <a:solidFill>
              <a:srgbClr val="0000FF"/>
            </a:solidFill>
          </a:ln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Evolution of hourly updated NOAA modeling</a:t>
            </a:r>
            <a:endParaRPr lang="en-US" sz="2800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8" name="TextBox 2"/>
          <p:cNvSpPr txBox="1">
            <a:spLocks noChangeArrowheads="1"/>
          </p:cNvSpPr>
          <p:nvPr/>
        </p:nvSpPr>
        <p:spPr bwMode="auto">
          <a:xfrm>
            <a:off x="76200" y="1009078"/>
            <a:ext cx="5508674" cy="352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b="1" dirty="0" smtClean="0">
                <a:solidFill>
                  <a:srgbClr val="0000CC"/>
                </a:solidFill>
                <a:latin typeface="+mn-lt"/>
                <a:cs typeface="Arial" charset="0"/>
              </a:rPr>
              <a:t>Feb 2014 –</a:t>
            </a:r>
            <a:r>
              <a:rPr lang="en-US" sz="2100" b="1" dirty="0" smtClean="0">
                <a:solidFill>
                  <a:srgbClr val="FF0000"/>
                </a:solidFill>
                <a:latin typeface="+mn-lt"/>
                <a:cs typeface="Arial" charset="0"/>
              </a:rPr>
              <a:t>Rapid Refresh v2</a:t>
            </a:r>
            <a:r>
              <a:rPr lang="en-US" sz="2100" b="1" dirty="0" smtClean="0">
                <a:solidFill>
                  <a:srgbClr val="0000CC"/>
                </a:solidFill>
                <a:latin typeface="+mn-lt"/>
                <a:cs typeface="Arial" charset="0"/>
              </a:rPr>
              <a:t> – </a:t>
            </a:r>
            <a:r>
              <a:rPr lang="en-US" sz="2100" b="1" dirty="0" err="1" smtClean="0">
                <a:solidFill>
                  <a:srgbClr val="0000CC"/>
                </a:solidFill>
                <a:latin typeface="+mn-lt"/>
                <a:cs typeface="Arial" charset="0"/>
              </a:rPr>
              <a:t>oper</a:t>
            </a:r>
            <a:r>
              <a:rPr lang="en-US" sz="2100" b="1" dirty="0" smtClean="0">
                <a:solidFill>
                  <a:srgbClr val="0000CC"/>
                </a:solidFill>
                <a:latin typeface="+mn-lt"/>
                <a:cs typeface="Arial" charset="0"/>
              </a:rPr>
              <a:t> at NCEP</a:t>
            </a:r>
          </a:p>
          <a:p>
            <a:pPr eaLnBrk="1" hangingPunct="1"/>
            <a:r>
              <a:rPr lang="en-US" sz="2100" b="1" u="sng" dirty="0" smtClean="0">
                <a:solidFill>
                  <a:srgbClr val="0000CC"/>
                </a:solidFill>
                <a:latin typeface="+mn-lt"/>
                <a:cs typeface="Arial" charset="0"/>
              </a:rPr>
              <a:t>Sep 2014 – </a:t>
            </a:r>
            <a:r>
              <a:rPr lang="en-US" sz="2100" b="1" u="sng" dirty="0" smtClean="0">
                <a:solidFill>
                  <a:srgbClr val="FF0000"/>
                </a:solidFill>
                <a:latin typeface="+mn-lt"/>
                <a:cs typeface="Arial" charset="0"/>
              </a:rPr>
              <a:t>HRRR v1 </a:t>
            </a:r>
            <a:r>
              <a:rPr lang="en-US" sz="2100" b="1" u="sng" dirty="0" smtClean="0">
                <a:solidFill>
                  <a:srgbClr val="0000CC"/>
                </a:solidFill>
                <a:latin typeface="+mn-lt"/>
                <a:cs typeface="Arial" charset="0"/>
              </a:rPr>
              <a:t>– </a:t>
            </a:r>
            <a:r>
              <a:rPr lang="en-US" sz="2100" b="1" u="sng" dirty="0" err="1" smtClean="0">
                <a:solidFill>
                  <a:srgbClr val="0000CC"/>
                </a:solidFill>
                <a:latin typeface="+mn-lt"/>
                <a:cs typeface="Arial" charset="0"/>
              </a:rPr>
              <a:t>oper</a:t>
            </a:r>
            <a:r>
              <a:rPr lang="en-US" sz="2100" b="1" u="sng" dirty="0" smtClean="0">
                <a:solidFill>
                  <a:srgbClr val="0000CC"/>
                </a:solidFill>
                <a:latin typeface="+mn-lt"/>
                <a:cs typeface="Arial" charset="0"/>
              </a:rPr>
              <a:t> at NCEP</a:t>
            </a:r>
          </a:p>
          <a:p>
            <a:pPr eaLnBrk="1" hangingPunct="1"/>
            <a:r>
              <a:rPr lang="en-US" sz="2100" b="1" dirty="0" smtClean="0">
                <a:solidFill>
                  <a:srgbClr val="0000CC"/>
                </a:solidFill>
                <a:latin typeface="+mn-lt"/>
                <a:cs typeface="Arial" charset="0"/>
              </a:rPr>
              <a:t>2015 – </a:t>
            </a:r>
            <a:r>
              <a:rPr lang="en-US" sz="2100" b="1" dirty="0" smtClean="0">
                <a:solidFill>
                  <a:srgbClr val="FF0000"/>
                </a:solidFill>
                <a:latin typeface="+mn-lt"/>
                <a:cs typeface="Arial" charset="0"/>
              </a:rPr>
              <a:t>RAPv3</a:t>
            </a:r>
            <a:r>
              <a:rPr lang="en-US" sz="2100" b="1" dirty="0" smtClean="0">
                <a:solidFill>
                  <a:srgbClr val="0000CC"/>
                </a:solidFill>
                <a:latin typeface="+mn-lt"/>
                <a:cs typeface="Arial" charset="0"/>
              </a:rPr>
              <a:t> and </a:t>
            </a:r>
            <a:r>
              <a:rPr lang="en-US" sz="2100" b="1" dirty="0" smtClean="0">
                <a:solidFill>
                  <a:srgbClr val="FF0000"/>
                </a:solidFill>
                <a:latin typeface="+mn-lt"/>
                <a:cs typeface="Arial" charset="0"/>
              </a:rPr>
              <a:t>HRRRv2</a:t>
            </a:r>
            <a:r>
              <a:rPr lang="en-US" sz="2100" b="1" dirty="0" smtClean="0">
                <a:solidFill>
                  <a:srgbClr val="0000CC"/>
                </a:solidFill>
                <a:latin typeface="+mn-lt"/>
                <a:cs typeface="Arial" charset="0"/>
              </a:rPr>
              <a:t> – est. June </a:t>
            </a:r>
            <a:r>
              <a:rPr lang="en-US" sz="2100" b="1" dirty="0" err="1" smtClean="0">
                <a:solidFill>
                  <a:srgbClr val="0000CC"/>
                </a:solidFill>
                <a:latin typeface="+mn-lt"/>
                <a:cs typeface="Arial" charset="0"/>
              </a:rPr>
              <a:t>impl</a:t>
            </a:r>
            <a:r>
              <a:rPr lang="en-US" sz="2100" b="1" dirty="0" smtClean="0">
                <a:solidFill>
                  <a:srgbClr val="0000CC"/>
                </a:solidFill>
                <a:latin typeface="+mn-lt"/>
                <a:cs typeface="Arial" charset="0"/>
              </a:rPr>
              <a:t>.</a:t>
            </a:r>
            <a:endParaRPr lang="en-US" sz="2100" b="1" dirty="0">
              <a:solidFill>
                <a:srgbClr val="0000CC"/>
              </a:solidFill>
              <a:latin typeface="+mn-lt"/>
              <a:cs typeface="Arial" charset="0"/>
            </a:endParaRPr>
          </a:p>
          <a:p>
            <a:pPr eaLnBrk="1" hangingPunct="1">
              <a:buSzPct val="120000"/>
              <a:buFont typeface="Arial" pitchFamily="34" charset="0"/>
              <a:buChar char="•"/>
            </a:pPr>
            <a:r>
              <a:rPr lang="en-US" sz="2000" dirty="0" smtClean="0">
                <a:cs typeface="Arial" charset="0"/>
              </a:rPr>
              <a:t> </a:t>
            </a:r>
            <a:r>
              <a:rPr lang="en-US" sz="2000" dirty="0">
                <a:cs typeface="Arial" charset="0"/>
              </a:rPr>
              <a:t>Model – </a:t>
            </a:r>
            <a:r>
              <a:rPr lang="en-US" sz="2000" dirty="0" smtClean="0">
                <a:cs typeface="Arial" charset="0"/>
              </a:rPr>
              <a:t>improved physics – MYNN PBL </a:t>
            </a:r>
            <a:r>
              <a:rPr lang="en-US" sz="2000" dirty="0">
                <a:cs typeface="Arial" charset="0"/>
              </a:rPr>
              <a:t>/ </a:t>
            </a:r>
            <a:r>
              <a:rPr lang="en-US" sz="2000" dirty="0" smtClean="0">
                <a:cs typeface="Arial" charset="0"/>
              </a:rPr>
              <a:t>LSM/snow, aerosol-aware cloud </a:t>
            </a:r>
            <a:r>
              <a:rPr lang="en-US" sz="2000" dirty="0" err="1" smtClean="0">
                <a:cs typeface="Arial" charset="0"/>
              </a:rPr>
              <a:t>μphysics</a:t>
            </a:r>
            <a:endParaRPr lang="en-US" sz="2000" dirty="0">
              <a:cs typeface="Arial" charset="0"/>
            </a:endParaRPr>
          </a:p>
          <a:p>
            <a:pPr eaLnBrk="1" hangingPunct="1">
              <a:buSzPct val="120000"/>
            </a:pPr>
            <a:r>
              <a:rPr lang="en-US" sz="2000" dirty="0">
                <a:cs typeface="Arial" charset="0"/>
              </a:rPr>
              <a:t>   </a:t>
            </a:r>
            <a:r>
              <a:rPr lang="en-US" sz="2000" dirty="0" err="1">
                <a:cs typeface="Arial" charset="0"/>
              </a:rPr>
              <a:t>numerics</a:t>
            </a:r>
            <a:r>
              <a:rPr lang="en-US" sz="2000" dirty="0">
                <a:cs typeface="Arial" charset="0"/>
              </a:rPr>
              <a:t> improvements, updated WRF</a:t>
            </a:r>
          </a:p>
          <a:p>
            <a:pPr eaLnBrk="1" hangingPunct="1">
              <a:buSzPct val="120000"/>
              <a:buFont typeface="Arial" pitchFamily="34" charset="0"/>
              <a:buChar char="•"/>
            </a:pPr>
            <a:r>
              <a:rPr lang="en-US" sz="2000" dirty="0" smtClean="0">
                <a:cs typeface="Arial" charset="0"/>
              </a:rPr>
              <a:t> Assimilation – radar </a:t>
            </a:r>
            <a:r>
              <a:rPr lang="en-US" sz="2000" dirty="0" err="1" smtClean="0">
                <a:cs typeface="Arial" charset="0"/>
              </a:rPr>
              <a:t>assim</a:t>
            </a:r>
            <a:r>
              <a:rPr lang="en-US" sz="2000" dirty="0" smtClean="0">
                <a:cs typeface="Arial" charset="0"/>
              </a:rPr>
              <a:t> for light </a:t>
            </a:r>
            <a:r>
              <a:rPr lang="en-US" sz="2000" dirty="0" err="1" smtClean="0">
                <a:cs typeface="Arial" charset="0"/>
              </a:rPr>
              <a:t>precip</a:t>
            </a:r>
            <a:r>
              <a:rPr lang="en-US" sz="2000" dirty="0" smtClean="0">
                <a:cs typeface="Arial" charset="0"/>
              </a:rPr>
              <a:t>, lightning, 2m T/Td forward model, rad wind</a:t>
            </a:r>
          </a:p>
          <a:p>
            <a:pPr eaLnBrk="1" hangingPunct="1"/>
            <a:r>
              <a:rPr lang="en-US" sz="2000" b="1" dirty="0" smtClean="0">
                <a:solidFill>
                  <a:srgbClr val="CC0099"/>
                </a:solidFill>
                <a:latin typeface="Wingdings"/>
                <a:ea typeface="Wingdings"/>
                <a:cs typeface="Arial" charset="0"/>
                <a:sym typeface="Wingdings"/>
              </a:rPr>
              <a:t> </a:t>
            </a:r>
            <a:r>
              <a:rPr lang="en-US" sz="2000" b="1" dirty="0" smtClean="0">
                <a:solidFill>
                  <a:srgbClr val="CC0099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b="1" dirty="0" smtClean="0">
                <a:solidFill>
                  <a:srgbClr val="CC0099"/>
                </a:solidFill>
                <a:cs typeface="Arial" charset="0"/>
              </a:rPr>
              <a:t> Improved surface/lower trop forecasts, 	convective environment, clouds  		   </a:t>
            </a:r>
          </a:p>
          <a:p>
            <a:pPr eaLnBrk="1" hangingPunct="1"/>
            <a:r>
              <a:rPr lang="en-US" sz="2000" b="1" dirty="0" smtClean="0">
                <a:solidFill>
                  <a:srgbClr val="CC0099"/>
                </a:solidFill>
                <a:cs typeface="Arial" charset="0"/>
              </a:rPr>
              <a:t>  </a:t>
            </a:r>
            <a:endParaRPr lang="en-US" sz="1900" b="1" dirty="0">
              <a:solidFill>
                <a:srgbClr val="0000CC"/>
              </a:solidFill>
              <a:cs typeface="Arial" charset="0"/>
            </a:endParaRPr>
          </a:p>
        </p:txBody>
      </p:sp>
      <p:sp>
        <p:nvSpPr>
          <p:cNvPr id="98311" name="Rectangle 13"/>
          <p:cNvSpPr>
            <a:spLocks noChangeArrowheads="1"/>
          </p:cNvSpPr>
          <p:nvPr/>
        </p:nvSpPr>
        <p:spPr bwMode="auto">
          <a:xfrm>
            <a:off x="-126608" y="4127272"/>
            <a:ext cx="5454748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Comic Sans MS" charset="0"/>
                <a:cs typeface="Arial" charset="0"/>
              </a:rPr>
              <a:t>North American Rapid Refresh Ensemble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cs typeface="Arial" charset="0"/>
              </a:rPr>
              <a:t> 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98312" name="Rectangle 3"/>
          <p:cNvSpPr>
            <a:spLocks noGrp="1" noChangeArrowheads="1"/>
          </p:cNvSpPr>
          <p:nvPr>
            <p:ph idx="1"/>
          </p:nvPr>
        </p:nvSpPr>
        <p:spPr>
          <a:xfrm>
            <a:off x="0" y="4438192"/>
            <a:ext cx="5390444" cy="23622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tabLst>
                <a:tab pos="395288" algn="l"/>
                <a:tab pos="687388" algn="l"/>
              </a:tabLst>
            </a:pPr>
            <a:endParaRPr lang="en-US" sz="800" b="1" dirty="0">
              <a:latin typeface="Comic Sans MS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395288" algn="l"/>
                <a:tab pos="687388" algn="l"/>
              </a:tabLst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NMMB,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ARW cores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395288" algn="l"/>
                <a:tab pos="687388" algn="l"/>
              </a:tabLst>
            </a:pPr>
            <a:endParaRPr lang="en-US" sz="600" b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395288" algn="l"/>
                <a:tab pos="687388" algn="l"/>
              </a:tabLst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Hourly updating with GSI-hybrid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EnKF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(4DEnVar?)</a:t>
            </a:r>
            <a:endParaRPr lang="en-US" sz="1800" b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395288" algn="l"/>
                <a:tab pos="687388" algn="l"/>
              </a:tabLst>
            </a:pPr>
            <a:endParaRPr lang="en-US" sz="600" b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395288" algn="l"/>
                <a:tab pos="687388" algn="l"/>
              </a:tabLst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Initially 6 members, 3 each core, physics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	diversity (stochastic only or with RAP/NAM/NCAR physics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suites)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395288" algn="l"/>
                <a:tab pos="687388" algn="l"/>
              </a:tabLst>
            </a:pPr>
            <a:endParaRPr lang="en-US" sz="600" b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395288" algn="l"/>
                <a:tab pos="687388" algn="l"/>
              </a:tabLst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Hourly forecasts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to 24-h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395288" algn="l"/>
                <a:tab pos="687388" algn="l"/>
              </a:tabLst>
            </a:pPr>
            <a:endParaRPr lang="en-US" sz="600" b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395288" algn="l"/>
                <a:tab pos="687388" algn="l"/>
              </a:tabLst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NMMB +ARW members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to 84-h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4x/day</a:t>
            </a:r>
            <a:endParaRPr lang="en-US" sz="1800" b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98313" name="Picture 2" descr="Screen shot 2011-12-01 at 8.04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469" y="984741"/>
            <a:ext cx="3748953" cy="279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4" name="TextBox 23"/>
          <p:cNvSpPr txBox="1">
            <a:spLocks noChangeArrowheads="1"/>
          </p:cNvSpPr>
          <p:nvPr/>
        </p:nvSpPr>
        <p:spPr bwMode="auto">
          <a:xfrm>
            <a:off x="5397756" y="3090923"/>
            <a:ext cx="3656122" cy="77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600"/>
              </a:lnSpc>
            </a:pPr>
            <a:r>
              <a:rPr lang="en-US" sz="2800" b="1" dirty="0">
                <a:solidFill>
                  <a:srgbClr val="FFFFFF"/>
                </a:solidFill>
                <a:latin typeface="+mn-lt"/>
              </a:rPr>
              <a:t>Rapid </a:t>
            </a:r>
            <a:endParaRPr lang="en-US" sz="2800" b="1" dirty="0" smtClean="0">
              <a:solidFill>
                <a:srgbClr val="FFFFFF"/>
              </a:solidFill>
              <a:latin typeface="+mn-lt"/>
            </a:endParaRPr>
          </a:p>
          <a:p>
            <a:pPr eaLnBrk="1" hangingPunct="1">
              <a:lnSpc>
                <a:spcPts val="26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+mn-lt"/>
              </a:rPr>
              <a:t>Refresh </a:t>
            </a:r>
            <a:r>
              <a:rPr lang="en-US" sz="2000" b="1" dirty="0" smtClean="0">
                <a:solidFill>
                  <a:srgbClr val="FFFFFF"/>
                </a:solidFill>
                <a:latin typeface="+mn-lt"/>
                <a:ea typeface="Wingdings"/>
                <a:cs typeface="Wingdings"/>
                <a:sym typeface="Wingdings"/>
              </a:rPr>
              <a:t> </a:t>
            </a:r>
            <a:r>
              <a:rPr lang="en-US" b="1" dirty="0" smtClean="0">
                <a:solidFill>
                  <a:srgbClr val="66FFFF"/>
                </a:solidFill>
                <a:latin typeface="Arial Black" pitchFamily="34" charset="0"/>
                <a:ea typeface="Wingdings"/>
                <a:cs typeface="Arial"/>
                <a:sym typeface="Wingdings"/>
              </a:rPr>
              <a:t>NARRE</a:t>
            </a:r>
            <a:endParaRPr lang="en-US" b="1" dirty="0">
              <a:solidFill>
                <a:srgbClr val="66FFFF"/>
              </a:solidFill>
              <a:latin typeface="Arial Black" pitchFamily="34" charset="0"/>
            </a:endParaRPr>
          </a:p>
        </p:txBody>
      </p:sp>
      <p:sp>
        <p:nvSpPr>
          <p:cNvPr id="98315" name="Rectangle 14"/>
          <p:cNvSpPr>
            <a:spLocks noChangeArrowheads="1"/>
          </p:cNvSpPr>
          <p:nvPr/>
        </p:nvSpPr>
        <p:spPr bwMode="auto">
          <a:xfrm>
            <a:off x="6640684" y="2203940"/>
            <a:ext cx="1981200" cy="1219200"/>
          </a:xfrm>
          <a:prstGeom prst="rect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8316" name="TextBox 15"/>
          <p:cNvSpPr txBox="1">
            <a:spLocks noChangeArrowheads="1"/>
          </p:cNvSpPr>
          <p:nvPr/>
        </p:nvSpPr>
        <p:spPr bwMode="auto">
          <a:xfrm>
            <a:off x="5441919" y="4245102"/>
            <a:ext cx="3738546" cy="268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dirty="0" smtClean="0">
                <a:solidFill>
                  <a:srgbClr val="0000CC"/>
                </a:solidFill>
                <a:cs typeface="Arial" charset="0"/>
              </a:rPr>
              <a:t>2016 – </a:t>
            </a:r>
            <a:r>
              <a:rPr lang="en-US" sz="2200" b="1" dirty="0" smtClean="0">
                <a:solidFill>
                  <a:srgbClr val="FF0000"/>
                </a:solidFill>
                <a:cs typeface="Arial" charset="0"/>
              </a:rPr>
              <a:t>RAPv4/HRRRv3</a:t>
            </a:r>
          </a:p>
          <a:p>
            <a:pPr eaLnBrk="1" hangingPunct="1"/>
            <a:endParaRPr lang="en-US" sz="800" b="1" dirty="0" smtClean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lnSpc>
                <a:spcPts val="2400"/>
              </a:lnSpc>
            </a:pPr>
            <a:r>
              <a:rPr lang="en-US" sz="2200" b="1" dirty="0" smtClean="0">
                <a:solidFill>
                  <a:srgbClr val="0000CC"/>
                </a:solidFill>
                <a:cs typeface="Arial" charset="0"/>
              </a:rPr>
              <a:t>2017 </a:t>
            </a:r>
            <a:r>
              <a:rPr lang="en-US" sz="2200" b="1" dirty="0">
                <a:solidFill>
                  <a:srgbClr val="0000CC"/>
                </a:solidFill>
                <a:cs typeface="Arial" charset="0"/>
              </a:rPr>
              <a:t>– </a:t>
            </a:r>
            <a:r>
              <a:rPr lang="en-US" sz="2200" b="1" dirty="0">
                <a:solidFill>
                  <a:srgbClr val="0000FF"/>
                </a:solidFill>
                <a:cs typeface="Arial" charset="0"/>
              </a:rPr>
              <a:t>Ensemble Rapid </a:t>
            </a:r>
            <a:r>
              <a:rPr lang="en-US" sz="2200" b="1" dirty="0" smtClean="0">
                <a:solidFill>
                  <a:srgbClr val="0000FF"/>
                </a:solidFill>
                <a:cs typeface="Arial" charset="0"/>
              </a:rPr>
              <a:t>Refresh/NAM –</a:t>
            </a:r>
            <a:r>
              <a:rPr lang="en-US" sz="2200" b="1" dirty="0" smtClean="0">
                <a:solidFill>
                  <a:srgbClr val="FF0000"/>
                </a:solidFill>
                <a:cs typeface="Arial" charset="0"/>
              </a:rPr>
              <a:t> NARRE </a:t>
            </a:r>
          </a:p>
          <a:p>
            <a:pPr eaLnBrk="1" hangingPunct="1">
              <a:lnSpc>
                <a:spcPts val="24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+mn-lt"/>
                <a:cs typeface="Arial" charset="0"/>
              </a:rPr>
              <a:t>(w/ hybrid 4d-ens/</a:t>
            </a:r>
            <a:r>
              <a:rPr lang="en-US" sz="2200" b="1" dirty="0" err="1" smtClean="0">
                <a:solidFill>
                  <a:srgbClr val="FF0000"/>
                </a:solidFill>
                <a:latin typeface="+mn-lt"/>
                <a:cs typeface="Arial" charset="0"/>
              </a:rPr>
              <a:t>var</a:t>
            </a:r>
            <a:r>
              <a:rPr lang="en-US" sz="2200" b="1" dirty="0" smtClean="0">
                <a:solidFill>
                  <a:srgbClr val="FF0000"/>
                </a:solidFill>
                <a:latin typeface="+mn-lt"/>
                <a:cs typeface="Arial" charset="0"/>
              </a:rPr>
              <a:t> DA)</a:t>
            </a:r>
          </a:p>
          <a:p>
            <a:pPr eaLnBrk="1" hangingPunct="1"/>
            <a:endParaRPr lang="en-US" sz="1000" b="1" dirty="0" smtClean="0">
              <a:solidFill>
                <a:srgbClr val="0000CC"/>
              </a:solidFill>
              <a:cs typeface="Arial" charset="0"/>
            </a:endParaRPr>
          </a:p>
          <a:p>
            <a:pPr eaLnBrk="1" hangingPunct="1">
              <a:lnSpc>
                <a:spcPts val="2500"/>
              </a:lnSpc>
            </a:pPr>
            <a:r>
              <a:rPr lang="en-US" sz="2200" b="1" dirty="0" smtClean="0">
                <a:solidFill>
                  <a:srgbClr val="0000CC"/>
                </a:solidFill>
                <a:cs typeface="Arial" charset="0"/>
              </a:rPr>
              <a:t>2019? – </a:t>
            </a:r>
            <a:r>
              <a:rPr lang="en-US" sz="2200" b="1" dirty="0" smtClean="0">
                <a:solidFill>
                  <a:srgbClr val="0000FF"/>
                </a:solidFill>
                <a:cs typeface="Arial" charset="0"/>
              </a:rPr>
              <a:t>Ensemble HRRR</a:t>
            </a:r>
            <a:endParaRPr lang="en-US" sz="2200" b="1" dirty="0" smtClean="0">
              <a:solidFill>
                <a:srgbClr val="FF0000"/>
              </a:solidFill>
              <a:latin typeface="+mn-lt"/>
              <a:cs typeface="Arial" charset="0"/>
            </a:endParaRPr>
          </a:p>
          <a:p>
            <a:pPr eaLnBrk="1" hangingPunct="1">
              <a:lnSpc>
                <a:spcPts val="2500"/>
              </a:lnSpc>
            </a:pPr>
            <a:r>
              <a:rPr lang="en-US" sz="2000" dirty="0" smtClean="0">
                <a:solidFill>
                  <a:srgbClr val="0000CC"/>
                </a:solidFill>
                <a:cs typeface="Arial" charset="0"/>
              </a:rPr>
              <a:t>– </a:t>
            </a: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HRRRE – (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ultimately with hourly ~3km ensemble DA)</a:t>
            </a:r>
            <a:endParaRPr lang="en-US" b="1" dirty="0" smtClean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98317" name="Rectangle 18"/>
          <p:cNvSpPr>
            <a:spLocks noChangeArrowheads="1"/>
          </p:cNvSpPr>
          <p:nvPr/>
        </p:nvSpPr>
        <p:spPr bwMode="auto">
          <a:xfrm>
            <a:off x="5954884" y="1060940"/>
            <a:ext cx="1143000" cy="914400"/>
          </a:xfrm>
          <a:prstGeom prst="rect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8318" name="TextBox 23"/>
          <p:cNvSpPr txBox="1">
            <a:spLocks noChangeArrowheads="1"/>
          </p:cNvSpPr>
          <p:nvPr/>
        </p:nvSpPr>
        <p:spPr bwMode="auto">
          <a:xfrm>
            <a:off x="7447672" y="3042140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00"/>
                </a:solidFill>
                <a:latin typeface="Arial Black" pitchFamily="34" charset="0"/>
              </a:rPr>
              <a:t>HRRR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84874" y="3820575"/>
            <a:ext cx="2958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Future </a:t>
            </a:r>
            <a:r>
              <a:rPr lang="en-US" sz="2000" dirty="0" err="1" smtClean="0">
                <a:latin typeface="Arial Black" pitchFamily="34" charset="0"/>
              </a:rPr>
              <a:t>oper</a:t>
            </a:r>
            <a:r>
              <a:rPr lang="en-US" sz="2000" dirty="0" smtClean="0">
                <a:latin typeface="Arial Black" pitchFamily="34" charset="0"/>
              </a:rPr>
              <a:t> @ NCEP</a:t>
            </a:r>
            <a:endParaRPr lang="en-US" sz="2000" dirty="0">
              <a:latin typeface="Arial Black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584874" y="4194565"/>
            <a:ext cx="3037010" cy="0"/>
          </a:xfrm>
          <a:prstGeom prst="line">
            <a:avLst/>
          </a:prstGeom>
          <a:ln w="571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626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animBg="1"/>
      <p:bldP spid="98311" grpId="0"/>
      <p:bldP spid="98312" grpId="0" build="p"/>
      <p:bldP spid="98316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" descr="Screen Shot 2014-04-25 at 9.12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7"/>
          <a:stretch>
            <a:fillRect/>
          </a:stretch>
        </p:blipFill>
        <p:spPr bwMode="auto">
          <a:xfrm>
            <a:off x="-4" y="6489453"/>
            <a:ext cx="6257925" cy="36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5" name="Picture 2" descr="Screen Shot 2014-04-25 at 9.11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93"/>
          <a:stretch>
            <a:fillRect/>
          </a:stretch>
        </p:blipFill>
        <p:spPr bwMode="auto">
          <a:xfrm>
            <a:off x="16641" y="2575191"/>
            <a:ext cx="6257925" cy="201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6" name="Picture 1" descr="Screen Shot 2014-04-25 at 9.12.2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93"/>
          <a:stretch>
            <a:fillRect/>
          </a:stretch>
        </p:blipFill>
        <p:spPr bwMode="auto">
          <a:xfrm>
            <a:off x="53848" y="228694"/>
            <a:ext cx="6257925" cy="201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1" descr="Screen Shot 2014-04-25 at 9.12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18" b="8042"/>
          <a:stretch>
            <a:fillRect/>
          </a:stretch>
        </p:blipFill>
        <p:spPr bwMode="auto">
          <a:xfrm>
            <a:off x="-4" y="4846984"/>
            <a:ext cx="6257925" cy="164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TextBox 4"/>
          <p:cNvSpPr txBox="1">
            <a:spLocks noChangeArrowheads="1"/>
          </p:cNvSpPr>
          <p:nvPr/>
        </p:nvSpPr>
        <p:spPr bwMode="auto">
          <a:xfrm>
            <a:off x="5862713" y="0"/>
            <a:ext cx="3309937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RAP 2013 </a:t>
            </a:r>
            <a:r>
              <a:rPr lang="en-US" dirty="0" err="1" smtClean="0">
                <a:solidFill>
                  <a:srgbClr val="FFFFFF"/>
                </a:solidFill>
              </a:rPr>
              <a:t>obs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impact</a:t>
            </a:r>
          </a:p>
        </p:txBody>
      </p:sp>
      <p:cxnSp>
        <p:nvCxnSpPr>
          <p:cNvPr id="108561" name="Straight Connector 28"/>
          <p:cNvCxnSpPr>
            <a:cxnSpLocks noChangeShapeType="1"/>
          </p:cNvCxnSpPr>
          <p:nvPr/>
        </p:nvCxnSpPr>
        <p:spPr bwMode="auto">
          <a:xfrm>
            <a:off x="574889" y="1043115"/>
            <a:ext cx="5510571" cy="0"/>
          </a:xfrm>
          <a:prstGeom prst="line">
            <a:avLst/>
          </a:prstGeom>
          <a:noFill/>
          <a:ln w="635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563" name="Straight Connector 28"/>
          <p:cNvCxnSpPr>
            <a:cxnSpLocks noChangeShapeType="1"/>
          </p:cNvCxnSpPr>
          <p:nvPr/>
        </p:nvCxnSpPr>
        <p:spPr bwMode="auto">
          <a:xfrm>
            <a:off x="503639" y="3240213"/>
            <a:ext cx="5544737" cy="22225"/>
          </a:xfrm>
          <a:prstGeom prst="line">
            <a:avLst/>
          </a:prstGeom>
          <a:noFill/>
          <a:ln w="4445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8564" name="TextBox 29"/>
          <p:cNvSpPr txBox="1">
            <a:spLocks noChangeArrowheads="1"/>
          </p:cNvSpPr>
          <p:nvPr/>
        </p:nvSpPr>
        <p:spPr bwMode="auto">
          <a:xfrm>
            <a:off x="5018269" y="2836270"/>
            <a:ext cx="8691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Arial Black" pitchFamily="34" charset="0"/>
              </a:rPr>
              <a:t>-20%</a:t>
            </a:r>
          </a:p>
        </p:txBody>
      </p:sp>
      <p:cxnSp>
        <p:nvCxnSpPr>
          <p:cNvPr id="108565" name="Straight Connector 28"/>
          <p:cNvCxnSpPr>
            <a:cxnSpLocks noChangeShapeType="1"/>
          </p:cNvCxnSpPr>
          <p:nvPr/>
        </p:nvCxnSpPr>
        <p:spPr bwMode="auto">
          <a:xfrm flipV="1">
            <a:off x="516972" y="6127289"/>
            <a:ext cx="5544737" cy="17464"/>
          </a:xfrm>
          <a:prstGeom prst="line">
            <a:avLst/>
          </a:prstGeom>
          <a:noFill/>
          <a:ln w="4445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5895294" y="2878575"/>
            <a:ext cx="3309937" cy="723275"/>
          </a:xfrm>
          <a:prstGeom prst="rect">
            <a:avLst/>
          </a:prstGeom>
          <a:solidFill>
            <a:srgbClr val="D9D9D9"/>
          </a:solidFill>
          <a:ln w="444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u="sng" dirty="0" smtClean="0">
                <a:solidFill>
                  <a:srgbClr val="C00000"/>
                </a:solidFill>
              </a:rPr>
              <a:t>Normalize:  </a:t>
            </a:r>
            <a:r>
              <a:rPr lang="en-US" sz="1600" u="sng" dirty="0" smtClean="0">
                <a:solidFill>
                  <a:srgbClr val="C00000"/>
                </a:solidFill>
              </a:rPr>
              <a:t>6h </a:t>
            </a:r>
            <a:r>
              <a:rPr lang="en-US" sz="1600" u="sng" dirty="0" err="1" smtClean="0">
                <a:solidFill>
                  <a:srgbClr val="C00000"/>
                </a:solidFill>
              </a:rPr>
              <a:t>Fcst</a:t>
            </a:r>
            <a:r>
              <a:rPr lang="en-US" sz="1600" u="sng" dirty="0" smtClean="0">
                <a:solidFill>
                  <a:srgbClr val="C00000"/>
                </a:solidFill>
              </a:rPr>
              <a:t> </a:t>
            </a:r>
            <a:r>
              <a:rPr lang="en-US" sz="1600" u="sng" dirty="0">
                <a:solidFill>
                  <a:srgbClr val="C00000"/>
                </a:solidFill>
              </a:rPr>
              <a:t>– </a:t>
            </a:r>
            <a:r>
              <a:rPr lang="en-US" sz="1600" u="sng" dirty="0" smtClean="0">
                <a:solidFill>
                  <a:srgbClr val="C00000"/>
                </a:solidFill>
              </a:rPr>
              <a:t>0h </a:t>
            </a:r>
            <a:r>
              <a:rPr lang="en-US" sz="1600" u="sng" dirty="0" err="1" smtClean="0">
                <a:solidFill>
                  <a:srgbClr val="C00000"/>
                </a:solidFill>
              </a:rPr>
              <a:t>Anx</a:t>
            </a:r>
            <a:r>
              <a:rPr lang="en-US" sz="1600" u="sng" dirty="0" smtClean="0">
                <a:solidFill>
                  <a:srgbClr val="C00000"/>
                </a:solidFill>
              </a:rPr>
              <a:t> </a:t>
            </a:r>
            <a:endParaRPr lang="en-US" sz="1600" u="sng" dirty="0">
              <a:solidFill>
                <a:srgbClr val="C00000"/>
              </a:solidFill>
            </a:endParaRPr>
          </a:p>
          <a:p>
            <a:endParaRPr lang="en-US" sz="700" dirty="0" smtClean="0">
              <a:solidFill>
                <a:srgbClr val="C00000"/>
              </a:solidFill>
            </a:endParaRPr>
          </a:p>
          <a:p>
            <a:r>
              <a:rPr lang="en-US" sz="1600" dirty="0" smtClean="0">
                <a:solidFill>
                  <a:srgbClr val="C00000"/>
                </a:solidFill>
              </a:rPr>
              <a:t>V </a:t>
            </a:r>
            <a:r>
              <a:rPr lang="en-US" sz="1600" dirty="0">
                <a:solidFill>
                  <a:srgbClr val="C00000"/>
                </a:solidFill>
              </a:rPr>
              <a:t>– 1.8 m/s, </a:t>
            </a:r>
            <a:r>
              <a:rPr lang="en-US" sz="1600" dirty="0" smtClean="0">
                <a:solidFill>
                  <a:srgbClr val="C00000"/>
                </a:solidFill>
              </a:rPr>
              <a:t> RH </a:t>
            </a:r>
            <a:r>
              <a:rPr lang="en-US" sz="1600" dirty="0">
                <a:solidFill>
                  <a:srgbClr val="C00000"/>
                </a:solidFill>
              </a:rPr>
              <a:t>– 6</a:t>
            </a:r>
            <a:r>
              <a:rPr lang="en-US" sz="1600" dirty="0" smtClean="0">
                <a:solidFill>
                  <a:srgbClr val="C00000"/>
                </a:solidFill>
              </a:rPr>
              <a:t>%, T – 0.5K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32" name="Picture 3" descr="reg6-300-100-wind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87386" r="64762" b="7333"/>
          <a:stretch>
            <a:fillRect/>
          </a:stretch>
        </p:blipFill>
        <p:spPr bwMode="auto">
          <a:xfrm>
            <a:off x="6181541" y="517967"/>
            <a:ext cx="2916897" cy="105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03639" y="4595260"/>
            <a:ext cx="5544737" cy="335989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Temperature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 </a:t>
            </a:r>
            <a:r>
              <a:rPr lang="en-US" b="1" kern="0" dirty="0" smtClean="0">
                <a:solidFill>
                  <a:srgbClr val="FF0000"/>
                </a:solidFill>
                <a:latin typeface="Arial Black" pitchFamily="34" charset="0"/>
              </a:rPr>
              <a:t>RMS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 (K) 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[1000-100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 </a:t>
            </a:r>
            <a:r>
              <a:rPr kumimoji="0" lang="en-US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hPa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]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 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7389" y="2338134"/>
            <a:ext cx="5544737" cy="335989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noProof="0" dirty="0" smtClean="0">
                <a:solidFill>
                  <a:srgbClr val="00B050"/>
                </a:solidFill>
                <a:latin typeface="Arial Black" pitchFamily="34" charset="0"/>
              </a:rPr>
              <a:t>Relative Humidity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itchFamily="34" charset="0"/>
              </a:rPr>
              <a:t> </a:t>
            </a:r>
            <a:r>
              <a:rPr lang="en-US" b="1" kern="0" dirty="0" smtClean="0">
                <a:solidFill>
                  <a:srgbClr val="00B050"/>
                </a:solidFill>
                <a:latin typeface="Arial Black" pitchFamily="34" charset="0"/>
              </a:rPr>
              <a:t>RMS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itchFamily="34" charset="0"/>
              </a:rPr>
              <a:t> (%)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[1000-400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 </a:t>
            </a:r>
            <a:r>
              <a:rPr kumimoji="0" lang="en-US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hPa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]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 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74889" y="71250"/>
            <a:ext cx="5287824" cy="335989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rgbClr val="0000CC"/>
                </a:solidFill>
                <a:latin typeface="Arial Black" pitchFamily="34" charset="0"/>
              </a:rPr>
              <a:t>W</a:t>
            </a:r>
            <a:r>
              <a:rPr lang="en-US" b="1" kern="0" noProof="0" dirty="0" err="1" smtClean="0">
                <a:solidFill>
                  <a:srgbClr val="0000CC"/>
                </a:solidFill>
                <a:latin typeface="Arial Black" pitchFamily="34" charset="0"/>
              </a:rPr>
              <a:t>ind</a:t>
            </a:r>
            <a:r>
              <a:rPr lang="en-US" b="1" kern="0" noProof="0" dirty="0" smtClean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en-US" b="1" kern="0" dirty="0" smtClean="0">
                <a:solidFill>
                  <a:srgbClr val="0000CC"/>
                </a:solidFill>
                <a:latin typeface="Arial Black" pitchFamily="34" charset="0"/>
              </a:rPr>
              <a:t>RMS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 Black" pitchFamily="34" charset="0"/>
              </a:rPr>
              <a:t> (m/s) 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[1000-1000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 </a:t>
            </a:r>
            <a:r>
              <a:rPr kumimoji="0" lang="en-US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hPa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]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itchFamily="34" charset="0"/>
              </a:rPr>
              <a:t> 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39" name="TextBox 5"/>
          <p:cNvSpPr txBox="1">
            <a:spLocks noChangeArrowheads="1"/>
          </p:cNvSpPr>
          <p:nvPr/>
        </p:nvSpPr>
        <p:spPr bwMode="auto">
          <a:xfrm rot="-5400000">
            <a:off x="661326" y="5048490"/>
            <a:ext cx="1130628" cy="46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 smtClean="0">
                <a:solidFill>
                  <a:srgbClr val="FF00FF"/>
                </a:solidFill>
                <a:latin typeface="Arial Black" pitchFamily="34" charset="0"/>
              </a:rPr>
              <a:t>Airc</a:t>
            </a:r>
            <a:endParaRPr lang="en-US" dirty="0">
              <a:solidFill>
                <a:srgbClr val="FF00FF"/>
              </a:solidFill>
              <a:latin typeface="Arial Black" pitchFamily="34" charset="0"/>
            </a:endParaRPr>
          </a:p>
        </p:txBody>
      </p:sp>
      <p:sp>
        <p:nvSpPr>
          <p:cNvPr id="40" name="TextBox 5"/>
          <p:cNvSpPr txBox="1">
            <a:spLocks noChangeArrowheads="1"/>
          </p:cNvSpPr>
          <p:nvPr/>
        </p:nvSpPr>
        <p:spPr bwMode="auto">
          <a:xfrm rot="-5400000">
            <a:off x="236957" y="5100561"/>
            <a:ext cx="10652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>
                <a:solidFill>
                  <a:srgbClr val="0000FF"/>
                </a:solidFill>
                <a:latin typeface="Arial Black" pitchFamily="34" charset="0"/>
              </a:rPr>
              <a:t>R</a:t>
            </a:r>
            <a:r>
              <a:rPr lang="en-US" dirty="0" err="1" smtClean="0">
                <a:solidFill>
                  <a:srgbClr val="0000FF"/>
                </a:solidFill>
                <a:latin typeface="Arial Black" pitchFamily="34" charset="0"/>
              </a:rPr>
              <a:t>aob</a:t>
            </a:r>
            <a:endParaRPr lang="en-US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41" name="TextBox 5"/>
          <p:cNvSpPr txBox="1">
            <a:spLocks noChangeArrowheads="1"/>
          </p:cNvSpPr>
          <p:nvPr/>
        </p:nvSpPr>
        <p:spPr bwMode="auto">
          <a:xfrm rot="-5400000">
            <a:off x="1278776" y="5161950"/>
            <a:ext cx="927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S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fc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 rot="-5400000">
            <a:off x="2288938" y="5176487"/>
            <a:ext cx="927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  <a:latin typeface="Arial Black" pitchFamily="34" charset="0"/>
              </a:rPr>
              <a:t>GPS</a:t>
            </a: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 rot="-5400000">
            <a:off x="1750483" y="5098180"/>
            <a:ext cx="10604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6D2FF"/>
                </a:solidFill>
                <a:latin typeface="Arial Black" pitchFamily="34" charset="0"/>
              </a:rPr>
              <a:t>AMV</a:t>
            </a:r>
          </a:p>
        </p:txBody>
      </p:sp>
      <p:sp>
        <p:nvSpPr>
          <p:cNvPr id="44" name="TextBox 29"/>
          <p:cNvSpPr txBox="1">
            <a:spLocks noChangeArrowheads="1"/>
          </p:cNvSpPr>
          <p:nvPr/>
        </p:nvSpPr>
        <p:spPr bwMode="auto">
          <a:xfrm>
            <a:off x="3408302" y="6585848"/>
            <a:ext cx="2794355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  <a:latin typeface="Arial Black" pitchFamily="34" charset="0"/>
              </a:rPr>
              <a:t>+3h        +6h        +9h       +12h </a:t>
            </a:r>
            <a:endParaRPr lang="en-US" sz="12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46" name="TextBox 29"/>
          <p:cNvSpPr txBox="1">
            <a:spLocks noChangeArrowheads="1"/>
          </p:cNvSpPr>
          <p:nvPr/>
        </p:nvSpPr>
        <p:spPr bwMode="auto">
          <a:xfrm>
            <a:off x="3408303" y="4312635"/>
            <a:ext cx="2773238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  <a:latin typeface="Arial Black" pitchFamily="34" charset="0"/>
              </a:rPr>
              <a:t>+3h        +6h        +9h       +12h</a:t>
            </a:r>
            <a:endParaRPr lang="en-US" sz="12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108554" name="Text Box 6"/>
          <p:cNvSpPr txBox="1">
            <a:spLocks noChangeArrowheads="1"/>
          </p:cNvSpPr>
          <p:nvPr/>
        </p:nvSpPr>
        <p:spPr bwMode="auto">
          <a:xfrm>
            <a:off x="6110291" y="4237126"/>
            <a:ext cx="3023772" cy="1908215"/>
          </a:xfrm>
          <a:prstGeom prst="rect">
            <a:avLst/>
          </a:prstGeom>
          <a:solidFill>
            <a:srgbClr val="FFFF99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u="sng" dirty="0">
                <a:solidFill>
                  <a:srgbClr val="CC00CC"/>
                </a:solidFill>
                <a:latin typeface="Arial Black" pitchFamily="34" charset="0"/>
              </a:rPr>
              <a:t>Aircraft – largest </a:t>
            </a:r>
            <a:r>
              <a:rPr lang="en-US" sz="1600" u="sng" dirty="0" smtClean="0">
                <a:solidFill>
                  <a:srgbClr val="CC00CC"/>
                </a:solidFill>
                <a:latin typeface="Arial Black" pitchFamily="34" charset="0"/>
              </a:rPr>
              <a:t>impact</a:t>
            </a:r>
            <a:r>
              <a:rPr lang="en-US" sz="1600" dirty="0" smtClean="0">
                <a:solidFill>
                  <a:srgbClr val="CC00CC"/>
                </a:solidFill>
              </a:rPr>
              <a:t> </a:t>
            </a:r>
            <a:r>
              <a:rPr lang="en-US" sz="1600" dirty="0"/>
              <a:t>wind/RH/temp – </a:t>
            </a:r>
            <a:r>
              <a:rPr lang="en-US" sz="1600" dirty="0" smtClean="0"/>
              <a:t>all have up to 20</a:t>
            </a:r>
            <a:r>
              <a:rPr lang="en-US" sz="1600" dirty="0"/>
              <a:t>% reduction </a:t>
            </a:r>
            <a:r>
              <a:rPr lang="en-US" sz="1600" dirty="0" smtClean="0"/>
              <a:t>forecast </a:t>
            </a:r>
            <a:r>
              <a:rPr lang="en-US" sz="1600" dirty="0"/>
              <a:t>error, </a:t>
            </a:r>
            <a:r>
              <a:rPr lang="en-US" sz="1600" dirty="0" smtClean="0"/>
              <a:t>especially 6h-9h </a:t>
            </a:r>
            <a:r>
              <a:rPr lang="en-US" sz="1600" dirty="0" err="1" smtClean="0"/>
              <a:t>fcsts</a:t>
            </a:r>
            <a:endParaRPr lang="en-US" sz="1600" dirty="0" smtClean="0"/>
          </a:p>
          <a:p>
            <a:endParaRPr lang="en-US" sz="600" dirty="0"/>
          </a:p>
          <a:p>
            <a:r>
              <a:rPr lang="en-US" sz="1600" u="sng" dirty="0">
                <a:latin typeface="Arial Black" pitchFamily="34" charset="0"/>
              </a:rPr>
              <a:t>Following in importance:</a:t>
            </a:r>
          </a:p>
          <a:p>
            <a:r>
              <a:rPr lang="en-US" sz="1600" dirty="0" err="1">
                <a:solidFill>
                  <a:srgbClr val="0000CC"/>
                </a:solidFill>
                <a:latin typeface="Arial Black" pitchFamily="34" charset="0"/>
              </a:rPr>
              <a:t>Raob</a:t>
            </a:r>
            <a:r>
              <a:rPr lang="en-US" sz="1600" dirty="0">
                <a:solidFill>
                  <a:srgbClr val="0000CC"/>
                </a:solidFill>
                <a:latin typeface="Arial Black" pitchFamily="34" charset="0"/>
              </a:rPr>
              <a:t>, </a:t>
            </a:r>
            <a:r>
              <a:rPr lang="en-US" sz="1600" dirty="0" smtClean="0">
                <a:solidFill>
                  <a:srgbClr val="0000CC"/>
                </a:solidFill>
                <a:latin typeface="Arial Black" pitchFamily="34" charset="0"/>
              </a:rPr>
              <a:t> 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Surface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, </a:t>
            </a:r>
            <a:endParaRPr lang="en-US" sz="16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r>
              <a:rPr lang="en-US" sz="1600" dirty="0" smtClean="0">
                <a:solidFill>
                  <a:srgbClr val="007E06"/>
                </a:solidFill>
                <a:latin typeface="Arial Black" pitchFamily="34" charset="0"/>
              </a:rPr>
              <a:t>GPS-Met</a:t>
            </a:r>
            <a:r>
              <a:rPr lang="en-US" sz="1600" dirty="0">
                <a:solidFill>
                  <a:srgbClr val="007E06"/>
                </a:solidFill>
                <a:latin typeface="Arial Black" pitchFamily="34" charset="0"/>
              </a:rPr>
              <a:t>, </a:t>
            </a:r>
            <a:r>
              <a:rPr lang="en-US" sz="1600" dirty="0">
                <a:solidFill>
                  <a:srgbClr val="00B0F0"/>
                </a:solidFill>
                <a:latin typeface="Arial Black" pitchFamily="34" charset="0"/>
              </a:rPr>
              <a:t>AMVs</a:t>
            </a:r>
          </a:p>
        </p:txBody>
      </p:sp>
      <p:sp>
        <p:nvSpPr>
          <p:cNvPr id="47" name="TextBox 29"/>
          <p:cNvSpPr txBox="1">
            <a:spLocks noChangeArrowheads="1"/>
          </p:cNvSpPr>
          <p:nvPr/>
        </p:nvSpPr>
        <p:spPr bwMode="auto">
          <a:xfrm>
            <a:off x="3501328" y="1966135"/>
            <a:ext cx="2773238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rgbClr val="000000"/>
                </a:solidFill>
                <a:latin typeface="Arial Black" pitchFamily="34" charset="0"/>
              </a:rPr>
              <a:t>+3h        +6h        +9h       +12h</a:t>
            </a:r>
            <a:endParaRPr lang="en-US" sz="12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6257839" y="1626247"/>
            <a:ext cx="2864267" cy="11387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RAP data impact</a:t>
            </a:r>
          </a:p>
          <a:p>
            <a:r>
              <a:rPr lang="en-US" sz="1600" dirty="0" smtClean="0"/>
              <a:t>-- North America </a:t>
            </a:r>
          </a:p>
          <a:p>
            <a:r>
              <a:rPr lang="en-US" sz="1600" dirty="0" smtClean="0"/>
              <a:t>-- </a:t>
            </a:r>
            <a:r>
              <a:rPr lang="en-US" sz="1600" dirty="0"/>
              <a:t>May 2013 experiments </a:t>
            </a:r>
          </a:p>
          <a:p>
            <a:r>
              <a:rPr lang="en-US" sz="1600" dirty="0" smtClean="0"/>
              <a:t>-- 12z </a:t>
            </a:r>
            <a:r>
              <a:rPr lang="en-US" sz="1600" dirty="0"/>
              <a:t>and 00z combined </a:t>
            </a:r>
          </a:p>
        </p:txBody>
      </p:sp>
      <p:sp>
        <p:nvSpPr>
          <p:cNvPr id="49" name="TextBox 29"/>
          <p:cNvSpPr txBox="1">
            <a:spLocks noChangeArrowheads="1"/>
          </p:cNvSpPr>
          <p:nvPr/>
        </p:nvSpPr>
        <p:spPr bwMode="auto">
          <a:xfrm>
            <a:off x="5318863" y="626283"/>
            <a:ext cx="8691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Arial Black" pitchFamily="34" charset="0"/>
              </a:rPr>
              <a:t>-20%</a:t>
            </a:r>
          </a:p>
        </p:txBody>
      </p:sp>
      <p:sp>
        <p:nvSpPr>
          <p:cNvPr id="50" name="TextBox 29"/>
          <p:cNvSpPr txBox="1">
            <a:spLocks noChangeArrowheads="1"/>
          </p:cNvSpPr>
          <p:nvPr/>
        </p:nvSpPr>
        <p:spPr bwMode="auto">
          <a:xfrm>
            <a:off x="5212532" y="5671847"/>
            <a:ext cx="8691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Arial Black" pitchFamily="34" charset="0"/>
              </a:rPr>
              <a:t>-20%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632923568"/>
              </p:ext>
            </p:extLst>
          </p:nvPr>
        </p:nvGraphicFramePr>
        <p:xfrm>
          <a:off x="179113" y="2957126"/>
          <a:ext cx="8778239" cy="1577341"/>
        </p:xfrm>
        <a:graphic>
          <a:graphicData uri="http://schemas.openxmlformats.org/drawingml/2006/table">
            <a:tbl>
              <a:tblPr/>
              <a:tblGrid>
                <a:gridCol w="725621"/>
                <a:gridCol w="1259470"/>
                <a:gridCol w="1306748"/>
                <a:gridCol w="960120"/>
                <a:gridCol w="891540"/>
                <a:gridCol w="1234440"/>
                <a:gridCol w="960120"/>
                <a:gridCol w="766027"/>
                <a:gridCol w="674153"/>
              </a:tblGrid>
              <a:tr h="49868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Model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Version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Assimilation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Radar DA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Radiation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LW/SW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Microphysics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Cumulus Param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PBL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LSM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0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WRF-ARW v3.4.1+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GSI Hybrid 3D-VAR/Ensemble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13-km DFI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RRTM/ Goddard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Thompson v3.4.1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G3 + Shallow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MYNN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RUC 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9-lev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48641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WRF-ARW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v3.4.1+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GSI 3D-VAR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3-km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15-min LH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RRTM/ Goddard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Thompson v3.4.1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None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MYNN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RUC 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9-lev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354097650"/>
              </p:ext>
            </p:extLst>
          </p:nvPr>
        </p:nvGraphicFramePr>
        <p:xfrm>
          <a:off x="179113" y="4693850"/>
          <a:ext cx="8778243" cy="1577341"/>
        </p:xfrm>
        <a:graphic>
          <a:graphicData uri="http://schemas.openxmlformats.org/drawingml/2006/table">
            <a:tbl>
              <a:tblPr/>
              <a:tblGrid>
                <a:gridCol w="721854"/>
                <a:gridCol w="992646"/>
                <a:gridCol w="974453"/>
                <a:gridCol w="1094105"/>
                <a:gridCol w="1094105"/>
                <a:gridCol w="1295040"/>
                <a:gridCol w="891540"/>
                <a:gridCol w="960120"/>
                <a:gridCol w="754380"/>
              </a:tblGrid>
              <a:tr h="49868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Model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Horiz/Vert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Advection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Scalar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Advection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Upper-Level</a:t>
                      </a:r>
                    </a:p>
                    <a:p>
                      <a:pPr algn="ctr"/>
                      <a:r>
                        <a:rPr lang="en-US" sz="1400" b="1" dirty="0" smtClean="0"/>
                        <a:t>Damping</a:t>
                      </a:r>
                      <a:endParaRPr lang="en-US" sz="1400" b="1" dirty="0"/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</a:t>
                      </a:r>
                      <a:r>
                        <a:rPr lang="en-US" sz="1400" b="1" baseline="30000" dirty="0" smtClean="0"/>
                        <a:t>th</a:t>
                      </a:r>
                      <a:r>
                        <a:rPr lang="en-US" sz="1400" b="1" dirty="0" smtClean="0"/>
                        <a:t> Order Diffusion</a:t>
                      </a:r>
                      <a:endParaRPr lang="en-US" sz="1400" b="1" dirty="0"/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SW Radiation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Update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Land Use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MP Tend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Limit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Time-Step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0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/5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D4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Positive-Definite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w-Rayleigh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0.2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Yes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0.12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10 min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MODIS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Fractional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0.01 K/s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60 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48641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/5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41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Positive-Definite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w-Rayleigh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0.2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 min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MODIS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Fractional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0.07 K/s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20 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4"/>
          <p:cNvSpPr txBox="1">
            <a:spLocks noChangeArrowheads="1"/>
          </p:cNvSpPr>
          <p:nvPr/>
        </p:nvSpPr>
        <p:spPr bwMode="auto">
          <a:xfrm>
            <a:off x="146548" y="-76200"/>
            <a:ext cx="899745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b="1" kern="0" dirty="0" smtClean="0">
                <a:solidFill>
                  <a:srgbClr val="000090"/>
                </a:solidFill>
                <a:latin typeface="Arial Black"/>
                <a:cs typeface="Arial Black"/>
              </a:rPr>
              <a:t>NCEP </a:t>
            </a:r>
            <a:r>
              <a:rPr lang="en-US" sz="3600" b="1" kern="0" dirty="0" smtClean="0">
                <a:solidFill>
                  <a:srgbClr val="FF0000"/>
                </a:solidFill>
                <a:latin typeface="Arial Black"/>
                <a:cs typeface="Arial Black"/>
              </a:rPr>
              <a:t>RAPv2 </a:t>
            </a:r>
            <a:r>
              <a:rPr lang="en-US" sz="3600" b="1" kern="0" dirty="0">
                <a:solidFill>
                  <a:srgbClr val="000090"/>
                </a:solidFill>
                <a:latin typeface="Arial Black"/>
                <a:cs typeface="Arial Black"/>
              </a:rPr>
              <a:t>and HRRR </a:t>
            </a:r>
            <a:r>
              <a:rPr lang="en-US" sz="3600" b="1" kern="0" dirty="0" smtClean="0">
                <a:solidFill>
                  <a:srgbClr val="000090"/>
                </a:solidFill>
                <a:latin typeface="Arial Black"/>
                <a:cs typeface="Arial Black"/>
              </a:rPr>
              <a:t>2014</a:t>
            </a:r>
            <a:endParaRPr lang="en-US" sz="3600" b="1" kern="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975847041"/>
              </p:ext>
            </p:extLst>
          </p:nvPr>
        </p:nvGraphicFramePr>
        <p:xfrm>
          <a:off x="179111" y="852486"/>
          <a:ext cx="8770116" cy="1997084"/>
        </p:xfrm>
        <a:graphic>
          <a:graphicData uri="http://schemas.openxmlformats.org/drawingml/2006/table">
            <a:tbl>
              <a:tblPr/>
              <a:tblGrid>
                <a:gridCol w="734499"/>
                <a:gridCol w="853267"/>
                <a:gridCol w="853267"/>
                <a:gridCol w="843003"/>
                <a:gridCol w="972012"/>
                <a:gridCol w="999867"/>
                <a:gridCol w="1254964"/>
                <a:gridCol w="1046081"/>
                <a:gridCol w="1213156"/>
              </a:tblGrid>
              <a:tr h="85437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Model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Run at: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Domain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Grid Points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Grid Spacing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Vertical Levels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Pressure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Top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Boundary Conditions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Initialized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35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GSD,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NCO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North America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758 x 567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13 km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50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10 mb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GFS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Hourly (cycled)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7135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GSD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CONUS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1799 x 1059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 km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50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20 mb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Hourly - RAP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(no-cycle)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146548" y="3469710"/>
            <a:ext cx="8810808" cy="503620"/>
          </a:xfrm>
          <a:prstGeom prst="roundRect">
            <a:avLst/>
          </a:prstGeom>
          <a:noFill/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35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923128021"/>
              </p:ext>
            </p:extLst>
          </p:nvPr>
        </p:nvGraphicFramePr>
        <p:xfrm>
          <a:off x="179388" y="2957513"/>
          <a:ext cx="8777286" cy="1787975"/>
        </p:xfrm>
        <a:graphic>
          <a:graphicData uri="http://schemas.openxmlformats.org/drawingml/2006/table">
            <a:tbl>
              <a:tblPr/>
              <a:tblGrid>
                <a:gridCol w="725542"/>
                <a:gridCol w="1259333"/>
                <a:gridCol w="1306606"/>
                <a:gridCol w="960016"/>
                <a:gridCol w="891443"/>
                <a:gridCol w="1234306"/>
                <a:gridCol w="960016"/>
                <a:gridCol w="765944"/>
                <a:gridCol w="674080"/>
              </a:tblGrid>
              <a:tr h="498262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Model</a:t>
                      </a:r>
                    </a:p>
                  </a:txBody>
                  <a:tcPr marL="4777" marR="4777" marT="47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Version</a:t>
                      </a:r>
                    </a:p>
                  </a:txBody>
                  <a:tcPr marL="4777" marR="4777" marT="47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Assimilation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Radar DA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Radiation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LW/SW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Microphysics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Cumulus Param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PBL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LSM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631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4777" marR="4777" marT="47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WRF-ARW   v3.6.1+</a:t>
                      </a:r>
                    </a:p>
                  </a:txBody>
                  <a:tcPr marL="4777" marR="4777" marT="47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GSI Hybrid 3D-VAR/Ensemble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13-km DFI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RRTMG/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RRTMG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Thompson – aerosol-aware v3.6.1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GF – v3.6.1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MYNN v3.6.1+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RUC 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9-lev v3.6.1+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44631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</a:p>
                  </a:txBody>
                  <a:tcPr marL="4777" marR="4777" marT="47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WRF-ARW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V3.6.1+</a:t>
                      </a:r>
                    </a:p>
                  </a:txBody>
                  <a:tcPr marL="4777" marR="4777" marT="47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GSI 3D-VAR/Ensemble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3-km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15-min LH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RRTMG/ RRTMG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Thompson – Aerosol-aware v3.6.1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None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MYNN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RUC 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9-lev v3.6.1+</a:t>
                      </a:r>
                    </a:p>
                  </a:txBody>
                  <a:tcPr marL="4777" marR="4777" marT="477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600652424"/>
              </p:ext>
            </p:extLst>
          </p:nvPr>
        </p:nvGraphicFramePr>
        <p:xfrm>
          <a:off x="171450" y="4971041"/>
          <a:ext cx="8777287" cy="1576386"/>
        </p:xfrm>
        <a:graphic>
          <a:graphicData uri="http://schemas.openxmlformats.org/drawingml/2006/table">
            <a:tbl>
              <a:tblPr/>
              <a:tblGrid>
                <a:gridCol w="721775"/>
                <a:gridCol w="992538"/>
                <a:gridCol w="974347"/>
                <a:gridCol w="1093986"/>
                <a:gridCol w="1093986"/>
                <a:gridCol w="1294899"/>
                <a:gridCol w="891443"/>
                <a:gridCol w="960015"/>
                <a:gridCol w="754298"/>
              </a:tblGrid>
              <a:tr h="498381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Model</a:t>
                      </a:r>
                    </a:p>
                  </a:txBody>
                  <a:tcPr marL="4777" marR="4777" marT="47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Horiz/Vert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Advection</a:t>
                      </a:r>
                    </a:p>
                  </a:txBody>
                  <a:tcPr marL="4777" marR="4777" marT="47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Scalar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Advection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Upper-Level</a:t>
                      </a:r>
                    </a:p>
                    <a:p>
                      <a:pPr algn="ctr"/>
                      <a:r>
                        <a:rPr lang="en-US" sz="1400" b="1" dirty="0" smtClean="0"/>
                        <a:t>Damping</a:t>
                      </a:r>
                      <a:endParaRPr lang="en-US" sz="1400" b="1" dirty="0"/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</a:t>
                      </a:r>
                      <a:r>
                        <a:rPr lang="en-US" sz="1400" b="1" baseline="30000" dirty="0" smtClean="0"/>
                        <a:t>th</a:t>
                      </a:r>
                      <a:r>
                        <a:rPr lang="en-US" sz="1400" b="1" dirty="0" smtClean="0"/>
                        <a:t> Order Diffusion</a:t>
                      </a:r>
                      <a:endParaRPr lang="en-US" sz="1400" b="1" dirty="0"/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SW Radiation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Update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Land Use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MP Tend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Limit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Time-Step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9696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4777" marR="4777" marT="47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/5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D4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4777" marR="4777" marT="47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Positive-Definite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w-Rayleigh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0.2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Yes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0.12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20 min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MODIS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Fractional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0.01 K/s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60 s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48309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</a:p>
                  </a:txBody>
                  <a:tcPr marL="4777" marR="4777" marT="47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/5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41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4777" marR="4777" marT="47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Positive-Definite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w-Rayleigh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0.2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Yes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0.25 (flat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terr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)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15 min with SW-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dt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(Ruiz-Arias)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MODIS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Fractional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0.07 K/s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20 s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pic>
        <p:nvPicPr>
          <p:cNvPr id="224341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342" name="Picture 5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4"/>
          <p:cNvSpPr txBox="1">
            <a:spLocks noChangeArrowheads="1"/>
          </p:cNvSpPr>
          <p:nvPr/>
        </p:nvSpPr>
        <p:spPr bwMode="auto">
          <a:xfrm>
            <a:off x="0" y="-76200"/>
            <a:ext cx="91440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b="1" kern="0" dirty="0" smtClean="0">
                <a:solidFill>
                  <a:srgbClr val="000090"/>
                </a:solidFill>
                <a:latin typeface="Arial Black"/>
                <a:cs typeface="Arial Black"/>
              </a:rPr>
              <a:t>NCEP </a:t>
            </a:r>
            <a:r>
              <a:rPr lang="en-US" sz="3600" b="1" kern="0" dirty="0" smtClean="0">
                <a:solidFill>
                  <a:srgbClr val="FF0000"/>
                </a:solidFill>
                <a:latin typeface="Arial Black"/>
                <a:cs typeface="Arial Black"/>
              </a:rPr>
              <a:t>RAPv3 </a:t>
            </a:r>
            <a:r>
              <a:rPr lang="en-US" sz="3600" b="1" kern="0" dirty="0">
                <a:solidFill>
                  <a:srgbClr val="000090"/>
                </a:solidFill>
                <a:latin typeface="Arial Black"/>
                <a:cs typeface="Arial Black"/>
              </a:rPr>
              <a:t>and HRRRv2 2015</a:t>
            </a:r>
          </a:p>
        </p:txBody>
      </p:sp>
      <p:sp>
        <p:nvSpPr>
          <p:cNvPr id="224344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 noChangeAspect="1"/>
          </p:cNvGraphicFramePr>
          <p:nvPr/>
        </p:nvGraphicFramePr>
        <p:xfrm>
          <a:off x="179388" y="852488"/>
          <a:ext cx="8769349" cy="1997074"/>
        </p:xfrm>
        <a:graphic>
          <a:graphicData uri="http://schemas.openxmlformats.org/drawingml/2006/table">
            <a:tbl>
              <a:tblPr/>
              <a:tblGrid>
                <a:gridCol w="734435"/>
                <a:gridCol w="853192"/>
                <a:gridCol w="853192"/>
                <a:gridCol w="842929"/>
                <a:gridCol w="971927"/>
                <a:gridCol w="999780"/>
                <a:gridCol w="1254854"/>
                <a:gridCol w="1045990"/>
                <a:gridCol w="1213050"/>
              </a:tblGrid>
              <a:tr h="854374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Model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Run at: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Domain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Grid Points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Grid Spacing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Vertical Levels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Pressure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Top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Boundary Conditions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Initialized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35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GSD,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NCO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North America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758 x 567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13 km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50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10 mb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GFS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Hourly (cycled)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7135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GSD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CONUS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1799 x 1059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 km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50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20 mb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Hourly - RAP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(no-cycle)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146548" y="3427158"/>
            <a:ext cx="8810808" cy="658906"/>
          </a:xfrm>
          <a:prstGeom prst="roundRect">
            <a:avLst/>
          </a:prstGeom>
          <a:noFill/>
          <a:ln w="889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88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9" name="Picture 3" descr="amb:jmbrown:Desktop:Screen Shot 2014-06-12 at 5.13.14 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9"/>
          <a:stretch>
            <a:fillRect/>
          </a:stretch>
        </p:blipFill>
        <p:spPr bwMode="auto">
          <a:xfrm>
            <a:off x="50800" y="1915863"/>
            <a:ext cx="9101138" cy="485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84739" y="916511"/>
            <a:ext cx="3170690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/>
              <a:t>Example:  RAP </a:t>
            </a:r>
            <a:r>
              <a:rPr lang="en-US" b="1" dirty="0"/>
              <a:t>cold-start tests </a:t>
            </a:r>
            <a:r>
              <a:rPr lang="en-US" b="1" dirty="0" smtClean="0"/>
              <a:t>without/with aerosol-aware </a:t>
            </a:r>
            <a:r>
              <a:rPr lang="en-US" b="1" dirty="0"/>
              <a:t>cloud microphysics</a:t>
            </a:r>
          </a:p>
        </p:txBody>
      </p:sp>
      <p:pic>
        <p:nvPicPr>
          <p:cNvPr id="6" name="Picture 10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-1588" y="731838"/>
            <a:ext cx="9144001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3399"/>
                </a:solidFill>
                <a:latin typeface="Arial Black" charset="0"/>
              </a:rPr>
              <a:t>NCEP RAP</a:t>
            </a:r>
            <a:r>
              <a:rPr lang="en-US" sz="3200" b="1" dirty="0" smtClean="0">
                <a:solidFill>
                  <a:srgbClr val="FF0000"/>
                </a:solidFill>
                <a:latin typeface="Arial Black" charset="0"/>
              </a:rPr>
              <a:t>v3</a:t>
            </a:r>
            <a:r>
              <a:rPr lang="en-US" sz="3200" b="1" dirty="0" smtClean="0">
                <a:solidFill>
                  <a:srgbClr val="003399"/>
                </a:solidFill>
                <a:latin typeface="Arial Black" charset="0"/>
              </a:rPr>
              <a:t>/</a:t>
            </a:r>
            <a:r>
              <a:rPr lang="en-US" sz="3200" b="1" dirty="0">
                <a:solidFill>
                  <a:srgbClr val="003399"/>
                </a:solidFill>
                <a:latin typeface="Arial Black" charset="0"/>
              </a:rPr>
              <a:t>HRRR</a:t>
            </a:r>
            <a:r>
              <a:rPr lang="en-US" sz="3200" b="1" dirty="0">
                <a:solidFill>
                  <a:srgbClr val="FF0000"/>
                </a:solidFill>
                <a:latin typeface="Arial Black" charset="0"/>
              </a:rPr>
              <a:t>v2</a:t>
            </a:r>
            <a:r>
              <a:rPr lang="en-US" sz="3200" b="1" dirty="0">
                <a:solidFill>
                  <a:srgbClr val="003399"/>
                </a:solidFill>
                <a:latin typeface="Arial Black" charset="0"/>
              </a:rPr>
              <a:t>-</a:t>
            </a:r>
            <a:r>
              <a:rPr lang="en-US" sz="3200" b="1" dirty="0">
                <a:solidFill>
                  <a:srgbClr val="FF0000"/>
                </a:solidFill>
                <a:latin typeface="Arial Black" charset="0"/>
              </a:rPr>
              <a:t>2015</a:t>
            </a:r>
            <a:r>
              <a:rPr lang="en-US" sz="3200" b="1" dirty="0">
                <a:solidFill>
                  <a:srgbClr val="003399"/>
                </a:solidFill>
                <a:latin typeface="Arial Black" charset="0"/>
              </a:rPr>
              <a:t> Changes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8502" y="849084"/>
            <a:ext cx="3452132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Use of forecast aerosol fields to have prognostic cloud-condensation nuclei (CCN).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51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2707</TotalTime>
  <Words>5055</Words>
  <Application>Microsoft Macintosh PowerPoint</Application>
  <PresentationFormat>On-screen Show (4:3)</PresentationFormat>
  <Paragraphs>1510</Paragraphs>
  <Slides>52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9_Office Theme</vt:lpstr>
      <vt:lpstr>NOAA ESRL GSD Earth Modeling Branch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Flow: HIWPP Hydrostatic Model Data Real-time research mode from Jan-Dec 2015</vt:lpstr>
      <vt:lpstr>Effect of Improved GFS Initial Conditions 500-hPa Height Anomaly Correlation FIM-30km (GFS phys)  GFS T574 IC vs. T1534 IC</vt:lpstr>
      <vt:lpstr>PowerPoint Presentation</vt:lpstr>
      <vt:lpstr>ESRL Global Model Development</vt:lpstr>
      <vt:lpstr>Evolution of hourly updated NOAA modeling</vt:lpstr>
    </vt:vector>
  </TitlesOfParts>
  <Company>University of Colorado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Curtis Alexander</dc:creator>
  <cp:lastModifiedBy>Stan Benjamin</cp:lastModifiedBy>
  <cp:revision>389</cp:revision>
  <dcterms:created xsi:type="dcterms:W3CDTF">2012-12-03T02:41:14Z</dcterms:created>
  <dcterms:modified xsi:type="dcterms:W3CDTF">2014-12-02T17:51:10Z</dcterms:modified>
</cp:coreProperties>
</file>