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92" r:id="rId2"/>
    <p:sldMasterId id="2147483720" r:id="rId3"/>
  </p:sldMasterIdLst>
  <p:notesMasterIdLst>
    <p:notesMasterId r:id="rId34"/>
  </p:notesMasterIdLst>
  <p:handoutMasterIdLst>
    <p:handoutMasterId r:id="rId35"/>
  </p:handoutMasterIdLst>
  <p:sldIdLst>
    <p:sldId id="766" r:id="rId4"/>
    <p:sldId id="786" r:id="rId5"/>
    <p:sldId id="784" r:id="rId6"/>
    <p:sldId id="785" r:id="rId7"/>
    <p:sldId id="809" r:id="rId8"/>
    <p:sldId id="788" r:id="rId9"/>
    <p:sldId id="813" r:id="rId10"/>
    <p:sldId id="814" r:id="rId11"/>
    <p:sldId id="789" r:id="rId12"/>
    <p:sldId id="812" r:id="rId13"/>
    <p:sldId id="770" r:id="rId14"/>
    <p:sldId id="771" r:id="rId15"/>
    <p:sldId id="772" r:id="rId16"/>
    <p:sldId id="773" r:id="rId17"/>
    <p:sldId id="774" r:id="rId18"/>
    <p:sldId id="816" r:id="rId19"/>
    <p:sldId id="815" r:id="rId20"/>
    <p:sldId id="775" r:id="rId21"/>
    <p:sldId id="787" r:id="rId22"/>
    <p:sldId id="820" r:id="rId23"/>
    <p:sldId id="790" r:id="rId24"/>
    <p:sldId id="821" r:id="rId25"/>
    <p:sldId id="822" r:id="rId26"/>
    <p:sldId id="828" r:id="rId27"/>
    <p:sldId id="829" r:id="rId28"/>
    <p:sldId id="830" r:id="rId29"/>
    <p:sldId id="826" r:id="rId30"/>
    <p:sldId id="825" r:id="rId31"/>
    <p:sldId id="831" r:id="rId32"/>
    <p:sldId id="827" r:id="rId33"/>
  </p:sldIdLst>
  <p:sldSz cx="9144000" cy="6858000" type="screen4x3"/>
  <p:notesSz cx="7010400" cy="9372600"/>
  <p:defaultTextStyle>
    <a:defPPr>
      <a:defRPr lang="en-US"/>
    </a:defPPr>
    <a:lvl1pPr algn="l" rtl="0" fontAlgn="base">
      <a:spcBef>
        <a:spcPct val="0"/>
      </a:spcBef>
      <a:spcAft>
        <a:spcPct val="0"/>
      </a:spcAft>
      <a:defRPr sz="2000" kern="1200">
        <a:solidFill>
          <a:schemeClr val="tx1"/>
        </a:solidFill>
        <a:latin typeface="Arial" pitchFamily="34" charset="0"/>
        <a:ea typeface="+mn-ea"/>
        <a:cs typeface="+mn-cs"/>
      </a:defRPr>
    </a:lvl1pPr>
    <a:lvl2pPr marL="457200" algn="l" rtl="0" fontAlgn="base">
      <a:spcBef>
        <a:spcPct val="0"/>
      </a:spcBef>
      <a:spcAft>
        <a:spcPct val="0"/>
      </a:spcAft>
      <a:defRPr sz="2000" kern="1200">
        <a:solidFill>
          <a:schemeClr val="tx1"/>
        </a:solidFill>
        <a:latin typeface="Arial" pitchFamily="34" charset="0"/>
        <a:ea typeface="+mn-ea"/>
        <a:cs typeface="+mn-cs"/>
      </a:defRPr>
    </a:lvl2pPr>
    <a:lvl3pPr marL="914400" algn="l" rtl="0" fontAlgn="base">
      <a:spcBef>
        <a:spcPct val="0"/>
      </a:spcBef>
      <a:spcAft>
        <a:spcPct val="0"/>
      </a:spcAft>
      <a:defRPr sz="2000" kern="1200">
        <a:solidFill>
          <a:schemeClr val="tx1"/>
        </a:solidFill>
        <a:latin typeface="Arial" pitchFamily="34" charset="0"/>
        <a:ea typeface="+mn-ea"/>
        <a:cs typeface="+mn-cs"/>
      </a:defRPr>
    </a:lvl3pPr>
    <a:lvl4pPr marL="1371600" algn="l" rtl="0" fontAlgn="base">
      <a:spcBef>
        <a:spcPct val="0"/>
      </a:spcBef>
      <a:spcAft>
        <a:spcPct val="0"/>
      </a:spcAft>
      <a:defRPr sz="2000" kern="1200">
        <a:solidFill>
          <a:schemeClr val="tx1"/>
        </a:solidFill>
        <a:latin typeface="Arial" pitchFamily="34" charset="0"/>
        <a:ea typeface="+mn-ea"/>
        <a:cs typeface="+mn-cs"/>
      </a:defRPr>
    </a:lvl4pPr>
    <a:lvl5pPr marL="1828800" algn="l" rtl="0" fontAlgn="base">
      <a:spcBef>
        <a:spcPct val="0"/>
      </a:spcBef>
      <a:spcAft>
        <a:spcPct val="0"/>
      </a:spcAft>
      <a:defRPr sz="2000" kern="1200">
        <a:solidFill>
          <a:schemeClr val="tx1"/>
        </a:solidFill>
        <a:latin typeface="Arial" pitchFamily="34" charset="0"/>
        <a:ea typeface="+mn-ea"/>
        <a:cs typeface="+mn-cs"/>
      </a:defRPr>
    </a:lvl5pPr>
    <a:lvl6pPr marL="2286000" algn="l" defTabSz="914400" rtl="0" eaLnBrk="1" latinLnBrk="0" hangingPunct="1">
      <a:defRPr sz="2000" kern="1200">
        <a:solidFill>
          <a:schemeClr val="tx1"/>
        </a:solidFill>
        <a:latin typeface="Arial" pitchFamily="34" charset="0"/>
        <a:ea typeface="+mn-ea"/>
        <a:cs typeface="+mn-cs"/>
      </a:defRPr>
    </a:lvl6pPr>
    <a:lvl7pPr marL="2743200" algn="l" defTabSz="914400" rtl="0" eaLnBrk="1" latinLnBrk="0" hangingPunct="1">
      <a:defRPr sz="2000" kern="1200">
        <a:solidFill>
          <a:schemeClr val="tx1"/>
        </a:solidFill>
        <a:latin typeface="Arial" pitchFamily="34" charset="0"/>
        <a:ea typeface="+mn-ea"/>
        <a:cs typeface="+mn-cs"/>
      </a:defRPr>
    </a:lvl7pPr>
    <a:lvl8pPr marL="3200400" algn="l" defTabSz="914400" rtl="0" eaLnBrk="1" latinLnBrk="0" hangingPunct="1">
      <a:defRPr sz="2000" kern="1200">
        <a:solidFill>
          <a:schemeClr val="tx1"/>
        </a:solidFill>
        <a:latin typeface="Arial" pitchFamily="34" charset="0"/>
        <a:ea typeface="+mn-ea"/>
        <a:cs typeface="+mn-cs"/>
      </a:defRPr>
    </a:lvl8pPr>
    <a:lvl9pPr marL="3657600" algn="l" defTabSz="914400" rtl="0" eaLnBrk="1" latinLnBrk="0" hangingPunct="1">
      <a:defRPr sz="20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80">
          <p15:clr>
            <a:srgbClr val="A4A3A4"/>
          </p15:clr>
        </p15:guide>
        <p15:guide id="2" pos="2892">
          <p15:clr>
            <a:srgbClr val="A4A3A4"/>
          </p15:clr>
        </p15:guide>
      </p15:sldGuideLst>
    </p:ext>
    <p:ext uri="{2D200454-40CA-4A62-9FC3-DE9A4176ACB9}">
      <p15:notesGuideLst xmlns:p15="http://schemas.microsoft.com/office/powerpoint/2012/main" xmlns="">
        <p15:guide id="1" orient="horz" pos="2952">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ad S. Ferrier" initials="BSF"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9900"/>
    <a:srgbClr val="FF0000"/>
    <a:srgbClr val="870000"/>
    <a:srgbClr val="00FF00"/>
    <a:srgbClr val="000000"/>
    <a:srgbClr val="685323"/>
    <a:srgbClr val="FF9933"/>
    <a:srgbClr val="FFFF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94" autoAdjust="0"/>
    <p:restoredTop sz="95677" autoAdjust="0"/>
  </p:normalViewPr>
  <p:slideViewPr>
    <p:cSldViewPr snapToGrid="0" showGuides="1">
      <p:cViewPr varScale="1">
        <p:scale>
          <a:sx n="135" d="100"/>
          <a:sy n="135" d="100"/>
        </p:scale>
        <p:origin x="-84" y="-180"/>
      </p:cViewPr>
      <p:guideLst>
        <p:guide orient="horz" pos="2180"/>
        <p:guide pos="2892"/>
      </p:guideLst>
    </p:cSldViewPr>
  </p:slideViewPr>
  <p:outlineViewPr>
    <p:cViewPr>
      <p:scale>
        <a:sx n="33" d="100"/>
        <a:sy n="33" d="100"/>
      </p:scale>
      <p:origin x="264" y="9544"/>
    </p:cViewPr>
  </p:outlineViewPr>
  <p:notesTextViewPr>
    <p:cViewPr>
      <p:scale>
        <a:sx n="100" d="100"/>
        <a:sy n="100" d="100"/>
      </p:scale>
      <p:origin x="0" y="0"/>
    </p:cViewPr>
  </p:notesTextViewPr>
  <p:sorterViewPr>
    <p:cViewPr>
      <p:scale>
        <a:sx n="33" d="100"/>
        <a:sy n="33" d="100"/>
      </p:scale>
      <p:origin x="0" y="0"/>
    </p:cViewPr>
  </p:sorterViewPr>
  <p:notesViewPr>
    <p:cSldViewPr snapToGrid="0" showGuides="1">
      <p:cViewPr varScale="1">
        <p:scale>
          <a:sx n="57" d="100"/>
          <a:sy n="57" d="100"/>
        </p:scale>
        <p:origin x="-2526" y="-96"/>
      </p:cViewPr>
      <p:guideLst>
        <p:guide orient="horz" pos="2952"/>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bwMode="auto">
          <a:xfrm>
            <a:off x="0" y="0"/>
            <a:ext cx="3038475"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16" tIns="46808" rIns="93616" bIns="46808" numCol="1" anchor="t" anchorCtr="0" compatLnSpc="1">
            <a:prstTxWarp prst="textNoShape">
              <a:avLst/>
            </a:prstTxWarp>
          </a:bodyPr>
          <a:lstStyle>
            <a:lvl1pPr defTabSz="936625">
              <a:defRPr sz="1200">
                <a:latin typeface="Arial" charset="0"/>
              </a:defRPr>
            </a:lvl1pPr>
          </a:lstStyle>
          <a:p>
            <a:pPr>
              <a:defRPr/>
            </a:pPr>
            <a:endParaRPr lang="en-US"/>
          </a:p>
        </p:txBody>
      </p:sp>
      <p:sp>
        <p:nvSpPr>
          <p:cNvPr id="115715" name="Rectangle 3"/>
          <p:cNvSpPr>
            <a:spLocks noGrp="1" noChangeArrowheads="1"/>
          </p:cNvSpPr>
          <p:nvPr>
            <p:ph type="dt" sz="quarter" idx="1"/>
          </p:nvPr>
        </p:nvSpPr>
        <p:spPr bwMode="auto">
          <a:xfrm>
            <a:off x="3970338" y="0"/>
            <a:ext cx="3038475"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16" tIns="46808" rIns="93616" bIns="46808" numCol="1" anchor="t" anchorCtr="0" compatLnSpc="1">
            <a:prstTxWarp prst="textNoShape">
              <a:avLst/>
            </a:prstTxWarp>
          </a:bodyPr>
          <a:lstStyle>
            <a:lvl1pPr algn="r" defTabSz="936625">
              <a:defRPr sz="1200">
                <a:latin typeface="Arial" charset="0"/>
              </a:defRPr>
            </a:lvl1pPr>
          </a:lstStyle>
          <a:p>
            <a:pPr>
              <a:defRPr/>
            </a:pPr>
            <a:endParaRPr lang="en-US"/>
          </a:p>
        </p:txBody>
      </p:sp>
      <p:sp>
        <p:nvSpPr>
          <p:cNvPr id="115716" name="Rectangle 4"/>
          <p:cNvSpPr>
            <a:spLocks noGrp="1" noChangeArrowheads="1"/>
          </p:cNvSpPr>
          <p:nvPr>
            <p:ph type="ftr" sz="quarter" idx="2"/>
          </p:nvPr>
        </p:nvSpPr>
        <p:spPr bwMode="auto">
          <a:xfrm>
            <a:off x="0" y="8902700"/>
            <a:ext cx="3038475"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16" tIns="46808" rIns="93616" bIns="46808" numCol="1" anchor="b" anchorCtr="0" compatLnSpc="1">
            <a:prstTxWarp prst="textNoShape">
              <a:avLst/>
            </a:prstTxWarp>
          </a:bodyPr>
          <a:lstStyle>
            <a:lvl1pPr defTabSz="936625">
              <a:defRPr sz="1200">
                <a:latin typeface="Arial" charset="0"/>
              </a:defRPr>
            </a:lvl1pPr>
          </a:lstStyle>
          <a:p>
            <a:pPr>
              <a:defRPr/>
            </a:pPr>
            <a:endParaRPr lang="en-US"/>
          </a:p>
        </p:txBody>
      </p:sp>
      <p:sp>
        <p:nvSpPr>
          <p:cNvPr id="115717" name="Rectangle 5"/>
          <p:cNvSpPr>
            <a:spLocks noGrp="1" noChangeArrowheads="1"/>
          </p:cNvSpPr>
          <p:nvPr>
            <p:ph type="sldNum" sz="quarter" idx="3"/>
          </p:nvPr>
        </p:nvSpPr>
        <p:spPr bwMode="auto">
          <a:xfrm>
            <a:off x="3970338" y="8902700"/>
            <a:ext cx="3038475"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16" tIns="46808" rIns="93616" bIns="46808" numCol="1" anchor="b" anchorCtr="0" compatLnSpc="1">
            <a:prstTxWarp prst="textNoShape">
              <a:avLst/>
            </a:prstTxWarp>
          </a:bodyPr>
          <a:lstStyle>
            <a:lvl1pPr algn="r" defTabSz="936625">
              <a:defRPr sz="1200">
                <a:latin typeface="Arial" charset="0"/>
              </a:defRPr>
            </a:lvl1pPr>
          </a:lstStyle>
          <a:p>
            <a:pPr>
              <a:defRPr/>
            </a:pPr>
            <a:fld id="{8AF0836A-E9B9-49EC-84EB-AD362032AB2B}" type="slidenum">
              <a:rPr lang="en-US"/>
              <a:pPr>
                <a:defRPr/>
              </a:pPr>
              <a:t>‹#›</a:t>
            </a:fld>
            <a:endParaRPr lang="en-US"/>
          </a:p>
        </p:txBody>
      </p:sp>
    </p:spTree>
    <p:extLst>
      <p:ext uri="{BB962C8B-B14F-4D97-AF65-F5344CB8AC3E}">
        <p14:creationId xmlns:p14="http://schemas.microsoft.com/office/powerpoint/2010/main" val="19023482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38475"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16" tIns="46808" rIns="93616" bIns="46808" numCol="1" anchor="t" anchorCtr="0" compatLnSpc="1">
            <a:prstTxWarp prst="textNoShape">
              <a:avLst/>
            </a:prstTxWarp>
          </a:bodyPr>
          <a:lstStyle>
            <a:lvl1pPr defTabSz="936625">
              <a:defRPr sz="1200">
                <a:latin typeface="Arial" charset="0"/>
              </a:defRPr>
            </a:lvl1pPr>
          </a:lstStyle>
          <a:p>
            <a:pPr>
              <a:defRPr/>
            </a:pPr>
            <a:endParaRPr lang="en-US"/>
          </a:p>
        </p:txBody>
      </p:sp>
      <p:sp>
        <p:nvSpPr>
          <p:cNvPr id="15363" name="Rectangle 3"/>
          <p:cNvSpPr>
            <a:spLocks noGrp="1" noChangeArrowheads="1"/>
          </p:cNvSpPr>
          <p:nvPr>
            <p:ph type="dt" idx="1"/>
          </p:nvPr>
        </p:nvSpPr>
        <p:spPr bwMode="auto">
          <a:xfrm>
            <a:off x="3970338" y="0"/>
            <a:ext cx="3038475"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16" tIns="46808" rIns="93616" bIns="46808" numCol="1" anchor="t" anchorCtr="0" compatLnSpc="1">
            <a:prstTxWarp prst="textNoShape">
              <a:avLst/>
            </a:prstTxWarp>
          </a:bodyPr>
          <a:lstStyle>
            <a:lvl1pPr algn="r" defTabSz="936625">
              <a:defRPr sz="1200">
                <a:latin typeface="Arial" charset="0"/>
              </a:defRPr>
            </a:lvl1pPr>
          </a:lstStyle>
          <a:p>
            <a:pPr>
              <a:defRPr/>
            </a:pPr>
            <a:endParaRPr lang="en-US"/>
          </a:p>
        </p:txBody>
      </p:sp>
      <p:sp>
        <p:nvSpPr>
          <p:cNvPr id="33796" name="Rectangle 4"/>
          <p:cNvSpPr>
            <a:spLocks noGrp="1" noRot="1" noChangeAspect="1" noChangeArrowheads="1" noTextEdit="1"/>
          </p:cNvSpPr>
          <p:nvPr>
            <p:ph type="sldImg" idx="2"/>
          </p:nvPr>
        </p:nvSpPr>
        <p:spPr bwMode="auto">
          <a:xfrm>
            <a:off x="1162050" y="703263"/>
            <a:ext cx="4686300" cy="35147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5" name="Rectangle 5"/>
          <p:cNvSpPr>
            <a:spLocks noGrp="1" noChangeArrowheads="1"/>
          </p:cNvSpPr>
          <p:nvPr>
            <p:ph type="body" sz="quarter" idx="3"/>
          </p:nvPr>
        </p:nvSpPr>
        <p:spPr bwMode="auto">
          <a:xfrm>
            <a:off x="701675" y="4451350"/>
            <a:ext cx="5607050" cy="421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16" tIns="46808" rIns="93616" bIns="46808"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5366" name="Rectangle 6"/>
          <p:cNvSpPr>
            <a:spLocks noGrp="1" noChangeArrowheads="1"/>
          </p:cNvSpPr>
          <p:nvPr>
            <p:ph type="ftr" sz="quarter" idx="4"/>
          </p:nvPr>
        </p:nvSpPr>
        <p:spPr bwMode="auto">
          <a:xfrm>
            <a:off x="0" y="8902700"/>
            <a:ext cx="3038475"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16" tIns="46808" rIns="93616" bIns="46808" numCol="1" anchor="b" anchorCtr="0" compatLnSpc="1">
            <a:prstTxWarp prst="textNoShape">
              <a:avLst/>
            </a:prstTxWarp>
          </a:bodyPr>
          <a:lstStyle>
            <a:lvl1pPr defTabSz="936625">
              <a:defRPr sz="1200">
                <a:latin typeface="Arial" charset="0"/>
              </a:defRPr>
            </a:lvl1pPr>
          </a:lstStyle>
          <a:p>
            <a:pPr>
              <a:defRPr/>
            </a:pPr>
            <a:endParaRPr lang="en-US"/>
          </a:p>
        </p:txBody>
      </p:sp>
      <p:sp>
        <p:nvSpPr>
          <p:cNvPr id="15367" name="Rectangle 7"/>
          <p:cNvSpPr>
            <a:spLocks noGrp="1" noChangeArrowheads="1"/>
          </p:cNvSpPr>
          <p:nvPr>
            <p:ph type="sldNum" sz="quarter" idx="5"/>
          </p:nvPr>
        </p:nvSpPr>
        <p:spPr bwMode="auto">
          <a:xfrm>
            <a:off x="3970338" y="8902700"/>
            <a:ext cx="3038475"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16" tIns="46808" rIns="93616" bIns="46808" numCol="1" anchor="b" anchorCtr="0" compatLnSpc="1">
            <a:prstTxWarp prst="textNoShape">
              <a:avLst/>
            </a:prstTxWarp>
          </a:bodyPr>
          <a:lstStyle>
            <a:lvl1pPr algn="r" defTabSz="936625">
              <a:defRPr sz="1200">
                <a:latin typeface="Arial" charset="0"/>
              </a:defRPr>
            </a:lvl1pPr>
          </a:lstStyle>
          <a:p>
            <a:pPr>
              <a:defRPr/>
            </a:pPr>
            <a:fld id="{DEF20AFB-9330-4BDB-9385-F41EBC7C112A}" type="slidenum">
              <a:rPr lang="en-US"/>
              <a:pPr>
                <a:defRPr/>
              </a:pPr>
              <a:t>‹#›</a:t>
            </a:fld>
            <a:endParaRPr lang="en-US"/>
          </a:p>
        </p:txBody>
      </p:sp>
    </p:spTree>
    <p:extLst>
      <p:ext uri="{BB962C8B-B14F-4D97-AF65-F5344CB8AC3E}">
        <p14:creationId xmlns:p14="http://schemas.microsoft.com/office/powerpoint/2010/main" val="5016033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79502C48-FD84-4538-8D84-9DC3C4DC1DC8}" type="slidenum">
              <a:rPr lang="en-US" altLang="en-US"/>
              <a:pPr/>
              <a:t>27</a:t>
            </a:fld>
            <a:endParaRPr lang="en-US" altLang="en-US"/>
          </a:p>
        </p:txBody>
      </p:sp>
      <p:sp>
        <p:nvSpPr>
          <p:cNvPr id="57345" name="Text Box 1"/>
          <p:cNvSpPr txBox="1">
            <a:spLocks noChangeArrowheads="1"/>
          </p:cNvSpPr>
          <p:nvPr/>
        </p:nvSpPr>
        <p:spPr bwMode="auto">
          <a:xfrm>
            <a:off x="1142484" y="686113"/>
            <a:ext cx="4573033"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584" tIns="44792" rIns="89584" bIns="44792" anchor="ctr"/>
          <a:lstStyle/>
          <a:p>
            <a:endParaRPr lang="en-US"/>
          </a:p>
        </p:txBody>
      </p:sp>
      <p:sp>
        <p:nvSpPr>
          <p:cNvPr id="57346" name="Rectangle 2"/>
          <p:cNvSpPr txBox="1">
            <a:spLocks noGrp="1" noChangeArrowheads="1"/>
          </p:cNvSpPr>
          <p:nvPr>
            <p:ph type="body"/>
          </p:nvPr>
        </p:nvSpPr>
        <p:spPr bwMode="auto">
          <a:xfrm>
            <a:off x="685181" y="4342777"/>
            <a:ext cx="5486090" cy="41151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30" tIns="45715" rIns="91430" bIns="45715" anchor="ctr"/>
          <a:lstStyle/>
          <a:p>
            <a:endParaRPr lang="en-CA" altLang="en-US"/>
          </a:p>
        </p:txBody>
      </p:sp>
    </p:spTree>
    <p:extLst>
      <p:ext uri="{BB962C8B-B14F-4D97-AF65-F5344CB8AC3E}">
        <p14:creationId xmlns:p14="http://schemas.microsoft.com/office/powerpoint/2010/main" val="1277516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911550-C119-4240-B680-DF0D62DBDFEE}" type="slidenum">
              <a:rPr lang="en-US"/>
              <a:pPr>
                <a:defRPr/>
              </a:pPr>
              <a:t>‹#›</a:t>
            </a:fld>
            <a:endParaRPr lang="en-US"/>
          </a:p>
        </p:txBody>
      </p:sp>
    </p:spTree>
    <p:extLst>
      <p:ext uri="{BB962C8B-B14F-4D97-AF65-F5344CB8AC3E}">
        <p14:creationId xmlns:p14="http://schemas.microsoft.com/office/powerpoint/2010/main" val="357318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A67FF19-F8CB-430C-893B-530B4635EC9E}" type="slidenum">
              <a:rPr lang="en-US"/>
              <a:pPr>
                <a:defRPr/>
              </a:pPr>
              <a:t>‹#›</a:t>
            </a:fld>
            <a:endParaRPr lang="en-US"/>
          </a:p>
        </p:txBody>
      </p:sp>
    </p:spTree>
    <p:extLst>
      <p:ext uri="{BB962C8B-B14F-4D97-AF65-F5344CB8AC3E}">
        <p14:creationId xmlns:p14="http://schemas.microsoft.com/office/powerpoint/2010/main" val="1472303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265FF4-55BB-4AAE-B1B0-81333909FF60}" type="slidenum">
              <a:rPr lang="en-US"/>
              <a:pPr>
                <a:defRPr/>
              </a:pPr>
              <a:t>‹#›</a:t>
            </a:fld>
            <a:endParaRPr lang="en-US"/>
          </a:p>
        </p:txBody>
      </p:sp>
    </p:spTree>
    <p:extLst>
      <p:ext uri="{BB962C8B-B14F-4D97-AF65-F5344CB8AC3E}">
        <p14:creationId xmlns:p14="http://schemas.microsoft.com/office/powerpoint/2010/main" val="4285358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BBAD89-E778-4FB1-8C66-19C4E6A71C36}" type="datetimeFigureOut">
              <a:rPr lang="en-US" smtClean="0"/>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01226C-A4FB-4655-AFC3-8174C7B61750}" type="slidenum">
              <a:rPr lang="en-US" smtClean="0"/>
              <a:t>‹#›</a:t>
            </a:fld>
            <a:endParaRPr lang="en-US"/>
          </a:p>
        </p:txBody>
      </p:sp>
    </p:spTree>
    <p:extLst>
      <p:ext uri="{BB962C8B-B14F-4D97-AF65-F5344CB8AC3E}">
        <p14:creationId xmlns:p14="http://schemas.microsoft.com/office/powerpoint/2010/main" val="14886810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BBAD89-E778-4FB1-8C66-19C4E6A71C36}" type="datetimeFigureOut">
              <a:rPr lang="en-US" smtClean="0"/>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01226C-A4FB-4655-AFC3-8174C7B61750}" type="slidenum">
              <a:rPr lang="en-US" smtClean="0"/>
              <a:t>‹#›</a:t>
            </a:fld>
            <a:endParaRPr lang="en-US"/>
          </a:p>
        </p:txBody>
      </p:sp>
    </p:spTree>
    <p:extLst>
      <p:ext uri="{BB962C8B-B14F-4D97-AF65-F5344CB8AC3E}">
        <p14:creationId xmlns:p14="http://schemas.microsoft.com/office/powerpoint/2010/main" val="870721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BBAD89-E778-4FB1-8C66-19C4E6A71C36}" type="datetimeFigureOut">
              <a:rPr lang="en-US" smtClean="0"/>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01226C-A4FB-4655-AFC3-8174C7B61750}" type="slidenum">
              <a:rPr lang="en-US" smtClean="0"/>
              <a:t>‹#›</a:t>
            </a:fld>
            <a:endParaRPr lang="en-US"/>
          </a:p>
        </p:txBody>
      </p:sp>
    </p:spTree>
    <p:extLst>
      <p:ext uri="{BB962C8B-B14F-4D97-AF65-F5344CB8AC3E}">
        <p14:creationId xmlns:p14="http://schemas.microsoft.com/office/powerpoint/2010/main" val="2302349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BBAD89-E778-4FB1-8C66-19C4E6A71C36}" type="datetimeFigureOut">
              <a:rPr lang="en-US" smtClean="0"/>
              <a:t>12/2/2014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01226C-A4FB-4655-AFC3-8174C7B61750}" type="slidenum">
              <a:rPr lang="en-US" smtClean="0"/>
              <a:t>‹#›</a:t>
            </a:fld>
            <a:endParaRPr lang="en-US"/>
          </a:p>
        </p:txBody>
      </p:sp>
    </p:spTree>
    <p:extLst>
      <p:ext uri="{BB962C8B-B14F-4D97-AF65-F5344CB8AC3E}">
        <p14:creationId xmlns:p14="http://schemas.microsoft.com/office/powerpoint/2010/main" val="20495909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BBAD89-E778-4FB1-8C66-19C4E6A71C36}" type="datetimeFigureOut">
              <a:rPr lang="en-US" smtClean="0"/>
              <a:t>12/2/2014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01226C-A4FB-4655-AFC3-8174C7B61750}" type="slidenum">
              <a:rPr lang="en-US" smtClean="0"/>
              <a:t>‹#›</a:t>
            </a:fld>
            <a:endParaRPr lang="en-US"/>
          </a:p>
        </p:txBody>
      </p:sp>
    </p:spTree>
    <p:extLst>
      <p:ext uri="{BB962C8B-B14F-4D97-AF65-F5344CB8AC3E}">
        <p14:creationId xmlns:p14="http://schemas.microsoft.com/office/powerpoint/2010/main" val="860214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BBAD89-E778-4FB1-8C66-19C4E6A71C36}" type="datetimeFigureOut">
              <a:rPr lang="en-US" smtClean="0"/>
              <a:t>12/2/2014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01226C-A4FB-4655-AFC3-8174C7B61750}" type="slidenum">
              <a:rPr lang="en-US" smtClean="0"/>
              <a:t>‹#›</a:t>
            </a:fld>
            <a:endParaRPr lang="en-US"/>
          </a:p>
        </p:txBody>
      </p:sp>
    </p:spTree>
    <p:extLst>
      <p:ext uri="{BB962C8B-B14F-4D97-AF65-F5344CB8AC3E}">
        <p14:creationId xmlns:p14="http://schemas.microsoft.com/office/powerpoint/2010/main" val="18362755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BBAD89-E778-4FB1-8C66-19C4E6A71C36}" type="datetimeFigureOut">
              <a:rPr lang="en-US" smtClean="0"/>
              <a:t>12/2/2014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01226C-A4FB-4655-AFC3-8174C7B61750}" type="slidenum">
              <a:rPr lang="en-US" smtClean="0"/>
              <a:t>‹#›</a:t>
            </a:fld>
            <a:endParaRPr lang="en-US"/>
          </a:p>
        </p:txBody>
      </p:sp>
    </p:spTree>
    <p:extLst>
      <p:ext uri="{BB962C8B-B14F-4D97-AF65-F5344CB8AC3E}">
        <p14:creationId xmlns:p14="http://schemas.microsoft.com/office/powerpoint/2010/main" val="17335581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BBAD89-E778-4FB1-8C66-19C4E6A71C36}" type="datetimeFigureOut">
              <a:rPr lang="en-US" smtClean="0"/>
              <a:t>12/2/2014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01226C-A4FB-4655-AFC3-8174C7B61750}" type="slidenum">
              <a:rPr lang="en-US" smtClean="0"/>
              <a:t>‹#›</a:t>
            </a:fld>
            <a:endParaRPr lang="en-US"/>
          </a:p>
        </p:txBody>
      </p:sp>
    </p:spTree>
    <p:extLst>
      <p:ext uri="{BB962C8B-B14F-4D97-AF65-F5344CB8AC3E}">
        <p14:creationId xmlns:p14="http://schemas.microsoft.com/office/powerpoint/2010/main" val="4176166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46E004-F12B-4F5D-8BC2-F72E133A53DC}" type="slidenum">
              <a:rPr lang="en-US"/>
              <a:pPr>
                <a:defRPr/>
              </a:pPr>
              <a:t>‹#›</a:t>
            </a:fld>
            <a:endParaRPr lang="en-US"/>
          </a:p>
        </p:txBody>
      </p:sp>
    </p:spTree>
    <p:extLst>
      <p:ext uri="{BB962C8B-B14F-4D97-AF65-F5344CB8AC3E}">
        <p14:creationId xmlns:p14="http://schemas.microsoft.com/office/powerpoint/2010/main" val="5835643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BBAD89-E778-4FB1-8C66-19C4E6A71C36}" type="datetimeFigureOut">
              <a:rPr lang="en-US" smtClean="0"/>
              <a:t>12/2/2014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01226C-A4FB-4655-AFC3-8174C7B61750}" type="slidenum">
              <a:rPr lang="en-US" smtClean="0"/>
              <a:t>‹#›</a:t>
            </a:fld>
            <a:endParaRPr lang="en-US"/>
          </a:p>
        </p:txBody>
      </p:sp>
    </p:spTree>
    <p:extLst>
      <p:ext uri="{BB962C8B-B14F-4D97-AF65-F5344CB8AC3E}">
        <p14:creationId xmlns:p14="http://schemas.microsoft.com/office/powerpoint/2010/main" val="6403527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BBAD89-E778-4FB1-8C66-19C4E6A71C36}" type="datetimeFigureOut">
              <a:rPr lang="en-US" smtClean="0"/>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01226C-A4FB-4655-AFC3-8174C7B61750}" type="slidenum">
              <a:rPr lang="en-US" smtClean="0"/>
              <a:t>‹#›</a:t>
            </a:fld>
            <a:endParaRPr lang="en-US"/>
          </a:p>
        </p:txBody>
      </p:sp>
    </p:spTree>
    <p:extLst>
      <p:ext uri="{BB962C8B-B14F-4D97-AF65-F5344CB8AC3E}">
        <p14:creationId xmlns:p14="http://schemas.microsoft.com/office/powerpoint/2010/main" val="23119194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BBAD89-E778-4FB1-8C66-19C4E6A71C36}" type="datetimeFigureOut">
              <a:rPr lang="en-US" smtClean="0"/>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01226C-A4FB-4655-AFC3-8174C7B61750}" type="slidenum">
              <a:rPr lang="en-US" smtClean="0"/>
              <a:t>‹#›</a:t>
            </a:fld>
            <a:endParaRPr lang="en-US"/>
          </a:p>
        </p:txBody>
      </p:sp>
    </p:spTree>
    <p:extLst>
      <p:ext uri="{BB962C8B-B14F-4D97-AF65-F5344CB8AC3E}">
        <p14:creationId xmlns:p14="http://schemas.microsoft.com/office/powerpoint/2010/main" val="30252855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20875"/>
            <a:ext cx="7772400" cy="1889126"/>
          </a:xfrm>
        </p:spPr>
        <p:txBody>
          <a:bodyPr/>
          <a:lstStyle>
            <a:lvl1pPr algn="ctr">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5311856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ftr" sz="quarter" idx="10"/>
          </p:nvPr>
        </p:nvSpPr>
        <p:spPr/>
        <p:txBody>
          <a:bodyPr/>
          <a:lstStyle>
            <a:lvl1pPr>
              <a:defRPr/>
            </a:lvl1pPr>
          </a:lstStyle>
          <a:p>
            <a:pPr>
              <a:defRPr/>
            </a:pPr>
            <a:r>
              <a:rPr lang="en-US" dirty="0">
                <a:solidFill>
                  <a:prstClr val="black"/>
                </a:solidFill>
              </a:rPr>
              <a:t>Presentation Title</a:t>
            </a:r>
          </a:p>
        </p:txBody>
      </p:sp>
      <p:sp>
        <p:nvSpPr>
          <p:cNvPr id="5" name="Rectangle 6"/>
          <p:cNvSpPr>
            <a:spLocks noGrp="1" noChangeArrowheads="1"/>
          </p:cNvSpPr>
          <p:nvPr>
            <p:ph type="sldNum" sz="quarter" idx="11"/>
          </p:nvPr>
        </p:nvSpPr>
        <p:spPr/>
        <p:txBody>
          <a:bodyPr/>
          <a:lstStyle>
            <a:lvl1pPr>
              <a:defRPr sz="1200"/>
            </a:lvl1pPr>
          </a:lstStyle>
          <a:p>
            <a:pPr>
              <a:defRPr/>
            </a:pPr>
            <a:fld id="{2699D7C8-54DC-43F3-BE07-4120323D375A}" type="slidenum">
              <a:rPr>
                <a:solidFill>
                  <a:prstClr val="black"/>
                </a:solidFill>
              </a:rPr>
              <a:pPr>
                <a:defRPr/>
              </a:pPr>
              <a:t>‹#›</a:t>
            </a:fld>
            <a:endParaRPr dirty="0">
              <a:solidFill>
                <a:prstClr val="black"/>
              </a:solidFill>
            </a:endParaRPr>
          </a:p>
        </p:txBody>
      </p:sp>
    </p:spTree>
    <p:extLst>
      <p:ext uri="{BB962C8B-B14F-4D97-AF65-F5344CB8AC3E}">
        <p14:creationId xmlns:p14="http://schemas.microsoft.com/office/powerpoint/2010/main" val="5270665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764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764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solidFill>
                  <a:prstClr val="black"/>
                </a:solidFill>
              </a:rPr>
              <a:t>Presentation Title</a:t>
            </a:r>
          </a:p>
        </p:txBody>
      </p:sp>
      <p:sp>
        <p:nvSpPr>
          <p:cNvPr id="6" name="Rectangle 6"/>
          <p:cNvSpPr>
            <a:spLocks noGrp="1" noChangeArrowheads="1"/>
          </p:cNvSpPr>
          <p:nvPr>
            <p:ph type="sldNum" sz="quarter" idx="11"/>
          </p:nvPr>
        </p:nvSpPr>
        <p:spPr>
          <a:ln/>
        </p:spPr>
        <p:txBody>
          <a:bodyPr/>
          <a:lstStyle>
            <a:lvl1pPr>
              <a:defRPr/>
            </a:lvl1pPr>
          </a:lstStyle>
          <a:p>
            <a:pPr>
              <a:defRPr/>
            </a:pPr>
            <a:fld id="{DE9C8330-0DD8-4BDF-BFBC-36F9FDB072E7}" type="slidenum">
              <a:rPr>
                <a:solidFill>
                  <a:prstClr val="black"/>
                </a:solidFill>
              </a:rPr>
              <a:pPr>
                <a:defRPr/>
              </a:pPr>
              <a:t>‹#›</a:t>
            </a:fld>
            <a:endParaRPr dirty="0">
              <a:solidFill>
                <a:prstClr val="black"/>
              </a:solidFill>
            </a:endParaRPr>
          </a:p>
        </p:txBody>
      </p:sp>
    </p:spTree>
    <p:extLst>
      <p:ext uri="{BB962C8B-B14F-4D97-AF65-F5344CB8AC3E}">
        <p14:creationId xmlns:p14="http://schemas.microsoft.com/office/powerpoint/2010/main" val="31772606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764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3161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6764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1616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dirty="0">
                <a:solidFill>
                  <a:prstClr val="black"/>
                </a:solidFill>
              </a:rPr>
              <a:t>Presentation Title</a:t>
            </a:r>
          </a:p>
        </p:txBody>
      </p:sp>
      <p:sp>
        <p:nvSpPr>
          <p:cNvPr id="8" name="Rectangle 6"/>
          <p:cNvSpPr>
            <a:spLocks noGrp="1" noChangeArrowheads="1"/>
          </p:cNvSpPr>
          <p:nvPr>
            <p:ph type="sldNum" sz="quarter" idx="11"/>
          </p:nvPr>
        </p:nvSpPr>
        <p:spPr>
          <a:ln/>
        </p:spPr>
        <p:txBody>
          <a:bodyPr/>
          <a:lstStyle>
            <a:lvl1pPr>
              <a:defRPr/>
            </a:lvl1pPr>
          </a:lstStyle>
          <a:p>
            <a:pPr>
              <a:defRPr/>
            </a:pPr>
            <a:fld id="{2F3FB476-336C-4F3B-91F9-8064CF9A0F60}" type="slidenum">
              <a:rPr>
                <a:solidFill>
                  <a:prstClr val="black"/>
                </a:solidFill>
              </a:rPr>
              <a:pPr>
                <a:defRPr/>
              </a:pPr>
              <a:t>‹#›</a:t>
            </a:fld>
            <a:endParaRPr dirty="0">
              <a:solidFill>
                <a:prstClr val="black"/>
              </a:solidFill>
            </a:endParaRPr>
          </a:p>
        </p:txBody>
      </p:sp>
    </p:spTree>
    <p:extLst>
      <p:ext uri="{BB962C8B-B14F-4D97-AF65-F5344CB8AC3E}">
        <p14:creationId xmlns:p14="http://schemas.microsoft.com/office/powerpoint/2010/main" val="33981465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dirty="0">
                <a:solidFill>
                  <a:prstClr val="black"/>
                </a:solidFill>
              </a:rPr>
              <a:t>Presentation Title</a:t>
            </a:r>
          </a:p>
        </p:txBody>
      </p:sp>
      <p:sp>
        <p:nvSpPr>
          <p:cNvPr id="4" name="Rectangle 6"/>
          <p:cNvSpPr>
            <a:spLocks noGrp="1" noChangeArrowheads="1"/>
          </p:cNvSpPr>
          <p:nvPr>
            <p:ph type="sldNum" sz="quarter" idx="11"/>
          </p:nvPr>
        </p:nvSpPr>
        <p:spPr>
          <a:ln/>
        </p:spPr>
        <p:txBody>
          <a:bodyPr/>
          <a:lstStyle>
            <a:lvl1pPr>
              <a:defRPr/>
            </a:lvl1pPr>
          </a:lstStyle>
          <a:p>
            <a:pPr>
              <a:defRPr/>
            </a:pPr>
            <a:fld id="{4C2BF5B9-6ACA-4E77-8314-BCCF896A27C0}" type="slidenum">
              <a:rPr>
                <a:solidFill>
                  <a:prstClr val="black"/>
                </a:solidFill>
              </a:rPr>
              <a:pPr>
                <a:defRPr/>
              </a:pPr>
              <a:t>‹#›</a:t>
            </a:fld>
            <a:endParaRPr dirty="0">
              <a:solidFill>
                <a:prstClr val="black"/>
              </a:solidFill>
            </a:endParaRPr>
          </a:p>
        </p:txBody>
      </p:sp>
    </p:spTree>
    <p:extLst>
      <p:ext uri="{BB962C8B-B14F-4D97-AF65-F5344CB8AC3E}">
        <p14:creationId xmlns:p14="http://schemas.microsoft.com/office/powerpoint/2010/main" val="19298827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dirty="0">
                <a:solidFill>
                  <a:prstClr val="black"/>
                </a:solidFill>
              </a:rPr>
              <a:t>Presentation Title</a:t>
            </a:r>
          </a:p>
        </p:txBody>
      </p:sp>
      <p:sp>
        <p:nvSpPr>
          <p:cNvPr id="3" name="Rectangle 6"/>
          <p:cNvSpPr>
            <a:spLocks noGrp="1" noChangeArrowheads="1"/>
          </p:cNvSpPr>
          <p:nvPr>
            <p:ph type="sldNum" sz="quarter" idx="11"/>
          </p:nvPr>
        </p:nvSpPr>
        <p:spPr>
          <a:ln/>
        </p:spPr>
        <p:txBody>
          <a:bodyPr/>
          <a:lstStyle>
            <a:lvl1pPr>
              <a:defRPr/>
            </a:lvl1pPr>
          </a:lstStyle>
          <a:p>
            <a:pPr>
              <a:defRPr/>
            </a:pPr>
            <a:fld id="{5D9D1879-7129-488F-B273-827BF1608684}" type="slidenum">
              <a:rPr>
                <a:solidFill>
                  <a:prstClr val="black"/>
                </a:solidFill>
              </a:rPr>
              <a:pPr>
                <a:defRPr/>
              </a:pPr>
              <a:t>‹#›</a:t>
            </a:fld>
            <a:endParaRPr dirty="0">
              <a:solidFill>
                <a:prstClr val="black"/>
              </a:solidFill>
            </a:endParaRPr>
          </a:p>
        </p:txBody>
      </p:sp>
    </p:spTree>
    <p:extLst>
      <p:ext uri="{BB962C8B-B14F-4D97-AF65-F5344CB8AC3E}">
        <p14:creationId xmlns:p14="http://schemas.microsoft.com/office/powerpoint/2010/main" val="341035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Content and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600200"/>
            <a:ext cx="4305300" cy="4953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686300" y="1600200"/>
            <a:ext cx="4305300" cy="4953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solidFill>
                  <a:prstClr val="black"/>
                </a:solidFill>
              </a:rPr>
              <a:t>Presentation Title</a:t>
            </a:r>
          </a:p>
        </p:txBody>
      </p:sp>
      <p:sp>
        <p:nvSpPr>
          <p:cNvPr id="6" name="Rectangle 6"/>
          <p:cNvSpPr>
            <a:spLocks noGrp="1" noChangeArrowheads="1"/>
          </p:cNvSpPr>
          <p:nvPr>
            <p:ph type="sldNum" sz="quarter" idx="11"/>
          </p:nvPr>
        </p:nvSpPr>
        <p:spPr>
          <a:ln/>
        </p:spPr>
        <p:txBody>
          <a:bodyPr/>
          <a:lstStyle>
            <a:lvl1pPr>
              <a:defRPr/>
            </a:lvl1pPr>
          </a:lstStyle>
          <a:p>
            <a:pPr>
              <a:defRPr/>
            </a:pPr>
            <a:fld id="{01ABAE3A-FE5D-4D6C-98C3-50A5FDAF66D8}" type="slidenum">
              <a:rPr>
                <a:solidFill>
                  <a:prstClr val="black"/>
                </a:solidFill>
              </a:rPr>
              <a:pPr>
                <a:defRPr/>
              </a:pPr>
              <a:t>‹#›</a:t>
            </a:fld>
            <a:endParaRPr dirty="0">
              <a:solidFill>
                <a:prstClr val="black"/>
              </a:solidFill>
            </a:endParaRPr>
          </a:p>
        </p:txBody>
      </p:sp>
    </p:spTree>
    <p:extLst>
      <p:ext uri="{BB962C8B-B14F-4D97-AF65-F5344CB8AC3E}">
        <p14:creationId xmlns:p14="http://schemas.microsoft.com/office/powerpoint/2010/main" val="366791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D6B983-2998-4C12-B88E-6056B3F5F6B5}" type="slidenum">
              <a:rPr lang="en-US"/>
              <a:pPr>
                <a:defRPr/>
              </a:pPr>
              <a:t>‹#›</a:t>
            </a:fld>
            <a:endParaRPr lang="en-US"/>
          </a:p>
        </p:txBody>
      </p:sp>
    </p:spTree>
    <p:extLst>
      <p:ext uri="{BB962C8B-B14F-4D97-AF65-F5344CB8AC3E}">
        <p14:creationId xmlns:p14="http://schemas.microsoft.com/office/powerpoint/2010/main" val="26141732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er with 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3"/>
          </p:nvPr>
        </p:nvSpPr>
        <p:spPr>
          <a:xfrm>
            <a:off x="762000" y="1600200"/>
            <a:ext cx="7696200" cy="1066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4"/>
          </p:nvPr>
        </p:nvSpPr>
        <p:spPr>
          <a:xfrm>
            <a:off x="762000" y="2819400"/>
            <a:ext cx="3810000" cy="2895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8"/>
          <p:cNvSpPr>
            <a:spLocks noGrp="1"/>
          </p:cNvSpPr>
          <p:nvPr>
            <p:ph type="body" sz="quarter" idx="15"/>
          </p:nvPr>
        </p:nvSpPr>
        <p:spPr>
          <a:xfrm>
            <a:off x="4724400" y="2819400"/>
            <a:ext cx="3733800" cy="2895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1"/>
          <p:cNvSpPr>
            <a:spLocks noGrp="1"/>
          </p:cNvSpPr>
          <p:nvPr>
            <p:ph type="body" sz="quarter" idx="16"/>
          </p:nvPr>
        </p:nvSpPr>
        <p:spPr>
          <a:xfrm>
            <a:off x="762000" y="5715000"/>
            <a:ext cx="7696200" cy="533400"/>
          </a:xfrm>
        </p:spPr>
        <p:txBody>
          <a:bodyPr/>
          <a:lstStyle>
            <a:lvl1pPr>
              <a:defRPr sz="2400"/>
            </a:lvl1pPr>
            <a:lvl2pPr>
              <a:defRPr sz="20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5"/>
          <p:cNvSpPr>
            <a:spLocks noGrp="1" noChangeArrowheads="1"/>
          </p:cNvSpPr>
          <p:nvPr>
            <p:ph type="ftr" sz="quarter" idx="17"/>
          </p:nvPr>
        </p:nvSpPr>
        <p:spPr>
          <a:ln/>
        </p:spPr>
        <p:txBody>
          <a:bodyPr/>
          <a:lstStyle>
            <a:lvl1pPr>
              <a:defRPr/>
            </a:lvl1pPr>
          </a:lstStyle>
          <a:p>
            <a:pPr>
              <a:defRPr/>
            </a:pPr>
            <a:r>
              <a:rPr lang="en-US" dirty="0">
                <a:solidFill>
                  <a:prstClr val="black"/>
                </a:solidFill>
              </a:rPr>
              <a:t>Presentation Title</a:t>
            </a:r>
          </a:p>
        </p:txBody>
      </p:sp>
      <p:sp>
        <p:nvSpPr>
          <p:cNvPr id="11" name="Rectangle 6"/>
          <p:cNvSpPr>
            <a:spLocks noGrp="1" noChangeArrowheads="1"/>
          </p:cNvSpPr>
          <p:nvPr>
            <p:ph type="sldNum" sz="quarter" idx="18"/>
          </p:nvPr>
        </p:nvSpPr>
        <p:spPr>
          <a:ln/>
        </p:spPr>
        <p:txBody>
          <a:bodyPr/>
          <a:lstStyle>
            <a:lvl1pPr>
              <a:defRPr/>
            </a:lvl1pPr>
          </a:lstStyle>
          <a:p>
            <a:pPr>
              <a:defRPr/>
            </a:pPr>
            <a:fld id="{210F55EC-CBF8-4124-B935-4B39EDA0A700}" type="slidenum">
              <a:rPr>
                <a:solidFill>
                  <a:prstClr val="black"/>
                </a:solidFill>
              </a:rPr>
              <a:pPr>
                <a:defRPr/>
              </a:pPr>
              <a:t>‹#›</a:t>
            </a:fld>
            <a:endParaRPr dirty="0">
              <a:solidFill>
                <a:prstClr val="black"/>
              </a:solidFill>
            </a:endParaRPr>
          </a:p>
        </p:txBody>
      </p:sp>
    </p:spTree>
    <p:extLst>
      <p:ext uri="{BB962C8B-B14F-4D97-AF65-F5344CB8AC3E}">
        <p14:creationId xmlns:p14="http://schemas.microsoft.com/office/powerpoint/2010/main" val="3835124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3BB9B29-C2E4-42E2-A75B-02BDC2311E01}" type="slidenum">
              <a:rPr lang="en-US"/>
              <a:pPr>
                <a:defRPr/>
              </a:pPr>
              <a:t>‹#›</a:t>
            </a:fld>
            <a:endParaRPr lang="en-US"/>
          </a:p>
        </p:txBody>
      </p:sp>
    </p:spTree>
    <p:extLst>
      <p:ext uri="{BB962C8B-B14F-4D97-AF65-F5344CB8AC3E}">
        <p14:creationId xmlns:p14="http://schemas.microsoft.com/office/powerpoint/2010/main" val="1393365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B65A99C-E1E4-4ACE-96C5-509DD3570B4B}" type="slidenum">
              <a:rPr lang="en-US"/>
              <a:pPr>
                <a:defRPr/>
              </a:pPr>
              <a:t>‹#›</a:t>
            </a:fld>
            <a:endParaRPr lang="en-US"/>
          </a:p>
        </p:txBody>
      </p:sp>
    </p:spTree>
    <p:extLst>
      <p:ext uri="{BB962C8B-B14F-4D97-AF65-F5344CB8AC3E}">
        <p14:creationId xmlns:p14="http://schemas.microsoft.com/office/powerpoint/2010/main" val="7377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579627E-AC51-4296-B2A7-528D62E7A393}" type="slidenum">
              <a:rPr lang="en-US"/>
              <a:pPr>
                <a:defRPr/>
              </a:pPr>
              <a:t>‹#›</a:t>
            </a:fld>
            <a:endParaRPr lang="en-US"/>
          </a:p>
        </p:txBody>
      </p:sp>
    </p:spTree>
    <p:extLst>
      <p:ext uri="{BB962C8B-B14F-4D97-AF65-F5344CB8AC3E}">
        <p14:creationId xmlns:p14="http://schemas.microsoft.com/office/powerpoint/2010/main" val="492409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7010400" y="6619875"/>
            <a:ext cx="2133600" cy="476250"/>
          </a:xfrm>
          <a:ln/>
        </p:spPr>
        <p:txBody>
          <a:bodyPr/>
          <a:lstStyle>
            <a:lvl1pPr>
              <a:defRPr/>
            </a:lvl1pPr>
          </a:lstStyle>
          <a:p>
            <a:pPr>
              <a:defRPr/>
            </a:pPr>
            <a:fld id="{13AB6534-26F5-4872-BA71-F074BBA955DA}" type="slidenum">
              <a:rPr lang="en-US"/>
              <a:pPr>
                <a:defRPr/>
              </a:pPr>
              <a:t>‹#›</a:t>
            </a:fld>
            <a:endParaRPr lang="en-US"/>
          </a:p>
        </p:txBody>
      </p:sp>
    </p:spTree>
    <p:extLst>
      <p:ext uri="{BB962C8B-B14F-4D97-AF65-F5344CB8AC3E}">
        <p14:creationId xmlns:p14="http://schemas.microsoft.com/office/powerpoint/2010/main" val="1229296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C44BDF2-EBF5-4C31-BC65-DEB2DC0D1EC4}" type="slidenum">
              <a:rPr lang="en-US"/>
              <a:pPr>
                <a:defRPr/>
              </a:pPr>
              <a:t>‹#›</a:t>
            </a:fld>
            <a:endParaRPr lang="en-US"/>
          </a:p>
        </p:txBody>
      </p:sp>
    </p:spTree>
    <p:extLst>
      <p:ext uri="{BB962C8B-B14F-4D97-AF65-F5344CB8AC3E}">
        <p14:creationId xmlns:p14="http://schemas.microsoft.com/office/powerpoint/2010/main" val="2964775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202DD0F-5457-4436-A783-2D0039BA192C}" type="slidenum">
              <a:rPr lang="en-US"/>
              <a:pPr>
                <a:defRPr/>
              </a:pPr>
              <a:t>‹#›</a:t>
            </a:fld>
            <a:endParaRPr lang="en-US"/>
          </a:p>
        </p:txBody>
      </p:sp>
    </p:spTree>
    <p:extLst>
      <p:ext uri="{BB962C8B-B14F-4D97-AF65-F5344CB8AC3E}">
        <p14:creationId xmlns:p14="http://schemas.microsoft.com/office/powerpoint/2010/main" val="1080202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4.png"/><Relationship Id="rId5" Type="http://schemas.openxmlformats.org/officeDocument/2006/relationships/slideLayout" Target="../slideLayouts/slideLayout27.xml"/><Relationship Id="rId10" Type="http://schemas.openxmlformats.org/officeDocument/2006/relationships/image" Target="../media/image3.png"/><Relationship Id="rId4" Type="http://schemas.openxmlformats.org/officeDocument/2006/relationships/slideLayout" Target="../slideLayouts/slideLayout26.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3863" y="23018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7010400" y="66198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2717C991-FC75-4FB7-932D-00F27033F6B8}" type="slidenum">
              <a:rPr lang="en-US"/>
              <a:pPr>
                <a:defRPr/>
              </a:pPr>
              <a:t>‹#›</a:t>
            </a:fld>
            <a:endParaRPr lang="en-US"/>
          </a:p>
        </p:txBody>
      </p:sp>
      <p:pic>
        <p:nvPicPr>
          <p:cNvPr id="1031" name="Picture 43" descr="DOC_LOGO_1X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04800" y="230188"/>
            <a:ext cx="8382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44" descr="Noaalogo"/>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926388" y="228600"/>
            <a:ext cx="836612"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45"/>
          <p:cNvSpPr>
            <a:spLocks noChangeShapeType="1"/>
          </p:cNvSpPr>
          <p:nvPr userDrawn="1"/>
        </p:nvSpPr>
        <p:spPr bwMode="auto">
          <a:xfrm>
            <a:off x="690563" y="1143000"/>
            <a:ext cx="7696200" cy="0"/>
          </a:xfrm>
          <a:prstGeom prst="line">
            <a:avLst/>
          </a:prstGeom>
          <a:noFill/>
          <a:ln w="57150" cmpd="thinThick">
            <a:solidFill>
              <a:srgbClr val="0066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BBAD89-E778-4FB1-8C66-19C4E6A71C36}" type="datetimeFigureOut">
              <a:rPr lang="en-US" smtClean="0"/>
              <a:t>12/2/2014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01226C-A4FB-4655-AFC3-8174C7B61750}" type="slidenum">
              <a:rPr lang="en-US" smtClean="0"/>
              <a:t>‹#›</a:t>
            </a:fld>
            <a:endParaRPr lang="en-US"/>
          </a:p>
        </p:txBody>
      </p:sp>
    </p:spTree>
    <p:extLst>
      <p:ext uri="{BB962C8B-B14F-4D97-AF65-F5344CB8AC3E}">
        <p14:creationId xmlns:p14="http://schemas.microsoft.com/office/powerpoint/2010/main" val="3208908000"/>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47800" y="228600"/>
            <a:ext cx="6172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685800" y="1676400"/>
            <a:ext cx="77724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p:txBody>
      </p:sp>
      <p:sp>
        <p:nvSpPr>
          <p:cNvPr id="1029" name="Rectangle 5"/>
          <p:cNvSpPr>
            <a:spLocks noGrp="1" noChangeArrowheads="1"/>
          </p:cNvSpPr>
          <p:nvPr>
            <p:ph type="ftr" sz="quarter" idx="3"/>
          </p:nvPr>
        </p:nvSpPr>
        <p:spPr bwMode="auto">
          <a:xfrm>
            <a:off x="685800" y="6248400"/>
            <a:ext cx="640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b="0">
                <a:latin typeface="Arial Narrow" pitchFamily="34" charset="0"/>
              </a:defRPr>
            </a:lvl1pPr>
          </a:lstStyle>
          <a:p>
            <a:pPr>
              <a:defRPr/>
            </a:pPr>
            <a:r>
              <a:rPr lang="en-US" dirty="0">
                <a:solidFill>
                  <a:prstClr val="black"/>
                </a:solidFill>
              </a:rPr>
              <a:t>Presentation Title</a:t>
            </a:r>
          </a:p>
        </p:txBody>
      </p:sp>
      <p:sp>
        <p:nvSpPr>
          <p:cNvPr id="1030" name="Rectangle 6"/>
          <p:cNvSpPr>
            <a:spLocks noGrp="1" noChangeArrowheads="1"/>
          </p:cNvSpPr>
          <p:nvPr>
            <p:ph type="sldNum" sz="quarter" idx="4"/>
          </p:nvPr>
        </p:nvSpPr>
        <p:spPr bwMode="auto">
          <a:xfrm>
            <a:off x="7086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0" fontAlgn="base">
              <a:spcBef>
                <a:spcPct val="0"/>
              </a:spcBef>
              <a:spcAft>
                <a:spcPct val="0"/>
              </a:spcAft>
              <a:defRPr lang="en-US" sz="1000" b="0" kern="1200">
                <a:solidFill>
                  <a:schemeClr val="tx1"/>
                </a:solidFill>
                <a:latin typeface="Arial Narrow" pitchFamily="34" charset="0"/>
                <a:ea typeface="+mn-ea"/>
                <a:cs typeface="+mn-cs"/>
              </a:defRPr>
            </a:lvl1pPr>
          </a:lstStyle>
          <a:p>
            <a:pPr>
              <a:defRPr/>
            </a:pPr>
            <a:fld id="{2790C137-BA2D-4337-AFC0-F9E30C608BEA}" type="slidenum">
              <a:rPr>
                <a:solidFill>
                  <a:prstClr val="black"/>
                </a:solidFill>
              </a:rPr>
              <a:pPr>
                <a:defRPr/>
              </a:pPr>
              <a:t>‹#›</a:t>
            </a:fld>
            <a:endParaRPr dirty="0">
              <a:solidFill>
                <a:prstClr val="black"/>
              </a:solidFill>
            </a:endParaRPr>
          </a:p>
        </p:txBody>
      </p:sp>
      <p:sp>
        <p:nvSpPr>
          <p:cNvPr id="1031" name="Line 7"/>
          <p:cNvSpPr>
            <a:spLocks noChangeShapeType="1"/>
          </p:cNvSpPr>
          <p:nvPr/>
        </p:nvSpPr>
        <p:spPr bwMode="auto">
          <a:xfrm>
            <a:off x="228600" y="1524000"/>
            <a:ext cx="8686800" cy="0"/>
          </a:xfrm>
          <a:prstGeom prst="line">
            <a:avLst/>
          </a:prstGeom>
          <a:noFill/>
          <a:ln w="57150">
            <a:solidFill>
              <a:schemeClr val="accent1"/>
            </a:solidFill>
            <a:round/>
            <a:headEnd/>
            <a:tailEnd/>
          </a:ln>
          <a:effectLst/>
        </p:spPr>
        <p:txBody>
          <a:bodyPr/>
          <a:lstStyle/>
          <a:p>
            <a:pPr>
              <a:defRPr/>
            </a:pPr>
            <a:endParaRPr lang="en-US" sz="2400" dirty="0">
              <a:solidFill>
                <a:prstClr val="black"/>
              </a:solidFill>
              <a:latin typeface="Times New Roman" charset="0"/>
            </a:endParaRPr>
          </a:p>
        </p:txBody>
      </p:sp>
      <p:pic>
        <p:nvPicPr>
          <p:cNvPr id="2" name="Picture 8"/>
          <p:cNvPicPr>
            <a:picLocks noChangeAspect="1" noChangeArrowheads="1"/>
          </p:cNvPicPr>
          <p:nvPr/>
        </p:nvPicPr>
        <p:blipFill>
          <a:blip r:embed="rId10" cstate="print"/>
          <a:srcRect/>
          <a:stretch>
            <a:fillRect/>
          </a:stretch>
        </p:blipFill>
        <p:spPr bwMode="auto">
          <a:xfrm>
            <a:off x="7739063" y="228600"/>
            <a:ext cx="1201737" cy="1201738"/>
          </a:xfrm>
          <a:prstGeom prst="rect">
            <a:avLst/>
          </a:prstGeom>
          <a:noFill/>
          <a:ln w="12700">
            <a:noFill/>
            <a:miter lim="800000"/>
            <a:headEnd/>
            <a:tailEnd/>
          </a:ln>
        </p:spPr>
      </p:pic>
      <p:pic>
        <p:nvPicPr>
          <p:cNvPr id="1032" name="Picture 12" descr="doc_logo"/>
          <p:cNvPicPr>
            <a:picLocks noChangeAspect="1" noChangeArrowheads="1"/>
          </p:cNvPicPr>
          <p:nvPr userDrawn="1"/>
        </p:nvPicPr>
        <p:blipFill>
          <a:blip r:embed="rId11" cstate="print"/>
          <a:srcRect/>
          <a:stretch>
            <a:fillRect/>
          </a:stretch>
        </p:blipFill>
        <p:spPr bwMode="auto">
          <a:xfrm>
            <a:off x="228600" y="228600"/>
            <a:ext cx="1219200" cy="1212850"/>
          </a:xfrm>
          <a:prstGeom prst="rect">
            <a:avLst/>
          </a:prstGeom>
          <a:noFill/>
          <a:ln w="9525">
            <a:noFill/>
            <a:miter lim="800000"/>
            <a:headEnd/>
            <a:tailEnd/>
          </a:ln>
        </p:spPr>
      </p:pic>
    </p:spTree>
    <p:extLst>
      <p:ext uri="{BB962C8B-B14F-4D97-AF65-F5344CB8AC3E}">
        <p14:creationId xmlns:p14="http://schemas.microsoft.com/office/powerpoint/2010/main" val="195105348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Lst>
  <p:hf hdr="0" dt="0"/>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2.bin"/><Relationship Id="rId4" Type="http://schemas.openxmlformats.org/officeDocument/2006/relationships/image" Target="../media/image5.wmf"/></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4.xml"/><Relationship Id="rId4" Type="http://schemas.openxmlformats.org/officeDocument/2006/relationships/image" Target="../media/image12.gif"/></Relationships>
</file>

<file path=ppt/slides/_rels/slide1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4.xml"/><Relationship Id="rId4" Type="http://schemas.openxmlformats.org/officeDocument/2006/relationships/image" Target="../media/image15.gif"/></Relationships>
</file>

<file path=ppt/slides/_rels/slide1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4.xml"/><Relationship Id="rId4" Type="http://schemas.openxmlformats.org/officeDocument/2006/relationships/image" Target="../media/image18.gif"/></Relationships>
</file>

<file path=ppt/slides/_rels/slide1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4.xml"/><Relationship Id="rId4" Type="http://schemas.openxmlformats.org/officeDocument/2006/relationships/image" Target="../media/image21.gif"/></Relationships>
</file>

<file path=ppt/slides/_rels/slide15.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gif"/><Relationship Id="rId1" Type="http://schemas.openxmlformats.org/officeDocument/2006/relationships/slideLayout" Target="../slideLayouts/slideLayout4.xml"/><Relationship Id="rId4" Type="http://schemas.openxmlformats.org/officeDocument/2006/relationships/image" Target="../media/image24.gif"/></Relationships>
</file>

<file path=ppt/slides/_rels/slide16.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gi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gif"/><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hyperlink" Target="http://forecast.weather.gov/glossary.php?word=CWA" TargetMode="External"/><Relationship Id="rId3" Type="http://schemas.openxmlformats.org/officeDocument/2006/relationships/hyperlink" Target="http://forecast.weather.gov/glossary.php?word=INVERSION" TargetMode="External"/><Relationship Id="rId7" Type="http://schemas.openxmlformats.org/officeDocument/2006/relationships/hyperlink" Target="http://forecast.weather.gov/glossary.php?word=ADVY" TargetMode="External"/><Relationship Id="rId2" Type="http://schemas.openxmlformats.org/officeDocument/2006/relationships/hyperlink" Target="http://forecast.weather.gov/glossary.php?word=FLOW" TargetMode="External"/><Relationship Id="rId1" Type="http://schemas.openxmlformats.org/officeDocument/2006/relationships/slideLayout" Target="../slideLayouts/slideLayout1.xml"/><Relationship Id="rId6" Type="http://schemas.openxmlformats.org/officeDocument/2006/relationships/hyperlink" Target="http://forecast.weather.gov/glossary.php?word=NM" TargetMode="External"/><Relationship Id="rId5" Type="http://schemas.openxmlformats.org/officeDocument/2006/relationships/hyperlink" Target="http://forecast.weather.gov/glossary.php?word=VSBY" TargetMode="External"/><Relationship Id="rId10" Type="http://schemas.openxmlformats.org/officeDocument/2006/relationships/hyperlink" Target="http://forecast.weather.gov/glossary.php?word=RADIATIONAL%20COOLING" TargetMode="External"/><Relationship Id="rId4" Type="http://schemas.openxmlformats.org/officeDocument/2006/relationships/hyperlink" Target="http://forecast.weather.gov/glossary.php?word=FOG" TargetMode="External"/><Relationship Id="rId9" Type="http://schemas.openxmlformats.org/officeDocument/2006/relationships/hyperlink" Target="http://forecast.weather.gov/glossary.php?word=ATTM"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3"/>
          <p:cNvSpPr>
            <a:spLocks noGrp="1"/>
          </p:cNvSpPr>
          <p:nvPr>
            <p:ph type="sldNum" sz="quarter" idx="12"/>
          </p:nvPr>
        </p:nvSpPr>
        <p:spPr>
          <a:noFill/>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fld id="{E8C4E377-694F-4B5E-A8F8-EA27381C573F}" type="slidenum">
              <a:rPr lang="en-US" sz="1400" smtClean="0"/>
              <a:pPr eaLnBrk="1" hangingPunct="1"/>
              <a:t>1</a:t>
            </a:fld>
            <a:endParaRPr lang="en-US" sz="1400" dirty="0" smtClean="0"/>
          </a:p>
        </p:txBody>
      </p:sp>
      <p:graphicFrame>
        <p:nvGraphicFramePr>
          <p:cNvPr id="2052" name="Object 3"/>
          <p:cNvGraphicFramePr>
            <a:graphicFrameLocks noChangeAspect="1"/>
          </p:cNvGraphicFramePr>
          <p:nvPr/>
        </p:nvGraphicFramePr>
        <p:xfrm>
          <a:off x="3581400" y="1588"/>
          <a:ext cx="2087563" cy="1065212"/>
        </p:xfrm>
        <a:graphic>
          <a:graphicData uri="http://schemas.openxmlformats.org/presentationml/2006/ole">
            <mc:AlternateContent xmlns:mc="http://schemas.openxmlformats.org/markup-compatibility/2006">
              <mc:Choice xmlns:v="urn:schemas-microsoft-com:vml" Requires="v">
                <p:oleObj spid="_x0000_s1250" name="Drawing" r:id="rId3" imgW="2857500" imgH="1569720" progId="">
                  <p:embed/>
                </p:oleObj>
              </mc:Choice>
              <mc:Fallback>
                <p:oleObj name="Drawing" r:id="rId3" imgW="2857500" imgH="15697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1588"/>
                        <a:ext cx="2087563" cy="106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3" name="Object 4"/>
          <p:cNvGraphicFramePr>
            <a:graphicFrameLocks noChangeAspect="1"/>
          </p:cNvGraphicFramePr>
          <p:nvPr/>
        </p:nvGraphicFramePr>
        <p:xfrm>
          <a:off x="304800" y="1752600"/>
          <a:ext cx="723900" cy="3863975"/>
        </p:xfrm>
        <a:graphic>
          <a:graphicData uri="http://schemas.openxmlformats.org/presentationml/2006/ole">
            <mc:AlternateContent xmlns:mc="http://schemas.openxmlformats.org/markup-compatibility/2006">
              <mc:Choice xmlns:v="urn:schemas-microsoft-com:vml" Requires="v">
                <p:oleObj spid="_x0000_s1251" name="Drawing" r:id="rId5" imgW="731520" imgH="3870960" progId="">
                  <p:embed/>
                </p:oleObj>
              </mc:Choice>
              <mc:Fallback>
                <p:oleObj name="Drawing" r:id="rId5" imgW="731520" imgH="38709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752600"/>
                        <a:ext cx="723900" cy="386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4" name="Text Box 5"/>
          <p:cNvSpPr txBox="1">
            <a:spLocks noChangeArrowheads="1"/>
          </p:cNvSpPr>
          <p:nvPr/>
        </p:nvSpPr>
        <p:spPr bwMode="auto">
          <a:xfrm>
            <a:off x="1182665" y="1415408"/>
            <a:ext cx="7194373" cy="7571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r>
              <a:rPr lang="en-US" sz="2400" b="1" dirty="0" smtClean="0">
                <a:solidFill>
                  <a:srgbClr val="0000FF"/>
                </a:solidFill>
              </a:rPr>
              <a:t> </a:t>
            </a:r>
          </a:p>
          <a:p>
            <a:pPr algn="ctr" eaLnBrk="1" hangingPunct="1"/>
            <a:endParaRPr lang="en-US" sz="2800" b="1" dirty="0" smtClean="0">
              <a:solidFill>
                <a:srgbClr val="FF0000"/>
              </a:solidFill>
            </a:endParaRPr>
          </a:p>
          <a:p>
            <a:pPr algn="ctr" eaLnBrk="1" hangingPunct="1"/>
            <a:r>
              <a:rPr lang="en-US" sz="2400" b="1" dirty="0" smtClean="0">
                <a:solidFill>
                  <a:srgbClr val="FF0000"/>
                </a:solidFill>
              </a:rPr>
              <a:t>Review on NCEP Regional Ensembles: 2014</a:t>
            </a:r>
          </a:p>
          <a:p>
            <a:pPr algn="ctr" eaLnBrk="1" hangingPunct="1"/>
            <a:endParaRPr lang="en-US" sz="4000" b="1" dirty="0" smtClean="0">
              <a:solidFill>
                <a:srgbClr val="FF0000"/>
              </a:solidFill>
            </a:endParaRPr>
          </a:p>
          <a:p>
            <a:pPr algn="ctr" eaLnBrk="1" hangingPunct="1"/>
            <a:r>
              <a:rPr lang="en-US" sz="1800" b="1" dirty="0" smtClean="0"/>
              <a:t>Jun Du, Geoff </a:t>
            </a:r>
            <a:r>
              <a:rPr lang="en-US" sz="1800" b="1" dirty="0" err="1" smtClean="0"/>
              <a:t>DiMego</a:t>
            </a:r>
            <a:r>
              <a:rPr lang="en-US" sz="1800" b="1" dirty="0" smtClean="0"/>
              <a:t>, </a:t>
            </a:r>
            <a:r>
              <a:rPr lang="en-US" sz="1800" b="1" dirty="0" err="1" smtClean="0"/>
              <a:t>Binbin</a:t>
            </a:r>
            <a:r>
              <a:rPr lang="en-US" sz="1800" b="1" dirty="0" smtClean="0"/>
              <a:t> Zhou, </a:t>
            </a:r>
            <a:r>
              <a:rPr lang="en-US" sz="1800" b="1" dirty="0" err="1" smtClean="0"/>
              <a:t>Dusan</a:t>
            </a:r>
            <a:r>
              <a:rPr lang="en-US" sz="1800" b="1" dirty="0" smtClean="0"/>
              <a:t> </a:t>
            </a:r>
            <a:r>
              <a:rPr lang="en-US" sz="1800" b="1" dirty="0" err="1" smtClean="0"/>
              <a:t>Javic</a:t>
            </a:r>
            <a:r>
              <a:rPr lang="en-US" sz="1800" b="1" dirty="0" smtClean="0"/>
              <a:t>, Brad Ferrier, Bo Yang, </a:t>
            </a:r>
            <a:r>
              <a:rPr lang="en-US" sz="1800" b="1" dirty="0" err="1" smtClean="0"/>
              <a:t>Yuejian</a:t>
            </a:r>
            <a:r>
              <a:rPr lang="en-US" sz="1800" b="1" dirty="0" smtClean="0"/>
              <a:t> Zhu, Stan Benjamin and </a:t>
            </a:r>
            <a:r>
              <a:rPr lang="en-US" sz="1800" b="1" dirty="0" err="1" smtClean="0"/>
              <a:t>Isidora</a:t>
            </a:r>
            <a:r>
              <a:rPr lang="en-US" sz="1800" b="1" dirty="0" smtClean="0"/>
              <a:t> </a:t>
            </a:r>
            <a:r>
              <a:rPr lang="en-US" sz="1800" b="1" dirty="0" err="1" smtClean="0"/>
              <a:t>Jankov</a:t>
            </a:r>
            <a:endParaRPr lang="en-US" sz="1800" b="1" dirty="0" smtClean="0"/>
          </a:p>
          <a:p>
            <a:pPr algn="ctr" eaLnBrk="1" hangingPunct="1"/>
            <a:endParaRPr lang="en-US" sz="1800" b="1" dirty="0" smtClean="0"/>
          </a:p>
          <a:p>
            <a:pPr algn="ctr" eaLnBrk="1" hangingPunct="1"/>
            <a:r>
              <a:rPr lang="en-US" sz="1800" b="1" dirty="0" smtClean="0"/>
              <a:t>EMC/NCEP/NOAA</a:t>
            </a:r>
          </a:p>
          <a:p>
            <a:pPr algn="ctr" eaLnBrk="1" hangingPunct="1"/>
            <a:endParaRPr lang="en-US" sz="1800" b="1" dirty="0"/>
          </a:p>
          <a:p>
            <a:pPr algn="ctr" eaLnBrk="1" hangingPunct="1"/>
            <a:endParaRPr lang="en-US" sz="1800" b="1" dirty="0" smtClean="0">
              <a:solidFill>
                <a:srgbClr val="0000FF"/>
              </a:solidFill>
            </a:endParaRPr>
          </a:p>
          <a:p>
            <a:pPr algn="ctr" eaLnBrk="1" hangingPunct="1"/>
            <a:endParaRPr lang="en-US" sz="1800" b="1" dirty="0" smtClean="0"/>
          </a:p>
          <a:p>
            <a:pPr algn="ctr" eaLnBrk="1" hangingPunct="1"/>
            <a:endParaRPr lang="en-US" sz="1800" b="1" dirty="0" smtClean="0"/>
          </a:p>
          <a:p>
            <a:pPr algn="ctr" eaLnBrk="1" hangingPunct="1"/>
            <a:endParaRPr lang="en-US" sz="1800" b="1" dirty="0"/>
          </a:p>
          <a:p>
            <a:pPr algn="ctr" eaLnBrk="1" hangingPunct="1"/>
            <a:r>
              <a:rPr lang="en-US" sz="1800" b="1" dirty="0" smtClean="0"/>
              <a:t>(2014 NCEP Production Suite Review, Dec. 2-3, 2014)</a:t>
            </a:r>
          </a:p>
          <a:p>
            <a:pPr algn="ctr" eaLnBrk="1" hangingPunct="1"/>
            <a:endParaRPr lang="en-US" sz="1800" b="1" dirty="0">
              <a:solidFill>
                <a:srgbClr val="0000FF"/>
              </a:solidFill>
            </a:endParaRPr>
          </a:p>
          <a:p>
            <a:pPr algn="ctr" eaLnBrk="1" hangingPunct="1"/>
            <a:endParaRPr lang="en-US" b="1" dirty="0" smtClean="0">
              <a:solidFill>
                <a:srgbClr val="0000FF"/>
              </a:solidFill>
            </a:endParaRPr>
          </a:p>
          <a:p>
            <a:pPr algn="ctr" eaLnBrk="1" hangingPunct="1"/>
            <a:r>
              <a:rPr lang="en-US" sz="4000" b="1" dirty="0" smtClean="0">
                <a:solidFill>
                  <a:srgbClr val="0000FF"/>
                </a:solidFill>
              </a:rPr>
              <a:t> </a:t>
            </a:r>
            <a:endParaRPr lang="en-US" sz="4000" b="1" dirty="0">
              <a:solidFill>
                <a:srgbClr val="0000FF"/>
              </a:solidFill>
            </a:endParaRPr>
          </a:p>
          <a:p>
            <a:pPr algn="ctr" eaLnBrk="1" hangingPunct="1"/>
            <a:endParaRPr lang="en-US" sz="1800" dirty="0" smtClean="0"/>
          </a:p>
          <a:p>
            <a:pPr algn="ctr" eaLnBrk="1" hangingPunct="1"/>
            <a:endParaRPr lang="en-US" sz="1800" b="1" dirty="0" smtClean="0"/>
          </a:p>
          <a:p>
            <a:pPr algn="ctr" eaLnBrk="1" hangingPunct="1"/>
            <a:endParaRPr lang="en-US" sz="1600" dirty="0"/>
          </a:p>
          <a:p>
            <a:pPr algn="ctr" eaLnBrk="1" hangingPunct="1"/>
            <a:endParaRPr lang="en-US" dirty="0" smtClean="0"/>
          </a:p>
          <a:p>
            <a:pPr algn="ctr" eaLnBrk="1" hangingPunct="1"/>
            <a:endParaRPr lang="en-US" dirty="0"/>
          </a:p>
          <a:p>
            <a:pPr algn="ctr" eaLnBrk="1" hangingPunct="1"/>
            <a:endParaRPr lang="en-US" dirty="0" smtClean="0"/>
          </a:p>
        </p:txBody>
      </p:sp>
    </p:spTree>
    <p:extLst>
      <p:ext uri="{BB962C8B-B14F-4D97-AF65-F5344CB8AC3E}">
        <p14:creationId xmlns:p14="http://schemas.microsoft.com/office/powerpoint/2010/main" val="17827051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40753"/>
            <a:ext cx="8229600" cy="1143000"/>
          </a:xfrm>
        </p:spPr>
        <p:txBody>
          <a:bodyPr/>
          <a:lstStyle/>
          <a:p>
            <a:r>
              <a:rPr lang="en-US" sz="2800" dirty="0">
                <a:solidFill>
                  <a:srgbClr val="0000FF"/>
                </a:solidFill>
              </a:rPr>
              <a:t>IC spread comparison: SREF vs. SREFp </a:t>
            </a:r>
            <a:br>
              <a:rPr lang="en-US" sz="2800" dirty="0">
                <a:solidFill>
                  <a:srgbClr val="0000FF"/>
                </a:solidFill>
              </a:rPr>
            </a:br>
            <a:r>
              <a:rPr lang="en-US" sz="2800" dirty="0">
                <a:solidFill>
                  <a:srgbClr val="0000FF"/>
                </a:solidFill>
              </a:rPr>
              <a:t>(Israel </a:t>
            </a:r>
            <a:r>
              <a:rPr lang="en-US" sz="2800" dirty="0" err="1">
                <a:solidFill>
                  <a:srgbClr val="0000FF"/>
                </a:solidFill>
              </a:rPr>
              <a:t>Jirak</a:t>
            </a:r>
            <a:r>
              <a:rPr lang="en-US" sz="2800" dirty="0">
                <a:solidFill>
                  <a:srgbClr val="0000FF"/>
                </a:solidFill>
              </a:rPr>
              <a:t>, SPC)</a:t>
            </a:r>
          </a:p>
        </p:txBody>
      </p:sp>
      <p:sp>
        <p:nvSpPr>
          <p:cNvPr id="4" name="Slide Number Placeholder 3"/>
          <p:cNvSpPr>
            <a:spLocks noGrp="1"/>
          </p:cNvSpPr>
          <p:nvPr>
            <p:ph type="sldNum" sz="quarter" idx="12"/>
          </p:nvPr>
        </p:nvSpPr>
        <p:spPr/>
        <p:txBody>
          <a:bodyPr/>
          <a:lstStyle/>
          <a:p>
            <a:pPr>
              <a:defRPr/>
            </a:pPr>
            <a:fld id="{9746E004-F12B-4F5D-8BC2-F72E133A53DC}" type="slidenum">
              <a:rPr lang="en-US" smtClean="0"/>
              <a:pPr>
                <a:defRPr/>
              </a:pPr>
              <a:t>10</a:t>
            </a:fld>
            <a:endParaRPr lang="en-US"/>
          </a:p>
        </p:txBody>
      </p:sp>
      <p:pic>
        <p:nvPicPr>
          <p:cNvPr id="8"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52227" y="2183642"/>
            <a:ext cx="4343573" cy="3138703"/>
          </a:xfrm>
        </p:spPr>
      </p:pic>
      <p:pic>
        <p:nvPicPr>
          <p:cNvPr id="9" name="Content Placeholder 3"/>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199" y="2183642"/>
            <a:ext cx="4343573" cy="3138703"/>
          </a:xfrm>
        </p:spPr>
      </p:pic>
      <p:cxnSp>
        <p:nvCxnSpPr>
          <p:cNvPr id="11" name="Straight Arrow Connector 10"/>
          <p:cNvCxnSpPr/>
          <p:nvPr/>
        </p:nvCxnSpPr>
        <p:spPr>
          <a:xfrm>
            <a:off x="1910687" y="2811439"/>
            <a:ext cx="313898" cy="6141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910687" y="2866030"/>
            <a:ext cx="177420" cy="7506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910687" y="2866030"/>
            <a:ext cx="0" cy="9416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3016155" y="3425588"/>
            <a:ext cx="150126" cy="80521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90943" y="2561736"/>
            <a:ext cx="2957475" cy="276999"/>
          </a:xfrm>
          <a:prstGeom prst="rect">
            <a:avLst/>
          </a:prstGeom>
          <a:noFill/>
        </p:spPr>
        <p:txBody>
          <a:bodyPr wrap="square" rtlCol="0">
            <a:spAutoFit/>
          </a:bodyPr>
          <a:lstStyle/>
          <a:p>
            <a:r>
              <a:rPr lang="en-US" sz="1200" dirty="0" smtClean="0">
                <a:solidFill>
                  <a:schemeClr val="bg1"/>
                </a:solidFill>
              </a:rPr>
              <a:t>Clustering in operational </a:t>
            </a:r>
            <a:r>
              <a:rPr lang="en-US" sz="1200" dirty="0" smtClean="0">
                <a:solidFill>
                  <a:schemeClr val="accent3"/>
                </a:solidFill>
              </a:rPr>
              <a:t>by three models</a:t>
            </a:r>
            <a:endParaRPr lang="en-US" sz="1200" dirty="0">
              <a:solidFill>
                <a:schemeClr val="accent3"/>
              </a:solidFill>
            </a:endParaRPr>
          </a:p>
        </p:txBody>
      </p:sp>
      <p:sp>
        <p:nvSpPr>
          <p:cNvPr id="20" name="Rectangle 19"/>
          <p:cNvSpPr/>
          <p:nvPr/>
        </p:nvSpPr>
        <p:spPr>
          <a:xfrm>
            <a:off x="5287370" y="4126921"/>
            <a:ext cx="3615519" cy="461665"/>
          </a:xfrm>
          <a:prstGeom prst="rect">
            <a:avLst/>
          </a:prstGeom>
        </p:spPr>
        <p:txBody>
          <a:bodyPr wrap="square">
            <a:spAutoFit/>
          </a:bodyPr>
          <a:lstStyle/>
          <a:p>
            <a:r>
              <a:rPr lang="en-US" sz="1200" dirty="0">
                <a:solidFill>
                  <a:schemeClr val="bg1"/>
                </a:solidFill>
              </a:rPr>
              <a:t>Initial spread is improved in parallel </a:t>
            </a:r>
            <a:r>
              <a:rPr lang="en-US" sz="1200" dirty="0">
                <a:solidFill>
                  <a:srgbClr val="C00000"/>
                </a:solidFill>
              </a:rPr>
              <a:t>ARW</a:t>
            </a:r>
            <a:r>
              <a:rPr lang="en-US" sz="1200" dirty="0">
                <a:solidFill>
                  <a:srgbClr val="FF0000"/>
                </a:solidFill>
              </a:rPr>
              <a:t> </a:t>
            </a:r>
            <a:r>
              <a:rPr lang="en-US" sz="1200" dirty="0">
                <a:solidFill>
                  <a:schemeClr val="bg1"/>
                </a:solidFill>
              </a:rPr>
              <a:t>members</a:t>
            </a:r>
          </a:p>
        </p:txBody>
      </p:sp>
      <p:sp>
        <p:nvSpPr>
          <p:cNvPr id="21" name="Rectangle 20"/>
          <p:cNvSpPr/>
          <p:nvPr/>
        </p:nvSpPr>
        <p:spPr>
          <a:xfrm>
            <a:off x="1778932" y="4246530"/>
            <a:ext cx="2761310" cy="461665"/>
          </a:xfrm>
          <a:prstGeom prst="rect">
            <a:avLst/>
          </a:prstGeom>
        </p:spPr>
        <p:txBody>
          <a:bodyPr wrap="square">
            <a:spAutoFit/>
          </a:bodyPr>
          <a:lstStyle/>
          <a:p>
            <a:r>
              <a:rPr lang="en-US" sz="1200" dirty="0">
                <a:solidFill>
                  <a:schemeClr val="bg1"/>
                </a:solidFill>
              </a:rPr>
              <a:t>Almost no initial spread in operational </a:t>
            </a:r>
            <a:endParaRPr lang="en-US" sz="1200" dirty="0" smtClean="0">
              <a:solidFill>
                <a:schemeClr val="bg1"/>
              </a:solidFill>
            </a:endParaRPr>
          </a:p>
          <a:p>
            <a:r>
              <a:rPr lang="en-US" sz="1200" dirty="0" smtClean="0">
                <a:solidFill>
                  <a:srgbClr val="A66BD3"/>
                </a:solidFill>
              </a:rPr>
              <a:t>ARW</a:t>
            </a:r>
            <a:r>
              <a:rPr lang="en-US" sz="1200" dirty="0" smtClean="0">
                <a:solidFill>
                  <a:schemeClr val="bg1"/>
                </a:solidFill>
              </a:rPr>
              <a:t> </a:t>
            </a:r>
            <a:r>
              <a:rPr lang="en-US" sz="1200" dirty="0">
                <a:solidFill>
                  <a:schemeClr val="bg1"/>
                </a:solidFill>
              </a:rPr>
              <a:t>members</a:t>
            </a:r>
          </a:p>
        </p:txBody>
      </p:sp>
      <p:sp>
        <p:nvSpPr>
          <p:cNvPr id="22" name="TextBox 21"/>
          <p:cNvSpPr txBox="1"/>
          <p:nvPr/>
        </p:nvSpPr>
        <p:spPr>
          <a:xfrm>
            <a:off x="2406642" y="5729529"/>
            <a:ext cx="4267200" cy="707886"/>
          </a:xfrm>
          <a:prstGeom prst="rect">
            <a:avLst/>
          </a:prstGeom>
          <a:noFill/>
        </p:spPr>
        <p:txBody>
          <a:bodyPr wrap="square" rtlCol="0">
            <a:spAutoFit/>
          </a:bodyPr>
          <a:lstStyle/>
          <a:p>
            <a:pPr algn="ctr"/>
            <a:r>
              <a:rPr lang="en-US" dirty="0" smtClean="0"/>
              <a:t>500mb heights @ 5520m</a:t>
            </a:r>
          </a:p>
          <a:p>
            <a:pPr algn="ctr"/>
            <a:r>
              <a:rPr lang="en-US" dirty="0" smtClean="0"/>
              <a:t>20141120/21F000</a:t>
            </a:r>
            <a:endParaRPr lang="en-US" dirty="0"/>
          </a:p>
        </p:txBody>
      </p:sp>
      <p:sp>
        <p:nvSpPr>
          <p:cNvPr id="23" name="TextBox 22"/>
          <p:cNvSpPr txBox="1"/>
          <p:nvPr/>
        </p:nvSpPr>
        <p:spPr>
          <a:xfrm>
            <a:off x="5324111" y="2589031"/>
            <a:ext cx="2957475" cy="276999"/>
          </a:xfrm>
          <a:prstGeom prst="rect">
            <a:avLst/>
          </a:prstGeom>
          <a:noFill/>
        </p:spPr>
        <p:txBody>
          <a:bodyPr wrap="square" rtlCol="0">
            <a:spAutoFit/>
          </a:bodyPr>
          <a:lstStyle/>
          <a:p>
            <a:r>
              <a:rPr lang="en-US" sz="1200" dirty="0" smtClean="0">
                <a:solidFill>
                  <a:schemeClr val="bg1"/>
                </a:solidFill>
              </a:rPr>
              <a:t>Uniformly  distributed across models</a:t>
            </a:r>
            <a:endParaRPr lang="en-US" sz="1200" dirty="0">
              <a:solidFill>
                <a:schemeClr val="accent3"/>
              </a:solidFill>
            </a:endParaRPr>
          </a:p>
        </p:txBody>
      </p:sp>
      <p:cxnSp>
        <p:nvCxnSpPr>
          <p:cNvPr id="25" name="Straight Arrow Connector 24"/>
          <p:cNvCxnSpPr/>
          <p:nvPr/>
        </p:nvCxnSpPr>
        <p:spPr>
          <a:xfrm>
            <a:off x="6578221" y="2866030"/>
            <a:ext cx="224627" cy="6819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6673842" y="3548016"/>
            <a:ext cx="518528" cy="5789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1778932" y="1621324"/>
            <a:ext cx="726481" cy="400110"/>
          </a:xfrm>
          <a:prstGeom prst="rect">
            <a:avLst/>
          </a:prstGeom>
        </p:spPr>
        <p:txBody>
          <a:bodyPr wrap="none">
            <a:spAutoFit/>
          </a:bodyPr>
          <a:lstStyle/>
          <a:p>
            <a:r>
              <a:rPr lang="en-US" dirty="0" smtClean="0"/>
              <a:t>Prod</a:t>
            </a:r>
            <a:endParaRPr lang="en-US" dirty="0"/>
          </a:p>
        </p:txBody>
      </p:sp>
      <p:sp>
        <p:nvSpPr>
          <p:cNvPr id="30" name="Rectangle 29"/>
          <p:cNvSpPr/>
          <p:nvPr/>
        </p:nvSpPr>
        <p:spPr>
          <a:xfrm>
            <a:off x="6439607" y="1604737"/>
            <a:ext cx="726481" cy="400110"/>
          </a:xfrm>
          <a:prstGeom prst="rect">
            <a:avLst/>
          </a:prstGeom>
        </p:spPr>
        <p:txBody>
          <a:bodyPr wrap="none">
            <a:spAutoFit/>
          </a:bodyPr>
          <a:lstStyle/>
          <a:p>
            <a:r>
              <a:rPr lang="en-US" dirty="0" smtClean="0"/>
              <a:t>Para</a:t>
            </a:r>
            <a:endParaRPr lang="en-US" dirty="0"/>
          </a:p>
        </p:txBody>
      </p:sp>
    </p:spTree>
    <p:extLst>
      <p:ext uri="{BB962C8B-B14F-4D97-AF65-F5344CB8AC3E}">
        <p14:creationId xmlns:p14="http://schemas.microsoft.com/office/powerpoint/2010/main" val="30897069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554" y="4197501"/>
            <a:ext cx="3921561" cy="1557836"/>
          </a:xfrm>
        </p:spPr>
        <p:txBody>
          <a:bodyPr/>
          <a:lstStyle/>
          <a:p>
            <a:r>
              <a:rPr lang="en-US" sz="1800" dirty="0" smtClean="0">
                <a:solidFill>
                  <a:srgbClr val="0000FF"/>
                </a:solidFill>
              </a:rPr>
              <a:t>Bias reduced for surface elements</a:t>
            </a:r>
            <a:br>
              <a:rPr lang="en-US" sz="1800" dirty="0" smtClean="0">
                <a:solidFill>
                  <a:srgbClr val="0000FF"/>
                </a:solidFill>
              </a:rPr>
            </a:br>
            <a:r>
              <a:rPr lang="en-US" sz="1800" dirty="0" smtClean="0">
                <a:solidFill>
                  <a:srgbClr val="0000FF"/>
                </a:solidFill>
              </a:rPr>
              <a:t>Oct. 30. – Nov. 20, 2014 </a:t>
            </a:r>
            <a:endParaRPr lang="en-US" sz="1800" dirty="0">
              <a:solidFill>
                <a:srgbClr val="0000FF"/>
              </a:solidFill>
            </a:endParaRPr>
          </a:p>
        </p:txBody>
      </p:sp>
      <p:sp>
        <p:nvSpPr>
          <p:cNvPr id="5" name="Slide Number Placeholder 4"/>
          <p:cNvSpPr>
            <a:spLocks noGrp="1"/>
          </p:cNvSpPr>
          <p:nvPr>
            <p:ph type="sldNum" sz="quarter" idx="12"/>
          </p:nvPr>
        </p:nvSpPr>
        <p:spPr/>
        <p:txBody>
          <a:bodyPr/>
          <a:lstStyle/>
          <a:p>
            <a:pPr>
              <a:defRPr/>
            </a:pPr>
            <a:fld id="{43BB9B29-C2E4-42E2-A75B-02BDC2311E01}" type="slidenum">
              <a:rPr lang="en-US" smtClean="0"/>
              <a:pPr>
                <a:defRPr/>
              </a:pPr>
              <a:t>11</a:t>
            </a:fld>
            <a:endParaRPr lang="en-US"/>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30283" y="-75163"/>
            <a:ext cx="4739236" cy="3645081"/>
          </a:xfrm>
          <a:ln>
            <a:noFill/>
          </a:ln>
        </p:spPr>
      </p:pic>
      <p:sp>
        <p:nvSpPr>
          <p:cNvPr id="14" name="TextBox 13"/>
          <p:cNvSpPr txBox="1"/>
          <p:nvPr/>
        </p:nvSpPr>
        <p:spPr>
          <a:xfrm>
            <a:off x="742150" y="1408361"/>
            <a:ext cx="2886368" cy="400110"/>
          </a:xfrm>
          <a:prstGeom prst="rect">
            <a:avLst/>
          </a:prstGeom>
          <a:noFill/>
        </p:spPr>
        <p:txBody>
          <a:bodyPr wrap="none" rtlCol="0">
            <a:spAutoFit/>
          </a:bodyPr>
          <a:lstStyle/>
          <a:p>
            <a:r>
              <a:rPr lang="en-US" dirty="0" smtClean="0"/>
              <a:t>2m T: cold bias reduced</a:t>
            </a:r>
            <a:endParaRPr lang="en-US" dirty="0"/>
          </a:p>
        </p:txBody>
      </p:sp>
      <p:pic>
        <p:nvPicPr>
          <p:cNvPr id="17" name="Content Placeholder 1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158641" y="0"/>
            <a:ext cx="4953927" cy="3532340"/>
          </a:xfr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6115" y="3407079"/>
            <a:ext cx="4997886" cy="3450921"/>
          </a:xfrm>
          <a:prstGeom prst="rect">
            <a:avLst/>
          </a:prstGeom>
        </p:spPr>
      </p:pic>
      <p:sp>
        <p:nvSpPr>
          <p:cNvPr id="20" name="TextBox 19"/>
          <p:cNvSpPr txBox="1"/>
          <p:nvPr/>
        </p:nvSpPr>
        <p:spPr>
          <a:xfrm>
            <a:off x="5481386" y="1408361"/>
            <a:ext cx="3055837" cy="400110"/>
          </a:xfrm>
          <a:prstGeom prst="rect">
            <a:avLst/>
          </a:prstGeom>
          <a:noFill/>
        </p:spPr>
        <p:txBody>
          <a:bodyPr wrap="none" rtlCol="0">
            <a:spAutoFit/>
          </a:bodyPr>
          <a:lstStyle/>
          <a:p>
            <a:r>
              <a:rPr lang="en-US" dirty="0" smtClean="0"/>
              <a:t>2m Td: wet bias reduced </a:t>
            </a:r>
            <a:endParaRPr lang="en-US" dirty="0"/>
          </a:p>
        </p:txBody>
      </p:sp>
      <p:sp>
        <p:nvSpPr>
          <p:cNvPr id="21" name="TextBox 20"/>
          <p:cNvSpPr txBox="1"/>
          <p:nvPr/>
        </p:nvSpPr>
        <p:spPr>
          <a:xfrm>
            <a:off x="5481386" y="4776364"/>
            <a:ext cx="3062057" cy="400110"/>
          </a:xfrm>
          <a:prstGeom prst="rect">
            <a:avLst/>
          </a:prstGeom>
          <a:noFill/>
        </p:spPr>
        <p:txBody>
          <a:bodyPr wrap="none" rtlCol="0">
            <a:spAutoFit/>
          </a:bodyPr>
          <a:lstStyle/>
          <a:p>
            <a:r>
              <a:rPr lang="en-US" dirty="0" smtClean="0"/>
              <a:t>2m RH: wet bias reduced</a:t>
            </a:r>
            <a:endParaRPr lang="en-US" dirty="0"/>
          </a:p>
        </p:txBody>
      </p:sp>
      <p:sp>
        <p:nvSpPr>
          <p:cNvPr id="22" name="Oval 21"/>
          <p:cNvSpPr/>
          <p:nvPr/>
        </p:nvSpPr>
        <p:spPr>
          <a:xfrm>
            <a:off x="3795386" y="2680570"/>
            <a:ext cx="350729" cy="72650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912290" y="2569923"/>
            <a:ext cx="350729" cy="72650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912291" y="5501014"/>
            <a:ext cx="313150" cy="11377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17996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74239" y="4583496"/>
            <a:ext cx="2633235" cy="1310186"/>
          </a:xfrm>
        </p:spPr>
        <p:txBody>
          <a:bodyPr/>
          <a:lstStyle/>
          <a:p>
            <a:r>
              <a:rPr lang="en-US" sz="2400" dirty="0" smtClean="0">
                <a:solidFill>
                  <a:srgbClr val="0000FF"/>
                </a:solidFill>
              </a:rPr>
              <a:t>Both RMSE and Bias of ensemble mean reduced  </a:t>
            </a:r>
            <a:endParaRPr lang="en-US" sz="2400" dirty="0">
              <a:solidFill>
                <a:srgbClr val="0000FF"/>
              </a:solidFill>
            </a:endParaRPr>
          </a:p>
        </p:txBody>
      </p:sp>
      <p:sp>
        <p:nvSpPr>
          <p:cNvPr id="2" name="Slide Number Placeholder 1"/>
          <p:cNvSpPr>
            <a:spLocks noGrp="1"/>
          </p:cNvSpPr>
          <p:nvPr>
            <p:ph type="sldNum" sz="quarter" idx="12"/>
          </p:nvPr>
        </p:nvSpPr>
        <p:spPr/>
        <p:txBody>
          <a:bodyPr/>
          <a:lstStyle/>
          <a:p>
            <a:pPr>
              <a:defRPr/>
            </a:pPr>
            <a:fld id="{13AB6534-26F5-4872-BA71-F074BBA955DA}" type="slidenum">
              <a:rPr lang="en-US" smtClean="0"/>
              <a:pPr>
                <a:defRPr/>
              </a:pPr>
              <a:t>12</a:t>
            </a:fld>
            <a:endParaRPr lang="en-US"/>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1497" y="-648175"/>
            <a:ext cx="5853801" cy="4706608"/>
          </a:xfrm>
        </p:spPr>
      </p:pic>
      <p:pic>
        <p:nvPicPr>
          <p:cNvPr id="17" name="Content Placeholder 1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158641" y="-647052"/>
            <a:ext cx="6080037" cy="4642855"/>
          </a:xfr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3590" y="3006248"/>
            <a:ext cx="6280572" cy="4599784"/>
          </a:xfrm>
          <a:prstGeom prst="rect">
            <a:avLst/>
          </a:prstGeom>
        </p:spPr>
      </p:pic>
      <p:sp>
        <p:nvSpPr>
          <p:cNvPr id="19" name="TextBox 18"/>
          <p:cNvSpPr txBox="1"/>
          <p:nvPr/>
        </p:nvSpPr>
        <p:spPr>
          <a:xfrm>
            <a:off x="5402304" y="5678526"/>
            <a:ext cx="3486852" cy="707886"/>
          </a:xfrm>
          <a:prstGeom prst="rect">
            <a:avLst/>
          </a:prstGeom>
          <a:noFill/>
        </p:spPr>
        <p:txBody>
          <a:bodyPr wrap="none" rtlCol="0">
            <a:spAutoFit/>
          </a:bodyPr>
          <a:lstStyle/>
          <a:p>
            <a:r>
              <a:rPr lang="en-US" dirty="0" smtClean="0"/>
              <a:t>2m RH: total error as well as </a:t>
            </a:r>
          </a:p>
          <a:p>
            <a:r>
              <a:rPr lang="en-US" dirty="0" smtClean="0"/>
              <a:t>wet bias reduced</a:t>
            </a:r>
            <a:endParaRPr lang="en-US" dirty="0"/>
          </a:p>
        </p:txBody>
      </p:sp>
      <p:sp>
        <p:nvSpPr>
          <p:cNvPr id="20" name="TextBox 19"/>
          <p:cNvSpPr txBox="1"/>
          <p:nvPr/>
        </p:nvSpPr>
        <p:spPr>
          <a:xfrm>
            <a:off x="5427355" y="2142398"/>
            <a:ext cx="3410101" cy="707886"/>
          </a:xfrm>
          <a:prstGeom prst="rect">
            <a:avLst/>
          </a:prstGeom>
          <a:noFill/>
        </p:spPr>
        <p:txBody>
          <a:bodyPr wrap="none" rtlCol="0">
            <a:spAutoFit/>
          </a:bodyPr>
          <a:lstStyle/>
          <a:p>
            <a:r>
              <a:rPr lang="en-US" dirty="0" smtClean="0"/>
              <a:t>2m Td: total error as well as </a:t>
            </a:r>
          </a:p>
          <a:p>
            <a:r>
              <a:rPr lang="en-US" dirty="0" smtClean="0"/>
              <a:t>wet bias reduced</a:t>
            </a:r>
            <a:endParaRPr lang="en-US" dirty="0"/>
          </a:p>
        </p:txBody>
      </p:sp>
      <p:sp>
        <p:nvSpPr>
          <p:cNvPr id="10" name="TextBox 9"/>
          <p:cNvSpPr txBox="1"/>
          <p:nvPr/>
        </p:nvSpPr>
        <p:spPr>
          <a:xfrm>
            <a:off x="744129" y="1953047"/>
            <a:ext cx="3239028" cy="707886"/>
          </a:xfrm>
          <a:prstGeom prst="rect">
            <a:avLst/>
          </a:prstGeom>
          <a:noFill/>
        </p:spPr>
        <p:txBody>
          <a:bodyPr wrap="none" rtlCol="0">
            <a:spAutoFit/>
          </a:bodyPr>
          <a:lstStyle/>
          <a:p>
            <a:r>
              <a:rPr lang="en-US" dirty="0" smtClean="0"/>
              <a:t>2m T: total error as well as </a:t>
            </a:r>
          </a:p>
          <a:p>
            <a:r>
              <a:rPr lang="en-US" dirty="0" smtClean="0"/>
              <a:t>cold bias reduced</a:t>
            </a:r>
            <a:endParaRPr lang="en-US" dirty="0"/>
          </a:p>
        </p:txBody>
      </p:sp>
    </p:spTree>
    <p:extLst>
      <p:ext uri="{BB962C8B-B14F-4D97-AF65-F5344CB8AC3E}">
        <p14:creationId xmlns:p14="http://schemas.microsoft.com/office/powerpoint/2010/main" val="4204118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78327" y="-421068"/>
            <a:ext cx="5572362" cy="4305916"/>
          </a:xfrm>
        </p:spPr>
      </p:pic>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115665" y="-450538"/>
            <a:ext cx="5757958" cy="4449331"/>
          </a:xfrm>
        </p:spPr>
      </p:pic>
      <p:sp>
        <p:nvSpPr>
          <p:cNvPr id="5" name="Slide Number Placeholder 4"/>
          <p:cNvSpPr>
            <a:spLocks noGrp="1"/>
          </p:cNvSpPr>
          <p:nvPr>
            <p:ph type="sldNum" sz="quarter" idx="12"/>
          </p:nvPr>
        </p:nvSpPr>
        <p:spPr/>
        <p:txBody>
          <a:bodyPr/>
          <a:lstStyle/>
          <a:p>
            <a:pPr>
              <a:defRPr/>
            </a:pPr>
            <a:fld id="{43BB9B29-C2E4-42E2-A75B-02BDC2311E01}" type="slidenum">
              <a:rPr lang="en-US" smtClean="0"/>
              <a:pPr>
                <a:defRPr/>
              </a:pPr>
              <a:t>13</a:t>
            </a:fld>
            <a:endParaRPr lang="en-US"/>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5397" y="3112825"/>
            <a:ext cx="5522559" cy="4267431"/>
          </a:xfrm>
          <a:prstGeom prst="rect">
            <a:avLst/>
          </a:prstGeom>
        </p:spPr>
      </p:pic>
      <p:sp>
        <p:nvSpPr>
          <p:cNvPr id="9" name="Title 2"/>
          <p:cNvSpPr txBox="1">
            <a:spLocks/>
          </p:cNvSpPr>
          <p:nvPr/>
        </p:nvSpPr>
        <p:spPr bwMode="auto">
          <a:xfrm>
            <a:off x="874239" y="4583496"/>
            <a:ext cx="2633235" cy="1310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400" kern="0" dirty="0" smtClean="0">
                <a:solidFill>
                  <a:srgbClr val="0000FF"/>
                </a:solidFill>
              </a:rPr>
              <a:t>Outlier or missing rate by ensemble range is reduced from ~20% to ~10%  </a:t>
            </a:r>
            <a:endParaRPr lang="en-US" sz="2400" kern="0" dirty="0">
              <a:solidFill>
                <a:srgbClr val="0000FF"/>
              </a:solidFill>
            </a:endParaRPr>
          </a:p>
        </p:txBody>
      </p:sp>
      <p:sp>
        <p:nvSpPr>
          <p:cNvPr id="10" name="TextBox 9"/>
          <p:cNvSpPr txBox="1"/>
          <p:nvPr/>
        </p:nvSpPr>
        <p:spPr>
          <a:xfrm>
            <a:off x="1752060" y="1135712"/>
            <a:ext cx="763542" cy="400110"/>
          </a:xfrm>
          <a:prstGeom prst="rect">
            <a:avLst/>
          </a:prstGeom>
          <a:noFill/>
        </p:spPr>
        <p:txBody>
          <a:bodyPr wrap="none" rtlCol="0">
            <a:spAutoFit/>
          </a:bodyPr>
          <a:lstStyle/>
          <a:p>
            <a:r>
              <a:rPr lang="en-US" dirty="0" smtClean="0"/>
              <a:t>2m </a:t>
            </a:r>
            <a:r>
              <a:rPr lang="en-US" dirty="0"/>
              <a:t>T</a:t>
            </a:r>
          </a:p>
        </p:txBody>
      </p:sp>
      <p:sp>
        <p:nvSpPr>
          <p:cNvPr id="11" name="TextBox 10"/>
          <p:cNvSpPr txBox="1"/>
          <p:nvPr/>
        </p:nvSpPr>
        <p:spPr>
          <a:xfrm>
            <a:off x="6351356" y="1152308"/>
            <a:ext cx="906210" cy="400110"/>
          </a:xfrm>
          <a:prstGeom prst="rect">
            <a:avLst/>
          </a:prstGeom>
          <a:noFill/>
        </p:spPr>
        <p:txBody>
          <a:bodyPr wrap="none" rtlCol="0">
            <a:spAutoFit/>
          </a:bodyPr>
          <a:lstStyle/>
          <a:p>
            <a:r>
              <a:rPr lang="en-US" dirty="0" smtClean="0"/>
              <a:t>2m Td</a:t>
            </a:r>
            <a:endParaRPr lang="en-US" dirty="0"/>
          </a:p>
        </p:txBody>
      </p:sp>
      <p:sp>
        <p:nvSpPr>
          <p:cNvPr id="12" name="TextBox 11"/>
          <p:cNvSpPr txBox="1"/>
          <p:nvPr/>
        </p:nvSpPr>
        <p:spPr>
          <a:xfrm>
            <a:off x="6351356" y="4586444"/>
            <a:ext cx="982961" cy="400110"/>
          </a:xfrm>
          <a:prstGeom prst="rect">
            <a:avLst/>
          </a:prstGeom>
          <a:noFill/>
        </p:spPr>
        <p:txBody>
          <a:bodyPr wrap="none" rtlCol="0">
            <a:spAutoFit/>
          </a:bodyPr>
          <a:lstStyle/>
          <a:p>
            <a:r>
              <a:rPr lang="en-US" dirty="0" smtClean="0"/>
              <a:t>2m RH</a:t>
            </a:r>
            <a:endParaRPr lang="en-US" dirty="0"/>
          </a:p>
        </p:txBody>
      </p:sp>
    </p:spTree>
    <p:extLst>
      <p:ext uri="{BB962C8B-B14F-4D97-AF65-F5344CB8AC3E}">
        <p14:creationId xmlns:p14="http://schemas.microsoft.com/office/powerpoint/2010/main" val="35803185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43BB9B29-C2E4-42E2-A75B-02BDC2311E01}" type="slidenum">
              <a:rPr lang="en-US" smtClean="0"/>
              <a:pPr>
                <a:defRPr/>
              </a:pPr>
              <a:t>14</a:t>
            </a:fld>
            <a:endParaRPr lang="en-US"/>
          </a:p>
        </p:txBody>
      </p:sp>
      <p:sp>
        <p:nvSpPr>
          <p:cNvPr id="9" name="Title 2"/>
          <p:cNvSpPr txBox="1">
            <a:spLocks/>
          </p:cNvSpPr>
          <p:nvPr/>
        </p:nvSpPr>
        <p:spPr bwMode="auto">
          <a:xfrm>
            <a:off x="513018" y="4583496"/>
            <a:ext cx="2633235" cy="1310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400" kern="0" dirty="0" smtClean="0">
                <a:solidFill>
                  <a:srgbClr val="0000FF"/>
                </a:solidFill>
              </a:rPr>
              <a:t>Probabilistic forecasts improved: higher RPSS  </a:t>
            </a:r>
            <a:endParaRPr lang="en-US" sz="2400" kern="0" dirty="0">
              <a:solidFill>
                <a:srgbClr val="0000FF"/>
              </a:solidFill>
            </a:endParaRPr>
          </a:p>
        </p:txBody>
      </p:sp>
      <p:pic>
        <p:nvPicPr>
          <p:cNvPr id="13" name="Content Placeholder 12"/>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90083" y="-532406"/>
            <a:ext cx="5889009" cy="4421789"/>
          </a:xfrm>
        </p:spPr>
      </p:pic>
      <p:pic>
        <p:nvPicPr>
          <p:cNvPr id="14" name="Content Placeholder 13"/>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223255" y="-604845"/>
            <a:ext cx="6095017" cy="4462861"/>
          </a:xfr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6427" y="2755727"/>
            <a:ext cx="5911095" cy="4612112"/>
          </a:xfrm>
          <a:prstGeom prst="rect">
            <a:avLst/>
          </a:prstGeom>
        </p:spPr>
      </p:pic>
      <p:sp>
        <p:nvSpPr>
          <p:cNvPr id="17" name="TextBox 16"/>
          <p:cNvSpPr txBox="1"/>
          <p:nvPr/>
        </p:nvSpPr>
        <p:spPr>
          <a:xfrm>
            <a:off x="1986316" y="1738245"/>
            <a:ext cx="763542" cy="400110"/>
          </a:xfrm>
          <a:prstGeom prst="rect">
            <a:avLst/>
          </a:prstGeom>
          <a:noFill/>
        </p:spPr>
        <p:txBody>
          <a:bodyPr wrap="none" rtlCol="0">
            <a:spAutoFit/>
          </a:bodyPr>
          <a:lstStyle/>
          <a:p>
            <a:r>
              <a:rPr lang="en-US" dirty="0" smtClean="0"/>
              <a:t>2m </a:t>
            </a:r>
            <a:r>
              <a:rPr lang="en-US" dirty="0"/>
              <a:t>T</a:t>
            </a:r>
          </a:p>
        </p:txBody>
      </p:sp>
      <p:sp>
        <p:nvSpPr>
          <p:cNvPr id="18" name="TextBox 17"/>
          <p:cNvSpPr txBox="1"/>
          <p:nvPr/>
        </p:nvSpPr>
        <p:spPr>
          <a:xfrm>
            <a:off x="6619351" y="1738245"/>
            <a:ext cx="906210" cy="400110"/>
          </a:xfrm>
          <a:prstGeom prst="rect">
            <a:avLst/>
          </a:prstGeom>
          <a:noFill/>
        </p:spPr>
        <p:txBody>
          <a:bodyPr wrap="none" rtlCol="0">
            <a:spAutoFit/>
          </a:bodyPr>
          <a:lstStyle/>
          <a:p>
            <a:r>
              <a:rPr lang="en-US" dirty="0" smtClean="0"/>
              <a:t>2m Td</a:t>
            </a:r>
            <a:endParaRPr lang="en-US" dirty="0"/>
          </a:p>
        </p:txBody>
      </p:sp>
      <p:sp>
        <p:nvSpPr>
          <p:cNvPr id="19" name="TextBox 18"/>
          <p:cNvSpPr txBox="1"/>
          <p:nvPr/>
        </p:nvSpPr>
        <p:spPr>
          <a:xfrm>
            <a:off x="6619351" y="5253825"/>
            <a:ext cx="982961" cy="400110"/>
          </a:xfrm>
          <a:prstGeom prst="rect">
            <a:avLst/>
          </a:prstGeom>
          <a:noFill/>
        </p:spPr>
        <p:txBody>
          <a:bodyPr wrap="none" rtlCol="0">
            <a:spAutoFit/>
          </a:bodyPr>
          <a:lstStyle/>
          <a:p>
            <a:r>
              <a:rPr lang="en-US" dirty="0" smtClean="0"/>
              <a:t>2m RH</a:t>
            </a:r>
            <a:endParaRPr lang="en-US" dirty="0"/>
          </a:p>
        </p:txBody>
      </p:sp>
    </p:spTree>
    <p:extLst>
      <p:ext uri="{BB962C8B-B14F-4D97-AF65-F5344CB8AC3E}">
        <p14:creationId xmlns:p14="http://schemas.microsoft.com/office/powerpoint/2010/main" val="35463219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0176" y="0"/>
            <a:ext cx="5726475" cy="3660726"/>
          </a:xfrm>
        </p:spPr>
      </p:pic>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296427" y="0"/>
            <a:ext cx="6155707" cy="3698544"/>
          </a:xfrm>
        </p:spPr>
      </p:pic>
      <p:sp>
        <p:nvSpPr>
          <p:cNvPr id="5" name="Slide Number Placeholder 4"/>
          <p:cNvSpPr>
            <a:spLocks noGrp="1"/>
          </p:cNvSpPr>
          <p:nvPr>
            <p:ph type="sldNum" sz="quarter" idx="12"/>
          </p:nvPr>
        </p:nvSpPr>
        <p:spPr/>
        <p:txBody>
          <a:bodyPr/>
          <a:lstStyle/>
          <a:p>
            <a:pPr>
              <a:defRPr/>
            </a:pPr>
            <a:fld id="{43BB9B29-C2E4-42E2-A75B-02BDC2311E01}" type="slidenum">
              <a:rPr lang="en-US" smtClean="0"/>
              <a:pPr>
                <a:defRPr/>
              </a:pPr>
              <a:t>15</a:t>
            </a:fld>
            <a:endParaRPr lang="en-US"/>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6427" y="3292579"/>
            <a:ext cx="6091104" cy="3722459"/>
          </a:xfrm>
          <a:prstGeom prst="rect">
            <a:avLst/>
          </a:prstGeom>
        </p:spPr>
      </p:pic>
      <p:sp>
        <p:nvSpPr>
          <p:cNvPr id="9" name="Title 2"/>
          <p:cNvSpPr txBox="1">
            <a:spLocks/>
          </p:cNvSpPr>
          <p:nvPr/>
        </p:nvSpPr>
        <p:spPr bwMode="auto">
          <a:xfrm>
            <a:off x="519398" y="4498715"/>
            <a:ext cx="2633235" cy="1310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400" kern="0" dirty="0" smtClean="0">
                <a:solidFill>
                  <a:srgbClr val="0000FF"/>
                </a:solidFill>
              </a:rPr>
              <a:t>Probabilistic forecasts are  more reliable  </a:t>
            </a:r>
            <a:endParaRPr lang="en-US" sz="2400" kern="0" dirty="0">
              <a:solidFill>
                <a:srgbClr val="0000FF"/>
              </a:solidFill>
            </a:endParaRPr>
          </a:p>
        </p:txBody>
      </p:sp>
      <p:sp>
        <p:nvSpPr>
          <p:cNvPr id="10" name="TextBox 9"/>
          <p:cNvSpPr txBox="1"/>
          <p:nvPr/>
        </p:nvSpPr>
        <p:spPr>
          <a:xfrm>
            <a:off x="2489039" y="2244129"/>
            <a:ext cx="763542" cy="400110"/>
          </a:xfrm>
          <a:prstGeom prst="rect">
            <a:avLst/>
          </a:prstGeom>
          <a:noFill/>
        </p:spPr>
        <p:txBody>
          <a:bodyPr wrap="none" rtlCol="0">
            <a:spAutoFit/>
          </a:bodyPr>
          <a:lstStyle/>
          <a:p>
            <a:r>
              <a:rPr lang="en-US" dirty="0" smtClean="0"/>
              <a:t>2m </a:t>
            </a:r>
            <a:r>
              <a:rPr lang="en-US" dirty="0"/>
              <a:t>T</a:t>
            </a:r>
          </a:p>
        </p:txBody>
      </p:sp>
      <p:sp>
        <p:nvSpPr>
          <p:cNvPr id="11" name="TextBox 10"/>
          <p:cNvSpPr txBox="1"/>
          <p:nvPr/>
        </p:nvSpPr>
        <p:spPr>
          <a:xfrm>
            <a:off x="6979152" y="2244129"/>
            <a:ext cx="906210" cy="400110"/>
          </a:xfrm>
          <a:prstGeom prst="rect">
            <a:avLst/>
          </a:prstGeom>
          <a:noFill/>
        </p:spPr>
        <p:txBody>
          <a:bodyPr wrap="none" rtlCol="0">
            <a:spAutoFit/>
          </a:bodyPr>
          <a:lstStyle/>
          <a:p>
            <a:r>
              <a:rPr lang="en-US" dirty="0" smtClean="0"/>
              <a:t>2m Td</a:t>
            </a:r>
            <a:endParaRPr lang="en-US" dirty="0"/>
          </a:p>
        </p:txBody>
      </p:sp>
      <p:sp>
        <p:nvSpPr>
          <p:cNvPr id="12" name="TextBox 11"/>
          <p:cNvSpPr txBox="1"/>
          <p:nvPr/>
        </p:nvSpPr>
        <p:spPr>
          <a:xfrm>
            <a:off x="6979152" y="5608846"/>
            <a:ext cx="982961" cy="400110"/>
          </a:xfrm>
          <a:prstGeom prst="rect">
            <a:avLst/>
          </a:prstGeom>
          <a:noFill/>
        </p:spPr>
        <p:txBody>
          <a:bodyPr wrap="none" rtlCol="0">
            <a:spAutoFit/>
          </a:bodyPr>
          <a:lstStyle/>
          <a:p>
            <a:r>
              <a:rPr lang="en-US" dirty="0" smtClean="0"/>
              <a:t>2m RH</a:t>
            </a:r>
            <a:endParaRPr lang="en-US" dirty="0"/>
          </a:p>
        </p:txBody>
      </p:sp>
    </p:spTree>
    <p:extLst>
      <p:ext uri="{BB962C8B-B14F-4D97-AF65-F5344CB8AC3E}">
        <p14:creationId xmlns:p14="http://schemas.microsoft.com/office/powerpoint/2010/main" val="32924549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4551" y="3310834"/>
            <a:ext cx="2860675" cy="609942"/>
          </a:xfrm>
        </p:spPr>
        <p:txBody>
          <a:bodyPr/>
          <a:lstStyle/>
          <a:p>
            <a:pPr algn="l"/>
            <a:r>
              <a:rPr lang="en-US" sz="1800" dirty="0" smtClean="0">
                <a:solidFill>
                  <a:srgbClr val="0000FF"/>
                </a:solidFill>
              </a:rPr>
              <a:t>Precipitation forecasts: improvements seen especially on heavy rain end (provided by Ying Lin)</a:t>
            </a:r>
            <a:br>
              <a:rPr lang="en-US" sz="1800" dirty="0" smtClean="0">
                <a:solidFill>
                  <a:srgbClr val="0000FF"/>
                </a:solidFill>
              </a:rPr>
            </a:br>
            <a:r>
              <a:rPr lang="en-US" sz="1800" dirty="0" smtClean="0">
                <a:solidFill>
                  <a:srgbClr val="0000FF"/>
                </a:solidFill>
              </a:rPr>
              <a:t>(Nov. 17 – 27, 2014) </a:t>
            </a:r>
            <a:endParaRPr lang="en-US" sz="1800" dirty="0">
              <a:solidFill>
                <a:srgbClr val="0000FF"/>
              </a:solidFill>
            </a:endParaRPr>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985226" y="0"/>
            <a:ext cx="6158774" cy="6619875"/>
          </a:xfrm>
        </p:spPr>
      </p:pic>
      <p:sp>
        <p:nvSpPr>
          <p:cNvPr id="4" name="Slide Number Placeholder 3"/>
          <p:cNvSpPr>
            <a:spLocks noGrp="1"/>
          </p:cNvSpPr>
          <p:nvPr>
            <p:ph type="sldNum" sz="quarter" idx="12"/>
          </p:nvPr>
        </p:nvSpPr>
        <p:spPr/>
        <p:txBody>
          <a:bodyPr/>
          <a:lstStyle/>
          <a:p>
            <a:pPr>
              <a:defRPr/>
            </a:pPr>
            <a:fld id="{9746E004-F12B-4F5D-8BC2-F72E133A53DC}" type="slidenum">
              <a:rPr lang="en-US" smtClean="0"/>
              <a:pPr>
                <a:defRPr/>
              </a:pPr>
              <a:t>16</a:t>
            </a:fld>
            <a:endParaRPr lang="en-US"/>
          </a:p>
        </p:txBody>
      </p:sp>
      <p:pic>
        <p:nvPicPr>
          <p:cNvPr id="7" name="Content Placeholder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985226" y="3310834"/>
            <a:ext cx="6158774" cy="7023180"/>
          </a:xfrm>
        </p:spPr>
      </p:pic>
      <p:sp>
        <p:nvSpPr>
          <p:cNvPr id="3" name="TextBox 2"/>
          <p:cNvSpPr txBox="1"/>
          <p:nvPr/>
        </p:nvSpPr>
        <p:spPr>
          <a:xfrm>
            <a:off x="7083788" y="4396144"/>
            <a:ext cx="1164101" cy="584775"/>
          </a:xfrm>
          <a:prstGeom prst="rect">
            <a:avLst/>
          </a:prstGeom>
          <a:noFill/>
        </p:spPr>
        <p:txBody>
          <a:bodyPr wrap="none" rtlCol="0">
            <a:spAutoFit/>
          </a:bodyPr>
          <a:lstStyle/>
          <a:p>
            <a:r>
              <a:rPr lang="en-US" sz="1600" dirty="0" smtClean="0">
                <a:solidFill>
                  <a:srgbClr val="FF0000"/>
                </a:solidFill>
              </a:rPr>
              <a:t>NMB_prod</a:t>
            </a:r>
          </a:p>
          <a:p>
            <a:r>
              <a:rPr lang="en-US" sz="1600" dirty="0" err="1" smtClean="0">
                <a:solidFill>
                  <a:srgbClr val="0000FF"/>
                </a:solidFill>
              </a:rPr>
              <a:t>NMB_para</a:t>
            </a:r>
            <a:endParaRPr lang="en-US" sz="1600" dirty="0">
              <a:solidFill>
                <a:srgbClr val="0000FF"/>
              </a:solidFill>
            </a:endParaRPr>
          </a:p>
        </p:txBody>
      </p:sp>
      <p:sp>
        <p:nvSpPr>
          <p:cNvPr id="6" name="Rectangle 5"/>
          <p:cNvSpPr/>
          <p:nvPr/>
        </p:nvSpPr>
        <p:spPr>
          <a:xfrm>
            <a:off x="3954217" y="5843982"/>
            <a:ext cx="684803" cy="400110"/>
          </a:xfrm>
          <a:prstGeom prst="rect">
            <a:avLst/>
          </a:prstGeom>
        </p:spPr>
        <p:txBody>
          <a:bodyPr wrap="none">
            <a:spAutoFit/>
          </a:bodyPr>
          <a:lstStyle/>
          <a:p>
            <a:r>
              <a:rPr lang="en-US" dirty="0"/>
              <a:t>ETS</a:t>
            </a:r>
          </a:p>
        </p:txBody>
      </p:sp>
      <p:sp>
        <p:nvSpPr>
          <p:cNvPr id="8" name="Rectangle 7"/>
          <p:cNvSpPr/>
          <p:nvPr/>
        </p:nvSpPr>
        <p:spPr>
          <a:xfrm>
            <a:off x="3954217" y="2333093"/>
            <a:ext cx="684803" cy="400110"/>
          </a:xfrm>
          <a:prstGeom prst="rect">
            <a:avLst/>
          </a:prstGeom>
        </p:spPr>
        <p:txBody>
          <a:bodyPr wrap="none">
            <a:spAutoFit/>
          </a:bodyPr>
          <a:lstStyle/>
          <a:p>
            <a:r>
              <a:rPr lang="en-US" dirty="0"/>
              <a:t>ETS</a:t>
            </a:r>
          </a:p>
        </p:txBody>
      </p:sp>
      <p:sp>
        <p:nvSpPr>
          <p:cNvPr id="12" name="Rectangle 11"/>
          <p:cNvSpPr/>
          <p:nvPr/>
        </p:nvSpPr>
        <p:spPr>
          <a:xfrm>
            <a:off x="6913099" y="865868"/>
            <a:ext cx="1505480" cy="584775"/>
          </a:xfrm>
          <a:prstGeom prst="rect">
            <a:avLst/>
          </a:prstGeom>
        </p:spPr>
        <p:txBody>
          <a:bodyPr wrap="square">
            <a:spAutoFit/>
          </a:bodyPr>
          <a:lstStyle/>
          <a:p>
            <a:r>
              <a:rPr lang="en-US" sz="1600" dirty="0" err="1" smtClean="0">
                <a:solidFill>
                  <a:srgbClr val="FF0000"/>
                </a:solidFill>
              </a:rPr>
              <a:t>ARW_prod</a:t>
            </a:r>
            <a:endParaRPr lang="en-US" sz="1600" dirty="0">
              <a:solidFill>
                <a:srgbClr val="FF0000"/>
              </a:solidFill>
            </a:endParaRPr>
          </a:p>
          <a:p>
            <a:r>
              <a:rPr lang="en-US" sz="1600" dirty="0" err="1" smtClean="0">
                <a:solidFill>
                  <a:srgbClr val="0000FF"/>
                </a:solidFill>
              </a:rPr>
              <a:t>ARW_para</a:t>
            </a:r>
            <a:endParaRPr lang="en-US" sz="1600" dirty="0">
              <a:solidFill>
                <a:srgbClr val="0000FF"/>
              </a:solidFill>
            </a:endParaRPr>
          </a:p>
        </p:txBody>
      </p:sp>
    </p:spTree>
    <p:extLst>
      <p:ext uri="{BB962C8B-B14F-4D97-AF65-F5344CB8AC3E}">
        <p14:creationId xmlns:p14="http://schemas.microsoft.com/office/powerpoint/2010/main" val="40205644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220224"/>
            <a:ext cx="8229600" cy="1143000"/>
          </a:xfrm>
        </p:spPr>
        <p:txBody>
          <a:bodyPr/>
          <a:lstStyle/>
          <a:p>
            <a:r>
              <a:rPr lang="en-US" sz="2400" dirty="0" smtClean="0">
                <a:solidFill>
                  <a:srgbClr val="0000FF"/>
                </a:solidFill>
              </a:rPr>
              <a:t>Nov. 23, 2014 severe storm outbreak in FL: </a:t>
            </a:r>
            <a:br>
              <a:rPr lang="en-US" sz="2400" dirty="0" smtClean="0">
                <a:solidFill>
                  <a:srgbClr val="0000FF"/>
                </a:solidFill>
              </a:rPr>
            </a:br>
            <a:r>
              <a:rPr lang="en-US" sz="2400" dirty="0" smtClean="0">
                <a:solidFill>
                  <a:srgbClr val="0000FF"/>
                </a:solidFill>
              </a:rPr>
              <a:t>SREF vs. SREFp (</a:t>
            </a:r>
            <a:r>
              <a:rPr lang="en-US" sz="2400" dirty="0">
                <a:solidFill>
                  <a:srgbClr val="0000FF"/>
                </a:solidFill>
              </a:rPr>
              <a:t>Israel </a:t>
            </a:r>
            <a:r>
              <a:rPr lang="en-US" sz="2400" dirty="0" err="1">
                <a:solidFill>
                  <a:srgbClr val="0000FF"/>
                </a:solidFill>
              </a:rPr>
              <a:t>Jirak</a:t>
            </a:r>
            <a:r>
              <a:rPr lang="en-US" sz="2400" dirty="0">
                <a:solidFill>
                  <a:srgbClr val="0000FF"/>
                </a:solidFill>
              </a:rPr>
              <a:t>, SPC)</a:t>
            </a:r>
            <a:br>
              <a:rPr lang="en-US" sz="2400" dirty="0">
                <a:solidFill>
                  <a:srgbClr val="0000FF"/>
                </a:solidFill>
              </a:rPr>
            </a:br>
            <a:endParaRPr lang="en-US" sz="2400" dirty="0">
              <a:solidFill>
                <a:srgbClr val="0000FF"/>
              </a:solidFill>
            </a:endParaRPr>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9366" y="3230540"/>
            <a:ext cx="4474534" cy="2919574"/>
          </a:xfrm>
        </p:spPr>
      </p:pic>
      <p:sp>
        <p:nvSpPr>
          <p:cNvPr id="6" name="TextBox 5"/>
          <p:cNvSpPr txBox="1"/>
          <p:nvPr/>
        </p:nvSpPr>
        <p:spPr>
          <a:xfrm>
            <a:off x="4533900" y="1080297"/>
            <a:ext cx="4800600" cy="646331"/>
          </a:xfrm>
          <a:prstGeom prst="rect">
            <a:avLst/>
          </a:prstGeom>
          <a:noFill/>
        </p:spPr>
        <p:txBody>
          <a:bodyPr wrap="square" rtlCol="0">
            <a:spAutoFit/>
          </a:bodyPr>
          <a:lstStyle/>
          <a:p>
            <a:pPr algn="ctr"/>
            <a:r>
              <a:rPr lang="en-US" dirty="0" smtClean="0">
                <a:solidFill>
                  <a:schemeClr val="bg1"/>
                </a:solidFill>
              </a:rPr>
              <a:t>PROB MUCAPE&gt;1000 J/kg</a:t>
            </a:r>
          </a:p>
          <a:p>
            <a:pPr algn="ctr"/>
            <a:r>
              <a:rPr lang="en-US" dirty="0" smtClean="0">
                <a:solidFill>
                  <a:schemeClr val="bg1"/>
                </a:solidFill>
              </a:rPr>
              <a:t>20141121/09F060</a:t>
            </a:r>
            <a:endParaRPr lang="en-US" dirty="0">
              <a:solidFill>
                <a:schemeClr val="bg1"/>
              </a:solidFill>
            </a:endParaRPr>
          </a:p>
        </p:txBody>
      </p:sp>
      <p:sp>
        <p:nvSpPr>
          <p:cNvPr id="7" name="TextBox 6"/>
          <p:cNvSpPr txBox="1"/>
          <p:nvPr/>
        </p:nvSpPr>
        <p:spPr>
          <a:xfrm>
            <a:off x="266700" y="6150114"/>
            <a:ext cx="8534400" cy="707886"/>
          </a:xfrm>
          <a:prstGeom prst="rect">
            <a:avLst/>
          </a:prstGeom>
          <a:noFill/>
        </p:spPr>
        <p:txBody>
          <a:bodyPr wrap="square" rtlCol="0">
            <a:spAutoFit/>
          </a:bodyPr>
          <a:lstStyle/>
          <a:p>
            <a:pPr marL="285750" indent="-285750">
              <a:buFont typeface="Arial" panose="020B0604020202020204" pitchFamily="34" charset="0"/>
              <a:buChar char="•"/>
            </a:pPr>
            <a:r>
              <a:rPr lang="en-US" dirty="0" smtClean="0"/>
              <a:t>Incorrect minimum in MUCAPE probability in operational SREF at 21Z on Sunday (Nov. 23, 2014) across SWRN GA into NERN Gulf</a:t>
            </a:r>
            <a:endParaRPr lang="en-US" dirty="0"/>
          </a:p>
        </p:txBody>
      </p:sp>
      <p:cxnSp>
        <p:nvCxnSpPr>
          <p:cNvPr id="9" name="Straight Arrow Connector 8"/>
          <p:cNvCxnSpPr/>
          <p:nvPr/>
        </p:nvCxnSpPr>
        <p:spPr>
          <a:xfrm>
            <a:off x="6019800" y="4343400"/>
            <a:ext cx="304800" cy="68580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10" name="Content Placeholder 3"/>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16195" y="3226513"/>
            <a:ext cx="4474532" cy="2919573"/>
          </a:xfrm>
        </p:spPr>
      </p:pic>
      <p:sp>
        <p:nvSpPr>
          <p:cNvPr id="11" name="Oval 10"/>
          <p:cNvSpPr/>
          <p:nvPr/>
        </p:nvSpPr>
        <p:spPr>
          <a:xfrm rot="20748481">
            <a:off x="7676852" y="5005738"/>
            <a:ext cx="318175" cy="38805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20748481">
            <a:off x="3130095" y="5053041"/>
            <a:ext cx="318175" cy="38805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811734" y="3352117"/>
            <a:ext cx="726481" cy="400110"/>
          </a:xfrm>
          <a:prstGeom prst="rect">
            <a:avLst/>
          </a:prstGeom>
        </p:spPr>
        <p:txBody>
          <a:bodyPr wrap="none">
            <a:spAutoFit/>
          </a:bodyPr>
          <a:lstStyle/>
          <a:p>
            <a:r>
              <a:rPr lang="en-US" dirty="0" smtClean="0">
                <a:solidFill>
                  <a:schemeClr val="bg1"/>
                </a:solidFill>
              </a:rPr>
              <a:t>Para</a:t>
            </a:r>
            <a:endParaRPr lang="en-US" dirty="0">
              <a:solidFill>
                <a:schemeClr val="bg1"/>
              </a:solidFill>
            </a:endParaRPr>
          </a:p>
        </p:txBody>
      </p:sp>
      <p:pic>
        <p:nvPicPr>
          <p:cNvPr id="12"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3289182" y="1170041"/>
            <a:ext cx="2730618" cy="2047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Oval 13"/>
          <p:cNvSpPr/>
          <p:nvPr/>
        </p:nvSpPr>
        <p:spPr>
          <a:xfrm rot="20748481">
            <a:off x="5251311" y="2445854"/>
            <a:ext cx="200106" cy="2048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39734" y="3325199"/>
            <a:ext cx="4572000" cy="707886"/>
          </a:xfrm>
          <a:prstGeom prst="rect">
            <a:avLst/>
          </a:prstGeom>
        </p:spPr>
        <p:txBody>
          <a:bodyPr>
            <a:spAutoFit/>
          </a:bodyPr>
          <a:lstStyle/>
          <a:p>
            <a:pPr algn="ctr"/>
            <a:r>
              <a:rPr lang="en-US" dirty="0" smtClean="0">
                <a:solidFill>
                  <a:schemeClr val="bg1"/>
                </a:solidFill>
              </a:rPr>
              <a:t>Prod:  PROB </a:t>
            </a:r>
            <a:r>
              <a:rPr lang="en-US" dirty="0">
                <a:solidFill>
                  <a:schemeClr val="bg1"/>
                </a:solidFill>
              </a:rPr>
              <a:t>MUCAPE&gt;1000 J/kg</a:t>
            </a:r>
          </a:p>
          <a:p>
            <a:pPr algn="ctr"/>
            <a:r>
              <a:rPr lang="en-US" dirty="0">
                <a:solidFill>
                  <a:schemeClr val="bg1"/>
                </a:solidFill>
              </a:rPr>
              <a:t>20141121/09F060</a:t>
            </a:r>
          </a:p>
        </p:txBody>
      </p:sp>
    </p:spTree>
    <p:extLst>
      <p:ext uri="{BB962C8B-B14F-4D97-AF65-F5344CB8AC3E}">
        <p14:creationId xmlns:p14="http://schemas.microsoft.com/office/powerpoint/2010/main" val="40556441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75095" y="108268"/>
            <a:ext cx="8229600" cy="1143000"/>
          </a:xfrm>
        </p:spPr>
        <p:txBody>
          <a:bodyPr/>
          <a:lstStyle/>
          <a:p>
            <a:r>
              <a:rPr lang="en-US" dirty="0" smtClean="0">
                <a:solidFill>
                  <a:srgbClr val="0000FF"/>
                </a:solidFill>
              </a:rPr>
              <a:t>Status</a:t>
            </a:r>
            <a:r>
              <a:rPr lang="en-US" dirty="0" smtClean="0"/>
              <a:t> </a:t>
            </a:r>
            <a:endParaRPr lang="en-US" dirty="0"/>
          </a:p>
        </p:txBody>
      </p:sp>
      <p:sp>
        <p:nvSpPr>
          <p:cNvPr id="11" name="Content Placeholder 10"/>
          <p:cNvSpPr>
            <a:spLocks noGrp="1"/>
          </p:cNvSpPr>
          <p:nvPr>
            <p:ph idx="1"/>
          </p:nvPr>
        </p:nvSpPr>
        <p:spPr>
          <a:xfrm>
            <a:off x="375095" y="1607306"/>
            <a:ext cx="8229600" cy="4874895"/>
          </a:xfrm>
        </p:spPr>
        <p:txBody>
          <a:bodyPr/>
          <a:lstStyle/>
          <a:p>
            <a:r>
              <a:rPr lang="en-US" sz="2800" dirty="0" smtClean="0"/>
              <a:t>The verification is preliminary. EMC parallel is running twice daily (00 and 21z) for more systematic evaluation by all partners (developers, forecasters and other users) </a:t>
            </a:r>
          </a:p>
          <a:p>
            <a:endParaRPr lang="en-US" sz="2800" dirty="0" smtClean="0"/>
          </a:p>
          <a:p>
            <a:r>
              <a:rPr lang="en-US" sz="2800" dirty="0" smtClean="0"/>
              <a:t>To be used by WPC for winter weather experiment (Jan. – Feb., 2015)</a:t>
            </a:r>
          </a:p>
          <a:p>
            <a:endParaRPr lang="en-US" sz="2800" dirty="0" smtClean="0"/>
          </a:p>
          <a:p>
            <a:r>
              <a:rPr lang="en-US" sz="2800" dirty="0" smtClean="0"/>
              <a:t>Implementation:  ~ April, 2015</a:t>
            </a:r>
          </a:p>
        </p:txBody>
      </p:sp>
      <p:sp>
        <p:nvSpPr>
          <p:cNvPr id="5" name="Slide Number Placeholder 4"/>
          <p:cNvSpPr>
            <a:spLocks noGrp="1"/>
          </p:cNvSpPr>
          <p:nvPr>
            <p:ph type="sldNum" sz="quarter" idx="12"/>
          </p:nvPr>
        </p:nvSpPr>
        <p:spPr/>
        <p:txBody>
          <a:bodyPr/>
          <a:lstStyle/>
          <a:p>
            <a:pPr>
              <a:defRPr/>
            </a:pPr>
            <a:fld id="{43BB9B29-C2E4-42E2-A75B-02BDC2311E01}" type="slidenum">
              <a:rPr lang="en-US" smtClean="0"/>
              <a:pPr>
                <a:defRPr/>
              </a:pPr>
              <a:t>18</a:t>
            </a:fld>
            <a:endParaRPr lang="en-US"/>
          </a:p>
        </p:txBody>
      </p:sp>
    </p:spTree>
    <p:extLst>
      <p:ext uri="{BB962C8B-B14F-4D97-AF65-F5344CB8AC3E}">
        <p14:creationId xmlns:p14="http://schemas.microsoft.com/office/powerpoint/2010/main" val="32361876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2400" dirty="0" smtClean="0">
                <a:solidFill>
                  <a:srgbClr val="0000FF"/>
                </a:solidFill>
              </a:rPr>
              <a:t>2014 activities of NARRE-TL and NCASE-TL </a:t>
            </a:r>
            <a:br>
              <a:rPr lang="en-US" sz="2400" dirty="0" smtClean="0">
                <a:solidFill>
                  <a:srgbClr val="0000FF"/>
                </a:solidFill>
              </a:rPr>
            </a:br>
            <a:r>
              <a:rPr lang="en-US" sz="2400" dirty="0" smtClean="0">
                <a:solidFill>
                  <a:srgbClr val="0000FF"/>
                </a:solidFill>
              </a:rPr>
              <a:t>(provided by </a:t>
            </a:r>
            <a:r>
              <a:rPr lang="en-US" sz="2400" dirty="0" err="1" smtClean="0">
                <a:solidFill>
                  <a:srgbClr val="0000FF"/>
                </a:solidFill>
              </a:rPr>
              <a:t>Binbin</a:t>
            </a:r>
            <a:r>
              <a:rPr lang="en-US" sz="2400" dirty="0" smtClean="0">
                <a:solidFill>
                  <a:srgbClr val="0000FF"/>
                </a:solidFill>
              </a:rPr>
              <a:t> Zhou)</a:t>
            </a:r>
            <a:endParaRPr lang="en-US" sz="2400" dirty="0">
              <a:solidFill>
                <a:srgbClr val="0000FF"/>
              </a:solidFill>
            </a:endParaRPr>
          </a:p>
        </p:txBody>
      </p:sp>
      <p:sp>
        <p:nvSpPr>
          <p:cNvPr id="3" name="Content Placeholder 2"/>
          <p:cNvSpPr>
            <a:spLocks noGrp="1"/>
          </p:cNvSpPr>
          <p:nvPr>
            <p:ph idx="1"/>
          </p:nvPr>
        </p:nvSpPr>
        <p:spPr>
          <a:xfrm>
            <a:off x="218364" y="1354541"/>
            <a:ext cx="8864221" cy="4525963"/>
          </a:xfrm>
        </p:spPr>
        <p:txBody>
          <a:bodyPr>
            <a:noAutofit/>
          </a:bodyPr>
          <a:lstStyle/>
          <a:p>
            <a:pPr marL="0" indent="0">
              <a:buNone/>
            </a:pPr>
            <a:r>
              <a:rPr lang="en-US" sz="2000" dirty="0" smtClean="0"/>
              <a:t>NARRE-TL upgraded when its base models upgraded</a:t>
            </a:r>
            <a:endParaRPr lang="en-US" sz="2000" dirty="0"/>
          </a:p>
          <a:p>
            <a:pPr marL="0" indent="0">
              <a:buNone/>
            </a:pPr>
            <a:r>
              <a:rPr lang="en-US" sz="2000" dirty="0" smtClean="0"/>
              <a:t>   </a:t>
            </a:r>
            <a:r>
              <a:rPr lang="en-US" sz="1800" dirty="0" smtClean="0"/>
              <a:t>~After RAP upgraded to RAP-v2 </a:t>
            </a:r>
          </a:p>
          <a:p>
            <a:pPr marL="0" indent="0">
              <a:buNone/>
            </a:pPr>
            <a:r>
              <a:rPr lang="en-US" sz="1800" dirty="0"/>
              <a:t> </a:t>
            </a:r>
            <a:r>
              <a:rPr lang="en-US" sz="1800" dirty="0" smtClean="0"/>
              <a:t>  ~After new NAM was implemented</a:t>
            </a:r>
          </a:p>
          <a:p>
            <a:pPr marL="0" indent="0">
              <a:buNone/>
            </a:pPr>
            <a:endParaRPr lang="en-US" sz="2000" dirty="0"/>
          </a:p>
          <a:p>
            <a:pPr marL="0" indent="0">
              <a:buNone/>
            </a:pPr>
            <a:r>
              <a:rPr lang="en-US" sz="2000" dirty="0" smtClean="0"/>
              <a:t>NARRE-TL was used during the AWC </a:t>
            </a:r>
            <a:r>
              <a:rPr lang="en-US" sz="2000" dirty="0"/>
              <a:t>2014 AWT Summer Experiment</a:t>
            </a:r>
          </a:p>
          <a:p>
            <a:pPr marL="0" indent="0">
              <a:buNone/>
            </a:pPr>
            <a:endParaRPr lang="en-US" sz="2000" dirty="0"/>
          </a:p>
          <a:p>
            <a:pPr marL="0" indent="0">
              <a:buNone/>
            </a:pPr>
            <a:r>
              <a:rPr lang="en-US" sz="2000" dirty="0" smtClean="0">
                <a:solidFill>
                  <a:schemeClr val="accent6"/>
                </a:solidFill>
              </a:rPr>
              <a:t>NCASE-TL upgraded </a:t>
            </a:r>
            <a:r>
              <a:rPr lang="en-US" sz="2000" dirty="0">
                <a:solidFill>
                  <a:schemeClr val="accent6"/>
                </a:solidFill>
              </a:rPr>
              <a:t>when its base models </a:t>
            </a:r>
            <a:r>
              <a:rPr lang="en-US" sz="2000" dirty="0" smtClean="0">
                <a:solidFill>
                  <a:schemeClr val="accent6"/>
                </a:solidFill>
              </a:rPr>
              <a:t>upgraded</a:t>
            </a:r>
          </a:p>
          <a:p>
            <a:pPr marL="0" indent="0">
              <a:buNone/>
            </a:pPr>
            <a:r>
              <a:rPr lang="en-US" sz="2000" dirty="0">
                <a:solidFill>
                  <a:schemeClr val="accent6"/>
                </a:solidFill>
              </a:rPr>
              <a:t> </a:t>
            </a:r>
            <a:r>
              <a:rPr lang="en-US" sz="2000" dirty="0" smtClean="0">
                <a:solidFill>
                  <a:schemeClr val="accent6"/>
                </a:solidFill>
              </a:rPr>
              <a:t>  </a:t>
            </a:r>
            <a:r>
              <a:rPr lang="en-US" sz="1800" dirty="0" smtClean="0">
                <a:solidFill>
                  <a:schemeClr val="accent6"/>
                </a:solidFill>
              </a:rPr>
              <a:t>~After new </a:t>
            </a:r>
            <a:r>
              <a:rPr lang="en-US" sz="1800" dirty="0" err="1" smtClean="0">
                <a:solidFill>
                  <a:schemeClr val="accent6"/>
                </a:solidFill>
              </a:rPr>
              <a:t>HiresW</a:t>
            </a:r>
            <a:r>
              <a:rPr lang="en-US" sz="1800" dirty="0" smtClean="0">
                <a:solidFill>
                  <a:schemeClr val="accent6"/>
                </a:solidFill>
              </a:rPr>
              <a:t> ARW and NMMB were implemented</a:t>
            </a:r>
          </a:p>
          <a:p>
            <a:pPr marL="0" indent="0">
              <a:buNone/>
            </a:pPr>
            <a:r>
              <a:rPr lang="en-US" sz="1800" dirty="0">
                <a:solidFill>
                  <a:schemeClr val="accent6"/>
                </a:solidFill>
              </a:rPr>
              <a:t> </a:t>
            </a:r>
            <a:r>
              <a:rPr lang="en-US" sz="1800" dirty="0" smtClean="0">
                <a:solidFill>
                  <a:schemeClr val="accent6"/>
                </a:solidFill>
              </a:rPr>
              <a:t>  ~ After HRRR was implemented </a:t>
            </a:r>
          </a:p>
          <a:p>
            <a:pPr marL="0" indent="0">
              <a:buNone/>
            </a:pPr>
            <a:endParaRPr lang="en-US" sz="2000" dirty="0" smtClean="0">
              <a:solidFill>
                <a:schemeClr val="accent6"/>
              </a:solidFill>
            </a:endParaRPr>
          </a:p>
          <a:p>
            <a:pPr marL="0" indent="0">
              <a:buNone/>
            </a:pPr>
            <a:r>
              <a:rPr lang="en-US" sz="2000" dirty="0" smtClean="0">
                <a:solidFill>
                  <a:schemeClr val="accent6"/>
                </a:solidFill>
              </a:rPr>
              <a:t>NCASE-TL was used during the WPC’s 2014 summer FFaIR ( Flash Flood and Intense Rainfall)</a:t>
            </a:r>
          </a:p>
          <a:p>
            <a:pPr marL="0" indent="0">
              <a:buNone/>
            </a:pPr>
            <a:r>
              <a:rPr lang="en-US" sz="2000" dirty="0">
                <a:solidFill>
                  <a:schemeClr val="accent6"/>
                </a:solidFill>
              </a:rPr>
              <a:t> </a:t>
            </a:r>
            <a:r>
              <a:rPr lang="en-US" sz="2000" dirty="0" smtClean="0">
                <a:solidFill>
                  <a:schemeClr val="accent6"/>
                </a:solidFill>
              </a:rPr>
              <a:t>  </a:t>
            </a:r>
            <a:r>
              <a:rPr lang="en-US" sz="1800" dirty="0" smtClean="0">
                <a:solidFill>
                  <a:schemeClr val="accent6"/>
                </a:solidFill>
              </a:rPr>
              <a:t>Precipitation-related products were evaluated in FFaIR</a:t>
            </a:r>
            <a:r>
              <a:rPr lang="en-US" sz="2000" dirty="0" smtClean="0">
                <a:solidFill>
                  <a:schemeClr val="accent6"/>
                </a:solidFill>
              </a:rPr>
              <a:t> </a:t>
            </a:r>
            <a:r>
              <a:rPr lang="en-US" sz="1800" dirty="0" smtClean="0">
                <a:solidFill>
                  <a:schemeClr val="accent6"/>
                </a:solidFill>
              </a:rPr>
              <a:t>(ensemble mean is too smooth due to time-lagged members)</a:t>
            </a:r>
          </a:p>
          <a:p>
            <a:pPr marL="0" indent="0">
              <a:buNone/>
            </a:pPr>
            <a:r>
              <a:rPr lang="en-US" sz="2000" dirty="0">
                <a:solidFill>
                  <a:schemeClr val="accent6"/>
                </a:solidFill>
              </a:rPr>
              <a:t> </a:t>
            </a:r>
            <a:r>
              <a:rPr lang="en-US" sz="2000" dirty="0" smtClean="0">
                <a:solidFill>
                  <a:schemeClr val="accent6"/>
                </a:solidFill>
              </a:rPr>
              <a:t>    </a:t>
            </a:r>
            <a:endParaRPr lang="en-US" sz="2000" dirty="0">
              <a:solidFill>
                <a:schemeClr val="accent6"/>
              </a:solidFill>
            </a:endParaRPr>
          </a:p>
        </p:txBody>
      </p:sp>
    </p:spTree>
    <p:extLst>
      <p:ext uri="{BB962C8B-B14F-4D97-AF65-F5344CB8AC3E}">
        <p14:creationId xmlns:p14="http://schemas.microsoft.com/office/powerpoint/2010/main" val="26987388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43301"/>
            <a:ext cx="8229600" cy="907576"/>
          </a:xfrm>
        </p:spPr>
        <p:txBody>
          <a:bodyPr/>
          <a:lstStyle/>
          <a:p>
            <a:r>
              <a:rPr lang="en-US" dirty="0" smtClean="0">
                <a:solidFill>
                  <a:srgbClr val="0000FF"/>
                </a:solidFill>
              </a:rPr>
              <a:t>Outline </a:t>
            </a:r>
            <a:endParaRPr lang="en-US" dirty="0">
              <a:solidFill>
                <a:srgbClr val="0000FF"/>
              </a:solidFill>
            </a:endParaRPr>
          </a:p>
        </p:txBody>
      </p:sp>
      <p:sp>
        <p:nvSpPr>
          <p:cNvPr id="8" name="Content Placeholder 7"/>
          <p:cNvSpPr>
            <a:spLocks noGrp="1"/>
          </p:cNvSpPr>
          <p:nvPr>
            <p:ph idx="1"/>
          </p:nvPr>
        </p:nvSpPr>
        <p:spPr>
          <a:xfrm>
            <a:off x="365760" y="1525184"/>
            <a:ext cx="8778240" cy="5510189"/>
          </a:xfrm>
        </p:spPr>
        <p:txBody>
          <a:bodyPr>
            <a:normAutofit fontScale="62500" lnSpcReduction="20000"/>
          </a:bodyPr>
          <a:lstStyle/>
          <a:p>
            <a:r>
              <a:rPr lang="en-US" sz="5100" dirty="0" smtClean="0"/>
              <a:t>16km SREF</a:t>
            </a:r>
          </a:p>
          <a:p>
            <a:pPr marL="0" indent="0">
              <a:buNone/>
            </a:pPr>
            <a:r>
              <a:rPr lang="en-US" dirty="0" smtClean="0"/>
              <a:t>     (</a:t>
            </a:r>
            <a:r>
              <a:rPr lang="en-US" dirty="0"/>
              <a:t>a) an interim upgrade implemented (April 2014)</a:t>
            </a:r>
          </a:p>
          <a:p>
            <a:pPr marL="0" indent="0">
              <a:buNone/>
            </a:pPr>
            <a:r>
              <a:rPr lang="en-US" dirty="0"/>
              <a:t>     (b) a major upgrade system developed </a:t>
            </a:r>
            <a:r>
              <a:rPr lang="en-US" dirty="0" smtClean="0"/>
              <a:t>and being </a:t>
            </a:r>
            <a:r>
              <a:rPr lang="en-US" dirty="0"/>
              <a:t>evaluating (~April </a:t>
            </a:r>
            <a:r>
              <a:rPr lang="en-US" dirty="0" smtClean="0"/>
              <a:t>2015)</a:t>
            </a:r>
          </a:p>
          <a:p>
            <a:pPr marL="0" indent="0">
              <a:buNone/>
            </a:pPr>
            <a:endParaRPr lang="en-US" dirty="0"/>
          </a:p>
          <a:p>
            <a:r>
              <a:rPr lang="en-US" sz="5100" dirty="0"/>
              <a:t>Operational 12km </a:t>
            </a:r>
            <a:r>
              <a:rPr lang="en-US" sz="5100" dirty="0">
                <a:solidFill>
                  <a:srgbClr val="0000FF"/>
                </a:solidFill>
              </a:rPr>
              <a:t>NARRE-TL</a:t>
            </a:r>
            <a:r>
              <a:rPr lang="en-US" sz="5100" dirty="0"/>
              <a:t>* and experimental 4km </a:t>
            </a:r>
            <a:r>
              <a:rPr lang="en-US" sz="5100" dirty="0">
                <a:solidFill>
                  <a:srgbClr val="00B050"/>
                </a:solidFill>
              </a:rPr>
              <a:t>NCASE-TL</a:t>
            </a:r>
            <a:r>
              <a:rPr lang="en-US" sz="2900" dirty="0"/>
              <a:t>&amp;</a:t>
            </a:r>
          </a:p>
          <a:p>
            <a:pPr marL="0" indent="0">
              <a:buNone/>
            </a:pPr>
            <a:r>
              <a:rPr lang="en-US" dirty="0"/>
              <a:t>    </a:t>
            </a:r>
            <a:r>
              <a:rPr lang="en-US" sz="2900" dirty="0"/>
              <a:t>* </a:t>
            </a:r>
            <a:r>
              <a:rPr lang="en-US" sz="2900" dirty="0">
                <a:solidFill>
                  <a:srgbClr val="0000FF"/>
                </a:solidFill>
              </a:rPr>
              <a:t>North America Rapid Refresh Ensemble – Time Lagged (RAP and NAM)</a:t>
            </a:r>
          </a:p>
          <a:p>
            <a:pPr marL="0" indent="0">
              <a:buNone/>
            </a:pPr>
            <a:r>
              <a:rPr lang="en-US" sz="2900" dirty="0"/>
              <a:t>    </a:t>
            </a:r>
            <a:r>
              <a:rPr lang="en-US" sz="2900" dirty="0" smtClean="0"/>
              <a:t>&amp; </a:t>
            </a:r>
            <a:r>
              <a:rPr lang="en-US" sz="2900" dirty="0">
                <a:solidFill>
                  <a:srgbClr val="009900"/>
                </a:solidFill>
              </a:rPr>
              <a:t>NCEP Convection-Allowing Scale Ensemble – Time Lagged (</a:t>
            </a:r>
            <a:r>
              <a:rPr lang="en-US" sz="2900" dirty="0" err="1">
                <a:solidFill>
                  <a:srgbClr val="009900"/>
                </a:solidFill>
              </a:rPr>
              <a:t>HiresW</a:t>
            </a:r>
            <a:r>
              <a:rPr lang="en-US" sz="2900" dirty="0">
                <a:solidFill>
                  <a:srgbClr val="009900"/>
                </a:solidFill>
              </a:rPr>
              <a:t>, </a:t>
            </a:r>
            <a:r>
              <a:rPr lang="en-US" sz="2900" dirty="0" err="1">
                <a:solidFill>
                  <a:srgbClr val="009900"/>
                </a:solidFill>
              </a:rPr>
              <a:t>NAMnest</a:t>
            </a:r>
            <a:r>
              <a:rPr lang="en-US" sz="2900" dirty="0">
                <a:solidFill>
                  <a:srgbClr val="009900"/>
                </a:solidFill>
              </a:rPr>
              <a:t> and HRRR)</a:t>
            </a:r>
          </a:p>
          <a:p>
            <a:pPr marL="0" indent="0">
              <a:buNone/>
            </a:pPr>
            <a:endParaRPr lang="en-US" dirty="0">
              <a:solidFill>
                <a:srgbClr val="009900"/>
              </a:solidFill>
            </a:endParaRPr>
          </a:p>
          <a:p>
            <a:r>
              <a:rPr lang="en-US" sz="5100" dirty="0"/>
              <a:t>Experimental data exchange between NCEP SREF and CMC REPS</a:t>
            </a:r>
          </a:p>
          <a:p>
            <a:endParaRPr lang="en-US" dirty="0" smtClean="0"/>
          </a:p>
          <a:p>
            <a:pPr marL="0" indent="0">
              <a:buNone/>
            </a:pPr>
            <a:r>
              <a:rPr lang="en-US" dirty="0" smtClean="0"/>
              <a:t>     </a:t>
            </a:r>
          </a:p>
          <a:p>
            <a:pPr marL="0" indent="0">
              <a:buNone/>
            </a:pPr>
            <a:endParaRPr lang="en-US" dirty="0">
              <a:solidFill>
                <a:srgbClr val="009900"/>
              </a:solidFill>
            </a:endParaRPr>
          </a:p>
          <a:p>
            <a:endParaRPr lang="en-US" dirty="0" smtClean="0"/>
          </a:p>
          <a:p>
            <a:pPr marL="0" indent="0">
              <a:buNone/>
            </a:pPr>
            <a:endParaRPr lang="en-US" dirty="0" smtClean="0"/>
          </a:p>
          <a:p>
            <a:endParaRPr lang="en-US" dirty="0"/>
          </a:p>
        </p:txBody>
      </p:sp>
      <p:sp>
        <p:nvSpPr>
          <p:cNvPr id="2" name="Slide Number Placeholder 1"/>
          <p:cNvSpPr>
            <a:spLocks noGrp="1"/>
          </p:cNvSpPr>
          <p:nvPr>
            <p:ph type="sldNum" sz="quarter" idx="12"/>
          </p:nvPr>
        </p:nvSpPr>
        <p:spPr/>
        <p:txBody>
          <a:bodyPr/>
          <a:lstStyle/>
          <a:p>
            <a:pPr>
              <a:defRPr/>
            </a:pPr>
            <a:fld id="{13AB6534-26F5-4872-BA71-F074BBA955DA}" type="slidenum">
              <a:rPr lang="en-US" smtClean="0"/>
              <a:pPr>
                <a:defRPr/>
              </a:pPr>
              <a:t>2</a:t>
            </a:fld>
            <a:endParaRPr lang="en-US" dirty="0"/>
          </a:p>
        </p:txBody>
      </p:sp>
    </p:spTree>
    <p:extLst>
      <p:ext uri="{BB962C8B-B14F-4D97-AF65-F5344CB8AC3E}">
        <p14:creationId xmlns:p14="http://schemas.microsoft.com/office/powerpoint/2010/main" val="21941141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59887"/>
            <a:ext cx="4572000" cy="4654708"/>
          </a:xfrm>
          <a:prstGeom prst="rect">
            <a:avLst/>
          </a:prstGeom>
        </p:spPr>
      </p:pic>
      <p:sp>
        <p:nvSpPr>
          <p:cNvPr id="12" name="Freeform 11"/>
          <p:cNvSpPr/>
          <p:nvPr/>
        </p:nvSpPr>
        <p:spPr>
          <a:xfrm>
            <a:off x="2790061" y="2327263"/>
            <a:ext cx="396294" cy="462174"/>
          </a:xfrm>
          <a:custGeom>
            <a:avLst/>
            <a:gdLst>
              <a:gd name="connsiteX0" fmla="*/ 107125 w 396294"/>
              <a:gd name="connsiteY0" fmla="*/ 86789 h 462174"/>
              <a:gd name="connsiteX1" fmla="*/ 58998 w 396294"/>
              <a:gd name="connsiteY1" fmla="*/ 115665 h 462174"/>
              <a:gd name="connsiteX2" fmla="*/ 1247 w 396294"/>
              <a:gd name="connsiteY2" fmla="*/ 221543 h 462174"/>
              <a:gd name="connsiteX3" fmla="*/ 20497 w 396294"/>
              <a:gd name="connsiteY3" fmla="*/ 317795 h 462174"/>
              <a:gd name="connsiteX4" fmla="*/ 126375 w 396294"/>
              <a:gd name="connsiteY4" fmla="*/ 433299 h 462174"/>
              <a:gd name="connsiteX5" fmla="*/ 155251 w 396294"/>
              <a:gd name="connsiteY5" fmla="*/ 442924 h 462174"/>
              <a:gd name="connsiteX6" fmla="*/ 270754 w 396294"/>
              <a:gd name="connsiteY6" fmla="*/ 462174 h 462174"/>
              <a:gd name="connsiteX7" fmla="*/ 395883 w 396294"/>
              <a:gd name="connsiteY7" fmla="*/ 356296 h 462174"/>
              <a:gd name="connsiteX8" fmla="*/ 299630 w 396294"/>
              <a:gd name="connsiteY8" fmla="*/ 86789 h 462174"/>
              <a:gd name="connsiteX9" fmla="*/ 232253 w 396294"/>
              <a:gd name="connsiteY9" fmla="*/ 57913 h 462174"/>
              <a:gd name="connsiteX10" fmla="*/ 155251 w 396294"/>
              <a:gd name="connsiteY10" fmla="*/ 162 h 462174"/>
              <a:gd name="connsiteX11" fmla="*/ 126375 w 396294"/>
              <a:gd name="connsiteY11" fmla="*/ 29038 h 462174"/>
              <a:gd name="connsiteX12" fmla="*/ 97499 w 396294"/>
              <a:gd name="connsiteY12" fmla="*/ 48288 h 462174"/>
              <a:gd name="connsiteX13" fmla="*/ 107125 w 396294"/>
              <a:gd name="connsiteY13" fmla="*/ 86789 h 462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6294" h="462174">
                <a:moveTo>
                  <a:pt x="107125" y="86789"/>
                </a:moveTo>
                <a:cubicBezTo>
                  <a:pt x="91083" y="96414"/>
                  <a:pt x="70556" y="100954"/>
                  <a:pt x="58998" y="115665"/>
                </a:cubicBezTo>
                <a:cubicBezTo>
                  <a:pt x="34161" y="147276"/>
                  <a:pt x="8769" y="182052"/>
                  <a:pt x="1247" y="221543"/>
                </a:cubicBezTo>
                <a:cubicBezTo>
                  <a:pt x="-4875" y="253684"/>
                  <a:pt x="13140" y="285914"/>
                  <a:pt x="20497" y="317795"/>
                </a:cubicBezTo>
                <a:cubicBezTo>
                  <a:pt x="34170" y="377042"/>
                  <a:pt x="63441" y="384888"/>
                  <a:pt x="126375" y="433299"/>
                </a:cubicBezTo>
                <a:cubicBezTo>
                  <a:pt x="134417" y="439485"/>
                  <a:pt x="145302" y="440934"/>
                  <a:pt x="155251" y="442924"/>
                </a:cubicBezTo>
                <a:cubicBezTo>
                  <a:pt x="193525" y="450579"/>
                  <a:pt x="232253" y="455757"/>
                  <a:pt x="270754" y="462174"/>
                </a:cubicBezTo>
                <a:cubicBezTo>
                  <a:pt x="308372" y="437096"/>
                  <a:pt x="392429" y="383067"/>
                  <a:pt x="395883" y="356296"/>
                </a:cubicBezTo>
                <a:cubicBezTo>
                  <a:pt x="401048" y="316270"/>
                  <a:pt x="356893" y="144052"/>
                  <a:pt x="299630" y="86789"/>
                </a:cubicBezTo>
                <a:cubicBezTo>
                  <a:pt x="287738" y="74897"/>
                  <a:pt x="249508" y="63665"/>
                  <a:pt x="232253" y="57913"/>
                </a:cubicBezTo>
                <a:cubicBezTo>
                  <a:pt x="222550" y="48210"/>
                  <a:pt x="179198" y="-3259"/>
                  <a:pt x="155251" y="162"/>
                </a:cubicBezTo>
                <a:cubicBezTo>
                  <a:pt x="141776" y="2087"/>
                  <a:pt x="136832" y="20324"/>
                  <a:pt x="126375" y="29038"/>
                </a:cubicBezTo>
                <a:cubicBezTo>
                  <a:pt x="117488" y="36444"/>
                  <a:pt x="107124" y="41871"/>
                  <a:pt x="97499" y="48288"/>
                </a:cubicBezTo>
                <a:lnTo>
                  <a:pt x="107125" y="86789"/>
                </a:lnTo>
                <a:close/>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1600200" y="5867400"/>
            <a:ext cx="540074" cy="490888"/>
          </a:xfrm>
          <a:custGeom>
            <a:avLst/>
            <a:gdLst>
              <a:gd name="connsiteX0" fmla="*/ 337072 w 540074"/>
              <a:gd name="connsiteY0" fmla="*/ 77002 h 490888"/>
              <a:gd name="connsiteX1" fmla="*/ 288945 w 540074"/>
              <a:gd name="connsiteY1" fmla="*/ 105877 h 490888"/>
              <a:gd name="connsiteX2" fmla="*/ 250444 w 540074"/>
              <a:gd name="connsiteY2" fmla="*/ 134753 h 490888"/>
              <a:gd name="connsiteX3" fmla="*/ 221569 w 540074"/>
              <a:gd name="connsiteY3" fmla="*/ 144379 h 490888"/>
              <a:gd name="connsiteX4" fmla="*/ 192693 w 540074"/>
              <a:gd name="connsiteY4" fmla="*/ 163629 h 490888"/>
              <a:gd name="connsiteX5" fmla="*/ 115691 w 540074"/>
              <a:gd name="connsiteY5" fmla="*/ 221381 h 490888"/>
              <a:gd name="connsiteX6" fmla="*/ 19438 w 540074"/>
              <a:gd name="connsiteY6" fmla="*/ 288757 h 490888"/>
              <a:gd name="connsiteX7" fmla="*/ 188 w 540074"/>
              <a:gd name="connsiteY7" fmla="*/ 365760 h 490888"/>
              <a:gd name="connsiteX8" fmla="*/ 57939 w 540074"/>
              <a:gd name="connsiteY8" fmla="*/ 433136 h 490888"/>
              <a:gd name="connsiteX9" fmla="*/ 106065 w 540074"/>
              <a:gd name="connsiteY9" fmla="*/ 490888 h 490888"/>
              <a:gd name="connsiteX10" fmla="*/ 202318 w 540074"/>
              <a:gd name="connsiteY10" fmla="*/ 481263 h 490888"/>
              <a:gd name="connsiteX11" fmla="*/ 279320 w 540074"/>
              <a:gd name="connsiteY11" fmla="*/ 462012 h 490888"/>
              <a:gd name="connsiteX12" fmla="*/ 433324 w 540074"/>
              <a:gd name="connsiteY12" fmla="*/ 404261 h 490888"/>
              <a:gd name="connsiteX13" fmla="*/ 500701 w 540074"/>
              <a:gd name="connsiteY13" fmla="*/ 317633 h 490888"/>
              <a:gd name="connsiteX14" fmla="*/ 529577 w 540074"/>
              <a:gd name="connsiteY14" fmla="*/ 231006 h 490888"/>
              <a:gd name="connsiteX15" fmla="*/ 539202 w 540074"/>
              <a:gd name="connsiteY15" fmla="*/ 125128 h 490888"/>
              <a:gd name="connsiteX16" fmla="*/ 462200 w 540074"/>
              <a:gd name="connsiteY16" fmla="*/ 19250 h 490888"/>
              <a:gd name="connsiteX17" fmla="*/ 394823 w 540074"/>
              <a:gd name="connsiteY17" fmla="*/ 0 h 490888"/>
              <a:gd name="connsiteX18" fmla="*/ 260070 w 540074"/>
              <a:gd name="connsiteY18" fmla="*/ 48126 h 490888"/>
              <a:gd name="connsiteX19" fmla="*/ 221569 w 540074"/>
              <a:gd name="connsiteY19" fmla="*/ 67376 h 490888"/>
              <a:gd name="connsiteX20" fmla="*/ 183068 w 540074"/>
              <a:gd name="connsiteY20" fmla="*/ 96252 h 490888"/>
              <a:gd name="connsiteX21" fmla="*/ 125316 w 540074"/>
              <a:gd name="connsiteY21" fmla="*/ 211755 h 490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0074" h="490888">
                <a:moveTo>
                  <a:pt x="337072" y="77002"/>
                </a:moveTo>
                <a:cubicBezTo>
                  <a:pt x="321030" y="86627"/>
                  <a:pt x="304511" y="95500"/>
                  <a:pt x="288945" y="105877"/>
                </a:cubicBezTo>
                <a:cubicBezTo>
                  <a:pt x="275597" y="114775"/>
                  <a:pt x="264372" y="126794"/>
                  <a:pt x="250444" y="134753"/>
                </a:cubicBezTo>
                <a:cubicBezTo>
                  <a:pt x="241635" y="139787"/>
                  <a:pt x="230644" y="139842"/>
                  <a:pt x="221569" y="144379"/>
                </a:cubicBezTo>
                <a:cubicBezTo>
                  <a:pt x="211222" y="149552"/>
                  <a:pt x="202049" y="156825"/>
                  <a:pt x="192693" y="163629"/>
                </a:cubicBezTo>
                <a:cubicBezTo>
                  <a:pt x="166745" y="182500"/>
                  <a:pt x="142387" y="203584"/>
                  <a:pt x="115691" y="221381"/>
                </a:cubicBezTo>
                <a:cubicBezTo>
                  <a:pt x="44591" y="268780"/>
                  <a:pt x="76448" y="246000"/>
                  <a:pt x="19438" y="288757"/>
                </a:cubicBezTo>
                <a:cubicBezTo>
                  <a:pt x="13021" y="314425"/>
                  <a:pt x="-1841" y="339380"/>
                  <a:pt x="188" y="365760"/>
                </a:cubicBezTo>
                <a:cubicBezTo>
                  <a:pt x="4119" y="416869"/>
                  <a:pt x="32601" y="407798"/>
                  <a:pt x="57939" y="433136"/>
                </a:cubicBezTo>
                <a:cubicBezTo>
                  <a:pt x="75658" y="450855"/>
                  <a:pt x="90023" y="471637"/>
                  <a:pt x="106065" y="490888"/>
                </a:cubicBezTo>
                <a:cubicBezTo>
                  <a:pt x="138149" y="487680"/>
                  <a:pt x="170512" y="486564"/>
                  <a:pt x="202318" y="481263"/>
                </a:cubicBezTo>
                <a:cubicBezTo>
                  <a:pt x="228415" y="476913"/>
                  <a:pt x="254220" y="470379"/>
                  <a:pt x="279320" y="462012"/>
                </a:cubicBezTo>
                <a:cubicBezTo>
                  <a:pt x="408435" y="418974"/>
                  <a:pt x="358524" y="441660"/>
                  <a:pt x="433324" y="404261"/>
                </a:cubicBezTo>
                <a:cubicBezTo>
                  <a:pt x="435003" y="402246"/>
                  <a:pt x="492412" y="337527"/>
                  <a:pt x="500701" y="317633"/>
                </a:cubicBezTo>
                <a:cubicBezTo>
                  <a:pt x="512408" y="289537"/>
                  <a:pt x="529577" y="231006"/>
                  <a:pt x="529577" y="231006"/>
                </a:cubicBezTo>
                <a:cubicBezTo>
                  <a:pt x="532785" y="195713"/>
                  <a:pt x="543116" y="160349"/>
                  <a:pt x="539202" y="125128"/>
                </a:cubicBezTo>
                <a:cubicBezTo>
                  <a:pt x="533331" y="72294"/>
                  <a:pt x="503260" y="44912"/>
                  <a:pt x="462200" y="19250"/>
                </a:cubicBezTo>
                <a:cubicBezTo>
                  <a:pt x="452995" y="13497"/>
                  <a:pt x="401157" y="1583"/>
                  <a:pt x="394823" y="0"/>
                </a:cubicBezTo>
                <a:cubicBezTo>
                  <a:pt x="329445" y="16344"/>
                  <a:pt x="351242" y="9053"/>
                  <a:pt x="260070" y="48126"/>
                </a:cubicBezTo>
                <a:cubicBezTo>
                  <a:pt x="246882" y="53778"/>
                  <a:pt x="233736" y="59771"/>
                  <a:pt x="221569" y="67376"/>
                </a:cubicBezTo>
                <a:cubicBezTo>
                  <a:pt x="207965" y="75878"/>
                  <a:pt x="195902" y="86627"/>
                  <a:pt x="183068" y="96252"/>
                </a:cubicBezTo>
                <a:cubicBezTo>
                  <a:pt x="122015" y="198007"/>
                  <a:pt x="125316" y="155089"/>
                  <a:pt x="125316" y="211755"/>
                </a:cubicBez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762000" y="3204053"/>
            <a:ext cx="2514600" cy="2362200"/>
          </a:xfrm>
          <a:custGeom>
            <a:avLst/>
            <a:gdLst>
              <a:gd name="connsiteX0" fmla="*/ 3738880 w 3962400"/>
              <a:gd name="connsiteY0" fmla="*/ 203200 h 3241040"/>
              <a:gd name="connsiteX1" fmla="*/ 3698240 w 3962400"/>
              <a:gd name="connsiteY1" fmla="*/ 142240 h 3241040"/>
              <a:gd name="connsiteX2" fmla="*/ 3667760 w 3962400"/>
              <a:gd name="connsiteY2" fmla="*/ 132080 h 3241040"/>
              <a:gd name="connsiteX3" fmla="*/ 3606800 w 3962400"/>
              <a:gd name="connsiteY3" fmla="*/ 71120 h 3241040"/>
              <a:gd name="connsiteX4" fmla="*/ 3545840 w 3962400"/>
              <a:gd name="connsiteY4" fmla="*/ 50800 h 3241040"/>
              <a:gd name="connsiteX5" fmla="*/ 3515360 w 3962400"/>
              <a:gd name="connsiteY5" fmla="*/ 30480 h 3241040"/>
              <a:gd name="connsiteX6" fmla="*/ 3434080 w 3962400"/>
              <a:gd name="connsiteY6" fmla="*/ 20320 h 3241040"/>
              <a:gd name="connsiteX7" fmla="*/ 3393440 w 3962400"/>
              <a:gd name="connsiteY7" fmla="*/ 10160 h 3241040"/>
              <a:gd name="connsiteX8" fmla="*/ 3322320 w 3962400"/>
              <a:gd name="connsiteY8" fmla="*/ 0 h 3241040"/>
              <a:gd name="connsiteX9" fmla="*/ 3088640 w 3962400"/>
              <a:gd name="connsiteY9" fmla="*/ 10160 h 3241040"/>
              <a:gd name="connsiteX10" fmla="*/ 2966720 w 3962400"/>
              <a:gd name="connsiteY10" fmla="*/ 20320 h 3241040"/>
              <a:gd name="connsiteX11" fmla="*/ 2854960 w 3962400"/>
              <a:gd name="connsiteY11" fmla="*/ 40640 h 3241040"/>
              <a:gd name="connsiteX12" fmla="*/ 2722880 w 3962400"/>
              <a:gd name="connsiteY12" fmla="*/ 81280 h 3241040"/>
              <a:gd name="connsiteX13" fmla="*/ 2641600 w 3962400"/>
              <a:gd name="connsiteY13" fmla="*/ 121920 h 3241040"/>
              <a:gd name="connsiteX14" fmla="*/ 2600960 w 3962400"/>
              <a:gd name="connsiteY14" fmla="*/ 111760 h 3241040"/>
              <a:gd name="connsiteX15" fmla="*/ 2550160 w 3962400"/>
              <a:gd name="connsiteY15" fmla="*/ 132080 h 3241040"/>
              <a:gd name="connsiteX16" fmla="*/ 2489200 w 3962400"/>
              <a:gd name="connsiteY16" fmla="*/ 162560 h 3241040"/>
              <a:gd name="connsiteX17" fmla="*/ 2448560 w 3962400"/>
              <a:gd name="connsiteY17" fmla="*/ 182880 h 3241040"/>
              <a:gd name="connsiteX18" fmla="*/ 2418080 w 3962400"/>
              <a:gd name="connsiteY18" fmla="*/ 213360 h 3241040"/>
              <a:gd name="connsiteX19" fmla="*/ 2357120 w 3962400"/>
              <a:gd name="connsiteY19" fmla="*/ 254000 h 3241040"/>
              <a:gd name="connsiteX20" fmla="*/ 2245360 w 3962400"/>
              <a:gd name="connsiteY20" fmla="*/ 355600 h 3241040"/>
              <a:gd name="connsiteX21" fmla="*/ 2194560 w 3962400"/>
              <a:gd name="connsiteY21" fmla="*/ 447040 h 3241040"/>
              <a:gd name="connsiteX22" fmla="*/ 2174240 w 3962400"/>
              <a:gd name="connsiteY22" fmla="*/ 477520 h 3241040"/>
              <a:gd name="connsiteX23" fmla="*/ 2103120 w 3962400"/>
              <a:gd name="connsiteY23" fmla="*/ 589280 h 3241040"/>
              <a:gd name="connsiteX24" fmla="*/ 2042160 w 3962400"/>
              <a:gd name="connsiteY24" fmla="*/ 670560 h 3241040"/>
              <a:gd name="connsiteX25" fmla="*/ 2011680 w 3962400"/>
              <a:gd name="connsiteY25" fmla="*/ 690880 h 3241040"/>
              <a:gd name="connsiteX26" fmla="*/ 1981200 w 3962400"/>
              <a:gd name="connsiteY26" fmla="*/ 721360 h 3241040"/>
              <a:gd name="connsiteX27" fmla="*/ 1971040 w 3962400"/>
              <a:gd name="connsiteY27" fmla="*/ 762000 h 3241040"/>
              <a:gd name="connsiteX28" fmla="*/ 1899920 w 3962400"/>
              <a:gd name="connsiteY28" fmla="*/ 853440 h 3241040"/>
              <a:gd name="connsiteX29" fmla="*/ 1859280 w 3962400"/>
              <a:gd name="connsiteY29" fmla="*/ 914400 h 3241040"/>
              <a:gd name="connsiteX30" fmla="*/ 1818640 w 3962400"/>
              <a:gd name="connsiteY30" fmla="*/ 1005840 h 3241040"/>
              <a:gd name="connsiteX31" fmla="*/ 1798320 w 3962400"/>
              <a:gd name="connsiteY31" fmla="*/ 1036320 h 3241040"/>
              <a:gd name="connsiteX32" fmla="*/ 1767840 w 3962400"/>
              <a:gd name="connsiteY32" fmla="*/ 1087120 h 3241040"/>
              <a:gd name="connsiteX33" fmla="*/ 1747520 w 3962400"/>
              <a:gd name="connsiteY33" fmla="*/ 1127760 h 3241040"/>
              <a:gd name="connsiteX34" fmla="*/ 1696720 w 3962400"/>
              <a:gd name="connsiteY34" fmla="*/ 1188720 h 3241040"/>
              <a:gd name="connsiteX35" fmla="*/ 1666240 w 3962400"/>
              <a:gd name="connsiteY35" fmla="*/ 1229360 h 3241040"/>
              <a:gd name="connsiteX36" fmla="*/ 1645920 w 3962400"/>
              <a:gd name="connsiteY36" fmla="*/ 1259840 h 3241040"/>
              <a:gd name="connsiteX37" fmla="*/ 1625600 w 3962400"/>
              <a:gd name="connsiteY37" fmla="*/ 1300480 h 3241040"/>
              <a:gd name="connsiteX38" fmla="*/ 1524000 w 3962400"/>
              <a:gd name="connsiteY38" fmla="*/ 1402080 h 3241040"/>
              <a:gd name="connsiteX39" fmla="*/ 1422400 w 3962400"/>
              <a:gd name="connsiteY39" fmla="*/ 1534160 h 3241040"/>
              <a:gd name="connsiteX40" fmla="*/ 1391920 w 3962400"/>
              <a:gd name="connsiteY40" fmla="*/ 1564640 h 3241040"/>
              <a:gd name="connsiteX41" fmla="*/ 1351280 w 3962400"/>
              <a:gd name="connsiteY41" fmla="*/ 1615440 h 3241040"/>
              <a:gd name="connsiteX42" fmla="*/ 1330960 w 3962400"/>
              <a:gd name="connsiteY42" fmla="*/ 1645920 h 3241040"/>
              <a:gd name="connsiteX43" fmla="*/ 1300480 w 3962400"/>
              <a:gd name="connsiteY43" fmla="*/ 1676400 h 3241040"/>
              <a:gd name="connsiteX44" fmla="*/ 1280160 w 3962400"/>
              <a:gd name="connsiteY44" fmla="*/ 1706880 h 3241040"/>
              <a:gd name="connsiteX45" fmla="*/ 1249680 w 3962400"/>
              <a:gd name="connsiteY45" fmla="*/ 1747520 h 3241040"/>
              <a:gd name="connsiteX46" fmla="*/ 1219200 w 3962400"/>
              <a:gd name="connsiteY46" fmla="*/ 1818640 h 3241040"/>
              <a:gd name="connsiteX47" fmla="*/ 1178560 w 3962400"/>
              <a:gd name="connsiteY47" fmla="*/ 1869440 h 3241040"/>
              <a:gd name="connsiteX48" fmla="*/ 1127760 w 3962400"/>
              <a:gd name="connsiteY48" fmla="*/ 1960880 h 3241040"/>
              <a:gd name="connsiteX49" fmla="*/ 1107440 w 3962400"/>
              <a:gd name="connsiteY49" fmla="*/ 1991360 h 3241040"/>
              <a:gd name="connsiteX50" fmla="*/ 1097280 w 3962400"/>
              <a:gd name="connsiteY50" fmla="*/ 2021840 h 3241040"/>
              <a:gd name="connsiteX51" fmla="*/ 1066800 w 3962400"/>
              <a:gd name="connsiteY51" fmla="*/ 2082800 h 3241040"/>
              <a:gd name="connsiteX52" fmla="*/ 1056640 w 3962400"/>
              <a:gd name="connsiteY52" fmla="*/ 2113280 h 3241040"/>
              <a:gd name="connsiteX53" fmla="*/ 1005840 w 3962400"/>
              <a:gd name="connsiteY53" fmla="*/ 2194560 h 3241040"/>
              <a:gd name="connsiteX54" fmla="*/ 904240 w 3962400"/>
              <a:gd name="connsiteY54" fmla="*/ 2306320 h 3241040"/>
              <a:gd name="connsiteX55" fmla="*/ 863600 w 3962400"/>
              <a:gd name="connsiteY55" fmla="*/ 2377440 h 3241040"/>
              <a:gd name="connsiteX56" fmla="*/ 762000 w 3962400"/>
              <a:gd name="connsiteY56" fmla="*/ 2438400 h 3241040"/>
              <a:gd name="connsiteX57" fmla="*/ 650240 w 3962400"/>
              <a:gd name="connsiteY57" fmla="*/ 2489200 h 3241040"/>
              <a:gd name="connsiteX58" fmla="*/ 528320 w 3962400"/>
              <a:gd name="connsiteY58" fmla="*/ 2540000 h 3241040"/>
              <a:gd name="connsiteX59" fmla="*/ 467360 w 3962400"/>
              <a:gd name="connsiteY59" fmla="*/ 2580640 h 3241040"/>
              <a:gd name="connsiteX60" fmla="*/ 436880 w 3962400"/>
              <a:gd name="connsiteY60" fmla="*/ 2611120 h 3241040"/>
              <a:gd name="connsiteX61" fmla="*/ 375920 w 3962400"/>
              <a:gd name="connsiteY61" fmla="*/ 2651760 h 3241040"/>
              <a:gd name="connsiteX62" fmla="*/ 365760 w 3962400"/>
              <a:gd name="connsiteY62" fmla="*/ 2682240 h 3241040"/>
              <a:gd name="connsiteX63" fmla="*/ 213360 w 3962400"/>
              <a:gd name="connsiteY63" fmla="*/ 2722880 h 3241040"/>
              <a:gd name="connsiteX64" fmla="*/ 172720 w 3962400"/>
              <a:gd name="connsiteY64" fmla="*/ 2753360 h 3241040"/>
              <a:gd name="connsiteX65" fmla="*/ 60960 w 3962400"/>
              <a:gd name="connsiteY65" fmla="*/ 2814320 h 3241040"/>
              <a:gd name="connsiteX66" fmla="*/ 10160 w 3962400"/>
              <a:gd name="connsiteY66" fmla="*/ 2875280 h 3241040"/>
              <a:gd name="connsiteX67" fmla="*/ 0 w 3962400"/>
              <a:gd name="connsiteY67" fmla="*/ 2905760 h 3241040"/>
              <a:gd name="connsiteX68" fmla="*/ 10160 w 3962400"/>
              <a:gd name="connsiteY68" fmla="*/ 3068320 h 3241040"/>
              <a:gd name="connsiteX69" fmla="*/ 30480 w 3962400"/>
              <a:gd name="connsiteY69" fmla="*/ 3108960 h 3241040"/>
              <a:gd name="connsiteX70" fmla="*/ 20320 w 3962400"/>
              <a:gd name="connsiteY70" fmla="*/ 3210560 h 3241040"/>
              <a:gd name="connsiteX71" fmla="*/ 60960 w 3962400"/>
              <a:gd name="connsiteY71" fmla="*/ 3220720 h 3241040"/>
              <a:gd name="connsiteX72" fmla="*/ 243840 w 3962400"/>
              <a:gd name="connsiteY72" fmla="*/ 3241040 h 3241040"/>
              <a:gd name="connsiteX73" fmla="*/ 579120 w 3962400"/>
              <a:gd name="connsiteY73" fmla="*/ 3230880 h 3241040"/>
              <a:gd name="connsiteX74" fmla="*/ 609600 w 3962400"/>
              <a:gd name="connsiteY74" fmla="*/ 3210560 h 3241040"/>
              <a:gd name="connsiteX75" fmla="*/ 690880 w 3962400"/>
              <a:gd name="connsiteY75" fmla="*/ 3190240 h 3241040"/>
              <a:gd name="connsiteX76" fmla="*/ 843280 w 3962400"/>
              <a:gd name="connsiteY76" fmla="*/ 3119120 h 3241040"/>
              <a:gd name="connsiteX77" fmla="*/ 863600 w 3962400"/>
              <a:gd name="connsiteY77" fmla="*/ 3088640 h 3241040"/>
              <a:gd name="connsiteX78" fmla="*/ 934720 w 3962400"/>
              <a:gd name="connsiteY78" fmla="*/ 3048000 h 3241040"/>
              <a:gd name="connsiteX79" fmla="*/ 965200 w 3962400"/>
              <a:gd name="connsiteY79" fmla="*/ 3027680 h 3241040"/>
              <a:gd name="connsiteX80" fmla="*/ 1016000 w 3962400"/>
              <a:gd name="connsiteY80" fmla="*/ 2966720 h 3241040"/>
              <a:gd name="connsiteX81" fmla="*/ 1036320 w 3962400"/>
              <a:gd name="connsiteY81" fmla="*/ 2936240 h 3241040"/>
              <a:gd name="connsiteX82" fmla="*/ 1087120 w 3962400"/>
              <a:gd name="connsiteY82" fmla="*/ 2875280 h 3241040"/>
              <a:gd name="connsiteX83" fmla="*/ 1137920 w 3962400"/>
              <a:gd name="connsiteY83" fmla="*/ 2824480 h 3241040"/>
              <a:gd name="connsiteX84" fmla="*/ 1178560 w 3962400"/>
              <a:gd name="connsiteY84" fmla="*/ 2763520 h 3241040"/>
              <a:gd name="connsiteX85" fmla="*/ 1320800 w 3962400"/>
              <a:gd name="connsiteY85" fmla="*/ 2580640 h 3241040"/>
              <a:gd name="connsiteX86" fmla="*/ 1371600 w 3962400"/>
              <a:gd name="connsiteY86" fmla="*/ 2509520 h 3241040"/>
              <a:gd name="connsiteX87" fmla="*/ 1391920 w 3962400"/>
              <a:gd name="connsiteY87" fmla="*/ 2479040 h 3241040"/>
              <a:gd name="connsiteX88" fmla="*/ 1544320 w 3962400"/>
              <a:gd name="connsiteY88" fmla="*/ 2357120 h 3241040"/>
              <a:gd name="connsiteX89" fmla="*/ 1605280 w 3962400"/>
              <a:gd name="connsiteY89" fmla="*/ 2306320 h 3241040"/>
              <a:gd name="connsiteX90" fmla="*/ 1635760 w 3962400"/>
              <a:gd name="connsiteY90" fmla="*/ 2296160 h 3241040"/>
              <a:gd name="connsiteX91" fmla="*/ 1686560 w 3962400"/>
              <a:gd name="connsiteY91" fmla="*/ 2275840 h 3241040"/>
              <a:gd name="connsiteX92" fmla="*/ 1757680 w 3962400"/>
              <a:gd name="connsiteY92" fmla="*/ 2296160 h 3241040"/>
              <a:gd name="connsiteX93" fmla="*/ 1788160 w 3962400"/>
              <a:gd name="connsiteY93" fmla="*/ 2306320 h 3241040"/>
              <a:gd name="connsiteX94" fmla="*/ 1818640 w 3962400"/>
              <a:gd name="connsiteY94" fmla="*/ 2326640 h 3241040"/>
              <a:gd name="connsiteX95" fmla="*/ 1849120 w 3962400"/>
              <a:gd name="connsiteY95" fmla="*/ 2407920 h 3241040"/>
              <a:gd name="connsiteX96" fmla="*/ 1879600 w 3962400"/>
              <a:gd name="connsiteY96" fmla="*/ 2458720 h 3241040"/>
              <a:gd name="connsiteX97" fmla="*/ 1899920 w 3962400"/>
              <a:gd name="connsiteY97" fmla="*/ 2519680 h 3241040"/>
              <a:gd name="connsiteX98" fmla="*/ 1920240 w 3962400"/>
              <a:gd name="connsiteY98" fmla="*/ 2560320 h 3241040"/>
              <a:gd name="connsiteX99" fmla="*/ 1910080 w 3962400"/>
              <a:gd name="connsiteY99" fmla="*/ 2712720 h 3241040"/>
              <a:gd name="connsiteX100" fmla="*/ 1889760 w 3962400"/>
              <a:gd name="connsiteY100" fmla="*/ 2804160 h 3241040"/>
              <a:gd name="connsiteX101" fmla="*/ 1879600 w 3962400"/>
              <a:gd name="connsiteY101" fmla="*/ 2854960 h 3241040"/>
              <a:gd name="connsiteX102" fmla="*/ 1889760 w 3962400"/>
              <a:gd name="connsiteY102" fmla="*/ 2987040 h 3241040"/>
              <a:gd name="connsiteX103" fmla="*/ 1920240 w 3962400"/>
              <a:gd name="connsiteY103" fmla="*/ 3027680 h 3241040"/>
              <a:gd name="connsiteX104" fmla="*/ 1930400 w 3962400"/>
              <a:gd name="connsiteY104" fmla="*/ 3058160 h 3241040"/>
              <a:gd name="connsiteX105" fmla="*/ 2021840 w 3962400"/>
              <a:gd name="connsiteY105" fmla="*/ 3149600 h 3241040"/>
              <a:gd name="connsiteX106" fmla="*/ 2123440 w 3962400"/>
              <a:gd name="connsiteY106" fmla="*/ 3169920 h 3241040"/>
              <a:gd name="connsiteX107" fmla="*/ 2214880 w 3962400"/>
              <a:gd name="connsiteY107" fmla="*/ 3159760 h 3241040"/>
              <a:gd name="connsiteX108" fmla="*/ 2326640 w 3962400"/>
              <a:gd name="connsiteY108" fmla="*/ 3129280 h 3241040"/>
              <a:gd name="connsiteX109" fmla="*/ 2367280 w 3962400"/>
              <a:gd name="connsiteY109" fmla="*/ 3108960 h 3241040"/>
              <a:gd name="connsiteX110" fmla="*/ 2418080 w 3962400"/>
              <a:gd name="connsiteY110" fmla="*/ 3078480 h 3241040"/>
              <a:gd name="connsiteX111" fmla="*/ 2479040 w 3962400"/>
              <a:gd name="connsiteY111" fmla="*/ 3017520 h 3241040"/>
              <a:gd name="connsiteX112" fmla="*/ 2509520 w 3962400"/>
              <a:gd name="connsiteY112" fmla="*/ 2936240 h 3241040"/>
              <a:gd name="connsiteX113" fmla="*/ 2499360 w 3962400"/>
              <a:gd name="connsiteY113" fmla="*/ 2966720 h 3241040"/>
              <a:gd name="connsiteX114" fmla="*/ 2509520 w 3962400"/>
              <a:gd name="connsiteY114" fmla="*/ 2926080 h 3241040"/>
              <a:gd name="connsiteX115" fmla="*/ 2560320 w 3962400"/>
              <a:gd name="connsiteY115" fmla="*/ 2824480 h 3241040"/>
              <a:gd name="connsiteX116" fmla="*/ 2580640 w 3962400"/>
              <a:gd name="connsiteY116" fmla="*/ 2712720 h 3241040"/>
              <a:gd name="connsiteX117" fmla="*/ 2600960 w 3962400"/>
              <a:gd name="connsiteY117" fmla="*/ 2631440 h 3241040"/>
              <a:gd name="connsiteX118" fmla="*/ 2621280 w 3962400"/>
              <a:gd name="connsiteY118" fmla="*/ 2468880 h 3241040"/>
              <a:gd name="connsiteX119" fmla="*/ 2641600 w 3962400"/>
              <a:gd name="connsiteY119" fmla="*/ 2296160 h 3241040"/>
              <a:gd name="connsiteX120" fmla="*/ 2661920 w 3962400"/>
              <a:gd name="connsiteY120" fmla="*/ 2245360 h 3241040"/>
              <a:gd name="connsiteX121" fmla="*/ 2682240 w 3962400"/>
              <a:gd name="connsiteY121" fmla="*/ 2214880 h 3241040"/>
              <a:gd name="connsiteX122" fmla="*/ 2712720 w 3962400"/>
              <a:gd name="connsiteY122" fmla="*/ 2164080 h 3241040"/>
              <a:gd name="connsiteX123" fmla="*/ 2722880 w 3962400"/>
              <a:gd name="connsiteY123" fmla="*/ 2133600 h 3241040"/>
              <a:gd name="connsiteX124" fmla="*/ 2753360 w 3962400"/>
              <a:gd name="connsiteY124" fmla="*/ 2103120 h 3241040"/>
              <a:gd name="connsiteX125" fmla="*/ 2854960 w 3962400"/>
              <a:gd name="connsiteY125" fmla="*/ 2021840 h 3241040"/>
              <a:gd name="connsiteX126" fmla="*/ 2936240 w 3962400"/>
              <a:gd name="connsiteY126" fmla="*/ 2001520 h 3241040"/>
              <a:gd name="connsiteX127" fmla="*/ 3261360 w 3962400"/>
              <a:gd name="connsiteY127" fmla="*/ 2011680 h 3241040"/>
              <a:gd name="connsiteX128" fmla="*/ 3322320 w 3962400"/>
              <a:gd name="connsiteY128" fmla="*/ 2032000 h 3241040"/>
              <a:gd name="connsiteX129" fmla="*/ 3464560 w 3962400"/>
              <a:gd name="connsiteY129" fmla="*/ 2021840 h 3241040"/>
              <a:gd name="connsiteX130" fmla="*/ 3505200 w 3962400"/>
              <a:gd name="connsiteY130" fmla="*/ 1960880 h 3241040"/>
              <a:gd name="connsiteX131" fmla="*/ 3545840 w 3962400"/>
              <a:gd name="connsiteY131" fmla="*/ 1859280 h 3241040"/>
              <a:gd name="connsiteX132" fmla="*/ 3556000 w 3962400"/>
              <a:gd name="connsiteY132" fmla="*/ 1798320 h 3241040"/>
              <a:gd name="connsiteX133" fmla="*/ 3515360 w 3962400"/>
              <a:gd name="connsiteY133" fmla="*/ 1625600 h 3241040"/>
              <a:gd name="connsiteX134" fmla="*/ 3484880 w 3962400"/>
              <a:gd name="connsiteY134" fmla="*/ 1584960 h 3241040"/>
              <a:gd name="connsiteX135" fmla="*/ 3525520 w 3962400"/>
              <a:gd name="connsiteY135" fmla="*/ 1564640 h 3241040"/>
              <a:gd name="connsiteX136" fmla="*/ 3505200 w 3962400"/>
              <a:gd name="connsiteY136" fmla="*/ 1503680 h 3241040"/>
              <a:gd name="connsiteX137" fmla="*/ 3484880 w 3962400"/>
              <a:gd name="connsiteY137" fmla="*/ 1391920 h 3241040"/>
              <a:gd name="connsiteX138" fmla="*/ 3474720 w 3962400"/>
              <a:gd name="connsiteY138" fmla="*/ 1320800 h 3241040"/>
              <a:gd name="connsiteX139" fmla="*/ 3495040 w 3962400"/>
              <a:gd name="connsiteY139" fmla="*/ 1137920 h 3241040"/>
              <a:gd name="connsiteX140" fmla="*/ 3505200 w 3962400"/>
              <a:gd name="connsiteY140" fmla="*/ 1056640 h 3241040"/>
              <a:gd name="connsiteX141" fmla="*/ 3606800 w 3962400"/>
              <a:gd name="connsiteY141" fmla="*/ 965200 h 3241040"/>
              <a:gd name="connsiteX142" fmla="*/ 3728720 w 3962400"/>
              <a:gd name="connsiteY142" fmla="*/ 955040 h 3241040"/>
              <a:gd name="connsiteX143" fmla="*/ 3759200 w 3962400"/>
              <a:gd name="connsiteY143" fmla="*/ 944880 h 3241040"/>
              <a:gd name="connsiteX144" fmla="*/ 3840480 w 3962400"/>
              <a:gd name="connsiteY144" fmla="*/ 924560 h 3241040"/>
              <a:gd name="connsiteX145" fmla="*/ 3850640 w 3962400"/>
              <a:gd name="connsiteY145" fmla="*/ 883920 h 3241040"/>
              <a:gd name="connsiteX146" fmla="*/ 3870960 w 3962400"/>
              <a:gd name="connsiteY146" fmla="*/ 843280 h 3241040"/>
              <a:gd name="connsiteX147" fmla="*/ 3931920 w 3962400"/>
              <a:gd name="connsiteY147" fmla="*/ 741680 h 3241040"/>
              <a:gd name="connsiteX148" fmla="*/ 3962400 w 3962400"/>
              <a:gd name="connsiteY148" fmla="*/ 619760 h 3241040"/>
              <a:gd name="connsiteX149" fmla="*/ 3931920 w 3962400"/>
              <a:gd name="connsiteY149" fmla="*/ 426720 h 3241040"/>
              <a:gd name="connsiteX150" fmla="*/ 3881120 w 3962400"/>
              <a:gd name="connsiteY150" fmla="*/ 325120 h 3241040"/>
              <a:gd name="connsiteX151" fmla="*/ 3840480 w 3962400"/>
              <a:gd name="connsiteY151" fmla="*/ 294640 h 3241040"/>
              <a:gd name="connsiteX152" fmla="*/ 3830320 w 3962400"/>
              <a:gd name="connsiteY152" fmla="*/ 264160 h 3241040"/>
              <a:gd name="connsiteX153" fmla="*/ 3789680 w 3962400"/>
              <a:gd name="connsiteY153" fmla="*/ 243840 h 3241040"/>
              <a:gd name="connsiteX154" fmla="*/ 3738880 w 3962400"/>
              <a:gd name="connsiteY154" fmla="*/ 203200 h 324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3962400" h="3241040">
                <a:moveTo>
                  <a:pt x="3738880" y="203200"/>
                </a:moveTo>
                <a:cubicBezTo>
                  <a:pt x="3723640" y="186267"/>
                  <a:pt x="3715509" y="159509"/>
                  <a:pt x="3698240" y="142240"/>
                </a:cubicBezTo>
                <a:cubicBezTo>
                  <a:pt x="3690667" y="134667"/>
                  <a:pt x="3676123" y="138770"/>
                  <a:pt x="3667760" y="132080"/>
                </a:cubicBezTo>
                <a:cubicBezTo>
                  <a:pt x="3599009" y="77079"/>
                  <a:pt x="3711345" y="123393"/>
                  <a:pt x="3606800" y="71120"/>
                </a:cubicBezTo>
                <a:cubicBezTo>
                  <a:pt x="3587642" y="61541"/>
                  <a:pt x="3565413" y="59499"/>
                  <a:pt x="3545840" y="50800"/>
                </a:cubicBezTo>
                <a:cubicBezTo>
                  <a:pt x="3534682" y="45841"/>
                  <a:pt x="3527141" y="33693"/>
                  <a:pt x="3515360" y="30480"/>
                </a:cubicBezTo>
                <a:cubicBezTo>
                  <a:pt x="3489018" y="23296"/>
                  <a:pt x="3461013" y="24809"/>
                  <a:pt x="3434080" y="20320"/>
                </a:cubicBezTo>
                <a:cubicBezTo>
                  <a:pt x="3420306" y="18024"/>
                  <a:pt x="3407178" y="12658"/>
                  <a:pt x="3393440" y="10160"/>
                </a:cubicBezTo>
                <a:cubicBezTo>
                  <a:pt x="3369879" y="5876"/>
                  <a:pt x="3346027" y="3387"/>
                  <a:pt x="3322320" y="0"/>
                </a:cubicBezTo>
                <a:lnTo>
                  <a:pt x="3088640" y="10160"/>
                </a:lnTo>
                <a:cubicBezTo>
                  <a:pt x="3047926" y="12487"/>
                  <a:pt x="3007277" y="16051"/>
                  <a:pt x="2966720" y="20320"/>
                </a:cubicBezTo>
                <a:cubicBezTo>
                  <a:pt x="2924275" y="24788"/>
                  <a:pt x="2894052" y="29142"/>
                  <a:pt x="2854960" y="40640"/>
                </a:cubicBezTo>
                <a:cubicBezTo>
                  <a:pt x="2810768" y="53638"/>
                  <a:pt x="2765926" y="64882"/>
                  <a:pt x="2722880" y="81280"/>
                </a:cubicBezTo>
                <a:cubicBezTo>
                  <a:pt x="2694573" y="92064"/>
                  <a:pt x="2641600" y="121920"/>
                  <a:pt x="2641600" y="121920"/>
                </a:cubicBezTo>
                <a:cubicBezTo>
                  <a:pt x="2628053" y="118533"/>
                  <a:pt x="2614838" y="110218"/>
                  <a:pt x="2600960" y="111760"/>
                </a:cubicBezTo>
                <a:cubicBezTo>
                  <a:pt x="2582834" y="113774"/>
                  <a:pt x="2567237" y="125676"/>
                  <a:pt x="2550160" y="132080"/>
                </a:cubicBezTo>
                <a:cubicBezTo>
                  <a:pt x="2482423" y="157482"/>
                  <a:pt x="2557863" y="123324"/>
                  <a:pt x="2489200" y="162560"/>
                </a:cubicBezTo>
                <a:cubicBezTo>
                  <a:pt x="2476050" y="170074"/>
                  <a:pt x="2460885" y="174077"/>
                  <a:pt x="2448560" y="182880"/>
                </a:cubicBezTo>
                <a:cubicBezTo>
                  <a:pt x="2436868" y="191231"/>
                  <a:pt x="2429422" y="204539"/>
                  <a:pt x="2418080" y="213360"/>
                </a:cubicBezTo>
                <a:cubicBezTo>
                  <a:pt x="2398803" y="228353"/>
                  <a:pt x="2374389" y="236731"/>
                  <a:pt x="2357120" y="254000"/>
                </a:cubicBezTo>
                <a:cubicBezTo>
                  <a:pt x="2294402" y="316718"/>
                  <a:pt x="2331026" y="282172"/>
                  <a:pt x="2245360" y="355600"/>
                </a:cubicBezTo>
                <a:cubicBezTo>
                  <a:pt x="2228427" y="386080"/>
                  <a:pt x="2212129" y="416922"/>
                  <a:pt x="2194560" y="447040"/>
                </a:cubicBezTo>
                <a:cubicBezTo>
                  <a:pt x="2188407" y="457587"/>
                  <a:pt x="2180712" y="467165"/>
                  <a:pt x="2174240" y="477520"/>
                </a:cubicBezTo>
                <a:cubicBezTo>
                  <a:pt x="2102499" y="592306"/>
                  <a:pt x="2190203" y="458656"/>
                  <a:pt x="2103120" y="589280"/>
                </a:cubicBezTo>
                <a:cubicBezTo>
                  <a:pt x="2084361" y="617419"/>
                  <a:pt x="2066294" y="646426"/>
                  <a:pt x="2042160" y="670560"/>
                </a:cubicBezTo>
                <a:cubicBezTo>
                  <a:pt x="2033526" y="679194"/>
                  <a:pt x="2021061" y="683063"/>
                  <a:pt x="2011680" y="690880"/>
                </a:cubicBezTo>
                <a:cubicBezTo>
                  <a:pt x="2000642" y="700078"/>
                  <a:pt x="1991360" y="711200"/>
                  <a:pt x="1981200" y="721360"/>
                </a:cubicBezTo>
                <a:cubicBezTo>
                  <a:pt x="1977813" y="734907"/>
                  <a:pt x="1978358" y="750108"/>
                  <a:pt x="1971040" y="762000"/>
                </a:cubicBezTo>
                <a:cubicBezTo>
                  <a:pt x="1950803" y="794886"/>
                  <a:pt x="1921339" y="821311"/>
                  <a:pt x="1899920" y="853440"/>
                </a:cubicBezTo>
                <a:cubicBezTo>
                  <a:pt x="1886373" y="873760"/>
                  <a:pt x="1871845" y="893459"/>
                  <a:pt x="1859280" y="914400"/>
                </a:cubicBezTo>
                <a:cubicBezTo>
                  <a:pt x="1826961" y="968265"/>
                  <a:pt x="1849213" y="944695"/>
                  <a:pt x="1818640" y="1005840"/>
                </a:cubicBezTo>
                <a:cubicBezTo>
                  <a:pt x="1813179" y="1016762"/>
                  <a:pt x="1804792" y="1025965"/>
                  <a:pt x="1798320" y="1036320"/>
                </a:cubicBezTo>
                <a:cubicBezTo>
                  <a:pt x="1787854" y="1053066"/>
                  <a:pt x="1777430" y="1069858"/>
                  <a:pt x="1767840" y="1087120"/>
                </a:cubicBezTo>
                <a:cubicBezTo>
                  <a:pt x="1760485" y="1100360"/>
                  <a:pt x="1756205" y="1115352"/>
                  <a:pt x="1747520" y="1127760"/>
                </a:cubicBezTo>
                <a:cubicBezTo>
                  <a:pt x="1732352" y="1149429"/>
                  <a:pt x="1713244" y="1168065"/>
                  <a:pt x="1696720" y="1188720"/>
                </a:cubicBezTo>
                <a:cubicBezTo>
                  <a:pt x="1686142" y="1201943"/>
                  <a:pt x="1676082" y="1215581"/>
                  <a:pt x="1666240" y="1229360"/>
                </a:cubicBezTo>
                <a:cubicBezTo>
                  <a:pt x="1659143" y="1239296"/>
                  <a:pt x="1651978" y="1249238"/>
                  <a:pt x="1645920" y="1259840"/>
                </a:cubicBezTo>
                <a:cubicBezTo>
                  <a:pt x="1638406" y="1272990"/>
                  <a:pt x="1635457" y="1288981"/>
                  <a:pt x="1625600" y="1300480"/>
                </a:cubicBezTo>
                <a:cubicBezTo>
                  <a:pt x="1594431" y="1336844"/>
                  <a:pt x="1550567" y="1362229"/>
                  <a:pt x="1524000" y="1402080"/>
                </a:cubicBezTo>
                <a:cubicBezTo>
                  <a:pt x="1492138" y="1449873"/>
                  <a:pt x="1466854" y="1489706"/>
                  <a:pt x="1422400" y="1534160"/>
                </a:cubicBezTo>
                <a:cubicBezTo>
                  <a:pt x="1412240" y="1544320"/>
                  <a:pt x="1401382" y="1553827"/>
                  <a:pt x="1391920" y="1564640"/>
                </a:cubicBezTo>
                <a:cubicBezTo>
                  <a:pt x="1377640" y="1580960"/>
                  <a:pt x="1364291" y="1598092"/>
                  <a:pt x="1351280" y="1615440"/>
                </a:cubicBezTo>
                <a:cubicBezTo>
                  <a:pt x="1343954" y="1625209"/>
                  <a:pt x="1338777" y="1636539"/>
                  <a:pt x="1330960" y="1645920"/>
                </a:cubicBezTo>
                <a:cubicBezTo>
                  <a:pt x="1321762" y="1656958"/>
                  <a:pt x="1309678" y="1665362"/>
                  <a:pt x="1300480" y="1676400"/>
                </a:cubicBezTo>
                <a:cubicBezTo>
                  <a:pt x="1292663" y="1685781"/>
                  <a:pt x="1287257" y="1696944"/>
                  <a:pt x="1280160" y="1706880"/>
                </a:cubicBezTo>
                <a:cubicBezTo>
                  <a:pt x="1270318" y="1720659"/>
                  <a:pt x="1257789" y="1732654"/>
                  <a:pt x="1249680" y="1747520"/>
                </a:cubicBezTo>
                <a:cubicBezTo>
                  <a:pt x="1237329" y="1770163"/>
                  <a:pt x="1232196" y="1796361"/>
                  <a:pt x="1219200" y="1818640"/>
                </a:cubicBezTo>
                <a:cubicBezTo>
                  <a:pt x="1208273" y="1837371"/>
                  <a:pt x="1190996" y="1851675"/>
                  <a:pt x="1178560" y="1869440"/>
                </a:cubicBezTo>
                <a:cubicBezTo>
                  <a:pt x="1139075" y="1925847"/>
                  <a:pt x="1157841" y="1908238"/>
                  <a:pt x="1127760" y="1960880"/>
                </a:cubicBezTo>
                <a:cubicBezTo>
                  <a:pt x="1121702" y="1971482"/>
                  <a:pt x="1112901" y="1980438"/>
                  <a:pt x="1107440" y="1991360"/>
                </a:cubicBezTo>
                <a:cubicBezTo>
                  <a:pt x="1102651" y="2000939"/>
                  <a:pt x="1101630" y="2012053"/>
                  <a:pt x="1097280" y="2021840"/>
                </a:cubicBezTo>
                <a:cubicBezTo>
                  <a:pt x="1088053" y="2042600"/>
                  <a:pt x="1076027" y="2062040"/>
                  <a:pt x="1066800" y="2082800"/>
                </a:cubicBezTo>
                <a:cubicBezTo>
                  <a:pt x="1062450" y="2092587"/>
                  <a:pt x="1061429" y="2103701"/>
                  <a:pt x="1056640" y="2113280"/>
                </a:cubicBezTo>
                <a:cubicBezTo>
                  <a:pt x="1054813" y="2116934"/>
                  <a:pt x="1015512" y="2183276"/>
                  <a:pt x="1005840" y="2194560"/>
                </a:cubicBezTo>
                <a:cubicBezTo>
                  <a:pt x="973075" y="2232786"/>
                  <a:pt x="935691" y="2267006"/>
                  <a:pt x="904240" y="2306320"/>
                </a:cubicBezTo>
                <a:cubicBezTo>
                  <a:pt x="885202" y="2330118"/>
                  <a:pt x="886885" y="2356742"/>
                  <a:pt x="863600" y="2377440"/>
                </a:cubicBezTo>
                <a:cubicBezTo>
                  <a:pt x="808856" y="2426101"/>
                  <a:pt x="810895" y="2422102"/>
                  <a:pt x="762000" y="2438400"/>
                </a:cubicBezTo>
                <a:cubicBezTo>
                  <a:pt x="688625" y="2493431"/>
                  <a:pt x="756586" y="2450020"/>
                  <a:pt x="650240" y="2489200"/>
                </a:cubicBezTo>
                <a:cubicBezTo>
                  <a:pt x="608928" y="2504420"/>
                  <a:pt x="568960" y="2523067"/>
                  <a:pt x="528320" y="2540000"/>
                </a:cubicBezTo>
                <a:cubicBezTo>
                  <a:pt x="484367" y="2605930"/>
                  <a:pt x="538015" y="2540266"/>
                  <a:pt x="467360" y="2580640"/>
                </a:cubicBezTo>
                <a:cubicBezTo>
                  <a:pt x="454885" y="2587769"/>
                  <a:pt x="448222" y="2602299"/>
                  <a:pt x="436880" y="2611120"/>
                </a:cubicBezTo>
                <a:cubicBezTo>
                  <a:pt x="417603" y="2626113"/>
                  <a:pt x="396240" y="2638213"/>
                  <a:pt x="375920" y="2651760"/>
                </a:cubicBezTo>
                <a:cubicBezTo>
                  <a:pt x="372533" y="2661920"/>
                  <a:pt x="373333" y="2674667"/>
                  <a:pt x="365760" y="2682240"/>
                </a:cubicBezTo>
                <a:cubicBezTo>
                  <a:pt x="336785" y="2711215"/>
                  <a:pt x="226192" y="2720547"/>
                  <a:pt x="213360" y="2722880"/>
                </a:cubicBezTo>
                <a:cubicBezTo>
                  <a:pt x="199813" y="2733040"/>
                  <a:pt x="187240" y="2744648"/>
                  <a:pt x="172720" y="2753360"/>
                </a:cubicBezTo>
                <a:cubicBezTo>
                  <a:pt x="122537" y="2783470"/>
                  <a:pt x="106521" y="2780150"/>
                  <a:pt x="60960" y="2814320"/>
                </a:cubicBezTo>
                <a:cubicBezTo>
                  <a:pt x="42984" y="2827802"/>
                  <a:pt x="20486" y="2854628"/>
                  <a:pt x="10160" y="2875280"/>
                </a:cubicBezTo>
                <a:cubicBezTo>
                  <a:pt x="5371" y="2884859"/>
                  <a:pt x="3387" y="2895600"/>
                  <a:pt x="0" y="2905760"/>
                </a:cubicBezTo>
                <a:cubicBezTo>
                  <a:pt x="3387" y="2959947"/>
                  <a:pt x="2106" y="3014628"/>
                  <a:pt x="10160" y="3068320"/>
                </a:cubicBezTo>
                <a:cubicBezTo>
                  <a:pt x="12407" y="3083298"/>
                  <a:pt x="29401" y="3093853"/>
                  <a:pt x="30480" y="3108960"/>
                </a:cubicBezTo>
                <a:cubicBezTo>
                  <a:pt x="32905" y="3142909"/>
                  <a:pt x="23707" y="3176693"/>
                  <a:pt x="20320" y="3210560"/>
                </a:cubicBezTo>
                <a:cubicBezTo>
                  <a:pt x="33867" y="3213947"/>
                  <a:pt x="47073" y="3219258"/>
                  <a:pt x="60960" y="3220720"/>
                </a:cubicBezTo>
                <a:cubicBezTo>
                  <a:pt x="251645" y="3240792"/>
                  <a:pt x="159254" y="3212845"/>
                  <a:pt x="243840" y="3241040"/>
                </a:cubicBezTo>
                <a:cubicBezTo>
                  <a:pt x="355600" y="3237653"/>
                  <a:pt x="467695" y="3240165"/>
                  <a:pt x="579120" y="3230880"/>
                </a:cubicBezTo>
                <a:cubicBezTo>
                  <a:pt x="591289" y="3229866"/>
                  <a:pt x="598167" y="3214847"/>
                  <a:pt x="609600" y="3210560"/>
                </a:cubicBezTo>
                <a:cubicBezTo>
                  <a:pt x="655972" y="3193170"/>
                  <a:pt x="653276" y="3209042"/>
                  <a:pt x="690880" y="3190240"/>
                </a:cubicBezTo>
                <a:cubicBezTo>
                  <a:pt x="855035" y="3108163"/>
                  <a:pt x="571740" y="3227736"/>
                  <a:pt x="843280" y="3119120"/>
                </a:cubicBezTo>
                <a:cubicBezTo>
                  <a:pt x="850053" y="3108960"/>
                  <a:pt x="854966" y="3097274"/>
                  <a:pt x="863600" y="3088640"/>
                </a:cubicBezTo>
                <a:cubicBezTo>
                  <a:pt x="880102" y="3072138"/>
                  <a:pt x="916126" y="3058625"/>
                  <a:pt x="934720" y="3048000"/>
                </a:cubicBezTo>
                <a:cubicBezTo>
                  <a:pt x="945322" y="3041942"/>
                  <a:pt x="955040" y="3034453"/>
                  <a:pt x="965200" y="3027680"/>
                </a:cubicBezTo>
                <a:cubicBezTo>
                  <a:pt x="1015651" y="2952004"/>
                  <a:pt x="950809" y="3044949"/>
                  <a:pt x="1016000" y="2966720"/>
                </a:cubicBezTo>
                <a:cubicBezTo>
                  <a:pt x="1023817" y="2957339"/>
                  <a:pt x="1028823" y="2945879"/>
                  <a:pt x="1036320" y="2936240"/>
                </a:cubicBezTo>
                <a:cubicBezTo>
                  <a:pt x="1052559" y="2915361"/>
                  <a:pt x="1069327" y="2894852"/>
                  <a:pt x="1087120" y="2875280"/>
                </a:cubicBezTo>
                <a:cubicBezTo>
                  <a:pt x="1103229" y="2857560"/>
                  <a:pt x="1122756" y="2843014"/>
                  <a:pt x="1137920" y="2824480"/>
                </a:cubicBezTo>
                <a:cubicBezTo>
                  <a:pt x="1153385" y="2805579"/>
                  <a:pt x="1162926" y="2782281"/>
                  <a:pt x="1178560" y="2763520"/>
                </a:cubicBezTo>
                <a:cubicBezTo>
                  <a:pt x="1215319" y="2719409"/>
                  <a:pt x="1302915" y="2616410"/>
                  <a:pt x="1320800" y="2580640"/>
                </a:cubicBezTo>
                <a:cubicBezTo>
                  <a:pt x="1358400" y="2505440"/>
                  <a:pt x="1320113" y="2571304"/>
                  <a:pt x="1371600" y="2509520"/>
                </a:cubicBezTo>
                <a:cubicBezTo>
                  <a:pt x="1379417" y="2500139"/>
                  <a:pt x="1383879" y="2488230"/>
                  <a:pt x="1391920" y="2479040"/>
                </a:cubicBezTo>
                <a:cubicBezTo>
                  <a:pt x="1465262" y="2395220"/>
                  <a:pt x="1434649" y="2448513"/>
                  <a:pt x="1544320" y="2357120"/>
                </a:cubicBezTo>
                <a:cubicBezTo>
                  <a:pt x="1564640" y="2340187"/>
                  <a:pt x="1583272" y="2320992"/>
                  <a:pt x="1605280" y="2306320"/>
                </a:cubicBezTo>
                <a:cubicBezTo>
                  <a:pt x="1614191" y="2300379"/>
                  <a:pt x="1625732" y="2299920"/>
                  <a:pt x="1635760" y="2296160"/>
                </a:cubicBezTo>
                <a:cubicBezTo>
                  <a:pt x="1652837" y="2289756"/>
                  <a:pt x="1669627" y="2282613"/>
                  <a:pt x="1686560" y="2275840"/>
                </a:cubicBezTo>
                <a:lnTo>
                  <a:pt x="1757680" y="2296160"/>
                </a:lnTo>
                <a:cubicBezTo>
                  <a:pt x="1767938" y="2299237"/>
                  <a:pt x="1778581" y="2301531"/>
                  <a:pt x="1788160" y="2306320"/>
                </a:cubicBezTo>
                <a:cubicBezTo>
                  <a:pt x="1799082" y="2311781"/>
                  <a:pt x="1808480" y="2319867"/>
                  <a:pt x="1818640" y="2326640"/>
                </a:cubicBezTo>
                <a:cubicBezTo>
                  <a:pt x="1827433" y="2353020"/>
                  <a:pt x="1836971" y="2383623"/>
                  <a:pt x="1849120" y="2407920"/>
                </a:cubicBezTo>
                <a:cubicBezTo>
                  <a:pt x="1857951" y="2425583"/>
                  <a:pt x="1871428" y="2440743"/>
                  <a:pt x="1879600" y="2458720"/>
                </a:cubicBezTo>
                <a:cubicBezTo>
                  <a:pt x="1888463" y="2478219"/>
                  <a:pt x="1891965" y="2499793"/>
                  <a:pt x="1899920" y="2519680"/>
                </a:cubicBezTo>
                <a:cubicBezTo>
                  <a:pt x="1905545" y="2533742"/>
                  <a:pt x="1913467" y="2546773"/>
                  <a:pt x="1920240" y="2560320"/>
                </a:cubicBezTo>
                <a:cubicBezTo>
                  <a:pt x="1916853" y="2611120"/>
                  <a:pt x="1915146" y="2662060"/>
                  <a:pt x="1910080" y="2712720"/>
                </a:cubicBezTo>
                <a:cubicBezTo>
                  <a:pt x="1907294" y="2740577"/>
                  <a:pt x="1895931" y="2776390"/>
                  <a:pt x="1889760" y="2804160"/>
                </a:cubicBezTo>
                <a:cubicBezTo>
                  <a:pt x="1886014" y="2821017"/>
                  <a:pt x="1882987" y="2838027"/>
                  <a:pt x="1879600" y="2854960"/>
                </a:cubicBezTo>
                <a:cubicBezTo>
                  <a:pt x="1882987" y="2898987"/>
                  <a:pt x="1879646" y="2944057"/>
                  <a:pt x="1889760" y="2987040"/>
                </a:cubicBezTo>
                <a:cubicBezTo>
                  <a:pt x="1893638" y="3003523"/>
                  <a:pt x="1911839" y="3012978"/>
                  <a:pt x="1920240" y="3027680"/>
                </a:cubicBezTo>
                <a:cubicBezTo>
                  <a:pt x="1925553" y="3036979"/>
                  <a:pt x="1925087" y="3048861"/>
                  <a:pt x="1930400" y="3058160"/>
                </a:cubicBezTo>
                <a:cubicBezTo>
                  <a:pt x="1951638" y="3095327"/>
                  <a:pt x="1987098" y="3126439"/>
                  <a:pt x="2021840" y="3149600"/>
                </a:cubicBezTo>
                <a:cubicBezTo>
                  <a:pt x="2041185" y="3162497"/>
                  <a:pt x="2117417" y="3169060"/>
                  <a:pt x="2123440" y="3169920"/>
                </a:cubicBezTo>
                <a:cubicBezTo>
                  <a:pt x="2153920" y="3166533"/>
                  <a:pt x="2184679" y="3165090"/>
                  <a:pt x="2214880" y="3159760"/>
                </a:cubicBezTo>
                <a:cubicBezTo>
                  <a:pt x="2223686" y="3158206"/>
                  <a:pt x="2301443" y="3140079"/>
                  <a:pt x="2326640" y="3129280"/>
                </a:cubicBezTo>
                <a:cubicBezTo>
                  <a:pt x="2340561" y="3123314"/>
                  <a:pt x="2354040" y="3116315"/>
                  <a:pt x="2367280" y="3108960"/>
                </a:cubicBezTo>
                <a:cubicBezTo>
                  <a:pt x="2384542" y="3099370"/>
                  <a:pt x="2402796" y="3090985"/>
                  <a:pt x="2418080" y="3078480"/>
                </a:cubicBezTo>
                <a:cubicBezTo>
                  <a:pt x="2440321" y="3060283"/>
                  <a:pt x="2479040" y="3017520"/>
                  <a:pt x="2479040" y="3017520"/>
                </a:cubicBezTo>
                <a:cubicBezTo>
                  <a:pt x="2487833" y="2991140"/>
                  <a:pt x="2497371" y="2960537"/>
                  <a:pt x="2509520" y="2936240"/>
                </a:cubicBezTo>
                <a:cubicBezTo>
                  <a:pt x="2514309" y="2926661"/>
                  <a:pt x="2499360" y="2977430"/>
                  <a:pt x="2499360" y="2966720"/>
                </a:cubicBezTo>
                <a:cubicBezTo>
                  <a:pt x="2499360" y="2952756"/>
                  <a:pt x="2504748" y="2939203"/>
                  <a:pt x="2509520" y="2926080"/>
                </a:cubicBezTo>
                <a:cubicBezTo>
                  <a:pt x="2533047" y="2861382"/>
                  <a:pt x="2531262" y="2868067"/>
                  <a:pt x="2560320" y="2824480"/>
                </a:cubicBezTo>
                <a:cubicBezTo>
                  <a:pt x="2577932" y="2701198"/>
                  <a:pt x="2561478" y="2798948"/>
                  <a:pt x="2580640" y="2712720"/>
                </a:cubicBezTo>
                <a:cubicBezTo>
                  <a:pt x="2596987" y="2639158"/>
                  <a:pt x="2582805" y="2685906"/>
                  <a:pt x="2600960" y="2631440"/>
                </a:cubicBezTo>
                <a:cubicBezTo>
                  <a:pt x="2607733" y="2577253"/>
                  <a:pt x="2616336" y="2523264"/>
                  <a:pt x="2621280" y="2468880"/>
                </a:cubicBezTo>
                <a:cubicBezTo>
                  <a:pt x="2623882" y="2440260"/>
                  <a:pt x="2630480" y="2336934"/>
                  <a:pt x="2641600" y="2296160"/>
                </a:cubicBezTo>
                <a:cubicBezTo>
                  <a:pt x="2646399" y="2278565"/>
                  <a:pt x="2653764" y="2261672"/>
                  <a:pt x="2661920" y="2245360"/>
                </a:cubicBezTo>
                <a:cubicBezTo>
                  <a:pt x="2667381" y="2234438"/>
                  <a:pt x="2675768" y="2225235"/>
                  <a:pt x="2682240" y="2214880"/>
                </a:cubicBezTo>
                <a:cubicBezTo>
                  <a:pt x="2692706" y="2198134"/>
                  <a:pt x="2703889" y="2181743"/>
                  <a:pt x="2712720" y="2164080"/>
                </a:cubicBezTo>
                <a:cubicBezTo>
                  <a:pt x="2717509" y="2154501"/>
                  <a:pt x="2716939" y="2142511"/>
                  <a:pt x="2722880" y="2133600"/>
                </a:cubicBezTo>
                <a:cubicBezTo>
                  <a:pt x="2730850" y="2121645"/>
                  <a:pt x="2744162" y="2114158"/>
                  <a:pt x="2753360" y="2103120"/>
                </a:cubicBezTo>
                <a:cubicBezTo>
                  <a:pt x="2797758" y="2049842"/>
                  <a:pt x="2746696" y="2069206"/>
                  <a:pt x="2854960" y="2021840"/>
                </a:cubicBezTo>
                <a:cubicBezTo>
                  <a:pt x="2880546" y="2010646"/>
                  <a:pt x="2936240" y="2001520"/>
                  <a:pt x="2936240" y="2001520"/>
                </a:cubicBezTo>
                <a:cubicBezTo>
                  <a:pt x="3044613" y="2004907"/>
                  <a:pt x="3153270" y="2003147"/>
                  <a:pt x="3261360" y="2011680"/>
                </a:cubicBezTo>
                <a:cubicBezTo>
                  <a:pt x="3282713" y="2013366"/>
                  <a:pt x="3322320" y="2032000"/>
                  <a:pt x="3322320" y="2032000"/>
                </a:cubicBezTo>
                <a:cubicBezTo>
                  <a:pt x="3369733" y="2028613"/>
                  <a:pt x="3418289" y="2032727"/>
                  <a:pt x="3464560" y="2021840"/>
                </a:cubicBezTo>
                <a:cubicBezTo>
                  <a:pt x="3491098" y="2015596"/>
                  <a:pt x="3499079" y="1981282"/>
                  <a:pt x="3505200" y="1960880"/>
                </a:cubicBezTo>
                <a:cubicBezTo>
                  <a:pt x="3531027" y="1874791"/>
                  <a:pt x="3510778" y="1911873"/>
                  <a:pt x="3545840" y="1859280"/>
                </a:cubicBezTo>
                <a:cubicBezTo>
                  <a:pt x="3549227" y="1838960"/>
                  <a:pt x="3556000" y="1818920"/>
                  <a:pt x="3556000" y="1798320"/>
                </a:cubicBezTo>
                <a:cubicBezTo>
                  <a:pt x="3556000" y="1733977"/>
                  <a:pt x="3544007" y="1682894"/>
                  <a:pt x="3515360" y="1625600"/>
                </a:cubicBezTo>
                <a:cubicBezTo>
                  <a:pt x="3507787" y="1610454"/>
                  <a:pt x="3495040" y="1598507"/>
                  <a:pt x="3484880" y="1584960"/>
                </a:cubicBezTo>
                <a:cubicBezTo>
                  <a:pt x="3498427" y="1578187"/>
                  <a:pt x="3521847" y="1579333"/>
                  <a:pt x="3525520" y="1564640"/>
                </a:cubicBezTo>
                <a:cubicBezTo>
                  <a:pt x="3530715" y="1543860"/>
                  <a:pt x="3509688" y="1524624"/>
                  <a:pt x="3505200" y="1503680"/>
                </a:cubicBezTo>
                <a:cubicBezTo>
                  <a:pt x="3470735" y="1342843"/>
                  <a:pt x="3512687" y="1475340"/>
                  <a:pt x="3484880" y="1391920"/>
                </a:cubicBezTo>
                <a:cubicBezTo>
                  <a:pt x="3481493" y="1368213"/>
                  <a:pt x="3474720" y="1344747"/>
                  <a:pt x="3474720" y="1320800"/>
                </a:cubicBezTo>
                <a:cubicBezTo>
                  <a:pt x="3474720" y="1190331"/>
                  <a:pt x="3471067" y="1209839"/>
                  <a:pt x="3495040" y="1137920"/>
                </a:cubicBezTo>
                <a:cubicBezTo>
                  <a:pt x="3498427" y="1110827"/>
                  <a:pt x="3494698" y="1081844"/>
                  <a:pt x="3505200" y="1056640"/>
                </a:cubicBezTo>
                <a:cubicBezTo>
                  <a:pt x="3511082" y="1042523"/>
                  <a:pt x="3604935" y="965822"/>
                  <a:pt x="3606800" y="965200"/>
                </a:cubicBezTo>
                <a:cubicBezTo>
                  <a:pt x="3645488" y="952304"/>
                  <a:pt x="3688080" y="958427"/>
                  <a:pt x="3728720" y="955040"/>
                </a:cubicBezTo>
                <a:cubicBezTo>
                  <a:pt x="3738880" y="951653"/>
                  <a:pt x="3748868" y="947698"/>
                  <a:pt x="3759200" y="944880"/>
                </a:cubicBezTo>
                <a:cubicBezTo>
                  <a:pt x="3786143" y="937532"/>
                  <a:pt x="3817243" y="940051"/>
                  <a:pt x="3840480" y="924560"/>
                </a:cubicBezTo>
                <a:cubicBezTo>
                  <a:pt x="3852098" y="916814"/>
                  <a:pt x="3845737" y="896995"/>
                  <a:pt x="3850640" y="883920"/>
                </a:cubicBezTo>
                <a:cubicBezTo>
                  <a:pt x="3855958" y="869739"/>
                  <a:pt x="3863446" y="856430"/>
                  <a:pt x="3870960" y="843280"/>
                </a:cubicBezTo>
                <a:cubicBezTo>
                  <a:pt x="3900741" y="791163"/>
                  <a:pt x="3897933" y="820984"/>
                  <a:pt x="3931920" y="741680"/>
                </a:cubicBezTo>
                <a:cubicBezTo>
                  <a:pt x="3946019" y="708783"/>
                  <a:pt x="3955085" y="656335"/>
                  <a:pt x="3962400" y="619760"/>
                </a:cubicBezTo>
                <a:cubicBezTo>
                  <a:pt x="3950225" y="510183"/>
                  <a:pt x="3956229" y="540161"/>
                  <a:pt x="3931920" y="426720"/>
                </a:cubicBezTo>
                <a:cubicBezTo>
                  <a:pt x="3923872" y="389163"/>
                  <a:pt x="3915452" y="350869"/>
                  <a:pt x="3881120" y="325120"/>
                </a:cubicBezTo>
                <a:lnTo>
                  <a:pt x="3840480" y="294640"/>
                </a:lnTo>
                <a:cubicBezTo>
                  <a:pt x="3837093" y="284480"/>
                  <a:pt x="3837893" y="271733"/>
                  <a:pt x="3830320" y="264160"/>
                </a:cubicBezTo>
                <a:cubicBezTo>
                  <a:pt x="3819610" y="253450"/>
                  <a:pt x="3802830" y="251354"/>
                  <a:pt x="3789680" y="243840"/>
                </a:cubicBezTo>
                <a:cubicBezTo>
                  <a:pt x="3703858" y="194799"/>
                  <a:pt x="3754120" y="220133"/>
                  <a:pt x="3738880" y="203200"/>
                </a:cubicBezTo>
                <a:close/>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3753" y="2057799"/>
            <a:ext cx="4480160" cy="4654708"/>
          </a:xfrm>
          <a:prstGeom prst="rect">
            <a:avLst/>
          </a:prstGeom>
          <a:ln>
            <a:solidFill>
              <a:srgbClr val="FFFF00"/>
            </a:solidFill>
          </a:ln>
        </p:spPr>
      </p:pic>
      <p:sp>
        <p:nvSpPr>
          <p:cNvPr id="2" name="TextBox 1"/>
          <p:cNvSpPr txBox="1"/>
          <p:nvPr/>
        </p:nvSpPr>
        <p:spPr>
          <a:xfrm>
            <a:off x="74143" y="47682"/>
            <a:ext cx="9019770" cy="2031325"/>
          </a:xfrm>
          <a:prstGeom prst="rect">
            <a:avLst/>
          </a:prstGeom>
          <a:noFill/>
        </p:spPr>
        <p:txBody>
          <a:bodyPr wrap="square" rtlCol="0">
            <a:spAutoFit/>
          </a:bodyPr>
          <a:lstStyle/>
          <a:p>
            <a:r>
              <a:rPr lang="en-US" sz="2400" b="1" dirty="0" smtClean="0"/>
              <a:t>               </a:t>
            </a:r>
            <a:r>
              <a:rPr lang="en-US" dirty="0" smtClean="0">
                <a:solidFill>
                  <a:srgbClr val="0000FF"/>
                </a:solidFill>
              </a:rPr>
              <a:t>NARRE-TL for AWC 2014 AWT Summer Experiment</a:t>
            </a:r>
          </a:p>
          <a:p>
            <a:endParaRPr lang="en-US" sz="1000" b="1" dirty="0" smtClean="0">
              <a:solidFill>
                <a:srgbClr val="0000FF"/>
              </a:solidFill>
            </a:endParaRPr>
          </a:p>
          <a:p>
            <a:r>
              <a:rPr lang="en-US" sz="1600" dirty="0" smtClean="0">
                <a:solidFill>
                  <a:srgbClr val="0000FF"/>
                </a:solidFill>
              </a:rPr>
              <a:t>                      August 15 2014 WV-KY ground fog event: NARRE-TL showed the best </a:t>
            </a:r>
          </a:p>
          <a:p>
            <a:r>
              <a:rPr lang="en-US" sz="1600" dirty="0">
                <a:solidFill>
                  <a:srgbClr val="0000FF"/>
                </a:solidFill>
              </a:rPr>
              <a:t> </a:t>
            </a:r>
            <a:r>
              <a:rPr lang="en-US" sz="1600" dirty="0" smtClean="0">
                <a:solidFill>
                  <a:srgbClr val="0000FF"/>
                </a:solidFill>
              </a:rPr>
              <a:t>                     skill out of 11 participating models</a:t>
            </a:r>
          </a:p>
          <a:p>
            <a:endParaRPr lang="en-US" dirty="0" smtClean="0"/>
          </a:p>
          <a:p>
            <a:r>
              <a:rPr lang="en-US" dirty="0"/>
              <a:t> </a:t>
            </a:r>
            <a:r>
              <a:rPr lang="en-US" dirty="0" smtClean="0"/>
              <a:t>               </a:t>
            </a:r>
            <a:r>
              <a:rPr lang="en-US" b="1" dirty="0" err="1" smtClean="0"/>
              <a:t>Obs</a:t>
            </a:r>
            <a:r>
              <a:rPr lang="en-US" b="1" dirty="0" smtClean="0"/>
              <a:t>: </a:t>
            </a:r>
            <a:r>
              <a:rPr lang="en-US" sz="1600" b="1" dirty="0" smtClean="0"/>
              <a:t>12Z 8/152014                         6h </a:t>
            </a:r>
            <a:r>
              <a:rPr lang="en-US" sz="1600" b="1" dirty="0" err="1" smtClean="0"/>
              <a:t>prob</a:t>
            </a:r>
            <a:r>
              <a:rPr lang="en-US" sz="1600" b="1" dirty="0" smtClean="0"/>
              <a:t> </a:t>
            </a:r>
            <a:r>
              <a:rPr lang="en-US" sz="1600" b="1" dirty="0" err="1" smtClean="0"/>
              <a:t>fcst</a:t>
            </a:r>
            <a:r>
              <a:rPr lang="en-US" sz="1600" b="1" dirty="0" smtClean="0"/>
              <a:t> of vis &lt; 1000m from NARRE-TL </a:t>
            </a:r>
          </a:p>
          <a:p>
            <a:r>
              <a:rPr lang="en-US" sz="1600" b="1" dirty="0"/>
              <a:t> </a:t>
            </a:r>
            <a:r>
              <a:rPr lang="en-US" sz="1600" b="1" dirty="0" smtClean="0"/>
              <a:t>                                                                                                     issued at 06Z</a:t>
            </a:r>
            <a:endParaRPr lang="en-US" b="1" dirty="0"/>
          </a:p>
        </p:txBody>
      </p:sp>
    </p:spTree>
    <p:extLst>
      <p:ext uri="{BB962C8B-B14F-4D97-AF65-F5344CB8AC3E}">
        <p14:creationId xmlns:p14="http://schemas.microsoft.com/office/powerpoint/2010/main" val="22100139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https://mail.google.com/mail/u/0/images/cleardo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6050" y="216376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mail.google.com/mail/u/0/images/cleardo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6050" y="216376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ttps://mail.google.com/mail/u/0/images/cleardo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6050" y="216376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mail.google.com/mail/u/0/images/cleardo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6050" y="2163763"/>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5"/>
          <p:cNvSpPr>
            <a:spLocks noGrp="1" noChangeArrowheads="1"/>
          </p:cNvSpPr>
          <p:nvPr>
            <p:ph idx="1"/>
          </p:nvPr>
        </p:nvSpPr>
        <p:spPr bwMode="auto">
          <a:xfrm>
            <a:off x="152400" y="225415"/>
            <a:ext cx="8991600" cy="663258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700" b="1" dirty="0" smtClean="0">
                <a:solidFill>
                  <a:srgbClr val="222222"/>
                </a:solidFill>
                <a:latin typeface="Arial" pitchFamily="34" charset="0"/>
                <a:cs typeface="Arial" pitchFamily="34" charset="0"/>
              </a:rPr>
              <a:t>                         </a:t>
            </a:r>
            <a:r>
              <a:rPr lang="en-US" altLang="en-US" sz="2000" b="1" dirty="0" smtClean="0">
                <a:solidFill>
                  <a:srgbClr val="0000FF"/>
                </a:solidFill>
                <a:latin typeface="Arial" pitchFamily="34" charset="0"/>
                <a:cs typeface="Arial" pitchFamily="34" charset="0"/>
              </a:rPr>
              <a:t>2014 Jan 6 fog event forecast by NARRE-TL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700" b="0" i="0" u="none" strike="noStrike" cap="none" normalizeH="0" baseline="0" dirty="0" smtClean="0">
              <a:ln>
                <a:noFill/>
              </a:ln>
              <a:solidFill>
                <a:srgbClr val="222222"/>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222222"/>
                </a:solidFill>
                <a:effectLst/>
                <a:latin typeface="Arial" pitchFamily="34" charset="0"/>
                <a:cs typeface="Arial" pitchFamily="34" charset="0"/>
              </a:rPr>
              <a:t>Form Jeffrey</a:t>
            </a:r>
            <a:r>
              <a:rPr kumimoji="0" lang="en-US" altLang="en-US" sz="1700" b="0" i="0" u="none" strike="noStrike" cap="none" normalizeH="0" dirty="0" smtClean="0">
                <a:ln>
                  <a:noFill/>
                </a:ln>
                <a:solidFill>
                  <a:srgbClr val="222222"/>
                </a:solidFill>
                <a:effectLst/>
                <a:latin typeface="Arial" pitchFamily="34" charset="0"/>
                <a:cs typeface="Arial" pitchFamily="34" charset="0"/>
              </a:rPr>
              <a:t> Tongue about the </a:t>
            </a:r>
            <a:r>
              <a:rPr lang="en-US" altLang="en-US" sz="1700" dirty="0" smtClean="0">
                <a:solidFill>
                  <a:srgbClr val="222222"/>
                </a:solidFill>
                <a:latin typeface="Arial" pitchFamily="34" charset="0"/>
                <a:cs typeface="Arial" pitchFamily="34" charset="0"/>
              </a:rPr>
              <a:t>Jan 6, 2014</a:t>
            </a:r>
            <a:r>
              <a:rPr kumimoji="0" lang="en-US" altLang="en-US" sz="1700" b="0" i="0" u="none" strike="noStrike" cap="none" normalizeH="0" baseline="0" dirty="0" smtClean="0">
                <a:ln>
                  <a:noFill/>
                </a:ln>
                <a:solidFill>
                  <a:srgbClr val="222222"/>
                </a:solidFill>
                <a:effectLst/>
                <a:latin typeface="Arial" pitchFamily="34" charset="0"/>
                <a:cs typeface="Arial" pitchFamily="34" charset="0"/>
              </a:rPr>
              <a:t> </a:t>
            </a:r>
            <a:r>
              <a:rPr lang="en-US" altLang="en-US" sz="1700" dirty="0" smtClean="0">
                <a:solidFill>
                  <a:srgbClr val="222222"/>
                </a:solidFill>
                <a:latin typeface="Arial" pitchFamily="34" charset="0"/>
                <a:cs typeface="Arial" pitchFamily="34" charset="0"/>
              </a:rPr>
              <a:t>dense fog event.</a:t>
            </a:r>
            <a:r>
              <a:rPr kumimoji="0" lang="en-US" altLang="en-US" sz="1700" b="0" i="0" u="none" strike="noStrike" cap="none" normalizeH="0" baseline="0" dirty="0" smtClean="0">
                <a:ln>
                  <a:noFill/>
                </a:ln>
                <a:solidFill>
                  <a:srgbClr val="222222"/>
                </a:solidFill>
                <a:effectLst/>
                <a:latin typeface="Arial" pitchFamily="34" charset="0"/>
                <a:cs typeface="Arial" pitchFamily="34" charset="0"/>
              </a:rPr>
              <a:t/>
            </a:r>
            <a:br>
              <a:rPr kumimoji="0" lang="en-US" altLang="en-US" sz="1700" b="0" i="0" u="none" strike="noStrike" cap="none" normalizeH="0" baseline="0" dirty="0" smtClean="0">
                <a:ln>
                  <a:noFill/>
                </a:ln>
                <a:solidFill>
                  <a:srgbClr val="222222"/>
                </a:solidFill>
                <a:effectLst/>
                <a:latin typeface="Arial" pitchFamily="34" charset="0"/>
                <a:cs typeface="Arial" pitchFamily="34" charset="0"/>
              </a:rPr>
            </a:br>
            <a:endParaRPr kumimoji="0" lang="en-US" altLang="en-US" sz="1700" b="0" i="0" u="none" strike="noStrike" cap="none" normalizeH="0" baseline="0" dirty="0" smtClean="0">
              <a:ln>
                <a:noFill/>
              </a:ln>
              <a:solidFill>
                <a:srgbClr val="22222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222222"/>
                </a:solidFill>
                <a:effectLst/>
                <a:latin typeface="Arial" pitchFamily="34" charset="0"/>
                <a:cs typeface="Arial" pitchFamily="34" charset="0"/>
              </a:rPr>
              <a:t>We were using mean visibility and probability of </a:t>
            </a:r>
            <a:r>
              <a:rPr kumimoji="0" lang="en-US" altLang="en-US" sz="1700" b="0" i="0" u="none" strike="noStrike" cap="none" normalizeH="0" baseline="0" dirty="0" err="1" smtClean="0">
                <a:ln>
                  <a:noFill/>
                </a:ln>
                <a:solidFill>
                  <a:srgbClr val="222222"/>
                </a:solidFill>
                <a:effectLst/>
                <a:latin typeface="Arial" pitchFamily="34" charset="0"/>
                <a:cs typeface="Arial" pitchFamily="34" charset="0"/>
              </a:rPr>
              <a:t>vsby</a:t>
            </a:r>
            <a:r>
              <a:rPr kumimoji="0" lang="en-US" altLang="en-US" sz="1700" b="0" i="0" u="none" strike="noStrike" cap="none" normalizeH="0" baseline="0" dirty="0" smtClean="0">
                <a:ln>
                  <a:noFill/>
                </a:ln>
                <a:solidFill>
                  <a:srgbClr val="222222"/>
                </a:solidFill>
                <a:effectLst/>
                <a:latin typeface="Arial" pitchFamily="34" charset="0"/>
                <a:cs typeface="Arial" pitchFamily="34" charset="0"/>
              </a:rPr>
              <a:t> less than 1/4 mile.  I worked the</a:t>
            </a:r>
            <a:r>
              <a:rPr kumimoji="0" lang="en-US" altLang="en-US" sz="1700" b="0" i="0" u="none" strike="noStrike" cap="none" normalizeH="0" dirty="0" smtClean="0">
                <a:ln>
                  <a:noFill/>
                </a:ln>
                <a:solidFill>
                  <a:srgbClr val="222222"/>
                </a:solidFill>
                <a:effectLst/>
                <a:latin typeface="Arial" pitchFamily="34" charset="0"/>
                <a:cs typeface="Arial" pitchFamily="34" charset="0"/>
              </a:rPr>
              <a:t> </a:t>
            </a:r>
            <a:r>
              <a:rPr kumimoji="0" lang="en-US" altLang="en-US" sz="1700" b="0" i="0" u="none" strike="noStrike" cap="none" normalizeH="0" baseline="0" dirty="0" smtClean="0">
                <a:ln>
                  <a:noFill/>
                </a:ln>
                <a:solidFill>
                  <a:srgbClr val="222222"/>
                </a:solidFill>
                <a:effectLst/>
                <a:latin typeface="Arial" pitchFamily="34" charset="0"/>
                <a:cs typeface="Arial" pitchFamily="34" charset="0"/>
              </a:rPr>
              <a:t>evening shift yesterday.   Our aviation forecasts had 3/4 mile </a:t>
            </a:r>
            <a:r>
              <a:rPr kumimoji="0" lang="en-US" altLang="en-US" sz="1700" b="0" i="0" u="none" strike="noStrike" cap="none" normalizeH="0" baseline="0" dirty="0" err="1" smtClean="0">
                <a:ln>
                  <a:noFill/>
                </a:ln>
                <a:solidFill>
                  <a:srgbClr val="222222"/>
                </a:solidFill>
                <a:effectLst/>
                <a:latin typeface="Arial" pitchFamily="34" charset="0"/>
                <a:cs typeface="Arial" pitchFamily="34" charset="0"/>
              </a:rPr>
              <a:t>vsby</a:t>
            </a:r>
            <a:r>
              <a:rPr kumimoji="0" lang="en-US" altLang="en-US" sz="1700" b="0" i="0" u="none" strike="noStrike" cap="none" normalizeH="0" baseline="0" dirty="0" smtClean="0">
                <a:ln>
                  <a:noFill/>
                </a:ln>
                <a:solidFill>
                  <a:srgbClr val="222222"/>
                </a:solidFill>
                <a:effectLst/>
                <a:latin typeface="Arial" pitchFamily="34" charset="0"/>
                <a:cs typeface="Arial" pitchFamily="34" charset="0"/>
              </a:rPr>
              <a:t> coming in after </a:t>
            </a:r>
            <a:r>
              <a:rPr kumimoji="0" lang="en-US" altLang="en-US" sz="1700" b="0" i="0" u="none" strike="noStrike" cap="none" normalizeH="0" dirty="0" smtClean="0">
                <a:ln>
                  <a:noFill/>
                </a:ln>
                <a:solidFill>
                  <a:srgbClr val="222222"/>
                </a:solidFill>
                <a:effectLst/>
                <a:latin typeface="Arial" pitchFamily="34" charset="0"/>
                <a:cs typeface="Arial" pitchFamily="34" charset="0"/>
              </a:rPr>
              <a:t> </a:t>
            </a:r>
            <a:r>
              <a:rPr kumimoji="0" lang="en-US" altLang="en-US" sz="1700" b="0" i="0" u="none" strike="noStrike" cap="none" normalizeH="0" baseline="0" dirty="0" smtClean="0">
                <a:ln>
                  <a:noFill/>
                </a:ln>
                <a:solidFill>
                  <a:srgbClr val="222222"/>
                </a:solidFill>
                <a:effectLst/>
                <a:latin typeface="Arial" pitchFamily="34" charset="0"/>
                <a:cs typeface="Arial" pitchFamily="34" charset="0"/>
              </a:rPr>
              <a:t>midnight (3</a:t>
            </a:r>
            <a:r>
              <a:rPr kumimoji="0" lang="en-US" altLang="en-US" sz="1700" b="0" i="0" u="none" strike="noStrike" cap="none" normalizeH="0" dirty="0" smtClean="0">
                <a:ln>
                  <a:noFill/>
                </a:ln>
                <a:solidFill>
                  <a:srgbClr val="222222"/>
                </a:solidFill>
                <a:effectLst/>
                <a:latin typeface="Arial" pitchFamily="34" charset="0"/>
                <a:cs typeface="Arial" pitchFamily="34" charset="0"/>
              </a:rPr>
              <a:t> </a:t>
            </a:r>
            <a:r>
              <a:rPr kumimoji="0" lang="en-US" altLang="en-US" sz="1700" b="0" i="0" u="none" strike="noStrike" cap="none" normalizeH="0" baseline="0" dirty="0" smtClean="0">
                <a:ln>
                  <a:noFill/>
                </a:ln>
                <a:solidFill>
                  <a:srgbClr val="222222"/>
                </a:solidFill>
                <a:effectLst/>
                <a:latin typeface="Arial" pitchFamily="34" charset="0"/>
                <a:cs typeface="Arial" pitchFamily="34" charset="0"/>
              </a:rPr>
              <a:t>AM).  There was not much fog over south Jersey or </a:t>
            </a:r>
            <a:r>
              <a:rPr kumimoji="0" lang="en-US" altLang="en-US" sz="1700" b="0" i="0" u="none" strike="noStrike" cap="none" normalizeH="0" baseline="0" dirty="0" err="1" smtClean="0">
                <a:ln>
                  <a:noFill/>
                </a:ln>
                <a:solidFill>
                  <a:srgbClr val="222222"/>
                </a:solidFill>
                <a:effectLst/>
                <a:latin typeface="Arial" pitchFamily="34" charset="0"/>
                <a:cs typeface="Arial" pitchFamily="34" charset="0"/>
              </a:rPr>
              <a:t>DelMarVa</a:t>
            </a:r>
            <a:r>
              <a:rPr kumimoji="0" lang="en-US" altLang="en-US" sz="1700" b="0" i="0" u="none" strike="noStrike" cap="none" normalizeH="0" baseline="0" dirty="0" smtClean="0">
                <a:ln>
                  <a:noFill/>
                </a:ln>
                <a:solidFill>
                  <a:srgbClr val="222222"/>
                </a:solidFill>
                <a:effectLst/>
                <a:latin typeface="Arial" pitchFamily="34" charset="0"/>
                <a:cs typeface="Arial" pitchFamily="34" charset="0"/>
              </a:rPr>
              <a:t> south of </a:t>
            </a:r>
            <a:r>
              <a:rPr kumimoji="0" lang="en-US" altLang="en-US" sz="1700" b="0" i="0" u="none" strike="noStrike" cap="none" normalizeH="0" dirty="0" smtClean="0">
                <a:ln>
                  <a:noFill/>
                </a:ln>
                <a:solidFill>
                  <a:srgbClr val="222222"/>
                </a:solidFill>
                <a:effectLst/>
                <a:latin typeface="Arial" pitchFamily="34" charset="0"/>
                <a:cs typeface="Arial" pitchFamily="34" charset="0"/>
              </a:rPr>
              <a:t> </a:t>
            </a:r>
            <a:r>
              <a:rPr kumimoji="0" lang="en-US" altLang="en-US" sz="1700" b="0" i="0" u="none" strike="noStrike" cap="none" normalizeH="0" baseline="0" dirty="0" smtClean="0">
                <a:ln>
                  <a:noFill/>
                </a:ln>
                <a:solidFill>
                  <a:srgbClr val="222222"/>
                </a:solidFill>
                <a:effectLst/>
                <a:latin typeface="Arial" pitchFamily="34" charset="0"/>
                <a:cs typeface="Arial" pitchFamily="34" charset="0"/>
              </a:rPr>
              <a:t>the warm front in the evening, so our team and surrounding WFO's were rather </a:t>
            </a:r>
            <a:r>
              <a:rPr kumimoji="0" lang="en-US" altLang="en-US" sz="1700" b="0" i="0" u="none" strike="noStrike" cap="none" normalizeH="0" dirty="0" smtClean="0">
                <a:ln>
                  <a:noFill/>
                </a:ln>
                <a:solidFill>
                  <a:srgbClr val="222222"/>
                </a:solidFill>
                <a:effectLst/>
                <a:latin typeface="Arial" pitchFamily="34" charset="0"/>
                <a:cs typeface="Arial" pitchFamily="34" charset="0"/>
              </a:rPr>
              <a:t> </a:t>
            </a:r>
            <a:r>
              <a:rPr kumimoji="0" lang="en-US" altLang="en-US" sz="1700" b="0" i="0" u="none" strike="noStrike" cap="none" normalizeH="0" baseline="0" dirty="0" smtClean="0">
                <a:ln>
                  <a:noFill/>
                </a:ln>
                <a:solidFill>
                  <a:srgbClr val="FF0000"/>
                </a:solidFill>
                <a:effectLst/>
                <a:latin typeface="Arial" pitchFamily="34" charset="0"/>
                <a:cs typeface="Arial" pitchFamily="34" charset="0"/>
              </a:rPr>
              <a:t>skeptical</a:t>
            </a:r>
            <a:r>
              <a:rPr kumimoji="0" lang="en-US" altLang="en-US" sz="1700" b="0" i="0" u="none" strike="noStrike" cap="none" normalizeH="0" baseline="0" dirty="0" smtClean="0">
                <a:ln>
                  <a:noFill/>
                </a:ln>
                <a:solidFill>
                  <a:srgbClr val="222222"/>
                </a:solidFill>
                <a:effectLst/>
                <a:latin typeface="Arial" pitchFamily="34" charset="0"/>
                <a:cs typeface="Arial" pitchFamily="34" charset="0"/>
              </a:rPr>
              <a:t> of dense fog (</a:t>
            </a:r>
            <a:r>
              <a:rPr kumimoji="0" lang="en-US" altLang="en-US" sz="1700" b="0" i="0" u="sng" strike="noStrike" cap="none" normalizeH="0" baseline="0" dirty="0" smtClean="0">
                <a:ln>
                  <a:noFill/>
                </a:ln>
                <a:solidFill>
                  <a:srgbClr val="222222"/>
                </a:solidFill>
                <a:effectLst/>
                <a:latin typeface="Arial" pitchFamily="34" charset="0"/>
                <a:cs typeface="Arial" pitchFamily="34" charset="0"/>
              </a:rPr>
              <a:t>&lt;</a:t>
            </a:r>
            <a:r>
              <a:rPr kumimoji="0" lang="en-US" altLang="en-US" sz="1700" b="0" i="0" u="none" strike="noStrike" cap="none" normalizeH="0" baseline="0" dirty="0" smtClean="0">
                <a:ln>
                  <a:noFill/>
                </a:ln>
                <a:solidFill>
                  <a:srgbClr val="222222"/>
                </a:solidFill>
                <a:effectLst/>
                <a:latin typeface="Arial" pitchFamily="34" charset="0"/>
                <a:cs typeface="Arial" pitchFamily="34" charset="0"/>
              </a:rPr>
              <a:t> 1/4 mile).  As soon as we saw things starting to go down, we jumped on advisories, </a:t>
            </a:r>
            <a:r>
              <a:rPr kumimoji="0" lang="en-US" altLang="en-US" sz="1700" b="0" i="0" u="none" strike="noStrike" cap="none" normalizeH="0" baseline="0" dirty="0" smtClean="0">
                <a:ln>
                  <a:noFill/>
                </a:ln>
                <a:solidFill>
                  <a:srgbClr val="FF0000"/>
                </a:solidFill>
                <a:effectLst/>
                <a:latin typeface="Arial" pitchFamily="34" charset="0"/>
                <a:cs typeface="Arial" pitchFamily="34" charset="0"/>
              </a:rPr>
              <a:t>updated our terminal </a:t>
            </a:r>
            <a:r>
              <a:rPr kumimoji="0" lang="en-US" altLang="en-US" sz="1700" b="0" i="0" u="none" strike="noStrike" cap="none" normalizeH="0" baseline="0" dirty="0" err="1" smtClean="0">
                <a:ln>
                  <a:noFill/>
                </a:ln>
                <a:solidFill>
                  <a:srgbClr val="FF0000"/>
                </a:solidFill>
                <a:effectLst/>
                <a:latin typeface="Arial" pitchFamily="34" charset="0"/>
                <a:cs typeface="Arial" pitchFamily="34" charset="0"/>
              </a:rPr>
              <a:t>fcsts</a:t>
            </a:r>
            <a:r>
              <a:rPr kumimoji="0" lang="en-US" altLang="en-US" sz="1700" b="0" i="0" u="none" strike="noStrike" cap="none" normalizeH="0" baseline="0" dirty="0" smtClean="0">
                <a:ln>
                  <a:noFill/>
                </a:ln>
                <a:solidFill>
                  <a:srgbClr val="FF0000"/>
                </a:solidFill>
                <a:effectLst/>
                <a:latin typeface="Arial" pitchFamily="34" charset="0"/>
                <a:cs typeface="Arial" pitchFamily="34" charset="0"/>
              </a:rPr>
              <a:t> and alerted the FAA (thanks to</a:t>
            </a:r>
            <a:r>
              <a:rPr kumimoji="0" lang="en-US" altLang="en-US" sz="1700" b="0" i="0" u="none" strike="noStrike" cap="none" normalizeH="0" dirty="0" smtClean="0">
                <a:ln>
                  <a:noFill/>
                </a:ln>
                <a:solidFill>
                  <a:srgbClr val="FF0000"/>
                </a:solidFill>
                <a:effectLst/>
                <a:latin typeface="Arial" pitchFamily="34" charset="0"/>
                <a:cs typeface="Arial" pitchFamily="34" charset="0"/>
              </a:rPr>
              <a:t> </a:t>
            </a:r>
            <a:r>
              <a:rPr kumimoji="0" lang="en-US" altLang="en-US" sz="1700" b="0" i="0" u="none" strike="noStrike" cap="none" normalizeH="0" baseline="0" dirty="0" smtClean="0">
                <a:ln>
                  <a:noFill/>
                </a:ln>
                <a:solidFill>
                  <a:srgbClr val="FF0000"/>
                </a:solidFill>
                <a:effectLst/>
                <a:latin typeface="Arial" pitchFamily="34" charset="0"/>
                <a:cs typeface="Arial" pitchFamily="34" charset="0"/>
              </a:rPr>
              <a:t> the NARRE-TL guidance</a:t>
            </a:r>
            <a:r>
              <a:rPr kumimoji="0" lang="en-US" altLang="en-US" sz="1700" b="0" i="0" u="none" strike="noStrike" cap="none" normalizeH="0" baseline="0" dirty="0" smtClean="0">
                <a:ln>
                  <a:noFill/>
                </a:ln>
                <a:solidFill>
                  <a:srgbClr val="222222"/>
                </a:solidFill>
                <a:effectLst/>
                <a:latin typeface="Arial" pitchFamily="34" charset="0"/>
                <a:cs typeface="Arial" pitchFamily="34" charset="0"/>
              </a:rPr>
              <a:t>).  We had some aircraft diverts, but air traffic was slowing </a:t>
            </a:r>
            <a:r>
              <a:rPr kumimoji="0" lang="en-US" altLang="en-US" sz="1700" b="0" i="0" u="none" strike="noStrike" cap="none" normalizeH="0" dirty="0" smtClean="0">
                <a:ln>
                  <a:noFill/>
                </a:ln>
                <a:solidFill>
                  <a:srgbClr val="222222"/>
                </a:solidFill>
                <a:effectLst/>
                <a:latin typeface="Arial" pitchFamily="34" charset="0"/>
                <a:cs typeface="Arial" pitchFamily="34" charset="0"/>
              </a:rPr>
              <a:t> </a:t>
            </a:r>
            <a:r>
              <a:rPr kumimoji="0" lang="en-US" altLang="en-US" sz="1700" b="0" i="0" u="none" strike="noStrike" cap="none" normalizeH="0" baseline="0" dirty="0" smtClean="0">
                <a:ln>
                  <a:noFill/>
                </a:ln>
                <a:solidFill>
                  <a:srgbClr val="222222"/>
                </a:solidFill>
                <a:effectLst/>
                <a:latin typeface="Arial" pitchFamily="34" charset="0"/>
                <a:cs typeface="Arial" pitchFamily="34" charset="0"/>
              </a:rPr>
              <a:t>down.  Thus, </a:t>
            </a:r>
            <a:r>
              <a:rPr kumimoji="0" lang="en-US" altLang="en-US" sz="1700" b="0" i="0" u="none" strike="noStrike" cap="none" normalizeH="0" baseline="0" dirty="0" smtClean="0">
                <a:ln>
                  <a:noFill/>
                </a:ln>
                <a:solidFill>
                  <a:srgbClr val="FF0000"/>
                </a:solidFill>
                <a:effectLst/>
                <a:latin typeface="Arial" pitchFamily="34" charset="0"/>
                <a:cs typeface="Arial" pitchFamily="34" charset="0"/>
              </a:rPr>
              <a:t>aviation impact was not a great as it could have been</a:t>
            </a:r>
            <a:r>
              <a:rPr kumimoji="0" lang="en-US" altLang="en-US" sz="1700" b="0" i="0" u="none" strike="noStrike" cap="none" normalizeH="0" baseline="0" dirty="0" smtClean="0">
                <a:ln>
                  <a:noFill/>
                </a:ln>
                <a:solidFill>
                  <a:srgbClr val="222222"/>
                </a:solidFill>
                <a:effectLst/>
                <a:latin typeface="Arial" pitchFamily="34" charset="0"/>
                <a:cs typeface="Arial" pitchFamily="34" charset="0"/>
              </a:rPr>
              <a:t>.</a:t>
            </a:r>
            <a:r>
              <a:rPr kumimoji="0" lang="en-US" altLang="en-US" sz="1700" b="0" i="0" u="none" strike="noStrike" cap="none" normalizeH="0" dirty="0" smtClean="0">
                <a:ln>
                  <a:noFill/>
                </a:ln>
                <a:solidFill>
                  <a:srgbClr val="222222"/>
                </a:solidFill>
                <a:effectLst/>
                <a:latin typeface="Arial" pitchFamily="34" charset="0"/>
                <a:cs typeface="Arial" pitchFamily="34" charset="0"/>
              </a:rPr>
              <a:t> </a:t>
            </a:r>
            <a:r>
              <a:rPr kumimoji="0" lang="en-US" altLang="en-US" sz="1700" b="0" i="0" u="none" strike="noStrike" cap="none" normalizeH="0" baseline="0" dirty="0" smtClean="0">
                <a:ln>
                  <a:noFill/>
                </a:ln>
                <a:solidFill>
                  <a:srgbClr val="222222"/>
                </a:solidFill>
                <a:effectLst/>
                <a:latin typeface="Arial" pitchFamily="34" charset="0"/>
                <a:cs typeface="Arial" pitchFamily="34" charset="0"/>
              </a:rPr>
              <a:t>While we could have done better with the onset of fog, we did very well with the fog impacts into the morning.  The forecast was spot on.  There were many cancellations in the Northeast as a result and the airlines revised their schedules as much as possible. </a:t>
            </a:r>
            <a:r>
              <a:rPr kumimoji="0" lang="en-US" altLang="en-US" sz="1700" b="0" i="0" u="none" strike="noStrike" cap="none" normalizeH="0" baseline="0" dirty="0" smtClean="0">
                <a:ln>
                  <a:noFill/>
                </a:ln>
                <a:effectLst/>
                <a:latin typeface="Arial" pitchFamily="34" charset="0"/>
                <a:cs typeface="Arial" pitchFamily="34" charset="0"/>
              </a:rPr>
              <a:t> The FAA Command Center coordinated this on their 915 PM EST national </a:t>
            </a:r>
            <a:r>
              <a:rPr kumimoji="0" lang="en-US" altLang="en-US" sz="1700" b="0" i="0" u="none" strike="noStrike" cap="none" normalizeH="0" baseline="0" dirty="0" err="1" smtClean="0">
                <a:ln>
                  <a:noFill/>
                </a:ln>
                <a:effectLst/>
                <a:latin typeface="Arial" pitchFamily="34" charset="0"/>
                <a:cs typeface="Arial" pitchFamily="34" charset="0"/>
              </a:rPr>
              <a:t>telcon</a:t>
            </a:r>
            <a:r>
              <a:rPr kumimoji="0" lang="en-US" altLang="en-US" sz="1700" b="0" i="0" u="none" strike="noStrike" cap="none" normalizeH="0" baseline="0" dirty="0" smtClean="0">
                <a:ln>
                  <a:noFill/>
                </a:ln>
                <a:effectLst/>
                <a:latin typeface="Arial" pitchFamily="34" charset="0"/>
                <a:cs typeface="Arial" pitchFamily="34" charset="0"/>
              </a:rPr>
              <a:t> and planned for a special 01515 AM </a:t>
            </a:r>
            <a:r>
              <a:rPr kumimoji="0" lang="en-US" altLang="en-US" sz="1700" b="0" i="0" u="none" strike="noStrike" cap="none" normalizeH="0" baseline="0" dirty="0" err="1" smtClean="0">
                <a:ln>
                  <a:noFill/>
                </a:ln>
                <a:effectLst/>
                <a:latin typeface="Arial" pitchFamily="34" charset="0"/>
                <a:cs typeface="Arial" pitchFamily="34" charset="0"/>
              </a:rPr>
              <a:t>telcon</a:t>
            </a:r>
            <a:r>
              <a:rPr kumimoji="0" lang="en-US" altLang="en-US" sz="1700" b="0" i="0" u="none" strike="noStrike" cap="none" normalizeH="0" baseline="0" dirty="0" smtClean="0">
                <a:ln>
                  <a:noFill/>
                </a:ln>
                <a:effectLst/>
                <a:latin typeface="Arial" pitchFamily="34" charset="0"/>
                <a:cs typeface="Arial" pitchFamily="34" charset="0"/>
              </a:rPr>
              <a:t>.  I was </a:t>
            </a:r>
            <a:r>
              <a:rPr kumimoji="0" lang="en-US" altLang="en-US" sz="1700" b="0" i="0" u="none" strike="noStrike" cap="none" normalizeH="0" baseline="0" dirty="0" smtClean="0">
                <a:ln>
                  <a:noFill/>
                </a:ln>
                <a:solidFill>
                  <a:srgbClr val="222222"/>
                </a:solidFill>
                <a:effectLst/>
                <a:latin typeface="Arial" pitchFamily="34" charset="0"/>
                <a:cs typeface="Arial" pitchFamily="34" charset="0"/>
              </a:rPr>
              <a:t>amazed to see there were no FAA programs in the Northeast this morning despite the weather.  Users planned appropriately based on the NWS forecasts.  </a:t>
            </a:r>
            <a:r>
              <a:rPr kumimoji="0" lang="en-US" altLang="en-US" sz="1700" b="0" i="0" u="none" strike="noStrike" cap="none" normalizeH="0" baseline="0" dirty="0" smtClean="0">
                <a:ln>
                  <a:noFill/>
                </a:ln>
                <a:solidFill>
                  <a:srgbClr val="FF0000"/>
                </a:solidFill>
                <a:effectLst/>
                <a:latin typeface="Arial" pitchFamily="34" charset="0"/>
                <a:cs typeface="Arial" pitchFamily="34" charset="0"/>
              </a:rPr>
              <a:t>The NARRE-TL was a very helpful tool for us with this event and gave us the confidence to initially issue the alerts for dense fog and continue it until FROPA this morning.</a:t>
            </a:r>
            <a:r>
              <a:rPr kumimoji="0" lang="en-US" altLang="en-US" sz="1700" b="0" i="0" u="none" strike="noStrike" cap="none" normalizeH="0" baseline="0" dirty="0" smtClean="0">
                <a:ln>
                  <a:noFill/>
                </a:ln>
                <a:solidFill>
                  <a:srgbClr val="222222"/>
                </a:solidFill>
                <a:effectLst/>
                <a:latin typeface="Arial" pitchFamily="34" charset="0"/>
                <a:cs typeface="Arial" pitchFamily="34" charset="0"/>
              </a:rPr>
              <a:t>  </a:t>
            </a:r>
            <a:r>
              <a:rPr kumimoji="0" lang="en-US" altLang="en-US" sz="1700" b="0" i="0" u="none" strike="noStrike" cap="none" normalizeH="0" baseline="0" dirty="0" smtClean="0">
                <a:ln>
                  <a:noFill/>
                </a:ln>
                <a:solidFill>
                  <a:srgbClr val="FF0000"/>
                </a:solidFill>
                <a:effectLst/>
                <a:latin typeface="Arial" pitchFamily="34" charset="0"/>
                <a:cs typeface="Arial" pitchFamily="34" charset="0"/>
              </a:rPr>
              <a:t>This had a very significant positive impact on the National Airspace System and the economy.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222222"/>
                </a:solidFill>
                <a:effectLst/>
                <a:latin typeface="Arial" pitchFamily="34" charset="0"/>
                <a:cs typeface="Arial" pitchFamily="34" charset="0"/>
              </a:rPr>
              <a:t/>
            </a:r>
            <a:br>
              <a:rPr kumimoji="0" lang="en-US" altLang="en-US" sz="1700" b="0" i="0" u="none" strike="noStrike" cap="none" normalizeH="0" baseline="0" dirty="0" smtClean="0">
                <a:ln>
                  <a:noFill/>
                </a:ln>
                <a:solidFill>
                  <a:srgbClr val="222222"/>
                </a:solidFill>
                <a:effectLst/>
                <a:latin typeface="Arial" pitchFamily="34" charset="0"/>
                <a:cs typeface="Arial" pitchFamily="34" charset="0"/>
              </a:rPr>
            </a:br>
            <a:r>
              <a:rPr kumimoji="0" lang="en-US" altLang="en-US" sz="1700" b="0" i="0" u="none" strike="noStrike" cap="none" normalizeH="0" baseline="0" dirty="0" smtClean="0">
                <a:ln>
                  <a:noFill/>
                </a:ln>
                <a:solidFill>
                  <a:srgbClr val="222222"/>
                </a:solidFill>
                <a:effectLst/>
                <a:latin typeface="Arial" pitchFamily="34" charset="0"/>
                <a:cs typeface="Arial" pitchFamily="34" charset="0"/>
              </a:rPr>
              <a:t>Thanks to everyone at EMC for developing this product - it's making a big difference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222222"/>
                </a:solidFill>
                <a:effectLst/>
                <a:latin typeface="Arial" pitchFamily="34" charset="0"/>
                <a:cs typeface="Arial" pitchFamily="34" charset="0"/>
              </a:rPr>
              <a:t>where the "forecasts meet the users."</a:t>
            </a:r>
            <a:br>
              <a:rPr kumimoji="0" lang="en-US" altLang="en-US" sz="1700" b="0" i="0" u="none" strike="noStrike" cap="none" normalizeH="0" baseline="0" dirty="0" smtClean="0">
                <a:ln>
                  <a:noFill/>
                </a:ln>
                <a:solidFill>
                  <a:srgbClr val="222222"/>
                </a:solidFill>
                <a:effectLst/>
                <a:latin typeface="Arial" pitchFamily="34" charset="0"/>
                <a:cs typeface="Arial" pitchFamily="34" charset="0"/>
              </a:rPr>
            </a:br>
            <a:endParaRPr kumimoji="0" lang="en-US" altLang="en-US" sz="17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398187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l="8852" t="7524" r="5482" b="6245"/>
          <a:stretch>
            <a:fillRect/>
          </a:stretch>
        </p:blipFill>
        <p:spPr bwMode="auto">
          <a:xfrm>
            <a:off x="442587" y="1600200"/>
            <a:ext cx="3962400" cy="448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0186" y="1219200"/>
            <a:ext cx="5043814" cy="5104106"/>
          </a:xfrm>
          <a:prstGeom prst="rect">
            <a:avLst/>
          </a:prstGeom>
        </p:spPr>
      </p:pic>
      <p:sp>
        <p:nvSpPr>
          <p:cNvPr id="4" name="TextBox 3"/>
          <p:cNvSpPr txBox="1"/>
          <p:nvPr/>
        </p:nvSpPr>
        <p:spPr>
          <a:xfrm>
            <a:off x="838200" y="381000"/>
            <a:ext cx="7315200" cy="400110"/>
          </a:xfrm>
          <a:prstGeom prst="rect">
            <a:avLst/>
          </a:prstGeom>
          <a:noFill/>
        </p:spPr>
        <p:txBody>
          <a:bodyPr wrap="square" rtlCol="0">
            <a:spAutoFit/>
          </a:bodyPr>
          <a:lstStyle/>
          <a:p>
            <a:r>
              <a:rPr lang="en-US" b="1" dirty="0" smtClean="0"/>
              <a:t>           Nov 12, 2104  Mid Atlantic coast fog event </a:t>
            </a:r>
            <a:endParaRPr lang="en-US" b="1" dirty="0"/>
          </a:p>
        </p:txBody>
      </p:sp>
    </p:spTree>
    <p:extLst>
      <p:ext uri="{BB962C8B-B14F-4D97-AF65-F5344CB8AC3E}">
        <p14:creationId xmlns:p14="http://schemas.microsoft.com/office/powerpoint/2010/main" val="27223656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8800" y="162449"/>
            <a:ext cx="8363824" cy="6709529"/>
          </a:xfrm>
          <a:prstGeom prst="rect">
            <a:avLst/>
          </a:prstGeom>
          <a:noFill/>
        </p:spPr>
        <p:txBody>
          <a:bodyPr wrap="square" rtlCol="0">
            <a:spAutoFit/>
          </a:bodyPr>
          <a:lstStyle/>
          <a:p>
            <a:r>
              <a:rPr kumimoji="0" lang="en-US" altLang="en-US" sz="1900" b="0" i="0" u="none" strike="noStrike" cap="none" normalizeH="0" baseline="0" dirty="0" smtClean="0">
                <a:ln>
                  <a:noFill/>
                </a:ln>
                <a:solidFill>
                  <a:srgbClr val="222222"/>
                </a:solidFill>
                <a:effectLst/>
                <a:latin typeface="Arial" pitchFamily="34" charset="0"/>
                <a:cs typeface="Arial" pitchFamily="34" charset="0"/>
              </a:rPr>
              <a:t>            </a:t>
            </a:r>
            <a:r>
              <a:rPr kumimoji="0" lang="en-US" altLang="en-US" sz="1900" b="0" i="0" u="none" strike="noStrike" cap="none" normalizeH="0" baseline="0" dirty="0" smtClean="0">
                <a:ln>
                  <a:noFill/>
                </a:ln>
                <a:solidFill>
                  <a:srgbClr val="0000FF"/>
                </a:solidFill>
                <a:effectLst/>
                <a:latin typeface="Arial" pitchFamily="34" charset="0"/>
                <a:cs typeface="Arial" pitchFamily="34" charset="0"/>
              </a:rPr>
              <a:t>Form Jeffrey</a:t>
            </a:r>
            <a:r>
              <a:rPr kumimoji="0" lang="en-US" altLang="en-US" sz="1900" b="0" i="0" u="none" strike="noStrike" cap="none" normalizeH="0" dirty="0" smtClean="0">
                <a:ln>
                  <a:noFill/>
                </a:ln>
                <a:solidFill>
                  <a:srgbClr val="0000FF"/>
                </a:solidFill>
                <a:effectLst/>
                <a:latin typeface="Arial" pitchFamily="34" charset="0"/>
                <a:cs typeface="Arial" pitchFamily="34" charset="0"/>
              </a:rPr>
              <a:t> Tongue about the </a:t>
            </a:r>
            <a:r>
              <a:rPr lang="en-US" altLang="en-US" sz="1900" dirty="0" smtClean="0">
                <a:solidFill>
                  <a:srgbClr val="0000FF"/>
                </a:solidFill>
                <a:latin typeface="Arial" pitchFamily="34" charset="0"/>
                <a:cs typeface="Arial" pitchFamily="34" charset="0"/>
              </a:rPr>
              <a:t>Nov 12, 2014 dense fog case</a:t>
            </a:r>
          </a:p>
          <a:p>
            <a:endParaRPr lang="en-US" sz="1900" dirty="0" smtClean="0"/>
          </a:p>
          <a:p>
            <a:r>
              <a:rPr lang="en-US" sz="1600" dirty="0" smtClean="0"/>
              <a:t> </a:t>
            </a:r>
          </a:p>
          <a:p>
            <a:endParaRPr lang="en-US" sz="1600" dirty="0"/>
          </a:p>
          <a:p>
            <a:r>
              <a:rPr lang="en-US" sz="1200" dirty="0" smtClean="0"/>
              <a:t>This is a First!</a:t>
            </a:r>
          </a:p>
          <a:p>
            <a:endParaRPr lang="en-US" sz="1200" dirty="0" smtClean="0"/>
          </a:p>
          <a:p>
            <a:r>
              <a:rPr lang="en-US" sz="1200" dirty="0" smtClean="0"/>
              <a:t>Geoff:  </a:t>
            </a:r>
          </a:p>
          <a:p>
            <a:endParaRPr lang="en-US" sz="1200" dirty="0" smtClean="0"/>
          </a:p>
          <a:p>
            <a:r>
              <a:rPr lang="en-US" sz="1200" dirty="0" smtClean="0"/>
              <a:t>If </a:t>
            </a:r>
            <a:r>
              <a:rPr lang="en-US" sz="1200" dirty="0"/>
              <a:t>I read the current OKX AFD correctly - </a:t>
            </a:r>
            <a:r>
              <a:rPr lang="en-US" sz="1200" dirty="0">
                <a:solidFill>
                  <a:srgbClr val="FF0000"/>
                </a:solidFill>
              </a:rPr>
              <a:t>the NARRE-TL was a major influence on the forecast to post a dense fog advisory well in advance.  I can't remember forecasters having enough confidence this far in advance.   </a:t>
            </a:r>
            <a:br>
              <a:rPr lang="en-US" sz="1200" dirty="0">
                <a:solidFill>
                  <a:srgbClr val="FF0000"/>
                </a:solidFill>
              </a:rPr>
            </a:br>
            <a:endParaRPr lang="en-US" sz="1200" dirty="0">
              <a:solidFill>
                <a:srgbClr val="FF0000"/>
              </a:solidFill>
            </a:endParaRPr>
          </a:p>
          <a:p>
            <a:r>
              <a:rPr lang="en-US" sz="1200" dirty="0"/>
              <a:t>CONTINUED MOISTENING VIA LIGHT ONSHORE </a:t>
            </a:r>
            <a:r>
              <a:rPr lang="en-US" sz="1200" u="sng" dirty="0">
                <a:hlinkClick r:id="rId2"/>
              </a:rPr>
              <a:t>FLOW</a:t>
            </a:r>
            <a:r>
              <a:rPr lang="en-US" sz="1200" dirty="0"/>
              <a:t> TONIGHT PLUS COOLING</a:t>
            </a:r>
          </a:p>
          <a:p>
            <a:r>
              <a:rPr lang="en-US" sz="1200" dirty="0"/>
              <a:t>BENEATH A DEVELOPING </a:t>
            </a:r>
            <a:r>
              <a:rPr lang="en-US" sz="1200" u="sng" dirty="0">
                <a:hlinkClick r:id="rId3"/>
              </a:rPr>
              <a:t>INVERSION</a:t>
            </a:r>
            <a:r>
              <a:rPr lang="en-US" sz="1200" dirty="0"/>
              <a:t> SHOULD LEAD TO REDEVELOPMENT OF </a:t>
            </a:r>
            <a:r>
              <a:rPr lang="en-US" sz="1200" dirty="0" smtClean="0"/>
              <a:t>LOWCLOUDS </a:t>
            </a:r>
            <a:r>
              <a:rPr lang="en-US" sz="1200" dirty="0"/>
              <a:t>AND SOME PATCHY </a:t>
            </a:r>
            <a:r>
              <a:rPr lang="en-US" sz="1200" u="sng" dirty="0">
                <a:hlinkClick r:id="rId4"/>
              </a:rPr>
              <a:t>FOG</a:t>
            </a:r>
            <a:r>
              <a:rPr lang="en-US" sz="1200" dirty="0"/>
              <a:t> THIS EVENING...THEN LIKELIHOOD OF </a:t>
            </a:r>
            <a:r>
              <a:rPr lang="en-US" sz="1200" dirty="0" smtClean="0"/>
              <a:t>DENSE</a:t>
            </a:r>
            <a:r>
              <a:rPr lang="en-US" sz="1200" u="sng" dirty="0" smtClean="0">
                <a:hlinkClick r:id="rId4"/>
              </a:rPr>
              <a:t>FOG</a:t>
            </a:r>
            <a:r>
              <a:rPr lang="en-US" sz="1200" dirty="0" smtClean="0"/>
              <a:t> </a:t>
            </a:r>
            <a:r>
              <a:rPr lang="en-US" sz="1200" dirty="0"/>
              <a:t>AFTER MIDNIGHT ESPECIALLY NEAR THE COAST...ALSO SOME PATCHY</a:t>
            </a:r>
          </a:p>
          <a:p>
            <a:r>
              <a:rPr lang="en-US" sz="1200" dirty="0"/>
              <a:t>LIGHT RAIN OR DRIZZLE. THE 18Z NARRE-TL SHOWS INCREASING</a:t>
            </a:r>
          </a:p>
          <a:p>
            <a:r>
              <a:rPr lang="en-US" sz="1200" dirty="0"/>
              <a:t>PROBABILITIES OF </a:t>
            </a:r>
            <a:r>
              <a:rPr lang="en-US" sz="1200" u="sng" dirty="0">
                <a:hlinkClick r:id="rId5"/>
              </a:rPr>
              <a:t>VSBY</a:t>
            </a:r>
            <a:r>
              <a:rPr lang="en-US" sz="1200" dirty="0"/>
              <a:t> 1/4 </a:t>
            </a:r>
            <a:r>
              <a:rPr lang="en-US" sz="1200" u="sng" dirty="0">
                <a:hlinkClick r:id="rId6"/>
              </a:rPr>
              <a:t>NM</a:t>
            </a:r>
            <a:r>
              <a:rPr lang="en-US" sz="1200" dirty="0"/>
              <a:t> OR LESS TONIGHT...POSSIBLY EARLY THIS</a:t>
            </a:r>
          </a:p>
          <a:p>
            <a:r>
              <a:rPr lang="en-US" sz="1200" dirty="0"/>
              <a:t>EVENING ACROSS SE CT AND THEN EXPANDING TO MOST AREAS OVERNIGHT.</a:t>
            </a:r>
          </a:p>
          <a:p>
            <a:r>
              <a:rPr lang="en-US" sz="1200" dirty="0"/>
              <a:t>ISSUED DENSE </a:t>
            </a:r>
            <a:r>
              <a:rPr lang="en-US" sz="1200" u="sng" dirty="0">
                <a:hlinkClick r:id="rId4"/>
              </a:rPr>
              <a:t>FOG</a:t>
            </a:r>
            <a:r>
              <a:rPr lang="en-US" sz="1200" dirty="0"/>
              <a:t> </a:t>
            </a:r>
            <a:r>
              <a:rPr lang="en-US" sz="1200" u="sng" dirty="0">
                <a:hlinkClick r:id="rId7"/>
              </a:rPr>
              <a:t>ADVY</a:t>
            </a:r>
            <a:r>
              <a:rPr lang="en-US" sz="1200" dirty="0"/>
              <a:t> FOR MOST OF THE </a:t>
            </a:r>
            <a:r>
              <a:rPr lang="en-US" sz="1200" u="sng" dirty="0">
                <a:hlinkClick r:id="rId8"/>
              </a:rPr>
              <a:t>CWA</a:t>
            </a:r>
            <a:r>
              <a:rPr lang="en-US" sz="1200" dirty="0"/>
              <a:t> BEGINNING AT MIDNIGHT.</a:t>
            </a:r>
          </a:p>
          <a:p>
            <a:r>
              <a:rPr lang="en-US" sz="1200" dirty="0"/>
              <a:t>THERE IS SOME UNCERTAINTY AS TO WHETHER DENSE </a:t>
            </a:r>
            <a:r>
              <a:rPr lang="en-US" sz="1200" u="sng" dirty="0">
                <a:hlinkClick r:id="rId4"/>
              </a:rPr>
              <a:t>FOG</a:t>
            </a:r>
            <a:r>
              <a:rPr lang="en-US" sz="1200" dirty="0"/>
              <a:t> WILL DEVELOP</a:t>
            </a:r>
          </a:p>
          <a:p>
            <a:r>
              <a:rPr lang="en-US" sz="1200" dirty="0"/>
              <a:t>IN AREAS WELL NORTH/WEST OF NYC WHERE LOW CLOUDS HAVE HUNG ON </a:t>
            </a:r>
            <a:r>
              <a:rPr lang="en-US" sz="1200" dirty="0" smtClean="0"/>
              <a:t>INTOTHE </a:t>
            </a:r>
            <a:r>
              <a:rPr lang="en-US" sz="1200" dirty="0"/>
              <a:t>AFTERNOON </a:t>
            </a:r>
            <a:r>
              <a:rPr lang="en-US" sz="1200" u="sng" dirty="0">
                <a:hlinkClick r:id="rId9"/>
              </a:rPr>
              <a:t>ATTM</a:t>
            </a:r>
            <a:r>
              <a:rPr lang="en-US" sz="1200" dirty="0"/>
              <a:t>...LIMITING </a:t>
            </a:r>
            <a:r>
              <a:rPr lang="en-US" sz="1200" u="sng" dirty="0">
                <a:hlinkClick r:id="rId10"/>
              </a:rPr>
              <a:t>RADIATIONAL COOLING</a:t>
            </a:r>
            <a:r>
              <a:rPr lang="en-US" sz="1200" dirty="0"/>
              <a:t> POTENTIAL</a:t>
            </a:r>
            <a:r>
              <a:rPr lang="en-US" sz="1200" dirty="0" smtClean="0"/>
              <a:t>.</a:t>
            </a:r>
          </a:p>
          <a:p>
            <a:r>
              <a:rPr lang="en-US" sz="1200" dirty="0" smtClean="0"/>
              <a:t>….</a:t>
            </a:r>
          </a:p>
          <a:p>
            <a:endParaRPr lang="en-US" sz="1200" dirty="0" smtClean="0"/>
          </a:p>
          <a:p>
            <a:pPr marL="0" indent="0">
              <a:buNone/>
            </a:pPr>
            <a:r>
              <a:rPr lang="en-US" sz="1200" dirty="0"/>
              <a:t>Working Aviation Weather here in the NY Metro corner post of the NWS Golden Triangle Initiative this morning.  </a:t>
            </a:r>
            <a:br>
              <a:rPr lang="en-US" sz="1200" dirty="0"/>
            </a:br>
            <a:endParaRPr lang="en-US" sz="1200" dirty="0"/>
          </a:p>
          <a:p>
            <a:pPr marL="0" indent="0">
              <a:buNone/>
            </a:pPr>
            <a:r>
              <a:rPr lang="en-US" sz="1200" dirty="0"/>
              <a:t>While a morning dense fog event in the northeast corridor used to prove a significant impact to the National </a:t>
            </a:r>
            <a:r>
              <a:rPr lang="en-US" sz="1200" dirty="0" err="1"/>
              <a:t>AirSpace</a:t>
            </a:r>
            <a:r>
              <a:rPr lang="en-US" sz="1200" dirty="0"/>
              <a:t> - the planning by FAA and the Commercial Airlines based on the NWS Terminal Forecasts </a:t>
            </a:r>
            <a:r>
              <a:rPr lang="en-US" sz="1200" dirty="0">
                <a:solidFill>
                  <a:srgbClr val="FF0000"/>
                </a:solidFill>
              </a:rPr>
              <a:t>avoided a high impact event</a:t>
            </a:r>
            <a:r>
              <a:rPr lang="en-US" sz="1200" dirty="0"/>
              <a:t>. </a:t>
            </a:r>
            <a:br>
              <a:rPr lang="en-US" sz="1200" dirty="0"/>
            </a:br>
            <a:endParaRPr lang="en-US" sz="1200" dirty="0"/>
          </a:p>
          <a:p>
            <a:pPr marL="0" indent="0">
              <a:buNone/>
            </a:pPr>
            <a:r>
              <a:rPr lang="en-US" sz="1200" dirty="0"/>
              <a:t>Here's a comment for the National Aviation Meteorologist at the FAA Command Center:</a:t>
            </a:r>
          </a:p>
          <a:p>
            <a:pPr marL="0" indent="0">
              <a:buNone/>
            </a:pPr>
            <a:endParaRPr lang="en-US" sz="1200" dirty="0"/>
          </a:p>
          <a:p>
            <a:pPr marL="0" indent="0">
              <a:buNone/>
            </a:pPr>
            <a:r>
              <a:rPr lang="en-US" sz="1200" dirty="0">
                <a:solidFill>
                  <a:srgbClr val="3333FF"/>
                </a:solidFill>
              </a:rPr>
              <a:t>(10:12AM) ATCSCC-NAM-</a:t>
            </a:r>
            <a:r>
              <a:rPr lang="en-US" sz="1200" dirty="0" err="1">
                <a:solidFill>
                  <a:srgbClr val="3333FF"/>
                </a:solidFill>
              </a:rPr>
              <a:t>brandon.smith</a:t>
            </a:r>
            <a:r>
              <a:rPr lang="en-US" sz="1200" dirty="0">
                <a:solidFill>
                  <a:srgbClr val="3333FF"/>
                </a:solidFill>
              </a:rPr>
              <a:t>:  good updates … good comments coming my way about how well this was forecast … </a:t>
            </a:r>
            <a:r>
              <a:rPr lang="en-US" sz="1200" dirty="0">
                <a:solidFill>
                  <a:srgbClr val="FF0000"/>
                </a:solidFill>
              </a:rPr>
              <a:t>24 hour lead time </a:t>
            </a:r>
            <a:r>
              <a:rPr lang="en-US" sz="1200" dirty="0">
                <a:solidFill>
                  <a:srgbClr val="3333FF"/>
                </a:solidFill>
              </a:rPr>
              <a:t>in the TAFs was noticed!</a:t>
            </a:r>
            <a:endParaRPr lang="en-US" sz="1200" dirty="0" smtClean="0"/>
          </a:p>
          <a:p>
            <a:endParaRPr lang="en-US" sz="1200" b="1" dirty="0"/>
          </a:p>
        </p:txBody>
      </p:sp>
    </p:spTree>
    <p:extLst>
      <p:ext uri="{BB962C8B-B14F-4D97-AF65-F5344CB8AC3E}">
        <p14:creationId xmlns:p14="http://schemas.microsoft.com/office/powerpoint/2010/main" val="35736616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862" y="85300"/>
            <a:ext cx="8229600" cy="1143000"/>
          </a:xfrm>
        </p:spPr>
        <p:txBody>
          <a:bodyPr/>
          <a:lstStyle/>
          <a:p>
            <a:r>
              <a:rPr lang="en-US" sz="2400" dirty="0" smtClean="0">
                <a:solidFill>
                  <a:srgbClr val="0000FF"/>
                </a:solidFill>
              </a:rPr>
              <a:t>WPC </a:t>
            </a:r>
            <a:r>
              <a:rPr lang="en-US" sz="2400" dirty="0" err="1" smtClean="0">
                <a:solidFill>
                  <a:srgbClr val="0000FF"/>
                </a:solidFill>
              </a:rPr>
              <a:t>FFaiR</a:t>
            </a:r>
            <a:r>
              <a:rPr lang="en-US" sz="2400" dirty="0" smtClean="0">
                <a:solidFill>
                  <a:srgbClr val="0000FF"/>
                </a:solidFill>
              </a:rPr>
              <a:t>: NCASE vs. SSEO vs. </a:t>
            </a:r>
            <a:r>
              <a:rPr lang="en-US" sz="2400" dirty="0" err="1" smtClean="0">
                <a:solidFill>
                  <a:srgbClr val="0000FF"/>
                </a:solidFill>
              </a:rPr>
              <a:t>ExREF</a:t>
            </a:r>
            <a:endParaRPr lang="en-US" sz="2400" dirty="0">
              <a:solidFill>
                <a:srgbClr val="0000FF"/>
              </a:solidFill>
            </a:endParaRPr>
          </a:p>
        </p:txBody>
      </p:sp>
      <p:pic>
        <p:nvPicPr>
          <p:cNvPr id="5" name="Content Placeholder 4"/>
          <p:cNvPicPr>
            <a:picLocks noGrp="1" noChangeAspect="1"/>
          </p:cNvPicPr>
          <p:nvPr>
            <p:ph idx="1"/>
          </p:nvPr>
        </p:nvPicPr>
        <p:blipFill>
          <a:blip r:embed="rId2"/>
          <a:stretch>
            <a:fillRect/>
          </a:stretch>
        </p:blipFill>
        <p:spPr>
          <a:xfrm>
            <a:off x="202082" y="1228300"/>
            <a:ext cx="8673161" cy="5391576"/>
          </a:xfrm>
          <a:prstGeom prst="rect">
            <a:avLst/>
          </a:prstGeom>
        </p:spPr>
      </p:pic>
      <p:sp>
        <p:nvSpPr>
          <p:cNvPr id="4" name="Slide Number Placeholder 3"/>
          <p:cNvSpPr>
            <a:spLocks noGrp="1"/>
          </p:cNvSpPr>
          <p:nvPr>
            <p:ph type="sldNum" sz="quarter" idx="12"/>
          </p:nvPr>
        </p:nvSpPr>
        <p:spPr/>
        <p:txBody>
          <a:bodyPr/>
          <a:lstStyle/>
          <a:p>
            <a:pPr>
              <a:defRPr/>
            </a:pPr>
            <a:fld id="{9746E004-F12B-4F5D-8BC2-F72E133A53DC}" type="slidenum">
              <a:rPr lang="en-US" smtClean="0"/>
              <a:pPr>
                <a:defRPr/>
              </a:pPr>
              <a:t>24</a:t>
            </a:fld>
            <a:endParaRPr lang="en-US"/>
          </a:p>
        </p:txBody>
      </p:sp>
      <p:sp>
        <p:nvSpPr>
          <p:cNvPr id="3" name="Oval 2"/>
          <p:cNvSpPr/>
          <p:nvPr/>
        </p:nvSpPr>
        <p:spPr>
          <a:xfrm>
            <a:off x="4217159" y="1897039"/>
            <a:ext cx="1037230" cy="16513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039970" y="1869031"/>
            <a:ext cx="1037230" cy="16513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312461" y="1869031"/>
            <a:ext cx="1037230" cy="16513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202059" y="1735408"/>
            <a:ext cx="726481" cy="400110"/>
          </a:xfrm>
          <a:prstGeom prst="rect">
            <a:avLst/>
          </a:prstGeom>
          <a:noFill/>
        </p:spPr>
        <p:txBody>
          <a:bodyPr wrap="none" rtlCol="0">
            <a:spAutoFit/>
          </a:bodyPr>
          <a:lstStyle/>
          <a:p>
            <a:r>
              <a:rPr lang="en-US" dirty="0" smtClean="0"/>
              <a:t>OBS</a:t>
            </a:r>
            <a:endParaRPr lang="en-US" dirty="0"/>
          </a:p>
        </p:txBody>
      </p:sp>
      <p:sp>
        <p:nvSpPr>
          <p:cNvPr id="10" name="Rectangle 9"/>
          <p:cNvSpPr/>
          <p:nvPr/>
        </p:nvSpPr>
        <p:spPr>
          <a:xfrm>
            <a:off x="4926929" y="1735408"/>
            <a:ext cx="898003" cy="400110"/>
          </a:xfrm>
          <a:prstGeom prst="rect">
            <a:avLst/>
          </a:prstGeom>
        </p:spPr>
        <p:txBody>
          <a:bodyPr wrap="none">
            <a:spAutoFit/>
          </a:bodyPr>
          <a:lstStyle/>
          <a:p>
            <a:r>
              <a:rPr lang="en-US" dirty="0" smtClean="0"/>
              <a:t>SSEO</a:t>
            </a:r>
            <a:endParaRPr lang="en-US" dirty="0"/>
          </a:p>
        </p:txBody>
      </p:sp>
      <p:sp>
        <p:nvSpPr>
          <p:cNvPr id="11" name="Rectangle 10"/>
          <p:cNvSpPr/>
          <p:nvPr/>
        </p:nvSpPr>
        <p:spPr>
          <a:xfrm>
            <a:off x="7731654" y="1696984"/>
            <a:ext cx="1071127" cy="400110"/>
          </a:xfrm>
          <a:prstGeom prst="rect">
            <a:avLst/>
          </a:prstGeom>
        </p:spPr>
        <p:txBody>
          <a:bodyPr wrap="none">
            <a:spAutoFit/>
          </a:bodyPr>
          <a:lstStyle/>
          <a:p>
            <a:r>
              <a:rPr lang="en-US" dirty="0" smtClean="0"/>
              <a:t>NCASE</a:t>
            </a:r>
            <a:endParaRPr lang="en-US" dirty="0"/>
          </a:p>
        </p:txBody>
      </p:sp>
      <p:sp>
        <p:nvSpPr>
          <p:cNvPr id="12" name="Oval 11"/>
          <p:cNvSpPr/>
          <p:nvPr/>
        </p:nvSpPr>
        <p:spPr>
          <a:xfrm>
            <a:off x="1312461" y="4584579"/>
            <a:ext cx="1037230" cy="16513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131410" y="4201555"/>
            <a:ext cx="1553630" cy="400110"/>
          </a:xfrm>
          <a:prstGeom prst="rect">
            <a:avLst/>
          </a:prstGeom>
          <a:noFill/>
        </p:spPr>
        <p:txBody>
          <a:bodyPr wrap="none" rtlCol="0">
            <a:spAutoFit/>
          </a:bodyPr>
          <a:lstStyle/>
          <a:p>
            <a:r>
              <a:rPr lang="en-US" dirty="0" smtClean="0"/>
              <a:t>9km </a:t>
            </a:r>
            <a:r>
              <a:rPr lang="en-US" dirty="0" err="1" smtClean="0"/>
              <a:t>ExREF</a:t>
            </a:r>
            <a:endParaRPr lang="en-US" dirty="0"/>
          </a:p>
        </p:txBody>
      </p:sp>
    </p:spTree>
    <p:extLst>
      <p:ext uri="{BB962C8B-B14F-4D97-AF65-F5344CB8AC3E}">
        <p14:creationId xmlns:p14="http://schemas.microsoft.com/office/powerpoint/2010/main" val="41160565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671" y="96076"/>
            <a:ext cx="8229600" cy="1143000"/>
          </a:xfrm>
        </p:spPr>
        <p:txBody>
          <a:bodyPr/>
          <a:lstStyle/>
          <a:p>
            <a:r>
              <a:rPr lang="en-US" sz="2800" dirty="0" smtClean="0">
                <a:solidFill>
                  <a:srgbClr val="0000FF"/>
                </a:solidFill>
              </a:rPr>
              <a:t>Improvement of NCASE in 2015</a:t>
            </a:r>
            <a:endParaRPr lang="en-US" sz="2800" dirty="0">
              <a:solidFill>
                <a:srgbClr val="0000FF"/>
              </a:solidFill>
            </a:endParaRPr>
          </a:p>
        </p:txBody>
      </p:sp>
      <p:sp>
        <p:nvSpPr>
          <p:cNvPr id="3" name="Content Placeholder 2"/>
          <p:cNvSpPr>
            <a:spLocks noGrp="1"/>
          </p:cNvSpPr>
          <p:nvPr>
            <p:ph idx="1"/>
          </p:nvPr>
        </p:nvSpPr>
        <p:spPr/>
        <p:txBody>
          <a:bodyPr/>
          <a:lstStyle/>
          <a:p>
            <a:r>
              <a:rPr lang="en-US" dirty="0" smtClean="0"/>
              <a:t>Probably too large spread due to lagged members, leading to under-predicted probability and too smooth in ensemble mean learned from the WPC </a:t>
            </a:r>
            <a:r>
              <a:rPr lang="en-US" dirty="0" err="1" smtClean="0"/>
              <a:t>FFaiR</a:t>
            </a:r>
            <a:r>
              <a:rPr lang="en-US" dirty="0" smtClean="0"/>
              <a:t> experiment</a:t>
            </a:r>
          </a:p>
          <a:p>
            <a:r>
              <a:rPr lang="en-US" dirty="0" smtClean="0"/>
              <a:t>Probability-matched approach is needed to improve ensemble mean, 2</a:t>
            </a:r>
            <a:r>
              <a:rPr lang="en-US" baseline="30000" dirty="0" smtClean="0"/>
              <a:t>nd</a:t>
            </a:r>
            <a:r>
              <a:rPr lang="en-US" dirty="0" smtClean="0"/>
              <a:t>-moment calibration is needed to improve the reliability of probability </a:t>
            </a:r>
            <a:endParaRPr lang="en-US" dirty="0"/>
          </a:p>
        </p:txBody>
      </p:sp>
      <p:sp>
        <p:nvSpPr>
          <p:cNvPr id="4" name="Slide Number Placeholder 3"/>
          <p:cNvSpPr>
            <a:spLocks noGrp="1"/>
          </p:cNvSpPr>
          <p:nvPr>
            <p:ph type="sldNum" sz="quarter" idx="12"/>
          </p:nvPr>
        </p:nvSpPr>
        <p:spPr/>
        <p:txBody>
          <a:bodyPr/>
          <a:lstStyle/>
          <a:p>
            <a:pPr>
              <a:defRPr/>
            </a:pPr>
            <a:fld id="{9746E004-F12B-4F5D-8BC2-F72E133A53DC}" type="slidenum">
              <a:rPr lang="en-US" smtClean="0"/>
              <a:pPr>
                <a:defRPr/>
              </a:pPr>
              <a:t>25</a:t>
            </a:fld>
            <a:endParaRPr lang="en-US"/>
          </a:p>
        </p:txBody>
      </p:sp>
    </p:spTree>
    <p:extLst>
      <p:ext uri="{BB962C8B-B14F-4D97-AF65-F5344CB8AC3E}">
        <p14:creationId xmlns:p14="http://schemas.microsoft.com/office/powerpoint/2010/main" val="38755168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cstate="print"/>
          <a:srcRect/>
          <a:stretch>
            <a:fillRect/>
          </a:stretch>
        </p:blipFill>
        <p:spPr bwMode="auto">
          <a:xfrm>
            <a:off x="914400" y="1198606"/>
            <a:ext cx="7405688" cy="5659394"/>
          </a:xfrm>
          <a:prstGeom prst="rect">
            <a:avLst/>
          </a:prstGeom>
          <a:noFill/>
          <a:ln w="9525">
            <a:noFill/>
            <a:round/>
            <a:headEnd/>
            <a:tailEnd/>
          </a:ln>
        </p:spPr>
      </p:pic>
      <p:sp>
        <p:nvSpPr>
          <p:cNvPr id="40963" name="TextBox 5"/>
          <p:cNvSpPr txBox="1">
            <a:spLocks noChangeArrowheads="1"/>
          </p:cNvSpPr>
          <p:nvPr/>
        </p:nvSpPr>
        <p:spPr bwMode="auto">
          <a:xfrm>
            <a:off x="-79353" y="372762"/>
            <a:ext cx="9144000" cy="707886"/>
          </a:xfrm>
          <a:prstGeom prst="rect">
            <a:avLst/>
          </a:prstGeom>
          <a:noFill/>
          <a:ln w="9525">
            <a:noFill/>
            <a:miter lim="800000"/>
            <a:headEnd/>
            <a:tailEnd/>
          </a:ln>
        </p:spPr>
        <p:txBody>
          <a:bodyPr>
            <a:spAutoFit/>
          </a:bodyPr>
          <a:lstStyle/>
          <a:p>
            <a:pPr algn="ctr"/>
            <a:r>
              <a:rPr lang="en-US" b="1" dirty="0">
                <a:solidFill>
                  <a:srgbClr val="0000FF"/>
                </a:solidFill>
              </a:rPr>
              <a:t>R</a:t>
            </a:r>
            <a:r>
              <a:rPr lang="en-US" b="1" dirty="0" smtClean="0">
                <a:solidFill>
                  <a:srgbClr val="0000FF"/>
                </a:solidFill>
              </a:rPr>
              <a:t>elationship of </a:t>
            </a:r>
            <a:r>
              <a:rPr lang="en-US" b="1" dirty="0" smtClean="0"/>
              <a:t>SREF, NARRE</a:t>
            </a:r>
            <a:r>
              <a:rPr lang="en-US" b="1" dirty="0" smtClean="0">
                <a:solidFill>
                  <a:srgbClr val="0000FF"/>
                </a:solidFill>
              </a:rPr>
              <a:t>, </a:t>
            </a:r>
            <a:r>
              <a:rPr lang="en-US" b="1" dirty="0" smtClean="0">
                <a:solidFill>
                  <a:srgbClr val="009900"/>
                </a:solidFill>
              </a:rPr>
              <a:t>NCASE</a:t>
            </a:r>
            <a:r>
              <a:rPr lang="en-US" b="1" dirty="0" smtClean="0">
                <a:solidFill>
                  <a:srgbClr val="0000FF"/>
                </a:solidFill>
              </a:rPr>
              <a:t> and </a:t>
            </a:r>
            <a:r>
              <a:rPr lang="en-US" b="1" dirty="0" smtClean="0">
                <a:solidFill>
                  <a:srgbClr val="FF0000"/>
                </a:solidFill>
              </a:rPr>
              <a:t>NSSE</a:t>
            </a:r>
          </a:p>
          <a:p>
            <a:pPr algn="ctr"/>
            <a:endParaRPr lang="en-US" b="1" dirty="0" smtClean="0"/>
          </a:p>
        </p:txBody>
      </p:sp>
      <p:sp>
        <p:nvSpPr>
          <p:cNvPr id="40965" name="TextBox 7"/>
          <p:cNvSpPr txBox="1">
            <a:spLocks noChangeArrowheads="1"/>
          </p:cNvSpPr>
          <p:nvPr/>
        </p:nvSpPr>
        <p:spPr bwMode="auto">
          <a:xfrm>
            <a:off x="39687" y="2420036"/>
            <a:ext cx="1749425" cy="338554"/>
          </a:xfrm>
          <a:prstGeom prst="rect">
            <a:avLst/>
          </a:prstGeom>
          <a:solidFill>
            <a:srgbClr val="FFFFCC"/>
          </a:solidFill>
          <a:ln w="9525">
            <a:solidFill>
              <a:schemeClr val="tx1"/>
            </a:solidFill>
            <a:miter lim="800000"/>
            <a:headEnd/>
            <a:tailEnd/>
          </a:ln>
        </p:spPr>
        <p:txBody>
          <a:bodyPr>
            <a:spAutoFit/>
          </a:bodyPr>
          <a:lstStyle/>
          <a:p>
            <a:r>
              <a:rPr lang="en-US" sz="1600" dirty="0" smtClean="0">
                <a:solidFill>
                  <a:srgbClr val="009900"/>
                </a:solidFill>
              </a:rPr>
              <a:t>3km NCASE</a:t>
            </a:r>
            <a:endParaRPr lang="en-US" sz="1600" dirty="0">
              <a:solidFill>
                <a:srgbClr val="009900"/>
              </a:solidFill>
            </a:endParaRPr>
          </a:p>
        </p:txBody>
      </p:sp>
      <p:sp>
        <p:nvSpPr>
          <p:cNvPr id="40968" name="Slide Number Placeholder 9"/>
          <p:cNvSpPr>
            <a:spLocks noGrp="1"/>
          </p:cNvSpPr>
          <p:nvPr>
            <p:ph type="sldNum" sz="quarter" idx="12"/>
          </p:nvPr>
        </p:nvSpPr>
        <p:spPr>
          <a:noFill/>
        </p:spPr>
        <p:txBody>
          <a:bodyPr/>
          <a:lstStyle/>
          <a:p>
            <a:fld id="{62A4ED4C-2689-48CA-9041-85C4DB7780BB}" type="slidenum">
              <a:rPr lang="en-US" smtClean="0"/>
              <a:pPr/>
              <a:t>26</a:t>
            </a:fld>
            <a:endParaRPr lang="en-US" smtClean="0"/>
          </a:p>
        </p:txBody>
      </p:sp>
      <p:sp>
        <p:nvSpPr>
          <p:cNvPr id="40970" name="TextBox 6"/>
          <p:cNvSpPr txBox="1">
            <a:spLocks noChangeArrowheads="1"/>
          </p:cNvSpPr>
          <p:nvPr/>
        </p:nvSpPr>
        <p:spPr bwMode="auto">
          <a:xfrm>
            <a:off x="6473847" y="1198606"/>
            <a:ext cx="2590800" cy="584775"/>
          </a:xfrm>
          <a:prstGeom prst="rect">
            <a:avLst/>
          </a:prstGeom>
          <a:solidFill>
            <a:srgbClr val="FFFFCC"/>
          </a:solidFill>
          <a:ln w="9525">
            <a:solidFill>
              <a:schemeClr val="tx1"/>
            </a:solidFill>
            <a:miter lim="800000"/>
            <a:headEnd/>
            <a:tailEnd/>
          </a:ln>
        </p:spPr>
        <p:txBody>
          <a:bodyPr wrap="square">
            <a:spAutoFit/>
          </a:bodyPr>
          <a:lstStyle/>
          <a:p>
            <a:r>
              <a:rPr lang="en-US" sz="1600" dirty="0" smtClean="0"/>
              <a:t>12km NARRE (first 24hr or 48h of SREF)</a:t>
            </a:r>
            <a:endParaRPr lang="en-US" sz="1600" dirty="0"/>
          </a:p>
        </p:txBody>
      </p:sp>
      <p:sp>
        <p:nvSpPr>
          <p:cNvPr id="16" name="TextBox 6"/>
          <p:cNvSpPr txBox="1">
            <a:spLocks noChangeArrowheads="1"/>
          </p:cNvSpPr>
          <p:nvPr/>
        </p:nvSpPr>
        <p:spPr bwMode="auto">
          <a:xfrm>
            <a:off x="246448" y="5775921"/>
            <a:ext cx="1923546" cy="830997"/>
          </a:xfrm>
          <a:prstGeom prst="rect">
            <a:avLst/>
          </a:prstGeom>
          <a:solidFill>
            <a:srgbClr val="FFFFCC"/>
          </a:solidFill>
          <a:ln w="9525">
            <a:solidFill>
              <a:schemeClr val="tx1"/>
            </a:solidFill>
            <a:miter lim="800000"/>
            <a:headEnd/>
            <a:tailEnd/>
          </a:ln>
        </p:spPr>
        <p:txBody>
          <a:bodyPr wrap="square">
            <a:spAutoFit/>
          </a:bodyPr>
          <a:lstStyle/>
          <a:p>
            <a:r>
              <a:rPr lang="en-US" sz="1600" dirty="0" smtClean="0">
                <a:solidFill>
                  <a:srgbClr val="FF0000"/>
                </a:solidFill>
              </a:rPr>
              <a:t>1km NCEP Storm Scale Ensemble (NSSE)</a:t>
            </a:r>
            <a:endParaRPr lang="en-US" sz="1600" dirty="0" smtClean="0"/>
          </a:p>
        </p:txBody>
      </p:sp>
      <p:cxnSp>
        <p:nvCxnSpPr>
          <p:cNvPr id="3" name="Straight Arrow Connector 2"/>
          <p:cNvCxnSpPr/>
          <p:nvPr/>
        </p:nvCxnSpPr>
        <p:spPr>
          <a:xfrm flipH="1">
            <a:off x="8320088" y="2150076"/>
            <a:ext cx="391426" cy="122331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1789112" y="3126259"/>
            <a:ext cx="1806704" cy="286676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1789112" y="5239265"/>
            <a:ext cx="2226834" cy="91451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789112" y="2600042"/>
            <a:ext cx="274466" cy="0"/>
          </a:xfrm>
          <a:prstGeom prst="straightConnector1">
            <a:avLst/>
          </a:prstGeom>
          <a:ln>
            <a:solidFill>
              <a:srgbClr val="0099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40965" idx="2"/>
          </p:cNvCxnSpPr>
          <p:nvPr/>
        </p:nvCxnSpPr>
        <p:spPr>
          <a:xfrm>
            <a:off x="914400" y="2758590"/>
            <a:ext cx="691978" cy="1801053"/>
          </a:xfrm>
          <a:prstGeom prst="straightConnector1">
            <a:avLst/>
          </a:prstGeom>
          <a:ln>
            <a:solidFill>
              <a:srgbClr val="0099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121161" y="2690337"/>
            <a:ext cx="2029812" cy="2301793"/>
          </a:xfrm>
          <a:prstGeom prst="straightConnector1">
            <a:avLst/>
          </a:prstGeom>
          <a:ln>
            <a:solidFill>
              <a:srgbClr val="0099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69557" y="2690337"/>
            <a:ext cx="6512011" cy="2801719"/>
          </a:xfrm>
          <a:prstGeom prst="straightConnector1">
            <a:avLst/>
          </a:prstGeom>
          <a:ln>
            <a:solidFill>
              <a:srgbClr val="0099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9220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01933" y="1501254"/>
            <a:ext cx="4842067" cy="4794524"/>
          </a:xfrm>
          <a:prstGeom prst="rect">
            <a:avLst/>
          </a:prstGeom>
          <a:noFill/>
          <a:extLst>
            <a:ext uri="{909E8E84-426E-40DD-AFC4-6F175D3DCCD1}">
              <a14:hiddenFill xmlns:a14="http://schemas.microsoft.com/office/drawing/2010/main">
                <a:solidFill>
                  <a:srgbClr val="FFFFFF"/>
                </a:solidFill>
              </a14:hiddenFill>
            </a:ext>
          </a:extLst>
        </p:spPr>
      </p:pic>
      <p:sp>
        <p:nvSpPr>
          <p:cNvPr id="11269" name="Text Box 5"/>
          <p:cNvSpPr txBox="1">
            <a:spLocks noChangeArrowheads="1"/>
          </p:cNvSpPr>
          <p:nvPr/>
        </p:nvSpPr>
        <p:spPr bwMode="auto">
          <a:xfrm>
            <a:off x="1164610" y="177224"/>
            <a:ext cx="6878999" cy="70788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CA" altLang="en-US" b="1" dirty="0" smtClean="0">
                <a:solidFill>
                  <a:srgbClr val="0000FF"/>
                </a:solidFill>
              </a:rPr>
              <a:t>Experimental data exchange between NCEP SREF and </a:t>
            </a:r>
          </a:p>
          <a:p>
            <a:pPr algn="ctr"/>
            <a:r>
              <a:rPr lang="en-CA" altLang="en-US" b="1" dirty="0" smtClean="0">
                <a:solidFill>
                  <a:srgbClr val="0000FF"/>
                </a:solidFill>
              </a:rPr>
              <a:t>CMC REPS</a:t>
            </a:r>
            <a:endParaRPr lang="en-CA" altLang="en-US" b="1" dirty="0">
              <a:solidFill>
                <a:srgbClr val="0000FF"/>
              </a:solidFill>
            </a:endParaRPr>
          </a:p>
        </p:txBody>
      </p:sp>
      <p:sp>
        <p:nvSpPr>
          <p:cNvPr id="2" name="TextBox 1"/>
          <p:cNvSpPr txBox="1"/>
          <p:nvPr/>
        </p:nvSpPr>
        <p:spPr>
          <a:xfrm>
            <a:off x="72789" y="2838735"/>
            <a:ext cx="4788490" cy="2062103"/>
          </a:xfrm>
          <a:prstGeom prst="rect">
            <a:avLst/>
          </a:prstGeom>
          <a:noFill/>
        </p:spPr>
        <p:txBody>
          <a:bodyPr wrap="none" rtlCol="0">
            <a:spAutoFit/>
          </a:bodyPr>
          <a:lstStyle/>
          <a:p>
            <a:r>
              <a:rPr lang="en-US" sz="1800" dirty="0" smtClean="0"/>
              <a:t>General conclusion: </a:t>
            </a:r>
          </a:p>
          <a:p>
            <a:pPr marL="342900" indent="-342900">
              <a:buAutoNum type="alphaLcParenBoth"/>
            </a:pPr>
            <a:r>
              <a:rPr lang="en-US" sz="1800" dirty="0" smtClean="0"/>
              <a:t>NCEP SREF is better in ensemble </a:t>
            </a:r>
          </a:p>
          <a:p>
            <a:r>
              <a:rPr lang="en-US" sz="1800" dirty="0" smtClean="0"/>
              <a:t>spread (better dispersion and reliability)</a:t>
            </a:r>
          </a:p>
          <a:p>
            <a:r>
              <a:rPr lang="en-US" sz="1800" dirty="0" smtClean="0"/>
              <a:t>(b) CMC REPS: better in resolution</a:t>
            </a:r>
          </a:p>
          <a:p>
            <a:r>
              <a:rPr lang="en-US" sz="1800" dirty="0" smtClean="0"/>
              <a:t>(c) Combined ensemble: mixed results</a:t>
            </a:r>
          </a:p>
          <a:p>
            <a:r>
              <a:rPr lang="en-US" sz="1800" dirty="0" smtClean="0"/>
              <a:t>(d) Will continue to test with the new systems</a:t>
            </a:r>
          </a:p>
          <a:p>
            <a:endParaRPr lang="en-US" dirty="0"/>
          </a:p>
        </p:txBody>
      </p:sp>
    </p:spTree>
    <p:extLst>
      <p:ext uri="{BB962C8B-B14F-4D97-AF65-F5344CB8AC3E}">
        <p14:creationId xmlns:p14="http://schemas.microsoft.com/office/powerpoint/2010/main" val="5269670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p:cNvSpPr>
            <a:spLocks noGrp="1"/>
          </p:cNvSpPr>
          <p:nvPr>
            <p:ph type="title"/>
          </p:nvPr>
        </p:nvSpPr>
        <p:spPr>
          <a:xfrm>
            <a:off x="-36055" y="151707"/>
            <a:ext cx="9105106" cy="838200"/>
          </a:xfrm>
        </p:spPr>
        <p:txBody>
          <a:bodyPr>
            <a:noAutofit/>
          </a:bodyPr>
          <a:lstStyle/>
          <a:p>
            <a:r>
              <a:rPr lang="en-CA" altLang="fr-FR" sz="1800" dirty="0" smtClean="0">
                <a:solidFill>
                  <a:srgbClr val="0000FF"/>
                </a:solidFill>
              </a:rPr>
              <a:t>Significant improvement in precipitation amount forecasts over CMC </a:t>
            </a:r>
            <a:br>
              <a:rPr lang="en-CA" altLang="fr-FR" sz="1800" dirty="0" smtClean="0">
                <a:solidFill>
                  <a:srgbClr val="0000FF"/>
                </a:solidFill>
              </a:rPr>
            </a:br>
            <a:r>
              <a:rPr lang="en-CA" altLang="fr-FR" sz="1800" dirty="0" smtClean="0">
                <a:solidFill>
                  <a:srgbClr val="0000FF"/>
                </a:solidFill>
              </a:rPr>
              <a:t>REPS (Summer)</a:t>
            </a:r>
            <a:br>
              <a:rPr lang="en-CA" altLang="fr-FR" sz="1800" dirty="0" smtClean="0">
                <a:solidFill>
                  <a:srgbClr val="0000FF"/>
                </a:solidFill>
              </a:rPr>
            </a:br>
            <a:r>
              <a:rPr lang="en-CA" altLang="fr-FR" sz="1800" dirty="0" smtClean="0">
                <a:solidFill>
                  <a:srgbClr val="0000FF"/>
                </a:solidFill>
              </a:rPr>
              <a:t>(note: mixed results for some other atmospheric variables)</a:t>
            </a:r>
          </a:p>
        </p:txBody>
      </p:sp>
      <p:pic>
        <p:nvPicPr>
          <p:cNvPr id="11267"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9990" y="3629646"/>
            <a:ext cx="6983754" cy="320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Imag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0538" y="1219200"/>
            <a:ext cx="7039036" cy="290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ZoneTexte 6"/>
          <p:cNvSpPr txBox="1">
            <a:spLocks noChangeArrowheads="1"/>
          </p:cNvSpPr>
          <p:nvPr/>
        </p:nvSpPr>
        <p:spPr bwMode="auto">
          <a:xfrm>
            <a:off x="7486650" y="2474374"/>
            <a:ext cx="16573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FF0000"/>
              </a:buClr>
              <a:buSzPct val="120000"/>
              <a:buChar char="•"/>
              <a:defRPr kumimoji="1" sz="2400">
                <a:solidFill>
                  <a:schemeClr val="tx1"/>
                </a:solidFill>
                <a:latin typeface="Arial" charset="0"/>
                <a:ea typeface="Arial Unicode MS" pitchFamily="34" charset="-128"/>
                <a:cs typeface="Arial Unicode MS" pitchFamily="34" charset="-128"/>
              </a:defRPr>
            </a:lvl1pPr>
            <a:lvl2pPr marL="742950" indent="-285750" eaLnBrk="0" hangingPunct="0">
              <a:spcBef>
                <a:spcPct val="20000"/>
              </a:spcBef>
              <a:buClr>
                <a:srgbClr val="3A601B"/>
              </a:buClr>
              <a:buFont typeface="Arial" charset="0"/>
              <a:buChar char="–"/>
              <a:defRPr kumimoji="1" sz="2000">
                <a:solidFill>
                  <a:schemeClr val="tx1"/>
                </a:solidFill>
                <a:latin typeface="Arial" charset="0"/>
                <a:ea typeface="Arial Unicode MS" pitchFamily="34" charset="-128"/>
                <a:cs typeface="Arial Unicode MS" pitchFamily="34" charset="-128"/>
              </a:defRPr>
            </a:lvl2pPr>
            <a:lvl3pPr marL="1143000" indent="-228600" eaLnBrk="0" hangingPunct="0">
              <a:spcBef>
                <a:spcPct val="20000"/>
              </a:spcBef>
              <a:buClr>
                <a:srgbClr val="C8A200"/>
              </a:buClr>
              <a:buFont typeface="Arial" charset="0"/>
              <a:buChar char="▪"/>
              <a:defRPr kumimoji="1" sz="2400">
                <a:solidFill>
                  <a:schemeClr val="tx1"/>
                </a:solidFill>
                <a:latin typeface="Arial" charset="0"/>
                <a:ea typeface="Arial Unicode MS" pitchFamily="34" charset="-128"/>
                <a:cs typeface="Arial Unicode MS" pitchFamily="34" charset="-128"/>
              </a:defRPr>
            </a:lvl3pPr>
            <a:lvl4pPr marL="1600200" indent="-228600" eaLnBrk="0" hangingPunct="0">
              <a:spcBef>
                <a:spcPct val="20000"/>
              </a:spcBef>
              <a:buChar char="–"/>
              <a:defRPr kumimoji="1" sz="1600">
                <a:solidFill>
                  <a:schemeClr val="tx1"/>
                </a:solidFill>
                <a:latin typeface="Arial" charset="0"/>
                <a:ea typeface="Arial Unicode MS" pitchFamily="34" charset="-128"/>
                <a:cs typeface="Arial Unicode MS" pitchFamily="34" charset="-128"/>
              </a:defRPr>
            </a:lvl4pPr>
            <a:lvl5pPr marL="2057400" indent="-228600" eaLnBrk="0" hangingPunct="0">
              <a:spcBef>
                <a:spcPct val="20000"/>
              </a:spcBef>
              <a:buChar char="»"/>
              <a:defRPr kumimoji="1"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9pPr>
          </a:lstStyle>
          <a:p>
            <a:pPr eaLnBrk="1" hangingPunct="1">
              <a:spcBef>
                <a:spcPct val="0"/>
              </a:spcBef>
              <a:buClrTx/>
              <a:buSzTx/>
              <a:buFontTx/>
              <a:buNone/>
            </a:pPr>
            <a:r>
              <a:rPr lang="en-CA" altLang="fr-FR" sz="1800" b="1" dirty="0"/>
              <a:t>NCEP</a:t>
            </a:r>
          </a:p>
          <a:p>
            <a:pPr eaLnBrk="1" hangingPunct="1">
              <a:spcBef>
                <a:spcPct val="0"/>
              </a:spcBef>
              <a:buClrTx/>
              <a:buSzTx/>
              <a:buFontTx/>
              <a:buNone/>
            </a:pPr>
            <a:r>
              <a:rPr lang="en-CA" altLang="fr-FR" sz="1800" b="1" dirty="0" smtClean="0"/>
              <a:t>vs. CMC</a:t>
            </a:r>
            <a:endParaRPr lang="en-CA" altLang="fr-FR" sz="1800" b="1" dirty="0"/>
          </a:p>
        </p:txBody>
      </p:sp>
      <p:sp>
        <p:nvSpPr>
          <p:cNvPr id="11271" name="ZoneTexte 7"/>
          <p:cNvSpPr txBox="1">
            <a:spLocks noChangeArrowheads="1"/>
          </p:cNvSpPr>
          <p:nvPr/>
        </p:nvSpPr>
        <p:spPr bwMode="auto">
          <a:xfrm>
            <a:off x="7448977" y="5146358"/>
            <a:ext cx="1657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F0000"/>
              </a:buClr>
              <a:buSzPct val="120000"/>
              <a:buChar char="•"/>
              <a:defRPr kumimoji="1" sz="2400">
                <a:solidFill>
                  <a:schemeClr val="tx1"/>
                </a:solidFill>
                <a:latin typeface="Arial" charset="0"/>
                <a:ea typeface="Arial Unicode MS" pitchFamily="34" charset="-128"/>
                <a:cs typeface="Arial Unicode MS" pitchFamily="34" charset="-128"/>
              </a:defRPr>
            </a:lvl1pPr>
            <a:lvl2pPr marL="742950" indent="-285750" eaLnBrk="0" hangingPunct="0">
              <a:spcBef>
                <a:spcPct val="20000"/>
              </a:spcBef>
              <a:buClr>
                <a:srgbClr val="3A601B"/>
              </a:buClr>
              <a:buFont typeface="Arial" charset="0"/>
              <a:buChar char="–"/>
              <a:defRPr kumimoji="1" sz="2000">
                <a:solidFill>
                  <a:schemeClr val="tx1"/>
                </a:solidFill>
                <a:latin typeface="Arial" charset="0"/>
                <a:ea typeface="Arial Unicode MS" pitchFamily="34" charset="-128"/>
                <a:cs typeface="Arial Unicode MS" pitchFamily="34" charset="-128"/>
              </a:defRPr>
            </a:lvl2pPr>
            <a:lvl3pPr marL="1143000" indent="-228600" eaLnBrk="0" hangingPunct="0">
              <a:spcBef>
                <a:spcPct val="20000"/>
              </a:spcBef>
              <a:buClr>
                <a:srgbClr val="C8A200"/>
              </a:buClr>
              <a:buFont typeface="Arial" charset="0"/>
              <a:buChar char="▪"/>
              <a:defRPr kumimoji="1" sz="2400">
                <a:solidFill>
                  <a:schemeClr val="tx1"/>
                </a:solidFill>
                <a:latin typeface="Arial" charset="0"/>
                <a:ea typeface="Arial Unicode MS" pitchFamily="34" charset="-128"/>
                <a:cs typeface="Arial Unicode MS" pitchFamily="34" charset="-128"/>
              </a:defRPr>
            </a:lvl3pPr>
            <a:lvl4pPr marL="1600200" indent="-228600" eaLnBrk="0" hangingPunct="0">
              <a:spcBef>
                <a:spcPct val="20000"/>
              </a:spcBef>
              <a:buChar char="–"/>
              <a:defRPr kumimoji="1" sz="1600">
                <a:solidFill>
                  <a:schemeClr val="tx1"/>
                </a:solidFill>
                <a:latin typeface="Arial" charset="0"/>
                <a:ea typeface="Arial Unicode MS" pitchFamily="34" charset="-128"/>
                <a:cs typeface="Arial Unicode MS" pitchFamily="34" charset="-128"/>
              </a:defRPr>
            </a:lvl4pPr>
            <a:lvl5pPr marL="2057400" indent="-228600" eaLnBrk="0" hangingPunct="0">
              <a:spcBef>
                <a:spcPct val="20000"/>
              </a:spcBef>
              <a:buChar char="»"/>
              <a:defRPr kumimoji="1"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9pPr>
          </a:lstStyle>
          <a:p>
            <a:pPr eaLnBrk="1" hangingPunct="1">
              <a:spcBef>
                <a:spcPct val="0"/>
              </a:spcBef>
              <a:buClrTx/>
              <a:buSzTx/>
              <a:buFontTx/>
              <a:buNone/>
            </a:pPr>
            <a:r>
              <a:rPr lang="en-CA" altLang="fr-FR" sz="1800" b="1" dirty="0"/>
              <a:t>NCEP+CMC</a:t>
            </a:r>
          </a:p>
        </p:txBody>
      </p:sp>
      <p:cxnSp>
        <p:nvCxnSpPr>
          <p:cNvPr id="11272" name="Connecteur droit avec flèche 8"/>
          <p:cNvCxnSpPr>
            <a:cxnSpLocks noChangeShapeType="1"/>
          </p:cNvCxnSpPr>
          <p:nvPr/>
        </p:nvCxnSpPr>
        <p:spPr bwMode="auto">
          <a:xfrm flipV="1">
            <a:off x="467633" y="2362200"/>
            <a:ext cx="20637" cy="395922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0" name="ZoneTexte 9"/>
          <p:cNvSpPr txBox="1"/>
          <p:nvPr/>
        </p:nvSpPr>
        <p:spPr>
          <a:xfrm rot="16200000">
            <a:off x="-688861" y="3993493"/>
            <a:ext cx="2312988" cy="369888"/>
          </a:xfrm>
          <a:prstGeom prst="rect">
            <a:avLst/>
          </a:prstGeom>
          <a:solidFill>
            <a:schemeClr val="accent3">
              <a:lumMod val="95000"/>
            </a:schemeClr>
          </a:solidFill>
        </p:spPr>
        <p:txBody>
          <a:bodyPr wrap="none">
            <a:spAutoFit/>
          </a:bodyPr>
          <a:lstStyle/>
          <a:p>
            <a:pPr>
              <a:defRPr/>
            </a:pPr>
            <a:r>
              <a:rPr lang="fr-CA" b="1" dirty="0" err="1"/>
              <a:t>Higher</a:t>
            </a:r>
            <a:r>
              <a:rPr lang="fr-CA" dirty="0"/>
              <a:t> scores </a:t>
            </a:r>
            <a:r>
              <a:rPr lang="fr-CA" dirty="0" err="1"/>
              <a:t>better</a:t>
            </a:r>
            <a:endParaRPr lang="fr-CA" dirty="0"/>
          </a:p>
        </p:txBody>
      </p:sp>
    </p:spTree>
    <p:extLst>
      <p:ext uri="{BB962C8B-B14F-4D97-AF65-F5344CB8AC3E}">
        <p14:creationId xmlns:p14="http://schemas.microsoft.com/office/powerpoint/2010/main" val="32960877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47767"/>
            <a:ext cx="8229600" cy="907576"/>
          </a:xfrm>
        </p:spPr>
        <p:txBody>
          <a:bodyPr/>
          <a:lstStyle/>
          <a:p>
            <a:r>
              <a:rPr lang="en-US" dirty="0">
                <a:solidFill>
                  <a:srgbClr val="0000FF"/>
                </a:solidFill>
              </a:rPr>
              <a:t>W</a:t>
            </a:r>
            <a:r>
              <a:rPr lang="en-US" dirty="0" smtClean="0">
                <a:solidFill>
                  <a:srgbClr val="0000FF"/>
                </a:solidFill>
              </a:rPr>
              <a:t>hat presented </a:t>
            </a:r>
            <a:endParaRPr lang="en-US" dirty="0">
              <a:solidFill>
                <a:srgbClr val="0000FF"/>
              </a:solidFill>
            </a:endParaRPr>
          </a:p>
        </p:txBody>
      </p:sp>
      <p:sp>
        <p:nvSpPr>
          <p:cNvPr id="8" name="Content Placeholder 7"/>
          <p:cNvSpPr>
            <a:spLocks noGrp="1"/>
          </p:cNvSpPr>
          <p:nvPr>
            <p:ph idx="1"/>
          </p:nvPr>
        </p:nvSpPr>
        <p:spPr>
          <a:xfrm>
            <a:off x="143301" y="1585936"/>
            <a:ext cx="9000699" cy="5510189"/>
          </a:xfrm>
        </p:spPr>
        <p:txBody>
          <a:bodyPr>
            <a:normAutofit fontScale="70000" lnSpcReduction="20000"/>
          </a:bodyPr>
          <a:lstStyle/>
          <a:p>
            <a:r>
              <a:rPr lang="en-US" sz="5100" dirty="0" smtClean="0">
                <a:solidFill>
                  <a:srgbClr val="0000FF"/>
                </a:solidFill>
              </a:rPr>
              <a:t>16km SREF</a:t>
            </a:r>
          </a:p>
          <a:p>
            <a:pPr marL="0" indent="0">
              <a:buNone/>
            </a:pPr>
            <a:r>
              <a:rPr lang="en-US" dirty="0" smtClean="0">
                <a:solidFill>
                  <a:srgbClr val="0000FF"/>
                </a:solidFill>
              </a:rPr>
              <a:t>    </a:t>
            </a:r>
            <a:r>
              <a:rPr lang="en-US" sz="2900" dirty="0" smtClean="0">
                <a:solidFill>
                  <a:srgbClr val="0000FF"/>
                </a:solidFill>
              </a:rPr>
              <a:t>(</a:t>
            </a:r>
            <a:r>
              <a:rPr lang="en-US" sz="2900" dirty="0">
                <a:solidFill>
                  <a:srgbClr val="0000FF"/>
                </a:solidFill>
              </a:rPr>
              <a:t>a) an interim upgrade implemented (April 2014)</a:t>
            </a:r>
          </a:p>
          <a:p>
            <a:pPr marL="0" indent="0">
              <a:buNone/>
            </a:pPr>
            <a:r>
              <a:rPr lang="en-US" sz="2900" dirty="0">
                <a:solidFill>
                  <a:srgbClr val="0000FF"/>
                </a:solidFill>
              </a:rPr>
              <a:t>     (b) a major upgrade system developed </a:t>
            </a:r>
            <a:r>
              <a:rPr lang="en-US" sz="2900" dirty="0" smtClean="0">
                <a:solidFill>
                  <a:srgbClr val="0000FF"/>
                </a:solidFill>
              </a:rPr>
              <a:t>and being </a:t>
            </a:r>
            <a:r>
              <a:rPr lang="en-US" sz="2900" dirty="0">
                <a:solidFill>
                  <a:srgbClr val="0000FF"/>
                </a:solidFill>
              </a:rPr>
              <a:t>evaluating (~April </a:t>
            </a:r>
            <a:r>
              <a:rPr lang="en-US" sz="2900" dirty="0" smtClean="0">
                <a:solidFill>
                  <a:srgbClr val="0000FF"/>
                </a:solidFill>
              </a:rPr>
              <a:t>2015)</a:t>
            </a:r>
          </a:p>
          <a:p>
            <a:pPr marL="0" indent="0">
              <a:buNone/>
            </a:pPr>
            <a:endParaRPr lang="en-US" dirty="0"/>
          </a:p>
          <a:p>
            <a:r>
              <a:rPr lang="en-US" sz="5100" dirty="0">
                <a:solidFill>
                  <a:srgbClr val="009900"/>
                </a:solidFill>
              </a:rPr>
              <a:t>Operational 12km </a:t>
            </a:r>
            <a:r>
              <a:rPr lang="en-US" sz="5100" dirty="0" smtClean="0">
                <a:solidFill>
                  <a:srgbClr val="009900"/>
                </a:solidFill>
              </a:rPr>
              <a:t>NARRE-TL </a:t>
            </a:r>
            <a:r>
              <a:rPr lang="en-US" sz="5100" dirty="0">
                <a:solidFill>
                  <a:srgbClr val="009900"/>
                </a:solidFill>
              </a:rPr>
              <a:t>and experimental 4km </a:t>
            </a:r>
            <a:r>
              <a:rPr lang="en-US" sz="5100" dirty="0" smtClean="0">
                <a:solidFill>
                  <a:srgbClr val="009900"/>
                </a:solidFill>
              </a:rPr>
              <a:t>NCASE-TL</a:t>
            </a:r>
            <a:endParaRPr lang="en-US" sz="2900" dirty="0">
              <a:solidFill>
                <a:srgbClr val="009900"/>
              </a:solidFill>
            </a:endParaRPr>
          </a:p>
          <a:p>
            <a:pPr marL="0" indent="0">
              <a:buNone/>
            </a:pPr>
            <a:r>
              <a:rPr lang="en-US" sz="2900" dirty="0">
                <a:solidFill>
                  <a:srgbClr val="009900"/>
                </a:solidFill>
              </a:rPr>
              <a:t>     </a:t>
            </a:r>
            <a:r>
              <a:rPr lang="en-US" sz="2900" dirty="0" smtClean="0">
                <a:solidFill>
                  <a:srgbClr val="009900"/>
                </a:solidFill>
              </a:rPr>
              <a:t>(a) upgraded in base models</a:t>
            </a:r>
          </a:p>
          <a:p>
            <a:pPr marL="0" indent="0">
              <a:buNone/>
            </a:pPr>
            <a:r>
              <a:rPr lang="en-US" sz="2900" dirty="0">
                <a:solidFill>
                  <a:srgbClr val="009900"/>
                </a:solidFill>
              </a:rPr>
              <a:t> </a:t>
            </a:r>
            <a:r>
              <a:rPr lang="en-US" sz="2900" dirty="0" smtClean="0">
                <a:solidFill>
                  <a:srgbClr val="009900"/>
                </a:solidFill>
              </a:rPr>
              <a:t>    (b) participated in AWC and WPC experiments </a:t>
            </a:r>
            <a:endParaRPr lang="en-US" sz="2900" dirty="0">
              <a:solidFill>
                <a:srgbClr val="009900"/>
              </a:solidFill>
            </a:endParaRPr>
          </a:p>
          <a:p>
            <a:pPr marL="0" indent="0">
              <a:buNone/>
            </a:pPr>
            <a:endParaRPr lang="en-US" sz="2900" dirty="0">
              <a:solidFill>
                <a:srgbClr val="009900"/>
              </a:solidFill>
            </a:endParaRPr>
          </a:p>
          <a:p>
            <a:r>
              <a:rPr lang="en-US" sz="5100" dirty="0">
                <a:solidFill>
                  <a:srgbClr val="FF0000"/>
                </a:solidFill>
              </a:rPr>
              <a:t>Experimental data exchange between NCEP SREF and CMC REPS</a:t>
            </a:r>
          </a:p>
          <a:p>
            <a:endParaRPr lang="en-US" dirty="0" smtClean="0">
              <a:solidFill>
                <a:srgbClr val="FF0000"/>
              </a:solidFill>
            </a:endParaRPr>
          </a:p>
          <a:p>
            <a:pPr marL="0" indent="0">
              <a:buNone/>
            </a:pPr>
            <a:r>
              <a:rPr lang="en-US" dirty="0" smtClean="0"/>
              <a:t>     </a:t>
            </a:r>
          </a:p>
          <a:p>
            <a:pPr marL="0" indent="0">
              <a:buNone/>
            </a:pPr>
            <a:endParaRPr lang="en-US" dirty="0">
              <a:solidFill>
                <a:srgbClr val="009900"/>
              </a:solidFill>
            </a:endParaRPr>
          </a:p>
          <a:p>
            <a:endParaRPr lang="en-US" dirty="0" smtClean="0"/>
          </a:p>
          <a:p>
            <a:pPr marL="0" indent="0">
              <a:buNone/>
            </a:pPr>
            <a:endParaRPr lang="en-US" dirty="0" smtClean="0"/>
          </a:p>
          <a:p>
            <a:endParaRPr lang="en-US" dirty="0"/>
          </a:p>
        </p:txBody>
      </p:sp>
      <p:sp>
        <p:nvSpPr>
          <p:cNvPr id="2" name="Slide Number Placeholder 1"/>
          <p:cNvSpPr>
            <a:spLocks noGrp="1"/>
          </p:cNvSpPr>
          <p:nvPr>
            <p:ph type="sldNum" sz="quarter" idx="12"/>
          </p:nvPr>
        </p:nvSpPr>
        <p:spPr/>
        <p:txBody>
          <a:bodyPr/>
          <a:lstStyle/>
          <a:p>
            <a:pPr>
              <a:defRPr/>
            </a:pPr>
            <a:fld id="{13AB6534-26F5-4872-BA71-F074BBA955DA}" type="slidenum">
              <a:rPr lang="en-US" smtClean="0"/>
              <a:pPr>
                <a:defRPr/>
              </a:pPr>
              <a:t>29</a:t>
            </a:fld>
            <a:endParaRPr lang="en-US" dirty="0"/>
          </a:p>
        </p:txBody>
      </p:sp>
    </p:spTree>
    <p:extLst>
      <p:ext uri="{BB962C8B-B14F-4D97-AF65-F5344CB8AC3E}">
        <p14:creationId xmlns:p14="http://schemas.microsoft.com/office/powerpoint/2010/main" val="38269086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6793" y="86496"/>
            <a:ext cx="8229600" cy="903631"/>
          </a:xfrm>
        </p:spPr>
        <p:txBody>
          <a:bodyPr/>
          <a:lstStyle/>
          <a:p>
            <a:r>
              <a:rPr lang="en-US" sz="2800" dirty="0" smtClean="0">
                <a:solidFill>
                  <a:srgbClr val="0000FF"/>
                </a:solidFill>
              </a:rPr>
              <a:t>SREF Interim Package (April 2014)</a:t>
            </a:r>
            <a:br>
              <a:rPr lang="en-US" sz="2800" dirty="0" smtClean="0">
                <a:solidFill>
                  <a:srgbClr val="0000FF"/>
                </a:solidFill>
              </a:rPr>
            </a:br>
            <a:r>
              <a:rPr lang="en-US" sz="2800" i="1" dirty="0">
                <a:solidFill>
                  <a:srgbClr val="0000FF"/>
                </a:solidFill>
              </a:rPr>
              <a:t>P</a:t>
            </a:r>
            <a:r>
              <a:rPr lang="en-US" sz="2800" i="1" dirty="0" smtClean="0">
                <a:solidFill>
                  <a:srgbClr val="0000FF"/>
                </a:solidFill>
              </a:rPr>
              <a:t>art I: Bug Fixes</a:t>
            </a:r>
            <a:r>
              <a:rPr lang="en-US" sz="2800" i="1" dirty="0">
                <a:solidFill>
                  <a:srgbClr val="0000FF"/>
                </a:solidFill>
              </a:rPr>
              <a:t> </a:t>
            </a:r>
            <a:r>
              <a:rPr lang="en-US" sz="2800" i="1" dirty="0" smtClean="0">
                <a:solidFill>
                  <a:srgbClr val="0000FF"/>
                </a:solidFill>
              </a:rPr>
              <a:t>or improvements </a:t>
            </a:r>
            <a:endParaRPr lang="en-US" sz="2800" i="1" dirty="0">
              <a:solidFill>
                <a:srgbClr val="0000FF"/>
              </a:solidFill>
            </a:endParaRPr>
          </a:p>
        </p:txBody>
      </p:sp>
      <p:sp>
        <p:nvSpPr>
          <p:cNvPr id="6" name="Content Placeholder 5"/>
          <p:cNvSpPr>
            <a:spLocks noGrp="1"/>
          </p:cNvSpPr>
          <p:nvPr>
            <p:ph idx="1"/>
          </p:nvPr>
        </p:nvSpPr>
        <p:spPr>
          <a:xfrm>
            <a:off x="444843" y="852617"/>
            <a:ext cx="8587946" cy="4791634"/>
          </a:xfrm>
        </p:spPr>
        <p:txBody>
          <a:bodyPr/>
          <a:lstStyle/>
          <a:p>
            <a:pPr marL="0" lvl="0" indent="0">
              <a:buNone/>
            </a:pPr>
            <a:endParaRPr lang="en-US" sz="1600" dirty="0">
              <a:solidFill>
                <a:srgbClr val="FF0000"/>
              </a:solidFill>
            </a:endParaRPr>
          </a:p>
          <a:p>
            <a:pPr lvl="0"/>
            <a:r>
              <a:rPr lang="en-CA" sz="1600" b="1" dirty="0">
                <a:solidFill>
                  <a:srgbClr val="FF0000"/>
                </a:solidFill>
              </a:rPr>
              <a:t>Correct / improve initial conditions: </a:t>
            </a:r>
            <a:endParaRPr lang="en-CA" sz="1600" b="1" dirty="0" smtClean="0">
              <a:solidFill>
                <a:srgbClr val="FF0000"/>
              </a:solidFill>
            </a:endParaRPr>
          </a:p>
          <a:p>
            <a:pPr lvl="0">
              <a:buAutoNum type="alphaLcParenR"/>
            </a:pPr>
            <a:r>
              <a:rPr lang="en-CA" sz="1600" b="1" dirty="0" smtClean="0"/>
              <a:t>replace </a:t>
            </a:r>
            <a:r>
              <a:rPr lang="en-CA" sz="1600" b="1" dirty="0"/>
              <a:t>GFS land states </a:t>
            </a:r>
            <a:r>
              <a:rPr lang="en-CA" sz="1600" b="1" dirty="0" smtClean="0"/>
              <a:t>with  </a:t>
            </a:r>
            <a:r>
              <a:rPr lang="en-CA" sz="1600" b="1" dirty="0"/>
              <a:t>NDAS land states in NMM &amp; ARW members; </a:t>
            </a:r>
            <a:r>
              <a:rPr lang="en-CA" sz="1600" b="1" dirty="0" smtClean="0"/>
              <a:t> </a:t>
            </a:r>
          </a:p>
          <a:p>
            <a:pPr lvl="0">
              <a:buAutoNum type="alphaLcParenR"/>
            </a:pPr>
            <a:r>
              <a:rPr lang="en-CA" sz="1600" b="1" dirty="0"/>
              <a:t>r</a:t>
            </a:r>
            <a:r>
              <a:rPr lang="en-CA" sz="1600" b="1" dirty="0" smtClean="0"/>
              <a:t>ewrite NDAS land states in NMMB to fix a bug in NPS related to lake ice;</a:t>
            </a:r>
          </a:p>
          <a:p>
            <a:pPr lvl="0">
              <a:buAutoNum type="alphaLcParenR"/>
            </a:pPr>
            <a:r>
              <a:rPr lang="en-CA" sz="1600" b="1" dirty="0" smtClean="0"/>
              <a:t>correct </a:t>
            </a:r>
            <a:r>
              <a:rPr lang="en-CA" sz="1600" b="1" dirty="0"/>
              <a:t>inadvertent use of global initial conditions </a:t>
            </a:r>
            <a:r>
              <a:rPr lang="en-CA" sz="1600" b="1" dirty="0" smtClean="0"/>
              <a:t>with </a:t>
            </a:r>
            <a:r>
              <a:rPr lang="en-CA" sz="1600" b="1" dirty="0"/>
              <a:t>use of RAP for ARW </a:t>
            </a:r>
            <a:r>
              <a:rPr lang="en-CA" sz="1600" b="1" dirty="0" smtClean="0"/>
              <a:t>members</a:t>
            </a:r>
          </a:p>
          <a:p>
            <a:pPr lvl="0"/>
            <a:endParaRPr lang="en-US" sz="1600" b="1" dirty="0"/>
          </a:p>
          <a:p>
            <a:pPr lvl="0"/>
            <a:r>
              <a:rPr lang="en-CA" sz="1600" b="1" dirty="0">
                <a:solidFill>
                  <a:srgbClr val="FF0000"/>
                </a:solidFill>
              </a:rPr>
              <a:t>Fix bugs in NOAH LSM: </a:t>
            </a:r>
            <a:endParaRPr lang="en-CA" sz="1600" b="1" dirty="0" smtClean="0">
              <a:solidFill>
                <a:srgbClr val="FF0000"/>
              </a:solidFill>
            </a:endParaRPr>
          </a:p>
          <a:p>
            <a:pPr lvl="0">
              <a:buAutoNum type="alphaLcParenR"/>
            </a:pPr>
            <a:r>
              <a:rPr lang="en-CA" sz="1600" b="1" dirty="0" smtClean="0"/>
              <a:t>eliminate </a:t>
            </a:r>
            <a:r>
              <a:rPr lang="en-CA" sz="1600" b="1" dirty="0"/>
              <a:t>negative soil moisture fractions for NMM and ARW </a:t>
            </a:r>
            <a:r>
              <a:rPr lang="en-CA" sz="1600" b="1" dirty="0" smtClean="0"/>
              <a:t>members;</a:t>
            </a:r>
          </a:p>
          <a:p>
            <a:pPr lvl="0">
              <a:buAutoNum type="alphaLcParenR"/>
            </a:pPr>
            <a:r>
              <a:rPr lang="en-CA" sz="1600" b="1" dirty="0" smtClean="0"/>
              <a:t>eliminate </a:t>
            </a:r>
            <a:r>
              <a:rPr lang="en-CA" sz="1600" b="1" dirty="0"/>
              <a:t>“urban swamp” (causing too cold surface temperature over urban regions during heat wave periods) for NMMB </a:t>
            </a:r>
            <a:r>
              <a:rPr lang="en-CA" sz="1600" b="1" dirty="0" smtClean="0"/>
              <a:t>members</a:t>
            </a:r>
          </a:p>
          <a:p>
            <a:pPr lvl="0"/>
            <a:endParaRPr lang="en-US" sz="1600" b="1" dirty="0"/>
          </a:p>
          <a:p>
            <a:pPr lvl="0"/>
            <a:r>
              <a:rPr lang="en-CA" sz="1600" b="1" dirty="0" smtClean="0">
                <a:solidFill>
                  <a:srgbClr val="FF0000"/>
                </a:solidFill>
              </a:rPr>
              <a:t>Improve cloud ceiling</a:t>
            </a:r>
          </a:p>
          <a:p>
            <a:pPr lvl="0">
              <a:buAutoNum type="alphaLcParenR"/>
            </a:pPr>
            <a:r>
              <a:rPr lang="en-CA" sz="1600" b="1" dirty="0" smtClean="0"/>
              <a:t>correct </a:t>
            </a:r>
            <a:r>
              <a:rPr lang="en-CA" sz="1600" b="1" dirty="0"/>
              <a:t>GFS physics in 2 NMMB members to produce compatible cloud &amp; </a:t>
            </a:r>
            <a:r>
              <a:rPr lang="en-CA" sz="1600" b="1" dirty="0" smtClean="0"/>
              <a:t>ceiling</a:t>
            </a:r>
          </a:p>
          <a:p>
            <a:pPr marL="0" lvl="0" indent="0">
              <a:buNone/>
            </a:pPr>
            <a:r>
              <a:rPr lang="en-CA" sz="1600" b="1" dirty="0"/>
              <a:t> </a:t>
            </a:r>
            <a:r>
              <a:rPr lang="en-CA" sz="1600" b="1" dirty="0" smtClean="0"/>
              <a:t>     </a:t>
            </a:r>
            <a:r>
              <a:rPr lang="en-CA" sz="1600" b="1" dirty="0"/>
              <a:t>guidance with the rest of SREF </a:t>
            </a:r>
            <a:r>
              <a:rPr lang="en-CA" sz="1600" b="1" dirty="0" smtClean="0"/>
              <a:t>members;</a:t>
            </a:r>
          </a:p>
          <a:p>
            <a:pPr marL="0" lvl="0" indent="0">
              <a:buNone/>
            </a:pPr>
            <a:r>
              <a:rPr lang="en-CA" sz="1600" b="1" dirty="0" smtClean="0"/>
              <a:t>b)   </a:t>
            </a:r>
            <a:r>
              <a:rPr lang="en-CA" sz="1600" b="1" dirty="0"/>
              <a:t>f</a:t>
            </a:r>
            <a:r>
              <a:rPr lang="en-CA" sz="1600" b="1" dirty="0" smtClean="0"/>
              <a:t>ix post-processor </a:t>
            </a:r>
            <a:r>
              <a:rPr lang="en-CA" sz="1600" b="1" dirty="0"/>
              <a:t>to remove use of snow in diagnosing cloud base </a:t>
            </a:r>
            <a:r>
              <a:rPr lang="en-CA" sz="1600" b="1" dirty="0" smtClean="0"/>
              <a:t>height</a:t>
            </a:r>
          </a:p>
          <a:p>
            <a:pPr lvl="0"/>
            <a:endParaRPr lang="en-US" sz="1600" b="1" dirty="0"/>
          </a:p>
          <a:p>
            <a:pPr lvl="0"/>
            <a:r>
              <a:rPr lang="en-CA" sz="1600" b="1" dirty="0">
                <a:solidFill>
                  <a:srgbClr val="FF0000"/>
                </a:solidFill>
              </a:rPr>
              <a:t>Correct a mapping bug </a:t>
            </a:r>
            <a:r>
              <a:rPr lang="en-CA" sz="1600" b="1" dirty="0"/>
              <a:t>(eastward shift) in NMM member’s pressure-</a:t>
            </a:r>
            <a:r>
              <a:rPr lang="en-CA" sz="1600" b="1" dirty="0" err="1"/>
              <a:t>grib</a:t>
            </a:r>
            <a:r>
              <a:rPr lang="en-CA" sz="1600" b="1" dirty="0"/>
              <a:t> output </a:t>
            </a:r>
            <a:r>
              <a:rPr lang="en-CA" sz="1600" b="1" dirty="0" smtClean="0"/>
              <a:t>files.</a:t>
            </a:r>
          </a:p>
          <a:p>
            <a:pPr lvl="0"/>
            <a:r>
              <a:rPr lang="en-CA" sz="1600" b="1" dirty="0" smtClean="0">
                <a:solidFill>
                  <a:srgbClr val="FF0000"/>
                </a:solidFill>
              </a:rPr>
              <a:t>Code improvements: </a:t>
            </a:r>
            <a:r>
              <a:rPr lang="en-CA" sz="1600" b="1" dirty="0" smtClean="0"/>
              <a:t>(a) p vs log(p), (b) </a:t>
            </a:r>
            <a:r>
              <a:rPr lang="en-CA" sz="1600" b="1" dirty="0" err="1" smtClean="0"/>
              <a:t>NetCDF</a:t>
            </a:r>
            <a:r>
              <a:rPr lang="en-CA" sz="1600" b="1" dirty="0" smtClean="0"/>
              <a:t> I/O for NMM and ARW</a:t>
            </a:r>
            <a:endParaRPr lang="en-US" sz="1600" b="1" dirty="0"/>
          </a:p>
        </p:txBody>
      </p:sp>
      <p:sp>
        <p:nvSpPr>
          <p:cNvPr id="2" name="Slide Number Placeholder 1"/>
          <p:cNvSpPr>
            <a:spLocks noGrp="1"/>
          </p:cNvSpPr>
          <p:nvPr>
            <p:ph type="sldNum" sz="quarter" idx="12"/>
          </p:nvPr>
        </p:nvSpPr>
        <p:spPr/>
        <p:txBody>
          <a:bodyPr/>
          <a:lstStyle/>
          <a:p>
            <a:pPr>
              <a:defRPr/>
            </a:pPr>
            <a:fld id="{13AB6534-26F5-4872-BA71-F074BBA955DA}" type="slidenum">
              <a:rPr lang="en-US" smtClean="0"/>
              <a:pPr>
                <a:defRPr/>
              </a:pPr>
              <a:t>3</a:t>
            </a:fld>
            <a:endParaRPr lang="en-US"/>
          </a:p>
        </p:txBody>
      </p:sp>
    </p:spTree>
    <p:extLst>
      <p:ext uri="{BB962C8B-B14F-4D97-AF65-F5344CB8AC3E}">
        <p14:creationId xmlns:p14="http://schemas.microsoft.com/office/powerpoint/2010/main" val="35595745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25" y="2905150"/>
            <a:ext cx="8229600" cy="1143000"/>
          </a:xfrm>
        </p:spPr>
        <p:txBody>
          <a:bodyPr/>
          <a:lstStyle/>
          <a:p>
            <a:r>
              <a:rPr lang="en-US" dirty="0" smtClean="0"/>
              <a:t>Questions?</a:t>
            </a:r>
            <a:endParaRPr lang="en-US" dirty="0"/>
          </a:p>
        </p:txBody>
      </p:sp>
      <p:sp>
        <p:nvSpPr>
          <p:cNvPr id="4" name="Slide Number Placeholder 3"/>
          <p:cNvSpPr>
            <a:spLocks noGrp="1"/>
          </p:cNvSpPr>
          <p:nvPr>
            <p:ph type="sldNum" sz="quarter" idx="12"/>
          </p:nvPr>
        </p:nvSpPr>
        <p:spPr/>
        <p:txBody>
          <a:bodyPr/>
          <a:lstStyle/>
          <a:p>
            <a:pPr>
              <a:defRPr/>
            </a:pPr>
            <a:fld id="{9746E004-F12B-4F5D-8BC2-F72E133A53DC}" type="slidenum">
              <a:rPr lang="en-US" smtClean="0"/>
              <a:pPr>
                <a:defRPr/>
              </a:pPr>
              <a:t>30</a:t>
            </a:fld>
            <a:endParaRPr lang="en-US"/>
          </a:p>
        </p:txBody>
      </p:sp>
    </p:spTree>
    <p:extLst>
      <p:ext uri="{BB962C8B-B14F-4D97-AF65-F5344CB8AC3E}">
        <p14:creationId xmlns:p14="http://schemas.microsoft.com/office/powerpoint/2010/main" val="2078554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0934" y="0"/>
            <a:ext cx="8229600" cy="1143000"/>
          </a:xfrm>
        </p:spPr>
        <p:txBody>
          <a:bodyPr/>
          <a:lstStyle/>
          <a:p>
            <a:r>
              <a:rPr lang="en-US" sz="2800" dirty="0" smtClean="0">
                <a:solidFill>
                  <a:srgbClr val="0000FF"/>
                </a:solidFill>
              </a:rPr>
              <a:t>SREF Interim Package (April 2014) </a:t>
            </a:r>
            <a:br>
              <a:rPr lang="en-US" sz="2800" dirty="0" smtClean="0">
                <a:solidFill>
                  <a:srgbClr val="0000FF"/>
                </a:solidFill>
              </a:rPr>
            </a:br>
            <a:r>
              <a:rPr lang="en-US" sz="2800" i="1" dirty="0">
                <a:solidFill>
                  <a:srgbClr val="0000FF"/>
                </a:solidFill>
              </a:rPr>
              <a:t>P</a:t>
            </a:r>
            <a:r>
              <a:rPr lang="en-US" sz="2800" i="1" dirty="0" smtClean="0">
                <a:solidFill>
                  <a:srgbClr val="0000FF"/>
                </a:solidFill>
              </a:rPr>
              <a:t>art II: New products</a:t>
            </a:r>
            <a:endParaRPr lang="en-US" sz="2800" i="1" dirty="0">
              <a:solidFill>
                <a:srgbClr val="0000FF"/>
              </a:solidFill>
            </a:endParaRPr>
          </a:p>
        </p:txBody>
      </p:sp>
      <p:sp>
        <p:nvSpPr>
          <p:cNvPr id="6" name="Content Placeholder 5"/>
          <p:cNvSpPr>
            <a:spLocks noGrp="1"/>
          </p:cNvSpPr>
          <p:nvPr>
            <p:ph idx="1"/>
          </p:nvPr>
        </p:nvSpPr>
        <p:spPr>
          <a:xfrm>
            <a:off x="593124" y="1044147"/>
            <a:ext cx="8229600" cy="4525963"/>
          </a:xfrm>
        </p:spPr>
        <p:txBody>
          <a:bodyPr/>
          <a:lstStyle/>
          <a:p>
            <a:pPr marL="0" lvl="0" indent="0">
              <a:buNone/>
            </a:pPr>
            <a:endParaRPr lang="en-US" sz="1200" dirty="0">
              <a:solidFill>
                <a:srgbClr val="000000"/>
              </a:solidFill>
            </a:endParaRPr>
          </a:p>
          <a:p>
            <a:pPr lvl="0"/>
            <a:r>
              <a:rPr lang="en-CA" sz="1600" b="1" dirty="0">
                <a:solidFill>
                  <a:srgbClr val="FF0000"/>
                </a:solidFill>
              </a:rPr>
              <a:t>Add 4 winter weather variables</a:t>
            </a:r>
            <a:r>
              <a:rPr lang="en-CA" sz="1600" b="1" dirty="0">
                <a:solidFill>
                  <a:srgbClr val="000000"/>
                </a:solidFill>
              </a:rPr>
              <a:t>: </a:t>
            </a:r>
            <a:endParaRPr lang="en-CA" sz="1600" b="1" dirty="0" smtClean="0">
              <a:solidFill>
                <a:srgbClr val="000000"/>
              </a:solidFill>
            </a:endParaRPr>
          </a:p>
          <a:p>
            <a:pPr lvl="0">
              <a:buAutoNum type="alphaLcParenR"/>
            </a:pPr>
            <a:r>
              <a:rPr lang="en-CA" sz="1600" b="1" dirty="0" smtClean="0">
                <a:solidFill>
                  <a:srgbClr val="000000"/>
                </a:solidFill>
              </a:rPr>
              <a:t>low-level </a:t>
            </a:r>
            <a:r>
              <a:rPr lang="en-CA" sz="1600" b="1" dirty="0">
                <a:solidFill>
                  <a:srgbClr val="000000"/>
                </a:solidFill>
              </a:rPr>
              <a:t>Rime Factor of 21 members; </a:t>
            </a:r>
            <a:endParaRPr lang="en-CA" sz="1600" b="1" dirty="0" smtClean="0">
              <a:solidFill>
                <a:srgbClr val="000000"/>
              </a:solidFill>
            </a:endParaRPr>
          </a:p>
          <a:p>
            <a:pPr lvl="0">
              <a:buAutoNum type="alphaLcParenR"/>
            </a:pPr>
            <a:r>
              <a:rPr lang="en-CA" sz="1600" b="1" dirty="0" smtClean="0">
                <a:solidFill>
                  <a:srgbClr val="000000"/>
                </a:solidFill>
              </a:rPr>
              <a:t>snow </a:t>
            </a:r>
            <a:r>
              <a:rPr lang="en-CA" sz="1600" b="1" dirty="0">
                <a:solidFill>
                  <a:srgbClr val="000000"/>
                </a:solidFill>
              </a:rPr>
              <a:t>depth of 21 members; </a:t>
            </a:r>
            <a:endParaRPr lang="en-CA" sz="1600" b="1" dirty="0" smtClean="0">
              <a:solidFill>
                <a:srgbClr val="000000"/>
              </a:solidFill>
            </a:endParaRPr>
          </a:p>
          <a:p>
            <a:pPr lvl="0">
              <a:buAutoNum type="alphaLcParenR"/>
            </a:pPr>
            <a:r>
              <a:rPr lang="en-CA" sz="1600" b="1" dirty="0" smtClean="0">
                <a:solidFill>
                  <a:srgbClr val="000000"/>
                </a:solidFill>
              </a:rPr>
              <a:t>% </a:t>
            </a:r>
            <a:r>
              <a:rPr lang="en-CA" sz="1600" b="1" dirty="0">
                <a:solidFill>
                  <a:srgbClr val="000000"/>
                </a:solidFill>
              </a:rPr>
              <a:t>of frozen precipitation of 21 </a:t>
            </a:r>
            <a:r>
              <a:rPr lang="en-CA" sz="1600" b="1" dirty="0" smtClean="0">
                <a:solidFill>
                  <a:srgbClr val="000000"/>
                </a:solidFill>
              </a:rPr>
              <a:t>members;</a:t>
            </a:r>
          </a:p>
          <a:p>
            <a:pPr lvl="0">
              <a:buAutoNum type="alphaLcParenR"/>
            </a:pPr>
            <a:r>
              <a:rPr lang="en-CA" sz="1600" b="1" dirty="0" smtClean="0">
                <a:solidFill>
                  <a:srgbClr val="000000"/>
                </a:solidFill>
              </a:rPr>
              <a:t>water </a:t>
            </a:r>
            <a:r>
              <a:rPr lang="en-CA" sz="1600" b="1" dirty="0">
                <a:solidFill>
                  <a:srgbClr val="000000"/>
                </a:solidFill>
              </a:rPr>
              <a:t>equivalent accumulated snow of 7 ARW </a:t>
            </a:r>
            <a:r>
              <a:rPr lang="en-CA" sz="1600" b="1" dirty="0" smtClean="0">
                <a:solidFill>
                  <a:srgbClr val="000000"/>
                </a:solidFill>
              </a:rPr>
              <a:t>members</a:t>
            </a:r>
          </a:p>
          <a:p>
            <a:pPr lvl="0"/>
            <a:endParaRPr lang="en-US" sz="1600" b="1" dirty="0">
              <a:solidFill>
                <a:srgbClr val="000000"/>
              </a:solidFill>
            </a:endParaRPr>
          </a:p>
          <a:p>
            <a:pPr lvl="0"/>
            <a:r>
              <a:rPr lang="en-CA" sz="1600" b="1" dirty="0">
                <a:solidFill>
                  <a:srgbClr val="FF0000"/>
                </a:solidFill>
              </a:rPr>
              <a:t>Add 2m temperature and 3-hourly accumulated precipitation </a:t>
            </a:r>
            <a:r>
              <a:rPr lang="en-CA" sz="1600" b="1" dirty="0">
                <a:solidFill>
                  <a:srgbClr val="000000"/>
                </a:solidFill>
              </a:rPr>
              <a:t>of 21 SREF members from the 32km North American domain (grid 221) into </a:t>
            </a:r>
            <a:r>
              <a:rPr lang="en-CA" sz="1600" b="1" dirty="0" smtClean="0">
                <a:solidFill>
                  <a:srgbClr val="000000"/>
                </a:solidFill>
              </a:rPr>
              <a:t>AWIPS </a:t>
            </a:r>
          </a:p>
          <a:p>
            <a:pPr lvl="0"/>
            <a:endParaRPr lang="en-US" sz="1600" b="1" dirty="0">
              <a:solidFill>
                <a:srgbClr val="000000"/>
              </a:solidFill>
            </a:endParaRPr>
          </a:p>
          <a:p>
            <a:pPr lvl="0"/>
            <a:r>
              <a:rPr lang="en-CA" sz="1600" b="1" dirty="0">
                <a:solidFill>
                  <a:srgbClr val="FF0000"/>
                </a:solidFill>
              </a:rPr>
              <a:t>Modify the clustering algorithm </a:t>
            </a:r>
            <a:r>
              <a:rPr lang="en-CA" sz="1600" b="1" dirty="0">
                <a:solidFill>
                  <a:srgbClr val="000000"/>
                </a:solidFill>
              </a:rPr>
              <a:t>to </a:t>
            </a:r>
            <a:r>
              <a:rPr lang="en-CA" sz="1600" b="1" dirty="0" smtClean="0">
                <a:solidFill>
                  <a:srgbClr val="000000"/>
                </a:solidFill>
              </a:rPr>
              <a:t>“preserve” </a:t>
            </a:r>
            <a:r>
              <a:rPr lang="en-CA" sz="1600" b="1" dirty="0">
                <a:solidFill>
                  <a:srgbClr val="000000"/>
                </a:solidFill>
              </a:rPr>
              <a:t>time-continuity within a cluster over each of the three preselected forecast periods (</a:t>
            </a:r>
            <a:r>
              <a:rPr lang="en-CA" sz="1600" b="1" dirty="0" smtClean="0">
                <a:solidFill>
                  <a:srgbClr val="000000"/>
                </a:solidFill>
              </a:rPr>
              <a:t>00-39hr</a:t>
            </a:r>
            <a:r>
              <a:rPr lang="en-CA" sz="1600" b="1" dirty="0">
                <a:solidFill>
                  <a:srgbClr val="000000"/>
                </a:solidFill>
              </a:rPr>
              <a:t>, </a:t>
            </a:r>
            <a:r>
              <a:rPr lang="en-CA" sz="1600" b="1" dirty="0" smtClean="0">
                <a:solidFill>
                  <a:srgbClr val="000000"/>
                </a:solidFill>
              </a:rPr>
              <a:t>42-63hr</a:t>
            </a:r>
            <a:r>
              <a:rPr lang="en-CA" sz="1600" b="1" dirty="0">
                <a:solidFill>
                  <a:srgbClr val="000000"/>
                </a:solidFill>
              </a:rPr>
              <a:t>, </a:t>
            </a:r>
            <a:r>
              <a:rPr lang="en-CA" sz="1600" b="1" dirty="0" smtClean="0">
                <a:solidFill>
                  <a:srgbClr val="000000"/>
                </a:solidFill>
              </a:rPr>
              <a:t>66-87hr)</a:t>
            </a:r>
          </a:p>
          <a:p>
            <a:pPr lvl="0"/>
            <a:endParaRPr lang="en-US" sz="1600" b="1" dirty="0">
              <a:solidFill>
                <a:srgbClr val="000000"/>
              </a:solidFill>
            </a:endParaRPr>
          </a:p>
          <a:p>
            <a:pPr lvl="0"/>
            <a:r>
              <a:rPr lang="en-US" sz="1600" b="1" dirty="0" smtClean="0">
                <a:solidFill>
                  <a:srgbClr val="FF0000"/>
                </a:solidFill>
              </a:rPr>
              <a:t>Add more sites </a:t>
            </a:r>
            <a:r>
              <a:rPr lang="en-US" sz="1600" b="1" dirty="0">
                <a:solidFill>
                  <a:srgbClr val="FF0000"/>
                </a:solidFill>
              </a:rPr>
              <a:t>in SREF </a:t>
            </a:r>
            <a:r>
              <a:rPr lang="en-US" sz="1600" b="1" dirty="0" err="1">
                <a:solidFill>
                  <a:srgbClr val="FF0000"/>
                </a:solidFill>
              </a:rPr>
              <a:t>bufr</a:t>
            </a:r>
            <a:r>
              <a:rPr lang="en-US" sz="1600" b="1" dirty="0">
                <a:solidFill>
                  <a:srgbClr val="FF0000"/>
                </a:solidFill>
              </a:rPr>
              <a:t> sounding output </a:t>
            </a:r>
            <a:r>
              <a:rPr lang="en-US" sz="1600" b="1" dirty="0" smtClean="0">
                <a:solidFill>
                  <a:srgbClr val="000000"/>
                </a:solidFill>
              </a:rPr>
              <a:t>by unifying </a:t>
            </a:r>
            <a:r>
              <a:rPr lang="en-US" sz="1600" b="1" dirty="0">
                <a:solidFill>
                  <a:srgbClr val="000000"/>
                </a:solidFill>
              </a:rPr>
              <a:t>the SREF </a:t>
            </a:r>
            <a:r>
              <a:rPr lang="en-US" sz="1600" b="1" dirty="0" err="1">
                <a:solidFill>
                  <a:srgbClr val="000000"/>
                </a:solidFill>
              </a:rPr>
              <a:t>bufr</a:t>
            </a:r>
            <a:r>
              <a:rPr lang="en-US" sz="1600" b="1" dirty="0">
                <a:solidFill>
                  <a:srgbClr val="000000"/>
                </a:solidFill>
              </a:rPr>
              <a:t> station list with that used in </a:t>
            </a:r>
            <a:r>
              <a:rPr lang="en-US" sz="1600" b="1" dirty="0" smtClean="0">
                <a:solidFill>
                  <a:srgbClr val="000000"/>
                </a:solidFill>
              </a:rPr>
              <a:t>RAP and coming NAM.</a:t>
            </a:r>
          </a:p>
          <a:p>
            <a:pPr lvl="0"/>
            <a:endParaRPr lang="en-US" sz="1600" b="1" dirty="0" smtClean="0">
              <a:solidFill>
                <a:srgbClr val="000000"/>
              </a:solidFill>
            </a:endParaRPr>
          </a:p>
          <a:p>
            <a:pPr lvl="0"/>
            <a:r>
              <a:rPr lang="en-US" sz="1600" b="1" dirty="0" smtClean="0">
                <a:solidFill>
                  <a:srgbClr val="FF0000"/>
                </a:solidFill>
              </a:rPr>
              <a:t>Use model-lowest level fields for T2m, Q2m, U10, V10, Td2m, RH2m at f00 for NMMB </a:t>
            </a:r>
            <a:endParaRPr lang="en-US" sz="1600" b="1" dirty="0">
              <a:solidFill>
                <a:srgbClr val="FF0000"/>
              </a:solidFill>
            </a:endParaRPr>
          </a:p>
          <a:p>
            <a:endParaRPr lang="en-US" dirty="0"/>
          </a:p>
        </p:txBody>
      </p:sp>
      <p:sp>
        <p:nvSpPr>
          <p:cNvPr id="2" name="Slide Number Placeholder 1"/>
          <p:cNvSpPr>
            <a:spLocks noGrp="1"/>
          </p:cNvSpPr>
          <p:nvPr>
            <p:ph type="sldNum" sz="quarter" idx="12"/>
          </p:nvPr>
        </p:nvSpPr>
        <p:spPr/>
        <p:txBody>
          <a:bodyPr/>
          <a:lstStyle/>
          <a:p>
            <a:pPr>
              <a:defRPr/>
            </a:pPr>
            <a:fld id="{13AB6534-26F5-4872-BA71-F074BBA955DA}" type="slidenum">
              <a:rPr lang="en-US" smtClean="0"/>
              <a:pPr>
                <a:defRPr/>
              </a:pPr>
              <a:t>4</a:t>
            </a:fld>
            <a:endParaRPr lang="en-US"/>
          </a:p>
        </p:txBody>
      </p:sp>
    </p:spTree>
    <p:extLst>
      <p:ext uri="{BB962C8B-B14F-4D97-AF65-F5344CB8AC3E}">
        <p14:creationId xmlns:p14="http://schemas.microsoft.com/office/powerpoint/2010/main" val="19692078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863" y="0"/>
            <a:ext cx="8229600" cy="1143000"/>
          </a:xfrm>
        </p:spPr>
        <p:txBody>
          <a:bodyPr/>
          <a:lstStyle/>
          <a:p>
            <a:r>
              <a:rPr lang="en-US" sz="2800" dirty="0" smtClean="0">
                <a:solidFill>
                  <a:srgbClr val="0000FF"/>
                </a:solidFill>
              </a:rPr>
              <a:t>Feedbacks from service centers </a:t>
            </a:r>
            <a:br>
              <a:rPr lang="en-US" sz="2800" dirty="0" smtClean="0">
                <a:solidFill>
                  <a:srgbClr val="0000FF"/>
                </a:solidFill>
              </a:rPr>
            </a:br>
            <a:r>
              <a:rPr lang="en-US" sz="2800" dirty="0" smtClean="0">
                <a:solidFill>
                  <a:srgbClr val="0000FF"/>
                </a:solidFill>
              </a:rPr>
              <a:t>(serving as our next upgrade targets)   </a:t>
            </a:r>
            <a:endParaRPr lang="en-US" sz="2800" dirty="0">
              <a:solidFill>
                <a:srgbClr val="0000FF"/>
              </a:solidFill>
            </a:endParaRPr>
          </a:p>
        </p:txBody>
      </p:sp>
      <p:sp>
        <p:nvSpPr>
          <p:cNvPr id="5" name="Slide Number Placeholder 4"/>
          <p:cNvSpPr>
            <a:spLocks noGrp="1"/>
          </p:cNvSpPr>
          <p:nvPr>
            <p:ph type="sldNum" sz="quarter" idx="12"/>
          </p:nvPr>
        </p:nvSpPr>
        <p:spPr/>
        <p:txBody>
          <a:bodyPr/>
          <a:lstStyle/>
          <a:p>
            <a:pPr>
              <a:defRPr/>
            </a:pPr>
            <a:fld id="{43BB9B29-C2E4-42E2-A75B-02BDC2311E01}" type="slidenum">
              <a:rPr lang="en-US" smtClean="0"/>
              <a:pPr>
                <a:defRPr/>
              </a:pPr>
              <a:t>5</a:t>
            </a:fld>
            <a:endParaRPr lang="en-US"/>
          </a:p>
        </p:txBody>
      </p:sp>
      <p:sp>
        <p:nvSpPr>
          <p:cNvPr id="3" name="Content Placeholder 2"/>
          <p:cNvSpPr>
            <a:spLocks noGrp="1"/>
          </p:cNvSpPr>
          <p:nvPr>
            <p:ph idx="1"/>
          </p:nvPr>
        </p:nvSpPr>
        <p:spPr>
          <a:xfrm>
            <a:off x="547142" y="1143000"/>
            <a:ext cx="8229600" cy="4690866"/>
          </a:xfrm>
        </p:spPr>
        <p:txBody>
          <a:bodyPr/>
          <a:lstStyle/>
          <a:p>
            <a:pPr marL="0" indent="0">
              <a:buNone/>
            </a:pPr>
            <a:endParaRPr lang="en-US" dirty="0" smtClean="0"/>
          </a:p>
          <a:p>
            <a:pPr marL="514350" indent="-514350">
              <a:buAutoNum type="arabicPeriod"/>
            </a:pPr>
            <a:r>
              <a:rPr lang="en-US" sz="2800" i="1" dirty="0" smtClean="0"/>
              <a:t>To improve </a:t>
            </a:r>
            <a:r>
              <a:rPr lang="en-US" sz="2800" i="1" dirty="0"/>
              <a:t>e</a:t>
            </a:r>
            <a:r>
              <a:rPr lang="en-US" sz="2800" i="1" dirty="0" smtClean="0"/>
              <a:t>nsemble spread</a:t>
            </a:r>
            <a:r>
              <a:rPr lang="en-US" sz="2800" dirty="0" smtClean="0"/>
              <a:t>: </a:t>
            </a:r>
            <a:r>
              <a:rPr lang="en-US" sz="2800" dirty="0" smtClean="0">
                <a:solidFill>
                  <a:schemeClr val="bg2"/>
                </a:solidFill>
              </a:rPr>
              <a:t>too small IC perturbation size for ARW members, grouping by model, under-dispersion of surface variables</a:t>
            </a:r>
          </a:p>
          <a:p>
            <a:pPr marL="514350" indent="-514350">
              <a:buAutoNum type="arabicPeriod"/>
            </a:pPr>
            <a:endParaRPr lang="en-US" sz="2800" dirty="0" smtClean="0"/>
          </a:p>
          <a:p>
            <a:pPr marL="514350" indent="-514350">
              <a:buFontTx/>
              <a:buAutoNum type="arabicPeriod"/>
            </a:pPr>
            <a:r>
              <a:rPr lang="en-US" sz="2800" i="1" dirty="0" smtClean="0"/>
              <a:t>To increase forecast accuracy</a:t>
            </a:r>
            <a:r>
              <a:rPr lang="en-US" sz="2800" dirty="0" smtClean="0"/>
              <a:t>: </a:t>
            </a:r>
            <a:r>
              <a:rPr lang="en-US" sz="2800" dirty="0" smtClean="0">
                <a:solidFill>
                  <a:schemeClr val="bg2"/>
                </a:solidFill>
              </a:rPr>
              <a:t>wet and cold biases near surface</a:t>
            </a:r>
          </a:p>
          <a:p>
            <a:pPr marL="514350" indent="-514350">
              <a:buFontTx/>
              <a:buAutoNum type="arabicPeriod"/>
            </a:pPr>
            <a:endParaRPr lang="en-US" sz="2800" dirty="0" smtClean="0">
              <a:solidFill>
                <a:schemeClr val="bg2"/>
              </a:solidFill>
            </a:endParaRPr>
          </a:p>
          <a:p>
            <a:pPr marL="514350" indent="-514350">
              <a:buFontTx/>
              <a:buAutoNum type="arabicPeriod"/>
            </a:pPr>
            <a:r>
              <a:rPr lang="en-US" sz="2800" i="1" dirty="0" smtClean="0"/>
              <a:t>To improve probabilistic forecasts as a whole</a:t>
            </a:r>
          </a:p>
          <a:p>
            <a:pPr marL="514350" indent="-514350">
              <a:buAutoNum type="arabicPeriod"/>
            </a:pPr>
            <a:endParaRPr lang="en-US" dirty="0" smtClean="0"/>
          </a:p>
        </p:txBody>
      </p:sp>
    </p:spTree>
    <p:extLst>
      <p:ext uri="{BB962C8B-B14F-4D97-AF65-F5344CB8AC3E}">
        <p14:creationId xmlns:p14="http://schemas.microsoft.com/office/powerpoint/2010/main" val="14845845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863" y="0"/>
            <a:ext cx="8229600" cy="1143000"/>
          </a:xfrm>
        </p:spPr>
        <p:txBody>
          <a:bodyPr/>
          <a:lstStyle/>
          <a:p>
            <a:r>
              <a:rPr lang="en-US" sz="2800" dirty="0" smtClean="0">
                <a:solidFill>
                  <a:srgbClr val="0000FF"/>
                </a:solidFill>
              </a:rPr>
              <a:t>SREF upcoming major upgrade </a:t>
            </a:r>
            <a:br>
              <a:rPr lang="en-US" sz="2800" dirty="0" smtClean="0">
                <a:solidFill>
                  <a:srgbClr val="0000FF"/>
                </a:solidFill>
              </a:rPr>
            </a:br>
            <a:r>
              <a:rPr lang="en-US" sz="2800" dirty="0" smtClean="0">
                <a:solidFill>
                  <a:srgbClr val="0000FF"/>
                </a:solidFill>
              </a:rPr>
              <a:t>(~April 2015)</a:t>
            </a:r>
            <a:endParaRPr lang="en-US" sz="2800" dirty="0">
              <a:solidFill>
                <a:srgbClr val="0000FF"/>
              </a:solidFill>
            </a:endParaRPr>
          </a:p>
        </p:txBody>
      </p:sp>
      <p:sp>
        <p:nvSpPr>
          <p:cNvPr id="5" name="Slide Number Placeholder 4"/>
          <p:cNvSpPr>
            <a:spLocks noGrp="1"/>
          </p:cNvSpPr>
          <p:nvPr>
            <p:ph type="sldNum" sz="quarter" idx="12"/>
          </p:nvPr>
        </p:nvSpPr>
        <p:spPr/>
        <p:txBody>
          <a:bodyPr/>
          <a:lstStyle/>
          <a:p>
            <a:pPr>
              <a:defRPr/>
            </a:pPr>
            <a:fld id="{43BB9B29-C2E4-42E2-A75B-02BDC2311E01}" type="slidenum">
              <a:rPr lang="en-US" smtClean="0"/>
              <a:pPr>
                <a:defRPr/>
              </a:pPr>
              <a:t>6</a:t>
            </a:fld>
            <a:endParaRPr lang="en-US"/>
          </a:p>
        </p:txBody>
      </p:sp>
      <p:sp>
        <p:nvSpPr>
          <p:cNvPr id="3" name="Content Placeholder 2"/>
          <p:cNvSpPr>
            <a:spLocks noGrp="1"/>
          </p:cNvSpPr>
          <p:nvPr>
            <p:ph idx="1"/>
          </p:nvPr>
        </p:nvSpPr>
        <p:spPr>
          <a:xfrm>
            <a:off x="601734" y="746433"/>
            <a:ext cx="8229600" cy="4690866"/>
          </a:xfrm>
        </p:spPr>
        <p:txBody>
          <a:bodyPr/>
          <a:lstStyle/>
          <a:p>
            <a:pPr marL="0" indent="0">
              <a:buNone/>
            </a:pPr>
            <a:endParaRPr lang="en-US" dirty="0" smtClean="0"/>
          </a:p>
          <a:p>
            <a:pPr marL="514350" indent="-514350">
              <a:buAutoNum type="arabicPeriod"/>
            </a:pPr>
            <a:r>
              <a:rPr lang="en-US" sz="2000" dirty="0" smtClean="0"/>
              <a:t>3 model core system becomes 2 model core system (NMMB, WRF_ARW, </a:t>
            </a:r>
            <a:r>
              <a:rPr lang="en-US" sz="2000" dirty="0" smtClean="0">
                <a:solidFill>
                  <a:schemeClr val="bg2"/>
                </a:solidFill>
              </a:rPr>
              <a:t>WRF_NMM</a:t>
            </a:r>
            <a:r>
              <a:rPr lang="en-US" sz="2000" dirty="0" smtClean="0"/>
              <a:t>) </a:t>
            </a:r>
            <a:endParaRPr lang="en-US" sz="2000" dirty="0" smtClean="0">
              <a:solidFill>
                <a:srgbClr val="009900"/>
              </a:solidFill>
            </a:endParaRPr>
          </a:p>
          <a:p>
            <a:pPr marL="514350" indent="-514350">
              <a:buAutoNum type="arabicPeriod"/>
            </a:pPr>
            <a:endParaRPr lang="en-US" sz="800" dirty="0" smtClean="0"/>
          </a:p>
          <a:p>
            <a:pPr marL="514350" indent="-514350">
              <a:buFontTx/>
              <a:buAutoNum type="arabicPeriod"/>
            </a:pPr>
            <a:r>
              <a:rPr lang="en-US" sz="2000" dirty="0"/>
              <a:t>V</a:t>
            </a:r>
            <a:r>
              <a:rPr lang="en-US" sz="2000" dirty="0" smtClean="0"/>
              <a:t>ertical </a:t>
            </a:r>
            <a:r>
              <a:rPr lang="en-US" sz="2000" dirty="0"/>
              <a:t>resolution </a:t>
            </a:r>
            <a:r>
              <a:rPr lang="en-US" sz="2000" dirty="0" smtClean="0"/>
              <a:t>is increased from 35 to 40 layers </a:t>
            </a:r>
            <a:r>
              <a:rPr lang="en-US" sz="2000" dirty="0"/>
              <a:t>(</a:t>
            </a:r>
            <a:r>
              <a:rPr lang="en-US" sz="2000" dirty="0" smtClean="0"/>
              <a:t>horizontal resolution remains the same of 16km)</a:t>
            </a:r>
            <a:endParaRPr lang="en-US" sz="2000" dirty="0" smtClean="0">
              <a:solidFill>
                <a:srgbClr val="009900"/>
              </a:solidFill>
            </a:endParaRPr>
          </a:p>
          <a:p>
            <a:pPr marL="514350" indent="-514350">
              <a:buAutoNum type="arabicPeriod"/>
            </a:pPr>
            <a:endParaRPr lang="en-US" sz="800" dirty="0" smtClean="0"/>
          </a:p>
          <a:p>
            <a:pPr marL="514350" indent="-514350">
              <a:buFontTx/>
              <a:buAutoNum type="arabicPeriod"/>
            </a:pPr>
            <a:r>
              <a:rPr lang="en-US" sz="2000" dirty="0" smtClean="0"/>
              <a:t>Ensemble membership is increased from </a:t>
            </a:r>
            <a:r>
              <a:rPr lang="en-US" sz="2000" dirty="0"/>
              <a:t>21 to </a:t>
            </a:r>
            <a:r>
              <a:rPr lang="en-US" sz="2000" dirty="0" smtClean="0"/>
              <a:t>26 members</a:t>
            </a:r>
            <a:endParaRPr lang="en-US" sz="2000" dirty="0">
              <a:solidFill>
                <a:srgbClr val="009900"/>
              </a:solidFill>
            </a:endParaRPr>
          </a:p>
          <a:p>
            <a:pPr marL="514350" indent="-514350">
              <a:buFontTx/>
              <a:buAutoNum type="arabicPeriod"/>
            </a:pPr>
            <a:endParaRPr lang="en-US" sz="800" dirty="0"/>
          </a:p>
          <a:p>
            <a:pPr marL="514350" indent="-514350">
              <a:buFontTx/>
              <a:buAutoNum type="arabicPeriod"/>
            </a:pPr>
            <a:r>
              <a:rPr lang="en-US" sz="2000" dirty="0" smtClean="0"/>
              <a:t>IC diversity is enhanced: (a) mix use of multi analyses (NDAS, GFS and RAP) for each model core, and (b) blending of GEFS and SREF IC perturbations for all members</a:t>
            </a:r>
            <a:endParaRPr lang="en-US" sz="2000" dirty="0">
              <a:solidFill>
                <a:srgbClr val="009900"/>
              </a:solidFill>
            </a:endParaRPr>
          </a:p>
          <a:p>
            <a:pPr marL="514350" indent="-514350">
              <a:buAutoNum type="arabicPeriod"/>
            </a:pPr>
            <a:endParaRPr lang="en-US" sz="800" dirty="0" smtClean="0"/>
          </a:p>
          <a:p>
            <a:pPr marL="514350" indent="-514350">
              <a:buFontTx/>
              <a:buAutoNum type="arabicPeriod"/>
            </a:pPr>
            <a:r>
              <a:rPr lang="en-US" sz="2000" dirty="0" smtClean="0"/>
              <a:t>Physics diversity is enhanced: (a) more variety of physics schemes, and (b) stochastic flavor in physics parameters (GWD and soil moisture) </a:t>
            </a:r>
            <a:endParaRPr lang="en-US" sz="2000" dirty="0" smtClean="0">
              <a:solidFill>
                <a:srgbClr val="FF0000"/>
              </a:solidFill>
            </a:endParaRPr>
          </a:p>
          <a:p>
            <a:pPr marL="514350" indent="-514350">
              <a:buFontTx/>
              <a:buAutoNum type="arabicPeriod"/>
            </a:pPr>
            <a:endParaRPr lang="en-US" sz="800" dirty="0"/>
          </a:p>
          <a:p>
            <a:pPr marL="514350" indent="-514350">
              <a:buFontTx/>
              <a:buAutoNum type="arabicPeriod"/>
            </a:pPr>
            <a:r>
              <a:rPr lang="en-US" sz="2000" dirty="0" smtClean="0"/>
              <a:t>New variables and products are added</a:t>
            </a:r>
            <a:endParaRPr lang="en-US" sz="2000" dirty="0" smtClean="0">
              <a:solidFill>
                <a:srgbClr val="FF0000"/>
              </a:solidFill>
            </a:endParaRPr>
          </a:p>
        </p:txBody>
      </p:sp>
    </p:spTree>
    <p:extLst>
      <p:ext uri="{BB962C8B-B14F-4D97-AF65-F5344CB8AC3E}">
        <p14:creationId xmlns:p14="http://schemas.microsoft.com/office/powerpoint/2010/main" val="27045707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612" y="1"/>
            <a:ext cx="8229600" cy="1140030"/>
          </a:xfrm>
        </p:spPr>
        <p:txBody>
          <a:bodyPr>
            <a:noAutofit/>
          </a:bodyPr>
          <a:lstStyle/>
          <a:p>
            <a:r>
              <a:rPr lang="en-US" sz="1800" b="1" dirty="0"/>
              <a:t>P</a:t>
            </a:r>
            <a:r>
              <a:rPr lang="en-US" sz="1800" b="1" dirty="0" smtClean="0"/>
              <a:t>hysics schemes in 13 NMMB members </a:t>
            </a:r>
            <a:r>
              <a:rPr lang="en-US" sz="1800" dirty="0"/>
              <a:t> </a:t>
            </a:r>
            <a:r>
              <a:rPr lang="en-US" sz="1800" dirty="0" smtClean="0"/>
              <a:t>with three flavors:</a:t>
            </a:r>
            <a:br>
              <a:rPr lang="en-US" sz="1800" dirty="0" smtClean="0"/>
            </a:br>
            <a:r>
              <a:rPr lang="en-US" sz="1800" dirty="0" smtClean="0">
                <a:solidFill>
                  <a:srgbClr val="00B050"/>
                </a:solidFill>
              </a:rPr>
              <a:t>NAM1</a:t>
            </a:r>
            <a:r>
              <a:rPr lang="en-US" sz="1800" dirty="0" smtClean="0"/>
              <a:t>, </a:t>
            </a:r>
            <a:r>
              <a:rPr lang="en-US" sz="1800" dirty="0" smtClean="0">
                <a:solidFill>
                  <a:srgbClr val="0000FF"/>
                </a:solidFill>
              </a:rPr>
              <a:t>NAM2</a:t>
            </a:r>
            <a:r>
              <a:rPr lang="en-US" sz="1800" dirty="0" smtClean="0"/>
              <a:t>, </a:t>
            </a:r>
            <a:r>
              <a:rPr lang="en-US" sz="1800" dirty="0" smtClean="0">
                <a:solidFill>
                  <a:srgbClr val="FF0000"/>
                </a:solidFill>
              </a:rPr>
              <a:t>GFS</a:t>
            </a:r>
            <a:br>
              <a:rPr lang="en-US" sz="1800" dirty="0" smtClean="0">
                <a:solidFill>
                  <a:srgbClr val="FF0000"/>
                </a:solidFill>
              </a:rPr>
            </a:br>
            <a:r>
              <a:rPr lang="en-US" sz="1800" dirty="0" smtClean="0">
                <a:solidFill>
                  <a:schemeClr val="tx1"/>
                </a:solidFill>
              </a:rPr>
              <a:t>(Suggested by Brad Ferrier)</a:t>
            </a:r>
            <a:endParaRPr lang="en-US" sz="1800" dirty="0">
              <a:solidFill>
                <a:srgbClr val="FF0000"/>
              </a:solidFill>
            </a:endParaRPr>
          </a:p>
        </p:txBody>
      </p:sp>
      <p:graphicFrame>
        <p:nvGraphicFramePr>
          <p:cNvPr id="5" name="Content Placeholder 4"/>
          <p:cNvGraphicFramePr>
            <a:graphicFrameLocks noGrp="1"/>
          </p:cNvGraphicFramePr>
          <p:nvPr>
            <p:ph idx="1"/>
            <p:extLst/>
          </p:nvPr>
        </p:nvGraphicFramePr>
        <p:xfrm>
          <a:off x="166253" y="1199405"/>
          <a:ext cx="8847118" cy="5545773"/>
        </p:xfrm>
        <a:graphic>
          <a:graphicData uri="http://schemas.openxmlformats.org/drawingml/2006/table">
            <a:tbl>
              <a:tblPr firstRow="1" firstCol="1" bandRow="1">
                <a:tableStyleId>{5C22544A-7EE6-4342-B048-85BDC9FD1C3A}</a:tableStyleId>
              </a:tblPr>
              <a:tblGrid>
                <a:gridCol w="786002"/>
                <a:gridCol w="523739"/>
                <a:gridCol w="936704"/>
                <a:gridCol w="620526"/>
                <a:gridCol w="644293"/>
                <a:gridCol w="494901"/>
                <a:gridCol w="618966"/>
                <a:gridCol w="814100"/>
                <a:gridCol w="775700"/>
                <a:gridCol w="877395"/>
                <a:gridCol w="496421"/>
                <a:gridCol w="577234"/>
                <a:gridCol w="681137"/>
              </a:tblGrid>
              <a:tr h="295545">
                <a:tc rowSpan="2">
                  <a:txBody>
                    <a:bodyPr/>
                    <a:lstStyle/>
                    <a:p>
                      <a:pPr marL="0" marR="0">
                        <a:lnSpc>
                          <a:spcPct val="115000"/>
                        </a:lnSpc>
                        <a:spcBef>
                          <a:spcPts val="0"/>
                        </a:spcBef>
                        <a:spcAft>
                          <a:spcPts val="0"/>
                        </a:spcAft>
                      </a:pPr>
                      <a:r>
                        <a:rPr lang="en-US" sz="800" dirty="0">
                          <a:solidFill>
                            <a:schemeClr val="tx1"/>
                          </a:solidFill>
                          <a:effectLst/>
                          <a:latin typeface="+mn-lt"/>
                        </a:rPr>
                        <a:t> </a:t>
                      </a:r>
                    </a:p>
                    <a:p>
                      <a:pPr marL="0" marR="0">
                        <a:lnSpc>
                          <a:spcPct val="115000"/>
                        </a:lnSpc>
                        <a:spcBef>
                          <a:spcPts val="0"/>
                        </a:spcBef>
                        <a:spcAft>
                          <a:spcPts val="0"/>
                        </a:spcAft>
                      </a:pPr>
                      <a:r>
                        <a:rPr lang="en-US" sz="800" dirty="0" smtClean="0">
                          <a:solidFill>
                            <a:schemeClr val="tx1"/>
                          </a:solidFill>
                          <a:effectLst/>
                          <a:latin typeface="+mn-lt"/>
                        </a:rPr>
                        <a:t>Mod-</a:t>
                      </a:r>
                      <a:r>
                        <a:rPr lang="en-US" sz="800" dirty="0" err="1" smtClean="0">
                          <a:solidFill>
                            <a:schemeClr val="tx1"/>
                          </a:solidFill>
                          <a:effectLst/>
                          <a:latin typeface="+mn-lt"/>
                        </a:rPr>
                        <a:t>Mem</a:t>
                      </a:r>
                      <a:endParaRPr lang="en-US" sz="800" dirty="0">
                        <a:solidFill>
                          <a:schemeClr val="tx1"/>
                        </a:solidFill>
                        <a:effectLst/>
                        <a:latin typeface="+mn-lt"/>
                        <a:ea typeface="Times New Roman"/>
                        <a:cs typeface="Times New Roman"/>
                      </a:endParaRPr>
                    </a:p>
                  </a:txBody>
                  <a:tcPr marL="49195" marR="49195" marT="0" marB="0"/>
                </a:tc>
                <a:tc rowSpan="2">
                  <a:txBody>
                    <a:bodyPr/>
                    <a:lstStyle/>
                    <a:p>
                      <a:pPr marL="0" marR="0">
                        <a:lnSpc>
                          <a:spcPct val="115000"/>
                        </a:lnSpc>
                        <a:spcBef>
                          <a:spcPts val="0"/>
                        </a:spcBef>
                        <a:spcAft>
                          <a:spcPts val="0"/>
                        </a:spcAft>
                      </a:pPr>
                      <a:r>
                        <a:rPr lang="en-US" sz="800" dirty="0">
                          <a:solidFill>
                            <a:schemeClr val="tx1"/>
                          </a:solidFill>
                          <a:effectLst/>
                          <a:latin typeface="+mn-lt"/>
                        </a:rPr>
                        <a:t> </a:t>
                      </a:r>
                    </a:p>
                    <a:p>
                      <a:pPr marL="0" marR="0">
                        <a:lnSpc>
                          <a:spcPct val="115000"/>
                        </a:lnSpc>
                        <a:spcBef>
                          <a:spcPts val="0"/>
                        </a:spcBef>
                        <a:spcAft>
                          <a:spcPts val="0"/>
                        </a:spcAft>
                      </a:pPr>
                      <a:r>
                        <a:rPr lang="en-US" sz="800" dirty="0">
                          <a:solidFill>
                            <a:schemeClr val="tx1"/>
                          </a:solidFill>
                          <a:effectLst/>
                          <a:latin typeface="+mn-lt"/>
                        </a:rPr>
                        <a:t>IC</a:t>
                      </a:r>
                      <a:endParaRPr lang="en-US" sz="800" dirty="0">
                        <a:solidFill>
                          <a:schemeClr val="tx1"/>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rowSpan="2">
                  <a:txBody>
                    <a:bodyPr/>
                    <a:lstStyle/>
                    <a:p>
                      <a:pPr marL="0" marR="0">
                        <a:lnSpc>
                          <a:spcPct val="115000"/>
                        </a:lnSpc>
                        <a:spcBef>
                          <a:spcPts val="0"/>
                        </a:spcBef>
                        <a:spcAft>
                          <a:spcPts val="0"/>
                        </a:spcAft>
                      </a:pPr>
                      <a:r>
                        <a:rPr lang="en-US" sz="800" dirty="0">
                          <a:solidFill>
                            <a:schemeClr val="tx1"/>
                          </a:solidFill>
                          <a:effectLst/>
                          <a:latin typeface="+mn-lt"/>
                        </a:rPr>
                        <a:t>     </a:t>
                      </a:r>
                    </a:p>
                    <a:p>
                      <a:pPr marL="0" marR="0">
                        <a:lnSpc>
                          <a:spcPct val="115000"/>
                        </a:lnSpc>
                        <a:spcBef>
                          <a:spcPts val="0"/>
                        </a:spcBef>
                        <a:spcAft>
                          <a:spcPts val="0"/>
                        </a:spcAft>
                      </a:pPr>
                      <a:r>
                        <a:rPr lang="en-US" sz="800" dirty="0">
                          <a:solidFill>
                            <a:schemeClr val="tx1"/>
                          </a:solidFill>
                          <a:effectLst/>
                          <a:latin typeface="+mn-lt"/>
                        </a:rPr>
                        <a:t> IC </a:t>
                      </a:r>
                      <a:r>
                        <a:rPr lang="en-US" sz="800" dirty="0" smtClean="0">
                          <a:solidFill>
                            <a:schemeClr val="tx1"/>
                          </a:solidFill>
                          <a:effectLst/>
                          <a:latin typeface="+mn-lt"/>
                        </a:rPr>
                        <a:t>pert</a:t>
                      </a:r>
                      <a:endParaRPr lang="en-US" sz="800" dirty="0">
                        <a:solidFill>
                          <a:schemeClr val="tx1"/>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rowSpan="2">
                  <a:txBody>
                    <a:bodyPr/>
                    <a:lstStyle/>
                    <a:p>
                      <a:pPr marL="0" marR="0">
                        <a:lnSpc>
                          <a:spcPct val="115000"/>
                        </a:lnSpc>
                        <a:spcBef>
                          <a:spcPts val="0"/>
                        </a:spcBef>
                        <a:spcAft>
                          <a:spcPts val="0"/>
                        </a:spcAft>
                      </a:pPr>
                      <a:endParaRPr lang="en-US" sz="800" dirty="0" smtClean="0">
                        <a:solidFill>
                          <a:schemeClr val="tx1"/>
                        </a:solidFill>
                        <a:effectLst/>
                        <a:latin typeface="+mn-lt"/>
                        <a:ea typeface="Times New Roman"/>
                        <a:cs typeface="Times New Roman"/>
                      </a:endParaRPr>
                    </a:p>
                    <a:p>
                      <a:pPr marL="0" marR="0">
                        <a:lnSpc>
                          <a:spcPct val="115000"/>
                        </a:lnSpc>
                        <a:spcBef>
                          <a:spcPts val="0"/>
                        </a:spcBef>
                        <a:spcAft>
                          <a:spcPts val="0"/>
                        </a:spcAft>
                      </a:pPr>
                      <a:r>
                        <a:rPr lang="en-US" sz="800" dirty="0" smtClean="0">
                          <a:solidFill>
                            <a:schemeClr val="tx1"/>
                          </a:solidFill>
                          <a:effectLst/>
                          <a:latin typeface="+mn-lt"/>
                          <a:ea typeface="Times New Roman"/>
                          <a:cs typeface="Times New Roman"/>
                        </a:rPr>
                        <a:t>LBCs</a:t>
                      </a:r>
                      <a:endParaRPr lang="en-US" sz="800" dirty="0">
                        <a:solidFill>
                          <a:schemeClr val="tx1"/>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gridSpan="3">
                  <a:txBody>
                    <a:bodyPr/>
                    <a:lstStyle/>
                    <a:p>
                      <a:pPr marL="0" marR="0" algn="ctr">
                        <a:lnSpc>
                          <a:spcPct val="115000"/>
                        </a:lnSpc>
                        <a:spcBef>
                          <a:spcPts val="0"/>
                        </a:spcBef>
                        <a:spcAft>
                          <a:spcPts val="0"/>
                        </a:spcAft>
                        <a:tabLst>
                          <a:tab pos="1771650" algn="l"/>
                          <a:tab pos="3314700" algn="l"/>
                        </a:tabLst>
                      </a:pPr>
                      <a:r>
                        <a:rPr lang="en-US" sz="800" dirty="0" smtClean="0">
                          <a:solidFill>
                            <a:schemeClr val="tx1"/>
                          </a:solidFill>
                          <a:effectLst/>
                          <a:latin typeface="+mj-lt"/>
                          <a:ea typeface="Times New Roman"/>
                          <a:cs typeface="Times New Roman"/>
                        </a:rPr>
                        <a:t>Physics 1</a:t>
                      </a:r>
                      <a:endParaRPr lang="en-US" sz="800" dirty="0">
                        <a:solidFill>
                          <a:schemeClr val="tx1"/>
                        </a:solidFill>
                        <a:effectLst/>
                        <a:latin typeface="+mj-lt"/>
                        <a:ea typeface="Times New Roman"/>
                        <a:cs typeface="Times New Roman"/>
                      </a:endParaRPr>
                    </a:p>
                  </a:txBody>
                  <a:tcPr marL="49195" marR="49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gridSpan="2">
                  <a:txBody>
                    <a:bodyPr/>
                    <a:lstStyle/>
                    <a:p>
                      <a:pPr algn="ctr"/>
                      <a:r>
                        <a:rPr lang="en-US" sz="800" dirty="0" smtClean="0">
                          <a:solidFill>
                            <a:schemeClr val="tx1"/>
                          </a:solidFill>
                          <a:latin typeface="+mj-lt"/>
                        </a:rPr>
                        <a:t>Physics 2</a:t>
                      </a:r>
                      <a:endParaRPr lang="en-US" sz="800" dirty="0">
                        <a:solidFill>
                          <a:schemeClr val="tx1"/>
                        </a:solidFill>
                        <a:latin typeface="+mj-lt"/>
                      </a:endParaRPr>
                    </a:p>
                  </a:txBody>
                  <a:tcPr marL="49195" marR="49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a:txBody>
                    <a:bodyPr/>
                    <a:lstStyle/>
                    <a:p>
                      <a:pPr algn="ctr"/>
                      <a:r>
                        <a:rPr lang="en-US" sz="800" dirty="0" smtClean="0">
                          <a:solidFill>
                            <a:schemeClr val="tx1"/>
                          </a:solidFill>
                          <a:latin typeface="+mj-lt"/>
                        </a:rPr>
                        <a:t>GWD</a:t>
                      </a:r>
                      <a:endParaRPr lang="en-US" sz="800" dirty="0">
                        <a:solidFill>
                          <a:schemeClr val="tx1"/>
                        </a:solidFill>
                        <a:latin typeface="+mj-lt"/>
                      </a:endParaRPr>
                    </a:p>
                  </a:txBody>
                  <a:tcPr marL="49195" marR="49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3">
                  <a:txBody>
                    <a:bodyPr/>
                    <a:lstStyle/>
                    <a:p>
                      <a:pPr marL="0" marR="0" algn="ctr">
                        <a:lnSpc>
                          <a:spcPct val="115000"/>
                        </a:lnSpc>
                        <a:spcBef>
                          <a:spcPts val="0"/>
                        </a:spcBef>
                        <a:spcAft>
                          <a:spcPts val="0"/>
                        </a:spcAft>
                      </a:pPr>
                      <a:r>
                        <a:rPr lang="en-US" sz="800" dirty="0" smtClean="0">
                          <a:solidFill>
                            <a:schemeClr val="tx1"/>
                          </a:solidFill>
                          <a:effectLst/>
                          <a:latin typeface="+mj-lt"/>
                          <a:ea typeface="Times New Roman"/>
                          <a:cs typeface="Times New Roman"/>
                        </a:rPr>
                        <a:t>Land Surface</a:t>
                      </a:r>
                      <a:endParaRPr lang="en-US" sz="800" dirty="0">
                        <a:solidFill>
                          <a:schemeClr val="tx1"/>
                        </a:solidFill>
                        <a:effectLst/>
                        <a:latin typeface="+mj-lt"/>
                        <a:ea typeface="Times New Roman"/>
                        <a:cs typeface="Times New Roman"/>
                      </a:endParaRPr>
                    </a:p>
                  </a:txBody>
                  <a:tcPr marL="49195" marR="49195" marT="0" marB="0" anchor="ct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r>
              <a:tr h="22783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800" b="1" dirty="0">
                          <a:solidFill>
                            <a:schemeClr val="tx1"/>
                          </a:solidFill>
                          <a:effectLst/>
                          <a:latin typeface="+mn-lt"/>
                        </a:rPr>
                        <a:t> </a:t>
                      </a:r>
                      <a:r>
                        <a:rPr lang="en-US" sz="800" b="1" dirty="0" err="1" smtClean="0">
                          <a:solidFill>
                            <a:schemeClr val="tx1"/>
                          </a:solidFill>
                          <a:effectLst/>
                          <a:latin typeface="+mn-lt"/>
                        </a:rPr>
                        <a:t>Conv</a:t>
                      </a:r>
                      <a:endParaRPr lang="en-US" sz="800" b="1" dirty="0">
                        <a:solidFill>
                          <a:schemeClr val="tx1"/>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b="1" dirty="0" smtClean="0">
                          <a:solidFill>
                            <a:schemeClr val="tx1"/>
                          </a:solidFill>
                          <a:effectLst/>
                          <a:latin typeface="+mn-lt"/>
                        </a:rPr>
                        <a:t>PBL</a:t>
                      </a:r>
                      <a:endParaRPr lang="en-US" sz="800" b="1" dirty="0">
                        <a:solidFill>
                          <a:schemeClr val="tx1"/>
                        </a:solidFill>
                        <a:effectLst/>
                        <a:latin typeface="+mn-lt"/>
                        <a:ea typeface="Times New Roman"/>
                        <a:cs typeface="Times New Roman"/>
                      </a:endParaRPr>
                    </a:p>
                  </a:txBody>
                  <a:tcPr marL="49195" marR="49195" marT="0" marB="0"/>
                </a:tc>
                <a:tc>
                  <a:txBody>
                    <a:bodyPr/>
                    <a:lstStyle/>
                    <a:p>
                      <a:pPr marL="0" marR="0">
                        <a:lnSpc>
                          <a:spcPct val="115000"/>
                        </a:lnSpc>
                        <a:spcBef>
                          <a:spcPts val="0"/>
                        </a:spcBef>
                        <a:spcAft>
                          <a:spcPts val="0"/>
                        </a:spcAft>
                      </a:pPr>
                      <a:r>
                        <a:rPr lang="en-US" sz="800" b="1" dirty="0">
                          <a:solidFill>
                            <a:schemeClr val="tx1"/>
                          </a:solidFill>
                          <a:effectLst/>
                          <a:latin typeface="+mn-lt"/>
                        </a:rPr>
                        <a:t> </a:t>
                      </a:r>
                      <a:r>
                        <a:rPr lang="en-US" sz="800" b="1" dirty="0" err="1" smtClean="0">
                          <a:solidFill>
                            <a:schemeClr val="tx1"/>
                          </a:solidFill>
                          <a:effectLst/>
                          <a:latin typeface="+mn-lt"/>
                        </a:rPr>
                        <a:t>Sfc</a:t>
                      </a:r>
                      <a:r>
                        <a:rPr lang="en-US" sz="800" b="1" dirty="0" smtClean="0">
                          <a:solidFill>
                            <a:schemeClr val="tx1"/>
                          </a:solidFill>
                          <a:effectLst/>
                          <a:latin typeface="+mn-lt"/>
                        </a:rPr>
                        <a:t> </a:t>
                      </a:r>
                      <a:r>
                        <a:rPr lang="en-US" sz="800" b="1" dirty="0">
                          <a:solidFill>
                            <a:schemeClr val="tx1"/>
                          </a:solidFill>
                          <a:effectLst/>
                          <a:latin typeface="+mn-lt"/>
                        </a:rPr>
                        <a:t>layer</a:t>
                      </a:r>
                      <a:endParaRPr lang="en-US" sz="800" b="1" dirty="0">
                        <a:solidFill>
                          <a:schemeClr val="tx1"/>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b="1" dirty="0">
                          <a:solidFill>
                            <a:schemeClr val="tx1"/>
                          </a:solidFill>
                          <a:effectLst/>
                          <a:latin typeface="+mn-lt"/>
                        </a:rPr>
                        <a:t> </a:t>
                      </a:r>
                      <a:r>
                        <a:rPr lang="en-US" sz="800" b="1" dirty="0" err="1" smtClean="0">
                          <a:solidFill>
                            <a:schemeClr val="tx1"/>
                          </a:solidFill>
                          <a:effectLst/>
                          <a:latin typeface="+mn-lt"/>
                        </a:rPr>
                        <a:t>Microphys</a:t>
                      </a:r>
                      <a:endParaRPr lang="en-US" sz="800" b="1" dirty="0">
                        <a:solidFill>
                          <a:schemeClr val="tx1"/>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b="1" dirty="0" smtClean="0">
                          <a:solidFill>
                            <a:schemeClr val="tx1"/>
                          </a:solidFill>
                          <a:effectLst/>
                          <a:latin typeface="+mn-lt"/>
                        </a:rPr>
                        <a:t>LW, SW Rad</a:t>
                      </a:r>
                      <a:endParaRPr lang="en-US" sz="800" b="1" dirty="0">
                        <a:solidFill>
                          <a:schemeClr val="tx1"/>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b="1" dirty="0" err="1" smtClean="0">
                          <a:solidFill>
                            <a:schemeClr val="tx1"/>
                          </a:solidFill>
                          <a:effectLst/>
                          <a:latin typeface="+mn-lt"/>
                        </a:rPr>
                        <a:t>cleffamp</a:t>
                      </a:r>
                      <a:endParaRPr lang="en-US" sz="800" b="1" dirty="0">
                        <a:solidFill>
                          <a:schemeClr val="tx1"/>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b="1" dirty="0" smtClean="0">
                          <a:solidFill>
                            <a:schemeClr val="tx1"/>
                          </a:solidFill>
                          <a:effectLst/>
                          <a:latin typeface="+mn-lt"/>
                          <a:ea typeface="+mn-ea"/>
                          <a:cs typeface="+mn-cs"/>
                        </a:rPr>
                        <a:t>LSM</a:t>
                      </a:r>
                      <a:endParaRPr lang="en-US" sz="800" b="1" dirty="0">
                        <a:solidFill>
                          <a:schemeClr val="tx1"/>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b="1" dirty="0" smtClean="0">
                          <a:solidFill>
                            <a:schemeClr val="tx1"/>
                          </a:solidFill>
                          <a:effectLst/>
                          <a:latin typeface="+mn-lt"/>
                        </a:rPr>
                        <a:t>Initial</a:t>
                      </a:r>
                      <a:endParaRPr lang="en-US" sz="800" b="1" dirty="0">
                        <a:solidFill>
                          <a:schemeClr val="tx1"/>
                        </a:solidFill>
                        <a:effectLst/>
                        <a:latin typeface="+mn-lt"/>
                        <a:ea typeface="Times New Roman"/>
                        <a:cs typeface="Times New Roman"/>
                      </a:endParaRPr>
                    </a:p>
                  </a:txBody>
                  <a:tcPr marL="49195" marR="49195" marT="0" marB="0"/>
                </a:tc>
                <a:tc>
                  <a:txBody>
                    <a:bodyPr/>
                    <a:lstStyle/>
                    <a:p>
                      <a:pPr marL="0" marR="0">
                        <a:lnSpc>
                          <a:spcPct val="115000"/>
                        </a:lnSpc>
                        <a:spcBef>
                          <a:spcPts val="0"/>
                        </a:spcBef>
                        <a:spcAft>
                          <a:spcPts val="0"/>
                        </a:spcAft>
                      </a:pPr>
                      <a:r>
                        <a:rPr lang="en-US" sz="800" b="1" dirty="0" smtClean="0">
                          <a:solidFill>
                            <a:schemeClr val="tx1"/>
                          </a:solidFill>
                          <a:effectLst/>
                          <a:latin typeface="+mn-lt"/>
                        </a:rPr>
                        <a:t>Soil pert.</a:t>
                      </a:r>
                      <a:endParaRPr lang="en-US" sz="800" b="1" dirty="0">
                        <a:solidFill>
                          <a:schemeClr val="tx1"/>
                        </a:solidFill>
                        <a:effectLst/>
                        <a:latin typeface="+mn-lt"/>
                        <a:ea typeface="Times New Roman"/>
                        <a:cs typeface="Times New Roman"/>
                      </a:endParaRPr>
                    </a:p>
                  </a:txBody>
                  <a:tcPr marL="49195" marR="49195" marT="0" marB="0"/>
                </a:tc>
              </a:tr>
              <a:tr h="386338">
                <a:tc>
                  <a:txBody>
                    <a:bodyPr/>
                    <a:lstStyle/>
                    <a:p>
                      <a:pPr marL="0" marR="0">
                        <a:lnSpc>
                          <a:spcPct val="115000"/>
                        </a:lnSpc>
                        <a:spcBef>
                          <a:spcPts val="0"/>
                        </a:spcBef>
                        <a:spcAft>
                          <a:spcPts val="0"/>
                        </a:spcAft>
                      </a:pPr>
                      <a:r>
                        <a:rPr lang="en-US" sz="800" b="1" dirty="0" err="1">
                          <a:solidFill>
                            <a:srgbClr val="009900"/>
                          </a:solidFill>
                          <a:effectLst/>
                          <a:latin typeface="+mn-lt"/>
                        </a:rPr>
                        <a:t>nmmb_ctl</a:t>
                      </a:r>
                      <a:endParaRPr lang="en-US" sz="800" b="1" dirty="0">
                        <a:solidFill>
                          <a:srgbClr val="009900"/>
                        </a:solidFill>
                        <a:effectLst/>
                        <a:latin typeface="+mn-lt"/>
                        <a:ea typeface="Times New Roman"/>
                        <a:cs typeface="Times New Roman"/>
                      </a:endParaRPr>
                    </a:p>
                  </a:txBody>
                  <a:tcPr marL="49195" marR="49195" marT="0" marB="0"/>
                </a:tc>
                <a:tc>
                  <a:txBody>
                    <a:bodyPr/>
                    <a:lstStyle/>
                    <a:p>
                      <a:pPr marL="0" marR="0">
                        <a:lnSpc>
                          <a:spcPct val="115000"/>
                        </a:lnSpc>
                        <a:spcBef>
                          <a:spcPts val="0"/>
                        </a:spcBef>
                        <a:spcAft>
                          <a:spcPts val="0"/>
                        </a:spcAft>
                      </a:pPr>
                      <a:r>
                        <a:rPr lang="en-US" sz="800" b="1" dirty="0">
                          <a:solidFill>
                            <a:srgbClr val="009900"/>
                          </a:solidFill>
                          <a:effectLst/>
                          <a:latin typeface="+mn-lt"/>
                        </a:rPr>
                        <a:t>NDAS</a:t>
                      </a:r>
                      <a:endParaRPr lang="en-US" sz="800" b="1" dirty="0">
                        <a:solidFill>
                          <a:srgbClr val="009900"/>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dirty="0" smtClean="0">
                          <a:solidFill>
                            <a:schemeClr val="tx1"/>
                          </a:solidFill>
                          <a:effectLst/>
                          <a:latin typeface="+mn-lt"/>
                          <a:ea typeface="+mn-ea"/>
                          <a:cs typeface="+mn-cs"/>
                        </a:rPr>
                        <a:t>Blending</a:t>
                      </a:r>
                      <a:r>
                        <a:rPr lang="en-US" sz="800" baseline="0" dirty="0" smtClean="0">
                          <a:solidFill>
                            <a:schemeClr val="tx1"/>
                          </a:solidFill>
                          <a:effectLst/>
                          <a:latin typeface="+mn-lt"/>
                          <a:ea typeface="+mn-ea"/>
                          <a:cs typeface="+mn-cs"/>
                        </a:rPr>
                        <a:t>  (GEFS + SREF)</a:t>
                      </a:r>
                      <a:endParaRPr lang="en-US" sz="800" dirty="0">
                        <a:solidFill>
                          <a:schemeClr val="tx1"/>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dirty="0" smtClean="0">
                          <a:solidFill>
                            <a:schemeClr val="tx1"/>
                          </a:solidFill>
                          <a:effectLst/>
                          <a:latin typeface="+mn-lt"/>
                          <a:ea typeface="Times New Roman"/>
                          <a:cs typeface="Times New Roman"/>
                        </a:rPr>
                        <a:t>GFS</a:t>
                      </a:r>
                      <a:endParaRPr lang="en-US" sz="800" dirty="0">
                        <a:solidFill>
                          <a:schemeClr val="tx1"/>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b="0" dirty="0" smtClean="0">
                          <a:solidFill>
                            <a:srgbClr val="00B050"/>
                          </a:solidFill>
                          <a:effectLst/>
                          <a:latin typeface="+mn-lt"/>
                        </a:rPr>
                        <a:t>BMJ</a:t>
                      </a:r>
                      <a:r>
                        <a:rPr lang="en-US" sz="800" b="0" baseline="0" dirty="0" smtClean="0">
                          <a:solidFill>
                            <a:srgbClr val="00B050"/>
                          </a:solidFill>
                          <a:effectLst/>
                          <a:latin typeface="+mn-lt"/>
                          <a:cs typeface="Times New Roman"/>
                        </a:rPr>
                        <a:t/>
                      </a:r>
                      <a:br>
                        <a:rPr lang="en-US" sz="800" b="0" baseline="0" dirty="0" smtClean="0">
                          <a:solidFill>
                            <a:srgbClr val="00B050"/>
                          </a:solidFill>
                          <a:effectLst/>
                          <a:latin typeface="+mn-lt"/>
                          <a:cs typeface="Times New Roman"/>
                        </a:rPr>
                      </a:br>
                      <a:r>
                        <a:rPr lang="en-US" sz="800" b="0" dirty="0" smtClean="0">
                          <a:solidFill>
                            <a:srgbClr val="00B050"/>
                          </a:solidFill>
                          <a:effectLst/>
                          <a:latin typeface="+mn-lt"/>
                          <a:cs typeface="Times New Roman"/>
                        </a:rPr>
                        <a:t>old</a:t>
                      </a:r>
                      <a:r>
                        <a:rPr lang="en-US" sz="800" b="0" baseline="0" dirty="0" smtClean="0">
                          <a:solidFill>
                            <a:srgbClr val="00B050"/>
                          </a:solidFill>
                          <a:effectLst/>
                          <a:latin typeface="+mn-lt"/>
                          <a:cs typeface="Times New Roman"/>
                        </a:rPr>
                        <a:t> </a:t>
                      </a:r>
                      <a:r>
                        <a:rPr lang="en-US" sz="800" b="0" baseline="0" dirty="0" err="1" smtClean="0">
                          <a:solidFill>
                            <a:srgbClr val="00B050"/>
                          </a:solidFill>
                          <a:effectLst/>
                          <a:latin typeface="+mn-lt"/>
                          <a:cs typeface="Times New Roman"/>
                        </a:rPr>
                        <a:t>shal</a:t>
                      </a:r>
                      <a:endParaRPr lang="en-US" sz="800" b="0" dirty="0" smtClean="0">
                        <a:solidFill>
                          <a:srgbClr val="00B050"/>
                        </a:solidFill>
                        <a:effectLst/>
                        <a:latin typeface="+mn-lt"/>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b="0" dirty="0">
                          <a:solidFill>
                            <a:srgbClr val="00B050"/>
                          </a:solidFill>
                          <a:effectLst/>
                          <a:latin typeface="+mn-lt"/>
                        </a:rPr>
                        <a:t>MYJ</a:t>
                      </a:r>
                      <a:endParaRPr lang="en-US" sz="800" b="0" dirty="0">
                        <a:solidFill>
                          <a:srgbClr val="00B050"/>
                        </a:solidFill>
                        <a:effectLst/>
                        <a:latin typeface="+mn-lt"/>
                        <a:ea typeface="Times New Roman"/>
                        <a:cs typeface="Times New Roman"/>
                      </a:endParaRPr>
                    </a:p>
                  </a:txBody>
                  <a:tcPr marL="49195" marR="49195" marT="0" marB="0"/>
                </a:tc>
                <a:tc>
                  <a:txBody>
                    <a:bodyPr/>
                    <a:lstStyle/>
                    <a:p>
                      <a:pPr marL="0" marR="0">
                        <a:lnSpc>
                          <a:spcPct val="115000"/>
                        </a:lnSpc>
                        <a:spcBef>
                          <a:spcPts val="0"/>
                        </a:spcBef>
                        <a:spcAft>
                          <a:spcPts val="0"/>
                        </a:spcAft>
                      </a:pPr>
                      <a:r>
                        <a:rPr lang="en-US" sz="800" b="0" dirty="0">
                          <a:solidFill>
                            <a:schemeClr val="tx1"/>
                          </a:solidFill>
                          <a:effectLst/>
                          <a:latin typeface="+mn-lt"/>
                        </a:rPr>
                        <a:t>MYJ</a:t>
                      </a:r>
                      <a:endParaRPr lang="en-US" sz="800" b="0" dirty="0">
                        <a:solidFill>
                          <a:schemeClr val="tx1"/>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b="0" dirty="0" err="1" smtClean="0">
                          <a:solidFill>
                            <a:srgbClr val="00B050"/>
                          </a:solidFill>
                          <a:effectLst/>
                          <a:latin typeface="+mn-lt"/>
                        </a:rPr>
                        <a:t>Fer_hires</a:t>
                      </a:r>
                      <a:endParaRPr lang="en-US" sz="800" b="0" dirty="0">
                        <a:solidFill>
                          <a:srgbClr val="00B050"/>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dirty="0" smtClean="0">
                          <a:solidFill>
                            <a:schemeClr val="tx1"/>
                          </a:solidFill>
                          <a:effectLst/>
                          <a:latin typeface="+mn-lt"/>
                          <a:ea typeface="+mn-ea"/>
                          <a:cs typeface="+mn-cs"/>
                        </a:rPr>
                        <a:t>RRTM</a:t>
                      </a:r>
                      <a:endParaRPr lang="en-US" sz="800" dirty="0">
                        <a:solidFill>
                          <a:schemeClr val="tx1"/>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marL="0" marR="0">
                        <a:lnSpc>
                          <a:spcPct val="115000"/>
                        </a:lnSpc>
                        <a:spcBef>
                          <a:spcPts val="0"/>
                        </a:spcBef>
                        <a:spcAft>
                          <a:spcPts val="0"/>
                        </a:spcAft>
                      </a:pPr>
                      <a:r>
                        <a:rPr lang="en-US" sz="800" b="1" dirty="0" err="1" smtClean="0">
                          <a:solidFill>
                            <a:schemeClr val="tx1"/>
                          </a:solidFill>
                          <a:effectLst/>
                          <a:latin typeface="+mn-lt"/>
                          <a:ea typeface="+mn-ea"/>
                          <a:cs typeface="+mn-cs"/>
                        </a:rPr>
                        <a:t>cleffamp</a:t>
                      </a:r>
                      <a:r>
                        <a:rPr lang="en-US" sz="800" b="1" dirty="0" smtClean="0">
                          <a:solidFill>
                            <a:schemeClr val="tx1"/>
                          </a:solidFill>
                          <a:effectLst/>
                          <a:latin typeface="+mn-lt"/>
                          <a:ea typeface="+mn-ea"/>
                          <a:cs typeface="+mn-cs"/>
                        </a:rPr>
                        <a:t>=1</a:t>
                      </a:r>
                      <a:endParaRPr lang="en-US" sz="800" b="1" dirty="0">
                        <a:solidFill>
                          <a:schemeClr val="tx1"/>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dirty="0" smtClean="0">
                          <a:solidFill>
                            <a:schemeClr val="tx1"/>
                          </a:solidFill>
                          <a:effectLst/>
                          <a:latin typeface="+mn-lt"/>
                        </a:rPr>
                        <a:t>Noah</a:t>
                      </a:r>
                      <a:endParaRPr lang="en-US" sz="800" dirty="0">
                        <a:solidFill>
                          <a:schemeClr val="tx1"/>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dirty="0">
                          <a:solidFill>
                            <a:schemeClr val="tx1"/>
                          </a:solidFill>
                          <a:effectLst/>
                          <a:latin typeface="+mn-lt"/>
                        </a:rPr>
                        <a:t>NAM</a:t>
                      </a:r>
                      <a:endParaRPr lang="en-US" sz="800" dirty="0">
                        <a:solidFill>
                          <a:schemeClr val="tx1"/>
                        </a:solidFill>
                        <a:effectLst/>
                        <a:latin typeface="+mn-lt"/>
                        <a:ea typeface="Times New Roman"/>
                        <a:cs typeface="Times New Roman"/>
                      </a:endParaRPr>
                    </a:p>
                  </a:txBody>
                  <a:tcPr marL="49195" marR="49195" marT="0" marB="0"/>
                </a:tc>
                <a:tc>
                  <a:txBody>
                    <a:bodyPr/>
                    <a:lstStyle/>
                    <a:p>
                      <a:pPr marL="0" marR="0">
                        <a:lnSpc>
                          <a:spcPct val="115000"/>
                        </a:lnSpc>
                        <a:spcBef>
                          <a:spcPts val="0"/>
                        </a:spcBef>
                        <a:spcAft>
                          <a:spcPts val="0"/>
                        </a:spcAft>
                      </a:pPr>
                      <a:r>
                        <a:rPr lang="en-US" sz="800" b="0" dirty="0" smtClean="0">
                          <a:solidFill>
                            <a:schemeClr val="tx1"/>
                          </a:solidFill>
                          <a:effectLst/>
                          <a:latin typeface="+mn-lt"/>
                          <a:ea typeface="+mn-ea"/>
                          <a:cs typeface="+mn-cs"/>
                        </a:rPr>
                        <a:t>no</a:t>
                      </a:r>
                      <a:endParaRPr lang="en-US" sz="800" b="0" dirty="0">
                        <a:solidFill>
                          <a:schemeClr val="tx1"/>
                        </a:solidFill>
                        <a:effectLst/>
                        <a:latin typeface="+mn-lt"/>
                        <a:ea typeface="Times New Roman"/>
                        <a:cs typeface="Times New Roman"/>
                      </a:endParaRPr>
                    </a:p>
                  </a:txBody>
                  <a:tcPr marL="49195" marR="49195" marT="0" marB="0"/>
                </a:tc>
              </a:tr>
              <a:tr h="386338">
                <a:tc>
                  <a:txBody>
                    <a:bodyPr/>
                    <a:lstStyle/>
                    <a:p>
                      <a:pPr marL="0" marR="0">
                        <a:lnSpc>
                          <a:spcPct val="115000"/>
                        </a:lnSpc>
                        <a:spcBef>
                          <a:spcPts val="0"/>
                        </a:spcBef>
                        <a:spcAft>
                          <a:spcPts val="0"/>
                        </a:spcAft>
                      </a:pPr>
                      <a:r>
                        <a:rPr lang="en-US" sz="800" b="1" dirty="0">
                          <a:solidFill>
                            <a:srgbClr val="009900"/>
                          </a:solidFill>
                          <a:effectLst/>
                          <a:latin typeface="+mn-lt"/>
                        </a:rPr>
                        <a:t>nmmb_n1</a:t>
                      </a:r>
                      <a:endParaRPr lang="en-US" sz="800" b="1" dirty="0">
                        <a:solidFill>
                          <a:srgbClr val="009900"/>
                        </a:solidFill>
                        <a:effectLst/>
                        <a:latin typeface="+mn-lt"/>
                        <a:ea typeface="Times New Roman"/>
                        <a:cs typeface="Times New Roman"/>
                      </a:endParaRPr>
                    </a:p>
                  </a:txBody>
                  <a:tcPr marL="49195" marR="49195" marT="0" marB="0"/>
                </a:tc>
                <a:tc>
                  <a:txBody>
                    <a:bodyPr/>
                    <a:lstStyle/>
                    <a:p>
                      <a:pPr marL="0" marR="0">
                        <a:lnSpc>
                          <a:spcPct val="115000"/>
                        </a:lnSpc>
                        <a:spcBef>
                          <a:spcPts val="0"/>
                        </a:spcBef>
                        <a:spcAft>
                          <a:spcPts val="0"/>
                        </a:spcAft>
                      </a:pPr>
                      <a:r>
                        <a:rPr lang="en-US" sz="800" b="1" dirty="0">
                          <a:solidFill>
                            <a:srgbClr val="009900"/>
                          </a:solidFill>
                          <a:effectLst/>
                          <a:latin typeface="+mn-lt"/>
                        </a:rPr>
                        <a:t> </a:t>
                      </a:r>
                      <a:endParaRPr lang="en-US" sz="800" b="1" dirty="0">
                        <a:solidFill>
                          <a:srgbClr val="009900"/>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dirty="0">
                          <a:solidFill>
                            <a:schemeClr val="tx1"/>
                          </a:solidFill>
                          <a:effectLst/>
                          <a:latin typeface="+mn-lt"/>
                        </a:rPr>
                        <a:t> </a:t>
                      </a:r>
                      <a:r>
                        <a:rPr lang="en-US" sz="800" dirty="0" smtClean="0">
                          <a:solidFill>
                            <a:schemeClr val="tx1"/>
                          </a:solidFill>
                          <a:effectLst/>
                          <a:latin typeface="+mn-lt"/>
                        </a:rPr>
                        <a:t>same</a:t>
                      </a:r>
                      <a:endParaRPr lang="en-US" sz="800" dirty="0">
                        <a:solidFill>
                          <a:schemeClr val="tx1"/>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dirty="0" smtClean="0">
                          <a:solidFill>
                            <a:schemeClr val="tx1"/>
                          </a:solidFill>
                          <a:effectLst/>
                          <a:latin typeface="+mn-lt"/>
                          <a:ea typeface="Times New Roman"/>
                          <a:cs typeface="Times New Roman"/>
                        </a:rPr>
                        <a:t>GEFS 1</a:t>
                      </a:r>
                      <a:endParaRPr lang="en-US" sz="800" dirty="0">
                        <a:solidFill>
                          <a:schemeClr val="tx1"/>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b="0" dirty="0" smtClean="0">
                          <a:solidFill>
                            <a:srgbClr val="FF0000"/>
                          </a:solidFill>
                          <a:effectLst/>
                          <a:latin typeface="+mn-lt"/>
                        </a:rPr>
                        <a:t>SAS</a:t>
                      </a:r>
                      <a:endParaRPr lang="en-US" sz="800" b="0" dirty="0">
                        <a:solidFill>
                          <a:srgbClr val="FF0000"/>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b="0" dirty="0">
                          <a:solidFill>
                            <a:srgbClr val="FF0000"/>
                          </a:solidFill>
                          <a:effectLst/>
                          <a:latin typeface="+mn-lt"/>
                        </a:rPr>
                        <a:t>GFS</a:t>
                      </a:r>
                      <a:endParaRPr lang="en-US" sz="800" b="0" dirty="0">
                        <a:solidFill>
                          <a:srgbClr val="FF0000"/>
                        </a:solidFill>
                        <a:effectLst/>
                        <a:latin typeface="+mn-lt"/>
                        <a:ea typeface="Times New Roman"/>
                        <a:cs typeface="Times New Roman"/>
                      </a:endParaRPr>
                    </a:p>
                  </a:txBody>
                  <a:tcPr marL="49195" marR="49195" marT="0" marB="0"/>
                </a:tc>
                <a:tc>
                  <a:txBody>
                    <a:bodyPr/>
                    <a:lstStyle/>
                    <a:p>
                      <a:pPr marL="0" marR="0">
                        <a:lnSpc>
                          <a:spcPct val="115000"/>
                        </a:lnSpc>
                        <a:spcBef>
                          <a:spcPts val="0"/>
                        </a:spcBef>
                        <a:spcAft>
                          <a:spcPts val="0"/>
                        </a:spcAft>
                      </a:pPr>
                      <a:r>
                        <a:rPr lang="en-US" sz="800" b="0" dirty="0">
                          <a:solidFill>
                            <a:schemeClr val="tx1"/>
                          </a:solidFill>
                          <a:effectLst/>
                          <a:latin typeface="+mn-lt"/>
                        </a:rPr>
                        <a:t>MYJ</a:t>
                      </a:r>
                      <a:endParaRPr lang="en-US" sz="800" b="0" dirty="0">
                        <a:solidFill>
                          <a:schemeClr val="tx1"/>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b="0" dirty="0" smtClean="0">
                          <a:solidFill>
                            <a:srgbClr val="7030A0"/>
                          </a:solidFill>
                          <a:effectLst/>
                          <a:latin typeface="+mn-lt"/>
                          <a:ea typeface="+mn-ea"/>
                          <a:cs typeface="+mn-cs"/>
                        </a:rPr>
                        <a:t>WSM6</a:t>
                      </a:r>
                      <a:endParaRPr lang="en-US" sz="800" b="0" dirty="0">
                        <a:solidFill>
                          <a:srgbClr val="7030A0"/>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dirty="0" smtClean="0">
                          <a:solidFill>
                            <a:schemeClr val="tx1">
                              <a:lumMod val="65000"/>
                              <a:lumOff val="35000"/>
                            </a:schemeClr>
                          </a:solidFill>
                          <a:effectLst/>
                          <a:latin typeface="+mn-lt"/>
                          <a:ea typeface="+mn-ea"/>
                          <a:cs typeface="+mn-cs"/>
                        </a:rPr>
                        <a:t>GFDL</a:t>
                      </a:r>
                      <a:endParaRPr lang="en-US" sz="800" dirty="0">
                        <a:solidFill>
                          <a:schemeClr val="tx1">
                            <a:lumMod val="65000"/>
                            <a:lumOff val="35000"/>
                          </a:schemeClr>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b="1" dirty="0" err="1" smtClean="0">
                          <a:solidFill>
                            <a:srgbClr val="FFC000"/>
                          </a:solidFill>
                          <a:effectLst/>
                          <a:latin typeface="+mn-lt"/>
                          <a:ea typeface="+mn-ea"/>
                          <a:cs typeface="+mn-cs"/>
                        </a:rPr>
                        <a:t>cleffamp</a:t>
                      </a:r>
                      <a:r>
                        <a:rPr lang="en-US" sz="800" b="1" dirty="0" smtClean="0">
                          <a:solidFill>
                            <a:srgbClr val="FFC000"/>
                          </a:solidFill>
                          <a:effectLst/>
                          <a:latin typeface="+mn-lt"/>
                          <a:ea typeface="+mn-ea"/>
                          <a:cs typeface="+mn-cs"/>
                        </a:rPr>
                        <a:t>=0.5</a:t>
                      </a:r>
                      <a:endParaRPr lang="en-US" sz="800" b="1" dirty="0" smtClean="0">
                        <a:solidFill>
                          <a:srgbClr val="FFC000"/>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dirty="0" smtClean="0">
                          <a:solidFill>
                            <a:schemeClr val="tx1"/>
                          </a:solidFill>
                          <a:effectLst/>
                          <a:latin typeface="+mn-lt"/>
                        </a:rPr>
                        <a:t>Noah</a:t>
                      </a:r>
                      <a:endParaRPr lang="en-US" sz="800" dirty="0">
                        <a:solidFill>
                          <a:schemeClr val="tx1"/>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dirty="0" smtClean="0">
                          <a:solidFill>
                            <a:schemeClr val="tx1"/>
                          </a:solidFill>
                          <a:effectLst/>
                          <a:latin typeface="+mn-lt"/>
                        </a:rPr>
                        <a:t>NAM</a:t>
                      </a:r>
                      <a:endParaRPr lang="en-US" sz="800" dirty="0">
                        <a:solidFill>
                          <a:schemeClr val="tx1"/>
                        </a:solidFill>
                        <a:effectLst/>
                        <a:latin typeface="+mn-lt"/>
                        <a:ea typeface="Times New Roman"/>
                        <a:cs typeface="Times New Roman"/>
                      </a:endParaRPr>
                    </a:p>
                  </a:txBody>
                  <a:tcPr marL="49195" marR="49195" marT="0" marB="0"/>
                </a:tc>
                <a:tc>
                  <a:txBody>
                    <a:bodyPr/>
                    <a:lstStyle/>
                    <a:p>
                      <a:pPr marL="0" marR="0">
                        <a:lnSpc>
                          <a:spcPct val="115000"/>
                        </a:lnSpc>
                        <a:spcBef>
                          <a:spcPts val="0"/>
                        </a:spcBef>
                        <a:spcAft>
                          <a:spcPts val="0"/>
                        </a:spcAft>
                      </a:pPr>
                      <a:r>
                        <a:rPr lang="en-US" sz="800" b="0" dirty="0" smtClean="0">
                          <a:solidFill>
                            <a:schemeClr val="tx1"/>
                          </a:solidFill>
                          <a:effectLst/>
                          <a:latin typeface="+mn-lt"/>
                          <a:ea typeface="Times New Roman"/>
                          <a:cs typeface="Times New Roman"/>
                        </a:rPr>
                        <a:t>no</a:t>
                      </a:r>
                      <a:endParaRPr lang="en-US" sz="800" b="0" dirty="0">
                        <a:solidFill>
                          <a:schemeClr val="tx1"/>
                        </a:solidFill>
                        <a:effectLst/>
                        <a:latin typeface="+mn-lt"/>
                        <a:ea typeface="Times New Roman"/>
                        <a:cs typeface="Times New Roman"/>
                      </a:endParaRPr>
                    </a:p>
                  </a:txBody>
                  <a:tcPr marL="49195" marR="49195" marT="0" marB="0"/>
                </a:tc>
              </a:tr>
              <a:tr h="386338">
                <a:tc>
                  <a:txBody>
                    <a:bodyPr/>
                    <a:lstStyle/>
                    <a:p>
                      <a:pPr marL="0" marR="0">
                        <a:lnSpc>
                          <a:spcPct val="115000"/>
                        </a:lnSpc>
                        <a:spcBef>
                          <a:spcPts val="0"/>
                        </a:spcBef>
                        <a:spcAft>
                          <a:spcPts val="0"/>
                        </a:spcAft>
                      </a:pPr>
                      <a:r>
                        <a:rPr lang="en-US" sz="800" b="1" dirty="0">
                          <a:solidFill>
                            <a:srgbClr val="009900"/>
                          </a:solidFill>
                          <a:effectLst/>
                          <a:latin typeface="+mn-lt"/>
                        </a:rPr>
                        <a:t>nmmb_p1</a:t>
                      </a:r>
                      <a:endParaRPr lang="en-US" sz="800" b="1" dirty="0">
                        <a:solidFill>
                          <a:srgbClr val="009900"/>
                        </a:solidFill>
                        <a:effectLst/>
                        <a:latin typeface="+mn-lt"/>
                        <a:ea typeface="Times New Roman"/>
                        <a:cs typeface="Times New Roman"/>
                      </a:endParaRPr>
                    </a:p>
                  </a:txBody>
                  <a:tcPr marL="49195" marR="49195" marT="0" marB="0"/>
                </a:tc>
                <a:tc>
                  <a:txBody>
                    <a:bodyPr/>
                    <a:lstStyle/>
                    <a:p>
                      <a:pPr marL="0" marR="0">
                        <a:lnSpc>
                          <a:spcPct val="115000"/>
                        </a:lnSpc>
                        <a:spcBef>
                          <a:spcPts val="0"/>
                        </a:spcBef>
                        <a:spcAft>
                          <a:spcPts val="0"/>
                        </a:spcAft>
                      </a:pPr>
                      <a:r>
                        <a:rPr lang="en-US" sz="800" b="1" dirty="0">
                          <a:solidFill>
                            <a:srgbClr val="009900"/>
                          </a:solidFill>
                          <a:effectLst/>
                          <a:latin typeface="+mn-lt"/>
                        </a:rPr>
                        <a:t> </a:t>
                      </a:r>
                      <a:endParaRPr lang="en-US" sz="800" b="1" dirty="0">
                        <a:solidFill>
                          <a:srgbClr val="009900"/>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dirty="0">
                          <a:solidFill>
                            <a:schemeClr val="tx1"/>
                          </a:solidFill>
                          <a:effectLst/>
                          <a:latin typeface="+mn-lt"/>
                        </a:rPr>
                        <a:t> </a:t>
                      </a:r>
                      <a:r>
                        <a:rPr lang="en-US" sz="800" dirty="0" smtClean="0">
                          <a:solidFill>
                            <a:schemeClr val="tx1"/>
                          </a:solidFill>
                          <a:effectLst/>
                          <a:latin typeface="+mn-lt"/>
                        </a:rPr>
                        <a:t>same</a:t>
                      </a:r>
                      <a:endParaRPr lang="en-US" sz="800" dirty="0">
                        <a:solidFill>
                          <a:schemeClr val="tx1"/>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dirty="0" smtClean="0">
                          <a:solidFill>
                            <a:schemeClr val="tx1"/>
                          </a:solidFill>
                          <a:effectLst/>
                          <a:latin typeface="+mn-lt"/>
                          <a:ea typeface="Times New Roman"/>
                          <a:cs typeface="Times New Roman"/>
                        </a:rPr>
                        <a:t>GEFS 2</a:t>
                      </a:r>
                      <a:endParaRPr lang="en-US" sz="800" dirty="0">
                        <a:solidFill>
                          <a:schemeClr val="tx1"/>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b="0" dirty="0" smtClean="0">
                          <a:solidFill>
                            <a:srgbClr val="0000FF"/>
                          </a:solidFill>
                          <a:effectLst/>
                          <a:latin typeface="+mn-lt"/>
                        </a:rPr>
                        <a:t>BMJ</a:t>
                      </a:r>
                    </a:p>
                    <a:p>
                      <a:pPr marL="0" marR="0">
                        <a:lnSpc>
                          <a:spcPct val="115000"/>
                        </a:lnSpc>
                        <a:spcBef>
                          <a:spcPts val="0"/>
                        </a:spcBef>
                        <a:spcAft>
                          <a:spcPts val="0"/>
                        </a:spcAft>
                      </a:pPr>
                      <a:r>
                        <a:rPr lang="en-US" sz="800" b="0" dirty="0" smtClean="0">
                          <a:solidFill>
                            <a:srgbClr val="0000FF"/>
                          </a:solidFill>
                          <a:effectLst/>
                          <a:latin typeface="+mn-lt"/>
                        </a:rPr>
                        <a:t>new </a:t>
                      </a:r>
                      <a:r>
                        <a:rPr lang="en-US" sz="800" b="0" dirty="0" err="1" smtClean="0">
                          <a:solidFill>
                            <a:srgbClr val="0000FF"/>
                          </a:solidFill>
                          <a:effectLst/>
                          <a:latin typeface="+mn-lt"/>
                        </a:rPr>
                        <a:t>shal</a:t>
                      </a:r>
                      <a:endParaRPr lang="en-US" sz="800" b="0" dirty="0">
                        <a:solidFill>
                          <a:srgbClr val="0000FF"/>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b="0" dirty="0">
                          <a:solidFill>
                            <a:srgbClr val="0000FF"/>
                          </a:solidFill>
                          <a:effectLst/>
                          <a:latin typeface="+mn-lt"/>
                        </a:rPr>
                        <a:t>MYJ</a:t>
                      </a:r>
                      <a:endParaRPr lang="en-US" sz="800" b="0" dirty="0">
                        <a:solidFill>
                          <a:srgbClr val="0000FF"/>
                        </a:solidFill>
                        <a:effectLst/>
                        <a:latin typeface="+mn-lt"/>
                        <a:ea typeface="Times New Roman"/>
                        <a:cs typeface="Times New Roman"/>
                      </a:endParaRPr>
                    </a:p>
                  </a:txBody>
                  <a:tcPr marL="49195" marR="49195" marT="0" marB="0"/>
                </a:tc>
                <a:tc>
                  <a:txBody>
                    <a:bodyPr/>
                    <a:lstStyle/>
                    <a:p>
                      <a:pPr marL="0" marR="0">
                        <a:lnSpc>
                          <a:spcPct val="115000"/>
                        </a:lnSpc>
                        <a:spcBef>
                          <a:spcPts val="0"/>
                        </a:spcBef>
                        <a:spcAft>
                          <a:spcPts val="0"/>
                        </a:spcAft>
                      </a:pPr>
                      <a:r>
                        <a:rPr lang="en-US" sz="800" b="0" dirty="0">
                          <a:solidFill>
                            <a:schemeClr val="tx1"/>
                          </a:solidFill>
                          <a:effectLst/>
                          <a:latin typeface="+mn-lt"/>
                        </a:rPr>
                        <a:t>MYJ</a:t>
                      </a:r>
                      <a:endParaRPr lang="en-US" sz="800" b="0" dirty="0">
                        <a:solidFill>
                          <a:schemeClr val="tx1"/>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b="1" strike="noStrike" baseline="0" dirty="0" err="1" smtClean="0">
                          <a:solidFill>
                            <a:srgbClr val="00B050"/>
                          </a:solidFill>
                          <a:effectLst/>
                          <a:latin typeface="+mn-lt"/>
                          <a:ea typeface="+mn-ea"/>
                          <a:cs typeface="+mn-cs"/>
                        </a:rPr>
                        <a:t>Fer_hires</a:t>
                      </a:r>
                      <a:endParaRPr lang="en-US" sz="800" b="1" dirty="0">
                        <a:solidFill>
                          <a:srgbClr val="00B050"/>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dirty="0" smtClean="0">
                          <a:solidFill>
                            <a:schemeClr val="tx1"/>
                          </a:solidFill>
                          <a:effectLst/>
                          <a:latin typeface="+mn-lt"/>
                        </a:rPr>
                        <a:t>RRTM</a:t>
                      </a:r>
                      <a:endParaRPr lang="en-US" sz="800" dirty="0">
                        <a:solidFill>
                          <a:schemeClr val="tx1"/>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b="1" dirty="0" err="1" smtClean="0">
                          <a:solidFill>
                            <a:srgbClr val="7030A0"/>
                          </a:solidFill>
                          <a:effectLst/>
                          <a:latin typeface="+mn-lt"/>
                          <a:ea typeface="+mn-ea"/>
                          <a:cs typeface="+mn-cs"/>
                        </a:rPr>
                        <a:t>cleffamp</a:t>
                      </a:r>
                      <a:r>
                        <a:rPr lang="en-US" sz="800" b="1" dirty="0" smtClean="0">
                          <a:solidFill>
                            <a:srgbClr val="7030A0"/>
                          </a:solidFill>
                          <a:effectLst/>
                          <a:latin typeface="+mn-lt"/>
                          <a:ea typeface="+mn-ea"/>
                          <a:cs typeface="+mn-cs"/>
                        </a:rPr>
                        <a:t>=2</a:t>
                      </a:r>
                      <a:endParaRPr lang="en-US" sz="800" b="1" dirty="0" smtClean="0">
                        <a:solidFill>
                          <a:srgbClr val="7030A0"/>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dirty="0" smtClean="0">
                          <a:solidFill>
                            <a:schemeClr val="tx1"/>
                          </a:solidFill>
                          <a:effectLst/>
                          <a:latin typeface="+mn-lt"/>
                        </a:rPr>
                        <a:t>Noah</a:t>
                      </a:r>
                      <a:endParaRPr lang="en-US" sz="800" dirty="0">
                        <a:solidFill>
                          <a:schemeClr val="tx1"/>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dirty="0" smtClean="0">
                          <a:solidFill>
                            <a:schemeClr val="tx1"/>
                          </a:solidFill>
                          <a:effectLst/>
                          <a:latin typeface="+mn-lt"/>
                        </a:rPr>
                        <a:t>NAM</a:t>
                      </a:r>
                      <a:endParaRPr lang="en-US" sz="800" dirty="0">
                        <a:solidFill>
                          <a:schemeClr val="tx1"/>
                        </a:solidFill>
                        <a:effectLst/>
                        <a:latin typeface="+mn-lt"/>
                        <a:ea typeface="Times New Roman"/>
                        <a:cs typeface="Times New Roman"/>
                      </a:endParaRPr>
                    </a:p>
                  </a:txBody>
                  <a:tcPr marL="49195" marR="49195" marT="0" marB="0"/>
                </a:tc>
                <a:tc>
                  <a:txBody>
                    <a:bodyPr/>
                    <a:lstStyle/>
                    <a:p>
                      <a:pPr marL="0" marR="0">
                        <a:lnSpc>
                          <a:spcPct val="115000"/>
                        </a:lnSpc>
                        <a:spcBef>
                          <a:spcPts val="0"/>
                        </a:spcBef>
                        <a:spcAft>
                          <a:spcPts val="0"/>
                        </a:spcAft>
                      </a:pPr>
                      <a:r>
                        <a:rPr lang="en-US" sz="800" b="0" dirty="0" smtClean="0">
                          <a:solidFill>
                            <a:schemeClr val="tx1"/>
                          </a:solidFill>
                          <a:effectLst/>
                          <a:latin typeface="+mn-lt"/>
                        </a:rPr>
                        <a:t>no</a:t>
                      </a:r>
                      <a:endParaRPr lang="en-US" sz="800" b="0" dirty="0">
                        <a:solidFill>
                          <a:schemeClr val="tx1"/>
                        </a:solidFill>
                        <a:effectLst/>
                        <a:latin typeface="+mn-lt"/>
                        <a:ea typeface="Times New Roman"/>
                        <a:cs typeface="Times New Roman"/>
                      </a:endParaRPr>
                    </a:p>
                  </a:txBody>
                  <a:tcPr marL="49195" marR="49195" marT="0" marB="0"/>
                </a:tc>
              </a:tr>
              <a:tr h="386338">
                <a:tc>
                  <a:txBody>
                    <a:bodyPr/>
                    <a:lstStyle/>
                    <a:p>
                      <a:pPr marL="0" marR="0">
                        <a:lnSpc>
                          <a:spcPct val="115000"/>
                        </a:lnSpc>
                        <a:spcBef>
                          <a:spcPts val="0"/>
                        </a:spcBef>
                        <a:spcAft>
                          <a:spcPts val="0"/>
                        </a:spcAft>
                      </a:pPr>
                      <a:r>
                        <a:rPr lang="en-US" sz="800" b="1" dirty="0">
                          <a:solidFill>
                            <a:srgbClr val="009900"/>
                          </a:solidFill>
                          <a:effectLst/>
                          <a:latin typeface="+mn-lt"/>
                        </a:rPr>
                        <a:t>nmmb_n2</a:t>
                      </a:r>
                      <a:endParaRPr lang="en-US" sz="800" b="1" dirty="0">
                        <a:solidFill>
                          <a:srgbClr val="009900"/>
                        </a:solidFill>
                        <a:effectLst/>
                        <a:latin typeface="+mn-lt"/>
                        <a:ea typeface="Times New Roman"/>
                        <a:cs typeface="Times New Roman"/>
                      </a:endParaRPr>
                    </a:p>
                  </a:txBody>
                  <a:tcPr marL="49195" marR="49195" marT="0" marB="0"/>
                </a:tc>
                <a:tc>
                  <a:txBody>
                    <a:bodyPr/>
                    <a:lstStyle/>
                    <a:p>
                      <a:pPr marL="0" marR="0">
                        <a:lnSpc>
                          <a:spcPct val="115000"/>
                        </a:lnSpc>
                        <a:spcBef>
                          <a:spcPts val="0"/>
                        </a:spcBef>
                        <a:spcAft>
                          <a:spcPts val="0"/>
                        </a:spcAft>
                      </a:pPr>
                      <a:r>
                        <a:rPr lang="en-US" sz="800" b="1" dirty="0">
                          <a:solidFill>
                            <a:srgbClr val="009900"/>
                          </a:solidFill>
                          <a:effectLst/>
                          <a:latin typeface="+mn-lt"/>
                        </a:rPr>
                        <a:t> </a:t>
                      </a:r>
                      <a:endParaRPr lang="en-US" sz="800" b="1" dirty="0">
                        <a:solidFill>
                          <a:srgbClr val="009900"/>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dirty="0">
                          <a:solidFill>
                            <a:schemeClr val="tx1"/>
                          </a:solidFill>
                          <a:effectLst/>
                          <a:latin typeface="+mn-lt"/>
                        </a:rPr>
                        <a:t> </a:t>
                      </a:r>
                      <a:r>
                        <a:rPr lang="en-US" sz="800" dirty="0" smtClean="0">
                          <a:solidFill>
                            <a:schemeClr val="tx1"/>
                          </a:solidFill>
                          <a:effectLst/>
                          <a:latin typeface="+mn-lt"/>
                        </a:rPr>
                        <a:t>same</a:t>
                      </a:r>
                      <a:endParaRPr lang="en-US" sz="800" dirty="0">
                        <a:solidFill>
                          <a:schemeClr val="tx1"/>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dirty="0" smtClean="0">
                          <a:solidFill>
                            <a:schemeClr val="tx1"/>
                          </a:solidFill>
                          <a:effectLst/>
                          <a:latin typeface="+mn-lt"/>
                          <a:ea typeface="Times New Roman"/>
                          <a:cs typeface="Times New Roman"/>
                        </a:rPr>
                        <a:t>GEFS 3</a:t>
                      </a:r>
                      <a:endParaRPr lang="en-US" sz="800" dirty="0">
                        <a:solidFill>
                          <a:schemeClr val="tx1"/>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b="0" dirty="0" smtClean="0">
                          <a:solidFill>
                            <a:srgbClr val="FF0000"/>
                          </a:solidFill>
                          <a:effectLst/>
                          <a:latin typeface="+mn-lt"/>
                          <a:ea typeface="+mn-ea"/>
                          <a:cs typeface="+mn-cs"/>
                        </a:rPr>
                        <a:t>SAS</a:t>
                      </a:r>
                      <a:endParaRPr lang="en-US" sz="800" b="0" dirty="0">
                        <a:solidFill>
                          <a:srgbClr val="FF0000"/>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b="0" dirty="0" smtClean="0">
                          <a:solidFill>
                            <a:srgbClr val="FF0000"/>
                          </a:solidFill>
                          <a:effectLst/>
                          <a:latin typeface="+mn-lt"/>
                          <a:ea typeface="+mn-ea"/>
                          <a:cs typeface="+mn-cs"/>
                        </a:rPr>
                        <a:t>GFS</a:t>
                      </a:r>
                      <a:endParaRPr lang="en-US" sz="800" b="0" dirty="0">
                        <a:solidFill>
                          <a:srgbClr val="FF0000"/>
                        </a:solidFill>
                        <a:effectLst/>
                        <a:latin typeface="+mn-lt"/>
                        <a:ea typeface="Times New Roman"/>
                        <a:cs typeface="Times New Roman"/>
                      </a:endParaRPr>
                    </a:p>
                  </a:txBody>
                  <a:tcPr marL="49195" marR="49195" marT="0" marB="0">
                    <a:solidFill>
                      <a:schemeClr val="bg1">
                        <a:lumMod val="95000"/>
                      </a:schemeClr>
                    </a:solidFill>
                  </a:tcPr>
                </a:tc>
                <a:tc>
                  <a:txBody>
                    <a:bodyPr/>
                    <a:lstStyle/>
                    <a:p>
                      <a:pPr marL="0" marR="0">
                        <a:lnSpc>
                          <a:spcPct val="115000"/>
                        </a:lnSpc>
                        <a:spcBef>
                          <a:spcPts val="0"/>
                        </a:spcBef>
                        <a:spcAft>
                          <a:spcPts val="0"/>
                        </a:spcAft>
                      </a:pPr>
                      <a:r>
                        <a:rPr lang="en-US" sz="800" b="0" dirty="0" smtClean="0">
                          <a:solidFill>
                            <a:schemeClr val="tx1"/>
                          </a:solidFill>
                          <a:effectLst/>
                          <a:latin typeface="+mn-lt"/>
                        </a:rPr>
                        <a:t>MYJ</a:t>
                      </a:r>
                      <a:endParaRPr lang="en-US" sz="800" b="0" dirty="0">
                        <a:solidFill>
                          <a:schemeClr val="tx1"/>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marL="0" marR="0">
                        <a:lnSpc>
                          <a:spcPct val="115000"/>
                        </a:lnSpc>
                        <a:spcBef>
                          <a:spcPts val="0"/>
                        </a:spcBef>
                        <a:spcAft>
                          <a:spcPts val="0"/>
                        </a:spcAft>
                      </a:pPr>
                      <a:r>
                        <a:rPr lang="en-US" sz="800" b="0" dirty="0" err="1" smtClean="0">
                          <a:solidFill>
                            <a:srgbClr val="009900"/>
                          </a:solidFill>
                          <a:effectLst/>
                          <a:latin typeface="+mn-lt"/>
                          <a:ea typeface="Times New Roman"/>
                          <a:cs typeface="Arial" panose="020B0604020202020204" pitchFamily="34" charset="0"/>
                        </a:rPr>
                        <a:t>Fer</a:t>
                      </a:r>
                      <a:endParaRPr lang="en-US" sz="800" b="0" dirty="0">
                        <a:solidFill>
                          <a:srgbClr val="009900"/>
                        </a:solidFill>
                        <a:effectLst/>
                        <a:latin typeface="+mn-lt"/>
                        <a:ea typeface="Times New Roman"/>
                        <a:cs typeface="Arial" panose="020B0604020202020204" pitchFamily="34" charset="0"/>
                      </a:endParaRPr>
                    </a:p>
                  </a:txBody>
                  <a:tcPr marL="49195" marR="49195" marT="0" marB="0">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marL="0" marR="0">
                        <a:lnSpc>
                          <a:spcPct val="115000"/>
                        </a:lnSpc>
                        <a:spcBef>
                          <a:spcPts val="0"/>
                        </a:spcBef>
                        <a:spcAft>
                          <a:spcPts val="0"/>
                        </a:spcAft>
                      </a:pPr>
                      <a:r>
                        <a:rPr lang="en-US" sz="800" dirty="0" smtClean="0">
                          <a:solidFill>
                            <a:schemeClr val="tx1">
                              <a:lumMod val="65000"/>
                              <a:lumOff val="35000"/>
                            </a:schemeClr>
                          </a:solidFill>
                          <a:effectLst/>
                          <a:latin typeface="+mn-lt"/>
                        </a:rPr>
                        <a:t>GFDL</a:t>
                      </a:r>
                      <a:endParaRPr lang="en-US" sz="800" dirty="0">
                        <a:solidFill>
                          <a:schemeClr val="tx1">
                            <a:lumMod val="65000"/>
                            <a:lumOff val="35000"/>
                          </a:schemeClr>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b="1" dirty="0" err="1" smtClean="0">
                          <a:solidFill>
                            <a:schemeClr val="tx1"/>
                          </a:solidFill>
                          <a:effectLst/>
                          <a:latin typeface="+mn-lt"/>
                          <a:ea typeface="+mn-ea"/>
                          <a:cs typeface="+mn-cs"/>
                        </a:rPr>
                        <a:t>cleffamp</a:t>
                      </a:r>
                      <a:r>
                        <a:rPr lang="en-US" sz="800" b="1" dirty="0" smtClean="0">
                          <a:solidFill>
                            <a:schemeClr val="tx1"/>
                          </a:solidFill>
                          <a:effectLst/>
                          <a:latin typeface="+mn-lt"/>
                          <a:ea typeface="+mn-ea"/>
                          <a:cs typeface="+mn-cs"/>
                        </a:rPr>
                        <a:t>=1</a:t>
                      </a:r>
                      <a:endParaRPr lang="en-US" sz="800" b="1" dirty="0" smtClean="0">
                        <a:solidFill>
                          <a:schemeClr val="tx1"/>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dirty="0" smtClean="0">
                          <a:solidFill>
                            <a:schemeClr val="tx1"/>
                          </a:solidFill>
                          <a:effectLst/>
                          <a:latin typeface="+mn-lt"/>
                        </a:rPr>
                        <a:t>Noah</a:t>
                      </a:r>
                      <a:endParaRPr lang="en-US" sz="800" dirty="0">
                        <a:solidFill>
                          <a:schemeClr val="tx1"/>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dirty="0" smtClean="0">
                          <a:solidFill>
                            <a:schemeClr val="tx1"/>
                          </a:solidFill>
                          <a:effectLst/>
                          <a:latin typeface="+mn-lt"/>
                        </a:rPr>
                        <a:t>NAM</a:t>
                      </a:r>
                      <a:endParaRPr lang="en-US" sz="800" dirty="0">
                        <a:solidFill>
                          <a:schemeClr val="tx1"/>
                        </a:solidFill>
                        <a:effectLst/>
                        <a:latin typeface="+mn-lt"/>
                        <a:ea typeface="Times New Roman"/>
                        <a:cs typeface="Times New Roman"/>
                      </a:endParaRPr>
                    </a:p>
                  </a:txBody>
                  <a:tcPr marL="49195" marR="49195" marT="0" marB="0"/>
                </a:tc>
                <a:tc>
                  <a:txBody>
                    <a:bodyPr/>
                    <a:lstStyle/>
                    <a:p>
                      <a:pPr marL="0" marR="0">
                        <a:lnSpc>
                          <a:spcPct val="115000"/>
                        </a:lnSpc>
                        <a:spcBef>
                          <a:spcPts val="0"/>
                        </a:spcBef>
                        <a:spcAft>
                          <a:spcPts val="0"/>
                        </a:spcAft>
                      </a:pPr>
                      <a:r>
                        <a:rPr lang="en-US" sz="800" b="0" dirty="0" smtClean="0">
                          <a:solidFill>
                            <a:srgbClr val="870000"/>
                          </a:solidFill>
                          <a:effectLst/>
                          <a:latin typeface="+mn-lt"/>
                        </a:rPr>
                        <a:t>Drier soil</a:t>
                      </a:r>
                      <a:endParaRPr lang="en-US" sz="800" b="0" dirty="0">
                        <a:solidFill>
                          <a:srgbClr val="870000"/>
                        </a:solidFill>
                        <a:effectLst/>
                        <a:latin typeface="+mn-lt"/>
                        <a:ea typeface="Times New Roman"/>
                        <a:cs typeface="Times New Roman"/>
                      </a:endParaRPr>
                    </a:p>
                  </a:txBody>
                  <a:tcPr marL="49195" marR="49195" marT="0" marB="0"/>
                </a:tc>
              </a:tr>
              <a:tr h="386338">
                <a:tc>
                  <a:txBody>
                    <a:bodyPr/>
                    <a:lstStyle/>
                    <a:p>
                      <a:pPr marL="0" marR="0">
                        <a:lnSpc>
                          <a:spcPct val="115000"/>
                        </a:lnSpc>
                        <a:spcBef>
                          <a:spcPts val="0"/>
                        </a:spcBef>
                        <a:spcAft>
                          <a:spcPts val="0"/>
                        </a:spcAft>
                      </a:pPr>
                      <a:r>
                        <a:rPr lang="en-US" sz="800" b="1" dirty="0">
                          <a:solidFill>
                            <a:srgbClr val="009900"/>
                          </a:solidFill>
                          <a:effectLst/>
                          <a:latin typeface="+mn-lt"/>
                        </a:rPr>
                        <a:t>nmmb_p2</a:t>
                      </a:r>
                      <a:endParaRPr lang="en-US" sz="800" b="1" dirty="0">
                        <a:solidFill>
                          <a:srgbClr val="009900"/>
                        </a:solidFill>
                        <a:effectLst/>
                        <a:latin typeface="+mn-lt"/>
                        <a:ea typeface="Times New Roman"/>
                        <a:cs typeface="Times New Roman"/>
                      </a:endParaRPr>
                    </a:p>
                  </a:txBody>
                  <a:tcPr marL="49195" marR="49195" marT="0" marB="0"/>
                </a:tc>
                <a:tc>
                  <a:txBody>
                    <a:bodyPr/>
                    <a:lstStyle/>
                    <a:p>
                      <a:pPr marL="0" marR="0">
                        <a:lnSpc>
                          <a:spcPct val="115000"/>
                        </a:lnSpc>
                        <a:spcBef>
                          <a:spcPts val="0"/>
                        </a:spcBef>
                        <a:spcAft>
                          <a:spcPts val="0"/>
                        </a:spcAft>
                      </a:pPr>
                      <a:r>
                        <a:rPr lang="en-US" sz="800" b="1" dirty="0">
                          <a:solidFill>
                            <a:srgbClr val="009900"/>
                          </a:solidFill>
                          <a:effectLst/>
                          <a:latin typeface="+mn-lt"/>
                        </a:rPr>
                        <a:t> </a:t>
                      </a:r>
                      <a:endParaRPr lang="en-US" sz="800" b="1" dirty="0">
                        <a:solidFill>
                          <a:srgbClr val="009900"/>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dirty="0">
                          <a:solidFill>
                            <a:schemeClr val="tx1"/>
                          </a:solidFill>
                          <a:effectLst/>
                          <a:latin typeface="+mn-lt"/>
                        </a:rPr>
                        <a:t> </a:t>
                      </a:r>
                      <a:r>
                        <a:rPr lang="en-US" sz="800" dirty="0" smtClean="0">
                          <a:solidFill>
                            <a:schemeClr val="tx1"/>
                          </a:solidFill>
                          <a:effectLst/>
                          <a:latin typeface="+mn-lt"/>
                        </a:rPr>
                        <a:t>same</a:t>
                      </a:r>
                      <a:endParaRPr lang="en-US" sz="800" dirty="0">
                        <a:solidFill>
                          <a:schemeClr val="tx1"/>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dirty="0" smtClean="0">
                          <a:solidFill>
                            <a:schemeClr val="tx1"/>
                          </a:solidFill>
                          <a:effectLst/>
                          <a:latin typeface="+mn-lt"/>
                          <a:ea typeface="Times New Roman"/>
                          <a:cs typeface="Times New Roman"/>
                        </a:rPr>
                        <a:t>GEFS 4</a:t>
                      </a:r>
                      <a:endParaRPr lang="en-US" sz="800" dirty="0">
                        <a:solidFill>
                          <a:schemeClr val="tx1"/>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b="0" dirty="0" smtClean="0">
                          <a:solidFill>
                            <a:srgbClr val="00B050"/>
                          </a:solidFill>
                          <a:effectLst/>
                          <a:latin typeface="+mn-lt"/>
                        </a:rPr>
                        <a:t>BMJ</a:t>
                      </a:r>
                      <a:br>
                        <a:rPr lang="en-US" sz="800" b="0" dirty="0" smtClean="0">
                          <a:solidFill>
                            <a:srgbClr val="00B050"/>
                          </a:solidFill>
                          <a:effectLst/>
                          <a:latin typeface="+mn-lt"/>
                        </a:rPr>
                      </a:br>
                      <a:r>
                        <a:rPr lang="en-US" sz="800" b="0" dirty="0" smtClean="0">
                          <a:solidFill>
                            <a:srgbClr val="00B050"/>
                          </a:solidFill>
                          <a:effectLst/>
                          <a:latin typeface="+mn-lt"/>
                        </a:rPr>
                        <a:t>old </a:t>
                      </a:r>
                      <a:r>
                        <a:rPr lang="en-US" sz="800" b="0" dirty="0" err="1" smtClean="0">
                          <a:solidFill>
                            <a:srgbClr val="00B050"/>
                          </a:solidFill>
                          <a:effectLst/>
                          <a:latin typeface="+mn-lt"/>
                        </a:rPr>
                        <a:t>shal</a:t>
                      </a:r>
                      <a:endParaRPr lang="en-US" sz="800" b="0" dirty="0">
                        <a:solidFill>
                          <a:srgbClr val="00B050"/>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b="0" dirty="0" smtClean="0">
                          <a:solidFill>
                            <a:srgbClr val="00B050"/>
                          </a:solidFill>
                          <a:effectLst/>
                          <a:latin typeface="+mn-lt"/>
                        </a:rPr>
                        <a:t>MYJ</a:t>
                      </a:r>
                      <a:endParaRPr lang="en-US" sz="800" b="0" dirty="0">
                        <a:solidFill>
                          <a:srgbClr val="00B050"/>
                        </a:solidFill>
                        <a:effectLst/>
                        <a:latin typeface="+mn-lt"/>
                        <a:ea typeface="Times New Roman"/>
                        <a:cs typeface="Times New Roman"/>
                      </a:endParaRPr>
                    </a:p>
                  </a:txBody>
                  <a:tcPr marL="49195" marR="49195" marT="0" marB="0"/>
                </a:tc>
                <a:tc>
                  <a:txBody>
                    <a:bodyPr/>
                    <a:lstStyle/>
                    <a:p>
                      <a:pPr marL="0" marR="0">
                        <a:lnSpc>
                          <a:spcPct val="115000"/>
                        </a:lnSpc>
                        <a:spcBef>
                          <a:spcPts val="0"/>
                        </a:spcBef>
                        <a:spcAft>
                          <a:spcPts val="0"/>
                        </a:spcAft>
                      </a:pPr>
                      <a:r>
                        <a:rPr lang="en-US" sz="800" b="0" dirty="0">
                          <a:solidFill>
                            <a:schemeClr val="tx1"/>
                          </a:solidFill>
                          <a:effectLst/>
                          <a:latin typeface="+mn-lt"/>
                        </a:rPr>
                        <a:t>MYJ</a:t>
                      </a:r>
                      <a:endParaRPr lang="en-US" sz="800" b="0" dirty="0">
                        <a:solidFill>
                          <a:schemeClr val="tx1"/>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b="1" dirty="0" smtClean="0">
                          <a:solidFill>
                            <a:srgbClr val="7030A0"/>
                          </a:solidFill>
                          <a:effectLst/>
                          <a:latin typeface="+mn-lt"/>
                          <a:ea typeface="Times New Roman"/>
                          <a:cs typeface="Times New Roman"/>
                        </a:rPr>
                        <a:t>WSM6</a:t>
                      </a:r>
                      <a:endParaRPr lang="en-US" sz="800" b="1" dirty="0">
                        <a:solidFill>
                          <a:srgbClr val="7030A0"/>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dirty="0" smtClean="0">
                          <a:solidFill>
                            <a:schemeClr val="tx1"/>
                          </a:solidFill>
                          <a:effectLst/>
                          <a:latin typeface="+mn-lt"/>
                        </a:rPr>
                        <a:t>RRTM</a:t>
                      </a:r>
                      <a:endParaRPr lang="en-US" sz="800" dirty="0">
                        <a:solidFill>
                          <a:schemeClr val="tx1"/>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b="1" dirty="0" err="1" smtClean="0">
                          <a:solidFill>
                            <a:srgbClr val="FFC000"/>
                          </a:solidFill>
                          <a:effectLst/>
                          <a:latin typeface="+mn-lt"/>
                          <a:ea typeface="+mn-ea"/>
                          <a:cs typeface="+mn-cs"/>
                        </a:rPr>
                        <a:t>cleffamp</a:t>
                      </a:r>
                      <a:r>
                        <a:rPr lang="en-US" sz="800" b="1" dirty="0" smtClean="0">
                          <a:solidFill>
                            <a:srgbClr val="FFC000"/>
                          </a:solidFill>
                          <a:effectLst/>
                          <a:latin typeface="+mn-lt"/>
                          <a:ea typeface="+mn-ea"/>
                          <a:cs typeface="+mn-cs"/>
                        </a:rPr>
                        <a:t>=0.5</a:t>
                      </a:r>
                      <a:endParaRPr lang="en-US" sz="800" b="1" dirty="0" smtClean="0">
                        <a:solidFill>
                          <a:srgbClr val="FFC000"/>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dirty="0" smtClean="0">
                          <a:solidFill>
                            <a:schemeClr val="tx1"/>
                          </a:solidFill>
                          <a:effectLst/>
                          <a:latin typeface="+mn-lt"/>
                        </a:rPr>
                        <a:t>Noah</a:t>
                      </a:r>
                      <a:endParaRPr lang="en-US" sz="800" dirty="0">
                        <a:solidFill>
                          <a:schemeClr val="tx1"/>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dirty="0" smtClean="0">
                          <a:solidFill>
                            <a:schemeClr val="tx1"/>
                          </a:solidFill>
                          <a:effectLst/>
                          <a:latin typeface="+mn-lt"/>
                        </a:rPr>
                        <a:t>NAM</a:t>
                      </a:r>
                      <a:endParaRPr lang="en-US" sz="800" dirty="0">
                        <a:solidFill>
                          <a:schemeClr val="tx1"/>
                        </a:solidFill>
                        <a:effectLst/>
                        <a:latin typeface="+mn-lt"/>
                        <a:ea typeface="Times New Roman"/>
                        <a:cs typeface="Times New Roman"/>
                      </a:endParaRPr>
                    </a:p>
                  </a:txBody>
                  <a:tcPr marL="49195" marR="49195" marT="0" marB="0"/>
                </a:tc>
                <a:tc>
                  <a:txBody>
                    <a:bodyPr/>
                    <a:lstStyle/>
                    <a:p>
                      <a:pPr marL="0" marR="0">
                        <a:lnSpc>
                          <a:spcPct val="115000"/>
                        </a:lnSpc>
                        <a:spcBef>
                          <a:spcPts val="0"/>
                        </a:spcBef>
                        <a:spcAft>
                          <a:spcPts val="0"/>
                        </a:spcAft>
                      </a:pPr>
                      <a:r>
                        <a:rPr lang="en-US" sz="800" b="0" dirty="0" smtClean="0">
                          <a:solidFill>
                            <a:srgbClr val="870000"/>
                          </a:solidFill>
                          <a:effectLst/>
                          <a:latin typeface="+mn-lt"/>
                        </a:rPr>
                        <a:t>Drier soil</a:t>
                      </a:r>
                      <a:endParaRPr lang="en-US" sz="800" b="0" dirty="0">
                        <a:solidFill>
                          <a:srgbClr val="870000"/>
                        </a:solidFill>
                        <a:effectLst/>
                        <a:latin typeface="+mn-lt"/>
                        <a:ea typeface="Times New Roman"/>
                        <a:cs typeface="Times New Roman"/>
                      </a:endParaRPr>
                    </a:p>
                  </a:txBody>
                  <a:tcPr marL="49195" marR="49195" marT="0" marB="0"/>
                </a:tc>
              </a:tr>
              <a:tr h="386338">
                <a:tc>
                  <a:txBody>
                    <a:bodyPr/>
                    <a:lstStyle/>
                    <a:p>
                      <a:pPr marL="0" marR="0">
                        <a:lnSpc>
                          <a:spcPct val="115000"/>
                        </a:lnSpc>
                        <a:spcBef>
                          <a:spcPts val="0"/>
                        </a:spcBef>
                        <a:spcAft>
                          <a:spcPts val="0"/>
                        </a:spcAft>
                      </a:pPr>
                      <a:r>
                        <a:rPr lang="en-US" sz="800" b="1" dirty="0">
                          <a:solidFill>
                            <a:srgbClr val="0070C0"/>
                          </a:solidFill>
                          <a:effectLst/>
                          <a:latin typeface="+mn-lt"/>
                        </a:rPr>
                        <a:t>nmmb_n3</a:t>
                      </a:r>
                      <a:endParaRPr lang="en-US" sz="800" b="1" dirty="0">
                        <a:solidFill>
                          <a:srgbClr val="0070C0"/>
                        </a:solidFill>
                        <a:effectLst/>
                        <a:latin typeface="+mn-lt"/>
                        <a:ea typeface="Times New Roman"/>
                        <a:cs typeface="Times New Roman"/>
                      </a:endParaRPr>
                    </a:p>
                  </a:txBody>
                  <a:tcPr marL="49195" marR="49195" marT="0" marB="0"/>
                </a:tc>
                <a:tc>
                  <a:txBody>
                    <a:bodyPr/>
                    <a:lstStyle/>
                    <a:p>
                      <a:pPr marL="0" marR="0">
                        <a:lnSpc>
                          <a:spcPct val="115000"/>
                        </a:lnSpc>
                        <a:spcBef>
                          <a:spcPts val="0"/>
                        </a:spcBef>
                        <a:spcAft>
                          <a:spcPts val="0"/>
                        </a:spcAft>
                      </a:pPr>
                      <a:r>
                        <a:rPr lang="en-US" sz="800" b="1" dirty="0">
                          <a:solidFill>
                            <a:srgbClr val="0070C0"/>
                          </a:solidFill>
                          <a:effectLst/>
                          <a:latin typeface="+mn-lt"/>
                        </a:rPr>
                        <a:t> </a:t>
                      </a:r>
                      <a:r>
                        <a:rPr lang="en-US" sz="800" b="1" dirty="0" smtClean="0">
                          <a:solidFill>
                            <a:srgbClr val="0070C0"/>
                          </a:solidFill>
                          <a:effectLst/>
                          <a:latin typeface="+mn-lt"/>
                        </a:rPr>
                        <a:t>GFS</a:t>
                      </a:r>
                      <a:endParaRPr lang="en-US" sz="800" b="1" dirty="0">
                        <a:solidFill>
                          <a:srgbClr val="0070C0"/>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baseline="0" dirty="0" smtClean="0">
                          <a:solidFill>
                            <a:schemeClr val="tx1"/>
                          </a:solidFill>
                          <a:effectLst/>
                          <a:latin typeface="+mn-lt"/>
                          <a:ea typeface="+mn-ea"/>
                          <a:cs typeface="+mn-cs"/>
                        </a:rPr>
                        <a:t>same</a:t>
                      </a:r>
                      <a:endParaRPr lang="en-US" sz="800" dirty="0">
                        <a:solidFill>
                          <a:schemeClr val="tx1"/>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dirty="0" smtClean="0">
                          <a:solidFill>
                            <a:schemeClr val="tx1"/>
                          </a:solidFill>
                          <a:effectLst/>
                          <a:latin typeface="+mn-lt"/>
                          <a:ea typeface="Times New Roman"/>
                          <a:cs typeface="Times New Roman"/>
                        </a:rPr>
                        <a:t>GEFS 5</a:t>
                      </a:r>
                      <a:endParaRPr lang="en-US" sz="800" dirty="0">
                        <a:solidFill>
                          <a:schemeClr val="tx1"/>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b="0" dirty="0" smtClean="0">
                          <a:solidFill>
                            <a:srgbClr val="FF0000"/>
                          </a:solidFill>
                          <a:effectLst/>
                          <a:latin typeface="+mn-lt"/>
                        </a:rPr>
                        <a:t>SAS</a:t>
                      </a:r>
                      <a:endParaRPr lang="en-US" sz="800" b="0" dirty="0">
                        <a:solidFill>
                          <a:srgbClr val="FF0000"/>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b="0" dirty="0" smtClean="0">
                          <a:solidFill>
                            <a:srgbClr val="FF0000"/>
                          </a:solidFill>
                          <a:effectLst/>
                          <a:latin typeface="+mn-lt"/>
                        </a:rPr>
                        <a:t>GFS</a:t>
                      </a:r>
                      <a:endParaRPr lang="en-US" sz="800" b="0" dirty="0">
                        <a:solidFill>
                          <a:srgbClr val="FF0000"/>
                        </a:solidFill>
                        <a:effectLst/>
                        <a:latin typeface="+mn-lt"/>
                        <a:ea typeface="Times New Roman"/>
                        <a:cs typeface="Times New Roman"/>
                      </a:endParaRPr>
                    </a:p>
                  </a:txBody>
                  <a:tcPr marL="49195" marR="49195" marT="0" marB="0"/>
                </a:tc>
                <a:tc>
                  <a:txBody>
                    <a:bodyPr/>
                    <a:lstStyle/>
                    <a:p>
                      <a:pPr marL="0" marR="0">
                        <a:lnSpc>
                          <a:spcPct val="115000"/>
                        </a:lnSpc>
                        <a:spcBef>
                          <a:spcPts val="0"/>
                        </a:spcBef>
                        <a:spcAft>
                          <a:spcPts val="0"/>
                        </a:spcAft>
                      </a:pPr>
                      <a:r>
                        <a:rPr lang="en-US" sz="800" b="0" dirty="0">
                          <a:solidFill>
                            <a:schemeClr val="tx1"/>
                          </a:solidFill>
                          <a:effectLst/>
                          <a:latin typeface="+mn-lt"/>
                        </a:rPr>
                        <a:t>MYJ</a:t>
                      </a:r>
                      <a:endParaRPr lang="en-US" sz="800" b="0" dirty="0">
                        <a:solidFill>
                          <a:schemeClr val="tx1"/>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b="0" dirty="0" err="1" smtClean="0">
                          <a:solidFill>
                            <a:srgbClr val="00B050"/>
                          </a:solidFill>
                          <a:effectLst/>
                          <a:latin typeface="+mn-lt"/>
                          <a:ea typeface="+mn-ea"/>
                          <a:cs typeface="+mn-cs"/>
                        </a:rPr>
                        <a:t>Fer_hires</a:t>
                      </a:r>
                      <a:endParaRPr lang="en-US" sz="800" b="0" dirty="0">
                        <a:solidFill>
                          <a:srgbClr val="00B050"/>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dirty="0" smtClean="0">
                          <a:solidFill>
                            <a:schemeClr val="tx1">
                              <a:lumMod val="65000"/>
                              <a:lumOff val="35000"/>
                            </a:schemeClr>
                          </a:solidFill>
                          <a:effectLst/>
                          <a:latin typeface="+mn-lt"/>
                          <a:ea typeface="+mn-ea"/>
                          <a:cs typeface="+mn-cs"/>
                        </a:rPr>
                        <a:t>GFDL</a:t>
                      </a:r>
                      <a:endParaRPr lang="en-US" sz="800" dirty="0">
                        <a:solidFill>
                          <a:schemeClr val="tx1">
                            <a:lumMod val="65000"/>
                            <a:lumOff val="35000"/>
                          </a:schemeClr>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b="0" dirty="0" err="1" smtClean="0">
                          <a:solidFill>
                            <a:srgbClr val="7030A0"/>
                          </a:solidFill>
                          <a:effectLst/>
                          <a:latin typeface="+mn-lt"/>
                          <a:ea typeface="+mn-ea"/>
                          <a:cs typeface="+mn-cs"/>
                        </a:rPr>
                        <a:t>c</a:t>
                      </a:r>
                      <a:r>
                        <a:rPr lang="en-US" sz="800" b="1" dirty="0" err="1" smtClean="0">
                          <a:solidFill>
                            <a:srgbClr val="7030A0"/>
                          </a:solidFill>
                          <a:effectLst/>
                          <a:latin typeface="+mn-lt"/>
                          <a:ea typeface="+mn-ea"/>
                          <a:cs typeface="+mn-cs"/>
                        </a:rPr>
                        <a:t>leffamp</a:t>
                      </a:r>
                      <a:r>
                        <a:rPr lang="en-US" sz="800" b="1" dirty="0" smtClean="0">
                          <a:solidFill>
                            <a:srgbClr val="7030A0"/>
                          </a:solidFill>
                          <a:effectLst/>
                          <a:latin typeface="+mn-lt"/>
                          <a:ea typeface="+mn-ea"/>
                          <a:cs typeface="+mn-cs"/>
                        </a:rPr>
                        <a:t>=2</a:t>
                      </a:r>
                      <a:endParaRPr lang="en-US" sz="800" b="1" dirty="0" smtClean="0">
                        <a:solidFill>
                          <a:srgbClr val="7030A0"/>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dirty="0" smtClean="0">
                          <a:solidFill>
                            <a:schemeClr val="tx1"/>
                          </a:solidFill>
                          <a:effectLst/>
                          <a:latin typeface="+mn-lt"/>
                        </a:rPr>
                        <a:t>Noah</a:t>
                      </a:r>
                      <a:endParaRPr lang="en-US" sz="800" dirty="0">
                        <a:solidFill>
                          <a:schemeClr val="tx1"/>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dirty="0" smtClean="0">
                          <a:solidFill>
                            <a:schemeClr val="tx1"/>
                          </a:solidFill>
                          <a:effectLst/>
                          <a:latin typeface="+mn-lt"/>
                        </a:rPr>
                        <a:t>NAM</a:t>
                      </a:r>
                      <a:endParaRPr lang="en-US" sz="800" dirty="0">
                        <a:solidFill>
                          <a:schemeClr val="tx1"/>
                        </a:solidFill>
                        <a:effectLst/>
                        <a:latin typeface="+mn-lt"/>
                        <a:ea typeface="Times New Roman"/>
                        <a:cs typeface="Times New Roman"/>
                      </a:endParaRPr>
                    </a:p>
                  </a:txBody>
                  <a:tcPr marL="49195" marR="49195" marT="0" marB="0"/>
                </a:tc>
                <a:tc>
                  <a:txBody>
                    <a:bodyPr/>
                    <a:lstStyle/>
                    <a:p>
                      <a:pPr marL="0" marR="0">
                        <a:lnSpc>
                          <a:spcPct val="115000"/>
                        </a:lnSpc>
                        <a:spcBef>
                          <a:spcPts val="0"/>
                        </a:spcBef>
                        <a:spcAft>
                          <a:spcPts val="0"/>
                        </a:spcAft>
                      </a:pPr>
                      <a:r>
                        <a:rPr lang="en-US" sz="800" b="0" dirty="0" smtClean="0">
                          <a:solidFill>
                            <a:srgbClr val="870000"/>
                          </a:solidFill>
                          <a:effectLst/>
                          <a:latin typeface="+mn-lt"/>
                          <a:ea typeface="Times New Roman"/>
                          <a:cs typeface="Times New Roman"/>
                        </a:rPr>
                        <a:t>Drier soil</a:t>
                      </a:r>
                      <a:endParaRPr lang="en-US" sz="800" b="0" dirty="0">
                        <a:solidFill>
                          <a:srgbClr val="870000"/>
                        </a:solidFill>
                        <a:effectLst/>
                        <a:latin typeface="+mn-lt"/>
                        <a:ea typeface="Times New Roman"/>
                        <a:cs typeface="Times New Roman"/>
                      </a:endParaRPr>
                    </a:p>
                  </a:txBody>
                  <a:tcPr marL="49195" marR="49195" marT="0" marB="0"/>
                </a:tc>
              </a:tr>
              <a:tr h="386338">
                <a:tc>
                  <a:txBody>
                    <a:bodyPr/>
                    <a:lstStyle/>
                    <a:p>
                      <a:pPr marL="0" marR="0">
                        <a:lnSpc>
                          <a:spcPct val="115000"/>
                        </a:lnSpc>
                        <a:spcBef>
                          <a:spcPts val="0"/>
                        </a:spcBef>
                        <a:spcAft>
                          <a:spcPts val="0"/>
                        </a:spcAft>
                      </a:pPr>
                      <a:r>
                        <a:rPr lang="en-US" sz="800" b="1" dirty="0">
                          <a:solidFill>
                            <a:srgbClr val="0070C0"/>
                          </a:solidFill>
                          <a:effectLst/>
                          <a:latin typeface="+mn-lt"/>
                        </a:rPr>
                        <a:t>nmmb_p3</a:t>
                      </a:r>
                      <a:endParaRPr lang="en-US" sz="800" b="1" dirty="0">
                        <a:solidFill>
                          <a:srgbClr val="0070C0"/>
                        </a:solidFill>
                        <a:effectLst/>
                        <a:latin typeface="+mn-lt"/>
                        <a:ea typeface="Times New Roman"/>
                        <a:cs typeface="Times New Roman"/>
                      </a:endParaRPr>
                    </a:p>
                  </a:txBody>
                  <a:tcPr marL="49195" marR="49195" marT="0" marB="0"/>
                </a:tc>
                <a:tc>
                  <a:txBody>
                    <a:bodyPr/>
                    <a:lstStyle/>
                    <a:p>
                      <a:pPr marL="0" marR="0">
                        <a:lnSpc>
                          <a:spcPct val="115000"/>
                        </a:lnSpc>
                        <a:spcBef>
                          <a:spcPts val="0"/>
                        </a:spcBef>
                        <a:spcAft>
                          <a:spcPts val="0"/>
                        </a:spcAft>
                      </a:pPr>
                      <a:r>
                        <a:rPr lang="en-US" sz="800" b="1" dirty="0">
                          <a:solidFill>
                            <a:srgbClr val="0070C0"/>
                          </a:solidFill>
                          <a:effectLst/>
                          <a:latin typeface="+mn-lt"/>
                        </a:rPr>
                        <a:t> </a:t>
                      </a:r>
                      <a:endParaRPr lang="en-US" sz="800" b="1" dirty="0">
                        <a:solidFill>
                          <a:srgbClr val="0070C0"/>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dirty="0" smtClean="0">
                          <a:solidFill>
                            <a:schemeClr val="tx1"/>
                          </a:solidFill>
                          <a:effectLst/>
                          <a:latin typeface="+mn-lt"/>
                          <a:ea typeface="+mn-ea"/>
                          <a:cs typeface="+mn-cs"/>
                        </a:rPr>
                        <a:t>same</a:t>
                      </a:r>
                      <a:endParaRPr lang="en-US" sz="800" dirty="0">
                        <a:solidFill>
                          <a:schemeClr val="tx1"/>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dirty="0" smtClean="0">
                          <a:solidFill>
                            <a:schemeClr val="tx1"/>
                          </a:solidFill>
                          <a:effectLst/>
                          <a:latin typeface="+mn-lt"/>
                          <a:ea typeface="Times New Roman"/>
                          <a:cs typeface="Times New Roman"/>
                        </a:rPr>
                        <a:t>GEFS 6</a:t>
                      </a:r>
                      <a:endParaRPr lang="en-US" sz="800" dirty="0">
                        <a:solidFill>
                          <a:schemeClr val="tx1"/>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b="0" dirty="0" smtClean="0">
                          <a:solidFill>
                            <a:srgbClr val="0000FF"/>
                          </a:solidFill>
                          <a:effectLst/>
                          <a:latin typeface="+mn-lt"/>
                          <a:ea typeface="Times New Roman"/>
                          <a:cs typeface="Times New Roman"/>
                        </a:rPr>
                        <a:t>BMJ</a:t>
                      </a:r>
                      <a:br>
                        <a:rPr lang="en-US" sz="800" b="0" dirty="0" smtClean="0">
                          <a:solidFill>
                            <a:srgbClr val="0000FF"/>
                          </a:solidFill>
                          <a:effectLst/>
                          <a:latin typeface="+mn-lt"/>
                          <a:ea typeface="Times New Roman"/>
                          <a:cs typeface="Times New Roman"/>
                        </a:rPr>
                      </a:br>
                      <a:r>
                        <a:rPr lang="en-US" sz="800" b="0" dirty="0" smtClean="0">
                          <a:solidFill>
                            <a:srgbClr val="0000FF"/>
                          </a:solidFill>
                          <a:effectLst/>
                          <a:latin typeface="+mn-lt"/>
                          <a:ea typeface="Times New Roman"/>
                          <a:cs typeface="Times New Roman"/>
                        </a:rPr>
                        <a:t>new</a:t>
                      </a:r>
                      <a:r>
                        <a:rPr lang="en-US" sz="800" b="0" baseline="0" dirty="0" smtClean="0">
                          <a:solidFill>
                            <a:srgbClr val="0000FF"/>
                          </a:solidFill>
                          <a:effectLst/>
                          <a:latin typeface="+mn-lt"/>
                          <a:ea typeface="Times New Roman"/>
                          <a:cs typeface="Times New Roman"/>
                        </a:rPr>
                        <a:t> </a:t>
                      </a:r>
                      <a:r>
                        <a:rPr lang="en-US" sz="800" b="0" baseline="0" dirty="0" err="1" smtClean="0">
                          <a:solidFill>
                            <a:srgbClr val="0000FF"/>
                          </a:solidFill>
                          <a:effectLst/>
                          <a:latin typeface="+mn-lt"/>
                          <a:ea typeface="Times New Roman"/>
                          <a:cs typeface="Times New Roman"/>
                        </a:rPr>
                        <a:t>shal</a:t>
                      </a:r>
                      <a:endParaRPr lang="en-US" sz="800" b="0" dirty="0">
                        <a:solidFill>
                          <a:srgbClr val="0000FF"/>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b="0" dirty="0" smtClean="0">
                          <a:solidFill>
                            <a:srgbClr val="0000FF"/>
                          </a:solidFill>
                          <a:effectLst/>
                          <a:latin typeface="+mn-lt"/>
                        </a:rPr>
                        <a:t>MYJ</a:t>
                      </a:r>
                      <a:endParaRPr lang="en-US" sz="800" b="0" dirty="0">
                        <a:solidFill>
                          <a:srgbClr val="0000FF"/>
                        </a:solidFill>
                        <a:effectLst/>
                        <a:latin typeface="+mn-lt"/>
                        <a:ea typeface="Times New Roman"/>
                        <a:cs typeface="Times New Roman"/>
                      </a:endParaRPr>
                    </a:p>
                  </a:txBody>
                  <a:tcPr marL="49195" marR="49195" marT="0" marB="0"/>
                </a:tc>
                <a:tc>
                  <a:txBody>
                    <a:bodyPr/>
                    <a:lstStyle/>
                    <a:p>
                      <a:pPr marL="0" marR="0">
                        <a:lnSpc>
                          <a:spcPct val="115000"/>
                        </a:lnSpc>
                        <a:spcBef>
                          <a:spcPts val="0"/>
                        </a:spcBef>
                        <a:spcAft>
                          <a:spcPts val="0"/>
                        </a:spcAft>
                      </a:pPr>
                      <a:r>
                        <a:rPr lang="en-US" sz="800" b="0" dirty="0">
                          <a:solidFill>
                            <a:schemeClr val="tx1"/>
                          </a:solidFill>
                          <a:effectLst/>
                          <a:latin typeface="+mn-lt"/>
                        </a:rPr>
                        <a:t>MYJ</a:t>
                      </a:r>
                      <a:endParaRPr lang="en-US" sz="800" b="0" dirty="0">
                        <a:solidFill>
                          <a:schemeClr val="tx1"/>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b="0" dirty="0" smtClean="0">
                          <a:solidFill>
                            <a:srgbClr val="7030A0"/>
                          </a:solidFill>
                          <a:effectLst/>
                          <a:latin typeface="+mn-lt"/>
                        </a:rPr>
                        <a:t>WSM6</a:t>
                      </a:r>
                      <a:endParaRPr lang="en-US" sz="800" b="0" dirty="0">
                        <a:solidFill>
                          <a:srgbClr val="7030A0"/>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dirty="0" smtClean="0">
                          <a:solidFill>
                            <a:schemeClr val="tx1"/>
                          </a:solidFill>
                          <a:effectLst/>
                          <a:latin typeface="+mn-lt"/>
                          <a:ea typeface="+mn-ea"/>
                          <a:cs typeface="+mn-cs"/>
                        </a:rPr>
                        <a:t>RRTM</a:t>
                      </a:r>
                      <a:endParaRPr lang="en-US" sz="800" dirty="0">
                        <a:solidFill>
                          <a:schemeClr val="tx1"/>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b="0" dirty="0" err="1" smtClean="0">
                          <a:solidFill>
                            <a:schemeClr val="tx1"/>
                          </a:solidFill>
                          <a:effectLst/>
                          <a:latin typeface="+mn-lt"/>
                          <a:ea typeface="+mn-ea"/>
                          <a:cs typeface="+mn-cs"/>
                        </a:rPr>
                        <a:t>c</a:t>
                      </a:r>
                      <a:r>
                        <a:rPr lang="en-US" sz="800" b="1" dirty="0" err="1" smtClean="0">
                          <a:solidFill>
                            <a:schemeClr val="tx1"/>
                          </a:solidFill>
                          <a:effectLst/>
                          <a:latin typeface="+mn-lt"/>
                          <a:ea typeface="+mn-ea"/>
                          <a:cs typeface="+mn-cs"/>
                        </a:rPr>
                        <a:t>leffamp</a:t>
                      </a:r>
                      <a:r>
                        <a:rPr lang="en-US" sz="800" b="1" dirty="0" smtClean="0">
                          <a:solidFill>
                            <a:schemeClr val="tx1"/>
                          </a:solidFill>
                          <a:effectLst/>
                          <a:latin typeface="+mn-lt"/>
                          <a:ea typeface="+mn-ea"/>
                          <a:cs typeface="+mn-cs"/>
                        </a:rPr>
                        <a:t>=1</a:t>
                      </a:r>
                      <a:endParaRPr lang="en-US" sz="800" b="1" dirty="0" smtClean="0">
                        <a:solidFill>
                          <a:schemeClr val="tx1"/>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dirty="0" smtClean="0">
                          <a:solidFill>
                            <a:schemeClr val="tx1"/>
                          </a:solidFill>
                          <a:effectLst/>
                          <a:latin typeface="+mn-lt"/>
                        </a:rPr>
                        <a:t>Noah</a:t>
                      </a:r>
                      <a:endParaRPr lang="en-US" sz="800" dirty="0">
                        <a:solidFill>
                          <a:schemeClr val="tx1"/>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dirty="0" smtClean="0">
                          <a:solidFill>
                            <a:schemeClr val="tx1"/>
                          </a:solidFill>
                          <a:effectLst/>
                          <a:latin typeface="+mn-lt"/>
                        </a:rPr>
                        <a:t>NAM</a:t>
                      </a:r>
                      <a:endParaRPr lang="en-US" sz="800" dirty="0">
                        <a:solidFill>
                          <a:schemeClr val="tx1"/>
                        </a:solidFill>
                        <a:effectLst/>
                        <a:latin typeface="+mn-lt"/>
                        <a:ea typeface="Times New Roman"/>
                        <a:cs typeface="Times New Roman"/>
                      </a:endParaRPr>
                    </a:p>
                  </a:txBody>
                  <a:tcPr marL="49195" marR="49195"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800" b="0" dirty="0" smtClean="0">
                          <a:solidFill>
                            <a:srgbClr val="870000"/>
                          </a:solidFill>
                          <a:effectLst/>
                          <a:latin typeface="+mn-lt"/>
                        </a:rPr>
                        <a:t>Drier soil</a:t>
                      </a:r>
                      <a:endParaRPr lang="en-US" sz="800" b="0" dirty="0" smtClean="0">
                        <a:solidFill>
                          <a:srgbClr val="870000"/>
                        </a:solidFill>
                        <a:effectLst/>
                        <a:latin typeface="+mn-lt"/>
                        <a:ea typeface="Times New Roman"/>
                        <a:cs typeface="Times New Roman"/>
                      </a:endParaRPr>
                    </a:p>
                    <a:p>
                      <a:pPr marL="0" marR="0">
                        <a:lnSpc>
                          <a:spcPct val="115000"/>
                        </a:lnSpc>
                        <a:spcBef>
                          <a:spcPts val="0"/>
                        </a:spcBef>
                        <a:spcAft>
                          <a:spcPts val="0"/>
                        </a:spcAft>
                      </a:pPr>
                      <a:endParaRPr lang="en-US" sz="800" b="0" dirty="0">
                        <a:solidFill>
                          <a:schemeClr val="tx1"/>
                        </a:solidFill>
                        <a:effectLst/>
                        <a:latin typeface="+mn-lt"/>
                        <a:ea typeface="Times New Roman"/>
                        <a:cs typeface="Times New Roman"/>
                      </a:endParaRPr>
                    </a:p>
                  </a:txBody>
                  <a:tcPr marL="49195" marR="49195" marT="0" marB="0"/>
                </a:tc>
              </a:tr>
              <a:tr h="386338">
                <a:tc>
                  <a:txBody>
                    <a:bodyPr/>
                    <a:lstStyle/>
                    <a:p>
                      <a:pPr marL="0" marR="0">
                        <a:lnSpc>
                          <a:spcPct val="115000"/>
                        </a:lnSpc>
                        <a:spcBef>
                          <a:spcPts val="0"/>
                        </a:spcBef>
                        <a:spcAft>
                          <a:spcPts val="0"/>
                        </a:spcAft>
                      </a:pPr>
                      <a:r>
                        <a:rPr lang="en-US" sz="800" b="1" dirty="0" smtClean="0">
                          <a:solidFill>
                            <a:srgbClr val="0070C0"/>
                          </a:solidFill>
                          <a:effectLst/>
                          <a:latin typeface="+mn-lt"/>
                        </a:rPr>
                        <a:t>nmmb_n4</a:t>
                      </a:r>
                      <a:endParaRPr lang="en-US" sz="800" b="1" dirty="0">
                        <a:solidFill>
                          <a:srgbClr val="0070C0"/>
                        </a:solidFill>
                        <a:effectLst/>
                        <a:latin typeface="+mn-lt"/>
                        <a:ea typeface="Times New Roman"/>
                        <a:cs typeface="Times New Roman"/>
                      </a:endParaRPr>
                    </a:p>
                  </a:txBody>
                  <a:tcPr marL="49195" marR="49195" marT="0" marB="0"/>
                </a:tc>
                <a:tc>
                  <a:txBody>
                    <a:bodyPr/>
                    <a:lstStyle/>
                    <a:p>
                      <a:pPr marL="0" marR="0">
                        <a:lnSpc>
                          <a:spcPct val="115000"/>
                        </a:lnSpc>
                        <a:spcBef>
                          <a:spcPts val="0"/>
                        </a:spcBef>
                        <a:spcAft>
                          <a:spcPts val="0"/>
                        </a:spcAft>
                      </a:pPr>
                      <a:endParaRPr lang="en-US" sz="800" b="1" dirty="0">
                        <a:solidFill>
                          <a:srgbClr val="0070C0"/>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dirty="0" smtClean="0">
                          <a:solidFill>
                            <a:schemeClr val="tx1"/>
                          </a:solidFill>
                          <a:effectLst/>
                          <a:latin typeface="+mn-lt"/>
                          <a:ea typeface="Times New Roman"/>
                          <a:cs typeface="Times New Roman"/>
                        </a:rPr>
                        <a:t>same</a:t>
                      </a:r>
                      <a:endParaRPr lang="en-US" sz="800" dirty="0">
                        <a:solidFill>
                          <a:schemeClr val="tx1"/>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dirty="0" smtClean="0">
                          <a:solidFill>
                            <a:schemeClr val="tx1"/>
                          </a:solidFill>
                          <a:effectLst/>
                          <a:latin typeface="+mn-lt"/>
                          <a:ea typeface="Times New Roman"/>
                          <a:cs typeface="Times New Roman"/>
                        </a:rPr>
                        <a:t>GEFS 7</a:t>
                      </a:r>
                      <a:endParaRPr lang="en-US" sz="800" dirty="0">
                        <a:solidFill>
                          <a:schemeClr val="tx1"/>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b="0" dirty="0" smtClean="0">
                          <a:solidFill>
                            <a:srgbClr val="FF0000"/>
                          </a:solidFill>
                          <a:effectLst/>
                          <a:latin typeface="+mn-lt"/>
                        </a:rPr>
                        <a:t>SAS</a:t>
                      </a:r>
                      <a:endParaRPr lang="en-US" sz="800" b="0" dirty="0">
                        <a:solidFill>
                          <a:srgbClr val="FF0000"/>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b="0" dirty="0" smtClean="0">
                          <a:solidFill>
                            <a:srgbClr val="FF0000"/>
                          </a:solidFill>
                          <a:effectLst/>
                          <a:latin typeface="+mn-lt"/>
                          <a:ea typeface="+mn-ea"/>
                          <a:cs typeface="+mn-cs"/>
                        </a:rPr>
                        <a:t>GFS</a:t>
                      </a:r>
                      <a:endParaRPr lang="en-US" sz="800" b="0" dirty="0">
                        <a:solidFill>
                          <a:srgbClr val="FF0000"/>
                        </a:solidFill>
                        <a:effectLst/>
                        <a:latin typeface="+mn-lt"/>
                        <a:ea typeface="Times New Roman"/>
                        <a:cs typeface="Times New Roman"/>
                      </a:endParaRPr>
                    </a:p>
                  </a:txBody>
                  <a:tcPr marL="49195" marR="49195" marT="0" marB="0"/>
                </a:tc>
                <a:tc>
                  <a:txBody>
                    <a:bodyPr/>
                    <a:lstStyle/>
                    <a:p>
                      <a:pPr marL="0" marR="0">
                        <a:lnSpc>
                          <a:spcPct val="115000"/>
                        </a:lnSpc>
                        <a:spcBef>
                          <a:spcPts val="0"/>
                        </a:spcBef>
                        <a:spcAft>
                          <a:spcPts val="0"/>
                        </a:spcAft>
                      </a:pPr>
                      <a:r>
                        <a:rPr lang="en-US" sz="800" b="0" dirty="0" smtClean="0">
                          <a:solidFill>
                            <a:schemeClr val="tx1"/>
                          </a:solidFill>
                          <a:effectLst/>
                          <a:latin typeface="+mn-lt"/>
                        </a:rPr>
                        <a:t>MYJ</a:t>
                      </a:r>
                      <a:endParaRPr lang="en-US" sz="800" b="0" dirty="0">
                        <a:solidFill>
                          <a:schemeClr val="tx1"/>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b="1" dirty="0" smtClean="0">
                          <a:solidFill>
                            <a:srgbClr val="7030A0"/>
                          </a:solidFill>
                          <a:effectLst/>
                          <a:latin typeface="+mn-lt"/>
                          <a:ea typeface="+mn-ea"/>
                          <a:cs typeface="+mn-cs"/>
                        </a:rPr>
                        <a:t>WSM6</a:t>
                      </a:r>
                      <a:endParaRPr lang="en-US" sz="800" b="1" dirty="0">
                        <a:solidFill>
                          <a:srgbClr val="7030A0"/>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dirty="0" smtClean="0">
                          <a:solidFill>
                            <a:schemeClr val="tx1"/>
                          </a:solidFill>
                          <a:effectLst/>
                          <a:latin typeface="+mn-lt"/>
                          <a:ea typeface="+mn-ea"/>
                          <a:cs typeface="+mn-cs"/>
                        </a:rPr>
                        <a:t>RRTM</a:t>
                      </a:r>
                      <a:endParaRPr lang="en-US" sz="800" dirty="0">
                        <a:solidFill>
                          <a:schemeClr val="tx1"/>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b="1" dirty="0" err="1" smtClean="0">
                          <a:solidFill>
                            <a:srgbClr val="FFC000"/>
                          </a:solidFill>
                          <a:effectLst/>
                          <a:latin typeface="+mn-lt"/>
                          <a:ea typeface="+mn-ea"/>
                          <a:cs typeface="+mn-cs"/>
                        </a:rPr>
                        <a:t>cleffamp</a:t>
                      </a:r>
                      <a:r>
                        <a:rPr lang="en-US" sz="800" b="1" dirty="0" smtClean="0">
                          <a:solidFill>
                            <a:srgbClr val="FFC000"/>
                          </a:solidFill>
                          <a:effectLst/>
                          <a:latin typeface="+mn-lt"/>
                          <a:ea typeface="+mn-ea"/>
                          <a:cs typeface="+mn-cs"/>
                        </a:rPr>
                        <a:t>=0.5</a:t>
                      </a:r>
                      <a:endParaRPr lang="en-US" sz="800" b="1" dirty="0" smtClean="0">
                        <a:solidFill>
                          <a:srgbClr val="FFC000"/>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dirty="0" smtClean="0">
                          <a:solidFill>
                            <a:schemeClr val="tx1"/>
                          </a:solidFill>
                          <a:effectLst/>
                          <a:latin typeface="+mn-lt"/>
                        </a:rPr>
                        <a:t>Noah</a:t>
                      </a:r>
                      <a:endParaRPr lang="en-US" sz="800" dirty="0">
                        <a:solidFill>
                          <a:schemeClr val="tx1"/>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dirty="0" smtClean="0">
                          <a:solidFill>
                            <a:schemeClr val="tx1"/>
                          </a:solidFill>
                          <a:effectLst/>
                          <a:latin typeface="+mn-lt"/>
                          <a:ea typeface="+mn-ea"/>
                          <a:cs typeface="+mn-cs"/>
                        </a:rPr>
                        <a:t>NAM</a:t>
                      </a:r>
                      <a:endParaRPr lang="en-US" sz="800" dirty="0">
                        <a:solidFill>
                          <a:schemeClr val="tx1"/>
                        </a:solidFill>
                        <a:effectLst/>
                        <a:latin typeface="+mn-lt"/>
                        <a:ea typeface="Times New Roman"/>
                        <a:cs typeface="Times New Roman"/>
                      </a:endParaRPr>
                    </a:p>
                  </a:txBody>
                  <a:tcPr marL="49195" marR="49195" marT="0" marB="0"/>
                </a:tc>
                <a:tc>
                  <a:txBody>
                    <a:bodyPr/>
                    <a:lstStyle/>
                    <a:p>
                      <a:r>
                        <a:rPr lang="en-US" sz="800" b="0" dirty="0" smtClean="0">
                          <a:solidFill>
                            <a:schemeClr val="tx1"/>
                          </a:solidFill>
                          <a:latin typeface="+mn-lt"/>
                        </a:rPr>
                        <a:t>no</a:t>
                      </a:r>
                      <a:endParaRPr lang="en-US" sz="800" b="0" dirty="0">
                        <a:solidFill>
                          <a:schemeClr val="tx1"/>
                        </a:solidFill>
                        <a:latin typeface="+mn-lt"/>
                      </a:endParaRPr>
                    </a:p>
                  </a:txBody>
                  <a:tcPr marL="49195" marR="49195" marT="0" marB="0"/>
                </a:tc>
              </a:tr>
              <a:tr h="386338">
                <a:tc>
                  <a:txBody>
                    <a:bodyPr/>
                    <a:lstStyle/>
                    <a:p>
                      <a:pPr marL="0" marR="0">
                        <a:lnSpc>
                          <a:spcPct val="115000"/>
                        </a:lnSpc>
                        <a:spcBef>
                          <a:spcPts val="0"/>
                        </a:spcBef>
                        <a:spcAft>
                          <a:spcPts val="0"/>
                        </a:spcAft>
                      </a:pPr>
                      <a:r>
                        <a:rPr lang="en-US" sz="800" b="1" dirty="0" smtClean="0">
                          <a:solidFill>
                            <a:srgbClr val="0070C0"/>
                          </a:solidFill>
                          <a:effectLst/>
                          <a:latin typeface="+mn-lt"/>
                        </a:rPr>
                        <a:t>nmmb</a:t>
                      </a:r>
                      <a:r>
                        <a:rPr lang="en-US" sz="800" b="1" baseline="0" dirty="0" smtClean="0">
                          <a:solidFill>
                            <a:srgbClr val="0070C0"/>
                          </a:solidFill>
                          <a:effectLst/>
                          <a:latin typeface="+mn-lt"/>
                        </a:rPr>
                        <a:t>_p4</a:t>
                      </a:r>
                      <a:endParaRPr lang="en-US" sz="800" b="1" dirty="0">
                        <a:solidFill>
                          <a:srgbClr val="0070C0"/>
                        </a:solidFill>
                        <a:effectLst/>
                        <a:latin typeface="+mn-lt"/>
                        <a:ea typeface="Times New Roman"/>
                        <a:cs typeface="Times New Roman"/>
                      </a:endParaRPr>
                    </a:p>
                  </a:txBody>
                  <a:tcPr marL="49195" marR="49195" marT="0" marB="0"/>
                </a:tc>
                <a:tc>
                  <a:txBody>
                    <a:bodyPr/>
                    <a:lstStyle/>
                    <a:p>
                      <a:pPr marL="0" marR="0">
                        <a:lnSpc>
                          <a:spcPct val="115000"/>
                        </a:lnSpc>
                        <a:spcBef>
                          <a:spcPts val="0"/>
                        </a:spcBef>
                        <a:spcAft>
                          <a:spcPts val="0"/>
                        </a:spcAft>
                      </a:pPr>
                      <a:r>
                        <a:rPr lang="en-US" sz="800" b="1" dirty="0">
                          <a:solidFill>
                            <a:srgbClr val="0070C0"/>
                          </a:solidFill>
                          <a:effectLst/>
                          <a:latin typeface="+mn-lt"/>
                        </a:rPr>
                        <a:t> </a:t>
                      </a:r>
                      <a:endParaRPr lang="en-US" sz="800" b="1" dirty="0">
                        <a:solidFill>
                          <a:srgbClr val="0070C0"/>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dirty="0">
                          <a:solidFill>
                            <a:schemeClr val="tx1"/>
                          </a:solidFill>
                          <a:effectLst/>
                          <a:latin typeface="+mn-lt"/>
                        </a:rPr>
                        <a:t> </a:t>
                      </a:r>
                      <a:r>
                        <a:rPr lang="en-US" sz="800" dirty="0" smtClean="0">
                          <a:solidFill>
                            <a:schemeClr val="tx1"/>
                          </a:solidFill>
                          <a:effectLst/>
                          <a:latin typeface="+mn-lt"/>
                        </a:rPr>
                        <a:t>same</a:t>
                      </a:r>
                      <a:endParaRPr lang="en-US" sz="800" dirty="0">
                        <a:solidFill>
                          <a:schemeClr val="tx1"/>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dirty="0" smtClean="0">
                          <a:solidFill>
                            <a:schemeClr val="tx1"/>
                          </a:solidFill>
                          <a:effectLst/>
                          <a:latin typeface="+mn-lt"/>
                          <a:ea typeface="Times New Roman"/>
                          <a:cs typeface="Times New Roman"/>
                        </a:rPr>
                        <a:t>GEFS 8</a:t>
                      </a:r>
                      <a:endParaRPr lang="en-US" sz="800" dirty="0">
                        <a:solidFill>
                          <a:schemeClr val="tx1"/>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b="0" dirty="0" smtClean="0">
                          <a:solidFill>
                            <a:srgbClr val="00B050"/>
                          </a:solidFill>
                          <a:effectLst/>
                          <a:latin typeface="+mn-lt"/>
                        </a:rPr>
                        <a:t>BMJ</a:t>
                      </a:r>
                      <a:br>
                        <a:rPr lang="en-US" sz="800" b="0" dirty="0" smtClean="0">
                          <a:solidFill>
                            <a:srgbClr val="00B050"/>
                          </a:solidFill>
                          <a:effectLst/>
                          <a:latin typeface="+mn-lt"/>
                        </a:rPr>
                      </a:br>
                      <a:r>
                        <a:rPr lang="en-US" sz="800" b="0" dirty="0" smtClean="0">
                          <a:solidFill>
                            <a:srgbClr val="00B050"/>
                          </a:solidFill>
                          <a:effectLst/>
                          <a:latin typeface="+mn-lt"/>
                        </a:rPr>
                        <a:t>old </a:t>
                      </a:r>
                      <a:r>
                        <a:rPr lang="en-US" sz="800" b="0" dirty="0" err="1" smtClean="0">
                          <a:solidFill>
                            <a:srgbClr val="00B050"/>
                          </a:solidFill>
                          <a:effectLst/>
                          <a:latin typeface="+mn-lt"/>
                        </a:rPr>
                        <a:t>shal</a:t>
                      </a:r>
                      <a:endParaRPr lang="en-US" sz="800" b="0" dirty="0">
                        <a:solidFill>
                          <a:srgbClr val="00B050"/>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b="0" dirty="0" smtClean="0">
                          <a:solidFill>
                            <a:srgbClr val="00B050"/>
                          </a:solidFill>
                          <a:effectLst/>
                          <a:latin typeface="+mn-lt"/>
                          <a:ea typeface="Times New Roman"/>
                          <a:cs typeface="Times New Roman"/>
                        </a:rPr>
                        <a:t>MYJ</a:t>
                      </a:r>
                      <a:endParaRPr lang="en-US" sz="800" b="0" dirty="0">
                        <a:solidFill>
                          <a:srgbClr val="00B050"/>
                        </a:solidFill>
                        <a:effectLst/>
                        <a:latin typeface="+mn-lt"/>
                        <a:ea typeface="Times New Roman"/>
                        <a:cs typeface="Times New Roman"/>
                      </a:endParaRPr>
                    </a:p>
                  </a:txBody>
                  <a:tcPr marL="49195" marR="49195" marT="0" marB="0"/>
                </a:tc>
                <a:tc>
                  <a:txBody>
                    <a:bodyPr/>
                    <a:lstStyle/>
                    <a:p>
                      <a:pPr marL="0" marR="0">
                        <a:lnSpc>
                          <a:spcPct val="115000"/>
                        </a:lnSpc>
                        <a:spcBef>
                          <a:spcPts val="0"/>
                        </a:spcBef>
                        <a:spcAft>
                          <a:spcPts val="0"/>
                        </a:spcAft>
                      </a:pPr>
                      <a:r>
                        <a:rPr lang="en-US" sz="800" b="0" dirty="0" smtClean="0">
                          <a:solidFill>
                            <a:schemeClr val="tx1"/>
                          </a:solidFill>
                          <a:effectLst/>
                          <a:latin typeface="+mn-lt"/>
                        </a:rPr>
                        <a:t>MYJ</a:t>
                      </a:r>
                      <a:endParaRPr lang="en-US" sz="800" b="0" dirty="0">
                        <a:solidFill>
                          <a:schemeClr val="tx1"/>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b="1" dirty="0" err="1" smtClean="0">
                          <a:solidFill>
                            <a:srgbClr val="00B050"/>
                          </a:solidFill>
                          <a:effectLst/>
                          <a:latin typeface="+mn-lt"/>
                          <a:ea typeface="+mn-ea"/>
                          <a:cs typeface="+mn-cs"/>
                        </a:rPr>
                        <a:t>Fer_hires</a:t>
                      </a:r>
                      <a:endParaRPr lang="en-US" sz="800" b="1" dirty="0">
                        <a:solidFill>
                          <a:srgbClr val="00B050"/>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dirty="0" smtClean="0">
                          <a:solidFill>
                            <a:schemeClr val="tx1">
                              <a:lumMod val="65000"/>
                              <a:lumOff val="35000"/>
                            </a:schemeClr>
                          </a:solidFill>
                          <a:effectLst/>
                          <a:latin typeface="+mn-lt"/>
                        </a:rPr>
                        <a:t>GFDL</a:t>
                      </a:r>
                      <a:endParaRPr lang="en-US" sz="800" dirty="0">
                        <a:solidFill>
                          <a:schemeClr val="tx1">
                            <a:lumMod val="65000"/>
                            <a:lumOff val="35000"/>
                          </a:schemeClr>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b="1" dirty="0" err="1" smtClean="0">
                          <a:solidFill>
                            <a:srgbClr val="7030A0"/>
                          </a:solidFill>
                          <a:effectLst/>
                          <a:latin typeface="+mn-lt"/>
                          <a:ea typeface="+mn-ea"/>
                          <a:cs typeface="+mn-cs"/>
                        </a:rPr>
                        <a:t>cleffamp</a:t>
                      </a:r>
                      <a:r>
                        <a:rPr lang="en-US" sz="800" b="1" dirty="0" smtClean="0">
                          <a:solidFill>
                            <a:srgbClr val="7030A0"/>
                          </a:solidFill>
                          <a:effectLst/>
                          <a:latin typeface="+mn-lt"/>
                          <a:ea typeface="+mn-ea"/>
                          <a:cs typeface="+mn-cs"/>
                        </a:rPr>
                        <a:t>=2</a:t>
                      </a:r>
                      <a:endParaRPr lang="en-US" sz="800" b="1" dirty="0" smtClean="0">
                        <a:solidFill>
                          <a:srgbClr val="7030A0"/>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dirty="0" smtClean="0">
                          <a:solidFill>
                            <a:schemeClr val="tx1"/>
                          </a:solidFill>
                          <a:effectLst/>
                          <a:latin typeface="+mn-lt"/>
                        </a:rPr>
                        <a:t>Noah</a:t>
                      </a:r>
                      <a:endParaRPr lang="en-US" sz="800" dirty="0">
                        <a:solidFill>
                          <a:schemeClr val="tx1"/>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dirty="0" smtClean="0">
                          <a:solidFill>
                            <a:schemeClr val="tx1"/>
                          </a:solidFill>
                          <a:effectLst/>
                          <a:latin typeface="+mn-lt"/>
                          <a:ea typeface="+mn-ea"/>
                          <a:cs typeface="+mn-cs"/>
                        </a:rPr>
                        <a:t>NAM</a:t>
                      </a:r>
                      <a:endParaRPr lang="en-US" sz="800" dirty="0">
                        <a:solidFill>
                          <a:schemeClr val="tx1"/>
                        </a:solidFill>
                        <a:effectLst/>
                        <a:latin typeface="+mn-lt"/>
                        <a:ea typeface="Times New Roman"/>
                        <a:cs typeface="Times New Roman"/>
                      </a:endParaRPr>
                    </a:p>
                  </a:txBody>
                  <a:tcPr marL="49195" marR="49195" marT="0" marB="0"/>
                </a:tc>
                <a:tc>
                  <a:txBody>
                    <a:bodyPr/>
                    <a:lstStyle/>
                    <a:p>
                      <a:r>
                        <a:rPr lang="en-US" sz="800" b="0" dirty="0" smtClean="0">
                          <a:solidFill>
                            <a:schemeClr val="tx1"/>
                          </a:solidFill>
                          <a:latin typeface="+mn-lt"/>
                        </a:rPr>
                        <a:t>no</a:t>
                      </a:r>
                      <a:endParaRPr lang="en-US" sz="800" b="0" dirty="0">
                        <a:solidFill>
                          <a:schemeClr val="tx1"/>
                        </a:solidFill>
                        <a:latin typeface="+mn-lt"/>
                      </a:endParaRPr>
                    </a:p>
                  </a:txBody>
                  <a:tcPr marL="49195" marR="49195" marT="0" marB="0"/>
                </a:tc>
              </a:tr>
              <a:tr h="386338">
                <a:tc>
                  <a:txBody>
                    <a:bodyPr/>
                    <a:lstStyle/>
                    <a:p>
                      <a:pPr marL="0" marR="0">
                        <a:lnSpc>
                          <a:spcPct val="115000"/>
                        </a:lnSpc>
                        <a:spcBef>
                          <a:spcPts val="0"/>
                        </a:spcBef>
                        <a:spcAft>
                          <a:spcPts val="0"/>
                        </a:spcAft>
                      </a:pPr>
                      <a:r>
                        <a:rPr lang="en-US" sz="800" b="1" dirty="0" smtClean="0">
                          <a:solidFill>
                            <a:srgbClr val="FF0000"/>
                          </a:solidFill>
                          <a:effectLst/>
                          <a:latin typeface="+mn-lt"/>
                        </a:rPr>
                        <a:t>nmmb_n5</a:t>
                      </a:r>
                      <a:endParaRPr lang="en-US" sz="800" b="1" dirty="0">
                        <a:solidFill>
                          <a:srgbClr val="FF0000"/>
                        </a:solidFill>
                        <a:effectLst/>
                        <a:latin typeface="+mn-lt"/>
                        <a:ea typeface="Times New Roman"/>
                        <a:cs typeface="Times New Roman"/>
                      </a:endParaRPr>
                    </a:p>
                  </a:txBody>
                  <a:tcPr marL="49195" marR="49195" marT="0" marB="0"/>
                </a:tc>
                <a:tc>
                  <a:txBody>
                    <a:bodyPr/>
                    <a:lstStyle/>
                    <a:p>
                      <a:pPr marL="0" marR="0">
                        <a:lnSpc>
                          <a:spcPct val="115000"/>
                        </a:lnSpc>
                        <a:spcBef>
                          <a:spcPts val="0"/>
                        </a:spcBef>
                        <a:spcAft>
                          <a:spcPts val="0"/>
                        </a:spcAft>
                      </a:pPr>
                      <a:r>
                        <a:rPr lang="en-US" sz="800" b="1" dirty="0">
                          <a:solidFill>
                            <a:srgbClr val="FF0000"/>
                          </a:solidFill>
                          <a:effectLst/>
                          <a:latin typeface="+mn-lt"/>
                        </a:rPr>
                        <a:t> </a:t>
                      </a:r>
                      <a:r>
                        <a:rPr lang="en-US" sz="800" b="1" dirty="0" smtClean="0">
                          <a:solidFill>
                            <a:srgbClr val="FF0000"/>
                          </a:solidFill>
                          <a:effectLst/>
                          <a:latin typeface="+mn-lt"/>
                        </a:rPr>
                        <a:t>RAP</a:t>
                      </a:r>
                      <a:endParaRPr lang="en-US" sz="800" b="1" dirty="0">
                        <a:solidFill>
                          <a:srgbClr val="FF0000"/>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baseline="0" dirty="0" smtClean="0">
                          <a:solidFill>
                            <a:schemeClr val="tx1"/>
                          </a:solidFill>
                          <a:effectLst/>
                          <a:latin typeface="+mn-lt"/>
                          <a:ea typeface="+mn-ea"/>
                          <a:cs typeface="+mn-cs"/>
                        </a:rPr>
                        <a:t>same</a:t>
                      </a: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dirty="0" smtClean="0">
                          <a:solidFill>
                            <a:schemeClr val="tx1"/>
                          </a:solidFill>
                          <a:effectLst/>
                          <a:latin typeface="+mn-lt"/>
                          <a:ea typeface="Times New Roman"/>
                          <a:cs typeface="Times New Roman"/>
                        </a:rPr>
                        <a:t>GEFS 9</a:t>
                      </a:r>
                      <a:endParaRPr lang="en-US" sz="800" dirty="0">
                        <a:solidFill>
                          <a:schemeClr val="tx1"/>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b="0" dirty="0" smtClean="0">
                          <a:solidFill>
                            <a:srgbClr val="FF0000"/>
                          </a:solidFill>
                          <a:effectLst/>
                          <a:latin typeface="+mn-lt"/>
                        </a:rPr>
                        <a:t>SAS</a:t>
                      </a:r>
                      <a:endParaRPr lang="en-US" sz="800" b="0" dirty="0">
                        <a:solidFill>
                          <a:srgbClr val="FF0000"/>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b="0" dirty="0" smtClean="0">
                          <a:solidFill>
                            <a:srgbClr val="FF0000"/>
                          </a:solidFill>
                          <a:effectLst/>
                          <a:latin typeface="+mn-lt"/>
                        </a:rPr>
                        <a:t>GFS</a:t>
                      </a:r>
                      <a:endParaRPr lang="en-US" sz="800" b="0" dirty="0">
                        <a:solidFill>
                          <a:srgbClr val="FF0000"/>
                        </a:solidFill>
                        <a:effectLst/>
                        <a:latin typeface="+mn-lt"/>
                        <a:ea typeface="Times New Roman"/>
                        <a:cs typeface="Times New Roman"/>
                      </a:endParaRPr>
                    </a:p>
                  </a:txBody>
                  <a:tcPr marL="49195" marR="49195" marT="0" marB="0"/>
                </a:tc>
                <a:tc>
                  <a:txBody>
                    <a:bodyPr/>
                    <a:lstStyle/>
                    <a:p>
                      <a:pPr marL="0" marR="0">
                        <a:lnSpc>
                          <a:spcPct val="115000"/>
                        </a:lnSpc>
                        <a:spcBef>
                          <a:spcPts val="0"/>
                        </a:spcBef>
                        <a:spcAft>
                          <a:spcPts val="0"/>
                        </a:spcAft>
                      </a:pPr>
                      <a:r>
                        <a:rPr lang="en-US" sz="800" b="0" dirty="0">
                          <a:solidFill>
                            <a:schemeClr val="tx1"/>
                          </a:solidFill>
                          <a:effectLst/>
                          <a:latin typeface="+mn-lt"/>
                        </a:rPr>
                        <a:t>MYJ</a:t>
                      </a:r>
                      <a:endParaRPr lang="en-US" sz="800" b="0" dirty="0">
                        <a:solidFill>
                          <a:schemeClr val="tx1"/>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b="1" dirty="0" smtClean="0">
                          <a:solidFill>
                            <a:srgbClr val="7030A0"/>
                          </a:solidFill>
                          <a:effectLst/>
                          <a:latin typeface="+mn-lt"/>
                        </a:rPr>
                        <a:t>WSM6</a:t>
                      </a:r>
                      <a:endParaRPr lang="en-US" sz="800" b="1" dirty="0">
                        <a:solidFill>
                          <a:srgbClr val="7030A0"/>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dirty="0" smtClean="0">
                          <a:solidFill>
                            <a:schemeClr val="tx1"/>
                          </a:solidFill>
                          <a:effectLst/>
                          <a:latin typeface="+mn-lt"/>
                        </a:rPr>
                        <a:t>RRTM</a:t>
                      </a:r>
                      <a:endParaRPr lang="en-US" sz="800" dirty="0">
                        <a:solidFill>
                          <a:schemeClr val="tx1"/>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b="1" dirty="0" err="1" smtClean="0">
                          <a:solidFill>
                            <a:schemeClr val="tx1"/>
                          </a:solidFill>
                          <a:effectLst/>
                          <a:latin typeface="+mn-lt"/>
                          <a:ea typeface="+mn-ea"/>
                          <a:cs typeface="+mn-cs"/>
                        </a:rPr>
                        <a:t>cleffamp</a:t>
                      </a:r>
                      <a:r>
                        <a:rPr lang="en-US" sz="800" b="1" dirty="0" smtClean="0">
                          <a:solidFill>
                            <a:schemeClr val="tx1"/>
                          </a:solidFill>
                          <a:effectLst/>
                          <a:latin typeface="+mn-lt"/>
                          <a:ea typeface="+mn-ea"/>
                          <a:cs typeface="+mn-cs"/>
                        </a:rPr>
                        <a:t>=1</a:t>
                      </a:r>
                      <a:endParaRPr lang="en-US" sz="800" b="1" dirty="0">
                        <a:solidFill>
                          <a:schemeClr val="tx1"/>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dirty="0" smtClean="0">
                          <a:solidFill>
                            <a:schemeClr val="tx1"/>
                          </a:solidFill>
                          <a:effectLst/>
                          <a:latin typeface="+mn-lt"/>
                        </a:rPr>
                        <a:t>Noah</a:t>
                      </a:r>
                      <a:endParaRPr lang="en-US" sz="800" dirty="0">
                        <a:solidFill>
                          <a:schemeClr val="tx1"/>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dirty="0" smtClean="0">
                          <a:solidFill>
                            <a:schemeClr val="tx1"/>
                          </a:solidFill>
                          <a:effectLst/>
                          <a:latin typeface="+mn-lt"/>
                        </a:rPr>
                        <a:t>NAM</a:t>
                      </a:r>
                      <a:endParaRPr lang="en-US" sz="800" dirty="0">
                        <a:solidFill>
                          <a:schemeClr val="tx1"/>
                        </a:solidFill>
                        <a:effectLst/>
                        <a:latin typeface="+mn-lt"/>
                        <a:ea typeface="Times New Roman"/>
                        <a:cs typeface="Times New Roman"/>
                      </a:endParaRPr>
                    </a:p>
                  </a:txBody>
                  <a:tcPr marL="49195" marR="49195"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800" b="0" dirty="0" smtClean="0">
                          <a:solidFill>
                            <a:srgbClr val="870000"/>
                          </a:solidFill>
                          <a:effectLst/>
                          <a:latin typeface="+mn-lt"/>
                          <a:ea typeface="Times New Roman"/>
                          <a:cs typeface="Times New Roman"/>
                        </a:rPr>
                        <a:t>Drier soil</a:t>
                      </a:r>
                    </a:p>
                  </a:txBody>
                  <a:tcPr marL="49195" marR="49195" marT="0" marB="0"/>
                </a:tc>
              </a:tr>
              <a:tr h="386338">
                <a:tc>
                  <a:txBody>
                    <a:bodyPr/>
                    <a:lstStyle/>
                    <a:p>
                      <a:pPr marL="0" marR="0">
                        <a:lnSpc>
                          <a:spcPct val="115000"/>
                        </a:lnSpc>
                        <a:spcBef>
                          <a:spcPts val="0"/>
                        </a:spcBef>
                        <a:spcAft>
                          <a:spcPts val="0"/>
                        </a:spcAft>
                      </a:pPr>
                      <a:r>
                        <a:rPr lang="en-US" sz="800" b="1" dirty="0" smtClean="0">
                          <a:solidFill>
                            <a:srgbClr val="FF0000"/>
                          </a:solidFill>
                          <a:effectLst/>
                          <a:latin typeface="+mn-lt"/>
                        </a:rPr>
                        <a:t>nmmb_p5</a:t>
                      </a:r>
                      <a:endParaRPr lang="en-US" sz="800" b="1" dirty="0">
                        <a:solidFill>
                          <a:srgbClr val="FF0000"/>
                        </a:solidFill>
                        <a:effectLst/>
                        <a:latin typeface="+mn-lt"/>
                        <a:ea typeface="Times New Roman"/>
                        <a:cs typeface="Times New Roman"/>
                      </a:endParaRPr>
                    </a:p>
                  </a:txBody>
                  <a:tcPr marL="49195" marR="49195" marT="0" marB="0"/>
                </a:tc>
                <a:tc>
                  <a:txBody>
                    <a:bodyPr/>
                    <a:lstStyle/>
                    <a:p>
                      <a:pPr marL="0" marR="0">
                        <a:lnSpc>
                          <a:spcPct val="115000"/>
                        </a:lnSpc>
                        <a:spcBef>
                          <a:spcPts val="0"/>
                        </a:spcBef>
                        <a:spcAft>
                          <a:spcPts val="0"/>
                        </a:spcAft>
                      </a:pPr>
                      <a:r>
                        <a:rPr lang="en-US" sz="800" b="1" dirty="0">
                          <a:solidFill>
                            <a:srgbClr val="FF0000"/>
                          </a:solidFill>
                          <a:effectLst/>
                          <a:latin typeface="+mn-lt"/>
                        </a:rPr>
                        <a:t> </a:t>
                      </a:r>
                      <a:endParaRPr lang="en-US" sz="800" b="1" dirty="0">
                        <a:solidFill>
                          <a:srgbClr val="FF0000"/>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dirty="0">
                          <a:solidFill>
                            <a:schemeClr val="tx1"/>
                          </a:solidFill>
                          <a:effectLst/>
                          <a:latin typeface="+mn-lt"/>
                        </a:rPr>
                        <a:t> </a:t>
                      </a:r>
                      <a:r>
                        <a:rPr lang="en-US" sz="800" dirty="0" smtClean="0">
                          <a:solidFill>
                            <a:schemeClr val="tx1"/>
                          </a:solidFill>
                          <a:effectLst/>
                          <a:latin typeface="+mn-lt"/>
                        </a:rPr>
                        <a:t>same</a:t>
                      </a:r>
                      <a:endParaRPr lang="en-US" sz="800" dirty="0">
                        <a:solidFill>
                          <a:schemeClr val="tx1"/>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dirty="0" smtClean="0">
                          <a:solidFill>
                            <a:schemeClr val="tx1"/>
                          </a:solidFill>
                          <a:effectLst/>
                          <a:latin typeface="+mn-lt"/>
                          <a:ea typeface="Times New Roman"/>
                          <a:cs typeface="Times New Roman"/>
                        </a:rPr>
                        <a:t>GEFS 10</a:t>
                      </a:r>
                      <a:endParaRPr lang="en-US" sz="800" dirty="0">
                        <a:solidFill>
                          <a:schemeClr val="tx1"/>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b="0" dirty="0" smtClean="0">
                          <a:solidFill>
                            <a:srgbClr val="0000FF"/>
                          </a:solidFill>
                          <a:effectLst/>
                          <a:latin typeface="+mn-lt"/>
                          <a:ea typeface="+mn-ea"/>
                          <a:cs typeface="+mn-cs"/>
                        </a:rPr>
                        <a:t>BMJ</a:t>
                      </a:r>
                      <a:r>
                        <a:rPr lang="en-US" sz="800" b="0" dirty="0">
                          <a:solidFill>
                            <a:srgbClr val="0000FF"/>
                          </a:solidFill>
                          <a:effectLst/>
                          <a:latin typeface="+mn-lt"/>
                          <a:ea typeface="+mn-ea"/>
                          <a:cs typeface="Times New Roman"/>
                        </a:rPr>
                        <a:t/>
                      </a:r>
                      <a:br>
                        <a:rPr lang="en-US" sz="800" b="0" dirty="0">
                          <a:solidFill>
                            <a:srgbClr val="0000FF"/>
                          </a:solidFill>
                          <a:effectLst/>
                          <a:latin typeface="+mn-lt"/>
                          <a:ea typeface="+mn-ea"/>
                          <a:cs typeface="Times New Roman"/>
                        </a:rPr>
                      </a:br>
                      <a:r>
                        <a:rPr lang="en-US" sz="800" b="0" dirty="0" smtClean="0">
                          <a:solidFill>
                            <a:srgbClr val="0000FF"/>
                          </a:solidFill>
                          <a:effectLst/>
                          <a:latin typeface="+mn-lt"/>
                          <a:ea typeface="+mn-ea"/>
                          <a:cs typeface="Times New Roman"/>
                        </a:rPr>
                        <a:t>new </a:t>
                      </a:r>
                      <a:r>
                        <a:rPr lang="en-US" sz="800" b="0" baseline="0" dirty="0" err="1" smtClean="0">
                          <a:solidFill>
                            <a:srgbClr val="0000FF"/>
                          </a:solidFill>
                          <a:effectLst/>
                          <a:latin typeface="+mn-lt"/>
                          <a:ea typeface="+mn-ea"/>
                          <a:cs typeface="Times New Roman"/>
                        </a:rPr>
                        <a:t>shal</a:t>
                      </a:r>
                      <a:endParaRPr lang="en-US" sz="800" b="0" dirty="0" smtClean="0">
                        <a:solidFill>
                          <a:srgbClr val="0000FF"/>
                        </a:solidFill>
                        <a:effectLst/>
                        <a:latin typeface="+mn-lt"/>
                        <a:ea typeface="+mn-ea"/>
                        <a:cs typeface="+mn-cs"/>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b="0" dirty="0" smtClean="0">
                          <a:solidFill>
                            <a:srgbClr val="0000FF"/>
                          </a:solidFill>
                          <a:effectLst/>
                          <a:latin typeface="+mn-lt"/>
                          <a:ea typeface="+mn-ea"/>
                          <a:cs typeface="+mn-cs"/>
                        </a:rPr>
                        <a:t>MYJ</a:t>
                      </a:r>
                      <a:endParaRPr lang="en-US" sz="800" b="0" dirty="0">
                        <a:solidFill>
                          <a:srgbClr val="0000FF"/>
                        </a:solidFill>
                        <a:effectLst/>
                        <a:latin typeface="+mn-lt"/>
                        <a:ea typeface="Times New Roman"/>
                        <a:cs typeface="Times New Roman"/>
                      </a:endParaRPr>
                    </a:p>
                  </a:txBody>
                  <a:tcPr marL="49195" marR="49195" marT="0" marB="0"/>
                </a:tc>
                <a:tc>
                  <a:txBody>
                    <a:bodyPr/>
                    <a:lstStyle/>
                    <a:p>
                      <a:pPr marL="0" marR="0">
                        <a:lnSpc>
                          <a:spcPct val="115000"/>
                        </a:lnSpc>
                        <a:spcBef>
                          <a:spcPts val="0"/>
                        </a:spcBef>
                        <a:spcAft>
                          <a:spcPts val="0"/>
                        </a:spcAft>
                      </a:pPr>
                      <a:r>
                        <a:rPr lang="en-US" sz="800" b="0" dirty="0" smtClean="0">
                          <a:solidFill>
                            <a:schemeClr val="tx1"/>
                          </a:solidFill>
                          <a:effectLst/>
                          <a:latin typeface="+mn-lt"/>
                        </a:rPr>
                        <a:t>MYJ</a:t>
                      </a:r>
                      <a:endParaRPr lang="en-US" sz="800" b="0" dirty="0">
                        <a:solidFill>
                          <a:schemeClr val="tx1"/>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b="1" dirty="0" err="1" smtClean="0">
                          <a:solidFill>
                            <a:srgbClr val="00B050"/>
                          </a:solidFill>
                          <a:effectLst/>
                          <a:latin typeface="+mn-lt"/>
                          <a:ea typeface="Times New Roman"/>
                          <a:cs typeface="Arial" panose="020B0604020202020204" pitchFamily="34" charset="0"/>
                        </a:rPr>
                        <a:t>Fer_hires</a:t>
                      </a:r>
                      <a:endParaRPr lang="en-US" sz="800" b="1" dirty="0">
                        <a:solidFill>
                          <a:srgbClr val="00B050"/>
                        </a:solidFill>
                        <a:effectLst/>
                        <a:latin typeface="+mn-lt"/>
                        <a:ea typeface="Times New Roman"/>
                        <a:cs typeface="Arial" panose="020B0604020202020204" pitchFamily="34" charset="0"/>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dirty="0" smtClean="0">
                          <a:solidFill>
                            <a:schemeClr val="tx1"/>
                          </a:solidFill>
                          <a:effectLst/>
                          <a:latin typeface="+mn-lt"/>
                        </a:rPr>
                        <a:t>RRTM</a:t>
                      </a:r>
                      <a:endParaRPr lang="en-US" sz="800" dirty="0">
                        <a:solidFill>
                          <a:schemeClr val="tx1"/>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800" b="1" dirty="0" err="1" smtClean="0">
                          <a:solidFill>
                            <a:srgbClr val="FFC000"/>
                          </a:solidFill>
                          <a:effectLst/>
                          <a:latin typeface="+mn-lt"/>
                          <a:ea typeface="+mn-ea"/>
                          <a:cs typeface="+mn-cs"/>
                        </a:rPr>
                        <a:t>cleffamp</a:t>
                      </a:r>
                      <a:r>
                        <a:rPr lang="en-US" sz="800" b="1" dirty="0" smtClean="0">
                          <a:solidFill>
                            <a:srgbClr val="FFC000"/>
                          </a:solidFill>
                          <a:effectLst/>
                          <a:latin typeface="+mn-lt"/>
                          <a:ea typeface="+mn-ea"/>
                          <a:cs typeface="+mn-cs"/>
                        </a:rPr>
                        <a:t>=0.5</a:t>
                      </a:r>
                      <a:endParaRPr lang="en-US" sz="800" b="1" dirty="0" smtClean="0">
                        <a:solidFill>
                          <a:srgbClr val="FFC000"/>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dirty="0" smtClean="0">
                          <a:solidFill>
                            <a:schemeClr val="tx1"/>
                          </a:solidFill>
                          <a:effectLst/>
                          <a:latin typeface="+mn-lt"/>
                        </a:rPr>
                        <a:t>Noah</a:t>
                      </a:r>
                      <a:endParaRPr lang="en-US" sz="800" dirty="0">
                        <a:solidFill>
                          <a:schemeClr val="tx1"/>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dirty="0" smtClean="0">
                          <a:solidFill>
                            <a:schemeClr val="tx1"/>
                          </a:solidFill>
                          <a:effectLst/>
                          <a:latin typeface="+mn-lt"/>
                        </a:rPr>
                        <a:t>NAM</a:t>
                      </a:r>
                      <a:endParaRPr lang="en-US" sz="800" dirty="0">
                        <a:solidFill>
                          <a:schemeClr val="tx1"/>
                        </a:solidFill>
                        <a:effectLst/>
                        <a:latin typeface="+mn-lt"/>
                        <a:ea typeface="Times New Roman"/>
                        <a:cs typeface="Times New Roman"/>
                      </a:endParaRPr>
                    </a:p>
                  </a:txBody>
                  <a:tcPr marL="49195" marR="49195"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800" b="1" dirty="0" smtClean="0">
                          <a:solidFill>
                            <a:srgbClr val="870000"/>
                          </a:solidFill>
                          <a:effectLst/>
                          <a:latin typeface="+mn-lt"/>
                          <a:ea typeface="Times New Roman"/>
                          <a:cs typeface="Times New Roman"/>
                        </a:rPr>
                        <a:t>Drier soil</a:t>
                      </a:r>
                    </a:p>
                  </a:txBody>
                  <a:tcPr marL="49195" marR="49195" marT="0" marB="0"/>
                </a:tc>
              </a:tr>
              <a:tr h="386338">
                <a:tc>
                  <a:txBody>
                    <a:bodyPr/>
                    <a:lstStyle/>
                    <a:p>
                      <a:pPr marL="0" marR="0">
                        <a:lnSpc>
                          <a:spcPct val="115000"/>
                        </a:lnSpc>
                        <a:spcBef>
                          <a:spcPts val="0"/>
                        </a:spcBef>
                        <a:spcAft>
                          <a:spcPts val="0"/>
                        </a:spcAft>
                      </a:pPr>
                      <a:r>
                        <a:rPr lang="en-US" sz="800" b="1" dirty="0" smtClean="0">
                          <a:solidFill>
                            <a:srgbClr val="FF0000"/>
                          </a:solidFill>
                          <a:effectLst/>
                          <a:latin typeface="+mn-lt"/>
                        </a:rPr>
                        <a:t>nmmb_n6</a:t>
                      </a:r>
                      <a:endParaRPr lang="en-US" sz="800" b="1" dirty="0">
                        <a:solidFill>
                          <a:srgbClr val="FF0000"/>
                        </a:solidFill>
                        <a:effectLst/>
                        <a:latin typeface="+mn-lt"/>
                        <a:ea typeface="Times New Roman"/>
                        <a:cs typeface="Times New Roman"/>
                      </a:endParaRPr>
                    </a:p>
                  </a:txBody>
                  <a:tcPr marL="49195" marR="49195" marT="0" marB="0"/>
                </a:tc>
                <a:tc>
                  <a:txBody>
                    <a:bodyPr/>
                    <a:lstStyle/>
                    <a:p>
                      <a:pPr marL="0" marR="0">
                        <a:lnSpc>
                          <a:spcPct val="115000"/>
                        </a:lnSpc>
                        <a:spcBef>
                          <a:spcPts val="0"/>
                        </a:spcBef>
                        <a:spcAft>
                          <a:spcPts val="0"/>
                        </a:spcAft>
                      </a:pPr>
                      <a:r>
                        <a:rPr lang="en-US" sz="800" b="1" dirty="0">
                          <a:solidFill>
                            <a:srgbClr val="FF0000"/>
                          </a:solidFill>
                          <a:effectLst/>
                          <a:latin typeface="+mn-lt"/>
                        </a:rPr>
                        <a:t> </a:t>
                      </a:r>
                      <a:endParaRPr lang="en-US" sz="800" b="1" dirty="0">
                        <a:solidFill>
                          <a:srgbClr val="FF0000"/>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dirty="0">
                          <a:solidFill>
                            <a:schemeClr val="tx1"/>
                          </a:solidFill>
                          <a:effectLst/>
                          <a:latin typeface="+mn-lt"/>
                        </a:rPr>
                        <a:t> </a:t>
                      </a:r>
                      <a:r>
                        <a:rPr lang="en-US" sz="800" dirty="0" smtClean="0">
                          <a:solidFill>
                            <a:schemeClr val="tx1"/>
                          </a:solidFill>
                          <a:effectLst/>
                          <a:latin typeface="+mn-lt"/>
                        </a:rPr>
                        <a:t>same</a:t>
                      </a:r>
                      <a:endParaRPr lang="en-US" sz="800" dirty="0">
                        <a:solidFill>
                          <a:schemeClr val="tx1"/>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dirty="0" smtClean="0">
                          <a:solidFill>
                            <a:schemeClr val="tx1"/>
                          </a:solidFill>
                          <a:effectLst/>
                          <a:latin typeface="+mn-lt"/>
                          <a:ea typeface="Times New Roman"/>
                          <a:cs typeface="Times New Roman"/>
                        </a:rPr>
                        <a:t>GEFS 11</a:t>
                      </a:r>
                      <a:endParaRPr lang="en-US" sz="800" dirty="0">
                        <a:solidFill>
                          <a:schemeClr val="tx1"/>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b="0" dirty="0" smtClean="0">
                          <a:solidFill>
                            <a:srgbClr val="FF0000"/>
                          </a:solidFill>
                          <a:effectLst/>
                          <a:latin typeface="+mn-lt"/>
                        </a:rPr>
                        <a:t>SAS</a:t>
                      </a:r>
                      <a:endParaRPr lang="en-US" sz="800" b="0" dirty="0">
                        <a:solidFill>
                          <a:srgbClr val="FF0000"/>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b="0" dirty="0" smtClean="0">
                          <a:solidFill>
                            <a:srgbClr val="FF0000"/>
                          </a:solidFill>
                          <a:effectLst/>
                          <a:latin typeface="+mn-lt"/>
                          <a:ea typeface="+mn-ea"/>
                          <a:cs typeface="+mn-cs"/>
                        </a:rPr>
                        <a:t>GFS</a:t>
                      </a:r>
                    </a:p>
                  </a:txBody>
                  <a:tcPr marL="49195" marR="49195" marT="0" marB="0"/>
                </a:tc>
                <a:tc>
                  <a:txBody>
                    <a:bodyPr/>
                    <a:lstStyle/>
                    <a:p>
                      <a:pPr marL="0" marR="0">
                        <a:lnSpc>
                          <a:spcPct val="115000"/>
                        </a:lnSpc>
                        <a:spcBef>
                          <a:spcPts val="0"/>
                        </a:spcBef>
                        <a:spcAft>
                          <a:spcPts val="0"/>
                        </a:spcAft>
                      </a:pPr>
                      <a:r>
                        <a:rPr lang="en-US" sz="800" b="0" dirty="0">
                          <a:solidFill>
                            <a:schemeClr val="tx1"/>
                          </a:solidFill>
                          <a:effectLst/>
                          <a:latin typeface="+mn-lt"/>
                        </a:rPr>
                        <a:t> </a:t>
                      </a:r>
                      <a:r>
                        <a:rPr lang="en-US" sz="800" b="0" dirty="0" smtClean="0">
                          <a:solidFill>
                            <a:schemeClr val="tx1"/>
                          </a:solidFill>
                          <a:effectLst/>
                          <a:latin typeface="+mn-lt"/>
                        </a:rPr>
                        <a:t>MYJ</a:t>
                      </a:r>
                      <a:endParaRPr lang="en-US" sz="800" b="0" dirty="0">
                        <a:solidFill>
                          <a:schemeClr val="tx1"/>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b="0" dirty="0" err="1" smtClean="0">
                          <a:solidFill>
                            <a:srgbClr val="00B050"/>
                          </a:solidFill>
                          <a:effectLst/>
                          <a:latin typeface="+mn-lt"/>
                          <a:ea typeface="+mn-ea"/>
                          <a:cs typeface="+mn-cs"/>
                        </a:rPr>
                        <a:t>Fer_hires</a:t>
                      </a:r>
                      <a:endParaRPr lang="en-US" sz="800" b="0" dirty="0">
                        <a:solidFill>
                          <a:srgbClr val="00B050"/>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dirty="0" smtClean="0">
                          <a:solidFill>
                            <a:schemeClr val="tx1">
                              <a:lumMod val="65000"/>
                              <a:lumOff val="35000"/>
                            </a:schemeClr>
                          </a:solidFill>
                          <a:effectLst/>
                          <a:latin typeface="+mn-lt"/>
                          <a:ea typeface="+mn-ea"/>
                          <a:cs typeface="+mn-cs"/>
                        </a:rPr>
                        <a:t>GFDL</a:t>
                      </a:r>
                      <a:endParaRPr lang="en-US" sz="800" dirty="0">
                        <a:solidFill>
                          <a:schemeClr val="tx1">
                            <a:lumMod val="65000"/>
                            <a:lumOff val="35000"/>
                          </a:schemeClr>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800" b="1" dirty="0" err="1" smtClean="0">
                          <a:solidFill>
                            <a:srgbClr val="7030A0"/>
                          </a:solidFill>
                          <a:effectLst/>
                          <a:latin typeface="+mn-lt"/>
                          <a:ea typeface="+mn-ea"/>
                          <a:cs typeface="+mn-cs"/>
                        </a:rPr>
                        <a:t>cleffamp</a:t>
                      </a:r>
                      <a:r>
                        <a:rPr lang="en-US" sz="800" b="1" dirty="0" smtClean="0">
                          <a:solidFill>
                            <a:srgbClr val="7030A0"/>
                          </a:solidFill>
                          <a:effectLst/>
                          <a:latin typeface="+mn-lt"/>
                          <a:ea typeface="+mn-ea"/>
                          <a:cs typeface="+mn-cs"/>
                        </a:rPr>
                        <a:t>=2</a:t>
                      </a:r>
                      <a:endParaRPr lang="en-US" sz="800" b="1" dirty="0" smtClean="0">
                        <a:solidFill>
                          <a:srgbClr val="7030A0"/>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dirty="0" smtClean="0">
                          <a:solidFill>
                            <a:schemeClr val="tx1"/>
                          </a:solidFill>
                          <a:effectLst/>
                          <a:latin typeface="+mn-lt"/>
                        </a:rPr>
                        <a:t>Noah</a:t>
                      </a:r>
                      <a:endParaRPr lang="en-US" sz="800" dirty="0">
                        <a:solidFill>
                          <a:schemeClr val="tx1"/>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dirty="0" smtClean="0">
                          <a:solidFill>
                            <a:schemeClr val="tx1"/>
                          </a:solidFill>
                          <a:effectLst/>
                          <a:latin typeface="+mn-lt"/>
                        </a:rPr>
                        <a:t>NAM</a:t>
                      </a:r>
                      <a:endParaRPr lang="en-US" sz="800" dirty="0">
                        <a:solidFill>
                          <a:schemeClr val="tx1"/>
                        </a:solidFill>
                        <a:effectLst/>
                        <a:latin typeface="+mn-lt"/>
                        <a:ea typeface="Times New Roman"/>
                        <a:cs typeface="Times New Roman"/>
                      </a:endParaRPr>
                    </a:p>
                  </a:txBody>
                  <a:tcPr marL="49195" marR="49195" marT="0" marB="0"/>
                </a:tc>
                <a:tc>
                  <a:txBody>
                    <a:bodyPr/>
                    <a:lstStyle/>
                    <a:p>
                      <a:pPr marL="0" marR="0">
                        <a:lnSpc>
                          <a:spcPct val="115000"/>
                        </a:lnSpc>
                        <a:spcBef>
                          <a:spcPts val="0"/>
                        </a:spcBef>
                        <a:spcAft>
                          <a:spcPts val="0"/>
                        </a:spcAft>
                      </a:pPr>
                      <a:r>
                        <a:rPr lang="en-US" sz="800" b="0" dirty="0" smtClean="0">
                          <a:solidFill>
                            <a:schemeClr val="tx1"/>
                          </a:solidFill>
                          <a:effectLst/>
                          <a:latin typeface="+mn-lt"/>
                          <a:ea typeface="+mn-ea"/>
                          <a:cs typeface="+mn-cs"/>
                        </a:rPr>
                        <a:t>No</a:t>
                      </a:r>
                      <a:endParaRPr lang="en-US" sz="800" b="0" dirty="0">
                        <a:solidFill>
                          <a:schemeClr val="tx1"/>
                        </a:solidFill>
                        <a:effectLst/>
                        <a:latin typeface="+mn-lt"/>
                        <a:ea typeface="Times New Roman"/>
                        <a:cs typeface="Times New Roman"/>
                      </a:endParaRPr>
                    </a:p>
                  </a:txBody>
                  <a:tcPr marL="49195" marR="49195" marT="0" marB="0"/>
                </a:tc>
              </a:tr>
              <a:tr h="386338">
                <a:tc>
                  <a:txBody>
                    <a:bodyPr/>
                    <a:lstStyle/>
                    <a:p>
                      <a:pPr marL="0" marR="0">
                        <a:lnSpc>
                          <a:spcPct val="115000"/>
                        </a:lnSpc>
                        <a:spcBef>
                          <a:spcPts val="0"/>
                        </a:spcBef>
                        <a:spcAft>
                          <a:spcPts val="0"/>
                        </a:spcAft>
                      </a:pPr>
                      <a:r>
                        <a:rPr lang="en-US" sz="800" b="1" dirty="0" smtClean="0">
                          <a:solidFill>
                            <a:srgbClr val="FF0000"/>
                          </a:solidFill>
                          <a:effectLst/>
                          <a:latin typeface="+mn-lt"/>
                        </a:rPr>
                        <a:t>nmmb_p6</a:t>
                      </a:r>
                      <a:endParaRPr lang="en-US" sz="800" b="1" dirty="0">
                        <a:solidFill>
                          <a:srgbClr val="FF0000"/>
                        </a:solidFill>
                        <a:effectLst/>
                        <a:latin typeface="+mn-lt"/>
                        <a:ea typeface="Times New Roman"/>
                        <a:cs typeface="Times New Roman"/>
                      </a:endParaRPr>
                    </a:p>
                  </a:txBody>
                  <a:tcPr marL="49195" marR="49195" marT="0" marB="0"/>
                </a:tc>
                <a:tc>
                  <a:txBody>
                    <a:bodyPr/>
                    <a:lstStyle/>
                    <a:p>
                      <a:pPr marL="0" marR="0">
                        <a:lnSpc>
                          <a:spcPct val="115000"/>
                        </a:lnSpc>
                        <a:spcBef>
                          <a:spcPts val="0"/>
                        </a:spcBef>
                        <a:spcAft>
                          <a:spcPts val="0"/>
                        </a:spcAft>
                      </a:pPr>
                      <a:r>
                        <a:rPr lang="en-US" sz="800" b="1" dirty="0">
                          <a:solidFill>
                            <a:srgbClr val="FF0000"/>
                          </a:solidFill>
                          <a:effectLst/>
                          <a:latin typeface="+mn-lt"/>
                        </a:rPr>
                        <a:t> </a:t>
                      </a:r>
                      <a:endParaRPr lang="en-US" sz="800" b="1" dirty="0">
                        <a:solidFill>
                          <a:srgbClr val="FF0000"/>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dirty="0">
                          <a:solidFill>
                            <a:schemeClr val="tx1"/>
                          </a:solidFill>
                          <a:effectLst/>
                          <a:latin typeface="+mn-lt"/>
                        </a:rPr>
                        <a:t> </a:t>
                      </a:r>
                      <a:r>
                        <a:rPr lang="en-US" sz="800" dirty="0" smtClean="0">
                          <a:solidFill>
                            <a:schemeClr val="tx1"/>
                          </a:solidFill>
                          <a:effectLst/>
                          <a:latin typeface="+mn-lt"/>
                        </a:rPr>
                        <a:t>same</a:t>
                      </a:r>
                      <a:endParaRPr lang="en-US" sz="800" dirty="0">
                        <a:solidFill>
                          <a:schemeClr val="tx1"/>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dirty="0" smtClean="0">
                          <a:solidFill>
                            <a:schemeClr val="tx1"/>
                          </a:solidFill>
                          <a:effectLst/>
                          <a:latin typeface="+mn-lt"/>
                          <a:ea typeface="Times New Roman"/>
                          <a:cs typeface="Times New Roman"/>
                        </a:rPr>
                        <a:t>GEFS 12</a:t>
                      </a:r>
                      <a:endParaRPr lang="en-US" sz="800" dirty="0">
                        <a:solidFill>
                          <a:schemeClr val="tx1"/>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r>
                        <a:rPr lang="en-US" sz="800" b="0" dirty="0" smtClean="0">
                          <a:solidFill>
                            <a:srgbClr val="00B050"/>
                          </a:solidFill>
                          <a:latin typeface="+mn-lt"/>
                        </a:rPr>
                        <a:t>BMJ</a:t>
                      </a:r>
                      <a:br>
                        <a:rPr lang="en-US" sz="800" b="0" dirty="0" smtClean="0">
                          <a:solidFill>
                            <a:srgbClr val="00B050"/>
                          </a:solidFill>
                          <a:latin typeface="+mn-lt"/>
                        </a:rPr>
                      </a:br>
                      <a:r>
                        <a:rPr lang="en-US" sz="800" b="0" dirty="0" smtClean="0">
                          <a:solidFill>
                            <a:srgbClr val="00B050"/>
                          </a:solidFill>
                          <a:latin typeface="+mn-lt"/>
                        </a:rPr>
                        <a:t>old </a:t>
                      </a:r>
                      <a:r>
                        <a:rPr lang="en-US" sz="800" b="0" dirty="0" err="1" smtClean="0">
                          <a:solidFill>
                            <a:srgbClr val="00B050"/>
                          </a:solidFill>
                          <a:latin typeface="+mn-lt"/>
                        </a:rPr>
                        <a:t>shal</a:t>
                      </a:r>
                      <a:endParaRPr lang="en-US" sz="800" b="0" dirty="0">
                        <a:solidFill>
                          <a:srgbClr val="00B050"/>
                        </a:solidFill>
                        <a:latin typeface="+mn-lt"/>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b="0" smtClean="0">
                          <a:solidFill>
                            <a:srgbClr val="00B050"/>
                          </a:solidFill>
                          <a:effectLst/>
                          <a:latin typeface="+mn-lt"/>
                          <a:ea typeface="+mn-ea"/>
                          <a:cs typeface="+mn-cs"/>
                        </a:rPr>
                        <a:t>MYJ</a:t>
                      </a:r>
                      <a:endParaRPr lang="en-US" sz="800" b="0" dirty="0">
                        <a:solidFill>
                          <a:srgbClr val="00B050"/>
                        </a:solidFill>
                        <a:effectLst/>
                        <a:latin typeface="+mn-lt"/>
                        <a:ea typeface="Times New Roman"/>
                        <a:cs typeface="Times New Roman"/>
                      </a:endParaRPr>
                    </a:p>
                  </a:txBody>
                  <a:tcPr marL="49195" marR="49195" marT="0" marB="0"/>
                </a:tc>
                <a:tc>
                  <a:txBody>
                    <a:bodyPr/>
                    <a:lstStyle/>
                    <a:p>
                      <a:pPr marL="0" marR="0">
                        <a:lnSpc>
                          <a:spcPct val="115000"/>
                        </a:lnSpc>
                        <a:spcBef>
                          <a:spcPts val="0"/>
                        </a:spcBef>
                        <a:spcAft>
                          <a:spcPts val="0"/>
                        </a:spcAft>
                      </a:pPr>
                      <a:r>
                        <a:rPr lang="en-US" sz="800" b="0" dirty="0" smtClean="0">
                          <a:solidFill>
                            <a:schemeClr val="tx1"/>
                          </a:solidFill>
                          <a:effectLst/>
                          <a:latin typeface="+mn-lt"/>
                        </a:rPr>
                        <a:t>MYJ</a:t>
                      </a:r>
                      <a:endParaRPr lang="en-US" sz="800" b="0" dirty="0">
                        <a:solidFill>
                          <a:schemeClr val="tx1"/>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r>
                        <a:rPr lang="en-US" sz="800" b="0" strike="noStrike" dirty="0" smtClean="0">
                          <a:solidFill>
                            <a:srgbClr val="7030A0"/>
                          </a:solidFill>
                          <a:latin typeface="+mn-lt"/>
                        </a:rPr>
                        <a:t>WSM6</a:t>
                      </a:r>
                      <a:endParaRPr lang="en-US" sz="800" b="0" strike="noStrike" dirty="0">
                        <a:solidFill>
                          <a:srgbClr val="7030A0"/>
                        </a:solidFill>
                        <a:latin typeface="+mn-lt"/>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dirty="0" smtClean="0">
                          <a:solidFill>
                            <a:schemeClr val="tx1">
                              <a:lumMod val="65000"/>
                              <a:lumOff val="35000"/>
                            </a:schemeClr>
                          </a:solidFill>
                          <a:effectLst/>
                          <a:latin typeface="+mn-lt"/>
                          <a:ea typeface="+mn-ea"/>
                          <a:cs typeface="+mn-cs"/>
                        </a:rPr>
                        <a:t>GFDL</a:t>
                      </a:r>
                      <a:endParaRPr lang="en-US" sz="800" dirty="0">
                        <a:solidFill>
                          <a:schemeClr val="tx1">
                            <a:lumMod val="65000"/>
                            <a:lumOff val="35000"/>
                          </a:schemeClr>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800" b="1" dirty="0" err="1" smtClean="0">
                          <a:solidFill>
                            <a:schemeClr val="tx1"/>
                          </a:solidFill>
                          <a:effectLst/>
                          <a:latin typeface="+mn-lt"/>
                          <a:ea typeface="+mn-ea"/>
                          <a:cs typeface="+mn-cs"/>
                        </a:rPr>
                        <a:t>cleffamp</a:t>
                      </a:r>
                      <a:r>
                        <a:rPr lang="en-US" sz="800" b="1" dirty="0" smtClean="0">
                          <a:solidFill>
                            <a:schemeClr val="tx1"/>
                          </a:solidFill>
                          <a:effectLst/>
                          <a:latin typeface="+mn-lt"/>
                          <a:ea typeface="+mn-ea"/>
                          <a:cs typeface="+mn-cs"/>
                        </a:rPr>
                        <a:t>=1</a:t>
                      </a:r>
                      <a:endParaRPr lang="en-US" sz="800" b="1" dirty="0" smtClean="0">
                        <a:solidFill>
                          <a:schemeClr val="tx1"/>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dirty="0" smtClean="0">
                          <a:solidFill>
                            <a:schemeClr val="tx1"/>
                          </a:solidFill>
                          <a:effectLst/>
                          <a:latin typeface="+mn-lt"/>
                        </a:rPr>
                        <a:t>Noah</a:t>
                      </a:r>
                      <a:endParaRPr lang="en-US" sz="800" dirty="0">
                        <a:solidFill>
                          <a:schemeClr val="tx1"/>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dirty="0" smtClean="0">
                          <a:solidFill>
                            <a:schemeClr val="tx1"/>
                          </a:solidFill>
                          <a:effectLst/>
                          <a:latin typeface="+mn-lt"/>
                        </a:rPr>
                        <a:t>NAM</a:t>
                      </a:r>
                      <a:endParaRPr lang="en-US" sz="800" dirty="0">
                        <a:solidFill>
                          <a:schemeClr val="tx1"/>
                        </a:solidFill>
                        <a:effectLst/>
                        <a:latin typeface="+mn-lt"/>
                        <a:ea typeface="Times New Roman"/>
                        <a:cs typeface="Times New Roman"/>
                      </a:endParaRPr>
                    </a:p>
                  </a:txBody>
                  <a:tcPr marL="49195" marR="49195" marT="0" marB="0"/>
                </a:tc>
                <a:tc>
                  <a:txBody>
                    <a:bodyPr/>
                    <a:lstStyle/>
                    <a:p>
                      <a:pPr marL="0" marR="0">
                        <a:lnSpc>
                          <a:spcPct val="115000"/>
                        </a:lnSpc>
                        <a:spcBef>
                          <a:spcPts val="0"/>
                        </a:spcBef>
                        <a:spcAft>
                          <a:spcPts val="0"/>
                        </a:spcAft>
                      </a:pPr>
                      <a:r>
                        <a:rPr lang="en-US" sz="800" b="1" baseline="0" dirty="0" smtClean="0">
                          <a:solidFill>
                            <a:schemeClr val="tx1"/>
                          </a:solidFill>
                          <a:effectLst/>
                          <a:latin typeface="+mn-lt"/>
                          <a:ea typeface="Times New Roman"/>
                          <a:cs typeface="Times New Roman"/>
                        </a:rPr>
                        <a:t>No</a:t>
                      </a:r>
                      <a:endParaRPr lang="en-US" sz="800" b="1" dirty="0">
                        <a:solidFill>
                          <a:schemeClr val="tx1"/>
                        </a:solidFill>
                        <a:effectLst/>
                        <a:latin typeface="+mn-lt"/>
                        <a:ea typeface="Times New Roman"/>
                        <a:cs typeface="Times New Roman"/>
                      </a:endParaRPr>
                    </a:p>
                  </a:txBody>
                  <a:tcPr marL="49195" marR="49195" marT="0" marB="0"/>
                </a:tc>
              </a:tr>
            </a:tbl>
          </a:graphicData>
        </a:graphic>
      </p:graphicFrame>
    </p:spTree>
    <p:extLst>
      <p:ext uri="{BB962C8B-B14F-4D97-AF65-F5344CB8AC3E}">
        <p14:creationId xmlns:p14="http://schemas.microsoft.com/office/powerpoint/2010/main" val="22624343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649" y="0"/>
            <a:ext cx="8229600" cy="1165214"/>
          </a:xfrm>
        </p:spPr>
        <p:txBody>
          <a:bodyPr>
            <a:noAutofit/>
          </a:bodyPr>
          <a:lstStyle/>
          <a:p>
            <a:r>
              <a:rPr lang="en-US" sz="1800" b="1" dirty="0"/>
              <a:t>Physics schemes in 13 </a:t>
            </a:r>
            <a:r>
              <a:rPr lang="en-US" sz="1800" b="1" dirty="0" smtClean="0"/>
              <a:t>ARW members</a:t>
            </a:r>
            <a:r>
              <a:rPr lang="en-US" sz="1800" dirty="0"/>
              <a:t> </a:t>
            </a:r>
            <a:r>
              <a:rPr lang="en-US" sz="1800" b="1" dirty="0" smtClean="0"/>
              <a:t>with three flavors:</a:t>
            </a:r>
            <a:br>
              <a:rPr lang="en-US" sz="1800" b="1" dirty="0" smtClean="0"/>
            </a:br>
            <a:r>
              <a:rPr lang="en-US" sz="1800" dirty="0" smtClean="0">
                <a:solidFill>
                  <a:srgbClr val="00B050"/>
                </a:solidFill>
              </a:rPr>
              <a:t>NCAR</a:t>
            </a:r>
            <a:r>
              <a:rPr lang="en-US" sz="1800" dirty="0" smtClean="0"/>
              <a:t>, </a:t>
            </a:r>
            <a:r>
              <a:rPr lang="en-US" sz="1800" dirty="0" smtClean="0">
                <a:solidFill>
                  <a:srgbClr val="0000FF"/>
                </a:solidFill>
              </a:rPr>
              <a:t>NAM</a:t>
            </a:r>
            <a:r>
              <a:rPr lang="en-US" sz="1800" dirty="0" smtClean="0"/>
              <a:t>, </a:t>
            </a:r>
            <a:r>
              <a:rPr lang="en-US" sz="1800" dirty="0" smtClean="0">
                <a:solidFill>
                  <a:srgbClr val="FF0000"/>
                </a:solidFill>
              </a:rPr>
              <a:t>RAP</a:t>
            </a:r>
            <a:r>
              <a:rPr lang="en-US" sz="1800" dirty="0"/>
              <a:t/>
            </a:r>
            <a:br>
              <a:rPr lang="en-US" sz="1800" dirty="0"/>
            </a:br>
            <a:r>
              <a:rPr lang="en-US" sz="1800" dirty="0" smtClean="0"/>
              <a:t>(</a:t>
            </a:r>
            <a:r>
              <a:rPr lang="en-US" sz="1800" dirty="0"/>
              <a:t>S</a:t>
            </a:r>
            <a:r>
              <a:rPr lang="en-US" sz="1800" dirty="0" smtClean="0"/>
              <a:t>uggested by Brad Ferrier)</a:t>
            </a:r>
            <a:endParaRPr lang="en-US" sz="1800" dirty="0"/>
          </a:p>
        </p:txBody>
      </p:sp>
      <p:graphicFrame>
        <p:nvGraphicFramePr>
          <p:cNvPr id="5" name="Content Placeholder 4"/>
          <p:cNvGraphicFramePr>
            <a:graphicFrameLocks noGrp="1"/>
          </p:cNvGraphicFramePr>
          <p:nvPr>
            <p:ph idx="1"/>
            <p:extLst/>
          </p:nvPr>
        </p:nvGraphicFramePr>
        <p:xfrm>
          <a:off x="118754" y="1187530"/>
          <a:ext cx="8894618" cy="5557652"/>
        </p:xfrm>
        <a:graphic>
          <a:graphicData uri="http://schemas.openxmlformats.org/drawingml/2006/table">
            <a:tbl>
              <a:tblPr firstRow="1" firstCol="1" bandRow="1">
                <a:tableStyleId>{5C22544A-7EE6-4342-B048-85BDC9FD1C3A}</a:tableStyleId>
              </a:tblPr>
              <a:tblGrid>
                <a:gridCol w="674895"/>
                <a:gridCol w="574911"/>
                <a:gridCol w="923470"/>
                <a:gridCol w="647291"/>
                <a:gridCol w="462427"/>
                <a:gridCol w="479752"/>
                <a:gridCol w="589104"/>
                <a:gridCol w="693369"/>
                <a:gridCol w="637400"/>
                <a:gridCol w="514353"/>
                <a:gridCol w="660464"/>
                <a:gridCol w="699891"/>
                <a:gridCol w="587408"/>
                <a:gridCol w="749883"/>
              </a:tblGrid>
              <a:tr h="311166">
                <a:tc rowSpan="2">
                  <a:txBody>
                    <a:bodyPr/>
                    <a:lstStyle/>
                    <a:p>
                      <a:pPr marL="0" marR="0">
                        <a:lnSpc>
                          <a:spcPct val="115000"/>
                        </a:lnSpc>
                        <a:spcBef>
                          <a:spcPts val="0"/>
                        </a:spcBef>
                        <a:spcAft>
                          <a:spcPts val="0"/>
                        </a:spcAft>
                      </a:pPr>
                      <a:r>
                        <a:rPr lang="en-US" sz="800" dirty="0">
                          <a:solidFill>
                            <a:schemeClr val="tx1"/>
                          </a:solidFill>
                          <a:effectLst/>
                          <a:latin typeface="+mn-lt"/>
                        </a:rPr>
                        <a:t> </a:t>
                      </a:r>
                    </a:p>
                    <a:p>
                      <a:pPr marL="0" marR="0">
                        <a:lnSpc>
                          <a:spcPct val="115000"/>
                        </a:lnSpc>
                        <a:spcBef>
                          <a:spcPts val="0"/>
                        </a:spcBef>
                        <a:spcAft>
                          <a:spcPts val="0"/>
                        </a:spcAft>
                      </a:pPr>
                      <a:r>
                        <a:rPr lang="en-US" sz="800" dirty="0" smtClean="0">
                          <a:solidFill>
                            <a:schemeClr val="tx1"/>
                          </a:solidFill>
                          <a:effectLst/>
                          <a:latin typeface="+mn-lt"/>
                        </a:rPr>
                        <a:t>Mod-</a:t>
                      </a:r>
                      <a:r>
                        <a:rPr lang="en-US" sz="800" dirty="0" err="1" smtClean="0">
                          <a:solidFill>
                            <a:schemeClr val="tx1"/>
                          </a:solidFill>
                          <a:effectLst/>
                          <a:latin typeface="+mn-lt"/>
                        </a:rPr>
                        <a:t>Mem</a:t>
                      </a:r>
                      <a:endParaRPr lang="en-US" sz="800" dirty="0">
                        <a:solidFill>
                          <a:schemeClr val="tx1"/>
                        </a:solidFill>
                        <a:effectLst/>
                        <a:latin typeface="+mn-lt"/>
                        <a:ea typeface="Times New Roman"/>
                        <a:cs typeface="Times New Roman"/>
                      </a:endParaRPr>
                    </a:p>
                  </a:txBody>
                  <a:tcPr marL="49195" marR="49195" marT="0" marB="0"/>
                </a:tc>
                <a:tc rowSpan="2">
                  <a:txBody>
                    <a:bodyPr/>
                    <a:lstStyle/>
                    <a:p>
                      <a:pPr marL="0" marR="0">
                        <a:lnSpc>
                          <a:spcPct val="115000"/>
                        </a:lnSpc>
                        <a:spcBef>
                          <a:spcPts val="0"/>
                        </a:spcBef>
                        <a:spcAft>
                          <a:spcPts val="0"/>
                        </a:spcAft>
                      </a:pPr>
                      <a:r>
                        <a:rPr lang="en-US" sz="800" dirty="0">
                          <a:solidFill>
                            <a:schemeClr val="tx1"/>
                          </a:solidFill>
                          <a:effectLst/>
                          <a:latin typeface="+mn-lt"/>
                        </a:rPr>
                        <a:t> </a:t>
                      </a:r>
                    </a:p>
                    <a:p>
                      <a:pPr marL="0" marR="0">
                        <a:lnSpc>
                          <a:spcPct val="115000"/>
                        </a:lnSpc>
                        <a:spcBef>
                          <a:spcPts val="0"/>
                        </a:spcBef>
                        <a:spcAft>
                          <a:spcPts val="0"/>
                        </a:spcAft>
                      </a:pPr>
                      <a:r>
                        <a:rPr lang="en-US" sz="800" dirty="0">
                          <a:solidFill>
                            <a:schemeClr val="tx1"/>
                          </a:solidFill>
                          <a:effectLst/>
                          <a:latin typeface="+mn-lt"/>
                        </a:rPr>
                        <a:t>IC</a:t>
                      </a:r>
                      <a:endParaRPr lang="en-US" sz="800" dirty="0">
                        <a:solidFill>
                          <a:schemeClr val="tx1"/>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rowSpan="2">
                  <a:txBody>
                    <a:bodyPr/>
                    <a:lstStyle/>
                    <a:p>
                      <a:pPr marL="0" marR="0">
                        <a:lnSpc>
                          <a:spcPct val="115000"/>
                        </a:lnSpc>
                        <a:spcBef>
                          <a:spcPts val="0"/>
                        </a:spcBef>
                        <a:spcAft>
                          <a:spcPts val="0"/>
                        </a:spcAft>
                      </a:pPr>
                      <a:r>
                        <a:rPr lang="en-US" sz="800" dirty="0">
                          <a:solidFill>
                            <a:schemeClr val="tx1"/>
                          </a:solidFill>
                          <a:effectLst/>
                          <a:latin typeface="+mn-lt"/>
                        </a:rPr>
                        <a:t>     </a:t>
                      </a:r>
                    </a:p>
                    <a:p>
                      <a:pPr marL="0" marR="0">
                        <a:lnSpc>
                          <a:spcPct val="115000"/>
                        </a:lnSpc>
                        <a:spcBef>
                          <a:spcPts val="0"/>
                        </a:spcBef>
                        <a:spcAft>
                          <a:spcPts val="0"/>
                        </a:spcAft>
                      </a:pPr>
                      <a:r>
                        <a:rPr lang="en-US" sz="800" dirty="0">
                          <a:solidFill>
                            <a:schemeClr val="tx1"/>
                          </a:solidFill>
                          <a:effectLst/>
                          <a:latin typeface="+mn-lt"/>
                        </a:rPr>
                        <a:t> IC </a:t>
                      </a:r>
                      <a:r>
                        <a:rPr lang="en-US" sz="800" dirty="0" smtClean="0">
                          <a:solidFill>
                            <a:schemeClr val="tx1"/>
                          </a:solidFill>
                          <a:effectLst/>
                          <a:latin typeface="+mn-lt"/>
                        </a:rPr>
                        <a:t>pert</a:t>
                      </a:r>
                      <a:endParaRPr lang="en-US" sz="800" dirty="0">
                        <a:solidFill>
                          <a:schemeClr val="tx1"/>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rowSpan="2">
                  <a:txBody>
                    <a:bodyPr/>
                    <a:lstStyle/>
                    <a:p>
                      <a:pPr marL="0" marR="0">
                        <a:lnSpc>
                          <a:spcPct val="115000"/>
                        </a:lnSpc>
                        <a:spcBef>
                          <a:spcPts val="0"/>
                        </a:spcBef>
                        <a:spcAft>
                          <a:spcPts val="0"/>
                        </a:spcAft>
                      </a:pPr>
                      <a:endParaRPr lang="en-US" sz="800" dirty="0" smtClean="0">
                        <a:solidFill>
                          <a:schemeClr val="tx1"/>
                        </a:solidFill>
                        <a:effectLst/>
                        <a:latin typeface="+mn-lt"/>
                        <a:ea typeface="Times New Roman"/>
                        <a:cs typeface="Times New Roman"/>
                      </a:endParaRPr>
                    </a:p>
                    <a:p>
                      <a:pPr marL="0" marR="0">
                        <a:lnSpc>
                          <a:spcPct val="115000"/>
                        </a:lnSpc>
                        <a:spcBef>
                          <a:spcPts val="0"/>
                        </a:spcBef>
                        <a:spcAft>
                          <a:spcPts val="0"/>
                        </a:spcAft>
                      </a:pPr>
                      <a:r>
                        <a:rPr lang="en-US" sz="800" dirty="0" smtClean="0">
                          <a:solidFill>
                            <a:schemeClr val="tx1"/>
                          </a:solidFill>
                          <a:effectLst/>
                          <a:latin typeface="+mn-lt"/>
                          <a:ea typeface="Times New Roman"/>
                          <a:cs typeface="Times New Roman"/>
                        </a:rPr>
                        <a:t>LBCs</a:t>
                      </a:r>
                      <a:endParaRPr lang="en-US" sz="800" dirty="0">
                        <a:solidFill>
                          <a:schemeClr val="tx1"/>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gridSpan="3">
                  <a:txBody>
                    <a:bodyPr/>
                    <a:lstStyle/>
                    <a:p>
                      <a:pPr marL="0" marR="0" algn="ctr">
                        <a:lnSpc>
                          <a:spcPct val="115000"/>
                        </a:lnSpc>
                        <a:spcBef>
                          <a:spcPts val="0"/>
                        </a:spcBef>
                        <a:spcAft>
                          <a:spcPts val="0"/>
                        </a:spcAft>
                      </a:pPr>
                      <a:r>
                        <a:rPr lang="en-US" sz="800" b="1" dirty="0" smtClean="0">
                          <a:solidFill>
                            <a:schemeClr val="tx1"/>
                          </a:solidFill>
                          <a:effectLst/>
                          <a:latin typeface="+mj-lt"/>
                          <a:ea typeface="+mn-ea"/>
                          <a:cs typeface="+mn-cs"/>
                        </a:rPr>
                        <a:t>Physics</a:t>
                      </a:r>
                      <a:r>
                        <a:rPr lang="en-US" sz="800" b="1" baseline="0" dirty="0" smtClean="0">
                          <a:solidFill>
                            <a:schemeClr val="tx1"/>
                          </a:solidFill>
                          <a:effectLst/>
                          <a:latin typeface="+mj-lt"/>
                          <a:ea typeface="+mn-ea"/>
                          <a:cs typeface="+mn-cs"/>
                        </a:rPr>
                        <a:t> 1</a:t>
                      </a:r>
                      <a:endParaRPr lang="en-US" sz="800" b="1" dirty="0">
                        <a:solidFill>
                          <a:schemeClr val="tx1"/>
                        </a:solidFill>
                        <a:effectLst/>
                        <a:latin typeface="+mj-lt"/>
                        <a:ea typeface="Times New Roman"/>
                        <a:cs typeface="Times New Roman"/>
                      </a:endParaRPr>
                    </a:p>
                  </a:txBody>
                  <a:tcPr marL="49195" marR="49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gridSpan="3">
                  <a:txBody>
                    <a:bodyPr/>
                    <a:lstStyle/>
                    <a:p>
                      <a:pPr algn="ctr"/>
                      <a:r>
                        <a:rPr lang="en-US" sz="800" b="1" dirty="0" smtClean="0">
                          <a:solidFill>
                            <a:schemeClr val="tx1"/>
                          </a:solidFill>
                          <a:latin typeface="+mj-lt"/>
                        </a:rPr>
                        <a:t>Physics 2</a:t>
                      </a:r>
                      <a:endParaRPr lang="en-US" sz="800" b="1" dirty="0">
                        <a:solidFill>
                          <a:schemeClr val="tx1"/>
                        </a:solidFill>
                        <a:latin typeface="+mj-lt"/>
                      </a:endParaRPr>
                    </a:p>
                  </a:txBody>
                  <a:tcPr marL="49195" marR="49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a:txBody>
                    <a:bodyPr/>
                    <a:lstStyle/>
                    <a:p>
                      <a:endParaRPr lang="en-US" dirty="0"/>
                    </a:p>
                  </a:txBody>
                  <a:tcPr marL="49195" marR="49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3">
                  <a:txBody>
                    <a:bodyPr/>
                    <a:lstStyle/>
                    <a:p>
                      <a:pPr marL="0" marR="0">
                        <a:lnSpc>
                          <a:spcPct val="115000"/>
                        </a:lnSpc>
                        <a:spcBef>
                          <a:spcPts val="0"/>
                        </a:spcBef>
                        <a:spcAft>
                          <a:spcPts val="0"/>
                        </a:spcAft>
                      </a:pPr>
                      <a:r>
                        <a:rPr lang="en-US" sz="800" dirty="0" smtClean="0">
                          <a:solidFill>
                            <a:schemeClr val="tx1"/>
                          </a:solidFill>
                          <a:effectLst/>
                        </a:rPr>
                        <a:t>              Land </a:t>
                      </a:r>
                      <a:r>
                        <a:rPr lang="en-US" sz="800" dirty="0">
                          <a:solidFill>
                            <a:schemeClr val="tx1"/>
                          </a:solidFill>
                          <a:effectLst/>
                        </a:rPr>
                        <a:t>surface</a:t>
                      </a:r>
                      <a:endParaRPr lang="en-US" sz="800" dirty="0">
                        <a:solidFill>
                          <a:schemeClr val="tx1"/>
                        </a:solidFill>
                        <a:effectLst/>
                        <a:latin typeface="Calibri"/>
                        <a:ea typeface="Times New Roman"/>
                        <a:cs typeface="Times New Roman"/>
                      </a:endParaRPr>
                    </a:p>
                  </a:txBody>
                  <a:tcPr marL="49195" marR="49195" marT="0" marB="0" anchor="ct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r>
              <a:tr h="28568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800" b="1" dirty="0">
                          <a:solidFill>
                            <a:schemeClr val="tx1"/>
                          </a:solidFill>
                          <a:effectLst/>
                          <a:latin typeface="+mn-lt"/>
                        </a:rPr>
                        <a:t> </a:t>
                      </a:r>
                      <a:r>
                        <a:rPr lang="en-US" sz="800" b="1" dirty="0" err="1" smtClean="0">
                          <a:solidFill>
                            <a:schemeClr val="tx1"/>
                          </a:solidFill>
                          <a:effectLst/>
                          <a:latin typeface="+mn-lt"/>
                        </a:rPr>
                        <a:t>Conv</a:t>
                      </a:r>
                      <a:endParaRPr lang="en-US" sz="800" b="1" dirty="0">
                        <a:solidFill>
                          <a:schemeClr val="tx1"/>
                        </a:solidFill>
                        <a:effectLst/>
                        <a:latin typeface="+mn-lt"/>
                        <a:ea typeface="Times New Roman"/>
                        <a:cs typeface="Times New Roman"/>
                      </a:endParaRPr>
                    </a:p>
                  </a:txBody>
                  <a:tcPr marL="49195" marR="49195" marT="0" marB="0" anchor="ctr">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b="1" dirty="0" smtClean="0">
                          <a:solidFill>
                            <a:schemeClr val="tx1"/>
                          </a:solidFill>
                          <a:effectLst/>
                          <a:latin typeface="+mn-lt"/>
                        </a:rPr>
                        <a:t>PBL</a:t>
                      </a:r>
                      <a:endParaRPr lang="en-US" sz="800" b="1" dirty="0">
                        <a:solidFill>
                          <a:schemeClr val="tx1"/>
                        </a:solidFill>
                        <a:effectLst/>
                        <a:latin typeface="+mn-lt"/>
                        <a:ea typeface="Times New Roman"/>
                        <a:cs typeface="Times New Roman"/>
                      </a:endParaRPr>
                    </a:p>
                  </a:txBody>
                  <a:tcPr marL="49195" marR="49195" marT="0" marB="0" anchor="ctr"/>
                </a:tc>
                <a:tc>
                  <a:txBody>
                    <a:bodyPr/>
                    <a:lstStyle/>
                    <a:p>
                      <a:pPr marL="0" marR="0">
                        <a:lnSpc>
                          <a:spcPct val="115000"/>
                        </a:lnSpc>
                        <a:spcBef>
                          <a:spcPts val="0"/>
                        </a:spcBef>
                        <a:spcAft>
                          <a:spcPts val="0"/>
                        </a:spcAft>
                      </a:pPr>
                      <a:r>
                        <a:rPr lang="en-US" sz="800" b="1" dirty="0">
                          <a:solidFill>
                            <a:schemeClr val="tx1"/>
                          </a:solidFill>
                          <a:effectLst/>
                          <a:latin typeface="+mn-lt"/>
                        </a:rPr>
                        <a:t> </a:t>
                      </a:r>
                      <a:r>
                        <a:rPr lang="en-US" sz="800" b="1" dirty="0" err="1" smtClean="0">
                          <a:solidFill>
                            <a:schemeClr val="tx1"/>
                          </a:solidFill>
                          <a:effectLst/>
                          <a:latin typeface="+mn-lt"/>
                        </a:rPr>
                        <a:t>Sfc</a:t>
                      </a:r>
                      <a:r>
                        <a:rPr lang="en-US" sz="800" b="1" dirty="0" smtClean="0">
                          <a:solidFill>
                            <a:schemeClr val="tx1"/>
                          </a:solidFill>
                          <a:effectLst/>
                          <a:latin typeface="+mn-lt"/>
                        </a:rPr>
                        <a:t> </a:t>
                      </a:r>
                      <a:r>
                        <a:rPr lang="en-US" sz="800" b="1" dirty="0">
                          <a:solidFill>
                            <a:schemeClr val="tx1"/>
                          </a:solidFill>
                          <a:effectLst/>
                          <a:latin typeface="+mn-lt"/>
                        </a:rPr>
                        <a:t>layer</a:t>
                      </a:r>
                      <a:endParaRPr lang="en-US" sz="800" b="1" dirty="0">
                        <a:solidFill>
                          <a:schemeClr val="tx1"/>
                        </a:solidFill>
                        <a:effectLst/>
                        <a:latin typeface="+mn-lt"/>
                        <a:ea typeface="Times New Roman"/>
                        <a:cs typeface="Times New Roman"/>
                      </a:endParaRPr>
                    </a:p>
                  </a:txBody>
                  <a:tcPr marL="49195" marR="49195" marT="0" marB="0" anchor="ctr">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b="1" dirty="0">
                          <a:solidFill>
                            <a:schemeClr val="tx1"/>
                          </a:solidFill>
                          <a:effectLst/>
                          <a:latin typeface="+mn-lt"/>
                        </a:rPr>
                        <a:t> </a:t>
                      </a:r>
                      <a:r>
                        <a:rPr lang="en-US" sz="800" b="1" dirty="0" err="1" smtClean="0">
                          <a:solidFill>
                            <a:schemeClr val="tx1"/>
                          </a:solidFill>
                          <a:effectLst/>
                          <a:latin typeface="+mn-lt"/>
                        </a:rPr>
                        <a:t>Microphys</a:t>
                      </a:r>
                      <a:endParaRPr lang="en-US" sz="800" b="1" dirty="0">
                        <a:solidFill>
                          <a:schemeClr val="tx1"/>
                        </a:solidFill>
                        <a:effectLst/>
                        <a:latin typeface="+mn-lt"/>
                        <a:ea typeface="Times New Roman"/>
                        <a:cs typeface="Times New Roman"/>
                      </a:endParaRPr>
                    </a:p>
                  </a:txBody>
                  <a:tcPr marL="49195" marR="49195" marT="0" marB="0" anchor="ctr">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b="1" dirty="0" smtClean="0">
                          <a:solidFill>
                            <a:schemeClr val="tx1"/>
                          </a:solidFill>
                          <a:effectLst/>
                          <a:latin typeface="+mn-lt"/>
                        </a:rPr>
                        <a:t>LW Rad</a:t>
                      </a:r>
                      <a:endParaRPr lang="en-US" sz="800" b="1" dirty="0">
                        <a:solidFill>
                          <a:schemeClr val="tx1"/>
                        </a:solidFill>
                        <a:effectLst/>
                        <a:latin typeface="+mn-lt"/>
                        <a:ea typeface="Times New Roman"/>
                        <a:cs typeface="Times New Roman"/>
                      </a:endParaRPr>
                    </a:p>
                  </a:txBody>
                  <a:tcPr marL="49195" marR="49195" marT="0" marB="0" anchor="ctr"/>
                </a:tc>
                <a:tc>
                  <a:txBody>
                    <a:bodyPr/>
                    <a:lstStyle/>
                    <a:p>
                      <a:pPr marL="0" marR="0">
                        <a:lnSpc>
                          <a:spcPct val="115000"/>
                        </a:lnSpc>
                        <a:spcBef>
                          <a:spcPts val="0"/>
                        </a:spcBef>
                        <a:spcAft>
                          <a:spcPts val="0"/>
                        </a:spcAft>
                      </a:pPr>
                      <a:r>
                        <a:rPr lang="en-US" sz="800" b="1" dirty="0" smtClean="0">
                          <a:solidFill>
                            <a:schemeClr val="tx1"/>
                          </a:solidFill>
                          <a:effectLst/>
                          <a:latin typeface="+mn-lt"/>
                        </a:rPr>
                        <a:t>SW Rad</a:t>
                      </a:r>
                      <a:endParaRPr lang="en-US" sz="800" b="1" dirty="0">
                        <a:solidFill>
                          <a:schemeClr val="tx1"/>
                        </a:solidFill>
                        <a:effectLst/>
                        <a:latin typeface="+mn-lt"/>
                        <a:ea typeface="Times New Roman"/>
                        <a:cs typeface="Times New Roman"/>
                      </a:endParaRPr>
                    </a:p>
                  </a:txBody>
                  <a:tcPr marL="49195" marR="49195" marT="0" marB="0" anchor="ctr">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b="1" dirty="0" smtClean="0">
                          <a:solidFill>
                            <a:schemeClr val="tx1"/>
                          </a:solidFill>
                          <a:effectLst/>
                          <a:latin typeface="+mn-lt"/>
                        </a:rPr>
                        <a:t>Stochastic</a:t>
                      </a:r>
                      <a:endParaRPr lang="en-US" sz="800" b="1" dirty="0">
                        <a:solidFill>
                          <a:schemeClr val="tx1"/>
                        </a:solidFill>
                        <a:effectLst/>
                        <a:latin typeface="+mn-lt"/>
                        <a:ea typeface="Times New Roman"/>
                        <a:cs typeface="Times New Roman"/>
                      </a:endParaRPr>
                    </a:p>
                  </a:txBody>
                  <a:tcPr marL="49195" marR="49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b="1" dirty="0">
                          <a:solidFill>
                            <a:schemeClr val="tx1"/>
                          </a:solidFill>
                          <a:effectLst/>
                          <a:latin typeface="+mn-lt"/>
                        </a:rPr>
                        <a:t> </a:t>
                      </a:r>
                      <a:r>
                        <a:rPr lang="en-US" sz="800" b="1" dirty="0" smtClean="0">
                          <a:solidFill>
                            <a:schemeClr val="tx1"/>
                          </a:solidFill>
                          <a:effectLst/>
                          <a:latin typeface="+mn-lt"/>
                        </a:rPr>
                        <a:t>LSM</a:t>
                      </a:r>
                      <a:endParaRPr lang="en-US" sz="800" b="1" dirty="0">
                        <a:solidFill>
                          <a:schemeClr val="tx1"/>
                        </a:solidFill>
                        <a:effectLst/>
                        <a:latin typeface="+mn-lt"/>
                        <a:ea typeface="Times New Roman"/>
                        <a:cs typeface="Times New Roman"/>
                      </a:endParaRPr>
                    </a:p>
                  </a:txBody>
                  <a:tcPr marL="49195" marR="49195" marT="0" marB="0" anchor="ctr">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b="1" dirty="0" smtClean="0">
                          <a:solidFill>
                            <a:schemeClr val="tx1"/>
                          </a:solidFill>
                          <a:effectLst/>
                          <a:latin typeface="+mn-lt"/>
                        </a:rPr>
                        <a:t>Initial</a:t>
                      </a:r>
                      <a:endParaRPr lang="en-US" sz="800" b="1" dirty="0">
                        <a:solidFill>
                          <a:schemeClr val="tx1"/>
                        </a:solidFill>
                        <a:effectLst/>
                        <a:latin typeface="+mn-lt"/>
                        <a:ea typeface="Times New Roman"/>
                        <a:cs typeface="Times New Roman"/>
                      </a:endParaRPr>
                    </a:p>
                  </a:txBody>
                  <a:tcPr marL="49195" marR="49195" marT="0" marB="0" anchor="ctr"/>
                </a:tc>
                <a:tc>
                  <a:txBody>
                    <a:bodyPr/>
                    <a:lstStyle/>
                    <a:p>
                      <a:pPr marL="0" marR="0">
                        <a:lnSpc>
                          <a:spcPct val="115000"/>
                        </a:lnSpc>
                        <a:spcBef>
                          <a:spcPts val="0"/>
                        </a:spcBef>
                        <a:spcAft>
                          <a:spcPts val="0"/>
                        </a:spcAft>
                      </a:pPr>
                      <a:r>
                        <a:rPr lang="en-US" sz="800" b="1" dirty="0" smtClean="0">
                          <a:solidFill>
                            <a:schemeClr val="tx1"/>
                          </a:solidFill>
                          <a:effectLst/>
                          <a:latin typeface="+mn-lt"/>
                        </a:rPr>
                        <a:t>Soil pert</a:t>
                      </a:r>
                      <a:endParaRPr lang="en-US" sz="800" b="1" dirty="0">
                        <a:solidFill>
                          <a:schemeClr val="tx1"/>
                        </a:solidFill>
                        <a:effectLst/>
                        <a:latin typeface="+mn-lt"/>
                        <a:ea typeface="Times New Roman"/>
                        <a:cs typeface="Times New Roman"/>
                      </a:endParaRPr>
                    </a:p>
                  </a:txBody>
                  <a:tcPr marL="49195" marR="49195" marT="0" marB="0" anchor="ctr"/>
                </a:tc>
              </a:tr>
              <a:tr h="381600">
                <a:tc>
                  <a:txBody>
                    <a:bodyPr/>
                    <a:lstStyle/>
                    <a:p>
                      <a:pPr marL="0" marR="0">
                        <a:lnSpc>
                          <a:spcPct val="115000"/>
                        </a:lnSpc>
                        <a:spcBef>
                          <a:spcPts val="0"/>
                        </a:spcBef>
                        <a:spcAft>
                          <a:spcPts val="0"/>
                        </a:spcAft>
                      </a:pPr>
                      <a:r>
                        <a:rPr lang="en-US" sz="800" dirty="0" err="1" smtClean="0">
                          <a:solidFill>
                            <a:srgbClr val="FF0000"/>
                          </a:solidFill>
                          <a:effectLst/>
                          <a:latin typeface="+mn-lt"/>
                          <a:ea typeface="+mn-ea"/>
                          <a:cs typeface="+mn-cs"/>
                        </a:rPr>
                        <a:t>arw_ctl</a:t>
                      </a:r>
                      <a:endParaRPr lang="en-US" sz="800" dirty="0">
                        <a:solidFill>
                          <a:srgbClr val="FF0000"/>
                        </a:solidFill>
                        <a:effectLst/>
                        <a:latin typeface="+mn-lt"/>
                        <a:ea typeface="Times New Roman"/>
                        <a:cs typeface="Times New Roman"/>
                      </a:endParaRPr>
                    </a:p>
                  </a:txBody>
                  <a:tcPr marL="49195" marR="49195" marT="0" marB="0"/>
                </a:tc>
                <a:tc>
                  <a:txBody>
                    <a:bodyPr/>
                    <a:lstStyle/>
                    <a:p>
                      <a:pPr marL="0" marR="0">
                        <a:lnSpc>
                          <a:spcPct val="115000"/>
                        </a:lnSpc>
                        <a:spcBef>
                          <a:spcPts val="0"/>
                        </a:spcBef>
                        <a:spcAft>
                          <a:spcPts val="0"/>
                        </a:spcAft>
                      </a:pPr>
                      <a:r>
                        <a:rPr lang="en-US" sz="800" dirty="0" smtClean="0">
                          <a:solidFill>
                            <a:srgbClr val="FF0000"/>
                          </a:solidFill>
                          <a:effectLst/>
                          <a:latin typeface="+mn-lt"/>
                        </a:rPr>
                        <a:t>RAP</a:t>
                      </a:r>
                      <a:endParaRPr lang="en-US" sz="800" dirty="0">
                        <a:solidFill>
                          <a:srgbClr val="FF0000"/>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dirty="0">
                          <a:solidFill>
                            <a:schemeClr val="tx1"/>
                          </a:solidFill>
                          <a:effectLst/>
                          <a:latin typeface="+mn-lt"/>
                        </a:rPr>
                        <a:t> </a:t>
                      </a:r>
                      <a:r>
                        <a:rPr lang="en-US" sz="800" dirty="0" smtClean="0">
                          <a:solidFill>
                            <a:schemeClr val="tx1"/>
                          </a:solidFill>
                          <a:effectLst/>
                          <a:latin typeface="+mn-lt"/>
                        </a:rPr>
                        <a:t>Blending</a:t>
                      </a:r>
                      <a:r>
                        <a:rPr lang="en-US" sz="800" baseline="0" dirty="0" smtClean="0">
                          <a:solidFill>
                            <a:schemeClr val="tx1"/>
                          </a:solidFill>
                          <a:effectLst/>
                          <a:latin typeface="+mn-lt"/>
                        </a:rPr>
                        <a:t> </a:t>
                      </a:r>
                    </a:p>
                    <a:p>
                      <a:pPr marL="0" marR="0">
                        <a:lnSpc>
                          <a:spcPct val="115000"/>
                        </a:lnSpc>
                        <a:spcBef>
                          <a:spcPts val="0"/>
                        </a:spcBef>
                        <a:spcAft>
                          <a:spcPts val="0"/>
                        </a:spcAft>
                      </a:pPr>
                      <a:r>
                        <a:rPr lang="en-US" sz="800" baseline="0" dirty="0" smtClean="0">
                          <a:solidFill>
                            <a:schemeClr val="tx1"/>
                          </a:solidFill>
                          <a:effectLst/>
                          <a:latin typeface="+mn-lt"/>
                        </a:rPr>
                        <a:t>(GEFS + SREF)</a:t>
                      </a:r>
                      <a:endParaRPr lang="en-US" sz="800" dirty="0">
                        <a:solidFill>
                          <a:schemeClr val="tx1"/>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dirty="0" smtClean="0">
                          <a:solidFill>
                            <a:schemeClr val="tx1"/>
                          </a:solidFill>
                          <a:effectLst/>
                          <a:latin typeface="+mn-lt"/>
                          <a:ea typeface="Times New Roman"/>
                          <a:cs typeface="Times New Roman"/>
                        </a:rPr>
                        <a:t>GFS</a:t>
                      </a:r>
                      <a:endParaRPr lang="en-US" sz="800" dirty="0">
                        <a:solidFill>
                          <a:schemeClr val="tx1"/>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dirty="0" smtClean="0">
                          <a:solidFill>
                            <a:srgbClr val="009900"/>
                          </a:solidFill>
                          <a:effectLst/>
                          <a:latin typeface="+mn-lt"/>
                        </a:rPr>
                        <a:t>KF</a:t>
                      </a:r>
                      <a:endParaRPr lang="en-US" sz="800" dirty="0">
                        <a:solidFill>
                          <a:srgbClr val="009900"/>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dirty="0" smtClean="0">
                          <a:solidFill>
                            <a:srgbClr val="009900"/>
                          </a:solidFill>
                          <a:effectLst/>
                          <a:latin typeface="+mn-lt"/>
                        </a:rPr>
                        <a:t>YSU</a:t>
                      </a:r>
                      <a:endParaRPr lang="en-US" sz="800" dirty="0">
                        <a:solidFill>
                          <a:srgbClr val="009900"/>
                        </a:solidFill>
                        <a:effectLst/>
                        <a:latin typeface="+mn-lt"/>
                        <a:ea typeface="Times New Roman"/>
                        <a:cs typeface="Times New Roman"/>
                      </a:endParaRPr>
                    </a:p>
                  </a:txBody>
                  <a:tcPr marL="49195" marR="49195" marT="0" marB="0"/>
                </a:tc>
                <a:tc>
                  <a:txBody>
                    <a:bodyPr/>
                    <a:lstStyle/>
                    <a:p>
                      <a:pPr marL="0" marR="0">
                        <a:lnSpc>
                          <a:spcPct val="115000"/>
                        </a:lnSpc>
                        <a:spcBef>
                          <a:spcPts val="0"/>
                        </a:spcBef>
                        <a:spcAft>
                          <a:spcPts val="0"/>
                        </a:spcAft>
                      </a:pPr>
                      <a:r>
                        <a:rPr lang="en-US" sz="800" dirty="0" smtClean="0">
                          <a:solidFill>
                            <a:srgbClr val="009900"/>
                          </a:solidFill>
                          <a:effectLst/>
                          <a:latin typeface="+mn-lt"/>
                        </a:rPr>
                        <a:t>MM5</a:t>
                      </a:r>
                      <a:endParaRPr lang="en-US" sz="800" dirty="0">
                        <a:solidFill>
                          <a:srgbClr val="009900"/>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dirty="0" smtClean="0">
                          <a:solidFill>
                            <a:srgbClr val="009900"/>
                          </a:solidFill>
                          <a:effectLst/>
                          <a:latin typeface="+mn-lt"/>
                        </a:rPr>
                        <a:t>WSM6</a:t>
                      </a:r>
                      <a:endParaRPr lang="en-US" sz="800" dirty="0">
                        <a:solidFill>
                          <a:srgbClr val="009900"/>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dirty="0" smtClean="0">
                          <a:solidFill>
                            <a:srgbClr val="009900"/>
                          </a:solidFill>
                          <a:effectLst/>
                          <a:latin typeface="+mn-lt"/>
                        </a:rPr>
                        <a:t>RRTMG</a:t>
                      </a:r>
                      <a:endParaRPr lang="en-US" sz="800" dirty="0">
                        <a:solidFill>
                          <a:srgbClr val="009900"/>
                        </a:solidFill>
                        <a:effectLst/>
                        <a:latin typeface="+mn-lt"/>
                        <a:ea typeface="Times New Roman"/>
                        <a:cs typeface="Times New Roman"/>
                      </a:endParaRPr>
                    </a:p>
                  </a:txBody>
                  <a:tcPr marL="49195" marR="49195" marT="0" marB="0"/>
                </a:tc>
                <a:tc>
                  <a:txBody>
                    <a:bodyPr/>
                    <a:lstStyle/>
                    <a:p>
                      <a:pPr marL="0" marR="0">
                        <a:lnSpc>
                          <a:spcPct val="115000"/>
                        </a:lnSpc>
                        <a:spcBef>
                          <a:spcPts val="0"/>
                        </a:spcBef>
                        <a:spcAft>
                          <a:spcPts val="0"/>
                        </a:spcAft>
                      </a:pPr>
                      <a:r>
                        <a:rPr lang="en-US" sz="800" dirty="0" smtClean="0">
                          <a:solidFill>
                            <a:srgbClr val="009900"/>
                          </a:solidFill>
                          <a:effectLst/>
                          <a:latin typeface="+mn-lt"/>
                        </a:rPr>
                        <a:t>RRTMG</a:t>
                      </a:r>
                      <a:endParaRPr lang="en-US" sz="800" dirty="0">
                        <a:solidFill>
                          <a:srgbClr val="009900"/>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dirty="0" smtClean="0">
                          <a:solidFill>
                            <a:schemeClr val="tx1"/>
                          </a:solidFill>
                          <a:effectLst/>
                          <a:latin typeface="+mn-lt"/>
                        </a:rPr>
                        <a:t>no</a:t>
                      </a:r>
                      <a:endParaRPr lang="en-US" sz="800" dirty="0">
                        <a:solidFill>
                          <a:schemeClr val="tx1"/>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dirty="0" smtClean="0">
                          <a:solidFill>
                            <a:schemeClr val="tx1"/>
                          </a:solidFill>
                          <a:effectLst/>
                          <a:latin typeface="+mn-lt"/>
                        </a:rPr>
                        <a:t>Noah</a:t>
                      </a:r>
                      <a:endParaRPr lang="en-US" sz="800" dirty="0">
                        <a:solidFill>
                          <a:schemeClr val="tx1"/>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dirty="0" smtClean="0">
                          <a:solidFill>
                            <a:schemeClr val="tx1"/>
                          </a:solidFill>
                          <a:effectLst/>
                          <a:latin typeface="+mn-lt"/>
                        </a:rPr>
                        <a:t>NAM</a:t>
                      </a:r>
                      <a:endParaRPr lang="en-US" sz="800" dirty="0">
                        <a:solidFill>
                          <a:schemeClr val="tx1"/>
                        </a:solidFill>
                        <a:effectLst/>
                        <a:latin typeface="+mn-lt"/>
                        <a:ea typeface="Times New Roman"/>
                        <a:cs typeface="Times New Roman"/>
                      </a:endParaRPr>
                    </a:p>
                  </a:txBody>
                  <a:tcPr marL="49195" marR="49195" marT="0" marB="0"/>
                </a:tc>
                <a:tc>
                  <a:txBody>
                    <a:bodyPr/>
                    <a:lstStyle/>
                    <a:p>
                      <a:pPr marL="0" marR="0">
                        <a:lnSpc>
                          <a:spcPct val="115000"/>
                        </a:lnSpc>
                        <a:spcBef>
                          <a:spcPts val="0"/>
                        </a:spcBef>
                        <a:spcAft>
                          <a:spcPts val="0"/>
                        </a:spcAft>
                      </a:pPr>
                      <a:r>
                        <a:rPr lang="en-US" sz="800" dirty="0" smtClean="0">
                          <a:solidFill>
                            <a:schemeClr val="tx1"/>
                          </a:solidFill>
                          <a:effectLst/>
                          <a:latin typeface="+mn-lt"/>
                        </a:rPr>
                        <a:t>no</a:t>
                      </a:r>
                      <a:endParaRPr lang="en-US" sz="800" dirty="0">
                        <a:solidFill>
                          <a:schemeClr val="tx1"/>
                        </a:solidFill>
                        <a:effectLst/>
                        <a:latin typeface="+mn-lt"/>
                        <a:ea typeface="Times New Roman"/>
                        <a:cs typeface="Times New Roman"/>
                      </a:endParaRPr>
                    </a:p>
                  </a:txBody>
                  <a:tcPr marL="49195" marR="49195" marT="0" marB="0"/>
                </a:tc>
              </a:tr>
              <a:tr h="381600">
                <a:tc>
                  <a:txBody>
                    <a:bodyPr/>
                    <a:lstStyle/>
                    <a:p>
                      <a:pPr marL="0" marR="0">
                        <a:lnSpc>
                          <a:spcPct val="115000"/>
                        </a:lnSpc>
                        <a:spcBef>
                          <a:spcPts val="0"/>
                        </a:spcBef>
                        <a:spcAft>
                          <a:spcPts val="0"/>
                        </a:spcAft>
                      </a:pPr>
                      <a:r>
                        <a:rPr lang="en-US" sz="800" dirty="0" smtClean="0">
                          <a:solidFill>
                            <a:srgbClr val="FF0000"/>
                          </a:solidFill>
                          <a:effectLst/>
                          <a:latin typeface="+mn-lt"/>
                        </a:rPr>
                        <a:t>arw_n1</a:t>
                      </a:r>
                      <a:endParaRPr lang="en-US" sz="800" dirty="0">
                        <a:solidFill>
                          <a:srgbClr val="FF0000"/>
                        </a:solidFill>
                        <a:effectLst/>
                        <a:latin typeface="+mn-lt"/>
                        <a:ea typeface="Times New Roman"/>
                        <a:cs typeface="Times New Roman"/>
                      </a:endParaRPr>
                    </a:p>
                  </a:txBody>
                  <a:tcPr marL="49195" marR="49195" marT="0" marB="0"/>
                </a:tc>
                <a:tc>
                  <a:txBody>
                    <a:bodyPr/>
                    <a:lstStyle/>
                    <a:p>
                      <a:pPr marL="0" marR="0">
                        <a:lnSpc>
                          <a:spcPct val="115000"/>
                        </a:lnSpc>
                        <a:spcBef>
                          <a:spcPts val="0"/>
                        </a:spcBef>
                        <a:spcAft>
                          <a:spcPts val="0"/>
                        </a:spcAft>
                      </a:pPr>
                      <a:endParaRPr lang="en-US" sz="800" dirty="0">
                        <a:solidFill>
                          <a:srgbClr val="FF0000"/>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dirty="0" smtClean="0">
                          <a:solidFill>
                            <a:schemeClr val="tx1"/>
                          </a:solidFill>
                          <a:effectLst/>
                          <a:latin typeface="+mn-lt"/>
                          <a:ea typeface="Times New Roman"/>
                          <a:cs typeface="Times New Roman"/>
                        </a:rPr>
                        <a:t>same</a:t>
                      </a:r>
                      <a:endParaRPr lang="en-US" sz="800" dirty="0">
                        <a:solidFill>
                          <a:schemeClr val="tx1"/>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dirty="0" smtClean="0">
                          <a:solidFill>
                            <a:schemeClr val="tx1"/>
                          </a:solidFill>
                          <a:effectLst/>
                          <a:latin typeface="+mn-lt"/>
                          <a:ea typeface="Times New Roman"/>
                          <a:cs typeface="Times New Roman"/>
                        </a:rPr>
                        <a:t>GEFS 13</a:t>
                      </a:r>
                      <a:endParaRPr lang="en-US" sz="800" dirty="0">
                        <a:solidFill>
                          <a:schemeClr val="tx1"/>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dirty="0" smtClean="0">
                          <a:solidFill>
                            <a:srgbClr val="0000FF"/>
                          </a:solidFill>
                          <a:effectLst/>
                          <a:latin typeface="+mn-lt"/>
                        </a:rPr>
                        <a:t>BMJ</a:t>
                      </a:r>
                      <a:endParaRPr lang="en-US" sz="800" dirty="0">
                        <a:solidFill>
                          <a:srgbClr val="0000FF"/>
                        </a:solidFill>
                        <a:effectLst/>
                        <a:latin typeface="+mn-lt"/>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dirty="0" smtClean="0">
                          <a:solidFill>
                            <a:srgbClr val="0000FF"/>
                          </a:solidFill>
                          <a:effectLst/>
                          <a:latin typeface="+mn-lt"/>
                          <a:ea typeface="+mn-ea"/>
                          <a:cs typeface="+mn-cs"/>
                        </a:rPr>
                        <a:t>MYJ</a:t>
                      </a:r>
                      <a:endParaRPr lang="en-US" sz="800" dirty="0">
                        <a:solidFill>
                          <a:srgbClr val="0000FF"/>
                        </a:solidFill>
                        <a:effectLst/>
                        <a:latin typeface="+mn-lt"/>
                        <a:ea typeface="Times New Roman"/>
                        <a:cs typeface="Times New Roman"/>
                      </a:endParaRPr>
                    </a:p>
                  </a:txBody>
                  <a:tcPr marL="49195" marR="49195" marT="0" marB="0"/>
                </a:tc>
                <a:tc>
                  <a:txBody>
                    <a:bodyPr/>
                    <a:lstStyle/>
                    <a:p>
                      <a:pPr marL="0" marR="0">
                        <a:lnSpc>
                          <a:spcPct val="115000"/>
                        </a:lnSpc>
                        <a:spcBef>
                          <a:spcPts val="0"/>
                        </a:spcBef>
                        <a:spcAft>
                          <a:spcPts val="0"/>
                        </a:spcAft>
                      </a:pPr>
                      <a:r>
                        <a:rPr lang="en-US" sz="800" dirty="0" smtClean="0">
                          <a:solidFill>
                            <a:srgbClr val="0000FF"/>
                          </a:solidFill>
                          <a:effectLst/>
                          <a:latin typeface="+mn-lt"/>
                        </a:rPr>
                        <a:t>MYJ</a:t>
                      </a:r>
                      <a:endParaRPr lang="en-US" sz="800" dirty="0">
                        <a:solidFill>
                          <a:srgbClr val="0000FF"/>
                        </a:solidFill>
                        <a:effectLst/>
                        <a:latin typeface="+mn-lt"/>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dirty="0" err="1" smtClean="0">
                          <a:solidFill>
                            <a:srgbClr val="0000FF"/>
                          </a:solidFill>
                          <a:effectLst/>
                          <a:latin typeface="+mn-lt"/>
                        </a:rPr>
                        <a:t>Fer</a:t>
                      </a:r>
                      <a:endParaRPr lang="en-US" sz="800" dirty="0">
                        <a:solidFill>
                          <a:srgbClr val="0000FF"/>
                        </a:solidFill>
                        <a:effectLst/>
                        <a:latin typeface="+mn-lt"/>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dirty="0" smtClean="0">
                          <a:solidFill>
                            <a:srgbClr val="0000FF"/>
                          </a:solidFill>
                          <a:effectLst/>
                          <a:latin typeface="+mn-lt"/>
                          <a:ea typeface="+mn-ea"/>
                          <a:cs typeface="+mn-cs"/>
                        </a:rPr>
                        <a:t>GFDL</a:t>
                      </a:r>
                      <a:endParaRPr lang="en-US" sz="800" dirty="0">
                        <a:solidFill>
                          <a:srgbClr val="0000FF"/>
                        </a:solidFill>
                        <a:effectLst/>
                        <a:latin typeface="+mn-lt"/>
                        <a:ea typeface="Times New Roman"/>
                        <a:cs typeface="Times New Roman"/>
                      </a:endParaRPr>
                    </a:p>
                  </a:txBody>
                  <a:tcPr marL="49195" marR="49195" marT="0" marB="0"/>
                </a:tc>
                <a:tc>
                  <a:txBody>
                    <a:bodyPr/>
                    <a:lstStyle/>
                    <a:p>
                      <a:pPr marL="0" marR="0">
                        <a:lnSpc>
                          <a:spcPct val="115000"/>
                        </a:lnSpc>
                        <a:spcBef>
                          <a:spcPts val="0"/>
                        </a:spcBef>
                        <a:spcAft>
                          <a:spcPts val="0"/>
                        </a:spcAft>
                      </a:pPr>
                      <a:r>
                        <a:rPr lang="en-US" sz="800" dirty="0" smtClean="0">
                          <a:solidFill>
                            <a:srgbClr val="0000FF"/>
                          </a:solidFill>
                          <a:effectLst/>
                          <a:latin typeface="+mn-lt"/>
                          <a:ea typeface="+mn-ea"/>
                          <a:cs typeface="+mn-cs"/>
                        </a:rPr>
                        <a:t>GFDL</a:t>
                      </a:r>
                      <a:endParaRPr lang="en-US" sz="800" dirty="0">
                        <a:solidFill>
                          <a:srgbClr val="0000FF"/>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dirty="0" smtClean="0">
                          <a:solidFill>
                            <a:schemeClr val="tx1"/>
                          </a:solidFill>
                          <a:effectLst/>
                          <a:latin typeface="+mn-lt"/>
                          <a:ea typeface="Times New Roman"/>
                          <a:cs typeface="Times New Roman"/>
                        </a:rPr>
                        <a:t>no</a:t>
                      </a:r>
                      <a:endParaRPr lang="en-US" sz="800" dirty="0">
                        <a:solidFill>
                          <a:schemeClr val="tx1"/>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dirty="0" smtClean="0">
                          <a:solidFill>
                            <a:schemeClr val="tx1"/>
                          </a:solidFill>
                          <a:effectLst/>
                          <a:latin typeface="+mn-lt"/>
                        </a:rPr>
                        <a:t>Noah</a:t>
                      </a:r>
                      <a:endParaRPr lang="en-US" sz="800" dirty="0">
                        <a:solidFill>
                          <a:schemeClr val="tx1"/>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dirty="0" smtClean="0">
                          <a:solidFill>
                            <a:schemeClr val="tx1"/>
                          </a:solidFill>
                          <a:effectLst/>
                          <a:latin typeface="+mn-lt"/>
                          <a:ea typeface="+mn-ea"/>
                          <a:cs typeface="+mn-cs"/>
                        </a:rPr>
                        <a:t>NAM</a:t>
                      </a:r>
                      <a:endParaRPr lang="en-US" sz="800" dirty="0">
                        <a:solidFill>
                          <a:schemeClr val="tx1"/>
                        </a:solidFill>
                        <a:effectLst/>
                        <a:latin typeface="+mn-lt"/>
                        <a:ea typeface="Times New Roman"/>
                        <a:cs typeface="Times New Roman"/>
                      </a:endParaRPr>
                    </a:p>
                  </a:txBody>
                  <a:tcPr marL="49195" marR="49195" marT="0" marB="0"/>
                </a:tc>
                <a:tc>
                  <a:txBody>
                    <a:bodyPr/>
                    <a:lstStyle/>
                    <a:p>
                      <a:pPr marL="0" marR="0">
                        <a:lnSpc>
                          <a:spcPct val="115000"/>
                        </a:lnSpc>
                        <a:spcBef>
                          <a:spcPts val="0"/>
                        </a:spcBef>
                        <a:spcAft>
                          <a:spcPts val="0"/>
                        </a:spcAft>
                      </a:pPr>
                      <a:r>
                        <a:rPr lang="en-US" sz="800" dirty="0" smtClean="0">
                          <a:solidFill>
                            <a:srgbClr val="870000"/>
                          </a:solidFill>
                          <a:effectLst/>
                          <a:latin typeface="+mn-lt"/>
                          <a:ea typeface="+mn-ea"/>
                          <a:cs typeface="+mn-cs"/>
                        </a:rPr>
                        <a:t>Drier</a:t>
                      </a:r>
                      <a:r>
                        <a:rPr lang="en-US" sz="800" baseline="0" dirty="0" smtClean="0">
                          <a:solidFill>
                            <a:srgbClr val="870000"/>
                          </a:solidFill>
                          <a:effectLst/>
                          <a:latin typeface="+mn-lt"/>
                          <a:ea typeface="+mn-ea"/>
                          <a:cs typeface="+mn-cs"/>
                        </a:rPr>
                        <a:t> soil</a:t>
                      </a:r>
                      <a:endParaRPr lang="en-US" sz="800" dirty="0">
                        <a:solidFill>
                          <a:srgbClr val="870000"/>
                        </a:solidFill>
                        <a:effectLst/>
                        <a:latin typeface="+mn-lt"/>
                        <a:ea typeface="Times New Roman"/>
                        <a:cs typeface="Times New Roman"/>
                      </a:endParaRPr>
                    </a:p>
                  </a:txBody>
                  <a:tcPr marL="49195" marR="49195" marT="0" marB="0"/>
                </a:tc>
              </a:tr>
              <a:tr h="381600">
                <a:tc>
                  <a:txBody>
                    <a:bodyPr/>
                    <a:lstStyle/>
                    <a:p>
                      <a:pPr marL="0" marR="0">
                        <a:lnSpc>
                          <a:spcPct val="115000"/>
                        </a:lnSpc>
                        <a:spcBef>
                          <a:spcPts val="0"/>
                        </a:spcBef>
                        <a:spcAft>
                          <a:spcPts val="0"/>
                        </a:spcAft>
                      </a:pPr>
                      <a:r>
                        <a:rPr lang="en-US" sz="800" dirty="0" smtClean="0">
                          <a:solidFill>
                            <a:srgbClr val="FF0000"/>
                          </a:solidFill>
                          <a:effectLst/>
                          <a:latin typeface="+mn-lt"/>
                        </a:rPr>
                        <a:t>arw_p1</a:t>
                      </a:r>
                      <a:endParaRPr lang="en-US" sz="800" dirty="0">
                        <a:solidFill>
                          <a:srgbClr val="FF0000"/>
                        </a:solidFill>
                        <a:effectLst/>
                        <a:latin typeface="+mn-lt"/>
                        <a:ea typeface="Times New Roman"/>
                        <a:cs typeface="Times New Roman"/>
                      </a:endParaRPr>
                    </a:p>
                  </a:txBody>
                  <a:tcPr marL="49195" marR="49195" marT="0" marB="0"/>
                </a:tc>
                <a:tc>
                  <a:txBody>
                    <a:bodyPr/>
                    <a:lstStyle/>
                    <a:p>
                      <a:pPr marL="0" marR="0">
                        <a:lnSpc>
                          <a:spcPct val="115000"/>
                        </a:lnSpc>
                        <a:spcBef>
                          <a:spcPts val="0"/>
                        </a:spcBef>
                        <a:spcAft>
                          <a:spcPts val="0"/>
                        </a:spcAft>
                      </a:pPr>
                      <a:r>
                        <a:rPr lang="en-US" sz="800" dirty="0">
                          <a:solidFill>
                            <a:srgbClr val="FF0000"/>
                          </a:solidFill>
                          <a:effectLst/>
                          <a:latin typeface="+mn-lt"/>
                        </a:rPr>
                        <a:t> </a:t>
                      </a:r>
                      <a:endParaRPr lang="en-US" sz="800" dirty="0">
                        <a:solidFill>
                          <a:srgbClr val="FF0000"/>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dirty="0">
                          <a:solidFill>
                            <a:schemeClr val="tx1"/>
                          </a:solidFill>
                          <a:effectLst/>
                          <a:latin typeface="+mn-lt"/>
                        </a:rPr>
                        <a:t> </a:t>
                      </a:r>
                      <a:r>
                        <a:rPr lang="en-US" sz="800" dirty="0" smtClean="0">
                          <a:solidFill>
                            <a:schemeClr val="tx1"/>
                          </a:solidFill>
                          <a:effectLst/>
                          <a:latin typeface="+mn-lt"/>
                        </a:rPr>
                        <a:t>same</a:t>
                      </a:r>
                      <a:endParaRPr lang="en-US" sz="800" dirty="0">
                        <a:solidFill>
                          <a:schemeClr val="tx1"/>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dirty="0" smtClean="0">
                          <a:solidFill>
                            <a:schemeClr val="tx1"/>
                          </a:solidFill>
                          <a:effectLst/>
                          <a:latin typeface="+mn-lt"/>
                          <a:ea typeface="Times New Roman"/>
                          <a:cs typeface="Times New Roman"/>
                        </a:rPr>
                        <a:t>GEFS 14</a:t>
                      </a:r>
                      <a:endParaRPr lang="en-US" sz="800" dirty="0">
                        <a:solidFill>
                          <a:schemeClr val="tx1"/>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dirty="0" err="1" smtClean="0">
                          <a:solidFill>
                            <a:srgbClr val="FF0000"/>
                          </a:solidFill>
                          <a:effectLst/>
                          <a:latin typeface="+mn-lt"/>
                        </a:rPr>
                        <a:t>Grell</a:t>
                      </a:r>
                      <a:endParaRPr lang="en-US" sz="800" dirty="0">
                        <a:solidFill>
                          <a:srgbClr val="FF0000"/>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dirty="0" smtClean="0">
                          <a:solidFill>
                            <a:srgbClr val="FF0000"/>
                          </a:solidFill>
                          <a:effectLst/>
                          <a:latin typeface="+mn-lt"/>
                        </a:rPr>
                        <a:t>MYNN</a:t>
                      </a:r>
                      <a:endParaRPr lang="en-US" sz="800" dirty="0">
                        <a:solidFill>
                          <a:srgbClr val="FF0000"/>
                        </a:solidFill>
                        <a:effectLst/>
                        <a:latin typeface="+mn-lt"/>
                        <a:ea typeface="Times New Roman"/>
                        <a:cs typeface="Times New Roman"/>
                      </a:endParaRPr>
                    </a:p>
                  </a:txBody>
                  <a:tcPr marL="49195" marR="49195" marT="0" marB="0"/>
                </a:tc>
                <a:tc>
                  <a:txBody>
                    <a:bodyPr/>
                    <a:lstStyle/>
                    <a:p>
                      <a:pPr marL="0" marR="0">
                        <a:lnSpc>
                          <a:spcPct val="115000"/>
                        </a:lnSpc>
                        <a:spcBef>
                          <a:spcPts val="0"/>
                        </a:spcBef>
                        <a:spcAft>
                          <a:spcPts val="0"/>
                        </a:spcAft>
                      </a:pPr>
                      <a:r>
                        <a:rPr lang="en-US" sz="800" dirty="0" smtClean="0">
                          <a:solidFill>
                            <a:srgbClr val="FF0000"/>
                          </a:solidFill>
                          <a:effectLst/>
                          <a:latin typeface="+mn-lt"/>
                        </a:rPr>
                        <a:t>MYNN</a:t>
                      </a:r>
                      <a:endParaRPr lang="en-US" sz="800" dirty="0">
                        <a:solidFill>
                          <a:srgbClr val="FF0000"/>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dirty="0" smtClean="0">
                          <a:solidFill>
                            <a:srgbClr val="FF0000"/>
                          </a:solidFill>
                          <a:effectLst/>
                          <a:latin typeface="+mn-lt"/>
                        </a:rPr>
                        <a:t>Thompson</a:t>
                      </a:r>
                      <a:r>
                        <a:rPr lang="en-US" sz="800" dirty="0">
                          <a:solidFill>
                            <a:srgbClr val="FF0000"/>
                          </a:solidFill>
                          <a:effectLst/>
                          <a:latin typeface="+mn-lt"/>
                        </a:rPr>
                        <a:t> </a:t>
                      </a:r>
                      <a:endParaRPr lang="en-US" sz="800" dirty="0">
                        <a:solidFill>
                          <a:srgbClr val="FF0000"/>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dirty="0" smtClean="0">
                          <a:solidFill>
                            <a:srgbClr val="FF0000"/>
                          </a:solidFill>
                          <a:effectLst/>
                          <a:latin typeface="+mn-lt"/>
                        </a:rPr>
                        <a:t>Old RRTM</a:t>
                      </a:r>
                      <a:endParaRPr lang="en-US" sz="800" dirty="0">
                        <a:solidFill>
                          <a:srgbClr val="FF0000"/>
                        </a:solidFill>
                        <a:effectLst/>
                        <a:latin typeface="+mn-lt"/>
                        <a:ea typeface="Times New Roman"/>
                        <a:cs typeface="Times New Roman"/>
                      </a:endParaRPr>
                    </a:p>
                  </a:txBody>
                  <a:tcPr marL="49195" marR="49195" marT="0" marB="0"/>
                </a:tc>
                <a:tc>
                  <a:txBody>
                    <a:bodyPr/>
                    <a:lstStyle/>
                    <a:p>
                      <a:pPr marL="0" marR="0">
                        <a:lnSpc>
                          <a:spcPct val="115000"/>
                        </a:lnSpc>
                        <a:spcBef>
                          <a:spcPts val="0"/>
                        </a:spcBef>
                        <a:spcAft>
                          <a:spcPts val="0"/>
                        </a:spcAft>
                      </a:pPr>
                      <a:r>
                        <a:rPr lang="en-US" sz="800" dirty="0" smtClean="0">
                          <a:solidFill>
                            <a:srgbClr val="FF0000"/>
                          </a:solidFill>
                          <a:effectLst/>
                          <a:latin typeface="+mn-lt"/>
                        </a:rPr>
                        <a:t>GSFC</a:t>
                      </a:r>
                      <a:endParaRPr lang="en-US" sz="800" dirty="0">
                        <a:solidFill>
                          <a:srgbClr val="FF0000"/>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dirty="0" smtClean="0">
                          <a:solidFill>
                            <a:schemeClr val="tx1"/>
                          </a:solidFill>
                          <a:effectLst/>
                          <a:latin typeface="+mn-lt"/>
                        </a:rPr>
                        <a:t>no</a:t>
                      </a:r>
                      <a:endParaRPr lang="en-US" sz="800" dirty="0">
                        <a:solidFill>
                          <a:schemeClr val="tx1"/>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dirty="0" smtClean="0">
                          <a:solidFill>
                            <a:srgbClr val="FF0000"/>
                          </a:solidFill>
                          <a:effectLst/>
                          <a:latin typeface="+mn-lt"/>
                        </a:rPr>
                        <a:t>RUC</a:t>
                      </a:r>
                      <a:endParaRPr lang="en-US" sz="800" dirty="0">
                        <a:solidFill>
                          <a:srgbClr val="FF0000"/>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dirty="0" smtClean="0">
                          <a:solidFill>
                            <a:schemeClr val="tx1"/>
                          </a:solidFill>
                          <a:effectLst/>
                          <a:latin typeface="+mn-lt"/>
                        </a:rPr>
                        <a:t>NAM</a:t>
                      </a:r>
                      <a:endParaRPr lang="en-US" sz="800" dirty="0">
                        <a:solidFill>
                          <a:schemeClr val="tx1"/>
                        </a:solidFill>
                        <a:effectLst/>
                        <a:latin typeface="+mn-lt"/>
                        <a:ea typeface="Times New Roman"/>
                        <a:cs typeface="Times New Roman"/>
                      </a:endParaRPr>
                    </a:p>
                  </a:txBody>
                  <a:tcPr marL="49195" marR="49195" marT="0" marB="0"/>
                </a:tc>
                <a:tc>
                  <a:txBody>
                    <a:bodyPr/>
                    <a:lstStyle/>
                    <a:p>
                      <a:pPr marL="0" marR="0">
                        <a:lnSpc>
                          <a:spcPct val="115000"/>
                        </a:lnSpc>
                        <a:spcBef>
                          <a:spcPts val="0"/>
                        </a:spcBef>
                        <a:spcAft>
                          <a:spcPts val="0"/>
                        </a:spcAft>
                      </a:pPr>
                      <a:r>
                        <a:rPr lang="en-US" sz="800" dirty="0" smtClean="0">
                          <a:solidFill>
                            <a:schemeClr val="tx1"/>
                          </a:solidFill>
                          <a:effectLst/>
                          <a:latin typeface="+mn-lt"/>
                        </a:rPr>
                        <a:t>no</a:t>
                      </a:r>
                      <a:endParaRPr lang="en-US" sz="800" dirty="0">
                        <a:solidFill>
                          <a:schemeClr val="tx1"/>
                        </a:solidFill>
                        <a:effectLst/>
                        <a:latin typeface="+mn-lt"/>
                        <a:ea typeface="Times New Roman"/>
                        <a:cs typeface="Times New Roman"/>
                      </a:endParaRPr>
                    </a:p>
                  </a:txBody>
                  <a:tcPr marL="49195" marR="49195" marT="0" marB="0"/>
                </a:tc>
              </a:tr>
              <a:tr h="381600">
                <a:tc>
                  <a:txBody>
                    <a:bodyPr/>
                    <a:lstStyle/>
                    <a:p>
                      <a:pPr marL="0" marR="0">
                        <a:lnSpc>
                          <a:spcPct val="115000"/>
                        </a:lnSpc>
                        <a:spcBef>
                          <a:spcPts val="0"/>
                        </a:spcBef>
                        <a:spcAft>
                          <a:spcPts val="0"/>
                        </a:spcAft>
                      </a:pPr>
                      <a:r>
                        <a:rPr lang="en-US" sz="800" dirty="0" smtClean="0">
                          <a:solidFill>
                            <a:srgbClr val="FF0000"/>
                          </a:solidFill>
                          <a:effectLst/>
                          <a:latin typeface="+mn-lt"/>
                        </a:rPr>
                        <a:t>arw_n2</a:t>
                      </a:r>
                      <a:endParaRPr lang="en-US" sz="800" dirty="0">
                        <a:solidFill>
                          <a:srgbClr val="FF0000"/>
                        </a:solidFill>
                        <a:effectLst/>
                        <a:latin typeface="+mn-lt"/>
                        <a:ea typeface="Times New Roman"/>
                        <a:cs typeface="Times New Roman"/>
                      </a:endParaRPr>
                    </a:p>
                  </a:txBody>
                  <a:tcPr marL="49195" marR="49195" marT="0" marB="0"/>
                </a:tc>
                <a:tc>
                  <a:txBody>
                    <a:bodyPr/>
                    <a:lstStyle/>
                    <a:p>
                      <a:pPr marL="0" marR="0">
                        <a:lnSpc>
                          <a:spcPct val="115000"/>
                        </a:lnSpc>
                        <a:spcBef>
                          <a:spcPts val="0"/>
                        </a:spcBef>
                        <a:spcAft>
                          <a:spcPts val="0"/>
                        </a:spcAft>
                      </a:pPr>
                      <a:r>
                        <a:rPr lang="en-US" sz="800" dirty="0">
                          <a:solidFill>
                            <a:srgbClr val="FF0000"/>
                          </a:solidFill>
                          <a:effectLst/>
                          <a:latin typeface="+mn-lt"/>
                        </a:rPr>
                        <a:t> </a:t>
                      </a:r>
                      <a:endParaRPr lang="en-US" sz="800" dirty="0">
                        <a:solidFill>
                          <a:srgbClr val="FF0000"/>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dirty="0">
                          <a:solidFill>
                            <a:schemeClr val="tx1"/>
                          </a:solidFill>
                          <a:effectLst/>
                          <a:latin typeface="+mn-lt"/>
                        </a:rPr>
                        <a:t> </a:t>
                      </a:r>
                      <a:r>
                        <a:rPr lang="en-US" sz="800" dirty="0" smtClean="0">
                          <a:solidFill>
                            <a:schemeClr val="tx1"/>
                          </a:solidFill>
                          <a:effectLst/>
                          <a:latin typeface="+mn-lt"/>
                        </a:rPr>
                        <a:t>same</a:t>
                      </a:r>
                      <a:endParaRPr lang="en-US" sz="800" dirty="0">
                        <a:solidFill>
                          <a:schemeClr val="tx1"/>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dirty="0" smtClean="0">
                          <a:solidFill>
                            <a:schemeClr val="tx1"/>
                          </a:solidFill>
                          <a:effectLst/>
                          <a:latin typeface="+mn-lt"/>
                          <a:ea typeface="Times New Roman"/>
                          <a:cs typeface="Times New Roman"/>
                        </a:rPr>
                        <a:t>GEFS 15</a:t>
                      </a:r>
                      <a:endParaRPr lang="en-US" sz="800" dirty="0">
                        <a:solidFill>
                          <a:schemeClr val="tx1"/>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dirty="0" smtClean="0">
                          <a:solidFill>
                            <a:srgbClr val="009900"/>
                          </a:solidFill>
                          <a:effectLst/>
                          <a:latin typeface="+mn-lt"/>
                        </a:rPr>
                        <a:t>KF</a:t>
                      </a:r>
                      <a:endParaRPr lang="en-US" sz="800" dirty="0">
                        <a:solidFill>
                          <a:srgbClr val="009900"/>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dirty="0" smtClean="0">
                          <a:solidFill>
                            <a:srgbClr val="009900"/>
                          </a:solidFill>
                          <a:effectLst/>
                          <a:latin typeface="+mn-lt"/>
                        </a:rPr>
                        <a:t>YSU</a:t>
                      </a:r>
                      <a:endParaRPr lang="en-US" sz="800" dirty="0">
                        <a:solidFill>
                          <a:srgbClr val="009900"/>
                        </a:solidFill>
                        <a:effectLst/>
                        <a:latin typeface="+mn-lt"/>
                        <a:ea typeface="Times New Roman"/>
                        <a:cs typeface="Times New Roman"/>
                      </a:endParaRPr>
                    </a:p>
                  </a:txBody>
                  <a:tcPr marL="49195" marR="49195" marT="0" marB="0"/>
                </a:tc>
                <a:tc>
                  <a:txBody>
                    <a:bodyPr/>
                    <a:lstStyle/>
                    <a:p>
                      <a:pPr marL="0" marR="0">
                        <a:lnSpc>
                          <a:spcPct val="115000"/>
                        </a:lnSpc>
                        <a:spcBef>
                          <a:spcPts val="0"/>
                        </a:spcBef>
                        <a:spcAft>
                          <a:spcPts val="0"/>
                        </a:spcAft>
                      </a:pPr>
                      <a:r>
                        <a:rPr lang="en-US" sz="800" dirty="0" smtClean="0">
                          <a:solidFill>
                            <a:srgbClr val="009900"/>
                          </a:solidFill>
                          <a:effectLst/>
                          <a:latin typeface="+mn-lt"/>
                        </a:rPr>
                        <a:t>MM5</a:t>
                      </a:r>
                      <a:endParaRPr lang="en-US" sz="800" dirty="0">
                        <a:solidFill>
                          <a:srgbClr val="009900"/>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dirty="0" err="1" smtClean="0">
                          <a:solidFill>
                            <a:srgbClr val="0000FF"/>
                          </a:solidFill>
                          <a:effectLst/>
                          <a:latin typeface="+mn-lt"/>
                          <a:ea typeface="+mn-ea"/>
                          <a:cs typeface="+mn-cs"/>
                        </a:rPr>
                        <a:t>Fer</a:t>
                      </a:r>
                      <a:endParaRPr lang="en-US" sz="800" dirty="0">
                        <a:solidFill>
                          <a:srgbClr val="0000FF"/>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dirty="0" smtClean="0">
                          <a:solidFill>
                            <a:srgbClr val="0000FF"/>
                          </a:solidFill>
                          <a:effectLst/>
                          <a:latin typeface="+mn-lt"/>
                        </a:rPr>
                        <a:t>GFDL</a:t>
                      </a:r>
                      <a:endParaRPr lang="en-US" sz="800" dirty="0">
                        <a:solidFill>
                          <a:srgbClr val="0000FF"/>
                        </a:solidFill>
                        <a:effectLst/>
                        <a:latin typeface="+mn-lt"/>
                        <a:ea typeface="Times New Roman"/>
                        <a:cs typeface="Times New Roman"/>
                      </a:endParaRPr>
                    </a:p>
                  </a:txBody>
                  <a:tcPr marL="49195" marR="49195" marT="0" marB="0"/>
                </a:tc>
                <a:tc>
                  <a:txBody>
                    <a:bodyPr/>
                    <a:lstStyle/>
                    <a:p>
                      <a:pPr marL="0" marR="0">
                        <a:lnSpc>
                          <a:spcPct val="115000"/>
                        </a:lnSpc>
                        <a:spcBef>
                          <a:spcPts val="0"/>
                        </a:spcBef>
                        <a:spcAft>
                          <a:spcPts val="0"/>
                        </a:spcAft>
                      </a:pPr>
                      <a:r>
                        <a:rPr lang="en-US" sz="800" dirty="0" smtClean="0">
                          <a:solidFill>
                            <a:srgbClr val="0000FF"/>
                          </a:solidFill>
                          <a:effectLst/>
                          <a:latin typeface="+mn-lt"/>
                        </a:rPr>
                        <a:t>GFDL</a:t>
                      </a:r>
                      <a:endParaRPr lang="en-US" sz="800" dirty="0">
                        <a:solidFill>
                          <a:srgbClr val="0000FF"/>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dirty="0" smtClean="0">
                          <a:solidFill>
                            <a:schemeClr val="tx1"/>
                          </a:solidFill>
                          <a:effectLst/>
                          <a:latin typeface="+mn-lt"/>
                        </a:rPr>
                        <a:t>no</a:t>
                      </a:r>
                      <a:endParaRPr lang="en-US" sz="800" dirty="0">
                        <a:solidFill>
                          <a:schemeClr val="tx1"/>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dirty="0" smtClean="0">
                          <a:solidFill>
                            <a:srgbClr val="FF0000"/>
                          </a:solidFill>
                          <a:effectLst/>
                          <a:latin typeface="+mn-lt"/>
                        </a:rPr>
                        <a:t>RUC</a:t>
                      </a:r>
                      <a:r>
                        <a:rPr lang="en-US" sz="800" dirty="0">
                          <a:solidFill>
                            <a:srgbClr val="FF0000"/>
                          </a:solidFill>
                          <a:effectLst/>
                          <a:latin typeface="+mn-lt"/>
                        </a:rPr>
                        <a:t> </a:t>
                      </a:r>
                      <a:endParaRPr lang="en-US" sz="800" dirty="0">
                        <a:solidFill>
                          <a:srgbClr val="FF0000"/>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dirty="0" smtClean="0">
                          <a:solidFill>
                            <a:schemeClr val="tx1"/>
                          </a:solidFill>
                          <a:effectLst/>
                          <a:latin typeface="+mn-lt"/>
                          <a:ea typeface="+mn-ea"/>
                          <a:cs typeface="+mn-cs"/>
                        </a:rPr>
                        <a:t>NAM</a:t>
                      </a:r>
                      <a:endParaRPr lang="en-US" sz="800" dirty="0">
                        <a:solidFill>
                          <a:schemeClr val="tx1"/>
                        </a:solidFill>
                        <a:effectLst/>
                        <a:latin typeface="+mn-lt"/>
                        <a:ea typeface="Times New Roman"/>
                        <a:cs typeface="Times New Roman"/>
                      </a:endParaRPr>
                    </a:p>
                  </a:txBody>
                  <a:tcPr marL="49195" marR="49195" marT="0" marB="0"/>
                </a:tc>
                <a:tc>
                  <a:txBody>
                    <a:bodyPr/>
                    <a:lstStyle/>
                    <a:p>
                      <a:pPr marL="0" marR="0">
                        <a:lnSpc>
                          <a:spcPct val="115000"/>
                        </a:lnSpc>
                        <a:spcBef>
                          <a:spcPts val="0"/>
                        </a:spcBef>
                        <a:spcAft>
                          <a:spcPts val="0"/>
                        </a:spcAft>
                      </a:pPr>
                      <a:r>
                        <a:rPr lang="en-US" sz="800" dirty="0" smtClean="0">
                          <a:solidFill>
                            <a:schemeClr val="tx1"/>
                          </a:solidFill>
                          <a:effectLst/>
                          <a:latin typeface="+mn-lt"/>
                        </a:rPr>
                        <a:t>no</a:t>
                      </a:r>
                      <a:endParaRPr lang="en-US" sz="800" dirty="0">
                        <a:solidFill>
                          <a:schemeClr val="tx1"/>
                        </a:solidFill>
                        <a:effectLst/>
                        <a:latin typeface="+mn-lt"/>
                        <a:ea typeface="Times New Roman"/>
                        <a:cs typeface="Times New Roman"/>
                      </a:endParaRPr>
                    </a:p>
                  </a:txBody>
                  <a:tcPr marL="49195" marR="49195" marT="0" marB="0"/>
                </a:tc>
              </a:tr>
              <a:tr h="381600">
                <a:tc>
                  <a:txBody>
                    <a:bodyPr/>
                    <a:lstStyle/>
                    <a:p>
                      <a:pPr marL="0" marR="0">
                        <a:lnSpc>
                          <a:spcPct val="115000"/>
                        </a:lnSpc>
                        <a:spcBef>
                          <a:spcPts val="0"/>
                        </a:spcBef>
                        <a:spcAft>
                          <a:spcPts val="0"/>
                        </a:spcAft>
                      </a:pPr>
                      <a:r>
                        <a:rPr lang="en-US" sz="800" dirty="0" smtClean="0">
                          <a:solidFill>
                            <a:srgbClr val="FF0000"/>
                          </a:solidFill>
                          <a:effectLst/>
                          <a:latin typeface="+mn-lt"/>
                        </a:rPr>
                        <a:t>arw_p2</a:t>
                      </a:r>
                      <a:endParaRPr lang="en-US" sz="800" dirty="0">
                        <a:solidFill>
                          <a:srgbClr val="FF0000"/>
                        </a:solidFill>
                        <a:effectLst/>
                        <a:latin typeface="+mn-lt"/>
                        <a:ea typeface="Times New Roman"/>
                        <a:cs typeface="Times New Roman"/>
                      </a:endParaRPr>
                    </a:p>
                  </a:txBody>
                  <a:tcPr marL="49195" marR="49195" marT="0" marB="0"/>
                </a:tc>
                <a:tc>
                  <a:txBody>
                    <a:bodyPr/>
                    <a:lstStyle/>
                    <a:p>
                      <a:pPr marL="0" marR="0">
                        <a:lnSpc>
                          <a:spcPct val="115000"/>
                        </a:lnSpc>
                        <a:spcBef>
                          <a:spcPts val="0"/>
                        </a:spcBef>
                        <a:spcAft>
                          <a:spcPts val="0"/>
                        </a:spcAft>
                      </a:pPr>
                      <a:r>
                        <a:rPr lang="en-US" sz="800" dirty="0">
                          <a:solidFill>
                            <a:srgbClr val="FF0000"/>
                          </a:solidFill>
                          <a:effectLst/>
                          <a:latin typeface="+mn-lt"/>
                        </a:rPr>
                        <a:t> </a:t>
                      </a:r>
                      <a:endParaRPr lang="en-US" sz="800" dirty="0">
                        <a:solidFill>
                          <a:srgbClr val="FF0000"/>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dirty="0">
                          <a:solidFill>
                            <a:schemeClr val="tx1"/>
                          </a:solidFill>
                          <a:effectLst/>
                          <a:latin typeface="+mn-lt"/>
                        </a:rPr>
                        <a:t> </a:t>
                      </a:r>
                      <a:r>
                        <a:rPr lang="en-US" sz="800" dirty="0" smtClean="0">
                          <a:solidFill>
                            <a:schemeClr val="tx1"/>
                          </a:solidFill>
                          <a:effectLst/>
                          <a:latin typeface="+mn-lt"/>
                        </a:rPr>
                        <a:t>same</a:t>
                      </a:r>
                      <a:endParaRPr lang="en-US" sz="800" dirty="0">
                        <a:solidFill>
                          <a:schemeClr val="tx1"/>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dirty="0" smtClean="0">
                          <a:solidFill>
                            <a:schemeClr val="tx1"/>
                          </a:solidFill>
                          <a:effectLst/>
                          <a:latin typeface="+mn-lt"/>
                          <a:ea typeface="Times New Roman"/>
                          <a:cs typeface="Times New Roman"/>
                        </a:rPr>
                        <a:t>GEFS 16</a:t>
                      </a:r>
                      <a:endParaRPr lang="en-US" sz="800" dirty="0">
                        <a:solidFill>
                          <a:schemeClr val="tx1"/>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dirty="0" smtClean="0">
                          <a:solidFill>
                            <a:srgbClr val="0000FF"/>
                          </a:solidFill>
                          <a:effectLst/>
                          <a:latin typeface="+mn-lt"/>
                          <a:ea typeface="+mn-ea"/>
                          <a:cs typeface="+mn-cs"/>
                        </a:rPr>
                        <a:t>BMJ</a:t>
                      </a:r>
                      <a:endParaRPr lang="en-US" sz="800" dirty="0">
                        <a:solidFill>
                          <a:srgbClr val="0000FF"/>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dirty="0" smtClean="0">
                          <a:solidFill>
                            <a:srgbClr val="0000FF"/>
                          </a:solidFill>
                          <a:effectLst/>
                          <a:latin typeface="+mn-lt"/>
                          <a:ea typeface="+mn-ea"/>
                          <a:cs typeface="+mn-cs"/>
                        </a:rPr>
                        <a:t>MYJ</a:t>
                      </a:r>
                      <a:endParaRPr lang="en-US" sz="800" dirty="0">
                        <a:solidFill>
                          <a:srgbClr val="0000FF"/>
                        </a:solidFill>
                        <a:effectLst/>
                        <a:latin typeface="+mn-lt"/>
                        <a:ea typeface="Times New Roman"/>
                        <a:cs typeface="Times New Roman"/>
                      </a:endParaRPr>
                    </a:p>
                  </a:txBody>
                  <a:tcPr marL="49195" marR="49195" marT="0" marB="0"/>
                </a:tc>
                <a:tc>
                  <a:txBody>
                    <a:bodyPr/>
                    <a:lstStyle/>
                    <a:p>
                      <a:pPr marL="0" marR="0">
                        <a:lnSpc>
                          <a:spcPct val="115000"/>
                        </a:lnSpc>
                        <a:spcBef>
                          <a:spcPts val="0"/>
                        </a:spcBef>
                        <a:spcAft>
                          <a:spcPts val="0"/>
                        </a:spcAft>
                      </a:pPr>
                      <a:r>
                        <a:rPr lang="en-US" sz="800" dirty="0" smtClean="0">
                          <a:solidFill>
                            <a:srgbClr val="0000FF"/>
                          </a:solidFill>
                          <a:effectLst/>
                          <a:latin typeface="+mn-lt"/>
                        </a:rPr>
                        <a:t>MYJ</a:t>
                      </a:r>
                      <a:endParaRPr lang="en-US" sz="800" dirty="0">
                        <a:solidFill>
                          <a:srgbClr val="0000FF"/>
                        </a:solidFill>
                        <a:effectLst/>
                        <a:latin typeface="+mn-lt"/>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dirty="0" smtClean="0">
                          <a:solidFill>
                            <a:srgbClr val="FF0000"/>
                          </a:solidFill>
                          <a:effectLst/>
                          <a:latin typeface="+mn-lt"/>
                        </a:rPr>
                        <a:t>Thompson</a:t>
                      </a:r>
                      <a:endParaRPr lang="en-US" sz="800" dirty="0">
                        <a:solidFill>
                          <a:srgbClr val="FF0000"/>
                        </a:solidFill>
                        <a:effectLst/>
                        <a:latin typeface="+mn-lt"/>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dirty="0" smtClean="0">
                          <a:solidFill>
                            <a:srgbClr val="FF0000"/>
                          </a:solidFill>
                          <a:effectLst/>
                          <a:latin typeface="+mn-lt"/>
                        </a:rPr>
                        <a:t>RRTMG</a:t>
                      </a:r>
                      <a:endParaRPr lang="en-US" sz="800" dirty="0">
                        <a:solidFill>
                          <a:srgbClr val="FF0000"/>
                        </a:solidFill>
                        <a:effectLst/>
                        <a:latin typeface="+mn-lt"/>
                        <a:ea typeface="Times New Roman"/>
                        <a:cs typeface="Times New Roman"/>
                      </a:endParaRPr>
                    </a:p>
                  </a:txBody>
                  <a:tcPr marL="49195" marR="49195" marT="0" marB="0"/>
                </a:tc>
                <a:tc>
                  <a:txBody>
                    <a:bodyPr/>
                    <a:lstStyle/>
                    <a:p>
                      <a:pPr marL="0" marR="0">
                        <a:lnSpc>
                          <a:spcPct val="115000"/>
                        </a:lnSpc>
                        <a:spcBef>
                          <a:spcPts val="0"/>
                        </a:spcBef>
                        <a:spcAft>
                          <a:spcPts val="0"/>
                        </a:spcAft>
                      </a:pPr>
                      <a:r>
                        <a:rPr lang="en-US" sz="800" dirty="0" smtClean="0">
                          <a:solidFill>
                            <a:srgbClr val="FF0000"/>
                          </a:solidFill>
                          <a:effectLst/>
                          <a:latin typeface="+mn-lt"/>
                        </a:rPr>
                        <a:t>RRTMG</a:t>
                      </a:r>
                      <a:endParaRPr lang="en-US" sz="800" dirty="0">
                        <a:solidFill>
                          <a:srgbClr val="FF0000"/>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dirty="0">
                          <a:solidFill>
                            <a:schemeClr val="tx1"/>
                          </a:solidFill>
                          <a:effectLst/>
                          <a:latin typeface="+mn-lt"/>
                        </a:rPr>
                        <a:t>no</a:t>
                      </a:r>
                      <a:endParaRPr lang="en-US" sz="800" dirty="0">
                        <a:solidFill>
                          <a:schemeClr val="tx1"/>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dirty="0" smtClean="0">
                          <a:solidFill>
                            <a:schemeClr val="tx1"/>
                          </a:solidFill>
                          <a:effectLst/>
                          <a:latin typeface="+mn-lt"/>
                        </a:rPr>
                        <a:t>Noah</a:t>
                      </a:r>
                      <a:endParaRPr lang="en-US" sz="800" dirty="0">
                        <a:solidFill>
                          <a:schemeClr val="tx1"/>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dirty="0" smtClean="0">
                          <a:solidFill>
                            <a:schemeClr val="tx1"/>
                          </a:solidFill>
                          <a:effectLst/>
                          <a:latin typeface="+mn-lt"/>
                          <a:ea typeface="+mn-ea"/>
                          <a:cs typeface="+mn-cs"/>
                        </a:rPr>
                        <a:t>NAM</a:t>
                      </a:r>
                      <a:endParaRPr lang="en-US" sz="800" dirty="0">
                        <a:solidFill>
                          <a:schemeClr val="tx1"/>
                        </a:solidFill>
                        <a:effectLst/>
                        <a:latin typeface="+mn-lt"/>
                        <a:ea typeface="Times New Roman"/>
                        <a:cs typeface="Times New Roman"/>
                      </a:endParaRPr>
                    </a:p>
                  </a:txBody>
                  <a:tcPr marL="49195" marR="49195" marT="0" marB="0"/>
                </a:tc>
                <a:tc>
                  <a:txBody>
                    <a:bodyPr/>
                    <a:lstStyle/>
                    <a:p>
                      <a:pPr marL="0" marR="0">
                        <a:lnSpc>
                          <a:spcPct val="115000"/>
                        </a:lnSpc>
                        <a:spcBef>
                          <a:spcPts val="0"/>
                        </a:spcBef>
                        <a:spcAft>
                          <a:spcPts val="0"/>
                        </a:spcAft>
                      </a:pPr>
                      <a:r>
                        <a:rPr lang="en-US" sz="800" dirty="0" smtClean="0">
                          <a:solidFill>
                            <a:schemeClr val="tx1"/>
                          </a:solidFill>
                          <a:effectLst/>
                          <a:latin typeface="+mn-lt"/>
                        </a:rPr>
                        <a:t>no</a:t>
                      </a:r>
                      <a:endParaRPr lang="en-US" sz="800" dirty="0">
                        <a:solidFill>
                          <a:schemeClr val="tx1"/>
                        </a:solidFill>
                        <a:effectLst/>
                        <a:latin typeface="+mn-lt"/>
                        <a:ea typeface="Times New Roman"/>
                        <a:cs typeface="Times New Roman"/>
                      </a:endParaRPr>
                    </a:p>
                  </a:txBody>
                  <a:tcPr marL="49195" marR="49195" marT="0" marB="0"/>
                </a:tc>
              </a:tr>
              <a:tr h="381600">
                <a:tc>
                  <a:txBody>
                    <a:bodyPr/>
                    <a:lstStyle/>
                    <a:p>
                      <a:pPr marL="0" marR="0">
                        <a:lnSpc>
                          <a:spcPct val="115000"/>
                        </a:lnSpc>
                        <a:spcBef>
                          <a:spcPts val="0"/>
                        </a:spcBef>
                        <a:spcAft>
                          <a:spcPts val="0"/>
                        </a:spcAft>
                      </a:pPr>
                      <a:r>
                        <a:rPr lang="en-US" sz="800" dirty="0" smtClean="0">
                          <a:solidFill>
                            <a:srgbClr val="0000FF"/>
                          </a:solidFill>
                          <a:effectLst/>
                          <a:latin typeface="+mn-lt"/>
                        </a:rPr>
                        <a:t>arw_n3</a:t>
                      </a:r>
                      <a:endParaRPr lang="en-US" sz="800" dirty="0">
                        <a:solidFill>
                          <a:srgbClr val="0000FF"/>
                        </a:solidFill>
                        <a:effectLst/>
                        <a:latin typeface="+mn-lt"/>
                        <a:ea typeface="Times New Roman"/>
                        <a:cs typeface="Times New Roman"/>
                      </a:endParaRPr>
                    </a:p>
                  </a:txBody>
                  <a:tcPr marL="49195" marR="49195" marT="0" marB="0"/>
                </a:tc>
                <a:tc>
                  <a:txBody>
                    <a:bodyPr/>
                    <a:lstStyle/>
                    <a:p>
                      <a:pPr marL="0" marR="0">
                        <a:lnSpc>
                          <a:spcPct val="115000"/>
                        </a:lnSpc>
                        <a:spcBef>
                          <a:spcPts val="0"/>
                        </a:spcBef>
                        <a:spcAft>
                          <a:spcPts val="0"/>
                        </a:spcAft>
                      </a:pPr>
                      <a:r>
                        <a:rPr lang="en-US" sz="800" dirty="0">
                          <a:solidFill>
                            <a:srgbClr val="0000FF"/>
                          </a:solidFill>
                          <a:effectLst/>
                          <a:latin typeface="+mn-lt"/>
                        </a:rPr>
                        <a:t> </a:t>
                      </a:r>
                      <a:r>
                        <a:rPr lang="en-US" sz="800" dirty="0" smtClean="0">
                          <a:solidFill>
                            <a:srgbClr val="0000FF"/>
                          </a:solidFill>
                          <a:effectLst/>
                          <a:latin typeface="+mn-lt"/>
                        </a:rPr>
                        <a:t>GFS</a:t>
                      </a:r>
                      <a:endParaRPr lang="en-US" sz="800" dirty="0">
                        <a:solidFill>
                          <a:srgbClr val="0000FF"/>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baseline="0" dirty="0" smtClean="0">
                          <a:solidFill>
                            <a:schemeClr val="tx1"/>
                          </a:solidFill>
                          <a:effectLst/>
                          <a:latin typeface="+mn-lt"/>
                        </a:rPr>
                        <a:t>same</a:t>
                      </a:r>
                      <a:endParaRPr lang="en-US" sz="800" dirty="0">
                        <a:solidFill>
                          <a:schemeClr val="tx1"/>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dirty="0" smtClean="0">
                          <a:solidFill>
                            <a:schemeClr val="tx1"/>
                          </a:solidFill>
                          <a:effectLst/>
                          <a:latin typeface="+mn-lt"/>
                          <a:ea typeface="Times New Roman"/>
                          <a:cs typeface="Times New Roman"/>
                        </a:rPr>
                        <a:t>GEFS 17</a:t>
                      </a:r>
                      <a:endParaRPr lang="en-US" sz="800" dirty="0">
                        <a:solidFill>
                          <a:schemeClr val="tx1"/>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dirty="0" err="1" smtClean="0">
                          <a:solidFill>
                            <a:srgbClr val="FF0000"/>
                          </a:solidFill>
                          <a:effectLst/>
                          <a:latin typeface="+mn-lt"/>
                          <a:ea typeface="+mn-ea"/>
                          <a:cs typeface="+mn-cs"/>
                        </a:rPr>
                        <a:t>Grell</a:t>
                      </a:r>
                      <a:endParaRPr lang="en-US" sz="800" dirty="0">
                        <a:solidFill>
                          <a:srgbClr val="FF0000"/>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dirty="0" smtClean="0">
                          <a:solidFill>
                            <a:srgbClr val="FF0000"/>
                          </a:solidFill>
                          <a:effectLst/>
                          <a:latin typeface="+mn-lt"/>
                        </a:rPr>
                        <a:t>MYNN</a:t>
                      </a:r>
                      <a:endParaRPr lang="en-US" sz="800" dirty="0">
                        <a:solidFill>
                          <a:srgbClr val="FF0000"/>
                        </a:solidFill>
                        <a:effectLst/>
                        <a:latin typeface="+mn-lt"/>
                        <a:ea typeface="Times New Roman"/>
                        <a:cs typeface="Times New Roman"/>
                      </a:endParaRPr>
                    </a:p>
                  </a:txBody>
                  <a:tcPr marL="49195" marR="49195" marT="0" marB="0"/>
                </a:tc>
                <a:tc>
                  <a:txBody>
                    <a:bodyPr/>
                    <a:lstStyle/>
                    <a:p>
                      <a:pPr marL="0" marR="0">
                        <a:lnSpc>
                          <a:spcPct val="115000"/>
                        </a:lnSpc>
                        <a:spcBef>
                          <a:spcPts val="0"/>
                        </a:spcBef>
                        <a:spcAft>
                          <a:spcPts val="0"/>
                        </a:spcAft>
                      </a:pPr>
                      <a:r>
                        <a:rPr lang="en-US" sz="800" dirty="0" smtClean="0">
                          <a:solidFill>
                            <a:srgbClr val="FF0000"/>
                          </a:solidFill>
                          <a:effectLst/>
                          <a:latin typeface="+mn-lt"/>
                        </a:rPr>
                        <a:t>MYNN</a:t>
                      </a:r>
                      <a:endParaRPr lang="en-US" sz="800" dirty="0">
                        <a:solidFill>
                          <a:srgbClr val="FF0000"/>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dirty="0" smtClean="0">
                          <a:solidFill>
                            <a:srgbClr val="00B050"/>
                          </a:solidFill>
                          <a:effectLst/>
                          <a:latin typeface="+mn-lt"/>
                        </a:rPr>
                        <a:t>WSM6</a:t>
                      </a:r>
                      <a:endParaRPr lang="en-US" sz="800" dirty="0">
                        <a:solidFill>
                          <a:srgbClr val="00B050"/>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dirty="0" smtClean="0">
                          <a:solidFill>
                            <a:srgbClr val="00B050"/>
                          </a:solidFill>
                          <a:effectLst/>
                          <a:latin typeface="+mn-lt"/>
                        </a:rPr>
                        <a:t>RRTMG</a:t>
                      </a:r>
                      <a:endParaRPr lang="en-US" sz="800" dirty="0">
                        <a:solidFill>
                          <a:srgbClr val="00B050"/>
                        </a:solidFill>
                        <a:effectLst/>
                        <a:latin typeface="+mn-lt"/>
                        <a:ea typeface="Times New Roman"/>
                        <a:cs typeface="Times New Roman"/>
                      </a:endParaRPr>
                    </a:p>
                  </a:txBody>
                  <a:tcPr marL="49195" marR="49195" marT="0" marB="0"/>
                </a:tc>
                <a:tc>
                  <a:txBody>
                    <a:bodyPr/>
                    <a:lstStyle/>
                    <a:p>
                      <a:pPr marL="0" marR="0">
                        <a:lnSpc>
                          <a:spcPct val="115000"/>
                        </a:lnSpc>
                        <a:spcBef>
                          <a:spcPts val="0"/>
                        </a:spcBef>
                        <a:spcAft>
                          <a:spcPts val="0"/>
                        </a:spcAft>
                      </a:pPr>
                      <a:r>
                        <a:rPr lang="en-US" sz="800" dirty="0" smtClean="0">
                          <a:solidFill>
                            <a:srgbClr val="00B050"/>
                          </a:solidFill>
                          <a:effectLst/>
                          <a:latin typeface="+mn-lt"/>
                        </a:rPr>
                        <a:t>RRTMG</a:t>
                      </a:r>
                      <a:endParaRPr lang="en-US" sz="800" dirty="0">
                        <a:solidFill>
                          <a:srgbClr val="00B050"/>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dirty="0" smtClean="0">
                          <a:solidFill>
                            <a:schemeClr val="tx1"/>
                          </a:solidFill>
                          <a:effectLst/>
                          <a:latin typeface="+mn-lt"/>
                        </a:rPr>
                        <a:t>no</a:t>
                      </a:r>
                      <a:endParaRPr lang="en-US" sz="800" dirty="0">
                        <a:solidFill>
                          <a:schemeClr val="tx1"/>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dirty="0" smtClean="0">
                          <a:solidFill>
                            <a:schemeClr val="tx1"/>
                          </a:solidFill>
                          <a:effectLst/>
                          <a:latin typeface="+mn-lt"/>
                        </a:rPr>
                        <a:t>Noah</a:t>
                      </a:r>
                      <a:endParaRPr lang="en-US" sz="800" dirty="0">
                        <a:solidFill>
                          <a:schemeClr val="tx1"/>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dirty="0" smtClean="0">
                          <a:solidFill>
                            <a:schemeClr val="tx1"/>
                          </a:solidFill>
                          <a:effectLst/>
                          <a:latin typeface="+mn-lt"/>
                        </a:rPr>
                        <a:t>NAM</a:t>
                      </a:r>
                      <a:endParaRPr lang="en-US" sz="800" dirty="0">
                        <a:solidFill>
                          <a:schemeClr val="tx1"/>
                        </a:solidFill>
                        <a:effectLst/>
                        <a:latin typeface="+mn-lt"/>
                        <a:ea typeface="Times New Roman"/>
                        <a:cs typeface="Times New Roman"/>
                      </a:endParaRPr>
                    </a:p>
                  </a:txBody>
                  <a:tcPr marL="49195" marR="49195" marT="0" marB="0"/>
                </a:tc>
                <a:tc>
                  <a:txBody>
                    <a:bodyPr/>
                    <a:lstStyle/>
                    <a:p>
                      <a:pPr marL="0" marR="0">
                        <a:lnSpc>
                          <a:spcPct val="115000"/>
                        </a:lnSpc>
                        <a:spcBef>
                          <a:spcPts val="0"/>
                        </a:spcBef>
                        <a:spcAft>
                          <a:spcPts val="0"/>
                        </a:spcAft>
                      </a:pPr>
                      <a:r>
                        <a:rPr lang="en-US" sz="800" dirty="0" smtClean="0">
                          <a:solidFill>
                            <a:srgbClr val="870000"/>
                          </a:solidFill>
                          <a:effectLst/>
                          <a:latin typeface="+mn-lt"/>
                          <a:ea typeface="+mn-ea"/>
                          <a:cs typeface="+mn-cs"/>
                        </a:rPr>
                        <a:t>Drier</a:t>
                      </a:r>
                      <a:r>
                        <a:rPr lang="en-US" sz="800" baseline="0" dirty="0" smtClean="0">
                          <a:solidFill>
                            <a:srgbClr val="870000"/>
                          </a:solidFill>
                          <a:effectLst/>
                          <a:latin typeface="+mn-lt"/>
                          <a:ea typeface="+mn-ea"/>
                          <a:cs typeface="+mn-cs"/>
                        </a:rPr>
                        <a:t> soil</a:t>
                      </a:r>
                      <a:endParaRPr lang="en-US" sz="800" dirty="0">
                        <a:solidFill>
                          <a:srgbClr val="870000"/>
                        </a:solidFill>
                        <a:effectLst/>
                        <a:latin typeface="+mn-lt"/>
                        <a:ea typeface="Times New Roman"/>
                        <a:cs typeface="Times New Roman"/>
                      </a:endParaRPr>
                    </a:p>
                  </a:txBody>
                  <a:tcPr marL="49195" marR="49195" marT="0" marB="0"/>
                </a:tc>
              </a:tr>
              <a:tr h="381600">
                <a:tc>
                  <a:txBody>
                    <a:bodyPr/>
                    <a:lstStyle/>
                    <a:p>
                      <a:pPr marL="0" marR="0">
                        <a:lnSpc>
                          <a:spcPct val="115000"/>
                        </a:lnSpc>
                        <a:spcBef>
                          <a:spcPts val="0"/>
                        </a:spcBef>
                        <a:spcAft>
                          <a:spcPts val="0"/>
                        </a:spcAft>
                      </a:pPr>
                      <a:r>
                        <a:rPr lang="en-US" sz="800" dirty="0" smtClean="0">
                          <a:solidFill>
                            <a:srgbClr val="0000FF"/>
                          </a:solidFill>
                          <a:effectLst/>
                          <a:latin typeface="+mn-lt"/>
                        </a:rPr>
                        <a:t>arw_p3</a:t>
                      </a:r>
                      <a:endParaRPr lang="en-US" sz="800" dirty="0">
                        <a:solidFill>
                          <a:srgbClr val="0000FF"/>
                        </a:solidFill>
                        <a:effectLst/>
                        <a:latin typeface="+mn-lt"/>
                        <a:ea typeface="Times New Roman"/>
                        <a:cs typeface="Times New Roman"/>
                      </a:endParaRPr>
                    </a:p>
                  </a:txBody>
                  <a:tcPr marL="49195" marR="49195" marT="0" marB="0"/>
                </a:tc>
                <a:tc>
                  <a:txBody>
                    <a:bodyPr/>
                    <a:lstStyle/>
                    <a:p>
                      <a:pPr marL="0" marR="0">
                        <a:lnSpc>
                          <a:spcPct val="115000"/>
                        </a:lnSpc>
                        <a:spcBef>
                          <a:spcPts val="0"/>
                        </a:spcBef>
                        <a:spcAft>
                          <a:spcPts val="0"/>
                        </a:spcAft>
                      </a:pPr>
                      <a:r>
                        <a:rPr lang="en-US" sz="800" dirty="0">
                          <a:solidFill>
                            <a:srgbClr val="0000FF"/>
                          </a:solidFill>
                          <a:effectLst/>
                          <a:latin typeface="+mn-lt"/>
                        </a:rPr>
                        <a:t> </a:t>
                      </a:r>
                      <a:endParaRPr lang="en-US" sz="800" dirty="0">
                        <a:solidFill>
                          <a:srgbClr val="0000FF"/>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dirty="0">
                          <a:solidFill>
                            <a:schemeClr val="tx1"/>
                          </a:solidFill>
                          <a:effectLst/>
                          <a:latin typeface="+mn-lt"/>
                        </a:rPr>
                        <a:t> </a:t>
                      </a:r>
                      <a:r>
                        <a:rPr lang="en-US" sz="800" dirty="0" smtClean="0">
                          <a:solidFill>
                            <a:schemeClr val="tx1"/>
                          </a:solidFill>
                          <a:effectLst/>
                          <a:latin typeface="+mn-lt"/>
                        </a:rPr>
                        <a:t>same</a:t>
                      </a:r>
                      <a:endParaRPr lang="en-US" sz="800" dirty="0">
                        <a:solidFill>
                          <a:schemeClr val="tx1"/>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dirty="0" smtClean="0">
                          <a:solidFill>
                            <a:schemeClr val="tx1"/>
                          </a:solidFill>
                          <a:effectLst/>
                          <a:latin typeface="+mn-lt"/>
                          <a:ea typeface="Times New Roman"/>
                          <a:cs typeface="Times New Roman"/>
                        </a:rPr>
                        <a:t>GEFS 18</a:t>
                      </a:r>
                      <a:endParaRPr lang="en-US" sz="800" dirty="0">
                        <a:solidFill>
                          <a:schemeClr val="tx1"/>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dirty="0" smtClean="0">
                          <a:solidFill>
                            <a:srgbClr val="00B050"/>
                          </a:solidFill>
                          <a:effectLst/>
                          <a:latin typeface="+mn-lt"/>
                        </a:rPr>
                        <a:t>KF</a:t>
                      </a:r>
                      <a:endParaRPr lang="en-US" sz="800" dirty="0">
                        <a:solidFill>
                          <a:srgbClr val="00B050"/>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dirty="0" smtClean="0">
                          <a:solidFill>
                            <a:srgbClr val="00B050"/>
                          </a:solidFill>
                          <a:effectLst/>
                          <a:latin typeface="+mn-lt"/>
                        </a:rPr>
                        <a:t>YSU</a:t>
                      </a:r>
                      <a:endParaRPr lang="en-US" sz="800" dirty="0">
                        <a:solidFill>
                          <a:srgbClr val="00B050"/>
                        </a:solidFill>
                        <a:effectLst/>
                        <a:latin typeface="+mn-lt"/>
                        <a:ea typeface="Times New Roman"/>
                        <a:cs typeface="Times New Roman"/>
                      </a:endParaRPr>
                    </a:p>
                  </a:txBody>
                  <a:tcPr marL="49195" marR="49195" marT="0" marB="0"/>
                </a:tc>
                <a:tc>
                  <a:txBody>
                    <a:bodyPr/>
                    <a:lstStyle/>
                    <a:p>
                      <a:pPr marL="0" marR="0">
                        <a:lnSpc>
                          <a:spcPct val="115000"/>
                        </a:lnSpc>
                        <a:spcBef>
                          <a:spcPts val="0"/>
                        </a:spcBef>
                        <a:spcAft>
                          <a:spcPts val="0"/>
                        </a:spcAft>
                      </a:pPr>
                      <a:r>
                        <a:rPr lang="en-US" sz="800" dirty="0" smtClean="0">
                          <a:solidFill>
                            <a:srgbClr val="00B050"/>
                          </a:solidFill>
                          <a:effectLst/>
                          <a:latin typeface="+mn-lt"/>
                        </a:rPr>
                        <a:t>MM5</a:t>
                      </a:r>
                      <a:endParaRPr lang="en-US" sz="800" dirty="0">
                        <a:solidFill>
                          <a:srgbClr val="00B050"/>
                        </a:solidFill>
                        <a:effectLst/>
                        <a:latin typeface="+mn-lt"/>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dirty="0" smtClean="0">
                          <a:solidFill>
                            <a:srgbClr val="FF0000"/>
                          </a:solidFill>
                          <a:effectLst/>
                          <a:latin typeface="+mn-lt"/>
                        </a:rPr>
                        <a:t>Thompson</a:t>
                      </a:r>
                      <a:endParaRPr lang="en-US" sz="800" dirty="0">
                        <a:solidFill>
                          <a:srgbClr val="FF0000"/>
                        </a:solidFill>
                        <a:effectLst/>
                        <a:latin typeface="+mn-lt"/>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dirty="0" smtClean="0">
                          <a:solidFill>
                            <a:srgbClr val="FF0000"/>
                          </a:solidFill>
                          <a:effectLst/>
                          <a:latin typeface="+mn-lt"/>
                        </a:rPr>
                        <a:t>Old RRTM</a:t>
                      </a:r>
                      <a:endParaRPr lang="en-US" sz="800" dirty="0">
                        <a:solidFill>
                          <a:srgbClr val="FF0000"/>
                        </a:solidFill>
                        <a:effectLst/>
                        <a:latin typeface="+mn-lt"/>
                        <a:ea typeface="Times New Roman"/>
                        <a:cs typeface="Times New Roman"/>
                      </a:endParaRPr>
                    </a:p>
                  </a:txBody>
                  <a:tcPr marL="49195" marR="49195" marT="0" marB="0"/>
                </a:tc>
                <a:tc>
                  <a:txBody>
                    <a:bodyPr/>
                    <a:lstStyle/>
                    <a:p>
                      <a:pPr marL="0" marR="0">
                        <a:lnSpc>
                          <a:spcPct val="115000"/>
                        </a:lnSpc>
                        <a:spcBef>
                          <a:spcPts val="0"/>
                        </a:spcBef>
                        <a:spcAft>
                          <a:spcPts val="0"/>
                        </a:spcAft>
                      </a:pPr>
                      <a:r>
                        <a:rPr lang="en-US" sz="800" dirty="0" smtClean="0">
                          <a:solidFill>
                            <a:srgbClr val="FF0000"/>
                          </a:solidFill>
                          <a:effectLst/>
                          <a:latin typeface="+mn-lt"/>
                        </a:rPr>
                        <a:t>GSFC</a:t>
                      </a:r>
                      <a:endParaRPr lang="en-US" sz="800" dirty="0">
                        <a:solidFill>
                          <a:srgbClr val="FF0000"/>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dirty="0">
                          <a:solidFill>
                            <a:schemeClr val="tx1"/>
                          </a:solidFill>
                          <a:effectLst/>
                          <a:latin typeface="+mn-lt"/>
                        </a:rPr>
                        <a:t>no</a:t>
                      </a:r>
                      <a:endParaRPr lang="en-US" sz="800" dirty="0">
                        <a:solidFill>
                          <a:schemeClr val="tx1"/>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dirty="0" smtClean="0">
                          <a:solidFill>
                            <a:schemeClr val="tx1"/>
                          </a:solidFill>
                          <a:effectLst/>
                          <a:latin typeface="+mn-lt"/>
                        </a:rPr>
                        <a:t>Noah</a:t>
                      </a:r>
                      <a:endParaRPr lang="en-US" sz="800" dirty="0">
                        <a:solidFill>
                          <a:schemeClr val="tx1"/>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dirty="0" smtClean="0">
                          <a:solidFill>
                            <a:schemeClr val="tx1"/>
                          </a:solidFill>
                          <a:effectLst/>
                          <a:latin typeface="+mn-lt"/>
                        </a:rPr>
                        <a:t>NAM</a:t>
                      </a:r>
                      <a:endParaRPr lang="en-US" sz="800" dirty="0">
                        <a:solidFill>
                          <a:schemeClr val="tx1"/>
                        </a:solidFill>
                        <a:effectLst/>
                        <a:latin typeface="+mn-lt"/>
                        <a:ea typeface="Times New Roman"/>
                        <a:cs typeface="Times New Roman"/>
                      </a:endParaRPr>
                    </a:p>
                  </a:txBody>
                  <a:tcPr marL="49195" marR="49195" marT="0" marB="0"/>
                </a:tc>
                <a:tc>
                  <a:txBody>
                    <a:bodyPr/>
                    <a:lstStyle/>
                    <a:p>
                      <a:pPr marL="0" marR="0">
                        <a:lnSpc>
                          <a:spcPct val="115000"/>
                        </a:lnSpc>
                        <a:spcBef>
                          <a:spcPts val="0"/>
                        </a:spcBef>
                        <a:spcAft>
                          <a:spcPts val="0"/>
                        </a:spcAft>
                      </a:pPr>
                      <a:r>
                        <a:rPr lang="en-US" sz="800" dirty="0" smtClean="0">
                          <a:solidFill>
                            <a:schemeClr val="tx1"/>
                          </a:solidFill>
                          <a:effectLst/>
                          <a:latin typeface="+mn-lt"/>
                        </a:rPr>
                        <a:t>no</a:t>
                      </a:r>
                      <a:endParaRPr lang="en-US" sz="800" dirty="0">
                        <a:solidFill>
                          <a:schemeClr val="tx1"/>
                        </a:solidFill>
                        <a:effectLst/>
                        <a:latin typeface="+mn-lt"/>
                        <a:ea typeface="Times New Roman"/>
                        <a:cs typeface="Times New Roman"/>
                      </a:endParaRPr>
                    </a:p>
                  </a:txBody>
                  <a:tcPr marL="49195" marR="49195" marT="0" marB="0"/>
                </a:tc>
              </a:tr>
              <a:tr h="381600">
                <a:tc>
                  <a:txBody>
                    <a:bodyPr/>
                    <a:lstStyle/>
                    <a:p>
                      <a:pPr marL="0" marR="0">
                        <a:lnSpc>
                          <a:spcPct val="115000"/>
                        </a:lnSpc>
                        <a:spcBef>
                          <a:spcPts val="0"/>
                        </a:spcBef>
                        <a:spcAft>
                          <a:spcPts val="0"/>
                        </a:spcAft>
                      </a:pPr>
                      <a:r>
                        <a:rPr lang="en-US" sz="800" dirty="0" smtClean="0">
                          <a:solidFill>
                            <a:srgbClr val="0000FF"/>
                          </a:solidFill>
                          <a:effectLst/>
                          <a:latin typeface="+mn-lt"/>
                        </a:rPr>
                        <a:t>arw_n4</a:t>
                      </a:r>
                      <a:endParaRPr lang="en-US" sz="800" dirty="0">
                        <a:solidFill>
                          <a:srgbClr val="0000FF"/>
                        </a:solidFill>
                        <a:effectLst/>
                        <a:latin typeface="+mn-lt"/>
                        <a:ea typeface="Times New Roman"/>
                        <a:cs typeface="Times New Roman"/>
                      </a:endParaRPr>
                    </a:p>
                  </a:txBody>
                  <a:tcPr marL="49195" marR="49195" marT="0" marB="0"/>
                </a:tc>
                <a:tc>
                  <a:txBody>
                    <a:bodyPr/>
                    <a:lstStyle/>
                    <a:p>
                      <a:pPr marL="0" marR="0">
                        <a:lnSpc>
                          <a:spcPct val="115000"/>
                        </a:lnSpc>
                        <a:spcBef>
                          <a:spcPts val="0"/>
                        </a:spcBef>
                        <a:spcAft>
                          <a:spcPts val="0"/>
                        </a:spcAft>
                      </a:pPr>
                      <a:r>
                        <a:rPr lang="en-US" sz="800" dirty="0">
                          <a:solidFill>
                            <a:srgbClr val="0000FF"/>
                          </a:solidFill>
                          <a:effectLst/>
                          <a:latin typeface="+mn-lt"/>
                        </a:rPr>
                        <a:t> </a:t>
                      </a:r>
                      <a:endParaRPr lang="en-US" sz="800" dirty="0">
                        <a:solidFill>
                          <a:srgbClr val="0000FF"/>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dirty="0">
                          <a:solidFill>
                            <a:schemeClr val="tx1"/>
                          </a:solidFill>
                          <a:effectLst/>
                          <a:latin typeface="+mn-lt"/>
                        </a:rPr>
                        <a:t> </a:t>
                      </a:r>
                      <a:r>
                        <a:rPr lang="en-US" sz="800" dirty="0" smtClean="0">
                          <a:solidFill>
                            <a:schemeClr val="tx1"/>
                          </a:solidFill>
                          <a:effectLst/>
                          <a:latin typeface="+mn-lt"/>
                        </a:rPr>
                        <a:t>same</a:t>
                      </a:r>
                      <a:endParaRPr lang="en-US" sz="800" dirty="0">
                        <a:solidFill>
                          <a:schemeClr val="tx1"/>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dirty="0" smtClean="0">
                          <a:solidFill>
                            <a:schemeClr val="tx1"/>
                          </a:solidFill>
                          <a:effectLst/>
                          <a:latin typeface="+mn-lt"/>
                          <a:ea typeface="Times New Roman"/>
                          <a:cs typeface="Times New Roman"/>
                        </a:rPr>
                        <a:t>GEFS 19</a:t>
                      </a:r>
                      <a:endParaRPr lang="en-US" sz="800" dirty="0">
                        <a:solidFill>
                          <a:schemeClr val="tx1"/>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dirty="0" smtClean="0">
                          <a:solidFill>
                            <a:srgbClr val="0000FF"/>
                          </a:solidFill>
                          <a:effectLst/>
                          <a:latin typeface="+mn-lt"/>
                          <a:ea typeface="+mn-ea"/>
                          <a:cs typeface="+mn-cs"/>
                        </a:rPr>
                        <a:t>BMJ</a:t>
                      </a:r>
                      <a:endParaRPr lang="en-US" sz="800" dirty="0">
                        <a:solidFill>
                          <a:srgbClr val="0000FF"/>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dirty="0" smtClean="0">
                          <a:solidFill>
                            <a:srgbClr val="0000FF"/>
                          </a:solidFill>
                          <a:effectLst/>
                          <a:latin typeface="+mn-lt"/>
                        </a:rPr>
                        <a:t>MYJ</a:t>
                      </a:r>
                      <a:endParaRPr lang="en-US" sz="800" dirty="0">
                        <a:solidFill>
                          <a:srgbClr val="0000FF"/>
                        </a:solidFill>
                        <a:effectLst/>
                        <a:latin typeface="+mn-lt"/>
                        <a:ea typeface="Times New Roman"/>
                        <a:cs typeface="Times New Roman"/>
                      </a:endParaRPr>
                    </a:p>
                  </a:txBody>
                  <a:tcPr marL="49195" marR="49195" marT="0" marB="0"/>
                </a:tc>
                <a:tc>
                  <a:txBody>
                    <a:bodyPr/>
                    <a:lstStyle/>
                    <a:p>
                      <a:pPr marL="0" marR="0">
                        <a:lnSpc>
                          <a:spcPct val="115000"/>
                        </a:lnSpc>
                        <a:spcBef>
                          <a:spcPts val="0"/>
                        </a:spcBef>
                        <a:spcAft>
                          <a:spcPts val="0"/>
                        </a:spcAft>
                      </a:pPr>
                      <a:r>
                        <a:rPr lang="en-US" sz="800" dirty="0" smtClean="0">
                          <a:solidFill>
                            <a:srgbClr val="0000FF"/>
                          </a:solidFill>
                          <a:effectLst/>
                          <a:latin typeface="+mn-lt"/>
                        </a:rPr>
                        <a:t>MYJ</a:t>
                      </a:r>
                      <a:endParaRPr lang="en-US" sz="800" dirty="0">
                        <a:solidFill>
                          <a:srgbClr val="0000FF"/>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dirty="0" smtClean="0">
                          <a:solidFill>
                            <a:srgbClr val="00B050"/>
                          </a:solidFill>
                          <a:effectLst/>
                          <a:latin typeface="+mn-lt"/>
                        </a:rPr>
                        <a:t>WSM6</a:t>
                      </a:r>
                      <a:endParaRPr lang="en-US" sz="800" dirty="0">
                        <a:solidFill>
                          <a:srgbClr val="00B050"/>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dirty="0" smtClean="0">
                          <a:solidFill>
                            <a:srgbClr val="00B050"/>
                          </a:solidFill>
                          <a:effectLst/>
                          <a:latin typeface="+mn-lt"/>
                        </a:rPr>
                        <a:t>RRTMG</a:t>
                      </a:r>
                      <a:endParaRPr lang="en-US" sz="800" dirty="0">
                        <a:solidFill>
                          <a:srgbClr val="00B050"/>
                        </a:solidFill>
                        <a:effectLst/>
                        <a:latin typeface="+mn-lt"/>
                        <a:ea typeface="Times New Roman"/>
                        <a:cs typeface="Times New Roman"/>
                      </a:endParaRPr>
                    </a:p>
                  </a:txBody>
                  <a:tcPr marL="49195" marR="49195" marT="0" marB="0"/>
                </a:tc>
                <a:tc>
                  <a:txBody>
                    <a:bodyPr/>
                    <a:lstStyle/>
                    <a:p>
                      <a:pPr marL="0" marR="0">
                        <a:lnSpc>
                          <a:spcPct val="115000"/>
                        </a:lnSpc>
                        <a:spcBef>
                          <a:spcPts val="0"/>
                        </a:spcBef>
                        <a:spcAft>
                          <a:spcPts val="0"/>
                        </a:spcAft>
                      </a:pPr>
                      <a:r>
                        <a:rPr lang="en-US" sz="800" dirty="0" smtClean="0">
                          <a:solidFill>
                            <a:srgbClr val="00B050"/>
                          </a:solidFill>
                          <a:effectLst/>
                          <a:latin typeface="+mn-lt"/>
                        </a:rPr>
                        <a:t>RRTMG</a:t>
                      </a:r>
                      <a:endParaRPr lang="en-US" sz="800" dirty="0">
                        <a:solidFill>
                          <a:srgbClr val="00B050"/>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dirty="0" smtClean="0">
                          <a:solidFill>
                            <a:schemeClr val="tx1"/>
                          </a:solidFill>
                          <a:effectLst/>
                          <a:latin typeface="+mn-lt"/>
                        </a:rPr>
                        <a:t>no</a:t>
                      </a:r>
                      <a:endParaRPr lang="en-US" sz="800" dirty="0">
                        <a:solidFill>
                          <a:schemeClr val="tx1"/>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dirty="0" smtClean="0">
                          <a:solidFill>
                            <a:srgbClr val="FF0000"/>
                          </a:solidFill>
                          <a:effectLst/>
                          <a:latin typeface="+mn-lt"/>
                        </a:rPr>
                        <a:t>RUC</a:t>
                      </a:r>
                      <a:endParaRPr lang="en-US" sz="800" dirty="0">
                        <a:solidFill>
                          <a:srgbClr val="FF0000"/>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dirty="0" smtClean="0">
                          <a:solidFill>
                            <a:schemeClr val="tx1"/>
                          </a:solidFill>
                          <a:effectLst/>
                          <a:latin typeface="+mn-lt"/>
                        </a:rPr>
                        <a:t>NAM</a:t>
                      </a:r>
                      <a:endParaRPr lang="en-US" sz="800" dirty="0">
                        <a:solidFill>
                          <a:schemeClr val="tx1"/>
                        </a:solidFill>
                        <a:effectLst/>
                        <a:latin typeface="+mn-lt"/>
                        <a:ea typeface="Times New Roman"/>
                        <a:cs typeface="Times New Roman"/>
                      </a:endParaRPr>
                    </a:p>
                  </a:txBody>
                  <a:tcPr marL="49195" marR="49195" marT="0" marB="0"/>
                </a:tc>
                <a:tc>
                  <a:txBody>
                    <a:bodyPr/>
                    <a:lstStyle/>
                    <a:p>
                      <a:pPr marL="0" marR="0">
                        <a:lnSpc>
                          <a:spcPct val="115000"/>
                        </a:lnSpc>
                        <a:spcBef>
                          <a:spcPts val="0"/>
                        </a:spcBef>
                        <a:spcAft>
                          <a:spcPts val="0"/>
                        </a:spcAft>
                      </a:pPr>
                      <a:r>
                        <a:rPr lang="en-US" sz="800" dirty="0" smtClean="0">
                          <a:solidFill>
                            <a:schemeClr val="tx1"/>
                          </a:solidFill>
                          <a:effectLst/>
                          <a:latin typeface="+mn-lt"/>
                          <a:ea typeface="+mn-ea"/>
                          <a:cs typeface="+mn-cs"/>
                        </a:rPr>
                        <a:t>no</a:t>
                      </a:r>
                      <a:endParaRPr lang="en-US" sz="800" dirty="0">
                        <a:solidFill>
                          <a:schemeClr val="tx1"/>
                        </a:solidFill>
                        <a:effectLst/>
                        <a:latin typeface="+mn-lt"/>
                        <a:ea typeface="Times New Roman"/>
                        <a:cs typeface="Times New Roman"/>
                      </a:endParaRPr>
                    </a:p>
                  </a:txBody>
                  <a:tcPr marL="49195" marR="49195" marT="0" marB="0"/>
                </a:tc>
              </a:tr>
              <a:tr h="381600">
                <a:tc>
                  <a:txBody>
                    <a:bodyPr/>
                    <a:lstStyle/>
                    <a:p>
                      <a:pPr marL="0" marR="0">
                        <a:lnSpc>
                          <a:spcPct val="115000"/>
                        </a:lnSpc>
                        <a:spcBef>
                          <a:spcPts val="0"/>
                        </a:spcBef>
                        <a:spcAft>
                          <a:spcPts val="0"/>
                        </a:spcAft>
                      </a:pPr>
                      <a:r>
                        <a:rPr lang="en-US" sz="800" dirty="0" smtClean="0">
                          <a:solidFill>
                            <a:srgbClr val="0000FF"/>
                          </a:solidFill>
                          <a:effectLst/>
                          <a:latin typeface="+mn-lt"/>
                          <a:ea typeface="Times New Roman"/>
                          <a:cs typeface="Times New Roman"/>
                        </a:rPr>
                        <a:t>arw_p4</a:t>
                      </a:r>
                      <a:endParaRPr lang="en-US" sz="800" dirty="0">
                        <a:solidFill>
                          <a:srgbClr val="0000FF"/>
                        </a:solidFill>
                        <a:effectLst/>
                        <a:latin typeface="+mn-lt"/>
                        <a:ea typeface="Times New Roman"/>
                        <a:cs typeface="Times New Roman"/>
                      </a:endParaRPr>
                    </a:p>
                  </a:txBody>
                  <a:tcPr marL="49195" marR="49195" marT="0" marB="0"/>
                </a:tc>
                <a:tc>
                  <a:txBody>
                    <a:bodyPr/>
                    <a:lstStyle/>
                    <a:p>
                      <a:pPr marL="0" marR="0">
                        <a:lnSpc>
                          <a:spcPct val="115000"/>
                        </a:lnSpc>
                        <a:spcBef>
                          <a:spcPts val="0"/>
                        </a:spcBef>
                        <a:spcAft>
                          <a:spcPts val="0"/>
                        </a:spcAft>
                      </a:pPr>
                      <a:endParaRPr lang="en-US" sz="800" dirty="0">
                        <a:solidFill>
                          <a:srgbClr val="0000FF"/>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dirty="0" smtClean="0">
                          <a:solidFill>
                            <a:schemeClr val="tx1"/>
                          </a:solidFill>
                          <a:effectLst/>
                          <a:latin typeface="+mn-lt"/>
                          <a:ea typeface="Times New Roman"/>
                          <a:cs typeface="Times New Roman"/>
                        </a:rPr>
                        <a:t>same</a:t>
                      </a:r>
                      <a:endParaRPr lang="en-US" sz="800" dirty="0">
                        <a:solidFill>
                          <a:schemeClr val="tx1"/>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dirty="0" smtClean="0">
                          <a:solidFill>
                            <a:schemeClr val="tx1"/>
                          </a:solidFill>
                          <a:effectLst/>
                          <a:latin typeface="+mn-lt"/>
                          <a:ea typeface="Times New Roman"/>
                          <a:cs typeface="Times New Roman"/>
                        </a:rPr>
                        <a:t>GEFS 20</a:t>
                      </a:r>
                      <a:endParaRPr lang="en-US" sz="800" dirty="0">
                        <a:solidFill>
                          <a:schemeClr val="tx1"/>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dirty="0" smtClean="0">
                          <a:solidFill>
                            <a:srgbClr val="00B050"/>
                          </a:solidFill>
                          <a:effectLst/>
                          <a:latin typeface="+mn-lt"/>
                          <a:ea typeface="Times New Roman"/>
                          <a:cs typeface="Times New Roman"/>
                        </a:rPr>
                        <a:t>KF</a:t>
                      </a:r>
                      <a:endParaRPr lang="en-US" sz="800" dirty="0">
                        <a:solidFill>
                          <a:srgbClr val="00B050"/>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dirty="0" smtClean="0">
                          <a:solidFill>
                            <a:srgbClr val="00B050"/>
                          </a:solidFill>
                          <a:effectLst/>
                          <a:latin typeface="+mn-lt"/>
                          <a:ea typeface="Times New Roman"/>
                          <a:cs typeface="Times New Roman"/>
                        </a:rPr>
                        <a:t>YSU</a:t>
                      </a:r>
                      <a:endParaRPr lang="en-US" sz="800" dirty="0">
                        <a:solidFill>
                          <a:srgbClr val="00B050"/>
                        </a:solidFill>
                        <a:effectLst/>
                        <a:latin typeface="+mn-lt"/>
                        <a:ea typeface="Times New Roman"/>
                        <a:cs typeface="Times New Roman"/>
                      </a:endParaRPr>
                    </a:p>
                  </a:txBody>
                  <a:tcPr marL="49195" marR="49195" marT="0" marB="0"/>
                </a:tc>
                <a:tc>
                  <a:txBody>
                    <a:bodyPr/>
                    <a:lstStyle/>
                    <a:p>
                      <a:pPr marL="0" marR="0">
                        <a:lnSpc>
                          <a:spcPct val="115000"/>
                        </a:lnSpc>
                        <a:spcBef>
                          <a:spcPts val="0"/>
                        </a:spcBef>
                        <a:spcAft>
                          <a:spcPts val="0"/>
                        </a:spcAft>
                      </a:pPr>
                      <a:r>
                        <a:rPr lang="en-US" sz="800" dirty="0" smtClean="0">
                          <a:solidFill>
                            <a:srgbClr val="00B050"/>
                          </a:solidFill>
                          <a:effectLst/>
                          <a:latin typeface="+mn-lt"/>
                          <a:ea typeface="Times New Roman"/>
                          <a:cs typeface="Times New Roman"/>
                        </a:rPr>
                        <a:t>MM5</a:t>
                      </a:r>
                      <a:endParaRPr lang="en-US" sz="800" dirty="0">
                        <a:solidFill>
                          <a:srgbClr val="00B050"/>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dirty="0" err="1" smtClean="0">
                          <a:solidFill>
                            <a:srgbClr val="0000FF"/>
                          </a:solidFill>
                          <a:effectLst/>
                          <a:latin typeface="+mn-lt"/>
                          <a:ea typeface="Times New Roman"/>
                          <a:cs typeface="Times New Roman"/>
                        </a:rPr>
                        <a:t>Fer</a:t>
                      </a:r>
                      <a:endParaRPr lang="en-US" sz="800" dirty="0">
                        <a:solidFill>
                          <a:srgbClr val="0000FF"/>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dirty="0" smtClean="0">
                          <a:solidFill>
                            <a:srgbClr val="0000FF"/>
                          </a:solidFill>
                          <a:effectLst/>
                          <a:latin typeface="+mn-lt"/>
                          <a:ea typeface="Times New Roman"/>
                          <a:cs typeface="Times New Roman"/>
                        </a:rPr>
                        <a:t>GFDL</a:t>
                      </a:r>
                      <a:endParaRPr lang="en-US" sz="800" dirty="0">
                        <a:solidFill>
                          <a:srgbClr val="0000FF"/>
                        </a:solidFill>
                        <a:effectLst/>
                        <a:latin typeface="+mn-lt"/>
                        <a:ea typeface="Times New Roman"/>
                        <a:cs typeface="Times New Roman"/>
                      </a:endParaRPr>
                    </a:p>
                  </a:txBody>
                  <a:tcPr marL="49195" marR="49195" marT="0" marB="0"/>
                </a:tc>
                <a:tc>
                  <a:txBody>
                    <a:bodyPr/>
                    <a:lstStyle/>
                    <a:p>
                      <a:pPr marL="0" marR="0">
                        <a:lnSpc>
                          <a:spcPct val="115000"/>
                        </a:lnSpc>
                        <a:spcBef>
                          <a:spcPts val="0"/>
                        </a:spcBef>
                        <a:spcAft>
                          <a:spcPts val="0"/>
                        </a:spcAft>
                      </a:pPr>
                      <a:r>
                        <a:rPr lang="en-US" sz="800" dirty="0" smtClean="0">
                          <a:solidFill>
                            <a:srgbClr val="0000FF"/>
                          </a:solidFill>
                          <a:effectLst/>
                          <a:latin typeface="+mn-lt"/>
                          <a:ea typeface="Times New Roman"/>
                          <a:cs typeface="Times New Roman"/>
                        </a:rPr>
                        <a:t>GFDL</a:t>
                      </a:r>
                      <a:endParaRPr lang="en-US" sz="800" dirty="0">
                        <a:solidFill>
                          <a:srgbClr val="0000FF"/>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dirty="0" smtClean="0">
                          <a:solidFill>
                            <a:schemeClr val="tx1"/>
                          </a:solidFill>
                          <a:effectLst/>
                          <a:latin typeface="+mn-lt"/>
                          <a:ea typeface="Times New Roman"/>
                          <a:cs typeface="Times New Roman"/>
                        </a:rPr>
                        <a:t>no</a:t>
                      </a:r>
                      <a:endParaRPr lang="en-US" sz="800" dirty="0">
                        <a:solidFill>
                          <a:schemeClr val="tx1"/>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dirty="0" smtClean="0">
                          <a:solidFill>
                            <a:schemeClr val="tx1"/>
                          </a:solidFill>
                          <a:effectLst/>
                          <a:latin typeface="+mn-lt"/>
                          <a:ea typeface="Times New Roman"/>
                          <a:cs typeface="Times New Roman"/>
                        </a:rPr>
                        <a:t>Noah</a:t>
                      </a:r>
                      <a:endParaRPr lang="en-US" sz="800" dirty="0">
                        <a:solidFill>
                          <a:schemeClr val="tx1"/>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dirty="0" smtClean="0">
                          <a:solidFill>
                            <a:schemeClr val="tx1"/>
                          </a:solidFill>
                          <a:effectLst/>
                          <a:latin typeface="+mn-lt"/>
                          <a:ea typeface="Times New Roman"/>
                          <a:cs typeface="Times New Roman"/>
                        </a:rPr>
                        <a:t>NAM</a:t>
                      </a:r>
                      <a:endParaRPr lang="en-US" sz="800" dirty="0">
                        <a:solidFill>
                          <a:schemeClr val="tx1"/>
                        </a:solidFill>
                        <a:effectLst/>
                        <a:latin typeface="+mn-lt"/>
                        <a:ea typeface="Times New Roman"/>
                        <a:cs typeface="Times New Roman"/>
                      </a:endParaRPr>
                    </a:p>
                  </a:txBody>
                  <a:tcPr marL="49195" marR="49195" marT="0" marB="0"/>
                </a:tc>
                <a:tc>
                  <a:txBody>
                    <a:bodyPr/>
                    <a:lstStyle/>
                    <a:p>
                      <a:pPr marL="0" marR="0">
                        <a:lnSpc>
                          <a:spcPct val="115000"/>
                        </a:lnSpc>
                        <a:spcBef>
                          <a:spcPts val="0"/>
                        </a:spcBef>
                        <a:spcAft>
                          <a:spcPts val="0"/>
                        </a:spcAft>
                      </a:pPr>
                      <a:r>
                        <a:rPr lang="en-US" sz="800" dirty="0" smtClean="0">
                          <a:solidFill>
                            <a:srgbClr val="870000"/>
                          </a:solidFill>
                          <a:effectLst/>
                          <a:latin typeface="+mn-lt"/>
                          <a:ea typeface="Times New Roman"/>
                          <a:cs typeface="Times New Roman"/>
                        </a:rPr>
                        <a:t>Drier</a:t>
                      </a:r>
                      <a:r>
                        <a:rPr lang="en-US" sz="800" baseline="0" dirty="0" smtClean="0">
                          <a:solidFill>
                            <a:srgbClr val="870000"/>
                          </a:solidFill>
                          <a:effectLst/>
                          <a:latin typeface="+mn-lt"/>
                          <a:ea typeface="Times New Roman"/>
                          <a:cs typeface="Times New Roman"/>
                        </a:rPr>
                        <a:t> soil</a:t>
                      </a:r>
                      <a:endParaRPr lang="en-US" sz="800" dirty="0">
                        <a:solidFill>
                          <a:srgbClr val="870000"/>
                        </a:solidFill>
                        <a:effectLst/>
                        <a:latin typeface="+mn-lt"/>
                        <a:ea typeface="Times New Roman"/>
                        <a:cs typeface="Times New Roman"/>
                      </a:endParaRPr>
                    </a:p>
                  </a:txBody>
                  <a:tcPr marL="49195" marR="49195" marT="0" marB="0"/>
                </a:tc>
              </a:tr>
              <a:tr h="381600">
                <a:tc>
                  <a:txBody>
                    <a:bodyPr/>
                    <a:lstStyle/>
                    <a:p>
                      <a:pPr marL="0" marR="0">
                        <a:lnSpc>
                          <a:spcPct val="115000"/>
                        </a:lnSpc>
                        <a:spcBef>
                          <a:spcPts val="0"/>
                        </a:spcBef>
                        <a:spcAft>
                          <a:spcPts val="0"/>
                        </a:spcAft>
                      </a:pPr>
                      <a:r>
                        <a:rPr lang="en-US" sz="800" dirty="0" smtClean="0">
                          <a:solidFill>
                            <a:srgbClr val="009900"/>
                          </a:solidFill>
                          <a:effectLst/>
                          <a:latin typeface="+mn-lt"/>
                          <a:ea typeface="Times New Roman"/>
                          <a:cs typeface="Times New Roman"/>
                        </a:rPr>
                        <a:t>arw_n5</a:t>
                      </a:r>
                      <a:endParaRPr lang="en-US" sz="800" dirty="0">
                        <a:solidFill>
                          <a:srgbClr val="009900"/>
                        </a:solidFill>
                        <a:effectLst/>
                        <a:latin typeface="+mn-lt"/>
                        <a:ea typeface="Times New Roman"/>
                        <a:cs typeface="Times New Roman"/>
                      </a:endParaRPr>
                    </a:p>
                  </a:txBody>
                  <a:tcPr marL="49195" marR="49195" marT="0" marB="0"/>
                </a:tc>
                <a:tc>
                  <a:txBody>
                    <a:bodyPr/>
                    <a:lstStyle/>
                    <a:p>
                      <a:pPr marL="0" marR="0">
                        <a:lnSpc>
                          <a:spcPct val="115000"/>
                        </a:lnSpc>
                        <a:spcBef>
                          <a:spcPts val="0"/>
                        </a:spcBef>
                        <a:spcAft>
                          <a:spcPts val="0"/>
                        </a:spcAft>
                      </a:pPr>
                      <a:r>
                        <a:rPr lang="en-US" sz="800" dirty="0" smtClean="0">
                          <a:solidFill>
                            <a:srgbClr val="009900"/>
                          </a:solidFill>
                          <a:effectLst/>
                          <a:latin typeface="+mn-lt"/>
                          <a:ea typeface="Times New Roman"/>
                          <a:cs typeface="Times New Roman"/>
                        </a:rPr>
                        <a:t>NDAS</a:t>
                      </a:r>
                      <a:endParaRPr lang="en-US" sz="800" dirty="0">
                        <a:solidFill>
                          <a:srgbClr val="009900"/>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baseline="0" dirty="0" smtClean="0">
                          <a:solidFill>
                            <a:schemeClr val="tx1"/>
                          </a:solidFill>
                          <a:effectLst/>
                          <a:latin typeface="+mn-lt"/>
                          <a:ea typeface="Times New Roman"/>
                          <a:cs typeface="Times New Roman"/>
                        </a:rPr>
                        <a:t>same</a:t>
                      </a: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dirty="0" smtClean="0">
                          <a:solidFill>
                            <a:schemeClr val="tx1"/>
                          </a:solidFill>
                          <a:effectLst/>
                          <a:latin typeface="+mn-lt"/>
                          <a:ea typeface="Times New Roman"/>
                          <a:cs typeface="Times New Roman"/>
                        </a:rPr>
                        <a:t>GEFS 1</a:t>
                      </a:r>
                      <a:endParaRPr lang="en-US" sz="800" dirty="0">
                        <a:solidFill>
                          <a:schemeClr val="tx1"/>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dirty="0" err="1" smtClean="0">
                          <a:solidFill>
                            <a:srgbClr val="FF0000"/>
                          </a:solidFill>
                          <a:effectLst/>
                          <a:latin typeface="+mn-lt"/>
                          <a:ea typeface="Times New Roman"/>
                          <a:cs typeface="Times New Roman"/>
                        </a:rPr>
                        <a:t>Grell</a:t>
                      </a:r>
                      <a:endParaRPr lang="en-US" sz="800" dirty="0">
                        <a:solidFill>
                          <a:srgbClr val="FF0000"/>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dirty="0" smtClean="0">
                          <a:solidFill>
                            <a:srgbClr val="FF0000"/>
                          </a:solidFill>
                          <a:effectLst/>
                          <a:latin typeface="+mn-lt"/>
                          <a:ea typeface="Times New Roman"/>
                          <a:cs typeface="Times New Roman"/>
                        </a:rPr>
                        <a:t>MYNN</a:t>
                      </a:r>
                      <a:endParaRPr lang="en-US" sz="800" dirty="0">
                        <a:solidFill>
                          <a:srgbClr val="FF0000"/>
                        </a:solidFill>
                        <a:effectLst/>
                        <a:latin typeface="+mn-lt"/>
                        <a:ea typeface="Times New Roman"/>
                        <a:cs typeface="Times New Roman"/>
                      </a:endParaRPr>
                    </a:p>
                  </a:txBody>
                  <a:tcPr marL="49195" marR="49195" marT="0" marB="0"/>
                </a:tc>
                <a:tc>
                  <a:txBody>
                    <a:bodyPr/>
                    <a:lstStyle/>
                    <a:p>
                      <a:pPr marL="0" marR="0">
                        <a:lnSpc>
                          <a:spcPct val="115000"/>
                        </a:lnSpc>
                        <a:spcBef>
                          <a:spcPts val="0"/>
                        </a:spcBef>
                        <a:spcAft>
                          <a:spcPts val="0"/>
                        </a:spcAft>
                      </a:pPr>
                      <a:r>
                        <a:rPr lang="en-US" sz="800" dirty="0" smtClean="0">
                          <a:solidFill>
                            <a:srgbClr val="FF0000"/>
                          </a:solidFill>
                          <a:effectLst/>
                          <a:latin typeface="+mn-lt"/>
                          <a:ea typeface="Times New Roman"/>
                          <a:cs typeface="Times New Roman"/>
                        </a:rPr>
                        <a:t>MYNN</a:t>
                      </a:r>
                      <a:endParaRPr lang="en-US" sz="800" dirty="0">
                        <a:solidFill>
                          <a:srgbClr val="FF0000"/>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dirty="0" err="1" smtClean="0">
                          <a:solidFill>
                            <a:srgbClr val="0000FF"/>
                          </a:solidFill>
                          <a:effectLst/>
                          <a:latin typeface="+mn-lt"/>
                          <a:ea typeface="Times New Roman"/>
                          <a:cs typeface="Times New Roman"/>
                        </a:rPr>
                        <a:t>Fer</a:t>
                      </a:r>
                      <a:endParaRPr lang="en-US" sz="800" dirty="0">
                        <a:solidFill>
                          <a:srgbClr val="0000FF"/>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dirty="0" smtClean="0">
                          <a:solidFill>
                            <a:srgbClr val="0000FF"/>
                          </a:solidFill>
                          <a:effectLst/>
                          <a:latin typeface="+mn-lt"/>
                          <a:ea typeface="Times New Roman"/>
                          <a:cs typeface="Times New Roman"/>
                        </a:rPr>
                        <a:t>GFDL</a:t>
                      </a:r>
                      <a:endParaRPr lang="en-US" sz="800" dirty="0">
                        <a:solidFill>
                          <a:srgbClr val="0000FF"/>
                        </a:solidFill>
                        <a:effectLst/>
                        <a:latin typeface="+mn-lt"/>
                        <a:ea typeface="Times New Roman"/>
                        <a:cs typeface="Times New Roman"/>
                      </a:endParaRPr>
                    </a:p>
                  </a:txBody>
                  <a:tcPr marL="49195" marR="49195" marT="0" marB="0"/>
                </a:tc>
                <a:tc>
                  <a:txBody>
                    <a:bodyPr/>
                    <a:lstStyle/>
                    <a:p>
                      <a:pPr marL="0" marR="0">
                        <a:lnSpc>
                          <a:spcPct val="115000"/>
                        </a:lnSpc>
                        <a:spcBef>
                          <a:spcPts val="0"/>
                        </a:spcBef>
                        <a:spcAft>
                          <a:spcPts val="0"/>
                        </a:spcAft>
                      </a:pPr>
                      <a:r>
                        <a:rPr lang="en-US" sz="800" dirty="0" smtClean="0">
                          <a:solidFill>
                            <a:srgbClr val="0000FF"/>
                          </a:solidFill>
                          <a:effectLst/>
                          <a:latin typeface="+mn-lt"/>
                          <a:ea typeface="Times New Roman"/>
                          <a:cs typeface="Times New Roman"/>
                        </a:rPr>
                        <a:t>GFDL</a:t>
                      </a:r>
                      <a:endParaRPr lang="en-US" sz="800" dirty="0">
                        <a:solidFill>
                          <a:srgbClr val="0000FF"/>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dirty="0" smtClean="0">
                          <a:solidFill>
                            <a:schemeClr val="tx1"/>
                          </a:solidFill>
                          <a:effectLst/>
                          <a:latin typeface="+mn-lt"/>
                          <a:ea typeface="Times New Roman"/>
                          <a:cs typeface="Times New Roman"/>
                        </a:rPr>
                        <a:t>no</a:t>
                      </a:r>
                      <a:endParaRPr lang="en-US" sz="800" dirty="0">
                        <a:solidFill>
                          <a:schemeClr val="tx1"/>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dirty="0" smtClean="0">
                          <a:solidFill>
                            <a:schemeClr val="tx1"/>
                          </a:solidFill>
                          <a:effectLst/>
                          <a:latin typeface="+mn-lt"/>
                          <a:ea typeface="Times New Roman"/>
                          <a:cs typeface="Times New Roman"/>
                        </a:rPr>
                        <a:t>Noah</a:t>
                      </a:r>
                      <a:endParaRPr lang="en-US" sz="800" dirty="0">
                        <a:solidFill>
                          <a:schemeClr val="tx1"/>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dirty="0" smtClean="0">
                          <a:solidFill>
                            <a:schemeClr val="tx1"/>
                          </a:solidFill>
                          <a:effectLst/>
                          <a:latin typeface="+mn-lt"/>
                          <a:ea typeface="Times New Roman"/>
                          <a:cs typeface="Times New Roman"/>
                        </a:rPr>
                        <a:t>NAM</a:t>
                      </a:r>
                      <a:endParaRPr lang="en-US" sz="800" dirty="0">
                        <a:solidFill>
                          <a:schemeClr val="tx1"/>
                        </a:solidFill>
                        <a:effectLst/>
                        <a:latin typeface="+mn-lt"/>
                        <a:ea typeface="Times New Roman"/>
                        <a:cs typeface="Times New Roman"/>
                      </a:endParaRPr>
                    </a:p>
                  </a:txBody>
                  <a:tcPr marL="49195" marR="49195" marT="0" marB="0"/>
                </a:tc>
                <a:tc>
                  <a:txBody>
                    <a:bodyPr/>
                    <a:lstStyle/>
                    <a:p>
                      <a:pPr marL="0" marR="0">
                        <a:lnSpc>
                          <a:spcPct val="115000"/>
                        </a:lnSpc>
                        <a:spcBef>
                          <a:spcPts val="0"/>
                        </a:spcBef>
                        <a:spcAft>
                          <a:spcPts val="0"/>
                        </a:spcAft>
                      </a:pPr>
                      <a:r>
                        <a:rPr lang="en-US" sz="800" dirty="0" smtClean="0">
                          <a:solidFill>
                            <a:schemeClr val="tx1"/>
                          </a:solidFill>
                          <a:effectLst/>
                          <a:latin typeface="+mn-lt"/>
                          <a:ea typeface="Times New Roman"/>
                          <a:cs typeface="Times New Roman"/>
                        </a:rPr>
                        <a:t>no</a:t>
                      </a:r>
                      <a:endParaRPr lang="en-US" sz="800" dirty="0">
                        <a:solidFill>
                          <a:schemeClr val="tx1"/>
                        </a:solidFill>
                        <a:effectLst/>
                        <a:latin typeface="+mn-lt"/>
                        <a:ea typeface="Times New Roman"/>
                        <a:cs typeface="Times New Roman"/>
                      </a:endParaRPr>
                    </a:p>
                  </a:txBody>
                  <a:tcPr marL="49195" marR="49195" marT="0" marB="0"/>
                </a:tc>
              </a:tr>
              <a:tr h="381600">
                <a:tc>
                  <a:txBody>
                    <a:bodyPr/>
                    <a:lstStyle/>
                    <a:p>
                      <a:pPr marL="0" marR="0">
                        <a:lnSpc>
                          <a:spcPct val="115000"/>
                        </a:lnSpc>
                        <a:spcBef>
                          <a:spcPts val="0"/>
                        </a:spcBef>
                        <a:spcAft>
                          <a:spcPts val="0"/>
                        </a:spcAft>
                      </a:pPr>
                      <a:r>
                        <a:rPr lang="en-US" sz="800" dirty="0" smtClean="0">
                          <a:solidFill>
                            <a:srgbClr val="009900"/>
                          </a:solidFill>
                          <a:effectLst/>
                          <a:latin typeface="+mn-lt"/>
                          <a:ea typeface="Times New Roman"/>
                          <a:cs typeface="Times New Roman"/>
                        </a:rPr>
                        <a:t>arw_p5</a:t>
                      </a:r>
                      <a:endParaRPr lang="en-US" sz="800" dirty="0">
                        <a:solidFill>
                          <a:srgbClr val="009900"/>
                        </a:solidFill>
                        <a:effectLst/>
                        <a:latin typeface="+mn-lt"/>
                        <a:ea typeface="Times New Roman"/>
                        <a:cs typeface="Times New Roman"/>
                      </a:endParaRPr>
                    </a:p>
                  </a:txBody>
                  <a:tcPr marL="49195" marR="49195" marT="0" marB="0"/>
                </a:tc>
                <a:tc>
                  <a:txBody>
                    <a:bodyPr/>
                    <a:lstStyle/>
                    <a:p>
                      <a:pPr marL="0" marR="0">
                        <a:lnSpc>
                          <a:spcPct val="115000"/>
                        </a:lnSpc>
                        <a:spcBef>
                          <a:spcPts val="0"/>
                        </a:spcBef>
                        <a:spcAft>
                          <a:spcPts val="0"/>
                        </a:spcAft>
                      </a:pPr>
                      <a:endParaRPr lang="en-US" sz="800" dirty="0">
                        <a:solidFill>
                          <a:srgbClr val="009900"/>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dirty="0" smtClean="0">
                          <a:solidFill>
                            <a:schemeClr val="tx1"/>
                          </a:solidFill>
                          <a:effectLst/>
                          <a:latin typeface="+mn-lt"/>
                          <a:ea typeface="Times New Roman"/>
                          <a:cs typeface="Times New Roman"/>
                        </a:rPr>
                        <a:t>same</a:t>
                      </a:r>
                      <a:endParaRPr lang="en-US" sz="800" dirty="0">
                        <a:solidFill>
                          <a:schemeClr val="tx1"/>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dirty="0" smtClean="0">
                          <a:solidFill>
                            <a:schemeClr val="tx1"/>
                          </a:solidFill>
                          <a:effectLst/>
                          <a:latin typeface="+mn-lt"/>
                          <a:ea typeface="Times New Roman"/>
                          <a:cs typeface="Times New Roman"/>
                        </a:rPr>
                        <a:t>GEFS 2</a:t>
                      </a:r>
                      <a:endParaRPr lang="en-US" sz="800" dirty="0">
                        <a:solidFill>
                          <a:schemeClr val="tx1"/>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dirty="0" smtClean="0">
                          <a:solidFill>
                            <a:srgbClr val="00B050"/>
                          </a:solidFill>
                          <a:effectLst/>
                          <a:latin typeface="+mn-lt"/>
                          <a:ea typeface="Times New Roman"/>
                          <a:cs typeface="Times New Roman"/>
                        </a:rPr>
                        <a:t>KF</a:t>
                      </a:r>
                      <a:endParaRPr lang="en-US" sz="800" dirty="0">
                        <a:solidFill>
                          <a:srgbClr val="00B050"/>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dirty="0" smtClean="0">
                          <a:solidFill>
                            <a:srgbClr val="00B050"/>
                          </a:solidFill>
                          <a:effectLst/>
                          <a:latin typeface="+mn-lt"/>
                          <a:ea typeface="Times New Roman"/>
                          <a:cs typeface="Times New Roman"/>
                        </a:rPr>
                        <a:t>YSU</a:t>
                      </a:r>
                      <a:endParaRPr lang="en-US" sz="800" dirty="0">
                        <a:solidFill>
                          <a:srgbClr val="00B050"/>
                        </a:solidFill>
                        <a:effectLst/>
                        <a:latin typeface="+mn-lt"/>
                        <a:ea typeface="Times New Roman"/>
                        <a:cs typeface="Times New Roman"/>
                      </a:endParaRPr>
                    </a:p>
                  </a:txBody>
                  <a:tcPr marL="49195" marR="49195" marT="0" marB="0"/>
                </a:tc>
                <a:tc>
                  <a:txBody>
                    <a:bodyPr/>
                    <a:lstStyle/>
                    <a:p>
                      <a:pPr marL="0" marR="0">
                        <a:lnSpc>
                          <a:spcPct val="115000"/>
                        </a:lnSpc>
                        <a:spcBef>
                          <a:spcPts val="0"/>
                        </a:spcBef>
                        <a:spcAft>
                          <a:spcPts val="0"/>
                        </a:spcAft>
                      </a:pPr>
                      <a:r>
                        <a:rPr lang="en-US" sz="800" dirty="0" smtClean="0">
                          <a:solidFill>
                            <a:srgbClr val="00B050"/>
                          </a:solidFill>
                          <a:effectLst/>
                          <a:latin typeface="+mn-lt"/>
                          <a:ea typeface="Times New Roman"/>
                          <a:cs typeface="Times New Roman"/>
                        </a:rPr>
                        <a:t>MM5</a:t>
                      </a:r>
                      <a:endParaRPr lang="en-US" sz="800" dirty="0">
                        <a:solidFill>
                          <a:srgbClr val="00B050"/>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dirty="0" smtClean="0">
                          <a:solidFill>
                            <a:srgbClr val="00B050"/>
                          </a:solidFill>
                          <a:effectLst/>
                          <a:latin typeface="+mn-lt"/>
                          <a:ea typeface="Times New Roman"/>
                          <a:cs typeface="Times New Roman"/>
                        </a:rPr>
                        <a:t>WSM6</a:t>
                      </a:r>
                      <a:endParaRPr lang="en-US" sz="800" dirty="0">
                        <a:solidFill>
                          <a:srgbClr val="00B050"/>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dirty="0" smtClean="0">
                          <a:solidFill>
                            <a:srgbClr val="00B050"/>
                          </a:solidFill>
                          <a:effectLst/>
                          <a:latin typeface="+mn-lt"/>
                          <a:ea typeface="Times New Roman"/>
                          <a:cs typeface="Times New Roman"/>
                        </a:rPr>
                        <a:t>RRTMG</a:t>
                      </a:r>
                      <a:endParaRPr lang="en-US" sz="800" dirty="0">
                        <a:solidFill>
                          <a:srgbClr val="00B050"/>
                        </a:solidFill>
                        <a:effectLst/>
                        <a:latin typeface="+mn-lt"/>
                        <a:ea typeface="Times New Roman"/>
                        <a:cs typeface="Times New Roman"/>
                      </a:endParaRPr>
                    </a:p>
                  </a:txBody>
                  <a:tcPr marL="49195" marR="49195" marT="0" marB="0"/>
                </a:tc>
                <a:tc>
                  <a:txBody>
                    <a:bodyPr/>
                    <a:lstStyle/>
                    <a:p>
                      <a:pPr marL="0" marR="0">
                        <a:lnSpc>
                          <a:spcPct val="115000"/>
                        </a:lnSpc>
                        <a:spcBef>
                          <a:spcPts val="0"/>
                        </a:spcBef>
                        <a:spcAft>
                          <a:spcPts val="0"/>
                        </a:spcAft>
                      </a:pPr>
                      <a:r>
                        <a:rPr lang="en-US" sz="800" dirty="0" smtClean="0">
                          <a:solidFill>
                            <a:srgbClr val="00B050"/>
                          </a:solidFill>
                          <a:effectLst/>
                          <a:latin typeface="+mn-lt"/>
                          <a:ea typeface="Times New Roman"/>
                          <a:cs typeface="Times New Roman"/>
                        </a:rPr>
                        <a:t>RRTMG</a:t>
                      </a:r>
                      <a:endParaRPr lang="en-US" sz="800" dirty="0">
                        <a:solidFill>
                          <a:srgbClr val="00B050"/>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dirty="0" smtClean="0">
                          <a:solidFill>
                            <a:schemeClr val="tx1"/>
                          </a:solidFill>
                          <a:effectLst/>
                          <a:latin typeface="+mn-lt"/>
                          <a:ea typeface="Times New Roman"/>
                          <a:cs typeface="Times New Roman"/>
                        </a:rPr>
                        <a:t>no</a:t>
                      </a:r>
                      <a:endParaRPr lang="en-US" sz="800" dirty="0">
                        <a:solidFill>
                          <a:schemeClr val="tx1"/>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dirty="0" smtClean="0">
                          <a:solidFill>
                            <a:srgbClr val="FF0000"/>
                          </a:solidFill>
                          <a:effectLst/>
                          <a:latin typeface="+mn-lt"/>
                          <a:ea typeface="Times New Roman"/>
                          <a:cs typeface="Times New Roman"/>
                        </a:rPr>
                        <a:t>RUC</a:t>
                      </a:r>
                      <a:endParaRPr lang="en-US" sz="800" dirty="0">
                        <a:solidFill>
                          <a:srgbClr val="FF0000"/>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dirty="0" smtClean="0">
                          <a:solidFill>
                            <a:schemeClr val="tx1"/>
                          </a:solidFill>
                          <a:effectLst/>
                          <a:latin typeface="+mn-lt"/>
                          <a:ea typeface="Times New Roman"/>
                          <a:cs typeface="Times New Roman"/>
                        </a:rPr>
                        <a:t>NAM</a:t>
                      </a:r>
                      <a:endParaRPr lang="en-US" sz="800" dirty="0">
                        <a:solidFill>
                          <a:schemeClr val="tx1"/>
                        </a:solidFill>
                        <a:effectLst/>
                        <a:latin typeface="+mn-lt"/>
                        <a:ea typeface="Times New Roman"/>
                        <a:cs typeface="Times New Roman"/>
                      </a:endParaRPr>
                    </a:p>
                  </a:txBody>
                  <a:tcPr marL="49195" marR="49195" marT="0" marB="0"/>
                </a:tc>
                <a:tc>
                  <a:txBody>
                    <a:bodyPr/>
                    <a:lstStyle/>
                    <a:p>
                      <a:pPr marL="0" marR="0">
                        <a:lnSpc>
                          <a:spcPct val="115000"/>
                        </a:lnSpc>
                        <a:spcBef>
                          <a:spcPts val="0"/>
                        </a:spcBef>
                        <a:spcAft>
                          <a:spcPts val="0"/>
                        </a:spcAft>
                      </a:pPr>
                      <a:r>
                        <a:rPr lang="en-US" sz="800" dirty="0" smtClean="0">
                          <a:solidFill>
                            <a:schemeClr val="tx1"/>
                          </a:solidFill>
                          <a:effectLst/>
                          <a:latin typeface="+mn-lt"/>
                          <a:ea typeface="Times New Roman"/>
                          <a:cs typeface="Times New Roman"/>
                        </a:rPr>
                        <a:t>no</a:t>
                      </a:r>
                      <a:endParaRPr lang="en-US" sz="800" dirty="0">
                        <a:solidFill>
                          <a:schemeClr val="tx1"/>
                        </a:solidFill>
                        <a:effectLst/>
                        <a:latin typeface="+mn-lt"/>
                        <a:ea typeface="Times New Roman"/>
                        <a:cs typeface="Times New Roman"/>
                      </a:endParaRPr>
                    </a:p>
                  </a:txBody>
                  <a:tcPr marL="49195" marR="49195" marT="0" marB="0"/>
                </a:tc>
              </a:tr>
              <a:tr h="381600">
                <a:tc>
                  <a:txBody>
                    <a:bodyPr/>
                    <a:lstStyle/>
                    <a:p>
                      <a:pPr marL="0" marR="0">
                        <a:lnSpc>
                          <a:spcPct val="115000"/>
                        </a:lnSpc>
                        <a:spcBef>
                          <a:spcPts val="0"/>
                        </a:spcBef>
                        <a:spcAft>
                          <a:spcPts val="0"/>
                        </a:spcAft>
                      </a:pPr>
                      <a:r>
                        <a:rPr lang="en-US" sz="800" dirty="0" smtClean="0">
                          <a:solidFill>
                            <a:srgbClr val="009900"/>
                          </a:solidFill>
                          <a:effectLst/>
                          <a:latin typeface="+mn-lt"/>
                          <a:ea typeface="Times New Roman"/>
                          <a:cs typeface="Times New Roman"/>
                        </a:rPr>
                        <a:t>arw_n6</a:t>
                      </a:r>
                      <a:endParaRPr lang="en-US" sz="800" dirty="0">
                        <a:solidFill>
                          <a:srgbClr val="009900"/>
                        </a:solidFill>
                        <a:effectLst/>
                        <a:latin typeface="+mn-lt"/>
                        <a:ea typeface="Times New Roman"/>
                        <a:cs typeface="Times New Roman"/>
                      </a:endParaRPr>
                    </a:p>
                  </a:txBody>
                  <a:tcPr marL="49195" marR="49195" marT="0" marB="0"/>
                </a:tc>
                <a:tc>
                  <a:txBody>
                    <a:bodyPr/>
                    <a:lstStyle/>
                    <a:p>
                      <a:pPr marL="0" marR="0">
                        <a:lnSpc>
                          <a:spcPct val="115000"/>
                        </a:lnSpc>
                        <a:spcBef>
                          <a:spcPts val="0"/>
                        </a:spcBef>
                        <a:spcAft>
                          <a:spcPts val="0"/>
                        </a:spcAft>
                      </a:pPr>
                      <a:endParaRPr lang="en-US" sz="800" dirty="0">
                        <a:solidFill>
                          <a:srgbClr val="009900"/>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dirty="0" smtClean="0">
                          <a:solidFill>
                            <a:schemeClr val="tx1"/>
                          </a:solidFill>
                          <a:effectLst/>
                          <a:latin typeface="+mn-lt"/>
                          <a:ea typeface="Times New Roman"/>
                          <a:cs typeface="Times New Roman"/>
                        </a:rPr>
                        <a:t>same</a:t>
                      </a:r>
                      <a:endParaRPr lang="en-US" sz="800" dirty="0">
                        <a:solidFill>
                          <a:schemeClr val="tx1"/>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dirty="0" smtClean="0">
                          <a:solidFill>
                            <a:schemeClr val="tx1"/>
                          </a:solidFill>
                          <a:effectLst/>
                          <a:latin typeface="+mn-lt"/>
                          <a:ea typeface="Times New Roman"/>
                          <a:cs typeface="Times New Roman"/>
                        </a:rPr>
                        <a:t>GEFS 3</a:t>
                      </a:r>
                      <a:endParaRPr lang="en-US" sz="800" dirty="0">
                        <a:solidFill>
                          <a:schemeClr val="tx1"/>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dirty="0" smtClean="0">
                          <a:solidFill>
                            <a:srgbClr val="0000FF"/>
                          </a:solidFill>
                          <a:effectLst/>
                          <a:latin typeface="+mn-lt"/>
                          <a:ea typeface="Times New Roman"/>
                          <a:cs typeface="Times New Roman"/>
                        </a:rPr>
                        <a:t>BMJ</a:t>
                      </a:r>
                      <a:endParaRPr lang="en-US" sz="800" dirty="0">
                        <a:solidFill>
                          <a:srgbClr val="0000FF"/>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dirty="0" smtClean="0">
                          <a:solidFill>
                            <a:srgbClr val="0000FF"/>
                          </a:solidFill>
                          <a:effectLst/>
                          <a:latin typeface="+mn-lt"/>
                          <a:ea typeface="Times New Roman"/>
                          <a:cs typeface="Times New Roman"/>
                        </a:rPr>
                        <a:t>MYJ</a:t>
                      </a:r>
                      <a:endParaRPr lang="en-US" sz="800" dirty="0">
                        <a:solidFill>
                          <a:srgbClr val="0000FF"/>
                        </a:solidFill>
                        <a:effectLst/>
                        <a:latin typeface="+mn-lt"/>
                        <a:ea typeface="Times New Roman"/>
                        <a:cs typeface="Times New Roman"/>
                      </a:endParaRPr>
                    </a:p>
                  </a:txBody>
                  <a:tcPr marL="49195" marR="49195" marT="0" marB="0"/>
                </a:tc>
                <a:tc>
                  <a:txBody>
                    <a:bodyPr/>
                    <a:lstStyle/>
                    <a:p>
                      <a:pPr marL="0" marR="0">
                        <a:lnSpc>
                          <a:spcPct val="115000"/>
                        </a:lnSpc>
                        <a:spcBef>
                          <a:spcPts val="0"/>
                        </a:spcBef>
                        <a:spcAft>
                          <a:spcPts val="0"/>
                        </a:spcAft>
                      </a:pPr>
                      <a:r>
                        <a:rPr lang="en-US" sz="800" dirty="0" smtClean="0">
                          <a:solidFill>
                            <a:srgbClr val="0000FF"/>
                          </a:solidFill>
                          <a:effectLst/>
                          <a:latin typeface="+mn-lt"/>
                          <a:ea typeface="Times New Roman"/>
                          <a:cs typeface="Times New Roman"/>
                        </a:rPr>
                        <a:t>MYJ</a:t>
                      </a:r>
                      <a:endParaRPr lang="en-US" sz="800" dirty="0">
                        <a:solidFill>
                          <a:srgbClr val="0000FF"/>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dirty="0" smtClean="0">
                          <a:solidFill>
                            <a:srgbClr val="FF0000"/>
                          </a:solidFill>
                          <a:effectLst/>
                          <a:latin typeface="+mn-lt"/>
                          <a:ea typeface="Times New Roman"/>
                          <a:cs typeface="Times New Roman"/>
                        </a:rPr>
                        <a:t>Thompson</a:t>
                      </a:r>
                      <a:endParaRPr lang="en-US" sz="800" dirty="0">
                        <a:solidFill>
                          <a:srgbClr val="FF0000"/>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dirty="0" smtClean="0">
                          <a:solidFill>
                            <a:srgbClr val="FF0000"/>
                          </a:solidFill>
                          <a:effectLst/>
                          <a:latin typeface="+mn-lt"/>
                          <a:ea typeface="Times New Roman"/>
                          <a:cs typeface="Times New Roman"/>
                        </a:rPr>
                        <a:t>Old RRTM</a:t>
                      </a:r>
                      <a:endParaRPr lang="en-US" sz="800" dirty="0">
                        <a:solidFill>
                          <a:srgbClr val="FF0000"/>
                        </a:solidFill>
                        <a:effectLst/>
                        <a:latin typeface="+mn-lt"/>
                        <a:ea typeface="Times New Roman"/>
                        <a:cs typeface="Times New Roman"/>
                      </a:endParaRPr>
                    </a:p>
                  </a:txBody>
                  <a:tcPr marL="49195" marR="49195" marT="0" marB="0"/>
                </a:tc>
                <a:tc>
                  <a:txBody>
                    <a:bodyPr/>
                    <a:lstStyle/>
                    <a:p>
                      <a:pPr marL="0" marR="0">
                        <a:lnSpc>
                          <a:spcPct val="115000"/>
                        </a:lnSpc>
                        <a:spcBef>
                          <a:spcPts val="0"/>
                        </a:spcBef>
                        <a:spcAft>
                          <a:spcPts val="0"/>
                        </a:spcAft>
                      </a:pPr>
                      <a:r>
                        <a:rPr lang="en-US" sz="800" dirty="0" smtClean="0">
                          <a:solidFill>
                            <a:srgbClr val="FF0000"/>
                          </a:solidFill>
                          <a:effectLst/>
                          <a:latin typeface="+mn-lt"/>
                          <a:ea typeface="Times New Roman"/>
                          <a:cs typeface="Times New Roman"/>
                        </a:rPr>
                        <a:t>GSFC</a:t>
                      </a:r>
                      <a:endParaRPr lang="en-US" sz="800" dirty="0">
                        <a:solidFill>
                          <a:srgbClr val="FF0000"/>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dirty="0" smtClean="0">
                          <a:solidFill>
                            <a:schemeClr val="tx1"/>
                          </a:solidFill>
                          <a:effectLst/>
                          <a:latin typeface="+mn-lt"/>
                          <a:ea typeface="Times New Roman"/>
                          <a:cs typeface="Times New Roman"/>
                        </a:rPr>
                        <a:t>no</a:t>
                      </a:r>
                      <a:endParaRPr lang="en-US" sz="800" dirty="0">
                        <a:solidFill>
                          <a:schemeClr val="tx1"/>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dirty="0" smtClean="0">
                          <a:solidFill>
                            <a:schemeClr val="tx1"/>
                          </a:solidFill>
                          <a:effectLst/>
                          <a:latin typeface="+mn-lt"/>
                          <a:ea typeface="Times New Roman"/>
                          <a:cs typeface="Times New Roman"/>
                        </a:rPr>
                        <a:t>Noah</a:t>
                      </a:r>
                      <a:endParaRPr lang="en-US" sz="800" dirty="0">
                        <a:solidFill>
                          <a:schemeClr val="tx1"/>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dirty="0" smtClean="0">
                          <a:solidFill>
                            <a:schemeClr val="tx1"/>
                          </a:solidFill>
                          <a:effectLst/>
                          <a:latin typeface="+mn-lt"/>
                          <a:ea typeface="Times New Roman"/>
                          <a:cs typeface="Times New Roman"/>
                        </a:rPr>
                        <a:t>NAM</a:t>
                      </a:r>
                      <a:endParaRPr lang="en-US" sz="800" dirty="0">
                        <a:solidFill>
                          <a:schemeClr val="tx1"/>
                        </a:solidFill>
                        <a:effectLst/>
                        <a:latin typeface="+mn-lt"/>
                        <a:ea typeface="Times New Roman"/>
                        <a:cs typeface="Times New Roman"/>
                      </a:endParaRPr>
                    </a:p>
                  </a:txBody>
                  <a:tcPr marL="49195" marR="49195" marT="0" marB="0"/>
                </a:tc>
                <a:tc>
                  <a:txBody>
                    <a:bodyPr/>
                    <a:lstStyle/>
                    <a:p>
                      <a:pPr marL="0" marR="0">
                        <a:lnSpc>
                          <a:spcPct val="115000"/>
                        </a:lnSpc>
                        <a:spcBef>
                          <a:spcPts val="0"/>
                        </a:spcBef>
                        <a:spcAft>
                          <a:spcPts val="0"/>
                        </a:spcAft>
                      </a:pPr>
                      <a:r>
                        <a:rPr lang="en-US" sz="800" dirty="0" smtClean="0">
                          <a:solidFill>
                            <a:srgbClr val="870000"/>
                          </a:solidFill>
                          <a:effectLst/>
                          <a:latin typeface="+mn-lt"/>
                          <a:ea typeface="Times New Roman"/>
                          <a:cs typeface="Times New Roman"/>
                        </a:rPr>
                        <a:t>Drier soil</a:t>
                      </a:r>
                      <a:endParaRPr lang="en-US" sz="800" dirty="0">
                        <a:solidFill>
                          <a:srgbClr val="870000"/>
                        </a:solidFill>
                        <a:effectLst/>
                        <a:latin typeface="+mn-lt"/>
                        <a:ea typeface="Times New Roman"/>
                        <a:cs typeface="Times New Roman"/>
                      </a:endParaRPr>
                    </a:p>
                  </a:txBody>
                  <a:tcPr marL="49195" marR="49195" marT="0" marB="0"/>
                </a:tc>
              </a:tr>
              <a:tr h="381600">
                <a:tc>
                  <a:txBody>
                    <a:bodyPr/>
                    <a:lstStyle/>
                    <a:p>
                      <a:pPr marL="0" marR="0">
                        <a:lnSpc>
                          <a:spcPct val="115000"/>
                        </a:lnSpc>
                        <a:spcBef>
                          <a:spcPts val="0"/>
                        </a:spcBef>
                        <a:spcAft>
                          <a:spcPts val="0"/>
                        </a:spcAft>
                      </a:pPr>
                      <a:r>
                        <a:rPr lang="en-US" sz="800" dirty="0" smtClean="0">
                          <a:solidFill>
                            <a:srgbClr val="009900"/>
                          </a:solidFill>
                          <a:effectLst/>
                          <a:latin typeface="+mn-lt"/>
                          <a:ea typeface="Times New Roman"/>
                          <a:cs typeface="Times New Roman"/>
                        </a:rPr>
                        <a:t>arw_p6</a:t>
                      </a:r>
                      <a:endParaRPr lang="en-US" sz="800" dirty="0">
                        <a:solidFill>
                          <a:srgbClr val="009900"/>
                        </a:solidFill>
                        <a:effectLst/>
                        <a:latin typeface="+mn-lt"/>
                        <a:ea typeface="Times New Roman"/>
                        <a:cs typeface="Times New Roman"/>
                      </a:endParaRPr>
                    </a:p>
                  </a:txBody>
                  <a:tcPr marL="49195" marR="49195" marT="0" marB="0"/>
                </a:tc>
                <a:tc>
                  <a:txBody>
                    <a:bodyPr/>
                    <a:lstStyle/>
                    <a:p>
                      <a:pPr marL="0" marR="0">
                        <a:lnSpc>
                          <a:spcPct val="115000"/>
                        </a:lnSpc>
                        <a:spcBef>
                          <a:spcPts val="0"/>
                        </a:spcBef>
                        <a:spcAft>
                          <a:spcPts val="0"/>
                        </a:spcAft>
                      </a:pPr>
                      <a:endParaRPr lang="en-US" sz="800" dirty="0">
                        <a:solidFill>
                          <a:srgbClr val="009900"/>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dirty="0" smtClean="0">
                          <a:solidFill>
                            <a:schemeClr val="tx1"/>
                          </a:solidFill>
                          <a:effectLst/>
                          <a:latin typeface="+mn-lt"/>
                          <a:ea typeface="Times New Roman"/>
                          <a:cs typeface="Times New Roman"/>
                        </a:rPr>
                        <a:t>same</a:t>
                      </a:r>
                      <a:endParaRPr lang="en-US" sz="800" dirty="0">
                        <a:solidFill>
                          <a:schemeClr val="tx1"/>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dirty="0" smtClean="0">
                          <a:solidFill>
                            <a:schemeClr val="tx1"/>
                          </a:solidFill>
                          <a:effectLst/>
                          <a:latin typeface="+mn-lt"/>
                          <a:ea typeface="Times New Roman"/>
                          <a:cs typeface="Times New Roman"/>
                        </a:rPr>
                        <a:t>GEFS 4</a:t>
                      </a:r>
                      <a:endParaRPr lang="en-US" sz="800" dirty="0">
                        <a:solidFill>
                          <a:schemeClr val="tx1"/>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dirty="0" err="1" smtClean="0">
                          <a:solidFill>
                            <a:srgbClr val="FF0000"/>
                          </a:solidFill>
                          <a:effectLst/>
                          <a:latin typeface="+mn-lt"/>
                          <a:ea typeface="Times New Roman"/>
                          <a:cs typeface="Times New Roman"/>
                        </a:rPr>
                        <a:t>Grell</a:t>
                      </a:r>
                      <a:endParaRPr lang="en-US" sz="800" dirty="0">
                        <a:solidFill>
                          <a:srgbClr val="FF0000"/>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dirty="0" smtClean="0">
                          <a:solidFill>
                            <a:srgbClr val="FF0000"/>
                          </a:solidFill>
                          <a:effectLst/>
                          <a:latin typeface="+mn-lt"/>
                          <a:ea typeface="Times New Roman"/>
                          <a:cs typeface="Times New Roman"/>
                        </a:rPr>
                        <a:t>MYNN</a:t>
                      </a:r>
                      <a:endParaRPr lang="en-US" sz="800" dirty="0">
                        <a:solidFill>
                          <a:srgbClr val="FF0000"/>
                        </a:solidFill>
                        <a:effectLst/>
                        <a:latin typeface="+mn-lt"/>
                        <a:ea typeface="Times New Roman"/>
                        <a:cs typeface="Times New Roman"/>
                      </a:endParaRPr>
                    </a:p>
                  </a:txBody>
                  <a:tcPr marL="49195" marR="49195" marT="0" marB="0"/>
                </a:tc>
                <a:tc>
                  <a:txBody>
                    <a:bodyPr/>
                    <a:lstStyle/>
                    <a:p>
                      <a:pPr marL="0" marR="0">
                        <a:lnSpc>
                          <a:spcPct val="115000"/>
                        </a:lnSpc>
                        <a:spcBef>
                          <a:spcPts val="0"/>
                        </a:spcBef>
                        <a:spcAft>
                          <a:spcPts val="0"/>
                        </a:spcAft>
                      </a:pPr>
                      <a:r>
                        <a:rPr lang="en-US" sz="800" dirty="0" smtClean="0">
                          <a:solidFill>
                            <a:srgbClr val="FF0000"/>
                          </a:solidFill>
                          <a:effectLst/>
                          <a:latin typeface="+mn-lt"/>
                          <a:ea typeface="Times New Roman"/>
                          <a:cs typeface="Times New Roman"/>
                        </a:rPr>
                        <a:t>MYNN</a:t>
                      </a:r>
                      <a:endParaRPr lang="en-US" sz="800" dirty="0">
                        <a:solidFill>
                          <a:srgbClr val="FF0000"/>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dirty="0" smtClean="0">
                          <a:solidFill>
                            <a:srgbClr val="FF0000"/>
                          </a:solidFill>
                          <a:effectLst/>
                          <a:latin typeface="+mn-lt"/>
                          <a:ea typeface="Times New Roman"/>
                          <a:cs typeface="Times New Roman"/>
                        </a:rPr>
                        <a:t>Thompson</a:t>
                      </a:r>
                      <a:endParaRPr lang="en-US" sz="800" dirty="0">
                        <a:solidFill>
                          <a:srgbClr val="FF0000"/>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dirty="0" smtClean="0">
                          <a:solidFill>
                            <a:srgbClr val="FF0000"/>
                          </a:solidFill>
                          <a:effectLst/>
                          <a:latin typeface="+mn-lt"/>
                          <a:ea typeface="Times New Roman"/>
                          <a:cs typeface="Times New Roman"/>
                        </a:rPr>
                        <a:t>RRTMG</a:t>
                      </a:r>
                      <a:endParaRPr lang="en-US" sz="800" dirty="0">
                        <a:solidFill>
                          <a:srgbClr val="FF0000"/>
                        </a:solidFill>
                        <a:effectLst/>
                        <a:latin typeface="+mn-lt"/>
                        <a:ea typeface="Times New Roman"/>
                        <a:cs typeface="Times New Roman"/>
                      </a:endParaRPr>
                    </a:p>
                  </a:txBody>
                  <a:tcPr marL="49195" marR="49195" marT="0" marB="0"/>
                </a:tc>
                <a:tc>
                  <a:txBody>
                    <a:bodyPr/>
                    <a:lstStyle/>
                    <a:p>
                      <a:pPr marL="0" marR="0">
                        <a:lnSpc>
                          <a:spcPct val="115000"/>
                        </a:lnSpc>
                        <a:spcBef>
                          <a:spcPts val="0"/>
                        </a:spcBef>
                        <a:spcAft>
                          <a:spcPts val="0"/>
                        </a:spcAft>
                      </a:pPr>
                      <a:r>
                        <a:rPr lang="en-US" sz="800" dirty="0" smtClean="0">
                          <a:solidFill>
                            <a:srgbClr val="FF0000"/>
                          </a:solidFill>
                          <a:effectLst/>
                          <a:latin typeface="+mn-lt"/>
                          <a:ea typeface="Times New Roman"/>
                          <a:cs typeface="Times New Roman"/>
                        </a:rPr>
                        <a:t>RRTMG</a:t>
                      </a:r>
                      <a:endParaRPr lang="en-US" sz="800" dirty="0">
                        <a:solidFill>
                          <a:srgbClr val="FF0000"/>
                        </a:solidFill>
                        <a:effectLst/>
                        <a:latin typeface="+mn-lt"/>
                        <a:ea typeface="Times New Roman"/>
                        <a:cs typeface="Times New Roman"/>
                      </a:endParaRPr>
                    </a:p>
                  </a:txBody>
                  <a:tcPr marL="49195" marR="49195" marT="0" marB="0">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dirty="0" smtClean="0">
                          <a:solidFill>
                            <a:schemeClr val="tx1"/>
                          </a:solidFill>
                          <a:effectLst/>
                          <a:latin typeface="+mn-lt"/>
                          <a:ea typeface="Times New Roman"/>
                          <a:cs typeface="Times New Roman"/>
                        </a:rPr>
                        <a:t>no</a:t>
                      </a:r>
                      <a:endParaRPr lang="en-US" sz="800" dirty="0">
                        <a:solidFill>
                          <a:schemeClr val="tx1"/>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800" dirty="0" smtClean="0">
                          <a:solidFill>
                            <a:srgbClr val="FF0000"/>
                          </a:solidFill>
                          <a:effectLst/>
                          <a:latin typeface="+mn-lt"/>
                          <a:ea typeface="Times New Roman"/>
                          <a:cs typeface="Times New Roman"/>
                        </a:rPr>
                        <a:t>RUC</a:t>
                      </a:r>
                      <a:endParaRPr lang="en-US" sz="800" dirty="0">
                        <a:solidFill>
                          <a:srgbClr val="FF0000"/>
                        </a:solidFill>
                        <a:effectLst/>
                        <a:latin typeface="+mn-lt"/>
                        <a:ea typeface="Times New Roman"/>
                        <a:cs typeface="Times New Roman"/>
                      </a:endParaRPr>
                    </a:p>
                  </a:txBody>
                  <a:tcPr marL="49195" marR="49195"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800" dirty="0" smtClean="0">
                          <a:solidFill>
                            <a:schemeClr val="tx1"/>
                          </a:solidFill>
                          <a:effectLst/>
                          <a:latin typeface="+mn-lt"/>
                          <a:ea typeface="Times New Roman"/>
                          <a:cs typeface="Times New Roman"/>
                        </a:rPr>
                        <a:t>NAM</a:t>
                      </a:r>
                      <a:endParaRPr lang="en-US" sz="800" dirty="0">
                        <a:solidFill>
                          <a:schemeClr val="tx1"/>
                        </a:solidFill>
                        <a:effectLst/>
                        <a:latin typeface="+mn-lt"/>
                        <a:ea typeface="Times New Roman"/>
                        <a:cs typeface="Times New Roman"/>
                      </a:endParaRPr>
                    </a:p>
                  </a:txBody>
                  <a:tcPr marL="49195" marR="49195" marT="0" marB="0"/>
                </a:tc>
                <a:tc>
                  <a:txBody>
                    <a:bodyPr/>
                    <a:lstStyle/>
                    <a:p>
                      <a:pPr marL="0" marR="0">
                        <a:lnSpc>
                          <a:spcPct val="115000"/>
                        </a:lnSpc>
                        <a:spcBef>
                          <a:spcPts val="0"/>
                        </a:spcBef>
                        <a:spcAft>
                          <a:spcPts val="0"/>
                        </a:spcAft>
                      </a:pPr>
                      <a:r>
                        <a:rPr lang="en-US" sz="800" dirty="0" smtClean="0">
                          <a:solidFill>
                            <a:schemeClr val="tx1"/>
                          </a:solidFill>
                          <a:effectLst/>
                          <a:latin typeface="+mn-lt"/>
                          <a:ea typeface="Times New Roman"/>
                          <a:cs typeface="Times New Roman"/>
                        </a:rPr>
                        <a:t>no</a:t>
                      </a:r>
                      <a:endParaRPr lang="en-US" sz="800" dirty="0">
                        <a:solidFill>
                          <a:schemeClr val="tx1"/>
                        </a:solidFill>
                        <a:effectLst/>
                        <a:latin typeface="+mn-lt"/>
                        <a:ea typeface="Times New Roman"/>
                        <a:cs typeface="Times New Roman"/>
                      </a:endParaRPr>
                    </a:p>
                  </a:txBody>
                  <a:tcPr marL="49195" marR="49195" marT="0" marB="0"/>
                </a:tc>
              </a:tr>
            </a:tbl>
          </a:graphicData>
        </a:graphic>
      </p:graphicFrame>
    </p:spTree>
    <p:extLst>
      <p:ext uri="{BB962C8B-B14F-4D97-AF65-F5344CB8AC3E}">
        <p14:creationId xmlns:p14="http://schemas.microsoft.com/office/powerpoint/2010/main" val="5135427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989" y="235440"/>
            <a:ext cx="4337637" cy="786943"/>
          </a:xfrm>
        </p:spPr>
        <p:txBody>
          <a:bodyPr/>
          <a:lstStyle/>
          <a:p>
            <a:pPr algn="l"/>
            <a:r>
              <a:rPr lang="en-US" dirty="0" smtClean="0"/>
              <a:t>    </a:t>
            </a:r>
            <a:r>
              <a:rPr lang="en-US" sz="2400" b="1" dirty="0" smtClean="0"/>
              <a:t>Vertical Layers: 35 to 40 </a:t>
            </a:r>
            <a:endParaRPr lang="en-US" sz="2400" b="1" dirty="0"/>
          </a:p>
        </p:txBody>
      </p:sp>
      <p:sp>
        <p:nvSpPr>
          <p:cNvPr id="5" name="Content Placeholder 4"/>
          <p:cNvSpPr>
            <a:spLocks noGrp="1"/>
          </p:cNvSpPr>
          <p:nvPr>
            <p:ph idx="1"/>
          </p:nvPr>
        </p:nvSpPr>
        <p:spPr>
          <a:xfrm>
            <a:off x="457200" y="1600200"/>
            <a:ext cx="4560474" cy="4525963"/>
          </a:xfrm>
        </p:spPr>
        <p:txBody>
          <a:bodyPr/>
          <a:lstStyle/>
          <a:p>
            <a:r>
              <a:rPr lang="en-US" dirty="0" smtClean="0"/>
              <a:t>Adding </a:t>
            </a:r>
            <a:r>
              <a:rPr lang="en-US" dirty="0"/>
              <a:t>vertical </a:t>
            </a:r>
            <a:r>
              <a:rPr lang="en-US" dirty="0" smtClean="0"/>
              <a:t>levels to SREF members will improve models’ ability to distinguish ceiling heights at boundaries between critical flight categories</a:t>
            </a:r>
            <a:endParaRPr lang="en-US" dirty="0"/>
          </a:p>
        </p:txBody>
      </p:sp>
      <p:sp>
        <p:nvSpPr>
          <p:cNvPr id="4" name="Slide Number Placeholder 3"/>
          <p:cNvSpPr>
            <a:spLocks noGrp="1"/>
          </p:cNvSpPr>
          <p:nvPr>
            <p:ph type="sldNum" sz="quarter" idx="12"/>
          </p:nvPr>
        </p:nvSpPr>
        <p:spPr/>
        <p:txBody>
          <a:bodyPr/>
          <a:lstStyle/>
          <a:p>
            <a:pPr>
              <a:defRPr/>
            </a:pPr>
            <a:fld id="{9746E004-F12B-4F5D-8BC2-F72E133A53DC}" type="slidenum">
              <a:rPr lang="en-US" smtClean="0"/>
              <a:pPr>
                <a:defRPr/>
              </a:pPr>
              <a:t>9</a:t>
            </a:fld>
            <a:endParaRPr lang="en-US"/>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956" t="2498" r="5206" b="1402"/>
          <a:stretch/>
        </p:blipFill>
        <p:spPr bwMode="auto">
          <a:xfrm>
            <a:off x="4946072" y="-19938"/>
            <a:ext cx="2682744" cy="6877935"/>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5168909" y="3609473"/>
            <a:ext cx="2361694" cy="25166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117946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EPNECStandardBrief">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14752</TotalTime>
  <Words>1795</Words>
  <Application>Microsoft Office PowerPoint</Application>
  <PresentationFormat>On-screen Show (4:3)</PresentationFormat>
  <Paragraphs>646</Paragraphs>
  <Slides>30</Slides>
  <Notes>1</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30</vt:i4>
      </vt:variant>
    </vt:vector>
  </HeadingPairs>
  <TitlesOfParts>
    <vt:vector size="34" baseType="lpstr">
      <vt:lpstr>Default Design</vt:lpstr>
      <vt:lpstr>Custom Design</vt:lpstr>
      <vt:lpstr>NEPNECStandardBrief</vt:lpstr>
      <vt:lpstr>Drawing</vt:lpstr>
      <vt:lpstr>PowerPoint Presentation</vt:lpstr>
      <vt:lpstr>Outline </vt:lpstr>
      <vt:lpstr>SREF Interim Package (April 2014) Part I: Bug Fixes or improvements </vt:lpstr>
      <vt:lpstr>SREF Interim Package (April 2014)  Part II: New products</vt:lpstr>
      <vt:lpstr>Feedbacks from service centers  (serving as our next upgrade targets)   </vt:lpstr>
      <vt:lpstr>SREF upcoming major upgrade  (~April 2015)</vt:lpstr>
      <vt:lpstr>Physics schemes in 13 NMMB members  with three flavors: NAM1, NAM2, GFS (Suggested by Brad Ferrier)</vt:lpstr>
      <vt:lpstr>Physics schemes in 13 ARW members with three flavors: NCAR, NAM, RAP (Suggested by Brad Ferrier)</vt:lpstr>
      <vt:lpstr>    Vertical Layers: 35 to 40 </vt:lpstr>
      <vt:lpstr>IC spread comparison: SREF vs. SREFp  (Israel Jirak, SPC)</vt:lpstr>
      <vt:lpstr>Bias reduced for surface elements Oct. 30. – Nov. 20, 2014 </vt:lpstr>
      <vt:lpstr>Both RMSE and Bias of ensemble mean reduced  </vt:lpstr>
      <vt:lpstr>PowerPoint Presentation</vt:lpstr>
      <vt:lpstr>PowerPoint Presentation</vt:lpstr>
      <vt:lpstr>PowerPoint Presentation</vt:lpstr>
      <vt:lpstr>Precipitation forecasts: improvements seen especially on heavy rain end (provided by Ying Lin) (Nov. 17 – 27, 2014) </vt:lpstr>
      <vt:lpstr>Nov. 23, 2014 severe storm outbreak in FL:  SREF vs. SREFp (Israel Jirak, SPC) </vt:lpstr>
      <vt:lpstr>Status </vt:lpstr>
      <vt:lpstr>2014 activities of NARRE-TL and NCASE-TL  (provided by Binbin Zhou)</vt:lpstr>
      <vt:lpstr>PowerPoint Presentation</vt:lpstr>
      <vt:lpstr>PowerPoint Presentation</vt:lpstr>
      <vt:lpstr>PowerPoint Presentation</vt:lpstr>
      <vt:lpstr>PowerPoint Presentation</vt:lpstr>
      <vt:lpstr>WPC FFaiR: NCASE vs. SSEO vs. ExREF</vt:lpstr>
      <vt:lpstr>Improvement of NCASE in 2015</vt:lpstr>
      <vt:lpstr>PowerPoint Presentation</vt:lpstr>
      <vt:lpstr>PowerPoint Presentation</vt:lpstr>
      <vt:lpstr>Significant improvement in precipitation amount forecasts over CMC  REPS (Summer) (note: mixed results for some other atmospheric variables)</vt:lpstr>
      <vt:lpstr>What presented </vt:lpstr>
      <vt:lpstr>Questions?</vt:lpstr>
    </vt:vector>
  </TitlesOfParts>
  <Company>DOC/NOAA/NWS/NCEP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for NCO Planning Meeting</dc:title>
  <dc:creator>rhackenberg</dc:creator>
  <cp:lastModifiedBy>Mary L. Hart</cp:lastModifiedBy>
  <cp:revision>2976</cp:revision>
  <dcterms:created xsi:type="dcterms:W3CDTF">2007-03-12T16:45:06Z</dcterms:created>
  <dcterms:modified xsi:type="dcterms:W3CDTF">2014-12-02T12:30:29Z</dcterms:modified>
</cp:coreProperties>
</file>