
<file path=[Content_Types].xml><?xml version="1.0" encoding="utf-8"?>
<Types xmlns="http://schemas.openxmlformats.org/package/2006/content-types">
  <Default Extension="xml" ContentType="application/xml"/>
  <Default Extension="gif" ContentType="image/gif"/>
  <Default Extension="jpeg" ContentType="image/jpeg"/>
  <Default Extension="tiff" ContentType="image/tiff"/>
  <Default Extension="jpg" ContentType="image/jpeg"/>
  <Default Extension="rels" ContentType="application/vnd.openxmlformats-package.relationships+xml"/>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78"/>
  </p:notesMasterIdLst>
  <p:handoutMasterIdLst>
    <p:handoutMasterId r:id="rId79"/>
  </p:handoutMasterIdLst>
  <p:sldIdLst>
    <p:sldId id="448" r:id="rId2"/>
    <p:sldId id="415" r:id="rId3"/>
    <p:sldId id="446" r:id="rId4"/>
    <p:sldId id="411" r:id="rId5"/>
    <p:sldId id="410" r:id="rId6"/>
    <p:sldId id="408" r:id="rId7"/>
    <p:sldId id="463" r:id="rId8"/>
    <p:sldId id="424" r:id="rId9"/>
    <p:sldId id="425" r:id="rId10"/>
    <p:sldId id="426" r:id="rId11"/>
    <p:sldId id="406" r:id="rId12"/>
    <p:sldId id="419" r:id="rId13"/>
    <p:sldId id="369" r:id="rId14"/>
    <p:sldId id="417" r:id="rId15"/>
    <p:sldId id="366" r:id="rId16"/>
    <p:sldId id="405" r:id="rId17"/>
    <p:sldId id="370" r:id="rId18"/>
    <p:sldId id="395" r:id="rId19"/>
    <p:sldId id="454" r:id="rId20"/>
    <p:sldId id="397" r:id="rId21"/>
    <p:sldId id="372" r:id="rId22"/>
    <p:sldId id="399" r:id="rId23"/>
    <p:sldId id="407" r:id="rId24"/>
    <p:sldId id="375" r:id="rId25"/>
    <p:sldId id="464" r:id="rId26"/>
    <p:sldId id="398" r:id="rId27"/>
    <p:sldId id="376" r:id="rId28"/>
    <p:sldId id="378" r:id="rId29"/>
    <p:sldId id="453" r:id="rId30"/>
    <p:sldId id="326" r:id="rId31"/>
    <p:sldId id="327" r:id="rId32"/>
    <p:sldId id="328" r:id="rId33"/>
    <p:sldId id="329" r:id="rId34"/>
    <p:sldId id="331" r:id="rId35"/>
    <p:sldId id="330" r:id="rId36"/>
    <p:sldId id="332" r:id="rId37"/>
    <p:sldId id="333" r:id="rId38"/>
    <p:sldId id="338" r:id="rId39"/>
    <p:sldId id="388" r:id="rId40"/>
    <p:sldId id="449" r:id="rId41"/>
    <p:sldId id="367" r:id="rId42"/>
    <p:sldId id="381" r:id="rId43"/>
    <p:sldId id="390" r:id="rId44"/>
    <p:sldId id="391" r:id="rId45"/>
    <p:sldId id="386" r:id="rId46"/>
    <p:sldId id="385" r:id="rId47"/>
    <p:sldId id="452" r:id="rId48"/>
    <p:sldId id="451" r:id="rId49"/>
    <p:sldId id="343" r:id="rId50"/>
    <p:sldId id="467" r:id="rId51"/>
    <p:sldId id="460" r:id="rId52"/>
    <p:sldId id="468" r:id="rId53"/>
    <p:sldId id="469" r:id="rId54"/>
    <p:sldId id="427" r:id="rId55"/>
    <p:sldId id="430" r:id="rId56"/>
    <p:sldId id="431" r:id="rId57"/>
    <p:sldId id="428" r:id="rId58"/>
    <p:sldId id="429" r:id="rId59"/>
    <p:sldId id="434" r:id="rId60"/>
    <p:sldId id="433" r:id="rId61"/>
    <p:sldId id="435" r:id="rId62"/>
    <p:sldId id="432" r:id="rId63"/>
    <p:sldId id="437" r:id="rId64"/>
    <p:sldId id="438" r:id="rId65"/>
    <p:sldId id="439" r:id="rId66"/>
    <p:sldId id="440" r:id="rId67"/>
    <p:sldId id="441" r:id="rId68"/>
    <p:sldId id="442" r:id="rId69"/>
    <p:sldId id="447" r:id="rId70"/>
    <p:sldId id="355" r:id="rId71"/>
    <p:sldId id="465" r:id="rId72"/>
    <p:sldId id="456" r:id="rId73"/>
    <p:sldId id="457" r:id="rId74"/>
    <p:sldId id="458" r:id="rId75"/>
    <p:sldId id="459" r:id="rId76"/>
    <p:sldId id="396"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A6FF"/>
    <a:srgbClr val="0B85CB"/>
    <a:srgbClr val="0052CB"/>
    <a:srgbClr val="5682AB"/>
    <a:srgbClr val="2875B1"/>
    <a:srgbClr val="0D7668"/>
    <a:srgbClr val="14A28E"/>
    <a:srgbClr val="1181D0"/>
    <a:srgbClr val="FF51DB"/>
    <a:srgbClr val="A317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573" autoAdjust="0"/>
    <p:restoredTop sz="76398" autoAdjust="0"/>
  </p:normalViewPr>
  <p:slideViewPr>
    <p:cSldViewPr snapToGrid="0">
      <p:cViewPr>
        <p:scale>
          <a:sx n="79" d="100"/>
          <a:sy n="79" d="100"/>
        </p:scale>
        <p:origin x="-2104" y="-376"/>
      </p:cViewPr>
      <p:guideLst>
        <p:guide orient="horz" pos="2160"/>
        <p:guide pos="2880"/>
      </p:guideLst>
    </p:cSldViewPr>
  </p:slideViewPr>
  <p:notesTextViewPr>
    <p:cViewPr>
      <p:scale>
        <a:sx n="1" d="1"/>
        <a:sy n="1" d="1"/>
      </p:scale>
      <p:origin x="0" y="0"/>
    </p:cViewPr>
  </p:notesTextViewPr>
  <p:sorterViewPr>
    <p:cViewPr>
      <p:scale>
        <a:sx n="100" d="100"/>
        <a:sy n="100" d="100"/>
      </p:scale>
      <p:origin x="0" y="2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line:Documents:Flood%20Loss%20110%20Years.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800"/>
            </a:pPr>
            <a:r>
              <a:rPr lang="en-US" sz="2400" dirty="0"/>
              <a:t>National Flood </a:t>
            </a:r>
            <a:r>
              <a:rPr lang="en-US" sz="2400" dirty="0" smtClean="0"/>
              <a:t>Loss</a:t>
            </a:r>
            <a:r>
              <a:rPr lang="en-US" sz="2400" baseline="30000" dirty="0" smtClean="0"/>
              <a:t>1</a:t>
            </a:r>
            <a:endParaRPr lang="en-US" sz="2400" baseline="30000" dirty="0"/>
          </a:p>
          <a:p>
            <a:pPr>
              <a:defRPr sz="1800"/>
            </a:pPr>
            <a:r>
              <a:rPr lang="en-US" sz="1800" dirty="0"/>
              <a:t>Water</a:t>
            </a:r>
            <a:r>
              <a:rPr lang="en-US" sz="1800" baseline="0" dirty="0"/>
              <a:t> Year 1903 - 2013</a:t>
            </a:r>
            <a:endParaRPr lang="en-US" sz="1800" dirty="0"/>
          </a:p>
        </c:rich>
      </c:tx>
      <c:layout/>
      <c:overlay val="0"/>
    </c:title>
    <c:autoTitleDeleted val="0"/>
    <c:plotArea>
      <c:layout/>
      <c:lineChart>
        <c:grouping val="standard"/>
        <c:varyColors val="0"/>
        <c:ser>
          <c:idx val="1"/>
          <c:order val="0"/>
          <c:cat>
            <c:numRef>
              <c:f>Sheet1!$A$6:$A$116</c:f>
              <c:numCache>
                <c:formatCode>General</c:formatCode>
                <c:ptCount val="111"/>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formatCode="0.00">
                  <c:v>2011.0</c:v>
                </c:pt>
                <c:pt idx="109">
                  <c:v>2012.0</c:v>
                </c:pt>
                <c:pt idx="110">
                  <c:v>2013.0</c:v>
                </c:pt>
              </c:numCache>
            </c:numRef>
          </c:cat>
          <c:val>
            <c:numRef>
              <c:f>Sheet1!$B$6:$B$116</c:f>
            </c:numRef>
          </c:val>
          <c:smooth val="0"/>
        </c:ser>
        <c:ser>
          <c:idx val="2"/>
          <c:order val="1"/>
          <c:cat>
            <c:numRef>
              <c:f>Sheet1!$A$6:$A$116</c:f>
              <c:numCache>
                <c:formatCode>General</c:formatCode>
                <c:ptCount val="111"/>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formatCode="0.00">
                  <c:v>2011.0</c:v>
                </c:pt>
                <c:pt idx="109">
                  <c:v>2012.0</c:v>
                </c:pt>
                <c:pt idx="110">
                  <c:v>2013.0</c:v>
                </c:pt>
              </c:numCache>
            </c:numRef>
          </c:cat>
          <c:val>
            <c:numRef>
              <c:f>Sheet1!$C$6:$C$116</c:f>
            </c:numRef>
          </c:val>
          <c:smooth val="0"/>
        </c:ser>
        <c:ser>
          <c:idx val="3"/>
          <c:order val="2"/>
          <c:tx>
            <c:v>Cumulative Losses</c:v>
          </c:tx>
          <c:spPr>
            <a:ln>
              <a:solidFill>
                <a:srgbClr val="0000FF"/>
              </a:solidFill>
            </a:ln>
          </c:spPr>
          <c:marker>
            <c:symbol val="none"/>
          </c:marker>
          <c:trendline>
            <c:spPr>
              <a:ln>
                <a:solidFill>
                  <a:srgbClr val="0000FF"/>
                </a:solidFill>
                <a:prstDash val="dash"/>
              </a:ln>
            </c:spPr>
            <c:trendlineType val="poly"/>
            <c:order val="2"/>
            <c:forward val="30.0"/>
            <c:dispRSqr val="1"/>
            <c:dispEq val="1"/>
            <c:trendlineLbl>
              <c:layout>
                <c:manualLayout>
                  <c:x val="-0.240357243414857"/>
                  <c:y val="0.484347826086956"/>
                </c:manualLayout>
              </c:layout>
              <c:tx>
                <c:rich>
                  <a:bodyPr/>
                  <a:lstStyle/>
                  <a:p>
                    <a:pPr>
                      <a:defRPr sz="1800">
                        <a:solidFill>
                          <a:srgbClr val="0000FF"/>
                        </a:solidFill>
                      </a:defRPr>
                    </a:pPr>
                    <a:r>
                      <a:rPr lang="en-US" sz="1800" b="1" baseline="0" dirty="0" smtClean="0">
                        <a:solidFill>
                          <a:srgbClr val="0000FF"/>
                        </a:solidFill>
                      </a:rPr>
                      <a:t>R</a:t>
                    </a:r>
                    <a:r>
                      <a:rPr lang="en-US" sz="1800" b="1" baseline="0" dirty="0">
                        <a:solidFill>
                          <a:srgbClr val="0000FF"/>
                        </a:solidFill>
                      </a:rPr>
                      <a:t>² = 0.995</a:t>
                    </a:r>
                    <a:endParaRPr lang="en-US" sz="1800" b="1" dirty="0">
                      <a:solidFill>
                        <a:srgbClr val="0000FF"/>
                      </a:solidFill>
                    </a:endParaRPr>
                  </a:p>
                </c:rich>
              </c:tx>
              <c:numFmt formatCode="General" sourceLinked="0"/>
              <c:spPr>
                <a:solidFill>
                  <a:schemeClr val="bg1">
                    <a:alpha val="73000"/>
                  </a:schemeClr>
                </a:solidFill>
              </c:spPr>
            </c:trendlineLbl>
          </c:trendline>
          <c:cat>
            <c:numRef>
              <c:f>Sheet1!$A$6:$A$116</c:f>
              <c:numCache>
                <c:formatCode>General</c:formatCode>
                <c:ptCount val="111"/>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formatCode="0.00">
                  <c:v>2011.0</c:v>
                </c:pt>
                <c:pt idx="109">
                  <c:v>2012.0</c:v>
                </c:pt>
                <c:pt idx="110">
                  <c:v>2013.0</c:v>
                </c:pt>
              </c:numCache>
            </c:numRef>
          </c:cat>
          <c:val>
            <c:numRef>
              <c:f>Sheet1!$D$6:$D$116</c:f>
              <c:numCache>
                <c:formatCode>"$"#,##0_);[Red]\("$"#,##0\)</c:formatCode>
                <c:ptCount val="111"/>
                <c:pt idx="0">
                  <c:v>5.337878442E9</c:v>
                </c:pt>
                <c:pt idx="1">
                  <c:v>5.995616495E9</c:v>
                </c:pt>
                <c:pt idx="2">
                  <c:v>7.1010586E9</c:v>
                </c:pt>
                <c:pt idx="3">
                  <c:v>7.141256495E9</c:v>
                </c:pt>
                <c:pt idx="4">
                  <c:v>8.61357404E9</c:v>
                </c:pt>
                <c:pt idx="5">
                  <c:v>9.622406514E9</c:v>
                </c:pt>
                <c:pt idx="6">
                  <c:v>1.4777157041E10</c:v>
                </c:pt>
                <c:pt idx="7">
                  <c:v>1.6889331343E10</c:v>
                </c:pt>
                <c:pt idx="8">
                  <c:v>1.7687173106E10</c:v>
                </c:pt>
                <c:pt idx="9">
                  <c:v>2.5826882359E10</c:v>
                </c:pt>
                <c:pt idx="10">
                  <c:v>4.2189199249E10</c:v>
                </c:pt>
                <c:pt idx="11">
                  <c:v>4.4114796968E10</c:v>
                </c:pt>
                <c:pt idx="12">
                  <c:v>4.5565427688E10</c:v>
                </c:pt>
                <c:pt idx="13">
                  <c:v>4.7483934057E10</c:v>
                </c:pt>
                <c:pt idx="14">
                  <c:v>4.8925478311E10</c:v>
                </c:pt>
                <c:pt idx="15">
                  <c:v>4.9322865872E10</c:v>
                </c:pt>
                <c:pt idx="16">
                  <c:v>4.9475425003E10</c:v>
                </c:pt>
                <c:pt idx="17">
                  <c:v>5.0417611206E10</c:v>
                </c:pt>
                <c:pt idx="18">
                  <c:v>5.1771536498E10</c:v>
                </c:pt>
                <c:pt idx="19">
                  <c:v>5.4627955004E10</c:v>
                </c:pt>
                <c:pt idx="20">
                  <c:v>5.6988160775E10</c:v>
                </c:pt>
                <c:pt idx="21">
                  <c:v>5.7742107347E10</c:v>
                </c:pt>
                <c:pt idx="22">
                  <c:v>5.8199763777E10</c:v>
                </c:pt>
                <c:pt idx="23">
                  <c:v>5.9276922412E10</c:v>
                </c:pt>
                <c:pt idx="24">
                  <c:v>7.5388921596E10</c:v>
                </c:pt>
                <c:pt idx="25">
                  <c:v>7.7446415398E10</c:v>
                </c:pt>
                <c:pt idx="26">
                  <c:v>8.0587147794E10</c:v>
                </c:pt>
                <c:pt idx="27">
                  <c:v>8.1332566267E10</c:v>
                </c:pt>
                <c:pt idx="28">
                  <c:v>8.1480676632E10</c:v>
                </c:pt>
                <c:pt idx="29">
                  <c:v>8.2106704435E10</c:v>
                </c:pt>
                <c:pt idx="30">
                  <c:v>8.4166553923E10</c:v>
                </c:pt>
                <c:pt idx="31">
                  <c:v>8.4666180256E10</c:v>
                </c:pt>
                <c:pt idx="32">
                  <c:v>9.0858432649E10</c:v>
                </c:pt>
                <c:pt idx="33">
                  <c:v>1.03953070042E11</c:v>
                </c:pt>
                <c:pt idx="34">
                  <c:v>1.21857960723E11</c:v>
                </c:pt>
                <c:pt idx="35">
                  <c:v>1.25947717528E11</c:v>
                </c:pt>
                <c:pt idx="36">
                  <c:v>1.26507349723E11</c:v>
                </c:pt>
                <c:pt idx="37">
                  <c:v>1.28103789595E11</c:v>
                </c:pt>
                <c:pt idx="38">
                  <c:v>1.29566330789E11</c:v>
                </c:pt>
                <c:pt idx="39">
                  <c:v>1.32973745025E11</c:v>
                </c:pt>
                <c:pt idx="40">
                  <c:v>1.39549060211E11</c:v>
                </c:pt>
                <c:pt idx="41">
                  <c:v>1.42776489017E11</c:v>
                </c:pt>
                <c:pt idx="42">
                  <c:v>1.47915626718E11</c:v>
                </c:pt>
                <c:pt idx="43">
                  <c:v>1.49869533397E11</c:v>
                </c:pt>
                <c:pt idx="44">
                  <c:v>1.56164728109E11</c:v>
                </c:pt>
                <c:pt idx="45">
                  <c:v>1.60927024363E11</c:v>
                </c:pt>
                <c:pt idx="46">
                  <c:v>1.62807022805E11</c:v>
                </c:pt>
                <c:pt idx="47">
                  <c:v>1.66102609766E11</c:v>
                </c:pt>
                <c:pt idx="48">
                  <c:v>1.8418988477E11</c:v>
                </c:pt>
                <c:pt idx="49">
                  <c:v>1.88452712552E11</c:v>
                </c:pt>
                <c:pt idx="50">
                  <c:v>1.90397181865E11</c:v>
                </c:pt>
                <c:pt idx="51">
                  <c:v>1.92021418448E11</c:v>
                </c:pt>
                <c:pt idx="52">
                  <c:v>2.06421346595E11</c:v>
                </c:pt>
                <c:pt idx="53">
                  <c:v>2.07313797948E11</c:v>
                </c:pt>
                <c:pt idx="54">
                  <c:v>2.12064920518E11</c:v>
                </c:pt>
                <c:pt idx="55">
                  <c:v>2.148102176E11</c:v>
                </c:pt>
                <c:pt idx="56">
                  <c:v>2.16502264633E11</c:v>
                </c:pt>
                <c:pt idx="57">
                  <c:v>2.17579499915E11</c:v>
                </c:pt>
                <c:pt idx="58">
                  <c:v>2.19315690058E11</c:v>
                </c:pt>
                <c:pt idx="59">
                  <c:v>2.20139414415E11</c:v>
                </c:pt>
                <c:pt idx="60">
                  <c:v>2.22024931021E11</c:v>
                </c:pt>
                <c:pt idx="61">
                  <c:v>2.28671540181E11</c:v>
                </c:pt>
                <c:pt idx="62">
                  <c:v>2.36419712335E11</c:v>
                </c:pt>
                <c:pt idx="63">
                  <c:v>2.37515921548E11</c:v>
                </c:pt>
                <c:pt idx="64">
                  <c:v>2.40851309114E11</c:v>
                </c:pt>
                <c:pt idx="65">
                  <c:v>2.43656713662E11</c:v>
                </c:pt>
                <c:pt idx="66">
                  <c:v>2.50447602344E11</c:v>
                </c:pt>
                <c:pt idx="67">
                  <c:v>2.52006182931E11</c:v>
                </c:pt>
                <c:pt idx="68">
                  <c:v>2.53742426558E11</c:v>
                </c:pt>
                <c:pt idx="69">
                  <c:v>2.78059964405E11</c:v>
                </c:pt>
                <c:pt idx="70">
                  <c:v>2.87604410142E11</c:v>
                </c:pt>
                <c:pt idx="71">
                  <c:v>2.9032768244E11</c:v>
                </c:pt>
                <c:pt idx="72">
                  <c:v>2.96254716411E11</c:v>
                </c:pt>
                <c:pt idx="73">
                  <c:v>3.08183496086E11</c:v>
                </c:pt>
                <c:pt idx="74">
                  <c:v>3.13001469688E11</c:v>
                </c:pt>
                <c:pt idx="75">
                  <c:v>3.15408854414E11</c:v>
                </c:pt>
                <c:pt idx="76">
                  <c:v>3.26535894041E11</c:v>
                </c:pt>
                <c:pt idx="77">
                  <c:v>3.30959897748E11</c:v>
                </c:pt>
                <c:pt idx="78">
                  <c:v>3.33660604962E11</c:v>
                </c:pt>
                <c:pt idx="79">
                  <c:v>3.39900474243E11</c:v>
                </c:pt>
                <c:pt idx="80">
                  <c:v>3.49292505724E11</c:v>
                </c:pt>
                <c:pt idx="81">
                  <c:v>3.5792763597E11</c:v>
                </c:pt>
                <c:pt idx="82">
                  <c:v>3.59065538235E11</c:v>
                </c:pt>
                <c:pt idx="83">
                  <c:v>3.72402441611E11</c:v>
                </c:pt>
                <c:pt idx="84">
                  <c:v>3.75531757964E11</c:v>
                </c:pt>
                <c:pt idx="85">
                  <c:v>3.76007730526E11</c:v>
                </c:pt>
                <c:pt idx="86">
                  <c:v>3.78243598621E11</c:v>
                </c:pt>
                <c:pt idx="87">
                  <c:v>3.8154516387E11</c:v>
                </c:pt>
                <c:pt idx="88">
                  <c:v>3.84899509725E11</c:v>
                </c:pt>
                <c:pt idx="89">
                  <c:v>3.86360309888E11</c:v>
                </c:pt>
                <c:pt idx="90">
                  <c:v>4.16357332051E11</c:v>
                </c:pt>
                <c:pt idx="91">
                  <c:v>4.18335066893E11</c:v>
                </c:pt>
                <c:pt idx="92">
                  <c:v>4.27253561586E11</c:v>
                </c:pt>
                <c:pt idx="93">
                  <c:v>4.37653139264E11</c:v>
                </c:pt>
                <c:pt idx="94">
                  <c:v>4.51959558013E11</c:v>
                </c:pt>
                <c:pt idx="95">
                  <c:v>4.55986327797E11</c:v>
                </c:pt>
                <c:pt idx="96">
                  <c:v>4.64582035977E11</c:v>
                </c:pt>
                <c:pt idx="97">
                  <c:v>4.66636513239E11</c:v>
                </c:pt>
                <c:pt idx="98">
                  <c:v>4.77637926368E11</c:v>
                </c:pt>
                <c:pt idx="99">
                  <c:v>4.79406762929E11</c:v>
                </c:pt>
                <c:pt idx="100">
                  <c:v>4.82946925733E11</c:v>
                </c:pt>
                <c:pt idx="101">
                  <c:v>5.01692921146E11</c:v>
                </c:pt>
                <c:pt idx="102">
                  <c:v>5.55557227209E11</c:v>
                </c:pt>
                <c:pt idx="103">
                  <c:v>5.60169540445E11</c:v>
                </c:pt>
                <c:pt idx="104">
                  <c:v>5.63028188732E11</c:v>
                </c:pt>
                <c:pt idx="105">
                  <c:v>5.69597540906E11</c:v>
                </c:pt>
                <c:pt idx="106">
                  <c:v>5.70667948517E11</c:v>
                </c:pt>
                <c:pt idx="107">
                  <c:v>5.76133617501E11</c:v>
                </c:pt>
                <c:pt idx="108">
                  <c:v>5.8499549815E11</c:v>
                </c:pt>
                <c:pt idx="109">
                  <c:v>5.85511140193E11</c:v>
                </c:pt>
                <c:pt idx="110">
                  <c:v>5.87663557273E11</c:v>
                </c:pt>
              </c:numCache>
            </c:numRef>
          </c:val>
          <c:smooth val="0"/>
        </c:ser>
        <c:dLbls>
          <c:showLegendKey val="0"/>
          <c:showVal val="0"/>
          <c:showCatName val="0"/>
          <c:showSerName val="0"/>
          <c:showPercent val="0"/>
          <c:showBubbleSize val="0"/>
        </c:dLbls>
        <c:marker val="1"/>
        <c:smooth val="0"/>
        <c:axId val="-2018131704"/>
        <c:axId val="-2018126136"/>
      </c:lineChart>
      <c:lineChart>
        <c:grouping val="standard"/>
        <c:varyColors val="0"/>
        <c:ser>
          <c:idx val="4"/>
          <c:order val="3"/>
          <c:tx>
            <c:v>Cumulative Fatalities</c:v>
          </c:tx>
          <c:spPr>
            <a:ln>
              <a:solidFill>
                <a:srgbClr val="FF0000"/>
              </a:solidFill>
            </a:ln>
          </c:spPr>
          <c:marker>
            <c:symbol val="none"/>
          </c:marker>
          <c:val>
            <c:numRef>
              <c:f>Sheet1!$E$6:$E$116</c:f>
              <c:numCache>
                <c:formatCode>0</c:formatCode>
                <c:ptCount val="111"/>
                <c:pt idx="0" formatCode="General">
                  <c:v>178.0</c:v>
                </c:pt>
                <c:pt idx="1">
                  <c:v>178.0</c:v>
                </c:pt>
                <c:pt idx="2">
                  <c:v>180.0</c:v>
                </c:pt>
                <c:pt idx="3">
                  <c:v>181.0</c:v>
                </c:pt>
                <c:pt idx="4">
                  <c:v>188.0</c:v>
                </c:pt>
                <c:pt idx="5">
                  <c:v>199.0</c:v>
                </c:pt>
                <c:pt idx="6">
                  <c:v>204.0</c:v>
                </c:pt>
                <c:pt idx="7">
                  <c:v>204.0</c:v>
                </c:pt>
                <c:pt idx="8">
                  <c:v>204.0</c:v>
                </c:pt>
                <c:pt idx="9">
                  <c:v>206.0</c:v>
                </c:pt>
                <c:pt idx="10">
                  <c:v>733.0</c:v>
                </c:pt>
                <c:pt idx="11">
                  <c:v>913.0</c:v>
                </c:pt>
                <c:pt idx="12">
                  <c:v>962.0</c:v>
                </c:pt>
                <c:pt idx="13">
                  <c:v>1080.0</c:v>
                </c:pt>
                <c:pt idx="14">
                  <c:v>1160.0</c:v>
                </c:pt>
                <c:pt idx="15">
                  <c:v>1160.0</c:v>
                </c:pt>
                <c:pt idx="16">
                  <c:v>1162.0</c:v>
                </c:pt>
                <c:pt idx="17">
                  <c:v>1204.0</c:v>
                </c:pt>
                <c:pt idx="18">
                  <c:v>1347.0</c:v>
                </c:pt>
                <c:pt idx="19">
                  <c:v>1562.0</c:v>
                </c:pt>
                <c:pt idx="20">
                  <c:v>1604.0</c:v>
                </c:pt>
                <c:pt idx="21">
                  <c:v>1631.0</c:v>
                </c:pt>
                <c:pt idx="22">
                  <c:v>1667.0</c:v>
                </c:pt>
                <c:pt idx="23">
                  <c:v>1683.0</c:v>
                </c:pt>
                <c:pt idx="24">
                  <c:v>2106.0</c:v>
                </c:pt>
                <c:pt idx="25">
                  <c:v>2121.0</c:v>
                </c:pt>
                <c:pt idx="26">
                  <c:v>2210.0</c:v>
                </c:pt>
                <c:pt idx="27">
                  <c:v>2224.0</c:v>
                </c:pt>
                <c:pt idx="28">
                  <c:v>2224.0</c:v>
                </c:pt>
                <c:pt idx="29">
                  <c:v>2235.0</c:v>
                </c:pt>
                <c:pt idx="30">
                  <c:v>2268.0</c:v>
                </c:pt>
                <c:pt idx="31">
                  <c:v>2356.0</c:v>
                </c:pt>
                <c:pt idx="32">
                  <c:v>2592.0</c:v>
                </c:pt>
                <c:pt idx="33">
                  <c:v>2734.0</c:v>
                </c:pt>
                <c:pt idx="34">
                  <c:v>2876.0</c:v>
                </c:pt>
                <c:pt idx="35">
                  <c:v>3056.0</c:v>
                </c:pt>
                <c:pt idx="36">
                  <c:v>3139.0</c:v>
                </c:pt>
                <c:pt idx="37">
                  <c:v>3199.0</c:v>
                </c:pt>
                <c:pt idx="38">
                  <c:v>3246.0</c:v>
                </c:pt>
                <c:pt idx="39">
                  <c:v>3314.0</c:v>
                </c:pt>
                <c:pt idx="40">
                  <c:v>3421.0</c:v>
                </c:pt>
                <c:pt idx="41">
                  <c:v>3454.0</c:v>
                </c:pt>
                <c:pt idx="42">
                  <c:v>3545.0</c:v>
                </c:pt>
                <c:pt idx="43">
                  <c:v>3573.0</c:v>
                </c:pt>
                <c:pt idx="44">
                  <c:v>3628.0</c:v>
                </c:pt>
                <c:pt idx="45">
                  <c:v>3710.0</c:v>
                </c:pt>
                <c:pt idx="46">
                  <c:v>3758.0</c:v>
                </c:pt>
                <c:pt idx="47">
                  <c:v>3851.0</c:v>
                </c:pt>
                <c:pt idx="48">
                  <c:v>3902.0</c:v>
                </c:pt>
                <c:pt idx="49">
                  <c:v>3956.0</c:v>
                </c:pt>
                <c:pt idx="50">
                  <c:v>3996.0</c:v>
                </c:pt>
                <c:pt idx="51">
                  <c:v>4051.0</c:v>
                </c:pt>
                <c:pt idx="52">
                  <c:v>4353.0</c:v>
                </c:pt>
                <c:pt idx="53">
                  <c:v>4395.0</c:v>
                </c:pt>
                <c:pt idx="54">
                  <c:v>4477.0</c:v>
                </c:pt>
                <c:pt idx="55">
                  <c:v>4524.0</c:v>
                </c:pt>
                <c:pt idx="56">
                  <c:v>4549.0</c:v>
                </c:pt>
                <c:pt idx="57">
                  <c:v>4718.0</c:v>
                </c:pt>
                <c:pt idx="58">
                  <c:v>4811.0</c:v>
                </c:pt>
                <c:pt idx="59">
                  <c:v>4864.0</c:v>
                </c:pt>
                <c:pt idx="60">
                  <c:v>4905.0</c:v>
                </c:pt>
                <c:pt idx="61">
                  <c:v>5047.0</c:v>
                </c:pt>
                <c:pt idx="62">
                  <c:v>5235.0</c:v>
                </c:pt>
                <c:pt idx="63">
                  <c:v>5291.0</c:v>
                </c:pt>
                <c:pt idx="64">
                  <c:v>5344.0</c:v>
                </c:pt>
                <c:pt idx="65">
                  <c:v>5401.0</c:v>
                </c:pt>
                <c:pt idx="66">
                  <c:v>5846.0</c:v>
                </c:pt>
                <c:pt idx="67">
                  <c:v>5977.0</c:v>
                </c:pt>
                <c:pt idx="68">
                  <c:v>6045.0</c:v>
                </c:pt>
                <c:pt idx="69">
                  <c:v>6600.0</c:v>
                </c:pt>
                <c:pt idx="70">
                  <c:v>6778.0</c:v>
                </c:pt>
                <c:pt idx="71">
                  <c:v>6889.0</c:v>
                </c:pt>
                <c:pt idx="72">
                  <c:v>7016.0</c:v>
                </c:pt>
                <c:pt idx="73">
                  <c:v>7209.0</c:v>
                </c:pt>
                <c:pt idx="74">
                  <c:v>7419.0</c:v>
                </c:pt>
                <c:pt idx="75">
                  <c:v>7544.0</c:v>
                </c:pt>
                <c:pt idx="76">
                  <c:v>7665.0</c:v>
                </c:pt>
                <c:pt idx="77">
                  <c:v>7747.0</c:v>
                </c:pt>
                <c:pt idx="78">
                  <c:v>7831.0</c:v>
                </c:pt>
                <c:pt idx="79">
                  <c:v>7986.0</c:v>
                </c:pt>
                <c:pt idx="80">
                  <c:v>8190.0</c:v>
                </c:pt>
                <c:pt idx="81">
                  <c:v>8316.0</c:v>
                </c:pt>
                <c:pt idx="82">
                  <c:v>8482.0</c:v>
                </c:pt>
                <c:pt idx="83">
                  <c:v>8576.0</c:v>
                </c:pt>
                <c:pt idx="84">
                  <c:v>8646.0</c:v>
                </c:pt>
                <c:pt idx="85">
                  <c:v>8677.0</c:v>
                </c:pt>
                <c:pt idx="86">
                  <c:v>8762.0</c:v>
                </c:pt>
                <c:pt idx="87">
                  <c:v>8904.0</c:v>
                </c:pt>
                <c:pt idx="88">
                  <c:v>8965.0</c:v>
                </c:pt>
                <c:pt idx="89">
                  <c:v>9027.0</c:v>
                </c:pt>
                <c:pt idx="90">
                  <c:v>9130.0</c:v>
                </c:pt>
                <c:pt idx="91">
                  <c:v>9221.0</c:v>
                </c:pt>
                <c:pt idx="92">
                  <c:v>9301.0</c:v>
                </c:pt>
                <c:pt idx="93">
                  <c:v>9432.0</c:v>
                </c:pt>
                <c:pt idx="94">
                  <c:v>9550.0</c:v>
                </c:pt>
                <c:pt idx="95">
                  <c:v>9686.0</c:v>
                </c:pt>
                <c:pt idx="96">
                  <c:v>9754.0</c:v>
                </c:pt>
                <c:pt idx="97">
                  <c:v>9792.0</c:v>
                </c:pt>
                <c:pt idx="98">
                  <c:v>9840.0</c:v>
                </c:pt>
                <c:pt idx="99">
                  <c:v>9889.0</c:v>
                </c:pt>
                <c:pt idx="100">
                  <c:v>9975.0</c:v>
                </c:pt>
                <c:pt idx="101">
                  <c:v>10057.0</c:v>
                </c:pt>
                <c:pt idx="102">
                  <c:v>10100.0</c:v>
                </c:pt>
                <c:pt idx="103">
                  <c:v>10176.0</c:v>
                </c:pt>
                <c:pt idx="104">
                  <c:v>10263.0</c:v>
                </c:pt>
                <c:pt idx="105">
                  <c:v>10345.0</c:v>
                </c:pt>
                <c:pt idx="106">
                  <c:v>10401.0</c:v>
                </c:pt>
                <c:pt idx="107">
                  <c:v>10504.0</c:v>
                </c:pt>
                <c:pt idx="108">
                  <c:v>10617.0</c:v>
                </c:pt>
                <c:pt idx="109">
                  <c:v>10646.0</c:v>
                </c:pt>
                <c:pt idx="110">
                  <c:v>10728.0</c:v>
                </c:pt>
              </c:numCache>
            </c:numRef>
          </c:val>
          <c:smooth val="0"/>
        </c:ser>
        <c:dLbls>
          <c:showLegendKey val="0"/>
          <c:showVal val="0"/>
          <c:showCatName val="0"/>
          <c:showSerName val="0"/>
          <c:showPercent val="0"/>
          <c:showBubbleSize val="0"/>
        </c:dLbls>
        <c:marker val="1"/>
        <c:smooth val="0"/>
        <c:axId val="-2018162008"/>
        <c:axId val="-2018142712"/>
      </c:lineChart>
      <c:catAx>
        <c:axId val="-2018131704"/>
        <c:scaling>
          <c:orientation val="minMax"/>
        </c:scaling>
        <c:delete val="0"/>
        <c:axPos val="b"/>
        <c:majorGridlines/>
        <c:title>
          <c:tx>
            <c:rich>
              <a:bodyPr/>
              <a:lstStyle/>
              <a:p>
                <a:pPr>
                  <a:defRPr sz="1800"/>
                </a:pPr>
                <a:r>
                  <a:rPr lang="en-US" sz="1800"/>
                  <a:t>Year</a:t>
                </a:r>
              </a:p>
            </c:rich>
          </c:tx>
          <c:layout/>
          <c:overlay val="0"/>
        </c:title>
        <c:numFmt formatCode="General" sourceLinked="1"/>
        <c:majorTickMark val="none"/>
        <c:minorTickMark val="in"/>
        <c:tickLblPos val="nextTo"/>
        <c:txPr>
          <a:bodyPr rot="-2700000"/>
          <a:lstStyle/>
          <a:p>
            <a:pPr>
              <a:defRPr sz="1800" kern="1200"/>
            </a:pPr>
            <a:endParaRPr lang="en-US"/>
          </a:p>
        </c:txPr>
        <c:crossAx val="-2018126136"/>
        <c:crosses val="autoZero"/>
        <c:auto val="0"/>
        <c:lblAlgn val="ctr"/>
        <c:lblOffset val="100"/>
        <c:tickLblSkip val="10"/>
        <c:tickMarkSkip val="10"/>
        <c:noMultiLvlLbl val="0"/>
      </c:catAx>
      <c:valAx>
        <c:axId val="-2018126136"/>
        <c:scaling>
          <c:orientation val="minMax"/>
          <c:max val="9.0E11"/>
        </c:scaling>
        <c:delete val="0"/>
        <c:axPos val="l"/>
        <c:majorGridlines/>
        <c:title>
          <c:tx>
            <c:rich>
              <a:bodyPr/>
              <a:lstStyle/>
              <a:p>
                <a:pPr>
                  <a:defRPr sz="1800">
                    <a:solidFill>
                      <a:srgbClr val="0000FF"/>
                    </a:solidFill>
                  </a:defRPr>
                </a:pPr>
                <a:r>
                  <a:rPr lang="en-US" sz="1800" dirty="0">
                    <a:solidFill>
                      <a:srgbClr val="0000FF"/>
                    </a:solidFill>
                  </a:rPr>
                  <a:t>Cumulative Damages</a:t>
                </a:r>
                <a:r>
                  <a:rPr lang="en-US" sz="1800" baseline="0" dirty="0">
                    <a:solidFill>
                      <a:srgbClr val="0000FF"/>
                    </a:solidFill>
                  </a:rPr>
                  <a:t>  ($ </a:t>
                </a:r>
                <a:r>
                  <a:rPr lang="en-US" sz="1800" baseline="0" dirty="0" smtClean="0">
                    <a:solidFill>
                      <a:srgbClr val="0000FF"/>
                    </a:solidFill>
                  </a:rPr>
                  <a:t>Billions</a:t>
                </a:r>
                <a:r>
                  <a:rPr lang="en-US" sz="1800" baseline="30000" dirty="0" smtClean="0">
                    <a:solidFill>
                      <a:srgbClr val="0000FF"/>
                    </a:solidFill>
                  </a:rPr>
                  <a:t>2</a:t>
                </a:r>
                <a:r>
                  <a:rPr lang="en-US" sz="1800" baseline="0" dirty="0" smtClean="0">
                    <a:solidFill>
                      <a:srgbClr val="0000FF"/>
                    </a:solidFill>
                  </a:rPr>
                  <a:t>)</a:t>
                </a:r>
                <a:endParaRPr lang="en-US" sz="1800" baseline="0" dirty="0">
                  <a:solidFill>
                    <a:srgbClr val="0000FF"/>
                  </a:solidFill>
                </a:endParaRPr>
              </a:p>
            </c:rich>
          </c:tx>
          <c:layout/>
          <c:overlay val="0"/>
        </c:title>
        <c:numFmt formatCode="&quot;$&quot;#,##0_);[Red]\(&quot;$&quot;#,##0\)" sourceLinked="1"/>
        <c:majorTickMark val="none"/>
        <c:minorTickMark val="none"/>
        <c:tickLblPos val="nextTo"/>
        <c:txPr>
          <a:bodyPr/>
          <a:lstStyle/>
          <a:p>
            <a:pPr>
              <a:defRPr sz="1800">
                <a:solidFill>
                  <a:srgbClr val="0000FF"/>
                </a:solidFill>
              </a:defRPr>
            </a:pPr>
            <a:endParaRPr lang="en-US"/>
          </a:p>
        </c:txPr>
        <c:crossAx val="-2018131704"/>
        <c:crossesAt val="1.0"/>
        <c:crossBetween val="between"/>
        <c:dispUnits>
          <c:builtInUnit val="billions"/>
        </c:dispUnits>
      </c:valAx>
      <c:valAx>
        <c:axId val="-2018142712"/>
        <c:scaling>
          <c:orientation val="minMax"/>
          <c:max val="18000.0"/>
        </c:scaling>
        <c:delete val="0"/>
        <c:axPos val="r"/>
        <c:title>
          <c:tx>
            <c:rich>
              <a:bodyPr rot="-5400000" vert="horz"/>
              <a:lstStyle/>
              <a:p>
                <a:pPr>
                  <a:defRPr sz="1800">
                    <a:solidFill>
                      <a:srgbClr val="FF0000"/>
                    </a:solidFill>
                  </a:defRPr>
                </a:pPr>
                <a:r>
                  <a:rPr lang="en-US" sz="1800">
                    <a:solidFill>
                      <a:srgbClr val="FF0000"/>
                    </a:solidFill>
                  </a:rPr>
                  <a:t>Cumulative Fatalities</a:t>
                </a:r>
              </a:p>
            </c:rich>
          </c:tx>
          <c:layout/>
          <c:overlay val="0"/>
        </c:title>
        <c:numFmt formatCode="General" sourceLinked="1"/>
        <c:majorTickMark val="out"/>
        <c:minorTickMark val="none"/>
        <c:tickLblPos val="nextTo"/>
        <c:txPr>
          <a:bodyPr/>
          <a:lstStyle/>
          <a:p>
            <a:pPr>
              <a:defRPr sz="1800">
                <a:solidFill>
                  <a:srgbClr val="FF0000"/>
                </a:solidFill>
              </a:defRPr>
            </a:pPr>
            <a:endParaRPr lang="en-US"/>
          </a:p>
        </c:txPr>
        <c:crossAx val="-2018162008"/>
        <c:crosses val="max"/>
        <c:crossBetween val="between"/>
      </c:valAx>
      <c:catAx>
        <c:axId val="-2018162008"/>
        <c:scaling>
          <c:orientation val="minMax"/>
        </c:scaling>
        <c:delete val="1"/>
        <c:axPos val="b"/>
        <c:majorTickMark val="out"/>
        <c:minorTickMark val="none"/>
        <c:tickLblPos val="nextTo"/>
        <c:crossAx val="-2018142712"/>
        <c:crosses val="autoZero"/>
        <c:auto val="1"/>
        <c:lblAlgn val="ctr"/>
        <c:lblOffset val="100"/>
        <c:noMultiLvlLbl val="0"/>
      </c:catAx>
    </c:plotArea>
    <c:plotVisOnly val="1"/>
    <c:dispBlanksAs val="gap"/>
    <c:showDLblsOverMax val="0"/>
  </c:chart>
  <c:externalData r:id="rId2">
    <c:autoUpdate val="0"/>
  </c:externalData>
  <c:userShapes r:id="rId3"/>
</c:chartSpace>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image" Target="../media/image23.png"/><Relationship Id="rId2"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image" Target="../media/image23.png"/><Relationship Id="rId2"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C3315-0CF0-024A-9648-93B7E091D134}" type="doc">
      <dgm:prSet loTypeId="urn:microsoft.com/office/officeart/2005/8/layout/hList7" loCatId="" qsTypeId="urn:microsoft.com/office/officeart/2005/8/quickstyle/simple4" qsCatId="simple" csTypeId="urn:microsoft.com/office/officeart/2005/8/colors/accent1_2" csCatId="accent1" phldr="1"/>
      <dgm:spPr/>
    </dgm:pt>
    <dgm:pt modelId="{29E6EB7D-12B0-5840-B411-84D5DBBAD32C}">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i="0" dirty="0" smtClean="0">
              <a:latin typeface="Arial"/>
              <a:cs typeface="Arial"/>
            </a:rPr>
            <a:t>Flooding</a:t>
          </a:r>
          <a:endParaRPr lang="en-US" b="1" i="0" dirty="0">
            <a:latin typeface="Arial"/>
            <a:cs typeface="Arial"/>
          </a:endParaRPr>
        </a:p>
      </dgm:t>
    </dgm:pt>
    <dgm:pt modelId="{DA1D8052-D8E3-AC41-B6D2-9D71E1855F35}" type="parTrans" cxnId="{615034E4-0230-784D-BA5D-22635FD928B9}">
      <dgm:prSet/>
      <dgm:spPr/>
      <dgm:t>
        <a:bodyPr/>
        <a:lstStyle/>
        <a:p>
          <a:endParaRPr lang="en-US"/>
        </a:p>
      </dgm:t>
    </dgm:pt>
    <dgm:pt modelId="{E36A559A-1EE6-6E40-B158-8A96AB1F2D27}" type="sibTrans" cxnId="{615034E4-0230-784D-BA5D-22635FD928B9}">
      <dgm:prSet/>
      <dgm:spPr/>
      <dgm:t>
        <a:bodyPr/>
        <a:lstStyle/>
        <a:p>
          <a:endParaRPr lang="en-US"/>
        </a:p>
      </dgm:t>
    </dgm:pt>
    <dgm:pt modelId="{F9E68D16-6463-ED47-B636-7DE33C00862A}">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i="0" dirty="0" smtClean="0">
              <a:latin typeface="Arial"/>
              <a:cs typeface="Arial"/>
            </a:rPr>
            <a:t>Water Quality</a:t>
          </a:r>
          <a:endParaRPr lang="en-US" b="1" i="0" dirty="0">
            <a:latin typeface="Arial"/>
            <a:cs typeface="Arial"/>
          </a:endParaRPr>
        </a:p>
      </dgm:t>
    </dgm:pt>
    <dgm:pt modelId="{77021574-4B2F-9940-A3E9-697AF8A7BA26}" type="parTrans" cxnId="{BA31C35C-CF94-6040-B2C9-1E25D40A8C56}">
      <dgm:prSet/>
      <dgm:spPr/>
      <dgm:t>
        <a:bodyPr/>
        <a:lstStyle/>
        <a:p>
          <a:endParaRPr lang="en-US"/>
        </a:p>
      </dgm:t>
    </dgm:pt>
    <dgm:pt modelId="{C9733BFC-C6FE-B748-86C4-ED007ABBA2D9}" type="sibTrans" cxnId="{BA31C35C-CF94-6040-B2C9-1E25D40A8C56}">
      <dgm:prSet/>
      <dgm:spPr/>
      <dgm:t>
        <a:bodyPr/>
        <a:lstStyle/>
        <a:p>
          <a:endParaRPr lang="en-US"/>
        </a:p>
      </dgm:t>
    </dgm:pt>
    <dgm:pt modelId="{F968E381-7E77-9B41-8B74-5912C5B33BD3}">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i="0" dirty="0" smtClean="0">
              <a:latin typeface="Arial"/>
              <a:cs typeface="Arial"/>
            </a:rPr>
            <a:t>Water Availability</a:t>
          </a:r>
          <a:endParaRPr lang="en-US" b="1" i="0" dirty="0">
            <a:latin typeface="Arial"/>
            <a:cs typeface="Arial"/>
          </a:endParaRPr>
        </a:p>
      </dgm:t>
    </dgm:pt>
    <dgm:pt modelId="{3C7AF43C-56F6-7341-BAAE-B4CD0807BA3D}" type="parTrans" cxnId="{F1137849-DB33-1B4F-998E-43DD5DFD0D24}">
      <dgm:prSet/>
      <dgm:spPr/>
      <dgm:t>
        <a:bodyPr/>
        <a:lstStyle/>
        <a:p>
          <a:endParaRPr lang="en-US"/>
        </a:p>
      </dgm:t>
    </dgm:pt>
    <dgm:pt modelId="{BEF8B508-3928-7748-9C85-853A67162208}" type="sibTrans" cxnId="{F1137849-DB33-1B4F-998E-43DD5DFD0D24}">
      <dgm:prSet/>
      <dgm:spPr/>
      <dgm:t>
        <a:bodyPr/>
        <a:lstStyle/>
        <a:p>
          <a:endParaRPr lang="en-US"/>
        </a:p>
      </dgm:t>
    </dgm:pt>
    <dgm:pt modelId="{DA9C0CEC-EAD1-F844-A7CC-82FC7070EFEF}">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i="0" dirty="0" smtClean="0">
              <a:latin typeface="Arial"/>
              <a:cs typeface="Arial"/>
            </a:rPr>
            <a:t>Drought</a:t>
          </a:r>
          <a:endParaRPr lang="en-US" b="1" i="0" dirty="0">
            <a:latin typeface="Arial"/>
            <a:cs typeface="Arial"/>
          </a:endParaRPr>
        </a:p>
      </dgm:t>
    </dgm:pt>
    <dgm:pt modelId="{F6CA13A1-1F6D-2D46-AC56-837865CC07AF}" type="parTrans" cxnId="{AE970A5D-D6D7-024C-919B-8BBC22732E9D}">
      <dgm:prSet/>
      <dgm:spPr/>
      <dgm:t>
        <a:bodyPr/>
        <a:lstStyle/>
        <a:p>
          <a:endParaRPr lang="en-US"/>
        </a:p>
      </dgm:t>
    </dgm:pt>
    <dgm:pt modelId="{319EC0F5-2619-A44F-9139-B1F2BF05B297}" type="sibTrans" cxnId="{AE970A5D-D6D7-024C-919B-8BBC22732E9D}">
      <dgm:prSet/>
      <dgm:spPr/>
      <dgm:t>
        <a:bodyPr/>
        <a:lstStyle/>
        <a:p>
          <a:endParaRPr lang="en-US"/>
        </a:p>
      </dgm:t>
    </dgm:pt>
    <dgm:pt modelId="{983BAA56-C311-E640-AD4E-02BA7AE1C6D8}">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i="0" dirty="0" smtClean="0">
              <a:latin typeface="Arial"/>
              <a:cs typeface="Arial"/>
            </a:rPr>
            <a:t>Climate Change</a:t>
          </a:r>
          <a:endParaRPr lang="en-US" b="1" i="0" dirty="0">
            <a:latin typeface="Arial"/>
            <a:cs typeface="Arial"/>
          </a:endParaRPr>
        </a:p>
      </dgm:t>
    </dgm:pt>
    <dgm:pt modelId="{DF2F4807-5885-994C-AFA9-9B8869FAD514}" type="parTrans" cxnId="{DD50E4E0-6C84-BD4E-AB7B-78A2DAD91118}">
      <dgm:prSet/>
      <dgm:spPr/>
      <dgm:t>
        <a:bodyPr/>
        <a:lstStyle/>
        <a:p>
          <a:endParaRPr lang="en-US"/>
        </a:p>
      </dgm:t>
    </dgm:pt>
    <dgm:pt modelId="{DA897CF0-A59E-9448-997F-70F99CFACB68}" type="sibTrans" cxnId="{DD50E4E0-6C84-BD4E-AB7B-78A2DAD91118}">
      <dgm:prSet/>
      <dgm:spPr/>
      <dgm:t>
        <a:bodyPr/>
        <a:lstStyle/>
        <a:p>
          <a:endParaRPr lang="en-US"/>
        </a:p>
      </dgm:t>
    </dgm:pt>
    <dgm:pt modelId="{B25A4A69-BA2D-1345-960C-8725D7CB7516}" type="pres">
      <dgm:prSet presAssocID="{03EC3315-0CF0-024A-9648-93B7E091D134}" presName="Name0" presStyleCnt="0">
        <dgm:presLayoutVars>
          <dgm:dir/>
          <dgm:resizeHandles val="exact"/>
        </dgm:presLayoutVars>
      </dgm:prSet>
      <dgm:spPr/>
    </dgm:pt>
    <dgm:pt modelId="{C3D6D326-5C8A-154F-93EC-0CFC4A697269}" type="pres">
      <dgm:prSet presAssocID="{03EC3315-0CF0-024A-9648-93B7E091D134}" presName="fgShape" presStyleLbl="fgShp" presStyleIdx="0" presStyleCnt="1" custScaleX="105234" custScaleY="138889"/>
      <dgm:spPr/>
    </dgm:pt>
    <dgm:pt modelId="{8475117D-5172-3F44-BA14-C193EF8655CB}" type="pres">
      <dgm:prSet presAssocID="{03EC3315-0CF0-024A-9648-93B7E091D134}" presName="linComp" presStyleCnt="0"/>
      <dgm:spPr/>
    </dgm:pt>
    <dgm:pt modelId="{905FD324-728A-A04A-84EC-43B1158A5162}" type="pres">
      <dgm:prSet presAssocID="{29E6EB7D-12B0-5840-B411-84D5DBBAD32C}" presName="compNode" presStyleCnt="0"/>
      <dgm:spPr/>
    </dgm:pt>
    <dgm:pt modelId="{CC39D618-A85A-E24D-88F8-2CAE696AFB1A}" type="pres">
      <dgm:prSet presAssocID="{29E6EB7D-12B0-5840-B411-84D5DBBAD32C}" presName="bkgdShape" presStyleLbl="node1" presStyleIdx="0" presStyleCnt="5"/>
      <dgm:spPr/>
      <dgm:t>
        <a:bodyPr/>
        <a:lstStyle/>
        <a:p>
          <a:endParaRPr lang="en-US"/>
        </a:p>
      </dgm:t>
    </dgm:pt>
    <dgm:pt modelId="{D2ADF0BE-CB79-9D4C-9F8E-6A8B5E9B97ED}" type="pres">
      <dgm:prSet presAssocID="{29E6EB7D-12B0-5840-B411-84D5DBBAD32C}" presName="nodeTx" presStyleLbl="node1" presStyleIdx="0" presStyleCnt="5">
        <dgm:presLayoutVars>
          <dgm:bulletEnabled val="1"/>
        </dgm:presLayoutVars>
      </dgm:prSet>
      <dgm:spPr/>
      <dgm:t>
        <a:bodyPr/>
        <a:lstStyle/>
        <a:p>
          <a:endParaRPr lang="en-US"/>
        </a:p>
      </dgm:t>
    </dgm:pt>
    <dgm:pt modelId="{08941423-2267-E54D-A49E-16EB02D68278}" type="pres">
      <dgm:prSet presAssocID="{29E6EB7D-12B0-5840-B411-84D5DBBAD32C}" presName="invisiNode" presStyleLbl="node1" presStyleIdx="0" presStyleCnt="5"/>
      <dgm:spPr/>
    </dgm:pt>
    <dgm:pt modelId="{1A2CD221-4355-D74C-98C7-BDBD2448FF64}" type="pres">
      <dgm:prSet presAssocID="{29E6EB7D-12B0-5840-B411-84D5DBBAD32C}" presName="imagNode" presStyleLbl="fgImgPlace1" presStyleIdx="0" presStyleCnt="5" custScaleX="116300" custScaleY="116300"/>
      <dgm:spPr>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scene3d>
          <a:camera prst="orthographicFront"/>
          <a:lightRig rig="threePt" dir="t"/>
        </a:scene3d>
        <a:sp3d>
          <a:bevelT/>
        </a:sp3d>
      </dgm:spPr>
    </dgm:pt>
    <dgm:pt modelId="{CC1C86BF-F742-4B4E-B0FA-14C9477A2AF9}" type="pres">
      <dgm:prSet presAssocID="{E36A559A-1EE6-6E40-B158-8A96AB1F2D27}" presName="sibTrans" presStyleLbl="sibTrans2D1" presStyleIdx="0" presStyleCnt="0"/>
      <dgm:spPr/>
      <dgm:t>
        <a:bodyPr/>
        <a:lstStyle/>
        <a:p>
          <a:endParaRPr lang="en-US"/>
        </a:p>
      </dgm:t>
    </dgm:pt>
    <dgm:pt modelId="{B9E22EC6-8BD9-1145-8BE2-0BABEE5892B6}" type="pres">
      <dgm:prSet presAssocID="{F9E68D16-6463-ED47-B636-7DE33C00862A}" presName="compNode" presStyleCnt="0"/>
      <dgm:spPr/>
    </dgm:pt>
    <dgm:pt modelId="{8E4F7F2E-F1F8-2648-ADBE-8AFB835CC53E}" type="pres">
      <dgm:prSet presAssocID="{F9E68D16-6463-ED47-B636-7DE33C00862A}" presName="bkgdShape" presStyleLbl="node1" presStyleIdx="1" presStyleCnt="5"/>
      <dgm:spPr/>
      <dgm:t>
        <a:bodyPr/>
        <a:lstStyle/>
        <a:p>
          <a:endParaRPr lang="en-US"/>
        </a:p>
      </dgm:t>
    </dgm:pt>
    <dgm:pt modelId="{40F7455F-4C8D-964D-AEF3-3F8A4F1E8648}" type="pres">
      <dgm:prSet presAssocID="{F9E68D16-6463-ED47-B636-7DE33C00862A}" presName="nodeTx" presStyleLbl="node1" presStyleIdx="1" presStyleCnt="5">
        <dgm:presLayoutVars>
          <dgm:bulletEnabled val="1"/>
        </dgm:presLayoutVars>
      </dgm:prSet>
      <dgm:spPr/>
      <dgm:t>
        <a:bodyPr/>
        <a:lstStyle/>
        <a:p>
          <a:endParaRPr lang="en-US"/>
        </a:p>
      </dgm:t>
    </dgm:pt>
    <dgm:pt modelId="{24FF9F3B-0809-2A40-A3E1-D20FDC8EFC44}" type="pres">
      <dgm:prSet presAssocID="{F9E68D16-6463-ED47-B636-7DE33C00862A}" presName="invisiNode" presStyleLbl="node1" presStyleIdx="1" presStyleCnt="5"/>
      <dgm:spPr/>
    </dgm:pt>
    <dgm:pt modelId="{46335CD2-F08A-1544-8F7C-C8E923F098A9}" type="pres">
      <dgm:prSet presAssocID="{F9E68D16-6463-ED47-B636-7DE33C00862A}" presName="imagNode" presStyleLbl="fgImgPlace1" presStyleIdx="1" presStyleCnt="5" custScaleX="116300" custScaleY="116300"/>
      <dgm:spPr>
        <a:blipFill rotWithShape="1">
          <a:blip xmlns:r="http://schemas.openxmlformats.org/officeDocument/2006/relationships" r:embed="rId2"/>
          <a:stretch>
            <a:fillRect/>
          </a:stretch>
        </a:blipFill>
        <a:scene3d>
          <a:camera prst="orthographicFront"/>
          <a:lightRig rig="threePt" dir="t"/>
        </a:scene3d>
        <a:sp3d>
          <a:bevelT/>
        </a:sp3d>
      </dgm:spPr>
    </dgm:pt>
    <dgm:pt modelId="{63DFF72B-5F11-9441-B40D-CBCC05807870}" type="pres">
      <dgm:prSet presAssocID="{C9733BFC-C6FE-B748-86C4-ED007ABBA2D9}" presName="sibTrans" presStyleLbl="sibTrans2D1" presStyleIdx="0" presStyleCnt="0"/>
      <dgm:spPr/>
      <dgm:t>
        <a:bodyPr/>
        <a:lstStyle/>
        <a:p>
          <a:endParaRPr lang="en-US"/>
        </a:p>
      </dgm:t>
    </dgm:pt>
    <dgm:pt modelId="{E9F068F2-A801-F549-AEC2-9F59A9A19386}" type="pres">
      <dgm:prSet presAssocID="{F968E381-7E77-9B41-8B74-5912C5B33BD3}" presName="compNode" presStyleCnt="0"/>
      <dgm:spPr/>
    </dgm:pt>
    <dgm:pt modelId="{DAB14C4F-AD01-0E42-88DA-FA180DD5E45D}" type="pres">
      <dgm:prSet presAssocID="{F968E381-7E77-9B41-8B74-5912C5B33BD3}" presName="bkgdShape" presStyleLbl="node1" presStyleIdx="2" presStyleCnt="5"/>
      <dgm:spPr/>
      <dgm:t>
        <a:bodyPr/>
        <a:lstStyle/>
        <a:p>
          <a:endParaRPr lang="en-US"/>
        </a:p>
      </dgm:t>
    </dgm:pt>
    <dgm:pt modelId="{75B0326D-F835-7E40-8CAA-4330C7037DAA}" type="pres">
      <dgm:prSet presAssocID="{F968E381-7E77-9B41-8B74-5912C5B33BD3}" presName="nodeTx" presStyleLbl="node1" presStyleIdx="2" presStyleCnt="5">
        <dgm:presLayoutVars>
          <dgm:bulletEnabled val="1"/>
        </dgm:presLayoutVars>
      </dgm:prSet>
      <dgm:spPr/>
      <dgm:t>
        <a:bodyPr/>
        <a:lstStyle/>
        <a:p>
          <a:endParaRPr lang="en-US"/>
        </a:p>
      </dgm:t>
    </dgm:pt>
    <dgm:pt modelId="{9C523E9B-4F37-9B40-8BF2-D7EA29155ECA}" type="pres">
      <dgm:prSet presAssocID="{F968E381-7E77-9B41-8B74-5912C5B33BD3}" presName="invisiNode" presStyleLbl="node1" presStyleIdx="2" presStyleCnt="5"/>
      <dgm:spPr/>
    </dgm:pt>
    <dgm:pt modelId="{8BC33A04-14A9-CD4A-8AF3-7A92C0298972}" type="pres">
      <dgm:prSet presAssocID="{F968E381-7E77-9B41-8B74-5912C5B33BD3}" presName="imagNode" presStyleLbl="fgImgPlace1" presStyleIdx="2" presStyleCnt="5" custScaleX="116300" custScaleY="116300"/>
      <dgm:spPr>
        <a:blipFill rotWithShape="1">
          <a:blip xmlns:r="http://schemas.openxmlformats.org/officeDocument/2006/relationships" r:embed="rId3"/>
          <a:stretch>
            <a:fillRect/>
          </a:stretch>
        </a:blipFill>
        <a:scene3d>
          <a:camera prst="orthographicFront"/>
          <a:lightRig rig="threePt" dir="t"/>
        </a:scene3d>
        <a:sp3d>
          <a:bevelT/>
        </a:sp3d>
      </dgm:spPr>
    </dgm:pt>
    <dgm:pt modelId="{01C98C76-40AC-584A-BCBB-23A1FC740515}" type="pres">
      <dgm:prSet presAssocID="{BEF8B508-3928-7748-9C85-853A67162208}" presName="sibTrans" presStyleLbl="sibTrans2D1" presStyleIdx="0" presStyleCnt="0"/>
      <dgm:spPr/>
      <dgm:t>
        <a:bodyPr/>
        <a:lstStyle/>
        <a:p>
          <a:endParaRPr lang="en-US"/>
        </a:p>
      </dgm:t>
    </dgm:pt>
    <dgm:pt modelId="{1AB64724-21BC-D44D-B2E6-B32AA5646080}" type="pres">
      <dgm:prSet presAssocID="{DA9C0CEC-EAD1-F844-A7CC-82FC7070EFEF}" presName="compNode" presStyleCnt="0"/>
      <dgm:spPr/>
    </dgm:pt>
    <dgm:pt modelId="{E1AC0490-14D6-A241-B84E-8AD4F9D37563}" type="pres">
      <dgm:prSet presAssocID="{DA9C0CEC-EAD1-F844-A7CC-82FC7070EFEF}" presName="bkgdShape" presStyleLbl="node1" presStyleIdx="3" presStyleCnt="5"/>
      <dgm:spPr/>
      <dgm:t>
        <a:bodyPr/>
        <a:lstStyle/>
        <a:p>
          <a:endParaRPr lang="en-US"/>
        </a:p>
      </dgm:t>
    </dgm:pt>
    <dgm:pt modelId="{E238AEF2-E3B1-2047-890D-039CC23FDE23}" type="pres">
      <dgm:prSet presAssocID="{DA9C0CEC-EAD1-F844-A7CC-82FC7070EFEF}" presName="nodeTx" presStyleLbl="node1" presStyleIdx="3" presStyleCnt="5">
        <dgm:presLayoutVars>
          <dgm:bulletEnabled val="1"/>
        </dgm:presLayoutVars>
      </dgm:prSet>
      <dgm:spPr/>
      <dgm:t>
        <a:bodyPr/>
        <a:lstStyle/>
        <a:p>
          <a:endParaRPr lang="en-US"/>
        </a:p>
      </dgm:t>
    </dgm:pt>
    <dgm:pt modelId="{C99E3E62-7099-1F41-80D5-0EB2AA99D445}" type="pres">
      <dgm:prSet presAssocID="{DA9C0CEC-EAD1-F844-A7CC-82FC7070EFEF}" presName="invisiNode" presStyleLbl="node1" presStyleIdx="3" presStyleCnt="5"/>
      <dgm:spPr/>
    </dgm:pt>
    <dgm:pt modelId="{60198288-F69C-C445-9EFD-97ECBB38A74F}" type="pres">
      <dgm:prSet presAssocID="{DA9C0CEC-EAD1-F844-A7CC-82FC7070EFEF}" presName="imagNode" presStyleLbl="fgImgPlace1" presStyleIdx="3" presStyleCnt="5" custScaleX="116300" custScaleY="116300"/>
      <dgm:spPr>
        <a:blipFill rotWithShape="1">
          <a:blip xmlns:r="http://schemas.openxmlformats.org/officeDocument/2006/relationships" r:embed="rId4"/>
          <a:stretch>
            <a:fillRect/>
          </a:stretch>
        </a:blipFill>
        <a:scene3d>
          <a:camera prst="orthographicFront"/>
          <a:lightRig rig="threePt" dir="t"/>
        </a:scene3d>
        <a:sp3d>
          <a:bevelT/>
        </a:sp3d>
      </dgm:spPr>
    </dgm:pt>
    <dgm:pt modelId="{195B2B0B-456B-7A48-9217-D17EC10C1202}" type="pres">
      <dgm:prSet presAssocID="{319EC0F5-2619-A44F-9139-B1F2BF05B297}" presName="sibTrans" presStyleLbl="sibTrans2D1" presStyleIdx="0" presStyleCnt="0"/>
      <dgm:spPr/>
      <dgm:t>
        <a:bodyPr/>
        <a:lstStyle/>
        <a:p>
          <a:endParaRPr lang="en-US"/>
        </a:p>
      </dgm:t>
    </dgm:pt>
    <dgm:pt modelId="{151A69F2-0697-ED4C-88B9-2BF38B4AD6DD}" type="pres">
      <dgm:prSet presAssocID="{983BAA56-C311-E640-AD4E-02BA7AE1C6D8}" presName="compNode" presStyleCnt="0"/>
      <dgm:spPr/>
    </dgm:pt>
    <dgm:pt modelId="{DF65D40F-73A5-9B49-8A83-DC1A84CB8164}" type="pres">
      <dgm:prSet presAssocID="{983BAA56-C311-E640-AD4E-02BA7AE1C6D8}" presName="bkgdShape" presStyleLbl="node1" presStyleIdx="4" presStyleCnt="5"/>
      <dgm:spPr/>
      <dgm:t>
        <a:bodyPr/>
        <a:lstStyle/>
        <a:p>
          <a:endParaRPr lang="en-US"/>
        </a:p>
      </dgm:t>
    </dgm:pt>
    <dgm:pt modelId="{825D0C0A-A1BD-5C46-A63A-8BC50615DB32}" type="pres">
      <dgm:prSet presAssocID="{983BAA56-C311-E640-AD4E-02BA7AE1C6D8}" presName="nodeTx" presStyleLbl="node1" presStyleIdx="4" presStyleCnt="5">
        <dgm:presLayoutVars>
          <dgm:bulletEnabled val="1"/>
        </dgm:presLayoutVars>
      </dgm:prSet>
      <dgm:spPr/>
      <dgm:t>
        <a:bodyPr/>
        <a:lstStyle/>
        <a:p>
          <a:endParaRPr lang="en-US"/>
        </a:p>
      </dgm:t>
    </dgm:pt>
    <dgm:pt modelId="{3B99DEAF-A1E1-AF43-9FCD-4F4406D7B34D}" type="pres">
      <dgm:prSet presAssocID="{983BAA56-C311-E640-AD4E-02BA7AE1C6D8}" presName="invisiNode" presStyleLbl="node1" presStyleIdx="4" presStyleCnt="5"/>
      <dgm:spPr/>
    </dgm:pt>
    <dgm:pt modelId="{03B2D2B9-2306-B043-8792-7E5DEE07CB69}" type="pres">
      <dgm:prSet presAssocID="{983BAA56-C311-E640-AD4E-02BA7AE1C6D8}" presName="imagNode" presStyleLbl="fgImgPlace1" presStyleIdx="4" presStyleCnt="5" custScaleX="116300" custScaleY="116300"/>
      <dgm:spPr>
        <a:blipFill rotWithShape="1">
          <a:blip xmlns:r="http://schemas.openxmlformats.org/officeDocument/2006/relationships" r:embed="rId5"/>
          <a:stretch>
            <a:fillRect/>
          </a:stretch>
        </a:blipFill>
        <a:scene3d>
          <a:camera prst="orthographicFront"/>
          <a:lightRig rig="threePt" dir="t"/>
        </a:scene3d>
        <a:sp3d>
          <a:bevelT/>
        </a:sp3d>
      </dgm:spPr>
    </dgm:pt>
  </dgm:ptLst>
  <dgm:cxnLst>
    <dgm:cxn modelId="{1C28ACEF-FB2A-EF4A-8D85-E34475EA9887}" type="presOf" srcId="{03EC3315-0CF0-024A-9648-93B7E091D134}" destId="{B25A4A69-BA2D-1345-960C-8725D7CB7516}" srcOrd="0" destOrd="0" presId="urn:microsoft.com/office/officeart/2005/8/layout/hList7"/>
    <dgm:cxn modelId="{DD50E4E0-6C84-BD4E-AB7B-78A2DAD91118}" srcId="{03EC3315-0CF0-024A-9648-93B7E091D134}" destId="{983BAA56-C311-E640-AD4E-02BA7AE1C6D8}" srcOrd="4" destOrd="0" parTransId="{DF2F4807-5885-994C-AFA9-9B8869FAD514}" sibTransId="{DA897CF0-A59E-9448-997F-70F99CFACB68}"/>
    <dgm:cxn modelId="{0C619284-8405-D34F-B5CA-4F4BD0D4CCEC}" type="presOf" srcId="{E36A559A-1EE6-6E40-B158-8A96AB1F2D27}" destId="{CC1C86BF-F742-4B4E-B0FA-14C9477A2AF9}" srcOrd="0" destOrd="0" presId="urn:microsoft.com/office/officeart/2005/8/layout/hList7"/>
    <dgm:cxn modelId="{E1FD63C2-EA24-BD41-8EB1-7036F1D2887E}" type="presOf" srcId="{BEF8B508-3928-7748-9C85-853A67162208}" destId="{01C98C76-40AC-584A-BCBB-23A1FC740515}" srcOrd="0" destOrd="0" presId="urn:microsoft.com/office/officeart/2005/8/layout/hList7"/>
    <dgm:cxn modelId="{DA65E43C-A1B5-2843-895B-0F94BD8D1E66}" type="presOf" srcId="{F968E381-7E77-9B41-8B74-5912C5B33BD3}" destId="{DAB14C4F-AD01-0E42-88DA-FA180DD5E45D}" srcOrd="0" destOrd="0" presId="urn:microsoft.com/office/officeart/2005/8/layout/hList7"/>
    <dgm:cxn modelId="{615034E4-0230-784D-BA5D-22635FD928B9}" srcId="{03EC3315-0CF0-024A-9648-93B7E091D134}" destId="{29E6EB7D-12B0-5840-B411-84D5DBBAD32C}" srcOrd="0" destOrd="0" parTransId="{DA1D8052-D8E3-AC41-B6D2-9D71E1855F35}" sibTransId="{E36A559A-1EE6-6E40-B158-8A96AB1F2D27}"/>
    <dgm:cxn modelId="{F9259A07-9219-984C-B40C-8F714F13D0A1}" type="presOf" srcId="{29E6EB7D-12B0-5840-B411-84D5DBBAD32C}" destId="{D2ADF0BE-CB79-9D4C-9F8E-6A8B5E9B97ED}" srcOrd="1" destOrd="0" presId="urn:microsoft.com/office/officeart/2005/8/layout/hList7"/>
    <dgm:cxn modelId="{BBC89350-CD96-F44D-845A-DE566988969A}" type="presOf" srcId="{DA9C0CEC-EAD1-F844-A7CC-82FC7070EFEF}" destId="{E238AEF2-E3B1-2047-890D-039CC23FDE23}" srcOrd="1" destOrd="0" presId="urn:microsoft.com/office/officeart/2005/8/layout/hList7"/>
    <dgm:cxn modelId="{F1137849-DB33-1B4F-998E-43DD5DFD0D24}" srcId="{03EC3315-0CF0-024A-9648-93B7E091D134}" destId="{F968E381-7E77-9B41-8B74-5912C5B33BD3}" srcOrd="2" destOrd="0" parTransId="{3C7AF43C-56F6-7341-BAAE-B4CD0807BA3D}" sibTransId="{BEF8B508-3928-7748-9C85-853A67162208}"/>
    <dgm:cxn modelId="{BA31C35C-CF94-6040-B2C9-1E25D40A8C56}" srcId="{03EC3315-0CF0-024A-9648-93B7E091D134}" destId="{F9E68D16-6463-ED47-B636-7DE33C00862A}" srcOrd="1" destOrd="0" parTransId="{77021574-4B2F-9940-A3E9-697AF8A7BA26}" sibTransId="{C9733BFC-C6FE-B748-86C4-ED007ABBA2D9}"/>
    <dgm:cxn modelId="{8885F137-3317-1A4E-ABB4-6C9BA2C65705}" type="presOf" srcId="{F9E68D16-6463-ED47-B636-7DE33C00862A}" destId="{8E4F7F2E-F1F8-2648-ADBE-8AFB835CC53E}" srcOrd="0" destOrd="0" presId="urn:microsoft.com/office/officeart/2005/8/layout/hList7"/>
    <dgm:cxn modelId="{6F98C09D-A31B-4740-8DB3-ABC1234608CF}" type="presOf" srcId="{319EC0F5-2619-A44F-9139-B1F2BF05B297}" destId="{195B2B0B-456B-7A48-9217-D17EC10C1202}" srcOrd="0" destOrd="0" presId="urn:microsoft.com/office/officeart/2005/8/layout/hList7"/>
    <dgm:cxn modelId="{4051F8BF-64AE-844F-A0D3-F289CA56309C}" type="presOf" srcId="{F9E68D16-6463-ED47-B636-7DE33C00862A}" destId="{40F7455F-4C8D-964D-AEF3-3F8A4F1E8648}" srcOrd="1" destOrd="0" presId="urn:microsoft.com/office/officeart/2005/8/layout/hList7"/>
    <dgm:cxn modelId="{AB366764-A5D3-B444-849D-1E9E7AE07121}" type="presOf" srcId="{F968E381-7E77-9B41-8B74-5912C5B33BD3}" destId="{75B0326D-F835-7E40-8CAA-4330C7037DAA}" srcOrd="1" destOrd="0" presId="urn:microsoft.com/office/officeart/2005/8/layout/hList7"/>
    <dgm:cxn modelId="{7020F269-788A-2748-9785-92879449EF57}" type="presOf" srcId="{983BAA56-C311-E640-AD4E-02BA7AE1C6D8}" destId="{825D0C0A-A1BD-5C46-A63A-8BC50615DB32}" srcOrd="1" destOrd="0" presId="urn:microsoft.com/office/officeart/2005/8/layout/hList7"/>
    <dgm:cxn modelId="{AE970A5D-D6D7-024C-919B-8BBC22732E9D}" srcId="{03EC3315-0CF0-024A-9648-93B7E091D134}" destId="{DA9C0CEC-EAD1-F844-A7CC-82FC7070EFEF}" srcOrd="3" destOrd="0" parTransId="{F6CA13A1-1F6D-2D46-AC56-837865CC07AF}" sibTransId="{319EC0F5-2619-A44F-9139-B1F2BF05B297}"/>
    <dgm:cxn modelId="{8C1383F1-0A0F-D947-9386-755A259F56D2}" type="presOf" srcId="{C9733BFC-C6FE-B748-86C4-ED007ABBA2D9}" destId="{63DFF72B-5F11-9441-B40D-CBCC05807870}" srcOrd="0" destOrd="0" presId="urn:microsoft.com/office/officeart/2005/8/layout/hList7"/>
    <dgm:cxn modelId="{DF9656EE-CBD5-504C-A12F-4FFFBFD340F3}" type="presOf" srcId="{983BAA56-C311-E640-AD4E-02BA7AE1C6D8}" destId="{DF65D40F-73A5-9B49-8A83-DC1A84CB8164}" srcOrd="0" destOrd="0" presId="urn:microsoft.com/office/officeart/2005/8/layout/hList7"/>
    <dgm:cxn modelId="{B296B68C-97AD-2547-9F3A-B08358128E19}" type="presOf" srcId="{DA9C0CEC-EAD1-F844-A7CC-82FC7070EFEF}" destId="{E1AC0490-14D6-A241-B84E-8AD4F9D37563}" srcOrd="0" destOrd="0" presId="urn:microsoft.com/office/officeart/2005/8/layout/hList7"/>
    <dgm:cxn modelId="{8E466276-52D2-DC40-852A-6E5F6A7EFAC4}" type="presOf" srcId="{29E6EB7D-12B0-5840-B411-84D5DBBAD32C}" destId="{CC39D618-A85A-E24D-88F8-2CAE696AFB1A}" srcOrd="0" destOrd="0" presId="urn:microsoft.com/office/officeart/2005/8/layout/hList7"/>
    <dgm:cxn modelId="{1B923510-3EAE-2340-871D-9D21EF7A9FA2}" type="presParOf" srcId="{B25A4A69-BA2D-1345-960C-8725D7CB7516}" destId="{C3D6D326-5C8A-154F-93EC-0CFC4A697269}" srcOrd="0" destOrd="0" presId="urn:microsoft.com/office/officeart/2005/8/layout/hList7"/>
    <dgm:cxn modelId="{8EC1C78A-3955-F74B-84D5-8C8B4AFEC1B4}" type="presParOf" srcId="{B25A4A69-BA2D-1345-960C-8725D7CB7516}" destId="{8475117D-5172-3F44-BA14-C193EF8655CB}" srcOrd="1" destOrd="0" presId="urn:microsoft.com/office/officeart/2005/8/layout/hList7"/>
    <dgm:cxn modelId="{77EA3D25-2F96-6341-AAC0-16B82DD8E7A0}" type="presParOf" srcId="{8475117D-5172-3F44-BA14-C193EF8655CB}" destId="{905FD324-728A-A04A-84EC-43B1158A5162}" srcOrd="0" destOrd="0" presId="urn:microsoft.com/office/officeart/2005/8/layout/hList7"/>
    <dgm:cxn modelId="{A212B43D-A9AB-8143-B8D1-E4AC6CBE0512}" type="presParOf" srcId="{905FD324-728A-A04A-84EC-43B1158A5162}" destId="{CC39D618-A85A-E24D-88F8-2CAE696AFB1A}" srcOrd="0" destOrd="0" presId="urn:microsoft.com/office/officeart/2005/8/layout/hList7"/>
    <dgm:cxn modelId="{556CCC23-CA1F-EC45-ADD4-09590C0CDAA1}" type="presParOf" srcId="{905FD324-728A-A04A-84EC-43B1158A5162}" destId="{D2ADF0BE-CB79-9D4C-9F8E-6A8B5E9B97ED}" srcOrd="1" destOrd="0" presId="urn:microsoft.com/office/officeart/2005/8/layout/hList7"/>
    <dgm:cxn modelId="{FC7875BD-06B7-814B-94C8-90E8A783E7D2}" type="presParOf" srcId="{905FD324-728A-A04A-84EC-43B1158A5162}" destId="{08941423-2267-E54D-A49E-16EB02D68278}" srcOrd="2" destOrd="0" presId="urn:microsoft.com/office/officeart/2005/8/layout/hList7"/>
    <dgm:cxn modelId="{E1D82A20-8F04-964F-801A-146510068926}" type="presParOf" srcId="{905FD324-728A-A04A-84EC-43B1158A5162}" destId="{1A2CD221-4355-D74C-98C7-BDBD2448FF64}" srcOrd="3" destOrd="0" presId="urn:microsoft.com/office/officeart/2005/8/layout/hList7"/>
    <dgm:cxn modelId="{BF475BD5-D69C-5846-B523-FBB180AE9C78}" type="presParOf" srcId="{8475117D-5172-3F44-BA14-C193EF8655CB}" destId="{CC1C86BF-F742-4B4E-B0FA-14C9477A2AF9}" srcOrd="1" destOrd="0" presId="urn:microsoft.com/office/officeart/2005/8/layout/hList7"/>
    <dgm:cxn modelId="{D4F0696D-0CA2-F84B-B4AD-DC7BB5F5615B}" type="presParOf" srcId="{8475117D-5172-3F44-BA14-C193EF8655CB}" destId="{B9E22EC6-8BD9-1145-8BE2-0BABEE5892B6}" srcOrd="2" destOrd="0" presId="urn:microsoft.com/office/officeart/2005/8/layout/hList7"/>
    <dgm:cxn modelId="{91AE61B1-8138-1A47-9A29-FDB9FC04078D}" type="presParOf" srcId="{B9E22EC6-8BD9-1145-8BE2-0BABEE5892B6}" destId="{8E4F7F2E-F1F8-2648-ADBE-8AFB835CC53E}" srcOrd="0" destOrd="0" presId="urn:microsoft.com/office/officeart/2005/8/layout/hList7"/>
    <dgm:cxn modelId="{5C014204-D9E5-6F4C-85F6-04E2241B4946}" type="presParOf" srcId="{B9E22EC6-8BD9-1145-8BE2-0BABEE5892B6}" destId="{40F7455F-4C8D-964D-AEF3-3F8A4F1E8648}" srcOrd="1" destOrd="0" presId="urn:microsoft.com/office/officeart/2005/8/layout/hList7"/>
    <dgm:cxn modelId="{0E69FCB3-3436-D74D-96CF-179588E9460C}" type="presParOf" srcId="{B9E22EC6-8BD9-1145-8BE2-0BABEE5892B6}" destId="{24FF9F3B-0809-2A40-A3E1-D20FDC8EFC44}" srcOrd="2" destOrd="0" presId="urn:microsoft.com/office/officeart/2005/8/layout/hList7"/>
    <dgm:cxn modelId="{BE56F49B-F9BF-AB45-B661-60DC76A239E3}" type="presParOf" srcId="{B9E22EC6-8BD9-1145-8BE2-0BABEE5892B6}" destId="{46335CD2-F08A-1544-8F7C-C8E923F098A9}" srcOrd="3" destOrd="0" presId="urn:microsoft.com/office/officeart/2005/8/layout/hList7"/>
    <dgm:cxn modelId="{BACAD337-85AC-7546-B46D-4E406B4DB84B}" type="presParOf" srcId="{8475117D-5172-3F44-BA14-C193EF8655CB}" destId="{63DFF72B-5F11-9441-B40D-CBCC05807870}" srcOrd="3" destOrd="0" presId="urn:microsoft.com/office/officeart/2005/8/layout/hList7"/>
    <dgm:cxn modelId="{DCE09351-C3D7-BB41-8F49-2A53A4653FC5}" type="presParOf" srcId="{8475117D-5172-3F44-BA14-C193EF8655CB}" destId="{E9F068F2-A801-F549-AEC2-9F59A9A19386}" srcOrd="4" destOrd="0" presId="urn:microsoft.com/office/officeart/2005/8/layout/hList7"/>
    <dgm:cxn modelId="{F7484220-4F2E-B84A-9B80-C3F2D6792382}" type="presParOf" srcId="{E9F068F2-A801-F549-AEC2-9F59A9A19386}" destId="{DAB14C4F-AD01-0E42-88DA-FA180DD5E45D}" srcOrd="0" destOrd="0" presId="urn:microsoft.com/office/officeart/2005/8/layout/hList7"/>
    <dgm:cxn modelId="{B4180D22-6792-2B42-A024-16B552F19A95}" type="presParOf" srcId="{E9F068F2-A801-F549-AEC2-9F59A9A19386}" destId="{75B0326D-F835-7E40-8CAA-4330C7037DAA}" srcOrd="1" destOrd="0" presId="urn:microsoft.com/office/officeart/2005/8/layout/hList7"/>
    <dgm:cxn modelId="{3C7DC0A5-3F60-044A-A0BD-5ECB63F1A2DF}" type="presParOf" srcId="{E9F068F2-A801-F549-AEC2-9F59A9A19386}" destId="{9C523E9B-4F37-9B40-8BF2-D7EA29155ECA}" srcOrd="2" destOrd="0" presId="urn:microsoft.com/office/officeart/2005/8/layout/hList7"/>
    <dgm:cxn modelId="{E5CCA6BC-31B8-3F4B-A982-58BAD0F4BA35}" type="presParOf" srcId="{E9F068F2-A801-F549-AEC2-9F59A9A19386}" destId="{8BC33A04-14A9-CD4A-8AF3-7A92C0298972}" srcOrd="3" destOrd="0" presId="urn:microsoft.com/office/officeart/2005/8/layout/hList7"/>
    <dgm:cxn modelId="{882A873A-FD7C-4A41-8B8D-0267B2C7F698}" type="presParOf" srcId="{8475117D-5172-3F44-BA14-C193EF8655CB}" destId="{01C98C76-40AC-584A-BCBB-23A1FC740515}" srcOrd="5" destOrd="0" presId="urn:microsoft.com/office/officeart/2005/8/layout/hList7"/>
    <dgm:cxn modelId="{1C291BDC-3541-C54B-B8B7-BC29D81ED468}" type="presParOf" srcId="{8475117D-5172-3F44-BA14-C193EF8655CB}" destId="{1AB64724-21BC-D44D-B2E6-B32AA5646080}" srcOrd="6" destOrd="0" presId="urn:microsoft.com/office/officeart/2005/8/layout/hList7"/>
    <dgm:cxn modelId="{B2CC1754-11B6-1C43-A2EE-458ED8F40EF0}" type="presParOf" srcId="{1AB64724-21BC-D44D-B2E6-B32AA5646080}" destId="{E1AC0490-14D6-A241-B84E-8AD4F9D37563}" srcOrd="0" destOrd="0" presId="urn:microsoft.com/office/officeart/2005/8/layout/hList7"/>
    <dgm:cxn modelId="{33C9D6CB-B0FC-8A43-99DD-9E78A99A1C5F}" type="presParOf" srcId="{1AB64724-21BC-D44D-B2E6-B32AA5646080}" destId="{E238AEF2-E3B1-2047-890D-039CC23FDE23}" srcOrd="1" destOrd="0" presId="urn:microsoft.com/office/officeart/2005/8/layout/hList7"/>
    <dgm:cxn modelId="{A5D2E654-FFBD-A943-A2FC-8AEC88D2BA23}" type="presParOf" srcId="{1AB64724-21BC-D44D-B2E6-B32AA5646080}" destId="{C99E3E62-7099-1F41-80D5-0EB2AA99D445}" srcOrd="2" destOrd="0" presId="urn:microsoft.com/office/officeart/2005/8/layout/hList7"/>
    <dgm:cxn modelId="{1F4BDDF6-3FE3-5345-AAF1-42D0011EE30E}" type="presParOf" srcId="{1AB64724-21BC-D44D-B2E6-B32AA5646080}" destId="{60198288-F69C-C445-9EFD-97ECBB38A74F}" srcOrd="3" destOrd="0" presId="urn:microsoft.com/office/officeart/2005/8/layout/hList7"/>
    <dgm:cxn modelId="{10EF4DCC-CBD7-904E-8263-0970BE09039C}" type="presParOf" srcId="{8475117D-5172-3F44-BA14-C193EF8655CB}" destId="{195B2B0B-456B-7A48-9217-D17EC10C1202}" srcOrd="7" destOrd="0" presId="urn:microsoft.com/office/officeart/2005/8/layout/hList7"/>
    <dgm:cxn modelId="{BD736E13-B80C-B24A-9E25-3618EF2F1EDC}" type="presParOf" srcId="{8475117D-5172-3F44-BA14-C193EF8655CB}" destId="{151A69F2-0697-ED4C-88B9-2BF38B4AD6DD}" srcOrd="8" destOrd="0" presId="urn:microsoft.com/office/officeart/2005/8/layout/hList7"/>
    <dgm:cxn modelId="{C9117F73-FEA4-854C-A2DC-5F61F460C355}" type="presParOf" srcId="{151A69F2-0697-ED4C-88B9-2BF38B4AD6DD}" destId="{DF65D40F-73A5-9B49-8A83-DC1A84CB8164}" srcOrd="0" destOrd="0" presId="urn:microsoft.com/office/officeart/2005/8/layout/hList7"/>
    <dgm:cxn modelId="{4EE5C580-AAA1-2E4F-9261-D791F91AF85C}" type="presParOf" srcId="{151A69F2-0697-ED4C-88B9-2BF38B4AD6DD}" destId="{825D0C0A-A1BD-5C46-A63A-8BC50615DB32}" srcOrd="1" destOrd="0" presId="urn:microsoft.com/office/officeart/2005/8/layout/hList7"/>
    <dgm:cxn modelId="{90EF7B11-03D1-E54E-9985-2E17EBB7C14C}" type="presParOf" srcId="{151A69F2-0697-ED4C-88B9-2BF38B4AD6DD}" destId="{3B99DEAF-A1E1-AF43-9FCD-4F4406D7B34D}" srcOrd="2" destOrd="0" presId="urn:microsoft.com/office/officeart/2005/8/layout/hList7"/>
    <dgm:cxn modelId="{0D63D934-4DA6-1A40-BFA5-444A90999174}" type="presParOf" srcId="{151A69F2-0697-ED4C-88B9-2BF38B4AD6DD}" destId="{03B2D2B9-2306-B043-8792-7E5DEE07CB6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28CBB-8FC8-1541-8240-171278A4531F}" type="doc">
      <dgm:prSet loTypeId="urn:microsoft.com/office/officeart/2005/8/layout/radial4" loCatId="" qsTypeId="urn:microsoft.com/office/officeart/2005/8/quickstyle/3D3" qsCatId="3D" csTypeId="urn:microsoft.com/office/officeart/2005/8/colors/colorful4" csCatId="colorful" phldr="1"/>
      <dgm:spPr/>
      <dgm:t>
        <a:bodyPr/>
        <a:lstStyle/>
        <a:p>
          <a:endParaRPr lang="en-US"/>
        </a:p>
      </dgm:t>
    </dgm:pt>
    <dgm:pt modelId="{97BDADC2-9A94-5740-8B55-3053F4E1CD2D}">
      <dgm:prSet phldrT="[Text]"/>
      <dgm:spPr/>
      <dgm:t>
        <a:bodyPr/>
        <a:lstStyle/>
        <a:p>
          <a:r>
            <a:rPr lang="en-US" dirty="0" smtClean="0"/>
            <a:t>Easy Access</a:t>
          </a:r>
          <a:endParaRPr lang="en-US" dirty="0"/>
        </a:p>
      </dgm:t>
    </dgm:pt>
    <dgm:pt modelId="{1A1F2E1D-34E8-7746-861D-7D745938F7FA}" type="parTrans" cxnId="{F3E3D1F2-8E2D-F444-BFDC-16B54DB39EC9}">
      <dgm:prSet/>
      <dgm:spPr/>
      <dgm:t>
        <a:bodyPr/>
        <a:lstStyle/>
        <a:p>
          <a:endParaRPr lang="en-US"/>
        </a:p>
      </dgm:t>
    </dgm:pt>
    <dgm:pt modelId="{515DE6E6-6D57-7C4B-B2C8-58BA6B367F5A}" type="sibTrans" cxnId="{F3E3D1F2-8E2D-F444-BFDC-16B54DB39EC9}">
      <dgm:prSet/>
      <dgm:spPr/>
      <dgm:t>
        <a:bodyPr/>
        <a:lstStyle/>
        <a:p>
          <a:endParaRPr lang="en-US"/>
        </a:p>
      </dgm:t>
    </dgm:pt>
    <dgm:pt modelId="{3C216BD3-2B5C-A449-A367-DC8A2DBDCBC6}">
      <dgm:prSet phldrT="[Text]"/>
      <dgm:spPr/>
      <dgm:t>
        <a:bodyPr/>
        <a:lstStyle/>
        <a:p>
          <a:r>
            <a:rPr lang="en-US" dirty="0" smtClean="0"/>
            <a:t>Broader Range of Hydrology</a:t>
          </a:r>
        </a:p>
        <a:p>
          <a:r>
            <a:rPr lang="en-US" dirty="0" smtClean="0"/>
            <a:t>(Not just Floods)</a:t>
          </a:r>
          <a:endParaRPr lang="en-US" dirty="0"/>
        </a:p>
      </dgm:t>
    </dgm:pt>
    <dgm:pt modelId="{FEE02649-0F89-4543-A36D-2290B8D10516}" type="parTrans" cxnId="{3C9C059E-5271-AD40-9DB3-DA55A47C230F}">
      <dgm:prSet/>
      <dgm:spPr/>
      <dgm:t>
        <a:bodyPr/>
        <a:lstStyle/>
        <a:p>
          <a:endParaRPr lang="en-US"/>
        </a:p>
      </dgm:t>
    </dgm:pt>
    <dgm:pt modelId="{95E27C19-4274-B647-A141-246CEEF909BC}" type="sibTrans" cxnId="{3C9C059E-5271-AD40-9DB3-DA55A47C230F}">
      <dgm:prSet/>
      <dgm:spPr/>
      <dgm:t>
        <a:bodyPr/>
        <a:lstStyle/>
        <a:p>
          <a:endParaRPr lang="en-US"/>
        </a:p>
      </dgm:t>
    </dgm:pt>
    <dgm:pt modelId="{95FDB776-5B01-4B40-AA97-3DBEE3C09CAA}">
      <dgm:prSet phldrT="[Text]"/>
      <dgm:spPr/>
      <dgm:t>
        <a:bodyPr/>
        <a:lstStyle/>
        <a:p>
          <a:r>
            <a:rPr lang="en-US" dirty="0" smtClean="0"/>
            <a:t>Detailed Characteristics of Small Watersheds, </a:t>
          </a:r>
          <a:r>
            <a:rPr lang="en-US" dirty="0" err="1" smtClean="0"/>
            <a:t>Hillslopes</a:t>
          </a:r>
          <a:endParaRPr lang="en-US" dirty="0"/>
        </a:p>
      </dgm:t>
    </dgm:pt>
    <dgm:pt modelId="{77512CBD-4898-694C-8FF3-3652348B87E3}" type="parTrans" cxnId="{8668DBFD-188E-3C45-8E68-047E54FCEBCB}">
      <dgm:prSet/>
      <dgm:spPr/>
      <dgm:t>
        <a:bodyPr/>
        <a:lstStyle/>
        <a:p>
          <a:endParaRPr lang="en-US"/>
        </a:p>
      </dgm:t>
    </dgm:pt>
    <dgm:pt modelId="{2DBA9BD4-DC6E-784F-937D-45DB48DC1775}" type="sibTrans" cxnId="{8668DBFD-188E-3C45-8E68-047E54FCEBCB}">
      <dgm:prSet/>
      <dgm:spPr/>
      <dgm:t>
        <a:bodyPr/>
        <a:lstStyle/>
        <a:p>
          <a:endParaRPr lang="en-US"/>
        </a:p>
      </dgm:t>
    </dgm:pt>
    <dgm:pt modelId="{AAB7E816-15DE-0F45-BE3C-F97736FFD531}">
      <dgm:prSet phldrT="[Text]"/>
      <dgm:spPr/>
      <dgm:t>
        <a:bodyPr/>
        <a:lstStyle/>
        <a:p>
          <a:r>
            <a:rPr lang="en-US" dirty="0" smtClean="0"/>
            <a:t>Consistent and Coherent across Large Watersheds</a:t>
          </a:r>
          <a:endParaRPr lang="en-US" dirty="0"/>
        </a:p>
      </dgm:t>
    </dgm:pt>
    <dgm:pt modelId="{E18CFA1D-369F-CA46-AC32-503A9EDCD9D4}" type="parTrans" cxnId="{656324BD-0052-1343-B453-D6EF3F2BE8C0}">
      <dgm:prSet/>
      <dgm:spPr/>
      <dgm:t>
        <a:bodyPr/>
        <a:lstStyle/>
        <a:p>
          <a:endParaRPr lang="en-US"/>
        </a:p>
      </dgm:t>
    </dgm:pt>
    <dgm:pt modelId="{1EB3CEFE-66F4-EB4C-A903-0C0D2FB27FB5}" type="sibTrans" cxnId="{656324BD-0052-1343-B453-D6EF3F2BE8C0}">
      <dgm:prSet/>
      <dgm:spPr/>
      <dgm:t>
        <a:bodyPr/>
        <a:lstStyle/>
        <a:p>
          <a:endParaRPr lang="en-US"/>
        </a:p>
      </dgm:t>
    </dgm:pt>
    <dgm:pt modelId="{4222E248-B560-A04D-B81E-62EC8EC17B36}" type="pres">
      <dgm:prSet presAssocID="{97828CBB-8FC8-1541-8240-171278A4531F}" presName="cycle" presStyleCnt="0">
        <dgm:presLayoutVars>
          <dgm:chMax val="1"/>
          <dgm:dir/>
          <dgm:animLvl val="ctr"/>
          <dgm:resizeHandles val="exact"/>
        </dgm:presLayoutVars>
      </dgm:prSet>
      <dgm:spPr/>
      <dgm:t>
        <a:bodyPr/>
        <a:lstStyle/>
        <a:p>
          <a:endParaRPr lang="en-US"/>
        </a:p>
      </dgm:t>
    </dgm:pt>
    <dgm:pt modelId="{1D246319-375B-8E4F-BF8F-12C98F8DB852}" type="pres">
      <dgm:prSet presAssocID="{97BDADC2-9A94-5740-8B55-3053F4E1CD2D}" presName="centerShape" presStyleLbl="node0" presStyleIdx="0" presStyleCnt="1"/>
      <dgm:spPr/>
      <dgm:t>
        <a:bodyPr/>
        <a:lstStyle/>
        <a:p>
          <a:endParaRPr lang="en-US"/>
        </a:p>
      </dgm:t>
    </dgm:pt>
    <dgm:pt modelId="{76BAA992-B325-DF43-B815-24B54C3226D0}" type="pres">
      <dgm:prSet presAssocID="{FEE02649-0F89-4543-A36D-2290B8D10516}" presName="parTrans" presStyleLbl="bgSibTrans2D1" presStyleIdx="0" presStyleCnt="3"/>
      <dgm:spPr/>
      <dgm:t>
        <a:bodyPr/>
        <a:lstStyle/>
        <a:p>
          <a:endParaRPr lang="en-US"/>
        </a:p>
      </dgm:t>
    </dgm:pt>
    <dgm:pt modelId="{A834EDB9-42CF-D145-A169-A8D147FA054F}" type="pres">
      <dgm:prSet presAssocID="{3C216BD3-2B5C-A449-A367-DC8A2DBDCBC6}" presName="node" presStyleLbl="node1" presStyleIdx="0" presStyleCnt="3" custScaleX="154689" custRadScaleRad="142116" custRadScaleInc="-9683">
        <dgm:presLayoutVars>
          <dgm:bulletEnabled val="1"/>
        </dgm:presLayoutVars>
      </dgm:prSet>
      <dgm:spPr/>
      <dgm:t>
        <a:bodyPr/>
        <a:lstStyle/>
        <a:p>
          <a:endParaRPr lang="en-US"/>
        </a:p>
      </dgm:t>
    </dgm:pt>
    <dgm:pt modelId="{5169702C-3637-FB40-91BB-14DD489B68B8}" type="pres">
      <dgm:prSet presAssocID="{77512CBD-4898-694C-8FF3-3652348B87E3}" presName="parTrans" presStyleLbl="bgSibTrans2D1" presStyleIdx="1" presStyleCnt="3"/>
      <dgm:spPr/>
      <dgm:t>
        <a:bodyPr/>
        <a:lstStyle/>
        <a:p>
          <a:endParaRPr lang="en-US"/>
        </a:p>
      </dgm:t>
    </dgm:pt>
    <dgm:pt modelId="{D64720E6-4DFD-8749-8636-AA7B81645C96}" type="pres">
      <dgm:prSet presAssocID="{95FDB776-5B01-4B40-AA97-3DBEE3C09CAA}" presName="node" presStyleLbl="node1" presStyleIdx="1" presStyleCnt="3" custScaleX="154689" custRadScaleRad="100689" custRadScaleInc="-2387">
        <dgm:presLayoutVars>
          <dgm:bulletEnabled val="1"/>
        </dgm:presLayoutVars>
      </dgm:prSet>
      <dgm:spPr/>
      <dgm:t>
        <a:bodyPr/>
        <a:lstStyle/>
        <a:p>
          <a:endParaRPr lang="en-US"/>
        </a:p>
      </dgm:t>
    </dgm:pt>
    <dgm:pt modelId="{1F7AC2A5-50A5-A742-A00B-09CC294C2122}" type="pres">
      <dgm:prSet presAssocID="{E18CFA1D-369F-CA46-AC32-503A9EDCD9D4}" presName="parTrans" presStyleLbl="bgSibTrans2D1" presStyleIdx="2" presStyleCnt="3"/>
      <dgm:spPr/>
      <dgm:t>
        <a:bodyPr/>
        <a:lstStyle/>
        <a:p>
          <a:endParaRPr lang="en-US"/>
        </a:p>
      </dgm:t>
    </dgm:pt>
    <dgm:pt modelId="{1E427915-E7A0-224D-BD86-6279B8749D67}" type="pres">
      <dgm:prSet presAssocID="{AAB7E816-15DE-0F45-BE3C-F97736FFD531}" presName="node" presStyleLbl="node1" presStyleIdx="2" presStyleCnt="3" custScaleX="154689" custRadScaleRad="139465" custRadScaleInc="7671">
        <dgm:presLayoutVars>
          <dgm:bulletEnabled val="1"/>
        </dgm:presLayoutVars>
      </dgm:prSet>
      <dgm:spPr/>
      <dgm:t>
        <a:bodyPr/>
        <a:lstStyle/>
        <a:p>
          <a:endParaRPr lang="en-US"/>
        </a:p>
      </dgm:t>
    </dgm:pt>
  </dgm:ptLst>
  <dgm:cxnLst>
    <dgm:cxn modelId="{344138B6-2D05-9D43-A08F-3226F2A8BFBB}" type="presOf" srcId="{3C216BD3-2B5C-A449-A367-DC8A2DBDCBC6}" destId="{A834EDB9-42CF-D145-A169-A8D147FA054F}" srcOrd="0" destOrd="0" presId="urn:microsoft.com/office/officeart/2005/8/layout/radial4"/>
    <dgm:cxn modelId="{656324BD-0052-1343-B453-D6EF3F2BE8C0}" srcId="{97BDADC2-9A94-5740-8B55-3053F4E1CD2D}" destId="{AAB7E816-15DE-0F45-BE3C-F97736FFD531}" srcOrd="2" destOrd="0" parTransId="{E18CFA1D-369F-CA46-AC32-503A9EDCD9D4}" sibTransId="{1EB3CEFE-66F4-EB4C-A903-0C0D2FB27FB5}"/>
    <dgm:cxn modelId="{886C087A-D7BA-B24C-9B40-EEAD0C5D2D54}" type="presOf" srcId="{AAB7E816-15DE-0F45-BE3C-F97736FFD531}" destId="{1E427915-E7A0-224D-BD86-6279B8749D67}" srcOrd="0" destOrd="0" presId="urn:microsoft.com/office/officeart/2005/8/layout/radial4"/>
    <dgm:cxn modelId="{8668DBFD-188E-3C45-8E68-047E54FCEBCB}" srcId="{97BDADC2-9A94-5740-8B55-3053F4E1CD2D}" destId="{95FDB776-5B01-4B40-AA97-3DBEE3C09CAA}" srcOrd="1" destOrd="0" parTransId="{77512CBD-4898-694C-8FF3-3652348B87E3}" sibTransId="{2DBA9BD4-DC6E-784F-937D-45DB48DC1775}"/>
    <dgm:cxn modelId="{21FC26FF-F127-8346-B1AF-6F0CF1B5FD8A}" type="presOf" srcId="{97BDADC2-9A94-5740-8B55-3053F4E1CD2D}" destId="{1D246319-375B-8E4F-BF8F-12C98F8DB852}" srcOrd="0" destOrd="0" presId="urn:microsoft.com/office/officeart/2005/8/layout/radial4"/>
    <dgm:cxn modelId="{57DD65A6-122A-984C-9175-532EBC165EB8}" type="presOf" srcId="{77512CBD-4898-694C-8FF3-3652348B87E3}" destId="{5169702C-3637-FB40-91BB-14DD489B68B8}" srcOrd="0" destOrd="0" presId="urn:microsoft.com/office/officeart/2005/8/layout/radial4"/>
    <dgm:cxn modelId="{A0694C5B-669E-674D-A69E-F2693C5CDB94}" type="presOf" srcId="{E18CFA1D-369F-CA46-AC32-503A9EDCD9D4}" destId="{1F7AC2A5-50A5-A742-A00B-09CC294C2122}" srcOrd="0" destOrd="0" presId="urn:microsoft.com/office/officeart/2005/8/layout/radial4"/>
    <dgm:cxn modelId="{B9ED6D2E-0FC6-444F-BA45-E9FED878773A}" type="presOf" srcId="{97828CBB-8FC8-1541-8240-171278A4531F}" destId="{4222E248-B560-A04D-B81E-62EC8EC17B36}" srcOrd="0" destOrd="0" presId="urn:microsoft.com/office/officeart/2005/8/layout/radial4"/>
    <dgm:cxn modelId="{3C9C059E-5271-AD40-9DB3-DA55A47C230F}" srcId="{97BDADC2-9A94-5740-8B55-3053F4E1CD2D}" destId="{3C216BD3-2B5C-A449-A367-DC8A2DBDCBC6}" srcOrd="0" destOrd="0" parTransId="{FEE02649-0F89-4543-A36D-2290B8D10516}" sibTransId="{95E27C19-4274-B647-A141-246CEEF909BC}"/>
    <dgm:cxn modelId="{F3E3D1F2-8E2D-F444-BFDC-16B54DB39EC9}" srcId="{97828CBB-8FC8-1541-8240-171278A4531F}" destId="{97BDADC2-9A94-5740-8B55-3053F4E1CD2D}" srcOrd="0" destOrd="0" parTransId="{1A1F2E1D-34E8-7746-861D-7D745938F7FA}" sibTransId="{515DE6E6-6D57-7C4B-B2C8-58BA6B367F5A}"/>
    <dgm:cxn modelId="{FACACF35-B03A-0B49-AD6E-A7EA4FDEE3E1}" type="presOf" srcId="{FEE02649-0F89-4543-A36D-2290B8D10516}" destId="{76BAA992-B325-DF43-B815-24B54C3226D0}" srcOrd="0" destOrd="0" presId="urn:microsoft.com/office/officeart/2005/8/layout/radial4"/>
    <dgm:cxn modelId="{5A283594-1571-8549-8FF3-A2858884EC22}" type="presOf" srcId="{95FDB776-5B01-4B40-AA97-3DBEE3C09CAA}" destId="{D64720E6-4DFD-8749-8636-AA7B81645C96}" srcOrd="0" destOrd="0" presId="urn:microsoft.com/office/officeart/2005/8/layout/radial4"/>
    <dgm:cxn modelId="{0C907962-C361-C249-A955-BCC690516585}" type="presParOf" srcId="{4222E248-B560-A04D-B81E-62EC8EC17B36}" destId="{1D246319-375B-8E4F-BF8F-12C98F8DB852}" srcOrd="0" destOrd="0" presId="urn:microsoft.com/office/officeart/2005/8/layout/radial4"/>
    <dgm:cxn modelId="{54CF06FF-7FC0-CE46-B1BD-D25D127CFCDD}" type="presParOf" srcId="{4222E248-B560-A04D-B81E-62EC8EC17B36}" destId="{76BAA992-B325-DF43-B815-24B54C3226D0}" srcOrd="1" destOrd="0" presId="urn:microsoft.com/office/officeart/2005/8/layout/radial4"/>
    <dgm:cxn modelId="{F0DCAD34-8EE3-B147-9C06-FD4262136053}" type="presParOf" srcId="{4222E248-B560-A04D-B81E-62EC8EC17B36}" destId="{A834EDB9-42CF-D145-A169-A8D147FA054F}" srcOrd="2" destOrd="0" presId="urn:microsoft.com/office/officeart/2005/8/layout/radial4"/>
    <dgm:cxn modelId="{2D5A2FF1-6986-914D-B3A6-365FA99B9659}" type="presParOf" srcId="{4222E248-B560-A04D-B81E-62EC8EC17B36}" destId="{5169702C-3637-FB40-91BB-14DD489B68B8}" srcOrd="3" destOrd="0" presId="urn:microsoft.com/office/officeart/2005/8/layout/radial4"/>
    <dgm:cxn modelId="{50821C49-33B3-DB43-9484-EC261FA5B112}" type="presParOf" srcId="{4222E248-B560-A04D-B81E-62EC8EC17B36}" destId="{D64720E6-4DFD-8749-8636-AA7B81645C96}" srcOrd="4" destOrd="0" presId="urn:microsoft.com/office/officeart/2005/8/layout/radial4"/>
    <dgm:cxn modelId="{91F35670-D8FB-D941-A592-F04F8660A8F1}" type="presParOf" srcId="{4222E248-B560-A04D-B81E-62EC8EC17B36}" destId="{1F7AC2A5-50A5-A742-A00B-09CC294C2122}" srcOrd="5" destOrd="0" presId="urn:microsoft.com/office/officeart/2005/8/layout/radial4"/>
    <dgm:cxn modelId="{16E5379A-232F-0F4A-8126-4C112CC2BC95}" type="presParOf" srcId="{4222E248-B560-A04D-B81E-62EC8EC17B36}" destId="{1E427915-E7A0-224D-BD86-6279B8749D6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70ACEC-0269-7243-9FA7-50F9C6C34864}" type="doc">
      <dgm:prSet loTypeId="urn:microsoft.com/office/officeart/2005/8/layout/gear1" loCatId="" qsTypeId="urn:microsoft.com/office/officeart/2005/8/quickstyle/simple5" qsCatId="simple" csTypeId="urn:microsoft.com/office/officeart/2005/8/colors/colorful4" csCatId="colorful" phldr="1"/>
      <dgm:spPr/>
    </dgm:pt>
    <dgm:pt modelId="{8D5501E2-A60A-4D4F-9B44-90D83D790728}">
      <dgm:prSet phldrT="[Text]"/>
      <dgm:spPr/>
      <dgm:t>
        <a:bodyPr/>
        <a:lstStyle/>
        <a:p>
          <a:endParaRPr lang="en-US" b="1" dirty="0"/>
        </a:p>
      </dgm:t>
    </dgm:pt>
    <dgm:pt modelId="{039DCB84-30DC-EC49-8D1B-3260E4E09F9B}" type="parTrans" cxnId="{71FA9C07-AC4E-3E48-ADDB-FC269DF32538}">
      <dgm:prSet/>
      <dgm:spPr/>
      <dgm:t>
        <a:bodyPr/>
        <a:lstStyle/>
        <a:p>
          <a:endParaRPr lang="en-US">
            <a:solidFill>
              <a:srgbClr val="000000"/>
            </a:solidFill>
          </a:endParaRPr>
        </a:p>
      </dgm:t>
    </dgm:pt>
    <dgm:pt modelId="{74D81115-D0A9-8047-BBC6-E01009688C5E}" type="sibTrans" cxnId="{71FA9C07-AC4E-3E48-ADDB-FC269DF32538}">
      <dgm:prSet/>
      <dgm:spPr/>
      <dgm:t>
        <a:bodyPr/>
        <a:lstStyle/>
        <a:p>
          <a:endParaRPr lang="en-US">
            <a:solidFill>
              <a:srgbClr val="000000"/>
            </a:solidFill>
          </a:endParaRPr>
        </a:p>
      </dgm:t>
    </dgm:pt>
    <dgm:pt modelId="{EA7F2BA1-3360-3645-A39E-0AA4F1AA0C15}">
      <dgm:prSet phldrT="[Text]"/>
      <dgm:spPr/>
      <dgm:t>
        <a:bodyPr/>
        <a:lstStyle/>
        <a:p>
          <a:endParaRPr lang="en-US" b="1" dirty="0"/>
        </a:p>
      </dgm:t>
    </dgm:pt>
    <dgm:pt modelId="{66DB2517-AECB-B449-9C71-0796832E506E}" type="parTrans" cxnId="{555AE04F-7FAE-7E40-BCF0-80DCF9BD89C6}">
      <dgm:prSet/>
      <dgm:spPr/>
      <dgm:t>
        <a:bodyPr/>
        <a:lstStyle/>
        <a:p>
          <a:endParaRPr lang="en-US">
            <a:solidFill>
              <a:srgbClr val="000000"/>
            </a:solidFill>
          </a:endParaRPr>
        </a:p>
      </dgm:t>
    </dgm:pt>
    <dgm:pt modelId="{3EAE186D-681D-8C48-ACCA-22755417A322}" type="sibTrans" cxnId="{555AE04F-7FAE-7E40-BCF0-80DCF9BD89C6}">
      <dgm:prSet/>
      <dgm:spPr/>
      <dgm:t>
        <a:bodyPr/>
        <a:lstStyle/>
        <a:p>
          <a:endParaRPr lang="en-US">
            <a:solidFill>
              <a:srgbClr val="000000"/>
            </a:solidFill>
          </a:endParaRPr>
        </a:p>
      </dgm:t>
    </dgm:pt>
    <dgm:pt modelId="{AB1401EB-75EE-DB4F-AA24-FFD2658D395F}">
      <dgm:prSet phldrT="[Text]"/>
      <dgm:spPr/>
      <dgm:t>
        <a:bodyPr/>
        <a:lstStyle/>
        <a:p>
          <a:endParaRPr lang="en-US" b="1" dirty="0"/>
        </a:p>
      </dgm:t>
    </dgm:pt>
    <dgm:pt modelId="{826F5071-51C5-684C-BD36-9BFE19FB24EF}" type="parTrans" cxnId="{7323B2B8-265F-5942-A1BC-66B80A70A05D}">
      <dgm:prSet/>
      <dgm:spPr/>
      <dgm:t>
        <a:bodyPr/>
        <a:lstStyle/>
        <a:p>
          <a:endParaRPr lang="en-US">
            <a:solidFill>
              <a:srgbClr val="000000"/>
            </a:solidFill>
          </a:endParaRPr>
        </a:p>
      </dgm:t>
    </dgm:pt>
    <dgm:pt modelId="{6F81E4D6-A7C0-CB43-A1F3-CAA9CD466CE2}" type="sibTrans" cxnId="{7323B2B8-265F-5942-A1BC-66B80A70A05D}">
      <dgm:prSet/>
      <dgm:spPr/>
      <dgm:t>
        <a:bodyPr/>
        <a:lstStyle/>
        <a:p>
          <a:endParaRPr lang="en-US">
            <a:solidFill>
              <a:srgbClr val="000000"/>
            </a:solidFill>
          </a:endParaRPr>
        </a:p>
      </dgm:t>
    </dgm:pt>
    <dgm:pt modelId="{C5728391-7765-804D-8A1F-85C2B0E6C117}" type="pres">
      <dgm:prSet presAssocID="{0D70ACEC-0269-7243-9FA7-50F9C6C34864}" presName="composite" presStyleCnt="0">
        <dgm:presLayoutVars>
          <dgm:chMax val="3"/>
          <dgm:animLvl val="lvl"/>
          <dgm:resizeHandles val="exact"/>
        </dgm:presLayoutVars>
      </dgm:prSet>
      <dgm:spPr/>
    </dgm:pt>
    <dgm:pt modelId="{B7AF8798-D039-5A48-9C55-8B395B858C34}" type="pres">
      <dgm:prSet presAssocID="{8D5501E2-A60A-4D4F-9B44-90D83D790728}" presName="gear1" presStyleLbl="node1" presStyleIdx="0" presStyleCnt="3">
        <dgm:presLayoutVars>
          <dgm:chMax val="1"/>
          <dgm:bulletEnabled val="1"/>
        </dgm:presLayoutVars>
      </dgm:prSet>
      <dgm:spPr/>
      <dgm:t>
        <a:bodyPr/>
        <a:lstStyle/>
        <a:p>
          <a:endParaRPr lang="en-US"/>
        </a:p>
      </dgm:t>
    </dgm:pt>
    <dgm:pt modelId="{A6481B32-CED8-BE44-9330-970D3E65B2F8}" type="pres">
      <dgm:prSet presAssocID="{8D5501E2-A60A-4D4F-9B44-90D83D790728}" presName="gear1srcNode" presStyleLbl="node1" presStyleIdx="0" presStyleCnt="3"/>
      <dgm:spPr/>
      <dgm:t>
        <a:bodyPr/>
        <a:lstStyle/>
        <a:p>
          <a:endParaRPr lang="en-US"/>
        </a:p>
      </dgm:t>
    </dgm:pt>
    <dgm:pt modelId="{4AF4B956-A078-5D48-889C-22F126043280}" type="pres">
      <dgm:prSet presAssocID="{8D5501E2-A60A-4D4F-9B44-90D83D790728}" presName="gear1dstNode" presStyleLbl="node1" presStyleIdx="0" presStyleCnt="3"/>
      <dgm:spPr/>
      <dgm:t>
        <a:bodyPr/>
        <a:lstStyle/>
        <a:p>
          <a:endParaRPr lang="en-US"/>
        </a:p>
      </dgm:t>
    </dgm:pt>
    <dgm:pt modelId="{48A65DA4-F9F1-7949-9214-AF4A21FAE637}" type="pres">
      <dgm:prSet presAssocID="{EA7F2BA1-3360-3645-A39E-0AA4F1AA0C15}" presName="gear2" presStyleLbl="node1" presStyleIdx="1" presStyleCnt="3" custScaleX="103242" custScaleY="102186" custLinFactNeighborY="4869">
        <dgm:presLayoutVars>
          <dgm:chMax val="1"/>
          <dgm:bulletEnabled val="1"/>
        </dgm:presLayoutVars>
      </dgm:prSet>
      <dgm:spPr/>
      <dgm:t>
        <a:bodyPr/>
        <a:lstStyle/>
        <a:p>
          <a:endParaRPr lang="en-US"/>
        </a:p>
      </dgm:t>
    </dgm:pt>
    <dgm:pt modelId="{BAF066C9-912E-744B-AACA-8B95045161B3}" type="pres">
      <dgm:prSet presAssocID="{EA7F2BA1-3360-3645-A39E-0AA4F1AA0C15}" presName="gear2srcNode" presStyleLbl="node1" presStyleIdx="1" presStyleCnt="3"/>
      <dgm:spPr/>
      <dgm:t>
        <a:bodyPr/>
        <a:lstStyle/>
        <a:p>
          <a:endParaRPr lang="en-US"/>
        </a:p>
      </dgm:t>
    </dgm:pt>
    <dgm:pt modelId="{296E6A30-1CFB-0849-AB16-E1EB9AFE76A4}" type="pres">
      <dgm:prSet presAssocID="{EA7F2BA1-3360-3645-A39E-0AA4F1AA0C15}" presName="gear2dstNode" presStyleLbl="node1" presStyleIdx="1" presStyleCnt="3"/>
      <dgm:spPr/>
      <dgm:t>
        <a:bodyPr/>
        <a:lstStyle/>
        <a:p>
          <a:endParaRPr lang="en-US"/>
        </a:p>
      </dgm:t>
    </dgm:pt>
    <dgm:pt modelId="{5FC8D01F-43E5-BE43-9DF6-BB4B569B6612}" type="pres">
      <dgm:prSet presAssocID="{AB1401EB-75EE-DB4F-AA24-FFD2658D395F}" presName="gear3" presStyleLbl="node1" presStyleIdx="2" presStyleCnt="3" custScaleX="103242" custScaleY="102186" custLinFactNeighborY="451"/>
      <dgm:spPr/>
      <dgm:t>
        <a:bodyPr/>
        <a:lstStyle/>
        <a:p>
          <a:endParaRPr lang="en-US"/>
        </a:p>
      </dgm:t>
    </dgm:pt>
    <dgm:pt modelId="{8C368B01-CE4E-3E41-9A5E-D0D25F8AC667}" type="pres">
      <dgm:prSet presAssocID="{AB1401EB-75EE-DB4F-AA24-FFD2658D395F}" presName="gear3tx" presStyleLbl="node1" presStyleIdx="2" presStyleCnt="3">
        <dgm:presLayoutVars>
          <dgm:chMax val="1"/>
          <dgm:bulletEnabled val="1"/>
        </dgm:presLayoutVars>
      </dgm:prSet>
      <dgm:spPr/>
      <dgm:t>
        <a:bodyPr/>
        <a:lstStyle/>
        <a:p>
          <a:endParaRPr lang="en-US"/>
        </a:p>
      </dgm:t>
    </dgm:pt>
    <dgm:pt modelId="{10AAAD28-D099-1C44-A8DB-428A7A558D35}" type="pres">
      <dgm:prSet presAssocID="{AB1401EB-75EE-DB4F-AA24-FFD2658D395F}" presName="gear3srcNode" presStyleLbl="node1" presStyleIdx="2" presStyleCnt="3"/>
      <dgm:spPr/>
      <dgm:t>
        <a:bodyPr/>
        <a:lstStyle/>
        <a:p>
          <a:endParaRPr lang="en-US"/>
        </a:p>
      </dgm:t>
    </dgm:pt>
    <dgm:pt modelId="{7B9BDCC7-4AB1-9E45-9717-683C2A9AAF20}" type="pres">
      <dgm:prSet presAssocID="{AB1401EB-75EE-DB4F-AA24-FFD2658D395F}" presName="gear3dstNode" presStyleLbl="node1" presStyleIdx="2" presStyleCnt="3"/>
      <dgm:spPr/>
      <dgm:t>
        <a:bodyPr/>
        <a:lstStyle/>
        <a:p>
          <a:endParaRPr lang="en-US"/>
        </a:p>
      </dgm:t>
    </dgm:pt>
    <dgm:pt modelId="{616C907A-3C98-D040-9BAE-37994F0D17B9}" type="pres">
      <dgm:prSet presAssocID="{74D81115-D0A9-8047-BBC6-E01009688C5E}" presName="connector1" presStyleLbl="sibTrans2D1" presStyleIdx="0" presStyleCnt="3"/>
      <dgm:spPr/>
      <dgm:t>
        <a:bodyPr/>
        <a:lstStyle/>
        <a:p>
          <a:endParaRPr lang="en-US"/>
        </a:p>
      </dgm:t>
    </dgm:pt>
    <dgm:pt modelId="{2C9FBECA-7495-0A40-8AB6-38C3E3FDA98C}" type="pres">
      <dgm:prSet presAssocID="{3EAE186D-681D-8C48-ACCA-22755417A322}" presName="connector2" presStyleLbl="sibTrans2D1" presStyleIdx="1" presStyleCnt="3"/>
      <dgm:spPr/>
      <dgm:t>
        <a:bodyPr/>
        <a:lstStyle/>
        <a:p>
          <a:endParaRPr lang="en-US"/>
        </a:p>
      </dgm:t>
    </dgm:pt>
    <dgm:pt modelId="{6F887B17-F9E0-704E-99BE-24EC3B0DB417}" type="pres">
      <dgm:prSet presAssocID="{6F81E4D6-A7C0-CB43-A1F3-CAA9CD466CE2}" presName="connector3" presStyleLbl="sibTrans2D1" presStyleIdx="2" presStyleCnt="3"/>
      <dgm:spPr/>
      <dgm:t>
        <a:bodyPr/>
        <a:lstStyle/>
        <a:p>
          <a:endParaRPr lang="en-US"/>
        </a:p>
      </dgm:t>
    </dgm:pt>
  </dgm:ptLst>
  <dgm:cxnLst>
    <dgm:cxn modelId="{C5752BFC-261E-5D49-834F-548146F90ECE}" type="presOf" srcId="{EA7F2BA1-3360-3645-A39E-0AA4F1AA0C15}" destId="{BAF066C9-912E-744B-AACA-8B95045161B3}" srcOrd="1" destOrd="0" presId="urn:microsoft.com/office/officeart/2005/8/layout/gear1"/>
    <dgm:cxn modelId="{71FA9C07-AC4E-3E48-ADDB-FC269DF32538}" srcId="{0D70ACEC-0269-7243-9FA7-50F9C6C34864}" destId="{8D5501E2-A60A-4D4F-9B44-90D83D790728}" srcOrd="0" destOrd="0" parTransId="{039DCB84-30DC-EC49-8D1B-3260E4E09F9B}" sibTransId="{74D81115-D0A9-8047-BBC6-E01009688C5E}"/>
    <dgm:cxn modelId="{AF6937F0-2F4B-C84E-9519-F0B805FD6A24}" type="presOf" srcId="{AB1401EB-75EE-DB4F-AA24-FFD2658D395F}" destId="{5FC8D01F-43E5-BE43-9DF6-BB4B569B6612}" srcOrd="0" destOrd="0" presId="urn:microsoft.com/office/officeart/2005/8/layout/gear1"/>
    <dgm:cxn modelId="{8DA911C3-D39A-3448-9DF5-F79764440979}" type="presOf" srcId="{AB1401EB-75EE-DB4F-AA24-FFD2658D395F}" destId="{8C368B01-CE4E-3E41-9A5E-D0D25F8AC667}" srcOrd="1" destOrd="0" presId="urn:microsoft.com/office/officeart/2005/8/layout/gear1"/>
    <dgm:cxn modelId="{EFDCEEBA-842C-7C4A-B55D-C56792A552AC}" type="presOf" srcId="{3EAE186D-681D-8C48-ACCA-22755417A322}" destId="{2C9FBECA-7495-0A40-8AB6-38C3E3FDA98C}" srcOrd="0" destOrd="0" presId="urn:microsoft.com/office/officeart/2005/8/layout/gear1"/>
    <dgm:cxn modelId="{9A1031A1-CC64-A148-9632-DD20D1201477}" type="presOf" srcId="{EA7F2BA1-3360-3645-A39E-0AA4F1AA0C15}" destId="{48A65DA4-F9F1-7949-9214-AF4A21FAE637}" srcOrd="0" destOrd="0" presId="urn:microsoft.com/office/officeart/2005/8/layout/gear1"/>
    <dgm:cxn modelId="{9FB83408-245A-D645-9746-315B213ACDEB}" type="presOf" srcId="{8D5501E2-A60A-4D4F-9B44-90D83D790728}" destId="{A6481B32-CED8-BE44-9330-970D3E65B2F8}" srcOrd="1" destOrd="0" presId="urn:microsoft.com/office/officeart/2005/8/layout/gear1"/>
    <dgm:cxn modelId="{E96E8D82-25B0-E44D-8E44-3E6D82867040}" type="presOf" srcId="{74D81115-D0A9-8047-BBC6-E01009688C5E}" destId="{616C907A-3C98-D040-9BAE-37994F0D17B9}" srcOrd="0" destOrd="0" presId="urn:microsoft.com/office/officeart/2005/8/layout/gear1"/>
    <dgm:cxn modelId="{B09D62B4-2597-C54E-8169-040A11896BF9}" type="presOf" srcId="{0D70ACEC-0269-7243-9FA7-50F9C6C34864}" destId="{C5728391-7765-804D-8A1F-85C2B0E6C117}" srcOrd="0" destOrd="0" presId="urn:microsoft.com/office/officeart/2005/8/layout/gear1"/>
    <dgm:cxn modelId="{51FDFE27-4BA5-474E-A6C6-AED18760FD5A}" type="presOf" srcId="{AB1401EB-75EE-DB4F-AA24-FFD2658D395F}" destId="{7B9BDCC7-4AB1-9E45-9717-683C2A9AAF20}" srcOrd="3" destOrd="0" presId="urn:microsoft.com/office/officeart/2005/8/layout/gear1"/>
    <dgm:cxn modelId="{0EE98CB5-9364-C741-BB3F-9CDE9BA0104C}" type="presOf" srcId="{8D5501E2-A60A-4D4F-9B44-90D83D790728}" destId="{B7AF8798-D039-5A48-9C55-8B395B858C34}" srcOrd="0" destOrd="0" presId="urn:microsoft.com/office/officeart/2005/8/layout/gear1"/>
    <dgm:cxn modelId="{453C8F49-AE19-B942-97B4-69658D696328}" type="presOf" srcId="{AB1401EB-75EE-DB4F-AA24-FFD2658D395F}" destId="{10AAAD28-D099-1C44-A8DB-428A7A558D35}" srcOrd="2" destOrd="0" presId="urn:microsoft.com/office/officeart/2005/8/layout/gear1"/>
    <dgm:cxn modelId="{DBFCC25B-94F7-5840-BB0E-3E5AC0CD2C6F}" type="presOf" srcId="{8D5501E2-A60A-4D4F-9B44-90D83D790728}" destId="{4AF4B956-A078-5D48-889C-22F126043280}" srcOrd="2" destOrd="0" presId="urn:microsoft.com/office/officeart/2005/8/layout/gear1"/>
    <dgm:cxn modelId="{371703AF-ED9E-DF40-870A-DD794F716F15}" type="presOf" srcId="{6F81E4D6-A7C0-CB43-A1F3-CAA9CD466CE2}" destId="{6F887B17-F9E0-704E-99BE-24EC3B0DB417}" srcOrd="0" destOrd="0" presId="urn:microsoft.com/office/officeart/2005/8/layout/gear1"/>
    <dgm:cxn modelId="{7323B2B8-265F-5942-A1BC-66B80A70A05D}" srcId="{0D70ACEC-0269-7243-9FA7-50F9C6C34864}" destId="{AB1401EB-75EE-DB4F-AA24-FFD2658D395F}" srcOrd="2" destOrd="0" parTransId="{826F5071-51C5-684C-BD36-9BFE19FB24EF}" sibTransId="{6F81E4D6-A7C0-CB43-A1F3-CAA9CD466CE2}"/>
    <dgm:cxn modelId="{0105317F-374C-A54B-9185-48AE2C6FD94C}" type="presOf" srcId="{EA7F2BA1-3360-3645-A39E-0AA4F1AA0C15}" destId="{296E6A30-1CFB-0849-AB16-E1EB9AFE76A4}" srcOrd="2" destOrd="0" presId="urn:microsoft.com/office/officeart/2005/8/layout/gear1"/>
    <dgm:cxn modelId="{555AE04F-7FAE-7E40-BCF0-80DCF9BD89C6}" srcId="{0D70ACEC-0269-7243-9FA7-50F9C6C34864}" destId="{EA7F2BA1-3360-3645-A39E-0AA4F1AA0C15}" srcOrd="1" destOrd="0" parTransId="{66DB2517-AECB-B449-9C71-0796832E506E}" sibTransId="{3EAE186D-681D-8C48-ACCA-22755417A322}"/>
    <dgm:cxn modelId="{65A4DB12-8205-7845-85B9-EB006C0EB794}" type="presParOf" srcId="{C5728391-7765-804D-8A1F-85C2B0E6C117}" destId="{B7AF8798-D039-5A48-9C55-8B395B858C34}" srcOrd="0" destOrd="0" presId="urn:microsoft.com/office/officeart/2005/8/layout/gear1"/>
    <dgm:cxn modelId="{C39272D7-BF99-144F-BE88-BFB0D96A61CC}" type="presParOf" srcId="{C5728391-7765-804D-8A1F-85C2B0E6C117}" destId="{A6481B32-CED8-BE44-9330-970D3E65B2F8}" srcOrd="1" destOrd="0" presId="urn:microsoft.com/office/officeart/2005/8/layout/gear1"/>
    <dgm:cxn modelId="{1F2A87F8-F3E0-4848-8A12-59B05F22DD2A}" type="presParOf" srcId="{C5728391-7765-804D-8A1F-85C2B0E6C117}" destId="{4AF4B956-A078-5D48-889C-22F126043280}" srcOrd="2" destOrd="0" presId="urn:microsoft.com/office/officeart/2005/8/layout/gear1"/>
    <dgm:cxn modelId="{166FFB7C-17CC-5D4F-93AA-0EA01D011BEC}" type="presParOf" srcId="{C5728391-7765-804D-8A1F-85C2B0E6C117}" destId="{48A65DA4-F9F1-7949-9214-AF4A21FAE637}" srcOrd="3" destOrd="0" presId="urn:microsoft.com/office/officeart/2005/8/layout/gear1"/>
    <dgm:cxn modelId="{9B587837-0011-F84E-968B-16CAD1ED8D22}" type="presParOf" srcId="{C5728391-7765-804D-8A1F-85C2B0E6C117}" destId="{BAF066C9-912E-744B-AACA-8B95045161B3}" srcOrd="4" destOrd="0" presId="urn:microsoft.com/office/officeart/2005/8/layout/gear1"/>
    <dgm:cxn modelId="{A389CD2C-E737-BF44-A40C-EFC8D8D76FEF}" type="presParOf" srcId="{C5728391-7765-804D-8A1F-85C2B0E6C117}" destId="{296E6A30-1CFB-0849-AB16-E1EB9AFE76A4}" srcOrd="5" destOrd="0" presId="urn:microsoft.com/office/officeart/2005/8/layout/gear1"/>
    <dgm:cxn modelId="{52482818-644C-F54D-A012-7455A1B91CD6}" type="presParOf" srcId="{C5728391-7765-804D-8A1F-85C2B0E6C117}" destId="{5FC8D01F-43E5-BE43-9DF6-BB4B569B6612}" srcOrd="6" destOrd="0" presId="urn:microsoft.com/office/officeart/2005/8/layout/gear1"/>
    <dgm:cxn modelId="{05B7BBBD-623C-3C4B-94EB-4FB53C8CDD67}" type="presParOf" srcId="{C5728391-7765-804D-8A1F-85C2B0E6C117}" destId="{8C368B01-CE4E-3E41-9A5E-D0D25F8AC667}" srcOrd="7" destOrd="0" presId="urn:microsoft.com/office/officeart/2005/8/layout/gear1"/>
    <dgm:cxn modelId="{C651FEAE-8556-5740-8E82-AA0AF9BED204}" type="presParOf" srcId="{C5728391-7765-804D-8A1F-85C2B0E6C117}" destId="{10AAAD28-D099-1C44-A8DB-428A7A558D35}" srcOrd="8" destOrd="0" presId="urn:microsoft.com/office/officeart/2005/8/layout/gear1"/>
    <dgm:cxn modelId="{C33E9DA7-4F8C-5E48-972E-D7AB879C9F3C}" type="presParOf" srcId="{C5728391-7765-804D-8A1F-85C2B0E6C117}" destId="{7B9BDCC7-4AB1-9E45-9717-683C2A9AAF20}" srcOrd="9" destOrd="0" presId="urn:microsoft.com/office/officeart/2005/8/layout/gear1"/>
    <dgm:cxn modelId="{2C545E27-8837-C84E-B914-A81746E3875A}" type="presParOf" srcId="{C5728391-7765-804D-8A1F-85C2B0E6C117}" destId="{616C907A-3C98-D040-9BAE-37994F0D17B9}" srcOrd="10" destOrd="0" presId="urn:microsoft.com/office/officeart/2005/8/layout/gear1"/>
    <dgm:cxn modelId="{72CEAB09-F9D3-0240-B9F3-9308038A2AA0}" type="presParOf" srcId="{C5728391-7765-804D-8A1F-85C2B0E6C117}" destId="{2C9FBECA-7495-0A40-8AB6-38C3E3FDA98C}" srcOrd="11" destOrd="0" presId="urn:microsoft.com/office/officeart/2005/8/layout/gear1"/>
    <dgm:cxn modelId="{1A2F2162-65E2-5C44-A593-1F356496B508}" type="presParOf" srcId="{C5728391-7765-804D-8A1F-85C2B0E6C117}" destId="{6F887B17-F9E0-704E-99BE-24EC3B0DB41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9D618-A85A-E24D-88F8-2CAE696AFB1A}">
      <dsp:nvSpPr>
        <dsp:cNvPr id="0" name=""/>
        <dsp:cNvSpPr/>
      </dsp:nvSpPr>
      <dsp:spPr>
        <a:xfrm>
          <a:off x="0" y="0"/>
          <a:ext cx="1730816" cy="4064000"/>
        </a:xfrm>
        <a:prstGeom prst="roundRect">
          <a:avLst>
            <a:gd name="adj" fmla="val 10000"/>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latin typeface="Arial"/>
              <a:cs typeface="Arial"/>
            </a:rPr>
            <a:t>Flooding</a:t>
          </a:r>
          <a:endParaRPr lang="en-US" sz="2100" b="1" i="0" kern="1200" dirty="0">
            <a:latin typeface="Arial"/>
            <a:cs typeface="Arial"/>
          </a:endParaRPr>
        </a:p>
      </dsp:txBody>
      <dsp:txXfrm>
        <a:off x="0" y="1625600"/>
        <a:ext cx="1730816" cy="1625600"/>
      </dsp:txXfrm>
    </dsp:sp>
    <dsp:sp modelId="{1A2CD221-4355-D74C-98C7-BDBD2448FF64}">
      <dsp:nvSpPr>
        <dsp:cNvPr id="0" name=""/>
        <dsp:cNvSpPr/>
      </dsp:nvSpPr>
      <dsp:spPr>
        <a:xfrm>
          <a:off x="78457" y="133545"/>
          <a:ext cx="1573901" cy="1573901"/>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tretch>
            <a:fillRect/>
          </a:stretch>
        </a:blip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sp>
    <dsp:sp modelId="{8E4F7F2E-F1F8-2648-ADBE-8AFB835CC53E}">
      <dsp:nvSpPr>
        <dsp:cNvPr id="0" name=""/>
        <dsp:cNvSpPr/>
      </dsp:nvSpPr>
      <dsp:spPr>
        <a:xfrm>
          <a:off x="1782740" y="0"/>
          <a:ext cx="1730816" cy="4064000"/>
        </a:xfrm>
        <a:prstGeom prst="roundRect">
          <a:avLst>
            <a:gd name="adj" fmla="val 10000"/>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latin typeface="Arial"/>
              <a:cs typeface="Arial"/>
            </a:rPr>
            <a:t>Water Quality</a:t>
          </a:r>
          <a:endParaRPr lang="en-US" sz="2100" b="1" i="0" kern="1200" dirty="0">
            <a:latin typeface="Arial"/>
            <a:cs typeface="Arial"/>
          </a:endParaRPr>
        </a:p>
      </dsp:txBody>
      <dsp:txXfrm>
        <a:off x="1782740" y="1625600"/>
        <a:ext cx="1730816" cy="1625600"/>
      </dsp:txXfrm>
    </dsp:sp>
    <dsp:sp modelId="{46335CD2-F08A-1544-8F7C-C8E923F098A9}">
      <dsp:nvSpPr>
        <dsp:cNvPr id="0" name=""/>
        <dsp:cNvSpPr/>
      </dsp:nvSpPr>
      <dsp:spPr>
        <a:xfrm>
          <a:off x="1861197" y="133545"/>
          <a:ext cx="1573901" cy="1573901"/>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sp>
    <dsp:sp modelId="{DAB14C4F-AD01-0E42-88DA-FA180DD5E45D}">
      <dsp:nvSpPr>
        <dsp:cNvPr id="0" name=""/>
        <dsp:cNvSpPr/>
      </dsp:nvSpPr>
      <dsp:spPr>
        <a:xfrm>
          <a:off x="3565480" y="0"/>
          <a:ext cx="1730816" cy="4064000"/>
        </a:xfrm>
        <a:prstGeom prst="roundRect">
          <a:avLst>
            <a:gd name="adj" fmla="val 10000"/>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latin typeface="Arial"/>
              <a:cs typeface="Arial"/>
            </a:rPr>
            <a:t>Water Availability</a:t>
          </a:r>
          <a:endParaRPr lang="en-US" sz="2100" b="1" i="0" kern="1200" dirty="0">
            <a:latin typeface="Arial"/>
            <a:cs typeface="Arial"/>
          </a:endParaRPr>
        </a:p>
      </dsp:txBody>
      <dsp:txXfrm>
        <a:off x="3565480" y="1625600"/>
        <a:ext cx="1730816" cy="1625600"/>
      </dsp:txXfrm>
    </dsp:sp>
    <dsp:sp modelId="{8BC33A04-14A9-CD4A-8AF3-7A92C0298972}">
      <dsp:nvSpPr>
        <dsp:cNvPr id="0" name=""/>
        <dsp:cNvSpPr/>
      </dsp:nvSpPr>
      <dsp:spPr>
        <a:xfrm>
          <a:off x="3643938" y="133545"/>
          <a:ext cx="1573901" cy="1573901"/>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sp>
    <dsp:sp modelId="{E1AC0490-14D6-A241-B84E-8AD4F9D37563}">
      <dsp:nvSpPr>
        <dsp:cNvPr id="0" name=""/>
        <dsp:cNvSpPr/>
      </dsp:nvSpPr>
      <dsp:spPr>
        <a:xfrm>
          <a:off x="5348221" y="0"/>
          <a:ext cx="1730816" cy="4064000"/>
        </a:xfrm>
        <a:prstGeom prst="roundRect">
          <a:avLst>
            <a:gd name="adj" fmla="val 10000"/>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latin typeface="Arial"/>
              <a:cs typeface="Arial"/>
            </a:rPr>
            <a:t>Drought</a:t>
          </a:r>
          <a:endParaRPr lang="en-US" sz="2100" b="1" i="0" kern="1200" dirty="0">
            <a:latin typeface="Arial"/>
            <a:cs typeface="Arial"/>
          </a:endParaRPr>
        </a:p>
      </dsp:txBody>
      <dsp:txXfrm>
        <a:off x="5348221" y="1625600"/>
        <a:ext cx="1730816" cy="1625600"/>
      </dsp:txXfrm>
    </dsp:sp>
    <dsp:sp modelId="{60198288-F69C-C445-9EFD-97ECBB38A74F}">
      <dsp:nvSpPr>
        <dsp:cNvPr id="0" name=""/>
        <dsp:cNvSpPr/>
      </dsp:nvSpPr>
      <dsp:spPr>
        <a:xfrm>
          <a:off x="5426678" y="133545"/>
          <a:ext cx="1573901" cy="1573901"/>
        </a:xfrm>
        <a:prstGeom prst="ellipse">
          <a:avLst/>
        </a:prstGeom>
        <a:blipFill rotWithShape="1">
          <a:blip xmlns:r="http://schemas.openxmlformats.org/officeDocument/2006/relationships" r:embed="rId4"/>
          <a:stretch>
            <a:fillRect/>
          </a:stretch>
        </a:blip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sp>
    <dsp:sp modelId="{DF65D40F-73A5-9B49-8A83-DC1A84CB8164}">
      <dsp:nvSpPr>
        <dsp:cNvPr id="0" name=""/>
        <dsp:cNvSpPr/>
      </dsp:nvSpPr>
      <dsp:spPr>
        <a:xfrm>
          <a:off x="7130961" y="0"/>
          <a:ext cx="1730816" cy="4064000"/>
        </a:xfrm>
        <a:prstGeom prst="roundRect">
          <a:avLst>
            <a:gd name="adj" fmla="val 10000"/>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149352" tIns="149352" rIns="149352" bIns="149352" numCol="1" spcCol="1270" anchor="ctr" anchorCtr="0">
          <a:noAutofit/>
        </a:bodyPr>
        <a:lstStyle/>
        <a:p>
          <a:pPr lvl="0" algn="ctr" defTabSz="933450">
            <a:lnSpc>
              <a:spcPct val="90000"/>
            </a:lnSpc>
            <a:spcBef>
              <a:spcPct val="0"/>
            </a:spcBef>
            <a:spcAft>
              <a:spcPct val="35000"/>
            </a:spcAft>
          </a:pPr>
          <a:r>
            <a:rPr lang="en-US" sz="2100" b="1" i="0" kern="1200" dirty="0" smtClean="0">
              <a:latin typeface="Arial"/>
              <a:cs typeface="Arial"/>
            </a:rPr>
            <a:t>Climate Change</a:t>
          </a:r>
          <a:endParaRPr lang="en-US" sz="2100" b="1" i="0" kern="1200" dirty="0">
            <a:latin typeface="Arial"/>
            <a:cs typeface="Arial"/>
          </a:endParaRPr>
        </a:p>
      </dsp:txBody>
      <dsp:txXfrm>
        <a:off x="7130961" y="1625600"/>
        <a:ext cx="1730816" cy="1625600"/>
      </dsp:txXfrm>
    </dsp:sp>
    <dsp:sp modelId="{03B2D2B9-2306-B043-8792-7E5DEE07CB69}">
      <dsp:nvSpPr>
        <dsp:cNvPr id="0" name=""/>
        <dsp:cNvSpPr/>
      </dsp:nvSpPr>
      <dsp:spPr>
        <a:xfrm>
          <a:off x="7209419" y="133545"/>
          <a:ext cx="1573901" cy="1573901"/>
        </a:xfrm>
        <a:prstGeom prst="ellipse">
          <a:avLst/>
        </a:prstGeom>
        <a:blipFill rotWithShape="1">
          <a:blip xmlns:r="http://schemas.openxmlformats.org/officeDocument/2006/relationships" r:embed="rId5"/>
          <a:stretch>
            <a:fillRect/>
          </a:stretch>
        </a:blip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1">
          <a:scrgbClr r="0" g="0" b="0"/>
        </a:fillRef>
        <a:effectRef idx="2">
          <a:scrgbClr r="0" g="0" b="0"/>
        </a:effectRef>
        <a:fontRef idx="minor"/>
      </dsp:style>
    </dsp:sp>
    <dsp:sp modelId="{C3D6D326-5C8A-154F-93EC-0CFC4A697269}">
      <dsp:nvSpPr>
        <dsp:cNvPr id="0" name=""/>
        <dsp:cNvSpPr/>
      </dsp:nvSpPr>
      <dsp:spPr>
        <a:xfrm>
          <a:off x="141111" y="3132666"/>
          <a:ext cx="8579555" cy="846667"/>
        </a:xfrm>
        <a:prstGeom prst="leftRight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46319-375B-8E4F-BF8F-12C98F8DB852}">
      <dsp:nvSpPr>
        <dsp:cNvPr id="0" name=""/>
        <dsp:cNvSpPr/>
      </dsp:nvSpPr>
      <dsp:spPr>
        <a:xfrm>
          <a:off x="3584277" y="2210268"/>
          <a:ext cx="1853039" cy="1853039"/>
        </a:xfrm>
        <a:prstGeom prst="ellipse">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Easy Access</a:t>
          </a:r>
          <a:endParaRPr lang="en-US" sz="3600" kern="1200" dirty="0"/>
        </a:p>
      </dsp:txBody>
      <dsp:txXfrm>
        <a:off x="3855648" y="2481639"/>
        <a:ext cx="1310297" cy="1310297"/>
      </dsp:txXfrm>
    </dsp:sp>
    <dsp:sp modelId="{76BAA992-B325-DF43-B815-24B54C3226D0}">
      <dsp:nvSpPr>
        <dsp:cNvPr id="0" name=""/>
        <dsp:cNvSpPr/>
      </dsp:nvSpPr>
      <dsp:spPr>
        <a:xfrm rot="12551412">
          <a:off x="1341743" y="1770058"/>
          <a:ext cx="2390526" cy="528116"/>
        </a:xfrm>
        <a:prstGeom prst="lef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834EDB9-42CF-D145-A169-A8D147FA054F}">
      <dsp:nvSpPr>
        <dsp:cNvPr id="0" name=""/>
        <dsp:cNvSpPr/>
      </dsp:nvSpPr>
      <dsp:spPr>
        <a:xfrm>
          <a:off x="131973" y="747019"/>
          <a:ext cx="2723125" cy="1408309"/>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Broader Range of Hydrology</a:t>
          </a:r>
        </a:p>
        <a:p>
          <a:pPr lvl="0" algn="ctr" defTabSz="977900">
            <a:lnSpc>
              <a:spcPct val="90000"/>
            </a:lnSpc>
            <a:spcBef>
              <a:spcPct val="0"/>
            </a:spcBef>
            <a:spcAft>
              <a:spcPct val="35000"/>
            </a:spcAft>
          </a:pPr>
          <a:r>
            <a:rPr lang="en-US" sz="2200" kern="1200" dirty="0" smtClean="0"/>
            <a:t>(Not just Floods)</a:t>
          </a:r>
          <a:endParaRPr lang="en-US" sz="2200" kern="1200" dirty="0"/>
        </a:p>
      </dsp:txBody>
      <dsp:txXfrm>
        <a:off x="173221" y="788267"/>
        <a:ext cx="2640629" cy="1325813"/>
      </dsp:txXfrm>
    </dsp:sp>
    <dsp:sp modelId="{5169702C-3637-FB40-91BB-14DD489B68B8}">
      <dsp:nvSpPr>
        <dsp:cNvPr id="0" name=""/>
        <dsp:cNvSpPr/>
      </dsp:nvSpPr>
      <dsp:spPr>
        <a:xfrm rot="16113528">
          <a:off x="3755499" y="1151874"/>
          <a:ext cx="1424004" cy="528116"/>
        </a:xfrm>
        <a:prstGeom prst="leftArrow">
          <a:avLst>
            <a:gd name="adj1" fmla="val 60000"/>
            <a:gd name="adj2" fmla="val 50000"/>
          </a:avLst>
        </a:prstGeom>
        <a:solidFill>
          <a:schemeClr val="accent4">
            <a:hueOff val="-2232386"/>
            <a:satOff val="13449"/>
            <a:lumOff val="107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64720E6-4DFD-8749-8636-AA7B81645C96}">
      <dsp:nvSpPr>
        <dsp:cNvPr id="0" name=""/>
        <dsp:cNvSpPr/>
      </dsp:nvSpPr>
      <dsp:spPr>
        <a:xfrm>
          <a:off x="3088032" y="0"/>
          <a:ext cx="2723125" cy="1408309"/>
        </a:xfrm>
        <a:prstGeom prst="roundRect">
          <a:avLst>
            <a:gd name="adj" fmla="val 10000"/>
          </a:avLst>
        </a:prstGeom>
        <a:solidFill>
          <a:schemeClr val="accent4">
            <a:hueOff val="-2232386"/>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Detailed Characteristics of Small Watersheds, </a:t>
          </a:r>
          <a:r>
            <a:rPr lang="en-US" sz="2200" kern="1200" dirty="0" err="1" smtClean="0"/>
            <a:t>Hillslopes</a:t>
          </a:r>
          <a:endParaRPr lang="en-US" sz="2200" kern="1200" dirty="0"/>
        </a:p>
      </dsp:txBody>
      <dsp:txXfrm>
        <a:off x="3129280" y="41248"/>
        <a:ext cx="2640629" cy="1325813"/>
      </dsp:txXfrm>
    </dsp:sp>
    <dsp:sp modelId="{1F7AC2A5-50A5-A742-A00B-09CC294C2122}">
      <dsp:nvSpPr>
        <dsp:cNvPr id="0" name=""/>
        <dsp:cNvSpPr/>
      </dsp:nvSpPr>
      <dsp:spPr>
        <a:xfrm rot="19776156">
          <a:off x="5266784" y="1745927"/>
          <a:ext cx="2329601" cy="528116"/>
        </a:xfrm>
        <a:prstGeom prst="leftArrow">
          <a:avLst>
            <a:gd name="adj1" fmla="val 60000"/>
            <a:gd name="adj2" fmla="val 50000"/>
          </a:avLst>
        </a:prstGeom>
        <a:solidFill>
          <a:schemeClr val="accent4">
            <a:hueOff val="-4464771"/>
            <a:satOff val="26899"/>
            <a:lumOff val="215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E427915-E7A0-224D-BD86-6279B8749D67}">
      <dsp:nvSpPr>
        <dsp:cNvPr id="0" name=""/>
        <dsp:cNvSpPr/>
      </dsp:nvSpPr>
      <dsp:spPr>
        <a:xfrm>
          <a:off x="6074705" y="716448"/>
          <a:ext cx="2723125" cy="1408309"/>
        </a:xfrm>
        <a:prstGeom prst="roundRect">
          <a:avLst>
            <a:gd name="adj" fmla="val 10000"/>
          </a:avLst>
        </a:prstGeom>
        <a:solidFill>
          <a:schemeClr val="accent4">
            <a:hueOff val="-4464771"/>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Consistent and Coherent across Large Watersheds</a:t>
          </a:r>
          <a:endParaRPr lang="en-US" sz="2200" kern="1200" dirty="0"/>
        </a:p>
      </dsp:txBody>
      <dsp:txXfrm>
        <a:off x="6115953" y="757696"/>
        <a:ext cx="2640629" cy="1325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F8798-D039-5A48-9C55-8B395B858C34}">
      <dsp:nvSpPr>
        <dsp:cNvPr id="0" name=""/>
        <dsp:cNvSpPr/>
      </dsp:nvSpPr>
      <dsp:spPr>
        <a:xfrm>
          <a:off x="2945705" y="2578139"/>
          <a:ext cx="3132796" cy="3132796"/>
        </a:xfrm>
        <a:prstGeom prst="gear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b="1" kern="1200" dirty="0"/>
        </a:p>
      </dsp:txBody>
      <dsp:txXfrm>
        <a:off x="3575536" y="3311982"/>
        <a:ext cx="1873134" cy="1610321"/>
      </dsp:txXfrm>
    </dsp:sp>
    <dsp:sp modelId="{48A65DA4-F9F1-7949-9214-AF4A21FAE637}">
      <dsp:nvSpPr>
        <dsp:cNvPr id="0" name=""/>
        <dsp:cNvSpPr/>
      </dsp:nvSpPr>
      <dsp:spPr>
        <a:xfrm>
          <a:off x="1086054" y="1923692"/>
          <a:ext cx="2352263" cy="2328203"/>
        </a:xfrm>
        <a:prstGeom prst="gear6">
          <a:avLst/>
        </a:prstGeom>
        <a:gradFill rotWithShape="0">
          <a:gsLst>
            <a:gs pos="0">
              <a:schemeClr val="accent4">
                <a:hueOff val="-2232386"/>
                <a:satOff val="13449"/>
                <a:lumOff val="1078"/>
                <a:alphaOff val="0"/>
                <a:tint val="100000"/>
                <a:shade val="100000"/>
                <a:satMod val="130000"/>
              </a:schemeClr>
            </a:gs>
            <a:gs pos="100000">
              <a:schemeClr val="accent4">
                <a:hueOff val="-2232386"/>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b="1" kern="1200" dirty="0"/>
        </a:p>
      </dsp:txBody>
      <dsp:txXfrm>
        <a:off x="1675684" y="2513367"/>
        <a:ext cx="1173003" cy="1148853"/>
      </dsp:txXfrm>
    </dsp:sp>
    <dsp:sp modelId="{5FC8D01F-43E5-BE43-9DF6-BB4B569B6612}">
      <dsp:nvSpPr>
        <dsp:cNvPr id="0" name=""/>
        <dsp:cNvSpPr/>
      </dsp:nvSpPr>
      <dsp:spPr>
        <a:xfrm rot="20700000">
          <a:off x="2358621" y="258043"/>
          <a:ext cx="2313366" cy="2272535"/>
        </a:xfrm>
        <a:prstGeom prst="gear6">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b="1" kern="1200" dirty="0"/>
        </a:p>
      </dsp:txBody>
      <dsp:txXfrm rot="-20700000">
        <a:off x="2868432" y="754055"/>
        <a:ext cx="1293744" cy="1280511"/>
      </dsp:txXfrm>
    </dsp:sp>
    <dsp:sp modelId="{616C907A-3C98-D040-9BAE-37994F0D17B9}">
      <dsp:nvSpPr>
        <dsp:cNvPr id="0" name=""/>
        <dsp:cNvSpPr/>
      </dsp:nvSpPr>
      <dsp:spPr>
        <a:xfrm>
          <a:off x="2721642" y="2095773"/>
          <a:ext cx="4009979" cy="4009979"/>
        </a:xfrm>
        <a:prstGeom prst="circularArrow">
          <a:avLst>
            <a:gd name="adj1" fmla="val 4688"/>
            <a:gd name="adj2" fmla="val 299029"/>
            <a:gd name="adj3" fmla="val 2543275"/>
            <a:gd name="adj4" fmla="val 15804067"/>
            <a:gd name="adj5" fmla="val 5469"/>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9FBECA-7495-0A40-8AB6-38C3E3FDA98C}">
      <dsp:nvSpPr>
        <dsp:cNvPr id="0" name=""/>
        <dsp:cNvSpPr/>
      </dsp:nvSpPr>
      <dsp:spPr>
        <a:xfrm>
          <a:off x="719487" y="1327092"/>
          <a:ext cx="2913500" cy="2913500"/>
        </a:xfrm>
        <a:prstGeom prst="leftCircularArrow">
          <a:avLst>
            <a:gd name="adj1" fmla="val 6452"/>
            <a:gd name="adj2" fmla="val 429999"/>
            <a:gd name="adj3" fmla="val 10489124"/>
            <a:gd name="adj4" fmla="val 14837806"/>
            <a:gd name="adj5" fmla="val 7527"/>
          </a:avLst>
        </a:prstGeom>
        <a:gradFill rotWithShape="0">
          <a:gsLst>
            <a:gs pos="0">
              <a:schemeClr val="accent4">
                <a:hueOff val="-2232386"/>
                <a:satOff val="13449"/>
                <a:lumOff val="1078"/>
                <a:alphaOff val="0"/>
                <a:tint val="100000"/>
                <a:shade val="100000"/>
                <a:satMod val="130000"/>
              </a:schemeClr>
            </a:gs>
            <a:gs pos="100000">
              <a:schemeClr val="accent4">
                <a:hueOff val="-2232386"/>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F887B17-F9E0-704E-99BE-24EC3B0DB417}">
      <dsp:nvSpPr>
        <dsp:cNvPr id="0" name=""/>
        <dsp:cNvSpPr/>
      </dsp:nvSpPr>
      <dsp:spPr>
        <a:xfrm>
          <a:off x="1882753" y="-229618"/>
          <a:ext cx="3141340" cy="3141340"/>
        </a:xfrm>
        <a:prstGeom prst="circularArrow">
          <a:avLst>
            <a:gd name="adj1" fmla="val 5984"/>
            <a:gd name="adj2" fmla="val 394124"/>
            <a:gd name="adj3" fmla="val 13313824"/>
            <a:gd name="adj4" fmla="val 10508221"/>
            <a:gd name="adj5" fmla="val 6981"/>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0.41677</cdr:x>
      <cdr:y>0.66957</cdr:y>
    </cdr:from>
    <cdr:to>
      <cdr:x>0.46301</cdr:x>
      <cdr:y>0.69565</cdr:y>
    </cdr:to>
    <cdr:cxnSp macro="">
      <cdr:nvCxnSpPr>
        <cdr:cNvPr id="3" name="Straight Arrow Connector 2"/>
        <cdr:cNvCxnSpPr/>
      </cdr:nvCxnSpPr>
      <cdr:spPr>
        <a:xfrm xmlns:a="http://schemas.openxmlformats.org/drawingml/2006/main" flipH="1" flipV="1">
          <a:off x="3434080" y="3911600"/>
          <a:ext cx="381000" cy="152400"/>
        </a:xfrm>
        <a:prstGeom xmlns:a="http://schemas.openxmlformats.org/drawingml/2006/main" prst="straightConnector1">
          <a:avLst/>
        </a:prstGeom>
        <a:ln xmlns:a="http://schemas.openxmlformats.org/drawingml/2006/main">
          <a:solidFill>
            <a:srgbClr val="00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7CFA7D-B2EF-054B-AD5D-14677D473877}" type="datetimeFigureOut">
              <a:rPr lang="en-US" smtClean="0"/>
              <a:t>11/28/14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EC2F64-C164-EC42-AEFD-72003D6A8DA0}" type="slidenum">
              <a:rPr lang="en-US" smtClean="0"/>
              <a:t>‹#›</a:t>
            </a:fld>
            <a:endParaRPr lang="en-US"/>
          </a:p>
        </p:txBody>
      </p:sp>
    </p:spTree>
    <p:extLst>
      <p:ext uri="{BB962C8B-B14F-4D97-AF65-F5344CB8AC3E}">
        <p14:creationId xmlns:p14="http://schemas.microsoft.com/office/powerpoint/2010/main" val="19706279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182AB7-1766-416F-A149-ED13017A71B8}" type="datetimeFigureOut">
              <a:rPr lang="en-US" smtClean="0"/>
              <a:t>11/28/14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93D78-3E27-4C5F-8596-4E05AD10988C}" type="slidenum">
              <a:rPr lang="en-US" smtClean="0"/>
              <a:t>‹#›</a:t>
            </a:fld>
            <a:endParaRPr lang="en-US"/>
          </a:p>
        </p:txBody>
      </p:sp>
    </p:spTree>
    <p:extLst>
      <p:ext uri="{BB962C8B-B14F-4D97-AF65-F5344CB8AC3E}">
        <p14:creationId xmlns:p14="http://schemas.microsoft.com/office/powerpoint/2010/main" val="35826617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OUTLINE:</a:t>
            </a:r>
          </a:p>
          <a:p>
            <a:endParaRPr lang="en-US" dirty="0" smtClean="0"/>
          </a:p>
          <a:p>
            <a:r>
              <a:rPr lang="en-US" dirty="0" smtClean="0"/>
              <a:t>NEW MISSION FOCUS</a:t>
            </a:r>
          </a:p>
          <a:p>
            <a:r>
              <a:rPr lang="en-US" baseline="0" dirty="0" smtClean="0"/>
              <a:t>TECHNICAL	APPROACH</a:t>
            </a:r>
          </a:p>
          <a:p>
            <a:r>
              <a:rPr lang="en-US" baseline="0" dirty="0" smtClean="0"/>
              <a:t>SCALE IMPLICATIONS</a:t>
            </a:r>
          </a:p>
          <a:p>
            <a:r>
              <a:rPr lang="en-US" baseline="0" dirty="0" smtClean="0"/>
              <a:t>NATIONAL WATER CENTER (Organization, Functions, Staffing, Initial Activities, Design Tour)</a:t>
            </a:r>
          </a:p>
          <a:p>
            <a:r>
              <a:rPr lang="en-US" baseline="0" dirty="0" smtClean="0"/>
              <a:t>SUMMARY</a:t>
            </a:r>
          </a:p>
          <a:p>
            <a:endParaRPr lang="en-US" baseline="0" dirty="0" smtClean="0"/>
          </a:p>
          <a:p>
            <a:endParaRPr lang="en-US" baseline="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59389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43000" y="687388"/>
            <a:ext cx="4572000" cy="3429000"/>
          </a:xfrm>
          <a:ln/>
        </p:spPr>
      </p:sp>
      <p:sp>
        <p:nvSpPr>
          <p:cNvPr id="50179" name="Rectangle 3"/>
          <p:cNvSpPr>
            <a:spLocks noGrp="1" noChangeArrowheads="1"/>
          </p:cNvSpPr>
          <p:nvPr>
            <p:ph type="body" idx="1"/>
          </p:nvPr>
        </p:nvSpPr>
        <p:spPr>
          <a:xfrm>
            <a:off x="684871" y="4342465"/>
            <a:ext cx="5488264" cy="411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charset="0"/>
              </a:rPr>
              <a:t>RFC Summary</a:t>
            </a:r>
            <a:endParaRPr lang="en-US" dirty="0">
              <a:latin typeface="Arial" charset="0"/>
            </a:endParaRPr>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THERE’S A MAJOR GEOGRAPHIC GAP – WE DON’T FORECAST ALONG THE COAST</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11</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lnSpc>
                <a:spcPct val="90000"/>
              </a:lnSpc>
              <a:spcBef>
                <a:spcPct val="20000"/>
              </a:spcBef>
              <a:buFont typeface="Tahoma" pitchFamily="34" charset="0"/>
              <a:buChar char="–"/>
              <a:defRPr/>
            </a:pPr>
            <a:r>
              <a:rPr lang="en-US" sz="2400" dirty="0" smtClean="0">
                <a:latin typeface="Arial"/>
                <a:ea typeface="+mn-ea"/>
                <a:cs typeface="Arial"/>
              </a:rPr>
              <a:t>&gt;50% of U.S. population live within 50 miles of the coast</a:t>
            </a:r>
          </a:p>
          <a:p>
            <a:pPr marL="742950" lvl="1" indent="-285750">
              <a:lnSpc>
                <a:spcPct val="90000"/>
              </a:lnSpc>
              <a:spcBef>
                <a:spcPct val="20000"/>
              </a:spcBef>
              <a:buFont typeface="Tahoma" pitchFamily="34" charset="0"/>
              <a:buChar char="–"/>
              <a:defRPr/>
            </a:pPr>
            <a:r>
              <a:rPr lang="en-US" sz="2400" dirty="0" smtClean="0">
                <a:latin typeface="Arial"/>
                <a:ea typeface="+mn-ea"/>
                <a:cs typeface="Arial"/>
              </a:rPr>
              <a:t>60% of GDP generated in coastal counties</a:t>
            </a:r>
          </a:p>
          <a:p>
            <a:pPr marL="742950" lvl="1" indent="-285750">
              <a:lnSpc>
                <a:spcPct val="90000"/>
              </a:lnSpc>
              <a:spcBef>
                <a:spcPct val="20000"/>
              </a:spcBef>
              <a:buFont typeface="Tahoma" pitchFamily="34" charset="0"/>
              <a:buChar char="–"/>
              <a:defRPr/>
            </a:pPr>
            <a:r>
              <a:rPr lang="en-US" sz="2400" dirty="0" smtClean="0">
                <a:latin typeface="Arial"/>
                <a:ea typeface="+mn-ea"/>
                <a:cs typeface="Arial"/>
              </a:rPr>
              <a:t>Aging infrastructure, expensive to upgrade/replace</a:t>
            </a:r>
          </a:p>
          <a:p>
            <a:pPr marL="742950" lvl="1" indent="-285750">
              <a:lnSpc>
                <a:spcPct val="90000"/>
              </a:lnSpc>
              <a:spcBef>
                <a:spcPct val="20000"/>
              </a:spcBef>
              <a:buFont typeface="Tahoma" pitchFamily="34" charset="0"/>
              <a:buChar char="–"/>
              <a:defRPr/>
            </a:pPr>
            <a:r>
              <a:rPr lang="en-US" sz="2400" dirty="0" smtClean="0">
                <a:latin typeface="Arial"/>
                <a:ea typeface="+mn-ea"/>
                <a:cs typeface="Arial"/>
              </a:rPr>
              <a:t>Rise in LOSSES of at least $1B insured damages per event</a:t>
            </a:r>
          </a:p>
          <a:p>
            <a:pPr marL="742950" lvl="1" indent="-285750">
              <a:lnSpc>
                <a:spcPct val="90000"/>
              </a:lnSpc>
              <a:spcBef>
                <a:spcPct val="20000"/>
              </a:spcBef>
              <a:buFont typeface="Tahoma" pitchFamily="34" charset="0"/>
              <a:buChar char="–"/>
              <a:defRPr/>
            </a:pPr>
            <a:r>
              <a:rPr lang="en-US" sz="2400" dirty="0" smtClean="0">
                <a:latin typeface="Arial"/>
                <a:cs typeface="Arial"/>
              </a:rPr>
              <a:t>Runoff from land-falling rain often a major contribution to coastal inundation</a:t>
            </a:r>
            <a:endParaRPr lang="en-US" sz="900" dirty="0" smtClean="0">
              <a:latin typeface="Arial"/>
              <a:ea typeface="+mn-ea"/>
              <a:cs typeface="Arial"/>
            </a:endParaRP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12</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smtClean="0"/>
              <a:t>POINT: THESE ARE FRAGMENTED, DISINTEGRATED TODAY.  NEED TO PULL THEM TOGETHER INTO AN INTEGRATIVE FRAMEWORK</a:t>
            </a:r>
          </a:p>
          <a:p>
            <a:pPr marL="0" indent="0">
              <a:buFont typeface="+mj-lt"/>
              <a:buNone/>
            </a:pPr>
            <a:endParaRPr lang="en-US" baseline="0" dirty="0" smtClean="0"/>
          </a:p>
          <a:p>
            <a:pPr marL="0" indent="0">
              <a:buFont typeface="+mj-lt"/>
              <a:buNone/>
            </a:pPr>
            <a:r>
              <a:rPr lang="en-US" baseline="0" dirty="0" smtClean="0"/>
              <a:t>MULTIPLE ENTITIES DOING SIMILAR THINGS</a:t>
            </a:r>
          </a:p>
          <a:p>
            <a:pPr marL="228600" indent="-228600">
              <a:buFont typeface="+mj-lt"/>
              <a:buAutoNum type="arabicPeriod"/>
            </a:pPr>
            <a:endParaRPr lang="en-US" baseline="0" dirty="0" smtClean="0"/>
          </a:p>
          <a:p>
            <a:pPr marL="228600" indent="-228600">
              <a:buFont typeface="+mj-lt"/>
              <a:buAutoNum type="arabicPeriod"/>
            </a:pPr>
            <a:r>
              <a:rPr lang="en-US" baseline="0" dirty="0" smtClean="0"/>
              <a:t>Today NOAA provides many types of water prediction information, but it is fragmented across many different line offices and programs.</a:t>
            </a:r>
          </a:p>
          <a:p>
            <a:pPr marL="228600" indent="-228600">
              <a:buFont typeface="+mj-lt"/>
              <a:buAutoNum type="arabicPeriod"/>
            </a:pPr>
            <a:r>
              <a:rPr lang="en-US" baseline="0" dirty="0" smtClean="0"/>
              <a:t>Moreover, our stakeholders require more comprehensive water prediction information that supports the full gamut of their decision making.</a:t>
            </a:r>
          </a:p>
          <a:p>
            <a:pPr marL="228600" indent="-228600">
              <a:buFont typeface="+mj-lt"/>
              <a:buAutoNum type="arabicPeriod"/>
            </a:pPr>
            <a:r>
              <a:rPr lang="en-US" baseline="0" dirty="0" smtClean="0"/>
              <a:t>The idea of </a:t>
            </a:r>
            <a:r>
              <a:rPr lang="en-US" i="1" baseline="0" dirty="0" smtClean="0"/>
              <a:t>Earth Intelligence: Water 1.0 </a:t>
            </a:r>
            <a:r>
              <a:rPr lang="en-US" baseline="0" dirty="0" smtClean="0"/>
              <a:t>is to work towards a unified and improved water prediction capability that complements and expands our overall Earth System Prediction Capability.</a:t>
            </a:r>
          </a:p>
          <a:p>
            <a:pPr marL="228600" indent="-228600">
              <a:buFont typeface="+mj-lt"/>
              <a:buAutoNum type="arabicPeriod"/>
            </a:pPr>
            <a:r>
              <a:rPr lang="en-US" baseline="0" dirty="0" smtClean="0"/>
              <a:t>NOAA’s new National Water Center is an important catalyst to make this happen.</a:t>
            </a:r>
          </a:p>
          <a:p>
            <a:pPr marL="228600" indent="-228600">
              <a:buFont typeface="+mj-lt"/>
              <a:buAutoNum type="arabicPeriod"/>
            </a:pPr>
            <a:endParaRPr lang="en-US" baseline="0" dirty="0" smtClean="0"/>
          </a:p>
          <a:p>
            <a:pPr marL="0" indent="0">
              <a:buFont typeface="+mj-lt"/>
              <a:buNone/>
            </a:pPr>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13</a:t>
            </a:fld>
            <a:endParaRPr lang="en-US"/>
          </a:p>
        </p:txBody>
      </p:sp>
    </p:spTree>
    <p:extLst>
      <p:ext uri="{BB962C8B-B14F-4D97-AF65-F5344CB8AC3E}">
        <p14:creationId xmlns:p14="http://schemas.microsoft.com/office/powerpoint/2010/main" val="837380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is </a:t>
            </a:r>
            <a:r>
              <a:rPr lang="en-US" dirty="0" err="1" smtClean="0"/>
              <a:t>worrking</a:t>
            </a:r>
            <a:r>
              <a:rPr lang="en-US" dirty="0" smtClean="0"/>
              <a:t> towards Comprehensive Water Prediction</a:t>
            </a:r>
          </a:p>
          <a:p>
            <a:endParaRPr lang="en-US" dirty="0" smtClean="0"/>
          </a:p>
          <a:p>
            <a:r>
              <a:rPr lang="en-US" dirty="0" smtClean="0"/>
              <a:t>Linking our modeling of the atmosphere</a:t>
            </a:r>
            <a:r>
              <a:rPr lang="en-US" baseline="0" dirty="0" smtClean="0"/>
              <a:t> to the land to the ocean…</a:t>
            </a:r>
          </a:p>
          <a:p>
            <a:r>
              <a:rPr lang="en-US" baseline="0" dirty="0" smtClean="0"/>
              <a:t>Leveraging our data as well as our partners’</a:t>
            </a:r>
          </a:p>
          <a:p>
            <a:endParaRPr lang="en-US" baseline="0" dirty="0" smtClean="0"/>
          </a:p>
          <a:p>
            <a:r>
              <a:rPr lang="en-US" baseline="0" dirty="0" smtClean="0"/>
              <a:t>To provide water intelligence to support decision making, not just across the Water-Energy-Food Nexus, for many socioeconomic drivers (next slide)</a:t>
            </a:r>
          </a:p>
          <a:p>
            <a:r>
              <a:rPr lang="en-US" baseline="0" dirty="0" smtClean="0"/>
              <a:t>--------</a:t>
            </a:r>
          </a:p>
          <a:p>
            <a:r>
              <a:rPr lang="en-US" dirty="0" smtClean="0"/>
              <a:t>NOAA’s Water Prediction and the Water-Energy-Food Nexus</a:t>
            </a:r>
          </a:p>
          <a:p>
            <a:endParaRPr lang="en-US" dirty="0" smtClean="0"/>
          </a:p>
          <a:p>
            <a:r>
              <a:rPr lang="en-US" dirty="0" smtClean="0"/>
              <a:t>NOAA’s Water Prediction</a:t>
            </a:r>
            <a:r>
              <a:rPr lang="en-US" baseline="0" dirty="0" smtClean="0"/>
              <a:t> supports water, food and energy security</a:t>
            </a:r>
          </a:p>
          <a:p>
            <a:endParaRPr lang="en-US" baseline="0" dirty="0" smtClean="0"/>
          </a:p>
          <a:p>
            <a:r>
              <a:rPr lang="en-US" baseline="0" dirty="0" smtClean="0"/>
              <a:t>Pillars of Water Security:</a:t>
            </a:r>
          </a:p>
          <a:p>
            <a:pPr marL="0" indent="0">
              <a:buFont typeface="Arial"/>
              <a:buNone/>
            </a:pPr>
            <a:r>
              <a:rPr lang="en-US" baseline="0" dirty="0" smtClean="0"/>
              <a:t>  - Availability, Quality and Hazards (e.g. Floods and Droughts)</a:t>
            </a:r>
          </a:p>
          <a:p>
            <a:pPr marL="0" indent="0">
              <a:buFont typeface="Arial"/>
              <a:buNone/>
            </a:pPr>
            <a:endParaRPr lang="en-US" baseline="0" dirty="0" smtClean="0"/>
          </a:p>
          <a:p>
            <a:pPr marL="0" indent="0">
              <a:buFont typeface="Arial"/>
              <a:buNone/>
            </a:pPr>
            <a:r>
              <a:rPr lang="en-US" baseline="0" dirty="0" smtClean="0"/>
              <a:t>Similarly - Pillars of Energy Security:</a:t>
            </a:r>
          </a:p>
          <a:p>
            <a:pPr marL="0" indent="0">
              <a:buFont typeface="Arial"/>
              <a:buNone/>
            </a:pPr>
            <a:r>
              <a:rPr lang="en-US" baseline="0" dirty="0" smtClean="0"/>
              <a:t>  - Supply, Sustainability, Cost/Affordability</a:t>
            </a:r>
          </a:p>
          <a:p>
            <a:pPr marL="0" indent="0">
              <a:buFont typeface="Arial"/>
              <a:buNone/>
            </a:pPr>
            <a:endParaRPr lang="en-US" baseline="0" dirty="0" smtClean="0"/>
          </a:p>
          <a:p>
            <a:pPr marL="0" indent="0">
              <a:buFont typeface="Arial"/>
              <a:buNone/>
            </a:pPr>
            <a:r>
              <a:rPr lang="en-US" baseline="0" dirty="0" smtClean="0"/>
              <a:t>Similarly – Pillars of Food Security:</a:t>
            </a:r>
          </a:p>
          <a:p>
            <a:pPr marL="0" indent="0">
              <a:buFont typeface="Arial"/>
              <a:buNone/>
            </a:pPr>
            <a:r>
              <a:rPr lang="en-US" baseline="0" dirty="0" smtClean="0"/>
              <a:t>  - Availability, Access, Stability</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315868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3550" indent="0">
              <a:buFont typeface="Arial"/>
              <a:buNone/>
            </a:pPr>
            <a:r>
              <a:rPr lang="en-US" sz="1200" dirty="0" smtClean="0"/>
              <a:t>EARTH</a:t>
            </a:r>
            <a:r>
              <a:rPr lang="en-US" sz="1200" baseline="0" dirty="0" smtClean="0"/>
              <a:t> SYSTEM PREDICTION CAPABILITY is a multi-agency collaboration to provide the global analyses and prediction information needed to support the Nation’s security and economic well-being.</a:t>
            </a:r>
          </a:p>
          <a:p>
            <a:pPr marL="463550" indent="0">
              <a:buFont typeface="Arial"/>
              <a:buNone/>
            </a:pPr>
            <a:endParaRPr lang="en-US" sz="1200" baseline="0" dirty="0" smtClean="0"/>
          </a:p>
          <a:p>
            <a:pPr marL="463550" indent="0">
              <a:buFont typeface="Arial"/>
              <a:buNone/>
            </a:pPr>
            <a:r>
              <a:rPr lang="en-US" sz="1200" baseline="0" dirty="0" smtClean="0"/>
              <a:t>Elements of the National ESPC vision include:</a:t>
            </a:r>
            <a:endParaRPr lang="en-US" sz="1200" dirty="0" smtClean="0"/>
          </a:p>
          <a:p>
            <a:pPr marL="635000" indent="-171450">
              <a:buFont typeface="Arial"/>
              <a:buChar char="•"/>
            </a:pPr>
            <a:r>
              <a:rPr lang="en-US" sz="1200" dirty="0" smtClean="0"/>
              <a:t>Extend predictive capability to decades using multi-model, multi-agency ensembles</a:t>
            </a:r>
          </a:p>
          <a:p>
            <a:pPr marL="687388" indent="-223838">
              <a:buFont typeface="Arial"/>
              <a:buChar char="•"/>
            </a:pPr>
            <a:r>
              <a:rPr lang="en-US" sz="1200" dirty="0" smtClean="0"/>
              <a:t>Use ensembles to identify and quantify uncertainty and risk</a:t>
            </a:r>
          </a:p>
          <a:p>
            <a:pPr marL="687388" indent="-223838">
              <a:buFont typeface="Arial"/>
              <a:buChar char="•"/>
            </a:pPr>
            <a:r>
              <a:rPr lang="en-US" sz="1200" dirty="0" smtClean="0"/>
              <a:t>Advance computational and environmental numerical prediction science and technology</a:t>
            </a:r>
          </a:p>
          <a:p>
            <a:pPr marL="687388" indent="-223838">
              <a:buFont typeface="Arial"/>
              <a:buChar char="•"/>
            </a:pPr>
            <a:r>
              <a:rPr lang="en-US" sz="1200" dirty="0" smtClean="0"/>
              <a:t>Enhance our understanding of complex interactions of the earth environment</a:t>
            </a:r>
            <a:endParaRPr lang="en-US" sz="1200" dirty="0"/>
          </a:p>
        </p:txBody>
      </p:sp>
      <p:sp>
        <p:nvSpPr>
          <p:cNvPr id="4" name="Slide Number Placeholder 3"/>
          <p:cNvSpPr>
            <a:spLocks noGrp="1"/>
          </p:cNvSpPr>
          <p:nvPr>
            <p:ph type="sldNum" sz="quarter" idx="10"/>
          </p:nvPr>
        </p:nvSpPr>
        <p:spPr/>
        <p:txBody>
          <a:bodyPr/>
          <a:lstStyle/>
          <a:p>
            <a:fld id="{32B93D78-3E27-4C5F-8596-4E05AD10988C}" type="slidenum">
              <a:rPr lang="en-US" smtClean="0"/>
              <a:t>15</a:t>
            </a:fld>
            <a:endParaRPr lang="en-US"/>
          </a:p>
        </p:txBody>
      </p:sp>
    </p:spTree>
    <p:extLst>
      <p:ext uri="{BB962C8B-B14F-4D97-AF65-F5344CB8AC3E}">
        <p14:creationId xmlns:p14="http://schemas.microsoft.com/office/powerpoint/2010/main" val="2941311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smtClean="0"/>
          </a:p>
          <a:p>
            <a:pPr marL="171450" indent="-171450">
              <a:buFont typeface="Arial"/>
              <a:buChar char="•"/>
            </a:pPr>
            <a:r>
              <a:rPr lang="en-US" dirty="0" smtClean="0"/>
              <a:t>Three</a:t>
            </a:r>
            <a:r>
              <a:rPr lang="en-US" baseline="0" dirty="0" smtClean="0"/>
              <a:t> years ago NOAA joined forces with the USGS and USACE to form IWRSS – Integrated Water Resources Science and Services.  We signed an MOU formalizing this agreement in 2011.</a:t>
            </a:r>
          </a:p>
          <a:p>
            <a:pPr marL="171450" indent="-171450">
              <a:buFont typeface="Arial"/>
              <a:buChar char="•"/>
            </a:pPr>
            <a:r>
              <a:rPr lang="en-US" baseline="0" dirty="0" smtClean="0"/>
              <a:t>Since then, we have conducted extensive outreach with hundreds of stakeholders across the country, representing a wide range of decision makers who need water information</a:t>
            </a:r>
          </a:p>
          <a:p>
            <a:pPr marL="171450" indent="-171450">
              <a:buFont typeface="Arial"/>
              <a:buChar char="•"/>
            </a:pPr>
            <a:endParaRPr lang="en-US" baseline="0" dirty="0" smtClean="0"/>
          </a:p>
          <a:p>
            <a:pPr marL="0" indent="0">
              <a:buFont typeface="Arial"/>
              <a:buNone/>
            </a:pPr>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16</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message was</a:t>
            </a:r>
            <a:r>
              <a:rPr lang="en-US" baseline="0" dirty="0" smtClean="0"/>
              <a:t> loud and clear:</a:t>
            </a:r>
          </a:p>
          <a:p>
            <a:pPr marL="628650" lvl="1" indent="-171450">
              <a:buFont typeface="Arial"/>
              <a:buChar char="•"/>
            </a:pPr>
            <a:r>
              <a:rPr lang="en-US" baseline="0" dirty="0" smtClean="0"/>
              <a:t>While flooding remains a high priority, most stakeholders are concerned about the full gamut of water</a:t>
            </a:r>
          </a:p>
          <a:p>
            <a:pPr marL="628650" lvl="1" indent="-171450">
              <a:buFont typeface="Arial"/>
              <a:buChar char="•"/>
            </a:pPr>
            <a:r>
              <a:rPr lang="en-US" baseline="0" dirty="0" smtClean="0"/>
              <a:t>They need more, and better integrated water prediction information</a:t>
            </a:r>
          </a:p>
          <a:p>
            <a:pPr marL="628650" lvl="1" indent="-171450">
              <a:buFont typeface="Arial"/>
              <a:buChar char="•"/>
            </a:pPr>
            <a:r>
              <a:rPr lang="en-US" baseline="0" dirty="0" smtClean="0"/>
              <a:t>They need actionable WATER INTELLIGENCE</a:t>
            </a:r>
          </a:p>
          <a:p>
            <a:pPr marL="628650" lvl="1" indent="-171450">
              <a:buFont typeface="Arial"/>
              <a:buChar char="•"/>
            </a:pPr>
            <a:endParaRPr lang="en-US" baseline="0" dirty="0" smtClean="0"/>
          </a:p>
          <a:p>
            <a:pPr marL="171450" indent="-171450">
              <a:buFont typeface="Arial"/>
              <a:buChar char="•"/>
            </a:pPr>
            <a:endParaRPr lang="en-US" baseline="0" dirty="0" smtClean="0"/>
          </a:p>
          <a:p>
            <a:pPr marL="0" indent="0">
              <a:buFont typeface="Arial"/>
              <a:buNone/>
            </a:pPr>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17</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message was</a:t>
            </a:r>
            <a:r>
              <a:rPr lang="en-US" baseline="0" dirty="0" smtClean="0"/>
              <a:t> loud and clear:</a:t>
            </a:r>
          </a:p>
          <a:p>
            <a:pPr marL="628650" lvl="1" indent="-171450">
              <a:buFont typeface="Arial"/>
              <a:buChar char="•"/>
            </a:pPr>
            <a:r>
              <a:rPr lang="en-US" baseline="0" dirty="0" smtClean="0"/>
              <a:t>While flooding remains a high priority, most stakeholders are concerned about the full gamut of water</a:t>
            </a:r>
          </a:p>
          <a:p>
            <a:pPr marL="628650" lvl="1" indent="-171450">
              <a:buFont typeface="Arial"/>
              <a:buChar char="•"/>
            </a:pPr>
            <a:r>
              <a:rPr lang="en-US" baseline="0" dirty="0" smtClean="0"/>
              <a:t>They need more, and better integrated water prediction information</a:t>
            </a:r>
          </a:p>
          <a:p>
            <a:pPr marL="628650" lvl="1" indent="-171450">
              <a:buFont typeface="Arial"/>
              <a:buChar char="•"/>
            </a:pPr>
            <a:r>
              <a:rPr lang="en-US" baseline="0" dirty="0" smtClean="0"/>
              <a:t>They need actionable WATER INTELLIGENCE</a:t>
            </a:r>
          </a:p>
          <a:p>
            <a:pPr marL="628650" lvl="1" indent="-171450">
              <a:buFont typeface="Arial"/>
              <a:buChar char="•"/>
            </a:pPr>
            <a:endParaRPr lang="en-US" baseline="0" dirty="0" smtClean="0"/>
          </a:p>
          <a:p>
            <a:pPr marL="171450" indent="-171450">
              <a:buFont typeface="Arial"/>
              <a:buChar char="•"/>
            </a:pPr>
            <a:endParaRPr lang="en-US" baseline="0" dirty="0" smtClean="0"/>
          </a:p>
          <a:p>
            <a:pPr marL="0" indent="0">
              <a:buFont typeface="Arial"/>
              <a:buNone/>
            </a:pPr>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18</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19</a:t>
            </a:fld>
            <a:endParaRPr lang="en-US"/>
          </a:p>
        </p:txBody>
      </p:sp>
    </p:spTree>
    <p:extLst>
      <p:ext uri="{BB962C8B-B14F-4D97-AF65-F5344CB8AC3E}">
        <p14:creationId xmlns:p14="http://schemas.microsoft.com/office/powerpoint/2010/main" val="413521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is Sao Paulo,</a:t>
            </a:r>
            <a:r>
              <a:rPr lang="en-US" baseline="0" dirty="0" smtClean="0"/>
              <a:t> Brazil, which is experiencing their worst drought in 80 years.  </a:t>
            </a:r>
          </a:p>
          <a:p>
            <a:r>
              <a:rPr lang="en-US" baseline="0" dirty="0" smtClean="0"/>
              <a:t>Sao Paulo is Brazil’s largest city, the largest city in the America’s, and the twelfth largest city in the world with 11 million residents</a:t>
            </a:r>
          </a:p>
          <a:p>
            <a:r>
              <a:rPr lang="en-US" baseline="0" dirty="0" smtClean="0"/>
              <a:t>Sao Paulo’s reservoir system serves 20 million residents – half of California – and are down to 3% of capacity, and devastation looms.</a:t>
            </a:r>
          </a:p>
          <a:p>
            <a:endParaRPr lang="en-US" baseline="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593894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TAKING</a:t>
            </a:r>
            <a:r>
              <a:rPr lang="en-US" baseline="0" dirty="0" smtClean="0"/>
              <a:t> ALL THE DRIVERS INTO CONSIDERATION, WE HAVE MULTIPLE OBJECTIVES AS WE MOVE INTO THIS NEW WATER PREDICTION PARADIGM</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20</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BETTER,</a:t>
            </a:r>
            <a:r>
              <a:rPr lang="en-US" baseline="0" dirty="0" smtClean="0"/>
              <a:t> MORE INTEGRATED WATER INFORMATION -</a:t>
            </a:r>
          </a:p>
          <a:p>
            <a:pPr marL="0" indent="0">
              <a:buFont typeface="Arial"/>
              <a:buNone/>
            </a:pPr>
            <a:r>
              <a:rPr lang="en-US" baseline="0" dirty="0" smtClean="0"/>
              <a:t>REQUIRES BETTER, MORE INTEGRATED MODELS</a:t>
            </a:r>
          </a:p>
          <a:p>
            <a:pPr marL="0" indent="0">
              <a:buFont typeface="Arial"/>
              <a:buNone/>
            </a:pPr>
            <a:endParaRPr lang="en-US" baseline="0" dirty="0" smtClean="0"/>
          </a:p>
          <a:p>
            <a:pPr marL="0" indent="0">
              <a:buFont typeface="Arial"/>
              <a:buNone/>
            </a:pPr>
            <a:r>
              <a:rPr lang="en-US" baseline="0" dirty="0" smtClean="0"/>
              <a:t>Evolution of models</a:t>
            </a:r>
          </a:p>
          <a:p>
            <a:pPr marL="171450" indent="-171450">
              <a:buFont typeface="Arial"/>
              <a:buChar char="•"/>
            </a:pPr>
            <a:endParaRPr lang="en-US" baseline="0" dirty="0" smtClean="0"/>
          </a:p>
          <a:p>
            <a:pPr marL="171450" indent="-171450">
              <a:buFont typeface="Arial"/>
              <a:buChar char="•"/>
            </a:pPr>
            <a:r>
              <a:rPr lang="en-US" baseline="0" dirty="0" smtClean="0"/>
              <a:t>We’ve been on the black line for a long time.  Studies show we’ve not made substantial improvements in skill over the past 20-30 years.</a:t>
            </a:r>
          </a:p>
          <a:p>
            <a:pPr marL="171450" indent="-171450">
              <a:buFont typeface="Arial"/>
              <a:buChar char="•"/>
            </a:pPr>
            <a:r>
              <a:rPr lang="en-US" baseline="0" dirty="0" smtClean="0"/>
              <a:t>We’ve gotten close to all we’re going to get out of these models.</a:t>
            </a:r>
          </a:p>
          <a:p>
            <a:pPr marL="171450" indent="-171450">
              <a:buFont typeface="Arial"/>
              <a:buChar char="•"/>
            </a:pPr>
            <a:r>
              <a:rPr lang="en-US" baseline="0" dirty="0" smtClean="0"/>
              <a:t>Land surface models do some things well, but are designed for other purposes and fall short on hydro prediction</a:t>
            </a:r>
          </a:p>
          <a:p>
            <a:pPr marL="171450" indent="-171450">
              <a:buFont typeface="Arial"/>
              <a:buChar char="•"/>
            </a:pPr>
            <a:r>
              <a:rPr lang="en-US" baseline="0" dirty="0" smtClean="0"/>
              <a:t>Full physics models emerged in the 80s and 90s that could do nearly everything, but only in small watersheds</a:t>
            </a:r>
          </a:p>
          <a:p>
            <a:pPr marL="171450" indent="-171450">
              <a:buFont typeface="Arial"/>
              <a:buChar char="•"/>
            </a:pPr>
            <a:r>
              <a:rPr lang="en-US" baseline="0" dirty="0" smtClean="0"/>
              <a:t>Now these full-physics capabilities are being incorporated into national-scale LSM style models – Earth System models</a:t>
            </a:r>
          </a:p>
          <a:p>
            <a:pPr marL="628650" lvl="1" indent="-171450">
              <a:buFont typeface="Arial"/>
              <a:buChar char="•"/>
            </a:pPr>
            <a:endParaRPr lang="en-US" baseline="0" dirty="0" smtClean="0"/>
          </a:p>
          <a:p>
            <a:pPr marL="171450" indent="-171450">
              <a:buFont typeface="Arial"/>
              <a:buChar char="•"/>
            </a:pPr>
            <a:endParaRPr lang="en-US" baseline="0" dirty="0" smtClean="0"/>
          </a:p>
          <a:p>
            <a:pPr marL="0" indent="0">
              <a:buFont typeface="Arial"/>
              <a:buNone/>
            </a:pPr>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21</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three five-year</a:t>
            </a:r>
            <a:r>
              <a:rPr lang="en-US" baseline="0" dirty="0" smtClean="0"/>
              <a:t> phases, staged back-to-back so that we have a comprehensive approach to build over the next 8 years or so.</a:t>
            </a:r>
          </a:p>
          <a:p>
            <a:endParaRPr lang="en-US" baseline="0" dirty="0" smtClean="0"/>
          </a:p>
          <a:p>
            <a:r>
              <a:rPr lang="en-US" baseline="0" dirty="0" smtClean="0"/>
              <a:t>These build on each other – stair-stepped – in sequence.</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22</a:t>
            </a:fld>
            <a:endParaRPr lang="en-US"/>
          </a:p>
        </p:txBody>
      </p:sp>
    </p:spTree>
    <p:extLst>
      <p:ext uri="{BB962C8B-B14F-4D97-AF65-F5344CB8AC3E}">
        <p14:creationId xmlns:p14="http://schemas.microsoft.com/office/powerpoint/2010/main" val="2941311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INTO METHODS</a:t>
            </a:r>
          </a:p>
          <a:p>
            <a:endParaRPr lang="en-US" dirty="0" smtClean="0"/>
          </a:p>
          <a:p>
            <a:r>
              <a:rPr lang="en-US" dirty="0" smtClean="0"/>
              <a:t>FY15 PROJECT HAS FOUR</a:t>
            </a:r>
            <a:r>
              <a:rPr lang="en-US" baseline="0" dirty="0" smtClean="0"/>
              <a:t> CORE COMPONENTS</a:t>
            </a:r>
          </a:p>
          <a:p>
            <a:pPr marL="228600" indent="-228600">
              <a:buAutoNum type="arabicPeriod"/>
            </a:pPr>
            <a:r>
              <a:rPr lang="en-US" baseline="0" dirty="0" smtClean="0"/>
              <a:t>RFC archive</a:t>
            </a:r>
          </a:p>
          <a:p>
            <a:pPr marL="228600" indent="-228600">
              <a:buAutoNum type="arabicPeriod"/>
            </a:pPr>
            <a:r>
              <a:rPr lang="en-US" baseline="0" dirty="0" smtClean="0"/>
              <a:t>Model evaluation service</a:t>
            </a:r>
          </a:p>
          <a:p>
            <a:pPr marL="228600" indent="-228600">
              <a:buAutoNum type="arabicPeriod"/>
            </a:pPr>
            <a:r>
              <a:rPr lang="en-US" baseline="0" dirty="0" smtClean="0"/>
              <a:t>Modeling </a:t>
            </a:r>
            <a:r>
              <a:rPr lang="en-US" baseline="0" dirty="0" err="1" smtClean="0"/>
              <a:t>testbed</a:t>
            </a:r>
            <a:endParaRPr lang="en-US" baseline="0" dirty="0" smtClean="0"/>
          </a:p>
          <a:p>
            <a:pPr marL="228600" indent="-228600">
              <a:buAutoNum type="arabicPeriod"/>
            </a:pPr>
            <a:r>
              <a:rPr lang="en-US" baseline="0" dirty="0" smtClean="0"/>
              <a:t>Centralized modeling demonstration</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2B93D78-3E27-4C5F-8596-4E05AD10988C}" type="slidenum">
              <a:rPr lang="en-US" smtClean="0"/>
              <a:t>23</a:t>
            </a:fld>
            <a:endParaRPr lang="en-US"/>
          </a:p>
        </p:txBody>
      </p:sp>
    </p:spTree>
    <p:extLst>
      <p:ext uri="{BB962C8B-B14F-4D97-AF65-F5344CB8AC3E}">
        <p14:creationId xmlns:p14="http://schemas.microsoft.com/office/powerpoint/2010/main" val="275635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INTO METHODS – THIS IS HOW WE</a:t>
            </a:r>
            <a:r>
              <a:rPr lang="en-US" baseline="0" dirty="0" smtClean="0"/>
              <a:t> ARE STARTING </a:t>
            </a:r>
          </a:p>
          <a:p>
            <a:endParaRPr lang="en-US" baseline="0" dirty="0" smtClean="0"/>
          </a:p>
          <a:p>
            <a:r>
              <a:rPr lang="en-US" baseline="0" dirty="0" smtClean="0"/>
              <a:t>FY15 CENTRALIZED MODELING FORECAST DEMONSTRATION PROJECT</a:t>
            </a:r>
          </a:p>
          <a:p>
            <a:endParaRPr lang="en-US" baseline="0" dirty="0" smtClean="0"/>
          </a:p>
          <a:p>
            <a:r>
              <a:rPr lang="en-US" baseline="0" dirty="0" smtClean="0"/>
              <a:t>Does most of these elements (not coastal piece or infrastructure yet – both of these are in FY17 - and limited assimilation).</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24</a:t>
            </a:fld>
            <a:endParaRPr lang="en-US"/>
          </a:p>
        </p:txBody>
      </p:sp>
    </p:spTree>
    <p:extLst>
      <p:ext uri="{BB962C8B-B14F-4D97-AF65-F5344CB8AC3E}">
        <p14:creationId xmlns:p14="http://schemas.microsoft.com/office/powerpoint/2010/main" val="3843467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POINT</a:t>
            </a:r>
          </a:p>
          <a:p>
            <a:endParaRPr lang="en-US" dirty="0" smtClean="0"/>
          </a:p>
          <a:p>
            <a:pPr marL="171450" indent="-171450">
              <a:buFont typeface="Arial"/>
              <a:buChar char="•"/>
            </a:pPr>
            <a:r>
              <a:rPr lang="en-US" dirty="0" smtClean="0"/>
              <a:t>To</a:t>
            </a:r>
            <a:r>
              <a:rPr lang="en-US" baseline="0" dirty="0" smtClean="0"/>
              <a:t> get started in this arena, we’re working with NCAR and their WRF-HYDRO system to develop and test operational capabilities</a:t>
            </a:r>
          </a:p>
          <a:p>
            <a:pPr marL="171450" indent="-171450">
              <a:buFont typeface="Arial"/>
              <a:buChar char="•"/>
            </a:pPr>
            <a:r>
              <a:rPr lang="en-US" baseline="0" dirty="0" smtClean="0"/>
              <a:t>WRF-HYDRO is designed to handle the wide range of scales important to water prediction</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25</a:t>
            </a:fld>
            <a:endParaRPr lang="en-US"/>
          </a:p>
        </p:txBody>
      </p:sp>
    </p:spTree>
    <p:extLst>
      <p:ext uri="{BB962C8B-B14F-4D97-AF65-F5344CB8AC3E}">
        <p14:creationId xmlns:p14="http://schemas.microsoft.com/office/powerpoint/2010/main" val="2941311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characteristics of WRF-HYDRO make it attractive as a</a:t>
            </a:r>
            <a:r>
              <a:rPr lang="en-US" baseline="0" dirty="0" smtClean="0"/>
              <a:t> starting point for moving into Earth System prediction for water</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26</a:t>
            </a:fld>
            <a:endParaRPr lang="en-US"/>
          </a:p>
        </p:txBody>
      </p:sp>
    </p:spTree>
    <p:extLst>
      <p:ext uri="{BB962C8B-B14F-4D97-AF65-F5344CB8AC3E}">
        <p14:creationId xmlns:p14="http://schemas.microsoft.com/office/powerpoint/2010/main" val="384346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characteristics of WRF-HYDRO make it attractive as a</a:t>
            </a:r>
            <a:r>
              <a:rPr lang="en-US" baseline="0" dirty="0" smtClean="0"/>
              <a:t> starting point for moving into Earth System prediction for water</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27</a:t>
            </a:fld>
            <a:endParaRPr lang="en-US"/>
          </a:p>
        </p:txBody>
      </p:sp>
    </p:spTree>
    <p:extLst>
      <p:ext uri="{BB962C8B-B14F-4D97-AF65-F5344CB8AC3E}">
        <p14:creationId xmlns:p14="http://schemas.microsoft.com/office/powerpoint/2010/main" val="3843467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Model components</a:t>
            </a:r>
            <a:r>
              <a:rPr lang="en-US" baseline="0" dirty="0" smtClean="0"/>
              <a:t> already available within WRF-HYDRO enable surface water, groundwater and </a:t>
            </a:r>
            <a:r>
              <a:rPr lang="en-US" baseline="0" dirty="0" err="1" smtClean="0"/>
              <a:t>streamflow</a:t>
            </a:r>
            <a:r>
              <a:rPr lang="en-US" baseline="0" dirty="0" smtClean="0"/>
              <a:t> modeling.</a:t>
            </a:r>
          </a:p>
          <a:p>
            <a:endParaRPr lang="en-US" baseline="0" dirty="0" smtClean="0"/>
          </a:p>
          <a:p>
            <a:r>
              <a:rPr lang="en-US" baseline="0" dirty="0" smtClean="0"/>
              <a:t>THIS PROVIDES FLEXIBILITY ANALAGOUS TO DIFFERENT DYNAMIC CORES AND PHYSICS PACKAGES IN NWP</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28</a:t>
            </a:fld>
            <a:endParaRPr lang="en-US"/>
          </a:p>
        </p:txBody>
      </p:sp>
    </p:spTree>
    <p:extLst>
      <p:ext uri="{BB962C8B-B14F-4D97-AF65-F5344CB8AC3E}">
        <p14:creationId xmlns:p14="http://schemas.microsoft.com/office/powerpoint/2010/main" val="3843467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29</a:t>
            </a:fld>
            <a:endParaRPr lang="en-US"/>
          </a:p>
        </p:txBody>
      </p:sp>
    </p:spTree>
    <p:extLst>
      <p:ext uri="{BB962C8B-B14F-4D97-AF65-F5344CB8AC3E}">
        <p14:creationId xmlns:p14="http://schemas.microsoft.com/office/powerpoint/2010/main" val="413521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is of  a reservoir for Sao Paulo,</a:t>
            </a:r>
            <a:r>
              <a:rPr lang="en-US" baseline="0" dirty="0" smtClean="0"/>
              <a:t> Brazil, which is experiencing their worst drought in 80 years.  </a:t>
            </a:r>
          </a:p>
          <a:p>
            <a:r>
              <a:rPr lang="en-US" baseline="0" dirty="0" smtClean="0"/>
              <a:t>Sao Paulo is Brazil’s largest city, the largest city in the America’s, and the twelfth largest city in the world with 11 million residents</a:t>
            </a:r>
          </a:p>
          <a:p>
            <a:r>
              <a:rPr lang="en-US" baseline="0" dirty="0" smtClean="0"/>
              <a:t>Sao Paulo’s reservoir system serves 20 million residents – half of California – and are down to 3% of capacity, and devastation looms.</a:t>
            </a:r>
          </a:p>
          <a:p>
            <a:endParaRPr lang="en-US" baseline="0" dirty="0" smtClean="0"/>
          </a:p>
          <a:p>
            <a:r>
              <a:rPr lang="en-US" baseline="0" dirty="0" smtClean="0"/>
              <a:t>What’s this have to to do with us?</a:t>
            </a:r>
          </a:p>
          <a:p>
            <a:endParaRPr lang="en-US" baseline="0" dirty="0" smtClean="0"/>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593894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 TO SCALE</a:t>
            </a:r>
            <a:r>
              <a:rPr lang="en-US" baseline="0" dirty="0" smtClean="0"/>
              <a:t> AND MAGNITUDE – MAKE POINT OF WHAT THIS INVOLVES</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30</a:t>
            </a:fld>
            <a:endParaRPr lang="en-US"/>
          </a:p>
        </p:txBody>
      </p:sp>
    </p:spTree>
    <p:extLst>
      <p:ext uri="{BB962C8B-B14F-4D97-AF65-F5344CB8AC3E}">
        <p14:creationId xmlns:p14="http://schemas.microsoft.com/office/powerpoint/2010/main" val="4258889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HSIP</a:t>
            </a:r>
            <a:r>
              <a:rPr lang="en-US" baseline="0" dirty="0" smtClean="0"/>
              <a:t> DATABASE – ALL OF THE CRITICAL INFRASTRUCTURE KNOWN</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36</a:t>
            </a:fld>
            <a:endParaRPr lang="en-US"/>
          </a:p>
        </p:txBody>
      </p:sp>
    </p:spTree>
    <p:extLst>
      <p:ext uri="{BB962C8B-B14F-4D97-AF65-F5344CB8AC3E}">
        <p14:creationId xmlns:p14="http://schemas.microsoft.com/office/powerpoint/2010/main" val="2658748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we’re going to NHD+ scale, we can link directly to FEMA flood hazard data</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37</a:t>
            </a:fld>
            <a:endParaRPr lang="en-US"/>
          </a:p>
        </p:txBody>
      </p:sp>
    </p:spTree>
    <p:extLst>
      <p:ext uri="{BB962C8B-B14F-4D97-AF65-F5344CB8AC3E}">
        <p14:creationId xmlns:p14="http://schemas.microsoft.com/office/powerpoint/2010/main" val="1450158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of today and tomorrow – orders of magnitude</a:t>
            </a:r>
            <a:r>
              <a:rPr lang="en-US" baseline="0" dirty="0" smtClean="0"/>
              <a:t> more ‘complex’ prediction paradigm – mainly in data density</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38</a:t>
            </a:fld>
            <a:endParaRPr lang="en-US"/>
          </a:p>
        </p:txBody>
      </p:sp>
    </p:spTree>
    <p:extLst>
      <p:ext uri="{BB962C8B-B14F-4D97-AF65-F5344CB8AC3E}">
        <p14:creationId xmlns:p14="http://schemas.microsoft.com/office/powerpoint/2010/main" val="4007899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to NOAA R2O/O2R</a:t>
            </a:r>
            <a:r>
              <a:rPr lang="en-US" baseline="0" dirty="0" smtClean="0"/>
              <a:t> research funnel</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39</a:t>
            </a:fld>
            <a:endParaRPr lang="en-US"/>
          </a:p>
        </p:txBody>
      </p:sp>
    </p:spTree>
    <p:extLst>
      <p:ext uri="{BB962C8B-B14F-4D97-AF65-F5344CB8AC3E}">
        <p14:creationId xmlns:p14="http://schemas.microsoft.com/office/powerpoint/2010/main" val="838340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90000"/>
              </a:lnSpc>
              <a:spcBef>
                <a:spcPts val="0"/>
              </a:spcBef>
              <a:spcAft>
                <a:spcPts val="900"/>
              </a:spcAft>
              <a:buFont typeface="Arial"/>
              <a:buChar char="•"/>
            </a:pPr>
            <a:r>
              <a:rPr lang="en-US" sz="2000" dirty="0" smtClean="0"/>
              <a:t>NOAA is transforming is water prediction services to support the Nation’s need for comprehensive, integrated, actionable water intelligence</a:t>
            </a:r>
          </a:p>
          <a:p>
            <a:pPr marL="742950" lvl="1" indent="-285750">
              <a:lnSpc>
                <a:spcPct val="90000"/>
              </a:lnSpc>
              <a:spcBef>
                <a:spcPts val="0"/>
              </a:spcBef>
              <a:spcAft>
                <a:spcPts val="900"/>
              </a:spcAft>
              <a:buFont typeface="Arial"/>
              <a:buChar char="•"/>
            </a:pPr>
            <a:r>
              <a:rPr lang="en-US" sz="1800" dirty="0" smtClean="0"/>
              <a:t>Spans floods to droughts, summit to sea, treetop to bedrock</a:t>
            </a:r>
          </a:p>
          <a:p>
            <a:pPr marL="342900" indent="-342900">
              <a:lnSpc>
                <a:spcPct val="90000"/>
              </a:lnSpc>
              <a:spcBef>
                <a:spcPts val="0"/>
              </a:spcBef>
              <a:spcAft>
                <a:spcPts val="900"/>
              </a:spcAft>
              <a:buFont typeface="Arial"/>
              <a:buChar char="•"/>
            </a:pPr>
            <a:r>
              <a:rPr lang="en-US" sz="2000" dirty="0" smtClean="0"/>
              <a:t>National Water Center is a key catalyst for change</a:t>
            </a:r>
          </a:p>
          <a:p>
            <a:pPr marL="742950" lvl="1" indent="-285750">
              <a:lnSpc>
                <a:spcPct val="90000"/>
              </a:lnSpc>
              <a:spcBef>
                <a:spcPts val="0"/>
              </a:spcBef>
              <a:spcAft>
                <a:spcPts val="900"/>
              </a:spcAft>
              <a:buFont typeface="Arial"/>
              <a:buChar char="•"/>
            </a:pPr>
            <a:r>
              <a:rPr lang="en-US" sz="1800" dirty="0" smtClean="0"/>
              <a:t>Transition research to operations</a:t>
            </a:r>
          </a:p>
          <a:p>
            <a:pPr marL="742950" lvl="1" indent="-285750">
              <a:lnSpc>
                <a:spcPct val="90000"/>
              </a:lnSpc>
              <a:spcBef>
                <a:spcPts val="0"/>
              </a:spcBef>
              <a:spcAft>
                <a:spcPts val="900"/>
              </a:spcAft>
              <a:buFont typeface="Arial"/>
              <a:buChar char="•"/>
            </a:pPr>
            <a:r>
              <a:rPr lang="en-US" sz="1800" dirty="0" smtClean="0"/>
              <a:t>Operational water prediction</a:t>
            </a:r>
          </a:p>
          <a:p>
            <a:pPr marL="342900" indent="-342900">
              <a:lnSpc>
                <a:spcPct val="90000"/>
              </a:lnSpc>
              <a:spcBef>
                <a:spcPts val="0"/>
              </a:spcBef>
              <a:spcAft>
                <a:spcPts val="900"/>
              </a:spcAft>
              <a:buFont typeface="Arial"/>
              <a:buChar char="•"/>
            </a:pPr>
            <a:r>
              <a:rPr lang="en-US" sz="2000" dirty="0" smtClean="0"/>
              <a:t>New water prediction services will align with and support Earth system prediction</a:t>
            </a:r>
          </a:p>
          <a:p>
            <a:pPr marL="342900" indent="-342900">
              <a:lnSpc>
                <a:spcPct val="90000"/>
              </a:lnSpc>
              <a:spcBef>
                <a:spcPts val="0"/>
              </a:spcBef>
              <a:spcAft>
                <a:spcPts val="900"/>
              </a:spcAft>
              <a:buFont typeface="Arial"/>
              <a:buChar char="•"/>
            </a:pPr>
            <a:r>
              <a:rPr lang="en-US" sz="2000" dirty="0" smtClean="0"/>
              <a:t>Initial components of new modeling capability will include:</a:t>
            </a:r>
          </a:p>
          <a:p>
            <a:pPr marL="742950" lvl="1" indent="-285750">
              <a:lnSpc>
                <a:spcPct val="90000"/>
              </a:lnSpc>
              <a:spcBef>
                <a:spcPts val="0"/>
              </a:spcBef>
              <a:spcAft>
                <a:spcPts val="900"/>
              </a:spcAft>
              <a:buFont typeface="Arial"/>
              <a:buChar char="•"/>
            </a:pPr>
            <a:r>
              <a:rPr lang="en-US" sz="1800" dirty="0" smtClean="0"/>
              <a:t>HRRR and GFS coupling to hydrologic models using WRF-Hydro</a:t>
            </a:r>
          </a:p>
          <a:p>
            <a:pPr marL="742950" lvl="1" indent="-285750">
              <a:lnSpc>
                <a:spcPct val="90000"/>
              </a:lnSpc>
              <a:spcBef>
                <a:spcPts val="0"/>
              </a:spcBef>
              <a:spcAft>
                <a:spcPts val="900"/>
              </a:spcAft>
              <a:buFont typeface="Arial"/>
              <a:buChar char="•"/>
            </a:pPr>
            <a:r>
              <a:rPr lang="en-US" sz="1800" dirty="0" smtClean="0"/>
              <a:t>NHD+ national stream network</a:t>
            </a:r>
          </a:p>
          <a:p>
            <a:pPr marL="342900" indent="-342900">
              <a:lnSpc>
                <a:spcPct val="90000"/>
              </a:lnSpc>
              <a:spcBef>
                <a:spcPts val="0"/>
              </a:spcBef>
              <a:spcAft>
                <a:spcPts val="900"/>
              </a:spcAft>
              <a:buFont typeface="Arial"/>
              <a:buChar char="•"/>
            </a:pPr>
            <a:r>
              <a:rPr lang="en-US" sz="2000" dirty="0" smtClean="0"/>
              <a:t>Constitutes a major shift in operational water prediction towards extensive informatics and high-performance computing</a:t>
            </a:r>
          </a:p>
          <a:p>
            <a:pPr marL="342900" indent="-342900">
              <a:lnSpc>
                <a:spcPct val="90000"/>
              </a:lnSpc>
              <a:spcBef>
                <a:spcPts val="0"/>
              </a:spcBef>
              <a:spcAft>
                <a:spcPts val="900"/>
              </a:spcAft>
              <a:buFont typeface="Arial"/>
              <a:buChar char="•"/>
            </a:pPr>
            <a:r>
              <a:rPr lang="en-US" sz="2000" dirty="0" smtClean="0"/>
              <a:t>NOAA and the NWC will continue to value collaboration and work to leverage external capabilities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40</a:t>
            </a:fld>
            <a:endParaRPr lang="en-US"/>
          </a:p>
        </p:txBody>
      </p:sp>
    </p:spTree>
    <p:extLst>
      <p:ext uri="{BB962C8B-B14F-4D97-AF65-F5344CB8AC3E}">
        <p14:creationId xmlns:p14="http://schemas.microsoft.com/office/powerpoint/2010/main" val="837380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be working on</a:t>
            </a:r>
            <a:r>
              <a:rPr lang="en-US" baseline="0" dirty="0" smtClean="0"/>
              <a:t> adding HRRR forcing as an option in WRF-HYDRO</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42</a:t>
            </a:fld>
            <a:endParaRPr lang="en-US"/>
          </a:p>
        </p:txBody>
      </p:sp>
    </p:spTree>
    <p:extLst>
      <p:ext uri="{BB962C8B-B14F-4D97-AF65-F5344CB8AC3E}">
        <p14:creationId xmlns:p14="http://schemas.microsoft.com/office/powerpoint/2010/main" val="3843467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coastal areas</a:t>
            </a:r>
            <a:r>
              <a:rPr lang="en-US" baseline="0" dirty="0" smtClean="0"/>
              <a:t> are funded for completion</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44</a:t>
            </a:fld>
            <a:endParaRPr lang="en-US"/>
          </a:p>
        </p:txBody>
      </p:sp>
    </p:spTree>
    <p:extLst>
      <p:ext uri="{BB962C8B-B14F-4D97-AF65-F5344CB8AC3E}">
        <p14:creationId xmlns:p14="http://schemas.microsoft.com/office/powerpoint/2010/main" val="2141770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0" i="0" u="none" strike="noStrike" kern="1200" baseline="0" dirty="0" smtClean="0">
                <a:solidFill>
                  <a:schemeClr val="tx1"/>
                </a:solidFill>
                <a:latin typeface="+mn-lt"/>
                <a:ea typeface="+mn-ea"/>
                <a:cs typeface="+mn-cs"/>
              </a:rPr>
              <a:t>Our river and </a:t>
            </a:r>
            <a:r>
              <a:rPr lang="en-US" sz="1200" b="0" i="0" u="none" strike="noStrike" kern="1200" baseline="0" dirty="0" err="1" smtClean="0">
                <a:solidFill>
                  <a:schemeClr val="tx1"/>
                </a:solidFill>
                <a:latin typeface="+mn-lt"/>
                <a:ea typeface="+mn-ea"/>
                <a:cs typeface="+mn-cs"/>
              </a:rPr>
              <a:t>streamflow</a:t>
            </a:r>
            <a:r>
              <a:rPr lang="en-US" sz="1200" b="0" i="0" u="none" strike="noStrike" kern="1200" baseline="0" dirty="0" smtClean="0">
                <a:solidFill>
                  <a:schemeClr val="tx1"/>
                </a:solidFill>
                <a:latin typeface="+mn-lt"/>
                <a:ea typeface="+mn-ea"/>
                <a:cs typeface="+mn-cs"/>
              </a:rPr>
              <a:t> prediction capabilities depend on a robust network of stream gages.  The USGS provides the national backbone network.</a:t>
            </a:r>
          </a:p>
          <a:p>
            <a:r>
              <a:rPr lang="en-US" sz="1200" b="0" i="0" u="none" strike="noStrike" kern="1200" baseline="0" dirty="0" smtClean="0">
                <a:solidFill>
                  <a:schemeClr val="tx1"/>
                </a:solidFill>
                <a:latin typeface="+mn-lt"/>
                <a:ea typeface="+mn-ea"/>
                <a:cs typeface="+mn-cs"/>
              </a:rPr>
              <a:t/>
            </a:r>
            <a:br>
              <a:rPr lang="en-US" sz="1200" b="0" i="0" u="none" strike="noStrike" kern="1200" baseline="0" dirty="0" smtClean="0">
                <a:solidFill>
                  <a:schemeClr val="tx1"/>
                </a:solidFill>
                <a:latin typeface="+mn-lt"/>
                <a:ea typeface="+mn-ea"/>
                <a:cs typeface="+mn-cs"/>
              </a:rPr>
            </a:br>
            <a:r>
              <a:rPr lang="en-US" sz="1200" b="0" i="0" u="none" strike="noStrike" kern="1200" baseline="0" dirty="0" smtClean="0">
                <a:solidFill>
                  <a:schemeClr val="tx1"/>
                </a:solidFill>
                <a:latin typeface="+mn-lt"/>
                <a:ea typeface="+mn-ea"/>
                <a:cs typeface="+mn-cs"/>
              </a:rPr>
              <a:t>As we move into modeling Total Water, the USGS will continue to be an important partner.  The </a:t>
            </a:r>
            <a:r>
              <a:rPr lang="en-US" sz="1200" b="0" i="0" u="none" strike="noStrike" kern="1200" baseline="0" dirty="0" err="1" smtClean="0">
                <a:solidFill>
                  <a:schemeClr val="tx1"/>
                </a:solidFill>
                <a:latin typeface="+mn-lt"/>
                <a:ea typeface="+mn-ea"/>
                <a:cs typeface="+mn-cs"/>
              </a:rPr>
              <a:t>SWaTH</a:t>
            </a:r>
            <a:r>
              <a:rPr lang="en-US" sz="1200" b="0" i="0" u="none" strike="noStrike" kern="1200" baseline="0" dirty="0" smtClean="0">
                <a:solidFill>
                  <a:schemeClr val="tx1"/>
                </a:solidFill>
                <a:latin typeface="+mn-lt"/>
                <a:ea typeface="+mn-ea"/>
                <a:cs typeface="+mn-cs"/>
              </a:rPr>
              <a:t> network will be a valuable asset to support our modeling efforts.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SWaTH</a:t>
            </a:r>
            <a:r>
              <a:rPr lang="en-US" sz="1200" b="0" i="0" u="none" strike="noStrike" kern="1200" baseline="0" dirty="0" smtClean="0">
                <a:solidFill>
                  <a:schemeClr val="tx1"/>
                </a:solidFill>
                <a:latin typeface="+mn-lt"/>
                <a:ea typeface="+mn-ea"/>
                <a:cs typeface="+mn-cs"/>
              </a:rPr>
              <a:t> is a collaborative effort with Federal, State and local partners, emergency managers, coastal researchers and modelers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Network design can be used in support of: </a:t>
            </a:r>
          </a:p>
          <a:p>
            <a:pPr marL="171450" indent="-171450">
              <a:buFont typeface="Arial"/>
              <a:buChar char="•"/>
            </a:pPr>
            <a:r>
              <a:rPr lang="en-US" sz="1200" b="0" i="0" u="none" strike="noStrike" kern="1200" baseline="0" dirty="0" smtClean="0">
                <a:solidFill>
                  <a:schemeClr val="tx1"/>
                </a:solidFill>
                <a:latin typeface="+mn-lt"/>
                <a:ea typeface="+mn-ea"/>
                <a:cs typeface="+mn-cs"/>
              </a:rPr>
              <a:t>Coastal elevation data and mapping resiliency </a:t>
            </a:r>
          </a:p>
          <a:p>
            <a:pPr marL="171450" indent="-171450">
              <a:buFont typeface="Arial"/>
              <a:buChar char="•"/>
            </a:pPr>
            <a:r>
              <a:rPr lang="en-US" sz="1200" b="0" i="0" u="none" strike="noStrike" kern="1200" baseline="0" dirty="0" smtClean="0">
                <a:solidFill>
                  <a:schemeClr val="tx1"/>
                </a:solidFill>
                <a:latin typeface="+mn-lt"/>
                <a:ea typeface="+mn-ea"/>
                <a:cs typeface="+mn-cs"/>
              </a:rPr>
              <a:t>Coastal change </a:t>
            </a:r>
          </a:p>
          <a:p>
            <a:pPr marL="171450" indent="-171450">
              <a:buFont typeface="Arial"/>
              <a:buChar char="•"/>
            </a:pPr>
            <a:r>
              <a:rPr lang="en-US" sz="1200" b="0" i="0" u="none" strike="noStrike" kern="1200" baseline="0" dirty="0" smtClean="0">
                <a:solidFill>
                  <a:schemeClr val="tx1"/>
                </a:solidFill>
                <a:latin typeface="+mn-lt"/>
                <a:ea typeface="+mn-ea"/>
                <a:cs typeface="+mn-cs"/>
              </a:rPr>
              <a:t>Coastal hydrology and storm surge </a:t>
            </a:r>
          </a:p>
          <a:p>
            <a:pPr marL="171450" indent="-171450">
              <a:buFont typeface="Arial"/>
              <a:buChar char="•"/>
            </a:pPr>
            <a:r>
              <a:rPr lang="en-US" sz="1200" b="0" i="0" u="none" strike="noStrike" kern="1200" baseline="0" dirty="0" smtClean="0">
                <a:solidFill>
                  <a:schemeClr val="tx1"/>
                </a:solidFill>
                <a:latin typeface="+mn-lt"/>
                <a:ea typeface="+mn-ea"/>
                <a:cs typeface="+mn-cs"/>
              </a:rPr>
              <a:t>Environmental quality and contaminants </a:t>
            </a:r>
          </a:p>
          <a:p>
            <a:pPr marL="171450" indent="-171450">
              <a:buFont typeface="Arial"/>
              <a:buChar char="•"/>
            </a:pPr>
            <a:r>
              <a:rPr lang="en-US" sz="1200" b="0" i="0" u="none" strike="noStrike" kern="1200" baseline="0" dirty="0" smtClean="0">
                <a:solidFill>
                  <a:schemeClr val="tx1"/>
                </a:solidFill>
                <a:latin typeface="+mn-lt"/>
                <a:ea typeface="+mn-ea"/>
                <a:cs typeface="+mn-cs"/>
              </a:rPr>
              <a:t>Coast ecosystem impacts </a:t>
            </a:r>
          </a:p>
          <a:p>
            <a:pPr marL="171450" indent="-171450">
              <a:buFont typeface="Arial"/>
              <a:buChar char="•"/>
            </a:pPr>
            <a:r>
              <a:rPr lang="en-US" sz="1200" b="0" i="0" u="none" strike="noStrike" kern="1200" baseline="0" dirty="0" smtClean="0">
                <a:solidFill>
                  <a:schemeClr val="tx1"/>
                </a:solidFill>
                <a:latin typeface="+mn-lt"/>
                <a:ea typeface="+mn-ea"/>
                <a:cs typeface="+mn-cs"/>
              </a:rPr>
              <a:t>Coastal resiliency </a:t>
            </a:r>
          </a:p>
          <a:p>
            <a:endParaRPr lang="en-US" sz="1200" b="0" i="0" u="none" strike="noStrike" kern="1200" baseline="0" dirty="0" smtClean="0">
              <a:solidFill>
                <a:schemeClr val="tx1"/>
              </a:solidFill>
              <a:latin typeface="+mn-lt"/>
              <a:ea typeface="+mn-ea"/>
              <a:cs typeface="+mn-cs"/>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D499C34E-CD7A-FD4C-93D6-0906838F6C2C}" type="slidenum">
              <a:rPr lang="en-US"/>
              <a:pPr eaLnBrk="1" hangingPunct="1"/>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lnSpc>
                <a:spcPct val="80000"/>
              </a:lnSpc>
            </a:pPr>
            <a:r>
              <a:rPr lang="en-US" sz="1000" dirty="0" smtClean="0">
                <a:latin typeface="Calibri" charset="0"/>
                <a:cs typeface="ＭＳ Ｐゴシック" charset="0"/>
              </a:rPr>
              <a:t>HAVE TO BE ABLE TO</a:t>
            </a:r>
            <a:r>
              <a:rPr lang="en-US" sz="1000" baseline="0" dirty="0" smtClean="0">
                <a:latin typeface="Calibri" charset="0"/>
                <a:cs typeface="ＭＳ Ｐゴシック" charset="0"/>
              </a:rPr>
              <a:t> CONNECT MODELING AT THE COAST</a:t>
            </a:r>
            <a:endParaRPr lang="en-US" sz="1000" dirty="0" smtClean="0">
              <a:latin typeface="Calibri" charset="0"/>
              <a:cs typeface="ＭＳ Ｐゴシック" charset="0"/>
            </a:endParaRPr>
          </a:p>
          <a:p>
            <a:pPr eaLnBrk="1" hangingPunct="1">
              <a:lnSpc>
                <a:spcPct val="80000"/>
              </a:lnSpc>
            </a:pPr>
            <a:endParaRPr lang="en-US" sz="1000" dirty="0">
              <a:latin typeface="Calibri" charset="0"/>
              <a:cs typeface="ＭＳ Ｐゴシック" charset="0"/>
            </a:endParaRP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endParaRPr lang="en-US" sz="1000" dirty="0">
              <a:latin typeface="Calibri" charset="0"/>
            </a:endParaRPr>
          </a:p>
          <a:p>
            <a:pPr eaLnBrk="1" hangingPunct="1">
              <a:lnSpc>
                <a:spcPct val="80000"/>
              </a:lnSpc>
              <a:spcBef>
                <a:spcPct val="0"/>
              </a:spcBef>
            </a:pPr>
            <a:endParaRPr lang="en-US" sz="1000" dirty="0">
              <a:latin typeface="Calibri" charset="0"/>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fld id="{D499C34E-CD7A-FD4C-93D6-0906838F6C2C}" type="slidenum">
              <a:rPr lang="en-US"/>
              <a:pPr eaLnBrk="1" hangingPunct="1"/>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COAST – California’s Central Valley (Water-</a:t>
            </a:r>
            <a:r>
              <a:rPr lang="en-US" dirty="0" err="1" smtClean="0"/>
              <a:t>Food_Energy</a:t>
            </a:r>
            <a:r>
              <a:rPr lang="en-US" baseline="0" dirty="0" smtClean="0"/>
              <a:t> nexus)</a:t>
            </a:r>
            <a:endParaRPr lang="en-US" dirty="0" smtClean="0"/>
          </a:p>
          <a:p>
            <a:endParaRPr lang="en-US" dirty="0" smtClean="0"/>
          </a:p>
          <a:p>
            <a:r>
              <a:rPr lang="en-US" dirty="0" smtClean="0"/>
              <a:t>Lake Oroville is currently at 46% of total capacity. It’s the second largest reservoir in California.</a:t>
            </a:r>
            <a:r>
              <a:rPr lang="en-US" baseline="0" dirty="0" smtClean="0"/>
              <a:t>  </a:t>
            </a:r>
            <a:r>
              <a:rPr lang="en-US" dirty="0" smtClean="0"/>
              <a:t>Folsom Lake is currently at 32% of total capacity.</a:t>
            </a:r>
          </a:p>
          <a:p>
            <a:endParaRPr lang="en-US" dirty="0" smtClean="0"/>
          </a:p>
          <a:p>
            <a:r>
              <a:rPr lang="en-US" dirty="0" smtClean="0"/>
              <a:t>Both reservoirs supply water for multiple uses, including irrigated</a:t>
            </a:r>
            <a:r>
              <a:rPr lang="en-US" baseline="0" dirty="0" smtClean="0"/>
              <a:t> agriculture in the Central Valley, </a:t>
            </a:r>
            <a:r>
              <a:rPr lang="en-US" dirty="0" smtClean="0"/>
              <a:t>hydroelectric power, which has been reduced due to low water levels (Water-Energy Nexus), recreation.</a:t>
            </a:r>
          </a:p>
          <a:p>
            <a:endParaRPr lang="en-US" dirty="0" smtClean="0"/>
          </a:p>
          <a:p>
            <a:r>
              <a:rPr lang="en-US" dirty="0" smtClean="0"/>
              <a:t>Folsom Lake </a:t>
            </a:r>
            <a:r>
              <a:rPr lang="en-US" baseline="0" dirty="0" smtClean="0"/>
              <a:t>supplies fresh water to the Bay Delta, as well as San Francisco.  The impacts are interdisciplinary.  Scarce water supplies lead to tension between competing demands for water.</a:t>
            </a:r>
            <a:endParaRPr lang="en-US" dirty="0" smtClean="0"/>
          </a:p>
          <a:p>
            <a:endParaRPr lang="en-US" dirty="0" smtClean="0"/>
          </a:p>
          <a:p>
            <a:r>
              <a:rPr lang="en-US" dirty="0" smtClean="0"/>
              <a:t>- - - - - - - - - - - - - </a:t>
            </a:r>
          </a:p>
          <a:p>
            <a:endParaRPr lang="en-US" dirty="0" smtClean="0"/>
          </a:p>
          <a:p>
            <a:r>
              <a:rPr lang="en-US" sz="1200" kern="1200" dirty="0" smtClean="0">
                <a:solidFill>
                  <a:schemeClr val="tx1"/>
                </a:solidFill>
                <a:latin typeface="+mn-lt"/>
                <a:ea typeface="+mn-ea"/>
                <a:cs typeface="+mn-cs"/>
              </a:rPr>
              <a:t>Lake Oroville is the centerpiece of the State of California's "State Water Project (SWP)."  The project was constructed in the early 1960s (Feather River Project) and has a capacity of just over 3.5 MAF.  Oroville is a multipurpose reservoir (power, water supply, flood control, environmental, recreation).  Mid-winter flood control space is 750 KAF.  Currently Oroville has less than 1 MAF and is nearly 2.2 MAF below top of conservation.  (Top of conservation will drop as we go into winter).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Water from Lake Oroville serves a variety of customers (water contractors) as well as environmental requirements for the Sacramento - San Joaquin Delta.  Water delivery contracts are in place for customers in the lower Feather River,  North and South (SF) Bay counties, San Joaquin Valley, coastal counties, and Southern California.  The largest contract customer is Los Angeles MWD, with nearly half of the normal annual allocation (1.9 MAF).  In water year 2014, SWP forecast a delivery rate of 0% in mid-winter and eventually increased it to 20% by June 2014.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Folsom Lake is owned and operated by the USBR.  It is part of the Federal "Central Valley Project" which was engineered to (1) move water from north to south, and (2) reduce dependence on groundwater in the southern San Joaquin Valley.  Other components of the CVP include Shasta Lake, Trinity Lake, New </a:t>
            </a:r>
            <a:r>
              <a:rPr lang="en-US" sz="1200" kern="1200" dirty="0" err="1" smtClean="0">
                <a:solidFill>
                  <a:schemeClr val="tx1"/>
                </a:solidFill>
                <a:latin typeface="+mn-lt"/>
                <a:ea typeface="+mn-ea"/>
                <a:cs typeface="+mn-cs"/>
              </a:rPr>
              <a:t>Melones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Friant</a:t>
            </a:r>
            <a:r>
              <a:rPr lang="en-US" sz="1200" kern="1200" dirty="0" smtClean="0">
                <a:solidFill>
                  <a:schemeClr val="tx1"/>
                </a:solidFill>
                <a:latin typeface="+mn-lt"/>
                <a:ea typeface="+mn-ea"/>
                <a:cs typeface="+mn-cs"/>
              </a:rPr>
              <a:t> Lake, and 50% of San Luis Reservoir (off-channel storage shared with SWP) with a combined capacity of about 10 MAF.  Some areas around Fresno, CA experienced more than 25 feet of land subsidence in the early 1900s due to groundwater pumping.  CVP water replaces groundwater pumping for agriculture and is also intended to make more land in CA productive for </a:t>
            </a:r>
            <a:r>
              <a:rPr lang="en-US" sz="1200" kern="1200" dirty="0" err="1" smtClean="0">
                <a:solidFill>
                  <a:schemeClr val="tx1"/>
                </a:solidFill>
                <a:latin typeface="+mn-lt"/>
                <a:ea typeface="+mn-ea"/>
                <a:cs typeface="+mn-cs"/>
              </a:rPr>
              <a:t>ag</a:t>
            </a:r>
            <a:r>
              <a:rPr lang="en-US" sz="1200" kern="1200" dirty="0" smtClean="0">
                <a:solidFill>
                  <a:schemeClr val="tx1"/>
                </a:solidFill>
                <a:latin typeface="+mn-lt"/>
                <a:ea typeface="+mn-ea"/>
                <a:cs typeface="+mn-cs"/>
              </a:rPr>
              <a:t> purposes.  Municipal uses are also supported as well as environmental considerations in the Sacramento River and the Sacramento - San Joaquin Delta.</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USBR manages Folsom Lake for multi-purposes (water supply, flood control, power, environmental, recreation).  Folsom has a total capacity of 1.0 MAF with 400 to 600 KAF flood control space.   Folsom is currently at 310 KAF.  Average for this time of year is 500 KAF.  Several cities that surround Folsom Lake rely on it for municipal use.  The City of Sacramento draws primarily on the Sacramento River.  Folsom Lake is vitally important for the health of the Delta where releases are used to help regulate variations in temperature an salinity in tandem with releases from Lake Shasta (5 days travel time upstream).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California is in a pickle.  Surface water storage today is not adequate to support the economy and the population should another dry winter materialize.  Municipal restrictions will not be effective in reducing the impacts to the economy, mostly related to agriculture.  Environmental (mostly fisheries) will also suffer serious impacts should another dry winter ensue.</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8085296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DISTRIBUTED ORGANIZATION</a:t>
            </a:r>
            <a:r>
              <a:rPr lang="en-US" baseline="0" dirty="0" smtClean="0"/>
              <a:t> – AL, MD, MN</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47</a:t>
            </a:fld>
            <a:endParaRPr lang="en-US"/>
          </a:p>
        </p:txBody>
      </p:sp>
    </p:spTree>
    <p:extLst>
      <p:ext uri="{BB962C8B-B14F-4D97-AF65-F5344CB8AC3E}">
        <p14:creationId xmlns:p14="http://schemas.microsoft.com/office/powerpoint/2010/main" val="4135210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nSpc>
                <a:spcPct val="90000"/>
              </a:lnSpc>
              <a:spcAft>
                <a:spcPts val="0"/>
              </a:spcAft>
              <a:buFontTx/>
              <a:buNone/>
            </a:pPr>
            <a:r>
              <a:rPr lang="en-US" sz="900" dirty="0" smtClean="0">
                <a:solidFill>
                  <a:srgbClr val="000000"/>
                </a:solidFill>
                <a:latin typeface="+mn-lt"/>
                <a:cs typeface="Arial"/>
              </a:rPr>
              <a:t>The first facility of its kind in the world, the National Water Center (NWC) will </a:t>
            </a:r>
            <a:r>
              <a:rPr lang="en-US" sz="900" dirty="0" smtClean="0">
                <a:solidFill>
                  <a:srgbClr val="0000FF"/>
                </a:solidFill>
                <a:latin typeface="+mn-lt"/>
                <a:cs typeface="Arial"/>
              </a:rPr>
              <a:t>revolutionize operational water resources analysis and forecasting </a:t>
            </a:r>
            <a:r>
              <a:rPr lang="en-US" sz="900" dirty="0" smtClean="0">
                <a:solidFill>
                  <a:srgbClr val="000000"/>
                </a:solidFill>
                <a:latin typeface="+mn-lt"/>
                <a:cs typeface="Arial"/>
              </a:rPr>
              <a:t>by</a:t>
            </a:r>
            <a:r>
              <a:rPr lang="en-US" sz="900" baseline="0" dirty="0" smtClean="0">
                <a:solidFill>
                  <a:srgbClr val="000000"/>
                </a:solidFill>
                <a:latin typeface="+mn-lt"/>
                <a:cs typeface="Arial"/>
              </a:rPr>
              <a:t> p</a:t>
            </a:r>
            <a:r>
              <a:rPr lang="en-US" sz="900" dirty="0" smtClean="0">
                <a:solidFill>
                  <a:srgbClr val="000000"/>
                </a:solidFill>
                <a:latin typeface="+mn-lt"/>
                <a:cs typeface="Arial"/>
              </a:rPr>
              <a:t>roviding a central hub to efficiently manage the flow of water information, operating state-of-the-art water models in a high-performance computing environment, and producing, </a:t>
            </a:r>
            <a:r>
              <a:rPr lang="en-US" sz="900" dirty="0" smtClean="0">
                <a:latin typeface="+mn-lt"/>
                <a:cs typeface="Arial"/>
              </a:rPr>
              <a:t>in partnership with NWS</a:t>
            </a:r>
            <a:r>
              <a:rPr lang="en-US" sz="900" baseline="0" dirty="0" smtClean="0">
                <a:latin typeface="+mn-lt"/>
                <a:cs typeface="Arial"/>
              </a:rPr>
              <a:t> River Forecast Centers</a:t>
            </a:r>
            <a:r>
              <a:rPr lang="en-US" sz="900" dirty="0" smtClean="0">
                <a:solidFill>
                  <a:srgbClr val="000000"/>
                </a:solidFill>
                <a:latin typeface="+mn-lt"/>
                <a:cs typeface="Arial"/>
              </a:rPr>
              <a:t>, a unique, comprehensive suite of new water resources information products and services.  It will be the </a:t>
            </a:r>
            <a:r>
              <a:rPr lang="en-US" sz="900" dirty="0" smtClean="0">
                <a:solidFill>
                  <a:srgbClr val="0000FF"/>
                </a:solidFill>
                <a:latin typeface="+mn-lt"/>
                <a:cs typeface="Arial"/>
              </a:rPr>
              <a:t>nerve center for the Nation’s water resources enterprise</a:t>
            </a:r>
            <a:r>
              <a:rPr lang="en-US" sz="900" dirty="0" smtClean="0">
                <a:solidFill>
                  <a:srgbClr val="000000"/>
                </a:solidFill>
                <a:latin typeface="+mn-lt"/>
                <a:cs typeface="Arial"/>
              </a:rPr>
              <a:t>, informing and enabling routine high-value and high-impact decision-making across a broad range of water-management and emergency-management sectors.  The NWC will produce information necessary to </a:t>
            </a:r>
            <a:r>
              <a:rPr lang="en-US" sz="900" dirty="0" smtClean="0">
                <a:solidFill>
                  <a:srgbClr val="0000FF"/>
                </a:solidFill>
                <a:latin typeface="+mn-lt"/>
                <a:cs typeface="Arial"/>
              </a:rPr>
              <a:t>drive the growth of the Nation’s emerging water resources economy</a:t>
            </a:r>
            <a:r>
              <a:rPr lang="en-US" sz="900" dirty="0" smtClean="0">
                <a:latin typeface="+mn-lt"/>
                <a:cs typeface="Arial"/>
              </a:rPr>
              <a:t>.</a:t>
            </a:r>
          </a:p>
          <a:p>
            <a:pPr>
              <a:lnSpc>
                <a:spcPct val="90000"/>
              </a:lnSpc>
              <a:spcAft>
                <a:spcPts val="0"/>
              </a:spcAft>
            </a:pPr>
            <a:endParaRPr lang="en-US" sz="900" dirty="0" smtClean="0">
              <a:latin typeface="+mn-lt"/>
              <a:cs typeface="Arial"/>
            </a:endParaRPr>
          </a:p>
          <a:p>
            <a:pPr marL="0" marR="0" lvl="1" indent="0" algn="l" defTabSz="457200" rtl="0" eaLnBrk="1" fontAlgn="auto" latinLnBrk="0" hangingPunct="1">
              <a:lnSpc>
                <a:spcPct val="90000"/>
              </a:lnSpc>
              <a:spcBef>
                <a:spcPts val="0"/>
              </a:spcBef>
              <a:spcAft>
                <a:spcPts val="0"/>
              </a:spcAft>
              <a:buClrTx/>
              <a:buSzTx/>
              <a:buFontTx/>
              <a:buNone/>
              <a:tabLst/>
              <a:defRPr/>
            </a:pPr>
            <a:r>
              <a:rPr lang="en-US" sz="900" b="1" dirty="0" smtClean="0">
                <a:latin typeface="+mn-lt"/>
              </a:rPr>
              <a:t>NWC Will Enhance Federal Collaboration</a:t>
            </a:r>
            <a:endParaRPr lang="en-US" sz="900" dirty="0" smtClean="0">
              <a:latin typeface="+mn-lt"/>
              <a:cs typeface="Arial"/>
            </a:endParaRPr>
          </a:p>
          <a:p>
            <a:pPr>
              <a:lnSpc>
                <a:spcPct val="90000"/>
              </a:lnSpc>
              <a:spcAft>
                <a:spcPts val="0"/>
              </a:spcAft>
              <a:buFontTx/>
              <a:buNone/>
            </a:pPr>
            <a:r>
              <a:rPr lang="en-US" sz="900" dirty="0" smtClean="0">
                <a:latin typeface="+mn-lt"/>
                <a:cs typeface="Arial"/>
              </a:rPr>
              <a:t>NOAA can’t tackle these water resources grand challenges alone.</a:t>
            </a:r>
            <a:r>
              <a:rPr lang="en-US" sz="900" baseline="0" dirty="0" smtClean="0">
                <a:latin typeface="+mn-lt"/>
                <a:cs typeface="Arial"/>
              </a:rPr>
              <a:t> </a:t>
            </a:r>
            <a:r>
              <a:rPr lang="en-US" sz="900" dirty="0" smtClean="0">
                <a:latin typeface="+mn-lt"/>
                <a:cs typeface="Arial"/>
              </a:rPr>
              <a:t>Within the framework of </a:t>
            </a:r>
            <a:r>
              <a:rPr lang="en-US" sz="900" i="1" dirty="0" smtClean="0">
                <a:latin typeface="+mn-lt"/>
                <a:cs typeface="Arial"/>
              </a:rPr>
              <a:t>Integrated Water Resources Science and Services </a:t>
            </a:r>
            <a:r>
              <a:rPr lang="en-US" sz="900" dirty="0" smtClean="0">
                <a:latin typeface="+mn-lt"/>
                <a:cs typeface="Arial"/>
              </a:rPr>
              <a:t>(IWRSS), the National Water Center will be a catalyst to enhance and foster new inter-agency collaboration to:</a:t>
            </a:r>
          </a:p>
          <a:p>
            <a:pPr marL="742950" lvl="1" indent="-285750">
              <a:lnSpc>
                <a:spcPct val="90000"/>
              </a:lnSpc>
              <a:spcAft>
                <a:spcPts val="0"/>
              </a:spcAft>
              <a:buFont typeface="Arial"/>
              <a:buChar char="•"/>
            </a:pPr>
            <a:r>
              <a:rPr lang="en-US" sz="900" dirty="0" smtClean="0">
                <a:latin typeface="+mn-lt"/>
                <a:cs typeface="Arial"/>
              </a:rPr>
              <a:t>Increase efficiency, quality and timeliness of Federal water resources information</a:t>
            </a:r>
          </a:p>
          <a:p>
            <a:pPr marL="742950" lvl="1" indent="-285750">
              <a:lnSpc>
                <a:spcPct val="90000"/>
              </a:lnSpc>
              <a:spcAft>
                <a:spcPts val="0"/>
              </a:spcAft>
              <a:buFont typeface="Arial"/>
              <a:buChar char="•"/>
            </a:pPr>
            <a:r>
              <a:rPr lang="en-US" sz="900" dirty="0" smtClean="0">
                <a:latin typeface="+mn-lt"/>
                <a:cs typeface="Arial"/>
              </a:rPr>
              <a:t>Expand water resources services beyond the capabilities of any single agency</a:t>
            </a:r>
          </a:p>
          <a:p>
            <a:pPr marL="742950" lvl="1" indent="-285750">
              <a:lnSpc>
                <a:spcPct val="90000"/>
              </a:lnSpc>
              <a:spcAft>
                <a:spcPts val="0"/>
              </a:spcAft>
              <a:buFont typeface="Arial"/>
              <a:buChar char="•"/>
            </a:pPr>
            <a:r>
              <a:rPr lang="en-US" sz="900" dirty="0" smtClean="0">
                <a:latin typeface="+mn-lt"/>
                <a:cs typeface="Arial"/>
              </a:rPr>
              <a:t>Develop innovative, multi-disciplinary and inter-agency solutions to increasingly complex water-related challenges</a:t>
            </a:r>
          </a:p>
          <a:p>
            <a:pPr marL="914400" lvl="2" indent="0">
              <a:lnSpc>
                <a:spcPct val="90000"/>
              </a:lnSpc>
              <a:spcAft>
                <a:spcPts val="0"/>
              </a:spcAft>
              <a:buFont typeface="Arial"/>
              <a:buNone/>
            </a:pPr>
            <a:endParaRPr lang="en-US" sz="900" dirty="0" smtClean="0">
              <a:solidFill>
                <a:srgbClr val="000000"/>
              </a:solidFill>
              <a:latin typeface="+mn-lt"/>
              <a:cs typeface="Arial"/>
            </a:endParaRPr>
          </a:p>
          <a:p>
            <a:pPr marL="0" lvl="0" indent="0">
              <a:lnSpc>
                <a:spcPct val="90000"/>
              </a:lnSpc>
              <a:spcAft>
                <a:spcPts val="0"/>
              </a:spcAft>
              <a:buFont typeface="Arial"/>
              <a:buNone/>
            </a:pPr>
            <a:r>
              <a:rPr lang="en-US" sz="900" b="1" dirty="0" smtClean="0">
                <a:solidFill>
                  <a:srgbClr val="000000"/>
                </a:solidFill>
                <a:latin typeface="+mn-lt"/>
                <a:cs typeface="Arial"/>
              </a:rPr>
              <a:t>Drivers</a:t>
            </a:r>
            <a:r>
              <a:rPr lang="en-US" sz="900" b="1" baseline="0" dirty="0" smtClean="0">
                <a:solidFill>
                  <a:srgbClr val="000000"/>
                </a:solidFill>
                <a:latin typeface="+mn-lt"/>
                <a:cs typeface="Arial"/>
              </a:rPr>
              <a:t> Shaping the NWC</a:t>
            </a:r>
            <a:endParaRPr lang="en-US" sz="900" b="1" dirty="0" smtClean="0">
              <a:solidFill>
                <a:srgbClr val="000000"/>
              </a:solidFill>
              <a:latin typeface="+mn-lt"/>
              <a:cs typeface="Arial"/>
            </a:endParaRPr>
          </a:p>
          <a:p>
            <a:pPr marL="346075" lvl="1" indent="-342900">
              <a:lnSpc>
                <a:spcPct val="90000"/>
              </a:lnSpc>
              <a:spcBef>
                <a:spcPts val="0"/>
              </a:spcBef>
              <a:spcAft>
                <a:spcPts val="0"/>
              </a:spcAft>
              <a:buSzPct val="75000"/>
              <a:buFont typeface="Arial" charset="0"/>
              <a:buChar char="•"/>
            </a:pPr>
            <a:r>
              <a:rPr lang="en-US" sz="900" dirty="0" smtClean="0">
                <a:solidFill>
                  <a:srgbClr val="000090"/>
                </a:solidFill>
                <a:latin typeface="+mn-lt"/>
                <a:ea typeface="ＭＳ Ｐゴシック" charset="0"/>
              </a:rPr>
              <a:t>NWS Weather Ready Nation </a:t>
            </a:r>
            <a:r>
              <a:rPr lang="en-US" sz="900" dirty="0" smtClean="0">
                <a:solidFill>
                  <a:srgbClr val="000000"/>
                </a:solidFill>
                <a:latin typeface="+mn-lt"/>
                <a:ea typeface="ＭＳ Ｐゴシック" charset="0"/>
              </a:rPr>
              <a:t>and </a:t>
            </a:r>
            <a:r>
              <a:rPr lang="en-US" sz="900" dirty="0" smtClean="0">
                <a:solidFill>
                  <a:srgbClr val="000090"/>
                </a:solidFill>
                <a:latin typeface="+mn-lt"/>
                <a:ea typeface="ＭＳ Ｐゴシック" charset="0"/>
              </a:rPr>
              <a:t>NOAA Strategic Plans</a:t>
            </a:r>
          </a:p>
          <a:p>
            <a:pPr marL="346075" lvl="1" indent="-342900">
              <a:lnSpc>
                <a:spcPct val="90000"/>
              </a:lnSpc>
              <a:spcBef>
                <a:spcPts val="0"/>
              </a:spcBef>
              <a:spcAft>
                <a:spcPts val="0"/>
              </a:spcAft>
              <a:buSzPct val="75000"/>
              <a:buFont typeface="Arial" charset="0"/>
              <a:buChar char="•"/>
            </a:pPr>
            <a:r>
              <a:rPr lang="en-US" sz="900" dirty="0" smtClean="0">
                <a:solidFill>
                  <a:srgbClr val="000090"/>
                </a:solidFill>
                <a:latin typeface="+mn-lt"/>
                <a:ea typeface="ＭＳ Ｐゴシック" charset="0"/>
              </a:rPr>
              <a:t>National Academy of Science </a:t>
            </a:r>
            <a:r>
              <a:rPr lang="en-US" sz="900" dirty="0" smtClean="0">
                <a:solidFill>
                  <a:srgbClr val="000000"/>
                </a:solidFill>
                <a:latin typeface="+mn-lt"/>
                <a:ea typeface="ＭＳ Ｐゴシック" charset="0"/>
              </a:rPr>
              <a:t>recommendations for NWS hydrology to modernize the end-to-end hydrologic forecast process</a:t>
            </a:r>
          </a:p>
          <a:p>
            <a:pPr marL="346075" lvl="1" indent="-342900">
              <a:lnSpc>
                <a:spcPct val="90000"/>
              </a:lnSpc>
              <a:spcBef>
                <a:spcPts val="0"/>
              </a:spcBef>
              <a:spcAft>
                <a:spcPts val="0"/>
              </a:spcAft>
              <a:buSzPct val="75000"/>
              <a:buFont typeface="Arial" charset="0"/>
              <a:buChar char="•"/>
            </a:pPr>
            <a:r>
              <a:rPr lang="en-US" sz="900" dirty="0" smtClean="0">
                <a:solidFill>
                  <a:srgbClr val="000090"/>
                </a:solidFill>
                <a:latin typeface="+mn-lt"/>
                <a:ea typeface="ＭＳ Ｐゴシック" charset="0"/>
              </a:rPr>
              <a:t>National Academy of Public Administration </a:t>
            </a:r>
            <a:r>
              <a:rPr lang="en-US" sz="900" dirty="0" smtClean="0">
                <a:solidFill>
                  <a:srgbClr val="000000"/>
                </a:solidFill>
                <a:latin typeface="+mn-lt"/>
                <a:ea typeface="ＭＳ Ｐゴシック" charset="0"/>
              </a:rPr>
              <a:t>recommendations to realign governance and improve efficiency within NWS</a:t>
            </a:r>
            <a:endParaRPr lang="en-US" sz="900" dirty="0" smtClean="0">
              <a:solidFill>
                <a:srgbClr val="FF0000"/>
              </a:solidFill>
              <a:latin typeface="+mn-lt"/>
              <a:ea typeface="ＭＳ Ｐゴシック" charset="0"/>
            </a:endParaRPr>
          </a:p>
          <a:p>
            <a:pPr marL="346075" lvl="1" indent="-342900">
              <a:lnSpc>
                <a:spcPct val="90000"/>
              </a:lnSpc>
              <a:spcBef>
                <a:spcPts val="0"/>
              </a:spcBef>
              <a:spcAft>
                <a:spcPts val="0"/>
              </a:spcAft>
              <a:buSzPct val="75000"/>
              <a:buFont typeface="Arial" charset="0"/>
              <a:buChar char="•"/>
            </a:pPr>
            <a:r>
              <a:rPr lang="en-US" sz="900" dirty="0" smtClean="0">
                <a:solidFill>
                  <a:srgbClr val="000090"/>
                </a:solidFill>
                <a:latin typeface="+mn-lt"/>
                <a:ea typeface="ＭＳ Ｐゴシック" charset="0"/>
              </a:rPr>
              <a:t>IWRSS</a:t>
            </a:r>
            <a:r>
              <a:rPr lang="en-US" sz="900" dirty="0" smtClean="0">
                <a:solidFill>
                  <a:srgbClr val="000000"/>
                </a:solidFill>
                <a:latin typeface="+mn-lt"/>
                <a:ea typeface="ＭＳ Ｐゴシック" charset="0"/>
              </a:rPr>
              <a:t> objectives and MOU:</a:t>
            </a:r>
          </a:p>
          <a:p>
            <a:pPr marL="746125" lvl="2" indent="-342900">
              <a:lnSpc>
                <a:spcPct val="90000"/>
              </a:lnSpc>
              <a:spcBef>
                <a:spcPts val="0"/>
              </a:spcBef>
              <a:spcAft>
                <a:spcPts val="0"/>
              </a:spcAft>
              <a:buSzPct val="50000"/>
              <a:buFont typeface="Courier New"/>
              <a:buChar char="o"/>
            </a:pPr>
            <a:r>
              <a:rPr lang="en-US" sz="900" dirty="0" smtClean="0">
                <a:solidFill>
                  <a:srgbClr val="000000"/>
                </a:solidFill>
                <a:latin typeface="+mn-lt"/>
                <a:ea typeface="ＭＳ Ｐゴシック" charset="0"/>
              </a:rPr>
              <a:t>Coordinate and improve observations and forecast operations</a:t>
            </a:r>
          </a:p>
          <a:p>
            <a:pPr marL="746125" lvl="2" indent="-342900">
              <a:lnSpc>
                <a:spcPct val="90000"/>
              </a:lnSpc>
              <a:spcBef>
                <a:spcPts val="0"/>
              </a:spcBef>
              <a:spcAft>
                <a:spcPts val="0"/>
              </a:spcAft>
              <a:buSzPct val="50000"/>
              <a:buFont typeface="Courier New"/>
              <a:buChar char="o"/>
            </a:pPr>
            <a:r>
              <a:rPr lang="en-US" sz="900" dirty="0" smtClean="0">
                <a:solidFill>
                  <a:srgbClr val="000000"/>
                </a:solidFill>
                <a:latin typeface="+mn-lt"/>
                <a:ea typeface="ＭＳ Ｐゴシック" charset="0"/>
              </a:rPr>
              <a:t>Deliver well-integrated water information products for enhanced decision support services</a:t>
            </a:r>
          </a:p>
          <a:p>
            <a:pPr marL="746125" lvl="2" indent="-342900">
              <a:lnSpc>
                <a:spcPct val="90000"/>
              </a:lnSpc>
              <a:spcBef>
                <a:spcPts val="0"/>
              </a:spcBef>
              <a:spcAft>
                <a:spcPts val="0"/>
              </a:spcAft>
              <a:buSzPct val="50000"/>
              <a:buFont typeface="Courier New"/>
              <a:buChar char="o"/>
            </a:pPr>
            <a:r>
              <a:rPr lang="en-US" sz="900" dirty="0" smtClean="0">
                <a:solidFill>
                  <a:srgbClr val="000000"/>
                </a:solidFill>
                <a:latin typeface="+mn-lt"/>
                <a:ea typeface="ＭＳ Ｐゴシック" charset="0"/>
              </a:rPr>
              <a:t>Leverage Federal research investments to expand and accelerate the transition of state-of-the-science research-to-operations</a:t>
            </a:r>
          </a:p>
          <a:p>
            <a:pPr marL="746125" lvl="2" indent="-342900">
              <a:lnSpc>
                <a:spcPct val="90000"/>
              </a:lnSpc>
              <a:spcBef>
                <a:spcPts val="0"/>
              </a:spcBef>
              <a:spcAft>
                <a:spcPts val="0"/>
              </a:spcAft>
              <a:buSzPct val="50000"/>
              <a:buFont typeface="Courier New"/>
              <a:buChar char="o"/>
            </a:pPr>
            <a:r>
              <a:rPr lang="en-US" sz="900" dirty="0" smtClean="0">
                <a:solidFill>
                  <a:srgbClr val="000000"/>
                </a:solidFill>
                <a:latin typeface="+mn-lt"/>
                <a:ea typeface="ＭＳ Ｐゴシック" charset="0"/>
              </a:rPr>
              <a:t>Increase scientific innovation</a:t>
            </a:r>
            <a:endParaRPr lang="en-US" sz="900" dirty="0" smtClean="0">
              <a:solidFill>
                <a:srgbClr val="000000"/>
              </a:solidFill>
              <a:latin typeface="+mn-lt"/>
              <a:cs typeface="Arial"/>
            </a:endParaRPr>
          </a:p>
          <a:p>
            <a:pPr>
              <a:lnSpc>
                <a:spcPct val="100000"/>
              </a:lnSpc>
              <a:spcAft>
                <a:spcPts val="0"/>
              </a:spcAft>
            </a:pPr>
            <a:endParaRPr lang="en-US" sz="1000" dirty="0" smtClean="0">
              <a:latin typeface="+mn-lt"/>
              <a:cs typeface="Arial"/>
            </a:endParaRPr>
          </a:p>
          <a:p>
            <a:pPr>
              <a:lnSpc>
                <a:spcPct val="100000"/>
              </a:lnSpc>
              <a:spcAft>
                <a:spcPts val="0"/>
              </a:spcAft>
            </a:pPr>
            <a:endParaRPr lang="en-US" sz="1000" dirty="0">
              <a:latin typeface="+mn-lt"/>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995">
              <a:defRPr sz="2400">
                <a:solidFill>
                  <a:schemeClr val="tx1"/>
                </a:solidFill>
                <a:latin typeface="Arial" charset="0"/>
                <a:ea typeface="ＭＳ Ｐゴシック" charset="0"/>
                <a:cs typeface="ＭＳ Ｐゴシック" charset="0"/>
              </a:defRPr>
            </a:lvl1pPr>
            <a:lvl2pPr marL="734852" indent="-282635" defTabSz="916995">
              <a:defRPr sz="2400">
                <a:solidFill>
                  <a:schemeClr val="tx1"/>
                </a:solidFill>
                <a:latin typeface="Arial" charset="0"/>
                <a:ea typeface="ＭＳ Ｐゴシック" charset="0"/>
              </a:defRPr>
            </a:lvl2pPr>
            <a:lvl3pPr marL="1130541" indent="-226108" defTabSz="916995">
              <a:defRPr sz="2400">
                <a:solidFill>
                  <a:schemeClr val="tx1"/>
                </a:solidFill>
                <a:latin typeface="Arial" charset="0"/>
                <a:ea typeface="ＭＳ Ｐゴシック" charset="0"/>
              </a:defRPr>
            </a:lvl3pPr>
            <a:lvl4pPr marL="1582758" indent="-226108" defTabSz="916995">
              <a:defRPr sz="2400">
                <a:solidFill>
                  <a:schemeClr val="tx1"/>
                </a:solidFill>
                <a:latin typeface="Arial" charset="0"/>
                <a:ea typeface="ＭＳ Ｐゴシック" charset="0"/>
              </a:defRPr>
            </a:lvl4pPr>
            <a:lvl5pPr marL="2034974" indent="-226108" defTabSz="916995">
              <a:defRPr sz="2400">
                <a:solidFill>
                  <a:schemeClr val="tx1"/>
                </a:solidFill>
                <a:latin typeface="Arial" charset="0"/>
                <a:ea typeface="ＭＳ Ｐゴシック" charset="0"/>
              </a:defRPr>
            </a:lvl5pPr>
            <a:lvl6pPr marL="2487191" indent="-226108" defTabSz="916995"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6pPr>
            <a:lvl7pPr marL="2939407" indent="-226108" defTabSz="916995"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7pPr>
            <a:lvl8pPr marL="3391624" indent="-226108" defTabSz="916995"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8pPr>
            <a:lvl9pPr marL="3843840" indent="-226108" defTabSz="916995"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9pPr>
          </a:lstStyle>
          <a:p>
            <a:fld id="{CCD33E78-D0F4-1E4A-AE37-6081A1C2AFD9}" type="slidenum">
              <a:rPr lang="en-US" sz="1200">
                <a:latin typeface="Times New Roman" charset="0"/>
              </a:rPr>
              <a:pPr/>
              <a:t>49</a:t>
            </a:fld>
            <a:endParaRPr lang="en-US" sz="1200">
              <a:latin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Staffing is for Tuscaloosa facility – with distributed staff in MD and MN total number will be close to 100.</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50</a:t>
            </a:fld>
            <a:endParaRPr lang="en-US"/>
          </a:p>
        </p:txBody>
      </p:sp>
    </p:spTree>
    <p:extLst>
      <p:ext uri="{BB962C8B-B14F-4D97-AF65-F5344CB8AC3E}">
        <p14:creationId xmlns:p14="http://schemas.microsoft.com/office/powerpoint/2010/main" val="14712736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51</a:t>
            </a:fld>
            <a:endParaRPr lang="en-US"/>
          </a:p>
        </p:txBody>
      </p:sp>
    </p:spTree>
    <p:extLst>
      <p:ext uri="{BB962C8B-B14F-4D97-AF65-F5344CB8AC3E}">
        <p14:creationId xmlns:p14="http://schemas.microsoft.com/office/powerpoint/2010/main" val="95723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DISTRIBUTED ORGANIZATION</a:t>
            </a:r>
            <a:r>
              <a:rPr lang="en-US" baseline="0" dirty="0" smtClean="0"/>
              <a:t> – AL, MD, MN</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53</a:t>
            </a:fld>
            <a:endParaRPr lang="en-US"/>
          </a:p>
        </p:txBody>
      </p:sp>
    </p:spTree>
    <p:extLst>
      <p:ext uri="{BB962C8B-B14F-4D97-AF65-F5344CB8AC3E}">
        <p14:creationId xmlns:p14="http://schemas.microsoft.com/office/powerpoint/2010/main" val="4135210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smtClean="0"/>
              <a:t>Proprietary Information</a:t>
            </a: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smtClean="0"/>
              <a:t>Proprietary Information</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smtClean="0"/>
              <a:t>Proprietary Information</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NOAA Science Advisory Board concept of R2O.</a:t>
            </a:r>
          </a:p>
          <a:p>
            <a:endParaRPr lang="en-US" dirty="0" smtClean="0"/>
          </a:p>
          <a:p>
            <a:r>
              <a:rPr lang="en-US" dirty="0" smtClean="0"/>
              <a:t>Research structure should enhance the transfer of advances in science and technology into NOAA’s operational and </a:t>
            </a:r>
            <a:r>
              <a:rPr lang="en-US" smtClean="0"/>
              <a:t>information services.</a:t>
            </a:r>
            <a:endParaRPr lang="en-US"/>
          </a:p>
        </p:txBody>
      </p:sp>
      <p:sp>
        <p:nvSpPr>
          <p:cNvPr id="4" name="Slide Number Placeholder 3"/>
          <p:cNvSpPr>
            <a:spLocks noGrp="1"/>
          </p:cNvSpPr>
          <p:nvPr>
            <p:ph type="sldNum" sz="quarter" idx="10"/>
          </p:nvPr>
        </p:nvSpPr>
        <p:spPr/>
        <p:txBody>
          <a:bodyPr/>
          <a:lstStyle/>
          <a:p>
            <a:fld id="{807DD15E-3AE3-234A-BC42-5274C56F6D38}" type="slidenum">
              <a:rPr lang="en-US" smtClean="0"/>
              <a:t>70</a:t>
            </a:fld>
            <a:endParaRPr lang="en-US"/>
          </a:p>
        </p:txBody>
      </p:sp>
    </p:spTree>
    <p:extLst>
      <p:ext uri="{BB962C8B-B14F-4D97-AF65-F5344CB8AC3E}">
        <p14:creationId xmlns:p14="http://schemas.microsoft.com/office/powerpoint/2010/main" val="3453295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The message was</a:t>
            </a:r>
            <a:r>
              <a:rPr lang="en-US" baseline="0" dirty="0" smtClean="0"/>
              <a:t> loud and clear:</a:t>
            </a:r>
          </a:p>
          <a:p>
            <a:pPr marL="628650" lvl="1" indent="-171450">
              <a:buFont typeface="Arial"/>
              <a:buChar char="•"/>
            </a:pPr>
            <a:r>
              <a:rPr lang="en-US" baseline="0" dirty="0" smtClean="0"/>
              <a:t>While flooding remains a high priority, most stakeholders are concerned about the full gamut of water</a:t>
            </a:r>
          </a:p>
          <a:p>
            <a:pPr marL="628650" lvl="1" indent="-171450">
              <a:buFont typeface="Arial"/>
              <a:buChar char="•"/>
            </a:pPr>
            <a:r>
              <a:rPr lang="en-US" baseline="0" dirty="0" smtClean="0"/>
              <a:t>They need more, and better integrated water prediction information</a:t>
            </a:r>
          </a:p>
          <a:p>
            <a:pPr marL="628650" lvl="1" indent="-171450">
              <a:buFont typeface="Arial"/>
              <a:buChar char="•"/>
            </a:pPr>
            <a:r>
              <a:rPr lang="en-US" baseline="0" dirty="0" smtClean="0"/>
              <a:t>They need actionable WATER INTELLIGENCE</a:t>
            </a:r>
          </a:p>
          <a:p>
            <a:pPr marL="628650" lvl="1" indent="-171450">
              <a:buFont typeface="Arial"/>
              <a:buChar char="•"/>
            </a:pPr>
            <a:endParaRPr lang="en-US" baseline="0" dirty="0" smtClean="0"/>
          </a:p>
          <a:p>
            <a:pPr marL="171450" indent="-171450">
              <a:buFont typeface="Arial"/>
              <a:buChar char="•"/>
            </a:pPr>
            <a:endParaRPr lang="en-US" baseline="0" dirty="0" smtClean="0"/>
          </a:p>
          <a:p>
            <a:pPr marL="0" indent="0">
              <a:buFont typeface="Arial"/>
              <a:buNone/>
            </a:pPr>
            <a:r>
              <a:rPr lang="en-US" baseline="0" dirty="0" smtClean="0"/>
              <a:t>&lt;&lt; CLICK ONCE TO REVEAL LIST &gt;&gt;</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76</a:t>
            </a:fld>
            <a:endParaRPr lang="en-US"/>
          </a:p>
        </p:txBody>
      </p:sp>
    </p:spTree>
    <p:extLst>
      <p:ext uri="{BB962C8B-B14F-4D97-AF65-F5344CB8AC3E}">
        <p14:creationId xmlns:p14="http://schemas.microsoft.com/office/powerpoint/2010/main" val="1691829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MIDWEST – Water-Food Nexus</a:t>
            </a:r>
          </a:p>
          <a:p>
            <a:endParaRPr lang="en-US" dirty="0" smtClean="0"/>
          </a:p>
          <a:p>
            <a:r>
              <a:rPr lang="en-US" dirty="0" smtClean="0"/>
              <a:t>USGS Landsat</a:t>
            </a:r>
            <a:r>
              <a:rPr lang="en-US" baseline="0" dirty="0" smtClean="0"/>
              <a:t> scenes from May 10, 2011 and November 28, 2012 illustrate extreme difference between flood and drought.</a:t>
            </a:r>
          </a:p>
          <a:p>
            <a:endParaRPr lang="en-US" baseline="0" dirty="0" smtClean="0"/>
          </a:p>
          <a:p>
            <a:r>
              <a:rPr lang="en-US" baseline="0" dirty="0" smtClean="0"/>
              <a:t>The scenes are about 100-km x 100-km.</a:t>
            </a:r>
          </a:p>
          <a:p>
            <a:endParaRPr lang="en-US" baseline="0" dirty="0" smtClean="0"/>
          </a:p>
          <a:p>
            <a:r>
              <a:rPr lang="en-US" baseline="0" dirty="0" smtClean="0"/>
              <a:t>May 10 was one week after the USACE operated the New Madrid floodway by breeching the Bird Point Levee with explosives.  The operation flooded mostly agricultural land, but was deemed essential to alleviate flooding in urban areas, such as Cairo Illinois, and to reduce backwater effects on the Ohio River.  The flood waters are up to 16 miles (25 km) wide in this image.</a:t>
            </a:r>
          </a:p>
          <a:p>
            <a:endParaRPr lang="en-US" baseline="0" dirty="0" smtClean="0"/>
          </a:p>
          <a:p>
            <a:r>
              <a:rPr lang="en-US" baseline="0" dirty="0" smtClean="0"/>
              <a:t>By late 2012, the drought in the </a:t>
            </a:r>
            <a:r>
              <a:rPr lang="en-US" baseline="0" dirty="0" err="1" smtClean="0"/>
              <a:t>midwest</a:t>
            </a:r>
            <a:r>
              <a:rPr lang="en-US" baseline="0" dirty="0" smtClean="0"/>
              <a:t> had brought the Mississippi R. to record lows flows.  This image is just a few weeks before the USACE resorted to blowing up rock </a:t>
            </a:r>
            <a:r>
              <a:rPr lang="en-US" baseline="0" dirty="0" err="1" smtClean="0"/>
              <a:t>pinnabcles</a:t>
            </a:r>
            <a:r>
              <a:rPr lang="en-US" baseline="0" dirty="0" smtClean="0"/>
              <a:t> near Thebes, IL to allow river transportation to continue.</a:t>
            </a:r>
          </a:p>
          <a:p>
            <a:endParaRPr lang="en-US" baseline="0" dirty="0" smtClean="0"/>
          </a:p>
          <a:p>
            <a:r>
              <a:rPr lang="en-US" baseline="0" dirty="0" smtClean="0"/>
              <a:t>The 2011 flood event was expected to result in the most extensive hypoxic Dead Zone in the GOM on record, but Tropical Storm Don prevented that from happening – one more example of why interdisciplinary linkages within and Earth System modeling framework are important.</a:t>
            </a:r>
          </a:p>
          <a:p>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53938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EAST COAST: Jersey Shore near Mantoloking</a:t>
            </a:r>
          </a:p>
          <a:p>
            <a:r>
              <a:rPr lang="en-US" baseline="0" dirty="0" smtClean="0"/>
              <a:t>Hurricane Sandy illustrated a different threat – approximately half of the flooding damage from Sandy was caused by inland rainfall.</a:t>
            </a:r>
          </a:p>
          <a:p>
            <a:endParaRPr lang="en-US" baseline="0" dirty="0" smtClean="0"/>
          </a:p>
          <a:p>
            <a:r>
              <a:rPr lang="en-US" baseline="0" dirty="0" smtClean="0"/>
              <a:t>The combination of sources that constitute the total water level in coastal inundation – storm surge, tides, sea level rise, and inland runoff – illustrates again the need for an interdisciplinary, Earth Systems approach to water prediction.</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60400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mission for water prediction</a:t>
            </a:r>
            <a:r>
              <a:rPr lang="en-US" baseline="0" dirty="0" smtClean="0"/>
              <a:t> is changing.</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7</a:t>
            </a:fld>
            <a:endParaRPr lang="en-US"/>
          </a:p>
        </p:txBody>
      </p:sp>
    </p:spTree>
    <p:extLst>
      <p:ext uri="{BB962C8B-B14F-4D97-AF65-F5344CB8AC3E}">
        <p14:creationId xmlns:p14="http://schemas.microsoft.com/office/powerpoint/2010/main" val="413521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Trends of fatalities and damages due to flooding indicate</a:t>
            </a:r>
            <a:r>
              <a:rPr lang="en-US" baseline="0" dirty="0" smtClean="0"/>
              <a:t> &gt;2500 fatalities and $300B in damages over next 30 years.</a:t>
            </a:r>
          </a:p>
          <a:p>
            <a:endParaRPr lang="en-US" baseline="0" dirty="0" smtClean="0"/>
          </a:p>
          <a:p>
            <a:r>
              <a:rPr lang="en-US" baseline="0" dirty="0" smtClean="0"/>
              <a:t>Data are collected by NWS, and we know they tend to be underestimates – so likely worse than this.</a:t>
            </a:r>
          </a:p>
          <a:p>
            <a:endParaRPr lang="en-US" baseline="0" dirty="0" smtClean="0"/>
          </a:p>
          <a:p>
            <a:r>
              <a:rPr lang="en-US" baseline="0" dirty="0" smtClean="0"/>
              <a:t>Have to change the trajectory of these curves.</a:t>
            </a:r>
            <a:endParaRPr lang="en-US" dirty="0"/>
          </a:p>
        </p:txBody>
      </p:sp>
      <p:sp>
        <p:nvSpPr>
          <p:cNvPr id="4" name="Slide Number Placeholder 3"/>
          <p:cNvSpPr>
            <a:spLocks noGrp="1"/>
          </p:cNvSpPr>
          <p:nvPr>
            <p:ph type="sldNum" sz="quarter" idx="10"/>
          </p:nvPr>
        </p:nvSpPr>
        <p:spPr/>
        <p:txBody>
          <a:bodyPr/>
          <a:lstStyle/>
          <a:p>
            <a:fld id="{32B93D78-3E27-4C5F-8596-4E05AD10988C}" type="slidenum">
              <a:rPr lang="en-US" smtClean="0"/>
              <a:t>8</a:t>
            </a:fld>
            <a:endParaRPr lang="en-US"/>
          </a:p>
        </p:txBody>
      </p:sp>
    </p:spTree>
    <p:extLst>
      <p:ext uri="{BB962C8B-B14F-4D97-AF65-F5344CB8AC3E}">
        <p14:creationId xmlns:p14="http://schemas.microsoft.com/office/powerpoint/2010/main" val="4243888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NAS IS</a:t>
            </a:r>
            <a:r>
              <a:rPr lang="en-US" baseline="0" dirty="0" smtClean="0"/>
              <a:t> TELLING US WE NEED TO CHANGE</a:t>
            </a:r>
            <a:endParaRPr lang="en-US" dirty="0"/>
          </a:p>
        </p:txBody>
      </p:sp>
      <p:sp>
        <p:nvSpPr>
          <p:cNvPr id="4" name="Slide Number Placeholder 3"/>
          <p:cNvSpPr>
            <a:spLocks noGrp="1"/>
          </p:cNvSpPr>
          <p:nvPr>
            <p:ph type="sldNum" sz="quarter" idx="10"/>
          </p:nvPr>
        </p:nvSpPr>
        <p:spPr/>
        <p:txBody>
          <a:bodyPr/>
          <a:lstStyle/>
          <a:p>
            <a:fld id="{9A47ED03-5864-9246-AC2E-D482C8C335B1}" type="slidenum">
              <a:rPr lang="en-US" smtClean="0"/>
              <a:t>9</a:t>
            </a:fld>
            <a:endParaRPr lang="en-US"/>
          </a:p>
        </p:txBody>
      </p:sp>
    </p:spTree>
    <p:extLst>
      <p:ext uri="{BB962C8B-B14F-4D97-AF65-F5344CB8AC3E}">
        <p14:creationId xmlns:p14="http://schemas.microsoft.com/office/powerpoint/2010/main" val="155564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BC009C-3CBF-5247-AF17-4C1938944F04}" type="datetime1">
              <a:rPr lang="en-US" smtClean="0"/>
              <a:t>11/28/14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233986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629C44-78DA-8C49-A3D9-34997ECD6A80}" type="datetime1">
              <a:rPr lang="en-US" smtClean="0"/>
              <a:t>11/28/14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324212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47C7AC-17AD-3348-B1B5-7E93EE63A33B}" type="datetime1">
              <a:rPr lang="en-US" smtClean="0"/>
              <a:t>11/28/14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142711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75AAC2-72D4-7741-AEC6-C0D6F8F8F83A}" type="datetime1">
              <a:rPr lang="en-US" smtClean="0"/>
              <a:t>11/28/14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348338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35BB0B-A469-684D-A0E4-B212875F0FBF}" type="datetime1">
              <a:rPr lang="en-US" smtClean="0"/>
              <a:t>11/28/14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259726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995210-EFBA-EE40-971E-15DDDAA9C4D5}" type="datetime1">
              <a:rPr lang="en-US" smtClean="0"/>
              <a:t>11/28/14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139772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62F8DD-B3B6-BB4C-8865-9A19E2E1E812}" type="datetime1">
              <a:rPr lang="en-US" smtClean="0"/>
              <a:t>11/28/14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54834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46751D-F7F9-374E-841A-6861913C132E}" type="datetime1">
              <a:rPr lang="en-US" smtClean="0"/>
              <a:t>11/28/14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418846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A004F-435F-2C4C-90A9-0B23A0251943}" type="datetime1">
              <a:rPr lang="en-US" smtClean="0"/>
              <a:t>11/28/14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D2D5C-7DEC-4016-9B3B-6FCD74A1F0F1}" type="slidenum">
              <a:rPr lang="en-US" smtClean="0"/>
              <a:t>‹#›</a:t>
            </a:fld>
            <a:endParaRPr lang="en-US" dirty="0"/>
          </a:p>
        </p:txBody>
      </p:sp>
    </p:spTree>
    <p:extLst>
      <p:ext uri="{BB962C8B-B14F-4D97-AF65-F5344CB8AC3E}">
        <p14:creationId xmlns:p14="http://schemas.microsoft.com/office/powerpoint/2010/main" val="123242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B1D733-CFF9-1049-954F-19CF75C8800A}" type="datetime1">
              <a:rPr lang="en-US" smtClean="0"/>
              <a:t>11/28/14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73809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39E41B-F91F-4D4C-8C20-A105390F7275}" type="datetime1">
              <a:rPr lang="en-US" smtClean="0"/>
              <a:t>11/28/14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D2D5C-7DEC-4016-9B3B-6FCD74A1F0F1}" type="slidenum">
              <a:rPr lang="en-US" smtClean="0"/>
              <a:t>‹#›</a:t>
            </a:fld>
            <a:endParaRPr lang="en-US"/>
          </a:p>
        </p:txBody>
      </p:sp>
    </p:spTree>
    <p:extLst>
      <p:ext uri="{BB962C8B-B14F-4D97-AF65-F5344CB8AC3E}">
        <p14:creationId xmlns:p14="http://schemas.microsoft.com/office/powerpoint/2010/main" val="16057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t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11F01-3804-F24B-BDF1-82CAB97F0D09}" type="datetime1">
              <a:rPr lang="en-US" smtClean="0"/>
              <a:t>11/28/14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D2D5C-7DEC-4016-9B3B-6FCD74A1F0F1}" type="slidenum">
              <a:rPr lang="en-US" smtClean="0"/>
              <a:t>‹#›</a:t>
            </a:fld>
            <a:endParaRPr lang="en-US"/>
          </a:p>
        </p:txBody>
      </p:sp>
    </p:spTree>
    <p:extLst>
      <p:ext uri="{BB962C8B-B14F-4D97-AF65-F5344CB8AC3E}">
        <p14:creationId xmlns:p14="http://schemas.microsoft.com/office/powerpoint/2010/main" val="40872926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tif"/></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tif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4" Type="http://schemas.microsoft.com/office/2007/relationships/hdphoto" Target="../media/hdphoto8.wdp"/><Relationship Id="rId5" Type="http://schemas.openxmlformats.org/officeDocument/2006/relationships/image" Target="../media/image31.jpeg"/><Relationship Id="rId6" Type="http://schemas.microsoft.com/office/2007/relationships/hdphoto" Target="../media/hdphoto9.wdp"/><Relationship Id="rId7" Type="http://schemas.openxmlformats.org/officeDocument/2006/relationships/image" Target="../media/image32.jpeg"/><Relationship Id="rId8"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1.jpeg"/><Relationship Id="rId6" Type="http://schemas.microsoft.com/office/2007/relationships/hdphoto" Target="../media/hdphoto11.wdp"/><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4.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4" Type="http://schemas.microsoft.com/office/2007/relationships/hdphoto" Target="../media/hdphoto12.wdp"/><Relationship Id="rId5"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1.wdp"/><Relationship Id="rId5" Type="http://schemas.openxmlformats.org/officeDocument/2006/relationships/image" Target="../media/image6.jpeg"/><Relationship Id="rId6" Type="http://schemas.microsoft.com/office/2007/relationships/hdphoto" Target="../media/hdphoto2.wdp"/><Relationship Id="rId7" Type="http://schemas.openxmlformats.org/officeDocument/2006/relationships/image" Target="../media/image7.jpeg"/><Relationship Id="rId8" Type="http://schemas.microsoft.com/office/2007/relationships/hdphoto" Target="../media/hdphoto3.wdp"/><Relationship Id="rId9" Type="http://schemas.openxmlformats.org/officeDocument/2006/relationships/image" Target="../media/image8.jpeg"/><Relationship Id="rId10"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5.wdp"/><Relationship Id="rId5" Type="http://schemas.openxmlformats.org/officeDocument/2006/relationships/image" Target="../media/image10.tiff"/><Relationship Id="rId6" Type="http://schemas.openxmlformats.org/officeDocument/2006/relationships/image" Target="../media/image11.jpeg"/><Relationship Id="rId7" Type="http://schemas.microsoft.com/office/2007/relationships/hdphoto" Target="../media/hdphoto6.wdp"/><Relationship Id="rId8" Type="http://schemas.openxmlformats.org/officeDocument/2006/relationships/image" Target="../media/image12.jpeg"/><Relationship Id="rId9"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6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 Id="rId3" Type="http://schemas.openxmlformats.org/officeDocument/2006/relationships/image" Target="../media/image6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3.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 Id="rId3" Type="http://schemas.openxmlformats.org/officeDocument/2006/relationships/image" Target="../media/image7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7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 Id="rId3" Type="http://schemas.openxmlformats.org/officeDocument/2006/relationships/image" Target="../media/image8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hyperlink" Target="http://www.nws.noaa.gov/hic/"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89"/>
          <p:cNvSpPr/>
          <p:nvPr/>
        </p:nvSpPr>
        <p:spPr>
          <a:xfrm>
            <a:off x="6355762" y="5516829"/>
            <a:ext cx="2653637" cy="1193354"/>
          </a:xfrm>
          <a:prstGeom prst="rect">
            <a:avLst/>
          </a:prstGeom>
          <a:blipFill>
            <a:blip r:embed="rId3"/>
            <a:stretch>
              <a:fillRect/>
            </a:stretch>
          </a:blipFill>
        </p:spPr>
      </p:sp>
      <p:sp>
        <p:nvSpPr>
          <p:cNvPr id="7" name="Shape 85"/>
          <p:cNvSpPr txBox="1">
            <a:spLocks/>
          </p:cNvSpPr>
          <p:nvPr/>
        </p:nvSpPr>
        <p:spPr>
          <a:xfrm>
            <a:off x="316188" y="1426290"/>
            <a:ext cx="8614859" cy="1919167"/>
          </a:xfrm>
          <a:prstGeom prst="rect">
            <a:avLst/>
          </a:prstGeom>
          <a:noFill/>
          <a:ln>
            <a:noFill/>
          </a:ln>
          <a:effectLst/>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chemeClr val="lt1"/>
              </a:buClr>
              <a:buSzPct val="25000"/>
            </a:pPr>
            <a:r>
              <a:rPr lang="en-US" sz="4800" b="1" dirty="0" smtClean="0">
                <a:solidFill>
                  <a:schemeClr val="tx1"/>
                </a:solidFill>
              </a:rPr>
              <a:t>Transforming the </a:t>
            </a:r>
          </a:p>
          <a:p>
            <a:pPr>
              <a:buClr>
                <a:schemeClr val="lt1"/>
              </a:buClr>
              <a:buSzPct val="25000"/>
            </a:pPr>
            <a:r>
              <a:rPr lang="en-US" sz="4800" b="1" dirty="0" smtClean="0">
                <a:solidFill>
                  <a:schemeClr val="tx1"/>
                </a:solidFill>
              </a:rPr>
              <a:t>National Weather Service’s </a:t>
            </a:r>
            <a:r>
              <a:rPr lang="en-US" sz="4800" b="1" dirty="0" smtClean="0">
                <a:solidFill>
                  <a:srgbClr val="0052CB"/>
                </a:solidFill>
              </a:rPr>
              <a:t>Water Services</a:t>
            </a:r>
            <a:endParaRPr lang="en-US" sz="4800" b="1" dirty="0">
              <a:solidFill>
                <a:srgbClr val="0052CB"/>
              </a:solidFill>
              <a:ea typeface="Arial Narrow"/>
              <a:sym typeface="Arial Narrow"/>
            </a:endParaRPr>
          </a:p>
        </p:txBody>
      </p:sp>
      <p:sp>
        <p:nvSpPr>
          <p:cNvPr id="8" name="Shape 86"/>
          <p:cNvSpPr txBox="1">
            <a:spLocks/>
          </p:cNvSpPr>
          <p:nvPr/>
        </p:nvSpPr>
        <p:spPr>
          <a:xfrm>
            <a:off x="355174" y="3971979"/>
            <a:ext cx="8788825" cy="1676399"/>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buClr>
                <a:srgbClr val="D99593"/>
              </a:buClr>
              <a:buSzPct val="25000"/>
              <a:buFont typeface="Arial Narrow"/>
              <a:buNone/>
            </a:pPr>
            <a:r>
              <a:rPr lang="en-US" sz="2800" b="1" dirty="0" smtClean="0">
                <a:solidFill>
                  <a:schemeClr val="tx1"/>
                </a:solidFill>
                <a:ea typeface="Arial Narrow"/>
                <a:sym typeface="Arial Narrow"/>
              </a:rPr>
              <a:t>Don Cline</a:t>
            </a:r>
          </a:p>
          <a:p>
            <a:pPr>
              <a:spcBef>
                <a:spcPts val="640"/>
              </a:spcBef>
              <a:buClr>
                <a:srgbClr val="D99593"/>
              </a:buClr>
              <a:buSzPct val="25000"/>
              <a:buFont typeface="Arial Narrow"/>
              <a:buNone/>
            </a:pPr>
            <a:r>
              <a:rPr lang="en-US" sz="2000" b="1" i="1" dirty="0" smtClean="0">
                <a:solidFill>
                  <a:schemeClr val="tx1"/>
                </a:solidFill>
                <a:ea typeface="Arial Narrow"/>
                <a:sym typeface="Arial Narrow"/>
              </a:rPr>
              <a:t>Acting Director, Office of Hydrologic Development</a:t>
            </a:r>
          </a:p>
          <a:p>
            <a:pPr>
              <a:spcBef>
                <a:spcPts val="640"/>
              </a:spcBef>
              <a:buClr>
                <a:srgbClr val="D99593"/>
              </a:buClr>
              <a:buSzPct val="25000"/>
              <a:buFont typeface="Arial Narrow"/>
              <a:buNone/>
            </a:pPr>
            <a:r>
              <a:rPr lang="en-US" sz="2000" b="1" i="1" dirty="0" smtClean="0">
                <a:solidFill>
                  <a:schemeClr val="tx1"/>
                </a:solidFill>
                <a:ea typeface="Arial Narrow"/>
                <a:sym typeface="Arial Narrow"/>
              </a:rPr>
              <a:t>National Weather Service, NOAA</a:t>
            </a:r>
            <a:endParaRPr lang="en-US" sz="2000" b="1" i="1" dirty="0">
              <a:solidFill>
                <a:schemeClr val="tx1"/>
              </a:solidFill>
              <a:ea typeface="Arial Narrow"/>
              <a:sym typeface="Arial Narrow"/>
            </a:endParaRPr>
          </a:p>
        </p:txBody>
      </p:sp>
    </p:spTree>
    <p:extLst>
      <p:ext uri="{BB962C8B-B14F-4D97-AF65-F5344CB8AC3E}">
        <p14:creationId xmlns:p14="http://schemas.microsoft.com/office/powerpoint/2010/main" val="125920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
            <a:ext cx="9144000" cy="8621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a:bodyPr>
          <a:lstStyle/>
          <a:p>
            <a:pPr algn="ctr" eaLnBrk="1" hangingPunct="1"/>
            <a:r>
              <a:rPr lang="en-US" sz="3600" b="1" dirty="0" smtClean="0">
                <a:latin typeface="Arial"/>
                <a:cs typeface="Arial"/>
              </a:rPr>
              <a:t>NWS River </a:t>
            </a:r>
            <a:r>
              <a:rPr lang="en-US" sz="3600" b="1" dirty="0">
                <a:latin typeface="Arial"/>
                <a:cs typeface="Arial"/>
              </a:rPr>
              <a:t>Forecast Centers (RFCs)</a:t>
            </a:r>
          </a:p>
        </p:txBody>
      </p:sp>
      <p:sp>
        <p:nvSpPr>
          <p:cNvPr id="14339" name="Rectangle 3"/>
          <p:cNvSpPr>
            <a:spLocks noGrp="1" noChangeArrowheads="1"/>
          </p:cNvSpPr>
          <p:nvPr>
            <p:ph type="body" idx="1"/>
          </p:nvPr>
        </p:nvSpPr>
        <p:spPr>
          <a:xfrm>
            <a:off x="5178465" y="954371"/>
            <a:ext cx="4056465" cy="2473088"/>
          </a:xfrm>
        </p:spPr>
        <p:txBody>
          <a:bodyPr>
            <a:noAutofit/>
          </a:bodyPr>
          <a:lstStyle/>
          <a:p>
            <a:pPr lvl="1" eaLnBrk="1" hangingPunct="1">
              <a:lnSpc>
                <a:spcPct val="110000"/>
              </a:lnSpc>
              <a:spcBef>
                <a:spcPct val="75000"/>
              </a:spcBef>
            </a:pPr>
            <a:r>
              <a:rPr lang="en-US" sz="2000" b="1" dirty="0">
                <a:latin typeface="Arial"/>
                <a:cs typeface="Arial"/>
              </a:rPr>
              <a:t>Prepare river and flood forecasts </a:t>
            </a:r>
            <a:r>
              <a:rPr lang="en-US" sz="2000" b="1" dirty="0" smtClean="0">
                <a:latin typeface="Arial"/>
                <a:cs typeface="Arial"/>
              </a:rPr>
              <a:t>using models based </a:t>
            </a:r>
            <a:r>
              <a:rPr lang="en-US" sz="2000" b="1" dirty="0">
                <a:latin typeface="Arial"/>
                <a:cs typeface="Arial"/>
              </a:rPr>
              <a:t>on </a:t>
            </a:r>
            <a:r>
              <a:rPr lang="en-US" sz="2000" b="1" dirty="0" smtClean="0">
                <a:latin typeface="Arial"/>
                <a:cs typeface="Arial"/>
              </a:rPr>
              <a:t>average basin characteristics</a:t>
            </a:r>
            <a:endParaRPr lang="en-US" sz="2000" b="1" dirty="0">
              <a:latin typeface="Arial"/>
              <a:cs typeface="Arial"/>
            </a:endParaRPr>
          </a:p>
          <a:p>
            <a:pPr lvl="1" eaLnBrk="1" hangingPunct="1">
              <a:lnSpc>
                <a:spcPct val="110000"/>
              </a:lnSpc>
              <a:spcBef>
                <a:spcPct val="75000"/>
              </a:spcBef>
            </a:pPr>
            <a:r>
              <a:rPr lang="en-US" sz="2000" b="1" dirty="0">
                <a:latin typeface="Arial"/>
                <a:cs typeface="Arial"/>
              </a:rPr>
              <a:t>Provide forecast guidance to Weather Forecast Offices (WFOs)</a:t>
            </a:r>
          </a:p>
          <a:p>
            <a:pPr lvl="1" eaLnBrk="1" hangingPunct="1">
              <a:lnSpc>
                <a:spcPct val="110000"/>
              </a:lnSpc>
              <a:spcBef>
                <a:spcPct val="75000"/>
              </a:spcBef>
            </a:pPr>
            <a:r>
              <a:rPr lang="en-US" sz="2000" b="1" dirty="0">
                <a:latin typeface="Arial"/>
                <a:cs typeface="Arial"/>
              </a:rPr>
              <a:t>Issue daily stage and </a:t>
            </a:r>
            <a:r>
              <a:rPr lang="en-US" sz="2000" b="1" dirty="0" err="1">
                <a:latin typeface="Arial"/>
                <a:cs typeface="Arial"/>
              </a:rPr>
              <a:t>streamflow</a:t>
            </a:r>
            <a:r>
              <a:rPr lang="en-US" sz="2000" b="1" dirty="0">
                <a:latin typeface="Arial"/>
                <a:cs typeface="Arial"/>
              </a:rPr>
              <a:t> forecasts, rainfall and drought data and information, and flash flood guidance</a:t>
            </a:r>
          </a:p>
          <a:p>
            <a:pPr lvl="1" eaLnBrk="1" hangingPunct="1">
              <a:lnSpc>
                <a:spcPct val="110000"/>
              </a:lnSpc>
              <a:spcBef>
                <a:spcPct val="75000"/>
              </a:spcBef>
            </a:pPr>
            <a:r>
              <a:rPr lang="en-US" sz="2000" b="1" dirty="0">
                <a:latin typeface="Arial"/>
                <a:cs typeface="Arial"/>
              </a:rPr>
              <a:t>Work with water managers and other Federal Agencies</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3599" y="1749862"/>
            <a:ext cx="5220634" cy="3711880"/>
          </a:xfrm>
          <a:prstGeom prst="rect">
            <a:avLst/>
          </a:prstGeom>
          <a:scene3d>
            <a:camera prst="orthographicFront"/>
            <a:lightRig rig="threePt" dir="t"/>
          </a:scene3d>
          <a:sp3d>
            <a:bevelT/>
          </a:sp3d>
        </p:spPr>
      </p:pic>
      <p:sp>
        <p:nvSpPr>
          <p:cNvPr id="8" name="Slide Number Placeholder 23"/>
          <p:cNvSpPr txBox="1">
            <a:spLocks noGrp="1"/>
          </p:cNvSpPr>
          <p:nvPr/>
        </p:nvSpPr>
        <p:spPr bwMode="auto">
          <a:xfrm>
            <a:off x="7010400" y="6553200"/>
            <a:ext cx="213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eaLnBrk="0" hangingPunct="0">
              <a:defRPr sz="2000">
                <a:solidFill>
                  <a:srgbClr val="FFFFFF"/>
                </a:solidFill>
                <a:latin typeface="Franklin Gothic Book" pitchFamily="34" charset="0"/>
              </a:defRPr>
            </a:lvl1pPr>
            <a:lvl2pPr marL="742950" indent="-285750" eaLnBrk="0" hangingPunct="0">
              <a:defRPr sz="2000">
                <a:solidFill>
                  <a:srgbClr val="FFFFFF"/>
                </a:solidFill>
                <a:latin typeface="Franklin Gothic Book" pitchFamily="34" charset="0"/>
              </a:defRPr>
            </a:lvl2pPr>
            <a:lvl3pPr marL="1143000" indent="-228600" eaLnBrk="0" hangingPunct="0">
              <a:defRPr sz="2000">
                <a:solidFill>
                  <a:srgbClr val="FFFFFF"/>
                </a:solidFill>
                <a:latin typeface="Franklin Gothic Book" pitchFamily="34" charset="0"/>
              </a:defRPr>
            </a:lvl3pPr>
            <a:lvl4pPr marL="1600200" indent="-228600" eaLnBrk="0" hangingPunct="0">
              <a:defRPr sz="2000">
                <a:solidFill>
                  <a:srgbClr val="FFFFFF"/>
                </a:solidFill>
                <a:latin typeface="Franklin Gothic Book" pitchFamily="34" charset="0"/>
              </a:defRPr>
            </a:lvl4pPr>
            <a:lvl5pPr marL="2057400" indent="-228600" eaLnBrk="0" hangingPunct="0">
              <a:defRPr sz="2000">
                <a:solidFill>
                  <a:srgbClr val="FFFFFF"/>
                </a:solidFill>
                <a:latin typeface="Franklin Gothic Book" pitchFamily="34" charset="0"/>
              </a:defRPr>
            </a:lvl5pPr>
            <a:lvl6pPr marL="2514600" indent="-228600" algn="ctr" eaLnBrk="0" fontAlgn="base" hangingPunct="0">
              <a:spcBef>
                <a:spcPct val="0"/>
              </a:spcBef>
              <a:spcAft>
                <a:spcPct val="0"/>
              </a:spcAft>
              <a:defRPr sz="2000">
                <a:solidFill>
                  <a:srgbClr val="FFFFFF"/>
                </a:solidFill>
                <a:latin typeface="Franklin Gothic Book" pitchFamily="34" charset="0"/>
              </a:defRPr>
            </a:lvl6pPr>
            <a:lvl7pPr marL="2971800" indent="-228600" algn="ctr" eaLnBrk="0" fontAlgn="base" hangingPunct="0">
              <a:spcBef>
                <a:spcPct val="0"/>
              </a:spcBef>
              <a:spcAft>
                <a:spcPct val="0"/>
              </a:spcAft>
              <a:defRPr sz="2000">
                <a:solidFill>
                  <a:srgbClr val="FFFFFF"/>
                </a:solidFill>
                <a:latin typeface="Franklin Gothic Book" pitchFamily="34" charset="0"/>
              </a:defRPr>
            </a:lvl7pPr>
            <a:lvl8pPr marL="3429000" indent="-228600" algn="ctr" eaLnBrk="0" fontAlgn="base" hangingPunct="0">
              <a:spcBef>
                <a:spcPct val="0"/>
              </a:spcBef>
              <a:spcAft>
                <a:spcPct val="0"/>
              </a:spcAft>
              <a:defRPr sz="2000">
                <a:solidFill>
                  <a:srgbClr val="FFFFFF"/>
                </a:solidFill>
                <a:latin typeface="Franklin Gothic Book" pitchFamily="34" charset="0"/>
              </a:defRPr>
            </a:lvl8pPr>
            <a:lvl9pPr marL="3886200" indent="-228600" algn="ctr" eaLnBrk="0" fontAlgn="base" hangingPunct="0">
              <a:spcBef>
                <a:spcPct val="0"/>
              </a:spcBef>
              <a:spcAft>
                <a:spcPct val="0"/>
              </a:spcAft>
              <a:defRPr sz="2000">
                <a:solidFill>
                  <a:srgbClr val="FFFFFF"/>
                </a:solidFill>
                <a:latin typeface="Franklin Gothic Book" pitchFamily="34" charset="0"/>
              </a:defRPr>
            </a:lvl9pPr>
          </a:lstStyle>
          <a:p>
            <a:pPr algn="r" eaLnBrk="1" hangingPunct="1"/>
            <a:fld id="{1DDC4E95-52BB-48C4-810C-60101B8553A9}" type="slidenum">
              <a:rPr lang="en-US" sz="1400">
                <a:solidFill>
                  <a:srgbClr val="FFFFCC"/>
                </a:solidFill>
                <a:latin typeface="Franklin Gothic Medium Cond" pitchFamily="34" charset="0"/>
              </a:rPr>
              <a:pPr algn="r" eaLnBrk="1" hangingPunct="1"/>
              <a:t>10</a:t>
            </a:fld>
            <a:endParaRPr lang="en-US" sz="1400">
              <a:solidFill>
                <a:srgbClr val="FFFFCC"/>
              </a:solidFill>
              <a:latin typeface="Franklin Gothic Medium Cond" pitchFamily="34" charset="0"/>
            </a:endParaRPr>
          </a:p>
        </p:txBody>
      </p:sp>
    </p:spTree>
    <p:extLst>
      <p:ext uri="{BB962C8B-B14F-4D97-AF65-F5344CB8AC3E}">
        <p14:creationId xmlns:p14="http://schemas.microsoft.com/office/powerpoint/2010/main" val="2575022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11</a:t>
            </a:fld>
            <a:endParaRPr lang="en-US" dirty="0"/>
          </a:p>
        </p:txBody>
      </p:sp>
      <p:pic>
        <p:nvPicPr>
          <p:cNvPr id="7" name="Picture 6" descr="rfc_transparent.t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8952"/>
            <a:ext cx="9144000" cy="6229048"/>
          </a:xfrm>
          <a:prstGeom prst="rect">
            <a:avLst/>
          </a:prstGeom>
        </p:spPr>
      </p:pic>
      <p:sp>
        <p:nvSpPr>
          <p:cNvPr id="9" name="Title 3"/>
          <p:cNvSpPr txBox="1">
            <a:spLocks/>
          </p:cNvSpPr>
          <p:nvPr/>
        </p:nvSpPr>
        <p:spPr>
          <a:xfrm>
            <a:off x="0" y="0"/>
            <a:ext cx="9144000" cy="1058333"/>
          </a:xfrm>
          <a:prstGeom prst="rect">
            <a:avLst/>
          </a:prstGeom>
          <a:effectLst/>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NWS River Forecast Centers</a:t>
            </a:r>
            <a:endParaRPr lang="en-US" sz="5400" b="1" dirty="0">
              <a:solidFill>
                <a:srgbClr val="000000"/>
              </a:solidFill>
              <a:latin typeface="Arial"/>
              <a:cs typeface="Arial"/>
            </a:endParaRPr>
          </a:p>
        </p:txBody>
      </p:sp>
      <p:sp>
        <p:nvSpPr>
          <p:cNvPr id="3" name="Rectangle 2"/>
          <p:cNvSpPr/>
          <p:nvPr/>
        </p:nvSpPr>
        <p:spPr>
          <a:xfrm>
            <a:off x="5503213" y="6435732"/>
            <a:ext cx="308242" cy="20959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774461" y="6337100"/>
            <a:ext cx="2160267" cy="369332"/>
          </a:xfrm>
          <a:prstGeom prst="rect">
            <a:avLst/>
          </a:prstGeom>
          <a:noFill/>
        </p:spPr>
        <p:txBody>
          <a:bodyPr wrap="none" rtlCol="0">
            <a:spAutoFit/>
          </a:bodyPr>
          <a:lstStyle/>
          <a:p>
            <a:r>
              <a:rPr lang="en-US" b="1" dirty="0" smtClean="0">
                <a:solidFill>
                  <a:srgbClr val="000000"/>
                </a:solidFill>
                <a:latin typeface="Arial"/>
                <a:cs typeface="Arial"/>
              </a:rPr>
              <a:t>No River Forecast</a:t>
            </a:r>
            <a:endParaRPr lang="en-US" b="1" dirty="0">
              <a:solidFill>
                <a:srgbClr val="000000"/>
              </a:solidFill>
              <a:latin typeface="Arial"/>
              <a:cs typeface="Arial"/>
            </a:endParaRPr>
          </a:p>
        </p:txBody>
      </p:sp>
      <p:grpSp>
        <p:nvGrpSpPr>
          <p:cNvPr id="98" name="Group 97"/>
          <p:cNvGrpSpPr/>
          <p:nvPr/>
        </p:nvGrpSpPr>
        <p:grpSpPr>
          <a:xfrm>
            <a:off x="7369075" y="2186275"/>
            <a:ext cx="1557614" cy="3423415"/>
            <a:chOff x="7369075" y="2186275"/>
            <a:chExt cx="1557614" cy="3423415"/>
          </a:xfrm>
        </p:grpSpPr>
        <p:cxnSp>
          <p:nvCxnSpPr>
            <p:cNvPr id="6" name="Straight Arrow Connector 5"/>
            <p:cNvCxnSpPr/>
            <p:nvPr/>
          </p:nvCxnSpPr>
          <p:spPr>
            <a:xfrm flipH="1">
              <a:off x="7369075" y="4475423"/>
              <a:ext cx="1557614" cy="143085"/>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7771598" y="4078132"/>
              <a:ext cx="1142762" cy="397291"/>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7928353" y="3353076"/>
              <a:ext cx="980697" cy="1120499"/>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8388996" y="2186275"/>
              <a:ext cx="523229" cy="2290475"/>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7582756" y="4479925"/>
              <a:ext cx="1329469" cy="1129765"/>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4578758" y="5239820"/>
            <a:ext cx="1203863" cy="1084951"/>
            <a:chOff x="4578758" y="5239820"/>
            <a:chExt cx="1203863" cy="1084951"/>
          </a:xfrm>
        </p:grpSpPr>
        <p:cxnSp>
          <p:nvCxnSpPr>
            <p:cNvPr id="30" name="Straight Arrow Connector 29"/>
            <p:cNvCxnSpPr/>
            <p:nvPr/>
          </p:nvCxnSpPr>
          <p:spPr>
            <a:xfrm flipH="1" flipV="1">
              <a:off x="4578758" y="5811406"/>
              <a:ext cx="1031247" cy="513365"/>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5030510" y="5338452"/>
              <a:ext cx="579495" cy="973990"/>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5610005" y="5239820"/>
              <a:ext cx="172616" cy="1084951"/>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135626" y="1467150"/>
            <a:ext cx="1109672" cy="2404152"/>
            <a:chOff x="135626" y="1467150"/>
            <a:chExt cx="1109672" cy="2404152"/>
          </a:xfrm>
        </p:grpSpPr>
        <p:cxnSp>
          <p:nvCxnSpPr>
            <p:cNvPr id="38" name="Straight Arrow Connector 37"/>
            <p:cNvCxnSpPr/>
            <p:nvPr/>
          </p:nvCxnSpPr>
          <p:spPr>
            <a:xfrm flipV="1">
              <a:off x="149225" y="1467150"/>
              <a:ext cx="1096073" cy="1580850"/>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149225" y="2132915"/>
              <a:ext cx="911128" cy="918260"/>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135626" y="3045260"/>
              <a:ext cx="752111" cy="197264"/>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149225" y="3051175"/>
              <a:ext cx="837150" cy="820127"/>
            </a:xfrm>
            <a:prstGeom prst="straightConnector1">
              <a:avLst/>
            </a:prstGeom>
            <a:ln w="38100">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793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wipe(down)">
                                      <p:cBhvr>
                                        <p:cTn id="11" dur="500"/>
                                        <p:tgtEl>
                                          <p:spTgt spid="97"/>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right)">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12</a:t>
            </a:fld>
            <a:endParaRPr lang="en-US" dirty="0"/>
          </a:p>
        </p:txBody>
      </p:sp>
      <p:pic>
        <p:nvPicPr>
          <p:cNvPr id="7" name="Picture 6" descr="rfc_transparent.t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8952"/>
            <a:ext cx="9144000" cy="6229048"/>
          </a:xfrm>
          <a:prstGeom prst="rect">
            <a:avLst/>
          </a:prstGeom>
        </p:spPr>
      </p:pic>
      <p:sp>
        <p:nvSpPr>
          <p:cNvPr id="9" name="Title 3"/>
          <p:cNvSpPr txBox="1">
            <a:spLocks/>
          </p:cNvSpPr>
          <p:nvPr/>
        </p:nvSpPr>
        <p:spPr>
          <a:xfrm>
            <a:off x="0" y="0"/>
            <a:ext cx="9144000" cy="1058333"/>
          </a:xfrm>
          <a:prstGeom prst="rect">
            <a:avLst/>
          </a:prstGeom>
          <a:effectLst/>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NWS River Forecast Centers</a:t>
            </a:r>
            <a:endParaRPr lang="en-US" sz="5400" b="1" dirty="0">
              <a:solidFill>
                <a:srgbClr val="000000"/>
              </a:solidFill>
              <a:latin typeface="Arial"/>
              <a:cs typeface="Arial"/>
            </a:endParaRPr>
          </a:p>
        </p:txBody>
      </p:sp>
      <p:sp>
        <p:nvSpPr>
          <p:cNvPr id="26" name="TextBox 25"/>
          <p:cNvSpPr txBox="1"/>
          <p:nvPr/>
        </p:nvSpPr>
        <p:spPr>
          <a:xfrm>
            <a:off x="164725" y="1323654"/>
            <a:ext cx="903312" cy="369332"/>
          </a:xfrm>
          <a:prstGeom prst="rect">
            <a:avLst/>
          </a:prstGeom>
          <a:noFill/>
        </p:spPr>
        <p:txBody>
          <a:bodyPr wrap="none" rtlCol="0">
            <a:spAutoFit/>
          </a:bodyPr>
          <a:lstStyle/>
          <a:p>
            <a:r>
              <a:rPr lang="en-US" dirty="0" smtClean="0">
                <a:solidFill>
                  <a:srgbClr val="000000"/>
                </a:solidFill>
                <a:latin typeface="Arial"/>
                <a:cs typeface="Arial"/>
              </a:rPr>
              <a:t>Seattle</a:t>
            </a:r>
            <a:endParaRPr lang="en-US" dirty="0">
              <a:solidFill>
                <a:srgbClr val="000000"/>
              </a:solidFill>
              <a:latin typeface="Arial"/>
              <a:cs typeface="Arial"/>
            </a:endParaRPr>
          </a:p>
        </p:txBody>
      </p:sp>
      <p:sp>
        <p:nvSpPr>
          <p:cNvPr id="28" name="TextBox 27"/>
          <p:cNvSpPr txBox="1"/>
          <p:nvPr/>
        </p:nvSpPr>
        <p:spPr>
          <a:xfrm>
            <a:off x="0" y="2992519"/>
            <a:ext cx="1185203" cy="646331"/>
          </a:xfrm>
          <a:prstGeom prst="rect">
            <a:avLst/>
          </a:prstGeom>
          <a:noFill/>
        </p:spPr>
        <p:txBody>
          <a:bodyPr wrap="none" rtlCol="0">
            <a:spAutoFit/>
          </a:bodyPr>
          <a:lstStyle/>
          <a:p>
            <a:r>
              <a:rPr lang="en-US" dirty="0" smtClean="0">
                <a:solidFill>
                  <a:srgbClr val="000000"/>
                </a:solidFill>
                <a:latin typeface="Arial"/>
                <a:cs typeface="Arial"/>
              </a:rPr>
              <a:t>San</a:t>
            </a:r>
          </a:p>
          <a:p>
            <a:r>
              <a:rPr lang="en-US" dirty="0" smtClean="0">
                <a:solidFill>
                  <a:srgbClr val="000000"/>
                </a:solidFill>
                <a:latin typeface="Arial"/>
                <a:cs typeface="Arial"/>
              </a:rPr>
              <a:t>Francisco</a:t>
            </a:r>
            <a:endParaRPr lang="en-US" dirty="0">
              <a:solidFill>
                <a:srgbClr val="000000"/>
              </a:solidFill>
              <a:latin typeface="Arial"/>
              <a:cs typeface="Arial"/>
            </a:endParaRPr>
          </a:p>
        </p:txBody>
      </p:sp>
      <p:sp>
        <p:nvSpPr>
          <p:cNvPr id="29" name="TextBox 28"/>
          <p:cNvSpPr txBox="1"/>
          <p:nvPr/>
        </p:nvSpPr>
        <p:spPr>
          <a:xfrm>
            <a:off x="16770" y="4057264"/>
            <a:ext cx="1442410" cy="369332"/>
          </a:xfrm>
          <a:prstGeom prst="rect">
            <a:avLst/>
          </a:prstGeom>
          <a:noFill/>
        </p:spPr>
        <p:txBody>
          <a:bodyPr wrap="none" rtlCol="0">
            <a:spAutoFit/>
          </a:bodyPr>
          <a:lstStyle/>
          <a:p>
            <a:r>
              <a:rPr lang="en-US" dirty="0" smtClean="0">
                <a:solidFill>
                  <a:srgbClr val="000000"/>
                </a:solidFill>
                <a:latin typeface="Arial"/>
                <a:cs typeface="Arial"/>
              </a:rPr>
              <a:t>Los Angeles</a:t>
            </a:r>
            <a:endParaRPr lang="en-US" dirty="0">
              <a:solidFill>
                <a:srgbClr val="000000"/>
              </a:solidFill>
              <a:latin typeface="Arial"/>
              <a:cs typeface="Arial"/>
            </a:endParaRPr>
          </a:p>
        </p:txBody>
      </p:sp>
      <p:sp>
        <p:nvSpPr>
          <p:cNvPr id="31" name="TextBox 30"/>
          <p:cNvSpPr txBox="1"/>
          <p:nvPr/>
        </p:nvSpPr>
        <p:spPr>
          <a:xfrm>
            <a:off x="4718822" y="5541195"/>
            <a:ext cx="1044427" cy="369332"/>
          </a:xfrm>
          <a:prstGeom prst="rect">
            <a:avLst/>
          </a:prstGeom>
          <a:noFill/>
        </p:spPr>
        <p:txBody>
          <a:bodyPr wrap="none" rtlCol="0">
            <a:spAutoFit/>
          </a:bodyPr>
          <a:lstStyle/>
          <a:p>
            <a:r>
              <a:rPr lang="en-US" dirty="0" smtClean="0">
                <a:solidFill>
                  <a:srgbClr val="000000"/>
                </a:solidFill>
                <a:latin typeface="Arial"/>
                <a:cs typeface="Arial"/>
              </a:rPr>
              <a:t>Houston</a:t>
            </a:r>
            <a:endParaRPr lang="en-US" dirty="0">
              <a:solidFill>
                <a:srgbClr val="000000"/>
              </a:solidFill>
              <a:latin typeface="Arial"/>
              <a:cs typeface="Arial"/>
            </a:endParaRPr>
          </a:p>
        </p:txBody>
      </p:sp>
      <p:sp>
        <p:nvSpPr>
          <p:cNvPr id="33" name="TextBox 32"/>
          <p:cNvSpPr txBox="1"/>
          <p:nvPr/>
        </p:nvSpPr>
        <p:spPr>
          <a:xfrm>
            <a:off x="5647992" y="5286738"/>
            <a:ext cx="1518828" cy="369332"/>
          </a:xfrm>
          <a:prstGeom prst="rect">
            <a:avLst/>
          </a:prstGeom>
          <a:noFill/>
        </p:spPr>
        <p:txBody>
          <a:bodyPr wrap="none" rtlCol="0">
            <a:spAutoFit/>
          </a:bodyPr>
          <a:lstStyle/>
          <a:p>
            <a:r>
              <a:rPr lang="en-US" dirty="0" smtClean="0">
                <a:solidFill>
                  <a:srgbClr val="000000"/>
                </a:solidFill>
                <a:latin typeface="Arial"/>
                <a:cs typeface="Arial"/>
              </a:rPr>
              <a:t>New Orleans</a:t>
            </a:r>
            <a:endParaRPr lang="en-US" dirty="0">
              <a:solidFill>
                <a:srgbClr val="000000"/>
              </a:solidFill>
              <a:latin typeface="Arial"/>
              <a:cs typeface="Arial"/>
            </a:endParaRPr>
          </a:p>
        </p:txBody>
      </p:sp>
      <p:sp>
        <p:nvSpPr>
          <p:cNvPr id="34" name="TextBox 33"/>
          <p:cNvSpPr txBox="1"/>
          <p:nvPr/>
        </p:nvSpPr>
        <p:spPr>
          <a:xfrm>
            <a:off x="7625172" y="5180229"/>
            <a:ext cx="1429110" cy="369332"/>
          </a:xfrm>
          <a:prstGeom prst="rect">
            <a:avLst/>
          </a:prstGeom>
          <a:noFill/>
        </p:spPr>
        <p:txBody>
          <a:bodyPr wrap="none" rtlCol="0">
            <a:spAutoFit/>
          </a:bodyPr>
          <a:lstStyle/>
          <a:p>
            <a:r>
              <a:rPr lang="en-US" dirty="0" smtClean="0">
                <a:solidFill>
                  <a:srgbClr val="000000"/>
                </a:solidFill>
                <a:latin typeface="Arial"/>
                <a:cs typeface="Arial"/>
              </a:rPr>
              <a:t>Jacksonville</a:t>
            </a:r>
            <a:endParaRPr lang="en-US" dirty="0">
              <a:solidFill>
                <a:srgbClr val="000000"/>
              </a:solidFill>
              <a:latin typeface="Arial"/>
              <a:cs typeface="Arial"/>
            </a:endParaRPr>
          </a:p>
        </p:txBody>
      </p:sp>
      <p:sp>
        <p:nvSpPr>
          <p:cNvPr id="36" name="TextBox 35"/>
          <p:cNvSpPr txBox="1"/>
          <p:nvPr/>
        </p:nvSpPr>
        <p:spPr>
          <a:xfrm>
            <a:off x="7296715" y="4679193"/>
            <a:ext cx="1224314" cy="369332"/>
          </a:xfrm>
          <a:prstGeom prst="rect">
            <a:avLst/>
          </a:prstGeom>
          <a:noFill/>
        </p:spPr>
        <p:txBody>
          <a:bodyPr wrap="none" rtlCol="0">
            <a:spAutoFit/>
          </a:bodyPr>
          <a:lstStyle/>
          <a:p>
            <a:r>
              <a:rPr lang="en-US" dirty="0" smtClean="0">
                <a:solidFill>
                  <a:srgbClr val="000000"/>
                </a:solidFill>
                <a:latin typeface="Arial"/>
                <a:cs typeface="Arial"/>
              </a:rPr>
              <a:t>Savannah</a:t>
            </a:r>
            <a:endParaRPr lang="en-US" dirty="0">
              <a:solidFill>
                <a:srgbClr val="000000"/>
              </a:solidFill>
              <a:latin typeface="Arial"/>
              <a:cs typeface="Arial"/>
            </a:endParaRPr>
          </a:p>
        </p:txBody>
      </p:sp>
      <p:sp>
        <p:nvSpPr>
          <p:cNvPr id="37" name="TextBox 36"/>
          <p:cNvSpPr txBox="1"/>
          <p:nvPr/>
        </p:nvSpPr>
        <p:spPr>
          <a:xfrm>
            <a:off x="7523093" y="4326104"/>
            <a:ext cx="1300957" cy="369332"/>
          </a:xfrm>
          <a:prstGeom prst="rect">
            <a:avLst/>
          </a:prstGeom>
          <a:noFill/>
        </p:spPr>
        <p:txBody>
          <a:bodyPr wrap="none" rtlCol="0">
            <a:spAutoFit/>
          </a:bodyPr>
          <a:lstStyle/>
          <a:p>
            <a:r>
              <a:rPr lang="en-US" dirty="0" smtClean="0">
                <a:solidFill>
                  <a:srgbClr val="000000"/>
                </a:solidFill>
                <a:latin typeface="Arial"/>
                <a:cs typeface="Arial"/>
              </a:rPr>
              <a:t>Charleston</a:t>
            </a:r>
            <a:endParaRPr lang="en-US" dirty="0">
              <a:solidFill>
                <a:srgbClr val="000000"/>
              </a:solidFill>
              <a:latin typeface="Arial"/>
              <a:cs typeface="Arial"/>
            </a:endParaRPr>
          </a:p>
        </p:txBody>
      </p:sp>
      <p:sp>
        <p:nvSpPr>
          <p:cNvPr id="39" name="TextBox 38"/>
          <p:cNvSpPr txBox="1"/>
          <p:nvPr/>
        </p:nvSpPr>
        <p:spPr>
          <a:xfrm>
            <a:off x="7848106" y="3368895"/>
            <a:ext cx="1395071" cy="369332"/>
          </a:xfrm>
          <a:prstGeom prst="rect">
            <a:avLst/>
          </a:prstGeom>
          <a:noFill/>
        </p:spPr>
        <p:txBody>
          <a:bodyPr wrap="none" rtlCol="0">
            <a:spAutoFit/>
          </a:bodyPr>
          <a:lstStyle/>
          <a:p>
            <a:r>
              <a:rPr lang="en-US" dirty="0" smtClean="0">
                <a:solidFill>
                  <a:srgbClr val="000000"/>
                </a:solidFill>
                <a:latin typeface="Arial"/>
                <a:cs typeface="Arial"/>
              </a:rPr>
              <a:t>Washington</a:t>
            </a:r>
            <a:endParaRPr lang="en-US" dirty="0">
              <a:solidFill>
                <a:srgbClr val="000000"/>
              </a:solidFill>
              <a:latin typeface="Arial"/>
              <a:cs typeface="Arial"/>
            </a:endParaRPr>
          </a:p>
        </p:txBody>
      </p:sp>
      <p:sp>
        <p:nvSpPr>
          <p:cNvPr id="40" name="TextBox 39"/>
          <p:cNvSpPr txBox="1"/>
          <p:nvPr/>
        </p:nvSpPr>
        <p:spPr>
          <a:xfrm>
            <a:off x="7975847" y="3102109"/>
            <a:ext cx="1159617" cy="369332"/>
          </a:xfrm>
          <a:prstGeom prst="rect">
            <a:avLst/>
          </a:prstGeom>
          <a:noFill/>
        </p:spPr>
        <p:txBody>
          <a:bodyPr wrap="none" rtlCol="0">
            <a:spAutoFit/>
          </a:bodyPr>
          <a:lstStyle/>
          <a:p>
            <a:r>
              <a:rPr lang="en-US" dirty="0" smtClean="0">
                <a:solidFill>
                  <a:srgbClr val="000000"/>
                </a:solidFill>
                <a:latin typeface="Arial"/>
                <a:cs typeface="Arial"/>
              </a:rPr>
              <a:t>Baltimore</a:t>
            </a:r>
            <a:endParaRPr lang="en-US" dirty="0">
              <a:solidFill>
                <a:srgbClr val="000000"/>
              </a:solidFill>
              <a:latin typeface="Arial"/>
              <a:cs typeface="Arial"/>
            </a:endParaRPr>
          </a:p>
        </p:txBody>
      </p:sp>
      <p:sp>
        <p:nvSpPr>
          <p:cNvPr id="42" name="TextBox 41"/>
          <p:cNvSpPr txBox="1"/>
          <p:nvPr/>
        </p:nvSpPr>
        <p:spPr>
          <a:xfrm>
            <a:off x="8041938" y="2564086"/>
            <a:ext cx="1159843" cy="646331"/>
          </a:xfrm>
          <a:prstGeom prst="rect">
            <a:avLst/>
          </a:prstGeom>
          <a:noFill/>
        </p:spPr>
        <p:txBody>
          <a:bodyPr wrap="none" rtlCol="0">
            <a:spAutoFit/>
          </a:bodyPr>
          <a:lstStyle/>
          <a:p>
            <a:r>
              <a:rPr lang="en-US" dirty="0" smtClean="0">
                <a:solidFill>
                  <a:srgbClr val="000000"/>
                </a:solidFill>
                <a:latin typeface="Arial"/>
                <a:cs typeface="Arial"/>
              </a:rPr>
              <a:t>New York</a:t>
            </a:r>
          </a:p>
          <a:p>
            <a:r>
              <a:rPr lang="en-US" dirty="0" smtClean="0">
                <a:solidFill>
                  <a:srgbClr val="000000"/>
                </a:solidFill>
                <a:latin typeface="Arial"/>
                <a:cs typeface="Arial"/>
              </a:rPr>
              <a:t>City</a:t>
            </a:r>
            <a:endParaRPr lang="en-US" dirty="0">
              <a:solidFill>
                <a:srgbClr val="000000"/>
              </a:solidFill>
              <a:latin typeface="Arial"/>
              <a:cs typeface="Arial"/>
            </a:endParaRPr>
          </a:p>
        </p:txBody>
      </p:sp>
      <p:sp>
        <p:nvSpPr>
          <p:cNvPr id="43" name="TextBox 42"/>
          <p:cNvSpPr txBox="1"/>
          <p:nvPr/>
        </p:nvSpPr>
        <p:spPr>
          <a:xfrm>
            <a:off x="8329970" y="2124694"/>
            <a:ext cx="903312" cy="369332"/>
          </a:xfrm>
          <a:prstGeom prst="rect">
            <a:avLst/>
          </a:prstGeom>
          <a:noFill/>
        </p:spPr>
        <p:txBody>
          <a:bodyPr wrap="none" rtlCol="0">
            <a:spAutoFit/>
          </a:bodyPr>
          <a:lstStyle/>
          <a:p>
            <a:r>
              <a:rPr lang="en-US" dirty="0" smtClean="0">
                <a:solidFill>
                  <a:srgbClr val="000000"/>
                </a:solidFill>
                <a:latin typeface="Arial"/>
                <a:cs typeface="Arial"/>
              </a:rPr>
              <a:t>Boston</a:t>
            </a:r>
            <a:endParaRPr lang="en-US" dirty="0">
              <a:solidFill>
                <a:srgbClr val="000000"/>
              </a:solidFill>
              <a:latin typeface="Arial"/>
              <a:cs typeface="Arial"/>
            </a:endParaRPr>
          </a:p>
        </p:txBody>
      </p:sp>
      <p:sp>
        <p:nvSpPr>
          <p:cNvPr id="45" name="TextBox 44"/>
          <p:cNvSpPr txBox="1"/>
          <p:nvPr/>
        </p:nvSpPr>
        <p:spPr>
          <a:xfrm>
            <a:off x="2803278" y="6205101"/>
            <a:ext cx="6190893" cy="523220"/>
          </a:xfrm>
          <a:prstGeom prst="rect">
            <a:avLst/>
          </a:prstGeom>
          <a:noFill/>
        </p:spPr>
        <p:txBody>
          <a:bodyPr wrap="none" rtlCol="0">
            <a:spAutoFit/>
          </a:bodyPr>
          <a:lstStyle/>
          <a:p>
            <a:r>
              <a:rPr lang="en-US" sz="2800" b="1" dirty="0" smtClean="0">
                <a:solidFill>
                  <a:srgbClr val="000000"/>
                </a:solidFill>
                <a:latin typeface="Arial"/>
                <a:cs typeface="Arial"/>
              </a:rPr>
              <a:t>12 Coastal Cities: 20 Million People</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248548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a:ext>
            </a:extLst>
          </a:blip>
          <a:stretch>
            <a:fillRect/>
          </a:stretch>
        </p:blipFill>
        <p:spPr>
          <a:xfrm>
            <a:off x="0" y="0"/>
            <a:ext cx="6502661" cy="4444618"/>
          </a:xfrm>
          <a:prstGeom prst="rect">
            <a:avLst/>
          </a:prstGeom>
        </p:spPr>
      </p:pic>
      <p:sp>
        <p:nvSpPr>
          <p:cNvPr id="2" name="Slide Number Placeholder 1"/>
          <p:cNvSpPr>
            <a:spLocks noGrp="1"/>
          </p:cNvSpPr>
          <p:nvPr>
            <p:ph type="sldNum" sz="quarter" idx="12"/>
          </p:nvPr>
        </p:nvSpPr>
        <p:spPr/>
        <p:txBody>
          <a:bodyPr/>
          <a:lstStyle/>
          <a:p>
            <a:fld id="{DFED2D5C-7DEC-4016-9B3B-6FCD74A1F0F1}" type="slidenum">
              <a:rPr lang="en-US" smtClean="0"/>
              <a:t>13</a:t>
            </a:fld>
            <a:endParaRPr lang="en-US" dirty="0"/>
          </a:p>
        </p:txBody>
      </p:sp>
      <p:sp>
        <p:nvSpPr>
          <p:cNvPr id="7" name="TextBox 6"/>
          <p:cNvSpPr txBox="1"/>
          <p:nvPr/>
        </p:nvSpPr>
        <p:spPr>
          <a:xfrm>
            <a:off x="0" y="4197046"/>
            <a:ext cx="9144000" cy="250975"/>
          </a:xfrm>
          <a:prstGeom prst="rect">
            <a:avLst/>
          </a:prstGeom>
          <a:solidFill>
            <a:srgbClr val="004B8E">
              <a:alpha val="51000"/>
            </a:srgbClr>
          </a:solidFill>
          <a:ln>
            <a:noFill/>
          </a:ln>
        </p:spPr>
        <p:txBody>
          <a:bodyPr wrap="square" rtlCol="0" anchor="ctr">
            <a:noAutofit/>
          </a:bodyPr>
          <a:lstStyle/>
          <a:p>
            <a:pPr algn="r"/>
            <a:endParaRPr lang="en-US" sz="4800" b="1" dirty="0">
              <a:solidFill>
                <a:schemeClr val="bg1"/>
              </a:solidFill>
              <a:latin typeface="Arial"/>
              <a:cs typeface="Arial"/>
            </a:endParaRPr>
          </a:p>
        </p:txBody>
      </p:sp>
      <p:sp>
        <p:nvSpPr>
          <p:cNvPr id="24" name="TextBox 23"/>
          <p:cNvSpPr txBox="1"/>
          <p:nvPr/>
        </p:nvSpPr>
        <p:spPr>
          <a:xfrm>
            <a:off x="160286" y="2148949"/>
            <a:ext cx="4598971" cy="1194405"/>
          </a:xfrm>
          <a:prstGeom prst="rect">
            <a:avLst/>
          </a:prstGeom>
          <a:noFill/>
          <a:ln>
            <a:noFill/>
          </a:ln>
          <a:effectLst>
            <a:outerShdw blurRad="50800" dist="38100" dir="2700000" algn="tl" rotWithShape="0">
              <a:prstClr val="black">
                <a:alpha val="61000"/>
              </a:prstClr>
            </a:outerShdw>
          </a:effectLst>
        </p:spPr>
        <p:txBody>
          <a:bodyPr wrap="square" rtlCol="0" anchor="ctr">
            <a:noAutofit/>
          </a:bodyPr>
          <a:lstStyle/>
          <a:p>
            <a:r>
              <a:rPr lang="en-US" sz="6600" b="1" dirty="0" smtClean="0">
                <a:solidFill>
                  <a:srgbClr val="FFFFFF"/>
                </a:solidFill>
                <a:latin typeface="Arial"/>
                <a:cs typeface="Arial"/>
              </a:rPr>
              <a:t>Water</a:t>
            </a:r>
          </a:p>
          <a:p>
            <a:r>
              <a:rPr lang="en-US" sz="6600" b="1" dirty="0" smtClean="0">
                <a:solidFill>
                  <a:srgbClr val="FFFFFF"/>
                </a:solidFill>
                <a:latin typeface="Arial"/>
                <a:cs typeface="Arial"/>
              </a:rPr>
              <a:t>Prediction	  </a:t>
            </a:r>
            <a:endParaRPr lang="en-US" sz="6600" b="1" dirty="0">
              <a:solidFill>
                <a:srgbClr val="FFFFFF"/>
              </a:solidFill>
              <a:latin typeface="Arial"/>
              <a:cs typeface="Arial"/>
            </a:endParaRPr>
          </a:p>
        </p:txBody>
      </p:sp>
      <p:grpSp>
        <p:nvGrpSpPr>
          <p:cNvPr id="3" name="Group 2"/>
          <p:cNvGrpSpPr/>
          <p:nvPr/>
        </p:nvGrpSpPr>
        <p:grpSpPr>
          <a:xfrm>
            <a:off x="2971455" y="18174"/>
            <a:ext cx="6617424" cy="4217941"/>
            <a:chOff x="2971455" y="18174"/>
            <a:chExt cx="6617424" cy="4217941"/>
          </a:xfrm>
        </p:grpSpPr>
        <p:sp>
          <p:nvSpPr>
            <p:cNvPr id="8" name="TextBox 7"/>
            <p:cNvSpPr txBox="1"/>
            <p:nvPr/>
          </p:nvSpPr>
          <p:spPr>
            <a:xfrm>
              <a:off x="5548361" y="18174"/>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B85CB"/>
                  </a:solidFill>
                  <a:latin typeface="Arial"/>
                  <a:cs typeface="Arial"/>
                </a:rPr>
                <a:t>Precipitation</a:t>
              </a:r>
              <a:endParaRPr lang="en-US" sz="2200" i="1" dirty="0">
                <a:solidFill>
                  <a:srgbClr val="0B85CB"/>
                </a:solidFill>
                <a:latin typeface="Arial"/>
                <a:cs typeface="Arial"/>
              </a:endParaRPr>
            </a:p>
          </p:txBody>
        </p:sp>
        <p:sp>
          <p:nvSpPr>
            <p:cNvPr id="12" name="TextBox 11"/>
            <p:cNvSpPr txBox="1"/>
            <p:nvPr/>
          </p:nvSpPr>
          <p:spPr>
            <a:xfrm>
              <a:off x="6172550" y="1154289"/>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052CB"/>
                  </a:solidFill>
                  <a:latin typeface="Arial"/>
                  <a:cs typeface="Arial"/>
                </a:rPr>
                <a:t>Runoff</a:t>
              </a:r>
              <a:endParaRPr lang="en-US" sz="2200" i="1" dirty="0">
                <a:solidFill>
                  <a:srgbClr val="0052CB"/>
                </a:solidFill>
                <a:latin typeface="Arial"/>
                <a:cs typeface="Arial"/>
              </a:endParaRPr>
            </a:p>
          </p:txBody>
        </p:sp>
        <p:sp>
          <p:nvSpPr>
            <p:cNvPr id="15" name="TextBox 14"/>
            <p:cNvSpPr txBox="1"/>
            <p:nvPr/>
          </p:nvSpPr>
          <p:spPr>
            <a:xfrm>
              <a:off x="6287961" y="1532994"/>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052CB"/>
                  </a:solidFill>
                  <a:latin typeface="Arial"/>
                  <a:cs typeface="Arial"/>
                </a:rPr>
                <a:t>Channel Flow</a:t>
              </a:r>
              <a:endParaRPr lang="en-US" sz="2200" i="1" dirty="0">
                <a:solidFill>
                  <a:srgbClr val="0052CB"/>
                </a:solidFill>
                <a:latin typeface="Arial"/>
                <a:cs typeface="Arial"/>
              </a:endParaRPr>
            </a:p>
          </p:txBody>
        </p:sp>
        <p:sp>
          <p:nvSpPr>
            <p:cNvPr id="16" name="TextBox 15"/>
            <p:cNvSpPr txBox="1"/>
            <p:nvPr/>
          </p:nvSpPr>
          <p:spPr>
            <a:xfrm>
              <a:off x="6378714" y="1911699"/>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052CB"/>
                  </a:solidFill>
                  <a:latin typeface="Arial"/>
                  <a:cs typeface="Arial"/>
                </a:rPr>
                <a:t>River Flooding</a:t>
              </a:r>
              <a:endParaRPr lang="en-US" sz="2200" i="1" dirty="0">
                <a:solidFill>
                  <a:srgbClr val="0052CB"/>
                </a:solidFill>
                <a:latin typeface="Arial"/>
                <a:cs typeface="Arial"/>
              </a:endParaRPr>
            </a:p>
          </p:txBody>
        </p:sp>
        <p:sp>
          <p:nvSpPr>
            <p:cNvPr id="17" name="TextBox 16"/>
            <p:cNvSpPr txBox="1"/>
            <p:nvPr/>
          </p:nvSpPr>
          <p:spPr>
            <a:xfrm>
              <a:off x="6432481" y="2669109"/>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052CB"/>
                  </a:solidFill>
                  <a:latin typeface="Arial"/>
                  <a:cs typeface="Arial"/>
                </a:rPr>
                <a:t>Drought</a:t>
              </a:r>
              <a:endParaRPr lang="en-US" sz="2200" i="1" dirty="0">
                <a:solidFill>
                  <a:srgbClr val="0052CB"/>
                </a:solidFill>
                <a:latin typeface="Arial"/>
                <a:cs typeface="Arial"/>
              </a:endParaRPr>
            </a:p>
          </p:txBody>
        </p:sp>
        <p:sp>
          <p:nvSpPr>
            <p:cNvPr id="18" name="TextBox 17"/>
            <p:cNvSpPr txBox="1"/>
            <p:nvPr/>
          </p:nvSpPr>
          <p:spPr>
            <a:xfrm>
              <a:off x="6412265" y="3047814"/>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D7668"/>
                  </a:solidFill>
                  <a:latin typeface="Arial"/>
                  <a:cs typeface="Arial"/>
                </a:rPr>
                <a:t>Storm Surge</a:t>
              </a:r>
              <a:endParaRPr lang="en-US" sz="2200" i="1" dirty="0">
                <a:solidFill>
                  <a:srgbClr val="0D7668"/>
                </a:solidFill>
                <a:latin typeface="Arial"/>
                <a:cs typeface="Arial"/>
              </a:endParaRPr>
            </a:p>
          </p:txBody>
        </p:sp>
        <p:sp>
          <p:nvSpPr>
            <p:cNvPr id="19" name="TextBox 18"/>
            <p:cNvSpPr txBox="1"/>
            <p:nvPr/>
          </p:nvSpPr>
          <p:spPr>
            <a:xfrm>
              <a:off x="5827314" y="396879"/>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B85CB"/>
                  </a:solidFill>
                  <a:latin typeface="Arial"/>
                  <a:cs typeface="Arial"/>
                </a:rPr>
                <a:t>Evaporation</a:t>
              </a:r>
              <a:endParaRPr lang="en-US" sz="2200" i="1" dirty="0">
                <a:solidFill>
                  <a:srgbClr val="0B85CB"/>
                </a:solidFill>
                <a:latin typeface="Arial"/>
                <a:cs typeface="Arial"/>
              </a:endParaRPr>
            </a:p>
          </p:txBody>
        </p:sp>
        <p:sp>
          <p:nvSpPr>
            <p:cNvPr id="20" name="TextBox 19"/>
            <p:cNvSpPr txBox="1"/>
            <p:nvPr/>
          </p:nvSpPr>
          <p:spPr>
            <a:xfrm>
              <a:off x="6029031" y="775584"/>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B85CB"/>
                  </a:solidFill>
                  <a:latin typeface="Arial"/>
                  <a:cs typeface="Arial"/>
                </a:rPr>
                <a:t>Snowmelt</a:t>
              </a:r>
              <a:endParaRPr lang="en-US" sz="2200" i="1" dirty="0">
                <a:solidFill>
                  <a:srgbClr val="0B85CB"/>
                </a:solidFill>
                <a:latin typeface="Arial"/>
                <a:cs typeface="Arial"/>
              </a:endParaRPr>
            </a:p>
          </p:txBody>
        </p:sp>
        <p:sp>
          <p:nvSpPr>
            <p:cNvPr id="21" name="TextBox 20"/>
            <p:cNvSpPr txBox="1"/>
            <p:nvPr/>
          </p:nvSpPr>
          <p:spPr>
            <a:xfrm>
              <a:off x="6268753" y="3805228"/>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D7668"/>
                  </a:solidFill>
                  <a:latin typeface="Arial"/>
                  <a:cs typeface="Arial"/>
                </a:rPr>
                <a:t>Sea Level Rise</a:t>
              </a:r>
              <a:endParaRPr lang="en-US" sz="2200" i="1" dirty="0">
                <a:solidFill>
                  <a:srgbClr val="0D7668"/>
                </a:solidFill>
                <a:latin typeface="Arial"/>
                <a:cs typeface="Arial"/>
              </a:endParaRPr>
            </a:p>
          </p:txBody>
        </p:sp>
        <p:sp>
          <p:nvSpPr>
            <p:cNvPr id="22" name="TextBox 21"/>
            <p:cNvSpPr txBox="1"/>
            <p:nvPr/>
          </p:nvSpPr>
          <p:spPr>
            <a:xfrm>
              <a:off x="6424597" y="2290404"/>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052CB"/>
                  </a:solidFill>
                  <a:latin typeface="Arial"/>
                  <a:cs typeface="Arial"/>
                </a:rPr>
                <a:t>Flash Flooding</a:t>
              </a:r>
              <a:endParaRPr lang="en-US" sz="2200" i="1" dirty="0">
                <a:solidFill>
                  <a:srgbClr val="0052CB"/>
                </a:solidFill>
                <a:latin typeface="Arial"/>
                <a:cs typeface="Arial"/>
              </a:endParaRPr>
            </a:p>
          </p:txBody>
        </p:sp>
        <p:sp>
          <p:nvSpPr>
            <p:cNvPr id="23" name="TextBox 22"/>
            <p:cNvSpPr txBox="1"/>
            <p:nvPr/>
          </p:nvSpPr>
          <p:spPr>
            <a:xfrm>
              <a:off x="6367390" y="3426519"/>
              <a:ext cx="3156398" cy="430887"/>
            </a:xfrm>
            <a:prstGeom prst="rect">
              <a:avLst/>
            </a:prstGeom>
            <a:noFill/>
            <a:ln>
              <a:noFill/>
            </a:ln>
          </p:spPr>
          <p:txBody>
            <a:bodyPr wrap="square" rtlCol="0" anchor="ctr">
              <a:spAutoFit/>
            </a:bodyPr>
            <a:lstStyle/>
            <a:p>
              <a:pPr marL="344488" indent="-344488">
                <a:buFont typeface="Wingdings" charset="2"/>
                <a:buChar char="Ø"/>
              </a:pPr>
              <a:r>
                <a:rPr lang="en-US" sz="2200" b="1" dirty="0" smtClean="0">
                  <a:solidFill>
                    <a:srgbClr val="0D7668"/>
                  </a:solidFill>
                  <a:latin typeface="Arial"/>
                  <a:cs typeface="Arial"/>
                </a:rPr>
                <a:t>Tides</a:t>
              </a:r>
              <a:endParaRPr lang="en-US" sz="2200" i="1" dirty="0">
                <a:solidFill>
                  <a:srgbClr val="0D7668"/>
                </a:solidFill>
                <a:latin typeface="Arial"/>
                <a:cs typeface="Arial"/>
              </a:endParaRPr>
            </a:p>
          </p:txBody>
        </p:sp>
        <p:sp>
          <p:nvSpPr>
            <p:cNvPr id="25" name="TextBox 24"/>
            <p:cNvSpPr txBox="1"/>
            <p:nvPr/>
          </p:nvSpPr>
          <p:spPr>
            <a:xfrm>
              <a:off x="2971455" y="119119"/>
              <a:ext cx="2519698" cy="571306"/>
            </a:xfrm>
            <a:prstGeom prst="rect">
              <a:avLst/>
            </a:prstGeom>
            <a:noFill/>
            <a:ln>
              <a:noFill/>
            </a:ln>
            <a:effectLst>
              <a:outerShdw blurRad="47625" dist="38100" dir="2700000" algn="tl" rotWithShape="0">
                <a:prstClr val="black">
                  <a:alpha val="61000"/>
                </a:prstClr>
              </a:outerShdw>
            </a:effectLst>
          </p:spPr>
          <p:txBody>
            <a:bodyPr wrap="square" rtlCol="0" anchor="ctr">
              <a:noAutofit/>
            </a:bodyPr>
            <a:lstStyle/>
            <a:p>
              <a:pPr algn="r"/>
              <a:r>
                <a:rPr lang="en-US" sz="2800" b="1" dirty="0" smtClean="0">
                  <a:solidFill>
                    <a:srgbClr val="FFFFFF"/>
                  </a:solidFill>
                  <a:latin typeface="Arial"/>
                  <a:cs typeface="Arial"/>
                </a:rPr>
                <a:t>WEATHER	  </a:t>
              </a:r>
              <a:endParaRPr lang="en-US" sz="2800" b="1" dirty="0">
                <a:solidFill>
                  <a:srgbClr val="FFFFFF"/>
                </a:solidFill>
                <a:latin typeface="Arial"/>
                <a:cs typeface="Arial"/>
              </a:endParaRPr>
            </a:p>
          </p:txBody>
        </p:sp>
        <p:sp>
          <p:nvSpPr>
            <p:cNvPr id="26" name="TextBox 25"/>
            <p:cNvSpPr txBox="1"/>
            <p:nvPr/>
          </p:nvSpPr>
          <p:spPr>
            <a:xfrm>
              <a:off x="3814313" y="1763327"/>
              <a:ext cx="2519698" cy="571306"/>
            </a:xfrm>
            <a:prstGeom prst="rect">
              <a:avLst/>
            </a:prstGeom>
            <a:noFill/>
            <a:ln>
              <a:noFill/>
            </a:ln>
            <a:effectLst>
              <a:outerShdw blurRad="47625" dist="38100" dir="2700000" algn="tl" rotWithShape="0">
                <a:prstClr val="black">
                  <a:alpha val="61000"/>
                </a:prstClr>
              </a:outerShdw>
            </a:effectLst>
          </p:spPr>
          <p:txBody>
            <a:bodyPr wrap="square" rtlCol="0" anchor="ctr">
              <a:noAutofit/>
            </a:bodyPr>
            <a:lstStyle/>
            <a:p>
              <a:pPr algn="ctr"/>
              <a:r>
                <a:rPr lang="en-US" sz="2800" b="1" dirty="0" smtClean="0">
                  <a:solidFill>
                    <a:srgbClr val="FFFFFF"/>
                  </a:solidFill>
                  <a:latin typeface="Arial"/>
                  <a:cs typeface="Arial"/>
                </a:rPr>
                <a:t>HYDROLOGY </a:t>
              </a:r>
              <a:endParaRPr lang="en-US" sz="2800" b="1" dirty="0">
                <a:solidFill>
                  <a:srgbClr val="FFFFFF"/>
                </a:solidFill>
                <a:latin typeface="Arial"/>
                <a:cs typeface="Arial"/>
              </a:endParaRPr>
            </a:p>
          </p:txBody>
        </p:sp>
        <p:sp>
          <p:nvSpPr>
            <p:cNvPr id="27" name="TextBox 26"/>
            <p:cNvSpPr txBox="1"/>
            <p:nvPr/>
          </p:nvSpPr>
          <p:spPr>
            <a:xfrm>
              <a:off x="3683128" y="3518496"/>
              <a:ext cx="2519698" cy="571306"/>
            </a:xfrm>
            <a:prstGeom prst="rect">
              <a:avLst/>
            </a:prstGeom>
            <a:noFill/>
            <a:ln>
              <a:noFill/>
            </a:ln>
            <a:effectLst>
              <a:outerShdw blurRad="47625" dist="38100" dir="2700000" algn="tl" rotWithShape="0">
                <a:prstClr val="black">
                  <a:alpha val="61000"/>
                </a:prstClr>
              </a:outerShdw>
            </a:effectLst>
          </p:spPr>
          <p:txBody>
            <a:bodyPr wrap="square" rtlCol="0" anchor="ctr">
              <a:noAutofit/>
            </a:bodyPr>
            <a:lstStyle/>
            <a:p>
              <a:pPr algn="r"/>
              <a:r>
                <a:rPr lang="en-US" sz="2800" b="1" dirty="0" smtClean="0">
                  <a:solidFill>
                    <a:srgbClr val="FFFFFF"/>
                  </a:solidFill>
                  <a:latin typeface="Arial"/>
                  <a:cs typeface="Arial"/>
                </a:rPr>
                <a:t>COASTAL</a:t>
              </a:r>
              <a:endParaRPr lang="en-US" sz="2800" b="1" dirty="0">
                <a:solidFill>
                  <a:srgbClr val="FFFFFF"/>
                </a:solidFill>
                <a:latin typeface="Arial"/>
                <a:cs typeface="Arial"/>
              </a:endParaRPr>
            </a:p>
          </p:txBody>
        </p:sp>
      </p:grpSp>
      <p:sp>
        <p:nvSpPr>
          <p:cNvPr id="28" name="TextBox 27"/>
          <p:cNvSpPr txBox="1"/>
          <p:nvPr/>
        </p:nvSpPr>
        <p:spPr>
          <a:xfrm>
            <a:off x="133679" y="5037941"/>
            <a:ext cx="9478212" cy="710482"/>
          </a:xfrm>
          <a:prstGeom prst="rect">
            <a:avLst/>
          </a:prstGeom>
          <a:noFill/>
          <a:ln>
            <a:noFill/>
          </a:ln>
        </p:spPr>
        <p:txBody>
          <a:bodyPr wrap="square" rtlCol="0" anchor="ctr">
            <a:noAutofit/>
          </a:bodyPr>
          <a:lstStyle/>
          <a:p>
            <a:r>
              <a:rPr lang="en-US" sz="4400" b="1" dirty="0" smtClean="0">
                <a:solidFill>
                  <a:srgbClr val="0055D0"/>
                </a:solidFill>
                <a:latin typeface="Arial"/>
                <a:cs typeface="Arial"/>
              </a:rPr>
              <a:t>Comprehensive </a:t>
            </a:r>
            <a:r>
              <a:rPr lang="en-US" sz="4400" b="1" dirty="0" smtClean="0">
                <a:solidFill>
                  <a:srgbClr val="0055D0"/>
                </a:solidFill>
                <a:latin typeface="Arial"/>
                <a:cs typeface="Arial"/>
              </a:rPr>
              <a:t>Water Prediction</a:t>
            </a:r>
            <a:r>
              <a:rPr lang="en-US" sz="4400" b="1" dirty="0" smtClean="0">
                <a:solidFill>
                  <a:schemeClr val="bg1"/>
                </a:solidFill>
                <a:latin typeface="Arial"/>
                <a:cs typeface="Arial"/>
              </a:rPr>
              <a:t>	  </a:t>
            </a:r>
            <a:endParaRPr lang="en-US" sz="4400" b="1" dirty="0">
              <a:solidFill>
                <a:schemeClr val="bg1"/>
              </a:solidFill>
              <a:latin typeface="Arial"/>
              <a:cs typeface="Arial"/>
            </a:endParaRPr>
          </a:p>
        </p:txBody>
      </p:sp>
      <p:pic>
        <p:nvPicPr>
          <p:cNvPr id="29" name="Picture 12" descr="noaa_logo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74000" y="5760891"/>
            <a:ext cx="958273" cy="95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129012" y="4358874"/>
            <a:ext cx="8920581" cy="690775"/>
          </a:xfrm>
          <a:prstGeom prst="rect">
            <a:avLst/>
          </a:prstGeom>
          <a:noFill/>
          <a:ln>
            <a:noFill/>
          </a:ln>
        </p:spPr>
        <p:txBody>
          <a:bodyPr wrap="square" rtlCol="0" anchor="ctr">
            <a:noAutofit/>
          </a:bodyPr>
          <a:lstStyle/>
          <a:p>
            <a:r>
              <a:rPr lang="en-US" sz="3600" b="1" dirty="0" smtClean="0">
                <a:solidFill>
                  <a:srgbClr val="4B8A43"/>
                </a:solidFill>
                <a:latin typeface="Arial"/>
                <a:cs typeface="Arial"/>
              </a:rPr>
              <a:t>Environmental Intelligence:	</a:t>
            </a:r>
            <a:r>
              <a:rPr lang="en-US" sz="2000" b="1" dirty="0" smtClean="0">
                <a:solidFill>
                  <a:srgbClr val="4B8A43"/>
                </a:solidFill>
                <a:latin typeface="Arial"/>
                <a:cs typeface="Arial"/>
              </a:rPr>
              <a:t>  </a:t>
            </a:r>
            <a:endParaRPr lang="en-US" sz="2000" b="1" dirty="0">
              <a:solidFill>
                <a:srgbClr val="4B8A43"/>
              </a:solidFill>
              <a:latin typeface="Arial"/>
              <a:cs typeface="Arial"/>
            </a:endParaRPr>
          </a:p>
        </p:txBody>
      </p:sp>
      <p:sp>
        <p:nvSpPr>
          <p:cNvPr id="31" name="TextBox 30"/>
          <p:cNvSpPr txBox="1"/>
          <p:nvPr/>
        </p:nvSpPr>
        <p:spPr>
          <a:xfrm>
            <a:off x="148840" y="5698869"/>
            <a:ext cx="7270633" cy="1194405"/>
          </a:xfrm>
          <a:prstGeom prst="rect">
            <a:avLst/>
          </a:prstGeom>
          <a:noFill/>
          <a:ln>
            <a:noFill/>
          </a:ln>
        </p:spPr>
        <p:txBody>
          <a:bodyPr wrap="square" rtlCol="0" anchor="ctr">
            <a:noAutofit/>
          </a:bodyPr>
          <a:lstStyle/>
          <a:p>
            <a:pPr>
              <a:lnSpc>
                <a:spcPct val="110000"/>
              </a:lnSpc>
            </a:pPr>
            <a:r>
              <a:rPr lang="en-US" sz="2000" b="1" i="1" dirty="0" smtClean="0">
                <a:solidFill>
                  <a:srgbClr val="0055D0"/>
                </a:solidFill>
                <a:latin typeface="Arial"/>
                <a:cs typeface="Arial"/>
              </a:rPr>
              <a:t>The National Water Center and the </a:t>
            </a:r>
          </a:p>
          <a:p>
            <a:pPr>
              <a:lnSpc>
                <a:spcPct val="110000"/>
              </a:lnSpc>
            </a:pPr>
            <a:r>
              <a:rPr lang="en-US" sz="2000" b="1" i="1" dirty="0" smtClean="0">
                <a:solidFill>
                  <a:srgbClr val="0055D0"/>
                </a:solidFill>
                <a:latin typeface="Arial"/>
                <a:cs typeface="Arial"/>
              </a:rPr>
              <a:t>Transformation of NOAA’s Water Prediction Services</a:t>
            </a:r>
            <a:r>
              <a:rPr lang="en-US" sz="2000" b="1" dirty="0" smtClean="0">
                <a:solidFill>
                  <a:schemeClr val="bg1"/>
                </a:solidFill>
                <a:latin typeface="Arial"/>
                <a:cs typeface="Arial"/>
              </a:rPr>
              <a:t>	  </a:t>
            </a:r>
            <a:endParaRPr lang="en-US" sz="2000" b="1" dirty="0">
              <a:solidFill>
                <a:schemeClr val="bg1"/>
              </a:solidFill>
              <a:latin typeface="Arial"/>
              <a:cs typeface="Arial"/>
            </a:endParaRPr>
          </a:p>
        </p:txBody>
      </p:sp>
    </p:spTree>
    <p:extLst>
      <p:ext uri="{BB962C8B-B14F-4D97-AF65-F5344CB8AC3E}">
        <p14:creationId xmlns:p14="http://schemas.microsoft.com/office/powerpoint/2010/main" val="26205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Shape 232"/>
          <p:cNvSpPr/>
          <p:nvPr/>
        </p:nvSpPr>
        <p:spPr>
          <a:xfrm>
            <a:off x="0" y="-1"/>
            <a:ext cx="9144000" cy="6883401"/>
          </a:xfrm>
          <a:prstGeom prst="rect">
            <a:avLst/>
          </a:prstGeom>
          <a:blipFill dpi="0" rotWithShape="1">
            <a:blip r:embed="rId3" cstate="print">
              <a:alphaModFix amt="54000"/>
              <a:extLst>
                <a:ext uri="{28A0092B-C50C-407E-A947-70E740481C1C}">
                  <a14:useLocalDpi xmlns:a14="http://schemas.microsoft.com/office/drawing/2010/main"/>
                </a:ext>
              </a:extLst>
            </a:blip>
            <a:srcRect/>
            <a:stretch>
              <a:fillRect/>
            </a:stretch>
          </a:blipFill>
        </p:spPr>
      </p:sp>
      <p:grpSp>
        <p:nvGrpSpPr>
          <p:cNvPr id="12" name="Group 11"/>
          <p:cNvGrpSpPr/>
          <p:nvPr/>
        </p:nvGrpSpPr>
        <p:grpSpPr>
          <a:xfrm>
            <a:off x="3426527" y="2440867"/>
            <a:ext cx="4268557" cy="4191000"/>
            <a:chOff x="3426527" y="2440867"/>
            <a:chExt cx="4268557" cy="4191000"/>
          </a:xfrm>
        </p:grpSpPr>
        <p:sp>
          <p:nvSpPr>
            <p:cNvPr id="5" name="Oval 4"/>
            <p:cNvSpPr/>
            <p:nvPr/>
          </p:nvSpPr>
          <p:spPr>
            <a:xfrm>
              <a:off x="3426527" y="2440867"/>
              <a:ext cx="4191000" cy="4191000"/>
            </a:xfrm>
            <a:prstGeom prst="ellipse">
              <a:avLst/>
            </a:prstGeom>
            <a:solidFill>
              <a:srgbClr val="C8600A">
                <a:alpha val="4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5773286" y="4295794"/>
              <a:ext cx="1921798" cy="1717431"/>
              <a:chOff x="5961428" y="4189969"/>
              <a:chExt cx="1921798" cy="1717431"/>
            </a:xfrm>
          </p:grpSpPr>
          <p:sp>
            <p:nvSpPr>
              <p:cNvPr id="9" name="Oval 8"/>
              <p:cNvSpPr/>
              <p:nvPr/>
            </p:nvSpPr>
            <p:spPr>
              <a:xfrm>
                <a:off x="6063612" y="4189969"/>
                <a:ext cx="1717431" cy="1717431"/>
              </a:xfrm>
              <a:prstGeom prst="ellipse">
                <a:avLst/>
              </a:prstGeom>
              <a:gradFill flip="none" rotWithShape="1">
                <a:gsLst>
                  <a:gs pos="0">
                    <a:schemeClr val="bg1"/>
                  </a:gs>
                  <a:gs pos="90000">
                    <a:srgbClr val="C8600A"/>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33" name="TextBox 32"/>
              <p:cNvSpPr txBox="1"/>
              <p:nvPr/>
            </p:nvSpPr>
            <p:spPr>
              <a:xfrm>
                <a:off x="5961428" y="4638315"/>
                <a:ext cx="1921798" cy="820738"/>
              </a:xfrm>
              <a:prstGeom prst="rect">
                <a:avLst/>
              </a:prstGeom>
              <a:noFill/>
            </p:spPr>
            <p:txBody>
              <a:bodyPr wrap="square" rtlCol="0">
                <a:spAutoFit/>
              </a:bodyPr>
              <a:lstStyle/>
              <a:p>
                <a:pPr algn="ctr">
                  <a:lnSpc>
                    <a:spcPct val="120000"/>
                  </a:lnSpc>
                </a:pPr>
                <a:r>
                  <a:rPr lang="en-US" sz="2000" spc="300" dirty="0" smtClean="0">
                    <a:solidFill>
                      <a:srgbClr val="404040"/>
                    </a:solidFill>
                    <a:latin typeface="Futura"/>
                    <a:cs typeface="Futura"/>
                  </a:rPr>
                  <a:t>ENERGY SECURITY</a:t>
                </a:r>
                <a:endParaRPr lang="en-US" sz="2000" spc="300" dirty="0">
                  <a:solidFill>
                    <a:srgbClr val="404040"/>
                  </a:solidFill>
                  <a:latin typeface="Futura"/>
                  <a:cs typeface="Futura"/>
                </a:endParaRPr>
              </a:p>
            </p:txBody>
          </p:sp>
        </p:grpSp>
      </p:grpSp>
      <p:grpSp>
        <p:nvGrpSpPr>
          <p:cNvPr id="8" name="Group 7"/>
          <p:cNvGrpSpPr/>
          <p:nvPr/>
        </p:nvGrpSpPr>
        <p:grpSpPr>
          <a:xfrm>
            <a:off x="2472117" y="575124"/>
            <a:ext cx="4191000" cy="4271521"/>
            <a:chOff x="2472117" y="575124"/>
            <a:chExt cx="4191000" cy="4271521"/>
          </a:xfrm>
        </p:grpSpPr>
        <p:sp>
          <p:nvSpPr>
            <p:cNvPr id="4" name="Oval 3"/>
            <p:cNvSpPr/>
            <p:nvPr/>
          </p:nvSpPr>
          <p:spPr>
            <a:xfrm>
              <a:off x="2472117" y="655645"/>
              <a:ext cx="4191000" cy="4191000"/>
            </a:xfrm>
            <a:prstGeom prst="ellipse">
              <a:avLst/>
            </a:prstGeom>
            <a:solidFill>
              <a:srgbClr val="008000">
                <a:alpha val="4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3622860" y="575124"/>
              <a:ext cx="1921798" cy="1717431"/>
              <a:chOff x="3622860" y="575124"/>
              <a:chExt cx="1921798" cy="1717431"/>
            </a:xfrm>
          </p:grpSpPr>
          <p:sp>
            <p:nvSpPr>
              <p:cNvPr id="11" name="Oval 10"/>
              <p:cNvSpPr/>
              <p:nvPr/>
            </p:nvSpPr>
            <p:spPr>
              <a:xfrm>
                <a:off x="3725044" y="575124"/>
                <a:ext cx="1717431" cy="1717431"/>
              </a:xfrm>
              <a:prstGeom prst="ellipse">
                <a:avLst/>
              </a:prstGeom>
              <a:gradFill flip="none" rotWithShape="1">
                <a:gsLst>
                  <a:gs pos="0">
                    <a:schemeClr val="bg1"/>
                  </a:gs>
                  <a:gs pos="90000">
                    <a:srgbClr val="008000"/>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34" name="TextBox 33"/>
              <p:cNvSpPr txBox="1"/>
              <p:nvPr/>
            </p:nvSpPr>
            <p:spPr>
              <a:xfrm>
                <a:off x="3622860" y="1023470"/>
                <a:ext cx="1921798" cy="820738"/>
              </a:xfrm>
              <a:prstGeom prst="rect">
                <a:avLst/>
              </a:prstGeom>
              <a:noFill/>
            </p:spPr>
            <p:txBody>
              <a:bodyPr wrap="square" rtlCol="0">
                <a:spAutoFit/>
              </a:bodyPr>
              <a:lstStyle/>
              <a:p>
                <a:pPr algn="ctr">
                  <a:lnSpc>
                    <a:spcPct val="120000"/>
                  </a:lnSpc>
                </a:pPr>
                <a:r>
                  <a:rPr lang="en-US" sz="2000" spc="300" dirty="0" smtClean="0">
                    <a:solidFill>
                      <a:srgbClr val="404040"/>
                    </a:solidFill>
                    <a:latin typeface="Futura"/>
                    <a:cs typeface="Futura"/>
                  </a:rPr>
                  <a:t>FOOD SECURITY</a:t>
                </a:r>
                <a:endParaRPr lang="en-US" sz="2000" spc="300" dirty="0">
                  <a:solidFill>
                    <a:srgbClr val="404040"/>
                  </a:solidFill>
                  <a:latin typeface="Futura"/>
                  <a:cs typeface="Futura"/>
                </a:endParaRPr>
              </a:p>
            </p:txBody>
          </p:sp>
        </p:grpSp>
      </p:grpSp>
      <p:sp>
        <p:nvSpPr>
          <p:cNvPr id="40" name="TextBox 39"/>
          <p:cNvSpPr txBox="1"/>
          <p:nvPr/>
        </p:nvSpPr>
        <p:spPr>
          <a:xfrm>
            <a:off x="5642960" y="895221"/>
            <a:ext cx="3942105" cy="1873333"/>
          </a:xfrm>
          <a:prstGeom prst="rect">
            <a:avLst/>
          </a:prstGeom>
          <a:noFill/>
        </p:spPr>
        <p:txBody>
          <a:bodyPr wrap="none" rtlCol="0">
            <a:spAutoFit/>
          </a:bodyPr>
          <a:lstStyle/>
          <a:p>
            <a:pPr marL="457200" indent="-457200">
              <a:lnSpc>
                <a:spcPct val="140000"/>
              </a:lnSpc>
              <a:buFont typeface="Wingdings" charset="2"/>
              <a:buChar char="ü"/>
            </a:pPr>
            <a:r>
              <a:rPr lang="en-US" sz="2800" b="1" dirty="0" smtClean="0">
                <a:solidFill>
                  <a:srgbClr val="FFFF00"/>
                </a:solidFill>
                <a:effectLst>
                  <a:outerShdw blurRad="50800" dist="38100" dir="2700000" algn="tl" rotWithShape="0">
                    <a:prstClr val="black"/>
                  </a:outerShdw>
                </a:effectLst>
              </a:rPr>
              <a:t>Summit to Sea</a:t>
            </a:r>
          </a:p>
          <a:p>
            <a:pPr marL="457200" indent="-457200">
              <a:lnSpc>
                <a:spcPct val="140000"/>
              </a:lnSpc>
              <a:buFont typeface="Wingdings" charset="2"/>
              <a:buChar char="ü"/>
            </a:pPr>
            <a:r>
              <a:rPr lang="en-US" sz="2800" b="1" dirty="0" smtClean="0">
                <a:solidFill>
                  <a:srgbClr val="FFFF00"/>
                </a:solidFill>
                <a:effectLst>
                  <a:outerShdw blurRad="50800" dist="38100" dir="2700000" algn="tl" rotWithShape="0">
                    <a:prstClr val="black"/>
                  </a:outerShdw>
                </a:effectLst>
              </a:rPr>
              <a:t>Floods to Droughts</a:t>
            </a:r>
          </a:p>
          <a:p>
            <a:pPr marL="457200" indent="-457200">
              <a:lnSpc>
                <a:spcPct val="140000"/>
              </a:lnSpc>
              <a:buFont typeface="Wingdings" charset="2"/>
              <a:buChar char="ü"/>
            </a:pPr>
            <a:r>
              <a:rPr lang="en-US" sz="2800" b="1" dirty="0" smtClean="0">
                <a:solidFill>
                  <a:srgbClr val="FFFF00"/>
                </a:solidFill>
                <a:effectLst>
                  <a:outerShdw blurRad="50800" dist="38100" dir="2700000" algn="tl" rotWithShape="0">
                    <a:prstClr val="black"/>
                  </a:outerShdw>
                </a:effectLst>
              </a:rPr>
              <a:t>Treetop to Bedrock</a:t>
            </a:r>
            <a:endParaRPr lang="en-US" sz="2800" b="1" dirty="0">
              <a:solidFill>
                <a:srgbClr val="FFFF00"/>
              </a:solidFill>
              <a:effectLst>
                <a:outerShdw blurRad="50800" dist="38100" dir="2700000" algn="tl" rotWithShape="0">
                  <a:prstClr val="black"/>
                </a:outerShdw>
              </a:effectLst>
            </a:endParaRPr>
          </a:p>
        </p:txBody>
      </p:sp>
      <p:grpSp>
        <p:nvGrpSpPr>
          <p:cNvPr id="7" name="Group 6"/>
          <p:cNvGrpSpPr/>
          <p:nvPr/>
        </p:nvGrpSpPr>
        <p:grpSpPr>
          <a:xfrm>
            <a:off x="1364171" y="2440867"/>
            <a:ext cx="4324531" cy="4191000"/>
            <a:chOff x="1364171" y="2440867"/>
            <a:chExt cx="4324531" cy="4191000"/>
          </a:xfrm>
        </p:grpSpPr>
        <p:sp>
          <p:nvSpPr>
            <p:cNvPr id="6" name="Oval 5"/>
            <p:cNvSpPr/>
            <p:nvPr/>
          </p:nvSpPr>
          <p:spPr>
            <a:xfrm>
              <a:off x="1497702" y="2440867"/>
              <a:ext cx="4191000" cy="4191000"/>
            </a:xfrm>
            <a:prstGeom prst="ellipse">
              <a:avLst/>
            </a:prstGeom>
            <a:solidFill>
              <a:srgbClr val="19B6FF">
                <a:alpha val="4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1364171" y="4272276"/>
              <a:ext cx="1921798" cy="1717431"/>
              <a:chOff x="1375930" y="4189969"/>
              <a:chExt cx="1921798" cy="1717431"/>
            </a:xfrm>
          </p:grpSpPr>
          <p:sp>
            <p:nvSpPr>
              <p:cNvPr id="10" name="Oval 9"/>
              <p:cNvSpPr/>
              <p:nvPr/>
            </p:nvSpPr>
            <p:spPr>
              <a:xfrm>
                <a:off x="1478114" y="4189969"/>
                <a:ext cx="1717431" cy="1717431"/>
              </a:xfrm>
              <a:prstGeom prst="ellipse">
                <a:avLst/>
              </a:prstGeom>
              <a:gradFill flip="none" rotWithShape="1">
                <a:gsLst>
                  <a:gs pos="0">
                    <a:schemeClr val="bg1"/>
                  </a:gs>
                  <a:gs pos="90000">
                    <a:srgbClr val="19B6FF"/>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32" name="TextBox 31"/>
              <p:cNvSpPr txBox="1"/>
              <p:nvPr/>
            </p:nvSpPr>
            <p:spPr>
              <a:xfrm>
                <a:off x="1375930" y="4638315"/>
                <a:ext cx="1921798" cy="820738"/>
              </a:xfrm>
              <a:prstGeom prst="rect">
                <a:avLst/>
              </a:prstGeom>
              <a:noFill/>
            </p:spPr>
            <p:txBody>
              <a:bodyPr wrap="square" rtlCol="0">
                <a:spAutoFit/>
              </a:bodyPr>
              <a:lstStyle/>
              <a:p>
                <a:pPr algn="ctr">
                  <a:lnSpc>
                    <a:spcPct val="120000"/>
                  </a:lnSpc>
                </a:pPr>
                <a:r>
                  <a:rPr lang="en-US" sz="2000" spc="300" dirty="0" smtClean="0">
                    <a:solidFill>
                      <a:srgbClr val="404040"/>
                    </a:solidFill>
                    <a:latin typeface="Futura"/>
                    <a:cs typeface="Futura"/>
                  </a:rPr>
                  <a:t>WATER SECURITY</a:t>
                </a:r>
                <a:endParaRPr lang="en-US" sz="2000" spc="300" dirty="0">
                  <a:solidFill>
                    <a:srgbClr val="404040"/>
                  </a:solidFill>
                  <a:latin typeface="Futura"/>
                  <a:cs typeface="Futura"/>
                </a:endParaRPr>
              </a:p>
            </p:txBody>
          </p:sp>
        </p:grpSp>
      </p:grpSp>
      <p:grpSp>
        <p:nvGrpSpPr>
          <p:cNvPr id="2" name="Group 1"/>
          <p:cNvGrpSpPr/>
          <p:nvPr/>
        </p:nvGrpSpPr>
        <p:grpSpPr>
          <a:xfrm>
            <a:off x="2959124" y="2310078"/>
            <a:ext cx="3230376" cy="2769923"/>
            <a:chOff x="2959124" y="2310078"/>
            <a:chExt cx="3230376" cy="2769923"/>
          </a:xfrm>
        </p:grpSpPr>
        <p:sp>
          <p:nvSpPr>
            <p:cNvPr id="16" name="Right Arrow 15"/>
            <p:cNvSpPr/>
            <p:nvPr/>
          </p:nvSpPr>
          <p:spPr>
            <a:xfrm rot="1762230">
              <a:off x="5244260" y="4137148"/>
              <a:ext cx="786701" cy="809137"/>
            </a:xfrm>
            <a:prstGeom prst="rightArrow">
              <a:avLst>
                <a:gd name="adj1" fmla="val 68557"/>
                <a:gd name="adj2" fmla="val 51149"/>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rot="16200000">
              <a:off x="4178649" y="2298860"/>
              <a:ext cx="786701" cy="809137"/>
            </a:xfrm>
            <a:prstGeom prst="rightArrow">
              <a:avLst>
                <a:gd name="adj1" fmla="val 68557"/>
                <a:gd name="adj2" fmla="val 51149"/>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9072992">
              <a:off x="3085668" y="4164370"/>
              <a:ext cx="786701" cy="809137"/>
            </a:xfrm>
            <a:prstGeom prst="rightArrow">
              <a:avLst>
                <a:gd name="adj1" fmla="val 68557"/>
                <a:gd name="adj2" fmla="val 51149"/>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2959124" y="2792649"/>
              <a:ext cx="3230376" cy="2287352"/>
              <a:chOff x="2959124" y="2792649"/>
              <a:chExt cx="3230376" cy="2287352"/>
            </a:xfrm>
          </p:grpSpPr>
          <p:sp>
            <p:nvSpPr>
              <p:cNvPr id="13" name="Oval 12"/>
              <p:cNvSpPr/>
              <p:nvPr/>
            </p:nvSpPr>
            <p:spPr>
              <a:xfrm>
                <a:off x="3410143" y="2792649"/>
                <a:ext cx="2287352" cy="2287352"/>
              </a:xfrm>
              <a:prstGeom prst="ellipse">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pic>
            <p:nvPicPr>
              <p:cNvPr id="15" name="Picture 12" descr="noaa_logo_small"/>
              <p:cNvPicPr>
                <a:picLocks noChangeAspect="1" noChangeArrowheads="1"/>
              </p:cNvPicPr>
              <p:nvPr/>
            </p:nvPicPr>
            <p:blipFill>
              <a:blip r:embed="rId4">
                <a:alphaModFix amt="19000"/>
                <a:extLst>
                  <a:ext uri="{28A0092B-C50C-407E-A947-70E740481C1C}">
                    <a14:useLocalDpi xmlns:a14="http://schemas.microsoft.com/office/drawing/2010/main"/>
                  </a:ext>
                </a:extLst>
              </a:blip>
              <a:srcRect/>
              <a:stretch>
                <a:fillRect/>
              </a:stretch>
            </p:blipFill>
            <p:spPr bwMode="auto">
              <a:xfrm>
                <a:off x="3466191" y="2851211"/>
                <a:ext cx="2158094" cy="2158094"/>
              </a:xfrm>
              <a:prstGeom prst="rect">
                <a:avLst/>
              </a:prstGeom>
              <a:noFill/>
              <a:ln>
                <a:noFill/>
              </a:ln>
              <a:effectLst>
                <a:glow rad="1041400">
                  <a:schemeClr val="bg1">
                    <a:alpha val="28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2959124" y="2890346"/>
                <a:ext cx="3230376" cy="1629164"/>
              </a:xfrm>
              <a:prstGeom prst="rect">
                <a:avLst/>
              </a:prstGeom>
              <a:noFill/>
            </p:spPr>
            <p:txBody>
              <a:bodyPr wrap="square" rtlCol="0">
                <a:spAutoFit/>
              </a:bodyPr>
              <a:lstStyle/>
              <a:p>
                <a:pPr algn="ctr">
                  <a:lnSpc>
                    <a:spcPct val="120000"/>
                  </a:lnSpc>
                </a:pPr>
                <a:r>
                  <a:rPr lang="en-US" sz="2800" b="1" spc="300" dirty="0" smtClean="0">
                    <a:solidFill>
                      <a:srgbClr val="FF0000"/>
                    </a:solidFill>
                    <a:effectLst>
                      <a:outerShdw blurRad="50800" dist="38100" dir="2700000" algn="tl" rotWithShape="0">
                        <a:schemeClr val="bg1">
                          <a:alpha val="74000"/>
                        </a:schemeClr>
                      </a:outerShdw>
                    </a:effectLst>
                    <a:latin typeface="Futura Condensed"/>
                    <a:cs typeface="Futura Condensed"/>
                  </a:rPr>
                  <a:t>COMPREHENSIVE</a:t>
                </a:r>
              </a:p>
              <a:p>
                <a:pPr algn="ctr">
                  <a:lnSpc>
                    <a:spcPct val="120000"/>
                  </a:lnSpc>
                </a:pPr>
                <a:r>
                  <a:rPr lang="en-US" sz="2800" b="1" spc="300" dirty="0" smtClean="0">
                    <a:solidFill>
                      <a:srgbClr val="FF0000"/>
                    </a:solidFill>
                    <a:effectLst>
                      <a:outerShdw blurRad="50800" dist="38100" dir="2700000" algn="tl" rotWithShape="0">
                        <a:schemeClr val="bg1">
                          <a:alpha val="74000"/>
                        </a:schemeClr>
                      </a:outerShdw>
                    </a:effectLst>
                    <a:latin typeface="Futura Condensed"/>
                    <a:cs typeface="Futura Condensed"/>
                  </a:rPr>
                  <a:t> </a:t>
                </a:r>
                <a:r>
                  <a:rPr lang="en-US" sz="2800" b="1" spc="300" dirty="0" smtClean="0">
                    <a:solidFill>
                      <a:srgbClr val="FF0000"/>
                    </a:solidFill>
                    <a:effectLst>
                      <a:outerShdw blurRad="50800" dist="38100" dir="2700000" algn="tl" rotWithShape="0">
                        <a:schemeClr val="bg1">
                          <a:alpha val="74000"/>
                        </a:schemeClr>
                      </a:outerShdw>
                    </a:effectLst>
                    <a:latin typeface="Futura Condensed"/>
                    <a:cs typeface="Futura Condensed"/>
                  </a:rPr>
                  <a:t>WATER PREDICTION</a:t>
                </a:r>
                <a:endParaRPr lang="en-US" sz="2800" b="1" spc="300" dirty="0">
                  <a:solidFill>
                    <a:srgbClr val="FF0000"/>
                  </a:solidFill>
                  <a:effectLst>
                    <a:outerShdw blurRad="50800" dist="38100" dir="2700000" algn="tl" rotWithShape="0">
                      <a:schemeClr val="bg1">
                        <a:alpha val="74000"/>
                      </a:schemeClr>
                    </a:outerShdw>
                  </a:effectLst>
                  <a:latin typeface="Futura Condensed"/>
                  <a:cs typeface="Futura Condensed"/>
                </a:endParaRPr>
              </a:p>
            </p:txBody>
          </p:sp>
        </p:grpSp>
      </p:grpSp>
      <p:grpSp>
        <p:nvGrpSpPr>
          <p:cNvPr id="48" name="Group 47"/>
          <p:cNvGrpSpPr/>
          <p:nvPr/>
        </p:nvGrpSpPr>
        <p:grpSpPr>
          <a:xfrm>
            <a:off x="929506" y="3359760"/>
            <a:ext cx="1474782" cy="1340667"/>
            <a:chOff x="123297" y="4270282"/>
            <a:chExt cx="1331605" cy="1210512"/>
          </a:xfrm>
        </p:grpSpPr>
        <p:sp>
          <p:nvSpPr>
            <p:cNvPr id="49" name="Oval 48"/>
            <p:cNvSpPr/>
            <p:nvPr/>
          </p:nvSpPr>
          <p:spPr>
            <a:xfrm>
              <a:off x="183843" y="4270282"/>
              <a:ext cx="1210512" cy="1210512"/>
            </a:xfrm>
            <a:prstGeom prst="ellipse">
              <a:avLst/>
            </a:prstGeom>
            <a:gradFill flip="none" rotWithShape="1">
              <a:gsLst>
                <a:gs pos="0">
                  <a:schemeClr val="bg1"/>
                </a:gs>
                <a:gs pos="90000">
                  <a:srgbClr val="19B6FF"/>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50" name="TextBox 49"/>
            <p:cNvSpPr txBox="1"/>
            <p:nvPr/>
          </p:nvSpPr>
          <p:spPr>
            <a:xfrm>
              <a:off x="123297" y="4516250"/>
              <a:ext cx="1331605" cy="675289"/>
            </a:xfrm>
            <a:prstGeom prst="rect">
              <a:avLst/>
            </a:prstGeom>
            <a:noFill/>
          </p:spPr>
          <p:txBody>
            <a:bodyPr wrap="square" rtlCol="0">
              <a:spAutoFit/>
            </a:bodyPr>
            <a:lstStyle/>
            <a:p>
              <a:pPr algn="ctr">
                <a:lnSpc>
                  <a:spcPct val="120000"/>
                </a:lnSpc>
              </a:pPr>
              <a:r>
                <a:rPr lang="en-US" dirty="0" smtClean="0">
                  <a:solidFill>
                    <a:srgbClr val="404040"/>
                  </a:solidFill>
                  <a:latin typeface="Futura"/>
                  <a:cs typeface="Futura"/>
                </a:rPr>
                <a:t>Hazard</a:t>
              </a:r>
            </a:p>
            <a:p>
              <a:pPr algn="ctr">
                <a:lnSpc>
                  <a:spcPct val="120000"/>
                </a:lnSpc>
              </a:pPr>
              <a:r>
                <a:rPr lang="en-US" dirty="0" smtClean="0">
                  <a:solidFill>
                    <a:srgbClr val="404040"/>
                  </a:solidFill>
                  <a:latin typeface="Futura"/>
                  <a:cs typeface="Futura"/>
                </a:rPr>
                <a:t>Mitigation</a:t>
              </a:r>
              <a:endParaRPr lang="en-US" dirty="0">
                <a:solidFill>
                  <a:srgbClr val="404040"/>
                </a:solidFill>
                <a:latin typeface="Futura"/>
                <a:cs typeface="Futura"/>
              </a:endParaRPr>
            </a:p>
          </p:txBody>
        </p:sp>
      </p:grpSp>
      <p:grpSp>
        <p:nvGrpSpPr>
          <p:cNvPr id="22" name="Group 21"/>
          <p:cNvGrpSpPr/>
          <p:nvPr/>
        </p:nvGrpSpPr>
        <p:grpSpPr>
          <a:xfrm>
            <a:off x="98632" y="3612394"/>
            <a:ext cx="1047690" cy="952414"/>
            <a:chOff x="123297" y="4270282"/>
            <a:chExt cx="1331605" cy="1210512"/>
          </a:xfrm>
        </p:grpSpPr>
        <p:sp>
          <p:nvSpPr>
            <p:cNvPr id="46" name="Oval 45"/>
            <p:cNvSpPr/>
            <p:nvPr/>
          </p:nvSpPr>
          <p:spPr>
            <a:xfrm>
              <a:off x="183843" y="4270282"/>
              <a:ext cx="1210512" cy="1210512"/>
            </a:xfrm>
            <a:prstGeom prst="ellipse">
              <a:avLst/>
            </a:prstGeom>
            <a:gradFill flip="none" rotWithShape="1">
              <a:gsLst>
                <a:gs pos="0">
                  <a:schemeClr val="bg1"/>
                </a:gs>
                <a:gs pos="90000">
                  <a:srgbClr val="19B6FF"/>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47" name="TextBox 46"/>
            <p:cNvSpPr txBox="1"/>
            <p:nvPr/>
          </p:nvSpPr>
          <p:spPr>
            <a:xfrm>
              <a:off x="123297" y="4649835"/>
              <a:ext cx="1331605" cy="427162"/>
            </a:xfrm>
            <a:prstGeom prst="rect">
              <a:avLst/>
            </a:prstGeom>
            <a:noFill/>
          </p:spPr>
          <p:txBody>
            <a:bodyPr wrap="square" rtlCol="0">
              <a:spAutoFit/>
            </a:bodyPr>
            <a:lstStyle/>
            <a:p>
              <a:pPr algn="ctr">
                <a:lnSpc>
                  <a:spcPct val="120000"/>
                </a:lnSpc>
              </a:pPr>
              <a:r>
                <a:rPr lang="en-US" sz="1600" dirty="0" smtClean="0">
                  <a:solidFill>
                    <a:srgbClr val="404040"/>
                  </a:solidFill>
                  <a:latin typeface="Arial"/>
                  <a:cs typeface="Arial"/>
                </a:rPr>
                <a:t>Droughts</a:t>
              </a:r>
              <a:endParaRPr lang="en-US" sz="1600" dirty="0">
                <a:solidFill>
                  <a:srgbClr val="404040"/>
                </a:solidFill>
                <a:latin typeface="Arial"/>
                <a:cs typeface="Arial"/>
              </a:endParaRPr>
            </a:p>
          </p:txBody>
        </p:sp>
      </p:grpSp>
      <p:grpSp>
        <p:nvGrpSpPr>
          <p:cNvPr id="19" name="Group 18"/>
          <p:cNvGrpSpPr/>
          <p:nvPr/>
        </p:nvGrpSpPr>
        <p:grpSpPr>
          <a:xfrm>
            <a:off x="505509" y="2847996"/>
            <a:ext cx="952414" cy="952414"/>
            <a:chOff x="506919" y="2749364"/>
            <a:chExt cx="1210512" cy="1210512"/>
          </a:xfrm>
        </p:grpSpPr>
        <p:sp>
          <p:nvSpPr>
            <p:cNvPr id="44" name="Oval 43"/>
            <p:cNvSpPr/>
            <p:nvPr/>
          </p:nvSpPr>
          <p:spPr>
            <a:xfrm>
              <a:off x="506919" y="2749364"/>
              <a:ext cx="1210512" cy="1210512"/>
            </a:xfrm>
            <a:prstGeom prst="ellipse">
              <a:avLst/>
            </a:prstGeom>
            <a:gradFill flip="none" rotWithShape="1">
              <a:gsLst>
                <a:gs pos="0">
                  <a:schemeClr val="bg1"/>
                </a:gs>
                <a:gs pos="90000">
                  <a:srgbClr val="19B6FF"/>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45" name="TextBox 44"/>
            <p:cNvSpPr txBox="1"/>
            <p:nvPr/>
          </p:nvSpPr>
          <p:spPr>
            <a:xfrm>
              <a:off x="545816" y="3128917"/>
              <a:ext cx="1132719" cy="427162"/>
            </a:xfrm>
            <a:prstGeom prst="rect">
              <a:avLst/>
            </a:prstGeom>
            <a:noFill/>
          </p:spPr>
          <p:txBody>
            <a:bodyPr wrap="square" rtlCol="0">
              <a:spAutoFit/>
            </a:bodyPr>
            <a:lstStyle/>
            <a:p>
              <a:pPr algn="ctr">
                <a:lnSpc>
                  <a:spcPct val="120000"/>
                </a:lnSpc>
              </a:pPr>
              <a:r>
                <a:rPr lang="en-US" sz="1600" dirty="0" smtClean="0">
                  <a:solidFill>
                    <a:srgbClr val="404040"/>
                  </a:solidFill>
                  <a:latin typeface="Arial"/>
                  <a:cs typeface="Arial"/>
                </a:rPr>
                <a:t>Floods</a:t>
              </a:r>
              <a:endParaRPr lang="en-US" sz="1600" dirty="0">
                <a:solidFill>
                  <a:srgbClr val="404040"/>
                </a:solidFill>
                <a:latin typeface="Arial"/>
                <a:cs typeface="Arial"/>
              </a:endParaRPr>
            </a:p>
          </p:txBody>
        </p:sp>
      </p:grpSp>
      <p:grpSp>
        <p:nvGrpSpPr>
          <p:cNvPr id="27" name="Group 26"/>
          <p:cNvGrpSpPr/>
          <p:nvPr/>
        </p:nvGrpSpPr>
        <p:grpSpPr>
          <a:xfrm>
            <a:off x="144847" y="4350532"/>
            <a:ext cx="1861446" cy="2294451"/>
            <a:chOff x="194167" y="4436835"/>
            <a:chExt cx="1861446" cy="2294451"/>
          </a:xfrm>
        </p:grpSpPr>
        <p:grpSp>
          <p:nvGrpSpPr>
            <p:cNvPr id="51" name="Group 50"/>
            <p:cNvGrpSpPr/>
            <p:nvPr/>
          </p:nvGrpSpPr>
          <p:grpSpPr>
            <a:xfrm>
              <a:off x="194167" y="4436835"/>
              <a:ext cx="1474782" cy="1340667"/>
              <a:chOff x="123297" y="4270282"/>
              <a:chExt cx="1331605" cy="1210512"/>
            </a:xfrm>
          </p:grpSpPr>
          <p:sp>
            <p:nvSpPr>
              <p:cNvPr id="52" name="Oval 51"/>
              <p:cNvSpPr/>
              <p:nvPr/>
            </p:nvSpPr>
            <p:spPr>
              <a:xfrm>
                <a:off x="183843" y="4270282"/>
                <a:ext cx="1210512" cy="1210512"/>
              </a:xfrm>
              <a:prstGeom prst="ellipse">
                <a:avLst/>
              </a:prstGeom>
              <a:gradFill flip="none" rotWithShape="1">
                <a:gsLst>
                  <a:gs pos="0">
                    <a:schemeClr val="bg1"/>
                  </a:gs>
                  <a:gs pos="90000">
                    <a:srgbClr val="19B6FF"/>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53" name="TextBox 52"/>
              <p:cNvSpPr txBox="1"/>
              <p:nvPr/>
            </p:nvSpPr>
            <p:spPr>
              <a:xfrm>
                <a:off x="123297" y="4660967"/>
                <a:ext cx="1331605" cy="375161"/>
              </a:xfrm>
              <a:prstGeom prst="rect">
                <a:avLst/>
              </a:prstGeom>
              <a:noFill/>
            </p:spPr>
            <p:txBody>
              <a:bodyPr wrap="square" rtlCol="0">
                <a:spAutoFit/>
              </a:bodyPr>
              <a:lstStyle/>
              <a:p>
                <a:pPr algn="ctr">
                  <a:lnSpc>
                    <a:spcPct val="120000"/>
                  </a:lnSpc>
                </a:pPr>
                <a:r>
                  <a:rPr lang="en-US" dirty="0" smtClean="0">
                    <a:solidFill>
                      <a:srgbClr val="404040"/>
                    </a:solidFill>
                    <a:latin typeface="Futura"/>
                    <a:cs typeface="Futura"/>
                  </a:rPr>
                  <a:t>Availability</a:t>
                </a:r>
                <a:endParaRPr lang="en-US" dirty="0">
                  <a:solidFill>
                    <a:srgbClr val="404040"/>
                  </a:solidFill>
                  <a:latin typeface="Futura"/>
                  <a:cs typeface="Futura"/>
                </a:endParaRPr>
              </a:p>
            </p:txBody>
          </p:sp>
        </p:grpSp>
        <p:grpSp>
          <p:nvGrpSpPr>
            <p:cNvPr id="54" name="Group 53"/>
            <p:cNvGrpSpPr/>
            <p:nvPr/>
          </p:nvGrpSpPr>
          <p:grpSpPr>
            <a:xfrm>
              <a:off x="580831" y="5390619"/>
              <a:ext cx="1474782" cy="1340667"/>
              <a:chOff x="123297" y="4270282"/>
              <a:chExt cx="1331605" cy="1210512"/>
            </a:xfrm>
          </p:grpSpPr>
          <p:sp>
            <p:nvSpPr>
              <p:cNvPr id="55" name="Oval 54"/>
              <p:cNvSpPr/>
              <p:nvPr/>
            </p:nvSpPr>
            <p:spPr>
              <a:xfrm>
                <a:off x="183843" y="4270282"/>
                <a:ext cx="1210512" cy="1210512"/>
              </a:xfrm>
              <a:prstGeom prst="ellipse">
                <a:avLst/>
              </a:prstGeom>
              <a:gradFill flip="none" rotWithShape="1">
                <a:gsLst>
                  <a:gs pos="0">
                    <a:schemeClr val="bg1"/>
                  </a:gs>
                  <a:gs pos="90000">
                    <a:srgbClr val="19B6FF"/>
                  </a:gs>
                </a:gsLst>
                <a:path path="circle">
                  <a:fillToRect l="50000" t="50000" r="50000" b="50000"/>
                </a:path>
                <a:tileRect/>
              </a:gra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spc="300" dirty="0" smtClean="0">
                  <a:solidFill>
                    <a:schemeClr val="tx1">
                      <a:lumMod val="75000"/>
                      <a:lumOff val="25000"/>
                    </a:schemeClr>
                  </a:solidFill>
                  <a:latin typeface="Futura"/>
                  <a:cs typeface="Futura"/>
                </a:endParaRPr>
              </a:p>
            </p:txBody>
          </p:sp>
          <p:sp>
            <p:nvSpPr>
              <p:cNvPr id="57" name="TextBox 56"/>
              <p:cNvSpPr txBox="1"/>
              <p:nvPr/>
            </p:nvSpPr>
            <p:spPr>
              <a:xfrm>
                <a:off x="123297" y="4660967"/>
                <a:ext cx="1331605" cy="375161"/>
              </a:xfrm>
              <a:prstGeom prst="rect">
                <a:avLst/>
              </a:prstGeom>
              <a:noFill/>
            </p:spPr>
            <p:txBody>
              <a:bodyPr wrap="square" rtlCol="0">
                <a:spAutoFit/>
              </a:bodyPr>
              <a:lstStyle/>
              <a:p>
                <a:pPr algn="ctr">
                  <a:lnSpc>
                    <a:spcPct val="120000"/>
                  </a:lnSpc>
                </a:pPr>
                <a:r>
                  <a:rPr lang="en-US" dirty="0" smtClean="0">
                    <a:solidFill>
                      <a:srgbClr val="404040"/>
                    </a:solidFill>
                    <a:latin typeface="Futura"/>
                    <a:cs typeface="Futura"/>
                  </a:rPr>
                  <a:t>Quality</a:t>
                </a:r>
                <a:endParaRPr lang="en-US" dirty="0">
                  <a:solidFill>
                    <a:srgbClr val="404040"/>
                  </a:solidFill>
                  <a:latin typeface="Futura"/>
                  <a:cs typeface="Futura"/>
                </a:endParaRPr>
              </a:p>
            </p:txBody>
          </p:sp>
        </p:grpSp>
      </p:grpSp>
    </p:spTree>
    <p:extLst>
      <p:ext uri="{BB962C8B-B14F-4D97-AF65-F5344CB8AC3E}">
        <p14:creationId xmlns:p14="http://schemas.microsoft.com/office/powerpoint/2010/main" val="277614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animEffect transition="in" filter="dissolve">
                                      <p:cBhvr>
                                        <p:cTn id="37" dur="500"/>
                                        <p:tgtEl>
                                          <p:spTgt spid="4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0">
                                            <p:txEl>
                                              <p:pRg st="1" end="1"/>
                                            </p:txEl>
                                          </p:spTgt>
                                        </p:tgtEl>
                                        <p:attrNameLst>
                                          <p:attrName>style.visibility</p:attrName>
                                        </p:attrNameLst>
                                      </p:cBhvr>
                                      <p:to>
                                        <p:strVal val="visible"/>
                                      </p:to>
                                    </p:set>
                                    <p:animEffect transition="in" filter="dissolve">
                                      <p:cBhvr>
                                        <p:cTn id="42" dur="500"/>
                                        <p:tgtEl>
                                          <p:spTgt spid="4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0">
                                            <p:txEl>
                                              <p:pRg st="2" end="2"/>
                                            </p:txEl>
                                          </p:spTgt>
                                        </p:tgtEl>
                                        <p:attrNameLst>
                                          <p:attrName>style.visibility</p:attrName>
                                        </p:attrNameLst>
                                      </p:cBhvr>
                                      <p:to>
                                        <p:strVal val="visible"/>
                                      </p:to>
                                    </p:set>
                                    <p:animEffect transition="in" filter="dissolve">
                                      <p:cBhvr>
                                        <p:cTn id="47"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11821" y="3413639"/>
            <a:ext cx="8229600" cy="3154202"/>
          </a:xfrm>
          <a:effectLst/>
        </p:spPr>
        <p:txBody>
          <a:bodyPr>
            <a:normAutofit/>
          </a:bodyPr>
          <a:lstStyle/>
          <a:p>
            <a:r>
              <a:rPr lang="en-US" b="1" dirty="0">
                <a:solidFill>
                  <a:srgbClr val="000000"/>
                </a:solidFill>
              </a:rPr>
              <a:t>Develop and implement the next generation integrated physical earth system prediction capability at weather and longer time scales, to support hours-to-seasonal global prediction including the atmosphere, ocean, land, </a:t>
            </a:r>
            <a:r>
              <a:rPr lang="en-US" b="1" dirty="0" err="1">
                <a:solidFill>
                  <a:srgbClr val="000000"/>
                </a:solidFill>
              </a:rPr>
              <a:t>cryosphere</a:t>
            </a:r>
            <a:r>
              <a:rPr lang="en-US" b="1" dirty="0">
                <a:solidFill>
                  <a:srgbClr val="000000"/>
                </a:solidFill>
              </a:rPr>
              <a:t> and space.</a:t>
            </a:r>
          </a:p>
        </p:txBody>
      </p:sp>
      <p:sp>
        <p:nvSpPr>
          <p:cNvPr id="2" name="Slide Number Placeholder 1"/>
          <p:cNvSpPr>
            <a:spLocks noGrp="1"/>
          </p:cNvSpPr>
          <p:nvPr>
            <p:ph type="sldNum" sz="quarter" idx="12"/>
          </p:nvPr>
        </p:nvSpPr>
        <p:spPr>
          <a:xfrm>
            <a:off x="6968408" y="6429616"/>
            <a:ext cx="2133600" cy="365125"/>
          </a:xfrm>
        </p:spPr>
        <p:txBody>
          <a:bodyPr/>
          <a:lstStyle/>
          <a:p>
            <a:fld id="{DFED2D5C-7DEC-4016-9B3B-6FCD74A1F0F1}" type="slidenum">
              <a:rPr lang="en-US" smtClean="0"/>
              <a:t>15</a:t>
            </a:fld>
            <a:endParaRPr lang="en-US" dirty="0"/>
          </a:p>
        </p:txBody>
      </p:sp>
      <p:sp>
        <p:nvSpPr>
          <p:cNvPr id="121" name="Title 3"/>
          <p:cNvSpPr txBox="1">
            <a:spLocks/>
          </p:cNvSpPr>
          <p:nvPr/>
        </p:nvSpPr>
        <p:spPr>
          <a:xfrm>
            <a:off x="0" y="0"/>
            <a:ext cx="9144000" cy="1058333"/>
          </a:xfrm>
          <a:prstGeom prst="rect">
            <a:avLst/>
          </a:prstGeom>
          <a:effectLst>
            <a:outerShdw blurRad="47625" dist="38100" dir="2700000" algn="tl" rotWithShape="0">
              <a:prstClr val="black">
                <a:alpha val="80000"/>
              </a:prstClr>
            </a:outerShdw>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FFFFFF"/>
                </a:solidFill>
                <a:latin typeface="Arial"/>
                <a:cs typeface="Arial"/>
              </a:rPr>
              <a:t>WRF-HYDRO System</a:t>
            </a:r>
          </a:p>
        </p:txBody>
      </p:sp>
      <p:pic>
        <p:nvPicPr>
          <p:cNvPr id="132" name="Picture 131" descr="EarthSystemPredictionCapability.tif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2615840"/>
          </a:xfrm>
          <a:prstGeom prst="rect">
            <a:avLst/>
          </a:prstGeom>
        </p:spPr>
      </p:pic>
      <p:sp>
        <p:nvSpPr>
          <p:cNvPr id="135" name="TextBox 134"/>
          <p:cNvSpPr txBox="1"/>
          <p:nvPr/>
        </p:nvSpPr>
        <p:spPr>
          <a:xfrm>
            <a:off x="167329" y="2766812"/>
            <a:ext cx="1923423" cy="707886"/>
          </a:xfrm>
          <a:prstGeom prst="rect">
            <a:avLst/>
          </a:prstGeom>
          <a:noFill/>
          <a:effectLst/>
        </p:spPr>
        <p:txBody>
          <a:bodyPr wrap="none" rtlCol="0">
            <a:spAutoFit/>
          </a:bodyPr>
          <a:lstStyle/>
          <a:p>
            <a:r>
              <a:rPr lang="en-US" sz="4000" b="1" dirty="0" smtClean="0">
                <a:solidFill>
                  <a:srgbClr val="000000"/>
                </a:solidFill>
                <a:latin typeface="Arial"/>
                <a:cs typeface="Arial"/>
              </a:rPr>
              <a:t>VISION</a:t>
            </a:r>
            <a:endParaRPr lang="en-US" sz="4000" b="1" dirty="0">
              <a:solidFill>
                <a:srgbClr val="000000"/>
              </a:solidFill>
              <a:latin typeface="Arial"/>
              <a:cs typeface="Arial"/>
            </a:endParaRPr>
          </a:p>
        </p:txBody>
      </p:sp>
    </p:spTree>
    <p:extLst>
      <p:ext uri="{BB962C8B-B14F-4D97-AF65-F5344CB8AC3E}">
        <p14:creationId xmlns:p14="http://schemas.microsoft.com/office/powerpoint/2010/main" val="136427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16</a:t>
            </a:fld>
            <a:endParaRPr lang="en-US" dirty="0"/>
          </a:p>
        </p:txBody>
      </p:sp>
      <p:sp>
        <p:nvSpPr>
          <p:cNvPr id="117" name="TextBox 116"/>
          <p:cNvSpPr txBox="1"/>
          <p:nvPr/>
        </p:nvSpPr>
        <p:spPr>
          <a:xfrm>
            <a:off x="4847351" y="0"/>
            <a:ext cx="4296649" cy="7196841"/>
          </a:xfrm>
          <a:prstGeom prst="rect">
            <a:avLst/>
          </a:prstGeom>
          <a:noFill/>
        </p:spPr>
        <p:txBody>
          <a:bodyPr wrap="square" numCol="1" spcCol="365760" rtlCol="0">
            <a:spAutoFit/>
          </a:bodyPr>
          <a:lstStyle/>
          <a:p>
            <a:pPr marL="282575" indent="-282575">
              <a:lnSpc>
                <a:spcPct val="110000"/>
              </a:lnSpc>
              <a:buFont typeface="Arial"/>
              <a:buChar char="•"/>
            </a:pPr>
            <a:r>
              <a:rPr lang="en-US" sz="2000" b="1" dirty="0" smtClean="0"/>
              <a:t>City Planners</a:t>
            </a:r>
          </a:p>
          <a:p>
            <a:pPr marL="282575" indent="-282575">
              <a:lnSpc>
                <a:spcPct val="110000"/>
              </a:lnSpc>
              <a:buFont typeface="Arial"/>
              <a:buChar char="•"/>
            </a:pPr>
            <a:r>
              <a:rPr lang="en-US" sz="2000" b="1" dirty="0" smtClean="0"/>
              <a:t>Community Councils</a:t>
            </a:r>
          </a:p>
          <a:p>
            <a:pPr marL="282575" indent="-282575">
              <a:lnSpc>
                <a:spcPct val="110000"/>
              </a:lnSpc>
              <a:buFont typeface="Arial"/>
              <a:buChar char="•"/>
            </a:pPr>
            <a:r>
              <a:rPr lang="en-US" sz="2000" b="1" dirty="0" smtClean="0"/>
              <a:t>Conservation Commissions</a:t>
            </a:r>
          </a:p>
          <a:p>
            <a:pPr marL="282575" indent="-282575">
              <a:lnSpc>
                <a:spcPct val="110000"/>
              </a:lnSpc>
              <a:buFont typeface="Arial"/>
              <a:buChar char="•"/>
            </a:pPr>
            <a:r>
              <a:rPr lang="en-US" sz="2000" b="1" dirty="0" smtClean="0"/>
              <a:t>Emergency Management Services</a:t>
            </a:r>
          </a:p>
          <a:p>
            <a:pPr marL="282575" indent="-282575">
              <a:lnSpc>
                <a:spcPct val="110000"/>
              </a:lnSpc>
              <a:buFont typeface="Arial"/>
              <a:buChar char="•"/>
            </a:pPr>
            <a:r>
              <a:rPr lang="en-US" sz="2000" b="1" dirty="0" smtClean="0"/>
              <a:t>Federal Agencies</a:t>
            </a:r>
          </a:p>
          <a:p>
            <a:pPr marL="739775" lvl="2" indent="-282575">
              <a:buFont typeface="Arial"/>
              <a:buChar char="•"/>
            </a:pPr>
            <a:r>
              <a:rPr lang="en-US" sz="2000" dirty="0" smtClean="0"/>
              <a:t>NOAA, USGS, USACE, </a:t>
            </a:r>
          </a:p>
          <a:p>
            <a:pPr marL="739775" lvl="2" indent="-282575">
              <a:buFont typeface="Arial"/>
              <a:buChar char="•"/>
            </a:pPr>
            <a:r>
              <a:rPr lang="en-US" sz="2000" dirty="0" smtClean="0"/>
              <a:t>FEMA, EPA, NPS, USFWS</a:t>
            </a:r>
          </a:p>
          <a:p>
            <a:pPr marL="282575" indent="-282575">
              <a:lnSpc>
                <a:spcPct val="110000"/>
              </a:lnSpc>
              <a:buFont typeface="Arial"/>
              <a:buChar char="•"/>
            </a:pPr>
            <a:r>
              <a:rPr lang="en-US" sz="2000" b="1" dirty="0" smtClean="0"/>
              <a:t>Port Authorities</a:t>
            </a:r>
          </a:p>
          <a:p>
            <a:pPr marL="282575" indent="-282575">
              <a:lnSpc>
                <a:spcPct val="110000"/>
              </a:lnSpc>
              <a:buFont typeface="Arial"/>
              <a:buChar char="•"/>
            </a:pPr>
            <a:r>
              <a:rPr lang="en-US" sz="2000" b="1" dirty="0" smtClean="0"/>
              <a:t>Power and Energy Administrations</a:t>
            </a:r>
          </a:p>
          <a:p>
            <a:pPr marL="282575" indent="-282575">
              <a:lnSpc>
                <a:spcPct val="110000"/>
              </a:lnSpc>
              <a:buFont typeface="Arial"/>
              <a:buChar char="•"/>
            </a:pPr>
            <a:r>
              <a:rPr lang="en-US" sz="2000" b="1" dirty="0" smtClean="0"/>
              <a:t>Private Sector Companies and NPOs</a:t>
            </a:r>
          </a:p>
          <a:p>
            <a:pPr marL="282575" indent="-282575">
              <a:lnSpc>
                <a:spcPct val="110000"/>
              </a:lnSpc>
              <a:buFont typeface="Arial"/>
              <a:buChar char="•"/>
            </a:pPr>
            <a:r>
              <a:rPr lang="en-US" sz="2000" b="1" dirty="0" smtClean="0"/>
              <a:t>River Basin Commissions</a:t>
            </a:r>
          </a:p>
          <a:p>
            <a:pPr marL="282575" indent="-282575">
              <a:lnSpc>
                <a:spcPct val="110000"/>
              </a:lnSpc>
              <a:buFont typeface="Arial"/>
              <a:buChar char="•"/>
            </a:pPr>
            <a:r>
              <a:rPr lang="en-US" sz="2000" b="1" dirty="0" smtClean="0"/>
              <a:t>River Compact Associations</a:t>
            </a:r>
          </a:p>
          <a:p>
            <a:pPr marL="282575" indent="-282575">
              <a:lnSpc>
                <a:spcPct val="110000"/>
              </a:lnSpc>
              <a:buFont typeface="Arial"/>
              <a:buChar char="•"/>
            </a:pPr>
            <a:r>
              <a:rPr lang="en-US" sz="2000" b="1" dirty="0" smtClean="0"/>
              <a:t>State Climatologists</a:t>
            </a:r>
          </a:p>
          <a:p>
            <a:pPr marL="282575" indent="-282575">
              <a:lnSpc>
                <a:spcPct val="110000"/>
              </a:lnSpc>
              <a:buFont typeface="Arial"/>
              <a:buChar char="•"/>
            </a:pPr>
            <a:r>
              <a:rPr lang="en-US" sz="2000" b="1" dirty="0"/>
              <a:t>State, County and City Agencies</a:t>
            </a:r>
          </a:p>
          <a:p>
            <a:pPr marL="739775" lvl="2" indent="-282575">
              <a:buFont typeface="Arial"/>
              <a:buChar char="•"/>
            </a:pPr>
            <a:r>
              <a:rPr lang="en-US" sz="2000" dirty="0" smtClean="0"/>
              <a:t>Agriculture</a:t>
            </a:r>
            <a:endParaRPr lang="en-US" sz="2000" dirty="0"/>
          </a:p>
          <a:p>
            <a:pPr marL="739775" lvl="2" indent="-282575">
              <a:buFont typeface="Arial"/>
              <a:buChar char="•"/>
            </a:pPr>
            <a:r>
              <a:rPr lang="en-US" sz="2000" dirty="0"/>
              <a:t>Environment</a:t>
            </a:r>
          </a:p>
          <a:p>
            <a:pPr marL="739775" lvl="2" indent="-282575">
              <a:buFont typeface="Arial"/>
              <a:buChar char="•"/>
            </a:pPr>
            <a:r>
              <a:rPr lang="en-US" sz="2000" dirty="0"/>
              <a:t>Natural Resources</a:t>
            </a:r>
          </a:p>
          <a:p>
            <a:pPr marL="739775" lvl="2" indent="-282575">
              <a:buFont typeface="Arial"/>
              <a:buChar char="•"/>
            </a:pPr>
            <a:r>
              <a:rPr lang="en-US" sz="2000" dirty="0" smtClean="0"/>
              <a:t>Sanitation</a:t>
            </a:r>
          </a:p>
          <a:p>
            <a:pPr marL="739775" lvl="2" indent="-282575">
              <a:buFont typeface="Arial"/>
              <a:buChar char="•"/>
            </a:pPr>
            <a:r>
              <a:rPr lang="en-US" sz="2000" dirty="0" smtClean="0"/>
              <a:t>Water Management</a:t>
            </a:r>
          </a:p>
          <a:p>
            <a:pPr marL="739775" lvl="2" indent="-282575">
              <a:buFont typeface="Arial"/>
              <a:buChar char="•"/>
            </a:pPr>
            <a:r>
              <a:rPr lang="en-US" sz="2000" dirty="0" smtClean="0"/>
              <a:t>Water Supply</a:t>
            </a:r>
          </a:p>
          <a:p>
            <a:pPr marL="282575" lvl="1" indent="-282575">
              <a:lnSpc>
                <a:spcPct val="110000"/>
              </a:lnSpc>
              <a:buFont typeface="Arial"/>
              <a:buChar char="•"/>
            </a:pPr>
            <a:r>
              <a:rPr lang="en-US" sz="2000" b="1" dirty="0" smtClean="0"/>
              <a:t>Universities</a:t>
            </a:r>
            <a:endParaRPr lang="en-US" sz="2000" b="1" dirty="0"/>
          </a:p>
        </p:txBody>
      </p:sp>
      <p:grpSp>
        <p:nvGrpSpPr>
          <p:cNvPr id="3" name="Group 2"/>
          <p:cNvGrpSpPr/>
          <p:nvPr/>
        </p:nvGrpSpPr>
        <p:grpSpPr>
          <a:xfrm>
            <a:off x="2136102" y="96762"/>
            <a:ext cx="4838015" cy="6622219"/>
            <a:chOff x="128293" y="96762"/>
            <a:chExt cx="4838015" cy="6622219"/>
          </a:xfrm>
        </p:grpSpPr>
        <p:grpSp>
          <p:nvGrpSpPr>
            <p:cNvPr id="12" name="Group 386"/>
            <p:cNvGrpSpPr>
              <a:grpSpLocks noChangeAspect="1"/>
            </p:cNvGrpSpPr>
            <p:nvPr/>
          </p:nvGrpSpPr>
          <p:grpSpPr bwMode="auto">
            <a:xfrm>
              <a:off x="128293" y="5257952"/>
              <a:ext cx="1362075" cy="1384300"/>
              <a:chOff x="288" y="1968"/>
              <a:chExt cx="695" cy="695"/>
            </a:xfrm>
          </p:grpSpPr>
          <p:sp>
            <p:nvSpPr>
              <p:cNvPr id="13" name="AutoShape 387"/>
              <p:cNvSpPr>
                <a:spLocks noChangeAspect="1" noChangeArrowheads="1" noTextEdit="1"/>
              </p:cNvSpPr>
              <p:nvPr/>
            </p:nvSpPr>
            <p:spPr bwMode="auto">
              <a:xfrm>
                <a:off x="288" y="1968"/>
                <a:ext cx="695"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Freeform 388"/>
              <p:cNvSpPr>
                <a:spLocks/>
              </p:cNvSpPr>
              <p:nvPr/>
            </p:nvSpPr>
            <p:spPr bwMode="auto">
              <a:xfrm>
                <a:off x="289" y="1969"/>
                <a:ext cx="691" cy="691"/>
              </a:xfrm>
              <a:custGeom>
                <a:avLst/>
                <a:gdLst>
                  <a:gd name="T0" fmla="*/ 0 w 2081"/>
                  <a:gd name="T1" fmla="*/ 0 h 2081"/>
                  <a:gd name="T2" fmla="*/ 0 w 2081"/>
                  <a:gd name="T3" fmla="*/ 0 h 2081"/>
                  <a:gd name="T4" fmla="*/ 0 w 2081"/>
                  <a:gd name="T5" fmla="*/ 0 h 2081"/>
                  <a:gd name="T6" fmla="*/ 0 w 2081"/>
                  <a:gd name="T7" fmla="*/ 0 h 2081"/>
                  <a:gd name="T8" fmla="*/ 0 w 2081"/>
                  <a:gd name="T9" fmla="*/ 0 h 2081"/>
                  <a:gd name="T10" fmla="*/ 0 w 2081"/>
                  <a:gd name="T11" fmla="*/ 0 h 2081"/>
                  <a:gd name="T12" fmla="*/ 0 w 2081"/>
                  <a:gd name="T13" fmla="*/ 0 h 2081"/>
                  <a:gd name="T14" fmla="*/ 0 w 2081"/>
                  <a:gd name="T15" fmla="*/ 0 h 2081"/>
                  <a:gd name="T16" fmla="*/ 0 w 2081"/>
                  <a:gd name="T17" fmla="*/ 0 h 2081"/>
                  <a:gd name="T18" fmla="*/ 0 w 2081"/>
                  <a:gd name="T19" fmla="*/ 0 h 2081"/>
                  <a:gd name="T20" fmla="*/ 0 w 2081"/>
                  <a:gd name="T21" fmla="*/ 0 h 2081"/>
                  <a:gd name="T22" fmla="*/ 0 w 2081"/>
                  <a:gd name="T23" fmla="*/ 0 h 2081"/>
                  <a:gd name="T24" fmla="*/ 0 w 2081"/>
                  <a:gd name="T25" fmla="*/ 0 h 2081"/>
                  <a:gd name="T26" fmla="*/ 0 w 2081"/>
                  <a:gd name="T27" fmla="*/ 0 h 2081"/>
                  <a:gd name="T28" fmla="*/ 0 w 2081"/>
                  <a:gd name="T29" fmla="*/ 0 h 2081"/>
                  <a:gd name="T30" fmla="*/ 0 w 2081"/>
                  <a:gd name="T31" fmla="*/ 0 h 2081"/>
                  <a:gd name="T32" fmla="*/ 0 w 2081"/>
                  <a:gd name="T33" fmla="*/ 0 h 2081"/>
                  <a:gd name="T34" fmla="*/ 0 w 2081"/>
                  <a:gd name="T35" fmla="*/ 0 h 2081"/>
                  <a:gd name="T36" fmla="*/ 0 w 2081"/>
                  <a:gd name="T37" fmla="*/ 0 h 2081"/>
                  <a:gd name="T38" fmla="*/ 0 w 2081"/>
                  <a:gd name="T39" fmla="*/ 0 h 2081"/>
                  <a:gd name="T40" fmla="*/ 0 w 2081"/>
                  <a:gd name="T41" fmla="*/ 0 h 2081"/>
                  <a:gd name="T42" fmla="*/ 0 w 2081"/>
                  <a:gd name="T43" fmla="*/ 0 h 2081"/>
                  <a:gd name="T44" fmla="*/ 0 w 2081"/>
                  <a:gd name="T45" fmla="*/ 0 h 2081"/>
                  <a:gd name="T46" fmla="*/ 0 w 2081"/>
                  <a:gd name="T47" fmla="*/ 0 h 2081"/>
                  <a:gd name="T48" fmla="*/ 0 w 2081"/>
                  <a:gd name="T49" fmla="*/ 0 h 2081"/>
                  <a:gd name="T50" fmla="*/ 0 w 2081"/>
                  <a:gd name="T51" fmla="*/ 0 h 2081"/>
                  <a:gd name="T52" fmla="*/ 0 w 2081"/>
                  <a:gd name="T53" fmla="*/ 0 h 2081"/>
                  <a:gd name="T54" fmla="*/ 0 w 2081"/>
                  <a:gd name="T55" fmla="*/ 0 h 2081"/>
                  <a:gd name="T56" fmla="*/ 0 w 2081"/>
                  <a:gd name="T57" fmla="*/ 0 h 2081"/>
                  <a:gd name="T58" fmla="*/ 0 w 2081"/>
                  <a:gd name="T59" fmla="*/ 0 h 2081"/>
                  <a:gd name="T60" fmla="*/ 0 w 2081"/>
                  <a:gd name="T61" fmla="*/ 0 h 2081"/>
                  <a:gd name="T62" fmla="*/ 0 w 2081"/>
                  <a:gd name="T63" fmla="*/ 0 h 2081"/>
                  <a:gd name="T64" fmla="*/ 0 w 2081"/>
                  <a:gd name="T65" fmla="*/ 0 h 2081"/>
                  <a:gd name="T66" fmla="*/ 0 w 2081"/>
                  <a:gd name="T67" fmla="*/ 0 h 2081"/>
                  <a:gd name="T68" fmla="*/ 0 w 2081"/>
                  <a:gd name="T69" fmla="*/ 0 h 2081"/>
                  <a:gd name="T70" fmla="*/ 0 w 2081"/>
                  <a:gd name="T71" fmla="*/ 0 h 2081"/>
                  <a:gd name="T72" fmla="*/ 0 w 2081"/>
                  <a:gd name="T73" fmla="*/ 0 h 2081"/>
                  <a:gd name="T74" fmla="*/ 0 w 2081"/>
                  <a:gd name="T75" fmla="*/ 0 h 2081"/>
                  <a:gd name="T76" fmla="*/ 0 w 2081"/>
                  <a:gd name="T77" fmla="*/ 0 h 2081"/>
                  <a:gd name="T78" fmla="*/ 0 w 2081"/>
                  <a:gd name="T79" fmla="*/ 0 h 2081"/>
                  <a:gd name="T80" fmla="*/ 0 w 2081"/>
                  <a:gd name="T81" fmla="*/ 0 h 2081"/>
                  <a:gd name="T82" fmla="*/ 0 w 2081"/>
                  <a:gd name="T83" fmla="*/ 0 h 2081"/>
                  <a:gd name="T84" fmla="*/ 0 w 2081"/>
                  <a:gd name="T85" fmla="*/ 0 h 2081"/>
                  <a:gd name="T86" fmla="*/ 0 w 2081"/>
                  <a:gd name="T87" fmla="*/ 0 h 2081"/>
                  <a:gd name="T88" fmla="*/ 0 w 2081"/>
                  <a:gd name="T89" fmla="*/ 0 h 2081"/>
                  <a:gd name="T90" fmla="*/ 0 w 2081"/>
                  <a:gd name="T91" fmla="*/ 0 h 2081"/>
                  <a:gd name="T92" fmla="*/ 0 w 2081"/>
                  <a:gd name="T93" fmla="*/ 0 h 2081"/>
                  <a:gd name="T94" fmla="*/ 0 w 2081"/>
                  <a:gd name="T95" fmla="*/ 0 h 2081"/>
                  <a:gd name="T96" fmla="*/ 0 w 2081"/>
                  <a:gd name="T97" fmla="*/ 0 h 2081"/>
                  <a:gd name="T98" fmla="*/ 0 w 2081"/>
                  <a:gd name="T99" fmla="*/ 0 h 2081"/>
                  <a:gd name="T100" fmla="*/ 0 w 2081"/>
                  <a:gd name="T101" fmla="*/ 0 h 2081"/>
                  <a:gd name="T102" fmla="*/ 0 w 2081"/>
                  <a:gd name="T103" fmla="*/ 0 h 2081"/>
                  <a:gd name="T104" fmla="*/ 0 w 2081"/>
                  <a:gd name="T105" fmla="*/ 0 h 2081"/>
                  <a:gd name="T106" fmla="*/ 0 w 2081"/>
                  <a:gd name="T107" fmla="*/ 0 h 2081"/>
                  <a:gd name="T108" fmla="*/ 0 w 2081"/>
                  <a:gd name="T109" fmla="*/ 0 h 2081"/>
                  <a:gd name="T110" fmla="*/ 0 w 2081"/>
                  <a:gd name="T111" fmla="*/ 0 h 2081"/>
                  <a:gd name="T112" fmla="*/ 0 w 2081"/>
                  <a:gd name="T113" fmla="*/ 0 h 20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81" h="2081">
                    <a:moveTo>
                      <a:pt x="1040" y="2081"/>
                    </a:moveTo>
                    <a:lnTo>
                      <a:pt x="1040" y="2081"/>
                    </a:lnTo>
                    <a:lnTo>
                      <a:pt x="1067" y="2081"/>
                    </a:lnTo>
                    <a:lnTo>
                      <a:pt x="1093" y="2080"/>
                    </a:lnTo>
                    <a:lnTo>
                      <a:pt x="1121" y="2078"/>
                    </a:lnTo>
                    <a:lnTo>
                      <a:pt x="1147" y="2076"/>
                    </a:lnTo>
                    <a:lnTo>
                      <a:pt x="1173" y="2073"/>
                    </a:lnTo>
                    <a:lnTo>
                      <a:pt x="1199" y="2069"/>
                    </a:lnTo>
                    <a:lnTo>
                      <a:pt x="1224" y="2065"/>
                    </a:lnTo>
                    <a:lnTo>
                      <a:pt x="1250" y="2060"/>
                    </a:lnTo>
                    <a:lnTo>
                      <a:pt x="1276" y="2054"/>
                    </a:lnTo>
                    <a:lnTo>
                      <a:pt x="1301" y="2048"/>
                    </a:lnTo>
                    <a:lnTo>
                      <a:pt x="1325" y="2042"/>
                    </a:lnTo>
                    <a:lnTo>
                      <a:pt x="1350" y="2034"/>
                    </a:lnTo>
                    <a:lnTo>
                      <a:pt x="1374" y="2027"/>
                    </a:lnTo>
                    <a:lnTo>
                      <a:pt x="1398" y="2018"/>
                    </a:lnTo>
                    <a:lnTo>
                      <a:pt x="1422" y="2008"/>
                    </a:lnTo>
                    <a:lnTo>
                      <a:pt x="1445" y="1999"/>
                    </a:lnTo>
                    <a:lnTo>
                      <a:pt x="1469" y="1989"/>
                    </a:lnTo>
                    <a:lnTo>
                      <a:pt x="1491" y="1978"/>
                    </a:lnTo>
                    <a:lnTo>
                      <a:pt x="1514" y="1967"/>
                    </a:lnTo>
                    <a:lnTo>
                      <a:pt x="1536" y="1955"/>
                    </a:lnTo>
                    <a:lnTo>
                      <a:pt x="1558" y="1943"/>
                    </a:lnTo>
                    <a:lnTo>
                      <a:pt x="1580" y="1930"/>
                    </a:lnTo>
                    <a:lnTo>
                      <a:pt x="1601" y="1917"/>
                    </a:lnTo>
                    <a:lnTo>
                      <a:pt x="1622" y="1903"/>
                    </a:lnTo>
                    <a:lnTo>
                      <a:pt x="1663" y="1875"/>
                    </a:lnTo>
                    <a:lnTo>
                      <a:pt x="1702" y="1843"/>
                    </a:lnTo>
                    <a:lnTo>
                      <a:pt x="1740" y="1810"/>
                    </a:lnTo>
                    <a:lnTo>
                      <a:pt x="1776" y="1776"/>
                    </a:lnTo>
                    <a:lnTo>
                      <a:pt x="1810" y="1740"/>
                    </a:lnTo>
                    <a:lnTo>
                      <a:pt x="1843" y="1702"/>
                    </a:lnTo>
                    <a:lnTo>
                      <a:pt x="1874" y="1663"/>
                    </a:lnTo>
                    <a:lnTo>
                      <a:pt x="1903" y="1622"/>
                    </a:lnTo>
                    <a:lnTo>
                      <a:pt x="1917" y="1602"/>
                    </a:lnTo>
                    <a:lnTo>
                      <a:pt x="1930" y="1580"/>
                    </a:lnTo>
                    <a:lnTo>
                      <a:pt x="1943" y="1558"/>
                    </a:lnTo>
                    <a:lnTo>
                      <a:pt x="1955" y="1536"/>
                    </a:lnTo>
                    <a:lnTo>
                      <a:pt x="1967" y="1514"/>
                    </a:lnTo>
                    <a:lnTo>
                      <a:pt x="1978" y="1492"/>
                    </a:lnTo>
                    <a:lnTo>
                      <a:pt x="1988" y="1469"/>
                    </a:lnTo>
                    <a:lnTo>
                      <a:pt x="1998" y="1446"/>
                    </a:lnTo>
                    <a:lnTo>
                      <a:pt x="2008" y="1422"/>
                    </a:lnTo>
                    <a:lnTo>
                      <a:pt x="2018" y="1398"/>
                    </a:lnTo>
                    <a:lnTo>
                      <a:pt x="2026" y="1374"/>
                    </a:lnTo>
                    <a:lnTo>
                      <a:pt x="2034" y="1350"/>
                    </a:lnTo>
                    <a:lnTo>
                      <a:pt x="2041" y="1325"/>
                    </a:lnTo>
                    <a:lnTo>
                      <a:pt x="2048" y="1301"/>
                    </a:lnTo>
                    <a:lnTo>
                      <a:pt x="2054" y="1276"/>
                    </a:lnTo>
                    <a:lnTo>
                      <a:pt x="2060" y="1250"/>
                    </a:lnTo>
                    <a:lnTo>
                      <a:pt x="2064" y="1225"/>
                    </a:lnTo>
                    <a:lnTo>
                      <a:pt x="2069" y="1199"/>
                    </a:lnTo>
                    <a:lnTo>
                      <a:pt x="2072" y="1173"/>
                    </a:lnTo>
                    <a:lnTo>
                      <a:pt x="2075" y="1147"/>
                    </a:lnTo>
                    <a:lnTo>
                      <a:pt x="2078" y="1121"/>
                    </a:lnTo>
                    <a:lnTo>
                      <a:pt x="2079" y="1094"/>
                    </a:lnTo>
                    <a:lnTo>
                      <a:pt x="2080" y="1067"/>
                    </a:lnTo>
                    <a:lnTo>
                      <a:pt x="2081" y="1041"/>
                    </a:lnTo>
                    <a:lnTo>
                      <a:pt x="2080" y="1014"/>
                    </a:lnTo>
                    <a:lnTo>
                      <a:pt x="2079" y="987"/>
                    </a:lnTo>
                    <a:lnTo>
                      <a:pt x="2078" y="960"/>
                    </a:lnTo>
                    <a:lnTo>
                      <a:pt x="2075" y="934"/>
                    </a:lnTo>
                    <a:lnTo>
                      <a:pt x="2072" y="908"/>
                    </a:lnTo>
                    <a:lnTo>
                      <a:pt x="2069" y="882"/>
                    </a:lnTo>
                    <a:lnTo>
                      <a:pt x="2064" y="857"/>
                    </a:lnTo>
                    <a:lnTo>
                      <a:pt x="2060" y="831"/>
                    </a:lnTo>
                    <a:lnTo>
                      <a:pt x="2054" y="805"/>
                    </a:lnTo>
                    <a:lnTo>
                      <a:pt x="2048" y="780"/>
                    </a:lnTo>
                    <a:lnTo>
                      <a:pt x="2041" y="756"/>
                    </a:lnTo>
                    <a:lnTo>
                      <a:pt x="2034" y="731"/>
                    </a:lnTo>
                    <a:lnTo>
                      <a:pt x="2026" y="707"/>
                    </a:lnTo>
                    <a:lnTo>
                      <a:pt x="2018" y="683"/>
                    </a:lnTo>
                    <a:lnTo>
                      <a:pt x="2008" y="659"/>
                    </a:lnTo>
                    <a:lnTo>
                      <a:pt x="1998" y="635"/>
                    </a:lnTo>
                    <a:lnTo>
                      <a:pt x="1988" y="612"/>
                    </a:lnTo>
                    <a:lnTo>
                      <a:pt x="1978" y="590"/>
                    </a:lnTo>
                    <a:lnTo>
                      <a:pt x="1967" y="567"/>
                    </a:lnTo>
                    <a:lnTo>
                      <a:pt x="1955" y="545"/>
                    </a:lnTo>
                    <a:lnTo>
                      <a:pt x="1943" y="523"/>
                    </a:lnTo>
                    <a:lnTo>
                      <a:pt x="1930" y="501"/>
                    </a:lnTo>
                    <a:lnTo>
                      <a:pt x="1917" y="480"/>
                    </a:lnTo>
                    <a:lnTo>
                      <a:pt x="1903" y="459"/>
                    </a:lnTo>
                    <a:lnTo>
                      <a:pt x="1874" y="418"/>
                    </a:lnTo>
                    <a:lnTo>
                      <a:pt x="1843" y="379"/>
                    </a:lnTo>
                    <a:lnTo>
                      <a:pt x="1810" y="341"/>
                    </a:lnTo>
                    <a:lnTo>
                      <a:pt x="1776" y="305"/>
                    </a:lnTo>
                    <a:lnTo>
                      <a:pt x="1740" y="271"/>
                    </a:lnTo>
                    <a:lnTo>
                      <a:pt x="1702" y="238"/>
                    </a:lnTo>
                    <a:lnTo>
                      <a:pt x="1663" y="207"/>
                    </a:lnTo>
                    <a:lnTo>
                      <a:pt x="1622" y="178"/>
                    </a:lnTo>
                    <a:lnTo>
                      <a:pt x="1601" y="164"/>
                    </a:lnTo>
                    <a:lnTo>
                      <a:pt x="1580" y="151"/>
                    </a:lnTo>
                    <a:lnTo>
                      <a:pt x="1558" y="138"/>
                    </a:lnTo>
                    <a:lnTo>
                      <a:pt x="1536" y="126"/>
                    </a:lnTo>
                    <a:lnTo>
                      <a:pt x="1514" y="114"/>
                    </a:lnTo>
                    <a:lnTo>
                      <a:pt x="1491" y="103"/>
                    </a:lnTo>
                    <a:lnTo>
                      <a:pt x="1469" y="93"/>
                    </a:lnTo>
                    <a:lnTo>
                      <a:pt x="1445" y="83"/>
                    </a:lnTo>
                    <a:lnTo>
                      <a:pt x="1422" y="73"/>
                    </a:lnTo>
                    <a:lnTo>
                      <a:pt x="1398" y="63"/>
                    </a:lnTo>
                    <a:lnTo>
                      <a:pt x="1374" y="55"/>
                    </a:lnTo>
                    <a:lnTo>
                      <a:pt x="1350" y="47"/>
                    </a:lnTo>
                    <a:lnTo>
                      <a:pt x="1325" y="40"/>
                    </a:lnTo>
                    <a:lnTo>
                      <a:pt x="1301" y="33"/>
                    </a:lnTo>
                    <a:lnTo>
                      <a:pt x="1276" y="27"/>
                    </a:lnTo>
                    <a:lnTo>
                      <a:pt x="1250" y="21"/>
                    </a:lnTo>
                    <a:lnTo>
                      <a:pt x="1224" y="16"/>
                    </a:lnTo>
                    <a:lnTo>
                      <a:pt x="1199" y="12"/>
                    </a:lnTo>
                    <a:lnTo>
                      <a:pt x="1173" y="9"/>
                    </a:lnTo>
                    <a:lnTo>
                      <a:pt x="1147" y="6"/>
                    </a:lnTo>
                    <a:lnTo>
                      <a:pt x="1121" y="3"/>
                    </a:lnTo>
                    <a:lnTo>
                      <a:pt x="1093" y="2"/>
                    </a:lnTo>
                    <a:lnTo>
                      <a:pt x="1067" y="1"/>
                    </a:lnTo>
                    <a:lnTo>
                      <a:pt x="1040" y="0"/>
                    </a:lnTo>
                    <a:lnTo>
                      <a:pt x="1014" y="1"/>
                    </a:lnTo>
                    <a:lnTo>
                      <a:pt x="987" y="2"/>
                    </a:lnTo>
                    <a:lnTo>
                      <a:pt x="960" y="3"/>
                    </a:lnTo>
                    <a:lnTo>
                      <a:pt x="934" y="6"/>
                    </a:lnTo>
                    <a:lnTo>
                      <a:pt x="908" y="9"/>
                    </a:lnTo>
                    <a:lnTo>
                      <a:pt x="882" y="12"/>
                    </a:lnTo>
                    <a:lnTo>
                      <a:pt x="856" y="16"/>
                    </a:lnTo>
                    <a:lnTo>
                      <a:pt x="831" y="21"/>
                    </a:lnTo>
                    <a:lnTo>
                      <a:pt x="805" y="27"/>
                    </a:lnTo>
                    <a:lnTo>
                      <a:pt x="780" y="33"/>
                    </a:lnTo>
                    <a:lnTo>
                      <a:pt x="755" y="40"/>
                    </a:lnTo>
                    <a:lnTo>
                      <a:pt x="731" y="47"/>
                    </a:lnTo>
                    <a:lnTo>
                      <a:pt x="707" y="55"/>
                    </a:lnTo>
                    <a:lnTo>
                      <a:pt x="683" y="63"/>
                    </a:lnTo>
                    <a:lnTo>
                      <a:pt x="658" y="73"/>
                    </a:lnTo>
                    <a:lnTo>
                      <a:pt x="635" y="83"/>
                    </a:lnTo>
                    <a:lnTo>
                      <a:pt x="612" y="93"/>
                    </a:lnTo>
                    <a:lnTo>
                      <a:pt x="589" y="103"/>
                    </a:lnTo>
                    <a:lnTo>
                      <a:pt x="567" y="114"/>
                    </a:lnTo>
                    <a:lnTo>
                      <a:pt x="545" y="126"/>
                    </a:lnTo>
                    <a:lnTo>
                      <a:pt x="523" y="138"/>
                    </a:lnTo>
                    <a:lnTo>
                      <a:pt x="501" y="151"/>
                    </a:lnTo>
                    <a:lnTo>
                      <a:pt x="479" y="164"/>
                    </a:lnTo>
                    <a:lnTo>
                      <a:pt x="459" y="178"/>
                    </a:lnTo>
                    <a:lnTo>
                      <a:pt x="418" y="207"/>
                    </a:lnTo>
                    <a:lnTo>
                      <a:pt x="379" y="238"/>
                    </a:lnTo>
                    <a:lnTo>
                      <a:pt x="341" y="271"/>
                    </a:lnTo>
                    <a:lnTo>
                      <a:pt x="305" y="305"/>
                    </a:lnTo>
                    <a:lnTo>
                      <a:pt x="270" y="341"/>
                    </a:lnTo>
                    <a:lnTo>
                      <a:pt x="238" y="379"/>
                    </a:lnTo>
                    <a:lnTo>
                      <a:pt x="206" y="418"/>
                    </a:lnTo>
                    <a:lnTo>
                      <a:pt x="177" y="459"/>
                    </a:lnTo>
                    <a:lnTo>
                      <a:pt x="164" y="480"/>
                    </a:lnTo>
                    <a:lnTo>
                      <a:pt x="151" y="501"/>
                    </a:lnTo>
                    <a:lnTo>
                      <a:pt x="138" y="523"/>
                    </a:lnTo>
                    <a:lnTo>
                      <a:pt x="126" y="545"/>
                    </a:lnTo>
                    <a:lnTo>
                      <a:pt x="114" y="567"/>
                    </a:lnTo>
                    <a:lnTo>
                      <a:pt x="103" y="590"/>
                    </a:lnTo>
                    <a:lnTo>
                      <a:pt x="92" y="612"/>
                    </a:lnTo>
                    <a:lnTo>
                      <a:pt x="82" y="635"/>
                    </a:lnTo>
                    <a:lnTo>
                      <a:pt x="73" y="659"/>
                    </a:lnTo>
                    <a:lnTo>
                      <a:pt x="63" y="683"/>
                    </a:lnTo>
                    <a:lnTo>
                      <a:pt x="54" y="707"/>
                    </a:lnTo>
                    <a:lnTo>
                      <a:pt x="46" y="731"/>
                    </a:lnTo>
                    <a:lnTo>
                      <a:pt x="39" y="756"/>
                    </a:lnTo>
                    <a:lnTo>
                      <a:pt x="33" y="780"/>
                    </a:lnTo>
                    <a:lnTo>
                      <a:pt x="26" y="805"/>
                    </a:lnTo>
                    <a:lnTo>
                      <a:pt x="21" y="831"/>
                    </a:lnTo>
                    <a:lnTo>
                      <a:pt x="16" y="857"/>
                    </a:lnTo>
                    <a:lnTo>
                      <a:pt x="12" y="882"/>
                    </a:lnTo>
                    <a:lnTo>
                      <a:pt x="8" y="908"/>
                    </a:lnTo>
                    <a:lnTo>
                      <a:pt x="5" y="934"/>
                    </a:lnTo>
                    <a:lnTo>
                      <a:pt x="3" y="960"/>
                    </a:lnTo>
                    <a:lnTo>
                      <a:pt x="1" y="987"/>
                    </a:lnTo>
                    <a:lnTo>
                      <a:pt x="0" y="1014"/>
                    </a:lnTo>
                    <a:lnTo>
                      <a:pt x="0" y="1041"/>
                    </a:lnTo>
                    <a:lnTo>
                      <a:pt x="0" y="1067"/>
                    </a:lnTo>
                    <a:lnTo>
                      <a:pt x="1" y="1094"/>
                    </a:lnTo>
                    <a:lnTo>
                      <a:pt x="3" y="1121"/>
                    </a:lnTo>
                    <a:lnTo>
                      <a:pt x="5" y="1147"/>
                    </a:lnTo>
                    <a:lnTo>
                      <a:pt x="8" y="1173"/>
                    </a:lnTo>
                    <a:lnTo>
                      <a:pt x="12" y="1199"/>
                    </a:lnTo>
                    <a:lnTo>
                      <a:pt x="16" y="1225"/>
                    </a:lnTo>
                    <a:lnTo>
                      <a:pt x="21" y="1250"/>
                    </a:lnTo>
                    <a:lnTo>
                      <a:pt x="26" y="1276"/>
                    </a:lnTo>
                    <a:lnTo>
                      <a:pt x="33" y="1301"/>
                    </a:lnTo>
                    <a:lnTo>
                      <a:pt x="39" y="1325"/>
                    </a:lnTo>
                    <a:lnTo>
                      <a:pt x="46" y="1350"/>
                    </a:lnTo>
                    <a:lnTo>
                      <a:pt x="54" y="1374"/>
                    </a:lnTo>
                    <a:lnTo>
                      <a:pt x="63" y="1398"/>
                    </a:lnTo>
                    <a:lnTo>
                      <a:pt x="73" y="1422"/>
                    </a:lnTo>
                    <a:lnTo>
                      <a:pt x="82" y="1446"/>
                    </a:lnTo>
                    <a:lnTo>
                      <a:pt x="92" y="1469"/>
                    </a:lnTo>
                    <a:lnTo>
                      <a:pt x="103" y="1492"/>
                    </a:lnTo>
                    <a:lnTo>
                      <a:pt x="114" y="1514"/>
                    </a:lnTo>
                    <a:lnTo>
                      <a:pt x="126" y="1536"/>
                    </a:lnTo>
                    <a:lnTo>
                      <a:pt x="138" y="1558"/>
                    </a:lnTo>
                    <a:lnTo>
                      <a:pt x="151" y="1580"/>
                    </a:lnTo>
                    <a:lnTo>
                      <a:pt x="164" y="1602"/>
                    </a:lnTo>
                    <a:lnTo>
                      <a:pt x="177" y="1622"/>
                    </a:lnTo>
                    <a:lnTo>
                      <a:pt x="206" y="1663"/>
                    </a:lnTo>
                    <a:lnTo>
                      <a:pt x="238" y="1702"/>
                    </a:lnTo>
                    <a:lnTo>
                      <a:pt x="270" y="1740"/>
                    </a:lnTo>
                    <a:lnTo>
                      <a:pt x="305" y="1776"/>
                    </a:lnTo>
                    <a:lnTo>
                      <a:pt x="341" y="1810"/>
                    </a:lnTo>
                    <a:lnTo>
                      <a:pt x="379" y="1843"/>
                    </a:lnTo>
                    <a:lnTo>
                      <a:pt x="418" y="1875"/>
                    </a:lnTo>
                    <a:lnTo>
                      <a:pt x="459" y="1903"/>
                    </a:lnTo>
                    <a:lnTo>
                      <a:pt x="479" y="1917"/>
                    </a:lnTo>
                    <a:lnTo>
                      <a:pt x="501" y="1930"/>
                    </a:lnTo>
                    <a:lnTo>
                      <a:pt x="523" y="1943"/>
                    </a:lnTo>
                    <a:lnTo>
                      <a:pt x="545" y="1955"/>
                    </a:lnTo>
                    <a:lnTo>
                      <a:pt x="567" y="1967"/>
                    </a:lnTo>
                    <a:lnTo>
                      <a:pt x="589" y="1978"/>
                    </a:lnTo>
                    <a:lnTo>
                      <a:pt x="612" y="1989"/>
                    </a:lnTo>
                    <a:lnTo>
                      <a:pt x="635" y="1999"/>
                    </a:lnTo>
                    <a:lnTo>
                      <a:pt x="658" y="2008"/>
                    </a:lnTo>
                    <a:lnTo>
                      <a:pt x="683" y="2018"/>
                    </a:lnTo>
                    <a:lnTo>
                      <a:pt x="707" y="2027"/>
                    </a:lnTo>
                    <a:lnTo>
                      <a:pt x="731" y="2034"/>
                    </a:lnTo>
                    <a:lnTo>
                      <a:pt x="755" y="2042"/>
                    </a:lnTo>
                    <a:lnTo>
                      <a:pt x="780" y="2048"/>
                    </a:lnTo>
                    <a:lnTo>
                      <a:pt x="805" y="2054"/>
                    </a:lnTo>
                    <a:lnTo>
                      <a:pt x="831" y="2060"/>
                    </a:lnTo>
                    <a:lnTo>
                      <a:pt x="856" y="2065"/>
                    </a:lnTo>
                    <a:lnTo>
                      <a:pt x="882" y="2069"/>
                    </a:lnTo>
                    <a:lnTo>
                      <a:pt x="908" y="2073"/>
                    </a:lnTo>
                    <a:lnTo>
                      <a:pt x="934" y="2076"/>
                    </a:lnTo>
                    <a:lnTo>
                      <a:pt x="960" y="2078"/>
                    </a:lnTo>
                    <a:lnTo>
                      <a:pt x="987" y="2080"/>
                    </a:lnTo>
                    <a:lnTo>
                      <a:pt x="1014" y="2081"/>
                    </a:lnTo>
                    <a:lnTo>
                      <a:pt x="1040" y="20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Line 389"/>
              <p:cNvSpPr>
                <a:spLocks noChangeShapeType="1"/>
              </p:cNvSpPr>
              <p:nvPr/>
            </p:nvSpPr>
            <p:spPr bwMode="auto">
              <a:xfrm>
                <a:off x="635" y="23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Line 390"/>
              <p:cNvSpPr>
                <a:spLocks noChangeShapeType="1"/>
              </p:cNvSpPr>
              <p:nvPr/>
            </p:nvSpPr>
            <p:spPr bwMode="auto">
              <a:xfrm>
                <a:off x="635" y="231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391"/>
              <p:cNvSpPr>
                <a:spLocks/>
              </p:cNvSpPr>
              <p:nvPr/>
            </p:nvSpPr>
            <p:spPr bwMode="auto">
              <a:xfrm>
                <a:off x="356" y="2197"/>
                <a:ext cx="557" cy="398"/>
              </a:xfrm>
              <a:custGeom>
                <a:avLst/>
                <a:gdLst>
                  <a:gd name="T0" fmla="*/ 0 w 1679"/>
                  <a:gd name="T1" fmla="*/ 0 h 1198"/>
                  <a:gd name="T2" fmla="*/ 0 w 1679"/>
                  <a:gd name="T3" fmla="*/ 0 h 1198"/>
                  <a:gd name="T4" fmla="*/ 0 w 1679"/>
                  <a:gd name="T5" fmla="*/ 0 h 1198"/>
                  <a:gd name="T6" fmla="*/ 0 w 1679"/>
                  <a:gd name="T7" fmla="*/ 0 h 1198"/>
                  <a:gd name="T8" fmla="*/ 0 w 1679"/>
                  <a:gd name="T9" fmla="*/ 0 h 1198"/>
                  <a:gd name="T10" fmla="*/ 0 w 1679"/>
                  <a:gd name="T11" fmla="*/ 0 h 1198"/>
                  <a:gd name="T12" fmla="*/ 0 w 1679"/>
                  <a:gd name="T13" fmla="*/ 0 h 1198"/>
                  <a:gd name="T14" fmla="*/ 0 w 1679"/>
                  <a:gd name="T15" fmla="*/ 0 h 1198"/>
                  <a:gd name="T16" fmla="*/ 0 w 1679"/>
                  <a:gd name="T17" fmla="*/ 0 h 1198"/>
                  <a:gd name="T18" fmla="*/ 0 w 1679"/>
                  <a:gd name="T19" fmla="*/ 0 h 1198"/>
                  <a:gd name="T20" fmla="*/ 0 w 1679"/>
                  <a:gd name="T21" fmla="*/ 0 h 1198"/>
                  <a:gd name="T22" fmla="*/ 0 w 1679"/>
                  <a:gd name="T23" fmla="*/ 0 h 1198"/>
                  <a:gd name="T24" fmla="*/ 0 w 1679"/>
                  <a:gd name="T25" fmla="*/ 0 h 1198"/>
                  <a:gd name="T26" fmla="*/ 0 w 1679"/>
                  <a:gd name="T27" fmla="*/ 0 h 1198"/>
                  <a:gd name="T28" fmla="*/ 0 w 1679"/>
                  <a:gd name="T29" fmla="*/ 0 h 1198"/>
                  <a:gd name="T30" fmla="*/ 0 w 1679"/>
                  <a:gd name="T31" fmla="*/ 0 h 1198"/>
                  <a:gd name="T32" fmla="*/ 0 w 1679"/>
                  <a:gd name="T33" fmla="*/ 0 h 1198"/>
                  <a:gd name="T34" fmla="*/ 0 w 1679"/>
                  <a:gd name="T35" fmla="*/ 0 h 1198"/>
                  <a:gd name="T36" fmla="*/ 0 w 1679"/>
                  <a:gd name="T37" fmla="*/ 0 h 1198"/>
                  <a:gd name="T38" fmla="*/ 0 w 1679"/>
                  <a:gd name="T39" fmla="*/ 0 h 1198"/>
                  <a:gd name="T40" fmla="*/ 0 w 1679"/>
                  <a:gd name="T41" fmla="*/ 0 h 1198"/>
                  <a:gd name="T42" fmla="*/ 0 w 1679"/>
                  <a:gd name="T43" fmla="*/ 0 h 1198"/>
                  <a:gd name="T44" fmla="*/ 0 w 1679"/>
                  <a:gd name="T45" fmla="*/ 0 h 1198"/>
                  <a:gd name="T46" fmla="*/ 0 w 1679"/>
                  <a:gd name="T47" fmla="*/ 0 h 1198"/>
                  <a:gd name="T48" fmla="*/ 0 w 1679"/>
                  <a:gd name="T49" fmla="*/ 0 h 1198"/>
                  <a:gd name="T50" fmla="*/ 0 w 1679"/>
                  <a:gd name="T51" fmla="*/ 0 h 1198"/>
                  <a:gd name="T52" fmla="*/ 0 w 1679"/>
                  <a:gd name="T53" fmla="*/ 0 h 1198"/>
                  <a:gd name="T54" fmla="*/ 0 w 1679"/>
                  <a:gd name="T55" fmla="*/ 0 h 1198"/>
                  <a:gd name="T56" fmla="*/ 0 w 1679"/>
                  <a:gd name="T57" fmla="*/ 0 h 1198"/>
                  <a:gd name="T58" fmla="*/ 0 w 1679"/>
                  <a:gd name="T59" fmla="*/ 0 h 1198"/>
                  <a:gd name="T60" fmla="*/ 0 w 1679"/>
                  <a:gd name="T61" fmla="*/ 0 h 1198"/>
                  <a:gd name="T62" fmla="*/ 0 w 1679"/>
                  <a:gd name="T63" fmla="*/ 0 h 1198"/>
                  <a:gd name="T64" fmla="*/ 0 w 1679"/>
                  <a:gd name="T65" fmla="*/ 0 h 1198"/>
                  <a:gd name="T66" fmla="*/ 0 w 1679"/>
                  <a:gd name="T67" fmla="*/ 0 h 1198"/>
                  <a:gd name="T68" fmla="*/ 0 w 1679"/>
                  <a:gd name="T69" fmla="*/ 0 h 1198"/>
                  <a:gd name="T70" fmla="*/ 0 w 1679"/>
                  <a:gd name="T71" fmla="*/ 0 h 1198"/>
                  <a:gd name="T72" fmla="*/ 0 w 1679"/>
                  <a:gd name="T73" fmla="*/ 0 h 1198"/>
                  <a:gd name="T74" fmla="*/ 0 w 1679"/>
                  <a:gd name="T75" fmla="*/ 0 h 1198"/>
                  <a:gd name="T76" fmla="*/ 0 w 1679"/>
                  <a:gd name="T77" fmla="*/ 0 h 1198"/>
                  <a:gd name="T78" fmla="*/ 0 w 1679"/>
                  <a:gd name="T79" fmla="*/ 0 h 1198"/>
                  <a:gd name="T80" fmla="*/ 0 w 1679"/>
                  <a:gd name="T81" fmla="*/ 0 h 1198"/>
                  <a:gd name="T82" fmla="*/ 0 w 1679"/>
                  <a:gd name="T83" fmla="*/ 0 h 1198"/>
                  <a:gd name="T84" fmla="*/ 0 w 1679"/>
                  <a:gd name="T85" fmla="*/ 0 h 1198"/>
                  <a:gd name="T86" fmla="*/ 0 w 1679"/>
                  <a:gd name="T87" fmla="*/ 0 h 1198"/>
                  <a:gd name="T88" fmla="*/ 0 w 1679"/>
                  <a:gd name="T89" fmla="*/ 0 h 1198"/>
                  <a:gd name="T90" fmla="*/ 0 w 1679"/>
                  <a:gd name="T91" fmla="*/ 0 h 1198"/>
                  <a:gd name="T92" fmla="*/ 0 w 1679"/>
                  <a:gd name="T93" fmla="*/ 0 h 1198"/>
                  <a:gd name="T94" fmla="*/ 0 w 1679"/>
                  <a:gd name="T95" fmla="*/ 0 h 1198"/>
                  <a:gd name="T96" fmla="*/ 0 w 1679"/>
                  <a:gd name="T97" fmla="*/ 0 h 1198"/>
                  <a:gd name="T98" fmla="*/ 0 w 1679"/>
                  <a:gd name="T99" fmla="*/ 0 h 1198"/>
                  <a:gd name="T100" fmla="*/ 0 w 1679"/>
                  <a:gd name="T101" fmla="*/ 0 h 1198"/>
                  <a:gd name="T102" fmla="*/ 0 w 1679"/>
                  <a:gd name="T103" fmla="*/ 0 h 1198"/>
                  <a:gd name="T104" fmla="*/ 0 w 1679"/>
                  <a:gd name="T105" fmla="*/ 0 h 1198"/>
                  <a:gd name="T106" fmla="*/ 0 w 1679"/>
                  <a:gd name="T107" fmla="*/ 0 h 1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79" h="1198">
                    <a:moveTo>
                      <a:pt x="1598" y="0"/>
                    </a:moveTo>
                    <a:lnTo>
                      <a:pt x="1598" y="0"/>
                    </a:lnTo>
                    <a:lnTo>
                      <a:pt x="1607" y="20"/>
                    </a:lnTo>
                    <a:lnTo>
                      <a:pt x="1616" y="41"/>
                    </a:lnTo>
                    <a:lnTo>
                      <a:pt x="1624" y="62"/>
                    </a:lnTo>
                    <a:lnTo>
                      <a:pt x="1632" y="83"/>
                    </a:lnTo>
                    <a:lnTo>
                      <a:pt x="1639" y="105"/>
                    </a:lnTo>
                    <a:lnTo>
                      <a:pt x="1646" y="127"/>
                    </a:lnTo>
                    <a:lnTo>
                      <a:pt x="1652" y="150"/>
                    </a:lnTo>
                    <a:lnTo>
                      <a:pt x="1657" y="172"/>
                    </a:lnTo>
                    <a:lnTo>
                      <a:pt x="1663" y="194"/>
                    </a:lnTo>
                    <a:lnTo>
                      <a:pt x="1667" y="217"/>
                    </a:lnTo>
                    <a:lnTo>
                      <a:pt x="1671" y="240"/>
                    </a:lnTo>
                    <a:lnTo>
                      <a:pt x="1674" y="263"/>
                    </a:lnTo>
                    <a:lnTo>
                      <a:pt x="1676" y="288"/>
                    </a:lnTo>
                    <a:lnTo>
                      <a:pt x="1678" y="311"/>
                    </a:lnTo>
                    <a:lnTo>
                      <a:pt x="1679" y="335"/>
                    </a:lnTo>
                    <a:lnTo>
                      <a:pt x="1679" y="359"/>
                    </a:lnTo>
                    <a:lnTo>
                      <a:pt x="1678" y="402"/>
                    </a:lnTo>
                    <a:lnTo>
                      <a:pt x="1675" y="445"/>
                    </a:lnTo>
                    <a:lnTo>
                      <a:pt x="1669" y="487"/>
                    </a:lnTo>
                    <a:lnTo>
                      <a:pt x="1662" y="528"/>
                    </a:lnTo>
                    <a:lnTo>
                      <a:pt x="1652" y="568"/>
                    </a:lnTo>
                    <a:lnTo>
                      <a:pt x="1640" y="609"/>
                    </a:lnTo>
                    <a:lnTo>
                      <a:pt x="1627" y="647"/>
                    </a:lnTo>
                    <a:lnTo>
                      <a:pt x="1612" y="685"/>
                    </a:lnTo>
                    <a:lnTo>
                      <a:pt x="1596" y="722"/>
                    </a:lnTo>
                    <a:lnTo>
                      <a:pt x="1577" y="759"/>
                    </a:lnTo>
                    <a:lnTo>
                      <a:pt x="1557" y="794"/>
                    </a:lnTo>
                    <a:lnTo>
                      <a:pt x="1536" y="828"/>
                    </a:lnTo>
                    <a:lnTo>
                      <a:pt x="1512" y="860"/>
                    </a:lnTo>
                    <a:lnTo>
                      <a:pt x="1487" y="893"/>
                    </a:lnTo>
                    <a:lnTo>
                      <a:pt x="1460" y="923"/>
                    </a:lnTo>
                    <a:lnTo>
                      <a:pt x="1433" y="952"/>
                    </a:lnTo>
                    <a:lnTo>
                      <a:pt x="1404" y="980"/>
                    </a:lnTo>
                    <a:lnTo>
                      <a:pt x="1374" y="1006"/>
                    </a:lnTo>
                    <a:lnTo>
                      <a:pt x="1341" y="1032"/>
                    </a:lnTo>
                    <a:lnTo>
                      <a:pt x="1308" y="1055"/>
                    </a:lnTo>
                    <a:lnTo>
                      <a:pt x="1275" y="1077"/>
                    </a:lnTo>
                    <a:lnTo>
                      <a:pt x="1240" y="1097"/>
                    </a:lnTo>
                    <a:lnTo>
                      <a:pt x="1203" y="1115"/>
                    </a:lnTo>
                    <a:lnTo>
                      <a:pt x="1166" y="1132"/>
                    </a:lnTo>
                    <a:lnTo>
                      <a:pt x="1128" y="1147"/>
                    </a:lnTo>
                    <a:lnTo>
                      <a:pt x="1089" y="1160"/>
                    </a:lnTo>
                    <a:lnTo>
                      <a:pt x="1049" y="1171"/>
                    </a:lnTo>
                    <a:lnTo>
                      <a:pt x="1008" y="1181"/>
                    </a:lnTo>
                    <a:lnTo>
                      <a:pt x="967" y="1189"/>
                    </a:lnTo>
                    <a:lnTo>
                      <a:pt x="926" y="1194"/>
                    </a:lnTo>
                    <a:lnTo>
                      <a:pt x="882" y="1197"/>
                    </a:lnTo>
                    <a:lnTo>
                      <a:pt x="839" y="1198"/>
                    </a:lnTo>
                    <a:lnTo>
                      <a:pt x="796" y="1197"/>
                    </a:lnTo>
                    <a:lnTo>
                      <a:pt x="753" y="1194"/>
                    </a:lnTo>
                    <a:lnTo>
                      <a:pt x="711" y="1189"/>
                    </a:lnTo>
                    <a:lnTo>
                      <a:pt x="670" y="1181"/>
                    </a:lnTo>
                    <a:lnTo>
                      <a:pt x="630" y="1171"/>
                    </a:lnTo>
                    <a:lnTo>
                      <a:pt x="589" y="1160"/>
                    </a:lnTo>
                    <a:lnTo>
                      <a:pt x="551" y="1147"/>
                    </a:lnTo>
                    <a:lnTo>
                      <a:pt x="513" y="1132"/>
                    </a:lnTo>
                    <a:lnTo>
                      <a:pt x="476" y="1115"/>
                    </a:lnTo>
                    <a:lnTo>
                      <a:pt x="439" y="1097"/>
                    </a:lnTo>
                    <a:lnTo>
                      <a:pt x="404" y="1077"/>
                    </a:lnTo>
                    <a:lnTo>
                      <a:pt x="370" y="1055"/>
                    </a:lnTo>
                    <a:lnTo>
                      <a:pt x="337" y="1032"/>
                    </a:lnTo>
                    <a:lnTo>
                      <a:pt x="305" y="1006"/>
                    </a:lnTo>
                    <a:lnTo>
                      <a:pt x="275" y="980"/>
                    </a:lnTo>
                    <a:lnTo>
                      <a:pt x="246" y="952"/>
                    </a:lnTo>
                    <a:lnTo>
                      <a:pt x="218" y="923"/>
                    </a:lnTo>
                    <a:lnTo>
                      <a:pt x="192" y="893"/>
                    </a:lnTo>
                    <a:lnTo>
                      <a:pt x="166" y="860"/>
                    </a:lnTo>
                    <a:lnTo>
                      <a:pt x="143" y="828"/>
                    </a:lnTo>
                    <a:lnTo>
                      <a:pt x="121" y="794"/>
                    </a:lnTo>
                    <a:lnTo>
                      <a:pt x="101" y="759"/>
                    </a:lnTo>
                    <a:lnTo>
                      <a:pt x="83" y="722"/>
                    </a:lnTo>
                    <a:lnTo>
                      <a:pt x="66" y="685"/>
                    </a:lnTo>
                    <a:lnTo>
                      <a:pt x="51" y="647"/>
                    </a:lnTo>
                    <a:lnTo>
                      <a:pt x="38" y="609"/>
                    </a:lnTo>
                    <a:lnTo>
                      <a:pt x="27" y="568"/>
                    </a:lnTo>
                    <a:lnTo>
                      <a:pt x="17" y="528"/>
                    </a:lnTo>
                    <a:lnTo>
                      <a:pt x="9" y="487"/>
                    </a:lnTo>
                    <a:lnTo>
                      <a:pt x="4" y="445"/>
                    </a:lnTo>
                    <a:lnTo>
                      <a:pt x="1" y="402"/>
                    </a:lnTo>
                    <a:lnTo>
                      <a:pt x="0" y="359"/>
                    </a:lnTo>
                    <a:lnTo>
                      <a:pt x="0" y="329"/>
                    </a:lnTo>
                    <a:lnTo>
                      <a:pt x="2" y="299"/>
                    </a:lnTo>
                    <a:lnTo>
                      <a:pt x="4" y="269"/>
                    </a:lnTo>
                    <a:lnTo>
                      <a:pt x="8" y="240"/>
                    </a:lnTo>
                    <a:lnTo>
                      <a:pt x="12" y="211"/>
                    </a:lnTo>
                    <a:lnTo>
                      <a:pt x="18" y="183"/>
                    </a:lnTo>
                    <a:lnTo>
                      <a:pt x="26" y="155"/>
                    </a:lnTo>
                    <a:lnTo>
                      <a:pt x="33" y="126"/>
                    </a:lnTo>
                    <a:lnTo>
                      <a:pt x="43" y="128"/>
                    </a:lnTo>
                    <a:lnTo>
                      <a:pt x="53" y="131"/>
                    </a:lnTo>
                    <a:lnTo>
                      <a:pt x="64" y="137"/>
                    </a:lnTo>
                    <a:lnTo>
                      <a:pt x="75" y="143"/>
                    </a:lnTo>
                    <a:lnTo>
                      <a:pt x="86" y="150"/>
                    </a:lnTo>
                    <a:lnTo>
                      <a:pt x="98" y="158"/>
                    </a:lnTo>
                    <a:lnTo>
                      <a:pt x="120" y="177"/>
                    </a:lnTo>
                    <a:lnTo>
                      <a:pt x="141" y="197"/>
                    </a:lnTo>
                    <a:lnTo>
                      <a:pt x="160" y="217"/>
                    </a:lnTo>
                    <a:lnTo>
                      <a:pt x="177" y="235"/>
                    </a:lnTo>
                    <a:lnTo>
                      <a:pt x="189" y="250"/>
                    </a:lnTo>
                    <a:lnTo>
                      <a:pt x="214" y="282"/>
                    </a:lnTo>
                    <a:lnTo>
                      <a:pt x="232" y="305"/>
                    </a:lnTo>
                    <a:lnTo>
                      <a:pt x="253" y="329"/>
                    </a:lnTo>
                    <a:lnTo>
                      <a:pt x="279" y="355"/>
                    </a:lnTo>
                    <a:lnTo>
                      <a:pt x="308" y="382"/>
                    </a:lnTo>
                    <a:lnTo>
                      <a:pt x="325" y="396"/>
                    </a:lnTo>
                    <a:lnTo>
                      <a:pt x="342" y="410"/>
                    </a:lnTo>
                    <a:lnTo>
                      <a:pt x="360" y="424"/>
                    </a:lnTo>
                    <a:lnTo>
                      <a:pt x="378" y="438"/>
                    </a:lnTo>
                    <a:lnTo>
                      <a:pt x="398" y="452"/>
                    </a:lnTo>
                    <a:lnTo>
                      <a:pt x="419" y="465"/>
                    </a:lnTo>
                    <a:lnTo>
                      <a:pt x="441" y="478"/>
                    </a:lnTo>
                    <a:lnTo>
                      <a:pt x="464" y="491"/>
                    </a:lnTo>
                    <a:lnTo>
                      <a:pt x="490" y="502"/>
                    </a:lnTo>
                    <a:lnTo>
                      <a:pt x="515" y="514"/>
                    </a:lnTo>
                    <a:lnTo>
                      <a:pt x="541" y="524"/>
                    </a:lnTo>
                    <a:lnTo>
                      <a:pt x="569" y="534"/>
                    </a:lnTo>
                    <a:lnTo>
                      <a:pt x="597" y="543"/>
                    </a:lnTo>
                    <a:lnTo>
                      <a:pt x="628" y="551"/>
                    </a:lnTo>
                    <a:lnTo>
                      <a:pt x="658" y="558"/>
                    </a:lnTo>
                    <a:lnTo>
                      <a:pt x="690" y="564"/>
                    </a:lnTo>
                    <a:lnTo>
                      <a:pt x="723" y="569"/>
                    </a:lnTo>
                    <a:lnTo>
                      <a:pt x="757" y="573"/>
                    </a:lnTo>
                    <a:lnTo>
                      <a:pt x="794" y="575"/>
                    </a:lnTo>
                    <a:lnTo>
                      <a:pt x="830" y="576"/>
                    </a:lnTo>
                    <a:lnTo>
                      <a:pt x="818" y="585"/>
                    </a:lnTo>
                    <a:lnTo>
                      <a:pt x="805" y="593"/>
                    </a:lnTo>
                    <a:lnTo>
                      <a:pt x="789" y="601"/>
                    </a:lnTo>
                    <a:lnTo>
                      <a:pt x="772" y="610"/>
                    </a:lnTo>
                    <a:lnTo>
                      <a:pt x="733" y="626"/>
                    </a:lnTo>
                    <a:lnTo>
                      <a:pt x="693" y="641"/>
                    </a:lnTo>
                    <a:lnTo>
                      <a:pt x="652" y="656"/>
                    </a:lnTo>
                    <a:lnTo>
                      <a:pt x="612" y="668"/>
                    </a:lnTo>
                    <a:lnTo>
                      <a:pt x="577" y="679"/>
                    </a:lnTo>
                    <a:lnTo>
                      <a:pt x="547" y="686"/>
                    </a:lnTo>
                    <a:lnTo>
                      <a:pt x="562" y="695"/>
                    </a:lnTo>
                    <a:lnTo>
                      <a:pt x="578" y="702"/>
                    </a:lnTo>
                    <a:lnTo>
                      <a:pt x="593" y="708"/>
                    </a:lnTo>
                    <a:lnTo>
                      <a:pt x="608" y="713"/>
                    </a:lnTo>
                    <a:lnTo>
                      <a:pt x="623" y="716"/>
                    </a:lnTo>
                    <a:lnTo>
                      <a:pt x="638" y="719"/>
                    </a:lnTo>
                    <a:lnTo>
                      <a:pt x="651" y="720"/>
                    </a:lnTo>
                    <a:lnTo>
                      <a:pt x="665" y="721"/>
                    </a:lnTo>
                    <a:lnTo>
                      <a:pt x="687" y="720"/>
                    </a:lnTo>
                    <a:lnTo>
                      <a:pt x="708" y="717"/>
                    </a:lnTo>
                    <a:lnTo>
                      <a:pt x="730" y="712"/>
                    </a:lnTo>
                    <a:lnTo>
                      <a:pt x="751" y="706"/>
                    </a:lnTo>
                    <a:lnTo>
                      <a:pt x="773" y="699"/>
                    </a:lnTo>
                    <a:lnTo>
                      <a:pt x="794" y="691"/>
                    </a:lnTo>
                    <a:lnTo>
                      <a:pt x="814" y="683"/>
                    </a:lnTo>
                    <a:lnTo>
                      <a:pt x="834" y="674"/>
                    </a:lnTo>
                    <a:lnTo>
                      <a:pt x="890" y="647"/>
                    </a:lnTo>
                    <a:lnTo>
                      <a:pt x="942" y="624"/>
                    </a:lnTo>
                    <a:lnTo>
                      <a:pt x="990" y="603"/>
                    </a:lnTo>
                    <a:lnTo>
                      <a:pt x="1013" y="594"/>
                    </a:lnTo>
                    <a:lnTo>
                      <a:pt x="1036" y="586"/>
                    </a:lnTo>
                    <a:lnTo>
                      <a:pt x="1059" y="578"/>
                    </a:lnTo>
                    <a:lnTo>
                      <a:pt x="1082" y="572"/>
                    </a:lnTo>
                    <a:lnTo>
                      <a:pt x="1104" y="566"/>
                    </a:lnTo>
                    <a:lnTo>
                      <a:pt x="1127" y="562"/>
                    </a:lnTo>
                    <a:lnTo>
                      <a:pt x="1149" y="559"/>
                    </a:lnTo>
                    <a:lnTo>
                      <a:pt x="1172" y="558"/>
                    </a:lnTo>
                    <a:lnTo>
                      <a:pt x="1195" y="557"/>
                    </a:lnTo>
                    <a:lnTo>
                      <a:pt x="1220" y="558"/>
                    </a:lnTo>
                    <a:lnTo>
                      <a:pt x="1217" y="548"/>
                    </a:lnTo>
                    <a:lnTo>
                      <a:pt x="1211" y="540"/>
                    </a:lnTo>
                    <a:lnTo>
                      <a:pt x="1208" y="536"/>
                    </a:lnTo>
                    <a:lnTo>
                      <a:pt x="1205" y="533"/>
                    </a:lnTo>
                    <a:lnTo>
                      <a:pt x="1200" y="529"/>
                    </a:lnTo>
                    <a:lnTo>
                      <a:pt x="1195" y="527"/>
                    </a:lnTo>
                    <a:lnTo>
                      <a:pt x="1190" y="524"/>
                    </a:lnTo>
                    <a:lnTo>
                      <a:pt x="1183" y="522"/>
                    </a:lnTo>
                    <a:lnTo>
                      <a:pt x="1176" y="520"/>
                    </a:lnTo>
                    <a:lnTo>
                      <a:pt x="1168" y="519"/>
                    </a:lnTo>
                    <a:lnTo>
                      <a:pt x="1150" y="518"/>
                    </a:lnTo>
                    <a:lnTo>
                      <a:pt x="1127" y="520"/>
                    </a:lnTo>
                    <a:lnTo>
                      <a:pt x="1084" y="524"/>
                    </a:lnTo>
                    <a:lnTo>
                      <a:pt x="1049" y="525"/>
                    </a:lnTo>
                    <a:lnTo>
                      <a:pt x="1036" y="524"/>
                    </a:lnTo>
                    <a:lnTo>
                      <a:pt x="1024" y="523"/>
                    </a:lnTo>
                    <a:lnTo>
                      <a:pt x="1014" y="522"/>
                    </a:lnTo>
                    <a:lnTo>
                      <a:pt x="1006" y="520"/>
                    </a:lnTo>
                    <a:lnTo>
                      <a:pt x="1032" y="512"/>
                    </a:lnTo>
                    <a:lnTo>
                      <a:pt x="1059" y="502"/>
                    </a:lnTo>
                    <a:lnTo>
                      <a:pt x="1085" y="491"/>
                    </a:lnTo>
                    <a:lnTo>
                      <a:pt x="1110" y="479"/>
                    </a:lnTo>
                    <a:lnTo>
                      <a:pt x="1135" y="466"/>
                    </a:lnTo>
                    <a:lnTo>
                      <a:pt x="1159" y="452"/>
                    </a:lnTo>
                    <a:lnTo>
                      <a:pt x="1183" y="437"/>
                    </a:lnTo>
                    <a:lnTo>
                      <a:pt x="1206" y="420"/>
                    </a:lnTo>
                    <a:lnTo>
                      <a:pt x="1229" y="404"/>
                    </a:lnTo>
                    <a:lnTo>
                      <a:pt x="1251" y="387"/>
                    </a:lnTo>
                    <a:lnTo>
                      <a:pt x="1273" y="370"/>
                    </a:lnTo>
                    <a:lnTo>
                      <a:pt x="1294" y="352"/>
                    </a:lnTo>
                    <a:lnTo>
                      <a:pt x="1315" y="333"/>
                    </a:lnTo>
                    <a:lnTo>
                      <a:pt x="1335" y="315"/>
                    </a:lnTo>
                    <a:lnTo>
                      <a:pt x="1374" y="275"/>
                    </a:lnTo>
                    <a:lnTo>
                      <a:pt x="1410" y="237"/>
                    </a:lnTo>
                    <a:lnTo>
                      <a:pt x="1444" y="198"/>
                    </a:lnTo>
                    <a:lnTo>
                      <a:pt x="1475" y="160"/>
                    </a:lnTo>
                    <a:lnTo>
                      <a:pt x="1504" y="123"/>
                    </a:lnTo>
                    <a:lnTo>
                      <a:pt x="1557" y="55"/>
                    </a:lnTo>
                    <a:lnTo>
                      <a:pt x="1598" y="0"/>
                    </a:lnTo>
                    <a:close/>
                  </a:path>
                </a:pathLst>
              </a:custGeom>
              <a:solidFill>
                <a:srgbClr val="00A0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392"/>
              <p:cNvSpPr>
                <a:spLocks/>
              </p:cNvSpPr>
              <p:nvPr/>
            </p:nvSpPr>
            <p:spPr bwMode="auto">
              <a:xfrm>
                <a:off x="408" y="2036"/>
                <a:ext cx="453" cy="331"/>
              </a:xfrm>
              <a:custGeom>
                <a:avLst/>
                <a:gdLst>
                  <a:gd name="T0" fmla="*/ 0 w 1358"/>
                  <a:gd name="T1" fmla="*/ 0 h 997"/>
                  <a:gd name="T2" fmla="*/ 0 w 1358"/>
                  <a:gd name="T3" fmla="*/ 0 h 997"/>
                  <a:gd name="T4" fmla="*/ 0 w 1358"/>
                  <a:gd name="T5" fmla="*/ 0 h 997"/>
                  <a:gd name="T6" fmla="*/ 0 w 1358"/>
                  <a:gd name="T7" fmla="*/ 0 h 997"/>
                  <a:gd name="T8" fmla="*/ 0 w 1358"/>
                  <a:gd name="T9" fmla="*/ 0 h 997"/>
                  <a:gd name="T10" fmla="*/ 0 w 1358"/>
                  <a:gd name="T11" fmla="*/ 0 h 997"/>
                  <a:gd name="T12" fmla="*/ 0 w 1358"/>
                  <a:gd name="T13" fmla="*/ 0 h 997"/>
                  <a:gd name="T14" fmla="*/ 0 w 1358"/>
                  <a:gd name="T15" fmla="*/ 0 h 997"/>
                  <a:gd name="T16" fmla="*/ 0 w 1358"/>
                  <a:gd name="T17" fmla="*/ 0 h 997"/>
                  <a:gd name="T18" fmla="*/ 0 w 1358"/>
                  <a:gd name="T19" fmla="*/ 0 h 997"/>
                  <a:gd name="T20" fmla="*/ 0 w 1358"/>
                  <a:gd name="T21" fmla="*/ 0 h 997"/>
                  <a:gd name="T22" fmla="*/ 0 w 1358"/>
                  <a:gd name="T23" fmla="*/ 0 h 997"/>
                  <a:gd name="T24" fmla="*/ 0 w 1358"/>
                  <a:gd name="T25" fmla="*/ 0 h 997"/>
                  <a:gd name="T26" fmla="*/ 0 w 1358"/>
                  <a:gd name="T27" fmla="*/ 0 h 997"/>
                  <a:gd name="T28" fmla="*/ 0 w 1358"/>
                  <a:gd name="T29" fmla="*/ 0 h 997"/>
                  <a:gd name="T30" fmla="*/ 0 w 1358"/>
                  <a:gd name="T31" fmla="*/ 0 h 997"/>
                  <a:gd name="T32" fmla="*/ 0 w 1358"/>
                  <a:gd name="T33" fmla="*/ 0 h 997"/>
                  <a:gd name="T34" fmla="*/ 0 w 1358"/>
                  <a:gd name="T35" fmla="*/ 0 h 997"/>
                  <a:gd name="T36" fmla="*/ 0 w 1358"/>
                  <a:gd name="T37" fmla="*/ 0 h 997"/>
                  <a:gd name="T38" fmla="*/ 0 w 1358"/>
                  <a:gd name="T39" fmla="*/ 0 h 997"/>
                  <a:gd name="T40" fmla="*/ 0 w 1358"/>
                  <a:gd name="T41" fmla="*/ 0 h 997"/>
                  <a:gd name="T42" fmla="*/ 0 w 1358"/>
                  <a:gd name="T43" fmla="*/ 0 h 997"/>
                  <a:gd name="T44" fmla="*/ 0 w 1358"/>
                  <a:gd name="T45" fmla="*/ 0 h 997"/>
                  <a:gd name="T46" fmla="*/ 0 w 1358"/>
                  <a:gd name="T47" fmla="*/ 0 h 997"/>
                  <a:gd name="T48" fmla="*/ 0 w 1358"/>
                  <a:gd name="T49" fmla="*/ 0 h 997"/>
                  <a:gd name="T50" fmla="*/ 0 w 1358"/>
                  <a:gd name="T51" fmla="*/ 0 h 997"/>
                  <a:gd name="T52" fmla="*/ 0 w 1358"/>
                  <a:gd name="T53" fmla="*/ 0 h 997"/>
                  <a:gd name="T54" fmla="*/ 0 w 1358"/>
                  <a:gd name="T55" fmla="*/ 0 h 997"/>
                  <a:gd name="T56" fmla="*/ 0 w 1358"/>
                  <a:gd name="T57" fmla="*/ 0 h 997"/>
                  <a:gd name="T58" fmla="*/ 0 w 1358"/>
                  <a:gd name="T59" fmla="*/ 0 h 997"/>
                  <a:gd name="T60" fmla="*/ 0 w 1358"/>
                  <a:gd name="T61" fmla="*/ 0 h 997"/>
                  <a:gd name="T62" fmla="*/ 0 w 1358"/>
                  <a:gd name="T63" fmla="*/ 0 h 997"/>
                  <a:gd name="T64" fmla="*/ 0 w 1358"/>
                  <a:gd name="T65" fmla="*/ 0 h 997"/>
                  <a:gd name="T66" fmla="*/ 0 w 1358"/>
                  <a:gd name="T67" fmla="*/ 0 h 997"/>
                  <a:gd name="T68" fmla="*/ 0 w 1358"/>
                  <a:gd name="T69" fmla="*/ 0 h 997"/>
                  <a:gd name="T70" fmla="*/ 0 w 1358"/>
                  <a:gd name="T71" fmla="*/ 0 h 997"/>
                  <a:gd name="T72" fmla="*/ 0 w 1358"/>
                  <a:gd name="T73" fmla="*/ 0 h 997"/>
                  <a:gd name="T74" fmla="*/ 0 w 1358"/>
                  <a:gd name="T75" fmla="*/ 0 h 997"/>
                  <a:gd name="T76" fmla="*/ 0 w 1358"/>
                  <a:gd name="T77" fmla="*/ 0 h 997"/>
                  <a:gd name="T78" fmla="*/ 0 w 1358"/>
                  <a:gd name="T79" fmla="*/ 0 h 997"/>
                  <a:gd name="T80" fmla="*/ 0 w 1358"/>
                  <a:gd name="T81" fmla="*/ 0 h 997"/>
                  <a:gd name="T82" fmla="*/ 0 w 1358"/>
                  <a:gd name="T83" fmla="*/ 0 h 997"/>
                  <a:gd name="T84" fmla="*/ 0 w 1358"/>
                  <a:gd name="T85" fmla="*/ 0 h 997"/>
                  <a:gd name="T86" fmla="*/ 0 w 1358"/>
                  <a:gd name="T87" fmla="*/ 0 h 997"/>
                  <a:gd name="T88" fmla="*/ 0 w 1358"/>
                  <a:gd name="T89" fmla="*/ 0 h 997"/>
                  <a:gd name="T90" fmla="*/ 0 w 1358"/>
                  <a:gd name="T91" fmla="*/ 0 h 997"/>
                  <a:gd name="T92" fmla="*/ 0 w 1358"/>
                  <a:gd name="T93" fmla="*/ 0 h 997"/>
                  <a:gd name="T94" fmla="*/ 0 w 1358"/>
                  <a:gd name="T95" fmla="*/ 0 h 997"/>
                  <a:gd name="T96" fmla="*/ 0 w 1358"/>
                  <a:gd name="T97" fmla="*/ 0 h 997"/>
                  <a:gd name="T98" fmla="*/ 0 w 1358"/>
                  <a:gd name="T99" fmla="*/ 0 h 9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358" h="997">
                    <a:moveTo>
                      <a:pt x="1358" y="342"/>
                    </a:moveTo>
                    <a:lnTo>
                      <a:pt x="1358" y="342"/>
                    </a:lnTo>
                    <a:lnTo>
                      <a:pt x="1343" y="323"/>
                    </a:lnTo>
                    <a:lnTo>
                      <a:pt x="1328" y="303"/>
                    </a:lnTo>
                    <a:lnTo>
                      <a:pt x="1312" y="285"/>
                    </a:lnTo>
                    <a:lnTo>
                      <a:pt x="1296" y="267"/>
                    </a:lnTo>
                    <a:lnTo>
                      <a:pt x="1280" y="250"/>
                    </a:lnTo>
                    <a:lnTo>
                      <a:pt x="1263" y="233"/>
                    </a:lnTo>
                    <a:lnTo>
                      <a:pt x="1245" y="217"/>
                    </a:lnTo>
                    <a:lnTo>
                      <a:pt x="1227" y="201"/>
                    </a:lnTo>
                    <a:lnTo>
                      <a:pt x="1209" y="186"/>
                    </a:lnTo>
                    <a:lnTo>
                      <a:pt x="1189" y="171"/>
                    </a:lnTo>
                    <a:lnTo>
                      <a:pt x="1170" y="156"/>
                    </a:lnTo>
                    <a:lnTo>
                      <a:pt x="1150" y="142"/>
                    </a:lnTo>
                    <a:lnTo>
                      <a:pt x="1130" y="129"/>
                    </a:lnTo>
                    <a:lnTo>
                      <a:pt x="1109" y="117"/>
                    </a:lnTo>
                    <a:lnTo>
                      <a:pt x="1088" y="105"/>
                    </a:lnTo>
                    <a:lnTo>
                      <a:pt x="1067" y="93"/>
                    </a:lnTo>
                    <a:lnTo>
                      <a:pt x="1044" y="83"/>
                    </a:lnTo>
                    <a:lnTo>
                      <a:pt x="1023" y="72"/>
                    </a:lnTo>
                    <a:lnTo>
                      <a:pt x="1000" y="63"/>
                    </a:lnTo>
                    <a:lnTo>
                      <a:pt x="978" y="54"/>
                    </a:lnTo>
                    <a:lnTo>
                      <a:pt x="955" y="46"/>
                    </a:lnTo>
                    <a:lnTo>
                      <a:pt x="931" y="38"/>
                    </a:lnTo>
                    <a:lnTo>
                      <a:pt x="908" y="31"/>
                    </a:lnTo>
                    <a:lnTo>
                      <a:pt x="883" y="25"/>
                    </a:lnTo>
                    <a:lnTo>
                      <a:pt x="859" y="18"/>
                    </a:lnTo>
                    <a:lnTo>
                      <a:pt x="834" y="14"/>
                    </a:lnTo>
                    <a:lnTo>
                      <a:pt x="810" y="9"/>
                    </a:lnTo>
                    <a:lnTo>
                      <a:pt x="785" y="6"/>
                    </a:lnTo>
                    <a:lnTo>
                      <a:pt x="760" y="3"/>
                    </a:lnTo>
                    <a:lnTo>
                      <a:pt x="734" y="1"/>
                    </a:lnTo>
                    <a:lnTo>
                      <a:pt x="708" y="0"/>
                    </a:lnTo>
                    <a:lnTo>
                      <a:pt x="682" y="0"/>
                    </a:lnTo>
                    <a:lnTo>
                      <a:pt x="657" y="0"/>
                    </a:lnTo>
                    <a:lnTo>
                      <a:pt x="633" y="2"/>
                    </a:lnTo>
                    <a:lnTo>
                      <a:pt x="607" y="4"/>
                    </a:lnTo>
                    <a:lnTo>
                      <a:pt x="582" y="7"/>
                    </a:lnTo>
                    <a:lnTo>
                      <a:pt x="557" y="11"/>
                    </a:lnTo>
                    <a:lnTo>
                      <a:pt x="532" y="16"/>
                    </a:lnTo>
                    <a:lnTo>
                      <a:pt x="508" y="22"/>
                    </a:lnTo>
                    <a:lnTo>
                      <a:pt x="483" y="28"/>
                    </a:lnTo>
                    <a:lnTo>
                      <a:pt x="458" y="35"/>
                    </a:lnTo>
                    <a:lnTo>
                      <a:pt x="434" y="43"/>
                    </a:lnTo>
                    <a:lnTo>
                      <a:pt x="410" y="51"/>
                    </a:lnTo>
                    <a:lnTo>
                      <a:pt x="386" y="60"/>
                    </a:lnTo>
                    <a:lnTo>
                      <a:pt x="362" y="70"/>
                    </a:lnTo>
                    <a:lnTo>
                      <a:pt x="339" y="80"/>
                    </a:lnTo>
                    <a:lnTo>
                      <a:pt x="316" y="91"/>
                    </a:lnTo>
                    <a:lnTo>
                      <a:pt x="293" y="103"/>
                    </a:lnTo>
                    <a:lnTo>
                      <a:pt x="271" y="115"/>
                    </a:lnTo>
                    <a:lnTo>
                      <a:pt x="249" y="128"/>
                    </a:lnTo>
                    <a:lnTo>
                      <a:pt x="228" y="141"/>
                    </a:lnTo>
                    <a:lnTo>
                      <a:pt x="207" y="154"/>
                    </a:lnTo>
                    <a:lnTo>
                      <a:pt x="187" y="168"/>
                    </a:lnTo>
                    <a:lnTo>
                      <a:pt x="167" y="184"/>
                    </a:lnTo>
                    <a:lnTo>
                      <a:pt x="146" y="199"/>
                    </a:lnTo>
                    <a:lnTo>
                      <a:pt x="128" y="214"/>
                    </a:lnTo>
                    <a:lnTo>
                      <a:pt x="110" y="230"/>
                    </a:lnTo>
                    <a:lnTo>
                      <a:pt x="92" y="246"/>
                    </a:lnTo>
                    <a:lnTo>
                      <a:pt x="75" y="263"/>
                    </a:lnTo>
                    <a:lnTo>
                      <a:pt x="59" y="279"/>
                    </a:lnTo>
                    <a:lnTo>
                      <a:pt x="43" y="296"/>
                    </a:lnTo>
                    <a:lnTo>
                      <a:pt x="29" y="314"/>
                    </a:lnTo>
                    <a:lnTo>
                      <a:pt x="14" y="332"/>
                    </a:lnTo>
                    <a:lnTo>
                      <a:pt x="0" y="350"/>
                    </a:lnTo>
                    <a:lnTo>
                      <a:pt x="8" y="352"/>
                    </a:lnTo>
                    <a:lnTo>
                      <a:pt x="18" y="356"/>
                    </a:lnTo>
                    <a:lnTo>
                      <a:pt x="26" y="361"/>
                    </a:lnTo>
                    <a:lnTo>
                      <a:pt x="36" y="366"/>
                    </a:lnTo>
                    <a:lnTo>
                      <a:pt x="56" y="381"/>
                    </a:lnTo>
                    <a:lnTo>
                      <a:pt x="77" y="399"/>
                    </a:lnTo>
                    <a:lnTo>
                      <a:pt x="100" y="420"/>
                    </a:lnTo>
                    <a:lnTo>
                      <a:pt x="123" y="443"/>
                    </a:lnTo>
                    <a:lnTo>
                      <a:pt x="146" y="469"/>
                    </a:lnTo>
                    <a:lnTo>
                      <a:pt x="171" y="496"/>
                    </a:lnTo>
                    <a:lnTo>
                      <a:pt x="194" y="523"/>
                    </a:lnTo>
                    <a:lnTo>
                      <a:pt x="216" y="551"/>
                    </a:lnTo>
                    <a:lnTo>
                      <a:pt x="258" y="605"/>
                    </a:lnTo>
                    <a:lnTo>
                      <a:pt x="294" y="655"/>
                    </a:lnTo>
                    <a:lnTo>
                      <a:pt x="322" y="695"/>
                    </a:lnTo>
                    <a:lnTo>
                      <a:pt x="348" y="733"/>
                    </a:lnTo>
                    <a:lnTo>
                      <a:pt x="364" y="756"/>
                    </a:lnTo>
                    <a:lnTo>
                      <a:pt x="382" y="781"/>
                    </a:lnTo>
                    <a:lnTo>
                      <a:pt x="403" y="805"/>
                    </a:lnTo>
                    <a:lnTo>
                      <a:pt x="424" y="830"/>
                    </a:lnTo>
                    <a:lnTo>
                      <a:pt x="448" y="855"/>
                    </a:lnTo>
                    <a:lnTo>
                      <a:pt x="474" y="880"/>
                    </a:lnTo>
                    <a:lnTo>
                      <a:pt x="501" y="903"/>
                    </a:lnTo>
                    <a:lnTo>
                      <a:pt x="529" y="926"/>
                    </a:lnTo>
                    <a:lnTo>
                      <a:pt x="543" y="936"/>
                    </a:lnTo>
                    <a:lnTo>
                      <a:pt x="558" y="946"/>
                    </a:lnTo>
                    <a:lnTo>
                      <a:pt x="573" y="955"/>
                    </a:lnTo>
                    <a:lnTo>
                      <a:pt x="589" y="963"/>
                    </a:lnTo>
                    <a:lnTo>
                      <a:pt x="604" y="970"/>
                    </a:lnTo>
                    <a:lnTo>
                      <a:pt x="621" y="977"/>
                    </a:lnTo>
                    <a:lnTo>
                      <a:pt x="637" y="983"/>
                    </a:lnTo>
                    <a:lnTo>
                      <a:pt x="654" y="988"/>
                    </a:lnTo>
                    <a:lnTo>
                      <a:pt x="671" y="992"/>
                    </a:lnTo>
                    <a:lnTo>
                      <a:pt x="688" y="995"/>
                    </a:lnTo>
                    <a:lnTo>
                      <a:pt x="705" y="997"/>
                    </a:lnTo>
                    <a:lnTo>
                      <a:pt x="722" y="997"/>
                    </a:lnTo>
                    <a:lnTo>
                      <a:pt x="738" y="996"/>
                    </a:lnTo>
                    <a:lnTo>
                      <a:pt x="754" y="994"/>
                    </a:lnTo>
                    <a:lnTo>
                      <a:pt x="770" y="991"/>
                    </a:lnTo>
                    <a:lnTo>
                      <a:pt x="785" y="986"/>
                    </a:lnTo>
                    <a:lnTo>
                      <a:pt x="800" y="980"/>
                    </a:lnTo>
                    <a:lnTo>
                      <a:pt x="815" y="972"/>
                    </a:lnTo>
                    <a:lnTo>
                      <a:pt x="829" y="964"/>
                    </a:lnTo>
                    <a:lnTo>
                      <a:pt x="843" y="955"/>
                    </a:lnTo>
                    <a:lnTo>
                      <a:pt x="857" y="945"/>
                    </a:lnTo>
                    <a:lnTo>
                      <a:pt x="871" y="934"/>
                    </a:lnTo>
                    <a:lnTo>
                      <a:pt x="884" y="923"/>
                    </a:lnTo>
                    <a:lnTo>
                      <a:pt x="896" y="909"/>
                    </a:lnTo>
                    <a:lnTo>
                      <a:pt x="921" y="884"/>
                    </a:lnTo>
                    <a:lnTo>
                      <a:pt x="944" y="857"/>
                    </a:lnTo>
                    <a:lnTo>
                      <a:pt x="965" y="830"/>
                    </a:lnTo>
                    <a:lnTo>
                      <a:pt x="983" y="803"/>
                    </a:lnTo>
                    <a:lnTo>
                      <a:pt x="1000" y="777"/>
                    </a:lnTo>
                    <a:lnTo>
                      <a:pt x="1015" y="752"/>
                    </a:lnTo>
                    <a:lnTo>
                      <a:pt x="1027" y="730"/>
                    </a:lnTo>
                    <a:lnTo>
                      <a:pt x="1037" y="711"/>
                    </a:lnTo>
                    <a:lnTo>
                      <a:pt x="1050" y="686"/>
                    </a:lnTo>
                    <a:lnTo>
                      <a:pt x="1065" y="655"/>
                    </a:lnTo>
                    <a:lnTo>
                      <a:pt x="1079" y="624"/>
                    </a:lnTo>
                    <a:lnTo>
                      <a:pt x="1095" y="593"/>
                    </a:lnTo>
                    <a:lnTo>
                      <a:pt x="1111" y="563"/>
                    </a:lnTo>
                    <a:lnTo>
                      <a:pt x="1128" y="533"/>
                    </a:lnTo>
                    <a:lnTo>
                      <a:pt x="1146" y="505"/>
                    </a:lnTo>
                    <a:lnTo>
                      <a:pt x="1164" y="478"/>
                    </a:lnTo>
                    <a:lnTo>
                      <a:pt x="1183" y="451"/>
                    </a:lnTo>
                    <a:lnTo>
                      <a:pt x="1202" y="428"/>
                    </a:lnTo>
                    <a:lnTo>
                      <a:pt x="1224" y="406"/>
                    </a:lnTo>
                    <a:lnTo>
                      <a:pt x="1234" y="397"/>
                    </a:lnTo>
                    <a:lnTo>
                      <a:pt x="1244" y="388"/>
                    </a:lnTo>
                    <a:lnTo>
                      <a:pt x="1255" y="379"/>
                    </a:lnTo>
                    <a:lnTo>
                      <a:pt x="1266" y="372"/>
                    </a:lnTo>
                    <a:lnTo>
                      <a:pt x="1277" y="365"/>
                    </a:lnTo>
                    <a:lnTo>
                      <a:pt x="1288" y="359"/>
                    </a:lnTo>
                    <a:lnTo>
                      <a:pt x="1299" y="354"/>
                    </a:lnTo>
                    <a:lnTo>
                      <a:pt x="1311" y="349"/>
                    </a:lnTo>
                    <a:lnTo>
                      <a:pt x="1322" y="346"/>
                    </a:lnTo>
                    <a:lnTo>
                      <a:pt x="1334" y="344"/>
                    </a:lnTo>
                    <a:lnTo>
                      <a:pt x="1345" y="342"/>
                    </a:lnTo>
                    <a:lnTo>
                      <a:pt x="1358" y="34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393"/>
              <p:cNvSpPr>
                <a:spLocks/>
              </p:cNvSpPr>
              <p:nvPr/>
            </p:nvSpPr>
            <p:spPr bwMode="auto">
              <a:xfrm>
                <a:off x="578" y="2145"/>
                <a:ext cx="47" cy="72"/>
              </a:xfrm>
              <a:custGeom>
                <a:avLst/>
                <a:gdLst>
                  <a:gd name="T0" fmla="*/ 0 w 138"/>
                  <a:gd name="T1" fmla="*/ 0 h 218"/>
                  <a:gd name="T2" fmla="*/ 0 w 138"/>
                  <a:gd name="T3" fmla="*/ 0 h 218"/>
                  <a:gd name="T4" fmla="*/ 0 w 138"/>
                  <a:gd name="T5" fmla="*/ 0 h 218"/>
                  <a:gd name="T6" fmla="*/ 0 w 138"/>
                  <a:gd name="T7" fmla="*/ 0 h 218"/>
                  <a:gd name="T8" fmla="*/ 0 w 138"/>
                  <a:gd name="T9" fmla="*/ 0 h 218"/>
                  <a:gd name="T10" fmla="*/ 0 w 138"/>
                  <a:gd name="T11" fmla="*/ 0 h 218"/>
                  <a:gd name="T12" fmla="*/ 0 w 138"/>
                  <a:gd name="T13" fmla="*/ 0 h 218"/>
                  <a:gd name="T14" fmla="*/ 0 w 138"/>
                  <a:gd name="T15" fmla="*/ 0 h 218"/>
                  <a:gd name="T16" fmla="*/ 0 w 138"/>
                  <a:gd name="T17" fmla="*/ 0 h 218"/>
                  <a:gd name="T18" fmla="*/ 0 w 138"/>
                  <a:gd name="T19" fmla="*/ 0 h 218"/>
                  <a:gd name="T20" fmla="*/ 0 w 138"/>
                  <a:gd name="T21" fmla="*/ 0 h 218"/>
                  <a:gd name="T22" fmla="*/ 0 w 138"/>
                  <a:gd name="T23" fmla="*/ 0 h 218"/>
                  <a:gd name="T24" fmla="*/ 0 w 138"/>
                  <a:gd name="T25" fmla="*/ 0 h 218"/>
                  <a:gd name="T26" fmla="*/ 0 w 138"/>
                  <a:gd name="T27" fmla="*/ 0 h 218"/>
                  <a:gd name="T28" fmla="*/ 0 w 138"/>
                  <a:gd name="T29" fmla="*/ 0 h 218"/>
                  <a:gd name="T30" fmla="*/ 0 w 138"/>
                  <a:gd name="T31" fmla="*/ 0 h 218"/>
                  <a:gd name="T32" fmla="*/ 0 w 138"/>
                  <a:gd name="T33" fmla="*/ 0 h 218"/>
                  <a:gd name="T34" fmla="*/ 0 w 138"/>
                  <a:gd name="T35" fmla="*/ 0 h 218"/>
                  <a:gd name="T36" fmla="*/ 0 w 138"/>
                  <a:gd name="T37" fmla="*/ 0 h 218"/>
                  <a:gd name="T38" fmla="*/ 0 w 138"/>
                  <a:gd name="T39" fmla="*/ 0 h 218"/>
                  <a:gd name="T40" fmla="*/ 0 w 138"/>
                  <a:gd name="T41" fmla="*/ 0 h 218"/>
                  <a:gd name="T42" fmla="*/ 0 w 138"/>
                  <a:gd name="T43" fmla="*/ 0 h 218"/>
                  <a:gd name="T44" fmla="*/ 0 w 138"/>
                  <a:gd name="T45" fmla="*/ 0 h 218"/>
                  <a:gd name="T46" fmla="*/ 0 w 138"/>
                  <a:gd name="T47" fmla="*/ 0 h 218"/>
                  <a:gd name="T48" fmla="*/ 0 w 138"/>
                  <a:gd name="T49" fmla="*/ 0 h 218"/>
                  <a:gd name="T50" fmla="*/ 0 w 138"/>
                  <a:gd name="T51" fmla="*/ 0 h 218"/>
                  <a:gd name="T52" fmla="*/ 0 w 138"/>
                  <a:gd name="T53" fmla="*/ 0 h 218"/>
                  <a:gd name="T54" fmla="*/ 0 w 138"/>
                  <a:gd name="T55" fmla="*/ 0 h 218"/>
                  <a:gd name="T56" fmla="*/ 0 w 138"/>
                  <a:gd name="T57" fmla="*/ 0 h 218"/>
                  <a:gd name="T58" fmla="*/ 0 w 138"/>
                  <a:gd name="T59" fmla="*/ 0 h 218"/>
                  <a:gd name="T60" fmla="*/ 0 w 138"/>
                  <a:gd name="T61" fmla="*/ 0 h 218"/>
                  <a:gd name="T62" fmla="*/ 0 w 138"/>
                  <a:gd name="T63" fmla="*/ 0 h 218"/>
                  <a:gd name="T64" fmla="*/ 0 w 138"/>
                  <a:gd name="T65" fmla="*/ 0 h 218"/>
                  <a:gd name="T66" fmla="*/ 0 w 138"/>
                  <a:gd name="T67" fmla="*/ 0 h 218"/>
                  <a:gd name="T68" fmla="*/ 0 w 138"/>
                  <a:gd name="T69" fmla="*/ 0 h 218"/>
                  <a:gd name="T70" fmla="*/ 0 w 138"/>
                  <a:gd name="T71" fmla="*/ 0 h 218"/>
                  <a:gd name="T72" fmla="*/ 0 w 138"/>
                  <a:gd name="T73" fmla="*/ 0 h 218"/>
                  <a:gd name="T74" fmla="*/ 0 w 138"/>
                  <a:gd name="T75" fmla="*/ 0 h 218"/>
                  <a:gd name="T76" fmla="*/ 0 w 138"/>
                  <a:gd name="T77" fmla="*/ 0 h 218"/>
                  <a:gd name="T78" fmla="*/ 0 w 138"/>
                  <a:gd name="T79" fmla="*/ 0 h 218"/>
                  <a:gd name="T80" fmla="*/ 0 w 138"/>
                  <a:gd name="T81" fmla="*/ 0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218">
                    <a:moveTo>
                      <a:pt x="93" y="218"/>
                    </a:moveTo>
                    <a:lnTo>
                      <a:pt x="93" y="218"/>
                    </a:lnTo>
                    <a:lnTo>
                      <a:pt x="103" y="217"/>
                    </a:lnTo>
                    <a:lnTo>
                      <a:pt x="111" y="214"/>
                    </a:lnTo>
                    <a:lnTo>
                      <a:pt x="119" y="210"/>
                    </a:lnTo>
                    <a:lnTo>
                      <a:pt x="125" y="205"/>
                    </a:lnTo>
                    <a:lnTo>
                      <a:pt x="131" y="198"/>
                    </a:lnTo>
                    <a:lnTo>
                      <a:pt x="135" y="190"/>
                    </a:lnTo>
                    <a:lnTo>
                      <a:pt x="137" y="182"/>
                    </a:lnTo>
                    <a:lnTo>
                      <a:pt x="138" y="173"/>
                    </a:lnTo>
                    <a:lnTo>
                      <a:pt x="138" y="44"/>
                    </a:lnTo>
                    <a:lnTo>
                      <a:pt x="137" y="35"/>
                    </a:lnTo>
                    <a:lnTo>
                      <a:pt x="135" y="27"/>
                    </a:lnTo>
                    <a:lnTo>
                      <a:pt x="131" y="19"/>
                    </a:lnTo>
                    <a:lnTo>
                      <a:pt x="125" y="13"/>
                    </a:lnTo>
                    <a:lnTo>
                      <a:pt x="119" y="7"/>
                    </a:lnTo>
                    <a:lnTo>
                      <a:pt x="111" y="3"/>
                    </a:lnTo>
                    <a:lnTo>
                      <a:pt x="103" y="1"/>
                    </a:lnTo>
                    <a:lnTo>
                      <a:pt x="93" y="0"/>
                    </a:lnTo>
                    <a:lnTo>
                      <a:pt x="45" y="0"/>
                    </a:lnTo>
                    <a:lnTo>
                      <a:pt x="36" y="1"/>
                    </a:lnTo>
                    <a:lnTo>
                      <a:pt x="27" y="3"/>
                    </a:lnTo>
                    <a:lnTo>
                      <a:pt x="20" y="7"/>
                    </a:lnTo>
                    <a:lnTo>
                      <a:pt x="13" y="13"/>
                    </a:lnTo>
                    <a:lnTo>
                      <a:pt x="8" y="19"/>
                    </a:lnTo>
                    <a:lnTo>
                      <a:pt x="4" y="27"/>
                    </a:lnTo>
                    <a:lnTo>
                      <a:pt x="1" y="35"/>
                    </a:lnTo>
                    <a:lnTo>
                      <a:pt x="0" y="44"/>
                    </a:lnTo>
                    <a:lnTo>
                      <a:pt x="0" y="173"/>
                    </a:lnTo>
                    <a:lnTo>
                      <a:pt x="1" y="182"/>
                    </a:lnTo>
                    <a:lnTo>
                      <a:pt x="4" y="190"/>
                    </a:lnTo>
                    <a:lnTo>
                      <a:pt x="8" y="198"/>
                    </a:lnTo>
                    <a:lnTo>
                      <a:pt x="13" y="205"/>
                    </a:lnTo>
                    <a:lnTo>
                      <a:pt x="20" y="210"/>
                    </a:lnTo>
                    <a:lnTo>
                      <a:pt x="27" y="214"/>
                    </a:lnTo>
                    <a:lnTo>
                      <a:pt x="36" y="217"/>
                    </a:lnTo>
                    <a:lnTo>
                      <a:pt x="45" y="218"/>
                    </a:lnTo>
                    <a:lnTo>
                      <a:pt x="93"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Line 394"/>
              <p:cNvSpPr>
                <a:spLocks noChangeShapeType="1"/>
              </p:cNvSpPr>
              <p:nvPr/>
            </p:nvSpPr>
            <p:spPr bwMode="auto">
              <a:xfrm>
                <a:off x="60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Line 395"/>
              <p:cNvSpPr>
                <a:spLocks noChangeShapeType="1"/>
              </p:cNvSpPr>
              <p:nvPr/>
            </p:nvSpPr>
            <p:spPr bwMode="auto">
              <a:xfrm>
                <a:off x="60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Line 396"/>
              <p:cNvSpPr>
                <a:spLocks noChangeShapeType="1"/>
              </p:cNvSpPr>
              <p:nvPr/>
            </p:nvSpPr>
            <p:spPr bwMode="auto">
              <a:xfrm>
                <a:off x="54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Line 397"/>
              <p:cNvSpPr>
                <a:spLocks noChangeShapeType="1"/>
              </p:cNvSpPr>
              <p:nvPr/>
            </p:nvSpPr>
            <p:spPr bwMode="auto">
              <a:xfrm>
                <a:off x="54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98"/>
              <p:cNvSpPr>
                <a:spLocks/>
              </p:cNvSpPr>
              <p:nvPr/>
            </p:nvSpPr>
            <p:spPr bwMode="auto">
              <a:xfrm>
                <a:off x="578" y="2145"/>
                <a:ext cx="47" cy="72"/>
              </a:xfrm>
              <a:custGeom>
                <a:avLst/>
                <a:gdLst>
                  <a:gd name="T0" fmla="*/ 0 w 138"/>
                  <a:gd name="T1" fmla="*/ 0 h 218"/>
                  <a:gd name="T2" fmla="*/ 0 w 138"/>
                  <a:gd name="T3" fmla="*/ 0 h 218"/>
                  <a:gd name="T4" fmla="*/ 0 w 138"/>
                  <a:gd name="T5" fmla="*/ 0 h 218"/>
                  <a:gd name="T6" fmla="*/ 0 w 138"/>
                  <a:gd name="T7" fmla="*/ 0 h 218"/>
                  <a:gd name="T8" fmla="*/ 0 w 138"/>
                  <a:gd name="T9" fmla="*/ 0 h 218"/>
                  <a:gd name="T10" fmla="*/ 0 w 138"/>
                  <a:gd name="T11" fmla="*/ 0 h 218"/>
                  <a:gd name="T12" fmla="*/ 0 w 138"/>
                  <a:gd name="T13" fmla="*/ 0 h 218"/>
                  <a:gd name="T14" fmla="*/ 0 w 138"/>
                  <a:gd name="T15" fmla="*/ 0 h 218"/>
                  <a:gd name="T16" fmla="*/ 0 w 138"/>
                  <a:gd name="T17" fmla="*/ 0 h 218"/>
                  <a:gd name="T18" fmla="*/ 0 w 138"/>
                  <a:gd name="T19" fmla="*/ 0 h 218"/>
                  <a:gd name="T20" fmla="*/ 0 w 138"/>
                  <a:gd name="T21" fmla="*/ 0 h 218"/>
                  <a:gd name="T22" fmla="*/ 0 w 138"/>
                  <a:gd name="T23" fmla="*/ 0 h 218"/>
                  <a:gd name="T24" fmla="*/ 0 w 138"/>
                  <a:gd name="T25" fmla="*/ 0 h 218"/>
                  <a:gd name="T26" fmla="*/ 0 w 138"/>
                  <a:gd name="T27" fmla="*/ 0 h 218"/>
                  <a:gd name="T28" fmla="*/ 0 w 138"/>
                  <a:gd name="T29" fmla="*/ 0 h 218"/>
                  <a:gd name="T30" fmla="*/ 0 w 138"/>
                  <a:gd name="T31" fmla="*/ 0 h 218"/>
                  <a:gd name="T32" fmla="*/ 0 w 138"/>
                  <a:gd name="T33" fmla="*/ 0 h 218"/>
                  <a:gd name="T34" fmla="*/ 0 w 138"/>
                  <a:gd name="T35" fmla="*/ 0 h 218"/>
                  <a:gd name="T36" fmla="*/ 0 w 138"/>
                  <a:gd name="T37" fmla="*/ 0 h 218"/>
                  <a:gd name="T38" fmla="*/ 0 w 138"/>
                  <a:gd name="T39" fmla="*/ 0 h 218"/>
                  <a:gd name="T40" fmla="*/ 0 w 138"/>
                  <a:gd name="T41" fmla="*/ 0 h 218"/>
                  <a:gd name="T42" fmla="*/ 0 w 138"/>
                  <a:gd name="T43" fmla="*/ 0 h 218"/>
                  <a:gd name="T44" fmla="*/ 0 w 138"/>
                  <a:gd name="T45" fmla="*/ 0 h 218"/>
                  <a:gd name="T46" fmla="*/ 0 w 138"/>
                  <a:gd name="T47" fmla="*/ 0 h 218"/>
                  <a:gd name="T48" fmla="*/ 0 w 138"/>
                  <a:gd name="T49" fmla="*/ 0 h 218"/>
                  <a:gd name="T50" fmla="*/ 0 w 138"/>
                  <a:gd name="T51" fmla="*/ 0 h 218"/>
                  <a:gd name="T52" fmla="*/ 0 w 138"/>
                  <a:gd name="T53" fmla="*/ 0 h 218"/>
                  <a:gd name="T54" fmla="*/ 0 w 138"/>
                  <a:gd name="T55" fmla="*/ 0 h 218"/>
                  <a:gd name="T56" fmla="*/ 0 w 138"/>
                  <a:gd name="T57" fmla="*/ 0 h 218"/>
                  <a:gd name="T58" fmla="*/ 0 w 138"/>
                  <a:gd name="T59" fmla="*/ 0 h 218"/>
                  <a:gd name="T60" fmla="*/ 0 w 138"/>
                  <a:gd name="T61" fmla="*/ 0 h 218"/>
                  <a:gd name="T62" fmla="*/ 0 w 138"/>
                  <a:gd name="T63" fmla="*/ 0 h 218"/>
                  <a:gd name="T64" fmla="*/ 0 w 138"/>
                  <a:gd name="T65" fmla="*/ 0 h 218"/>
                  <a:gd name="T66" fmla="*/ 0 w 138"/>
                  <a:gd name="T67" fmla="*/ 0 h 218"/>
                  <a:gd name="T68" fmla="*/ 0 w 138"/>
                  <a:gd name="T69" fmla="*/ 0 h 218"/>
                  <a:gd name="T70" fmla="*/ 0 w 138"/>
                  <a:gd name="T71" fmla="*/ 0 h 218"/>
                  <a:gd name="T72" fmla="*/ 0 w 138"/>
                  <a:gd name="T73" fmla="*/ 0 h 218"/>
                  <a:gd name="T74" fmla="*/ 0 w 138"/>
                  <a:gd name="T75" fmla="*/ 0 h 218"/>
                  <a:gd name="T76" fmla="*/ 0 w 138"/>
                  <a:gd name="T77" fmla="*/ 0 h 218"/>
                  <a:gd name="T78" fmla="*/ 0 w 138"/>
                  <a:gd name="T79" fmla="*/ 0 h 218"/>
                  <a:gd name="T80" fmla="*/ 0 w 138"/>
                  <a:gd name="T81" fmla="*/ 0 h 2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8" h="218">
                    <a:moveTo>
                      <a:pt x="93" y="218"/>
                    </a:moveTo>
                    <a:lnTo>
                      <a:pt x="93" y="218"/>
                    </a:lnTo>
                    <a:lnTo>
                      <a:pt x="103" y="217"/>
                    </a:lnTo>
                    <a:lnTo>
                      <a:pt x="111" y="214"/>
                    </a:lnTo>
                    <a:lnTo>
                      <a:pt x="119" y="210"/>
                    </a:lnTo>
                    <a:lnTo>
                      <a:pt x="125" y="205"/>
                    </a:lnTo>
                    <a:lnTo>
                      <a:pt x="131" y="198"/>
                    </a:lnTo>
                    <a:lnTo>
                      <a:pt x="135" y="190"/>
                    </a:lnTo>
                    <a:lnTo>
                      <a:pt x="137" y="182"/>
                    </a:lnTo>
                    <a:lnTo>
                      <a:pt x="138" y="173"/>
                    </a:lnTo>
                    <a:lnTo>
                      <a:pt x="138" y="44"/>
                    </a:lnTo>
                    <a:lnTo>
                      <a:pt x="137" y="35"/>
                    </a:lnTo>
                    <a:lnTo>
                      <a:pt x="135" y="27"/>
                    </a:lnTo>
                    <a:lnTo>
                      <a:pt x="131" y="19"/>
                    </a:lnTo>
                    <a:lnTo>
                      <a:pt x="125" y="13"/>
                    </a:lnTo>
                    <a:lnTo>
                      <a:pt x="119" y="7"/>
                    </a:lnTo>
                    <a:lnTo>
                      <a:pt x="111" y="3"/>
                    </a:lnTo>
                    <a:lnTo>
                      <a:pt x="103" y="1"/>
                    </a:lnTo>
                    <a:lnTo>
                      <a:pt x="93" y="0"/>
                    </a:lnTo>
                    <a:lnTo>
                      <a:pt x="45" y="0"/>
                    </a:lnTo>
                    <a:lnTo>
                      <a:pt x="36" y="1"/>
                    </a:lnTo>
                    <a:lnTo>
                      <a:pt x="27" y="3"/>
                    </a:lnTo>
                    <a:lnTo>
                      <a:pt x="20" y="7"/>
                    </a:lnTo>
                    <a:lnTo>
                      <a:pt x="13" y="13"/>
                    </a:lnTo>
                    <a:lnTo>
                      <a:pt x="8" y="19"/>
                    </a:lnTo>
                    <a:lnTo>
                      <a:pt x="4" y="27"/>
                    </a:lnTo>
                    <a:lnTo>
                      <a:pt x="1" y="35"/>
                    </a:lnTo>
                    <a:lnTo>
                      <a:pt x="0" y="44"/>
                    </a:lnTo>
                    <a:lnTo>
                      <a:pt x="0" y="173"/>
                    </a:lnTo>
                    <a:lnTo>
                      <a:pt x="1" y="182"/>
                    </a:lnTo>
                    <a:lnTo>
                      <a:pt x="4" y="190"/>
                    </a:lnTo>
                    <a:lnTo>
                      <a:pt x="8" y="198"/>
                    </a:lnTo>
                    <a:lnTo>
                      <a:pt x="13" y="205"/>
                    </a:lnTo>
                    <a:lnTo>
                      <a:pt x="20" y="210"/>
                    </a:lnTo>
                    <a:lnTo>
                      <a:pt x="27" y="214"/>
                    </a:lnTo>
                    <a:lnTo>
                      <a:pt x="36" y="217"/>
                    </a:lnTo>
                    <a:lnTo>
                      <a:pt x="45" y="218"/>
                    </a:lnTo>
                    <a:lnTo>
                      <a:pt x="93"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Line 399"/>
              <p:cNvSpPr>
                <a:spLocks noChangeShapeType="1"/>
              </p:cNvSpPr>
              <p:nvPr/>
            </p:nvSpPr>
            <p:spPr bwMode="auto">
              <a:xfrm>
                <a:off x="60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Line 400"/>
              <p:cNvSpPr>
                <a:spLocks noChangeShapeType="1"/>
              </p:cNvSpPr>
              <p:nvPr/>
            </p:nvSpPr>
            <p:spPr bwMode="auto">
              <a:xfrm>
                <a:off x="60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401"/>
              <p:cNvSpPr>
                <a:spLocks/>
              </p:cNvSpPr>
              <p:nvPr/>
            </p:nvSpPr>
            <p:spPr bwMode="auto">
              <a:xfrm>
                <a:off x="594" y="2159"/>
                <a:ext cx="14" cy="46"/>
              </a:xfrm>
              <a:custGeom>
                <a:avLst/>
                <a:gdLst>
                  <a:gd name="T0" fmla="*/ 0 w 45"/>
                  <a:gd name="T1" fmla="*/ 0 h 138"/>
                  <a:gd name="T2" fmla="*/ 0 w 45"/>
                  <a:gd name="T3" fmla="*/ 0 h 138"/>
                  <a:gd name="T4" fmla="*/ 0 w 45"/>
                  <a:gd name="T5" fmla="*/ 0 h 138"/>
                  <a:gd name="T6" fmla="*/ 0 w 45"/>
                  <a:gd name="T7" fmla="*/ 0 h 138"/>
                  <a:gd name="T8" fmla="*/ 0 w 45"/>
                  <a:gd name="T9" fmla="*/ 0 h 138"/>
                  <a:gd name="T10" fmla="*/ 0 w 45"/>
                  <a:gd name="T11" fmla="*/ 0 h 138"/>
                  <a:gd name="T12" fmla="*/ 0 w 45"/>
                  <a:gd name="T13" fmla="*/ 0 h 138"/>
                  <a:gd name="T14" fmla="*/ 0 w 45"/>
                  <a:gd name="T15" fmla="*/ 0 h 138"/>
                  <a:gd name="T16" fmla="*/ 0 w 45"/>
                  <a:gd name="T17" fmla="*/ 0 h 138"/>
                  <a:gd name="T18" fmla="*/ 0 w 45"/>
                  <a:gd name="T19" fmla="*/ 0 h 138"/>
                  <a:gd name="T20" fmla="*/ 0 w 45"/>
                  <a:gd name="T21" fmla="*/ 0 h 138"/>
                  <a:gd name="T22" fmla="*/ 0 w 45"/>
                  <a:gd name="T23" fmla="*/ 0 h 138"/>
                  <a:gd name="T24" fmla="*/ 0 w 45"/>
                  <a:gd name="T25" fmla="*/ 0 h 138"/>
                  <a:gd name="T26" fmla="*/ 0 w 45"/>
                  <a:gd name="T27" fmla="*/ 0 h 138"/>
                  <a:gd name="T28" fmla="*/ 0 w 45"/>
                  <a:gd name="T29" fmla="*/ 0 h 138"/>
                  <a:gd name="T30" fmla="*/ 0 w 45"/>
                  <a:gd name="T31" fmla="*/ 0 h 138"/>
                  <a:gd name="T32" fmla="*/ 0 w 45"/>
                  <a:gd name="T33" fmla="*/ 0 h 138"/>
                  <a:gd name="T34" fmla="*/ 0 w 45"/>
                  <a:gd name="T35" fmla="*/ 0 h 138"/>
                  <a:gd name="T36" fmla="*/ 0 w 45"/>
                  <a:gd name="T37" fmla="*/ 0 h 138"/>
                  <a:gd name="T38" fmla="*/ 0 w 45"/>
                  <a:gd name="T39" fmla="*/ 0 h 138"/>
                  <a:gd name="T40" fmla="*/ 0 w 45"/>
                  <a:gd name="T41" fmla="*/ 0 h 138"/>
                  <a:gd name="T42" fmla="*/ 0 w 45"/>
                  <a:gd name="T43" fmla="*/ 0 h 138"/>
                  <a:gd name="T44" fmla="*/ 0 w 45"/>
                  <a:gd name="T45" fmla="*/ 0 h 138"/>
                  <a:gd name="T46" fmla="*/ 0 w 45"/>
                  <a:gd name="T47" fmla="*/ 0 h 138"/>
                  <a:gd name="T48" fmla="*/ 0 w 45"/>
                  <a:gd name="T49" fmla="*/ 0 h 1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 h="138">
                    <a:moveTo>
                      <a:pt x="35" y="138"/>
                    </a:moveTo>
                    <a:lnTo>
                      <a:pt x="35" y="138"/>
                    </a:lnTo>
                    <a:lnTo>
                      <a:pt x="39" y="137"/>
                    </a:lnTo>
                    <a:lnTo>
                      <a:pt x="42" y="135"/>
                    </a:lnTo>
                    <a:lnTo>
                      <a:pt x="44" y="132"/>
                    </a:lnTo>
                    <a:lnTo>
                      <a:pt x="45" y="128"/>
                    </a:lnTo>
                    <a:lnTo>
                      <a:pt x="45" y="9"/>
                    </a:lnTo>
                    <a:lnTo>
                      <a:pt x="44" y="5"/>
                    </a:lnTo>
                    <a:lnTo>
                      <a:pt x="42" y="2"/>
                    </a:lnTo>
                    <a:lnTo>
                      <a:pt x="39" y="0"/>
                    </a:lnTo>
                    <a:lnTo>
                      <a:pt x="35" y="0"/>
                    </a:lnTo>
                    <a:lnTo>
                      <a:pt x="10" y="0"/>
                    </a:lnTo>
                    <a:lnTo>
                      <a:pt x="6" y="0"/>
                    </a:lnTo>
                    <a:lnTo>
                      <a:pt x="3" y="2"/>
                    </a:lnTo>
                    <a:lnTo>
                      <a:pt x="1" y="5"/>
                    </a:lnTo>
                    <a:lnTo>
                      <a:pt x="0" y="9"/>
                    </a:lnTo>
                    <a:lnTo>
                      <a:pt x="0" y="128"/>
                    </a:lnTo>
                    <a:lnTo>
                      <a:pt x="1" y="132"/>
                    </a:lnTo>
                    <a:lnTo>
                      <a:pt x="3" y="135"/>
                    </a:lnTo>
                    <a:lnTo>
                      <a:pt x="6" y="137"/>
                    </a:lnTo>
                    <a:lnTo>
                      <a:pt x="10" y="138"/>
                    </a:lnTo>
                    <a:lnTo>
                      <a:pt x="35" y="13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Line 402"/>
              <p:cNvSpPr>
                <a:spLocks noChangeShapeType="1"/>
              </p:cNvSpPr>
              <p:nvPr/>
            </p:nvSpPr>
            <p:spPr bwMode="auto">
              <a:xfrm>
                <a:off x="60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Line 403"/>
              <p:cNvSpPr>
                <a:spLocks noChangeShapeType="1"/>
              </p:cNvSpPr>
              <p:nvPr/>
            </p:nvSpPr>
            <p:spPr bwMode="auto">
              <a:xfrm>
                <a:off x="60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404"/>
              <p:cNvSpPr>
                <a:spLocks/>
              </p:cNvSpPr>
              <p:nvPr/>
            </p:nvSpPr>
            <p:spPr bwMode="auto">
              <a:xfrm>
                <a:off x="521" y="2145"/>
                <a:ext cx="46" cy="72"/>
              </a:xfrm>
              <a:custGeom>
                <a:avLst/>
                <a:gdLst>
                  <a:gd name="T0" fmla="*/ 0 w 138"/>
                  <a:gd name="T1" fmla="*/ 0 h 218"/>
                  <a:gd name="T2" fmla="*/ 0 w 138"/>
                  <a:gd name="T3" fmla="*/ 0 h 218"/>
                  <a:gd name="T4" fmla="*/ 0 w 138"/>
                  <a:gd name="T5" fmla="*/ 0 h 218"/>
                  <a:gd name="T6" fmla="*/ 0 w 138"/>
                  <a:gd name="T7" fmla="*/ 0 h 218"/>
                  <a:gd name="T8" fmla="*/ 0 w 138"/>
                  <a:gd name="T9" fmla="*/ 0 h 218"/>
                  <a:gd name="T10" fmla="*/ 0 w 138"/>
                  <a:gd name="T11" fmla="*/ 0 h 218"/>
                  <a:gd name="T12" fmla="*/ 0 w 138"/>
                  <a:gd name="T13" fmla="*/ 0 h 218"/>
                  <a:gd name="T14" fmla="*/ 0 w 138"/>
                  <a:gd name="T15" fmla="*/ 0 h 218"/>
                  <a:gd name="T16" fmla="*/ 0 w 138"/>
                  <a:gd name="T17" fmla="*/ 0 h 218"/>
                  <a:gd name="T18" fmla="*/ 0 w 138"/>
                  <a:gd name="T19" fmla="*/ 0 h 218"/>
                  <a:gd name="T20" fmla="*/ 0 w 138"/>
                  <a:gd name="T21" fmla="*/ 0 h 218"/>
                  <a:gd name="T22" fmla="*/ 0 w 138"/>
                  <a:gd name="T23" fmla="*/ 0 h 218"/>
                  <a:gd name="T24" fmla="*/ 0 w 138"/>
                  <a:gd name="T25" fmla="*/ 0 h 218"/>
                  <a:gd name="T26" fmla="*/ 0 w 138"/>
                  <a:gd name="T27" fmla="*/ 0 h 218"/>
                  <a:gd name="T28" fmla="*/ 0 w 138"/>
                  <a:gd name="T29" fmla="*/ 0 h 218"/>
                  <a:gd name="T30" fmla="*/ 0 w 138"/>
                  <a:gd name="T31" fmla="*/ 0 h 218"/>
                  <a:gd name="T32" fmla="*/ 0 w 138"/>
                  <a:gd name="T33" fmla="*/ 0 h 218"/>
                  <a:gd name="T34" fmla="*/ 0 w 138"/>
                  <a:gd name="T35" fmla="*/ 0 h 218"/>
                  <a:gd name="T36" fmla="*/ 0 w 138"/>
                  <a:gd name="T37" fmla="*/ 0 h 218"/>
                  <a:gd name="T38" fmla="*/ 0 w 138"/>
                  <a:gd name="T39" fmla="*/ 0 h 218"/>
                  <a:gd name="T40" fmla="*/ 0 w 138"/>
                  <a:gd name="T41" fmla="*/ 0 h 218"/>
                  <a:gd name="T42" fmla="*/ 0 w 138"/>
                  <a:gd name="T43" fmla="*/ 0 h 218"/>
                  <a:gd name="T44" fmla="*/ 0 w 138"/>
                  <a:gd name="T45" fmla="*/ 0 h 218"/>
                  <a:gd name="T46" fmla="*/ 0 w 138"/>
                  <a:gd name="T47" fmla="*/ 0 h 218"/>
                  <a:gd name="T48" fmla="*/ 0 w 138"/>
                  <a:gd name="T49" fmla="*/ 0 h 218"/>
                  <a:gd name="T50" fmla="*/ 0 w 138"/>
                  <a:gd name="T51" fmla="*/ 0 h 218"/>
                  <a:gd name="T52" fmla="*/ 0 w 138"/>
                  <a:gd name="T53" fmla="*/ 0 h 218"/>
                  <a:gd name="T54" fmla="*/ 0 w 138"/>
                  <a:gd name="T55" fmla="*/ 0 h 2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8" h="218">
                    <a:moveTo>
                      <a:pt x="46" y="218"/>
                    </a:moveTo>
                    <a:lnTo>
                      <a:pt x="46" y="49"/>
                    </a:lnTo>
                    <a:lnTo>
                      <a:pt x="47" y="45"/>
                    </a:lnTo>
                    <a:lnTo>
                      <a:pt x="49" y="42"/>
                    </a:lnTo>
                    <a:lnTo>
                      <a:pt x="52" y="40"/>
                    </a:lnTo>
                    <a:lnTo>
                      <a:pt x="56" y="40"/>
                    </a:lnTo>
                    <a:lnTo>
                      <a:pt x="81" y="40"/>
                    </a:lnTo>
                    <a:lnTo>
                      <a:pt x="85" y="40"/>
                    </a:lnTo>
                    <a:lnTo>
                      <a:pt x="88" y="42"/>
                    </a:lnTo>
                    <a:lnTo>
                      <a:pt x="90" y="45"/>
                    </a:lnTo>
                    <a:lnTo>
                      <a:pt x="91" y="49"/>
                    </a:lnTo>
                    <a:lnTo>
                      <a:pt x="91" y="218"/>
                    </a:lnTo>
                    <a:lnTo>
                      <a:pt x="138" y="218"/>
                    </a:lnTo>
                    <a:lnTo>
                      <a:pt x="138" y="44"/>
                    </a:lnTo>
                    <a:lnTo>
                      <a:pt x="137" y="35"/>
                    </a:lnTo>
                    <a:lnTo>
                      <a:pt x="134" y="27"/>
                    </a:lnTo>
                    <a:lnTo>
                      <a:pt x="130" y="19"/>
                    </a:lnTo>
                    <a:lnTo>
                      <a:pt x="125" y="13"/>
                    </a:lnTo>
                    <a:lnTo>
                      <a:pt x="117" y="7"/>
                    </a:lnTo>
                    <a:lnTo>
                      <a:pt x="110" y="3"/>
                    </a:lnTo>
                    <a:lnTo>
                      <a:pt x="101" y="1"/>
                    </a:lnTo>
                    <a:lnTo>
                      <a:pt x="92" y="0"/>
                    </a:lnTo>
                    <a:lnTo>
                      <a:pt x="0" y="0"/>
                    </a:lnTo>
                    <a:lnTo>
                      <a:pt x="0" y="218"/>
                    </a:lnTo>
                    <a:lnTo>
                      <a:pt x="46"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Line 405"/>
              <p:cNvSpPr>
                <a:spLocks noChangeShapeType="1"/>
              </p:cNvSpPr>
              <p:nvPr/>
            </p:nvSpPr>
            <p:spPr bwMode="auto">
              <a:xfrm>
                <a:off x="54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Line 406"/>
              <p:cNvSpPr>
                <a:spLocks noChangeShapeType="1"/>
              </p:cNvSpPr>
              <p:nvPr/>
            </p:nvSpPr>
            <p:spPr bwMode="auto">
              <a:xfrm>
                <a:off x="542"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Line 407"/>
              <p:cNvSpPr>
                <a:spLocks noChangeShapeType="1"/>
              </p:cNvSpPr>
              <p:nvPr/>
            </p:nvSpPr>
            <p:spPr bwMode="auto">
              <a:xfrm>
                <a:off x="661"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Line 408"/>
              <p:cNvSpPr>
                <a:spLocks noChangeShapeType="1"/>
              </p:cNvSpPr>
              <p:nvPr/>
            </p:nvSpPr>
            <p:spPr bwMode="auto">
              <a:xfrm>
                <a:off x="661"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09"/>
              <p:cNvSpPr>
                <a:spLocks/>
              </p:cNvSpPr>
              <p:nvPr/>
            </p:nvSpPr>
            <p:spPr bwMode="auto">
              <a:xfrm>
                <a:off x="637" y="2145"/>
                <a:ext cx="46" cy="72"/>
              </a:xfrm>
              <a:custGeom>
                <a:avLst/>
                <a:gdLst>
                  <a:gd name="T0" fmla="*/ 0 w 138"/>
                  <a:gd name="T1" fmla="*/ 0 h 218"/>
                  <a:gd name="T2" fmla="*/ 0 w 138"/>
                  <a:gd name="T3" fmla="*/ 0 h 218"/>
                  <a:gd name="T4" fmla="*/ 0 w 138"/>
                  <a:gd name="T5" fmla="*/ 0 h 218"/>
                  <a:gd name="T6" fmla="*/ 0 w 138"/>
                  <a:gd name="T7" fmla="*/ 0 h 218"/>
                  <a:gd name="T8" fmla="*/ 0 w 138"/>
                  <a:gd name="T9" fmla="*/ 0 h 218"/>
                  <a:gd name="T10" fmla="*/ 0 w 138"/>
                  <a:gd name="T11" fmla="*/ 0 h 218"/>
                  <a:gd name="T12" fmla="*/ 0 w 138"/>
                  <a:gd name="T13" fmla="*/ 0 h 218"/>
                  <a:gd name="T14" fmla="*/ 0 w 138"/>
                  <a:gd name="T15" fmla="*/ 0 h 218"/>
                  <a:gd name="T16" fmla="*/ 0 w 138"/>
                  <a:gd name="T17" fmla="*/ 0 h 218"/>
                  <a:gd name="T18" fmla="*/ 0 w 138"/>
                  <a:gd name="T19" fmla="*/ 0 h 218"/>
                  <a:gd name="T20" fmla="*/ 0 w 138"/>
                  <a:gd name="T21" fmla="*/ 0 h 218"/>
                  <a:gd name="T22" fmla="*/ 0 w 138"/>
                  <a:gd name="T23" fmla="*/ 0 h 218"/>
                  <a:gd name="T24" fmla="*/ 0 w 138"/>
                  <a:gd name="T25" fmla="*/ 0 h 218"/>
                  <a:gd name="T26" fmla="*/ 0 w 138"/>
                  <a:gd name="T27" fmla="*/ 0 h 218"/>
                  <a:gd name="T28" fmla="*/ 0 w 138"/>
                  <a:gd name="T29" fmla="*/ 0 h 218"/>
                  <a:gd name="T30" fmla="*/ 0 w 138"/>
                  <a:gd name="T31" fmla="*/ 0 h 218"/>
                  <a:gd name="T32" fmla="*/ 0 w 138"/>
                  <a:gd name="T33" fmla="*/ 0 h 218"/>
                  <a:gd name="T34" fmla="*/ 0 w 138"/>
                  <a:gd name="T35" fmla="*/ 0 h 218"/>
                  <a:gd name="T36" fmla="*/ 0 w 138"/>
                  <a:gd name="T37" fmla="*/ 0 h 218"/>
                  <a:gd name="T38" fmla="*/ 0 w 138"/>
                  <a:gd name="T39" fmla="*/ 0 h 218"/>
                  <a:gd name="T40" fmla="*/ 0 w 138"/>
                  <a:gd name="T41" fmla="*/ 0 h 218"/>
                  <a:gd name="T42" fmla="*/ 0 w 138"/>
                  <a:gd name="T43" fmla="*/ 0 h 218"/>
                  <a:gd name="T44" fmla="*/ 0 w 138"/>
                  <a:gd name="T45" fmla="*/ 0 h 218"/>
                  <a:gd name="T46" fmla="*/ 0 w 138"/>
                  <a:gd name="T47" fmla="*/ 0 h 218"/>
                  <a:gd name="T48" fmla="*/ 0 w 138"/>
                  <a:gd name="T49" fmla="*/ 0 h 218"/>
                  <a:gd name="T50" fmla="*/ 0 w 138"/>
                  <a:gd name="T51" fmla="*/ 0 h 218"/>
                  <a:gd name="T52" fmla="*/ 0 w 138"/>
                  <a:gd name="T53" fmla="*/ 0 h 218"/>
                  <a:gd name="T54" fmla="*/ 0 w 138"/>
                  <a:gd name="T55" fmla="*/ 0 h 218"/>
                  <a:gd name="T56" fmla="*/ 0 w 138"/>
                  <a:gd name="T57" fmla="*/ 0 h 218"/>
                  <a:gd name="T58" fmla="*/ 0 w 138"/>
                  <a:gd name="T59" fmla="*/ 0 h 218"/>
                  <a:gd name="T60" fmla="*/ 0 w 138"/>
                  <a:gd name="T61" fmla="*/ 0 h 218"/>
                  <a:gd name="T62" fmla="*/ 0 w 138"/>
                  <a:gd name="T63" fmla="*/ 0 h 218"/>
                  <a:gd name="T64" fmla="*/ 0 w 138"/>
                  <a:gd name="T65" fmla="*/ 0 h 218"/>
                  <a:gd name="T66" fmla="*/ 0 w 138"/>
                  <a:gd name="T67" fmla="*/ 0 h 218"/>
                  <a:gd name="T68" fmla="*/ 0 w 138"/>
                  <a:gd name="T69" fmla="*/ 0 h 218"/>
                  <a:gd name="T70" fmla="*/ 0 w 138"/>
                  <a:gd name="T71" fmla="*/ 0 h 218"/>
                  <a:gd name="T72" fmla="*/ 0 w 138"/>
                  <a:gd name="T73" fmla="*/ 0 h 2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8" h="218">
                    <a:moveTo>
                      <a:pt x="92" y="218"/>
                    </a:moveTo>
                    <a:lnTo>
                      <a:pt x="92" y="143"/>
                    </a:lnTo>
                    <a:lnTo>
                      <a:pt x="91" y="139"/>
                    </a:lnTo>
                    <a:lnTo>
                      <a:pt x="89" y="135"/>
                    </a:lnTo>
                    <a:lnTo>
                      <a:pt x="86" y="133"/>
                    </a:lnTo>
                    <a:lnTo>
                      <a:pt x="83" y="132"/>
                    </a:lnTo>
                    <a:lnTo>
                      <a:pt x="56" y="132"/>
                    </a:lnTo>
                    <a:lnTo>
                      <a:pt x="52" y="133"/>
                    </a:lnTo>
                    <a:lnTo>
                      <a:pt x="49" y="135"/>
                    </a:lnTo>
                    <a:lnTo>
                      <a:pt x="47" y="139"/>
                    </a:lnTo>
                    <a:lnTo>
                      <a:pt x="47" y="143"/>
                    </a:lnTo>
                    <a:lnTo>
                      <a:pt x="47" y="218"/>
                    </a:lnTo>
                    <a:lnTo>
                      <a:pt x="0" y="218"/>
                    </a:lnTo>
                    <a:lnTo>
                      <a:pt x="0" y="44"/>
                    </a:lnTo>
                    <a:lnTo>
                      <a:pt x="1" y="35"/>
                    </a:lnTo>
                    <a:lnTo>
                      <a:pt x="4" y="27"/>
                    </a:lnTo>
                    <a:lnTo>
                      <a:pt x="8" y="19"/>
                    </a:lnTo>
                    <a:lnTo>
                      <a:pt x="13" y="13"/>
                    </a:lnTo>
                    <a:lnTo>
                      <a:pt x="20" y="7"/>
                    </a:lnTo>
                    <a:lnTo>
                      <a:pt x="28" y="3"/>
                    </a:lnTo>
                    <a:lnTo>
                      <a:pt x="36" y="1"/>
                    </a:lnTo>
                    <a:lnTo>
                      <a:pt x="45" y="0"/>
                    </a:lnTo>
                    <a:lnTo>
                      <a:pt x="94" y="0"/>
                    </a:lnTo>
                    <a:lnTo>
                      <a:pt x="103" y="1"/>
                    </a:lnTo>
                    <a:lnTo>
                      <a:pt x="111" y="3"/>
                    </a:lnTo>
                    <a:lnTo>
                      <a:pt x="119" y="7"/>
                    </a:lnTo>
                    <a:lnTo>
                      <a:pt x="125" y="13"/>
                    </a:lnTo>
                    <a:lnTo>
                      <a:pt x="131" y="19"/>
                    </a:lnTo>
                    <a:lnTo>
                      <a:pt x="135" y="27"/>
                    </a:lnTo>
                    <a:lnTo>
                      <a:pt x="138" y="35"/>
                    </a:lnTo>
                    <a:lnTo>
                      <a:pt x="138" y="44"/>
                    </a:lnTo>
                    <a:lnTo>
                      <a:pt x="138" y="218"/>
                    </a:lnTo>
                    <a:lnTo>
                      <a:pt x="92"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10"/>
              <p:cNvSpPr>
                <a:spLocks/>
              </p:cNvSpPr>
              <p:nvPr/>
            </p:nvSpPr>
            <p:spPr bwMode="auto">
              <a:xfrm>
                <a:off x="653" y="2159"/>
                <a:ext cx="13" cy="21"/>
              </a:xfrm>
              <a:custGeom>
                <a:avLst/>
                <a:gdLst>
                  <a:gd name="T0" fmla="*/ 0 w 45"/>
                  <a:gd name="T1" fmla="*/ 0 h 57"/>
                  <a:gd name="T2" fmla="*/ 0 w 45"/>
                  <a:gd name="T3" fmla="*/ 0 h 57"/>
                  <a:gd name="T4" fmla="*/ 0 w 45"/>
                  <a:gd name="T5" fmla="*/ 0 h 57"/>
                  <a:gd name="T6" fmla="*/ 0 w 45"/>
                  <a:gd name="T7" fmla="*/ 0 h 57"/>
                  <a:gd name="T8" fmla="*/ 0 w 45"/>
                  <a:gd name="T9" fmla="*/ 0 h 57"/>
                  <a:gd name="T10" fmla="*/ 0 w 45"/>
                  <a:gd name="T11" fmla="*/ 0 h 57"/>
                  <a:gd name="T12" fmla="*/ 0 w 45"/>
                  <a:gd name="T13" fmla="*/ 0 h 57"/>
                  <a:gd name="T14" fmla="*/ 0 w 45"/>
                  <a:gd name="T15" fmla="*/ 0 h 57"/>
                  <a:gd name="T16" fmla="*/ 0 w 45"/>
                  <a:gd name="T17" fmla="*/ 0 h 57"/>
                  <a:gd name="T18" fmla="*/ 0 w 45"/>
                  <a:gd name="T19" fmla="*/ 0 h 57"/>
                  <a:gd name="T20" fmla="*/ 0 w 45"/>
                  <a:gd name="T21" fmla="*/ 0 h 57"/>
                  <a:gd name="T22" fmla="*/ 0 w 45"/>
                  <a:gd name="T23" fmla="*/ 0 h 57"/>
                  <a:gd name="T24" fmla="*/ 0 w 45"/>
                  <a:gd name="T25" fmla="*/ 0 h 57"/>
                  <a:gd name="T26" fmla="*/ 0 w 45"/>
                  <a:gd name="T27" fmla="*/ 0 h 57"/>
                  <a:gd name="T28" fmla="*/ 0 w 45"/>
                  <a:gd name="T29" fmla="*/ 0 h 57"/>
                  <a:gd name="T30" fmla="*/ 0 w 45"/>
                  <a:gd name="T31" fmla="*/ 0 h 57"/>
                  <a:gd name="T32" fmla="*/ 0 w 45"/>
                  <a:gd name="T33" fmla="*/ 0 h 57"/>
                  <a:gd name="T34" fmla="*/ 0 w 45"/>
                  <a:gd name="T35" fmla="*/ 0 h 57"/>
                  <a:gd name="T36" fmla="*/ 0 w 45"/>
                  <a:gd name="T37" fmla="*/ 0 h 57"/>
                  <a:gd name="T38" fmla="*/ 0 w 45"/>
                  <a:gd name="T39" fmla="*/ 0 h 57"/>
                  <a:gd name="T40" fmla="*/ 0 w 45"/>
                  <a:gd name="T41" fmla="*/ 0 h 57"/>
                  <a:gd name="T42" fmla="*/ 0 w 45"/>
                  <a:gd name="T43" fmla="*/ 0 h 57"/>
                  <a:gd name="T44" fmla="*/ 0 w 45"/>
                  <a:gd name="T45" fmla="*/ 0 h 57"/>
                  <a:gd name="T46" fmla="*/ 0 w 45"/>
                  <a:gd name="T47" fmla="*/ 0 h 57"/>
                  <a:gd name="T48" fmla="*/ 0 w 45"/>
                  <a:gd name="T49" fmla="*/ 0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 h="57">
                    <a:moveTo>
                      <a:pt x="36" y="57"/>
                    </a:moveTo>
                    <a:lnTo>
                      <a:pt x="36" y="57"/>
                    </a:lnTo>
                    <a:lnTo>
                      <a:pt x="39" y="56"/>
                    </a:lnTo>
                    <a:lnTo>
                      <a:pt x="42" y="54"/>
                    </a:lnTo>
                    <a:lnTo>
                      <a:pt x="44" y="51"/>
                    </a:lnTo>
                    <a:lnTo>
                      <a:pt x="45" y="47"/>
                    </a:lnTo>
                    <a:lnTo>
                      <a:pt x="45" y="9"/>
                    </a:lnTo>
                    <a:lnTo>
                      <a:pt x="44" y="5"/>
                    </a:lnTo>
                    <a:lnTo>
                      <a:pt x="42" y="2"/>
                    </a:lnTo>
                    <a:lnTo>
                      <a:pt x="39" y="0"/>
                    </a:lnTo>
                    <a:lnTo>
                      <a:pt x="36" y="0"/>
                    </a:lnTo>
                    <a:lnTo>
                      <a:pt x="9" y="0"/>
                    </a:lnTo>
                    <a:lnTo>
                      <a:pt x="5" y="0"/>
                    </a:lnTo>
                    <a:lnTo>
                      <a:pt x="2" y="2"/>
                    </a:lnTo>
                    <a:lnTo>
                      <a:pt x="0" y="5"/>
                    </a:lnTo>
                    <a:lnTo>
                      <a:pt x="0" y="9"/>
                    </a:lnTo>
                    <a:lnTo>
                      <a:pt x="0" y="47"/>
                    </a:lnTo>
                    <a:lnTo>
                      <a:pt x="0" y="51"/>
                    </a:lnTo>
                    <a:lnTo>
                      <a:pt x="2" y="54"/>
                    </a:lnTo>
                    <a:lnTo>
                      <a:pt x="5" y="56"/>
                    </a:lnTo>
                    <a:lnTo>
                      <a:pt x="9" y="57"/>
                    </a:lnTo>
                    <a:lnTo>
                      <a:pt x="36" y="57"/>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Line 411"/>
              <p:cNvSpPr>
                <a:spLocks noChangeShapeType="1"/>
              </p:cNvSpPr>
              <p:nvPr/>
            </p:nvSpPr>
            <p:spPr bwMode="auto">
              <a:xfrm>
                <a:off x="661" y="2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Line 412"/>
              <p:cNvSpPr>
                <a:spLocks noChangeShapeType="1"/>
              </p:cNvSpPr>
              <p:nvPr/>
            </p:nvSpPr>
            <p:spPr bwMode="auto">
              <a:xfrm>
                <a:off x="661" y="2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Line 413"/>
              <p:cNvSpPr>
                <a:spLocks noChangeShapeType="1"/>
              </p:cNvSpPr>
              <p:nvPr/>
            </p:nvSpPr>
            <p:spPr bwMode="auto">
              <a:xfrm>
                <a:off x="720"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Line 414"/>
              <p:cNvSpPr>
                <a:spLocks noChangeShapeType="1"/>
              </p:cNvSpPr>
              <p:nvPr/>
            </p:nvSpPr>
            <p:spPr bwMode="auto">
              <a:xfrm>
                <a:off x="720" y="2181"/>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15"/>
              <p:cNvSpPr>
                <a:spLocks/>
              </p:cNvSpPr>
              <p:nvPr/>
            </p:nvSpPr>
            <p:spPr bwMode="auto">
              <a:xfrm>
                <a:off x="697" y="2145"/>
                <a:ext cx="46" cy="72"/>
              </a:xfrm>
              <a:custGeom>
                <a:avLst/>
                <a:gdLst>
                  <a:gd name="T0" fmla="*/ 0 w 138"/>
                  <a:gd name="T1" fmla="*/ 0 h 218"/>
                  <a:gd name="T2" fmla="*/ 0 w 138"/>
                  <a:gd name="T3" fmla="*/ 0 h 218"/>
                  <a:gd name="T4" fmla="*/ 0 w 138"/>
                  <a:gd name="T5" fmla="*/ 0 h 218"/>
                  <a:gd name="T6" fmla="*/ 0 w 138"/>
                  <a:gd name="T7" fmla="*/ 0 h 218"/>
                  <a:gd name="T8" fmla="*/ 0 w 138"/>
                  <a:gd name="T9" fmla="*/ 0 h 218"/>
                  <a:gd name="T10" fmla="*/ 0 w 138"/>
                  <a:gd name="T11" fmla="*/ 0 h 218"/>
                  <a:gd name="T12" fmla="*/ 0 w 138"/>
                  <a:gd name="T13" fmla="*/ 0 h 218"/>
                  <a:gd name="T14" fmla="*/ 0 w 138"/>
                  <a:gd name="T15" fmla="*/ 0 h 218"/>
                  <a:gd name="T16" fmla="*/ 0 w 138"/>
                  <a:gd name="T17" fmla="*/ 0 h 218"/>
                  <a:gd name="T18" fmla="*/ 0 w 138"/>
                  <a:gd name="T19" fmla="*/ 0 h 218"/>
                  <a:gd name="T20" fmla="*/ 0 w 138"/>
                  <a:gd name="T21" fmla="*/ 0 h 218"/>
                  <a:gd name="T22" fmla="*/ 0 w 138"/>
                  <a:gd name="T23" fmla="*/ 0 h 218"/>
                  <a:gd name="T24" fmla="*/ 0 w 138"/>
                  <a:gd name="T25" fmla="*/ 0 h 218"/>
                  <a:gd name="T26" fmla="*/ 0 w 138"/>
                  <a:gd name="T27" fmla="*/ 0 h 218"/>
                  <a:gd name="T28" fmla="*/ 0 w 138"/>
                  <a:gd name="T29" fmla="*/ 0 h 218"/>
                  <a:gd name="T30" fmla="*/ 0 w 138"/>
                  <a:gd name="T31" fmla="*/ 0 h 218"/>
                  <a:gd name="T32" fmla="*/ 0 w 138"/>
                  <a:gd name="T33" fmla="*/ 0 h 218"/>
                  <a:gd name="T34" fmla="*/ 0 w 138"/>
                  <a:gd name="T35" fmla="*/ 0 h 218"/>
                  <a:gd name="T36" fmla="*/ 0 w 138"/>
                  <a:gd name="T37" fmla="*/ 0 h 218"/>
                  <a:gd name="T38" fmla="*/ 0 w 138"/>
                  <a:gd name="T39" fmla="*/ 0 h 218"/>
                  <a:gd name="T40" fmla="*/ 0 w 138"/>
                  <a:gd name="T41" fmla="*/ 0 h 218"/>
                  <a:gd name="T42" fmla="*/ 0 w 138"/>
                  <a:gd name="T43" fmla="*/ 0 h 218"/>
                  <a:gd name="T44" fmla="*/ 0 w 138"/>
                  <a:gd name="T45" fmla="*/ 0 h 218"/>
                  <a:gd name="T46" fmla="*/ 0 w 138"/>
                  <a:gd name="T47" fmla="*/ 0 h 218"/>
                  <a:gd name="T48" fmla="*/ 0 w 138"/>
                  <a:gd name="T49" fmla="*/ 0 h 218"/>
                  <a:gd name="T50" fmla="*/ 0 w 138"/>
                  <a:gd name="T51" fmla="*/ 0 h 218"/>
                  <a:gd name="T52" fmla="*/ 0 w 138"/>
                  <a:gd name="T53" fmla="*/ 0 h 218"/>
                  <a:gd name="T54" fmla="*/ 0 w 138"/>
                  <a:gd name="T55" fmla="*/ 0 h 218"/>
                  <a:gd name="T56" fmla="*/ 0 w 138"/>
                  <a:gd name="T57" fmla="*/ 0 h 218"/>
                  <a:gd name="T58" fmla="*/ 0 w 138"/>
                  <a:gd name="T59" fmla="*/ 0 h 218"/>
                  <a:gd name="T60" fmla="*/ 0 w 138"/>
                  <a:gd name="T61" fmla="*/ 0 h 218"/>
                  <a:gd name="T62" fmla="*/ 0 w 138"/>
                  <a:gd name="T63" fmla="*/ 0 h 218"/>
                  <a:gd name="T64" fmla="*/ 0 w 138"/>
                  <a:gd name="T65" fmla="*/ 0 h 218"/>
                  <a:gd name="T66" fmla="*/ 0 w 138"/>
                  <a:gd name="T67" fmla="*/ 0 h 218"/>
                  <a:gd name="T68" fmla="*/ 0 w 138"/>
                  <a:gd name="T69" fmla="*/ 0 h 218"/>
                  <a:gd name="T70" fmla="*/ 0 w 138"/>
                  <a:gd name="T71" fmla="*/ 0 h 218"/>
                  <a:gd name="T72" fmla="*/ 0 w 138"/>
                  <a:gd name="T73" fmla="*/ 0 h 2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8" h="218">
                    <a:moveTo>
                      <a:pt x="91" y="218"/>
                    </a:moveTo>
                    <a:lnTo>
                      <a:pt x="91" y="143"/>
                    </a:lnTo>
                    <a:lnTo>
                      <a:pt x="91" y="139"/>
                    </a:lnTo>
                    <a:lnTo>
                      <a:pt x="89" y="135"/>
                    </a:lnTo>
                    <a:lnTo>
                      <a:pt x="86" y="133"/>
                    </a:lnTo>
                    <a:lnTo>
                      <a:pt x="82" y="132"/>
                    </a:lnTo>
                    <a:lnTo>
                      <a:pt x="56" y="132"/>
                    </a:lnTo>
                    <a:lnTo>
                      <a:pt x="53" y="133"/>
                    </a:lnTo>
                    <a:lnTo>
                      <a:pt x="50" y="135"/>
                    </a:lnTo>
                    <a:lnTo>
                      <a:pt x="48" y="139"/>
                    </a:lnTo>
                    <a:lnTo>
                      <a:pt x="47" y="143"/>
                    </a:lnTo>
                    <a:lnTo>
                      <a:pt x="47" y="218"/>
                    </a:lnTo>
                    <a:lnTo>
                      <a:pt x="0" y="218"/>
                    </a:lnTo>
                    <a:lnTo>
                      <a:pt x="0" y="44"/>
                    </a:lnTo>
                    <a:lnTo>
                      <a:pt x="0" y="35"/>
                    </a:lnTo>
                    <a:lnTo>
                      <a:pt x="3" y="27"/>
                    </a:lnTo>
                    <a:lnTo>
                      <a:pt x="7" y="19"/>
                    </a:lnTo>
                    <a:lnTo>
                      <a:pt x="13" y="13"/>
                    </a:lnTo>
                    <a:lnTo>
                      <a:pt x="19" y="7"/>
                    </a:lnTo>
                    <a:lnTo>
                      <a:pt x="27" y="3"/>
                    </a:lnTo>
                    <a:lnTo>
                      <a:pt x="35" y="1"/>
                    </a:lnTo>
                    <a:lnTo>
                      <a:pt x="45" y="0"/>
                    </a:lnTo>
                    <a:lnTo>
                      <a:pt x="93" y="0"/>
                    </a:lnTo>
                    <a:lnTo>
                      <a:pt x="102" y="1"/>
                    </a:lnTo>
                    <a:lnTo>
                      <a:pt x="110" y="3"/>
                    </a:lnTo>
                    <a:lnTo>
                      <a:pt x="118" y="7"/>
                    </a:lnTo>
                    <a:lnTo>
                      <a:pt x="125" y="13"/>
                    </a:lnTo>
                    <a:lnTo>
                      <a:pt x="130" y="19"/>
                    </a:lnTo>
                    <a:lnTo>
                      <a:pt x="134" y="27"/>
                    </a:lnTo>
                    <a:lnTo>
                      <a:pt x="137" y="35"/>
                    </a:lnTo>
                    <a:lnTo>
                      <a:pt x="138" y="44"/>
                    </a:lnTo>
                    <a:lnTo>
                      <a:pt x="138" y="218"/>
                    </a:lnTo>
                    <a:lnTo>
                      <a:pt x="91"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16"/>
              <p:cNvSpPr>
                <a:spLocks/>
              </p:cNvSpPr>
              <p:nvPr/>
            </p:nvSpPr>
            <p:spPr bwMode="auto">
              <a:xfrm>
                <a:off x="712" y="2159"/>
                <a:ext cx="13" cy="21"/>
              </a:xfrm>
              <a:custGeom>
                <a:avLst/>
                <a:gdLst>
                  <a:gd name="T0" fmla="*/ 0 w 44"/>
                  <a:gd name="T1" fmla="*/ 0 h 57"/>
                  <a:gd name="T2" fmla="*/ 0 w 44"/>
                  <a:gd name="T3" fmla="*/ 0 h 57"/>
                  <a:gd name="T4" fmla="*/ 0 w 44"/>
                  <a:gd name="T5" fmla="*/ 0 h 57"/>
                  <a:gd name="T6" fmla="*/ 0 w 44"/>
                  <a:gd name="T7" fmla="*/ 0 h 57"/>
                  <a:gd name="T8" fmla="*/ 0 w 44"/>
                  <a:gd name="T9" fmla="*/ 0 h 57"/>
                  <a:gd name="T10" fmla="*/ 0 w 44"/>
                  <a:gd name="T11" fmla="*/ 0 h 57"/>
                  <a:gd name="T12" fmla="*/ 0 w 44"/>
                  <a:gd name="T13" fmla="*/ 0 h 57"/>
                  <a:gd name="T14" fmla="*/ 0 w 44"/>
                  <a:gd name="T15" fmla="*/ 0 h 57"/>
                  <a:gd name="T16" fmla="*/ 0 w 44"/>
                  <a:gd name="T17" fmla="*/ 0 h 57"/>
                  <a:gd name="T18" fmla="*/ 0 w 44"/>
                  <a:gd name="T19" fmla="*/ 0 h 57"/>
                  <a:gd name="T20" fmla="*/ 0 w 44"/>
                  <a:gd name="T21" fmla="*/ 0 h 57"/>
                  <a:gd name="T22" fmla="*/ 0 w 44"/>
                  <a:gd name="T23" fmla="*/ 0 h 57"/>
                  <a:gd name="T24" fmla="*/ 0 w 44"/>
                  <a:gd name="T25" fmla="*/ 0 h 57"/>
                  <a:gd name="T26" fmla="*/ 0 w 44"/>
                  <a:gd name="T27" fmla="*/ 0 h 57"/>
                  <a:gd name="T28" fmla="*/ 0 w 44"/>
                  <a:gd name="T29" fmla="*/ 0 h 57"/>
                  <a:gd name="T30" fmla="*/ 0 w 44"/>
                  <a:gd name="T31" fmla="*/ 0 h 57"/>
                  <a:gd name="T32" fmla="*/ 0 w 44"/>
                  <a:gd name="T33" fmla="*/ 0 h 57"/>
                  <a:gd name="T34" fmla="*/ 0 w 44"/>
                  <a:gd name="T35" fmla="*/ 0 h 57"/>
                  <a:gd name="T36" fmla="*/ 0 w 44"/>
                  <a:gd name="T37" fmla="*/ 0 h 57"/>
                  <a:gd name="T38" fmla="*/ 0 w 44"/>
                  <a:gd name="T39" fmla="*/ 0 h 57"/>
                  <a:gd name="T40" fmla="*/ 0 w 44"/>
                  <a:gd name="T41" fmla="*/ 0 h 57"/>
                  <a:gd name="T42" fmla="*/ 0 w 44"/>
                  <a:gd name="T43" fmla="*/ 0 h 57"/>
                  <a:gd name="T44" fmla="*/ 0 w 44"/>
                  <a:gd name="T45" fmla="*/ 0 h 57"/>
                  <a:gd name="T46" fmla="*/ 0 w 44"/>
                  <a:gd name="T47" fmla="*/ 0 h 57"/>
                  <a:gd name="T48" fmla="*/ 0 w 44"/>
                  <a:gd name="T49" fmla="*/ 0 h 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4" h="57">
                    <a:moveTo>
                      <a:pt x="35" y="57"/>
                    </a:moveTo>
                    <a:lnTo>
                      <a:pt x="35" y="57"/>
                    </a:lnTo>
                    <a:lnTo>
                      <a:pt x="39" y="56"/>
                    </a:lnTo>
                    <a:lnTo>
                      <a:pt x="42" y="54"/>
                    </a:lnTo>
                    <a:lnTo>
                      <a:pt x="44" y="51"/>
                    </a:lnTo>
                    <a:lnTo>
                      <a:pt x="44" y="47"/>
                    </a:lnTo>
                    <a:lnTo>
                      <a:pt x="44" y="9"/>
                    </a:lnTo>
                    <a:lnTo>
                      <a:pt x="44" y="5"/>
                    </a:lnTo>
                    <a:lnTo>
                      <a:pt x="42" y="2"/>
                    </a:lnTo>
                    <a:lnTo>
                      <a:pt x="39" y="0"/>
                    </a:lnTo>
                    <a:lnTo>
                      <a:pt x="35" y="0"/>
                    </a:lnTo>
                    <a:lnTo>
                      <a:pt x="9" y="0"/>
                    </a:lnTo>
                    <a:lnTo>
                      <a:pt x="6" y="0"/>
                    </a:lnTo>
                    <a:lnTo>
                      <a:pt x="3" y="2"/>
                    </a:lnTo>
                    <a:lnTo>
                      <a:pt x="1" y="5"/>
                    </a:lnTo>
                    <a:lnTo>
                      <a:pt x="0" y="9"/>
                    </a:lnTo>
                    <a:lnTo>
                      <a:pt x="0" y="47"/>
                    </a:lnTo>
                    <a:lnTo>
                      <a:pt x="1" y="51"/>
                    </a:lnTo>
                    <a:lnTo>
                      <a:pt x="3" y="54"/>
                    </a:lnTo>
                    <a:lnTo>
                      <a:pt x="6" y="56"/>
                    </a:lnTo>
                    <a:lnTo>
                      <a:pt x="9" y="57"/>
                    </a:lnTo>
                    <a:lnTo>
                      <a:pt x="35" y="57"/>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Line 417"/>
              <p:cNvSpPr>
                <a:spLocks noChangeShapeType="1"/>
              </p:cNvSpPr>
              <p:nvPr/>
            </p:nvSpPr>
            <p:spPr bwMode="auto">
              <a:xfrm>
                <a:off x="720" y="2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Line 418"/>
              <p:cNvSpPr>
                <a:spLocks noChangeShapeType="1"/>
              </p:cNvSpPr>
              <p:nvPr/>
            </p:nvSpPr>
            <p:spPr bwMode="auto">
              <a:xfrm>
                <a:off x="720" y="216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419"/>
              <p:cNvSpPr>
                <a:spLocks/>
              </p:cNvSpPr>
              <p:nvPr/>
            </p:nvSpPr>
            <p:spPr bwMode="auto">
              <a:xfrm>
                <a:off x="316" y="2383"/>
                <a:ext cx="34" cy="30"/>
              </a:xfrm>
              <a:custGeom>
                <a:avLst/>
                <a:gdLst>
                  <a:gd name="T0" fmla="*/ 0 w 103"/>
                  <a:gd name="T1" fmla="*/ 0 h 92"/>
                  <a:gd name="T2" fmla="*/ 0 w 103"/>
                  <a:gd name="T3" fmla="*/ 0 h 92"/>
                  <a:gd name="T4" fmla="*/ 0 w 103"/>
                  <a:gd name="T5" fmla="*/ 0 h 92"/>
                  <a:gd name="T6" fmla="*/ 0 w 103"/>
                  <a:gd name="T7" fmla="*/ 0 h 92"/>
                  <a:gd name="T8" fmla="*/ 0 w 103"/>
                  <a:gd name="T9" fmla="*/ 0 h 92"/>
                  <a:gd name="T10" fmla="*/ 0 w 103"/>
                  <a:gd name="T11" fmla="*/ 0 h 92"/>
                  <a:gd name="T12" fmla="*/ 0 w 103"/>
                  <a:gd name="T13" fmla="*/ 0 h 92"/>
                  <a:gd name="T14" fmla="*/ 0 w 103"/>
                  <a:gd name="T15" fmla="*/ 0 h 92"/>
                  <a:gd name="T16" fmla="*/ 0 w 103"/>
                  <a:gd name="T17" fmla="*/ 0 h 92"/>
                  <a:gd name="T18" fmla="*/ 0 w 103"/>
                  <a:gd name="T19" fmla="*/ 0 h 92"/>
                  <a:gd name="T20" fmla="*/ 0 w 103"/>
                  <a:gd name="T21" fmla="*/ 0 h 92"/>
                  <a:gd name="T22" fmla="*/ 0 w 103"/>
                  <a:gd name="T23" fmla="*/ 0 h 92"/>
                  <a:gd name="T24" fmla="*/ 0 w 103"/>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 h="92">
                    <a:moveTo>
                      <a:pt x="3" y="35"/>
                    </a:moveTo>
                    <a:lnTo>
                      <a:pt x="0" y="24"/>
                    </a:lnTo>
                    <a:lnTo>
                      <a:pt x="85" y="0"/>
                    </a:lnTo>
                    <a:lnTo>
                      <a:pt x="88" y="13"/>
                    </a:lnTo>
                    <a:lnTo>
                      <a:pt x="31" y="76"/>
                    </a:lnTo>
                    <a:lnTo>
                      <a:pt x="100" y="57"/>
                    </a:lnTo>
                    <a:lnTo>
                      <a:pt x="103" y="69"/>
                    </a:lnTo>
                    <a:lnTo>
                      <a:pt x="18" y="92"/>
                    </a:lnTo>
                    <a:lnTo>
                      <a:pt x="14" y="78"/>
                    </a:lnTo>
                    <a:lnTo>
                      <a:pt x="72" y="16"/>
                    </a:lnTo>
                    <a:lnTo>
                      <a:pt x="71" y="16"/>
                    </a:lnTo>
                    <a:lnTo>
                      <a:pt x="3" y="35"/>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420"/>
              <p:cNvSpPr>
                <a:spLocks noEditPoints="1"/>
              </p:cNvSpPr>
              <p:nvPr/>
            </p:nvSpPr>
            <p:spPr bwMode="auto">
              <a:xfrm>
                <a:off x="312" y="2354"/>
                <a:ext cx="33" cy="26"/>
              </a:xfrm>
              <a:custGeom>
                <a:avLst/>
                <a:gdLst>
                  <a:gd name="T0" fmla="*/ 0 w 96"/>
                  <a:gd name="T1" fmla="*/ 0 h 78"/>
                  <a:gd name="T2" fmla="*/ 0 w 96"/>
                  <a:gd name="T3" fmla="*/ 0 h 78"/>
                  <a:gd name="T4" fmla="*/ 0 w 96"/>
                  <a:gd name="T5" fmla="*/ 0 h 78"/>
                  <a:gd name="T6" fmla="*/ 0 w 96"/>
                  <a:gd name="T7" fmla="*/ 0 h 78"/>
                  <a:gd name="T8" fmla="*/ 0 w 96"/>
                  <a:gd name="T9" fmla="*/ 0 h 78"/>
                  <a:gd name="T10" fmla="*/ 0 w 96"/>
                  <a:gd name="T11" fmla="*/ 0 h 78"/>
                  <a:gd name="T12" fmla="*/ 0 w 96"/>
                  <a:gd name="T13" fmla="*/ 0 h 78"/>
                  <a:gd name="T14" fmla="*/ 0 w 96"/>
                  <a:gd name="T15" fmla="*/ 0 h 78"/>
                  <a:gd name="T16" fmla="*/ 0 w 96"/>
                  <a:gd name="T17" fmla="*/ 0 h 78"/>
                  <a:gd name="T18" fmla="*/ 0 w 96"/>
                  <a:gd name="T19" fmla="*/ 0 h 78"/>
                  <a:gd name="T20" fmla="*/ 0 w 96"/>
                  <a:gd name="T21" fmla="*/ 0 h 78"/>
                  <a:gd name="T22" fmla="*/ 0 w 96"/>
                  <a:gd name="T23" fmla="*/ 0 h 78"/>
                  <a:gd name="T24" fmla="*/ 0 w 96"/>
                  <a:gd name="T25" fmla="*/ 0 h 78"/>
                  <a:gd name="T26" fmla="*/ 0 w 96"/>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78">
                    <a:moveTo>
                      <a:pt x="67" y="61"/>
                    </a:moveTo>
                    <a:lnTo>
                      <a:pt x="94" y="65"/>
                    </a:lnTo>
                    <a:lnTo>
                      <a:pt x="96" y="78"/>
                    </a:lnTo>
                    <a:lnTo>
                      <a:pt x="2" y="60"/>
                    </a:lnTo>
                    <a:lnTo>
                      <a:pt x="0" y="47"/>
                    </a:lnTo>
                    <a:lnTo>
                      <a:pt x="82" y="0"/>
                    </a:lnTo>
                    <a:lnTo>
                      <a:pt x="85" y="13"/>
                    </a:lnTo>
                    <a:lnTo>
                      <a:pt x="61" y="26"/>
                    </a:lnTo>
                    <a:lnTo>
                      <a:pt x="67" y="61"/>
                    </a:lnTo>
                    <a:close/>
                    <a:moveTo>
                      <a:pt x="51" y="32"/>
                    </a:moveTo>
                    <a:lnTo>
                      <a:pt x="15" y="51"/>
                    </a:lnTo>
                    <a:lnTo>
                      <a:pt x="15" y="52"/>
                    </a:lnTo>
                    <a:lnTo>
                      <a:pt x="56" y="59"/>
                    </a:lnTo>
                    <a:lnTo>
                      <a:pt x="51" y="3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421"/>
              <p:cNvSpPr>
                <a:spLocks/>
              </p:cNvSpPr>
              <p:nvPr/>
            </p:nvSpPr>
            <p:spPr bwMode="auto">
              <a:xfrm>
                <a:off x="306" y="2333"/>
                <a:ext cx="32" cy="24"/>
              </a:xfrm>
              <a:custGeom>
                <a:avLst/>
                <a:gdLst>
                  <a:gd name="T0" fmla="*/ 0 w 93"/>
                  <a:gd name="T1" fmla="*/ 0 h 73"/>
                  <a:gd name="T2" fmla="*/ 0 w 93"/>
                  <a:gd name="T3" fmla="*/ 0 h 73"/>
                  <a:gd name="T4" fmla="*/ 0 w 93"/>
                  <a:gd name="T5" fmla="*/ 0 h 73"/>
                  <a:gd name="T6" fmla="*/ 0 w 93"/>
                  <a:gd name="T7" fmla="*/ 0 h 73"/>
                  <a:gd name="T8" fmla="*/ 0 w 93"/>
                  <a:gd name="T9" fmla="*/ 0 h 73"/>
                  <a:gd name="T10" fmla="*/ 0 w 93"/>
                  <a:gd name="T11" fmla="*/ 0 h 73"/>
                  <a:gd name="T12" fmla="*/ 0 w 93"/>
                  <a:gd name="T13" fmla="*/ 0 h 73"/>
                  <a:gd name="T14" fmla="*/ 0 w 93"/>
                  <a:gd name="T15" fmla="*/ 0 h 73"/>
                  <a:gd name="T16" fmla="*/ 0 w 93"/>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3" h="73">
                    <a:moveTo>
                      <a:pt x="7" y="73"/>
                    </a:moveTo>
                    <a:lnTo>
                      <a:pt x="0" y="1"/>
                    </a:lnTo>
                    <a:lnTo>
                      <a:pt x="11" y="0"/>
                    </a:lnTo>
                    <a:lnTo>
                      <a:pt x="13" y="30"/>
                    </a:lnTo>
                    <a:lnTo>
                      <a:pt x="92" y="24"/>
                    </a:lnTo>
                    <a:lnTo>
                      <a:pt x="93" y="35"/>
                    </a:lnTo>
                    <a:lnTo>
                      <a:pt x="14" y="42"/>
                    </a:lnTo>
                    <a:lnTo>
                      <a:pt x="18" y="72"/>
                    </a:lnTo>
                    <a:lnTo>
                      <a:pt x="7" y="7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422"/>
              <p:cNvSpPr>
                <a:spLocks/>
              </p:cNvSpPr>
              <p:nvPr/>
            </p:nvSpPr>
            <p:spPr bwMode="auto">
              <a:xfrm>
                <a:off x="306" y="2323"/>
                <a:ext cx="30" cy="5"/>
              </a:xfrm>
              <a:custGeom>
                <a:avLst/>
                <a:gdLst>
                  <a:gd name="T0" fmla="*/ 0 w 89"/>
                  <a:gd name="T1" fmla="*/ 0 h 15"/>
                  <a:gd name="T2" fmla="*/ 0 w 89"/>
                  <a:gd name="T3" fmla="*/ 0 h 15"/>
                  <a:gd name="T4" fmla="*/ 0 w 89"/>
                  <a:gd name="T5" fmla="*/ 0 h 15"/>
                  <a:gd name="T6" fmla="*/ 0 w 89"/>
                  <a:gd name="T7" fmla="*/ 0 h 15"/>
                  <a:gd name="T8" fmla="*/ 0 w 89"/>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5">
                    <a:moveTo>
                      <a:pt x="89" y="0"/>
                    </a:moveTo>
                    <a:lnTo>
                      <a:pt x="89" y="12"/>
                    </a:lnTo>
                    <a:lnTo>
                      <a:pt x="0" y="15"/>
                    </a:lnTo>
                    <a:lnTo>
                      <a:pt x="0" y="3"/>
                    </a:lnTo>
                    <a:lnTo>
                      <a:pt x="89" y="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423"/>
              <p:cNvSpPr>
                <a:spLocks noEditPoints="1"/>
              </p:cNvSpPr>
              <p:nvPr/>
            </p:nvSpPr>
            <p:spPr bwMode="auto">
              <a:xfrm>
                <a:off x="306" y="2290"/>
                <a:ext cx="30" cy="29"/>
              </a:xfrm>
              <a:custGeom>
                <a:avLst/>
                <a:gdLst>
                  <a:gd name="T0" fmla="*/ 0 w 93"/>
                  <a:gd name="T1" fmla="*/ 0 h 87"/>
                  <a:gd name="T2" fmla="*/ 0 w 93"/>
                  <a:gd name="T3" fmla="*/ 0 h 87"/>
                  <a:gd name="T4" fmla="*/ 0 w 93"/>
                  <a:gd name="T5" fmla="*/ 0 h 87"/>
                  <a:gd name="T6" fmla="*/ 0 w 93"/>
                  <a:gd name="T7" fmla="*/ 0 h 87"/>
                  <a:gd name="T8" fmla="*/ 0 w 93"/>
                  <a:gd name="T9" fmla="*/ 0 h 87"/>
                  <a:gd name="T10" fmla="*/ 0 w 93"/>
                  <a:gd name="T11" fmla="*/ 0 h 87"/>
                  <a:gd name="T12" fmla="*/ 0 w 93"/>
                  <a:gd name="T13" fmla="*/ 0 h 87"/>
                  <a:gd name="T14" fmla="*/ 0 w 93"/>
                  <a:gd name="T15" fmla="*/ 0 h 87"/>
                  <a:gd name="T16" fmla="*/ 0 w 93"/>
                  <a:gd name="T17" fmla="*/ 0 h 87"/>
                  <a:gd name="T18" fmla="*/ 0 w 93"/>
                  <a:gd name="T19" fmla="*/ 0 h 87"/>
                  <a:gd name="T20" fmla="*/ 0 w 93"/>
                  <a:gd name="T21" fmla="*/ 0 h 87"/>
                  <a:gd name="T22" fmla="*/ 0 w 93"/>
                  <a:gd name="T23" fmla="*/ 0 h 87"/>
                  <a:gd name="T24" fmla="*/ 0 w 93"/>
                  <a:gd name="T25" fmla="*/ 0 h 87"/>
                  <a:gd name="T26" fmla="*/ 0 w 93"/>
                  <a:gd name="T27" fmla="*/ 0 h 87"/>
                  <a:gd name="T28" fmla="*/ 0 w 93"/>
                  <a:gd name="T29" fmla="*/ 0 h 87"/>
                  <a:gd name="T30" fmla="*/ 0 w 93"/>
                  <a:gd name="T31" fmla="*/ 0 h 87"/>
                  <a:gd name="T32" fmla="*/ 0 w 93"/>
                  <a:gd name="T33" fmla="*/ 0 h 87"/>
                  <a:gd name="T34" fmla="*/ 0 w 93"/>
                  <a:gd name="T35" fmla="*/ 0 h 87"/>
                  <a:gd name="T36" fmla="*/ 0 w 93"/>
                  <a:gd name="T37" fmla="*/ 0 h 87"/>
                  <a:gd name="T38" fmla="*/ 0 w 93"/>
                  <a:gd name="T39" fmla="*/ 0 h 87"/>
                  <a:gd name="T40" fmla="*/ 0 w 93"/>
                  <a:gd name="T41" fmla="*/ 0 h 87"/>
                  <a:gd name="T42" fmla="*/ 0 w 93"/>
                  <a:gd name="T43" fmla="*/ 0 h 87"/>
                  <a:gd name="T44" fmla="*/ 0 w 93"/>
                  <a:gd name="T45" fmla="*/ 0 h 87"/>
                  <a:gd name="T46" fmla="*/ 0 w 93"/>
                  <a:gd name="T47" fmla="*/ 0 h 87"/>
                  <a:gd name="T48" fmla="*/ 0 w 93"/>
                  <a:gd name="T49" fmla="*/ 0 h 87"/>
                  <a:gd name="T50" fmla="*/ 0 w 93"/>
                  <a:gd name="T51" fmla="*/ 0 h 87"/>
                  <a:gd name="T52" fmla="*/ 0 w 93"/>
                  <a:gd name="T53" fmla="*/ 0 h 87"/>
                  <a:gd name="T54" fmla="*/ 0 w 93"/>
                  <a:gd name="T55" fmla="*/ 0 h 87"/>
                  <a:gd name="T56" fmla="*/ 0 w 93"/>
                  <a:gd name="T57" fmla="*/ 0 h 87"/>
                  <a:gd name="T58" fmla="*/ 0 w 93"/>
                  <a:gd name="T59" fmla="*/ 0 h 87"/>
                  <a:gd name="T60" fmla="*/ 0 w 93"/>
                  <a:gd name="T61" fmla="*/ 0 h 87"/>
                  <a:gd name="T62" fmla="*/ 0 w 93"/>
                  <a:gd name="T63" fmla="*/ 0 h 87"/>
                  <a:gd name="T64" fmla="*/ 0 w 93"/>
                  <a:gd name="T65" fmla="*/ 0 h 87"/>
                  <a:gd name="T66" fmla="*/ 0 w 93"/>
                  <a:gd name="T67" fmla="*/ 0 h 87"/>
                  <a:gd name="T68" fmla="*/ 0 w 93"/>
                  <a:gd name="T69" fmla="*/ 0 h 87"/>
                  <a:gd name="T70" fmla="*/ 0 w 93"/>
                  <a:gd name="T71" fmla="*/ 0 h 87"/>
                  <a:gd name="T72" fmla="*/ 0 w 93"/>
                  <a:gd name="T73" fmla="*/ 0 h 87"/>
                  <a:gd name="T74" fmla="*/ 0 w 93"/>
                  <a:gd name="T75" fmla="*/ 0 h 87"/>
                  <a:gd name="T76" fmla="*/ 0 w 93"/>
                  <a:gd name="T77" fmla="*/ 0 h 87"/>
                  <a:gd name="T78" fmla="*/ 0 w 93"/>
                  <a:gd name="T79" fmla="*/ 0 h 87"/>
                  <a:gd name="T80" fmla="*/ 0 w 93"/>
                  <a:gd name="T81" fmla="*/ 0 h 87"/>
                  <a:gd name="T82" fmla="*/ 0 w 93"/>
                  <a:gd name="T83" fmla="*/ 0 h 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3" h="87">
                    <a:moveTo>
                      <a:pt x="93" y="45"/>
                    </a:moveTo>
                    <a:lnTo>
                      <a:pt x="93" y="45"/>
                    </a:lnTo>
                    <a:lnTo>
                      <a:pt x="93" y="51"/>
                    </a:lnTo>
                    <a:lnTo>
                      <a:pt x="92" y="57"/>
                    </a:lnTo>
                    <a:lnTo>
                      <a:pt x="90" y="61"/>
                    </a:lnTo>
                    <a:lnTo>
                      <a:pt x="88" y="66"/>
                    </a:lnTo>
                    <a:lnTo>
                      <a:pt x="83" y="73"/>
                    </a:lnTo>
                    <a:lnTo>
                      <a:pt x="76" y="79"/>
                    </a:lnTo>
                    <a:lnTo>
                      <a:pt x="69" y="82"/>
                    </a:lnTo>
                    <a:lnTo>
                      <a:pt x="61" y="85"/>
                    </a:lnTo>
                    <a:lnTo>
                      <a:pt x="53" y="86"/>
                    </a:lnTo>
                    <a:lnTo>
                      <a:pt x="45" y="87"/>
                    </a:lnTo>
                    <a:lnTo>
                      <a:pt x="38" y="86"/>
                    </a:lnTo>
                    <a:lnTo>
                      <a:pt x="30" y="84"/>
                    </a:lnTo>
                    <a:lnTo>
                      <a:pt x="23" y="81"/>
                    </a:lnTo>
                    <a:lnTo>
                      <a:pt x="14" y="76"/>
                    </a:lnTo>
                    <a:lnTo>
                      <a:pt x="8" y="70"/>
                    </a:lnTo>
                    <a:lnTo>
                      <a:pt x="3" y="63"/>
                    </a:lnTo>
                    <a:lnTo>
                      <a:pt x="2" y="58"/>
                    </a:lnTo>
                    <a:lnTo>
                      <a:pt x="0" y="53"/>
                    </a:lnTo>
                    <a:lnTo>
                      <a:pt x="0" y="48"/>
                    </a:lnTo>
                    <a:lnTo>
                      <a:pt x="0" y="42"/>
                    </a:lnTo>
                    <a:lnTo>
                      <a:pt x="0" y="36"/>
                    </a:lnTo>
                    <a:lnTo>
                      <a:pt x="1" y="31"/>
                    </a:lnTo>
                    <a:lnTo>
                      <a:pt x="3" y="26"/>
                    </a:lnTo>
                    <a:lnTo>
                      <a:pt x="5" y="21"/>
                    </a:lnTo>
                    <a:lnTo>
                      <a:pt x="10" y="14"/>
                    </a:lnTo>
                    <a:lnTo>
                      <a:pt x="17" y="9"/>
                    </a:lnTo>
                    <a:lnTo>
                      <a:pt x="25" y="5"/>
                    </a:lnTo>
                    <a:lnTo>
                      <a:pt x="33" y="1"/>
                    </a:lnTo>
                    <a:lnTo>
                      <a:pt x="41" y="0"/>
                    </a:lnTo>
                    <a:lnTo>
                      <a:pt x="49" y="0"/>
                    </a:lnTo>
                    <a:lnTo>
                      <a:pt x="56" y="0"/>
                    </a:lnTo>
                    <a:lnTo>
                      <a:pt x="64" y="2"/>
                    </a:lnTo>
                    <a:lnTo>
                      <a:pt x="71" y="6"/>
                    </a:lnTo>
                    <a:lnTo>
                      <a:pt x="79" y="11"/>
                    </a:lnTo>
                    <a:lnTo>
                      <a:pt x="85" y="17"/>
                    </a:lnTo>
                    <a:lnTo>
                      <a:pt x="90" y="24"/>
                    </a:lnTo>
                    <a:lnTo>
                      <a:pt x="91" y="29"/>
                    </a:lnTo>
                    <a:lnTo>
                      <a:pt x="93" y="34"/>
                    </a:lnTo>
                    <a:lnTo>
                      <a:pt x="93" y="39"/>
                    </a:lnTo>
                    <a:lnTo>
                      <a:pt x="93" y="45"/>
                    </a:lnTo>
                    <a:close/>
                    <a:moveTo>
                      <a:pt x="10" y="42"/>
                    </a:moveTo>
                    <a:lnTo>
                      <a:pt x="10" y="42"/>
                    </a:lnTo>
                    <a:lnTo>
                      <a:pt x="11" y="49"/>
                    </a:lnTo>
                    <a:lnTo>
                      <a:pt x="12" y="55"/>
                    </a:lnTo>
                    <a:lnTo>
                      <a:pt x="15" y="61"/>
                    </a:lnTo>
                    <a:lnTo>
                      <a:pt x="21" y="65"/>
                    </a:lnTo>
                    <a:lnTo>
                      <a:pt x="26" y="69"/>
                    </a:lnTo>
                    <a:lnTo>
                      <a:pt x="32" y="72"/>
                    </a:lnTo>
                    <a:lnTo>
                      <a:pt x="38" y="74"/>
                    </a:lnTo>
                    <a:lnTo>
                      <a:pt x="46" y="74"/>
                    </a:lnTo>
                    <a:lnTo>
                      <a:pt x="53" y="74"/>
                    </a:lnTo>
                    <a:lnTo>
                      <a:pt x="60" y="73"/>
                    </a:lnTo>
                    <a:lnTo>
                      <a:pt x="67" y="70"/>
                    </a:lnTo>
                    <a:lnTo>
                      <a:pt x="72" y="67"/>
                    </a:lnTo>
                    <a:lnTo>
                      <a:pt x="76" y="63"/>
                    </a:lnTo>
                    <a:lnTo>
                      <a:pt x="80" y="58"/>
                    </a:lnTo>
                    <a:lnTo>
                      <a:pt x="82" y="52"/>
                    </a:lnTo>
                    <a:lnTo>
                      <a:pt x="83" y="45"/>
                    </a:lnTo>
                    <a:lnTo>
                      <a:pt x="82" y="38"/>
                    </a:lnTo>
                    <a:lnTo>
                      <a:pt x="81" y="32"/>
                    </a:lnTo>
                    <a:lnTo>
                      <a:pt x="78" y="27"/>
                    </a:lnTo>
                    <a:lnTo>
                      <a:pt x="74" y="22"/>
                    </a:lnTo>
                    <a:lnTo>
                      <a:pt x="68" y="18"/>
                    </a:lnTo>
                    <a:lnTo>
                      <a:pt x="62" y="16"/>
                    </a:lnTo>
                    <a:lnTo>
                      <a:pt x="56" y="14"/>
                    </a:lnTo>
                    <a:lnTo>
                      <a:pt x="48" y="13"/>
                    </a:lnTo>
                    <a:lnTo>
                      <a:pt x="41" y="13"/>
                    </a:lnTo>
                    <a:lnTo>
                      <a:pt x="34" y="14"/>
                    </a:lnTo>
                    <a:lnTo>
                      <a:pt x="27" y="17"/>
                    </a:lnTo>
                    <a:lnTo>
                      <a:pt x="22" y="20"/>
                    </a:lnTo>
                    <a:lnTo>
                      <a:pt x="17" y="24"/>
                    </a:lnTo>
                    <a:lnTo>
                      <a:pt x="13" y="30"/>
                    </a:lnTo>
                    <a:lnTo>
                      <a:pt x="11" y="36"/>
                    </a:lnTo>
                    <a:lnTo>
                      <a:pt x="10" y="4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424"/>
              <p:cNvSpPr>
                <a:spLocks/>
              </p:cNvSpPr>
              <p:nvPr/>
            </p:nvSpPr>
            <p:spPr bwMode="auto">
              <a:xfrm>
                <a:off x="308" y="2258"/>
                <a:ext cx="33" cy="29"/>
              </a:xfrm>
              <a:custGeom>
                <a:avLst/>
                <a:gdLst>
                  <a:gd name="T0" fmla="*/ 0 w 98"/>
                  <a:gd name="T1" fmla="*/ 0 h 82"/>
                  <a:gd name="T2" fmla="*/ 0 w 98"/>
                  <a:gd name="T3" fmla="*/ 0 h 82"/>
                  <a:gd name="T4" fmla="*/ 0 w 98"/>
                  <a:gd name="T5" fmla="*/ 0 h 82"/>
                  <a:gd name="T6" fmla="*/ 0 w 98"/>
                  <a:gd name="T7" fmla="*/ 0 h 82"/>
                  <a:gd name="T8" fmla="*/ 0 w 98"/>
                  <a:gd name="T9" fmla="*/ 0 h 82"/>
                  <a:gd name="T10" fmla="*/ 0 w 98"/>
                  <a:gd name="T11" fmla="*/ 0 h 82"/>
                  <a:gd name="T12" fmla="*/ 0 w 98"/>
                  <a:gd name="T13" fmla="*/ 0 h 82"/>
                  <a:gd name="T14" fmla="*/ 0 w 98"/>
                  <a:gd name="T15" fmla="*/ 0 h 82"/>
                  <a:gd name="T16" fmla="*/ 0 w 98"/>
                  <a:gd name="T17" fmla="*/ 0 h 82"/>
                  <a:gd name="T18" fmla="*/ 0 w 98"/>
                  <a:gd name="T19" fmla="*/ 0 h 82"/>
                  <a:gd name="T20" fmla="*/ 0 w 98"/>
                  <a:gd name="T21" fmla="*/ 0 h 82"/>
                  <a:gd name="T22" fmla="*/ 0 w 98"/>
                  <a:gd name="T23" fmla="*/ 0 h 82"/>
                  <a:gd name="T24" fmla="*/ 0 w 98"/>
                  <a:gd name="T25" fmla="*/ 0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82">
                    <a:moveTo>
                      <a:pt x="8" y="12"/>
                    </a:moveTo>
                    <a:lnTo>
                      <a:pt x="10" y="0"/>
                    </a:lnTo>
                    <a:lnTo>
                      <a:pt x="98" y="12"/>
                    </a:lnTo>
                    <a:lnTo>
                      <a:pt x="97" y="25"/>
                    </a:lnTo>
                    <a:lnTo>
                      <a:pt x="20" y="60"/>
                    </a:lnTo>
                    <a:lnTo>
                      <a:pt x="20" y="61"/>
                    </a:lnTo>
                    <a:lnTo>
                      <a:pt x="91" y="70"/>
                    </a:lnTo>
                    <a:lnTo>
                      <a:pt x="89" y="82"/>
                    </a:lnTo>
                    <a:lnTo>
                      <a:pt x="0" y="70"/>
                    </a:lnTo>
                    <a:lnTo>
                      <a:pt x="2" y="56"/>
                    </a:lnTo>
                    <a:lnTo>
                      <a:pt x="80" y="21"/>
                    </a:lnTo>
                    <a:lnTo>
                      <a:pt x="8" y="1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425"/>
              <p:cNvSpPr>
                <a:spLocks noEditPoints="1"/>
              </p:cNvSpPr>
              <p:nvPr/>
            </p:nvSpPr>
            <p:spPr bwMode="auto">
              <a:xfrm>
                <a:off x="316" y="2235"/>
                <a:ext cx="33" cy="26"/>
              </a:xfrm>
              <a:custGeom>
                <a:avLst/>
                <a:gdLst>
                  <a:gd name="T0" fmla="*/ 0 w 96"/>
                  <a:gd name="T1" fmla="*/ 0 h 78"/>
                  <a:gd name="T2" fmla="*/ 0 w 96"/>
                  <a:gd name="T3" fmla="*/ 0 h 78"/>
                  <a:gd name="T4" fmla="*/ 0 w 96"/>
                  <a:gd name="T5" fmla="*/ 0 h 78"/>
                  <a:gd name="T6" fmla="*/ 0 w 96"/>
                  <a:gd name="T7" fmla="*/ 0 h 78"/>
                  <a:gd name="T8" fmla="*/ 0 w 96"/>
                  <a:gd name="T9" fmla="*/ 0 h 78"/>
                  <a:gd name="T10" fmla="*/ 0 w 96"/>
                  <a:gd name="T11" fmla="*/ 0 h 78"/>
                  <a:gd name="T12" fmla="*/ 0 w 96"/>
                  <a:gd name="T13" fmla="*/ 0 h 78"/>
                  <a:gd name="T14" fmla="*/ 0 w 96"/>
                  <a:gd name="T15" fmla="*/ 0 h 78"/>
                  <a:gd name="T16" fmla="*/ 0 w 96"/>
                  <a:gd name="T17" fmla="*/ 0 h 78"/>
                  <a:gd name="T18" fmla="*/ 0 w 96"/>
                  <a:gd name="T19" fmla="*/ 0 h 78"/>
                  <a:gd name="T20" fmla="*/ 0 w 96"/>
                  <a:gd name="T21" fmla="*/ 0 h 78"/>
                  <a:gd name="T22" fmla="*/ 0 w 96"/>
                  <a:gd name="T23" fmla="*/ 0 h 78"/>
                  <a:gd name="T24" fmla="*/ 0 w 96"/>
                  <a:gd name="T25" fmla="*/ 0 h 78"/>
                  <a:gd name="T26" fmla="*/ 0 w 96"/>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78">
                    <a:moveTo>
                      <a:pt x="58" y="51"/>
                    </a:moveTo>
                    <a:lnTo>
                      <a:pt x="81" y="66"/>
                    </a:lnTo>
                    <a:lnTo>
                      <a:pt x="79" y="78"/>
                    </a:lnTo>
                    <a:lnTo>
                      <a:pt x="0" y="25"/>
                    </a:lnTo>
                    <a:lnTo>
                      <a:pt x="3" y="11"/>
                    </a:lnTo>
                    <a:lnTo>
                      <a:pt x="96" y="0"/>
                    </a:lnTo>
                    <a:lnTo>
                      <a:pt x="93" y="13"/>
                    </a:lnTo>
                    <a:lnTo>
                      <a:pt x="66" y="15"/>
                    </a:lnTo>
                    <a:lnTo>
                      <a:pt x="58" y="51"/>
                    </a:lnTo>
                    <a:close/>
                    <a:moveTo>
                      <a:pt x="55" y="17"/>
                    </a:moveTo>
                    <a:lnTo>
                      <a:pt x="14" y="22"/>
                    </a:lnTo>
                    <a:lnTo>
                      <a:pt x="49" y="45"/>
                    </a:lnTo>
                    <a:lnTo>
                      <a:pt x="55" y="17"/>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426"/>
              <p:cNvSpPr>
                <a:spLocks/>
              </p:cNvSpPr>
              <p:nvPr/>
            </p:nvSpPr>
            <p:spPr bwMode="auto">
              <a:xfrm>
                <a:off x="320" y="2214"/>
                <a:ext cx="34" cy="20"/>
              </a:xfrm>
              <a:custGeom>
                <a:avLst/>
                <a:gdLst>
                  <a:gd name="T0" fmla="*/ 0 w 101"/>
                  <a:gd name="T1" fmla="*/ 0 h 57"/>
                  <a:gd name="T2" fmla="*/ 0 w 101"/>
                  <a:gd name="T3" fmla="*/ 0 h 57"/>
                  <a:gd name="T4" fmla="*/ 0 w 101"/>
                  <a:gd name="T5" fmla="*/ 0 h 57"/>
                  <a:gd name="T6" fmla="*/ 0 w 101"/>
                  <a:gd name="T7" fmla="*/ 0 h 57"/>
                  <a:gd name="T8" fmla="*/ 0 w 101"/>
                  <a:gd name="T9" fmla="*/ 0 h 57"/>
                  <a:gd name="T10" fmla="*/ 0 w 101"/>
                  <a:gd name="T11" fmla="*/ 0 h 57"/>
                  <a:gd name="T12" fmla="*/ 0 w 101"/>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 h="57">
                    <a:moveTo>
                      <a:pt x="78" y="42"/>
                    </a:moveTo>
                    <a:lnTo>
                      <a:pt x="91" y="0"/>
                    </a:lnTo>
                    <a:lnTo>
                      <a:pt x="101" y="3"/>
                    </a:lnTo>
                    <a:lnTo>
                      <a:pt x="84" y="57"/>
                    </a:lnTo>
                    <a:lnTo>
                      <a:pt x="0" y="30"/>
                    </a:lnTo>
                    <a:lnTo>
                      <a:pt x="3" y="19"/>
                    </a:lnTo>
                    <a:lnTo>
                      <a:pt x="78" y="4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427"/>
              <p:cNvSpPr>
                <a:spLocks noEditPoints="1"/>
              </p:cNvSpPr>
              <p:nvPr/>
            </p:nvSpPr>
            <p:spPr bwMode="auto">
              <a:xfrm>
                <a:off x="335" y="2170"/>
                <a:ext cx="30" cy="29"/>
              </a:xfrm>
              <a:custGeom>
                <a:avLst/>
                <a:gdLst>
                  <a:gd name="T0" fmla="*/ 0 w 94"/>
                  <a:gd name="T1" fmla="*/ 0 h 89"/>
                  <a:gd name="T2" fmla="*/ 0 w 94"/>
                  <a:gd name="T3" fmla="*/ 0 h 89"/>
                  <a:gd name="T4" fmla="*/ 0 w 94"/>
                  <a:gd name="T5" fmla="*/ 0 h 89"/>
                  <a:gd name="T6" fmla="*/ 0 w 94"/>
                  <a:gd name="T7" fmla="*/ 0 h 89"/>
                  <a:gd name="T8" fmla="*/ 0 w 94"/>
                  <a:gd name="T9" fmla="*/ 0 h 89"/>
                  <a:gd name="T10" fmla="*/ 0 w 94"/>
                  <a:gd name="T11" fmla="*/ 0 h 89"/>
                  <a:gd name="T12" fmla="*/ 0 w 94"/>
                  <a:gd name="T13" fmla="*/ 0 h 89"/>
                  <a:gd name="T14" fmla="*/ 0 w 94"/>
                  <a:gd name="T15" fmla="*/ 0 h 89"/>
                  <a:gd name="T16" fmla="*/ 0 w 94"/>
                  <a:gd name="T17" fmla="*/ 0 h 89"/>
                  <a:gd name="T18" fmla="*/ 0 w 94"/>
                  <a:gd name="T19" fmla="*/ 0 h 89"/>
                  <a:gd name="T20" fmla="*/ 0 w 94"/>
                  <a:gd name="T21" fmla="*/ 0 h 89"/>
                  <a:gd name="T22" fmla="*/ 0 w 94"/>
                  <a:gd name="T23" fmla="*/ 0 h 89"/>
                  <a:gd name="T24" fmla="*/ 0 w 94"/>
                  <a:gd name="T25" fmla="*/ 0 h 89"/>
                  <a:gd name="T26" fmla="*/ 0 w 94"/>
                  <a:gd name="T27" fmla="*/ 0 h 89"/>
                  <a:gd name="T28" fmla="*/ 0 w 94"/>
                  <a:gd name="T29" fmla="*/ 0 h 89"/>
                  <a:gd name="T30" fmla="*/ 0 w 94"/>
                  <a:gd name="T31" fmla="*/ 0 h 89"/>
                  <a:gd name="T32" fmla="*/ 0 w 94"/>
                  <a:gd name="T33" fmla="*/ 0 h 89"/>
                  <a:gd name="T34" fmla="*/ 0 w 94"/>
                  <a:gd name="T35" fmla="*/ 0 h 89"/>
                  <a:gd name="T36" fmla="*/ 0 w 94"/>
                  <a:gd name="T37" fmla="*/ 0 h 89"/>
                  <a:gd name="T38" fmla="*/ 0 w 94"/>
                  <a:gd name="T39" fmla="*/ 0 h 89"/>
                  <a:gd name="T40" fmla="*/ 0 w 94"/>
                  <a:gd name="T41" fmla="*/ 0 h 89"/>
                  <a:gd name="T42" fmla="*/ 0 w 94"/>
                  <a:gd name="T43" fmla="*/ 0 h 89"/>
                  <a:gd name="T44" fmla="*/ 0 w 94"/>
                  <a:gd name="T45" fmla="*/ 0 h 89"/>
                  <a:gd name="T46" fmla="*/ 0 w 94"/>
                  <a:gd name="T47" fmla="*/ 0 h 89"/>
                  <a:gd name="T48" fmla="*/ 0 w 94"/>
                  <a:gd name="T49" fmla="*/ 0 h 89"/>
                  <a:gd name="T50" fmla="*/ 0 w 94"/>
                  <a:gd name="T51" fmla="*/ 0 h 89"/>
                  <a:gd name="T52" fmla="*/ 0 w 94"/>
                  <a:gd name="T53" fmla="*/ 0 h 89"/>
                  <a:gd name="T54" fmla="*/ 0 w 94"/>
                  <a:gd name="T55" fmla="*/ 0 h 89"/>
                  <a:gd name="T56" fmla="*/ 0 w 94"/>
                  <a:gd name="T57" fmla="*/ 0 h 89"/>
                  <a:gd name="T58" fmla="*/ 0 w 94"/>
                  <a:gd name="T59" fmla="*/ 0 h 89"/>
                  <a:gd name="T60" fmla="*/ 0 w 94"/>
                  <a:gd name="T61" fmla="*/ 0 h 89"/>
                  <a:gd name="T62" fmla="*/ 0 w 94"/>
                  <a:gd name="T63" fmla="*/ 0 h 89"/>
                  <a:gd name="T64" fmla="*/ 0 w 94"/>
                  <a:gd name="T65" fmla="*/ 0 h 89"/>
                  <a:gd name="T66" fmla="*/ 0 w 94"/>
                  <a:gd name="T67" fmla="*/ 0 h 89"/>
                  <a:gd name="T68" fmla="*/ 0 w 94"/>
                  <a:gd name="T69" fmla="*/ 0 h 89"/>
                  <a:gd name="T70" fmla="*/ 0 w 94"/>
                  <a:gd name="T71" fmla="*/ 0 h 89"/>
                  <a:gd name="T72" fmla="*/ 0 w 94"/>
                  <a:gd name="T73" fmla="*/ 0 h 89"/>
                  <a:gd name="T74" fmla="*/ 0 w 94"/>
                  <a:gd name="T75" fmla="*/ 0 h 89"/>
                  <a:gd name="T76" fmla="*/ 0 w 94"/>
                  <a:gd name="T77" fmla="*/ 0 h 89"/>
                  <a:gd name="T78" fmla="*/ 0 w 94"/>
                  <a:gd name="T79" fmla="*/ 0 h 89"/>
                  <a:gd name="T80" fmla="*/ 0 w 94"/>
                  <a:gd name="T81" fmla="*/ 0 h 89"/>
                  <a:gd name="T82" fmla="*/ 0 w 94"/>
                  <a:gd name="T83" fmla="*/ 0 h 8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 h="89">
                    <a:moveTo>
                      <a:pt x="90" y="64"/>
                    </a:moveTo>
                    <a:lnTo>
                      <a:pt x="90" y="64"/>
                    </a:lnTo>
                    <a:lnTo>
                      <a:pt x="87" y="70"/>
                    </a:lnTo>
                    <a:lnTo>
                      <a:pt x="84" y="74"/>
                    </a:lnTo>
                    <a:lnTo>
                      <a:pt x="80" y="78"/>
                    </a:lnTo>
                    <a:lnTo>
                      <a:pt x="76" y="81"/>
                    </a:lnTo>
                    <a:lnTo>
                      <a:pt x="68" y="86"/>
                    </a:lnTo>
                    <a:lnTo>
                      <a:pt x="60" y="89"/>
                    </a:lnTo>
                    <a:lnTo>
                      <a:pt x="52" y="89"/>
                    </a:lnTo>
                    <a:lnTo>
                      <a:pt x="44" y="89"/>
                    </a:lnTo>
                    <a:lnTo>
                      <a:pt x="36" y="87"/>
                    </a:lnTo>
                    <a:lnTo>
                      <a:pt x="29" y="84"/>
                    </a:lnTo>
                    <a:lnTo>
                      <a:pt x="22" y="81"/>
                    </a:lnTo>
                    <a:lnTo>
                      <a:pt x="16" y="76"/>
                    </a:lnTo>
                    <a:lnTo>
                      <a:pt x="10" y="70"/>
                    </a:lnTo>
                    <a:lnTo>
                      <a:pt x="5" y="62"/>
                    </a:lnTo>
                    <a:lnTo>
                      <a:pt x="2" y="54"/>
                    </a:lnTo>
                    <a:lnTo>
                      <a:pt x="0" y="45"/>
                    </a:lnTo>
                    <a:lnTo>
                      <a:pt x="0" y="41"/>
                    </a:lnTo>
                    <a:lnTo>
                      <a:pt x="1" y="36"/>
                    </a:lnTo>
                    <a:lnTo>
                      <a:pt x="2" y="30"/>
                    </a:lnTo>
                    <a:lnTo>
                      <a:pt x="4" y="25"/>
                    </a:lnTo>
                    <a:lnTo>
                      <a:pt x="7" y="20"/>
                    </a:lnTo>
                    <a:lnTo>
                      <a:pt x="10" y="15"/>
                    </a:lnTo>
                    <a:lnTo>
                      <a:pt x="14" y="11"/>
                    </a:lnTo>
                    <a:lnTo>
                      <a:pt x="17" y="8"/>
                    </a:lnTo>
                    <a:lnTo>
                      <a:pt x="25" y="3"/>
                    </a:lnTo>
                    <a:lnTo>
                      <a:pt x="33" y="1"/>
                    </a:lnTo>
                    <a:lnTo>
                      <a:pt x="42" y="0"/>
                    </a:lnTo>
                    <a:lnTo>
                      <a:pt x="50" y="1"/>
                    </a:lnTo>
                    <a:lnTo>
                      <a:pt x="58" y="2"/>
                    </a:lnTo>
                    <a:lnTo>
                      <a:pt x="65" y="5"/>
                    </a:lnTo>
                    <a:lnTo>
                      <a:pt x="71" y="9"/>
                    </a:lnTo>
                    <a:lnTo>
                      <a:pt x="78" y="13"/>
                    </a:lnTo>
                    <a:lnTo>
                      <a:pt x="85" y="19"/>
                    </a:lnTo>
                    <a:lnTo>
                      <a:pt x="89" y="26"/>
                    </a:lnTo>
                    <a:lnTo>
                      <a:pt x="93" y="34"/>
                    </a:lnTo>
                    <a:lnTo>
                      <a:pt x="94" y="43"/>
                    </a:lnTo>
                    <a:lnTo>
                      <a:pt x="94" y="48"/>
                    </a:lnTo>
                    <a:lnTo>
                      <a:pt x="94" y="53"/>
                    </a:lnTo>
                    <a:lnTo>
                      <a:pt x="92" y="58"/>
                    </a:lnTo>
                    <a:lnTo>
                      <a:pt x="90" y="64"/>
                    </a:lnTo>
                    <a:close/>
                    <a:moveTo>
                      <a:pt x="14" y="29"/>
                    </a:moveTo>
                    <a:lnTo>
                      <a:pt x="14" y="29"/>
                    </a:lnTo>
                    <a:lnTo>
                      <a:pt x="12" y="36"/>
                    </a:lnTo>
                    <a:lnTo>
                      <a:pt x="11" y="42"/>
                    </a:lnTo>
                    <a:lnTo>
                      <a:pt x="12" y="48"/>
                    </a:lnTo>
                    <a:lnTo>
                      <a:pt x="14" y="54"/>
                    </a:lnTo>
                    <a:lnTo>
                      <a:pt x="17" y="59"/>
                    </a:lnTo>
                    <a:lnTo>
                      <a:pt x="22" y="64"/>
                    </a:lnTo>
                    <a:lnTo>
                      <a:pt x="27" y="70"/>
                    </a:lnTo>
                    <a:lnTo>
                      <a:pt x="34" y="73"/>
                    </a:lnTo>
                    <a:lnTo>
                      <a:pt x="41" y="76"/>
                    </a:lnTo>
                    <a:lnTo>
                      <a:pt x="48" y="77"/>
                    </a:lnTo>
                    <a:lnTo>
                      <a:pt x="54" y="77"/>
                    </a:lnTo>
                    <a:lnTo>
                      <a:pt x="61" y="76"/>
                    </a:lnTo>
                    <a:lnTo>
                      <a:pt x="66" y="74"/>
                    </a:lnTo>
                    <a:lnTo>
                      <a:pt x="71" y="71"/>
                    </a:lnTo>
                    <a:lnTo>
                      <a:pt x="76" y="66"/>
                    </a:lnTo>
                    <a:lnTo>
                      <a:pt x="79" y="59"/>
                    </a:lnTo>
                    <a:lnTo>
                      <a:pt x="82" y="53"/>
                    </a:lnTo>
                    <a:lnTo>
                      <a:pt x="82" y="46"/>
                    </a:lnTo>
                    <a:lnTo>
                      <a:pt x="82" y="40"/>
                    </a:lnTo>
                    <a:lnTo>
                      <a:pt x="79" y="34"/>
                    </a:lnTo>
                    <a:lnTo>
                      <a:pt x="76" y="29"/>
                    </a:lnTo>
                    <a:lnTo>
                      <a:pt x="72" y="24"/>
                    </a:lnTo>
                    <a:lnTo>
                      <a:pt x="66" y="20"/>
                    </a:lnTo>
                    <a:lnTo>
                      <a:pt x="59" y="16"/>
                    </a:lnTo>
                    <a:lnTo>
                      <a:pt x="52" y="14"/>
                    </a:lnTo>
                    <a:lnTo>
                      <a:pt x="46" y="12"/>
                    </a:lnTo>
                    <a:lnTo>
                      <a:pt x="39" y="12"/>
                    </a:lnTo>
                    <a:lnTo>
                      <a:pt x="33" y="13"/>
                    </a:lnTo>
                    <a:lnTo>
                      <a:pt x="27" y="15"/>
                    </a:lnTo>
                    <a:lnTo>
                      <a:pt x="22" y="19"/>
                    </a:lnTo>
                    <a:lnTo>
                      <a:pt x="17" y="23"/>
                    </a:lnTo>
                    <a:lnTo>
                      <a:pt x="14" y="2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428"/>
              <p:cNvSpPr>
                <a:spLocks/>
              </p:cNvSpPr>
              <p:nvPr/>
            </p:nvSpPr>
            <p:spPr bwMode="auto">
              <a:xfrm>
                <a:off x="350" y="2141"/>
                <a:ext cx="30" cy="30"/>
              </a:xfrm>
              <a:custGeom>
                <a:avLst/>
                <a:gdLst>
                  <a:gd name="T0" fmla="*/ 0 w 92"/>
                  <a:gd name="T1" fmla="*/ 0 h 87"/>
                  <a:gd name="T2" fmla="*/ 0 w 92"/>
                  <a:gd name="T3" fmla="*/ 0 h 87"/>
                  <a:gd name="T4" fmla="*/ 0 w 92"/>
                  <a:gd name="T5" fmla="*/ 0 h 87"/>
                  <a:gd name="T6" fmla="*/ 0 w 92"/>
                  <a:gd name="T7" fmla="*/ 0 h 87"/>
                  <a:gd name="T8" fmla="*/ 0 w 92"/>
                  <a:gd name="T9" fmla="*/ 0 h 87"/>
                  <a:gd name="T10" fmla="*/ 0 w 92"/>
                  <a:gd name="T11" fmla="*/ 0 h 87"/>
                  <a:gd name="T12" fmla="*/ 0 w 92"/>
                  <a:gd name="T13" fmla="*/ 0 h 87"/>
                  <a:gd name="T14" fmla="*/ 0 w 92"/>
                  <a:gd name="T15" fmla="*/ 0 h 87"/>
                  <a:gd name="T16" fmla="*/ 0 w 92"/>
                  <a:gd name="T17" fmla="*/ 0 h 87"/>
                  <a:gd name="T18" fmla="*/ 0 w 92"/>
                  <a:gd name="T19" fmla="*/ 0 h 87"/>
                  <a:gd name="T20" fmla="*/ 0 w 92"/>
                  <a:gd name="T21" fmla="*/ 0 h 87"/>
                  <a:gd name="T22" fmla="*/ 0 w 92"/>
                  <a:gd name="T23" fmla="*/ 0 h 87"/>
                  <a:gd name="T24" fmla="*/ 0 w 92"/>
                  <a:gd name="T25" fmla="*/ 0 h 87"/>
                  <a:gd name="T26" fmla="*/ 0 w 92"/>
                  <a:gd name="T27" fmla="*/ 0 h 87"/>
                  <a:gd name="T28" fmla="*/ 0 w 92"/>
                  <a:gd name="T29" fmla="*/ 0 h 87"/>
                  <a:gd name="T30" fmla="*/ 0 w 92"/>
                  <a:gd name="T31" fmla="*/ 0 h 87"/>
                  <a:gd name="T32" fmla="*/ 0 w 92"/>
                  <a:gd name="T33" fmla="*/ 0 h 87"/>
                  <a:gd name="T34" fmla="*/ 0 w 92"/>
                  <a:gd name="T35" fmla="*/ 0 h 87"/>
                  <a:gd name="T36" fmla="*/ 0 w 92"/>
                  <a:gd name="T37" fmla="*/ 0 h 87"/>
                  <a:gd name="T38" fmla="*/ 0 w 92"/>
                  <a:gd name="T39" fmla="*/ 0 h 87"/>
                  <a:gd name="T40" fmla="*/ 0 w 92"/>
                  <a:gd name="T41" fmla="*/ 0 h 87"/>
                  <a:gd name="T42" fmla="*/ 0 w 92"/>
                  <a:gd name="T43" fmla="*/ 0 h 87"/>
                  <a:gd name="T44" fmla="*/ 0 w 92"/>
                  <a:gd name="T45" fmla="*/ 0 h 87"/>
                  <a:gd name="T46" fmla="*/ 0 w 92"/>
                  <a:gd name="T47" fmla="*/ 0 h 87"/>
                  <a:gd name="T48" fmla="*/ 0 w 92"/>
                  <a:gd name="T49" fmla="*/ 0 h 87"/>
                  <a:gd name="T50" fmla="*/ 0 w 92"/>
                  <a:gd name="T51" fmla="*/ 0 h 87"/>
                  <a:gd name="T52" fmla="*/ 0 w 92"/>
                  <a:gd name="T53" fmla="*/ 0 h 87"/>
                  <a:gd name="T54" fmla="*/ 0 w 92"/>
                  <a:gd name="T55" fmla="*/ 0 h 87"/>
                  <a:gd name="T56" fmla="*/ 0 w 92"/>
                  <a:gd name="T57" fmla="*/ 0 h 87"/>
                  <a:gd name="T58" fmla="*/ 0 w 92"/>
                  <a:gd name="T59" fmla="*/ 0 h 87"/>
                  <a:gd name="T60" fmla="*/ 0 w 92"/>
                  <a:gd name="T61" fmla="*/ 0 h 87"/>
                  <a:gd name="T62" fmla="*/ 0 w 92"/>
                  <a:gd name="T63" fmla="*/ 0 h 87"/>
                  <a:gd name="T64" fmla="*/ 0 w 92"/>
                  <a:gd name="T65" fmla="*/ 0 h 87"/>
                  <a:gd name="T66" fmla="*/ 0 w 92"/>
                  <a:gd name="T67" fmla="*/ 0 h 87"/>
                  <a:gd name="T68" fmla="*/ 0 w 92"/>
                  <a:gd name="T69" fmla="*/ 0 h 87"/>
                  <a:gd name="T70" fmla="*/ 0 w 92"/>
                  <a:gd name="T71" fmla="*/ 0 h 87"/>
                  <a:gd name="T72" fmla="*/ 0 w 92"/>
                  <a:gd name="T73" fmla="*/ 0 h 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2" h="87">
                    <a:moveTo>
                      <a:pt x="44" y="13"/>
                    </a:moveTo>
                    <a:lnTo>
                      <a:pt x="44" y="13"/>
                    </a:lnTo>
                    <a:lnTo>
                      <a:pt x="39" y="11"/>
                    </a:lnTo>
                    <a:lnTo>
                      <a:pt x="33" y="11"/>
                    </a:lnTo>
                    <a:lnTo>
                      <a:pt x="29" y="12"/>
                    </a:lnTo>
                    <a:lnTo>
                      <a:pt x="25" y="14"/>
                    </a:lnTo>
                    <a:lnTo>
                      <a:pt x="22" y="16"/>
                    </a:lnTo>
                    <a:lnTo>
                      <a:pt x="19" y="19"/>
                    </a:lnTo>
                    <a:lnTo>
                      <a:pt x="15" y="25"/>
                    </a:lnTo>
                    <a:lnTo>
                      <a:pt x="12" y="30"/>
                    </a:lnTo>
                    <a:lnTo>
                      <a:pt x="11" y="35"/>
                    </a:lnTo>
                    <a:lnTo>
                      <a:pt x="11" y="41"/>
                    </a:lnTo>
                    <a:lnTo>
                      <a:pt x="12" y="47"/>
                    </a:lnTo>
                    <a:lnTo>
                      <a:pt x="15" y="52"/>
                    </a:lnTo>
                    <a:lnTo>
                      <a:pt x="18" y="58"/>
                    </a:lnTo>
                    <a:lnTo>
                      <a:pt x="24" y="63"/>
                    </a:lnTo>
                    <a:lnTo>
                      <a:pt x="30" y="67"/>
                    </a:lnTo>
                    <a:lnTo>
                      <a:pt x="37" y="71"/>
                    </a:lnTo>
                    <a:lnTo>
                      <a:pt x="45" y="73"/>
                    </a:lnTo>
                    <a:lnTo>
                      <a:pt x="51" y="75"/>
                    </a:lnTo>
                    <a:lnTo>
                      <a:pt x="57" y="75"/>
                    </a:lnTo>
                    <a:lnTo>
                      <a:pt x="63" y="74"/>
                    </a:lnTo>
                    <a:lnTo>
                      <a:pt x="69" y="71"/>
                    </a:lnTo>
                    <a:lnTo>
                      <a:pt x="74" y="67"/>
                    </a:lnTo>
                    <a:lnTo>
                      <a:pt x="78" y="61"/>
                    </a:lnTo>
                    <a:lnTo>
                      <a:pt x="81" y="54"/>
                    </a:lnTo>
                    <a:lnTo>
                      <a:pt x="81" y="51"/>
                    </a:lnTo>
                    <a:lnTo>
                      <a:pt x="81" y="46"/>
                    </a:lnTo>
                    <a:lnTo>
                      <a:pt x="80" y="42"/>
                    </a:lnTo>
                    <a:lnTo>
                      <a:pt x="78" y="37"/>
                    </a:lnTo>
                    <a:lnTo>
                      <a:pt x="75" y="32"/>
                    </a:lnTo>
                    <a:lnTo>
                      <a:pt x="70" y="27"/>
                    </a:lnTo>
                    <a:lnTo>
                      <a:pt x="76" y="17"/>
                    </a:lnTo>
                    <a:lnTo>
                      <a:pt x="80" y="21"/>
                    </a:lnTo>
                    <a:lnTo>
                      <a:pt x="84" y="25"/>
                    </a:lnTo>
                    <a:lnTo>
                      <a:pt x="87" y="29"/>
                    </a:lnTo>
                    <a:lnTo>
                      <a:pt x="89" y="33"/>
                    </a:lnTo>
                    <a:lnTo>
                      <a:pt x="91" y="40"/>
                    </a:lnTo>
                    <a:lnTo>
                      <a:pt x="92" y="48"/>
                    </a:lnTo>
                    <a:lnTo>
                      <a:pt x="91" y="54"/>
                    </a:lnTo>
                    <a:lnTo>
                      <a:pt x="90" y="60"/>
                    </a:lnTo>
                    <a:lnTo>
                      <a:pt x="86" y="67"/>
                    </a:lnTo>
                    <a:lnTo>
                      <a:pt x="82" y="74"/>
                    </a:lnTo>
                    <a:lnTo>
                      <a:pt x="77" y="79"/>
                    </a:lnTo>
                    <a:lnTo>
                      <a:pt x="70" y="83"/>
                    </a:lnTo>
                    <a:lnTo>
                      <a:pt x="63" y="86"/>
                    </a:lnTo>
                    <a:lnTo>
                      <a:pt x="55" y="87"/>
                    </a:lnTo>
                    <a:lnTo>
                      <a:pt x="46" y="86"/>
                    </a:lnTo>
                    <a:lnTo>
                      <a:pt x="35" y="83"/>
                    </a:lnTo>
                    <a:lnTo>
                      <a:pt x="25" y="78"/>
                    </a:lnTo>
                    <a:lnTo>
                      <a:pt x="16" y="73"/>
                    </a:lnTo>
                    <a:lnTo>
                      <a:pt x="10" y="66"/>
                    </a:lnTo>
                    <a:lnTo>
                      <a:pt x="5" y="59"/>
                    </a:lnTo>
                    <a:lnTo>
                      <a:pt x="1" y="52"/>
                    </a:lnTo>
                    <a:lnTo>
                      <a:pt x="0" y="44"/>
                    </a:lnTo>
                    <a:lnTo>
                      <a:pt x="0" y="36"/>
                    </a:lnTo>
                    <a:lnTo>
                      <a:pt x="2" y="28"/>
                    </a:lnTo>
                    <a:lnTo>
                      <a:pt x="6" y="19"/>
                    </a:lnTo>
                    <a:lnTo>
                      <a:pt x="10" y="13"/>
                    </a:lnTo>
                    <a:lnTo>
                      <a:pt x="15" y="8"/>
                    </a:lnTo>
                    <a:lnTo>
                      <a:pt x="21" y="4"/>
                    </a:lnTo>
                    <a:lnTo>
                      <a:pt x="26" y="1"/>
                    </a:lnTo>
                    <a:lnTo>
                      <a:pt x="32" y="0"/>
                    </a:lnTo>
                    <a:lnTo>
                      <a:pt x="39" y="0"/>
                    </a:lnTo>
                    <a:lnTo>
                      <a:pt x="45" y="1"/>
                    </a:lnTo>
                    <a:lnTo>
                      <a:pt x="50" y="3"/>
                    </a:lnTo>
                    <a:lnTo>
                      <a:pt x="44" y="1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429"/>
              <p:cNvSpPr>
                <a:spLocks/>
              </p:cNvSpPr>
              <p:nvPr/>
            </p:nvSpPr>
            <p:spPr bwMode="auto">
              <a:xfrm>
                <a:off x="363" y="2115"/>
                <a:ext cx="35" cy="35"/>
              </a:xfrm>
              <a:custGeom>
                <a:avLst/>
                <a:gdLst>
                  <a:gd name="T0" fmla="*/ 0 w 110"/>
                  <a:gd name="T1" fmla="*/ 0 h 105"/>
                  <a:gd name="T2" fmla="*/ 0 w 110"/>
                  <a:gd name="T3" fmla="*/ 0 h 105"/>
                  <a:gd name="T4" fmla="*/ 0 w 110"/>
                  <a:gd name="T5" fmla="*/ 0 h 105"/>
                  <a:gd name="T6" fmla="*/ 0 w 110"/>
                  <a:gd name="T7" fmla="*/ 0 h 105"/>
                  <a:gd name="T8" fmla="*/ 0 w 110"/>
                  <a:gd name="T9" fmla="*/ 0 h 105"/>
                  <a:gd name="T10" fmla="*/ 0 w 110"/>
                  <a:gd name="T11" fmla="*/ 0 h 105"/>
                  <a:gd name="T12" fmla="*/ 0 w 110"/>
                  <a:gd name="T13" fmla="*/ 0 h 105"/>
                  <a:gd name="T14" fmla="*/ 0 w 110"/>
                  <a:gd name="T15" fmla="*/ 0 h 105"/>
                  <a:gd name="T16" fmla="*/ 0 w 110"/>
                  <a:gd name="T17" fmla="*/ 0 h 105"/>
                  <a:gd name="T18" fmla="*/ 0 w 110"/>
                  <a:gd name="T19" fmla="*/ 0 h 105"/>
                  <a:gd name="T20" fmla="*/ 0 w 110"/>
                  <a:gd name="T21" fmla="*/ 0 h 105"/>
                  <a:gd name="T22" fmla="*/ 0 w 110"/>
                  <a:gd name="T23" fmla="*/ 0 h 105"/>
                  <a:gd name="T24" fmla="*/ 0 w 110"/>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105">
                    <a:moveTo>
                      <a:pt x="110" y="51"/>
                    </a:moveTo>
                    <a:lnTo>
                      <a:pt x="72" y="105"/>
                    </a:lnTo>
                    <a:lnTo>
                      <a:pt x="0" y="53"/>
                    </a:lnTo>
                    <a:lnTo>
                      <a:pt x="37" y="0"/>
                    </a:lnTo>
                    <a:lnTo>
                      <a:pt x="46" y="6"/>
                    </a:lnTo>
                    <a:lnTo>
                      <a:pt x="15" y="49"/>
                    </a:lnTo>
                    <a:lnTo>
                      <a:pt x="37" y="65"/>
                    </a:lnTo>
                    <a:lnTo>
                      <a:pt x="66" y="26"/>
                    </a:lnTo>
                    <a:lnTo>
                      <a:pt x="74" y="32"/>
                    </a:lnTo>
                    <a:lnTo>
                      <a:pt x="46" y="71"/>
                    </a:lnTo>
                    <a:lnTo>
                      <a:pt x="70" y="89"/>
                    </a:lnTo>
                    <a:lnTo>
                      <a:pt x="101" y="45"/>
                    </a:lnTo>
                    <a:lnTo>
                      <a:pt x="110" y="5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430"/>
              <p:cNvSpPr>
                <a:spLocks noEditPoints="1"/>
              </p:cNvSpPr>
              <p:nvPr/>
            </p:nvSpPr>
            <p:spPr bwMode="auto">
              <a:xfrm>
                <a:off x="385" y="2099"/>
                <a:ext cx="33" cy="30"/>
              </a:xfrm>
              <a:custGeom>
                <a:avLst/>
                <a:gdLst>
                  <a:gd name="T0" fmla="*/ 0 w 98"/>
                  <a:gd name="T1" fmla="*/ 0 h 93"/>
                  <a:gd name="T2" fmla="*/ 0 w 98"/>
                  <a:gd name="T3" fmla="*/ 0 h 93"/>
                  <a:gd name="T4" fmla="*/ 0 w 98"/>
                  <a:gd name="T5" fmla="*/ 0 h 93"/>
                  <a:gd name="T6" fmla="*/ 0 w 98"/>
                  <a:gd name="T7" fmla="*/ 0 h 93"/>
                  <a:gd name="T8" fmla="*/ 0 w 98"/>
                  <a:gd name="T9" fmla="*/ 0 h 93"/>
                  <a:gd name="T10" fmla="*/ 0 w 98"/>
                  <a:gd name="T11" fmla="*/ 0 h 93"/>
                  <a:gd name="T12" fmla="*/ 0 w 98"/>
                  <a:gd name="T13" fmla="*/ 0 h 93"/>
                  <a:gd name="T14" fmla="*/ 0 w 98"/>
                  <a:gd name="T15" fmla="*/ 0 h 93"/>
                  <a:gd name="T16" fmla="*/ 0 w 98"/>
                  <a:gd name="T17" fmla="*/ 0 h 93"/>
                  <a:gd name="T18" fmla="*/ 0 w 98"/>
                  <a:gd name="T19" fmla="*/ 0 h 93"/>
                  <a:gd name="T20" fmla="*/ 0 w 98"/>
                  <a:gd name="T21" fmla="*/ 0 h 93"/>
                  <a:gd name="T22" fmla="*/ 0 w 98"/>
                  <a:gd name="T23" fmla="*/ 0 h 93"/>
                  <a:gd name="T24" fmla="*/ 0 w 98"/>
                  <a:gd name="T25" fmla="*/ 0 h 93"/>
                  <a:gd name="T26" fmla="*/ 0 w 98"/>
                  <a:gd name="T27" fmla="*/ 0 h 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8" h="93">
                    <a:moveTo>
                      <a:pt x="40" y="60"/>
                    </a:moveTo>
                    <a:lnTo>
                      <a:pt x="53" y="84"/>
                    </a:lnTo>
                    <a:lnTo>
                      <a:pt x="45" y="93"/>
                    </a:lnTo>
                    <a:lnTo>
                      <a:pt x="0" y="11"/>
                    </a:lnTo>
                    <a:lnTo>
                      <a:pt x="9" y="0"/>
                    </a:lnTo>
                    <a:lnTo>
                      <a:pt x="98" y="34"/>
                    </a:lnTo>
                    <a:lnTo>
                      <a:pt x="89" y="44"/>
                    </a:lnTo>
                    <a:lnTo>
                      <a:pt x="63" y="33"/>
                    </a:lnTo>
                    <a:lnTo>
                      <a:pt x="40" y="60"/>
                    </a:lnTo>
                    <a:close/>
                    <a:moveTo>
                      <a:pt x="52" y="30"/>
                    </a:moveTo>
                    <a:lnTo>
                      <a:pt x="14" y="14"/>
                    </a:lnTo>
                    <a:lnTo>
                      <a:pt x="34" y="51"/>
                    </a:lnTo>
                    <a:lnTo>
                      <a:pt x="52" y="3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431"/>
              <p:cNvSpPr>
                <a:spLocks/>
              </p:cNvSpPr>
              <p:nvPr/>
            </p:nvSpPr>
            <p:spPr bwMode="auto">
              <a:xfrm>
                <a:off x="398" y="2070"/>
                <a:ext cx="38" cy="38"/>
              </a:xfrm>
              <a:custGeom>
                <a:avLst/>
                <a:gdLst>
                  <a:gd name="T0" fmla="*/ 0 w 113"/>
                  <a:gd name="T1" fmla="*/ 0 h 113"/>
                  <a:gd name="T2" fmla="*/ 0 w 113"/>
                  <a:gd name="T3" fmla="*/ 0 h 113"/>
                  <a:gd name="T4" fmla="*/ 0 w 113"/>
                  <a:gd name="T5" fmla="*/ 0 h 113"/>
                  <a:gd name="T6" fmla="*/ 0 w 113"/>
                  <a:gd name="T7" fmla="*/ 0 h 113"/>
                  <a:gd name="T8" fmla="*/ 0 w 113"/>
                  <a:gd name="T9" fmla="*/ 0 h 113"/>
                  <a:gd name="T10" fmla="*/ 0 w 113"/>
                  <a:gd name="T11" fmla="*/ 0 h 113"/>
                  <a:gd name="T12" fmla="*/ 0 w 113"/>
                  <a:gd name="T13" fmla="*/ 0 h 113"/>
                  <a:gd name="T14" fmla="*/ 0 w 113"/>
                  <a:gd name="T15" fmla="*/ 0 h 113"/>
                  <a:gd name="T16" fmla="*/ 0 w 113"/>
                  <a:gd name="T17" fmla="*/ 0 h 113"/>
                  <a:gd name="T18" fmla="*/ 0 w 113"/>
                  <a:gd name="T19" fmla="*/ 0 h 113"/>
                  <a:gd name="T20" fmla="*/ 0 w 113"/>
                  <a:gd name="T21" fmla="*/ 0 h 113"/>
                  <a:gd name="T22" fmla="*/ 0 w 113"/>
                  <a:gd name="T23" fmla="*/ 0 h 113"/>
                  <a:gd name="T24" fmla="*/ 0 w 113"/>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113">
                    <a:moveTo>
                      <a:pt x="44" y="8"/>
                    </a:moveTo>
                    <a:lnTo>
                      <a:pt x="52" y="0"/>
                    </a:lnTo>
                    <a:lnTo>
                      <a:pt x="113" y="65"/>
                    </a:lnTo>
                    <a:lnTo>
                      <a:pt x="104" y="74"/>
                    </a:lnTo>
                    <a:lnTo>
                      <a:pt x="21" y="53"/>
                    </a:lnTo>
                    <a:lnTo>
                      <a:pt x="71" y="105"/>
                    </a:lnTo>
                    <a:lnTo>
                      <a:pt x="63" y="113"/>
                    </a:lnTo>
                    <a:lnTo>
                      <a:pt x="0" y="49"/>
                    </a:lnTo>
                    <a:lnTo>
                      <a:pt x="11" y="39"/>
                    </a:lnTo>
                    <a:lnTo>
                      <a:pt x="93" y="60"/>
                    </a:lnTo>
                    <a:lnTo>
                      <a:pt x="44" y="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432"/>
              <p:cNvSpPr>
                <a:spLocks/>
              </p:cNvSpPr>
              <p:nvPr/>
            </p:nvSpPr>
            <p:spPr bwMode="auto">
              <a:xfrm>
                <a:off x="421" y="2064"/>
                <a:ext cx="25" cy="25"/>
              </a:xfrm>
              <a:custGeom>
                <a:avLst/>
                <a:gdLst>
                  <a:gd name="T0" fmla="*/ 0 w 67"/>
                  <a:gd name="T1" fmla="*/ 0 h 75"/>
                  <a:gd name="T2" fmla="*/ 0 w 67"/>
                  <a:gd name="T3" fmla="*/ 0 h 75"/>
                  <a:gd name="T4" fmla="*/ 0 w 67"/>
                  <a:gd name="T5" fmla="*/ 0 h 75"/>
                  <a:gd name="T6" fmla="*/ 0 w 67"/>
                  <a:gd name="T7" fmla="*/ 0 h 75"/>
                  <a:gd name="T8" fmla="*/ 0 w 67"/>
                  <a:gd name="T9" fmla="*/ 0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75">
                    <a:moveTo>
                      <a:pt x="67" y="67"/>
                    </a:moveTo>
                    <a:lnTo>
                      <a:pt x="57" y="75"/>
                    </a:lnTo>
                    <a:lnTo>
                      <a:pt x="0" y="8"/>
                    </a:lnTo>
                    <a:lnTo>
                      <a:pt x="9" y="0"/>
                    </a:lnTo>
                    <a:lnTo>
                      <a:pt x="67" y="67"/>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433"/>
              <p:cNvSpPr>
                <a:spLocks/>
              </p:cNvSpPr>
              <p:nvPr/>
            </p:nvSpPr>
            <p:spPr bwMode="auto">
              <a:xfrm>
                <a:off x="434" y="2048"/>
                <a:ext cx="29" cy="30"/>
              </a:xfrm>
              <a:custGeom>
                <a:avLst/>
                <a:gdLst>
                  <a:gd name="T0" fmla="*/ 0 w 88"/>
                  <a:gd name="T1" fmla="*/ 0 h 92"/>
                  <a:gd name="T2" fmla="*/ 0 w 88"/>
                  <a:gd name="T3" fmla="*/ 0 h 92"/>
                  <a:gd name="T4" fmla="*/ 0 w 88"/>
                  <a:gd name="T5" fmla="*/ 0 h 92"/>
                  <a:gd name="T6" fmla="*/ 0 w 88"/>
                  <a:gd name="T7" fmla="*/ 0 h 92"/>
                  <a:gd name="T8" fmla="*/ 0 w 88"/>
                  <a:gd name="T9" fmla="*/ 0 h 92"/>
                  <a:gd name="T10" fmla="*/ 0 w 88"/>
                  <a:gd name="T11" fmla="*/ 0 h 92"/>
                  <a:gd name="T12" fmla="*/ 0 w 88"/>
                  <a:gd name="T13" fmla="*/ 0 h 92"/>
                  <a:gd name="T14" fmla="*/ 0 w 88"/>
                  <a:gd name="T15" fmla="*/ 0 h 92"/>
                  <a:gd name="T16" fmla="*/ 0 w 88"/>
                  <a:gd name="T17" fmla="*/ 0 h 92"/>
                  <a:gd name="T18" fmla="*/ 0 w 88"/>
                  <a:gd name="T19" fmla="*/ 0 h 92"/>
                  <a:gd name="T20" fmla="*/ 0 w 88"/>
                  <a:gd name="T21" fmla="*/ 0 h 92"/>
                  <a:gd name="T22" fmla="*/ 0 w 88"/>
                  <a:gd name="T23" fmla="*/ 0 h 92"/>
                  <a:gd name="T24" fmla="*/ 0 w 88"/>
                  <a:gd name="T25" fmla="*/ 0 h 92"/>
                  <a:gd name="T26" fmla="*/ 0 w 88"/>
                  <a:gd name="T27" fmla="*/ 0 h 92"/>
                  <a:gd name="T28" fmla="*/ 0 w 88"/>
                  <a:gd name="T29" fmla="*/ 0 h 92"/>
                  <a:gd name="T30" fmla="*/ 0 w 88"/>
                  <a:gd name="T31" fmla="*/ 0 h 92"/>
                  <a:gd name="T32" fmla="*/ 0 w 88"/>
                  <a:gd name="T33" fmla="*/ 0 h 92"/>
                  <a:gd name="T34" fmla="*/ 0 w 88"/>
                  <a:gd name="T35" fmla="*/ 0 h 92"/>
                  <a:gd name="T36" fmla="*/ 0 w 88"/>
                  <a:gd name="T37" fmla="*/ 0 h 92"/>
                  <a:gd name="T38" fmla="*/ 0 w 88"/>
                  <a:gd name="T39" fmla="*/ 0 h 92"/>
                  <a:gd name="T40" fmla="*/ 0 w 88"/>
                  <a:gd name="T41" fmla="*/ 0 h 92"/>
                  <a:gd name="T42" fmla="*/ 0 w 88"/>
                  <a:gd name="T43" fmla="*/ 0 h 92"/>
                  <a:gd name="T44" fmla="*/ 0 w 88"/>
                  <a:gd name="T45" fmla="*/ 0 h 92"/>
                  <a:gd name="T46" fmla="*/ 0 w 88"/>
                  <a:gd name="T47" fmla="*/ 0 h 92"/>
                  <a:gd name="T48" fmla="*/ 0 w 88"/>
                  <a:gd name="T49" fmla="*/ 0 h 92"/>
                  <a:gd name="T50" fmla="*/ 0 w 88"/>
                  <a:gd name="T51" fmla="*/ 0 h 92"/>
                  <a:gd name="T52" fmla="*/ 0 w 88"/>
                  <a:gd name="T53" fmla="*/ 0 h 92"/>
                  <a:gd name="T54" fmla="*/ 0 w 88"/>
                  <a:gd name="T55" fmla="*/ 0 h 92"/>
                  <a:gd name="T56" fmla="*/ 0 w 88"/>
                  <a:gd name="T57" fmla="*/ 0 h 92"/>
                  <a:gd name="T58" fmla="*/ 0 w 88"/>
                  <a:gd name="T59" fmla="*/ 0 h 92"/>
                  <a:gd name="T60" fmla="*/ 0 w 88"/>
                  <a:gd name="T61" fmla="*/ 0 h 92"/>
                  <a:gd name="T62" fmla="*/ 0 w 88"/>
                  <a:gd name="T63" fmla="*/ 0 h 92"/>
                  <a:gd name="T64" fmla="*/ 0 w 88"/>
                  <a:gd name="T65" fmla="*/ 0 h 92"/>
                  <a:gd name="T66" fmla="*/ 0 w 88"/>
                  <a:gd name="T67" fmla="*/ 0 h 92"/>
                  <a:gd name="T68" fmla="*/ 0 w 88"/>
                  <a:gd name="T69" fmla="*/ 0 h 92"/>
                  <a:gd name="T70" fmla="*/ 0 w 88"/>
                  <a:gd name="T71" fmla="*/ 0 h 92"/>
                  <a:gd name="T72" fmla="*/ 0 w 88"/>
                  <a:gd name="T73" fmla="*/ 0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8" h="92">
                    <a:moveTo>
                      <a:pt x="54" y="17"/>
                    </a:moveTo>
                    <a:lnTo>
                      <a:pt x="54" y="17"/>
                    </a:lnTo>
                    <a:lnTo>
                      <a:pt x="50" y="13"/>
                    </a:lnTo>
                    <a:lnTo>
                      <a:pt x="45" y="11"/>
                    </a:lnTo>
                    <a:lnTo>
                      <a:pt x="41" y="11"/>
                    </a:lnTo>
                    <a:lnTo>
                      <a:pt x="37" y="11"/>
                    </a:lnTo>
                    <a:lnTo>
                      <a:pt x="33" y="12"/>
                    </a:lnTo>
                    <a:lnTo>
                      <a:pt x="29" y="13"/>
                    </a:lnTo>
                    <a:lnTo>
                      <a:pt x="23" y="17"/>
                    </a:lnTo>
                    <a:lnTo>
                      <a:pt x="19" y="21"/>
                    </a:lnTo>
                    <a:lnTo>
                      <a:pt x="16" y="25"/>
                    </a:lnTo>
                    <a:lnTo>
                      <a:pt x="13" y="30"/>
                    </a:lnTo>
                    <a:lnTo>
                      <a:pt x="12" y="36"/>
                    </a:lnTo>
                    <a:lnTo>
                      <a:pt x="12" y="42"/>
                    </a:lnTo>
                    <a:lnTo>
                      <a:pt x="14" y="48"/>
                    </a:lnTo>
                    <a:lnTo>
                      <a:pt x="17" y="55"/>
                    </a:lnTo>
                    <a:lnTo>
                      <a:pt x="21" y="62"/>
                    </a:lnTo>
                    <a:lnTo>
                      <a:pt x="26" y="68"/>
                    </a:lnTo>
                    <a:lnTo>
                      <a:pt x="31" y="73"/>
                    </a:lnTo>
                    <a:lnTo>
                      <a:pt x="36" y="77"/>
                    </a:lnTo>
                    <a:lnTo>
                      <a:pt x="42" y="79"/>
                    </a:lnTo>
                    <a:lnTo>
                      <a:pt x="48" y="80"/>
                    </a:lnTo>
                    <a:lnTo>
                      <a:pt x="54" y="80"/>
                    </a:lnTo>
                    <a:lnTo>
                      <a:pt x="60" y="78"/>
                    </a:lnTo>
                    <a:lnTo>
                      <a:pt x="66" y="74"/>
                    </a:lnTo>
                    <a:lnTo>
                      <a:pt x="71" y="69"/>
                    </a:lnTo>
                    <a:lnTo>
                      <a:pt x="73" y="66"/>
                    </a:lnTo>
                    <a:lnTo>
                      <a:pt x="75" y="62"/>
                    </a:lnTo>
                    <a:lnTo>
                      <a:pt x="76" y="58"/>
                    </a:lnTo>
                    <a:lnTo>
                      <a:pt x="76" y="52"/>
                    </a:lnTo>
                    <a:lnTo>
                      <a:pt x="75" y="46"/>
                    </a:lnTo>
                    <a:lnTo>
                      <a:pt x="72" y="40"/>
                    </a:lnTo>
                    <a:lnTo>
                      <a:pt x="82" y="33"/>
                    </a:lnTo>
                    <a:lnTo>
                      <a:pt x="85" y="38"/>
                    </a:lnTo>
                    <a:lnTo>
                      <a:pt x="87" y="43"/>
                    </a:lnTo>
                    <a:lnTo>
                      <a:pt x="88" y="48"/>
                    </a:lnTo>
                    <a:lnTo>
                      <a:pt x="88" y="53"/>
                    </a:lnTo>
                    <a:lnTo>
                      <a:pt x="88" y="61"/>
                    </a:lnTo>
                    <a:lnTo>
                      <a:pt x="85" y="68"/>
                    </a:lnTo>
                    <a:lnTo>
                      <a:pt x="81" y="74"/>
                    </a:lnTo>
                    <a:lnTo>
                      <a:pt x="77" y="78"/>
                    </a:lnTo>
                    <a:lnTo>
                      <a:pt x="71" y="84"/>
                    </a:lnTo>
                    <a:lnTo>
                      <a:pt x="65" y="88"/>
                    </a:lnTo>
                    <a:lnTo>
                      <a:pt x="58" y="90"/>
                    </a:lnTo>
                    <a:lnTo>
                      <a:pt x="51" y="92"/>
                    </a:lnTo>
                    <a:lnTo>
                      <a:pt x="43" y="91"/>
                    </a:lnTo>
                    <a:lnTo>
                      <a:pt x="35" y="89"/>
                    </a:lnTo>
                    <a:lnTo>
                      <a:pt x="27" y="85"/>
                    </a:lnTo>
                    <a:lnTo>
                      <a:pt x="19" y="78"/>
                    </a:lnTo>
                    <a:lnTo>
                      <a:pt x="11" y="70"/>
                    </a:lnTo>
                    <a:lnTo>
                      <a:pt x="6" y="61"/>
                    </a:lnTo>
                    <a:lnTo>
                      <a:pt x="3" y="53"/>
                    </a:lnTo>
                    <a:lnTo>
                      <a:pt x="1" y="45"/>
                    </a:lnTo>
                    <a:lnTo>
                      <a:pt x="0" y="36"/>
                    </a:lnTo>
                    <a:lnTo>
                      <a:pt x="2" y="29"/>
                    </a:lnTo>
                    <a:lnTo>
                      <a:pt x="5" y="21"/>
                    </a:lnTo>
                    <a:lnTo>
                      <a:pt x="10" y="14"/>
                    </a:lnTo>
                    <a:lnTo>
                      <a:pt x="17" y="8"/>
                    </a:lnTo>
                    <a:lnTo>
                      <a:pt x="24" y="4"/>
                    </a:lnTo>
                    <a:lnTo>
                      <a:pt x="31" y="1"/>
                    </a:lnTo>
                    <a:lnTo>
                      <a:pt x="37" y="0"/>
                    </a:lnTo>
                    <a:lnTo>
                      <a:pt x="43" y="0"/>
                    </a:lnTo>
                    <a:lnTo>
                      <a:pt x="49" y="1"/>
                    </a:lnTo>
                    <a:lnTo>
                      <a:pt x="55" y="3"/>
                    </a:lnTo>
                    <a:lnTo>
                      <a:pt x="59" y="6"/>
                    </a:lnTo>
                    <a:lnTo>
                      <a:pt x="63" y="10"/>
                    </a:lnTo>
                    <a:lnTo>
                      <a:pt x="54" y="17"/>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434"/>
              <p:cNvSpPr>
                <a:spLocks noEditPoints="1"/>
              </p:cNvSpPr>
              <p:nvPr/>
            </p:nvSpPr>
            <p:spPr bwMode="auto">
              <a:xfrm>
                <a:off x="473" y="2028"/>
                <a:ext cx="26" cy="33"/>
              </a:xfrm>
              <a:custGeom>
                <a:avLst/>
                <a:gdLst>
                  <a:gd name="T0" fmla="*/ 0 w 83"/>
                  <a:gd name="T1" fmla="*/ 0 h 101"/>
                  <a:gd name="T2" fmla="*/ 0 w 83"/>
                  <a:gd name="T3" fmla="*/ 0 h 101"/>
                  <a:gd name="T4" fmla="*/ 0 w 83"/>
                  <a:gd name="T5" fmla="*/ 0 h 101"/>
                  <a:gd name="T6" fmla="*/ 0 w 83"/>
                  <a:gd name="T7" fmla="*/ 0 h 101"/>
                  <a:gd name="T8" fmla="*/ 0 w 83"/>
                  <a:gd name="T9" fmla="*/ 0 h 101"/>
                  <a:gd name="T10" fmla="*/ 0 w 83"/>
                  <a:gd name="T11" fmla="*/ 0 h 101"/>
                  <a:gd name="T12" fmla="*/ 0 w 83"/>
                  <a:gd name="T13" fmla="*/ 0 h 101"/>
                  <a:gd name="T14" fmla="*/ 0 w 83"/>
                  <a:gd name="T15" fmla="*/ 0 h 101"/>
                  <a:gd name="T16" fmla="*/ 0 w 83"/>
                  <a:gd name="T17" fmla="*/ 0 h 101"/>
                  <a:gd name="T18" fmla="*/ 0 w 83"/>
                  <a:gd name="T19" fmla="*/ 0 h 101"/>
                  <a:gd name="T20" fmla="*/ 0 w 83"/>
                  <a:gd name="T21" fmla="*/ 0 h 101"/>
                  <a:gd name="T22" fmla="*/ 0 w 83"/>
                  <a:gd name="T23" fmla="*/ 0 h 101"/>
                  <a:gd name="T24" fmla="*/ 0 w 83"/>
                  <a:gd name="T25" fmla="*/ 0 h 101"/>
                  <a:gd name="T26" fmla="*/ 0 w 83"/>
                  <a:gd name="T27" fmla="*/ 0 h 1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3" h="101">
                    <a:moveTo>
                      <a:pt x="20" y="68"/>
                    </a:moveTo>
                    <a:lnTo>
                      <a:pt x="25" y="95"/>
                    </a:lnTo>
                    <a:lnTo>
                      <a:pt x="14" y="101"/>
                    </a:lnTo>
                    <a:lnTo>
                      <a:pt x="0" y="7"/>
                    </a:lnTo>
                    <a:lnTo>
                      <a:pt x="12" y="0"/>
                    </a:lnTo>
                    <a:lnTo>
                      <a:pt x="83" y="63"/>
                    </a:lnTo>
                    <a:lnTo>
                      <a:pt x="72" y="69"/>
                    </a:lnTo>
                    <a:lnTo>
                      <a:pt x="51" y="51"/>
                    </a:lnTo>
                    <a:lnTo>
                      <a:pt x="20" y="68"/>
                    </a:lnTo>
                    <a:close/>
                    <a:moveTo>
                      <a:pt x="42" y="43"/>
                    </a:moveTo>
                    <a:lnTo>
                      <a:pt x="12" y="15"/>
                    </a:lnTo>
                    <a:lnTo>
                      <a:pt x="18" y="57"/>
                    </a:lnTo>
                    <a:lnTo>
                      <a:pt x="42" y="4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435"/>
              <p:cNvSpPr>
                <a:spLocks/>
              </p:cNvSpPr>
              <p:nvPr/>
            </p:nvSpPr>
            <p:spPr bwMode="auto">
              <a:xfrm>
                <a:off x="492" y="2011"/>
                <a:ext cx="33" cy="34"/>
              </a:xfrm>
              <a:custGeom>
                <a:avLst/>
                <a:gdLst>
                  <a:gd name="T0" fmla="*/ 0 w 101"/>
                  <a:gd name="T1" fmla="*/ 0 h 110"/>
                  <a:gd name="T2" fmla="*/ 0 w 101"/>
                  <a:gd name="T3" fmla="*/ 0 h 110"/>
                  <a:gd name="T4" fmla="*/ 0 w 101"/>
                  <a:gd name="T5" fmla="*/ 0 h 110"/>
                  <a:gd name="T6" fmla="*/ 0 w 101"/>
                  <a:gd name="T7" fmla="*/ 0 h 110"/>
                  <a:gd name="T8" fmla="*/ 0 w 101"/>
                  <a:gd name="T9" fmla="*/ 0 h 110"/>
                  <a:gd name="T10" fmla="*/ 0 w 101"/>
                  <a:gd name="T11" fmla="*/ 0 h 110"/>
                  <a:gd name="T12" fmla="*/ 0 w 101"/>
                  <a:gd name="T13" fmla="*/ 0 h 110"/>
                  <a:gd name="T14" fmla="*/ 0 w 101"/>
                  <a:gd name="T15" fmla="*/ 0 h 110"/>
                  <a:gd name="T16" fmla="*/ 0 w 101"/>
                  <a:gd name="T17" fmla="*/ 0 h 110"/>
                  <a:gd name="T18" fmla="*/ 0 w 101"/>
                  <a:gd name="T19" fmla="*/ 0 h 110"/>
                  <a:gd name="T20" fmla="*/ 0 w 101"/>
                  <a:gd name="T21" fmla="*/ 0 h 110"/>
                  <a:gd name="T22" fmla="*/ 0 w 101"/>
                  <a:gd name="T23" fmla="*/ 0 h 110"/>
                  <a:gd name="T24" fmla="*/ 0 w 101"/>
                  <a:gd name="T25" fmla="*/ 0 h 1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1" h="110">
                    <a:moveTo>
                      <a:pt x="53" y="5"/>
                    </a:moveTo>
                    <a:lnTo>
                      <a:pt x="65" y="0"/>
                    </a:lnTo>
                    <a:lnTo>
                      <a:pt x="101" y="81"/>
                    </a:lnTo>
                    <a:lnTo>
                      <a:pt x="88" y="86"/>
                    </a:lnTo>
                    <a:lnTo>
                      <a:pt x="17" y="39"/>
                    </a:lnTo>
                    <a:lnTo>
                      <a:pt x="17" y="40"/>
                    </a:lnTo>
                    <a:lnTo>
                      <a:pt x="46" y="106"/>
                    </a:lnTo>
                    <a:lnTo>
                      <a:pt x="36" y="110"/>
                    </a:lnTo>
                    <a:lnTo>
                      <a:pt x="0" y="29"/>
                    </a:lnTo>
                    <a:lnTo>
                      <a:pt x="13" y="23"/>
                    </a:lnTo>
                    <a:lnTo>
                      <a:pt x="83" y="70"/>
                    </a:lnTo>
                    <a:lnTo>
                      <a:pt x="53" y="5"/>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436"/>
              <p:cNvSpPr>
                <a:spLocks noEditPoints="1"/>
              </p:cNvSpPr>
              <p:nvPr/>
            </p:nvSpPr>
            <p:spPr bwMode="auto">
              <a:xfrm>
                <a:off x="521" y="2003"/>
                <a:ext cx="29" cy="33"/>
              </a:xfrm>
              <a:custGeom>
                <a:avLst/>
                <a:gdLst>
                  <a:gd name="T0" fmla="*/ 0 w 86"/>
                  <a:gd name="T1" fmla="*/ 0 h 97"/>
                  <a:gd name="T2" fmla="*/ 0 w 86"/>
                  <a:gd name="T3" fmla="*/ 0 h 97"/>
                  <a:gd name="T4" fmla="*/ 0 w 86"/>
                  <a:gd name="T5" fmla="*/ 0 h 97"/>
                  <a:gd name="T6" fmla="*/ 0 w 86"/>
                  <a:gd name="T7" fmla="*/ 0 h 97"/>
                  <a:gd name="T8" fmla="*/ 0 w 86"/>
                  <a:gd name="T9" fmla="*/ 0 h 97"/>
                  <a:gd name="T10" fmla="*/ 0 w 86"/>
                  <a:gd name="T11" fmla="*/ 0 h 97"/>
                  <a:gd name="T12" fmla="*/ 0 w 86"/>
                  <a:gd name="T13" fmla="*/ 0 h 97"/>
                  <a:gd name="T14" fmla="*/ 0 w 86"/>
                  <a:gd name="T15" fmla="*/ 0 h 97"/>
                  <a:gd name="T16" fmla="*/ 0 w 86"/>
                  <a:gd name="T17" fmla="*/ 0 h 97"/>
                  <a:gd name="T18" fmla="*/ 0 w 86"/>
                  <a:gd name="T19" fmla="*/ 0 h 97"/>
                  <a:gd name="T20" fmla="*/ 0 w 86"/>
                  <a:gd name="T21" fmla="*/ 0 h 97"/>
                  <a:gd name="T22" fmla="*/ 0 w 86"/>
                  <a:gd name="T23" fmla="*/ 0 h 97"/>
                  <a:gd name="T24" fmla="*/ 0 w 86"/>
                  <a:gd name="T25" fmla="*/ 0 h 97"/>
                  <a:gd name="T26" fmla="*/ 0 w 86"/>
                  <a:gd name="T27" fmla="*/ 0 h 97"/>
                  <a:gd name="T28" fmla="*/ 0 w 86"/>
                  <a:gd name="T29" fmla="*/ 0 h 97"/>
                  <a:gd name="T30" fmla="*/ 0 w 86"/>
                  <a:gd name="T31" fmla="*/ 0 h 97"/>
                  <a:gd name="T32" fmla="*/ 0 w 86"/>
                  <a:gd name="T33" fmla="*/ 0 h 97"/>
                  <a:gd name="T34" fmla="*/ 0 w 86"/>
                  <a:gd name="T35" fmla="*/ 0 h 97"/>
                  <a:gd name="T36" fmla="*/ 0 w 86"/>
                  <a:gd name="T37" fmla="*/ 0 h 97"/>
                  <a:gd name="T38" fmla="*/ 0 w 86"/>
                  <a:gd name="T39" fmla="*/ 0 h 97"/>
                  <a:gd name="T40" fmla="*/ 0 w 86"/>
                  <a:gd name="T41" fmla="*/ 0 h 97"/>
                  <a:gd name="T42" fmla="*/ 0 w 86"/>
                  <a:gd name="T43" fmla="*/ 0 h 97"/>
                  <a:gd name="T44" fmla="*/ 0 w 86"/>
                  <a:gd name="T45" fmla="*/ 0 h 97"/>
                  <a:gd name="T46" fmla="*/ 0 w 86"/>
                  <a:gd name="T47" fmla="*/ 0 h 97"/>
                  <a:gd name="T48" fmla="*/ 0 w 86"/>
                  <a:gd name="T49" fmla="*/ 0 h 97"/>
                  <a:gd name="T50" fmla="*/ 0 w 86"/>
                  <a:gd name="T51" fmla="*/ 0 h 97"/>
                  <a:gd name="T52" fmla="*/ 0 w 86"/>
                  <a:gd name="T53" fmla="*/ 0 h 97"/>
                  <a:gd name="T54" fmla="*/ 0 w 86"/>
                  <a:gd name="T55" fmla="*/ 0 h 97"/>
                  <a:gd name="T56" fmla="*/ 0 w 86"/>
                  <a:gd name="T57" fmla="*/ 0 h 97"/>
                  <a:gd name="T58" fmla="*/ 0 w 86"/>
                  <a:gd name="T59" fmla="*/ 0 h 97"/>
                  <a:gd name="T60" fmla="*/ 0 w 86"/>
                  <a:gd name="T61" fmla="*/ 0 h 97"/>
                  <a:gd name="T62" fmla="*/ 0 w 86"/>
                  <a:gd name="T63" fmla="*/ 0 h 97"/>
                  <a:gd name="T64" fmla="*/ 0 w 86"/>
                  <a:gd name="T65" fmla="*/ 0 h 97"/>
                  <a:gd name="T66" fmla="*/ 0 w 86"/>
                  <a:gd name="T67" fmla="*/ 0 h 97"/>
                  <a:gd name="T68" fmla="*/ 0 w 86"/>
                  <a:gd name="T69" fmla="*/ 0 h 97"/>
                  <a:gd name="T70" fmla="*/ 0 w 86"/>
                  <a:gd name="T71" fmla="*/ 0 h 97"/>
                  <a:gd name="T72" fmla="*/ 0 w 86"/>
                  <a:gd name="T73" fmla="*/ 0 h 97"/>
                  <a:gd name="T74" fmla="*/ 0 w 86"/>
                  <a:gd name="T75" fmla="*/ 0 h 97"/>
                  <a:gd name="T76" fmla="*/ 0 w 86"/>
                  <a:gd name="T77" fmla="*/ 0 h 97"/>
                  <a:gd name="T78" fmla="*/ 0 w 86"/>
                  <a:gd name="T79" fmla="*/ 0 h 97"/>
                  <a:gd name="T80" fmla="*/ 0 w 86"/>
                  <a:gd name="T81" fmla="*/ 0 h 97"/>
                  <a:gd name="T82" fmla="*/ 0 w 86"/>
                  <a:gd name="T83" fmla="*/ 0 h 97"/>
                  <a:gd name="T84" fmla="*/ 0 w 86"/>
                  <a:gd name="T85" fmla="*/ 0 h 97"/>
                  <a:gd name="T86" fmla="*/ 0 w 86"/>
                  <a:gd name="T87" fmla="*/ 0 h 97"/>
                  <a:gd name="T88" fmla="*/ 0 w 86"/>
                  <a:gd name="T89" fmla="*/ 0 h 97"/>
                  <a:gd name="T90" fmla="*/ 0 w 86"/>
                  <a:gd name="T91" fmla="*/ 0 h 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6" h="97">
                    <a:moveTo>
                      <a:pt x="0" y="13"/>
                    </a:moveTo>
                    <a:lnTo>
                      <a:pt x="34" y="2"/>
                    </a:lnTo>
                    <a:lnTo>
                      <a:pt x="42" y="0"/>
                    </a:lnTo>
                    <a:lnTo>
                      <a:pt x="50" y="0"/>
                    </a:lnTo>
                    <a:lnTo>
                      <a:pt x="57" y="2"/>
                    </a:lnTo>
                    <a:lnTo>
                      <a:pt x="64" y="5"/>
                    </a:lnTo>
                    <a:lnTo>
                      <a:pt x="70" y="9"/>
                    </a:lnTo>
                    <a:lnTo>
                      <a:pt x="75" y="15"/>
                    </a:lnTo>
                    <a:lnTo>
                      <a:pt x="79" y="22"/>
                    </a:lnTo>
                    <a:lnTo>
                      <a:pt x="83" y="31"/>
                    </a:lnTo>
                    <a:lnTo>
                      <a:pt x="85" y="38"/>
                    </a:lnTo>
                    <a:lnTo>
                      <a:pt x="86" y="46"/>
                    </a:lnTo>
                    <a:lnTo>
                      <a:pt x="86" y="54"/>
                    </a:lnTo>
                    <a:lnTo>
                      <a:pt x="85" y="62"/>
                    </a:lnTo>
                    <a:lnTo>
                      <a:pt x="82" y="69"/>
                    </a:lnTo>
                    <a:lnTo>
                      <a:pt x="78" y="76"/>
                    </a:lnTo>
                    <a:lnTo>
                      <a:pt x="75" y="79"/>
                    </a:lnTo>
                    <a:lnTo>
                      <a:pt x="71" y="82"/>
                    </a:lnTo>
                    <a:lnTo>
                      <a:pt x="67" y="84"/>
                    </a:lnTo>
                    <a:lnTo>
                      <a:pt x="62" y="86"/>
                    </a:lnTo>
                    <a:lnTo>
                      <a:pt x="28" y="97"/>
                    </a:lnTo>
                    <a:lnTo>
                      <a:pt x="0" y="13"/>
                    </a:lnTo>
                    <a:close/>
                    <a:moveTo>
                      <a:pt x="36" y="84"/>
                    </a:moveTo>
                    <a:lnTo>
                      <a:pt x="58" y="76"/>
                    </a:lnTo>
                    <a:lnTo>
                      <a:pt x="63" y="74"/>
                    </a:lnTo>
                    <a:lnTo>
                      <a:pt x="68" y="71"/>
                    </a:lnTo>
                    <a:lnTo>
                      <a:pt x="71" y="67"/>
                    </a:lnTo>
                    <a:lnTo>
                      <a:pt x="73" y="62"/>
                    </a:lnTo>
                    <a:lnTo>
                      <a:pt x="74" y="56"/>
                    </a:lnTo>
                    <a:lnTo>
                      <a:pt x="75" y="50"/>
                    </a:lnTo>
                    <a:lnTo>
                      <a:pt x="74" y="43"/>
                    </a:lnTo>
                    <a:lnTo>
                      <a:pt x="72" y="36"/>
                    </a:lnTo>
                    <a:lnTo>
                      <a:pt x="69" y="28"/>
                    </a:lnTo>
                    <a:lnTo>
                      <a:pt x="65" y="22"/>
                    </a:lnTo>
                    <a:lnTo>
                      <a:pt x="61" y="18"/>
                    </a:lnTo>
                    <a:lnTo>
                      <a:pt x="57" y="14"/>
                    </a:lnTo>
                    <a:lnTo>
                      <a:pt x="52" y="12"/>
                    </a:lnTo>
                    <a:lnTo>
                      <a:pt x="47" y="11"/>
                    </a:lnTo>
                    <a:lnTo>
                      <a:pt x="42" y="11"/>
                    </a:lnTo>
                    <a:lnTo>
                      <a:pt x="36" y="12"/>
                    </a:lnTo>
                    <a:lnTo>
                      <a:pt x="15" y="19"/>
                    </a:lnTo>
                    <a:lnTo>
                      <a:pt x="36" y="84"/>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437"/>
              <p:cNvSpPr>
                <a:spLocks noEditPoints="1"/>
              </p:cNvSpPr>
              <p:nvPr/>
            </p:nvSpPr>
            <p:spPr bwMode="auto">
              <a:xfrm>
                <a:off x="564" y="1993"/>
                <a:ext cx="25" cy="32"/>
              </a:xfrm>
              <a:custGeom>
                <a:avLst/>
                <a:gdLst>
                  <a:gd name="T0" fmla="*/ 0 w 77"/>
                  <a:gd name="T1" fmla="*/ 0 h 96"/>
                  <a:gd name="T2" fmla="*/ 0 w 77"/>
                  <a:gd name="T3" fmla="*/ 0 h 96"/>
                  <a:gd name="T4" fmla="*/ 0 w 77"/>
                  <a:gd name="T5" fmla="*/ 0 h 96"/>
                  <a:gd name="T6" fmla="*/ 0 w 77"/>
                  <a:gd name="T7" fmla="*/ 0 h 96"/>
                  <a:gd name="T8" fmla="*/ 0 w 77"/>
                  <a:gd name="T9" fmla="*/ 0 h 96"/>
                  <a:gd name="T10" fmla="*/ 0 w 77"/>
                  <a:gd name="T11" fmla="*/ 0 h 96"/>
                  <a:gd name="T12" fmla="*/ 0 w 77"/>
                  <a:gd name="T13" fmla="*/ 0 h 96"/>
                  <a:gd name="T14" fmla="*/ 0 w 77"/>
                  <a:gd name="T15" fmla="*/ 0 h 96"/>
                  <a:gd name="T16" fmla="*/ 0 w 77"/>
                  <a:gd name="T17" fmla="*/ 0 h 96"/>
                  <a:gd name="T18" fmla="*/ 0 w 77"/>
                  <a:gd name="T19" fmla="*/ 0 h 96"/>
                  <a:gd name="T20" fmla="*/ 0 w 77"/>
                  <a:gd name="T21" fmla="*/ 0 h 96"/>
                  <a:gd name="T22" fmla="*/ 0 w 77"/>
                  <a:gd name="T23" fmla="*/ 0 h 96"/>
                  <a:gd name="T24" fmla="*/ 0 w 77"/>
                  <a:gd name="T25" fmla="*/ 0 h 96"/>
                  <a:gd name="T26" fmla="*/ 0 w 77"/>
                  <a:gd name="T27" fmla="*/ 0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7" h="96">
                    <a:moveTo>
                      <a:pt x="16" y="66"/>
                    </a:moveTo>
                    <a:lnTo>
                      <a:pt x="12" y="93"/>
                    </a:lnTo>
                    <a:lnTo>
                      <a:pt x="0" y="96"/>
                    </a:lnTo>
                    <a:lnTo>
                      <a:pt x="15" y="3"/>
                    </a:lnTo>
                    <a:lnTo>
                      <a:pt x="29" y="0"/>
                    </a:lnTo>
                    <a:lnTo>
                      <a:pt x="77" y="80"/>
                    </a:lnTo>
                    <a:lnTo>
                      <a:pt x="65" y="83"/>
                    </a:lnTo>
                    <a:lnTo>
                      <a:pt x="51" y="59"/>
                    </a:lnTo>
                    <a:lnTo>
                      <a:pt x="16" y="66"/>
                    </a:lnTo>
                    <a:close/>
                    <a:moveTo>
                      <a:pt x="45" y="50"/>
                    </a:moveTo>
                    <a:lnTo>
                      <a:pt x="24" y="14"/>
                    </a:lnTo>
                    <a:lnTo>
                      <a:pt x="18" y="55"/>
                    </a:lnTo>
                    <a:lnTo>
                      <a:pt x="45" y="5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438"/>
              <p:cNvSpPr>
                <a:spLocks/>
              </p:cNvSpPr>
              <p:nvPr/>
            </p:nvSpPr>
            <p:spPr bwMode="auto">
              <a:xfrm>
                <a:off x="586" y="1988"/>
                <a:ext cx="24" cy="33"/>
              </a:xfrm>
              <a:custGeom>
                <a:avLst/>
                <a:gdLst>
                  <a:gd name="T0" fmla="*/ 0 w 73"/>
                  <a:gd name="T1" fmla="*/ 0 h 93"/>
                  <a:gd name="T2" fmla="*/ 0 w 73"/>
                  <a:gd name="T3" fmla="*/ 0 h 93"/>
                  <a:gd name="T4" fmla="*/ 0 w 73"/>
                  <a:gd name="T5" fmla="*/ 0 h 93"/>
                  <a:gd name="T6" fmla="*/ 0 w 73"/>
                  <a:gd name="T7" fmla="*/ 0 h 93"/>
                  <a:gd name="T8" fmla="*/ 0 w 73"/>
                  <a:gd name="T9" fmla="*/ 0 h 93"/>
                  <a:gd name="T10" fmla="*/ 0 w 73"/>
                  <a:gd name="T11" fmla="*/ 0 h 93"/>
                  <a:gd name="T12" fmla="*/ 0 w 73"/>
                  <a:gd name="T13" fmla="*/ 0 h 93"/>
                  <a:gd name="T14" fmla="*/ 0 w 73"/>
                  <a:gd name="T15" fmla="*/ 0 h 93"/>
                  <a:gd name="T16" fmla="*/ 0 w 73"/>
                  <a:gd name="T17" fmla="*/ 0 h 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93">
                    <a:moveTo>
                      <a:pt x="0" y="8"/>
                    </a:moveTo>
                    <a:lnTo>
                      <a:pt x="71" y="0"/>
                    </a:lnTo>
                    <a:lnTo>
                      <a:pt x="73" y="10"/>
                    </a:lnTo>
                    <a:lnTo>
                      <a:pt x="43" y="14"/>
                    </a:lnTo>
                    <a:lnTo>
                      <a:pt x="52" y="92"/>
                    </a:lnTo>
                    <a:lnTo>
                      <a:pt x="40" y="93"/>
                    </a:lnTo>
                    <a:lnTo>
                      <a:pt x="31" y="16"/>
                    </a:lnTo>
                    <a:lnTo>
                      <a:pt x="1" y="19"/>
                    </a:lnTo>
                    <a:lnTo>
                      <a:pt x="0" y="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439"/>
              <p:cNvSpPr>
                <a:spLocks/>
              </p:cNvSpPr>
              <p:nvPr/>
            </p:nvSpPr>
            <p:spPr bwMode="auto">
              <a:xfrm>
                <a:off x="615" y="1986"/>
                <a:ext cx="29" cy="30"/>
              </a:xfrm>
              <a:custGeom>
                <a:avLst/>
                <a:gdLst>
                  <a:gd name="T0" fmla="*/ 0 w 86"/>
                  <a:gd name="T1" fmla="*/ 0 h 90"/>
                  <a:gd name="T2" fmla="*/ 0 w 86"/>
                  <a:gd name="T3" fmla="*/ 0 h 90"/>
                  <a:gd name="T4" fmla="*/ 0 w 86"/>
                  <a:gd name="T5" fmla="*/ 0 h 90"/>
                  <a:gd name="T6" fmla="*/ 0 w 86"/>
                  <a:gd name="T7" fmla="*/ 0 h 90"/>
                  <a:gd name="T8" fmla="*/ 0 w 86"/>
                  <a:gd name="T9" fmla="*/ 0 h 90"/>
                  <a:gd name="T10" fmla="*/ 0 w 86"/>
                  <a:gd name="T11" fmla="*/ 0 h 90"/>
                  <a:gd name="T12" fmla="*/ 0 w 86"/>
                  <a:gd name="T13" fmla="*/ 0 h 90"/>
                  <a:gd name="T14" fmla="*/ 0 w 86"/>
                  <a:gd name="T15" fmla="*/ 0 h 90"/>
                  <a:gd name="T16" fmla="*/ 0 w 86"/>
                  <a:gd name="T17" fmla="*/ 0 h 90"/>
                  <a:gd name="T18" fmla="*/ 0 w 86"/>
                  <a:gd name="T19" fmla="*/ 0 h 90"/>
                  <a:gd name="T20" fmla="*/ 0 w 86"/>
                  <a:gd name="T21" fmla="*/ 0 h 90"/>
                  <a:gd name="T22" fmla="*/ 0 w 86"/>
                  <a:gd name="T23" fmla="*/ 0 h 90"/>
                  <a:gd name="T24" fmla="*/ 0 w 86"/>
                  <a:gd name="T25" fmla="*/ 0 h 90"/>
                  <a:gd name="T26" fmla="*/ 0 w 86"/>
                  <a:gd name="T27" fmla="*/ 0 h 90"/>
                  <a:gd name="T28" fmla="*/ 0 w 86"/>
                  <a:gd name="T29" fmla="*/ 0 h 90"/>
                  <a:gd name="T30" fmla="*/ 0 w 86"/>
                  <a:gd name="T31" fmla="*/ 0 h 90"/>
                  <a:gd name="T32" fmla="*/ 0 w 86"/>
                  <a:gd name="T33" fmla="*/ 0 h 90"/>
                  <a:gd name="T34" fmla="*/ 0 w 86"/>
                  <a:gd name="T35" fmla="*/ 0 h 90"/>
                  <a:gd name="T36" fmla="*/ 0 w 86"/>
                  <a:gd name="T37" fmla="*/ 0 h 90"/>
                  <a:gd name="T38" fmla="*/ 0 w 86"/>
                  <a:gd name="T39" fmla="*/ 0 h 90"/>
                  <a:gd name="T40" fmla="*/ 0 w 86"/>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6" h="90">
                    <a:moveTo>
                      <a:pt x="74" y="89"/>
                    </a:moveTo>
                    <a:lnTo>
                      <a:pt x="74" y="37"/>
                    </a:lnTo>
                    <a:lnTo>
                      <a:pt x="73" y="14"/>
                    </a:lnTo>
                    <a:lnTo>
                      <a:pt x="50" y="90"/>
                    </a:lnTo>
                    <a:lnTo>
                      <a:pt x="38" y="90"/>
                    </a:lnTo>
                    <a:lnTo>
                      <a:pt x="12" y="15"/>
                    </a:lnTo>
                    <a:lnTo>
                      <a:pt x="11" y="15"/>
                    </a:lnTo>
                    <a:lnTo>
                      <a:pt x="12" y="38"/>
                    </a:lnTo>
                    <a:lnTo>
                      <a:pt x="13" y="90"/>
                    </a:lnTo>
                    <a:lnTo>
                      <a:pt x="1" y="90"/>
                    </a:lnTo>
                    <a:lnTo>
                      <a:pt x="0" y="1"/>
                    </a:lnTo>
                    <a:lnTo>
                      <a:pt x="17" y="1"/>
                    </a:lnTo>
                    <a:lnTo>
                      <a:pt x="44" y="76"/>
                    </a:lnTo>
                    <a:lnTo>
                      <a:pt x="67" y="0"/>
                    </a:lnTo>
                    <a:lnTo>
                      <a:pt x="84" y="0"/>
                    </a:lnTo>
                    <a:lnTo>
                      <a:pt x="86" y="89"/>
                    </a:lnTo>
                    <a:lnTo>
                      <a:pt x="74" y="8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440"/>
              <p:cNvSpPr>
                <a:spLocks noEditPoints="1"/>
              </p:cNvSpPr>
              <p:nvPr/>
            </p:nvSpPr>
            <p:spPr bwMode="auto">
              <a:xfrm>
                <a:off x="649" y="1986"/>
                <a:ext cx="29" cy="32"/>
              </a:xfrm>
              <a:custGeom>
                <a:avLst/>
                <a:gdLst>
                  <a:gd name="T0" fmla="*/ 0 w 87"/>
                  <a:gd name="T1" fmla="*/ 0 h 94"/>
                  <a:gd name="T2" fmla="*/ 0 w 87"/>
                  <a:gd name="T3" fmla="*/ 0 h 94"/>
                  <a:gd name="T4" fmla="*/ 0 w 87"/>
                  <a:gd name="T5" fmla="*/ 0 h 94"/>
                  <a:gd name="T6" fmla="*/ 0 w 87"/>
                  <a:gd name="T7" fmla="*/ 0 h 94"/>
                  <a:gd name="T8" fmla="*/ 0 w 87"/>
                  <a:gd name="T9" fmla="*/ 0 h 94"/>
                  <a:gd name="T10" fmla="*/ 0 w 87"/>
                  <a:gd name="T11" fmla="*/ 0 h 94"/>
                  <a:gd name="T12" fmla="*/ 0 w 87"/>
                  <a:gd name="T13" fmla="*/ 0 h 94"/>
                  <a:gd name="T14" fmla="*/ 0 w 87"/>
                  <a:gd name="T15" fmla="*/ 0 h 94"/>
                  <a:gd name="T16" fmla="*/ 0 w 87"/>
                  <a:gd name="T17" fmla="*/ 0 h 94"/>
                  <a:gd name="T18" fmla="*/ 0 w 87"/>
                  <a:gd name="T19" fmla="*/ 0 h 94"/>
                  <a:gd name="T20" fmla="*/ 0 w 87"/>
                  <a:gd name="T21" fmla="*/ 0 h 94"/>
                  <a:gd name="T22" fmla="*/ 0 w 87"/>
                  <a:gd name="T23" fmla="*/ 0 h 94"/>
                  <a:gd name="T24" fmla="*/ 0 w 87"/>
                  <a:gd name="T25" fmla="*/ 0 h 94"/>
                  <a:gd name="T26" fmla="*/ 0 w 87"/>
                  <a:gd name="T27" fmla="*/ 0 h 94"/>
                  <a:gd name="T28" fmla="*/ 0 w 87"/>
                  <a:gd name="T29" fmla="*/ 0 h 94"/>
                  <a:gd name="T30" fmla="*/ 0 w 87"/>
                  <a:gd name="T31" fmla="*/ 0 h 94"/>
                  <a:gd name="T32" fmla="*/ 0 w 87"/>
                  <a:gd name="T33" fmla="*/ 0 h 94"/>
                  <a:gd name="T34" fmla="*/ 0 w 87"/>
                  <a:gd name="T35" fmla="*/ 0 h 94"/>
                  <a:gd name="T36" fmla="*/ 0 w 87"/>
                  <a:gd name="T37" fmla="*/ 0 h 94"/>
                  <a:gd name="T38" fmla="*/ 0 w 87"/>
                  <a:gd name="T39" fmla="*/ 0 h 94"/>
                  <a:gd name="T40" fmla="*/ 0 w 87"/>
                  <a:gd name="T41" fmla="*/ 0 h 94"/>
                  <a:gd name="T42" fmla="*/ 0 w 87"/>
                  <a:gd name="T43" fmla="*/ 0 h 94"/>
                  <a:gd name="T44" fmla="*/ 0 w 87"/>
                  <a:gd name="T45" fmla="*/ 0 h 94"/>
                  <a:gd name="T46" fmla="*/ 0 w 87"/>
                  <a:gd name="T47" fmla="*/ 0 h 94"/>
                  <a:gd name="T48" fmla="*/ 0 w 87"/>
                  <a:gd name="T49" fmla="*/ 0 h 94"/>
                  <a:gd name="T50" fmla="*/ 0 w 87"/>
                  <a:gd name="T51" fmla="*/ 0 h 94"/>
                  <a:gd name="T52" fmla="*/ 0 w 87"/>
                  <a:gd name="T53" fmla="*/ 0 h 94"/>
                  <a:gd name="T54" fmla="*/ 0 w 87"/>
                  <a:gd name="T55" fmla="*/ 0 h 94"/>
                  <a:gd name="T56" fmla="*/ 0 w 87"/>
                  <a:gd name="T57" fmla="*/ 0 h 94"/>
                  <a:gd name="T58" fmla="*/ 0 w 87"/>
                  <a:gd name="T59" fmla="*/ 0 h 94"/>
                  <a:gd name="T60" fmla="*/ 0 w 87"/>
                  <a:gd name="T61" fmla="*/ 0 h 94"/>
                  <a:gd name="T62" fmla="*/ 0 w 87"/>
                  <a:gd name="T63" fmla="*/ 0 h 94"/>
                  <a:gd name="T64" fmla="*/ 0 w 87"/>
                  <a:gd name="T65" fmla="*/ 0 h 94"/>
                  <a:gd name="T66" fmla="*/ 0 w 87"/>
                  <a:gd name="T67" fmla="*/ 0 h 94"/>
                  <a:gd name="T68" fmla="*/ 0 w 87"/>
                  <a:gd name="T69" fmla="*/ 0 h 94"/>
                  <a:gd name="T70" fmla="*/ 0 w 87"/>
                  <a:gd name="T71" fmla="*/ 0 h 94"/>
                  <a:gd name="T72" fmla="*/ 0 w 87"/>
                  <a:gd name="T73" fmla="*/ 0 h 94"/>
                  <a:gd name="T74" fmla="*/ 0 w 87"/>
                  <a:gd name="T75" fmla="*/ 0 h 94"/>
                  <a:gd name="T76" fmla="*/ 0 w 87"/>
                  <a:gd name="T77" fmla="*/ 0 h 94"/>
                  <a:gd name="T78" fmla="*/ 0 w 87"/>
                  <a:gd name="T79" fmla="*/ 0 h 94"/>
                  <a:gd name="T80" fmla="*/ 0 w 87"/>
                  <a:gd name="T81" fmla="*/ 0 h 94"/>
                  <a:gd name="T82" fmla="*/ 0 w 87"/>
                  <a:gd name="T83" fmla="*/ 0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7" h="94">
                    <a:moveTo>
                      <a:pt x="40" y="94"/>
                    </a:moveTo>
                    <a:lnTo>
                      <a:pt x="40" y="94"/>
                    </a:lnTo>
                    <a:lnTo>
                      <a:pt x="33" y="93"/>
                    </a:lnTo>
                    <a:lnTo>
                      <a:pt x="28" y="92"/>
                    </a:lnTo>
                    <a:lnTo>
                      <a:pt x="23" y="90"/>
                    </a:lnTo>
                    <a:lnTo>
                      <a:pt x="19" y="88"/>
                    </a:lnTo>
                    <a:lnTo>
                      <a:pt x="12" y="82"/>
                    </a:lnTo>
                    <a:lnTo>
                      <a:pt x="7" y="75"/>
                    </a:lnTo>
                    <a:lnTo>
                      <a:pt x="3" y="68"/>
                    </a:lnTo>
                    <a:lnTo>
                      <a:pt x="1" y="60"/>
                    </a:lnTo>
                    <a:lnTo>
                      <a:pt x="0" y="52"/>
                    </a:lnTo>
                    <a:lnTo>
                      <a:pt x="0" y="44"/>
                    </a:lnTo>
                    <a:lnTo>
                      <a:pt x="1" y="37"/>
                    </a:lnTo>
                    <a:lnTo>
                      <a:pt x="4" y="29"/>
                    </a:lnTo>
                    <a:lnTo>
                      <a:pt x="7" y="22"/>
                    </a:lnTo>
                    <a:lnTo>
                      <a:pt x="12" y="14"/>
                    </a:lnTo>
                    <a:lnTo>
                      <a:pt x="18" y="8"/>
                    </a:lnTo>
                    <a:lnTo>
                      <a:pt x="26" y="3"/>
                    </a:lnTo>
                    <a:lnTo>
                      <a:pt x="31" y="2"/>
                    </a:lnTo>
                    <a:lnTo>
                      <a:pt x="37" y="1"/>
                    </a:lnTo>
                    <a:lnTo>
                      <a:pt x="42" y="0"/>
                    </a:lnTo>
                    <a:lnTo>
                      <a:pt x="48" y="1"/>
                    </a:lnTo>
                    <a:lnTo>
                      <a:pt x="54" y="1"/>
                    </a:lnTo>
                    <a:lnTo>
                      <a:pt x="59" y="3"/>
                    </a:lnTo>
                    <a:lnTo>
                      <a:pt x="64" y="5"/>
                    </a:lnTo>
                    <a:lnTo>
                      <a:pt x="68" y="7"/>
                    </a:lnTo>
                    <a:lnTo>
                      <a:pt x="75" y="13"/>
                    </a:lnTo>
                    <a:lnTo>
                      <a:pt x="81" y="21"/>
                    </a:lnTo>
                    <a:lnTo>
                      <a:pt x="84" y="28"/>
                    </a:lnTo>
                    <a:lnTo>
                      <a:pt x="86" y="36"/>
                    </a:lnTo>
                    <a:lnTo>
                      <a:pt x="87" y="44"/>
                    </a:lnTo>
                    <a:lnTo>
                      <a:pt x="87" y="52"/>
                    </a:lnTo>
                    <a:lnTo>
                      <a:pt x="86" y="59"/>
                    </a:lnTo>
                    <a:lnTo>
                      <a:pt x="84" y="67"/>
                    </a:lnTo>
                    <a:lnTo>
                      <a:pt x="80" y="74"/>
                    </a:lnTo>
                    <a:lnTo>
                      <a:pt x="75" y="81"/>
                    </a:lnTo>
                    <a:lnTo>
                      <a:pt x="69" y="87"/>
                    </a:lnTo>
                    <a:lnTo>
                      <a:pt x="61" y="92"/>
                    </a:lnTo>
                    <a:lnTo>
                      <a:pt x="56" y="93"/>
                    </a:lnTo>
                    <a:lnTo>
                      <a:pt x="51" y="94"/>
                    </a:lnTo>
                    <a:lnTo>
                      <a:pt x="46" y="94"/>
                    </a:lnTo>
                    <a:lnTo>
                      <a:pt x="40" y="94"/>
                    </a:lnTo>
                    <a:close/>
                    <a:moveTo>
                      <a:pt x="47" y="11"/>
                    </a:moveTo>
                    <a:lnTo>
                      <a:pt x="47" y="11"/>
                    </a:lnTo>
                    <a:lnTo>
                      <a:pt x="40" y="11"/>
                    </a:lnTo>
                    <a:lnTo>
                      <a:pt x="33" y="13"/>
                    </a:lnTo>
                    <a:lnTo>
                      <a:pt x="28" y="15"/>
                    </a:lnTo>
                    <a:lnTo>
                      <a:pt x="23" y="20"/>
                    </a:lnTo>
                    <a:lnTo>
                      <a:pt x="19" y="25"/>
                    </a:lnTo>
                    <a:lnTo>
                      <a:pt x="16" y="31"/>
                    </a:lnTo>
                    <a:lnTo>
                      <a:pt x="14" y="38"/>
                    </a:lnTo>
                    <a:lnTo>
                      <a:pt x="12" y="45"/>
                    </a:lnTo>
                    <a:lnTo>
                      <a:pt x="12" y="53"/>
                    </a:lnTo>
                    <a:lnTo>
                      <a:pt x="13" y="60"/>
                    </a:lnTo>
                    <a:lnTo>
                      <a:pt x="15" y="66"/>
                    </a:lnTo>
                    <a:lnTo>
                      <a:pt x="18" y="72"/>
                    </a:lnTo>
                    <a:lnTo>
                      <a:pt x="22" y="76"/>
                    </a:lnTo>
                    <a:lnTo>
                      <a:pt x="27" y="80"/>
                    </a:lnTo>
                    <a:lnTo>
                      <a:pt x="33" y="82"/>
                    </a:lnTo>
                    <a:lnTo>
                      <a:pt x="41" y="84"/>
                    </a:lnTo>
                    <a:lnTo>
                      <a:pt x="48" y="84"/>
                    </a:lnTo>
                    <a:lnTo>
                      <a:pt x="54" y="82"/>
                    </a:lnTo>
                    <a:lnTo>
                      <a:pt x="60" y="79"/>
                    </a:lnTo>
                    <a:lnTo>
                      <a:pt x="64" y="76"/>
                    </a:lnTo>
                    <a:lnTo>
                      <a:pt x="68" y="71"/>
                    </a:lnTo>
                    <a:lnTo>
                      <a:pt x="71" y="65"/>
                    </a:lnTo>
                    <a:lnTo>
                      <a:pt x="74" y="58"/>
                    </a:lnTo>
                    <a:lnTo>
                      <a:pt x="75" y="51"/>
                    </a:lnTo>
                    <a:lnTo>
                      <a:pt x="75" y="43"/>
                    </a:lnTo>
                    <a:lnTo>
                      <a:pt x="74" y="36"/>
                    </a:lnTo>
                    <a:lnTo>
                      <a:pt x="72" y="30"/>
                    </a:lnTo>
                    <a:lnTo>
                      <a:pt x="69" y="24"/>
                    </a:lnTo>
                    <a:lnTo>
                      <a:pt x="65" y="20"/>
                    </a:lnTo>
                    <a:lnTo>
                      <a:pt x="60" y="15"/>
                    </a:lnTo>
                    <a:lnTo>
                      <a:pt x="54" y="12"/>
                    </a:lnTo>
                    <a:lnTo>
                      <a:pt x="47" y="1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441"/>
              <p:cNvSpPr>
                <a:spLocks/>
              </p:cNvSpPr>
              <p:nvPr/>
            </p:nvSpPr>
            <p:spPr bwMode="auto">
              <a:xfrm>
                <a:off x="680" y="1992"/>
                <a:ext cx="25" cy="33"/>
              </a:xfrm>
              <a:custGeom>
                <a:avLst/>
                <a:gdLst>
                  <a:gd name="T0" fmla="*/ 0 w 74"/>
                  <a:gd name="T1" fmla="*/ 0 h 95"/>
                  <a:gd name="T2" fmla="*/ 0 w 74"/>
                  <a:gd name="T3" fmla="*/ 0 h 95"/>
                  <a:gd name="T4" fmla="*/ 0 w 74"/>
                  <a:gd name="T5" fmla="*/ 0 h 95"/>
                  <a:gd name="T6" fmla="*/ 0 w 74"/>
                  <a:gd name="T7" fmla="*/ 0 h 95"/>
                  <a:gd name="T8" fmla="*/ 0 w 74"/>
                  <a:gd name="T9" fmla="*/ 0 h 95"/>
                  <a:gd name="T10" fmla="*/ 0 w 74"/>
                  <a:gd name="T11" fmla="*/ 0 h 95"/>
                  <a:gd name="T12" fmla="*/ 0 w 74"/>
                  <a:gd name="T13" fmla="*/ 0 h 95"/>
                  <a:gd name="T14" fmla="*/ 0 w 74"/>
                  <a:gd name="T15" fmla="*/ 0 h 95"/>
                  <a:gd name="T16" fmla="*/ 0 w 74"/>
                  <a:gd name="T17" fmla="*/ 0 h 95"/>
                  <a:gd name="T18" fmla="*/ 0 w 74"/>
                  <a:gd name="T19" fmla="*/ 0 h 95"/>
                  <a:gd name="T20" fmla="*/ 0 w 74"/>
                  <a:gd name="T21" fmla="*/ 0 h 95"/>
                  <a:gd name="T22" fmla="*/ 0 w 74"/>
                  <a:gd name="T23" fmla="*/ 0 h 95"/>
                  <a:gd name="T24" fmla="*/ 0 w 74"/>
                  <a:gd name="T25" fmla="*/ 0 h 95"/>
                  <a:gd name="T26" fmla="*/ 0 w 74"/>
                  <a:gd name="T27" fmla="*/ 0 h 95"/>
                  <a:gd name="T28" fmla="*/ 0 w 74"/>
                  <a:gd name="T29" fmla="*/ 0 h 95"/>
                  <a:gd name="T30" fmla="*/ 0 w 74"/>
                  <a:gd name="T31" fmla="*/ 0 h 95"/>
                  <a:gd name="T32" fmla="*/ 0 w 74"/>
                  <a:gd name="T33" fmla="*/ 0 h 95"/>
                  <a:gd name="T34" fmla="*/ 0 w 74"/>
                  <a:gd name="T35" fmla="*/ 0 h 95"/>
                  <a:gd name="T36" fmla="*/ 0 w 74"/>
                  <a:gd name="T37" fmla="*/ 0 h 95"/>
                  <a:gd name="T38" fmla="*/ 0 w 74"/>
                  <a:gd name="T39" fmla="*/ 0 h 95"/>
                  <a:gd name="T40" fmla="*/ 0 w 74"/>
                  <a:gd name="T41" fmla="*/ 0 h 95"/>
                  <a:gd name="T42" fmla="*/ 0 w 74"/>
                  <a:gd name="T43" fmla="*/ 0 h 95"/>
                  <a:gd name="T44" fmla="*/ 0 w 74"/>
                  <a:gd name="T45" fmla="*/ 0 h 95"/>
                  <a:gd name="T46" fmla="*/ 0 w 74"/>
                  <a:gd name="T47" fmla="*/ 0 h 95"/>
                  <a:gd name="T48" fmla="*/ 0 w 74"/>
                  <a:gd name="T49" fmla="*/ 0 h 95"/>
                  <a:gd name="T50" fmla="*/ 0 w 74"/>
                  <a:gd name="T51" fmla="*/ 0 h 95"/>
                  <a:gd name="T52" fmla="*/ 0 w 74"/>
                  <a:gd name="T53" fmla="*/ 0 h 95"/>
                  <a:gd name="T54" fmla="*/ 0 w 74"/>
                  <a:gd name="T55" fmla="*/ 0 h 95"/>
                  <a:gd name="T56" fmla="*/ 0 w 74"/>
                  <a:gd name="T57" fmla="*/ 0 h 95"/>
                  <a:gd name="T58" fmla="*/ 0 w 74"/>
                  <a:gd name="T59" fmla="*/ 0 h 95"/>
                  <a:gd name="T60" fmla="*/ 0 w 74"/>
                  <a:gd name="T61" fmla="*/ 0 h 95"/>
                  <a:gd name="T62" fmla="*/ 0 w 74"/>
                  <a:gd name="T63" fmla="*/ 0 h 95"/>
                  <a:gd name="T64" fmla="*/ 0 w 74"/>
                  <a:gd name="T65" fmla="*/ 0 h 95"/>
                  <a:gd name="T66" fmla="*/ 0 w 74"/>
                  <a:gd name="T67" fmla="*/ 0 h 95"/>
                  <a:gd name="T68" fmla="*/ 0 w 74"/>
                  <a:gd name="T69" fmla="*/ 0 h 95"/>
                  <a:gd name="T70" fmla="*/ 0 w 74"/>
                  <a:gd name="T71" fmla="*/ 0 h 95"/>
                  <a:gd name="T72" fmla="*/ 0 w 74"/>
                  <a:gd name="T73" fmla="*/ 0 h 95"/>
                  <a:gd name="T74" fmla="*/ 0 w 74"/>
                  <a:gd name="T75" fmla="*/ 0 h 95"/>
                  <a:gd name="T76" fmla="*/ 0 w 74"/>
                  <a:gd name="T77" fmla="*/ 0 h 95"/>
                  <a:gd name="T78" fmla="*/ 0 w 74"/>
                  <a:gd name="T79" fmla="*/ 0 h 95"/>
                  <a:gd name="T80" fmla="*/ 0 w 74"/>
                  <a:gd name="T81" fmla="*/ 0 h 95"/>
                  <a:gd name="T82" fmla="*/ 0 w 74"/>
                  <a:gd name="T83" fmla="*/ 0 h 95"/>
                  <a:gd name="T84" fmla="*/ 0 w 74"/>
                  <a:gd name="T85" fmla="*/ 0 h 95"/>
                  <a:gd name="T86" fmla="*/ 0 w 74"/>
                  <a:gd name="T87" fmla="*/ 0 h 95"/>
                  <a:gd name="T88" fmla="*/ 0 w 74"/>
                  <a:gd name="T89" fmla="*/ 0 h 95"/>
                  <a:gd name="T90" fmla="*/ 0 w 74"/>
                  <a:gd name="T91" fmla="*/ 0 h 95"/>
                  <a:gd name="T92" fmla="*/ 0 w 74"/>
                  <a:gd name="T93" fmla="*/ 0 h 95"/>
                  <a:gd name="T94" fmla="*/ 0 w 74"/>
                  <a:gd name="T95" fmla="*/ 0 h 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 h="95">
                    <a:moveTo>
                      <a:pt x="62" y="34"/>
                    </a:moveTo>
                    <a:lnTo>
                      <a:pt x="62" y="34"/>
                    </a:lnTo>
                    <a:lnTo>
                      <a:pt x="62" y="29"/>
                    </a:lnTo>
                    <a:lnTo>
                      <a:pt x="62" y="25"/>
                    </a:lnTo>
                    <a:lnTo>
                      <a:pt x="60" y="22"/>
                    </a:lnTo>
                    <a:lnTo>
                      <a:pt x="58" y="19"/>
                    </a:lnTo>
                    <a:lnTo>
                      <a:pt x="55" y="16"/>
                    </a:lnTo>
                    <a:lnTo>
                      <a:pt x="51" y="15"/>
                    </a:lnTo>
                    <a:lnTo>
                      <a:pt x="44" y="12"/>
                    </a:lnTo>
                    <a:lnTo>
                      <a:pt x="38" y="12"/>
                    </a:lnTo>
                    <a:lnTo>
                      <a:pt x="31" y="13"/>
                    </a:lnTo>
                    <a:lnTo>
                      <a:pt x="28" y="14"/>
                    </a:lnTo>
                    <a:lnTo>
                      <a:pt x="25" y="16"/>
                    </a:lnTo>
                    <a:lnTo>
                      <a:pt x="23" y="20"/>
                    </a:lnTo>
                    <a:lnTo>
                      <a:pt x="21" y="24"/>
                    </a:lnTo>
                    <a:lnTo>
                      <a:pt x="21" y="29"/>
                    </a:lnTo>
                    <a:lnTo>
                      <a:pt x="23" y="32"/>
                    </a:lnTo>
                    <a:lnTo>
                      <a:pt x="26" y="35"/>
                    </a:lnTo>
                    <a:lnTo>
                      <a:pt x="30" y="37"/>
                    </a:lnTo>
                    <a:lnTo>
                      <a:pt x="53" y="47"/>
                    </a:lnTo>
                    <a:lnTo>
                      <a:pt x="61" y="51"/>
                    </a:lnTo>
                    <a:lnTo>
                      <a:pt x="64" y="54"/>
                    </a:lnTo>
                    <a:lnTo>
                      <a:pt x="66" y="57"/>
                    </a:lnTo>
                    <a:lnTo>
                      <a:pt x="68" y="61"/>
                    </a:lnTo>
                    <a:lnTo>
                      <a:pt x="69" y="65"/>
                    </a:lnTo>
                    <a:lnTo>
                      <a:pt x="69" y="69"/>
                    </a:lnTo>
                    <a:lnTo>
                      <a:pt x="69" y="74"/>
                    </a:lnTo>
                    <a:lnTo>
                      <a:pt x="67" y="81"/>
                    </a:lnTo>
                    <a:lnTo>
                      <a:pt x="63" y="86"/>
                    </a:lnTo>
                    <a:lnTo>
                      <a:pt x="59" y="90"/>
                    </a:lnTo>
                    <a:lnTo>
                      <a:pt x="53" y="93"/>
                    </a:lnTo>
                    <a:lnTo>
                      <a:pt x="48" y="94"/>
                    </a:lnTo>
                    <a:lnTo>
                      <a:pt x="42" y="95"/>
                    </a:lnTo>
                    <a:lnTo>
                      <a:pt x="36" y="95"/>
                    </a:lnTo>
                    <a:lnTo>
                      <a:pt x="30" y="94"/>
                    </a:lnTo>
                    <a:lnTo>
                      <a:pt x="20" y="91"/>
                    </a:lnTo>
                    <a:lnTo>
                      <a:pt x="13" y="88"/>
                    </a:lnTo>
                    <a:lnTo>
                      <a:pt x="8" y="84"/>
                    </a:lnTo>
                    <a:lnTo>
                      <a:pt x="5" y="81"/>
                    </a:lnTo>
                    <a:lnTo>
                      <a:pt x="2" y="75"/>
                    </a:lnTo>
                    <a:lnTo>
                      <a:pt x="0" y="69"/>
                    </a:lnTo>
                    <a:lnTo>
                      <a:pt x="0" y="63"/>
                    </a:lnTo>
                    <a:lnTo>
                      <a:pt x="0" y="57"/>
                    </a:lnTo>
                    <a:lnTo>
                      <a:pt x="11" y="59"/>
                    </a:lnTo>
                    <a:lnTo>
                      <a:pt x="11" y="65"/>
                    </a:lnTo>
                    <a:lnTo>
                      <a:pt x="12" y="69"/>
                    </a:lnTo>
                    <a:lnTo>
                      <a:pt x="14" y="73"/>
                    </a:lnTo>
                    <a:lnTo>
                      <a:pt x="16" y="77"/>
                    </a:lnTo>
                    <a:lnTo>
                      <a:pt x="20" y="79"/>
                    </a:lnTo>
                    <a:lnTo>
                      <a:pt x="23" y="81"/>
                    </a:lnTo>
                    <a:lnTo>
                      <a:pt x="32" y="84"/>
                    </a:lnTo>
                    <a:lnTo>
                      <a:pt x="39" y="85"/>
                    </a:lnTo>
                    <a:lnTo>
                      <a:pt x="47" y="84"/>
                    </a:lnTo>
                    <a:lnTo>
                      <a:pt x="50" y="83"/>
                    </a:lnTo>
                    <a:lnTo>
                      <a:pt x="53" y="81"/>
                    </a:lnTo>
                    <a:lnTo>
                      <a:pt x="56" y="78"/>
                    </a:lnTo>
                    <a:lnTo>
                      <a:pt x="57" y="73"/>
                    </a:lnTo>
                    <a:lnTo>
                      <a:pt x="57" y="68"/>
                    </a:lnTo>
                    <a:lnTo>
                      <a:pt x="56" y="65"/>
                    </a:lnTo>
                    <a:lnTo>
                      <a:pt x="55" y="63"/>
                    </a:lnTo>
                    <a:lnTo>
                      <a:pt x="50" y="59"/>
                    </a:lnTo>
                    <a:lnTo>
                      <a:pt x="41" y="55"/>
                    </a:lnTo>
                    <a:lnTo>
                      <a:pt x="24" y="47"/>
                    </a:lnTo>
                    <a:lnTo>
                      <a:pt x="19" y="45"/>
                    </a:lnTo>
                    <a:lnTo>
                      <a:pt x="14" y="40"/>
                    </a:lnTo>
                    <a:lnTo>
                      <a:pt x="12" y="37"/>
                    </a:lnTo>
                    <a:lnTo>
                      <a:pt x="10" y="33"/>
                    </a:lnTo>
                    <a:lnTo>
                      <a:pt x="9" y="29"/>
                    </a:lnTo>
                    <a:lnTo>
                      <a:pt x="10" y="23"/>
                    </a:lnTo>
                    <a:lnTo>
                      <a:pt x="11" y="18"/>
                    </a:lnTo>
                    <a:lnTo>
                      <a:pt x="13" y="14"/>
                    </a:lnTo>
                    <a:lnTo>
                      <a:pt x="16" y="10"/>
                    </a:lnTo>
                    <a:lnTo>
                      <a:pt x="20" y="6"/>
                    </a:lnTo>
                    <a:lnTo>
                      <a:pt x="25" y="3"/>
                    </a:lnTo>
                    <a:lnTo>
                      <a:pt x="31" y="1"/>
                    </a:lnTo>
                    <a:lnTo>
                      <a:pt x="37" y="0"/>
                    </a:lnTo>
                    <a:lnTo>
                      <a:pt x="45" y="1"/>
                    </a:lnTo>
                    <a:lnTo>
                      <a:pt x="55" y="4"/>
                    </a:lnTo>
                    <a:lnTo>
                      <a:pt x="62" y="8"/>
                    </a:lnTo>
                    <a:lnTo>
                      <a:pt x="67" y="13"/>
                    </a:lnTo>
                    <a:lnTo>
                      <a:pt x="71" y="18"/>
                    </a:lnTo>
                    <a:lnTo>
                      <a:pt x="73" y="23"/>
                    </a:lnTo>
                    <a:lnTo>
                      <a:pt x="74" y="28"/>
                    </a:lnTo>
                    <a:lnTo>
                      <a:pt x="73" y="36"/>
                    </a:lnTo>
                    <a:lnTo>
                      <a:pt x="62" y="34"/>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442"/>
              <p:cNvSpPr>
                <a:spLocks noEditPoints="1"/>
              </p:cNvSpPr>
              <p:nvPr/>
            </p:nvSpPr>
            <p:spPr bwMode="auto">
              <a:xfrm>
                <a:off x="706" y="1996"/>
                <a:ext cx="28" cy="30"/>
              </a:xfrm>
              <a:custGeom>
                <a:avLst/>
                <a:gdLst>
                  <a:gd name="T0" fmla="*/ 0 w 82"/>
                  <a:gd name="T1" fmla="*/ 0 h 88"/>
                  <a:gd name="T2" fmla="*/ 0 w 82"/>
                  <a:gd name="T3" fmla="*/ 0 h 88"/>
                  <a:gd name="T4" fmla="*/ 0 w 82"/>
                  <a:gd name="T5" fmla="*/ 0 h 88"/>
                  <a:gd name="T6" fmla="*/ 0 w 82"/>
                  <a:gd name="T7" fmla="*/ 0 h 88"/>
                  <a:gd name="T8" fmla="*/ 0 w 82"/>
                  <a:gd name="T9" fmla="*/ 0 h 88"/>
                  <a:gd name="T10" fmla="*/ 0 w 82"/>
                  <a:gd name="T11" fmla="*/ 0 h 88"/>
                  <a:gd name="T12" fmla="*/ 0 w 82"/>
                  <a:gd name="T13" fmla="*/ 0 h 88"/>
                  <a:gd name="T14" fmla="*/ 0 w 82"/>
                  <a:gd name="T15" fmla="*/ 0 h 88"/>
                  <a:gd name="T16" fmla="*/ 0 w 82"/>
                  <a:gd name="T17" fmla="*/ 0 h 88"/>
                  <a:gd name="T18" fmla="*/ 0 w 82"/>
                  <a:gd name="T19" fmla="*/ 0 h 88"/>
                  <a:gd name="T20" fmla="*/ 0 w 82"/>
                  <a:gd name="T21" fmla="*/ 0 h 88"/>
                  <a:gd name="T22" fmla="*/ 0 w 82"/>
                  <a:gd name="T23" fmla="*/ 0 h 88"/>
                  <a:gd name="T24" fmla="*/ 0 w 82"/>
                  <a:gd name="T25" fmla="*/ 0 h 88"/>
                  <a:gd name="T26" fmla="*/ 0 w 82"/>
                  <a:gd name="T27" fmla="*/ 0 h 88"/>
                  <a:gd name="T28" fmla="*/ 0 w 82"/>
                  <a:gd name="T29" fmla="*/ 0 h 88"/>
                  <a:gd name="T30" fmla="*/ 0 w 82"/>
                  <a:gd name="T31" fmla="*/ 0 h 88"/>
                  <a:gd name="T32" fmla="*/ 0 w 82"/>
                  <a:gd name="T33" fmla="*/ 0 h 88"/>
                  <a:gd name="T34" fmla="*/ 0 w 82"/>
                  <a:gd name="T35" fmla="*/ 0 h 88"/>
                  <a:gd name="T36" fmla="*/ 0 w 82"/>
                  <a:gd name="T37" fmla="*/ 0 h 88"/>
                  <a:gd name="T38" fmla="*/ 0 w 82"/>
                  <a:gd name="T39" fmla="*/ 0 h 88"/>
                  <a:gd name="T40" fmla="*/ 0 w 82"/>
                  <a:gd name="T41" fmla="*/ 0 h 88"/>
                  <a:gd name="T42" fmla="*/ 0 w 82"/>
                  <a:gd name="T43" fmla="*/ 0 h 88"/>
                  <a:gd name="T44" fmla="*/ 0 w 82"/>
                  <a:gd name="T45" fmla="*/ 0 h 88"/>
                  <a:gd name="T46" fmla="*/ 0 w 82"/>
                  <a:gd name="T47" fmla="*/ 0 h 88"/>
                  <a:gd name="T48" fmla="*/ 0 w 82"/>
                  <a:gd name="T49" fmla="*/ 0 h 88"/>
                  <a:gd name="T50" fmla="*/ 0 w 82"/>
                  <a:gd name="T51" fmla="*/ 0 h 88"/>
                  <a:gd name="T52" fmla="*/ 0 w 82"/>
                  <a:gd name="T53" fmla="*/ 0 h 88"/>
                  <a:gd name="T54" fmla="*/ 0 w 82"/>
                  <a:gd name="T55" fmla="*/ 0 h 88"/>
                  <a:gd name="T56" fmla="*/ 0 w 82"/>
                  <a:gd name="T57" fmla="*/ 0 h 88"/>
                  <a:gd name="T58" fmla="*/ 0 w 82"/>
                  <a:gd name="T59" fmla="*/ 0 h 88"/>
                  <a:gd name="T60" fmla="*/ 0 w 82"/>
                  <a:gd name="T61" fmla="*/ 0 h 88"/>
                  <a:gd name="T62" fmla="*/ 0 w 82"/>
                  <a:gd name="T63" fmla="*/ 0 h 88"/>
                  <a:gd name="T64" fmla="*/ 0 w 82"/>
                  <a:gd name="T65" fmla="*/ 0 h 88"/>
                  <a:gd name="T66" fmla="*/ 0 w 82"/>
                  <a:gd name="T67" fmla="*/ 0 h 88"/>
                  <a:gd name="T68" fmla="*/ 0 w 82"/>
                  <a:gd name="T69" fmla="*/ 0 h 88"/>
                  <a:gd name="T70" fmla="*/ 0 w 82"/>
                  <a:gd name="T71" fmla="*/ 0 h 88"/>
                  <a:gd name="T72" fmla="*/ 0 w 82"/>
                  <a:gd name="T73" fmla="*/ 0 h 88"/>
                  <a:gd name="T74" fmla="*/ 0 w 82"/>
                  <a:gd name="T75" fmla="*/ 0 h 88"/>
                  <a:gd name="T76" fmla="*/ 0 w 82"/>
                  <a:gd name="T77" fmla="*/ 0 h 88"/>
                  <a:gd name="T78" fmla="*/ 0 w 82"/>
                  <a:gd name="T79" fmla="*/ 0 h 88"/>
                  <a:gd name="T80" fmla="*/ 0 w 82"/>
                  <a:gd name="T81" fmla="*/ 0 h 88"/>
                  <a:gd name="T82" fmla="*/ 0 w 82"/>
                  <a:gd name="T83" fmla="*/ 0 h 88"/>
                  <a:gd name="T84" fmla="*/ 0 w 82"/>
                  <a:gd name="T85" fmla="*/ 0 h 88"/>
                  <a:gd name="T86" fmla="*/ 0 w 82"/>
                  <a:gd name="T87" fmla="*/ 0 h 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2" h="88">
                    <a:moveTo>
                      <a:pt x="11" y="88"/>
                    </a:moveTo>
                    <a:lnTo>
                      <a:pt x="0" y="85"/>
                    </a:lnTo>
                    <a:lnTo>
                      <a:pt x="24" y="0"/>
                    </a:lnTo>
                    <a:lnTo>
                      <a:pt x="63" y="11"/>
                    </a:lnTo>
                    <a:lnTo>
                      <a:pt x="68" y="13"/>
                    </a:lnTo>
                    <a:lnTo>
                      <a:pt x="73" y="16"/>
                    </a:lnTo>
                    <a:lnTo>
                      <a:pt x="77" y="19"/>
                    </a:lnTo>
                    <a:lnTo>
                      <a:pt x="79" y="23"/>
                    </a:lnTo>
                    <a:lnTo>
                      <a:pt x="81" y="27"/>
                    </a:lnTo>
                    <a:lnTo>
                      <a:pt x="82" y="32"/>
                    </a:lnTo>
                    <a:lnTo>
                      <a:pt x="82" y="37"/>
                    </a:lnTo>
                    <a:lnTo>
                      <a:pt x="81" y="42"/>
                    </a:lnTo>
                    <a:lnTo>
                      <a:pt x="80" y="46"/>
                    </a:lnTo>
                    <a:lnTo>
                      <a:pt x="77" y="50"/>
                    </a:lnTo>
                    <a:lnTo>
                      <a:pt x="75" y="54"/>
                    </a:lnTo>
                    <a:lnTo>
                      <a:pt x="71" y="57"/>
                    </a:lnTo>
                    <a:lnTo>
                      <a:pt x="66" y="60"/>
                    </a:lnTo>
                    <a:lnTo>
                      <a:pt x="61" y="61"/>
                    </a:lnTo>
                    <a:lnTo>
                      <a:pt x="56" y="61"/>
                    </a:lnTo>
                    <a:lnTo>
                      <a:pt x="49" y="60"/>
                    </a:lnTo>
                    <a:lnTo>
                      <a:pt x="22" y="52"/>
                    </a:lnTo>
                    <a:lnTo>
                      <a:pt x="11" y="88"/>
                    </a:lnTo>
                    <a:close/>
                    <a:moveTo>
                      <a:pt x="25" y="43"/>
                    </a:moveTo>
                    <a:lnTo>
                      <a:pt x="48" y="49"/>
                    </a:lnTo>
                    <a:lnTo>
                      <a:pt x="55" y="50"/>
                    </a:lnTo>
                    <a:lnTo>
                      <a:pt x="58" y="50"/>
                    </a:lnTo>
                    <a:lnTo>
                      <a:pt x="61" y="49"/>
                    </a:lnTo>
                    <a:lnTo>
                      <a:pt x="64" y="48"/>
                    </a:lnTo>
                    <a:lnTo>
                      <a:pt x="66" y="45"/>
                    </a:lnTo>
                    <a:lnTo>
                      <a:pt x="68" y="42"/>
                    </a:lnTo>
                    <a:lnTo>
                      <a:pt x="69" y="39"/>
                    </a:lnTo>
                    <a:lnTo>
                      <a:pt x="70" y="35"/>
                    </a:lnTo>
                    <a:lnTo>
                      <a:pt x="70" y="31"/>
                    </a:lnTo>
                    <a:lnTo>
                      <a:pt x="69" y="29"/>
                    </a:lnTo>
                    <a:lnTo>
                      <a:pt x="68" y="26"/>
                    </a:lnTo>
                    <a:lnTo>
                      <a:pt x="66" y="24"/>
                    </a:lnTo>
                    <a:lnTo>
                      <a:pt x="63" y="22"/>
                    </a:lnTo>
                    <a:lnTo>
                      <a:pt x="57" y="20"/>
                    </a:lnTo>
                    <a:lnTo>
                      <a:pt x="33" y="13"/>
                    </a:lnTo>
                    <a:lnTo>
                      <a:pt x="25" y="4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443"/>
              <p:cNvSpPr>
                <a:spLocks/>
              </p:cNvSpPr>
              <p:nvPr/>
            </p:nvSpPr>
            <p:spPr bwMode="auto">
              <a:xfrm>
                <a:off x="731" y="2003"/>
                <a:ext cx="33" cy="37"/>
              </a:xfrm>
              <a:custGeom>
                <a:avLst/>
                <a:gdLst>
                  <a:gd name="T0" fmla="*/ 0 w 98"/>
                  <a:gd name="T1" fmla="*/ 0 h 107"/>
                  <a:gd name="T2" fmla="*/ 0 w 98"/>
                  <a:gd name="T3" fmla="*/ 0 h 107"/>
                  <a:gd name="T4" fmla="*/ 0 w 98"/>
                  <a:gd name="T5" fmla="*/ 0 h 107"/>
                  <a:gd name="T6" fmla="*/ 0 w 98"/>
                  <a:gd name="T7" fmla="*/ 0 h 107"/>
                  <a:gd name="T8" fmla="*/ 0 w 98"/>
                  <a:gd name="T9" fmla="*/ 0 h 107"/>
                  <a:gd name="T10" fmla="*/ 0 w 98"/>
                  <a:gd name="T11" fmla="*/ 0 h 107"/>
                  <a:gd name="T12" fmla="*/ 0 w 98"/>
                  <a:gd name="T13" fmla="*/ 0 h 107"/>
                  <a:gd name="T14" fmla="*/ 0 w 98"/>
                  <a:gd name="T15" fmla="*/ 0 h 107"/>
                  <a:gd name="T16" fmla="*/ 0 w 98"/>
                  <a:gd name="T17" fmla="*/ 0 h 107"/>
                  <a:gd name="T18" fmla="*/ 0 w 98"/>
                  <a:gd name="T19" fmla="*/ 0 h 107"/>
                  <a:gd name="T20" fmla="*/ 0 w 98"/>
                  <a:gd name="T21" fmla="*/ 0 h 107"/>
                  <a:gd name="T22" fmla="*/ 0 w 98"/>
                  <a:gd name="T23" fmla="*/ 0 h 107"/>
                  <a:gd name="T24" fmla="*/ 0 w 98"/>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8" h="107">
                    <a:moveTo>
                      <a:pt x="87" y="21"/>
                    </a:moveTo>
                    <a:lnTo>
                      <a:pt x="98" y="25"/>
                    </a:lnTo>
                    <a:lnTo>
                      <a:pt x="66" y="107"/>
                    </a:lnTo>
                    <a:lnTo>
                      <a:pt x="54" y="103"/>
                    </a:lnTo>
                    <a:lnTo>
                      <a:pt x="69" y="65"/>
                    </a:lnTo>
                    <a:lnTo>
                      <a:pt x="26" y="48"/>
                    </a:lnTo>
                    <a:lnTo>
                      <a:pt x="11" y="87"/>
                    </a:lnTo>
                    <a:lnTo>
                      <a:pt x="0" y="83"/>
                    </a:lnTo>
                    <a:lnTo>
                      <a:pt x="32" y="0"/>
                    </a:lnTo>
                    <a:lnTo>
                      <a:pt x="43" y="4"/>
                    </a:lnTo>
                    <a:lnTo>
                      <a:pt x="30" y="38"/>
                    </a:lnTo>
                    <a:lnTo>
                      <a:pt x="73" y="55"/>
                    </a:lnTo>
                    <a:lnTo>
                      <a:pt x="87" y="2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444"/>
              <p:cNvSpPr>
                <a:spLocks/>
              </p:cNvSpPr>
              <p:nvPr/>
            </p:nvSpPr>
            <p:spPr bwMode="auto">
              <a:xfrm>
                <a:off x="758" y="2017"/>
                <a:ext cx="32" cy="35"/>
              </a:xfrm>
              <a:custGeom>
                <a:avLst/>
                <a:gdLst>
                  <a:gd name="T0" fmla="*/ 0 w 97"/>
                  <a:gd name="T1" fmla="*/ 0 h 109"/>
                  <a:gd name="T2" fmla="*/ 0 w 97"/>
                  <a:gd name="T3" fmla="*/ 0 h 109"/>
                  <a:gd name="T4" fmla="*/ 0 w 97"/>
                  <a:gd name="T5" fmla="*/ 0 h 109"/>
                  <a:gd name="T6" fmla="*/ 0 w 97"/>
                  <a:gd name="T7" fmla="*/ 0 h 109"/>
                  <a:gd name="T8" fmla="*/ 0 w 97"/>
                  <a:gd name="T9" fmla="*/ 0 h 109"/>
                  <a:gd name="T10" fmla="*/ 0 w 97"/>
                  <a:gd name="T11" fmla="*/ 0 h 109"/>
                  <a:gd name="T12" fmla="*/ 0 w 97"/>
                  <a:gd name="T13" fmla="*/ 0 h 109"/>
                  <a:gd name="T14" fmla="*/ 0 w 97"/>
                  <a:gd name="T15" fmla="*/ 0 h 109"/>
                  <a:gd name="T16" fmla="*/ 0 w 97"/>
                  <a:gd name="T17" fmla="*/ 0 h 109"/>
                  <a:gd name="T18" fmla="*/ 0 w 97"/>
                  <a:gd name="T19" fmla="*/ 0 h 109"/>
                  <a:gd name="T20" fmla="*/ 0 w 97"/>
                  <a:gd name="T21" fmla="*/ 0 h 109"/>
                  <a:gd name="T22" fmla="*/ 0 w 97"/>
                  <a:gd name="T23" fmla="*/ 0 h 109"/>
                  <a:gd name="T24" fmla="*/ 0 w 97"/>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7" h="109">
                    <a:moveTo>
                      <a:pt x="59" y="109"/>
                    </a:moveTo>
                    <a:lnTo>
                      <a:pt x="0" y="80"/>
                    </a:lnTo>
                    <a:lnTo>
                      <a:pt x="39" y="0"/>
                    </a:lnTo>
                    <a:lnTo>
                      <a:pt x="97" y="28"/>
                    </a:lnTo>
                    <a:lnTo>
                      <a:pt x="93" y="38"/>
                    </a:lnTo>
                    <a:lnTo>
                      <a:pt x="46" y="15"/>
                    </a:lnTo>
                    <a:lnTo>
                      <a:pt x="34" y="39"/>
                    </a:lnTo>
                    <a:lnTo>
                      <a:pt x="77" y="60"/>
                    </a:lnTo>
                    <a:lnTo>
                      <a:pt x="72" y="70"/>
                    </a:lnTo>
                    <a:lnTo>
                      <a:pt x="29" y="49"/>
                    </a:lnTo>
                    <a:lnTo>
                      <a:pt x="16" y="75"/>
                    </a:lnTo>
                    <a:lnTo>
                      <a:pt x="64" y="99"/>
                    </a:lnTo>
                    <a:lnTo>
                      <a:pt x="59" y="10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445"/>
              <p:cNvSpPr>
                <a:spLocks noEditPoints="1"/>
              </p:cNvSpPr>
              <p:nvPr/>
            </p:nvSpPr>
            <p:spPr bwMode="auto">
              <a:xfrm>
                <a:off x="782" y="2028"/>
                <a:ext cx="32" cy="38"/>
              </a:xfrm>
              <a:custGeom>
                <a:avLst/>
                <a:gdLst>
                  <a:gd name="T0" fmla="*/ 0 w 98"/>
                  <a:gd name="T1" fmla="*/ 0 h 115"/>
                  <a:gd name="T2" fmla="*/ 0 w 98"/>
                  <a:gd name="T3" fmla="*/ 0 h 115"/>
                  <a:gd name="T4" fmla="*/ 0 w 98"/>
                  <a:gd name="T5" fmla="*/ 0 h 115"/>
                  <a:gd name="T6" fmla="*/ 0 w 98"/>
                  <a:gd name="T7" fmla="*/ 0 h 115"/>
                  <a:gd name="T8" fmla="*/ 0 w 98"/>
                  <a:gd name="T9" fmla="*/ 0 h 115"/>
                  <a:gd name="T10" fmla="*/ 0 w 98"/>
                  <a:gd name="T11" fmla="*/ 0 h 115"/>
                  <a:gd name="T12" fmla="*/ 0 w 98"/>
                  <a:gd name="T13" fmla="*/ 0 h 115"/>
                  <a:gd name="T14" fmla="*/ 0 w 98"/>
                  <a:gd name="T15" fmla="*/ 0 h 115"/>
                  <a:gd name="T16" fmla="*/ 0 w 98"/>
                  <a:gd name="T17" fmla="*/ 0 h 115"/>
                  <a:gd name="T18" fmla="*/ 0 w 98"/>
                  <a:gd name="T19" fmla="*/ 0 h 115"/>
                  <a:gd name="T20" fmla="*/ 0 w 98"/>
                  <a:gd name="T21" fmla="*/ 0 h 115"/>
                  <a:gd name="T22" fmla="*/ 0 w 98"/>
                  <a:gd name="T23" fmla="*/ 0 h 115"/>
                  <a:gd name="T24" fmla="*/ 0 w 98"/>
                  <a:gd name="T25" fmla="*/ 0 h 115"/>
                  <a:gd name="T26" fmla="*/ 0 w 98"/>
                  <a:gd name="T27" fmla="*/ 0 h 115"/>
                  <a:gd name="T28" fmla="*/ 0 w 98"/>
                  <a:gd name="T29" fmla="*/ 0 h 115"/>
                  <a:gd name="T30" fmla="*/ 0 w 98"/>
                  <a:gd name="T31" fmla="*/ 0 h 115"/>
                  <a:gd name="T32" fmla="*/ 0 w 98"/>
                  <a:gd name="T33" fmla="*/ 0 h 115"/>
                  <a:gd name="T34" fmla="*/ 0 w 98"/>
                  <a:gd name="T35" fmla="*/ 0 h 115"/>
                  <a:gd name="T36" fmla="*/ 0 w 98"/>
                  <a:gd name="T37" fmla="*/ 0 h 115"/>
                  <a:gd name="T38" fmla="*/ 0 w 98"/>
                  <a:gd name="T39" fmla="*/ 0 h 115"/>
                  <a:gd name="T40" fmla="*/ 0 w 98"/>
                  <a:gd name="T41" fmla="*/ 0 h 115"/>
                  <a:gd name="T42" fmla="*/ 0 w 98"/>
                  <a:gd name="T43" fmla="*/ 0 h 115"/>
                  <a:gd name="T44" fmla="*/ 0 w 98"/>
                  <a:gd name="T45" fmla="*/ 0 h 115"/>
                  <a:gd name="T46" fmla="*/ 0 w 98"/>
                  <a:gd name="T47" fmla="*/ 0 h 115"/>
                  <a:gd name="T48" fmla="*/ 0 w 98"/>
                  <a:gd name="T49" fmla="*/ 0 h 115"/>
                  <a:gd name="T50" fmla="*/ 0 w 98"/>
                  <a:gd name="T51" fmla="*/ 0 h 115"/>
                  <a:gd name="T52" fmla="*/ 0 w 98"/>
                  <a:gd name="T53" fmla="*/ 0 h 115"/>
                  <a:gd name="T54" fmla="*/ 0 w 98"/>
                  <a:gd name="T55" fmla="*/ 0 h 115"/>
                  <a:gd name="T56" fmla="*/ 0 w 98"/>
                  <a:gd name="T57" fmla="*/ 0 h 115"/>
                  <a:gd name="T58" fmla="*/ 0 w 98"/>
                  <a:gd name="T59" fmla="*/ 0 h 115"/>
                  <a:gd name="T60" fmla="*/ 0 w 98"/>
                  <a:gd name="T61" fmla="*/ 0 h 115"/>
                  <a:gd name="T62" fmla="*/ 0 w 98"/>
                  <a:gd name="T63" fmla="*/ 0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 h="115">
                    <a:moveTo>
                      <a:pt x="10" y="83"/>
                    </a:moveTo>
                    <a:lnTo>
                      <a:pt x="0" y="77"/>
                    </a:lnTo>
                    <a:lnTo>
                      <a:pt x="46" y="0"/>
                    </a:lnTo>
                    <a:lnTo>
                      <a:pt x="81" y="21"/>
                    </a:lnTo>
                    <a:lnTo>
                      <a:pt x="86" y="25"/>
                    </a:lnTo>
                    <a:lnTo>
                      <a:pt x="90" y="28"/>
                    </a:lnTo>
                    <a:lnTo>
                      <a:pt x="94" y="32"/>
                    </a:lnTo>
                    <a:lnTo>
                      <a:pt x="96" y="36"/>
                    </a:lnTo>
                    <a:lnTo>
                      <a:pt x="98" y="42"/>
                    </a:lnTo>
                    <a:lnTo>
                      <a:pt x="98" y="47"/>
                    </a:lnTo>
                    <a:lnTo>
                      <a:pt x="97" y="52"/>
                    </a:lnTo>
                    <a:lnTo>
                      <a:pt x="94" y="58"/>
                    </a:lnTo>
                    <a:lnTo>
                      <a:pt x="92" y="62"/>
                    </a:lnTo>
                    <a:lnTo>
                      <a:pt x="89" y="64"/>
                    </a:lnTo>
                    <a:lnTo>
                      <a:pt x="82" y="68"/>
                    </a:lnTo>
                    <a:lnTo>
                      <a:pt x="77" y="69"/>
                    </a:lnTo>
                    <a:lnTo>
                      <a:pt x="72" y="69"/>
                    </a:lnTo>
                    <a:lnTo>
                      <a:pt x="74" y="73"/>
                    </a:lnTo>
                    <a:lnTo>
                      <a:pt x="75" y="77"/>
                    </a:lnTo>
                    <a:lnTo>
                      <a:pt x="75" y="82"/>
                    </a:lnTo>
                    <a:lnTo>
                      <a:pt x="72" y="89"/>
                    </a:lnTo>
                    <a:lnTo>
                      <a:pt x="64" y="103"/>
                    </a:lnTo>
                    <a:lnTo>
                      <a:pt x="63" y="106"/>
                    </a:lnTo>
                    <a:lnTo>
                      <a:pt x="62" y="108"/>
                    </a:lnTo>
                    <a:lnTo>
                      <a:pt x="62" y="110"/>
                    </a:lnTo>
                    <a:lnTo>
                      <a:pt x="64" y="113"/>
                    </a:lnTo>
                    <a:lnTo>
                      <a:pt x="62" y="115"/>
                    </a:lnTo>
                    <a:lnTo>
                      <a:pt x="50" y="107"/>
                    </a:lnTo>
                    <a:lnTo>
                      <a:pt x="52" y="102"/>
                    </a:lnTo>
                    <a:lnTo>
                      <a:pt x="55" y="96"/>
                    </a:lnTo>
                    <a:lnTo>
                      <a:pt x="60" y="87"/>
                    </a:lnTo>
                    <a:lnTo>
                      <a:pt x="62" y="82"/>
                    </a:lnTo>
                    <a:lnTo>
                      <a:pt x="63" y="79"/>
                    </a:lnTo>
                    <a:lnTo>
                      <a:pt x="63" y="77"/>
                    </a:lnTo>
                    <a:lnTo>
                      <a:pt x="63" y="74"/>
                    </a:lnTo>
                    <a:lnTo>
                      <a:pt x="61" y="71"/>
                    </a:lnTo>
                    <a:lnTo>
                      <a:pt x="58" y="68"/>
                    </a:lnTo>
                    <a:lnTo>
                      <a:pt x="55" y="65"/>
                    </a:lnTo>
                    <a:lnTo>
                      <a:pt x="30" y="50"/>
                    </a:lnTo>
                    <a:lnTo>
                      <a:pt x="10" y="83"/>
                    </a:lnTo>
                    <a:close/>
                    <a:moveTo>
                      <a:pt x="35" y="42"/>
                    </a:moveTo>
                    <a:lnTo>
                      <a:pt x="59" y="56"/>
                    </a:lnTo>
                    <a:lnTo>
                      <a:pt x="65" y="59"/>
                    </a:lnTo>
                    <a:lnTo>
                      <a:pt x="68" y="60"/>
                    </a:lnTo>
                    <a:lnTo>
                      <a:pt x="71" y="60"/>
                    </a:lnTo>
                    <a:lnTo>
                      <a:pt x="74" y="60"/>
                    </a:lnTo>
                    <a:lnTo>
                      <a:pt x="77" y="58"/>
                    </a:lnTo>
                    <a:lnTo>
                      <a:pt x="79" y="56"/>
                    </a:lnTo>
                    <a:lnTo>
                      <a:pt x="82" y="52"/>
                    </a:lnTo>
                    <a:lnTo>
                      <a:pt x="85" y="48"/>
                    </a:lnTo>
                    <a:lnTo>
                      <a:pt x="86" y="45"/>
                    </a:lnTo>
                    <a:lnTo>
                      <a:pt x="86" y="42"/>
                    </a:lnTo>
                    <a:lnTo>
                      <a:pt x="85" y="38"/>
                    </a:lnTo>
                    <a:lnTo>
                      <a:pt x="80" y="34"/>
                    </a:lnTo>
                    <a:lnTo>
                      <a:pt x="76" y="31"/>
                    </a:lnTo>
                    <a:lnTo>
                      <a:pt x="51" y="15"/>
                    </a:lnTo>
                    <a:lnTo>
                      <a:pt x="35" y="4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446"/>
              <p:cNvSpPr>
                <a:spLocks/>
              </p:cNvSpPr>
              <p:nvPr/>
            </p:nvSpPr>
            <p:spPr bwMode="auto">
              <a:xfrm>
                <a:off x="806" y="2046"/>
                <a:ext cx="20" cy="26"/>
              </a:xfrm>
              <a:custGeom>
                <a:avLst/>
                <a:gdLst>
                  <a:gd name="T0" fmla="*/ 0 w 62"/>
                  <a:gd name="T1" fmla="*/ 0 h 79"/>
                  <a:gd name="T2" fmla="*/ 0 w 62"/>
                  <a:gd name="T3" fmla="*/ 0 h 79"/>
                  <a:gd name="T4" fmla="*/ 0 w 62"/>
                  <a:gd name="T5" fmla="*/ 0 h 79"/>
                  <a:gd name="T6" fmla="*/ 0 w 62"/>
                  <a:gd name="T7" fmla="*/ 0 h 79"/>
                  <a:gd name="T8" fmla="*/ 0 w 62"/>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79">
                    <a:moveTo>
                      <a:pt x="10" y="79"/>
                    </a:moveTo>
                    <a:lnTo>
                      <a:pt x="0" y="72"/>
                    </a:lnTo>
                    <a:lnTo>
                      <a:pt x="52" y="0"/>
                    </a:lnTo>
                    <a:lnTo>
                      <a:pt x="62" y="7"/>
                    </a:lnTo>
                    <a:lnTo>
                      <a:pt x="10" y="7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447"/>
              <p:cNvSpPr>
                <a:spLocks/>
              </p:cNvSpPr>
              <p:nvPr/>
            </p:nvSpPr>
            <p:spPr bwMode="auto">
              <a:xfrm>
                <a:off x="817" y="2056"/>
                <a:ext cx="29" cy="30"/>
              </a:xfrm>
              <a:custGeom>
                <a:avLst/>
                <a:gdLst>
                  <a:gd name="T0" fmla="*/ 0 w 89"/>
                  <a:gd name="T1" fmla="*/ 0 h 90"/>
                  <a:gd name="T2" fmla="*/ 0 w 89"/>
                  <a:gd name="T3" fmla="*/ 0 h 90"/>
                  <a:gd name="T4" fmla="*/ 0 w 89"/>
                  <a:gd name="T5" fmla="*/ 0 h 90"/>
                  <a:gd name="T6" fmla="*/ 0 w 89"/>
                  <a:gd name="T7" fmla="*/ 0 h 90"/>
                  <a:gd name="T8" fmla="*/ 0 w 89"/>
                  <a:gd name="T9" fmla="*/ 0 h 90"/>
                  <a:gd name="T10" fmla="*/ 0 w 89"/>
                  <a:gd name="T11" fmla="*/ 0 h 90"/>
                  <a:gd name="T12" fmla="*/ 0 w 89"/>
                  <a:gd name="T13" fmla="*/ 0 h 90"/>
                  <a:gd name="T14" fmla="*/ 0 w 89"/>
                  <a:gd name="T15" fmla="*/ 0 h 90"/>
                  <a:gd name="T16" fmla="*/ 0 w 89"/>
                  <a:gd name="T17" fmla="*/ 0 h 90"/>
                  <a:gd name="T18" fmla="*/ 0 w 89"/>
                  <a:gd name="T19" fmla="*/ 0 h 90"/>
                  <a:gd name="T20" fmla="*/ 0 w 89"/>
                  <a:gd name="T21" fmla="*/ 0 h 90"/>
                  <a:gd name="T22" fmla="*/ 0 w 89"/>
                  <a:gd name="T23" fmla="*/ 0 h 90"/>
                  <a:gd name="T24" fmla="*/ 0 w 89"/>
                  <a:gd name="T25" fmla="*/ 0 h 90"/>
                  <a:gd name="T26" fmla="*/ 0 w 89"/>
                  <a:gd name="T27" fmla="*/ 0 h 90"/>
                  <a:gd name="T28" fmla="*/ 0 w 89"/>
                  <a:gd name="T29" fmla="*/ 0 h 90"/>
                  <a:gd name="T30" fmla="*/ 0 w 89"/>
                  <a:gd name="T31" fmla="*/ 0 h 90"/>
                  <a:gd name="T32" fmla="*/ 0 w 89"/>
                  <a:gd name="T33" fmla="*/ 0 h 90"/>
                  <a:gd name="T34" fmla="*/ 0 w 89"/>
                  <a:gd name="T35" fmla="*/ 0 h 90"/>
                  <a:gd name="T36" fmla="*/ 0 w 89"/>
                  <a:gd name="T37" fmla="*/ 0 h 90"/>
                  <a:gd name="T38" fmla="*/ 0 w 89"/>
                  <a:gd name="T39" fmla="*/ 0 h 90"/>
                  <a:gd name="T40" fmla="*/ 0 w 89"/>
                  <a:gd name="T41" fmla="*/ 0 h 90"/>
                  <a:gd name="T42" fmla="*/ 0 w 89"/>
                  <a:gd name="T43" fmla="*/ 0 h 90"/>
                  <a:gd name="T44" fmla="*/ 0 w 89"/>
                  <a:gd name="T45" fmla="*/ 0 h 90"/>
                  <a:gd name="T46" fmla="*/ 0 w 89"/>
                  <a:gd name="T47" fmla="*/ 0 h 90"/>
                  <a:gd name="T48" fmla="*/ 0 w 89"/>
                  <a:gd name="T49" fmla="*/ 0 h 90"/>
                  <a:gd name="T50" fmla="*/ 0 w 89"/>
                  <a:gd name="T51" fmla="*/ 0 h 90"/>
                  <a:gd name="T52" fmla="*/ 0 w 89"/>
                  <a:gd name="T53" fmla="*/ 0 h 90"/>
                  <a:gd name="T54" fmla="*/ 0 w 89"/>
                  <a:gd name="T55" fmla="*/ 0 h 90"/>
                  <a:gd name="T56" fmla="*/ 0 w 89"/>
                  <a:gd name="T57" fmla="*/ 0 h 90"/>
                  <a:gd name="T58" fmla="*/ 0 w 89"/>
                  <a:gd name="T59" fmla="*/ 0 h 90"/>
                  <a:gd name="T60" fmla="*/ 0 w 89"/>
                  <a:gd name="T61" fmla="*/ 0 h 90"/>
                  <a:gd name="T62" fmla="*/ 0 w 89"/>
                  <a:gd name="T63" fmla="*/ 0 h 90"/>
                  <a:gd name="T64" fmla="*/ 0 w 89"/>
                  <a:gd name="T65" fmla="*/ 0 h 90"/>
                  <a:gd name="T66" fmla="*/ 0 w 89"/>
                  <a:gd name="T67" fmla="*/ 0 h 90"/>
                  <a:gd name="T68" fmla="*/ 0 w 89"/>
                  <a:gd name="T69" fmla="*/ 0 h 90"/>
                  <a:gd name="T70" fmla="*/ 0 w 89"/>
                  <a:gd name="T71" fmla="*/ 0 h 90"/>
                  <a:gd name="T72" fmla="*/ 0 w 89"/>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9" h="90">
                    <a:moveTo>
                      <a:pt x="75" y="47"/>
                    </a:moveTo>
                    <a:lnTo>
                      <a:pt x="75" y="47"/>
                    </a:lnTo>
                    <a:lnTo>
                      <a:pt x="77" y="42"/>
                    </a:lnTo>
                    <a:lnTo>
                      <a:pt x="78" y="38"/>
                    </a:lnTo>
                    <a:lnTo>
                      <a:pt x="77" y="33"/>
                    </a:lnTo>
                    <a:lnTo>
                      <a:pt x="76" y="29"/>
                    </a:lnTo>
                    <a:lnTo>
                      <a:pt x="74" y="26"/>
                    </a:lnTo>
                    <a:lnTo>
                      <a:pt x="72" y="23"/>
                    </a:lnTo>
                    <a:lnTo>
                      <a:pt x="67" y="18"/>
                    </a:lnTo>
                    <a:lnTo>
                      <a:pt x="62" y="14"/>
                    </a:lnTo>
                    <a:lnTo>
                      <a:pt x="57" y="12"/>
                    </a:lnTo>
                    <a:lnTo>
                      <a:pt x="52" y="11"/>
                    </a:lnTo>
                    <a:lnTo>
                      <a:pt x="46" y="12"/>
                    </a:lnTo>
                    <a:lnTo>
                      <a:pt x="40" y="13"/>
                    </a:lnTo>
                    <a:lnTo>
                      <a:pt x="34" y="16"/>
                    </a:lnTo>
                    <a:lnTo>
                      <a:pt x="28" y="21"/>
                    </a:lnTo>
                    <a:lnTo>
                      <a:pt x="23" y="27"/>
                    </a:lnTo>
                    <a:lnTo>
                      <a:pt x="18" y="33"/>
                    </a:lnTo>
                    <a:lnTo>
                      <a:pt x="15" y="39"/>
                    </a:lnTo>
                    <a:lnTo>
                      <a:pt x="12" y="45"/>
                    </a:lnTo>
                    <a:lnTo>
                      <a:pt x="11" y="51"/>
                    </a:lnTo>
                    <a:lnTo>
                      <a:pt x="12" y="57"/>
                    </a:lnTo>
                    <a:lnTo>
                      <a:pt x="14" y="63"/>
                    </a:lnTo>
                    <a:lnTo>
                      <a:pt x="17" y="69"/>
                    </a:lnTo>
                    <a:lnTo>
                      <a:pt x="22" y="74"/>
                    </a:lnTo>
                    <a:lnTo>
                      <a:pt x="28" y="77"/>
                    </a:lnTo>
                    <a:lnTo>
                      <a:pt x="32" y="79"/>
                    </a:lnTo>
                    <a:lnTo>
                      <a:pt x="36" y="79"/>
                    </a:lnTo>
                    <a:lnTo>
                      <a:pt x="41" y="79"/>
                    </a:lnTo>
                    <a:lnTo>
                      <a:pt x="46" y="78"/>
                    </a:lnTo>
                    <a:lnTo>
                      <a:pt x="51" y="75"/>
                    </a:lnTo>
                    <a:lnTo>
                      <a:pt x="57" y="71"/>
                    </a:lnTo>
                    <a:lnTo>
                      <a:pt x="66" y="78"/>
                    </a:lnTo>
                    <a:lnTo>
                      <a:pt x="62" y="82"/>
                    </a:lnTo>
                    <a:lnTo>
                      <a:pt x="57" y="85"/>
                    </a:lnTo>
                    <a:lnTo>
                      <a:pt x="53" y="87"/>
                    </a:lnTo>
                    <a:lnTo>
                      <a:pt x="49" y="89"/>
                    </a:lnTo>
                    <a:lnTo>
                      <a:pt x="40" y="90"/>
                    </a:lnTo>
                    <a:lnTo>
                      <a:pt x="33" y="90"/>
                    </a:lnTo>
                    <a:lnTo>
                      <a:pt x="27" y="88"/>
                    </a:lnTo>
                    <a:lnTo>
                      <a:pt x="21" y="85"/>
                    </a:lnTo>
                    <a:lnTo>
                      <a:pt x="14" y="81"/>
                    </a:lnTo>
                    <a:lnTo>
                      <a:pt x="9" y="76"/>
                    </a:lnTo>
                    <a:lnTo>
                      <a:pt x="5" y="70"/>
                    </a:lnTo>
                    <a:lnTo>
                      <a:pt x="1" y="63"/>
                    </a:lnTo>
                    <a:lnTo>
                      <a:pt x="0" y="55"/>
                    </a:lnTo>
                    <a:lnTo>
                      <a:pt x="0" y="47"/>
                    </a:lnTo>
                    <a:lnTo>
                      <a:pt x="2" y="38"/>
                    </a:lnTo>
                    <a:lnTo>
                      <a:pt x="6" y="29"/>
                    </a:lnTo>
                    <a:lnTo>
                      <a:pt x="13" y="19"/>
                    </a:lnTo>
                    <a:lnTo>
                      <a:pt x="20" y="12"/>
                    </a:lnTo>
                    <a:lnTo>
                      <a:pt x="27" y="7"/>
                    </a:lnTo>
                    <a:lnTo>
                      <a:pt x="34" y="3"/>
                    </a:lnTo>
                    <a:lnTo>
                      <a:pt x="42" y="0"/>
                    </a:lnTo>
                    <a:lnTo>
                      <a:pt x="50" y="0"/>
                    </a:lnTo>
                    <a:lnTo>
                      <a:pt x="58" y="1"/>
                    </a:lnTo>
                    <a:lnTo>
                      <a:pt x="66" y="4"/>
                    </a:lnTo>
                    <a:lnTo>
                      <a:pt x="74" y="9"/>
                    </a:lnTo>
                    <a:lnTo>
                      <a:pt x="80" y="15"/>
                    </a:lnTo>
                    <a:lnTo>
                      <a:pt x="84" y="21"/>
                    </a:lnTo>
                    <a:lnTo>
                      <a:pt x="87" y="27"/>
                    </a:lnTo>
                    <a:lnTo>
                      <a:pt x="89" y="33"/>
                    </a:lnTo>
                    <a:lnTo>
                      <a:pt x="89" y="39"/>
                    </a:lnTo>
                    <a:lnTo>
                      <a:pt x="88" y="44"/>
                    </a:lnTo>
                    <a:lnTo>
                      <a:pt x="87" y="50"/>
                    </a:lnTo>
                    <a:lnTo>
                      <a:pt x="84" y="55"/>
                    </a:lnTo>
                    <a:lnTo>
                      <a:pt x="75" y="47"/>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448"/>
              <p:cNvSpPr>
                <a:spLocks noEditPoints="1"/>
              </p:cNvSpPr>
              <p:nvPr/>
            </p:nvSpPr>
            <p:spPr bwMode="auto">
              <a:xfrm>
                <a:off x="842" y="2086"/>
                <a:ext cx="32" cy="32"/>
              </a:xfrm>
              <a:custGeom>
                <a:avLst/>
                <a:gdLst>
                  <a:gd name="T0" fmla="*/ 0 w 97"/>
                  <a:gd name="T1" fmla="*/ 0 h 95"/>
                  <a:gd name="T2" fmla="*/ 0 w 97"/>
                  <a:gd name="T3" fmla="*/ 0 h 95"/>
                  <a:gd name="T4" fmla="*/ 0 w 97"/>
                  <a:gd name="T5" fmla="*/ 0 h 95"/>
                  <a:gd name="T6" fmla="*/ 0 w 97"/>
                  <a:gd name="T7" fmla="*/ 0 h 95"/>
                  <a:gd name="T8" fmla="*/ 0 w 97"/>
                  <a:gd name="T9" fmla="*/ 0 h 95"/>
                  <a:gd name="T10" fmla="*/ 0 w 97"/>
                  <a:gd name="T11" fmla="*/ 0 h 95"/>
                  <a:gd name="T12" fmla="*/ 0 w 97"/>
                  <a:gd name="T13" fmla="*/ 0 h 95"/>
                  <a:gd name="T14" fmla="*/ 0 w 97"/>
                  <a:gd name="T15" fmla="*/ 0 h 95"/>
                  <a:gd name="T16" fmla="*/ 0 w 97"/>
                  <a:gd name="T17" fmla="*/ 0 h 95"/>
                  <a:gd name="T18" fmla="*/ 0 w 97"/>
                  <a:gd name="T19" fmla="*/ 0 h 95"/>
                  <a:gd name="T20" fmla="*/ 0 w 97"/>
                  <a:gd name="T21" fmla="*/ 0 h 95"/>
                  <a:gd name="T22" fmla="*/ 0 w 97"/>
                  <a:gd name="T23" fmla="*/ 0 h 95"/>
                  <a:gd name="T24" fmla="*/ 0 w 97"/>
                  <a:gd name="T25" fmla="*/ 0 h 95"/>
                  <a:gd name="T26" fmla="*/ 0 w 97"/>
                  <a:gd name="T27" fmla="*/ 0 h 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7" h="95">
                    <a:moveTo>
                      <a:pt x="33" y="36"/>
                    </a:moveTo>
                    <a:lnTo>
                      <a:pt x="8" y="47"/>
                    </a:lnTo>
                    <a:lnTo>
                      <a:pt x="0" y="38"/>
                    </a:lnTo>
                    <a:lnTo>
                      <a:pt x="88" y="0"/>
                    </a:lnTo>
                    <a:lnTo>
                      <a:pt x="97" y="10"/>
                    </a:lnTo>
                    <a:lnTo>
                      <a:pt x="55" y="95"/>
                    </a:lnTo>
                    <a:lnTo>
                      <a:pt x="45" y="86"/>
                    </a:lnTo>
                    <a:lnTo>
                      <a:pt x="59" y="61"/>
                    </a:lnTo>
                    <a:lnTo>
                      <a:pt x="33" y="36"/>
                    </a:lnTo>
                    <a:close/>
                    <a:moveTo>
                      <a:pt x="64" y="51"/>
                    </a:moveTo>
                    <a:lnTo>
                      <a:pt x="83" y="14"/>
                    </a:lnTo>
                    <a:lnTo>
                      <a:pt x="82" y="14"/>
                    </a:lnTo>
                    <a:lnTo>
                      <a:pt x="44" y="31"/>
                    </a:lnTo>
                    <a:lnTo>
                      <a:pt x="64" y="5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449"/>
              <p:cNvSpPr>
                <a:spLocks noEditPoints="1"/>
              </p:cNvSpPr>
              <p:nvPr/>
            </p:nvSpPr>
            <p:spPr bwMode="auto">
              <a:xfrm>
                <a:off x="862" y="2101"/>
                <a:ext cx="33" cy="33"/>
              </a:xfrm>
              <a:custGeom>
                <a:avLst/>
                <a:gdLst>
                  <a:gd name="T0" fmla="*/ 0 w 99"/>
                  <a:gd name="T1" fmla="*/ 0 h 96"/>
                  <a:gd name="T2" fmla="*/ 0 w 99"/>
                  <a:gd name="T3" fmla="*/ 0 h 96"/>
                  <a:gd name="T4" fmla="*/ 0 w 99"/>
                  <a:gd name="T5" fmla="*/ 0 h 96"/>
                  <a:gd name="T6" fmla="*/ 0 w 99"/>
                  <a:gd name="T7" fmla="*/ 0 h 96"/>
                  <a:gd name="T8" fmla="*/ 0 w 99"/>
                  <a:gd name="T9" fmla="*/ 0 h 96"/>
                  <a:gd name="T10" fmla="*/ 0 w 99"/>
                  <a:gd name="T11" fmla="*/ 0 h 96"/>
                  <a:gd name="T12" fmla="*/ 0 w 99"/>
                  <a:gd name="T13" fmla="*/ 0 h 96"/>
                  <a:gd name="T14" fmla="*/ 0 w 99"/>
                  <a:gd name="T15" fmla="*/ 0 h 96"/>
                  <a:gd name="T16" fmla="*/ 0 w 99"/>
                  <a:gd name="T17" fmla="*/ 0 h 96"/>
                  <a:gd name="T18" fmla="*/ 0 w 99"/>
                  <a:gd name="T19" fmla="*/ 0 h 96"/>
                  <a:gd name="T20" fmla="*/ 0 w 99"/>
                  <a:gd name="T21" fmla="*/ 0 h 96"/>
                  <a:gd name="T22" fmla="*/ 0 w 99"/>
                  <a:gd name="T23" fmla="*/ 0 h 96"/>
                  <a:gd name="T24" fmla="*/ 0 w 99"/>
                  <a:gd name="T25" fmla="*/ 0 h 96"/>
                  <a:gd name="T26" fmla="*/ 0 w 99"/>
                  <a:gd name="T27" fmla="*/ 0 h 96"/>
                  <a:gd name="T28" fmla="*/ 0 w 99"/>
                  <a:gd name="T29" fmla="*/ 0 h 96"/>
                  <a:gd name="T30" fmla="*/ 0 w 99"/>
                  <a:gd name="T31" fmla="*/ 0 h 96"/>
                  <a:gd name="T32" fmla="*/ 0 w 99"/>
                  <a:gd name="T33" fmla="*/ 0 h 96"/>
                  <a:gd name="T34" fmla="*/ 0 w 99"/>
                  <a:gd name="T35" fmla="*/ 0 h 96"/>
                  <a:gd name="T36" fmla="*/ 0 w 99"/>
                  <a:gd name="T37" fmla="*/ 0 h 96"/>
                  <a:gd name="T38" fmla="*/ 0 w 99"/>
                  <a:gd name="T39" fmla="*/ 0 h 96"/>
                  <a:gd name="T40" fmla="*/ 0 w 99"/>
                  <a:gd name="T41" fmla="*/ 0 h 96"/>
                  <a:gd name="T42" fmla="*/ 0 w 99"/>
                  <a:gd name="T43" fmla="*/ 0 h 96"/>
                  <a:gd name="T44" fmla="*/ 0 w 99"/>
                  <a:gd name="T45" fmla="*/ 0 h 96"/>
                  <a:gd name="T46" fmla="*/ 0 w 99"/>
                  <a:gd name="T47" fmla="*/ 0 h 96"/>
                  <a:gd name="T48" fmla="*/ 0 w 99"/>
                  <a:gd name="T49" fmla="*/ 0 h 96"/>
                  <a:gd name="T50" fmla="*/ 0 w 99"/>
                  <a:gd name="T51" fmla="*/ 0 h 96"/>
                  <a:gd name="T52" fmla="*/ 0 w 99"/>
                  <a:gd name="T53" fmla="*/ 0 h 96"/>
                  <a:gd name="T54" fmla="*/ 0 w 99"/>
                  <a:gd name="T55" fmla="*/ 0 h 96"/>
                  <a:gd name="T56" fmla="*/ 0 w 99"/>
                  <a:gd name="T57" fmla="*/ 0 h 96"/>
                  <a:gd name="T58" fmla="*/ 0 w 99"/>
                  <a:gd name="T59" fmla="*/ 0 h 96"/>
                  <a:gd name="T60" fmla="*/ 0 w 99"/>
                  <a:gd name="T61" fmla="*/ 0 h 96"/>
                  <a:gd name="T62" fmla="*/ 0 w 99"/>
                  <a:gd name="T63" fmla="*/ 0 h 96"/>
                  <a:gd name="T64" fmla="*/ 0 w 99"/>
                  <a:gd name="T65" fmla="*/ 0 h 96"/>
                  <a:gd name="T66" fmla="*/ 0 w 99"/>
                  <a:gd name="T67" fmla="*/ 0 h 96"/>
                  <a:gd name="T68" fmla="*/ 0 w 99"/>
                  <a:gd name="T69" fmla="*/ 0 h 96"/>
                  <a:gd name="T70" fmla="*/ 0 w 99"/>
                  <a:gd name="T71" fmla="*/ 0 h 96"/>
                  <a:gd name="T72" fmla="*/ 0 w 99"/>
                  <a:gd name="T73" fmla="*/ 0 h 96"/>
                  <a:gd name="T74" fmla="*/ 0 w 99"/>
                  <a:gd name="T75" fmla="*/ 0 h 96"/>
                  <a:gd name="T76" fmla="*/ 0 w 99"/>
                  <a:gd name="T77" fmla="*/ 0 h 96"/>
                  <a:gd name="T78" fmla="*/ 0 w 99"/>
                  <a:gd name="T79" fmla="*/ 0 h 96"/>
                  <a:gd name="T80" fmla="*/ 0 w 99"/>
                  <a:gd name="T81" fmla="*/ 0 h 96"/>
                  <a:gd name="T82" fmla="*/ 0 w 99"/>
                  <a:gd name="T83" fmla="*/ 0 h 96"/>
                  <a:gd name="T84" fmla="*/ 0 w 99"/>
                  <a:gd name="T85" fmla="*/ 0 h 96"/>
                  <a:gd name="T86" fmla="*/ 0 w 99"/>
                  <a:gd name="T87" fmla="*/ 0 h 96"/>
                  <a:gd name="T88" fmla="*/ 0 w 99"/>
                  <a:gd name="T89" fmla="*/ 0 h 96"/>
                  <a:gd name="T90" fmla="*/ 0 w 99"/>
                  <a:gd name="T91" fmla="*/ 0 h 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9" h="96">
                    <a:moveTo>
                      <a:pt x="69" y="0"/>
                    </a:moveTo>
                    <a:lnTo>
                      <a:pt x="91" y="28"/>
                    </a:lnTo>
                    <a:lnTo>
                      <a:pt x="96" y="35"/>
                    </a:lnTo>
                    <a:lnTo>
                      <a:pt x="98" y="42"/>
                    </a:lnTo>
                    <a:lnTo>
                      <a:pt x="99" y="49"/>
                    </a:lnTo>
                    <a:lnTo>
                      <a:pt x="99" y="57"/>
                    </a:lnTo>
                    <a:lnTo>
                      <a:pt x="96" y="64"/>
                    </a:lnTo>
                    <a:lnTo>
                      <a:pt x="93" y="71"/>
                    </a:lnTo>
                    <a:lnTo>
                      <a:pt x="87" y="78"/>
                    </a:lnTo>
                    <a:lnTo>
                      <a:pt x="81" y="84"/>
                    </a:lnTo>
                    <a:lnTo>
                      <a:pt x="74" y="88"/>
                    </a:lnTo>
                    <a:lnTo>
                      <a:pt x="68" y="92"/>
                    </a:lnTo>
                    <a:lnTo>
                      <a:pt x="60" y="95"/>
                    </a:lnTo>
                    <a:lnTo>
                      <a:pt x="52" y="96"/>
                    </a:lnTo>
                    <a:lnTo>
                      <a:pt x="44" y="96"/>
                    </a:lnTo>
                    <a:lnTo>
                      <a:pt x="36" y="94"/>
                    </a:lnTo>
                    <a:lnTo>
                      <a:pt x="33" y="92"/>
                    </a:lnTo>
                    <a:lnTo>
                      <a:pt x="29" y="90"/>
                    </a:lnTo>
                    <a:lnTo>
                      <a:pt x="25" y="87"/>
                    </a:lnTo>
                    <a:lnTo>
                      <a:pt x="22" y="83"/>
                    </a:lnTo>
                    <a:lnTo>
                      <a:pt x="0" y="55"/>
                    </a:lnTo>
                    <a:lnTo>
                      <a:pt x="69" y="0"/>
                    </a:lnTo>
                    <a:close/>
                    <a:moveTo>
                      <a:pt x="15" y="58"/>
                    </a:moveTo>
                    <a:lnTo>
                      <a:pt x="30" y="76"/>
                    </a:lnTo>
                    <a:lnTo>
                      <a:pt x="33" y="80"/>
                    </a:lnTo>
                    <a:lnTo>
                      <a:pt x="38" y="83"/>
                    </a:lnTo>
                    <a:lnTo>
                      <a:pt x="43" y="85"/>
                    </a:lnTo>
                    <a:lnTo>
                      <a:pt x="48" y="85"/>
                    </a:lnTo>
                    <a:lnTo>
                      <a:pt x="54" y="84"/>
                    </a:lnTo>
                    <a:lnTo>
                      <a:pt x="60" y="82"/>
                    </a:lnTo>
                    <a:lnTo>
                      <a:pt x="66" y="79"/>
                    </a:lnTo>
                    <a:lnTo>
                      <a:pt x="72" y="75"/>
                    </a:lnTo>
                    <a:lnTo>
                      <a:pt x="78" y="69"/>
                    </a:lnTo>
                    <a:lnTo>
                      <a:pt x="83" y="64"/>
                    </a:lnTo>
                    <a:lnTo>
                      <a:pt x="86" y="59"/>
                    </a:lnTo>
                    <a:lnTo>
                      <a:pt x="88" y="53"/>
                    </a:lnTo>
                    <a:lnTo>
                      <a:pt x="88" y="48"/>
                    </a:lnTo>
                    <a:lnTo>
                      <a:pt x="87" y="43"/>
                    </a:lnTo>
                    <a:lnTo>
                      <a:pt x="85" y="38"/>
                    </a:lnTo>
                    <a:lnTo>
                      <a:pt x="82" y="33"/>
                    </a:lnTo>
                    <a:lnTo>
                      <a:pt x="68" y="16"/>
                    </a:lnTo>
                    <a:lnTo>
                      <a:pt x="15" y="5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450"/>
              <p:cNvSpPr>
                <a:spLocks/>
              </p:cNvSpPr>
              <p:nvPr/>
            </p:nvSpPr>
            <p:spPr bwMode="auto">
              <a:xfrm>
                <a:off x="879" y="2126"/>
                <a:ext cx="41" cy="41"/>
              </a:xfrm>
              <a:custGeom>
                <a:avLst/>
                <a:gdLst>
                  <a:gd name="T0" fmla="*/ 0 w 121"/>
                  <a:gd name="T1" fmla="*/ 0 h 119"/>
                  <a:gd name="T2" fmla="*/ 0 w 121"/>
                  <a:gd name="T3" fmla="*/ 0 h 119"/>
                  <a:gd name="T4" fmla="*/ 0 w 121"/>
                  <a:gd name="T5" fmla="*/ 0 h 119"/>
                  <a:gd name="T6" fmla="*/ 0 w 121"/>
                  <a:gd name="T7" fmla="*/ 0 h 119"/>
                  <a:gd name="T8" fmla="*/ 0 w 121"/>
                  <a:gd name="T9" fmla="*/ 0 h 119"/>
                  <a:gd name="T10" fmla="*/ 0 w 121"/>
                  <a:gd name="T11" fmla="*/ 0 h 119"/>
                  <a:gd name="T12" fmla="*/ 0 w 121"/>
                  <a:gd name="T13" fmla="*/ 0 h 119"/>
                  <a:gd name="T14" fmla="*/ 0 w 121"/>
                  <a:gd name="T15" fmla="*/ 0 h 119"/>
                  <a:gd name="T16" fmla="*/ 0 w 121"/>
                  <a:gd name="T17" fmla="*/ 0 h 119"/>
                  <a:gd name="T18" fmla="*/ 0 w 121"/>
                  <a:gd name="T19" fmla="*/ 0 h 119"/>
                  <a:gd name="T20" fmla="*/ 0 w 121"/>
                  <a:gd name="T21" fmla="*/ 0 h 119"/>
                  <a:gd name="T22" fmla="*/ 0 w 121"/>
                  <a:gd name="T23" fmla="*/ 0 h 119"/>
                  <a:gd name="T24" fmla="*/ 0 w 121"/>
                  <a:gd name="T25" fmla="*/ 0 h 119"/>
                  <a:gd name="T26" fmla="*/ 0 w 121"/>
                  <a:gd name="T27" fmla="*/ 0 h 119"/>
                  <a:gd name="T28" fmla="*/ 0 w 121"/>
                  <a:gd name="T29" fmla="*/ 0 h 119"/>
                  <a:gd name="T30" fmla="*/ 0 w 121"/>
                  <a:gd name="T31" fmla="*/ 0 h 119"/>
                  <a:gd name="T32" fmla="*/ 0 w 121"/>
                  <a:gd name="T33" fmla="*/ 0 h 119"/>
                  <a:gd name="T34" fmla="*/ 0 w 121"/>
                  <a:gd name="T35" fmla="*/ 0 h 119"/>
                  <a:gd name="T36" fmla="*/ 0 w 121"/>
                  <a:gd name="T37" fmla="*/ 0 h 119"/>
                  <a:gd name="T38" fmla="*/ 0 w 121"/>
                  <a:gd name="T39" fmla="*/ 0 h 119"/>
                  <a:gd name="T40" fmla="*/ 0 w 121"/>
                  <a:gd name="T41" fmla="*/ 0 h 1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1" h="119">
                    <a:moveTo>
                      <a:pt x="40" y="110"/>
                    </a:moveTo>
                    <a:lnTo>
                      <a:pt x="83" y="82"/>
                    </a:lnTo>
                    <a:lnTo>
                      <a:pt x="103" y="70"/>
                    </a:lnTo>
                    <a:lnTo>
                      <a:pt x="26" y="89"/>
                    </a:lnTo>
                    <a:lnTo>
                      <a:pt x="20" y="79"/>
                    </a:lnTo>
                    <a:lnTo>
                      <a:pt x="69" y="17"/>
                    </a:lnTo>
                    <a:lnTo>
                      <a:pt x="68" y="17"/>
                    </a:lnTo>
                    <a:lnTo>
                      <a:pt x="50" y="29"/>
                    </a:lnTo>
                    <a:lnTo>
                      <a:pt x="6" y="58"/>
                    </a:lnTo>
                    <a:lnTo>
                      <a:pt x="0" y="48"/>
                    </a:lnTo>
                    <a:lnTo>
                      <a:pt x="74" y="0"/>
                    </a:lnTo>
                    <a:lnTo>
                      <a:pt x="84" y="14"/>
                    </a:lnTo>
                    <a:lnTo>
                      <a:pt x="34" y="76"/>
                    </a:lnTo>
                    <a:lnTo>
                      <a:pt x="35" y="77"/>
                    </a:lnTo>
                    <a:lnTo>
                      <a:pt x="112" y="57"/>
                    </a:lnTo>
                    <a:lnTo>
                      <a:pt x="121" y="72"/>
                    </a:lnTo>
                    <a:lnTo>
                      <a:pt x="46" y="119"/>
                    </a:lnTo>
                    <a:lnTo>
                      <a:pt x="40" y="11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451"/>
              <p:cNvSpPr>
                <a:spLocks/>
              </p:cNvSpPr>
              <p:nvPr/>
            </p:nvSpPr>
            <p:spPr bwMode="auto">
              <a:xfrm>
                <a:off x="898" y="2157"/>
                <a:ext cx="29" cy="17"/>
              </a:xfrm>
              <a:custGeom>
                <a:avLst/>
                <a:gdLst>
                  <a:gd name="T0" fmla="*/ 0 w 84"/>
                  <a:gd name="T1" fmla="*/ 0 h 53"/>
                  <a:gd name="T2" fmla="*/ 0 w 84"/>
                  <a:gd name="T3" fmla="*/ 0 h 53"/>
                  <a:gd name="T4" fmla="*/ 0 w 84"/>
                  <a:gd name="T5" fmla="*/ 0 h 53"/>
                  <a:gd name="T6" fmla="*/ 0 w 84"/>
                  <a:gd name="T7" fmla="*/ 0 h 53"/>
                  <a:gd name="T8" fmla="*/ 0 w 84"/>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53">
                    <a:moveTo>
                      <a:pt x="6" y="53"/>
                    </a:moveTo>
                    <a:lnTo>
                      <a:pt x="0" y="42"/>
                    </a:lnTo>
                    <a:lnTo>
                      <a:pt x="79" y="0"/>
                    </a:lnTo>
                    <a:lnTo>
                      <a:pt x="84" y="11"/>
                    </a:lnTo>
                    <a:lnTo>
                      <a:pt x="6" y="5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452"/>
              <p:cNvSpPr>
                <a:spLocks/>
              </p:cNvSpPr>
              <p:nvPr/>
            </p:nvSpPr>
            <p:spPr bwMode="auto">
              <a:xfrm>
                <a:off x="902" y="2166"/>
                <a:ext cx="38" cy="34"/>
              </a:xfrm>
              <a:custGeom>
                <a:avLst/>
                <a:gdLst>
                  <a:gd name="T0" fmla="*/ 0 w 111"/>
                  <a:gd name="T1" fmla="*/ 0 h 101"/>
                  <a:gd name="T2" fmla="*/ 0 w 111"/>
                  <a:gd name="T3" fmla="*/ 0 h 101"/>
                  <a:gd name="T4" fmla="*/ 0 w 111"/>
                  <a:gd name="T5" fmla="*/ 0 h 101"/>
                  <a:gd name="T6" fmla="*/ 0 w 111"/>
                  <a:gd name="T7" fmla="*/ 0 h 101"/>
                  <a:gd name="T8" fmla="*/ 0 w 111"/>
                  <a:gd name="T9" fmla="*/ 0 h 101"/>
                  <a:gd name="T10" fmla="*/ 0 w 111"/>
                  <a:gd name="T11" fmla="*/ 0 h 101"/>
                  <a:gd name="T12" fmla="*/ 0 w 111"/>
                  <a:gd name="T13" fmla="*/ 0 h 101"/>
                  <a:gd name="T14" fmla="*/ 0 w 111"/>
                  <a:gd name="T15" fmla="*/ 0 h 101"/>
                  <a:gd name="T16" fmla="*/ 0 w 111"/>
                  <a:gd name="T17" fmla="*/ 0 h 101"/>
                  <a:gd name="T18" fmla="*/ 0 w 111"/>
                  <a:gd name="T19" fmla="*/ 0 h 101"/>
                  <a:gd name="T20" fmla="*/ 0 w 111"/>
                  <a:gd name="T21" fmla="*/ 0 h 101"/>
                  <a:gd name="T22" fmla="*/ 0 w 111"/>
                  <a:gd name="T23" fmla="*/ 0 h 101"/>
                  <a:gd name="T24" fmla="*/ 0 w 111"/>
                  <a:gd name="T25" fmla="*/ 0 h 1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1" h="101">
                    <a:moveTo>
                      <a:pt x="106" y="53"/>
                    </a:moveTo>
                    <a:lnTo>
                      <a:pt x="111" y="63"/>
                    </a:lnTo>
                    <a:lnTo>
                      <a:pt x="30" y="101"/>
                    </a:lnTo>
                    <a:lnTo>
                      <a:pt x="25" y="89"/>
                    </a:lnTo>
                    <a:lnTo>
                      <a:pt x="71" y="17"/>
                    </a:lnTo>
                    <a:lnTo>
                      <a:pt x="5" y="47"/>
                    </a:lnTo>
                    <a:lnTo>
                      <a:pt x="0" y="36"/>
                    </a:lnTo>
                    <a:lnTo>
                      <a:pt x="81" y="0"/>
                    </a:lnTo>
                    <a:lnTo>
                      <a:pt x="87" y="12"/>
                    </a:lnTo>
                    <a:lnTo>
                      <a:pt x="41" y="83"/>
                    </a:lnTo>
                    <a:lnTo>
                      <a:pt x="106" y="5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453"/>
              <p:cNvSpPr>
                <a:spLocks/>
              </p:cNvSpPr>
              <p:nvPr/>
            </p:nvSpPr>
            <p:spPr bwMode="auto">
              <a:xfrm>
                <a:off x="913" y="2195"/>
                <a:ext cx="30" cy="13"/>
              </a:xfrm>
              <a:custGeom>
                <a:avLst/>
                <a:gdLst>
                  <a:gd name="T0" fmla="*/ 0 w 87"/>
                  <a:gd name="T1" fmla="*/ 0 h 43"/>
                  <a:gd name="T2" fmla="*/ 0 w 87"/>
                  <a:gd name="T3" fmla="*/ 0 h 43"/>
                  <a:gd name="T4" fmla="*/ 0 w 87"/>
                  <a:gd name="T5" fmla="*/ 0 h 43"/>
                  <a:gd name="T6" fmla="*/ 0 w 87"/>
                  <a:gd name="T7" fmla="*/ 0 h 43"/>
                  <a:gd name="T8" fmla="*/ 0 w 87"/>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43">
                    <a:moveTo>
                      <a:pt x="5" y="43"/>
                    </a:moveTo>
                    <a:lnTo>
                      <a:pt x="0" y="32"/>
                    </a:lnTo>
                    <a:lnTo>
                      <a:pt x="83" y="0"/>
                    </a:lnTo>
                    <a:lnTo>
                      <a:pt x="87" y="12"/>
                    </a:lnTo>
                    <a:lnTo>
                      <a:pt x="5" y="4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454"/>
              <p:cNvSpPr>
                <a:spLocks/>
              </p:cNvSpPr>
              <p:nvPr/>
            </p:nvSpPr>
            <p:spPr bwMode="auto">
              <a:xfrm>
                <a:off x="919" y="2208"/>
                <a:ext cx="33" cy="25"/>
              </a:xfrm>
              <a:custGeom>
                <a:avLst/>
                <a:gdLst>
                  <a:gd name="T0" fmla="*/ 0 w 93"/>
                  <a:gd name="T1" fmla="*/ 0 h 79"/>
                  <a:gd name="T2" fmla="*/ 0 w 93"/>
                  <a:gd name="T3" fmla="*/ 0 h 79"/>
                  <a:gd name="T4" fmla="*/ 0 w 93"/>
                  <a:gd name="T5" fmla="*/ 0 h 79"/>
                  <a:gd name="T6" fmla="*/ 0 w 93"/>
                  <a:gd name="T7" fmla="*/ 0 h 79"/>
                  <a:gd name="T8" fmla="*/ 0 w 93"/>
                  <a:gd name="T9" fmla="*/ 0 h 79"/>
                  <a:gd name="T10" fmla="*/ 0 w 93"/>
                  <a:gd name="T11" fmla="*/ 0 h 79"/>
                  <a:gd name="T12" fmla="*/ 0 w 93"/>
                  <a:gd name="T13" fmla="*/ 0 h 79"/>
                  <a:gd name="T14" fmla="*/ 0 w 93"/>
                  <a:gd name="T15" fmla="*/ 0 h 79"/>
                  <a:gd name="T16" fmla="*/ 0 w 93"/>
                  <a:gd name="T17" fmla="*/ 0 h 79"/>
                  <a:gd name="T18" fmla="*/ 0 w 93"/>
                  <a:gd name="T19" fmla="*/ 0 h 79"/>
                  <a:gd name="T20" fmla="*/ 0 w 93"/>
                  <a:gd name="T21" fmla="*/ 0 h 79"/>
                  <a:gd name="T22" fmla="*/ 0 w 93"/>
                  <a:gd name="T23" fmla="*/ 0 h 79"/>
                  <a:gd name="T24" fmla="*/ 0 w 93"/>
                  <a:gd name="T25" fmla="*/ 0 h 79"/>
                  <a:gd name="T26" fmla="*/ 0 w 93"/>
                  <a:gd name="T27" fmla="*/ 0 h 79"/>
                  <a:gd name="T28" fmla="*/ 0 w 93"/>
                  <a:gd name="T29" fmla="*/ 0 h 79"/>
                  <a:gd name="T30" fmla="*/ 0 w 93"/>
                  <a:gd name="T31" fmla="*/ 0 h 79"/>
                  <a:gd name="T32" fmla="*/ 0 w 93"/>
                  <a:gd name="T33" fmla="*/ 0 h 79"/>
                  <a:gd name="T34" fmla="*/ 0 w 93"/>
                  <a:gd name="T35" fmla="*/ 0 h 79"/>
                  <a:gd name="T36" fmla="*/ 0 w 93"/>
                  <a:gd name="T37" fmla="*/ 0 h 79"/>
                  <a:gd name="T38" fmla="*/ 0 w 93"/>
                  <a:gd name="T39" fmla="*/ 0 h 79"/>
                  <a:gd name="T40" fmla="*/ 0 w 93"/>
                  <a:gd name="T41" fmla="*/ 0 h 79"/>
                  <a:gd name="T42" fmla="*/ 0 w 93"/>
                  <a:gd name="T43" fmla="*/ 0 h 79"/>
                  <a:gd name="T44" fmla="*/ 0 w 93"/>
                  <a:gd name="T45" fmla="*/ 0 h 79"/>
                  <a:gd name="T46" fmla="*/ 0 w 93"/>
                  <a:gd name="T47" fmla="*/ 0 h 79"/>
                  <a:gd name="T48" fmla="*/ 0 w 93"/>
                  <a:gd name="T49" fmla="*/ 0 h 79"/>
                  <a:gd name="T50" fmla="*/ 0 w 93"/>
                  <a:gd name="T51" fmla="*/ 0 h 79"/>
                  <a:gd name="T52" fmla="*/ 0 w 93"/>
                  <a:gd name="T53" fmla="*/ 0 h 79"/>
                  <a:gd name="T54" fmla="*/ 0 w 93"/>
                  <a:gd name="T55" fmla="*/ 0 h 79"/>
                  <a:gd name="T56" fmla="*/ 0 w 93"/>
                  <a:gd name="T57" fmla="*/ 0 h 79"/>
                  <a:gd name="T58" fmla="*/ 0 w 93"/>
                  <a:gd name="T59" fmla="*/ 0 h 79"/>
                  <a:gd name="T60" fmla="*/ 0 w 93"/>
                  <a:gd name="T61" fmla="*/ 0 h 79"/>
                  <a:gd name="T62" fmla="*/ 0 w 93"/>
                  <a:gd name="T63" fmla="*/ 0 h 79"/>
                  <a:gd name="T64" fmla="*/ 0 w 93"/>
                  <a:gd name="T65" fmla="*/ 0 h 79"/>
                  <a:gd name="T66" fmla="*/ 0 w 93"/>
                  <a:gd name="T67" fmla="*/ 0 h 79"/>
                  <a:gd name="T68" fmla="*/ 0 w 93"/>
                  <a:gd name="T69" fmla="*/ 0 h 79"/>
                  <a:gd name="T70" fmla="*/ 0 w 93"/>
                  <a:gd name="T71" fmla="*/ 0 h 79"/>
                  <a:gd name="T72" fmla="*/ 0 w 93"/>
                  <a:gd name="T73" fmla="*/ 0 h 79"/>
                  <a:gd name="T74" fmla="*/ 0 w 93"/>
                  <a:gd name="T75" fmla="*/ 0 h 79"/>
                  <a:gd name="T76" fmla="*/ 0 w 93"/>
                  <a:gd name="T77" fmla="*/ 0 h 79"/>
                  <a:gd name="T78" fmla="*/ 0 w 93"/>
                  <a:gd name="T79" fmla="*/ 0 h 79"/>
                  <a:gd name="T80" fmla="*/ 0 w 93"/>
                  <a:gd name="T81" fmla="*/ 0 h 79"/>
                  <a:gd name="T82" fmla="*/ 0 w 93"/>
                  <a:gd name="T83" fmla="*/ 0 h 79"/>
                  <a:gd name="T84" fmla="*/ 0 w 93"/>
                  <a:gd name="T85" fmla="*/ 0 h 79"/>
                  <a:gd name="T86" fmla="*/ 0 w 93"/>
                  <a:gd name="T87" fmla="*/ 0 h 79"/>
                  <a:gd name="T88" fmla="*/ 0 w 93"/>
                  <a:gd name="T89" fmla="*/ 0 h 79"/>
                  <a:gd name="T90" fmla="*/ 0 w 93"/>
                  <a:gd name="T91" fmla="*/ 0 h 79"/>
                  <a:gd name="T92" fmla="*/ 0 w 93"/>
                  <a:gd name="T93" fmla="*/ 0 h 79"/>
                  <a:gd name="T94" fmla="*/ 0 w 93"/>
                  <a:gd name="T95" fmla="*/ 0 h 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3" h="79">
                    <a:moveTo>
                      <a:pt x="71" y="53"/>
                    </a:moveTo>
                    <a:lnTo>
                      <a:pt x="71" y="53"/>
                    </a:lnTo>
                    <a:lnTo>
                      <a:pt x="75" y="51"/>
                    </a:lnTo>
                    <a:lnTo>
                      <a:pt x="78" y="48"/>
                    </a:lnTo>
                    <a:lnTo>
                      <a:pt x="80" y="45"/>
                    </a:lnTo>
                    <a:lnTo>
                      <a:pt x="82" y="42"/>
                    </a:lnTo>
                    <a:lnTo>
                      <a:pt x="82" y="38"/>
                    </a:lnTo>
                    <a:lnTo>
                      <a:pt x="82" y="34"/>
                    </a:lnTo>
                    <a:lnTo>
                      <a:pt x="81" y="27"/>
                    </a:lnTo>
                    <a:lnTo>
                      <a:pt x="79" y="21"/>
                    </a:lnTo>
                    <a:lnTo>
                      <a:pt x="75" y="15"/>
                    </a:lnTo>
                    <a:lnTo>
                      <a:pt x="72" y="13"/>
                    </a:lnTo>
                    <a:lnTo>
                      <a:pt x="69" y="12"/>
                    </a:lnTo>
                    <a:lnTo>
                      <a:pt x="65" y="11"/>
                    </a:lnTo>
                    <a:lnTo>
                      <a:pt x="60" y="12"/>
                    </a:lnTo>
                    <a:lnTo>
                      <a:pt x="56" y="14"/>
                    </a:lnTo>
                    <a:lnTo>
                      <a:pt x="54" y="18"/>
                    </a:lnTo>
                    <a:lnTo>
                      <a:pt x="53" y="21"/>
                    </a:lnTo>
                    <a:lnTo>
                      <a:pt x="53" y="25"/>
                    </a:lnTo>
                    <a:lnTo>
                      <a:pt x="55" y="51"/>
                    </a:lnTo>
                    <a:lnTo>
                      <a:pt x="54" y="60"/>
                    </a:lnTo>
                    <a:lnTo>
                      <a:pt x="53" y="63"/>
                    </a:lnTo>
                    <a:lnTo>
                      <a:pt x="52" y="67"/>
                    </a:lnTo>
                    <a:lnTo>
                      <a:pt x="50" y="70"/>
                    </a:lnTo>
                    <a:lnTo>
                      <a:pt x="47" y="73"/>
                    </a:lnTo>
                    <a:lnTo>
                      <a:pt x="43" y="75"/>
                    </a:lnTo>
                    <a:lnTo>
                      <a:pt x="38" y="77"/>
                    </a:lnTo>
                    <a:lnTo>
                      <a:pt x="31" y="79"/>
                    </a:lnTo>
                    <a:lnTo>
                      <a:pt x="25" y="78"/>
                    </a:lnTo>
                    <a:lnTo>
                      <a:pt x="19" y="76"/>
                    </a:lnTo>
                    <a:lnTo>
                      <a:pt x="15" y="73"/>
                    </a:lnTo>
                    <a:lnTo>
                      <a:pt x="11" y="68"/>
                    </a:lnTo>
                    <a:lnTo>
                      <a:pt x="7" y="63"/>
                    </a:lnTo>
                    <a:lnTo>
                      <a:pt x="4" y="58"/>
                    </a:lnTo>
                    <a:lnTo>
                      <a:pt x="2" y="52"/>
                    </a:lnTo>
                    <a:lnTo>
                      <a:pt x="0" y="42"/>
                    </a:lnTo>
                    <a:lnTo>
                      <a:pt x="0" y="34"/>
                    </a:lnTo>
                    <a:lnTo>
                      <a:pt x="1" y="29"/>
                    </a:lnTo>
                    <a:lnTo>
                      <a:pt x="3" y="24"/>
                    </a:lnTo>
                    <a:lnTo>
                      <a:pt x="6" y="18"/>
                    </a:lnTo>
                    <a:lnTo>
                      <a:pt x="10" y="14"/>
                    </a:lnTo>
                    <a:lnTo>
                      <a:pt x="16" y="11"/>
                    </a:lnTo>
                    <a:lnTo>
                      <a:pt x="21" y="9"/>
                    </a:lnTo>
                    <a:lnTo>
                      <a:pt x="25" y="20"/>
                    </a:lnTo>
                    <a:lnTo>
                      <a:pt x="19" y="22"/>
                    </a:lnTo>
                    <a:lnTo>
                      <a:pt x="16" y="25"/>
                    </a:lnTo>
                    <a:lnTo>
                      <a:pt x="13" y="28"/>
                    </a:lnTo>
                    <a:lnTo>
                      <a:pt x="11" y="32"/>
                    </a:lnTo>
                    <a:lnTo>
                      <a:pt x="11" y="36"/>
                    </a:lnTo>
                    <a:lnTo>
                      <a:pt x="11" y="41"/>
                    </a:lnTo>
                    <a:lnTo>
                      <a:pt x="12" y="49"/>
                    </a:lnTo>
                    <a:lnTo>
                      <a:pt x="15" y="56"/>
                    </a:lnTo>
                    <a:lnTo>
                      <a:pt x="19" y="62"/>
                    </a:lnTo>
                    <a:lnTo>
                      <a:pt x="22" y="65"/>
                    </a:lnTo>
                    <a:lnTo>
                      <a:pt x="25" y="67"/>
                    </a:lnTo>
                    <a:lnTo>
                      <a:pt x="29" y="67"/>
                    </a:lnTo>
                    <a:lnTo>
                      <a:pt x="33" y="67"/>
                    </a:lnTo>
                    <a:lnTo>
                      <a:pt x="39" y="64"/>
                    </a:lnTo>
                    <a:lnTo>
                      <a:pt x="40" y="62"/>
                    </a:lnTo>
                    <a:lnTo>
                      <a:pt x="42" y="60"/>
                    </a:lnTo>
                    <a:lnTo>
                      <a:pt x="43" y="54"/>
                    </a:lnTo>
                    <a:lnTo>
                      <a:pt x="43" y="44"/>
                    </a:lnTo>
                    <a:lnTo>
                      <a:pt x="41" y="26"/>
                    </a:lnTo>
                    <a:lnTo>
                      <a:pt x="41" y="20"/>
                    </a:lnTo>
                    <a:lnTo>
                      <a:pt x="42" y="13"/>
                    </a:lnTo>
                    <a:lnTo>
                      <a:pt x="44" y="10"/>
                    </a:lnTo>
                    <a:lnTo>
                      <a:pt x="47" y="6"/>
                    </a:lnTo>
                    <a:lnTo>
                      <a:pt x="50" y="4"/>
                    </a:lnTo>
                    <a:lnTo>
                      <a:pt x="55" y="1"/>
                    </a:lnTo>
                    <a:lnTo>
                      <a:pt x="60" y="0"/>
                    </a:lnTo>
                    <a:lnTo>
                      <a:pt x="65" y="0"/>
                    </a:lnTo>
                    <a:lnTo>
                      <a:pt x="70" y="1"/>
                    </a:lnTo>
                    <a:lnTo>
                      <a:pt x="75" y="3"/>
                    </a:lnTo>
                    <a:lnTo>
                      <a:pt x="80" y="6"/>
                    </a:lnTo>
                    <a:lnTo>
                      <a:pt x="84" y="10"/>
                    </a:lnTo>
                    <a:lnTo>
                      <a:pt x="88" y="15"/>
                    </a:lnTo>
                    <a:lnTo>
                      <a:pt x="90" y="22"/>
                    </a:lnTo>
                    <a:lnTo>
                      <a:pt x="93" y="32"/>
                    </a:lnTo>
                    <a:lnTo>
                      <a:pt x="93" y="41"/>
                    </a:lnTo>
                    <a:lnTo>
                      <a:pt x="92" y="47"/>
                    </a:lnTo>
                    <a:lnTo>
                      <a:pt x="89" y="53"/>
                    </a:lnTo>
                    <a:lnTo>
                      <a:pt x="86" y="57"/>
                    </a:lnTo>
                    <a:lnTo>
                      <a:pt x="82" y="60"/>
                    </a:lnTo>
                    <a:lnTo>
                      <a:pt x="74" y="64"/>
                    </a:lnTo>
                    <a:lnTo>
                      <a:pt x="71" y="5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455"/>
              <p:cNvSpPr>
                <a:spLocks/>
              </p:cNvSpPr>
              <p:nvPr/>
            </p:nvSpPr>
            <p:spPr bwMode="auto">
              <a:xfrm>
                <a:off x="927" y="2231"/>
                <a:ext cx="33" cy="24"/>
              </a:xfrm>
              <a:custGeom>
                <a:avLst/>
                <a:gdLst>
                  <a:gd name="T0" fmla="*/ 0 w 96"/>
                  <a:gd name="T1" fmla="*/ 0 h 73"/>
                  <a:gd name="T2" fmla="*/ 0 w 96"/>
                  <a:gd name="T3" fmla="*/ 0 h 73"/>
                  <a:gd name="T4" fmla="*/ 0 w 96"/>
                  <a:gd name="T5" fmla="*/ 0 h 73"/>
                  <a:gd name="T6" fmla="*/ 0 w 96"/>
                  <a:gd name="T7" fmla="*/ 0 h 73"/>
                  <a:gd name="T8" fmla="*/ 0 w 96"/>
                  <a:gd name="T9" fmla="*/ 0 h 73"/>
                  <a:gd name="T10" fmla="*/ 0 w 96"/>
                  <a:gd name="T11" fmla="*/ 0 h 73"/>
                  <a:gd name="T12" fmla="*/ 0 w 96"/>
                  <a:gd name="T13" fmla="*/ 0 h 73"/>
                  <a:gd name="T14" fmla="*/ 0 w 96"/>
                  <a:gd name="T15" fmla="*/ 0 h 73"/>
                  <a:gd name="T16" fmla="*/ 0 w 96"/>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73">
                    <a:moveTo>
                      <a:pt x="79" y="0"/>
                    </a:moveTo>
                    <a:lnTo>
                      <a:pt x="96" y="71"/>
                    </a:lnTo>
                    <a:lnTo>
                      <a:pt x="85" y="73"/>
                    </a:lnTo>
                    <a:lnTo>
                      <a:pt x="78" y="44"/>
                    </a:lnTo>
                    <a:lnTo>
                      <a:pt x="2" y="61"/>
                    </a:lnTo>
                    <a:lnTo>
                      <a:pt x="0" y="50"/>
                    </a:lnTo>
                    <a:lnTo>
                      <a:pt x="76" y="33"/>
                    </a:lnTo>
                    <a:lnTo>
                      <a:pt x="69" y="2"/>
                    </a:lnTo>
                    <a:lnTo>
                      <a:pt x="79" y="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456"/>
              <p:cNvSpPr>
                <a:spLocks noEditPoints="1"/>
              </p:cNvSpPr>
              <p:nvPr/>
            </p:nvSpPr>
            <p:spPr bwMode="auto">
              <a:xfrm>
                <a:off x="930" y="2260"/>
                <a:ext cx="32" cy="29"/>
              </a:xfrm>
              <a:custGeom>
                <a:avLst/>
                <a:gdLst>
                  <a:gd name="T0" fmla="*/ 0 w 94"/>
                  <a:gd name="T1" fmla="*/ 0 h 85"/>
                  <a:gd name="T2" fmla="*/ 0 w 94"/>
                  <a:gd name="T3" fmla="*/ 0 h 85"/>
                  <a:gd name="T4" fmla="*/ 0 w 94"/>
                  <a:gd name="T5" fmla="*/ 0 h 85"/>
                  <a:gd name="T6" fmla="*/ 0 w 94"/>
                  <a:gd name="T7" fmla="*/ 0 h 85"/>
                  <a:gd name="T8" fmla="*/ 0 w 94"/>
                  <a:gd name="T9" fmla="*/ 0 h 85"/>
                  <a:gd name="T10" fmla="*/ 0 w 94"/>
                  <a:gd name="T11" fmla="*/ 0 h 85"/>
                  <a:gd name="T12" fmla="*/ 0 w 94"/>
                  <a:gd name="T13" fmla="*/ 0 h 85"/>
                  <a:gd name="T14" fmla="*/ 0 w 94"/>
                  <a:gd name="T15" fmla="*/ 0 h 85"/>
                  <a:gd name="T16" fmla="*/ 0 w 94"/>
                  <a:gd name="T17" fmla="*/ 0 h 85"/>
                  <a:gd name="T18" fmla="*/ 0 w 94"/>
                  <a:gd name="T19" fmla="*/ 0 h 85"/>
                  <a:gd name="T20" fmla="*/ 0 w 94"/>
                  <a:gd name="T21" fmla="*/ 0 h 85"/>
                  <a:gd name="T22" fmla="*/ 0 w 94"/>
                  <a:gd name="T23" fmla="*/ 0 h 85"/>
                  <a:gd name="T24" fmla="*/ 0 w 94"/>
                  <a:gd name="T25" fmla="*/ 0 h 85"/>
                  <a:gd name="T26" fmla="*/ 0 w 94"/>
                  <a:gd name="T27" fmla="*/ 0 h 85"/>
                  <a:gd name="T28" fmla="*/ 0 w 94"/>
                  <a:gd name="T29" fmla="*/ 0 h 85"/>
                  <a:gd name="T30" fmla="*/ 0 w 94"/>
                  <a:gd name="T31" fmla="*/ 0 h 85"/>
                  <a:gd name="T32" fmla="*/ 0 w 94"/>
                  <a:gd name="T33" fmla="*/ 0 h 85"/>
                  <a:gd name="T34" fmla="*/ 0 w 94"/>
                  <a:gd name="T35" fmla="*/ 0 h 85"/>
                  <a:gd name="T36" fmla="*/ 0 w 94"/>
                  <a:gd name="T37" fmla="*/ 0 h 85"/>
                  <a:gd name="T38" fmla="*/ 0 w 94"/>
                  <a:gd name="T39" fmla="*/ 0 h 85"/>
                  <a:gd name="T40" fmla="*/ 0 w 94"/>
                  <a:gd name="T41" fmla="*/ 0 h 85"/>
                  <a:gd name="T42" fmla="*/ 0 w 94"/>
                  <a:gd name="T43" fmla="*/ 0 h 85"/>
                  <a:gd name="T44" fmla="*/ 0 w 94"/>
                  <a:gd name="T45" fmla="*/ 0 h 85"/>
                  <a:gd name="T46" fmla="*/ 0 w 94"/>
                  <a:gd name="T47" fmla="*/ 0 h 85"/>
                  <a:gd name="T48" fmla="*/ 0 w 94"/>
                  <a:gd name="T49" fmla="*/ 0 h 85"/>
                  <a:gd name="T50" fmla="*/ 0 w 94"/>
                  <a:gd name="T51" fmla="*/ 0 h 85"/>
                  <a:gd name="T52" fmla="*/ 0 w 94"/>
                  <a:gd name="T53" fmla="*/ 0 h 85"/>
                  <a:gd name="T54" fmla="*/ 0 w 94"/>
                  <a:gd name="T55" fmla="*/ 0 h 85"/>
                  <a:gd name="T56" fmla="*/ 0 w 94"/>
                  <a:gd name="T57" fmla="*/ 0 h 85"/>
                  <a:gd name="T58" fmla="*/ 0 w 94"/>
                  <a:gd name="T59" fmla="*/ 0 h 85"/>
                  <a:gd name="T60" fmla="*/ 0 w 94"/>
                  <a:gd name="T61" fmla="*/ 0 h 85"/>
                  <a:gd name="T62" fmla="*/ 0 w 94"/>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4" h="85">
                    <a:moveTo>
                      <a:pt x="1" y="24"/>
                    </a:moveTo>
                    <a:lnTo>
                      <a:pt x="0" y="12"/>
                    </a:lnTo>
                    <a:lnTo>
                      <a:pt x="88" y="0"/>
                    </a:lnTo>
                    <a:lnTo>
                      <a:pt x="94" y="41"/>
                    </a:lnTo>
                    <a:lnTo>
                      <a:pt x="94" y="46"/>
                    </a:lnTo>
                    <a:lnTo>
                      <a:pt x="94" y="52"/>
                    </a:lnTo>
                    <a:lnTo>
                      <a:pt x="93" y="57"/>
                    </a:lnTo>
                    <a:lnTo>
                      <a:pt x="91" y="61"/>
                    </a:lnTo>
                    <a:lnTo>
                      <a:pt x="89" y="65"/>
                    </a:lnTo>
                    <a:lnTo>
                      <a:pt x="85" y="69"/>
                    </a:lnTo>
                    <a:lnTo>
                      <a:pt x="79" y="71"/>
                    </a:lnTo>
                    <a:lnTo>
                      <a:pt x="73" y="73"/>
                    </a:lnTo>
                    <a:lnTo>
                      <a:pt x="68" y="73"/>
                    </a:lnTo>
                    <a:lnTo>
                      <a:pt x="65" y="73"/>
                    </a:lnTo>
                    <a:lnTo>
                      <a:pt x="58" y="71"/>
                    </a:lnTo>
                    <a:lnTo>
                      <a:pt x="54" y="67"/>
                    </a:lnTo>
                    <a:lnTo>
                      <a:pt x="50" y="64"/>
                    </a:lnTo>
                    <a:lnTo>
                      <a:pt x="49" y="67"/>
                    </a:lnTo>
                    <a:lnTo>
                      <a:pt x="47" y="71"/>
                    </a:lnTo>
                    <a:lnTo>
                      <a:pt x="43" y="74"/>
                    </a:lnTo>
                    <a:lnTo>
                      <a:pt x="35" y="76"/>
                    </a:lnTo>
                    <a:lnTo>
                      <a:pt x="20" y="79"/>
                    </a:lnTo>
                    <a:lnTo>
                      <a:pt x="16" y="80"/>
                    </a:lnTo>
                    <a:lnTo>
                      <a:pt x="14" y="81"/>
                    </a:lnTo>
                    <a:lnTo>
                      <a:pt x="13" y="82"/>
                    </a:lnTo>
                    <a:lnTo>
                      <a:pt x="11" y="85"/>
                    </a:lnTo>
                    <a:lnTo>
                      <a:pt x="9" y="85"/>
                    </a:lnTo>
                    <a:lnTo>
                      <a:pt x="7" y="70"/>
                    </a:lnTo>
                    <a:lnTo>
                      <a:pt x="13" y="69"/>
                    </a:lnTo>
                    <a:lnTo>
                      <a:pt x="19" y="67"/>
                    </a:lnTo>
                    <a:lnTo>
                      <a:pt x="29" y="65"/>
                    </a:lnTo>
                    <a:lnTo>
                      <a:pt x="35" y="64"/>
                    </a:lnTo>
                    <a:lnTo>
                      <a:pt x="37" y="63"/>
                    </a:lnTo>
                    <a:lnTo>
                      <a:pt x="39" y="62"/>
                    </a:lnTo>
                    <a:lnTo>
                      <a:pt x="41" y="59"/>
                    </a:lnTo>
                    <a:lnTo>
                      <a:pt x="42" y="56"/>
                    </a:lnTo>
                    <a:lnTo>
                      <a:pt x="43" y="52"/>
                    </a:lnTo>
                    <a:lnTo>
                      <a:pt x="43" y="48"/>
                    </a:lnTo>
                    <a:lnTo>
                      <a:pt x="39" y="19"/>
                    </a:lnTo>
                    <a:lnTo>
                      <a:pt x="1" y="24"/>
                    </a:lnTo>
                    <a:close/>
                    <a:moveTo>
                      <a:pt x="49" y="18"/>
                    </a:moveTo>
                    <a:lnTo>
                      <a:pt x="53" y="45"/>
                    </a:lnTo>
                    <a:lnTo>
                      <a:pt x="54" y="51"/>
                    </a:lnTo>
                    <a:lnTo>
                      <a:pt x="55" y="54"/>
                    </a:lnTo>
                    <a:lnTo>
                      <a:pt x="57" y="57"/>
                    </a:lnTo>
                    <a:lnTo>
                      <a:pt x="59" y="59"/>
                    </a:lnTo>
                    <a:lnTo>
                      <a:pt x="62" y="60"/>
                    </a:lnTo>
                    <a:lnTo>
                      <a:pt x="66" y="61"/>
                    </a:lnTo>
                    <a:lnTo>
                      <a:pt x="70" y="61"/>
                    </a:lnTo>
                    <a:lnTo>
                      <a:pt x="75" y="60"/>
                    </a:lnTo>
                    <a:lnTo>
                      <a:pt x="78" y="58"/>
                    </a:lnTo>
                    <a:lnTo>
                      <a:pt x="80" y="56"/>
                    </a:lnTo>
                    <a:lnTo>
                      <a:pt x="82" y="54"/>
                    </a:lnTo>
                    <a:lnTo>
                      <a:pt x="83" y="48"/>
                    </a:lnTo>
                    <a:lnTo>
                      <a:pt x="83" y="43"/>
                    </a:lnTo>
                    <a:lnTo>
                      <a:pt x="79" y="14"/>
                    </a:lnTo>
                    <a:lnTo>
                      <a:pt x="49" y="1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457"/>
              <p:cNvSpPr>
                <a:spLocks noEditPoints="1"/>
              </p:cNvSpPr>
              <p:nvPr/>
            </p:nvSpPr>
            <p:spPr bwMode="auto">
              <a:xfrm>
                <a:off x="934" y="2289"/>
                <a:ext cx="30" cy="29"/>
              </a:xfrm>
              <a:custGeom>
                <a:avLst/>
                <a:gdLst>
                  <a:gd name="T0" fmla="*/ 0 w 91"/>
                  <a:gd name="T1" fmla="*/ 0 h 79"/>
                  <a:gd name="T2" fmla="*/ 0 w 91"/>
                  <a:gd name="T3" fmla="*/ 0 h 79"/>
                  <a:gd name="T4" fmla="*/ 0 w 91"/>
                  <a:gd name="T5" fmla="*/ 0 h 79"/>
                  <a:gd name="T6" fmla="*/ 0 w 91"/>
                  <a:gd name="T7" fmla="*/ 0 h 79"/>
                  <a:gd name="T8" fmla="*/ 0 w 91"/>
                  <a:gd name="T9" fmla="*/ 0 h 79"/>
                  <a:gd name="T10" fmla="*/ 0 w 91"/>
                  <a:gd name="T11" fmla="*/ 0 h 79"/>
                  <a:gd name="T12" fmla="*/ 0 w 91"/>
                  <a:gd name="T13" fmla="*/ 0 h 79"/>
                  <a:gd name="T14" fmla="*/ 0 w 91"/>
                  <a:gd name="T15" fmla="*/ 0 h 79"/>
                  <a:gd name="T16" fmla="*/ 0 w 91"/>
                  <a:gd name="T17" fmla="*/ 0 h 79"/>
                  <a:gd name="T18" fmla="*/ 0 w 91"/>
                  <a:gd name="T19" fmla="*/ 0 h 79"/>
                  <a:gd name="T20" fmla="*/ 0 w 91"/>
                  <a:gd name="T21" fmla="*/ 0 h 79"/>
                  <a:gd name="T22" fmla="*/ 0 w 91"/>
                  <a:gd name="T23" fmla="*/ 0 h 79"/>
                  <a:gd name="T24" fmla="*/ 0 w 91"/>
                  <a:gd name="T25" fmla="*/ 0 h 79"/>
                  <a:gd name="T26" fmla="*/ 0 w 91"/>
                  <a:gd name="T27" fmla="*/ 0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1" h="79">
                    <a:moveTo>
                      <a:pt x="26" y="21"/>
                    </a:moveTo>
                    <a:lnTo>
                      <a:pt x="0" y="13"/>
                    </a:lnTo>
                    <a:lnTo>
                      <a:pt x="0" y="0"/>
                    </a:lnTo>
                    <a:lnTo>
                      <a:pt x="90" y="30"/>
                    </a:lnTo>
                    <a:lnTo>
                      <a:pt x="91" y="44"/>
                    </a:lnTo>
                    <a:lnTo>
                      <a:pt x="3" y="79"/>
                    </a:lnTo>
                    <a:lnTo>
                      <a:pt x="2" y="66"/>
                    </a:lnTo>
                    <a:lnTo>
                      <a:pt x="28" y="57"/>
                    </a:lnTo>
                    <a:lnTo>
                      <a:pt x="26" y="21"/>
                    </a:lnTo>
                    <a:close/>
                    <a:moveTo>
                      <a:pt x="38" y="52"/>
                    </a:moveTo>
                    <a:lnTo>
                      <a:pt x="77" y="37"/>
                    </a:lnTo>
                    <a:lnTo>
                      <a:pt x="37" y="25"/>
                    </a:lnTo>
                    <a:lnTo>
                      <a:pt x="38" y="5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458"/>
              <p:cNvSpPr>
                <a:spLocks/>
              </p:cNvSpPr>
              <p:nvPr/>
            </p:nvSpPr>
            <p:spPr bwMode="auto">
              <a:xfrm>
                <a:off x="934" y="2317"/>
                <a:ext cx="30" cy="24"/>
              </a:xfrm>
              <a:custGeom>
                <a:avLst/>
                <a:gdLst>
                  <a:gd name="T0" fmla="*/ 0 w 91"/>
                  <a:gd name="T1" fmla="*/ 0 h 73"/>
                  <a:gd name="T2" fmla="*/ 0 w 91"/>
                  <a:gd name="T3" fmla="*/ 0 h 73"/>
                  <a:gd name="T4" fmla="*/ 0 w 91"/>
                  <a:gd name="T5" fmla="*/ 0 h 73"/>
                  <a:gd name="T6" fmla="*/ 0 w 91"/>
                  <a:gd name="T7" fmla="*/ 0 h 73"/>
                  <a:gd name="T8" fmla="*/ 0 w 91"/>
                  <a:gd name="T9" fmla="*/ 0 h 73"/>
                  <a:gd name="T10" fmla="*/ 0 w 91"/>
                  <a:gd name="T11" fmla="*/ 0 h 73"/>
                  <a:gd name="T12" fmla="*/ 0 w 91"/>
                  <a:gd name="T13" fmla="*/ 0 h 73"/>
                  <a:gd name="T14" fmla="*/ 0 w 91"/>
                  <a:gd name="T15" fmla="*/ 0 h 73"/>
                  <a:gd name="T16" fmla="*/ 0 w 91"/>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 h="73">
                    <a:moveTo>
                      <a:pt x="91" y="1"/>
                    </a:moveTo>
                    <a:lnTo>
                      <a:pt x="88" y="73"/>
                    </a:lnTo>
                    <a:lnTo>
                      <a:pt x="78" y="73"/>
                    </a:lnTo>
                    <a:lnTo>
                      <a:pt x="79" y="42"/>
                    </a:lnTo>
                    <a:lnTo>
                      <a:pt x="0" y="39"/>
                    </a:lnTo>
                    <a:lnTo>
                      <a:pt x="1" y="27"/>
                    </a:lnTo>
                    <a:lnTo>
                      <a:pt x="79" y="30"/>
                    </a:lnTo>
                    <a:lnTo>
                      <a:pt x="81" y="0"/>
                    </a:lnTo>
                    <a:lnTo>
                      <a:pt x="91" y="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459"/>
              <p:cNvSpPr>
                <a:spLocks/>
              </p:cNvSpPr>
              <p:nvPr/>
            </p:nvSpPr>
            <p:spPr bwMode="auto">
              <a:xfrm>
                <a:off x="933" y="2342"/>
                <a:ext cx="30" cy="8"/>
              </a:xfrm>
              <a:custGeom>
                <a:avLst/>
                <a:gdLst>
                  <a:gd name="T0" fmla="*/ 0 w 90"/>
                  <a:gd name="T1" fmla="*/ 0 h 21"/>
                  <a:gd name="T2" fmla="*/ 0 w 90"/>
                  <a:gd name="T3" fmla="*/ 0 h 21"/>
                  <a:gd name="T4" fmla="*/ 0 w 90"/>
                  <a:gd name="T5" fmla="*/ 0 h 21"/>
                  <a:gd name="T6" fmla="*/ 0 w 90"/>
                  <a:gd name="T7" fmla="*/ 0 h 21"/>
                  <a:gd name="T8" fmla="*/ 0 w 90"/>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21">
                    <a:moveTo>
                      <a:pt x="0" y="12"/>
                    </a:moveTo>
                    <a:lnTo>
                      <a:pt x="1" y="0"/>
                    </a:lnTo>
                    <a:lnTo>
                      <a:pt x="90" y="9"/>
                    </a:lnTo>
                    <a:lnTo>
                      <a:pt x="89" y="21"/>
                    </a:lnTo>
                    <a:lnTo>
                      <a:pt x="0" y="1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460"/>
              <p:cNvSpPr>
                <a:spLocks noEditPoints="1"/>
              </p:cNvSpPr>
              <p:nvPr/>
            </p:nvSpPr>
            <p:spPr bwMode="auto">
              <a:xfrm>
                <a:off x="929" y="2353"/>
                <a:ext cx="32" cy="29"/>
              </a:xfrm>
              <a:custGeom>
                <a:avLst/>
                <a:gdLst>
                  <a:gd name="T0" fmla="*/ 0 w 94"/>
                  <a:gd name="T1" fmla="*/ 0 h 86"/>
                  <a:gd name="T2" fmla="*/ 0 w 94"/>
                  <a:gd name="T3" fmla="*/ 0 h 86"/>
                  <a:gd name="T4" fmla="*/ 0 w 94"/>
                  <a:gd name="T5" fmla="*/ 0 h 86"/>
                  <a:gd name="T6" fmla="*/ 0 w 94"/>
                  <a:gd name="T7" fmla="*/ 0 h 86"/>
                  <a:gd name="T8" fmla="*/ 0 w 94"/>
                  <a:gd name="T9" fmla="*/ 0 h 86"/>
                  <a:gd name="T10" fmla="*/ 0 w 94"/>
                  <a:gd name="T11" fmla="*/ 0 h 86"/>
                  <a:gd name="T12" fmla="*/ 0 w 94"/>
                  <a:gd name="T13" fmla="*/ 0 h 86"/>
                  <a:gd name="T14" fmla="*/ 0 w 94"/>
                  <a:gd name="T15" fmla="*/ 0 h 86"/>
                  <a:gd name="T16" fmla="*/ 0 w 94"/>
                  <a:gd name="T17" fmla="*/ 0 h 86"/>
                  <a:gd name="T18" fmla="*/ 0 w 94"/>
                  <a:gd name="T19" fmla="*/ 0 h 86"/>
                  <a:gd name="T20" fmla="*/ 0 w 94"/>
                  <a:gd name="T21" fmla="*/ 0 h 86"/>
                  <a:gd name="T22" fmla="*/ 0 w 94"/>
                  <a:gd name="T23" fmla="*/ 0 h 86"/>
                  <a:gd name="T24" fmla="*/ 0 w 94"/>
                  <a:gd name="T25" fmla="*/ 0 h 86"/>
                  <a:gd name="T26" fmla="*/ 0 w 94"/>
                  <a:gd name="T27" fmla="*/ 0 h 86"/>
                  <a:gd name="T28" fmla="*/ 0 w 94"/>
                  <a:gd name="T29" fmla="*/ 0 h 86"/>
                  <a:gd name="T30" fmla="*/ 0 w 94"/>
                  <a:gd name="T31" fmla="*/ 0 h 86"/>
                  <a:gd name="T32" fmla="*/ 0 w 94"/>
                  <a:gd name="T33" fmla="*/ 0 h 86"/>
                  <a:gd name="T34" fmla="*/ 0 w 94"/>
                  <a:gd name="T35" fmla="*/ 0 h 86"/>
                  <a:gd name="T36" fmla="*/ 0 w 94"/>
                  <a:gd name="T37" fmla="*/ 0 h 86"/>
                  <a:gd name="T38" fmla="*/ 0 w 94"/>
                  <a:gd name="T39" fmla="*/ 0 h 86"/>
                  <a:gd name="T40" fmla="*/ 0 w 94"/>
                  <a:gd name="T41" fmla="*/ 0 h 86"/>
                  <a:gd name="T42" fmla="*/ 0 w 94"/>
                  <a:gd name="T43" fmla="*/ 0 h 86"/>
                  <a:gd name="T44" fmla="*/ 0 w 94"/>
                  <a:gd name="T45" fmla="*/ 0 h 86"/>
                  <a:gd name="T46" fmla="*/ 0 w 94"/>
                  <a:gd name="T47" fmla="*/ 0 h 86"/>
                  <a:gd name="T48" fmla="*/ 0 w 94"/>
                  <a:gd name="T49" fmla="*/ 0 h 86"/>
                  <a:gd name="T50" fmla="*/ 0 w 94"/>
                  <a:gd name="T51" fmla="*/ 0 h 86"/>
                  <a:gd name="T52" fmla="*/ 0 w 94"/>
                  <a:gd name="T53" fmla="*/ 0 h 86"/>
                  <a:gd name="T54" fmla="*/ 0 w 94"/>
                  <a:gd name="T55" fmla="*/ 0 h 86"/>
                  <a:gd name="T56" fmla="*/ 0 w 94"/>
                  <a:gd name="T57" fmla="*/ 0 h 86"/>
                  <a:gd name="T58" fmla="*/ 0 w 94"/>
                  <a:gd name="T59" fmla="*/ 0 h 86"/>
                  <a:gd name="T60" fmla="*/ 0 w 94"/>
                  <a:gd name="T61" fmla="*/ 0 h 86"/>
                  <a:gd name="T62" fmla="*/ 0 w 94"/>
                  <a:gd name="T63" fmla="*/ 0 h 86"/>
                  <a:gd name="T64" fmla="*/ 0 w 94"/>
                  <a:gd name="T65" fmla="*/ 0 h 86"/>
                  <a:gd name="T66" fmla="*/ 0 w 94"/>
                  <a:gd name="T67" fmla="*/ 0 h 86"/>
                  <a:gd name="T68" fmla="*/ 0 w 94"/>
                  <a:gd name="T69" fmla="*/ 0 h 86"/>
                  <a:gd name="T70" fmla="*/ 0 w 94"/>
                  <a:gd name="T71" fmla="*/ 0 h 86"/>
                  <a:gd name="T72" fmla="*/ 0 w 94"/>
                  <a:gd name="T73" fmla="*/ 0 h 86"/>
                  <a:gd name="T74" fmla="*/ 0 w 94"/>
                  <a:gd name="T75" fmla="*/ 0 h 86"/>
                  <a:gd name="T76" fmla="*/ 0 w 94"/>
                  <a:gd name="T77" fmla="*/ 0 h 86"/>
                  <a:gd name="T78" fmla="*/ 0 w 94"/>
                  <a:gd name="T79" fmla="*/ 0 h 86"/>
                  <a:gd name="T80" fmla="*/ 0 w 94"/>
                  <a:gd name="T81" fmla="*/ 0 h 86"/>
                  <a:gd name="T82" fmla="*/ 0 w 94"/>
                  <a:gd name="T83" fmla="*/ 0 h 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 h="86">
                    <a:moveTo>
                      <a:pt x="0" y="35"/>
                    </a:moveTo>
                    <a:lnTo>
                      <a:pt x="0" y="35"/>
                    </a:lnTo>
                    <a:lnTo>
                      <a:pt x="2" y="30"/>
                    </a:lnTo>
                    <a:lnTo>
                      <a:pt x="4" y="25"/>
                    </a:lnTo>
                    <a:lnTo>
                      <a:pt x="6" y="20"/>
                    </a:lnTo>
                    <a:lnTo>
                      <a:pt x="8" y="16"/>
                    </a:lnTo>
                    <a:lnTo>
                      <a:pt x="15" y="9"/>
                    </a:lnTo>
                    <a:lnTo>
                      <a:pt x="22" y="5"/>
                    </a:lnTo>
                    <a:lnTo>
                      <a:pt x="30" y="2"/>
                    </a:lnTo>
                    <a:lnTo>
                      <a:pt x="38" y="0"/>
                    </a:lnTo>
                    <a:lnTo>
                      <a:pt x="46" y="0"/>
                    </a:lnTo>
                    <a:lnTo>
                      <a:pt x="53" y="1"/>
                    </a:lnTo>
                    <a:lnTo>
                      <a:pt x="61" y="3"/>
                    </a:lnTo>
                    <a:lnTo>
                      <a:pt x="68" y="5"/>
                    </a:lnTo>
                    <a:lnTo>
                      <a:pt x="75" y="9"/>
                    </a:lnTo>
                    <a:lnTo>
                      <a:pt x="82" y="15"/>
                    </a:lnTo>
                    <a:lnTo>
                      <a:pt x="88" y="22"/>
                    </a:lnTo>
                    <a:lnTo>
                      <a:pt x="92" y="30"/>
                    </a:lnTo>
                    <a:lnTo>
                      <a:pt x="93" y="34"/>
                    </a:lnTo>
                    <a:lnTo>
                      <a:pt x="94" y="40"/>
                    </a:lnTo>
                    <a:lnTo>
                      <a:pt x="94" y="45"/>
                    </a:lnTo>
                    <a:lnTo>
                      <a:pt x="93" y="51"/>
                    </a:lnTo>
                    <a:lnTo>
                      <a:pt x="92" y="57"/>
                    </a:lnTo>
                    <a:lnTo>
                      <a:pt x="90" y="62"/>
                    </a:lnTo>
                    <a:lnTo>
                      <a:pt x="88" y="66"/>
                    </a:lnTo>
                    <a:lnTo>
                      <a:pt x="84" y="70"/>
                    </a:lnTo>
                    <a:lnTo>
                      <a:pt x="78" y="77"/>
                    </a:lnTo>
                    <a:lnTo>
                      <a:pt x="71" y="82"/>
                    </a:lnTo>
                    <a:lnTo>
                      <a:pt x="63" y="85"/>
                    </a:lnTo>
                    <a:lnTo>
                      <a:pt x="55" y="86"/>
                    </a:lnTo>
                    <a:lnTo>
                      <a:pt x="47" y="86"/>
                    </a:lnTo>
                    <a:lnTo>
                      <a:pt x="39" y="86"/>
                    </a:lnTo>
                    <a:lnTo>
                      <a:pt x="32" y="84"/>
                    </a:lnTo>
                    <a:lnTo>
                      <a:pt x="24" y="81"/>
                    </a:lnTo>
                    <a:lnTo>
                      <a:pt x="17" y="77"/>
                    </a:lnTo>
                    <a:lnTo>
                      <a:pt x="11" y="72"/>
                    </a:lnTo>
                    <a:lnTo>
                      <a:pt x="5" y="65"/>
                    </a:lnTo>
                    <a:lnTo>
                      <a:pt x="2" y="57"/>
                    </a:lnTo>
                    <a:lnTo>
                      <a:pt x="0" y="52"/>
                    </a:lnTo>
                    <a:lnTo>
                      <a:pt x="0" y="47"/>
                    </a:lnTo>
                    <a:lnTo>
                      <a:pt x="0" y="41"/>
                    </a:lnTo>
                    <a:lnTo>
                      <a:pt x="0" y="35"/>
                    </a:lnTo>
                    <a:close/>
                    <a:moveTo>
                      <a:pt x="82" y="49"/>
                    </a:moveTo>
                    <a:lnTo>
                      <a:pt x="82" y="49"/>
                    </a:lnTo>
                    <a:lnTo>
                      <a:pt x="82" y="42"/>
                    </a:lnTo>
                    <a:lnTo>
                      <a:pt x="81" y="36"/>
                    </a:lnTo>
                    <a:lnTo>
                      <a:pt x="79" y="30"/>
                    </a:lnTo>
                    <a:lnTo>
                      <a:pt x="75" y="25"/>
                    </a:lnTo>
                    <a:lnTo>
                      <a:pt x="71" y="21"/>
                    </a:lnTo>
                    <a:lnTo>
                      <a:pt x="65" y="17"/>
                    </a:lnTo>
                    <a:lnTo>
                      <a:pt x="59" y="15"/>
                    </a:lnTo>
                    <a:lnTo>
                      <a:pt x="51" y="13"/>
                    </a:lnTo>
                    <a:lnTo>
                      <a:pt x="44" y="12"/>
                    </a:lnTo>
                    <a:lnTo>
                      <a:pt x="37" y="13"/>
                    </a:lnTo>
                    <a:lnTo>
                      <a:pt x="30" y="14"/>
                    </a:lnTo>
                    <a:lnTo>
                      <a:pt x="25" y="17"/>
                    </a:lnTo>
                    <a:lnTo>
                      <a:pt x="20" y="20"/>
                    </a:lnTo>
                    <a:lnTo>
                      <a:pt x="16" y="25"/>
                    </a:lnTo>
                    <a:lnTo>
                      <a:pt x="13" y="31"/>
                    </a:lnTo>
                    <a:lnTo>
                      <a:pt x="11" y="37"/>
                    </a:lnTo>
                    <a:lnTo>
                      <a:pt x="10" y="44"/>
                    </a:lnTo>
                    <a:lnTo>
                      <a:pt x="11" y="50"/>
                    </a:lnTo>
                    <a:lnTo>
                      <a:pt x="14" y="56"/>
                    </a:lnTo>
                    <a:lnTo>
                      <a:pt x="17" y="61"/>
                    </a:lnTo>
                    <a:lnTo>
                      <a:pt x="22" y="65"/>
                    </a:lnTo>
                    <a:lnTo>
                      <a:pt x="27" y="69"/>
                    </a:lnTo>
                    <a:lnTo>
                      <a:pt x="34" y="72"/>
                    </a:lnTo>
                    <a:lnTo>
                      <a:pt x="41" y="73"/>
                    </a:lnTo>
                    <a:lnTo>
                      <a:pt x="49" y="74"/>
                    </a:lnTo>
                    <a:lnTo>
                      <a:pt x="56" y="74"/>
                    </a:lnTo>
                    <a:lnTo>
                      <a:pt x="62" y="72"/>
                    </a:lnTo>
                    <a:lnTo>
                      <a:pt x="68" y="70"/>
                    </a:lnTo>
                    <a:lnTo>
                      <a:pt x="73" y="66"/>
                    </a:lnTo>
                    <a:lnTo>
                      <a:pt x="77" y="61"/>
                    </a:lnTo>
                    <a:lnTo>
                      <a:pt x="80" y="56"/>
                    </a:lnTo>
                    <a:lnTo>
                      <a:pt x="82" y="4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461"/>
              <p:cNvSpPr>
                <a:spLocks/>
              </p:cNvSpPr>
              <p:nvPr/>
            </p:nvSpPr>
            <p:spPr bwMode="auto">
              <a:xfrm>
                <a:off x="921" y="2383"/>
                <a:ext cx="34" cy="30"/>
              </a:xfrm>
              <a:custGeom>
                <a:avLst/>
                <a:gdLst>
                  <a:gd name="T0" fmla="*/ 0 w 104"/>
                  <a:gd name="T1" fmla="*/ 0 h 92"/>
                  <a:gd name="T2" fmla="*/ 0 w 104"/>
                  <a:gd name="T3" fmla="*/ 0 h 92"/>
                  <a:gd name="T4" fmla="*/ 0 w 104"/>
                  <a:gd name="T5" fmla="*/ 0 h 92"/>
                  <a:gd name="T6" fmla="*/ 0 w 104"/>
                  <a:gd name="T7" fmla="*/ 0 h 92"/>
                  <a:gd name="T8" fmla="*/ 0 w 104"/>
                  <a:gd name="T9" fmla="*/ 0 h 92"/>
                  <a:gd name="T10" fmla="*/ 0 w 104"/>
                  <a:gd name="T11" fmla="*/ 0 h 92"/>
                  <a:gd name="T12" fmla="*/ 0 w 104"/>
                  <a:gd name="T13" fmla="*/ 0 h 92"/>
                  <a:gd name="T14" fmla="*/ 0 w 104"/>
                  <a:gd name="T15" fmla="*/ 0 h 92"/>
                  <a:gd name="T16" fmla="*/ 0 w 104"/>
                  <a:gd name="T17" fmla="*/ 0 h 92"/>
                  <a:gd name="T18" fmla="*/ 0 w 104"/>
                  <a:gd name="T19" fmla="*/ 0 h 92"/>
                  <a:gd name="T20" fmla="*/ 0 w 104"/>
                  <a:gd name="T21" fmla="*/ 0 h 92"/>
                  <a:gd name="T22" fmla="*/ 0 w 104"/>
                  <a:gd name="T23" fmla="*/ 0 h 92"/>
                  <a:gd name="T24" fmla="*/ 0 w 104"/>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 h="92">
                    <a:moveTo>
                      <a:pt x="89" y="81"/>
                    </a:moveTo>
                    <a:lnTo>
                      <a:pt x="86" y="92"/>
                    </a:lnTo>
                    <a:lnTo>
                      <a:pt x="0" y="68"/>
                    </a:lnTo>
                    <a:lnTo>
                      <a:pt x="4" y="55"/>
                    </a:lnTo>
                    <a:lnTo>
                      <a:pt x="85" y="31"/>
                    </a:lnTo>
                    <a:lnTo>
                      <a:pt x="16" y="11"/>
                    </a:lnTo>
                    <a:lnTo>
                      <a:pt x="19" y="0"/>
                    </a:lnTo>
                    <a:lnTo>
                      <a:pt x="104" y="24"/>
                    </a:lnTo>
                    <a:lnTo>
                      <a:pt x="100" y="38"/>
                    </a:lnTo>
                    <a:lnTo>
                      <a:pt x="20" y="61"/>
                    </a:lnTo>
                    <a:lnTo>
                      <a:pt x="20" y="62"/>
                    </a:lnTo>
                    <a:lnTo>
                      <a:pt x="89" y="8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462"/>
              <p:cNvSpPr>
                <a:spLocks/>
              </p:cNvSpPr>
              <p:nvPr/>
            </p:nvSpPr>
            <p:spPr bwMode="auto">
              <a:xfrm>
                <a:off x="339" y="2440"/>
                <a:ext cx="34" cy="29"/>
              </a:xfrm>
              <a:custGeom>
                <a:avLst/>
                <a:gdLst>
                  <a:gd name="T0" fmla="*/ 0 w 102"/>
                  <a:gd name="T1" fmla="*/ 0 h 92"/>
                  <a:gd name="T2" fmla="*/ 0 w 102"/>
                  <a:gd name="T3" fmla="*/ 0 h 92"/>
                  <a:gd name="T4" fmla="*/ 0 w 102"/>
                  <a:gd name="T5" fmla="*/ 0 h 92"/>
                  <a:gd name="T6" fmla="*/ 0 w 102"/>
                  <a:gd name="T7" fmla="*/ 0 h 92"/>
                  <a:gd name="T8" fmla="*/ 0 w 102"/>
                  <a:gd name="T9" fmla="*/ 0 h 92"/>
                  <a:gd name="T10" fmla="*/ 0 w 102"/>
                  <a:gd name="T11" fmla="*/ 0 h 92"/>
                  <a:gd name="T12" fmla="*/ 0 w 102"/>
                  <a:gd name="T13" fmla="*/ 0 h 92"/>
                  <a:gd name="T14" fmla="*/ 0 w 102"/>
                  <a:gd name="T15" fmla="*/ 0 h 92"/>
                  <a:gd name="T16" fmla="*/ 0 w 102"/>
                  <a:gd name="T17" fmla="*/ 0 h 92"/>
                  <a:gd name="T18" fmla="*/ 0 w 102"/>
                  <a:gd name="T19" fmla="*/ 0 h 92"/>
                  <a:gd name="T20" fmla="*/ 0 w 102"/>
                  <a:gd name="T21" fmla="*/ 0 h 92"/>
                  <a:gd name="T22" fmla="*/ 0 w 102"/>
                  <a:gd name="T23" fmla="*/ 0 h 92"/>
                  <a:gd name="T24" fmla="*/ 0 w 102"/>
                  <a:gd name="T25" fmla="*/ 0 h 92"/>
                  <a:gd name="T26" fmla="*/ 0 w 102"/>
                  <a:gd name="T27" fmla="*/ 0 h 92"/>
                  <a:gd name="T28" fmla="*/ 0 w 102"/>
                  <a:gd name="T29" fmla="*/ 0 h 92"/>
                  <a:gd name="T30" fmla="*/ 0 w 102"/>
                  <a:gd name="T31" fmla="*/ 0 h 92"/>
                  <a:gd name="T32" fmla="*/ 0 w 102"/>
                  <a:gd name="T33" fmla="*/ 0 h 92"/>
                  <a:gd name="T34" fmla="*/ 0 w 102"/>
                  <a:gd name="T35" fmla="*/ 0 h 92"/>
                  <a:gd name="T36" fmla="*/ 0 w 102"/>
                  <a:gd name="T37" fmla="*/ 0 h 92"/>
                  <a:gd name="T38" fmla="*/ 0 w 102"/>
                  <a:gd name="T39" fmla="*/ 0 h 92"/>
                  <a:gd name="T40" fmla="*/ 0 w 102"/>
                  <a:gd name="T41" fmla="*/ 0 h 92"/>
                  <a:gd name="T42" fmla="*/ 0 w 102"/>
                  <a:gd name="T43" fmla="*/ 0 h 92"/>
                  <a:gd name="T44" fmla="*/ 0 w 102"/>
                  <a:gd name="T45" fmla="*/ 0 h 92"/>
                  <a:gd name="T46" fmla="*/ 0 w 102"/>
                  <a:gd name="T47" fmla="*/ 0 h 92"/>
                  <a:gd name="T48" fmla="*/ 0 w 102"/>
                  <a:gd name="T49" fmla="*/ 0 h 92"/>
                  <a:gd name="T50" fmla="*/ 0 w 102"/>
                  <a:gd name="T51" fmla="*/ 0 h 92"/>
                  <a:gd name="T52" fmla="*/ 0 w 102"/>
                  <a:gd name="T53" fmla="*/ 0 h 92"/>
                  <a:gd name="T54" fmla="*/ 0 w 102"/>
                  <a:gd name="T55" fmla="*/ 0 h 92"/>
                  <a:gd name="T56" fmla="*/ 0 w 102"/>
                  <a:gd name="T57" fmla="*/ 0 h 92"/>
                  <a:gd name="T58" fmla="*/ 0 w 102"/>
                  <a:gd name="T59" fmla="*/ 0 h 92"/>
                  <a:gd name="T60" fmla="*/ 0 w 102"/>
                  <a:gd name="T61" fmla="*/ 0 h 92"/>
                  <a:gd name="T62" fmla="*/ 0 w 102"/>
                  <a:gd name="T63" fmla="*/ 0 h 92"/>
                  <a:gd name="T64" fmla="*/ 0 w 102"/>
                  <a:gd name="T65" fmla="*/ 0 h 92"/>
                  <a:gd name="T66" fmla="*/ 0 w 102"/>
                  <a:gd name="T67" fmla="*/ 0 h 92"/>
                  <a:gd name="T68" fmla="*/ 0 w 102"/>
                  <a:gd name="T69" fmla="*/ 0 h 92"/>
                  <a:gd name="T70" fmla="*/ 0 w 102"/>
                  <a:gd name="T71" fmla="*/ 0 h 92"/>
                  <a:gd name="T72" fmla="*/ 0 w 102"/>
                  <a:gd name="T73" fmla="*/ 0 h 92"/>
                  <a:gd name="T74" fmla="*/ 0 w 102"/>
                  <a:gd name="T75" fmla="*/ 0 h 92"/>
                  <a:gd name="T76" fmla="*/ 0 w 102"/>
                  <a:gd name="T77" fmla="*/ 0 h 92"/>
                  <a:gd name="T78" fmla="*/ 0 w 102"/>
                  <a:gd name="T79" fmla="*/ 0 h 92"/>
                  <a:gd name="T80" fmla="*/ 0 w 102"/>
                  <a:gd name="T81" fmla="*/ 0 h 92"/>
                  <a:gd name="T82" fmla="*/ 0 w 102"/>
                  <a:gd name="T83" fmla="*/ 0 h 92"/>
                  <a:gd name="T84" fmla="*/ 0 w 102"/>
                  <a:gd name="T85" fmla="*/ 0 h 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2" h="92">
                    <a:moveTo>
                      <a:pt x="102" y="63"/>
                    </a:moveTo>
                    <a:lnTo>
                      <a:pt x="50" y="89"/>
                    </a:lnTo>
                    <a:lnTo>
                      <a:pt x="44" y="91"/>
                    </a:lnTo>
                    <a:lnTo>
                      <a:pt x="38" y="92"/>
                    </a:lnTo>
                    <a:lnTo>
                      <a:pt x="32" y="92"/>
                    </a:lnTo>
                    <a:lnTo>
                      <a:pt x="26" y="91"/>
                    </a:lnTo>
                    <a:lnTo>
                      <a:pt x="20" y="89"/>
                    </a:lnTo>
                    <a:lnTo>
                      <a:pt x="14" y="85"/>
                    </a:lnTo>
                    <a:lnTo>
                      <a:pt x="9" y="79"/>
                    </a:lnTo>
                    <a:lnTo>
                      <a:pt x="5" y="72"/>
                    </a:lnTo>
                    <a:lnTo>
                      <a:pt x="2" y="64"/>
                    </a:lnTo>
                    <a:lnTo>
                      <a:pt x="0" y="57"/>
                    </a:lnTo>
                    <a:lnTo>
                      <a:pt x="1" y="50"/>
                    </a:lnTo>
                    <a:lnTo>
                      <a:pt x="2" y="44"/>
                    </a:lnTo>
                    <a:lnTo>
                      <a:pt x="5" y="39"/>
                    </a:lnTo>
                    <a:lnTo>
                      <a:pt x="8" y="34"/>
                    </a:lnTo>
                    <a:lnTo>
                      <a:pt x="13" y="31"/>
                    </a:lnTo>
                    <a:lnTo>
                      <a:pt x="18" y="27"/>
                    </a:lnTo>
                    <a:lnTo>
                      <a:pt x="70" y="0"/>
                    </a:lnTo>
                    <a:lnTo>
                      <a:pt x="77" y="12"/>
                    </a:lnTo>
                    <a:lnTo>
                      <a:pt x="26" y="37"/>
                    </a:lnTo>
                    <a:lnTo>
                      <a:pt x="21" y="40"/>
                    </a:lnTo>
                    <a:lnTo>
                      <a:pt x="17" y="44"/>
                    </a:lnTo>
                    <a:lnTo>
                      <a:pt x="14" y="48"/>
                    </a:lnTo>
                    <a:lnTo>
                      <a:pt x="12" y="52"/>
                    </a:lnTo>
                    <a:lnTo>
                      <a:pt x="12" y="56"/>
                    </a:lnTo>
                    <a:lnTo>
                      <a:pt x="12" y="60"/>
                    </a:lnTo>
                    <a:lnTo>
                      <a:pt x="13" y="64"/>
                    </a:lnTo>
                    <a:lnTo>
                      <a:pt x="14" y="67"/>
                    </a:lnTo>
                    <a:lnTo>
                      <a:pt x="16" y="71"/>
                    </a:lnTo>
                    <a:lnTo>
                      <a:pt x="19" y="74"/>
                    </a:lnTo>
                    <a:lnTo>
                      <a:pt x="22" y="77"/>
                    </a:lnTo>
                    <a:lnTo>
                      <a:pt x="26" y="79"/>
                    </a:lnTo>
                    <a:lnTo>
                      <a:pt x="30" y="80"/>
                    </a:lnTo>
                    <a:lnTo>
                      <a:pt x="35" y="81"/>
                    </a:lnTo>
                    <a:lnTo>
                      <a:pt x="40" y="80"/>
                    </a:lnTo>
                    <a:lnTo>
                      <a:pt x="46" y="77"/>
                    </a:lnTo>
                    <a:lnTo>
                      <a:pt x="97" y="52"/>
                    </a:lnTo>
                    <a:lnTo>
                      <a:pt x="102" y="6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463"/>
              <p:cNvSpPr>
                <a:spLocks/>
              </p:cNvSpPr>
              <p:nvPr/>
            </p:nvSpPr>
            <p:spPr bwMode="auto">
              <a:xfrm>
                <a:off x="351" y="2478"/>
                <a:ext cx="7" cy="8"/>
              </a:xfrm>
              <a:custGeom>
                <a:avLst/>
                <a:gdLst>
                  <a:gd name="T0" fmla="*/ 0 w 17"/>
                  <a:gd name="T1" fmla="*/ 0 h 18"/>
                  <a:gd name="T2" fmla="*/ 0 w 17"/>
                  <a:gd name="T3" fmla="*/ 0 h 18"/>
                  <a:gd name="T4" fmla="*/ 0 w 17"/>
                  <a:gd name="T5" fmla="*/ 0 h 18"/>
                  <a:gd name="T6" fmla="*/ 0 w 17"/>
                  <a:gd name="T7" fmla="*/ 0 h 18"/>
                  <a:gd name="T8" fmla="*/ 0 w 1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6" y="18"/>
                    </a:moveTo>
                    <a:lnTo>
                      <a:pt x="0" y="7"/>
                    </a:lnTo>
                    <a:lnTo>
                      <a:pt x="11" y="0"/>
                    </a:lnTo>
                    <a:lnTo>
                      <a:pt x="17" y="11"/>
                    </a:lnTo>
                    <a:lnTo>
                      <a:pt x="6" y="1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464"/>
              <p:cNvSpPr>
                <a:spLocks/>
              </p:cNvSpPr>
              <p:nvPr/>
            </p:nvSpPr>
            <p:spPr bwMode="auto">
              <a:xfrm>
                <a:off x="360" y="2478"/>
                <a:ext cx="30" cy="29"/>
              </a:xfrm>
              <a:custGeom>
                <a:avLst/>
                <a:gdLst>
                  <a:gd name="T0" fmla="*/ 0 w 93"/>
                  <a:gd name="T1" fmla="*/ 0 h 87"/>
                  <a:gd name="T2" fmla="*/ 0 w 93"/>
                  <a:gd name="T3" fmla="*/ 0 h 87"/>
                  <a:gd name="T4" fmla="*/ 0 w 93"/>
                  <a:gd name="T5" fmla="*/ 0 h 87"/>
                  <a:gd name="T6" fmla="*/ 0 w 93"/>
                  <a:gd name="T7" fmla="*/ 0 h 87"/>
                  <a:gd name="T8" fmla="*/ 0 w 93"/>
                  <a:gd name="T9" fmla="*/ 0 h 87"/>
                  <a:gd name="T10" fmla="*/ 0 w 93"/>
                  <a:gd name="T11" fmla="*/ 0 h 87"/>
                  <a:gd name="T12" fmla="*/ 0 w 93"/>
                  <a:gd name="T13" fmla="*/ 0 h 87"/>
                  <a:gd name="T14" fmla="*/ 0 w 93"/>
                  <a:gd name="T15" fmla="*/ 0 h 87"/>
                  <a:gd name="T16" fmla="*/ 0 w 93"/>
                  <a:gd name="T17" fmla="*/ 0 h 87"/>
                  <a:gd name="T18" fmla="*/ 0 w 93"/>
                  <a:gd name="T19" fmla="*/ 0 h 87"/>
                  <a:gd name="T20" fmla="*/ 0 w 93"/>
                  <a:gd name="T21" fmla="*/ 0 h 87"/>
                  <a:gd name="T22" fmla="*/ 0 w 93"/>
                  <a:gd name="T23" fmla="*/ 0 h 87"/>
                  <a:gd name="T24" fmla="*/ 0 w 93"/>
                  <a:gd name="T25" fmla="*/ 0 h 87"/>
                  <a:gd name="T26" fmla="*/ 0 w 93"/>
                  <a:gd name="T27" fmla="*/ 0 h 87"/>
                  <a:gd name="T28" fmla="*/ 0 w 93"/>
                  <a:gd name="T29" fmla="*/ 0 h 87"/>
                  <a:gd name="T30" fmla="*/ 0 w 93"/>
                  <a:gd name="T31" fmla="*/ 0 h 87"/>
                  <a:gd name="T32" fmla="*/ 0 w 93"/>
                  <a:gd name="T33" fmla="*/ 0 h 87"/>
                  <a:gd name="T34" fmla="*/ 0 w 93"/>
                  <a:gd name="T35" fmla="*/ 0 h 87"/>
                  <a:gd name="T36" fmla="*/ 0 w 93"/>
                  <a:gd name="T37" fmla="*/ 0 h 87"/>
                  <a:gd name="T38" fmla="*/ 0 w 93"/>
                  <a:gd name="T39" fmla="*/ 0 h 87"/>
                  <a:gd name="T40" fmla="*/ 0 w 93"/>
                  <a:gd name="T41" fmla="*/ 0 h 87"/>
                  <a:gd name="T42" fmla="*/ 0 w 93"/>
                  <a:gd name="T43" fmla="*/ 0 h 87"/>
                  <a:gd name="T44" fmla="*/ 0 w 93"/>
                  <a:gd name="T45" fmla="*/ 0 h 87"/>
                  <a:gd name="T46" fmla="*/ 0 w 93"/>
                  <a:gd name="T47" fmla="*/ 0 h 87"/>
                  <a:gd name="T48" fmla="*/ 0 w 93"/>
                  <a:gd name="T49" fmla="*/ 0 h 87"/>
                  <a:gd name="T50" fmla="*/ 0 w 93"/>
                  <a:gd name="T51" fmla="*/ 0 h 87"/>
                  <a:gd name="T52" fmla="*/ 0 w 93"/>
                  <a:gd name="T53" fmla="*/ 0 h 87"/>
                  <a:gd name="T54" fmla="*/ 0 w 93"/>
                  <a:gd name="T55" fmla="*/ 0 h 87"/>
                  <a:gd name="T56" fmla="*/ 0 w 93"/>
                  <a:gd name="T57" fmla="*/ 0 h 87"/>
                  <a:gd name="T58" fmla="*/ 0 w 93"/>
                  <a:gd name="T59" fmla="*/ 0 h 87"/>
                  <a:gd name="T60" fmla="*/ 0 w 93"/>
                  <a:gd name="T61" fmla="*/ 0 h 87"/>
                  <a:gd name="T62" fmla="*/ 0 w 93"/>
                  <a:gd name="T63" fmla="*/ 0 h 87"/>
                  <a:gd name="T64" fmla="*/ 0 w 93"/>
                  <a:gd name="T65" fmla="*/ 0 h 87"/>
                  <a:gd name="T66" fmla="*/ 0 w 93"/>
                  <a:gd name="T67" fmla="*/ 0 h 87"/>
                  <a:gd name="T68" fmla="*/ 0 w 93"/>
                  <a:gd name="T69" fmla="*/ 0 h 87"/>
                  <a:gd name="T70" fmla="*/ 0 w 93"/>
                  <a:gd name="T71" fmla="*/ 0 h 87"/>
                  <a:gd name="T72" fmla="*/ 0 w 93"/>
                  <a:gd name="T73" fmla="*/ 0 h 87"/>
                  <a:gd name="T74" fmla="*/ 0 w 93"/>
                  <a:gd name="T75" fmla="*/ 0 h 87"/>
                  <a:gd name="T76" fmla="*/ 0 w 93"/>
                  <a:gd name="T77" fmla="*/ 0 h 87"/>
                  <a:gd name="T78" fmla="*/ 0 w 93"/>
                  <a:gd name="T79" fmla="*/ 0 h 87"/>
                  <a:gd name="T80" fmla="*/ 0 w 93"/>
                  <a:gd name="T81" fmla="*/ 0 h 87"/>
                  <a:gd name="T82" fmla="*/ 0 w 93"/>
                  <a:gd name="T83" fmla="*/ 0 h 87"/>
                  <a:gd name="T84" fmla="*/ 0 w 93"/>
                  <a:gd name="T85" fmla="*/ 0 h 87"/>
                  <a:gd name="T86" fmla="*/ 0 w 93"/>
                  <a:gd name="T87" fmla="*/ 0 h 87"/>
                  <a:gd name="T88" fmla="*/ 0 w 93"/>
                  <a:gd name="T89" fmla="*/ 0 h 87"/>
                  <a:gd name="T90" fmla="*/ 0 w 93"/>
                  <a:gd name="T91" fmla="*/ 0 h 87"/>
                  <a:gd name="T92" fmla="*/ 0 w 93"/>
                  <a:gd name="T93" fmla="*/ 0 h 87"/>
                  <a:gd name="T94" fmla="*/ 0 w 93"/>
                  <a:gd name="T95" fmla="*/ 0 h 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3" h="87">
                    <a:moveTo>
                      <a:pt x="74" y="50"/>
                    </a:moveTo>
                    <a:lnTo>
                      <a:pt x="74" y="50"/>
                    </a:lnTo>
                    <a:lnTo>
                      <a:pt x="78" y="47"/>
                    </a:lnTo>
                    <a:lnTo>
                      <a:pt x="80" y="44"/>
                    </a:lnTo>
                    <a:lnTo>
                      <a:pt x="81" y="40"/>
                    </a:lnTo>
                    <a:lnTo>
                      <a:pt x="82" y="36"/>
                    </a:lnTo>
                    <a:lnTo>
                      <a:pt x="81" y="32"/>
                    </a:lnTo>
                    <a:lnTo>
                      <a:pt x="80" y="28"/>
                    </a:lnTo>
                    <a:lnTo>
                      <a:pt x="77" y="21"/>
                    </a:lnTo>
                    <a:lnTo>
                      <a:pt x="73" y="16"/>
                    </a:lnTo>
                    <a:lnTo>
                      <a:pt x="67" y="12"/>
                    </a:lnTo>
                    <a:lnTo>
                      <a:pt x="64" y="11"/>
                    </a:lnTo>
                    <a:lnTo>
                      <a:pt x="61" y="10"/>
                    </a:lnTo>
                    <a:lnTo>
                      <a:pt x="57" y="11"/>
                    </a:lnTo>
                    <a:lnTo>
                      <a:pt x="53" y="13"/>
                    </a:lnTo>
                    <a:lnTo>
                      <a:pt x="50" y="17"/>
                    </a:lnTo>
                    <a:lnTo>
                      <a:pt x="48" y="20"/>
                    </a:lnTo>
                    <a:lnTo>
                      <a:pt x="48" y="24"/>
                    </a:lnTo>
                    <a:lnTo>
                      <a:pt x="50" y="28"/>
                    </a:lnTo>
                    <a:lnTo>
                      <a:pt x="59" y="53"/>
                    </a:lnTo>
                    <a:lnTo>
                      <a:pt x="61" y="61"/>
                    </a:lnTo>
                    <a:lnTo>
                      <a:pt x="61" y="65"/>
                    </a:lnTo>
                    <a:lnTo>
                      <a:pt x="61" y="69"/>
                    </a:lnTo>
                    <a:lnTo>
                      <a:pt x="59" y="73"/>
                    </a:lnTo>
                    <a:lnTo>
                      <a:pt x="57" y="76"/>
                    </a:lnTo>
                    <a:lnTo>
                      <a:pt x="54" y="80"/>
                    </a:lnTo>
                    <a:lnTo>
                      <a:pt x="51" y="83"/>
                    </a:lnTo>
                    <a:lnTo>
                      <a:pt x="44" y="86"/>
                    </a:lnTo>
                    <a:lnTo>
                      <a:pt x="38" y="87"/>
                    </a:lnTo>
                    <a:lnTo>
                      <a:pt x="32" y="87"/>
                    </a:lnTo>
                    <a:lnTo>
                      <a:pt x="27" y="85"/>
                    </a:lnTo>
                    <a:lnTo>
                      <a:pt x="21" y="82"/>
                    </a:lnTo>
                    <a:lnTo>
                      <a:pt x="17" y="78"/>
                    </a:lnTo>
                    <a:lnTo>
                      <a:pt x="13" y="74"/>
                    </a:lnTo>
                    <a:lnTo>
                      <a:pt x="9" y="69"/>
                    </a:lnTo>
                    <a:lnTo>
                      <a:pt x="3" y="60"/>
                    </a:lnTo>
                    <a:lnTo>
                      <a:pt x="1" y="53"/>
                    </a:lnTo>
                    <a:lnTo>
                      <a:pt x="0" y="47"/>
                    </a:lnTo>
                    <a:lnTo>
                      <a:pt x="0" y="42"/>
                    </a:lnTo>
                    <a:lnTo>
                      <a:pt x="2" y="36"/>
                    </a:lnTo>
                    <a:lnTo>
                      <a:pt x="5" y="29"/>
                    </a:lnTo>
                    <a:lnTo>
                      <a:pt x="10" y="25"/>
                    </a:lnTo>
                    <a:lnTo>
                      <a:pt x="15" y="22"/>
                    </a:lnTo>
                    <a:lnTo>
                      <a:pt x="21" y="31"/>
                    </a:lnTo>
                    <a:lnTo>
                      <a:pt x="17" y="34"/>
                    </a:lnTo>
                    <a:lnTo>
                      <a:pt x="14" y="39"/>
                    </a:lnTo>
                    <a:lnTo>
                      <a:pt x="13" y="43"/>
                    </a:lnTo>
                    <a:lnTo>
                      <a:pt x="12" y="47"/>
                    </a:lnTo>
                    <a:lnTo>
                      <a:pt x="12" y="52"/>
                    </a:lnTo>
                    <a:lnTo>
                      <a:pt x="14" y="56"/>
                    </a:lnTo>
                    <a:lnTo>
                      <a:pt x="18" y="63"/>
                    </a:lnTo>
                    <a:lnTo>
                      <a:pt x="22" y="69"/>
                    </a:lnTo>
                    <a:lnTo>
                      <a:pt x="28" y="74"/>
                    </a:lnTo>
                    <a:lnTo>
                      <a:pt x="31" y="76"/>
                    </a:lnTo>
                    <a:lnTo>
                      <a:pt x="35" y="76"/>
                    </a:lnTo>
                    <a:lnTo>
                      <a:pt x="39" y="76"/>
                    </a:lnTo>
                    <a:lnTo>
                      <a:pt x="43" y="74"/>
                    </a:lnTo>
                    <a:lnTo>
                      <a:pt x="47" y="70"/>
                    </a:lnTo>
                    <a:lnTo>
                      <a:pt x="48" y="68"/>
                    </a:lnTo>
                    <a:lnTo>
                      <a:pt x="49" y="65"/>
                    </a:lnTo>
                    <a:lnTo>
                      <a:pt x="48" y="59"/>
                    </a:lnTo>
                    <a:lnTo>
                      <a:pt x="45" y="50"/>
                    </a:lnTo>
                    <a:lnTo>
                      <a:pt x="39" y="32"/>
                    </a:lnTo>
                    <a:lnTo>
                      <a:pt x="37" y="26"/>
                    </a:lnTo>
                    <a:lnTo>
                      <a:pt x="36" y="19"/>
                    </a:lnTo>
                    <a:lnTo>
                      <a:pt x="37" y="15"/>
                    </a:lnTo>
                    <a:lnTo>
                      <a:pt x="38" y="12"/>
                    </a:lnTo>
                    <a:lnTo>
                      <a:pt x="41" y="8"/>
                    </a:lnTo>
                    <a:lnTo>
                      <a:pt x="45" y="5"/>
                    </a:lnTo>
                    <a:lnTo>
                      <a:pt x="50" y="2"/>
                    </a:lnTo>
                    <a:lnTo>
                      <a:pt x="54" y="0"/>
                    </a:lnTo>
                    <a:lnTo>
                      <a:pt x="59" y="0"/>
                    </a:lnTo>
                    <a:lnTo>
                      <a:pt x="65" y="0"/>
                    </a:lnTo>
                    <a:lnTo>
                      <a:pt x="70" y="1"/>
                    </a:lnTo>
                    <a:lnTo>
                      <a:pt x="75" y="4"/>
                    </a:lnTo>
                    <a:lnTo>
                      <a:pt x="80" y="9"/>
                    </a:lnTo>
                    <a:lnTo>
                      <a:pt x="85" y="14"/>
                    </a:lnTo>
                    <a:lnTo>
                      <a:pt x="90" y="23"/>
                    </a:lnTo>
                    <a:lnTo>
                      <a:pt x="92" y="31"/>
                    </a:lnTo>
                    <a:lnTo>
                      <a:pt x="93" y="39"/>
                    </a:lnTo>
                    <a:lnTo>
                      <a:pt x="92" y="45"/>
                    </a:lnTo>
                    <a:lnTo>
                      <a:pt x="90" y="50"/>
                    </a:lnTo>
                    <a:lnTo>
                      <a:pt x="87" y="54"/>
                    </a:lnTo>
                    <a:lnTo>
                      <a:pt x="81" y="59"/>
                    </a:lnTo>
                    <a:lnTo>
                      <a:pt x="74" y="5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465"/>
              <p:cNvSpPr>
                <a:spLocks/>
              </p:cNvSpPr>
              <p:nvPr/>
            </p:nvSpPr>
            <p:spPr bwMode="auto">
              <a:xfrm>
                <a:off x="375" y="2513"/>
                <a:ext cx="8" cy="5"/>
              </a:xfrm>
              <a:custGeom>
                <a:avLst/>
                <a:gdLst>
                  <a:gd name="T0" fmla="*/ 0 w 18"/>
                  <a:gd name="T1" fmla="*/ 0 h 18"/>
                  <a:gd name="T2" fmla="*/ 0 w 18"/>
                  <a:gd name="T3" fmla="*/ 0 h 18"/>
                  <a:gd name="T4" fmla="*/ 0 w 18"/>
                  <a:gd name="T5" fmla="*/ 0 h 18"/>
                  <a:gd name="T6" fmla="*/ 0 w 18"/>
                  <a:gd name="T7" fmla="*/ 0 h 18"/>
                  <a:gd name="T8" fmla="*/ 0 w 18"/>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8">
                    <a:moveTo>
                      <a:pt x="8" y="18"/>
                    </a:moveTo>
                    <a:lnTo>
                      <a:pt x="0" y="8"/>
                    </a:lnTo>
                    <a:lnTo>
                      <a:pt x="10" y="0"/>
                    </a:lnTo>
                    <a:lnTo>
                      <a:pt x="18" y="10"/>
                    </a:lnTo>
                    <a:lnTo>
                      <a:pt x="8" y="1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 name="Freeform 466"/>
              <p:cNvSpPr>
                <a:spLocks noEditPoints="1"/>
              </p:cNvSpPr>
              <p:nvPr/>
            </p:nvSpPr>
            <p:spPr bwMode="auto">
              <a:xfrm>
                <a:off x="392" y="2516"/>
                <a:ext cx="33" cy="33"/>
              </a:xfrm>
              <a:custGeom>
                <a:avLst/>
                <a:gdLst>
                  <a:gd name="T0" fmla="*/ 0 w 99"/>
                  <a:gd name="T1" fmla="*/ 0 h 99"/>
                  <a:gd name="T2" fmla="*/ 0 w 99"/>
                  <a:gd name="T3" fmla="*/ 0 h 99"/>
                  <a:gd name="T4" fmla="*/ 0 w 99"/>
                  <a:gd name="T5" fmla="*/ 0 h 99"/>
                  <a:gd name="T6" fmla="*/ 0 w 99"/>
                  <a:gd name="T7" fmla="*/ 0 h 99"/>
                  <a:gd name="T8" fmla="*/ 0 w 99"/>
                  <a:gd name="T9" fmla="*/ 0 h 99"/>
                  <a:gd name="T10" fmla="*/ 0 w 99"/>
                  <a:gd name="T11" fmla="*/ 0 h 99"/>
                  <a:gd name="T12" fmla="*/ 0 w 99"/>
                  <a:gd name="T13" fmla="*/ 0 h 99"/>
                  <a:gd name="T14" fmla="*/ 0 w 99"/>
                  <a:gd name="T15" fmla="*/ 0 h 99"/>
                  <a:gd name="T16" fmla="*/ 0 w 99"/>
                  <a:gd name="T17" fmla="*/ 0 h 99"/>
                  <a:gd name="T18" fmla="*/ 0 w 99"/>
                  <a:gd name="T19" fmla="*/ 0 h 99"/>
                  <a:gd name="T20" fmla="*/ 0 w 99"/>
                  <a:gd name="T21" fmla="*/ 0 h 99"/>
                  <a:gd name="T22" fmla="*/ 0 w 99"/>
                  <a:gd name="T23" fmla="*/ 0 h 99"/>
                  <a:gd name="T24" fmla="*/ 0 w 99"/>
                  <a:gd name="T25" fmla="*/ 0 h 99"/>
                  <a:gd name="T26" fmla="*/ 0 w 99"/>
                  <a:gd name="T27" fmla="*/ 0 h 99"/>
                  <a:gd name="T28" fmla="*/ 0 w 99"/>
                  <a:gd name="T29" fmla="*/ 0 h 99"/>
                  <a:gd name="T30" fmla="*/ 0 w 99"/>
                  <a:gd name="T31" fmla="*/ 0 h 99"/>
                  <a:gd name="T32" fmla="*/ 0 w 99"/>
                  <a:gd name="T33" fmla="*/ 0 h 99"/>
                  <a:gd name="T34" fmla="*/ 0 w 99"/>
                  <a:gd name="T35" fmla="*/ 0 h 99"/>
                  <a:gd name="T36" fmla="*/ 0 w 99"/>
                  <a:gd name="T37" fmla="*/ 0 h 99"/>
                  <a:gd name="T38" fmla="*/ 0 w 99"/>
                  <a:gd name="T39" fmla="*/ 0 h 99"/>
                  <a:gd name="T40" fmla="*/ 0 w 99"/>
                  <a:gd name="T41" fmla="*/ 0 h 99"/>
                  <a:gd name="T42" fmla="*/ 0 w 99"/>
                  <a:gd name="T43" fmla="*/ 0 h 99"/>
                  <a:gd name="T44" fmla="*/ 0 w 99"/>
                  <a:gd name="T45" fmla="*/ 0 h 99"/>
                  <a:gd name="T46" fmla="*/ 0 w 99"/>
                  <a:gd name="T47" fmla="*/ 0 h 99"/>
                  <a:gd name="T48" fmla="*/ 0 w 99"/>
                  <a:gd name="T49" fmla="*/ 0 h 99"/>
                  <a:gd name="T50" fmla="*/ 0 w 99"/>
                  <a:gd name="T51" fmla="*/ 0 h 99"/>
                  <a:gd name="T52" fmla="*/ 0 w 99"/>
                  <a:gd name="T53" fmla="*/ 0 h 99"/>
                  <a:gd name="T54" fmla="*/ 0 w 99"/>
                  <a:gd name="T55" fmla="*/ 0 h 99"/>
                  <a:gd name="T56" fmla="*/ 0 w 99"/>
                  <a:gd name="T57" fmla="*/ 0 h 99"/>
                  <a:gd name="T58" fmla="*/ 0 w 99"/>
                  <a:gd name="T59" fmla="*/ 0 h 99"/>
                  <a:gd name="T60" fmla="*/ 0 w 99"/>
                  <a:gd name="T61" fmla="*/ 0 h 99"/>
                  <a:gd name="T62" fmla="*/ 0 w 99"/>
                  <a:gd name="T63" fmla="*/ 0 h 99"/>
                  <a:gd name="T64" fmla="*/ 0 w 99"/>
                  <a:gd name="T65" fmla="*/ 0 h 99"/>
                  <a:gd name="T66" fmla="*/ 0 w 99"/>
                  <a:gd name="T67" fmla="*/ 0 h 99"/>
                  <a:gd name="T68" fmla="*/ 0 w 99"/>
                  <a:gd name="T69" fmla="*/ 0 h 99"/>
                  <a:gd name="T70" fmla="*/ 0 w 99"/>
                  <a:gd name="T71" fmla="*/ 0 h 99"/>
                  <a:gd name="T72" fmla="*/ 0 w 99"/>
                  <a:gd name="T73" fmla="*/ 0 h 99"/>
                  <a:gd name="T74" fmla="*/ 0 w 99"/>
                  <a:gd name="T75" fmla="*/ 0 h 99"/>
                  <a:gd name="T76" fmla="*/ 0 w 99"/>
                  <a:gd name="T77" fmla="*/ 0 h 99"/>
                  <a:gd name="T78" fmla="*/ 0 w 99"/>
                  <a:gd name="T79" fmla="*/ 0 h 99"/>
                  <a:gd name="T80" fmla="*/ 0 w 99"/>
                  <a:gd name="T81" fmla="*/ 0 h 99"/>
                  <a:gd name="T82" fmla="*/ 0 w 99"/>
                  <a:gd name="T83" fmla="*/ 0 h 99"/>
                  <a:gd name="T84" fmla="*/ 0 w 99"/>
                  <a:gd name="T85" fmla="*/ 0 h 99"/>
                  <a:gd name="T86" fmla="*/ 0 w 99"/>
                  <a:gd name="T87" fmla="*/ 0 h 99"/>
                  <a:gd name="T88" fmla="*/ 0 w 99"/>
                  <a:gd name="T89" fmla="*/ 0 h 9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99">
                    <a:moveTo>
                      <a:pt x="64" y="0"/>
                    </a:moveTo>
                    <a:lnTo>
                      <a:pt x="89" y="26"/>
                    </a:lnTo>
                    <a:lnTo>
                      <a:pt x="94" y="32"/>
                    </a:lnTo>
                    <a:lnTo>
                      <a:pt x="97" y="39"/>
                    </a:lnTo>
                    <a:lnTo>
                      <a:pt x="99" y="46"/>
                    </a:lnTo>
                    <a:lnTo>
                      <a:pt x="99" y="53"/>
                    </a:lnTo>
                    <a:lnTo>
                      <a:pt x="98" y="61"/>
                    </a:lnTo>
                    <a:lnTo>
                      <a:pt x="95" y="69"/>
                    </a:lnTo>
                    <a:lnTo>
                      <a:pt x="90" y="76"/>
                    </a:lnTo>
                    <a:lnTo>
                      <a:pt x="84" y="83"/>
                    </a:lnTo>
                    <a:lnTo>
                      <a:pt x="78" y="88"/>
                    </a:lnTo>
                    <a:lnTo>
                      <a:pt x="72" y="93"/>
                    </a:lnTo>
                    <a:lnTo>
                      <a:pt x="65" y="96"/>
                    </a:lnTo>
                    <a:lnTo>
                      <a:pt x="56" y="98"/>
                    </a:lnTo>
                    <a:lnTo>
                      <a:pt x="48" y="99"/>
                    </a:lnTo>
                    <a:lnTo>
                      <a:pt x="40" y="98"/>
                    </a:lnTo>
                    <a:lnTo>
                      <a:pt x="32" y="94"/>
                    </a:lnTo>
                    <a:lnTo>
                      <a:pt x="29" y="91"/>
                    </a:lnTo>
                    <a:lnTo>
                      <a:pt x="25" y="88"/>
                    </a:lnTo>
                    <a:lnTo>
                      <a:pt x="0" y="62"/>
                    </a:lnTo>
                    <a:lnTo>
                      <a:pt x="64" y="0"/>
                    </a:lnTo>
                    <a:close/>
                    <a:moveTo>
                      <a:pt x="16" y="63"/>
                    </a:moveTo>
                    <a:lnTo>
                      <a:pt x="32" y="81"/>
                    </a:lnTo>
                    <a:lnTo>
                      <a:pt x="36" y="84"/>
                    </a:lnTo>
                    <a:lnTo>
                      <a:pt x="41" y="87"/>
                    </a:lnTo>
                    <a:lnTo>
                      <a:pt x="46" y="88"/>
                    </a:lnTo>
                    <a:lnTo>
                      <a:pt x="51" y="88"/>
                    </a:lnTo>
                    <a:lnTo>
                      <a:pt x="57" y="86"/>
                    </a:lnTo>
                    <a:lnTo>
                      <a:pt x="63" y="84"/>
                    </a:lnTo>
                    <a:lnTo>
                      <a:pt x="69" y="80"/>
                    </a:lnTo>
                    <a:lnTo>
                      <a:pt x="75" y="75"/>
                    </a:lnTo>
                    <a:lnTo>
                      <a:pt x="80" y="69"/>
                    </a:lnTo>
                    <a:lnTo>
                      <a:pt x="84" y="62"/>
                    </a:lnTo>
                    <a:lnTo>
                      <a:pt x="87" y="57"/>
                    </a:lnTo>
                    <a:lnTo>
                      <a:pt x="88" y="51"/>
                    </a:lnTo>
                    <a:lnTo>
                      <a:pt x="88" y="46"/>
                    </a:lnTo>
                    <a:lnTo>
                      <a:pt x="87" y="41"/>
                    </a:lnTo>
                    <a:lnTo>
                      <a:pt x="84" y="36"/>
                    </a:lnTo>
                    <a:lnTo>
                      <a:pt x="80" y="32"/>
                    </a:lnTo>
                    <a:lnTo>
                      <a:pt x="65" y="16"/>
                    </a:lnTo>
                    <a:lnTo>
                      <a:pt x="16" y="6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 name="Freeform 467"/>
              <p:cNvSpPr>
                <a:spLocks/>
              </p:cNvSpPr>
              <p:nvPr/>
            </p:nvSpPr>
            <p:spPr bwMode="auto">
              <a:xfrm>
                <a:off x="415" y="2537"/>
                <a:ext cx="34" cy="37"/>
              </a:xfrm>
              <a:custGeom>
                <a:avLst/>
                <a:gdLst>
                  <a:gd name="T0" fmla="*/ 0 w 106"/>
                  <a:gd name="T1" fmla="*/ 0 h 109"/>
                  <a:gd name="T2" fmla="*/ 0 w 106"/>
                  <a:gd name="T3" fmla="*/ 0 h 109"/>
                  <a:gd name="T4" fmla="*/ 0 w 106"/>
                  <a:gd name="T5" fmla="*/ 0 h 109"/>
                  <a:gd name="T6" fmla="*/ 0 w 106"/>
                  <a:gd name="T7" fmla="*/ 0 h 109"/>
                  <a:gd name="T8" fmla="*/ 0 w 106"/>
                  <a:gd name="T9" fmla="*/ 0 h 109"/>
                  <a:gd name="T10" fmla="*/ 0 w 106"/>
                  <a:gd name="T11" fmla="*/ 0 h 109"/>
                  <a:gd name="T12" fmla="*/ 0 w 106"/>
                  <a:gd name="T13" fmla="*/ 0 h 109"/>
                  <a:gd name="T14" fmla="*/ 0 w 106"/>
                  <a:gd name="T15" fmla="*/ 0 h 109"/>
                  <a:gd name="T16" fmla="*/ 0 w 106"/>
                  <a:gd name="T17" fmla="*/ 0 h 109"/>
                  <a:gd name="T18" fmla="*/ 0 w 106"/>
                  <a:gd name="T19" fmla="*/ 0 h 109"/>
                  <a:gd name="T20" fmla="*/ 0 w 106"/>
                  <a:gd name="T21" fmla="*/ 0 h 109"/>
                  <a:gd name="T22" fmla="*/ 0 w 106"/>
                  <a:gd name="T23" fmla="*/ 0 h 109"/>
                  <a:gd name="T24" fmla="*/ 0 w 106"/>
                  <a:gd name="T25" fmla="*/ 0 h 1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6" h="109">
                    <a:moveTo>
                      <a:pt x="50" y="109"/>
                    </a:moveTo>
                    <a:lnTo>
                      <a:pt x="0" y="68"/>
                    </a:lnTo>
                    <a:lnTo>
                      <a:pt x="57" y="0"/>
                    </a:lnTo>
                    <a:lnTo>
                      <a:pt x="106" y="42"/>
                    </a:lnTo>
                    <a:lnTo>
                      <a:pt x="99" y="50"/>
                    </a:lnTo>
                    <a:lnTo>
                      <a:pt x="59" y="16"/>
                    </a:lnTo>
                    <a:lnTo>
                      <a:pt x="42" y="37"/>
                    </a:lnTo>
                    <a:lnTo>
                      <a:pt x="79" y="68"/>
                    </a:lnTo>
                    <a:lnTo>
                      <a:pt x="72" y="76"/>
                    </a:lnTo>
                    <a:lnTo>
                      <a:pt x="35" y="45"/>
                    </a:lnTo>
                    <a:lnTo>
                      <a:pt x="16" y="67"/>
                    </a:lnTo>
                    <a:lnTo>
                      <a:pt x="57" y="101"/>
                    </a:lnTo>
                    <a:lnTo>
                      <a:pt x="50" y="10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 name="Freeform 468"/>
              <p:cNvSpPr>
                <a:spLocks noEditPoints="1"/>
              </p:cNvSpPr>
              <p:nvPr/>
            </p:nvSpPr>
            <p:spPr bwMode="auto">
              <a:xfrm>
                <a:off x="438" y="2555"/>
                <a:ext cx="33" cy="26"/>
              </a:xfrm>
              <a:custGeom>
                <a:avLst/>
                <a:gdLst>
                  <a:gd name="T0" fmla="*/ 0 w 96"/>
                  <a:gd name="T1" fmla="*/ 0 h 79"/>
                  <a:gd name="T2" fmla="*/ 0 w 96"/>
                  <a:gd name="T3" fmla="*/ 0 h 79"/>
                  <a:gd name="T4" fmla="*/ 0 w 96"/>
                  <a:gd name="T5" fmla="*/ 0 h 79"/>
                  <a:gd name="T6" fmla="*/ 0 w 96"/>
                  <a:gd name="T7" fmla="*/ 0 h 79"/>
                  <a:gd name="T8" fmla="*/ 0 w 96"/>
                  <a:gd name="T9" fmla="*/ 0 h 79"/>
                  <a:gd name="T10" fmla="*/ 0 w 96"/>
                  <a:gd name="T11" fmla="*/ 0 h 79"/>
                  <a:gd name="T12" fmla="*/ 0 w 96"/>
                  <a:gd name="T13" fmla="*/ 0 h 79"/>
                  <a:gd name="T14" fmla="*/ 0 w 96"/>
                  <a:gd name="T15" fmla="*/ 0 h 79"/>
                  <a:gd name="T16" fmla="*/ 0 w 96"/>
                  <a:gd name="T17" fmla="*/ 0 h 79"/>
                  <a:gd name="T18" fmla="*/ 0 w 96"/>
                  <a:gd name="T19" fmla="*/ 0 h 79"/>
                  <a:gd name="T20" fmla="*/ 0 w 96"/>
                  <a:gd name="T21" fmla="*/ 0 h 79"/>
                  <a:gd name="T22" fmla="*/ 0 w 96"/>
                  <a:gd name="T23" fmla="*/ 0 h 79"/>
                  <a:gd name="T24" fmla="*/ 0 w 96"/>
                  <a:gd name="T25" fmla="*/ 0 h 79"/>
                  <a:gd name="T26" fmla="*/ 0 w 96"/>
                  <a:gd name="T27" fmla="*/ 0 h 79"/>
                  <a:gd name="T28" fmla="*/ 0 w 96"/>
                  <a:gd name="T29" fmla="*/ 0 h 79"/>
                  <a:gd name="T30" fmla="*/ 0 w 96"/>
                  <a:gd name="T31" fmla="*/ 0 h 79"/>
                  <a:gd name="T32" fmla="*/ 0 w 96"/>
                  <a:gd name="T33" fmla="*/ 0 h 79"/>
                  <a:gd name="T34" fmla="*/ 0 w 96"/>
                  <a:gd name="T35" fmla="*/ 0 h 79"/>
                  <a:gd name="T36" fmla="*/ 0 w 96"/>
                  <a:gd name="T37" fmla="*/ 0 h 79"/>
                  <a:gd name="T38" fmla="*/ 0 w 96"/>
                  <a:gd name="T39" fmla="*/ 0 h 79"/>
                  <a:gd name="T40" fmla="*/ 0 w 96"/>
                  <a:gd name="T41" fmla="*/ 0 h 79"/>
                  <a:gd name="T42" fmla="*/ 0 w 96"/>
                  <a:gd name="T43" fmla="*/ 0 h 79"/>
                  <a:gd name="T44" fmla="*/ 0 w 96"/>
                  <a:gd name="T45" fmla="*/ 0 h 79"/>
                  <a:gd name="T46" fmla="*/ 0 w 96"/>
                  <a:gd name="T47" fmla="*/ 0 h 79"/>
                  <a:gd name="T48" fmla="*/ 0 w 96"/>
                  <a:gd name="T49" fmla="*/ 0 h 79"/>
                  <a:gd name="T50" fmla="*/ 0 w 96"/>
                  <a:gd name="T51" fmla="*/ 0 h 79"/>
                  <a:gd name="T52" fmla="*/ 0 w 96"/>
                  <a:gd name="T53" fmla="*/ 0 h 79"/>
                  <a:gd name="T54" fmla="*/ 0 w 96"/>
                  <a:gd name="T55" fmla="*/ 0 h 79"/>
                  <a:gd name="T56" fmla="*/ 0 w 96"/>
                  <a:gd name="T57" fmla="*/ 0 h 79"/>
                  <a:gd name="T58" fmla="*/ 0 w 96"/>
                  <a:gd name="T59" fmla="*/ 0 h 79"/>
                  <a:gd name="T60" fmla="*/ 0 w 96"/>
                  <a:gd name="T61" fmla="*/ 0 h 79"/>
                  <a:gd name="T62" fmla="*/ 0 w 96"/>
                  <a:gd name="T63" fmla="*/ 0 h 79"/>
                  <a:gd name="T64" fmla="*/ 0 w 96"/>
                  <a:gd name="T65" fmla="*/ 0 h 79"/>
                  <a:gd name="T66" fmla="*/ 0 w 96"/>
                  <a:gd name="T67" fmla="*/ 0 h 79"/>
                  <a:gd name="T68" fmla="*/ 0 w 96"/>
                  <a:gd name="T69" fmla="*/ 0 h 79"/>
                  <a:gd name="T70" fmla="*/ 0 w 96"/>
                  <a:gd name="T71" fmla="*/ 0 h 79"/>
                  <a:gd name="T72" fmla="*/ 0 w 96"/>
                  <a:gd name="T73" fmla="*/ 0 h 79"/>
                  <a:gd name="T74" fmla="*/ 0 w 96"/>
                  <a:gd name="T75" fmla="*/ 0 h 79"/>
                  <a:gd name="T76" fmla="*/ 0 w 96"/>
                  <a:gd name="T77" fmla="*/ 0 h 79"/>
                  <a:gd name="T78" fmla="*/ 0 w 96"/>
                  <a:gd name="T79" fmla="*/ 0 h 79"/>
                  <a:gd name="T80" fmla="*/ 0 w 96"/>
                  <a:gd name="T81" fmla="*/ 0 h 79"/>
                  <a:gd name="T82" fmla="*/ 0 w 96"/>
                  <a:gd name="T83" fmla="*/ 0 h 79"/>
                  <a:gd name="T84" fmla="*/ 0 w 96"/>
                  <a:gd name="T85" fmla="*/ 0 h 79"/>
                  <a:gd name="T86" fmla="*/ 0 w 96"/>
                  <a:gd name="T87" fmla="*/ 0 h 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6" h="79">
                    <a:moveTo>
                      <a:pt x="10" y="79"/>
                    </a:moveTo>
                    <a:lnTo>
                      <a:pt x="0" y="72"/>
                    </a:lnTo>
                    <a:lnTo>
                      <a:pt x="50" y="0"/>
                    </a:lnTo>
                    <a:lnTo>
                      <a:pt x="84" y="23"/>
                    </a:lnTo>
                    <a:lnTo>
                      <a:pt x="88" y="27"/>
                    </a:lnTo>
                    <a:lnTo>
                      <a:pt x="92" y="31"/>
                    </a:lnTo>
                    <a:lnTo>
                      <a:pt x="94" y="35"/>
                    </a:lnTo>
                    <a:lnTo>
                      <a:pt x="95" y="40"/>
                    </a:lnTo>
                    <a:lnTo>
                      <a:pt x="96" y="44"/>
                    </a:lnTo>
                    <a:lnTo>
                      <a:pt x="95" y="49"/>
                    </a:lnTo>
                    <a:lnTo>
                      <a:pt x="93" y="54"/>
                    </a:lnTo>
                    <a:lnTo>
                      <a:pt x="91" y="58"/>
                    </a:lnTo>
                    <a:lnTo>
                      <a:pt x="88" y="62"/>
                    </a:lnTo>
                    <a:lnTo>
                      <a:pt x="84" y="65"/>
                    </a:lnTo>
                    <a:lnTo>
                      <a:pt x="80" y="67"/>
                    </a:lnTo>
                    <a:lnTo>
                      <a:pt x="76" y="69"/>
                    </a:lnTo>
                    <a:lnTo>
                      <a:pt x="70" y="70"/>
                    </a:lnTo>
                    <a:lnTo>
                      <a:pt x="65" y="70"/>
                    </a:lnTo>
                    <a:lnTo>
                      <a:pt x="59" y="68"/>
                    </a:lnTo>
                    <a:lnTo>
                      <a:pt x="54" y="64"/>
                    </a:lnTo>
                    <a:lnTo>
                      <a:pt x="31" y="49"/>
                    </a:lnTo>
                    <a:lnTo>
                      <a:pt x="10" y="79"/>
                    </a:lnTo>
                    <a:close/>
                    <a:moveTo>
                      <a:pt x="37" y="40"/>
                    </a:moveTo>
                    <a:lnTo>
                      <a:pt x="56" y="54"/>
                    </a:lnTo>
                    <a:lnTo>
                      <a:pt x="63" y="57"/>
                    </a:lnTo>
                    <a:lnTo>
                      <a:pt x="66" y="58"/>
                    </a:lnTo>
                    <a:lnTo>
                      <a:pt x="69" y="58"/>
                    </a:lnTo>
                    <a:lnTo>
                      <a:pt x="73" y="58"/>
                    </a:lnTo>
                    <a:lnTo>
                      <a:pt x="75" y="57"/>
                    </a:lnTo>
                    <a:lnTo>
                      <a:pt x="78" y="54"/>
                    </a:lnTo>
                    <a:lnTo>
                      <a:pt x="81" y="51"/>
                    </a:lnTo>
                    <a:lnTo>
                      <a:pt x="83" y="48"/>
                    </a:lnTo>
                    <a:lnTo>
                      <a:pt x="84" y="45"/>
                    </a:lnTo>
                    <a:lnTo>
                      <a:pt x="84" y="42"/>
                    </a:lnTo>
                    <a:lnTo>
                      <a:pt x="83" y="39"/>
                    </a:lnTo>
                    <a:lnTo>
                      <a:pt x="82" y="36"/>
                    </a:lnTo>
                    <a:lnTo>
                      <a:pt x="80" y="34"/>
                    </a:lnTo>
                    <a:lnTo>
                      <a:pt x="75" y="29"/>
                    </a:lnTo>
                    <a:lnTo>
                      <a:pt x="54" y="15"/>
                    </a:lnTo>
                    <a:lnTo>
                      <a:pt x="37" y="4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 name="Freeform 469"/>
              <p:cNvSpPr>
                <a:spLocks noEditPoints="1"/>
              </p:cNvSpPr>
              <p:nvPr/>
            </p:nvSpPr>
            <p:spPr bwMode="auto">
              <a:xfrm>
                <a:off x="460" y="2574"/>
                <a:ext cx="28" cy="33"/>
              </a:xfrm>
              <a:custGeom>
                <a:avLst/>
                <a:gdLst>
                  <a:gd name="T0" fmla="*/ 0 w 85"/>
                  <a:gd name="T1" fmla="*/ 0 h 100"/>
                  <a:gd name="T2" fmla="*/ 0 w 85"/>
                  <a:gd name="T3" fmla="*/ 0 h 100"/>
                  <a:gd name="T4" fmla="*/ 0 w 85"/>
                  <a:gd name="T5" fmla="*/ 0 h 100"/>
                  <a:gd name="T6" fmla="*/ 0 w 85"/>
                  <a:gd name="T7" fmla="*/ 0 h 100"/>
                  <a:gd name="T8" fmla="*/ 0 w 85"/>
                  <a:gd name="T9" fmla="*/ 0 h 100"/>
                  <a:gd name="T10" fmla="*/ 0 w 85"/>
                  <a:gd name="T11" fmla="*/ 0 h 100"/>
                  <a:gd name="T12" fmla="*/ 0 w 85"/>
                  <a:gd name="T13" fmla="*/ 0 h 100"/>
                  <a:gd name="T14" fmla="*/ 0 w 85"/>
                  <a:gd name="T15" fmla="*/ 0 h 100"/>
                  <a:gd name="T16" fmla="*/ 0 w 85"/>
                  <a:gd name="T17" fmla="*/ 0 h 100"/>
                  <a:gd name="T18" fmla="*/ 0 w 85"/>
                  <a:gd name="T19" fmla="*/ 0 h 100"/>
                  <a:gd name="T20" fmla="*/ 0 w 85"/>
                  <a:gd name="T21" fmla="*/ 0 h 100"/>
                  <a:gd name="T22" fmla="*/ 0 w 85"/>
                  <a:gd name="T23" fmla="*/ 0 h 100"/>
                  <a:gd name="T24" fmla="*/ 0 w 85"/>
                  <a:gd name="T25" fmla="*/ 0 h 100"/>
                  <a:gd name="T26" fmla="*/ 0 w 85"/>
                  <a:gd name="T27" fmla="*/ 0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5" h="100">
                    <a:moveTo>
                      <a:pt x="32" y="49"/>
                    </a:moveTo>
                    <a:lnTo>
                      <a:pt x="11" y="67"/>
                    </a:lnTo>
                    <a:lnTo>
                      <a:pt x="0" y="61"/>
                    </a:lnTo>
                    <a:lnTo>
                      <a:pt x="73" y="0"/>
                    </a:lnTo>
                    <a:lnTo>
                      <a:pt x="85" y="7"/>
                    </a:lnTo>
                    <a:lnTo>
                      <a:pt x="69" y="100"/>
                    </a:lnTo>
                    <a:lnTo>
                      <a:pt x="57" y="93"/>
                    </a:lnTo>
                    <a:lnTo>
                      <a:pt x="63" y="67"/>
                    </a:lnTo>
                    <a:lnTo>
                      <a:pt x="32" y="49"/>
                    </a:lnTo>
                    <a:close/>
                    <a:moveTo>
                      <a:pt x="64" y="56"/>
                    </a:moveTo>
                    <a:lnTo>
                      <a:pt x="72" y="15"/>
                    </a:lnTo>
                    <a:lnTo>
                      <a:pt x="72" y="14"/>
                    </a:lnTo>
                    <a:lnTo>
                      <a:pt x="41" y="41"/>
                    </a:lnTo>
                    <a:lnTo>
                      <a:pt x="64" y="56"/>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6" name="Freeform 470"/>
              <p:cNvSpPr>
                <a:spLocks noEditPoints="1"/>
              </p:cNvSpPr>
              <p:nvPr/>
            </p:nvSpPr>
            <p:spPr bwMode="auto">
              <a:xfrm>
                <a:off x="489" y="2583"/>
                <a:ext cx="32" cy="37"/>
              </a:xfrm>
              <a:custGeom>
                <a:avLst/>
                <a:gdLst>
                  <a:gd name="T0" fmla="*/ 0 w 94"/>
                  <a:gd name="T1" fmla="*/ 0 h 111"/>
                  <a:gd name="T2" fmla="*/ 0 w 94"/>
                  <a:gd name="T3" fmla="*/ 0 h 111"/>
                  <a:gd name="T4" fmla="*/ 0 w 94"/>
                  <a:gd name="T5" fmla="*/ 0 h 111"/>
                  <a:gd name="T6" fmla="*/ 0 w 94"/>
                  <a:gd name="T7" fmla="*/ 0 h 111"/>
                  <a:gd name="T8" fmla="*/ 0 w 94"/>
                  <a:gd name="T9" fmla="*/ 0 h 111"/>
                  <a:gd name="T10" fmla="*/ 0 w 94"/>
                  <a:gd name="T11" fmla="*/ 0 h 111"/>
                  <a:gd name="T12" fmla="*/ 0 w 94"/>
                  <a:gd name="T13" fmla="*/ 0 h 111"/>
                  <a:gd name="T14" fmla="*/ 0 w 94"/>
                  <a:gd name="T15" fmla="*/ 0 h 111"/>
                  <a:gd name="T16" fmla="*/ 0 w 94"/>
                  <a:gd name="T17" fmla="*/ 0 h 111"/>
                  <a:gd name="T18" fmla="*/ 0 w 94"/>
                  <a:gd name="T19" fmla="*/ 0 h 111"/>
                  <a:gd name="T20" fmla="*/ 0 w 94"/>
                  <a:gd name="T21" fmla="*/ 0 h 111"/>
                  <a:gd name="T22" fmla="*/ 0 w 94"/>
                  <a:gd name="T23" fmla="*/ 0 h 111"/>
                  <a:gd name="T24" fmla="*/ 0 w 94"/>
                  <a:gd name="T25" fmla="*/ 0 h 111"/>
                  <a:gd name="T26" fmla="*/ 0 w 94"/>
                  <a:gd name="T27" fmla="*/ 0 h 111"/>
                  <a:gd name="T28" fmla="*/ 0 w 94"/>
                  <a:gd name="T29" fmla="*/ 0 h 111"/>
                  <a:gd name="T30" fmla="*/ 0 w 94"/>
                  <a:gd name="T31" fmla="*/ 0 h 111"/>
                  <a:gd name="T32" fmla="*/ 0 w 94"/>
                  <a:gd name="T33" fmla="*/ 0 h 111"/>
                  <a:gd name="T34" fmla="*/ 0 w 94"/>
                  <a:gd name="T35" fmla="*/ 0 h 111"/>
                  <a:gd name="T36" fmla="*/ 0 w 94"/>
                  <a:gd name="T37" fmla="*/ 0 h 111"/>
                  <a:gd name="T38" fmla="*/ 0 w 94"/>
                  <a:gd name="T39" fmla="*/ 0 h 111"/>
                  <a:gd name="T40" fmla="*/ 0 w 94"/>
                  <a:gd name="T41" fmla="*/ 0 h 111"/>
                  <a:gd name="T42" fmla="*/ 0 w 94"/>
                  <a:gd name="T43" fmla="*/ 0 h 111"/>
                  <a:gd name="T44" fmla="*/ 0 w 94"/>
                  <a:gd name="T45" fmla="*/ 0 h 111"/>
                  <a:gd name="T46" fmla="*/ 0 w 94"/>
                  <a:gd name="T47" fmla="*/ 0 h 111"/>
                  <a:gd name="T48" fmla="*/ 0 w 94"/>
                  <a:gd name="T49" fmla="*/ 0 h 111"/>
                  <a:gd name="T50" fmla="*/ 0 w 94"/>
                  <a:gd name="T51" fmla="*/ 0 h 111"/>
                  <a:gd name="T52" fmla="*/ 0 w 94"/>
                  <a:gd name="T53" fmla="*/ 0 h 111"/>
                  <a:gd name="T54" fmla="*/ 0 w 94"/>
                  <a:gd name="T55" fmla="*/ 0 h 111"/>
                  <a:gd name="T56" fmla="*/ 0 w 94"/>
                  <a:gd name="T57" fmla="*/ 0 h 111"/>
                  <a:gd name="T58" fmla="*/ 0 w 94"/>
                  <a:gd name="T59" fmla="*/ 0 h 111"/>
                  <a:gd name="T60" fmla="*/ 0 w 94"/>
                  <a:gd name="T61" fmla="*/ 0 h 111"/>
                  <a:gd name="T62" fmla="*/ 0 w 94"/>
                  <a:gd name="T63" fmla="*/ 0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4" h="111">
                    <a:moveTo>
                      <a:pt x="11" y="86"/>
                    </a:moveTo>
                    <a:lnTo>
                      <a:pt x="0" y="81"/>
                    </a:lnTo>
                    <a:lnTo>
                      <a:pt x="37" y="0"/>
                    </a:lnTo>
                    <a:lnTo>
                      <a:pt x="75" y="18"/>
                    </a:lnTo>
                    <a:lnTo>
                      <a:pt x="79" y="20"/>
                    </a:lnTo>
                    <a:lnTo>
                      <a:pt x="84" y="23"/>
                    </a:lnTo>
                    <a:lnTo>
                      <a:pt x="88" y="26"/>
                    </a:lnTo>
                    <a:lnTo>
                      <a:pt x="91" y="30"/>
                    </a:lnTo>
                    <a:lnTo>
                      <a:pt x="93" y="35"/>
                    </a:lnTo>
                    <a:lnTo>
                      <a:pt x="94" y="40"/>
                    </a:lnTo>
                    <a:lnTo>
                      <a:pt x="93" y="45"/>
                    </a:lnTo>
                    <a:lnTo>
                      <a:pt x="91" y="51"/>
                    </a:lnTo>
                    <a:lnTo>
                      <a:pt x="89" y="55"/>
                    </a:lnTo>
                    <a:lnTo>
                      <a:pt x="87" y="58"/>
                    </a:lnTo>
                    <a:lnTo>
                      <a:pt x="82" y="62"/>
                    </a:lnTo>
                    <a:lnTo>
                      <a:pt x="76" y="64"/>
                    </a:lnTo>
                    <a:lnTo>
                      <a:pt x="71" y="65"/>
                    </a:lnTo>
                    <a:lnTo>
                      <a:pt x="74" y="68"/>
                    </a:lnTo>
                    <a:lnTo>
                      <a:pt x="76" y="72"/>
                    </a:lnTo>
                    <a:lnTo>
                      <a:pt x="76" y="77"/>
                    </a:lnTo>
                    <a:lnTo>
                      <a:pt x="74" y="85"/>
                    </a:lnTo>
                    <a:lnTo>
                      <a:pt x="67" y="99"/>
                    </a:lnTo>
                    <a:lnTo>
                      <a:pt x="66" y="102"/>
                    </a:lnTo>
                    <a:lnTo>
                      <a:pt x="65" y="105"/>
                    </a:lnTo>
                    <a:lnTo>
                      <a:pt x="66" y="107"/>
                    </a:lnTo>
                    <a:lnTo>
                      <a:pt x="67" y="109"/>
                    </a:lnTo>
                    <a:lnTo>
                      <a:pt x="66" y="111"/>
                    </a:lnTo>
                    <a:lnTo>
                      <a:pt x="53" y="105"/>
                    </a:lnTo>
                    <a:lnTo>
                      <a:pt x="54" y="100"/>
                    </a:lnTo>
                    <a:lnTo>
                      <a:pt x="57" y="93"/>
                    </a:lnTo>
                    <a:lnTo>
                      <a:pt x="61" y="84"/>
                    </a:lnTo>
                    <a:lnTo>
                      <a:pt x="62" y="79"/>
                    </a:lnTo>
                    <a:lnTo>
                      <a:pt x="63" y="76"/>
                    </a:lnTo>
                    <a:lnTo>
                      <a:pt x="63" y="73"/>
                    </a:lnTo>
                    <a:lnTo>
                      <a:pt x="62" y="71"/>
                    </a:lnTo>
                    <a:lnTo>
                      <a:pt x="60" y="68"/>
                    </a:lnTo>
                    <a:lnTo>
                      <a:pt x="57" y="66"/>
                    </a:lnTo>
                    <a:lnTo>
                      <a:pt x="53" y="63"/>
                    </a:lnTo>
                    <a:lnTo>
                      <a:pt x="27" y="51"/>
                    </a:lnTo>
                    <a:lnTo>
                      <a:pt x="11" y="86"/>
                    </a:lnTo>
                    <a:close/>
                    <a:moveTo>
                      <a:pt x="31" y="42"/>
                    </a:moveTo>
                    <a:lnTo>
                      <a:pt x="56" y="54"/>
                    </a:lnTo>
                    <a:lnTo>
                      <a:pt x="62" y="56"/>
                    </a:lnTo>
                    <a:lnTo>
                      <a:pt x="65" y="56"/>
                    </a:lnTo>
                    <a:lnTo>
                      <a:pt x="69" y="56"/>
                    </a:lnTo>
                    <a:lnTo>
                      <a:pt x="72" y="55"/>
                    </a:lnTo>
                    <a:lnTo>
                      <a:pt x="75" y="54"/>
                    </a:lnTo>
                    <a:lnTo>
                      <a:pt x="77" y="51"/>
                    </a:lnTo>
                    <a:lnTo>
                      <a:pt x="79" y="47"/>
                    </a:lnTo>
                    <a:lnTo>
                      <a:pt x="81" y="43"/>
                    </a:lnTo>
                    <a:lnTo>
                      <a:pt x="81" y="39"/>
                    </a:lnTo>
                    <a:lnTo>
                      <a:pt x="81" y="36"/>
                    </a:lnTo>
                    <a:lnTo>
                      <a:pt x="79" y="33"/>
                    </a:lnTo>
                    <a:lnTo>
                      <a:pt x="76" y="30"/>
                    </a:lnTo>
                    <a:lnTo>
                      <a:pt x="71" y="27"/>
                    </a:lnTo>
                    <a:lnTo>
                      <a:pt x="43" y="14"/>
                    </a:lnTo>
                    <a:lnTo>
                      <a:pt x="31" y="4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7" name="Freeform 471"/>
              <p:cNvSpPr>
                <a:spLocks/>
              </p:cNvSpPr>
              <p:nvPr/>
            </p:nvSpPr>
            <p:spPr bwMode="auto">
              <a:xfrm>
                <a:off x="524" y="2593"/>
                <a:ext cx="24" cy="34"/>
              </a:xfrm>
              <a:custGeom>
                <a:avLst/>
                <a:gdLst>
                  <a:gd name="T0" fmla="*/ 0 w 71"/>
                  <a:gd name="T1" fmla="*/ 0 h 97"/>
                  <a:gd name="T2" fmla="*/ 0 w 71"/>
                  <a:gd name="T3" fmla="*/ 0 h 97"/>
                  <a:gd name="T4" fmla="*/ 0 w 71"/>
                  <a:gd name="T5" fmla="*/ 0 h 97"/>
                  <a:gd name="T6" fmla="*/ 0 w 71"/>
                  <a:gd name="T7" fmla="*/ 0 h 97"/>
                  <a:gd name="T8" fmla="*/ 0 w 71"/>
                  <a:gd name="T9" fmla="*/ 0 h 97"/>
                  <a:gd name="T10" fmla="*/ 0 w 71"/>
                  <a:gd name="T11" fmla="*/ 0 h 97"/>
                  <a:gd name="T12" fmla="*/ 0 w 71"/>
                  <a:gd name="T13" fmla="*/ 0 h 97"/>
                  <a:gd name="T14" fmla="*/ 0 w 71"/>
                  <a:gd name="T15" fmla="*/ 0 h 97"/>
                  <a:gd name="T16" fmla="*/ 0 w 71"/>
                  <a:gd name="T17" fmla="*/ 0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97">
                    <a:moveTo>
                      <a:pt x="3" y="0"/>
                    </a:moveTo>
                    <a:lnTo>
                      <a:pt x="71" y="24"/>
                    </a:lnTo>
                    <a:lnTo>
                      <a:pt x="67" y="34"/>
                    </a:lnTo>
                    <a:lnTo>
                      <a:pt x="39" y="24"/>
                    </a:lnTo>
                    <a:lnTo>
                      <a:pt x="13" y="97"/>
                    </a:lnTo>
                    <a:lnTo>
                      <a:pt x="2" y="93"/>
                    </a:lnTo>
                    <a:lnTo>
                      <a:pt x="28" y="20"/>
                    </a:lnTo>
                    <a:lnTo>
                      <a:pt x="0" y="10"/>
                    </a:lnTo>
                    <a:lnTo>
                      <a:pt x="3" y="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8" name="Freeform 472"/>
              <p:cNvSpPr>
                <a:spLocks/>
              </p:cNvSpPr>
              <p:nvPr/>
            </p:nvSpPr>
            <p:spPr bwMode="auto">
              <a:xfrm>
                <a:off x="544" y="2603"/>
                <a:ext cx="34" cy="37"/>
              </a:xfrm>
              <a:custGeom>
                <a:avLst/>
                <a:gdLst>
                  <a:gd name="T0" fmla="*/ 0 w 103"/>
                  <a:gd name="T1" fmla="*/ 0 h 106"/>
                  <a:gd name="T2" fmla="*/ 0 w 103"/>
                  <a:gd name="T3" fmla="*/ 0 h 106"/>
                  <a:gd name="T4" fmla="*/ 0 w 103"/>
                  <a:gd name="T5" fmla="*/ 0 h 106"/>
                  <a:gd name="T6" fmla="*/ 0 w 103"/>
                  <a:gd name="T7" fmla="*/ 0 h 106"/>
                  <a:gd name="T8" fmla="*/ 0 w 103"/>
                  <a:gd name="T9" fmla="*/ 0 h 106"/>
                  <a:gd name="T10" fmla="*/ 0 w 103"/>
                  <a:gd name="T11" fmla="*/ 0 h 106"/>
                  <a:gd name="T12" fmla="*/ 0 w 103"/>
                  <a:gd name="T13" fmla="*/ 0 h 106"/>
                  <a:gd name="T14" fmla="*/ 0 w 103"/>
                  <a:gd name="T15" fmla="*/ 0 h 106"/>
                  <a:gd name="T16" fmla="*/ 0 w 103"/>
                  <a:gd name="T17" fmla="*/ 0 h 106"/>
                  <a:gd name="T18" fmla="*/ 0 w 103"/>
                  <a:gd name="T19" fmla="*/ 0 h 106"/>
                  <a:gd name="T20" fmla="*/ 0 w 103"/>
                  <a:gd name="T21" fmla="*/ 0 h 106"/>
                  <a:gd name="T22" fmla="*/ 0 w 103"/>
                  <a:gd name="T23" fmla="*/ 0 h 106"/>
                  <a:gd name="T24" fmla="*/ 0 w 103"/>
                  <a:gd name="T25" fmla="*/ 0 h 106"/>
                  <a:gd name="T26" fmla="*/ 0 w 103"/>
                  <a:gd name="T27" fmla="*/ 0 h 106"/>
                  <a:gd name="T28" fmla="*/ 0 w 103"/>
                  <a:gd name="T29" fmla="*/ 0 h 106"/>
                  <a:gd name="T30" fmla="*/ 0 w 103"/>
                  <a:gd name="T31" fmla="*/ 0 h 106"/>
                  <a:gd name="T32" fmla="*/ 0 w 103"/>
                  <a:gd name="T33" fmla="*/ 0 h 106"/>
                  <a:gd name="T34" fmla="*/ 0 w 103"/>
                  <a:gd name="T35" fmla="*/ 0 h 106"/>
                  <a:gd name="T36" fmla="*/ 0 w 103"/>
                  <a:gd name="T37" fmla="*/ 0 h 106"/>
                  <a:gd name="T38" fmla="*/ 0 w 103"/>
                  <a:gd name="T39" fmla="*/ 0 h 106"/>
                  <a:gd name="T40" fmla="*/ 0 w 103"/>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3" h="106">
                    <a:moveTo>
                      <a:pt x="71" y="102"/>
                    </a:moveTo>
                    <a:lnTo>
                      <a:pt x="84" y="52"/>
                    </a:lnTo>
                    <a:lnTo>
                      <a:pt x="89" y="31"/>
                    </a:lnTo>
                    <a:lnTo>
                      <a:pt x="46" y="96"/>
                    </a:lnTo>
                    <a:lnTo>
                      <a:pt x="35" y="94"/>
                    </a:lnTo>
                    <a:lnTo>
                      <a:pt x="28" y="16"/>
                    </a:lnTo>
                    <a:lnTo>
                      <a:pt x="23" y="37"/>
                    </a:lnTo>
                    <a:lnTo>
                      <a:pt x="11" y="88"/>
                    </a:lnTo>
                    <a:lnTo>
                      <a:pt x="0" y="85"/>
                    </a:lnTo>
                    <a:lnTo>
                      <a:pt x="21" y="0"/>
                    </a:lnTo>
                    <a:lnTo>
                      <a:pt x="37" y="4"/>
                    </a:lnTo>
                    <a:lnTo>
                      <a:pt x="44" y="82"/>
                    </a:lnTo>
                    <a:lnTo>
                      <a:pt x="87" y="16"/>
                    </a:lnTo>
                    <a:lnTo>
                      <a:pt x="103" y="20"/>
                    </a:lnTo>
                    <a:lnTo>
                      <a:pt x="82" y="106"/>
                    </a:lnTo>
                    <a:lnTo>
                      <a:pt x="71" y="102"/>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 name="Freeform 473"/>
              <p:cNvSpPr>
                <a:spLocks/>
              </p:cNvSpPr>
              <p:nvPr/>
            </p:nvSpPr>
            <p:spPr bwMode="auto">
              <a:xfrm>
                <a:off x="580" y="2610"/>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5" h="98">
                    <a:moveTo>
                      <a:pt x="64" y="98"/>
                    </a:moveTo>
                    <a:lnTo>
                      <a:pt x="0" y="88"/>
                    </a:lnTo>
                    <a:lnTo>
                      <a:pt x="12" y="0"/>
                    </a:lnTo>
                    <a:lnTo>
                      <a:pt x="75" y="9"/>
                    </a:lnTo>
                    <a:lnTo>
                      <a:pt x="74" y="20"/>
                    </a:lnTo>
                    <a:lnTo>
                      <a:pt x="22" y="13"/>
                    </a:lnTo>
                    <a:lnTo>
                      <a:pt x="18" y="39"/>
                    </a:lnTo>
                    <a:lnTo>
                      <a:pt x="66" y="46"/>
                    </a:lnTo>
                    <a:lnTo>
                      <a:pt x="65" y="56"/>
                    </a:lnTo>
                    <a:lnTo>
                      <a:pt x="17" y="50"/>
                    </a:lnTo>
                    <a:lnTo>
                      <a:pt x="13" y="79"/>
                    </a:lnTo>
                    <a:lnTo>
                      <a:pt x="65" y="87"/>
                    </a:lnTo>
                    <a:lnTo>
                      <a:pt x="64" y="9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0" name="Freeform 474"/>
              <p:cNvSpPr>
                <a:spLocks/>
              </p:cNvSpPr>
              <p:nvPr/>
            </p:nvSpPr>
            <p:spPr bwMode="auto">
              <a:xfrm>
                <a:off x="609" y="2614"/>
                <a:ext cx="25" cy="30"/>
              </a:xfrm>
              <a:custGeom>
                <a:avLst/>
                <a:gdLst>
                  <a:gd name="T0" fmla="*/ 0 w 74"/>
                  <a:gd name="T1" fmla="*/ 0 h 92"/>
                  <a:gd name="T2" fmla="*/ 0 w 74"/>
                  <a:gd name="T3" fmla="*/ 0 h 92"/>
                  <a:gd name="T4" fmla="*/ 0 w 74"/>
                  <a:gd name="T5" fmla="*/ 0 h 92"/>
                  <a:gd name="T6" fmla="*/ 0 w 74"/>
                  <a:gd name="T7" fmla="*/ 0 h 92"/>
                  <a:gd name="T8" fmla="*/ 0 w 74"/>
                  <a:gd name="T9" fmla="*/ 0 h 92"/>
                  <a:gd name="T10" fmla="*/ 0 w 74"/>
                  <a:gd name="T11" fmla="*/ 0 h 92"/>
                  <a:gd name="T12" fmla="*/ 0 w 74"/>
                  <a:gd name="T13" fmla="*/ 0 h 92"/>
                  <a:gd name="T14" fmla="*/ 0 w 74"/>
                  <a:gd name="T15" fmla="*/ 0 h 92"/>
                  <a:gd name="T16" fmla="*/ 0 w 74"/>
                  <a:gd name="T17" fmla="*/ 0 h 92"/>
                  <a:gd name="T18" fmla="*/ 0 w 74"/>
                  <a:gd name="T19" fmla="*/ 0 h 92"/>
                  <a:gd name="T20" fmla="*/ 0 w 74"/>
                  <a:gd name="T21" fmla="*/ 0 h 92"/>
                  <a:gd name="T22" fmla="*/ 0 w 74"/>
                  <a:gd name="T23" fmla="*/ 0 h 92"/>
                  <a:gd name="T24" fmla="*/ 0 w 74"/>
                  <a:gd name="T25" fmla="*/ 0 h 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4" h="92">
                    <a:moveTo>
                      <a:pt x="63" y="3"/>
                    </a:moveTo>
                    <a:lnTo>
                      <a:pt x="74" y="3"/>
                    </a:lnTo>
                    <a:lnTo>
                      <a:pt x="70" y="92"/>
                    </a:lnTo>
                    <a:lnTo>
                      <a:pt x="57" y="91"/>
                    </a:lnTo>
                    <a:lnTo>
                      <a:pt x="16" y="17"/>
                    </a:lnTo>
                    <a:lnTo>
                      <a:pt x="15" y="17"/>
                    </a:lnTo>
                    <a:lnTo>
                      <a:pt x="12" y="89"/>
                    </a:lnTo>
                    <a:lnTo>
                      <a:pt x="0" y="89"/>
                    </a:lnTo>
                    <a:lnTo>
                      <a:pt x="4" y="0"/>
                    </a:lnTo>
                    <a:lnTo>
                      <a:pt x="19" y="1"/>
                    </a:lnTo>
                    <a:lnTo>
                      <a:pt x="59" y="75"/>
                    </a:lnTo>
                    <a:lnTo>
                      <a:pt x="63" y="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1" name="Freeform 475"/>
              <p:cNvSpPr>
                <a:spLocks/>
              </p:cNvSpPr>
              <p:nvPr/>
            </p:nvSpPr>
            <p:spPr bwMode="auto">
              <a:xfrm>
                <a:off x="637" y="2614"/>
                <a:ext cx="24" cy="30"/>
              </a:xfrm>
              <a:custGeom>
                <a:avLst/>
                <a:gdLst>
                  <a:gd name="T0" fmla="*/ 0 w 72"/>
                  <a:gd name="T1" fmla="*/ 0 h 91"/>
                  <a:gd name="T2" fmla="*/ 0 w 72"/>
                  <a:gd name="T3" fmla="*/ 0 h 91"/>
                  <a:gd name="T4" fmla="*/ 0 w 72"/>
                  <a:gd name="T5" fmla="*/ 0 h 91"/>
                  <a:gd name="T6" fmla="*/ 0 w 72"/>
                  <a:gd name="T7" fmla="*/ 0 h 91"/>
                  <a:gd name="T8" fmla="*/ 0 w 72"/>
                  <a:gd name="T9" fmla="*/ 0 h 91"/>
                  <a:gd name="T10" fmla="*/ 0 w 72"/>
                  <a:gd name="T11" fmla="*/ 0 h 91"/>
                  <a:gd name="T12" fmla="*/ 0 w 72"/>
                  <a:gd name="T13" fmla="*/ 0 h 91"/>
                  <a:gd name="T14" fmla="*/ 0 w 72"/>
                  <a:gd name="T15" fmla="*/ 0 h 91"/>
                  <a:gd name="T16" fmla="*/ 0 w 72"/>
                  <a:gd name="T17" fmla="*/ 0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91">
                    <a:moveTo>
                      <a:pt x="0" y="3"/>
                    </a:moveTo>
                    <a:lnTo>
                      <a:pt x="72" y="0"/>
                    </a:lnTo>
                    <a:lnTo>
                      <a:pt x="72" y="11"/>
                    </a:lnTo>
                    <a:lnTo>
                      <a:pt x="42" y="12"/>
                    </a:lnTo>
                    <a:lnTo>
                      <a:pt x="45" y="90"/>
                    </a:lnTo>
                    <a:lnTo>
                      <a:pt x="33" y="91"/>
                    </a:lnTo>
                    <a:lnTo>
                      <a:pt x="30" y="13"/>
                    </a:lnTo>
                    <a:lnTo>
                      <a:pt x="0" y="14"/>
                    </a:lnTo>
                    <a:lnTo>
                      <a:pt x="0" y="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 name="Freeform 476"/>
              <p:cNvSpPr>
                <a:spLocks noEditPoints="1"/>
              </p:cNvSpPr>
              <p:nvPr/>
            </p:nvSpPr>
            <p:spPr bwMode="auto">
              <a:xfrm>
                <a:off x="678" y="2609"/>
                <a:ext cx="29" cy="32"/>
              </a:xfrm>
              <a:custGeom>
                <a:avLst/>
                <a:gdLst>
                  <a:gd name="T0" fmla="*/ 0 w 86"/>
                  <a:gd name="T1" fmla="*/ 0 h 94"/>
                  <a:gd name="T2" fmla="*/ 0 w 86"/>
                  <a:gd name="T3" fmla="*/ 0 h 94"/>
                  <a:gd name="T4" fmla="*/ 0 w 86"/>
                  <a:gd name="T5" fmla="*/ 0 h 94"/>
                  <a:gd name="T6" fmla="*/ 0 w 86"/>
                  <a:gd name="T7" fmla="*/ 0 h 94"/>
                  <a:gd name="T8" fmla="*/ 0 w 86"/>
                  <a:gd name="T9" fmla="*/ 0 h 94"/>
                  <a:gd name="T10" fmla="*/ 0 w 86"/>
                  <a:gd name="T11" fmla="*/ 0 h 94"/>
                  <a:gd name="T12" fmla="*/ 0 w 86"/>
                  <a:gd name="T13" fmla="*/ 0 h 94"/>
                  <a:gd name="T14" fmla="*/ 0 w 86"/>
                  <a:gd name="T15" fmla="*/ 0 h 94"/>
                  <a:gd name="T16" fmla="*/ 0 w 86"/>
                  <a:gd name="T17" fmla="*/ 0 h 94"/>
                  <a:gd name="T18" fmla="*/ 0 w 86"/>
                  <a:gd name="T19" fmla="*/ 0 h 94"/>
                  <a:gd name="T20" fmla="*/ 0 w 86"/>
                  <a:gd name="T21" fmla="*/ 0 h 94"/>
                  <a:gd name="T22" fmla="*/ 0 w 86"/>
                  <a:gd name="T23" fmla="*/ 0 h 94"/>
                  <a:gd name="T24" fmla="*/ 0 w 86"/>
                  <a:gd name="T25" fmla="*/ 0 h 94"/>
                  <a:gd name="T26" fmla="*/ 0 w 86"/>
                  <a:gd name="T27" fmla="*/ 0 h 94"/>
                  <a:gd name="T28" fmla="*/ 0 w 86"/>
                  <a:gd name="T29" fmla="*/ 0 h 94"/>
                  <a:gd name="T30" fmla="*/ 0 w 86"/>
                  <a:gd name="T31" fmla="*/ 0 h 94"/>
                  <a:gd name="T32" fmla="*/ 0 w 86"/>
                  <a:gd name="T33" fmla="*/ 0 h 94"/>
                  <a:gd name="T34" fmla="*/ 0 w 86"/>
                  <a:gd name="T35" fmla="*/ 0 h 94"/>
                  <a:gd name="T36" fmla="*/ 0 w 86"/>
                  <a:gd name="T37" fmla="*/ 0 h 94"/>
                  <a:gd name="T38" fmla="*/ 0 w 86"/>
                  <a:gd name="T39" fmla="*/ 0 h 94"/>
                  <a:gd name="T40" fmla="*/ 0 w 86"/>
                  <a:gd name="T41" fmla="*/ 0 h 94"/>
                  <a:gd name="T42" fmla="*/ 0 w 86"/>
                  <a:gd name="T43" fmla="*/ 0 h 94"/>
                  <a:gd name="T44" fmla="*/ 0 w 86"/>
                  <a:gd name="T45" fmla="*/ 0 h 94"/>
                  <a:gd name="T46" fmla="*/ 0 w 86"/>
                  <a:gd name="T47" fmla="*/ 0 h 94"/>
                  <a:gd name="T48" fmla="*/ 0 w 86"/>
                  <a:gd name="T49" fmla="*/ 0 h 94"/>
                  <a:gd name="T50" fmla="*/ 0 w 86"/>
                  <a:gd name="T51" fmla="*/ 0 h 94"/>
                  <a:gd name="T52" fmla="*/ 0 w 86"/>
                  <a:gd name="T53" fmla="*/ 0 h 94"/>
                  <a:gd name="T54" fmla="*/ 0 w 86"/>
                  <a:gd name="T55" fmla="*/ 0 h 94"/>
                  <a:gd name="T56" fmla="*/ 0 w 86"/>
                  <a:gd name="T57" fmla="*/ 0 h 94"/>
                  <a:gd name="T58" fmla="*/ 0 w 86"/>
                  <a:gd name="T59" fmla="*/ 0 h 94"/>
                  <a:gd name="T60" fmla="*/ 0 w 86"/>
                  <a:gd name="T61" fmla="*/ 0 h 94"/>
                  <a:gd name="T62" fmla="*/ 0 w 86"/>
                  <a:gd name="T63" fmla="*/ 0 h 94"/>
                  <a:gd name="T64" fmla="*/ 0 w 86"/>
                  <a:gd name="T65" fmla="*/ 0 h 94"/>
                  <a:gd name="T66" fmla="*/ 0 w 86"/>
                  <a:gd name="T67" fmla="*/ 0 h 94"/>
                  <a:gd name="T68" fmla="*/ 0 w 86"/>
                  <a:gd name="T69" fmla="*/ 0 h 94"/>
                  <a:gd name="T70" fmla="*/ 0 w 86"/>
                  <a:gd name="T71" fmla="*/ 0 h 94"/>
                  <a:gd name="T72" fmla="*/ 0 w 86"/>
                  <a:gd name="T73" fmla="*/ 0 h 94"/>
                  <a:gd name="T74" fmla="*/ 0 w 86"/>
                  <a:gd name="T75" fmla="*/ 0 h 94"/>
                  <a:gd name="T76" fmla="*/ 0 w 86"/>
                  <a:gd name="T77" fmla="*/ 0 h 94"/>
                  <a:gd name="T78" fmla="*/ 0 w 86"/>
                  <a:gd name="T79" fmla="*/ 0 h 94"/>
                  <a:gd name="T80" fmla="*/ 0 w 86"/>
                  <a:gd name="T81" fmla="*/ 0 h 94"/>
                  <a:gd name="T82" fmla="*/ 0 w 86"/>
                  <a:gd name="T83" fmla="*/ 0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6" h="94">
                    <a:moveTo>
                      <a:pt x="51" y="93"/>
                    </a:moveTo>
                    <a:lnTo>
                      <a:pt x="51" y="93"/>
                    </a:lnTo>
                    <a:lnTo>
                      <a:pt x="45" y="94"/>
                    </a:lnTo>
                    <a:lnTo>
                      <a:pt x="40" y="94"/>
                    </a:lnTo>
                    <a:lnTo>
                      <a:pt x="35" y="93"/>
                    </a:lnTo>
                    <a:lnTo>
                      <a:pt x="30" y="92"/>
                    </a:lnTo>
                    <a:lnTo>
                      <a:pt x="22" y="88"/>
                    </a:lnTo>
                    <a:lnTo>
                      <a:pt x="15" y="82"/>
                    </a:lnTo>
                    <a:lnTo>
                      <a:pt x="10" y="76"/>
                    </a:lnTo>
                    <a:lnTo>
                      <a:pt x="5" y="69"/>
                    </a:lnTo>
                    <a:lnTo>
                      <a:pt x="2" y="61"/>
                    </a:lnTo>
                    <a:lnTo>
                      <a:pt x="1" y="54"/>
                    </a:lnTo>
                    <a:lnTo>
                      <a:pt x="0" y="47"/>
                    </a:lnTo>
                    <a:lnTo>
                      <a:pt x="0" y="39"/>
                    </a:lnTo>
                    <a:lnTo>
                      <a:pt x="1" y="31"/>
                    </a:lnTo>
                    <a:lnTo>
                      <a:pt x="4" y="23"/>
                    </a:lnTo>
                    <a:lnTo>
                      <a:pt x="9" y="15"/>
                    </a:lnTo>
                    <a:lnTo>
                      <a:pt x="15" y="9"/>
                    </a:lnTo>
                    <a:lnTo>
                      <a:pt x="19" y="6"/>
                    </a:lnTo>
                    <a:lnTo>
                      <a:pt x="24" y="4"/>
                    </a:lnTo>
                    <a:lnTo>
                      <a:pt x="29" y="2"/>
                    </a:lnTo>
                    <a:lnTo>
                      <a:pt x="35" y="1"/>
                    </a:lnTo>
                    <a:lnTo>
                      <a:pt x="41" y="0"/>
                    </a:lnTo>
                    <a:lnTo>
                      <a:pt x="46" y="0"/>
                    </a:lnTo>
                    <a:lnTo>
                      <a:pt x="51" y="1"/>
                    </a:lnTo>
                    <a:lnTo>
                      <a:pt x="56" y="2"/>
                    </a:lnTo>
                    <a:lnTo>
                      <a:pt x="64" y="6"/>
                    </a:lnTo>
                    <a:lnTo>
                      <a:pt x="71" y="11"/>
                    </a:lnTo>
                    <a:lnTo>
                      <a:pt x="76" y="17"/>
                    </a:lnTo>
                    <a:lnTo>
                      <a:pt x="80" y="24"/>
                    </a:lnTo>
                    <a:lnTo>
                      <a:pt x="83" y="32"/>
                    </a:lnTo>
                    <a:lnTo>
                      <a:pt x="85" y="39"/>
                    </a:lnTo>
                    <a:lnTo>
                      <a:pt x="86" y="46"/>
                    </a:lnTo>
                    <a:lnTo>
                      <a:pt x="86" y="54"/>
                    </a:lnTo>
                    <a:lnTo>
                      <a:pt x="84" y="62"/>
                    </a:lnTo>
                    <a:lnTo>
                      <a:pt x="81" y="70"/>
                    </a:lnTo>
                    <a:lnTo>
                      <a:pt x="77" y="78"/>
                    </a:lnTo>
                    <a:lnTo>
                      <a:pt x="70" y="84"/>
                    </a:lnTo>
                    <a:lnTo>
                      <a:pt x="66" y="88"/>
                    </a:lnTo>
                    <a:lnTo>
                      <a:pt x="62" y="90"/>
                    </a:lnTo>
                    <a:lnTo>
                      <a:pt x="57" y="92"/>
                    </a:lnTo>
                    <a:lnTo>
                      <a:pt x="51" y="93"/>
                    </a:lnTo>
                    <a:close/>
                    <a:moveTo>
                      <a:pt x="37" y="11"/>
                    </a:moveTo>
                    <a:lnTo>
                      <a:pt x="37" y="11"/>
                    </a:lnTo>
                    <a:lnTo>
                      <a:pt x="30" y="13"/>
                    </a:lnTo>
                    <a:lnTo>
                      <a:pt x="24" y="16"/>
                    </a:lnTo>
                    <a:lnTo>
                      <a:pt x="20" y="20"/>
                    </a:lnTo>
                    <a:lnTo>
                      <a:pt x="16" y="25"/>
                    </a:lnTo>
                    <a:lnTo>
                      <a:pt x="14" y="31"/>
                    </a:lnTo>
                    <a:lnTo>
                      <a:pt x="12" y="37"/>
                    </a:lnTo>
                    <a:lnTo>
                      <a:pt x="12" y="44"/>
                    </a:lnTo>
                    <a:lnTo>
                      <a:pt x="13" y="52"/>
                    </a:lnTo>
                    <a:lnTo>
                      <a:pt x="15" y="59"/>
                    </a:lnTo>
                    <a:lnTo>
                      <a:pt x="17" y="66"/>
                    </a:lnTo>
                    <a:lnTo>
                      <a:pt x="21" y="71"/>
                    </a:lnTo>
                    <a:lnTo>
                      <a:pt x="25" y="76"/>
                    </a:lnTo>
                    <a:lnTo>
                      <a:pt x="30" y="79"/>
                    </a:lnTo>
                    <a:lnTo>
                      <a:pt x="36" y="81"/>
                    </a:lnTo>
                    <a:lnTo>
                      <a:pt x="42" y="82"/>
                    </a:lnTo>
                    <a:lnTo>
                      <a:pt x="49" y="82"/>
                    </a:lnTo>
                    <a:lnTo>
                      <a:pt x="56" y="80"/>
                    </a:lnTo>
                    <a:lnTo>
                      <a:pt x="61" y="77"/>
                    </a:lnTo>
                    <a:lnTo>
                      <a:pt x="66" y="73"/>
                    </a:lnTo>
                    <a:lnTo>
                      <a:pt x="69" y="68"/>
                    </a:lnTo>
                    <a:lnTo>
                      <a:pt x="72" y="62"/>
                    </a:lnTo>
                    <a:lnTo>
                      <a:pt x="73" y="56"/>
                    </a:lnTo>
                    <a:lnTo>
                      <a:pt x="74" y="49"/>
                    </a:lnTo>
                    <a:lnTo>
                      <a:pt x="73" y="41"/>
                    </a:lnTo>
                    <a:lnTo>
                      <a:pt x="71" y="34"/>
                    </a:lnTo>
                    <a:lnTo>
                      <a:pt x="68" y="27"/>
                    </a:lnTo>
                    <a:lnTo>
                      <a:pt x="65" y="22"/>
                    </a:lnTo>
                    <a:lnTo>
                      <a:pt x="60" y="17"/>
                    </a:lnTo>
                    <a:lnTo>
                      <a:pt x="55" y="14"/>
                    </a:lnTo>
                    <a:lnTo>
                      <a:pt x="50" y="12"/>
                    </a:lnTo>
                    <a:lnTo>
                      <a:pt x="43" y="11"/>
                    </a:lnTo>
                    <a:lnTo>
                      <a:pt x="37" y="1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 name="Freeform 477"/>
              <p:cNvSpPr>
                <a:spLocks/>
              </p:cNvSpPr>
              <p:nvPr/>
            </p:nvSpPr>
            <p:spPr bwMode="auto">
              <a:xfrm>
                <a:off x="708" y="2601"/>
                <a:ext cx="21" cy="34"/>
              </a:xfrm>
              <a:custGeom>
                <a:avLst/>
                <a:gdLst>
                  <a:gd name="T0" fmla="*/ 0 w 67"/>
                  <a:gd name="T1" fmla="*/ 0 h 101"/>
                  <a:gd name="T2" fmla="*/ 0 w 67"/>
                  <a:gd name="T3" fmla="*/ 0 h 101"/>
                  <a:gd name="T4" fmla="*/ 0 w 67"/>
                  <a:gd name="T5" fmla="*/ 0 h 101"/>
                  <a:gd name="T6" fmla="*/ 0 w 67"/>
                  <a:gd name="T7" fmla="*/ 0 h 101"/>
                  <a:gd name="T8" fmla="*/ 0 w 67"/>
                  <a:gd name="T9" fmla="*/ 0 h 101"/>
                  <a:gd name="T10" fmla="*/ 0 w 67"/>
                  <a:gd name="T11" fmla="*/ 0 h 101"/>
                  <a:gd name="T12" fmla="*/ 0 w 67"/>
                  <a:gd name="T13" fmla="*/ 0 h 101"/>
                  <a:gd name="T14" fmla="*/ 0 w 67"/>
                  <a:gd name="T15" fmla="*/ 0 h 101"/>
                  <a:gd name="T16" fmla="*/ 0 w 67"/>
                  <a:gd name="T17" fmla="*/ 0 h 101"/>
                  <a:gd name="T18" fmla="*/ 0 w 67"/>
                  <a:gd name="T19" fmla="*/ 0 h 101"/>
                  <a:gd name="T20" fmla="*/ 0 w 67"/>
                  <a:gd name="T21" fmla="*/ 0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7" h="101">
                    <a:moveTo>
                      <a:pt x="36" y="98"/>
                    </a:moveTo>
                    <a:lnTo>
                      <a:pt x="25" y="101"/>
                    </a:lnTo>
                    <a:lnTo>
                      <a:pt x="0" y="17"/>
                    </a:lnTo>
                    <a:lnTo>
                      <a:pt x="59" y="0"/>
                    </a:lnTo>
                    <a:lnTo>
                      <a:pt x="62" y="11"/>
                    </a:lnTo>
                    <a:lnTo>
                      <a:pt x="15" y="24"/>
                    </a:lnTo>
                    <a:lnTo>
                      <a:pt x="22" y="50"/>
                    </a:lnTo>
                    <a:lnTo>
                      <a:pt x="64" y="38"/>
                    </a:lnTo>
                    <a:lnTo>
                      <a:pt x="67" y="48"/>
                    </a:lnTo>
                    <a:lnTo>
                      <a:pt x="25" y="60"/>
                    </a:lnTo>
                    <a:lnTo>
                      <a:pt x="36" y="98"/>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 name="Freeform 478"/>
              <p:cNvSpPr>
                <a:spLocks/>
              </p:cNvSpPr>
              <p:nvPr/>
            </p:nvSpPr>
            <p:spPr bwMode="auto">
              <a:xfrm>
                <a:off x="747" y="2589"/>
                <a:ext cx="29" cy="30"/>
              </a:xfrm>
              <a:custGeom>
                <a:avLst/>
                <a:gdLst>
                  <a:gd name="T0" fmla="*/ 0 w 84"/>
                  <a:gd name="T1" fmla="*/ 0 h 92"/>
                  <a:gd name="T2" fmla="*/ 0 w 84"/>
                  <a:gd name="T3" fmla="*/ 0 h 92"/>
                  <a:gd name="T4" fmla="*/ 0 w 84"/>
                  <a:gd name="T5" fmla="*/ 0 h 92"/>
                  <a:gd name="T6" fmla="*/ 0 w 84"/>
                  <a:gd name="T7" fmla="*/ 0 h 92"/>
                  <a:gd name="T8" fmla="*/ 0 w 84"/>
                  <a:gd name="T9" fmla="*/ 0 h 92"/>
                  <a:gd name="T10" fmla="*/ 0 w 84"/>
                  <a:gd name="T11" fmla="*/ 0 h 92"/>
                  <a:gd name="T12" fmla="*/ 0 w 84"/>
                  <a:gd name="T13" fmla="*/ 0 h 92"/>
                  <a:gd name="T14" fmla="*/ 0 w 84"/>
                  <a:gd name="T15" fmla="*/ 0 h 92"/>
                  <a:gd name="T16" fmla="*/ 0 w 84"/>
                  <a:gd name="T17" fmla="*/ 0 h 92"/>
                  <a:gd name="T18" fmla="*/ 0 w 84"/>
                  <a:gd name="T19" fmla="*/ 0 h 92"/>
                  <a:gd name="T20" fmla="*/ 0 w 84"/>
                  <a:gd name="T21" fmla="*/ 0 h 92"/>
                  <a:gd name="T22" fmla="*/ 0 w 84"/>
                  <a:gd name="T23" fmla="*/ 0 h 92"/>
                  <a:gd name="T24" fmla="*/ 0 w 84"/>
                  <a:gd name="T25" fmla="*/ 0 h 92"/>
                  <a:gd name="T26" fmla="*/ 0 w 84"/>
                  <a:gd name="T27" fmla="*/ 0 h 92"/>
                  <a:gd name="T28" fmla="*/ 0 w 84"/>
                  <a:gd name="T29" fmla="*/ 0 h 92"/>
                  <a:gd name="T30" fmla="*/ 0 w 84"/>
                  <a:gd name="T31" fmla="*/ 0 h 92"/>
                  <a:gd name="T32" fmla="*/ 0 w 84"/>
                  <a:gd name="T33" fmla="*/ 0 h 92"/>
                  <a:gd name="T34" fmla="*/ 0 w 84"/>
                  <a:gd name="T35" fmla="*/ 0 h 92"/>
                  <a:gd name="T36" fmla="*/ 0 w 84"/>
                  <a:gd name="T37" fmla="*/ 0 h 92"/>
                  <a:gd name="T38" fmla="*/ 0 w 84"/>
                  <a:gd name="T39" fmla="*/ 0 h 92"/>
                  <a:gd name="T40" fmla="*/ 0 w 84"/>
                  <a:gd name="T41" fmla="*/ 0 h 92"/>
                  <a:gd name="T42" fmla="*/ 0 w 84"/>
                  <a:gd name="T43" fmla="*/ 0 h 92"/>
                  <a:gd name="T44" fmla="*/ 0 w 84"/>
                  <a:gd name="T45" fmla="*/ 0 h 92"/>
                  <a:gd name="T46" fmla="*/ 0 w 84"/>
                  <a:gd name="T47" fmla="*/ 0 h 92"/>
                  <a:gd name="T48" fmla="*/ 0 w 84"/>
                  <a:gd name="T49" fmla="*/ 0 h 92"/>
                  <a:gd name="T50" fmla="*/ 0 w 84"/>
                  <a:gd name="T51" fmla="*/ 0 h 92"/>
                  <a:gd name="T52" fmla="*/ 0 w 84"/>
                  <a:gd name="T53" fmla="*/ 0 h 92"/>
                  <a:gd name="T54" fmla="*/ 0 w 84"/>
                  <a:gd name="T55" fmla="*/ 0 h 92"/>
                  <a:gd name="T56" fmla="*/ 0 w 84"/>
                  <a:gd name="T57" fmla="*/ 0 h 92"/>
                  <a:gd name="T58" fmla="*/ 0 w 84"/>
                  <a:gd name="T59" fmla="*/ 0 h 92"/>
                  <a:gd name="T60" fmla="*/ 0 w 84"/>
                  <a:gd name="T61" fmla="*/ 0 h 92"/>
                  <a:gd name="T62" fmla="*/ 0 w 84"/>
                  <a:gd name="T63" fmla="*/ 0 h 92"/>
                  <a:gd name="T64" fmla="*/ 0 w 84"/>
                  <a:gd name="T65" fmla="*/ 0 h 92"/>
                  <a:gd name="T66" fmla="*/ 0 w 84"/>
                  <a:gd name="T67" fmla="*/ 0 h 92"/>
                  <a:gd name="T68" fmla="*/ 0 w 84"/>
                  <a:gd name="T69" fmla="*/ 0 h 92"/>
                  <a:gd name="T70" fmla="*/ 0 w 84"/>
                  <a:gd name="T71" fmla="*/ 0 h 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4" h="92">
                    <a:moveTo>
                      <a:pt x="59" y="20"/>
                    </a:moveTo>
                    <a:lnTo>
                      <a:pt x="59" y="20"/>
                    </a:lnTo>
                    <a:lnTo>
                      <a:pt x="56" y="16"/>
                    </a:lnTo>
                    <a:lnTo>
                      <a:pt x="52" y="13"/>
                    </a:lnTo>
                    <a:lnTo>
                      <a:pt x="48" y="11"/>
                    </a:lnTo>
                    <a:lnTo>
                      <a:pt x="44" y="10"/>
                    </a:lnTo>
                    <a:lnTo>
                      <a:pt x="40" y="10"/>
                    </a:lnTo>
                    <a:lnTo>
                      <a:pt x="35" y="11"/>
                    </a:lnTo>
                    <a:lnTo>
                      <a:pt x="29" y="13"/>
                    </a:lnTo>
                    <a:lnTo>
                      <a:pt x="23" y="16"/>
                    </a:lnTo>
                    <a:lnTo>
                      <a:pt x="19" y="19"/>
                    </a:lnTo>
                    <a:lnTo>
                      <a:pt x="16" y="24"/>
                    </a:lnTo>
                    <a:lnTo>
                      <a:pt x="13" y="29"/>
                    </a:lnTo>
                    <a:lnTo>
                      <a:pt x="12" y="35"/>
                    </a:lnTo>
                    <a:lnTo>
                      <a:pt x="12" y="41"/>
                    </a:lnTo>
                    <a:lnTo>
                      <a:pt x="13" y="48"/>
                    </a:lnTo>
                    <a:lnTo>
                      <a:pt x="16" y="56"/>
                    </a:lnTo>
                    <a:lnTo>
                      <a:pt x="19" y="63"/>
                    </a:lnTo>
                    <a:lnTo>
                      <a:pt x="23" y="69"/>
                    </a:lnTo>
                    <a:lnTo>
                      <a:pt x="27" y="74"/>
                    </a:lnTo>
                    <a:lnTo>
                      <a:pt x="32" y="78"/>
                    </a:lnTo>
                    <a:lnTo>
                      <a:pt x="37" y="80"/>
                    </a:lnTo>
                    <a:lnTo>
                      <a:pt x="44" y="81"/>
                    </a:lnTo>
                    <a:lnTo>
                      <a:pt x="51" y="81"/>
                    </a:lnTo>
                    <a:lnTo>
                      <a:pt x="58" y="78"/>
                    </a:lnTo>
                    <a:lnTo>
                      <a:pt x="64" y="75"/>
                    </a:lnTo>
                    <a:lnTo>
                      <a:pt x="66" y="72"/>
                    </a:lnTo>
                    <a:lnTo>
                      <a:pt x="69" y="69"/>
                    </a:lnTo>
                    <a:lnTo>
                      <a:pt x="71" y="65"/>
                    </a:lnTo>
                    <a:lnTo>
                      <a:pt x="72" y="60"/>
                    </a:lnTo>
                    <a:lnTo>
                      <a:pt x="72" y="53"/>
                    </a:lnTo>
                    <a:lnTo>
                      <a:pt x="72" y="46"/>
                    </a:lnTo>
                    <a:lnTo>
                      <a:pt x="82" y="42"/>
                    </a:lnTo>
                    <a:lnTo>
                      <a:pt x="83" y="48"/>
                    </a:lnTo>
                    <a:lnTo>
                      <a:pt x="84" y="53"/>
                    </a:lnTo>
                    <a:lnTo>
                      <a:pt x="83" y="62"/>
                    </a:lnTo>
                    <a:lnTo>
                      <a:pt x="81" y="70"/>
                    </a:lnTo>
                    <a:lnTo>
                      <a:pt x="77" y="76"/>
                    </a:lnTo>
                    <a:lnTo>
                      <a:pt x="72" y="81"/>
                    </a:lnTo>
                    <a:lnTo>
                      <a:pt x="68" y="85"/>
                    </a:lnTo>
                    <a:lnTo>
                      <a:pt x="60" y="89"/>
                    </a:lnTo>
                    <a:lnTo>
                      <a:pt x="53" y="91"/>
                    </a:lnTo>
                    <a:lnTo>
                      <a:pt x="46" y="92"/>
                    </a:lnTo>
                    <a:lnTo>
                      <a:pt x="38" y="92"/>
                    </a:lnTo>
                    <a:lnTo>
                      <a:pt x="30" y="90"/>
                    </a:lnTo>
                    <a:lnTo>
                      <a:pt x="23" y="86"/>
                    </a:lnTo>
                    <a:lnTo>
                      <a:pt x="16" y="80"/>
                    </a:lnTo>
                    <a:lnTo>
                      <a:pt x="10" y="72"/>
                    </a:lnTo>
                    <a:lnTo>
                      <a:pt x="5" y="61"/>
                    </a:lnTo>
                    <a:lnTo>
                      <a:pt x="2" y="52"/>
                    </a:lnTo>
                    <a:lnTo>
                      <a:pt x="0" y="43"/>
                    </a:lnTo>
                    <a:lnTo>
                      <a:pt x="0" y="35"/>
                    </a:lnTo>
                    <a:lnTo>
                      <a:pt x="2" y="27"/>
                    </a:lnTo>
                    <a:lnTo>
                      <a:pt x="5" y="19"/>
                    </a:lnTo>
                    <a:lnTo>
                      <a:pt x="10" y="13"/>
                    </a:lnTo>
                    <a:lnTo>
                      <a:pt x="16" y="8"/>
                    </a:lnTo>
                    <a:lnTo>
                      <a:pt x="24" y="3"/>
                    </a:lnTo>
                    <a:lnTo>
                      <a:pt x="32" y="1"/>
                    </a:lnTo>
                    <a:lnTo>
                      <a:pt x="40" y="0"/>
                    </a:lnTo>
                    <a:lnTo>
                      <a:pt x="47" y="0"/>
                    </a:lnTo>
                    <a:lnTo>
                      <a:pt x="53" y="1"/>
                    </a:lnTo>
                    <a:lnTo>
                      <a:pt x="58" y="4"/>
                    </a:lnTo>
                    <a:lnTo>
                      <a:pt x="63" y="7"/>
                    </a:lnTo>
                    <a:lnTo>
                      <a:pt x="67" y="11"/>
                    </a:lnTo>
                    <a:lnTo>
                      <a:pt x="70" y="15"/>
                    </a:lnTo>
                    <a:lnTo>
                      <a:pt x="59" y="20"/>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 name="Freeform 479"/>
              <p:cNvSpPr>
                <a:spLocks noEditPoints="1"/>
              </p:cNvSpPr>
              <p:nvPr/>
            </p:nvSpPr>
            <p:spPr bwMode="auto">
              <a:xfrm>
                <a:off x="774" y="2575"/>
                <a:ext cx="30" cy="32"/>
              </a:xfrm>
              <a:custGeom>
                <a:avLst/>
                <a:gdLst>
                  <a:gd name="T0" fmla="*/ 0 w 89"/>
                  <a:gd name="T1" fmla="*/ 0 h 94"/>
                  <a:gd name="T2" fmla="*/ 0 w 89"/>
                  <a:gd name="T3" fmla="*/ 0 h 94"/>
                  <a:gd name="T4" fmla="*/ 0 w 89"/>
                  <a:gd name="T5" fmla="*/ 0 h 94"/>
                  <a:gd name="T6" fmla="*/ 0 w 89"/>
                  <a:gd name="T7" fmla="*/ 0 h 94"/>
                  <a:gd name="T8" fmla="*/ 0 w 89"/>
                  <a:gd name="T9" fmla="*/ 0 h 94"/>
                  <a:gd name="T10" fmla="*/ 0 w 89"/>
                  <a:gd name="T11" fmla="*/ 0 h 94"/>
                  <a:gd name="T12" fmla="*/ 0 w 89"/>
                  <a:gd name="T13" fmla="*/ 0 h 94"/>
                  <a:gd name="T14" fmla="*/ 0 w 89"/>
                  <a:gd name="T15" fmla="*/ 0 h 94"/>
                  <a:gd name="T16" fmla="*/ 0 w 89"/>
                  <a:gd name="T17" fmla="*/ 0 h 94"/>
                  <a:gd name="T18" fmla="*/ 0 w 89"/>
                  <a:gd name="T19" fmla="*/ 0 h 94"/>
                  <a:gd name="T20" fmla="*/ 0 w 89"/>
                  <a:gd name="T21" fmla="*/ 0 h 94"/>
                  <a:gd name="T22" fmla="*/ 0 w 89"/>
                  <a:gd name="T23" fmla="*/ 0 h 94"/>
                  <a:gd name="T24" fmla="*/ 0 w 89"/>
                  <a:gd name="T25" fmla="*/ 0 h 94"/>
                  <a:gd name="T26" fmla="*/ 0 w 89"/>
                  <a:gd name="T27" fmla="*/ 0 h 94"/>
                  <a:gd name="T28" fmla="*/ 0 w 89"/>
                  <a:gd name="T29" fmla="*/ 0 h 94"/>
                  <a:gd name="T30" fmla="*/ 0 w 89"/>
                  <a:gd name="T31" fmla="*/ 0 h 94"/>
                  <a:gd name="T32" fmla="*/ 0 w 89"/>
                  <a:gd name="T33" fmla="*/ 0 h 94"/>
                  <a:gd name="T34" fmla="*/ 0 w 89"/>
                  <a:gd name="T35" fmla="*/ 0 h 94"/>
                  <a:gd name="T36" fmla="*/ 0 w 89"/>
                  <a:gd name="T37" fmla="*/ 0 h 94"/>
                  <a:gd name="T38" fmla="*/ 0 w 89"/>
                  <a:gd name="T39" fmla="*/ 0 h 94"/>
                  <a:gd name="T40" fmla="*/ 0 w 89"/>
                  <a:gd name="T41" fmla="*/ 0 h 94"/>
                  <a:gd name="T42" fmla="*/ 0 w 89"/>
                  <a:gd name="T43" fmla="*/ 0 h 94"/>
                  <a:gd name="T44" fmla="*/ 0 w 89"/>
                  <a:gd name="T45" fmla="*/ 0 h 94"/>
                  <a:gd name="T46" fmla="*/ 0 w 89"/>
                  <a:gd name="T47" fmla="*/ 0 h 94"/>
                  <a:gd name="T48" fmla="*/ 0 w 89"/>
                  <a:gd name="T49" fmla="*/ 0 h 94"/>
                  <a:gd name="T50" fmla="*/ 0 w 89"/>
                  <a:gd name="T51" fmla="*/ 0 h 94"/>
                  <a:gd name="T52" fmla="*/ 0 w 89"/>
                  <a:gd name="T53" fmla="*/ 0 h 94"/>
                  <a:gd name="T54" fmla="*/ 0 w 89"/>
                  <a:gd name="T55" fmla="*/ 0 h 94"/>
                  <a:gd name="T56" fmla="*/ 0 w 89"/>
                  <a:gd name="T57" fmla="*/ 0 h 94"/>
                  <a:gd name="T58" fmla="*/ 0 w 89"/>
                  <a:gd name="T59" fmla="*/ 0 h 94"/>
                  <a:gd name="T60" fmla="*/ 0 w 89"/>
                  <a:gd name="T61" fmla="*/ 0 h 94"/>
                  <a:gd name="T62" fmla="*/ 0 w 89"/>
                  <a:gd name="T63" fmla="*/ 0 h 94"/>
                  <a:gd name="T64" fmla="*/ 0 w 89"/>
                  <a:gd name="T65" fmla="*/ 0 h 94"/>
                  <a:gd name="T66" fmla="*/ 0 w 89"/>
                  <a:gd name="T67" fmla="*/ 0 h 94"/>
                  <a:gd name="T68" fmla="*/ 0 w 89"/>
                  <a:gd name="T69" fmla="*/ 0 h 94"/>
                  <a:gd name="T70" fmla="*/ 0 w 89"/>
                  <a:gd name="T71" fmla="*/ 0 h 94"/>
                  <a:gd name="T72" fmla="*/ 0 w 89"/>
                  <a:gd name="T73" fmla="*/ 0 h 94"/>
                  <a:gd name="T74" fmla="*/ 0 w 89"/>
                  <a:gd name="T75" fmla="*/ 0 h 94"/>
                  <a:gd name="T76" fmla="*/ 0 w 89"/>
                  <a:gd name="T77" fmla="*/ 0 h 94"/>
                  <a:gd name="T78" fmla="*/ 0 w 89"/>
                  <a:gd name="T79" fmla="*/ 0 h 94"/>
                  <a:gd name="T80" fmla="*/ 0 w 89"/>
                  <a:gd name="T81" fmla="*/ 0 h 94"/>
                  <a:gd name="T82" fmla="*/ 0 w 89"/>
                  <a:gd name="T83" fmla="*/ 0 h 9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9" h="94">
                    <a:moveTo>
                      <a:pt x="67" y="88"/>
                    </a:moveTo>
                    <a:lnTo>
                      <a:pt x="67" y="88"/>
                    </a:lnTo>
                    <a:lnTo>
                      <a:pt x="61" y="91"/>
                    </a:lnTo>
                    <a:lnTo>
                      <a:pt x="56" y="93"/>
                    </a:lnTo>
                    <a:lnTo>
                      <a:pt x="51" y="94"/>
                    </a:lnTo>
                    <a:lnTo>
                      <a:pt x="47" y="94"/>
                    </a:lnTo>
                    <a:lnTo>
                      <a:pt x="38" y="93"/>
                    </a:lnTo>
                    <a:lnTo>
                      <a:pt x="30" y="91"/>
                    </a:lnTo>
                    <a:lnTo>
                      <a:pt x="22" y="86"/>
                    </a:lnTo>
                    <a:lnTo>
                      <a:pt x="16" y="81"/>
                    </a:lnTo>
                    <a:lnTo>
                      <a:pt x="11" y="75"/>
                    </a:lnTo>
                    <a:lnTo>
                      <a:pt x="7" y="69"/>
                    </a:lnTo>
                    <a:lnTo>
                      <a:pt x="4" y="62"/>
                    </a:lnTo>
                    <a:lnTo>
                      <a:pt x="1" y="54"/>
                    </a:lnTo>
                    <a:lnTo>
                      <a:pt x="0" y="46"/>
                    </a:lnTo>
                    <a:lnTo>
                      <a:pt x="0" y="37"/>
                    </a:lnTo>
                    <a:lnTo>
                      <a:pt x="2" y="28"/>
                    </a:lnTo>
                    <a:lnTo>
                      <a:pt x="6" y="20"/>
                    </a:lnTo>
                    <a:lnTo>
                      <a:pt x="9" y="17"/>
                    </a:lnTo>
                    <a:lnTo>
                      <a:pt x="13" y="13"/>
                    </a:lnTo>
                    <a:lnTo>
                      <a:pt x="17" y="10"/>
                    </a:lnTo>
                    <a:lnTo>
                      <a:pt x="22" y="6"/>
                    </a:lnTo>
                    <a:lnTo>
                      <a:pt x="27" y="4"/>
                    </a:lnTo>
                    <a:lnTo>
                      <a:pt x="32" y="2"/>
                    </a:lnTo>
                    <a:lnTo>
                      <a:pt x="37" y="1"/>
                    </a:lnTo>
                    <a:lnTo>
                      <a:pt x="42" y="0"/>
                    </a:lnTo>
                    <a:lnTo>
                      <a:pt x="51" y="1"/>
                    </a:lnTo>
                    <a:lnTo>
                      <a:pt x="59" y="4"/>
                    </a:lnTo>
                    <a:lnTo>
                      <a:pt x="66" y="8"/>
                    </a:lnTo>
                    <a:lnTo>
                      <a:pt x="73" y="14"/>
                    </a:lnTo>
                    <a:lnTo>
                      <a:pt x="78" y="20"/>
                    </a:lnTo>
                    <a:lnTo>
                      <a:pt x="82" y="26"/>
                    </a:lnTo>
                    <a:lnTo>
                      <a:pt x="85" y="33"/>
                    </a:lnTo>
                    <a:lnTo>
                      <a:pt x="87" y="40"/>
                    </a:lnTo>
                    <a:lnTo>
                      <a:pt x="89" y="50"/>
                    </a:lnTo>
                    <a:lnTo>
                      <a:pt x="89" y="58"/>
                    </a:lnTo>
                    <a:lnTo>
                      <a:pt x="87" y="66"/>
                    </a:lnTo>
                    <a:lnTo>
                      <a:pt x="83" y="74"/>
                    </a:lnTo>
                    <a:lnTo>
                      <a:pt x="80" y="78"/>
                    </a:lnTo>
                    <a:lnTo>
                      <a:pt x="76" y="82"/>
                    </a:lnTo>
                    <a:lnTo>
                      <a:pt x="72" y="85"/>
                    </a:lnTo>
                    <a:lnTo>
                      <a:pt x="67" y="88"/>
                    </a:lnTo>
                    <a:close/>
                    <a:moveTo>
                      <a:pt x="27" y="16"/>
                    </a:moveTo>
                    <a:lnTo>
                      <a:pt x="27" y="16"/>
                    </a:lnTo>
                    <a:lnTo>
                      <a:pt x="21" y="19"/>
                    </a:lnTo>
                    <a:lnTo>
                      <a:pt x="17" y="24"/>
                    </a:lnTo>
                    <a:lnTo>
                      <a:pt x="14" y="29"/>
                    </a:lnTo>
                    <a:lnTo>
                      <a:pt x="12" y="35"/>
                    </a:lnTo>
                    <a:lnTo>
                      <a:pt x="12" y="43"/>
                    </a:lnTo>
                    <a:lnTo>
                      <a:pt x="13" y="49"/>
                    </a:lnTo>
                    <a:lnTo>
                      <a:pt x="14" y="56"/>
                    </a:lnTo>
                    <a:lnTo>
                      <a:pt x="18" y="63"/>
                    </a:lnTo>
                    <a:lnTo>
                      <a:pt x="22" y="69"/>
                    </a:lnTo>
                    <a:lnTo>
                      <a:pt x="26" y="74"/>
                    </a:lnTo>
                    <a:lnTo>
                      <a:pt x="32" y="78"/>
                    </a:lnTo>
                    <a:lnTo>
                      <a:pt x="37" y="81"/>
                    </a:lnTo>
                    <a:lnTo>
                      <a:pt x="43" y="83"/>
                    </a:lnTo>
                    <a:lnTo>
                      <a:pt x="49" y="83"/>
                    </a:lnTo>
                    <a:lnTo>
                      <a:pt x="55" y="82"/>
                    </a:lnTo>
                    <a:lnTo>
                      <a:pt x="62" y="79"/>
                    </a:lnTo>
                    <a:lnTo>
                      <a:pt x="67" y="75"/>
                    </a:lnTo>
                    <a:lnTo>
                      <a:pt x="72" y="71"/>
                    </a:lnTo>
                    <a:lnTo>
                      <a:pt x="75" y="65"/>
                    </a:lnTo>
                    <a:lnTo>
                      <a:pt x="76" y="59"/>
                    </a:lnTo>
                    <a:lnTo>
                      <a:pt x="77" y="53"/>
                    </a:lnTo>
                    <a:lnTo>
                      <a:pt x="76" y="47"/>
                    </a:lnTo>
                    <a:lnTo>
                      <a:pt x="74" y="39"/>
                    </a:lnTo>
                    <a:lnTo>
                      <a:pt x="71" y="32"/>
                    </a:lnTo>
                    <a:lnTo>
                      <a:pt x="67" y="26"/>
                    </a:lnTo>
                    <a:lnTo>
                      <a:pt x="62" y="21"/>
                    </a:lnTo>
                    <a:lnTo>
                      <a:pt x="57" y="16"/>
                    </a:lnTo>
                    <a:lnTo>
                      <a:pt x="52" y="14"/>
                    </a:lnTo>
                    <a:lnTo>
                      <a:pt x="46" y="12"/>
                    </a:lnTo>
                    <a:lnTo>
                      <a:pt x="40" y="12"/>
                    </a:lnTo>
                    <a:lnTo>
                      <a:pt x="33" y="13"/>
                    </a:lnTo>
                    <a:lnTo>
                      <a:pt x="27" y="16"/>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 name="Freeform 480"/>
              <p:cNvSpPr>
                <a:spLocks/>
              </p:cNvSpPr>
              <p:nvPr/>
            </p:nvSpPr>
            <p:spPr bwMode="auto">
              <a:xfrm>
                <a:off x="796" y="2553"/>
                <a:ext cx="42" cy="41"/>
              </a:xfrm>
              <a:custGeom>
                <a:avLst/>
                <a:gdLst>
                  <a:gd name="T0" fmla="*/ 0 w 121"/>
                  <a:gd name="T1" fmla="*/ 0 h 121"/>
                  <a:gd name="T2" fmla="*/ 0 w 121"/>
                  <a:gd name="T3" fmla="*/ 0 h 121"/>
                  <a:gd name="T4" fmla="*/ 0 w 121"/>
                  <a:gd name="T5" fmla="*/ 0 h 121"/>
                  <a:gd name="T6" fmla="*/ 0 w 121"/>
                  <a:gd name="T7" fmla="*/ 0 h 121"/>
                  <a:gd name="T8" fmla="*/ 0 w 121"/>
                  <a:gd name="T9" fmla="*/ 0 h 121"/>
                  <a:gd name="T10" fmla="*/ 0 w 121"/>
                  <a:gd name="T11" fmla="*/ 0 h 121"/>
                  <a:gd name="T12" fmla="*/ 0 w 121"/>
                  <a:gd name="T13" fmla="*/ 0 h 121"/>
                  <a:gd name="T14" fmla="*/ 0 w 121"/>
                  <a:gd name="T15" fmla="*/ 0 h 121"/>
                  <a:gd name="T16" fmla="*/ 0 w 121"/>
                  <a:gd name="T17" fmla="*/ 0 h 121"/>
                  <a:gd name="T18" fmla="*/ 0 w 121"/>
                  <a:gd name="T19" fmla="*/ 0 h 121"/>
                  <a:gd name="T20" fmla="*/ 0 w 121"/>
                  <a:gd name="T21" fmla="*/ 0 h 121"/>
                  <a:gd name="T22" fmla="*/ 0 w 121"/>
                  <a:gd name="T23" fmla="*/ 0 h 121"/>
                  <a:gd name="T24" fmla="*/ 0 w 121"/>
                  <a:gd name="T25" fmla="*/ 0 h 121"/>
                  <a:gd name="T26" fmla="*/ 0 w 121"/>
                  <a:gd name="T27" fmla="*/ 0 h 121"/>
                  <a:gd name="T28" fmla="*/ 0 w 121"/>
                  <a:gd name="T29" fmla="*/ 0 h 121"/>
                  <a:gd name="T30" fmla="*/ 0 w 121"/>
                  <a:gd name="T31" fmla="*/ 0 h 121"/>
                  <a:gd name="T32" fmla="*/ 0 w 121"/>
                  <a:gd name="T33" fmla="*/ 0 h 121"/>
                  <a:gd name="T34" fmla="*/ 0 w 121"/>
                  <a:gd name="T35" fmla="*/ 0 h 121"/>
                  <a:gd name="T36" fmla="*/ 0 w 121"/>
                  <a:gd name="T37" fmla="*/ 0 h 121"/>
                  <a:gd name="T38" fmla="*/ 0 w 121"/>
                  <a:gd name="T39" fmla="*/ 0 h 121"/>
                  <a:gd name="T40" fmla="*/ 0 w 121"/>
                  <a:gd name="T41" fmla="*/ 0 h 1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1" h="121">
                    <a:moveTo>
                      <a:pt x="111" y="79"/>
                    </a:moveTo>
                    <a:lnTo>
                      <a:pt x="81" y="36"/>
                    </a:lnTo>
                    <a:lnTo>
                      <a:pt x="69" y="18"/>
                    </a:lnTo>
                    <a:lnTo>
                      <a:pt x="91" y="93"/>
                    </a:lnTo>
                    <a:lnTo>
                      <a:pt x="81" y="99"/>
                    </a:lnTo>
                    <a:lnTo>
                      <a:pt x="18" y="54"/>
                    </a:lnTo>
                    <a:lnTo>
                      <a:pt x="30" y="71"/>
                    </a:lnTo>
                    <a:lnTo>
                      <a:pt x="61" y="115"/>
                    </a:lnTo>
                    <a:lnTo>
                      <a:pt x="52" y="121"/>
                    </a:lnTo>
                    <a:lnTo>
                      <a:pt x="0" y="49"/>
                    </a:lnTo>
                    <a:lnTo>
                      <a:pt x="14" y="39"/>
                    </a:lnTo>
                    <a:lnTo>
                      <a:pt x="78" y="85"/>
                    </a:lnTo>
                    <a:lnTo>
                      <a:pt x="79" y="85"/>
                    </a:lnTo>
                    <a:lnTo>
                      <a:pt x="56" y="10"/>
                    </a:lnTo>
                    <a:lnTo>
                      <a:pt x="70" y="0"/>
                    </a:lnTo>
                    <a:lnTo>
                      <a:pt x="121" y="72"/>
                    </a:lnTo>
                    <a:lnTo>
                      <a:pt x="111" y="7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481"/>
              <p:cNvSpPr>
                <a:spLocks/>
              </p:cNvSpPr>
              <p:nvPr/>
            </p:nvSpPr>
            <p:spPr bwMode="auto">
              <a:xfrm>
                <a:off x="825" y="2530"/>
                <a:ext cx="38" cy="41"/>
              </a:xfrm>
              <a:custGeom>
                <a:avLst/>
                <a:gdLst>
                  <a:gd name="T0" fmla="*/ 0 w 122"/>
                  <a:gd name="T1" fmla="*/ 0 h 122"/>
                  <a:gd name="T2" fmla="*/ 0 w 122"/>
                  <a:gd name="T3" fmla="*/ 0 h 122"/>
                  <a:gd name="T4" fmla="*/ 0 w 122"/>
                  <a:gd name="T5" fmla="*/ 0 h 122"/>
                  <a:gd name="T6" fmla="*/ 0 w 122"/>
                  <a:gd name="T7" fmla="*/ 0 h 122"/>
                  <a:gd name="T8" fmla="*/ 0 w 122"/>
                  <a:gd name="T9" fmla="*/ 0 h 122"/>
                  <a:gd name="T10" fmla="*/ 0 w 122"/>
                  <a:gd name="T11" fmla="*/ 0 h 122"/>
                  <a:gd name="T12" fmla="*/ 0 w 122"/>
                  <a:gd name="T13" fmla="*/ 0 h 122"/>
                  <a:gd name="T14" fmla="*/ 0 w 122"/>
                  <a:gd name="T15" fmla="*/ 0 h 122"/>
                  <a:gd name="T16" fmla="*/ 0 w 122"/>
                  <a:gd name="T17" fmla="*/ 0 h 122"/>
                  <a:gd name="T18" fmla="*/ 0 w 122"/>
                  <a:gd name="T19" fmla="*/ 0 h 122"/>
                  <a:gd name="T20" fmla="*/ 0 w 122"/>
                  <a:gd name="T21" fmla="*/ 0 h 122"/>
                  <a:gd name="T22" fmla="*/ 0 w 122"/>
                  <a:gd name="T23" fmla="*/ 0 h 122"/>
                  <a:gd name="T24" fmla="*/ 0 w 122"/>
                  <a:gd name="T25" fmla="*/ 0 h 122"/>
                  <a:gd name="T26" fmla="*/ 0 w 122"/>
                  <a:gd name="T27" fmla="*/ 0 h 122"/>
                  <a:gd name="T28" fmla="*/ 0 w 122"/>
                  <a:gd name="T29" fmla="*/ 0 h 122"/>
                  <a:gd name="T30" fmla="*/ 0 w 122"/>
                  <a:gd name="T31" fmla="*/ 0 h 122"/>
                  <a:gd name="T32" fmla="*/ 0 w 122"/>
                  <a:gd name="T33" fmla="*/ 0 h 122"/>
                  <a:gd name="T34" fmla="*/ 0 w 122"/>
                  <a:gd name="T35" fmla="*/ 0 h 122"/>
                  <a:gd name="T36" fmla="*/ 0 w 122"/>
                  <a:gd name="T37" fmla="*/ 0 h 122"/>
                  <a:gd name="T38" fmla="*/ 0 w 122"/>
                  <a:gd name="T39" fmla="*/ 0 h 122"/>
                  <a:gd name="T40" fmla="*/ 0 w 122"/>
                  <a:gd name="T41" fmla="*/ 0 h 1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2" h="122">
                    <a:moveTo>
                      <a:pt x="114" y="74"/>
                    </a:moveTo>
                    <a:lnTo>
                      <a:pt x="78" y="35"/>
                    </a:lnTo>
                    <a:lnTo>
                      <a:pt x="64" y="18"/>
                    </a:lnTo>
                    <a:lnTo>
                      <a:pt x="94" y="90"/>
                    </a:lnTo>
                    <a:lnTo>
                      <a:pt x="85" y="98"/>
                    </a:lnTo>
                    <a:lnTo>
                      <a:pt x="18" y="60"/>
                    </a:lnTo>
                    <a:lnTo>
                      <a:pt x="33" y="76"/>
                    </a:lnTo>
                    <a:lnTo>
                      <a:pt x="67" y="115"/>
                    </a:lnTo>
                    <a:lnTo>
                      <a:pt x="58" y="122"/>
                    </a:lnTo>
                    <a:lnTo>
                      <a:pt x="0" y="57"/>
                    </a:lnTo>
                    <a:lnTo>
                      <a:pt x="13" y="45"/>
                    </a:lnTo>
                    <a:lnTo>
                      <a:pt x="81" y="84"/>
                    </a:lnTo>
                    <a:lnTo>
                      <a:pt x="51" y="11"/>
                    </a:lnTo>
                    <a:lnTo>
                      <a:pt x="63" y="0"/>
                    </a:lnTo>
                    <a:lnTo>
                      <a:pt x="122" y="67"/>
                    </a:lnTo>
                    <a:lnTo>
                      <a:pt x="114" y="74"/>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 name="Freeform 482"/>
              <p:cNvSpPr>
                <a:spLocks/>
              </p:cNvSpPr>
              <p:nvPr/>
            </p:nvSpPr>
            <p:spPr bwMode="auto">
              <a:xfrm>
                <a:off x="850" y="2511"/>
                <a:ext cx="34" cy="35"/>
              </a:xfrm>
              <a:custGeom>
                <a:avLst/>
                <a:gdLst>
                  <a:gd name="T0" fmla="*/ 0 w 110"/>
                  <a:gd name="T1" fmla="*/ 0 h 107"/>
                  <a:gd name="T2" fmla="*/ 0 w 110"/>
                  <a:gd name="T3" fmla="*/ 0 h 107"/>
                  <a:gd name="T4" fmla="*/ 0 w 110"/>
                  <a:gd name="T5" fmla="*/ 0 h 107"/>
                  <a:gd name="T6" fmla="*/ 0 w 110"/>
                  <a:gd name="T7" fmla="*/ 0 h 107"/>
                  <a:gd name="T8" fmla="*/ 0 w 110"/>
                  <a:gd name="T9" fmla="*/ 0 h 107"/>
                  <a:gd name="T10" fmla="*/ 0 w 110"/>
                  <a:gd name="T11" fmla="*/ 0 h 107"/>
                  <a:gd name="T12" fmla="*/ 0 w 110"/>
                  <a:gd name="T13" fmla="*/ 0 h 107"/>
                  <a:gd name="T14" fmla="*/ 0 w 110"/>
                  <a:gd name="T15" fmla="*/ 0 h 107"/>
                  <a:gd name="T16" fmla="*/ 0 w 110"/>
                  <a:gd name="T17" fmla="*/ 0 h 107"/>
                  <a:gd name="T18" fmla="*/ 0 w 110"/>
                  <a:gd name="T19" fmla="*/ 0 h 107"/>
                  <a:gd name="T20" fmla="*/ 0 w 110"/>
                  <a:gd name="T21" fmla="*/ 0 h 107"/>
                  <a:gd name="T22" fmla="*/ 0 w 110"/>
                  <a:gd name="T23" fmla="*/ 0 h 107"/>
                  <a:gd name="T24" fmla="*/ 0 w 110"/>
                  <a:gd name="T25" fmla="*/ 0 h 10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107">
                    <a:moveTo>
                      <a:pt x="110" y="59"/>
                    </a:moveTo>
                    <a:lnTo>
                      <a:pt x="66" y="107"/>
                    </a:lnTo>
                    <a:lnTo>
                      <a:pt x="0" y="47"/>
                    </a:lnTo>
                    <a:lnTo>
                      <a:pt x="45" y="0"/>
                    </a:lnTo>
                    <a:lnTo>
                      <a:pt x="53" y="7"/>
                    </a:lnTo>
                    <a:lnTo>
                      <a:pt x="16" y="45"/>
                    </a:lnTo>
                    <a:lnTo>
                      <a:pt x="37" y="64"/>
                    </a:lnTo>
                    <a:lnTo>
                      <a:pt x="70" y="28"/>
                    </a:lnTo>
                    <a:lnTo>
                      <a:pt x="77" y="35"/>
                    </a:lnTo>
                    <a:lnTo>
                      <a:pt x="45" y="71"/>
                    </a:lnTo>
                    <a:lnTo>
                      <a:pt x="66" y="92"/>
                    </a:lnTo>
                    <a:lnTo>
                      <a:pt x="102" y="52"/>
                    </a:lnTo>
                    <a:lnTo>
                      <a:pt x="110" y="5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483"/>
              <p:cNvSpPr>
                <a:spLocks noEditPoints="1"/>
              </p:cNvSpPr>
              <p:nvPr/>
            </p:nvSpPr>
            <p:spPr bwMode="auto">
              <a:xfrm>
                <a:off x="867" y="2491"/>
                <a:ext cx="38" cy="33"/>
              </a:xfrm>
              <a:custGeom>
                <a:avLst/>
                <a:gdLst>
                  <a:gd name="T0" fmla="*/ 0 w 114"/>
                  <a:gd name="T1" fmla="*/ 0 h 99"/>
                  <a:gd name="T2" fmla="*/ 0 w 114"/>
                  <a:gd name="T3" fmla="*/ 0 h 99"/>
                  <a:gd name="T4" fmla="*/ 0 w 114"/>
                  <a:gd name="T5" fmla="*/ 0 h 99"/>
                  <a:gd name="T6" fmla="*/ 0 w 114"/>
                  <a:gd name="T7" fmla="*/ 0 h 99"/>
                  <a:gd name="T8" fmla="*/ 0 w 114"/>
                  <a:gd name="T9" fmla="*/ 0 h 99"/>
                  <a:gd name="T10" fmla="*/ 0 w 114"/>
                  <a:gd name="T11" fmla="*/ 0 h 99"/>
                  <a:gd name="T12" fmla="*/ 0 w 114"/>
                  <a:gd name="T13" fmla="*/ 0 h 99"/>
                  <a:gd name="T14" fmla="*/ 0 w 114"/>
                  <a:gd name="T15" fmla="*/ 0 h 99"/>
                  <a:gd name="T16" fmla="*/ 0 w 114"/>
                  <a:gd name="T17" fmla="*/ 0 h 99"/>
                  <a:gd name="T18" fmla="*/ 0 w 114"/>
                  <a:gd name="T19" fmla="*/ 0 h 99"/>
                  <a:gd name="T20" fmla="*/ 0 w 114"/>
                  <a:gd name="T21" fmla="*/ 0 h 99"/>
                  <a:gd name="T22" fmla="*/ 0 w 114"/>
                  <a:gd name="T23" fmla="*/ 0 h 99"/>
                  <a:gd name="T24" fmla="*/ 0 w 114"/>
                  <a:gd name="T25" fmla="*/ 0 h 99"/>
                  <a:gd name="T26" fmla="*/ 0 w 114"/>
                  <a:gd name="T27" fmla="*/ 0 h 99"/>
                  <a:gd name="T28" fmla="*/ 0 w 114"/>
                  <a:gd name="T29" fmla="*/ 0 h 99"/>
                  <a:gd name="T30" fmla="*/ 0 w 114"/>
                  <a:gd name="T31" fmla="*/ 0 h 99"/>
                  <a:gd name="T32" fmla="*/ 0 w 114"/>
                  <a:gd name="T33" fmla="*/ 0 h 99"/>
                  <a:gd name="T34" fmla="*/ 0 w 114"/>
                  <a:gd name="T35" fmla="*/ 0 h 99"/>
                  <a:gd name="T36" fmla="*/ 0 w 114"/>
                  <a:gd name="T37" fmla="*/ 0 h 99"/>
                  <a:gd name="T38" fmla="*/ 0 w 114"/>
                  <a:gd name="T39" fmla="*/ 0 h 99"/>
                  <a:gd name="T40" fmla="*/ 0 w 114"/>
                  <a:gd name="T41" fmla="*/ 0 h 99"/>
                  <a:gd name="T42" fmla="*/ 0 w 114"/>
                  <a:gd name="T43" fmla="*/ 0 h 99"/>
                  <a:gd name="T44" fmla="*/ 0 w 114"/>
                  <a:gd name="T45" fmla="*/ 0 h 99"/>
                  <a:gd name="T46" fmla="*/ 0 w 114"/>
                  <a:gd name="T47" fmla="*/ 0 h 99"/>
                  <a:gd name="T48" fmla="*/ 0 w 114"/>
                  <a:gd name="T49" fmla="*/ 0 h 99"/>
                  <a:gd name="T50" fmla="*/ 0 w 114"/>
                  <a:gd name="T51" fmla="*/ 0 h 99"/>
                  <a:gd name="T52" fmla="*/ 0 w 114"/>
                  <a:gd name="T53" fmla="*/ 0 h 99"/>
                  <a:gd name="T54" fmla="*/ 0 w 114"/>
                  <a:gd name="T55" fmla="*/ 0 h 99"/>
                  <a:gd name="T56" fmla="*/ 0 w 114"/>
                  <a:gd name="T57" fmla="*/ 0 h 99"/>
                  <a:gd name="T58" fmla="*/ 0 w 114"/>
                  <a:gd name="T59" fmla="*/ 0 h 99"/>
                  <a:gd name="T60" fmla="*/ 0 w 114"/>
                  <a:gd name="T61" fmla="*/ 0 h 99"/>
                  <a:gd name="T62" fmla="*/ 0 w 114"/>
                  <a:gd name="T63" fmla="*/ 0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4" h="99">
                    <a:moveTo>
                      <a:pt x="77" y="90"/>
                    </a:moveTo>
                    <a:lnTo>
                      <a:pt x="69" y="99"/>
                    </a:lnTo>
                    <a:lnTo>
                      <a:pt x="0" y="46"/>
                    </a:lnTo>
                    <a:lnTo>
                      <a:pt x="24" y="14"/>
                    </a:lnTo>
                    <a:lnTo>
                      <a:pt x="28" y="9"/>
                    </a:lnTo>
                    <a:lnTo>
                      <a:pt x="32" y="6"/>
                    </a:lnTo>
                    <a:lnTo>
                      <a:pt x="36" y="3"/>
                    </a:lnTo>
                    <a:lnTo>
                      <a:pt x="40" y="1"/>
                    </a:lnTo>
                    <a:lnTo>
                      <a:pt x="45" y="0"/>
                    </a:lnTo>
                    <a:lnTo>
                      <a:pt x="50" y="0"/>
                    </a:lnTo>
                    <a:lnTo>
                      <a:pt x="55" y="2"/>
                    </a:lnTo>
                    <a:lnTo>
                      <a:pt x="61" y="5"/>
                    </a:lnTo>
                    <a:lnTo>
                      <a:pt x="64" y="8"/>
                    </a:lnTo>
                    <a:lnTo>
                      <a:pt x="66" y="11"/>
                    </a:lnTo>
                    <a:lnTo>
                      <a:pt x="69" y="17"/>
                    </a:lnTo>
                    <a:lnTo>
                      <a:pt x="70" y="22"/>
                    </a:lnTo>
                    <a:lnTo>
                      <a:pt x="70" y="27"/>
                    </a:lnTo>
                    <a:lnTo>
                      <a:pt x="73" y="26"/>
                    </a:lnTo>
                    <a:lnTo>
                      <a:pt x="78" y="25"/>
                    </a:lnTo>
                    <a:lnTo>
                      <a:pt x="83" y="26"/>
                    </a:lnTo>
                    <a:lnTo>
                      <a:pt x="89" y="29"/>
                    </a:lnTo>
                    <a:lnTo>
                      <a:pt x="102" y="38"/>
                    </a:lnTo>
                    <a:lnTo>
                      <a:pt x="105" y="40"/>
                    </a:lnTo>
                    <a:lnTo>
                      <a:pt x="107" y="41"/>
                    </a:lnTo>
                    <a:lnTo>
                      <a:pt x="110" y="41"/>
                    </a:lnTo>
                    <a:lnTo>
                      <a:pt x="112" y="40"/>
                    </a:lnTo>
                    <a:lnTo>
                      <a:pt x="114" y="41"/>
                    </a:lnTo>
                    <a:lnTo>
                      <a:pt x="105" y="53"/>
                    </a:lnTo>
                    <a:lnTo>
                      <a:pt x="100" y="50"/>
                    </a:lnTo>
                    <a:lnTo>
                      <a:pt x="94" y="47"/>
                    </a:lnTo>
                    <a:lnTo>
                      <a:pt x="86" y="41"/>
                    </a:lnTo>
                    <a:lnTo>
                      <a:pt x="81" y="38"/>
                    </a:lnTo>
                    <a:lnTo>
                      <a:pt x="79" y="37"/>
                    </a:lnTo>
                    <a:lnTo>
                      <a:pt x="76" y="37"/>
                    </a:lnTo>
                    <a:lnTo>
                      <a:pt x="73" y="37"/>
                    </a:lnTo>
                    <a:lnTo>
                      <a:pt x="70" y="38"/>
                    </a:lnTo>
                    <a:lnTo>
                      <a:pt x="67" y="40"/>
                    </a:lnTo>
                    <a:lnTo>
                      <a:pt x="64" y="44"/>
                    </a:lnTo>
                    <a:lnTo>
                      <a:pt x="47" y="67"/>
                    </a:lnTo>
                    <a:lnTo>
                      <a:pt x="77" y="90"/>
                    </a:lnTo>
                    <a:close/>
                    <a:moveTo>
                      <a:pt x="39" y="61"/>
                    </a:moveTo>
                    <a:lnTo>
                      <a:pt x="55" y="39"/>
                    </a:lnTo>
                    <a:lnTo>
                      <a:pt x="59" y="33"/>
                    </a:lnTo>
                    <a:lnTo>
                      <a:pt x="60" y="30"/>
                    </a:lnTo>
                    <a:lnTo>
                      <a:pt x="61" y="28"/>
                    </a:lnTo>
                    <a:lnTo>
                      <a:pt x="60" y="24"/>
                    </a:lnTo>
                    <a:lnTo>
                      <a:pt x="59" y="21"/>
                    </a:lnTo>
                    <a:lnTo>
                      <a:pt x="57" y="18"/>
                    </a:lnTo>
                    <a:lnTo>
                      <a:pt x="54" y="15"/>
                    </a:lnTo>
                    <a:lnTo>
                      <a:pt x="50" y="13"/>
                    </a:lnTo>
                    <a:lnTo>
                      <a:pt x="47" y="12"/>
                    </a:lnTo>
                    <a:lnTo>
                      <a:pt x="44" y="12"/>
                    </a:lnTo>
                    <a:lnTo>
                      <a:pt x="41" y="12"/>
                    </a:lnTo>
                    <a:lnTo>
                      <a:pt x="36" y="15"/>
                    </a:lnTo>
                    <a:lnTo>
                      <a:pt x="33" y="19"/>
                    </a:lnTo>
                    <a:lnTo>
                      <a:pt x="15" y="43"/>
                    </a:lnTo>
                    <a:lnTo>
                      <a:pt x="39" y="61"/>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484"/>
              <p:cNvSpPr>
                <a:spLocks/>
              </p:cNvSpPr>
              <p:nvPr/>
            </p:nvSpPr>
            <p:spPr bwMode="auto">
              <a:xfrm>
                <a:off x="888" y="2466"/>
                <a:ext cx="32" cy="29"/>
              </a:xfrm>
              <a:custGeom>
                <a:avLst/>
                <a:gdLst>
                  <a:gd name="T0" fmla="*/ 0 w 92"/>
                  <a:gd name="T1" fmla="*/ 0 h 88"/>
                  <a:gd name="T2" fmla="*/ 0 w 92"/>
                  <a:gd name="T3" fmla="*/ 0 h 88"/>
                  <a:gd name="T4" fmla="*/ 0 w 92"/>
                  <a:gd name="T5" fmla="*/ 0 h 88"/>
                  <a:gd name="T6" fmla="*/ 0 w 92"/>
                  <a:gd name="T7" fmla="*/ 0 h 88"/>
                  <a:gd name="T8" fmla="*/ 0 w 92"/>
                  <a:gd name="T9" fmla="*/ 0 h 88"/>
                  <a:gd name="T10" fmla="*/ 0 w 92"/>
                  <a:gd name="T11" fmla="*/ 0 h 88"/>
                  <a:gd name="T12" fmla="*/ 0 w 92"/>
                  <a:gd name="T13" fmla="*/ 0 h 88"/>
                  <a:gd name="T14" fmla="*/ 0 w 92"/>
                  <a:gd name="T15" fmla="*/ 0 h 88"/>
                  <a:gd name="T16" fmla="*/ 0 w 92"/>
                  <a:gd name="T17" fmla="*/ 0 h 88"/>
                  <a:gd name="T18" fmla="*/ 0 w 92"/>
                  <a:gd name="T19" fmla="*/ 0 h 88"/>
                  <a:gd name="T20" fmla="*/ 0 w 92"/>
                  <a:gd name="T21" fmla="*/ 0 h 88"/>
                  <a:gd name="T22" fmla="*/ 0 w 92"/>
                  <a:gd name="T23" fmla="*/ 0 h 88"/>
                  <a:gd name="T24" fmla="*/ 0 w 92"/>
                  <a:gd name="T25" fmla="*/ 0 h 88"/>
                  <a:gd name="T26" fmla="*/ 0 w 92"/>
                  <a:gd name="T27" fmla="*/ 0 h 88"/>
                  <a:gd name="T28" fmla="*/ 0 w 92"/>
                  <a:gd name="T29" fmla="*/ 0 h 88"/>
                  <a:gd name="T30" fmla="*/ 0 w 92"/>
                  <a:gd name="T31" fmla="*/ 0 h 88"/>
                  <a:gd name="T32" fmla="*/ 0 w 92"/>
                  <a:gd name="T33" fmla="*/ 0 h 88"/>
                  <a:gd name="T34" fmla="*/ 0 w 92"/>
                  <a:gd name="T35" fmla="*/ 0 h 88"/>
                  <a:gd name="T36" fmla="*/ 0 w 92"/>
                  <a:gd name="T37" fmla="*/ 0 h 88"/>
                  <a:gd name="T38" fmla="*/ 0 w 92"/>
                  <a:gd name="T39" fmla="*/ 0 h 88"/>
                  <a:gd name="T40" fmla="*/ 0 w 92"/>
                  <a:gd name="T41" fmla="*/ 0 h 88"/>
                  <a:gd name="T42" fmla="*/ 0 w 92"/>
                  <a:gd name="T43" fmla="*/ 0 h 88"/>
                  <a:gd name="T44" fmla="*/ 0 w 92"/>
                  <a:gd name="T45" fmla="*/ 0 h 88"/>
                  <a:gd name="T46" fmla="*/ 0 w 92"/>
                  <a:gd name="T47" fmla="*/ 0 h 88"/>
                  <a:gd name="T48" fmla="*/ 0 w 92"/>
                  <a:gd name="T49" fmla="*/ 0 h 88"/>
                  <a:gd name="T50" fmla="*/ 0 w 92"/>
                  <a:gd name="T51" fmla="*/ 0 h 88"/>
                  <a:gd name="T52" fmla="*/ 0 w 92"/>
                  <a:gd name="T53" fmla="*/ 0 h 88"/>
                  <a:gd name="T54" fmla="*/ 0 w 92"/>
                  <a:gd name="T55" fmla="*/ 0 h 88"/>
                  <a:gd name="T56" fmla="*/ 0 w 92"/>
                  <a:gd name="T57" fmla="*/ 0 h 88"/>
                  <a:gd name="T58" fmla="*/ 0 w 92"/>
                  <a:gd name="T59" fmla="*/ 0 h 88"/>
                  <a:gd name="T60" fmla="*/ 0 w 92"/>
                  <a:gd name="T61" fmla="*/ 0 h 88"/>
                  <a:gd name="T62" fmla="*/ 0 w 92"/>
                  <a:gd name="T63" fmla="*/ 0 h 88"/>
                  <a:gd name="T64" fmla="*/ 0 w 92"/>
                  <a:gd name="T65" fmla="*/ 0 h 88"/>
                  <a:gd name="T66" fmla="*/ 0 w 92"/>
                  <a:gd name="T67" fmla="*/ 0 h 88"/>
                  <a:gd name="T68" fmla="*/ 0 w 92"/>
                  <a:gd name="T69" fmla="*/ 0 h 88"/>
                  <a:gd name="T70" fmla="*/ 0 w 92"/>
                  <a:gd name="T71" fmla="*/ 0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 h="88">
                    <a:moveTo>
                      <a:pt x="44" y="13"/>
                    </a:moveTo>
                    <a:lnTo>
                      <a:pt x="44" y="13"/>
                    </a:lnTo>
                    <a:lnTo>
                      <a:pt x="39" y="12"/>
                    </a:lnTo>
                    <a:lnTo>
                      <a:pt x="34" y="11"/>
                    </a:lnTo>
                    <a:lnTo>
                      <a:pt x="30" y="12"/>
                    </a:lnTo>
                    <a:lnTo>
                      <a:pt x="26" y="14"/>
                    </a:lnTo>
                    <a:lnTo>
                      <a:pt x="23" y="16"/>
                    </a:lnTo>
                    <a:lnTo>
                      <a:pt x="20" y="19"/>
                    </a:lnTo>
                    <a:lnTo>
                      <a:pt x="15" y="24"/>
                    </a:lnTo>
                    <a:lnTo>
                      <a:pt x="13" y="29"/>
                    </a:lnTo>
                    <a:lnTo>
                      <a:pt x="11" y="35"/>
                    </a:lnTo>
                    <a:lnTo>
                      <a:pt x="11" y="40"/>
                    </a:lnTo>
                    <a:lnTo>
                      <a:pt x="12" y="46"/>
                    </a:lnTo>
                    <a:lnTo>
                      <a:pt x="15" y="52"/>
                    </a:lnTo>
                    <a:lnTo>
                      <a:pt x="18" y="57"/>
                    </a:lnTo>
                    <a:lnTo>
                      <a:pt x="23" y="62"/>
                    </a:lnTo>
                    <a:lnTo>
                      <a:pt x="30" y="67"/>
                    </a:lnTo>
                    <a:lnTo>
                      <a:pt x="36" y="72"/>
                    </a:lnTo>
                    <a:lnTo>
                      <a:pt x="43" y="74"/>
                    </a:lnTo>
                    <a:lnTo>
                      <a:pt x="49" y="76"/>
                    </a:lnTo>
                    <a:lnTo>
                      <a:pt x="55" y="76"/>
                    </a:lnTo>
                    <a:lnTo>
                      <a:pt x="62" y="75"/>
                    </a:lnTo>
                    <a:lnTo>
                      <a:pt x="68" y="73"/>
                    </a:lnTo>
                    <a:lnTo>
                      <a:pt x="73" y="67"/>
                    </a:lnTo>
                    <a:lnTo>
                      <a:pt x="77" y="61"/>
                    </a:lnTo>
                    <a:lnTo>
                      <a:pt x="80" y="55"/>
                    </a:lnTo>
                    <a:lnTo>
                      <a:pt x="81" y="52"/>
                    </a:lnTo>
                    <a:lnTo>
                      <a:pt x="81" y="47"/>
                    </a:lnTo>
                    <a:lnTo>
                      <a:pt x="80" y="43"/>
                    </a:lnTo>
                    <a:lnTo>
                      <a:pt x="78" y="38"/>
                    </a:lnTo>
                    <a:lnTo>
                      <a:pt x="75" y="33"/>
                    </a:lnTo>
                    <a:lnTo>
                      <a:pt x="70" y="28"/>
                    </a:lnTo>
                    <a:lnTo>
                      <a:pt x="76" y="18"/>
                    </a:lnTo>
                    <a:lnTo>
                      <a:pt x="80" y="22"/>
                    </a:lnTo>
                    <a:lnTo>
                      <a:pt x="84" y="26"/>
                    </a:lnTo>
                    <a:lnTo>
                      <a:pt x="89" y="34"/>
                    </a:lnTo>
                    <a:lnTo>
                      <a:pt x="91" y="42"/>
                    </a:lnTo>
                    <a:lnTo>
                      <a:pt x="92" y="49"/>
                    </a:lnTo>
                    <a:lnTo>
                      <a:pt x="91" y="56"/>
                    </a:lnTo>
                    <a:lnTo>
                      <a:pt x="89" y="61"/>
                    </a:lnTo>
                    <a:lnTo>
                      <a:pt x="85" y="69"/>
                    </a:lnTo>
                    <a:lnTo>
                      <a:pt x="81" y="76"/>
                    </a:lnTo>
                    <a:lnTo>
                      <a:pt x="75" y="81"/>
                    </a:lnTo>
                    <a:lnTo>
                      <a:pt x="69" y="85"/>
                    </a:lnTo>
                    <a:lnTo>
                      <a:pt x="62" y="87"/>
                    </a:lnTo>
                    <a:lnTo>
                      <a:pt x="53" y="88"/>
                    </a:lnTo>
                    <a:lnTo>
                      <a:pt x="44" y="87"/>
                    </a:lnTo>
                    <a:lnTo>
                      <a:pt x="34" y="84"/>
                    </a:lnTo>
                    <a:lnTo>
                      <a:pt x="24" y="78"/>
                    </a:lnTo>
                    <a:lnTo>
                      <a:pt x="16" y="73"/>
                    </a:lnTo>
                    <a:lnTo>
                      <a:pt x="10" y="65"/>
                    </a:lnTo>
                    <a:lnTo>
                      <a:pt x="5" y="58"/>
                    </a:lnTo>
                    <a:lnTo>
                      <a:pt x="2" y="51"/>
                    </a:lnTo>
                    <a:lnTo>
                      <a:pt x="0" y="43"/>
                    </a:lnTo>
                    <a:lnTo>
                      <a:pt x="0" y="35"/>
                    </a:lnTo>
                    <a:lnTo>
                      <a:pt x="2" y="27"/>
                    </a:lnTo>
                    <a:lnTo>
                      <a:pt x="7" y="19"/>
                    </a:lnTo>
                    <a:lnTo>
                      <a:pt x="11" y="12"/>
                    </a:lnTo>
                    <a:lnTo>
                      <a:pt x="16" y="7"/>
                    </a:lnTo>
                    <a:lnTo>
                      <a:pt x="22" y="4"/>
                    </a:lnTo>
                    <a:lnTo>
                      <a:pt x="28" y="1"/>
                    </a:lnTo>
                    <a:lnTo>
                      <a:pt x="33" y="0"/>
                    </a:lnTo>
                    <a:lnTo>
                      <a:pt x="39" y="0"/>
                    </a:lnTo>
                    <a:lnTo>
                      <a:pt x="45" y="1"/>
                    </a:lnTo>
                    <a:lnTo>
                      <a:pt x="50" y="3"/>
                    </a:lnTo>
                    <a:lnTo>
                      <a:pt x="44" y="13"/>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 name="Freeform 485"/>
              <p:cNvSpPr>
                <a:spLocks/>
              </p:cNvSpPr>
              <p:nvPr/>
            </p:nvSpPr>
            <p:spPr bwMode="auto">
              <a:xfrm>
                <a:off x="902" y="2438"/>
                <a:ext cx="35" cy="32"/>
              </a:xfrm>
              <a:custGeom>
                <a:avLst/>
                <a:gdLst>
                  <a:gd name="T0" fmla="*/ 0 w 108"/>
                  <a:gd name="T1" fmla="*/ 0 h 97"/>
                  <a:gd name="T2" fmla="*/ 0 w 108"/>
                  <a:gd name="T3" fmla="*/ 0 h 97"/>
                  <a:gd name="T4" fmla="*/ 0 w 108"/>
                  <a:gd name="T5" fmla="*/ 0 h 97"/>
                  <a:gd name="T6" fmla="*/ 0 w 108"/>
                  <a:gd name="T7" fmla="*/ 0 h 97"/>
                  <a:gd name="T8" fmla="*/ 0 w 108"/>
                  <a:gd name="T9" fmla="*/ 0 h 97"/>
                  <a:gd name="T10" fmla="*/ 0 w 108"/>
                  <a:gd name="T11" fmla="*/ 0 h 97"/>
                  <a:gd name="T12" fmla="*/ 0 w 108"/>
                  <a:gd name="T13" fmla="*/ 0 h 97"/>
                  <a:gd name="T14" fmla="*/ 0 w 108"/>
                  <a:gd name="T15" fmla="*/ 0 h 97"/>
                  <a:gd name="T16" fmla="*/ 0 w 108"/>
                  <a:gd name="T17" fmla="*/ 0 h 97"/>
                  <a:gd name="T18" fmla="*/ 0 w 108"/>
                  <a:gd name="T19" fmla="*/ 0 h 97"/>
                  <a:gd name="T20" fmla="*/ 0 w 108"/>
                  <a:gd name="T21" fmla="*/ 0 h 97"/>
                  <a:gd name="T22" fmla="*/ 0 w 108"/>
                  <a:gd name="T23" fmla="*/ 0 h 97"/>
                  <a:gd name="T24" fmla="*/ 0 w 108"/>
                  <a:gd name="T25" fmla="*/ 0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8" h="97">
                    <a:moveTo>
                      <a:pt x="108" y="39"/>
                    </a:moveTo>
                    <a:lnTo>
                      <a:pt x="79" y="97"/>
                    </a:lnTo>
                    <a:lnTo>
                      <a:pt x="0" y="58"/>
                    </a:lnTo>
                    <a:lnTo>
                      <a:pt x="29" y="0"/>
                    </a:lnTo>
                    <a:lnTo>
                      <a:pt x="38" y="6"/>
                    </a:lnTo>
                    <a:lnTo>
                      <a:pt x="14" y="53"/>
                    </a:lnTo>
                    <a:lnTo>
                      <a:pt x="39" y="64"/>
                    </a:lnTo>
                    <a:lnTo>
                      <a:pt x="61" y="21"/>
                    </a:lnTo>
                    <a:lnTo>
                      <a:pt x="70" y="26"/>
                    </a:lnTo>
                    <a:lnTo>
                      <a:pt x="49" y="69"/>
                    </a:lnTo>
                    <a:lnTo>
                      <a:pt x="75" y="82"/>
                    </a:lnTo>
                    <a:lnTo>
                      <a:pt x="99" y="35"/>
                    </a:lnTo>
                    <a:lnTo>
                      <a:pt x="108" y="39"/>
                    </a:lnTo>
                    <a:close/>
                  </a:path>
                </a:pathLst>
              </a:custGeom>
              <a:solidFill>
                <a:srgbClr val="0D2B8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2"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41475" y="5573363"/>
              <a:ext cx="1724679" cy="61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 name="Group 5"/>
            <p:cNvGrpSpPr>
              <a:grpSpLocks/>
            </p:cNvGrpSpPr>
            <p:nvPr/>
          </p:nvGrpSpPr>
          <p:grpSpPr bwMode="auto">
            <a:xfrm>
              <a:off x="3474058" y="5220381"/>
              <a:ext cx="1492250" cy="1498600"/>
              <a:chOff x="157868" y="3029656"/>
              <a:chExt cx="1493132" cy="1497911"/>
            </a:xfrm>
          </p:grpSpPr>
          <p:pic>
            <p:nvPicPr>
              <p:cNvPr id="114"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2793" y="3029656"/>
                <a:ext cx="13858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131"/>
              <p:cNvSpPr txBox="1">
                <a:spLocks noChangeArrowheads="1"/>
              </p:cNvSpPr>
              <p:nvPr/>
            </p:nvSpPr>
            <p:spPr bwMode="auto">
              <a:xfrm>
                <a:off x="157868" y="4071056"/>
                <a:ext cx="1493132" cy="45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9pPr>
              </a:lstStyle>
              <a:p>
                <a:pPr>
                  <a:spcAft>
                    <a:spcPts val="200"/>
                  </a:spcAft>
                  <a:buFontTx/>
                  <a:buNone/>
                </a:pPr>
                <a:r>
                  <a:rPr lang="en-US" sz="1200" dirty="0">
                    <a:latin typeface="Arial Black" charset="0"/>
                  </a:rPr>
                  <a:t>US Army Corps</a:t>
                </a:r>
              </a:p>
              <a:p>
                <a:pPr>
                  <a:spcAft>
                    <a:spcPts val="200"/>
                  </a:spcAft>
                  <a:buFontTx/>
                  <a:buNone/>
                </a:pPr>
                <a:r>
                  <a:rPr lang="en-US" sz="1200" dirty="0">
                    <a:latin typeface="Arial Black" charset="0"/>
                  </a:rPr>
                  <a:t>of Engineers</a:t>
                </a:r>
              </a:p>
            </p:txBody>
          </p:sp>
        </p:grpSp>
        <p:pic>
          <p:nvPicPr>
            <p:cNvPr id="116" name="Picture 115" descr="IWRSS_logo_hires transparent.t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144" y="96762"/>
              <a:ext cx="4769608" cy="4765524"/>
            </a:xfrm>
            <a:prstGeom prst="rect">
              <a:avLst/>
            </a:prstGeom>
          </p:spPr>
        </p:pic>
        <p:sp>
          <p:nvSpPr>
            <p:cNvPr id="119" name="TextBox 118"/>
            <p:cNvSpPr txBox="1"/>
            <p:nvPr/>
          </p:nvSpPr>
          <p:spPr>
            <a:xfrm>
              <a:off x="241905" y="1245812"/>
              <a:ext cx="4572000" cy="3761619"/>
            </a:xfrm>
            <a:prstGeom prst="rect">
              <a:avLst/>
            </a:prstGeom>
            <a:noFill/>
          </p:spPr>
          <p:txBody>
            <a:bodyPr wrap="none" rtlCol="0">
              <a:prstTxWarp prst="textArchDown">
                <a:avLst>
                  <a:gd name="adj" fmla="val 21571352"/>
                </a:avLst>
              </a:prstTxWarp>
              <a:spAutoFit/>
            </a:bodyPr>
            <a:lstStyle/>
            <a:p>
              <a:pPr algn="ctr"/>
              <a:r>
                <a:rPr lang="en-US" sz="2800" b="1" dirty="0" smtClean="0">
                  <a:solidFill>
                    <a:srgbClr val="1181D0"/>
                  </a:solidFill>
                  <a:latin typeface="Trebuchet MS Bold"/>
                  <a:cs typeface="Trebuchet MS Bold"/>
                </a:rPr>
                <a:t>FLOODS   TO   DROUGHTS</a:t>
              </a:r>
              <a:endParaRPr lang="en-US" sz="2800" b="1" dirty="0">
                <a:solidFill>
                  <a:srgbClr val="1181D0"/>
                </a:solidFill>
                <a:latin typeface="Trebuchet MS Bold"/>
                <a:cs typeface="Trebuchet MS Bold"/>
              </a:endParaRPr>
            </a:p>
          </p:txBody>
        </p:sp>
      </p:grpSp>
    </p:spTree>
    <p:extLst>
      <p:ext uri="{BB962C8B-B14F-4D97-AF65-F5344CB8AC3E}">
        <p14:creationId xmlns:p14="http://schemas.microsoft.com/office/powerpoint/2010/main" val="23372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7.40741E-7 L -0.22743 7.40741E-7 " pathEditMode="relative" rAng="0" ptsTypes="AA">
                                      <p:cBhvr>
                                        <p:cTn id="6" dur="2000" fill="hold"/>
                                        <p:tgtEl>
                                          <p:spTgt spid="3"/>
                                        </p:tgtEl>
                                        <p:attrNameLst>
                                          <p:attrName>ppt_x</p:attrName>
                                          <p:attrName>ppt_y</p:attrName>
                                        </p:attrNameLst>
                                      </p:cBhvr>
                                      <p:rCtr x="-11372" y="0"/>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dissolve">
                                      <p:cBhvr>
                                        <p:cTn id="10"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58333"/>
          </a:xfrm>
          <a:effectLst/>
        </p:spPr>
        <p:txBody>
          <a:bodyPr>
            <a:normAutofit/>
          </a:bodyPr>
          <a:lstStyle/>
          <a:p>
            <a:r>
              <a:rPr lang="en-US" sz="5400" b="1" dirty="0" smtClean="0">
                <a:latin typeface="Arial"/>
                <a:cs typeface="Arial"/>
              </a:rPr>
              <a:t>Stakeholder Priorities</a:t>
            </a:r>
            <a:endParaRPr lang="en-US" sz="5400" b="1" dirty="0">
              <a:latin typeface="Arial"/>
              <a:cs typeface="Arial"/>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17</a:t>
            </a:fld>
            <a:endParaRPr lang="en-US" dirty="0"/>
          </a:p>
        </p:txBody>
      </p:sp>
      <p:graphicFrame>
        <p:nvGraphicFramePr>
          <p:cNvPr id="8" name="Diagram 7"/>
          <p:cNvGraphicFramePr/>
          <p:nvPr>
            <p:extLst>
              <p:ext uri="{D42A27DB-BD31-4B8C-83A1-F6EECF244321}">
                <p14:modId xmlns:p14="http://schemas.microsoft.com/office/powerpoint/2010/main" val="3350609821"/>
              </p:ext>
            </p:extLst>
          </p:nvPr>
        </p:nvGraphicFramePr>
        <p:xfrm>
          <a:off x="169333" y="1241779"/>
          <a:ext cx="8861778"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p:cNvSpPr txBox="1"/>
          <p:nvPr/>
        </p:nvSpPr>
        <p:spPr>
          <a:xfrm>
            <a:off x="522111" y="4600225"/>
            <a:ext cx="8128000" cy="369332"/>
          </a:xfrm>
          <a:prstGeom prst="rect">
            <a:avLst/>
          </a:prstGeom>
          <a:noFill/>
        </p:spPr>
        <p:txBody>
          <a:bodyPr wrap="square" rtlCol="0">
            <a:noAutofit/>
          </a:bodyPr>
          <a:lstStyle/>
          <a:p>
            <a:pPr algn="ctr"/>
            <a:r>
              <a:rPr lang="en-US" b="1" dirty="0" smtClean="0">
                <a:latin typeface="Arial"/>
                <a:cs typeface="Arial"/>
              </a:rPr>
              <a:t>Need integrated understanding of near- and long-term outlook and </a:t>
            </a:r>
            <a:r>
              <a:rPr lang="en-US" b="1" dirty="0">
                <a:latin typeface="Arial"/>
                <a:cs typeface="Arial"/>
              </a:rPr>
              <a:t>r</a:t>
            </a:r>
            <a:r>
              <a:rPr lang="en-US" b="1" dirty="0" smtClean="0">
                <a:latin typeface="Arial"/>
                <a:cs typeface="Arial"/>
              </a:rPr>
              <a:t>isks</a:t>
            </a:r>
            <a:endParaRPr lang="en-US" b="1" dirty="0">
              <a:latin typeface="Arial"/>
              <a:cs typeface="Arial"/>
            </a:endParaRPr>
          </a:p>
        </p:txBody>
      </p:sp>
      <p:sp>
        <p:nvSpPr>
          <p:cNvPr id="10" name="Oval 9"/>
          <p:cNvSpPr/>
          <p:nvPr/>
        </p:nvSpPr>
        <p:spPr>
          <a:xfrm>
            <a:off x="169334" y="5729112"/>
            <a:ext cx="8861778" cy="874888"/>
          </a:xfrm>
          <a:prstGeom prst="ellipse">
            <a:avLst/>
          </a:prstGeom>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effectLst>
                  <a:outerShdw blurRad="50800" dist="38100" dir="2700000" algn="tl" rotWithShape="0">
                    <a:prstClr val="black">
                      <a:alpha val="40000"/>
                    </a:prstClr>
                  </a:outerShdw>
                </a:effectLst>
                <a:latin typeface="Arial"/>
                <a:cs typeface="Arial"/>
              </a:rPr>
              <a:t>Actionable Water Intelligence</a:t>
            </a:r>
            <a:endParaRPr lang="en-US" sz="3200" b="1" dirty="0">
              <a:effectLst>
                <a:outerShdw blurRad="50800" dist="38100" dir="2700000" algn="tl" rotWithShape="0">
                  <a:prstClr val="black">
                    <a:alpha val="40000"/>
                  </a:prstClr>
                </a:outerShdw>
              </a:effectLst>
              <a:latin typeface="Arial"/>
              <a:cs typeface="Arial"/>
            </a:endParaRPr>
          </a:p>
        </p:txBody>
      </p:sp>
    </p:spTree>
    <p:extLst>
      <p:ext uri="{BB962C8B-B14F-4D97-AF65-F5344CB8AC3E}">
        <p14:creationId xmlns:p14="http://schemas.microsoft.com/office/powerpoint/2010/main" val="40156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058333"/>
          </a:xfrm>
          <a:effectLst/>
        </p:spPr>
        <p:txBody>
          <a:bodyPr>
            <a:normAutofit/>
          </a:bodyPr>
          <a:lstStyle/>
          <a:p>
            <a:r>
              <a:rPr lang="en-US" sz="5400" b="1" dirty="0" smtClean="0">
                <a:latin typeface="Arial"/>
                <a:cs typeface="Arial"/>
              </a:rPr>
              <a:t>Stakeholder Priorities</a:t>
            </a:r>
            <a:endParaRPr lang="en-US" sz="5400" b="1" dirty="0">
              <a:latin typeface="Arial"/>
              <a:cs typeface="Arial"/>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18</a:t>
            </a:fld>
            <a:endParaRPr lang="en-US" dirty="0"/>
          </a:p>
        </p:txBody>
      </p:sp>
      <p:graphicFrame>
        <p:nvGraphicFramePr>
          <p:cNvPr id="3" name="Diagram 2"/>
          <p:cNvGraphicFramePr/>
          <p:nvPr>
            <p:extLst>
              <p:ext uri="{D42A27DB-BD31-4B8C-83A1-F6EECF244321}">
                <p14:modId xmlns:p14="http://schemas.microsoft.com/office/powerpoint/2010/main" val="4151397032"/>
              </p:ext>
            </p:extLst>
          </p:nvPr>
        </p:nvGraphicFramePr>
        <p:xfrm>
          <a:off x="122405" y="1397000"/>
          <a:ext cx="902159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6"/>
          <p:cNvSpPr txBox="1">
            <a:spLocks/>
          </p:cNvSpPr>
          <p:nvPr/>
        </p:nvSpPr>
        <p:spPr>
          <a:xfrm>
            <a:off x="0" y="3699598"/>
            <a:ext cx="2983610" cy="1959407"/>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000" b="1" dirty="0" smtClean="0">
                <a:solidFill>
                  <a:srgbClr val="000000"/>
                </a:solidFill>
              </a:rPr>
              <a:t>Examples</a:t>
            </a:r>
          </a:p>
          <a:p>
            <a:pPr lvl="1"/>
            <a:r>
              <a:rPr lang="en-US" sz="1800" b="1" dirty="0" smtClean="0">
                <a:solidFill>
                  <a:srgbClr val="000000"/>
                </a:solidFill>
              </a:rPr>
              <a:t>Total Water Level along Nation’s coasts</a:t>
            </a:r>
          </a:p>
          <a:p>
            <a:pPr lvl="1"/>
            <a:r>
              <a:rPr lang="en-US" sz="1800" b="1" dirty="0" smtClean="0">
                <a:solidFill>
                  <a:srgbClr val="000000"/>
                </a:solidFill>
              </a:rPr>
              <a:t>Climate Change</a:t>
            </a:r>
          </a:p>
          <a:p>
            <a:pPr lvl="1"/>
            <a:r>
              <a:rPr lang="en-US" sz="1800" b="1" dirty="0" smtClean="0">
                <a:solidFill>
                  <a:srgbClr val="000000"/>
                </a:solidFill>
              </a:rPr>
              <a:t>Low Flows, Droughts</a:t>
            </a:r>
          </a:p>
          <a:p>
            <a:pPr lvl="1"/>
            <a:r>
              <a:rPr lang="en-US" sz="1800" b="1" dirty="0" smtClean="0">
                <a:solidFill>
                  <a:srgbClr val="000000"/>
                </a:solidFill>
              </a:rPr>
              <a:t>Prediction Uncertainty</a:t>
            </a:r>
          </a:p>
          <a:p>
            <a:pPr lvl="1"/>
            <a:r>
              <a:rPr lang="en-US" sz="1800" b="1" dirty="0" smtClean="0">
                <a:solidFill>
                  <a:srgbClr val="000000"/>
                </a:solidFill>
              </a:rPr>
              <a:t>Risk-informed</a:t>
            </a:r>
            <a:endParaRPr lang="en-US" sz="1800" b="1" dirty="0">
              <a:solidFill>
                <a:srgbClr val="000000"/>
              </a:solidFill>
            </a:endParaRPr>
          </a:p>
        </p:txBody>
      </p:sp>
      <p:sp>
        <p:nvSpPr>
          <p:cNvPr id="12" name="Content Placeholder 6"/>
          <p:cNvSpPr txBox="1">
            <a:spLocks/>
          </p:cNvSpPr>
          <p:nvPr/>
        </p:nvSpPr>
        <p:spPr>
          <a:xfrm>
            <a:off x="5920711" y="1006294"/>
            <a:ext cx="2999517" cy="171642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000" b="1" dirty="0" smtClean="0"/>
              <a:t>Relevant to scales of local decision making and infrastructure</a:t>
            </a:r>
            <a:endParaRPr lang="en-US" sz="1800" b="1" dirty="0"/>
          </a:p>
        </p:txBody>
      </p:sp>
      <p:sp>
        <p:nvSpPr>
          <p:cNvPr id="13" name="Content Placeholder 6"/>
          <p:cNvSpPr txBox="1">
            <a:spLocks/>
          </p:cNvSpPr>
          <p:nvPr/>
        </p:nvSpPr>
        <p:spPr>
          <a:xfrm>
            <a:off x="6086416" y="3773202"/>
            <a:ext cx="3205544" cy="1716424"/>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Ø"/>
            </a:pPr>
            <a:r>
              <a:rPr lang="en-US" sz="2000" b="1" dirty="0" smtClean="0">
                <a:solidFill>
                  <a:srgbClr val="000000"/>
                </a:solidFill>
              </a:rPr>
              <a:t>Relevant to integrated water resource management</a:t>
            </a:r>
          </a:p>
          <a:p>
            <a:pPr>
              <a:buFont typeface="Wingdings" charset="2"/>
              <a:buChar char="Ø"/>
            </a:pPr>
            <a:r>
              <a:rPr lang="en-US" sz="2000" b="1" dirty="0" smtClean="0">
                <a:solidFill>
                  <a:srgbClr val="000000"/>
                </a:solidFill>
              </a:rPr>
              <a:t>Need the same type of information consistently throughout domain</a:t>
            </a:r>
            <a:endParaRPr lang="en-US" sz="1800" b="1" dirty="0">
              <a:solidFill>
                <a:srgbClr val="000000"/>
              </a:solidFill>
            </a:endParaRPr>
          </a:p>
        </p:txBody>
      </p:sp>
    </p:spTree>
    <p:extLst>
      <p:ext uri="{BB962C8B-B14F-4D97-AF65-F5344CB8AC3E}">
        <p14:creationId xmlns:p14="http://schemas.microsoft.com/office/powerpoint/2010/main" val="327581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Arial"/>
                <a:cs typeface="Arial"/>
              </a:rPr>
              <a:t>Technical approach</a:t>
            </a:r>
            <a:endParaRPr lang="en-US" sz="4800" dirty="0">
              <a:latin typeface="Arial"/>
              <a:cs typeface="Arial"/>
            </a:endParaRPr>
          </a:p>
        </p:txBody>
      </p:sp>
      <p:sp>
        <p:nvSpPr>
          <p:cNvPr id="5" name="Text Placeholder 4"/>
          <p:cNvSpPr>
            <a:spLocks noGrp="1"/>
          </p:cNvSpPr>
          <p:nvPr>
            <p:ph type="body" idx="1"/>
          </p:nvPr>
        </p:nvSpPr>
        <p:spPr>
          <a:xfrm>
            <a:off x="722313" y="2628533"/>
            <a:ext cx="7772400" cy="1778368"/>
          </a:xfrm>
        </p:spPr>
        <p:txBody>
          <a:bodyPr>
            <a:normAutofit/>
          </a:bodyPr>
          <a:lstStyle/>
          <a:p>
            <a:pPr marL="228600" indent="-228600">
              <a:buFont typeface="Arial"/>
              <a:buChar char="•"/>
            </a:pPr>
            <a:r>
              <a:rPr lang="en-US" sz="2800" dirty="0" smtClean="0"/>
              <a:t>Multi-Objective</a:t>
            </a:r>
          </a:p>
          <a:p>
            <a:pPr marL="228600" indent="-228600">
              <a:buFont typeface="Arial"/>
              <a:buChar char="•"/>
            </a:pPr>
            <a:r>
              <a:rPr lang="en-US" sz="2800" dirty="0" smtClean="0"/>
              <a:t>Earth System Modeling</a:t>
            </a:r>
          </a:p>
          <a:p>
            <a:pPr marL="228600" indent="-228600">
              <a:buFont typeface="Arial"/>
              <a:buChar char="•"/>
            </a:pPr>
            <a:r>
              <a:rPr lang="en-US" sz="2800" dirty="0" smtClean="0"/>
              <a:t>Three Phases</a:t>
            </a:r>
            <a:endParaRPr lang="en-US" sz="2800" dirty="0"/>
          </a:p>
        </p:txBody>
      </p:sp>
      <p:sp>
        <p:nvSpPr>
          <p:cNvPr id="4" name="Slide Number Placeholder 3"/>
          <p:cNvSpPr>
            <a:spLocks noGrp="1"/>
          </p:cNvSpPr>
          <p:nvPr>
            <p:ph type="sldNum" sz="quarter" idx="12"/>
          </p:nvPr>
        </p:nvSpPr>
        <p:spPr/>
        <p:txBody>
          <a:bodyPr/>
          <a:lstStyle/>
          <a:p>
            <a:fld id="{DFED2D5C-7DEC-4016-9B3B-6FCD74A1F0F1}" type="slidenum">
              <a:rPr lang="en-US" smtClean="0"/>
              <a:t>19</a:t>
            </a:fld>
            <a:endParaRPr lang="en-US"/>
          </a:p>
        </p:txBody>
      </p:sp>
    </p:spTree>
    <p:extLst>
      <p:ext uri="{BB962C8B-B14F-4D97-AF65-F5344CB8AC3E}">
        <p14:creationId xmlns:p14="http://schemas.microsoft.com/office/powerpoint/2010/main" val="165830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8427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3300" y="-177800"/>
            <a:ext cx="7112000" cy="1058333"/>
          </a:xfrm>
          <a:effectLst/>
        </p:spPr>
        <p:txBody>
          <a:bodyPr>
            <a:normAutofit/>
          </a:bodyPr>
          <a:lstStyle/>
          <a:p>
            <a:r>
              <a:rPr lang="en-US" sz="5400" b="1" dirty="0" smtClean="0">
                <a:solidFill>
                  <a:srgbClr val="000000"/>
                </a:solidFill>
                <a:latin typeface="Arial"/>
                <a:cs typeface="Arial"/>
              </a:rPr>
              <a:t>Multiple Objectives</a:t>
            </a:r>
            <a:endParaRPr lang="en-US" sz="5400" b="1" dirty="0">
              <a:solidFill>
                <a:srgbClr val="000000"/>
              </a:solidFill>
              <a:latin typeface="Arial"/>
              <a:cs typeface="Arial"/>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20</a:t>
            </a:fld>
            <a:endParaRPr lang="en-US" dirty="0"/>
          </a:p>
        </p:txBody>
      </p:sp>
      <p:graphicFrame>
        <p:nvGraphicFramePr>
          <p:cNvPr id="6" name="Diagram 5"/>
          <p:cNvGraphicFramePr/>
          <p:nvPr>
            <p:extLst>
              <p:ext uri="{D42A27DB-BD31-4B8C-83A1-F6EECF244321}">
                <p14:modId xmlns:p14="http://schemas.microsoft.com/office/powerpoint/2010/main" val="1619215945"/>
              </p:ext>
            </p:extLst>
          </p:nvPr>
        </p:nvGraphicFramePr>
        <p:xfrm>
          <a:off x="1158990" y="1023305"/>
          <a:ext cx="6461010" cy="5695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ontent Placeholder 6"/>
          <p:cNvSpPr txBox="1">
            <a:spLocks/>
          </p:cNvSpPr>
          <p:nvPr/>
        </p:nvSpPr>
        <p:spPr>
          <a:xfrm>
            <a:off x="0" y="4421909"/>
            <a:ext cx="5753100" cy="234719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ü"/>
            </a:pPr>
            <a:r>
              <a:rPr lang="en-US" sz="2000" b="1" dirty="0" smtClean="0">
                <a:solidFill>
                  <a:srgbClr val="000000"/>
                </a:solidFill>
              </a:rPr>
              <a:t>Leverage significant Federal investments </a:t>
            </a:r>
          </a:p>
          <a:p>
            <a:pPr>
              <a:buFont typeface="Wingdings" charset="2"/>
              <a:buChar char="ü"/>
            </a:pPr>
            <a:r>
              <a:rPr lang="en-US" sz="2000" b="1" dirty="0" smtClean="0">
                <a:solidFill>
                  <a:srgbClr val="000000"/>
                </a:solidFill>
              </a:rPr>
              <a:t>Address Federal initiatives and objectives</a:t>
            </a:r>
          </a:p>
          <a:p>
            <a:pPr>
              <a:buFont typeface="Wingdings" charset="2"/>
              <a:buChar char="ü"/>
            </a:pPr>
            <a:r>
              <a:rPr lang="en-US" sz="2000" b="1" dirty="0" smtClean="0">
                <a:solidFill>
                  <a:srgbClr val="000000"/>
                </a:solidFill>
              </a:rPr>
              <a:t>Engage and leverage research community</a:t>
            </a:r>
          </a:p>
          <a:p>
            <a:pPr>
              <a:buFont typeface="Wingdings" charset="2"/>
              <a:buChar char="ü"/>
            </a:pPr>
            <a:r>
              <a:rPr lang="en-US" sz="2000" b="1" dirty="0" smtClean="0">
                <a:solidFill>
                  <a:srgbClr val="000000"/>
                </a:solidFill>
              </a:rPr>
              <a:t>Use new and emerging standards</a:t>
            </a:r>
          </a:p>
          <a:p>
            <a:pPr>
              <a:buFont typeface="Wingdings" charset="2"/>
              <a:buChar char="ü"/>
            </a:pPr>
            <a:r>
              <a:rPr lang="en-US" sz="2000" b="1" dirty="0" smtClean="0">
                <a:solidFill>
                  <a:srgbClr val="000000"/>
                </a:solidFill>
              </a:rPr>
              <a:t>Leverage systematic frameworks</a:t>
            </a:r>
          </a:p>
          <a:p>
            <a:pPr>
              <a:buFont typeface="Wingdings" charset="2"/>
              <a:buChar char="ü"/>
            </a:pPr>
            <a:r>
              <a:rPr lang="en-US" sz="2000" b="1" dirty="0" smtClean="0">
                <a:solidFill>
                  <a:srgbClr val="000000"/>
                </a:solidFill>
              </a:rPr>
              <a:t>‘Complete the forecast’ – link to impacts and risk</a:t>
            </a:r>
            <a:endParaRPr lang="en-US" sz="1800" b="1" dirty="0">
              <a:solidFill>
                <a:srgbClr val="000000"/>
              </a:solidFill>
            </a:endParaRPr>
          </a:p>
        </p:txBody>
      </p:sp>
      <p:sp>
        <p:nvSpPr>
          <p:cNvPr id="11" name="Content Placeholder 6"/>
          <p:cNvSpPr txBox="1">
            <a:spLocks/>
          </p:cNvSpPr>
          <p:nvPr/>
        </p:nvSpPr>
        <p:spPr>
          <a:xfrm>
            <a:off x="5801244" y="724146"/>
            <a:ext cx="3342756" cy="3098554"/>
          </a:xfrm>
          <a:prstGeom prst="rect">
            <a:avLst/>
          </a:prstGeom>
        </p:spPr>
        <p:txBody>
          <a:bodyPr>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ü"/>
            </a:pPr>
            <a:r>
              <a:rPr lang="en-US" sz="2000" b="1" dirty="0" smtClean="0">
                <a:solidFill>
                  <a:srgbClr val="000000"/>
                </a:solidFill>
              </a:rPr>
              <a:t>Support high/hyper resolution over large national domain</a:t>
            </a:r>
          </a:p>
          <a:p>
            <a:pPr>
              <a:buFont typeface="Wingdings" charset="2"/>
              <a:buChar char="ü"/>
            </a:pPr>
            <a:r>
              <a:rPr lang="en-US" sz="2000" b="1" dirty="0" smtClean="0">
                <a:solidFill>
                  <a:srgbClr val="000000"/>
                </a:solidFill>
              </a:rPr>
              <a:t>Modular, scalable</a:t>
            </a:r>
          </a:p>
          <a:p>
            <a:pPr>
              <a:buFont typeface="Wingdings" charset="2"/>
              <a:buChar char="ü"/>
            </a:pPr>
            <a:r>
              <a:rPr lang="en-US" sz="2000" b="1" dirty="0" smtClean="0">
                <a:solidFill>
                  <a:srgbClr val="000000"/>
                </a:solidFill>
              </a:rPr>
              <a:t>Represent wide range of physical processes</a:t>
            </a:r>
          </a:p>
          <a:p>
            <a:pPr>
              <a:buFont typeface="Wingdings" charset="2"/>
              <a:buChar char="ü"/>
            </a:pPr>
            <a:r>
              <a:rPr lang="en-US" sz="2000" b="1" dirty="0" smtClean="0">
                <a:solidFill>
                  <a:srgbClr val="000000"/>
                </a:solidFill>
              </a:rPr>
              <a:t>Support linkage to coastal and estuarine models</a:t>
            </a:r>
          </a:p>
          <a:p>
            <a:pPr>
              <a:buFont typeface="Wingdings" charset="2"/>
              <a:buChar char="ü"/>
            </a:pPr>
            <a:r>
              <a:rPr lang="en-US" sz="2000" b="1" dirty="0" smtClean="0">
                <a:solidFill>
                  <a:srgbClr val="000000"/>
                </a:solidFill>
              </a:rPr>
              <a:t>High Performance Computing</a:t>
            </a:r>
          </a:p>
          <a:p>
            <a:pPr>
              <a:buFont typeface="Wingdings" charset="2"/>
              <a:buChar char="ü"/>
            </a:pPr>
            <a:r>
              <a:rPr lang="en-US" sz="2000" b="1" dirty="0" smtClean="0">
                <a:solidFill>
                  <a:srgbClr val="000000"/>
                </a:solidFill>
              </a:rPr>
              <a:t>Earth System</a:t>
            </a:r>
            <a:endParaRPr lang="en-US" sz="1800" b="1" dirty="0">
              <a:solidFill>
                <a:srgbClr val="000000"/>
              </a:solidFill>
            </a:endParaRPr>
          </a:p>
        </p:txBody>
      </p:sp>
      <p:sp>
        <p:nvSpPr>
          <p:cNvPr id="14" name="Content Placeholder 6"/>
          <p:cNvSpPr txBox="1">
            <a:spLocks/>
          </p:cNvSpPr>
          <p:nvPr/>
        </p:nvSpPr>
        <p:spPr>
          <a:xfrm>
            <a:off x="0" y="2129021"/>
            <a:ext cx="3119409" cy="1618990"/>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charset="2"/>
              <a:buChar char="ü"/>
            </a:pPr>
            <a:r>
              <a:rPr lang="en-US" sz="2000" b="1" dirty="0" smtClean="0">
                <a:solidFill>
                  <a:srgbClr val="000000"/>
                </a:solidFill>
              </a:rPr>
              <a:t>Maximize use of all available data</a:t>
            </a:r>
          </a:p>
          <a:p>
            <a:pPr>
              <a:buFont typeface="Wingdings" charset="2"/>
              <a:buChar char="ü"/>
            </a:pPr>
            <a:r>
              <a:rPr lang="en-US" sz="2000" b="1" dirty="0" smtClean="0">
                <a:solidFill>
                  <a:srgbClr val="000000"/>
                </a:solidFill>
              </a:rPr>
              <a:t>Leverage trends in data services</a:t>
            </a:r>
          </a:p>
          <a:p>
            <a:pPr>
              <a:buFont typeface="Wingdings" charset="2"/>
              <a:buChar char="ü"/>
            </a:pPr>
            <a:r>
              <a:rPr lang="en-US" sz="2000" b="1" dirty="0" smtClean="0">
                <a:solidFill>
                  <a:srgbClr val="000000"/>
                </a:solidFill>
              </a:rPr>
              <a:t>Everything is Geospatial</a:t>
            </a:r>
          </a:p>
          <a:p>
            <a:pPr marL="0" indent="0">
              <a:buNone/>
            </a:pPr>
            <a:endParaRPr lang="en-US" sz="2000" b="1" dirty="0" smtClean="0">
              <a:solidFill>
                <a:srgbClr val="000000"/>
              </a:solidFill>
            </a:endParaRPr>
          </a:p>
          <a:p>
            <a:pPr marL="0" indent="0">
              <a:buNone/>
            </a:pPr>
            <a:endParaRPr lang="en-US" sz="1800" b="1" dirty="0">
              <a:solidFill>
                <a:srgbClr val="000000"/>
              </a:solidFill>
            </a:endParaRPr>
          </a:p>
        </p:txBody>
      </p:sp>
      <p:sp>
        <p:nvSpPr>
          <p:cNvPr id="7" name="TextBox 6"/>
          <p:cNvSpPr txBox="1"/>
          <p:nvPr/>
        </p:nvSpPr>
        <p:spPr>
          <a:xfrm>
            <a:off x="4722263" y="4906937"/>
            <a:ext cx="1863611" cy="523220"/>
          </a:xfrm>
          <a:prstGeom prst="rect">
            <a:avLst/>
          </a:prstGeom>
          <a:noFill/>
        </p:spPr>
        <p:txBody>
          <a:bodyPr wrap="none" rtlCol="0">
            <a:spAutoFit/>
          </a:bodyPr>
          <a:lstStyle/>
          <a:p>
            <a:r>
              <a:rPr lang="en-US" sz="2800" b="1" dirty="0" smtClean="0">
                <a:solidFill>
                  <a:srgbClr val="FFFF00"/>
                </a:solidFill>
              </a:rPr>
              <a:t>APPROACH</a:t>
            </a:r>
            <a:endParaRPr lang="en-US" sz="2800" b="1" dirty="0">
              <a:solidFill>
                <a:srgbClr val="FFFF00"/>
              </a:solidFill>
            </a:endParaRPr>
          </a:p>
        </p:txBody>
      </p:sp>
      <p:sp>
        <p:nvSpPr>
          <p:cNvPr id="15" name="TextBox 14"/>
          <p:cNvSpPr txBox="1"/>
          <p:nvPr/>
        </p:nvSpPr>
        <p:spPr>
          <a:xfrm>
            <a:off x="2864930" y="3752466"/>
            <a:ext cx="1143863" cy="584776"/>
          </a:xfrm>
          <a:prstGeom prst="rect">
            <a:avLst/>
          </a:prstGeom>
          <a:noFill/>
        </p:spPr>
        <p:txBody>
          <a:bodyPr wrap="none" rtlCol="0">
            <a:spAutoFit/>
          </a:bodyPr>
          <a:lstStyle/>
          <a:p>
            <a:r>
              <a:rPr lang="en-US" sz="3200" b="1" dirty="0" smtClean="0">
                <a:solidFill>
                  <a:srgbClr val="FFFFFF"/>
                </a:solidFill>
              </a:rPr>
              <a:t>DATA</a:t>
            </a:r>
            <a:endParaRPr lang="en-US" sz="3200" b="1" dirty="0">
              <a:solidFill>
                <a:srgbClr val="FFFFFF"/>
              </a:solidFill>
            </a:endParaRPr>
          </a:p>
        </p:txBody>
      </p:sp>
      <p:sp>
        <p:nvSpPr>
          <p:cNvPr id="16" name="TextBox 15"/>
          <p:cNvSpPr txBox="1"/>
          <p:nvPr/>
        </p:nvSpPr>
        <p:spPr>
          <a:xfrm>
            <a:off x="3633815" y="2030859"/>
            <a:ext cx="2125702" cy="830997"/>
          </a:xfrm>
          <a:prstGeom prst="rect">
            <a:avLst/>
          </a:prstGeom>
          <a:noFill/>
        </p:spPr>
        <p:txBody>
          <a:bodyPr wrap="none" rtlCol="0">
            <a:spAutoFit/>
          </a:bodyPr>
          <a:lstStyle/>
          <a:p>
            <a:pPr algn="ctr"/>
            <a:r>
              <a:rPr lang="en-US" sz="2400" b="1" dirty="0" smtClean="0"/>
              <a:t>MODELING</a:t>
            </a:r>
          </a:p>
          <a:p>
            <a:pPr algn="ctr"/>
            <a:r>
              <a:rPr lang="en-US" sz="2400" b="1" dirty="0" smtClean="0"/>
              <a:t>ARCHITECTURE</a:t>
            </a:r>
            <a:endParaRPr lang="en-US" sz="2400" b="1" dirty="0"/>
          </a:p>
        </p:txBody>
      </p:sp>
    </p:spTree>
    <p:extLst>
      <p:ext uri="{BB962C8B-B14F-4D97-AF65-F5344CB8AC3E}">
        <p14:creationId xmlns:p14="http://schemas.microsoft.com/office/powerpoint/2010/main" val="390691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6362636" cy="1058333"/>
          </a:xfrm>
          <a:effectLst/>
        </p:spPr>
        <p:txBody>
          <a:bodyPr>
            <a:normAutofit fontScale="90000"/>
          </a:bodyPr>
          <a:lstStyle/>
          <a:p>
            <a:r>
              <a:rPr lang="en-US" sz="5400" b="1" dirty="0" smtClean="0">
                <a:solidFill>
                  <a:srgbClr val="000000"/>
                </a:solidFill>
                <a:latin typeface="Arial"/>
                <a:cs typeface="Arial"/>
              </a:rPr>
              <a:t>Modeling Evolution</a:t>
            </a:r>
            <a:endParaRPr lang="en-US" sz="5400" b="1" dirty="0">
              <a:solidFill>
                <a:srgbClr val="000000"/>
              </a:solidFill>
              <a:latin typeface="Arial"/>
              <a:cs typeface="Arial"/>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21</a:t>
            </a:fld>
            <a:endParaRPr lang="en-US" dirty="0"/>
          </a:p>
        </p:txBody>
      </p:sp>
      <p:cxnSp>
        <p:nvCxnSpPr>
          <p:cNvPr id="12" name="Straight Arrow Connector 11"/>
          <p:cNvCxnSpPr/>
          <p:nvPr/>
        </p:nvCxnSpPr>
        <p:spPr>
          <a:xfrm>
            <a:off x="790222" y="6218603"/>
            <a:ext cx="7457487" cy="0"/>
          </a:xfrm>
          <a:prstGeom prst="straightConnector1">
            <a:avLst/>
          </a:prstGeom>
          <a:ln w="28575" cmpd="sng">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792911" y="1255889"/>
            <a:ext cx="1" cy="4962716"/>
          </a:xfrm>
          <a:prstGeom prst="straightConnector1">
            <a:avLst/>
          </a:prstGeom>
          <a:ln w="28575" cmpd="sng">
            <a:solidFill>
              <a:srgbClr val="00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3106" y="6226573"/>
            <a:ext cx="698162" cy="461657"/>
          </a:xfrm>
          <a:prstGeom prst="rect">
            <a:avLst/>
          </a:prstGeom>
          <a:noFill/>
        </p:spPr>
        <p:txBody>
          <a:bodyPr wrap="none" lIns="91432" tIns="45716" rIns="91432" bIns="45716" rtlCol="0">
            <a:spAutoFit/>
          </a:bodyPr>
          <a:lstStyle/>
          <a:p>
            <a:r>
              <a:rPr lang="en-US" sz="2400" b="1" dirty="0" smtClean="0">
                <a:solidFill>
                  <a:srgbClr val="000000"/>
                </a:solidFill>
                <a:latin typeface="Arial"/>
                <a:cs typeface="Arial"/>
              </a:rPr>
              <a:t>70s</a:t>
            </a:r>
            <a:endParaRPr lang="en-US" sz="2400" b="1" dirty="0">
              <a:solidFill>
                <a:srgbClr val="000000"/>
              </a:solidFill>
              <a:latin typeface="Arial"/>
              <a:cs typeface="Arial"/>
            </a:endParaRPr>
          </a:p>
        </p:txBody>
      </p:sp>
      <p:sp>
        <p:nvSpPr>
          <p:cNvPr id="16" name="Freeform 15"/>
          <p:cNvSpPr/>
          <p:nvPr/>
        </p:nvSpPr>
        <p:spPr>
          <a:xfrm>
            <a:off x="917223" y="3675509"/>
            <a:ext cx="6391628" cy="2357476"/>
          </a:xfrm>
          <a:custGeom>
            <a:avLst/>
            <a:gdLst>
              <a:gd name="connsiteX0" fmla="*/ 0 w 5287029"/>
              <a:gd name="connsiteY0" fmla="*/ 2106746 h 2107008"/>
              <a:gd name="connsiteX1" fmla="*/ 354438 w 5287029"/>
              <a:gd name="connsiteY1" fmla="*/ 2077212 h 2107008"/>
              <a:gd name="connsiteX2" fmla="*/ 580884 w 5287029"/>
              <a:gd name="connsiteY2" fmla="*/ 1919699 h 2107008"/>
              <a:gd name="connsiteX3" fmla="*/ 1151923 w 5287029"/>
              <a:gd name="connsiteY3" fmla="*/ 935238 h 2107008"/>
              <a:gd name="connsiteX4" fmla="*/ 1772189 w 5287029"/>
              <a:gd name="connsiteY4" fmla="*/ 354406 h 2107008"/>
              <a:gd name="connsiteX5" fmla="*/ 2677974 w 5287029"/>
              <a:gd name="connsiteY5" fmla="*/ 118135 h 2107008"/>
              <a:gd name="connsiteX6" fmla="*/ 5287029 w 5287029"/>
              <a:gd name="connsiteY6" fmla="*/ 0 h 210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7029" h="2107008">
                <a:moveTo>
                  <a:pt x="0" y="2106746"/>
                </a:moveTo>
                <a:cubicBezTo>
                  <a:pt x="128812" y="2107566"/>
                  <a:pt x="257624" y="2108386"/>
                  <a:pt x="354438" y="2077212"/>
                </a:cubicBezTo>
                <a:cubicBezTo>
                  <a:pt x="451252" y="2046038"/>
                  <a:pt x="447970" y="2110028"/>
                  <a:pt x="580884" y="1919699"/>
                </a:cubicBezTo>
                <a:cubicBezTo>
                  <a:pt x="713798" y="1729370"/>
                  <a:pt x="953372" y="1196120"/>
                  <a:pt x="1151923" y="935238"/>
                </a:cubicBezTo>
                <a:cubicBezTo>
                  <a:pt x="1350474" y="674356"/>
                  <a:pt x="1517847" y="490590"/>
                  <a:pt x="1772189" y="354406"/>
                </a:cubicBezTo>
                <a:cubicBezTo>
                  <a:pt x="2026531" y="218222"/>
                  <a:pt x="2092167" y="177203"/>
                  <a:pt x="2677974" y="118135"/>
                </a:cubicBezTo>
                <a:cubicBezTo>
                  <a:pt x="3263781" y="59067"/>
                  <a:pt x="5287029" y="0"/>
                  <a:pt x="5287029" y="0"/>
                </a:cubicBezTo>
              </a:path>
            </a:pathLst>
          </a:custGeom>
          <a:ln w="38100" cmpd="sng">
            <a:solidFill>
              <a:srgbClr val="000000"/>
            </a:solidFill>
          </a:ln>
        </p:spPr>
        <p:style>
          <a:lnRef idx="2">
            <a:schemeClr val="accent1"/>
          </a:lnRef>
          <a:fillRef idx="0">
            <a:schemeClr val="accent1"/>
          </a:fillRef>
          <a:effectRef idx="1">
            <a:schemeClr val="accent1"/>
          </a:effectRef>
          <a:fontRef idx="minor">
            <a:schemeClr val="tx1"/>
          </a:fontRef>
        </p:style>
        <p:txBody>
          <a:bodyPr lIns="91432" tIns="45716" rIns="91432" bIns="45716" rtlCol="0" anchor="ctr"/>
          <a:lstStyle/>
          <a:p>
            <a:pPr algn="ctr"/>
            <a:endParaRPr lang="en-US"/>
          </a:p>
        </p:txBody>
      </p:sp>
      <p:sp>
        <p:nvSpPr>
          <p:cNvPr id="17" name="TextBox 16"/>
          <p:cNvSpPr txBox="1"/>
          <p:nvPr/>
        </p:nvSpPr>
        <p:spPr>
          <a:xfrm>
            <a:off x="2175108" y="6226573"/>
            <a:ext cx="698162" cy="461657"/>
          </a:xfrm>
          <a:prstGeom prst="rect">
            <a:avLst/>
          </a:prstGeom>
          <a:noFill/>
        </p:spPr>
        <p:txBody>
          <a:bodyPr wrap="none" lIns="91432" tIns="45716" rIns="91432" bIns="45716" rtlCol="0">
            <a:spAutoFit/>
          </a:bodyPr>
          <a:lstStyle/>
          <a:p>
            <a:r>
              <a:rPr lang="en-US" sz="2400" b="1" dirty="0" smtClean="0">
                <a:solidFill>
                  <a:srgbClr val="000000"/>
                </a:solidFill>
                <a:latin typeface="Arial"/>
                <a:cs typeface="Arial"/>
              </a:rPr>
              <a:t>80s</a:t>
            </a:r>
            <a:endParaRPr lang="en-US" sz="2400" b="1" dirty="0">
              <a:solidFill>
                <a:srgbClr val="000000"/>
              </a:solidFill>
              <a:latin typeface="Arial"/>
              <a:cs typeface="Arial"/>
            </a:endParaRPr>
          </a:p>
        </p:txBody>
      </p:sp>
      <p:sp>
        <p:nvSpPr>
          <p:cNvPr id="18" name="TextBox 17"/>
          <p:cNvSpPr txBox="1"/>
          <p:nvPr/>
        </p:nvSpPr>
        <p:spPr>
          <a:xfrm>
            <a:off x="3607110" y="6226573"/>
            <a:ext cx="698162" cy="461657"/>
          </a:xfrm>
          <a:prstGeom prst="rect">
            <a:avLst/>
          </a:prstGeom>
          <a:noFill/>
        </p:spPr>
        <p:txBody>
          <a:bodyPr wrap="none" lIns="91432" tIns="45716" rIns="91432" bIns="45716" rtlCol="0">
            <a:spAutoFit/>
          </a:bodyPr>
          <a:lstStyle/>
          <a:p>
            <a:r>
              <a:rPr lang="en-US" sz="2400" b="1" dirty="0" smtClean="0">
                <a:solidFill>
                  <a:srgbClr val="000000"/>
                </a:solidFill>
                <a:latin typeface="Arial"/>
                <a:cs typeface="Arial"/>
              </a:rPr>
              <a:t>90s</a:t>
            </a:r>
            <a:endParaRPr lang="en-US" sz="2400" b="1" dirty="0">
              <a:solidFill>
                <a:srgbClr val="000000"/>
              </a:solidFill>
              <a:latin typeface="Arial"/>
              <a:cs typeface="Arial"/>
            </a:endParaRPr>
          </a:p>
        </p:txBody>
      </p:sp>
      <p:sp>
        <p:nvSpPr>
          <p:cNvPr id="19" name="TextBox 18"/>
          <p:cNvSpPr txBox="1"/>
          <p:nvPr/>
        </p:nvSpPr>
        <p:spPr>
          <a:xfrm>
            <a:off x="5039112" y="6226573"/>
            <a:ext cx="698162" cy="461657"/>
          </a:xfrm>
          <a:prstGeom prst="rect">
            <a:avLst/>
          </a:prstGeom>
          <a:noFill/>
        </p:spPr>
        <p:txBody>
          <a:bodyPr wrap="none" lIns="91432" tIns="45716" rIns="91432" bIns="45716" rtlCol="0">
            <a:spAutoFit/>
          </a:bodyPr>
          <a:lstStyle/>
          <a:p>
            <a:r>
              <a:rPr lang="en-US" sz="2400" b="1" dirty="0" smtClean="0">
                <a:solidFill>
                  <a:srgbClr val="000000"/>
                </a:solidFill>
                <a:latin typeface="Arial"/>
                <a:cs typeface="Arial"/>
              </a:rPr>
              <a:t>00s</a:t>
            </a:r>
            <a:endParaRPr lang="en-US" sz="2400" b="1" dirty="0">
              <a:solidFill>
                <a:srgbClr val="000000"/>
              </a:solidFill>
              <a:latin typeface="Arial"/>
              <a:cs typeface="Arial"/>
            </a:endParaRPr>
          </a:p>
        </p:txBody>
      </p:sp>
      <p:sp>
        <p:nvSpPr>
          <p:cNvPr id="20" name="TextBox 19"/>
          <p:cNvSpPr txBox="1"/>
          <p:nvPr/>
        </p:nvSpPr>
        <p:spPr>
          <a:xfrm>
            <a:off x="6471114" y="6226573"/>
            <a:ext cx="698162" cy="461657"/>
          </a:xfrm>
          <a:prstGeom prst="rect">
            <a:avLst/>
          </a:prstGeom>
          <a:noFill/>
        </p:spPr>
        <p:txBody>
          <a:bodyPr wrap="none" lIns="91432" tIns="45716" rIns="91432" bIns="45716" rtlCol="0">
            <a:spAutoFit/>
          </a:bodyPr>
          <a:lstStyle/>
          <a:p>
            <a:r>
              <a:rPr lang="en-US" sz="2400" b="1" dirty="0" smtClean="0">
                <a:solidFill>
                  <a:srgbClr val="000000"/>
                </a:solidFill>
                <a:latin typeface="Arial"/>
                <a:cs typeface="Arial"/>
              </a:rPr>
              <a:t>10s</a:t>
            </a:r>
            <a:endParaRPr lang="en-US" sz="2400" b="1" dirty="0">
              <a:solidFill>
                <a:srgbClr val="000000"/>
              </a:solidFill>
              <a:latin typeface="Arial"/>
              <a:cs typeface="Arial"/>
            </a:endParaRPr>
          </a:p>
        </p:txBody>
      </p:sp>
      <p:sp>
        <p:nvSpPr>
          <p:cNvPr id="22" name="TextBox 21"/>
          <p:cNvSpPr txBox="1"/>
          <p:nvPr/>
        </p:nvSpPr>
        <p:spPr>
          <a:xfrm>
            <a:off x="7903116" y="6226573"/>
            <a:ext cx="698162" cy="461657"/>
          </a:xfrm>
          <a:prstGeom prst="rect">
            <a:avLst/>
          </a:prstGeom>
          <a:noFill/>
        </p:spPr>
        <p:txBody>
          <a:bodyPr wrap="none" lIns="91432" tIns="45716" rIns="91432" bIns="45716" rtlCol="0">
            <a:spAutoFit/>
          </a:bodyPr>
          <a:lstStyle/>
          <a:p>
            <a:r>
              <a:rPr lang="en-US" sz="2400" b="1" dirty="0" smtClean="0">
                <a:solidFill>
                  <a:srgbClr val="000000"/>
                </a:solidFill>
                <a:latin typeface="Arial"/>
                <a:cs typeface="Arial"/>
              </a:rPr>
              <a:t>20s</a:t>
            </a:r>
            <a:endParaRPr lang="en-US" sz="2400" b="1" dirty="0">
              <a:solidFill>
                <a:srgbClr val="000000"/>
              </a:solidFill>
              <a:latin typeface="Arial"/>
              <a:cs typeface="Arial"/>
            </a:endParaRPr>
          </a:p>
        </p:txBody>
      </p:sp>
      <p:sp>
        <p:nvSpPr>
          <p:cNvPr id="27" name="TextBox 26"/>
          <p:cNvSpPr txBox="1"/>
          <p:nvPr/>
        </p:nvSpPr>
        <p:spPr>
          <a:xfrm>
            <a:off x="828163" y="3722464"/>
            <a:ext cx="1544961" cy="1200321"/>
          </a:xfrm>
          <a:prstGeom prst="rect">
            <a:avLst/>
          </a:prstGeom>
          <a:noFill/>
        </p:spPr>
        <p:txBody>
          <a:bodyPr wrap="none" lIns="91432" tIns="45716" rIns="91432" bIns="45716" rtlCol="0">
            <a:spAutoFit/>
          </a:bodyPr>
          <a:lstStyle/>
          <a:p>
            <a:pPr algn="ctr"/>
            <a:r>
              <a:rPr lang="en-US" b="1" dirty="0">
                <a:solidFill>
                  <a:srgbClr val="000000"/>
                </a:solidFill>
              </a:rPr>
              <a:t>STATISTICAL/</a:t>
            </a:r>
          </a:p>
          <a:p>
            <a:pPr algn="ctr"/>
            <a:r>
              <a:rPr lang="en-US" b="1" dirty="0">
                <a:solidFill>
                  <a:srgbClr val="000000"/>
                </a:solidFill>
              </a:rPr>
              <a:t>ENGINEERING</a:t>
            </a:r>
          </a:p>
          <a:p>
            <a:pPr algn="ctr"/>
            <a:r>
              <a:rPr lang="en-US" b="1" dirty="0">
                <a:solidFill>
                  <a:srgbClr val="000000"/>
                </a:solidFill>
              </a:rPr>
              <a:t>MODELS</a:t>
            </a:r>
          </a:p>
          <a:p>
            <a:pPr algn="ctr"/>
            <a:r>
              <a:rPr lang="en-US" b="1" dirty="0">
                <a:solidFill>
                  <a:srgbClr val="000000"/>
                </a:solidFill>
              </a:rPr>
              <a:t>(e.g. NWSRFS)</a:t>
            </a:r>
          </a:p>
        </p:txBody>
      </p:sp>
      <p:sp>
        <p:nvSpPr>
          <p:cNvPr id="35" name="Oval 34"/>
          <p:cNvSpPr/>
          <p:nvPr/>
        </p:nvSpPr>
        <p:spPr>
          <a:xfrm>
            <a:off x="7251048" y="3634250"/>
            <a:ext cx="95012" cy="9501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p>
        </p:txBody>
      </p:sp>
      <p:grpSp>
        <p:nvGrpSpPr>
          <p:cNvPr id="56" name="Group 55"/>
          <p:cNvGrpSpPr/>
          <p:nvPr/>
        </p:nvGrpSpPr>
        <p:grpSpPr>
          <a:xfrm>
            <a:off x="1816157" y="4444161"/>
            <a:ext cx="5851595" cy="1812063"/>
            <a:chOff x="1816157" y="4444161"/>
            <a:chExt cx="5851595" cy="1812063"/>
          </a:xfrm>
        </p:grpSpPr>
        <p:grpSp>
          <p:nvGrpSpPr>
            <p:cNvPr id="55" name="Group 54"/>
            <p:cNvGrpSpPr/>
            <p:nvPr/>
          </p:nvGrpSpPr>
          <p:grpSpPr>
            <a:xfrm>
              <a:off x="1816157" y="4488851"/>
              <a:ext cx="5851595" cy="1767373"/>
              <a:chOff x="1816157" y="4488851"/>
              <a:chExt cx="5851595" cy="1767373"/>
            </a:xfrm>
          </p:grpSpPr>
          <p:sp>
            <p:nvSpPr>
              <p:cNvPr id="21" name="Freeform 20"/>
              <p:cNvSpPr/>
              <p:nvPr/>
            </p:nvSpPr>
            <p:spPr>
              <a:xfrm>
                <a:off x="3553795" y="4488851"/>
                <a:ext cx="3768437" cy="1128423"/>
              </a:xfrm>
              <a:custGeom>
                <a:avLst/>
                <a:gdLst>
                  <a:gd name="connsiteX0" fmla="*/ 0 w 3495150"/>
                  <a:gd name="connsiteY0" fmla="*/ 1781874 h 1784185"/>
                  <a:gd name="connsiteX1" fmla="*/ 482430 w 3495150"/>
                  <a:gd name="connsiteY1" fmla="*/ 1742496 h 1784185"/>
                  <a:gd name="connsiteX2" fmla="*/ 817176 w 3495150"/>
                  <a:gd name="connsiteY2" fmla="*/ 1496381 h 1784185"/>
                  <a:gd name="connsiteX3" fmla="*/ 1368524 w 3495150"/>
                  <a:gd name="connsiteY3" fmla="*/ 718657 h 1784185"/>
                  <a:gd name="connsiteX4" fmla="*/ 2008481 w 3495150"/>
                  <a:gd name="connsiteY4" fmla="*/ 255960 h 1784185"/>
                  <a:gd name="connsiteX5" fmla="*/ 2756738 w 3495150"/>
                  <a:gd name="connsiteY5" fmla="*/ 88602 h 1784185"/>
                  <a:gd name="connsiteX6" fmla="*/ 3495150 w 3495150"/>
                  <a:gd name="connsiteY6" fmla="*/ 0 h 1784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5150" h="1784185">
                    <a:moveTo>
                      <a:pt x="0" y="1781874"/>
                    </a:moveTo>
                    <a:cubicBezTo>
                      <a:pt x="173117" y="1785976"/>
                      <a:pt x="346234" y="1790078"/>
                      <a:pt x="482430" y="1742496"/>
                    </a:cubicBezTo>
                    <a:cubicBezTo>
                      <a:pt x="618626" y="1694914"/>
                      <a:pt x="669494" y="1667021"/>
                      <a:pt x="817176" y="1496381"/>
                    </a:cubicBezTo>
                    <a:cubicBezTo>
                      <a:pt x="964858" y="1325741"/>
                      <a:pt x="1169973" y="925394"/>
                      <a:pt x="1368524" y="718657"/>
                    </a:cubicBezTo>
                    <a:cubicBezTo>
                      <a:pt x="1567075" y="511920"/>
                      <a:pt x="1777112" y="360969"/>
                      <a:pt x="2008481" y="255960"/>
                    </a:cubicBezTo>
                    <a:cubicBezTo>
                      <a:pt x="2239850" y="150951"/>
                      <a:pt x="2508960" y="131262"/>
                      <a:pt x="2756738" y="88602"/>
                    </a:cubicBezTo>
                    <a:cubicBezTo>
                      <a:pt x="3004516" y="45942"/>
                      <a:pt x="3495150" y="0"/>
                      <a:pt x="3495150" y="0"/>
                    </a:cubicBezTo>
                  </a:path>
                </a:pathLst>
              </a:custGeom>
              <a:ln w="38100" cmpd="sng">
                <a:solidFill>
                  <a:srgbClr val="0000FF"/>
                </a:solidFill>
              </a:ln>
            </p:spPr>
            <p:style>
              <a:lnRef idx="2">
                <a:schemeClr val="accent1"/>
              </a:lnRef>
              <a:fillRef idx="0">
                <a:schemeClr val="accent1"/>
              </a:fillRef>
              <a:effectRef idx="1">
                <a:schemeClr val="accent1"/>
              </a:effectRef>
              <a:fontRef idx="minor">
                <a:schemeClr val="tx1"/>
              </a:fontRef>
            </p:style>
            <p:txBody>
              <a:bodyPr lIns="91432" tIns="45716" rIns="91432" bIns="45716" rtlCol="0" anchor="ctr"/>
              <a:lstStyle/>
              <a:p>
                <a:pPr algn="ctr"/>
                <a:endParaRPr lang="en-US"/>
              </a:p>
            </p:txBody>
          </p:sp>
          <p:sp>
            <p:nvSpPr>
              <p:cNvPr id="24" name="TextBox 23"/>
              <p:cNvSpPr txBox="1"/>
              <p:nvPr/>
            </p:nvSpPr>
            <p:spPr>
              <a:xfrm>
                <a:off x="4678177" y="5609901"/>
                <a:ext cx="1702769" cy="646323"/>
              </a:xfrm>
              <a:prstGeom prst="rect">
                <a:avLst/>
              </a:prstGeom>
              <a:noFill/>
            </p:spPr>
            <p:txBody>
              <a:bodyPr wrap="none" lIns="91432" tIns="45716" rIns="91432" bIns="45716" rtlCol="0">
                <a:spAutoFit/>
              </a:bodyPr>
              <a:lstStyle/>
              <a:p>
                <a:r>
                  <a:rPr lang="en-US" i="1" dirty="0">
                    <a:solidFill>
                      <a:srgbClr val="0000FF"/>
                    </a:solidFill>
                  </a:rPr>
                  <a:t>Column Physics</a:t>
                </a:r>
              </a:p>
              <a:p>
                <a:r>
                  <a:rPr lang="en-US" i="1" dirty="0">
                    <a:solidFill>
                      <a:srgbClr val="0000FF"/>
                    </a:solidFill>
                  </a:rPr>
                  <a:t>Boundary Layer</a:t>
                </a:r>
              </a:p>
            </p:txBody>
          </p:sp>
          <p:sp>
            <p:nvSpPr>
              <p:cNvPr id="25" name="TextBox 24"/>
              <p:cNvSpPr txBox="1"/>
              <p:nvPr/>
            </p:nvSpPr>
            <p:spPr>
              <a:xfrm>
                <a:off x="5174778" y="4997036"/>
                <a:ext cx="2492974" cy="353935"/>
              </a:xfrm>
              <a:prstGeom prst="rect">
                <a:avLst/>
              </a:prstGeom>
              <a:noFill/>
            </p:spPr>
            <p:txBody>
              <a:bodyPr wrap="none" lIns="91432" tIns="45716" rIns="91432" bIns="45716" rtlCol="0">
                <a:spAutoFit/>
              </a:bodyPr>
              <a:lstStyle/>
              <a:p>
                <a:r>
                  <a:rPr lang="en-US" sz="1700" i="1" dirty="0">
                    <a:solidFill>
                      <a:srgbClr val="0000FF"/>
                    </a:solidFill>
                  </a:rPr>
                  <a:t>Simple Lateral Hydrology</a:t>
                </a:r>
              </a:p>
            </p:txBody>
          </p:sp>
          <p:sp>
            <p:nvSpPr>
              <p:cNvPr id="26" name="TextBox 25"/>
              <p:cNvSpPr txBox="1"/>
              <p:nvPr/>
            </p:nvSpPr>
            <p:spPr>
              <a:xfrm>
                <a:off x="1816157" y="5441372"/>
                <a:ext cx="1755167" cy="646323"/>
              </a:xfrm>
              <a:prstGeom prst="rect">
                <a:avLst/>
              </a:prstGeom>
              <a:noFill/>
            </p:spPr>
            <p:txBody>
              <a:bodyPr wrap="none" lIns="91432" tIns="45716" rIns="91432" bIns="45716" rtlCol="0">
                <a:spAutoFit/>
              </a:bodyPr>
              <a:lstStyle/>
              <a:p>
                <a:pPr algn="ctr"/>
                <a:r>
                  <a:rPr lang="en-US" b="1" dirty="0">
                    <a:solidFill>
                      <a:srgbClr val="0000FF"/>
                    </a:solidFill>
                  </a:rPr>
                  <a:t>LAND MODELS</a:t>
                </a:r>
              </a:p>
              <a:p>
                <a:pPr algn="ctr"/>
                <a:r>
                  <a:rPr lang="en-US" b="1" dirty="0">
                    <a:solidFill>
                      <a:srgbClr val="0000FF"/>
                    </a:solidFill>
                  </a:rPr>
                  <a:t>(e.g. NOAH, VIC)</a:t>
                </a:r>
              </a:p>
            </p:txBody>
          </p:sp>
          <p:cxnSp>
            <p:nvCxnSpPr>
              <p:cNvPr id="29" name="Straight Arrow Connector 28"/>
              <p:cNvCxnSpPr/>
              <p:nvPr/>
            </p:nvCxnSpPr>
            <p:spPr>
              <a:xfrm flipH="1" flipV="1">
                <a:off x="5679164" y="4710423"/>
                <a:ext cx="286801" cy="293959"/>
              </a:xfrm>
              <a:prstGeom prst="straightConnector1">
                <a:avLst/>
              </a:prstGeom>
              <a:ln w="31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4388445" y="5509131"/>
                <a:ext cx="286801" cy="293959"/>
              </a:xfrm>
              <a:prstGeom prst="straightConnector1">
                <a:avLst/>
              </a:prstGeom>
              <a:ln w="31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36" name="Oval 35"/>
            <p:cNvSpPr/>
            <p:nvPr/>
          </p:nvSpPr>
          <p:spPr>
            <a:xfrm>
              <a:off x="7255033" y="4444161"/>
              <a:ext cx="114703" cy="95012"/>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p>
          </p:txBody>
        </p:sp>
      </p:grpSp>
      <p:cxnSp>
        <p:nvCxnSpPr>
          <p:cNvPr id="38" name="Straight Connector 37"/>
          <p:cNvCxnSpPr/>
          <p:nvPr/>
        </p:nvCxnSpPr>
        <p:spPr>
          <a:xfrm flipV="1">
            <a:off x="7380638" y="3622039"/>
            <a:ext cx="1011596" cy="47506"/>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167184" y="3127566"/>
            <a:ext cx="3003681" cy="646323"/>
          </a:xfrm>
          <a:prstGeom prst="rect">
            <a:avLst/>
          </a:prstGeom>
          <a:noFill/>
        </p:spPr>
        <p:txBody>
          <a:bodyPr wrap="none" lIns="91432" tIns="45716" rIns="91432" bIns="45716" rtlCol="0">
            <a:spAutoFit/>
          </a:bodyPr>
          <a:lstStyle/>
          <a:p>
            <a:r>
              <a:rPr lang="en-US" b="1" i="1" dirty="0">
                <a:solidFill>
                  <a:srgbClr val="000000"/>
                </a:solidFill>
              </a:rPr>
              <a:t>Single Fundamental Product:</a:t>
            </a:r>
          </a:p>
          <a:p>
            <a:r>
              <a:rPr lang="en-US" i="1" dirty="0">
                <a:solidFill>
                  <a:srgbClr val="000000"/>
                </a:solidFill>
              </a:rPr>
              <a:t>Flow Forecast at a Point</a:t>
            </a:r>
          </a:p>
        </p:txBody>
      </p:sp>
      <p:cxnSp>
        <p:nvCxnSpPr>
          <p:cNvPr id="41" name="Straight Arrow Connector 40"/>
          <p:cNvCxnSpPr/>
          <p:nvPr/>
        </p:nvCxnSpPr>
        <p:spPr>
          <a:xfrm>
            <a:off x="2596444" y="3838222"/>
            <a:ext cx="236822" cy="337938"/>
          </a:xfrm>
          <a:prstGeom prst="straightConnector1">
            <a:avLst/>
          </a:prstGeom>
          <a:ln w="31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2707881" y="1796282"/>
            <a:ext cx="4709361" cy="3672912"/>
            <a:chOff x="2707881" y="1796282"/>
            <a:chExt cx="4709361" cy="3672912"/>
          </a:xfrm>
        </p:grpSpPr>
        <p:sp>
          <p:nvSpPr>
            <p:cNvPr id="28" name="TextBox 27"/>
            <p:cNvSpPr txBox="1"/>
            <p:nvPr/>
          </p:nvSpPr>
          <p:spPr>
            <a:xfrm>
              <a:off x="2707881" y="3991875"/>
              <a:ext cx="2101528" cy="1477319"/>
            </a:xfrm>
            <a:prstGeom prst="rect">
              <a:avLst/>
            </a:prstGeom>
            <a:noFill/>
          </p:spPr>
          <p:txBody>
            <a:bodyPr wrap="none" lIns="91432" tIns="45716" rIns="91432" bIns="45716" rtlCol="0">
              <a:spAutoFit/>
            </a:bodyPr>
            <a:lstStyle/>
            <a:p>
              <a:pPr algn="ctr"/>
              <a:r>
                <a:rPr lang="en-US" b="1" dirty="0">
                  <a:solidFill>
                    <a:srgbClr val="FF0000"/>
                  </a:solidFill>
                </a:rPr>
                <a:t>ADVANCED</a:t>
              </a:r>
            </a:p>
            <a:p>
              <a:pPr algn="ctr"/>
              <a:r>
                <a:rPr lang="en-US" b="1" dirty="0">
                  <a:solidFill>
                    <a:srgbClr val="FF0000"/>
                  </a:solidFill>
                </a:rPr>
                <a:t>FULL PHYSICS</a:t>
              </a:r>
            </a:p>
            <a:p>
              <a:pPr algn="ctr"/>
              <a:r>
                <a:rPr lang="en-US" b="1" dirty="0">
                  <a:solidFill>
                    <a:srgbClr val="FF0000"/>
                  </a:solidFill>
                </a:rPr>
                <a:t>SMALL WATERSHED</a:t>
              </a:r>
            </a:p>
            <a:p>
              <a:pPr algn="ctr"/>
              <a:r>
                <a:rPr lang="en-US" b="1" dirty="0">
                  <a:solidFill>
                    <a:srgbClr val="FF0000"/>
                  </a:solidFill>
                </a:rPr>
                <a:t>MODELS</a:t>
              </a:r>
            </a:p>
            <a:p>
              <a:pPr algn="ctr"/>
              <a:r>
                <a:rPr lang="en-US" b="1" dirty="0">
                  <a:solidFill>
                    <a:srgbClr val="FF0000"/>
                  </a:solidFill>
                </a:rPr>
                <a:t>(GSSHA, PIHM)</a:t>
              </a:r>
            </a:p>
          </p:txBody>
        </p:sp>
        <p:sp>
          <p:nvSpPr>
            <p:cNvPr id="31" name="Freeform 30"/>
            <p:cNvSpPr/>
            <p:nvPr/>
          </p:nvSpPr>
          <p:spPr>
            <a:xfrm>
              <a:off x="4456752" y="1904915"/>
              <a:ext cx="2923887" cy="2715367"/>
            </a:xfrm>
            <a:custGeom>
              <a:avLst/>
              <a:gdLst>
                <a:gd name="connsiteX0" fmla="*/ 0 w 2923887"/>
                <a:gd name="connsiteY0" fmla="*/ 2676961 h 2676961"/>
                <a:gd name="connsiteX1" fmla="*/ 849754 w 2923887"/>
                <a:gd name="connsiteY1" fmla="*/ 2585597 h 2676961"/>
                <a:gd name="connsiteX2" fmla="*/ 1343160 w 2923887"/>
                <a:gd name="connsiteY2" fmla="*/ 2293233 h 2676961"/>
                <a:gd name="connsiteX3" fmla="*/ 1672098 w 2923887"/>
                <a:gd name="connsiteY3" fmla="*/ 1900368 h 2676961"/>
                <a:gd name="connsiteX4" fmla="*/ 2923887 w 2923887"/>
                <a:gd name="connsiteY4" fmla="*/ 0 h 2676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887" h="2676961">
                  <a:moveTo>
                    <a:pt x="0" y="2676961"/>
                  </a:moveTo>
                  <a:cubicBezTo>
                    <a:pt x="312947" y="2663256"/>
                    <a:pt x="625894" y="2649552"/>
                    <a:pt x="849754" y="2585597"/>
                  </a:cubicBezTo>
                  <a:cubicBezTo>
                    <a:pt x="1073614" y="2521642"/>
                    <a:pt x="1206103" y="2407438"/>
                    <a:pt x="1343160" y="2293233"/>
                  </a:cubicBezTo>
                  <a:cubicBezTo>
                    <a:pt x="1480217" y="2179028"/>
                    <a:pt x="1408644" y="2282573"/>
                    <a:pt x="1672098" y="1900368"/>
                  </a:cubicBezTo>
                  <a:cubicBezTo>
                    <a:pt x="1935553" y="1518162"/>
                    <a:pt x="2923887" y="0"/>
                    <a:pt x="2923887" y="0"/>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lIns="91432" tIns="45716" rIns="91432" bIns="45716" rtlCol="0" anchor="ctr"/>
            <a:lstStyle/>
            <a:p>
              <a:pPr algn="ctr"/>
              <a:endParaRPr lang="en-US"/>
            </a:p>
          </p:txBody>
        </p:sp>
        <p:sp>
          <p:nvSpPr>
            <p:cNvPr id="34" name="Oval 33"/>
            <p:cNvSpPr/>
            <p:nvPr/>
          </p:nvSpPr>
          <p:spPr>
            <a:xfrm>
              <a:off x="7322230" y="1857355"/>
              <a:ext cx="95012" cy="9501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p>
          </p:txBody>
        </p:sp>
        <p:sp>
          <p:nvSpPr>
            <p:cNvPr id="40" name="TextBox 39"/>
            <p:cNvSpPr txBox="1"/>
            <p:nvPr/>
          </p:nvSpPr>
          <p:spPr>
            <a:xfrm>
              <a:off x="3004239" y="1796282"/>
              <a:ext cx="3774618" cy="1400375"/>
            </a:xfrm>
            <a:prstGeom prst="rect">
              <a:avLst/>
            </a:prstGeom>
            <a:noFill/>
          </p:spPr>
          <p:txBody>
            <a:bodyPr wrap="square" lIns="91432" tIns="45716" rIns="91432" bIns="45716" rtlCol="0">
              <a:spAutoFit/>
            </a:bodyPr>
            <a:lstStyle/>
            <a:p>
              <a:pPr marL="177800" indent="-177800">
                <a:buFont typeface="Arial"/>
                <a:buChar char="•"/>
              </a:pPr>
              <a:r>
                <a:rPr lang="en-US" sz="1700" b="1" i="1" dirty="0" smtClean="0">
                  <a:solidFill>
                    <a:srgbClr val="FF0000"/>
                  </a:solidFill>
                </a:rPr>
                <a:t>More complete Lateral Hydrology</a:t>
              </a:r>
            </a:p>
            <a:p>
              <a:pPr marL="177800" indent="-177800">
                <a:buFont typeface="Arial"/>
                <a:buChar char="•"/>
              </a:pPr>
              <a:r>
                <a:rPr lang="en-US" sz="1700" b="1" i="1" dirty="0" smtClean="0">
                  <a:solidFill>
                    <a:srgbClr val="FF0000"/>
                  </a:solidFill>
                </a:rPr>
                <a:t>Numerous </a:t>
              </a:r>
              <a:r>
                <a:rPr lang="en-US" sz="1700" b="1" i="1" dirty="0">
                  <a:solidFill>
                    <a:srgbClr val="FF0000"/>
                  </a:solidFill>
                </a:rPr>
                <a:t>Possible Products </a:t>
              </a:r>
              <a:r>
                <a:rPr lang="en-US" sz="1700" b="1" i="1" dirty="0" smtClean="0">
                  <a:solidFill>
                    <a:srgbClr val="FF0000"/>
                  </a:solidFill>
                </a:rPr>
                <a:t>Useful </a:t>
              </a:r>
              <a:r>
                <a:rPr lang="en-US" sz="1700" b="1" i="1" dirty="0">
                  <a:solidFill>
                    <a:srgbClr val="FF0000"/>
                  </a:solidFill>
                </a:rPr>
                <a:t>to Decision </a:t>
              </a:r>
              <a:r>
                <a:rPr lang="en-US" sz="1700" b="1" i="1" dirty="0" smtClean="0">
                  <a:solidFill>
                    <a:srgbClr val="FF0000"/>
                  </a:solidFill>
                </a:rPr>
                <a:t>Makers:</a:t>
              </a:r>
            </a:p>
            <a:p>
              <a:pPr marL="635000" lvl="1" indent="-177800">
                <a:buFont typeface="Arial"/>
                <a:buChar char="•"/>
              </a:pPr>
              <a:r>
                <a:rPr lang="en-US" sz="1700" i="1" dirty="0" smtClean="0">
                  <a:solidFill>
                    <a:srgbClr val="FF0000"/>
                  </a:solidFill>
                </a:rPr>
                <a:t>State </a:t>
              </a:r>
              <a:r>
                <a:rPr lang="en-US" sz="1700" i="1" dirty="0">
                  <a:solidFill>
                    <a:srgbClr val="FF0000"/>
                  </a:solidFill>
                </a:rPr>
                <a:t>Variables and Fluxes</a:t>
              </a:r>
              <a:r>
                <a:rPr lang="en-US" sz="1700" i="1" dirty="0" smtClean="0">
                  <a:solidFill>
                    <a:srgbClr val="FF0000"/>
                  </a:solidFill>
                </a:rPr>
                <a:t>, Derivatives</a:t>
              </a:r>
              <a:endParaRPr lang="en-US" sz="1700" i="1" dirty="0">
                <a:solidFill>
                  <a:srgbClr val="FF0000"/>
                </a:solidFill>
              </a:endParaRPr>
            </a:p>
          </p:txBody>
        </p:sp>
        <p:cxnSp>
          <p:nvCxnSpPr>
            <p:cNvPr id="42" name="Straight Arrow Connector 41"/>
            <p:cNvCxnSpPr/>
            <p:nvPr/>
          </p:nvCxnSpPr>
          <p:spPr>
            <a:xfrm>
              <a:off x="6174945" y="2524006"/>
              <a:ext cx="349378" cy="520430"/>
            </a:xfrm>
            <a:prstGeom prst="straightConnector1">
              <a:avLst/>
            </a:prstGeom>
            <a:ln w="31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7981711" y="2563544"/>
            <a:ext cx="1213029" cy="1323431"/>
            <a:chOff x="7981711" y="2563544"/>
            <a:chExt cx="1213029" cy="1323431"/>
          </a:xfrm>
        </p:grpSpPr>
        <p:sp>
          <p:nvSpPr>
            <p:cNvPr id="43" name="TextBox 42"/>
            <p:cNvSpPr txBox="1"/>
            <p:nvPr/>
          </p:nvSpPr>
          <p:spPr>
            <a:xfrm>
              <a:off x="8261306" y="2563544"/>
              <a:ext cx="933434" cy="1323431"/>
            </a:xfrm>
            <a:prstGeom prst="rect">
              <a:avLst/>
            </a:prstGeom>
            <a:noFill/>
          </p:spPr>
          <p:txBody>
            <a:bodyPr wrap="square" lIns="91432" tIns="45716" rIns="91432" bIns="45716" rtlCol="0">
              <a:spAutoFit/>
            </a:bodyPr>
            <a:lstStyle/>
            <a:p>
              <a:pPr algn="ctr"/>
              <a:r>
                <a:rPr lang="en-US" sz="2000" b="1" dirty="0"/>
                <a:t>WE ARE GOING </a:t>
              </a:r>
              <a:r>
                <a:rPr lang="en-US" sz="2000" b="1" dirty="0" smtClean="0"/>
                <a:t>HERE</a:t>
              </a:r>
              <a:endParaRPr lang="en-US" sz="2000" b="1" dirty="0"/>
            </a:p>
          </p:txBody>
        </p:sp>
        <p:cxnSp>
          <p:nvCxnSpPr>
            <p:cNvPr id="44" name="Straight Arrow Connector 43"/>
            <p:cNvCxnSpPr/>
            <p:nvPr/>
          </p:nvCxnSpPr>
          <p:spPr>
            <a:xfrm flipH="1">
              <a:off x="7981711" y="3206529"/>
              <a:ext cx="437111" cy="6148"/>
            </a:xfrm>
            <a:prstGeom prst="straightConnector1">
              <a:avLst/>
            </a:prstGeom>
            <a:ln w="31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7351837" y="3760986"/>
            <a:ext cx="1353191" cy="1184145"/>
            <a:chOff x="7351837" y="3760986"/>
            <a:chExt cx="1353191" cy="1184145"/>
          </a:xfrm>
        </p:grpSpPr>
        <p:sp>
          <p:nvSpPr>
            <p:cNvPr id="45" name="TextBox 44"/>
            <p:cNvSpPr txBox="1"/>
            <p:nvPr/>
          </p:nvSpPr>
          <p:spPr>
            <a:xfrm>
              <a:off x="7771594" y="3929476"/>
              <a:ext cx="933434" cy="1015655"/>
            </a:xfrm>
            <a:prstGeom prst="rect">
              <a:avLst/>
            </a:prstGeom>
            <a:noFill/>
          </p:spPr>
          <p:txBody>
            <a:bodyPr wrap="square" lIns="91432" tIns="45716" rIns="91432" bIns="45716" rtlCol="0">
              <a:spAutoFit/>
            </a:bodyPr>
            <a:lstStyle/>
            <a:p>
              <a:pPr algn="ctr"/>
              <a:r>
                <a:rPr lang="en-US" sz="2000" b="1" dirty="0"/>
                <a:t>WE ARE HERE</a:t>
              </a:r>
            </a:p>
          </p:txBody>
        </p:sp>
        <p:cxnSp>
          <p:nvCxnSpPr>
            <p:cNvPr id="46" name="Straight Arrow Connector 45"/>
            <p:cNvCxnSpPr/>
            <p:nvPr/>
          </p:nvCxnSpPr>
          <p:spPr>
            <a:xfrm flipH="1">
              <a:off x="7406781" y="4170800"/>
              <a:ext cx="523875" cy="318051"/>
            </a:xfrm>
            <a:prstGeom prst="straightConnector1">
              <a:avLst/>
            </a:prstGeom>
            <a:ln w="31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7351837" y="3760986"/>
              <a:ext cx="591395" cy="387453"/>
            </a:xfrm>
            <a:prstGeom prst="straightConnector1">
              <a:avLst/>
            </a:prstGeom>
            <a:ln w="31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6320314" y="298399"/>
            <a:ext cx="2808961" cy="4216065"/>
            <a:chOff x="6320314" y="298399"/>
            <a:chExt cx="2808961" cy="4216065"/>
          </a:xfrm>
        </p:grpSpPr>
        <p:sp>
          <p:nvSpPr>
            <p:cNvPr id="23" name="Freeform 22"/>
            <p:cNvSpPr/>
            <p:nvPr/>
          </p:nvSpPr>
          <p:spPr>
            <a:xfrm>
              <a:off x="6320314" y="4282271"/>
              <a:ext cx="1049422" cy="232193"/>
            </a:xfrm>
            <a:custGeom>
              <a:avLst/>
              <a:gdLst>
                <a:gd name="connsiteX0" fmla="*/ 0 w 994395"/>
                <a:gd name="connsiteY0" fmla="*/ 295339 h 295339"/>
                <a:gd name="connsiteX1" fmla="*/ 393820 w 994395"/>
                <a:gd name="connsiteY1" fmla="*/ 265805 h 295339"/>
                <a:gd name="connsiteX2" fmla="*/ 738412 w 994395"/>
                <a:gd name="connsiteY2" fmla="*/ 177203 h 295339"/>
                <a:gd name="connsiteX3" fmla="*/ 994395 w 994395"/>
                <a:gd name="connsiteY3" fmla="*/ 0 h 295339"/>
              </a:gdLst>
              <a:ahLst/>
              <a:cxnLst>
                <a:cxn ang="0">
                  <a:pos x="connsiteX0" y="connsiteY0"/>
                </a:cxn>
                <a:cxn ang="0">
                  <a:pos x="connsiteX1" y="connsiteY1"/>
                </a:cxn>
                <a:cxn ang="0">
                  <a:pos x="connsiteX2" y="connsiteY2"/>
                </a:cxn>
                <a:cxn ang="0">
                  <a:pos x="connsiteX3" y="connsiteY3"/>
                </a:cxn>
              </a:cxnLst>
              <a:rect l="l" t="t" r="r" b="b"/>
              <a:pathLst>
                <a:path w="994395" h="295339">
                  <a:moveTo>
                    <a:pt x="0" y="295339"/>
                  </a:moveTo>
                  <a:cubicBezTo>
                    <a:pt x="135375" y="290416"/>
                    <a:pt x="270751" y="285494"/>
                    <a:pt x="393820" y="265805"/>
                  </a:cubicBezTo>
                  <a:cubicBezTo>
                    <a:pt x="516889" y="246116"/>
                    <a:pt x="638316" y="221504"/>
                    <a:pt x="738412" y="177203"/>
                  </a:cubicBezTo>
                  <a:cubicBezTo>
                    <a:pt x="838508" y="132902"/>
                    <a:pt x="994395" y="0"/>
                    <a:pt x="994395" y="0"/>
                  </a:cubicBezTo>
                </a:path>
              </a:pathLst>
            </a:custGeom>
            <a:ln>
              <a:solidFill>
                <a:srgbClr val="04AC24"/>
              </a:solidFill>
            </a:ln>
          </p:spPr>
          <p:style>
            <a:lnRef idx="2">
              <a:schemeClr val="accent1"/>
            </a:lnRef>
            <a:fillRef idx="0">
              <a:schemeClr val="accent1"/>
            </a:fillRef>
            <a:effectRef idx="1">
              <a:schemeClr val="accent1"/>
            </a:effectRef>
            <a:fontRef idx="minor">
              <a:schemeClr val="tx1"/>
            </a:fontRef>
          </p:style>
          <p:txBody>
            <a:bodyPr lIns="91432" tIns="45716" rIns="91432" bIns="45716" rtlCol="0" anchor="ctr"/>
            <a:lstStyle/>
            <a:p>
              <a:pPr algn="ctr"/>
              <a:endParaRPr lang="en-US"/>
            </a:p>
          </p:txBody>
        </p:sp>
        <p:sp>
          <p:nvSpPr>
            <p:cNvPr id="32" name="Freeform 31"/>
            <p:cNvSpPr/>
            <p:nvPr/>
          </p:nvSpPr>
          <p:spPr>
            <a:xfrm>
              <a:off x="7334953" y="1965970"/>
              <a:ext cx="1335818" cy="2308170"/>
            </a:xfrm>
            <a:custGeom>
              <a:avLst/>
              <a:gdLst>
                <a:gd name="connsiteX0" fmla="*/ 0 w 1151281"/>
                <a:gd name="connsiteY0" fmla="*/ 1927777 h 1927777"/>
                <a:gd name="connsiteX1" fmla="*/ 82234 w 1151281"/>
                <a:gd name="connsiteY1" fmla="*/ 1836413 h 1927777"/>
                <a:gd name="connsiteX2" fmla="*/ 219292 w 1151281"/>
                <a:gd name="connsiteY2" fmla="*/ 1635413 h 1927777"/>
                <a:gd name="connsiteX3" fmla="*/ 1151281 w 1151281"/>
                <a:gd name="connsiteY3" fmla="*/ 0 h 1927777"/>
              </a:gdLst>
              <a:ahLst/>
              <a:cxnLst>
                <a:cxn ang="0">
                  <a:pos x="connsiteX0" y="connsiteY0"/>
                </a:cxn>
                <a:cxn ang="0">
                  <a:pos x="connsiteX1" y="connsiteY1"/>
                </a:cxn>
                <a:cxn ang="0">
                  <a:pos x="connsiteX2" y="connsiteY2"/>
                </a:cxn>
                <a:cxn ang="0">
                  <a:pos x="connsiteX3" y="connsiteY3"/>
                </a:cxn>
              </a:cxnLst>
              <a:rect l="l" t="t" r="r" b="b"/>
              <a:pathLst>
                <a:path w="1151281" h="1927777">
                  <a:moveTo>
                    <a:pt x="0" y="1927777"/>
                  </a:moveTo>
                  <a:cubicBezTo>
                    <a:pt x="22842" y="1906458"/>
                    <a:pt x="45685" y="1885140"/>
                    <a:pt x="82234" y="1836413"/>
                  </a:cubicBezTo>
                  <a:cubicBezTo>
                    <a:pt x="118783" y="1787686"/>
                    <a:pt x="41118" y="1941482"/>
                    <a:pt x="219292" y="1635413"/>
                  </a:cubicBezTo>
                  <a:cubicBezTo>
                    <a:pt x="397466" y="1329344"/>
                    <a:pt x="1151281" y="0"/>
                    <a:pt x="1151281" y="0"/>
                  </a:cubicBezTo>
                </a:path>
              </a:pathLst>
            </a:custGeom>
            <a:ln>
              <a:solidFill>
                <a:srgbClr val="04AC24"/>
              </a:solidFill>
              <a:prstDash val="sysDash"/>
            </a:ln>
          </p:spPr>
          <p:style>
            <a:lnRef idx="2">
              <a:schemeClr val="accent1"/>
            </a:lnRef>
            <a:fillRef idx="0">
              <a:schemeClr val="accent1"/>
            </a:fillRef>
            <a:effectRef idx="1">
              <a:schemeClr val="accent1"/>
            </a:effectRef>
            <a:fontRef idx="minor">
              <a:schemeClr val="tx1"/>
            </a:fontRef>
          </p:style>
          <p:txBody>
            <a:bodyPr lIns="91432" tIns="45716" rIns="91432" bIns="45716" rtlCol="0" anchor="ctr"/>
            <a:lstStyle/>
            <a:p>
              <a:pPr algn="ctr"/>
              <a:endParaRPr lang="en-US"/>
            </a:p>
          </p:txBody>
        </p:sp>
        <p:sp>
          <p:nvSpPr>
            <p:cNvPr id="33" name="Right Arrow 32"/>
            <p:cNvSpPr/>
            <p:nvPr/>
          </p:nvSpPr>
          <p:spPr>
            <a:xfrm>
              <a:off x="6651740" y="3048823"/>
              <a:ext cx="1225228" cy="359775"/>
            </a:xfrm>
            <a:prstGeom prst="rightArrow">
              <a:avLst/>
            </a:prstGeom>
            <a:gradFill>
              <a:gsLst>
                <a:gs pos="0">
                  <a:srgbClr val="FF0000"/>
                </a:gs>
                <a:gs pos="52000">
                  <a:schemeClr val="accent3">
                    <a:tint val="37000"/>
                    <a:satMod val="300000"/>
                  </a:schemeClr>
                </a:gs>
                <a:gs pos="100000">
                  <a:srgbClr val="04AC24"/>
                </a:gs>
              </a:gsLst>
              <a:lin ang="21120000" scaled="0"/>
            </a:gradFill>
          </p:spPr>
          <p:style>
            <a:lnRef idx="1">
              <a:schemeClr val="accent3"/>
            </a:lnRef>
            <a:fillRef idx="2">
              <a:schemeClr val="accent3"/>
            </a:fillRef>
            <a:effectRef idx="1">
              <a:schemeClr val="accent3"/>
            </a:effectRef>
            <a:fontRef idx="minor">
              <a:schemeClr val="dk1"/>
            </a:fontRef>
          </p:style>
          <p:txBody>
            <a:bodyPr lIns="91432" tIns="45716" rIns="91432" bIns="45716" rtlCol="0" anchor="ctr"/>
            <a:lstStyle/>
            <a:p>
              <a:pPr algn="ctr"/>
              <a:endParaRPr lang="en-US"/>
            </a:p>
          </p:txBody>
        </p:sp>
        <p:sp>
          <p:nvSpPr>
            <p:cNvPr id="37" name="Oval 36"/>
            <p:cNvSpPr/>
            <p:nvPr/>
          </p:nvSpPr>
          <p:spPr>
            <a:xfrm>
              <a:off x="7255035" y="4256667"/>
              <a:ext cx="95012" cy="95012"/>
            </a:xfrm>
            <a:prstGeom prst="ellipse">
              <a:avLst/>
            </a:prstGeom>
            <a:solidFill>
              <a:srgbClr val="04AC24"/>
            </a:solidFill>
            <a:ln>
              <a:solidFill>
                <a:srgbClr val="04AC24"/>
              </a:solidFill>
            </a:ln>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a:endParaRPr lang="en-US"/>
            </a:p>
          </p:txBody>
        </p:sp>
        <p:sp>
          <p:nvSpPr>
            <p:cNvPr id="48" name="TextBox 47"/>
            <p:cNvSpPr txBox="1"/>
            <p:nvPr/>
          </p:nvSpPr>
          <p:spPr>
            <a:xfrm>
              <a:off x="6619093" y="298399"/>
              <a:ext cx="2510182" cy="1477319"/>
            </a:xfrm>
            <a:prstGeom prst="rect">
              <a:avLst/>
            </a:prstGeom>
            <a:noFill/>
          </p:spPr>
          <p:txBody>
            <a:bodyPr wrap="square" lIns="91432" tIns="45716" rIns="91432" bIns="45716" rtlCol="0">
              <a:spAutoFit/>
            </a:bodyPr>
            <a:lstStyle/>
            <a:p>
              <a:pPr algn="ctr"/>
              <a:r>
                <a:rPr lang="en-US" b="1" dirty="0" smtClean="0">
                  <a:solidFill>
                    <a:srgbClr val="04AC24"/>
                  </a:solidFill>
                </a:rPr>
                <a:t>HIGH-RESOLUTION</a:t>
              </a:r>
            </a:p>
            <a:p>
              <a:pPr algn="ctr"/>
              <a:r>
                <a:rPr lang="en-US" b="1" dirty="0" smtClean="0">
                  <a:solidFill>
                    <a:srgbClr val="04AC24"/>
                  </a:solidFill>
                </a:rPr>
                <a:t>EARTH </a:t>
              </a:r>
              <a:r>
                <a:rPr lang="en-US" b="1" dirty="0">
                  <a:solidFill>
                    <a:srgbClr val="04AC24"/>
                  </a:solidFill>
                </a:rPr>
                <a:t>SYSTEM MODELS </a:t>
              </a:r>
            </a:p>
            <a:p>
              <a:pPr algn="ctr"/>
              <a:r>
                <a:rPr lang="en-US" b="1" dirty="0">
                  <a:solidFill>
                    <a:srgbClr val="04AC24"/>
                  </a:solidFill>
                </a:rPr>
                <a:t>WITH ADVANCED WATERSHED PHYSICS</a:t>
              </a:r>
            </a:p>
            <a:p>
              <a:pPr algn="ctr"/>
              <a:r>
                <a:rPr lang="en-US" b="1" dirty="0">
                  <a:solidFill>
                    <a:srgbClr val="04AC24"/>
                  </a:solidFill>
                </a:rPr>
                <a:t>(e.g. WRF-HYDRO)</a:t>
              </a:r>
            </a:p>
          </p:txBody>
        </p:sp>
      </p:grpSp>
      <p:sp>
        <p:nvSpPr>
          <p:cNvPr id="49" name="TextBox 48"/>
          <p:cNvSpPr txBox="1"/>
          <p:nvPr/>
        </p:nvSpPr>
        <p:spPr>
          <a:xfrm rot="16200000">
            <a:off x="-2479793" y="3372499"/>
            <a:ext cx="5725349" cy="830989"/>
          </a:xfrm>
          <a:prstGeom prst="rect">
            <a:avLst/>
          </a:prstGeom>
          <a:noFill/>
        </p:spPr>
        <p:txBody>
          <a:bodyPr wrap="square" lIns="91432" tIns="45716" rIns="91432" bIns="45716" rtlCol="0">
            <a:spAutoFit/>
          </a:bodyPr>
          <a:lstStyle/>
          <a:p>
            <a:pPr algn="ctr"/>
            <a:r>
              <a:rPr lang="en-US" sz="2400" b="1" dirty="0" smtClean="0">
                <a:solidFill>
                  <a:srgbClr val="000000"/>
                </a:solidFill>
                <a:latin typeface="Arial"/>
                <a:cs typeface="Arial"/>
              </a:rPr>
              <a:t>MATURITY; </a:t>
            </a:r>
          </a:p>
          <a:p>
            <a:pPr algn="ctr"/>
            <a:r>
              <a:rPr lang="en-US" sz="2400" b="1" dirty="0" smtClean="0">
                <a:solidFill>
                  <a:srgbClr val="000000"/>
                </a:solidFill>
                <a:latin typeface="Arial"/>
                <a:cs typeface="Arial"/>
              </a:rPr>
              <a:t>HYDROLOGIC PREDICTION</a:t>
            </a:r>
            <a:r>
              <a:rPr lang="en-US" sz="2400" b="1" dirty="0">
                <a:solidFill>
                  <a:srgbClr val="000000"/>
                </a:solidFill>
                <a:latin typeface="Arial"/>
                <a:cs typeface="Arial"/>
              </a:rPr>
              <a:t> </a:t>
            </a:r>
            <a:r>
              <a:rPr lang="en-US" sz="2400" b="1" dirty="0" smtClean="0">
                <a:solidFill>
                  <a:srgbClr val="000000"/>
                </a:solidFill>
                <a:latin typeface="Arial"/>
                <a:cs typeface="Arial"/>
              </a:rPr>
              <a:t>SKILL</a:t>
            </a:r>
            <a:endParaRPr lang="en-US" sz="2400" b="1" dirty="0">
              <a:solidFill>
                <a:srgbClr val="000000"/>
              </a:solidFill>
              <a:latin typeface="Arial"/>
              <a:cs typeface="Arial"/>
            </a:endParaRPr>
          </a:p>
        </p:txBody>
      </p:sp>
    </p:spTree>
    <p:extLst>
      <p:ext uri="{BB962C8B-B14F-4D97-AF65-F5344CB8AC3E}">
        <p14:creationId xmlns:p14="http://schemas.microsoft.com/office/powerpoint/2010/main" val="14773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ipe(left)">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11582" y="1059482"/>
            <a:ext cx="6932418" cy="5414823"/>
          </a:xfrm>
        </p:spPr>
        <p:txBody>
          <a:bodyPr>
            <a:normAutofit lnSpcReduction="10000"/>
          </a:bodyPr>
          <a:lstStyle/>
          <a:p>
            <a:r>
              <a:rPr lang="en-US" sz="2800" dirty="0" smtClean="0">
                <a:effectLst>
                  <a:outerShdw blurRad="50800" dist="38100" dir="2700000" algn="tl" rotWithShape="0">
                    <a:schemeClr val="bg1">
                      <a:alpha val="34000"/>
                    </a:schemeClr>
                  </a:outerShdw>
                </a:effectLst>
              </a:rPr>
              <a:t>Centralized Water Forecast Demonstration</a:t>
            </a:r>
          </a:p>
          <a:p>
            <a:pPr lvl="1"/>
            <a:r>
              <a:rPr lang="en-US" sz="2400" dirty="0" smtClean="0">
                <a:effectLst>
                  <a:outerShdw blurRad="50800" dist="38100" dir="2700000" algn="tl" rotWithShape="0">
                    <a:schemeClr val="bg1">
                      <a:alpha val="34000"/>
                    </a:schemeClr>
                  </a:outerShdw>
                </a:effectLst>
              </a:rPr>
              <a:t>Key Building Blocks</a:t>
            </a:r>
          </a:p>
          <a:p>
            <a:pPr lvl="1"/>
            <a:r>
              <a:rPr lang="en-US" sz="2400" dirty="0" smtClean="0">
                <a:effectLst>
                  <a:outerShdw blurRad="50800" dist="38100" dir="2700000" algn="tl" rotWithShape="0">
                    <a:schemeClr val="bg1">
                      <a:alpha val="34000"/>
                    </a:schemeClr>
                  </a:outerShdw>
                </a:effectLst>
              </a:rPr>
              <a:t>Baseline Modeling Demonstration</a:t>
            </a:r>
          </a:p>
          <a:p>
            <a:pPr marL="457200" lvl="1" indent="0">
              <a:buNone/>
            </a:pPr>
            <a:endParaRPr lang="en-US" sz="2400" dirty="0" smtClean="0">
              <a:effectLst>
                <a:outerShdw blurRad="50800" dist="38100" dir="2700000" algn="tl" rotWithShape="0">
                  <a:schemeClr val="bg1">
                    <a:alpha val="34000"/>
                  </a:schemeClr>
                </a:outerShdw>
              </a:effectLst>
            </a:endParaRPr>
          </a:p>
          <a:p>
            <a:r>
              <a:rPr lang="en-US" sz="2800" dirty="0" smtClean="0">
                <a:effectLst>
                  <a:outerShdw blurRad="50800" dist="38100" dir="2700000" algn="tl" rotWithShape="0">
                    <a:schemeClr val="bg1">
                      <a:alpha val="34000"/>
                    </a:schemeClr>
                  </a:outerShdw>
                </a:effectLst>
              </a:rPr>
              <a:t>Nested hyper-resolution modeling demo</a:t>
            </a:r>
          </a:p>
          <a:p>
            <a:pPr lvl="1"/>
            <a:r>
              <a:rPr lang="en-US" sz="2400" dirty="0" smtClean="0">
                <a:effectLst>
                  <a:outerShdw blurRad="50800" dist="38100" dir="2700000" algn="tl" rotWithShape="0">
                    <a:schemeClr val="bg1">
                      <a:alpha val="34000"/>
                    </a:schemeClr>
                  </a:outerShdw>
                </a:effectLst>
              </a:rPr>
              <a:t>Enable Seamless Flash Flood Modeling</a:t>
            </a:r>
          </a:p>
          <a:p>
            <a:pPr lvl="1"/>
            <a:r>
              <a:rPr lang="en-US" sz="2400" dirty="0" smtClean="0">
                <a:effectLst>
                  <a:outerShdw blurRad="50800" dist="38100" dir="2700000" algn="tl" rotWithShape="0">
                    <a:schemeClr val="bg1">
                      <a:alpha val="34000"/>
                    </a:schemeClr>
                  </a:outerShdw>
                </a:effectLst>
              </a:rPr>
              <a:t>Enable Urban Hydrology/Flood Inundation</a:t>
            </a:r>
          </a:p>
          <a:p>
            <a:pPr marL="457200" lvl="1" indent="0">
              <a:buNone/>
            </a:pPr>
            <a:endParaRPr lang="en-US" sz="2400" dirty="0" smtClean="0">
              <a:effectLst>
                <a:outerShdw blurRad="50800" dist="38100" dir="2700000" algn="tl" rotWithShape="0">
                  <a:schemeClr val="bg1">
                    <a:alpha val="34000"/>
                  </a:schemeClr>
                </a:outerShdw>
              </a:effectLst>
            </a:endParaRPr>
          </a:p>
          <a:p>
            <a:r>
              <a:rPr lang="en-US" sz="2800" dirty="0" smtClean="0">
                <a:effectLst>
                  <a:outerShdw blurRad="50800" dist="38100" dir="2700000" algn="tl" rotWithShape="0">
                    <a:schemeClr val="bg1">
                      <a:alpha val="34000"/>
                    </a:schemeClr>
                  </a:outerShdw>
                </a:effectLst>
              </a:rPr>
              <a:t>Total </a:t>
            </a:r>
            <a:r>
              <a:rPr lang="en-US" sz="2800" dirty="0" smtClean="0">
                <a:effectLst>
                  <a:outerShdw blurRad="50800" dist="38100" dir="2700000" algn="tl" rotWithShape="0">
                    <a:schemeClr val="bg1">
                      <a:alpha val="34000"/>
                    </a:schemeClr>
                  </a:outerShdw>
                </a:effectLst>
              </a:rPr>
              <a:t>Water Prediction </a:t>
            </a:r>
            <a:r>
              <a:rPr lang="en-US" sz="2800" dirty="0" smtClean="0">
                <a:effectLst>
                  <a:outerShdw blurRad="50800" dist="38100" dir="2700000" algn="tl" rotWithShape="0">
                    <a:schemeClr val="bg1">
                      <a:alpha val="34000"/>
                    </a:schemeClr>
                  </a:outerShdw>
                </a:effectLst>
              </a:rPr>
              <a:t>(TWP</a:t>
            </a:r>
            <a:r>
              <a:rPr lang="en-US" sz="2800" dirty="0" smtClean="0">
                <a:effectLst>
                  <a:outerShdw blurRad="50800" dist="38100" dir="2700000" algn="tl" rotWithShape="0">
                    <a:schemeClr val="bg1">
                      <a:alpha val="34000"/>
                    </a:schemeClr>
                  </a:outerShdw>
                </a:effectLst>
              </a:rPr>
              <a:t>)</a:t>
            </a:r>
          </a:p>
          <a:p>
            <a:pPr lvl="1"/>
            <a:r>
              <a:rPr lang="en-US" sz="2400" dirty="0" smtClean="0">
                <a:effectLst>
                  <a:outerShdw blurRad="50800" dist="38100" dir="2700000" algn="tl" rotWithShape="0">
                    <a:schemeClr val="bg1">
                      <a:alpha val="34000"/>
                    </a:schemeClr>
                  </a:outerShdw>
                </a:effectLst>
              </a:rPr>
              <a:t>Link to coastal models for Total Water Level</a:t>
            </a:r>
          </a:p>
          <a:p>
            <a:pPr lvl="1"/>
            <a:r>
              <a:rPr lang="en-US" sz="2400" dirty="0" smtClean="0">
                <a:effectLst>
                  <a:outerShdw blurRad="50800" dist="38100" dir="2700000" algn="tl" rotWithShape="0">
                    <a:schemeClr val="bg1">
                      <a:alpha val="34000"/>
                    </a:schemeClr>
                  </a:outerShdw>
                </a:effectLst>
              </a:rPr>
              <a:t>Incorporate </a:t>
            </a:r>
            <a:r>
              <a:rPr lang="en-US" sz="2400" dirty="0" smtClean="0">
                <a:effectLst>
                  <a:outerShdw blurRad="50800" dist="38100" dir="2700000" algn="tl" rotWithShape="0">
                    <a:schemeClr val="bg1">
                      <a:alpha val="34000"/>
                    </a:schemeClr>
                  </a:outerShdw>
                </a:effectLst>
              </a:rPr>
              <a:t>TWP </a:t>
            </a:r>
            <a:r>
              <a:rPr lang="en-US" sz="2400" dirty="0" smtClean="0">
                <a:effectLst>
                  <a:outerShdw blurRad="50800" dist="38100" dir="2700000" algn="tl" rotWithShape="0">
                    <a:schemeClr val="bg1">
                      <a:alpha val="34000"/>
                    </a:schemeClr>
                  </a:outerShdw>
                </a:effectLst>
              </a:rPr>
              <a:t>in next-gen Earth System prediction capability</a:t>
            </a:r>
          </a:p>
          <a:p>
            <a:pPr lvl="1"/>
            <a:r>
              <a:rPr lang="en-US" sz="2400" dirty="0" smtClean="0">
                <a:effectLst>
                  <a:outerShdw blurRad="50800" dist="38100" dir="2700000" algn="tl" rotWithShape="0">
                    <a:schemeClr val="bg1">
                      <a:alpha val="34000"/>
                    </a:schemeClr>
                  </a:outerShdw>
                </a:effectLst>
              </a:rPr>
              <a:t>Transition to Operations</a:t>
            </a:r>
            <a:endParaRPr lang="en-US" sz="2400" dirty="0">
              <a:effectLst>
                <a:outerShdw blurRad="50800" dist="38100" dir="2700000" algn="tl" rotWithShape="0">
                  <a:schemeClr val="bg1">
                    <a:alpha val="34000"/>
                  </a:schemeClr>
                </a:outerShdw>
              </a:effectLst>
            </a:endParaRPr>
          </a:p>
        </p:txBody>
      </p:sp>
      <p:sp>
        <p:nvSpPr>
          <p:cNvPr id="2" name="Slide Number Placeholder 1"/>
          <p:cNvSpPr>
            <a:spLocks noGrp="1"/>
          </p:cNvSpPr>
          <p:nvPr>
            <p:ph type="sldNum" sz="quarter" idx="12"/>
          </p:nvPr>
        </p:nvSpPr>
        <p:spPr>
          <a:xfrm>
            <a:off x="6968408" y="6429616"/>
            <a:ext cx="2133600" cy="365125"/>
          </a:xfrm>
        </p:spPr>
        <p:txBody>
          <a:bodyPr/>
          <a:lstStyle/>
          <a:p>
            <a:fld id="{DFED2D5C-7DEC-4016-9B3B-6FCD74A1F0F1}" type="slidenum">
              <a:rPr lang="en-US" smtClean="0"/>
              <a:t>22</a:t>
            </a:fld>
            <a:endParaRPr lang="en-US" dirty="0"/>
          </a:p>
        </p:txBody>
      </p:sp>
      <p:sp>
        <p:nvSpPr>
          <p:cNvPr id="121" name="Title 3"/>
          <p:cNvSpPr txBox="1">
            <a:spLocks/>
          </p:cNvSpPr>
          <p:nvPr/>
        </p:nvSpPr>
        <p:spPr>
          <a:xfrm>
            <a:off x="0" y="0"/>
            <a:ext cx="9144000" cy="1058333"/>
          </a:xfrm>
          <a:prstGeom prst="rect">
            <a:avLst/>
          </a:prstGeom>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Three Phases</a:t>
            </a:r>
          </a:p>
        </p:txBody>
      </p:sp>
      <p:sp>
        <p:nvSpPr>
          <p:cNvPr id="3" name="Rectangle 2"/>
          <p:cNvSpPr/>
          <p:nvPr/>
        </p:nvSpPr>
        <p:spPr>
          <a:xfrm>
            <a:off x="229315" y="1252522"/>
            <a:ext cx="1605216" cy="11113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FY15</a:t>
            </a:r>
            <a:br>
              <a:rPr lang="en-US" sz="3200" b="1" dirty="0" smtClean="0"/>
            </a:br>
            <a:r>
              <a:rPr lang="en-US" sz="3200" b="1" dirty="0" smtClean="0"/>
              <a:t>Start</a:t>
            </a:r>
            <a:endParaRPr lang="en-US" sz="3200" b="1" dirty="0"/>
          </a:p>
        </p:txBody>
      </p:sp>
      <p:sp>
        <p:nvSpPr>
          <p:cNvPr id="15" name="Rectangle 14"/>
          <p:cNvSpPr/>
          <p:nvPr/>
        </p:nvSpPr>
        <p:spPr>
          <a:xfrm>
            <a:off x="222957" y="2886780"/>
            <a:ext cx="1605216" cy="11113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FY16</a:t>
            </a:r>
          </a:p>
          <a:p>
            <a:pPr algn="ctr"/>
            <a:r>
              <a:rPr lang="en-US" sz="3200" b="1" dirty="0" smtClean="0"/>
              <a:t>Start</a:t>
            </a:r>
            <a:endParaRPr lang="en-US" sz="3200" b="1" dirty="0"/>
          </a:p>
        </p:txBody>
      </p:sp>
      <p:sp>
        <p:nvSpPr>
          <p:cNvPr id="16" name="Rectangle 15"/>
          <p:cNvSpPr/>
          <p:nvPr/>
        </p:nvSpPr>
        <p:spPr>
          <a:xfrm>
            <a:off x="234239" y="4573961"/>
            <a:ext cx="1605216" cy="11113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FY17</a:t>
            </a:r>
          </a:p>
          <a:p>
            <a:pPr algn="ctr"/>
            <a:r>
              <a:rPr lang="en-US" sz="3200" b="1" dirty="0" smtClean="0"/>
              <a:t>Start</a:t>
            </a:r>
            <a:endParaRPr lang="en-US" sz="3200" b="1" dirty="0"/>
          </a:p>
        </p:txBody>
      </p:sp>
    </p:spTree>
    <p:extLst>
      <p:ext uri="{BB962C8B-B14F-4D97-AF65-F5344CB8AC3E}">
        <p14:creationId xmlns:p14="http://schemas.microsoft.com/office/powerpoint/2010/main" val="322617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23</a:t>
            </a:fld>
            <a:endParaRPr lang="en-US" dirty="0"/>
          </a:p>
        </p:txBody>
      </p:sp>
      <p:pic>
        <p:nvPicPr>
          <p:cNvPr id="120" name="Picture 119"/>
          <p:cNvPicPr>
            <a:picLocks noChangeAspect="1"/>
          </p:cNvPicPr>
          <p:nvPr/>
        </p:nvPicPr>
        <p:blipFill>
          <a:blip r:embed="rId3"/>
          <a:stretch>
            <a:fillRect/>
          </a:stretch>
        </p:blipFill>
        <p:spPr>
          <a:xfrm>
            <a:off x="-768629" y="0"/>
            <a:ext cx="7739862" cy="584359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69193" y="324131"/>
            <a:ext cx="1594520" cy="1572374"/>
          </a:xfrm>
          <a:prstGeom prst="rect">
            <a:avLst/>
          </a:prstGeom>
        </p:spPr>
      </p:pic>
      <p:sp>
        <p:nvSpPr>
          <p:cNvPr id="5" name="TextBox 4"/>
          <p:cNvSpPr txBox="1"/>
          <p:nvPr/>
        </p:nvSpPr>
        <p:spPr>
          <a:xfrm>
            <a:off x="2085180" y="4057233"/>
            <a:ext cx="6986107" cy="2492990"/>
          </a:xfrm>
          <a:prstGeom prst="rect">
            <a:avLst/>
          </a:prstGeom>
          <a:noFill/>
          <a:effectLst/>
        </p:spPr>
        <p:txBody>
          <a:bodyPr wrap="none" rtlCol="0">
            <a:spAutoFit/>
          </a:bodyPr>
          <a:lstStyle/>
          <a:p>
            <a:r>
              <a:rPr lang="en-US" sz="3600" b="1" dirty="0" smtClean="0">
                <a:solidFill>
                  <a:srgbClr val="000000"/>
                </a:solidFill>
              </a:rPr>
              <a:t>FY15 Centralized Water Forecasting</a:t>
            </a:r>
          </a:p>
          <a:p>
            <a:pPr marL="285750" indent="-285750">
              <a:buFont typeface="Arial"/>
              <a:buChar char="•"/>
            </a:pPr>
            <a:r>
              <a:rPr lang="en-US" sz="2400" b="1" dirty="0" smtClean="0">
                <a:solidFill>
                  <a:srgbClr val="000000"/>
                </a:solidFill>
              </a:rPr>
              <a:t>Centralized Data Archive – all RFC data </a:t>
            </a:r>
          </a:p>
          <a:p>
            <a:pPr marL="285750" indent="-285750">
              <a:buFont typeface="Arial"/>
              <a:buChar char="•"/>
            </a:pPr>
            <a:r>
              <a:rPr lang="en-US" sz="2400" b="1" dirty="0" smtClean="0">
                <a:solidFill>
                  <a:srgbClr val="000000"/>
                </a:solidFill>
              </a:rPr>
              <a:t>Modeling Evaluation Service</a:t>
            </a:r>
          </a:p>
          <a:p>
            <a:pPr marL="742950" lvl="1" indent="-285750">
              <a:buFont typeface="Arial"/>
              <a:buChar char="•"/>
            </a:pPr>
            <a:r>
              <a:rPr lang="en-US" sz="2400" dirty="0" smtClean="0">
                <a:solidFill>
                  <a:srgbClr val="000000"/>
                </a:solidFill>
              </a:rPr>
              <a:t>RFC and NWC modeling and forecasts</a:t>
            </a:r>
          </a:p>
          <a:p>
            <a:pPr marL="285750" indent="-285750">
              <a:buFont typeface="Arial"/>
              <a:buChar char="•"/>
            </a:pPr>
            <a:r>
              <a:rPr lang="en-US" sz="2400" b="1" dirty="0" smtClean="0">
                <a:solidFill>
                  <a:srgbClr val="000000"/>
                </a:solidFill>
              </a:rPr>
              <a:t>Modeling </a:t>
            </a:r>
            <a:r>
              <a:rPr lang="en-US" sz="2400" b="1" dirty="0" err="1" smtClean="0">
                <a:solidFill>
                  <a:srgbClr val="000000"/>
                </a:solidFill>
              </a:rPr>
              <a:t>Testbed</a:t>
            </a:r>
            <a:r>
              <a:rPr lang="en-US" sz="2400" b="1" dirty="0" smtClean="0">
                <a:solidFill>
                  <a:srgbClr val="000000"/>
                </a:solidFill>
              </a:rPr>
              <a:t> – new NWC capabilities</a:t>
            </a:r>
          </a:p>
          <a:p>
            <a:pPr marL="285750" indent="-285750">
              <a:buFont typeface="Arial"/>
              <a:buChar char="•"/>
            </a:pPr>
            <a:r>
              <a:rPr lang="en-US" sz="2400" b="1" dirty="0" smtClean="0">
                <a:solidFill>
                  <a:srgbClr val="000000"/>
                </a:solidFill>
              </a:rPr>
              <a:t>Centralized Water Forecasting Demonstration</a:t>
            </a:r>
          </a:p>
        </p:txBody>
      </p:sp>
      <p:sp>
        <p:nvSpPr>
          <p:cNvPr id="19" name="Freeform 18"/>
          <p:cNvSpPr/>
          <p:nvPr/>
        </p:nvSpPr>
        <p:spPr>
          <a:xfrm>
            <a:off x="4133833" y="2306517"/>
            <a:ext cx="868235" cy="686772"/>
          </a:xfrm>
          <a:custGeom>
            <a:avLst/>
            <a:gdLst>
              <a:gd name="connsiteX0" fmla="*/ 0 w 868235"/>
              <a:gd name="connsiteY0" fmla="*/ 0 h 686772"/>
              <a:gd name="connsiteX1" fmla="*/ 518349 w 868235"/>
              <a:gd name="connsiteY1" fmla="*/ 298033 h 686772"/>
              <a:gd name="connsiteX2" fmla="*/ 868235 w 868235"/>
              <a:gd name="connsiteY2" fmla="*/ 686772 h 686772"/>
            </a:gdLst>
            <a:ahLst/>
            <a:cxnLst>
              <a:cxn ang="0">
                <a:pos x="connsiteX0" y="connsiteY0"/>
              </a:cxn>
              <a:cxn ang="0">
                <a:pos x="connsiteX1" y="connsiteY1"/>
              </a:cxn>
              <a:cxn ang="0">
                <a:pos x="connsiteX2" y="connsiteY2"/>
              </a:cxn>
            </a:cxnLst>
            <a:rect l="l" t="t" r="r" b="b"/>
            <a:pathLst>
              <a:path w="868235" h="686772">
                <a:moveTo>
                  <a:pt x="0" y="0"/>
                </a:moveTo>
                <a:cubicBezTo>
                  <a:pt x="186821" y="91785"/>
                  <a:pt x="373643" y="183571"/>
                  <a:pt x="518349" y="298033"/>
                </a:cubicBezTo>
                <a:cubicBezTo>
                  <a:pt x="663055" y="412495"/>
                  <a:pt x="868235" y="686772"/>
                  <a:pt x="868235" y="686772"/>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3965370" y="2697481"/>
            <a:ext cx="1036698" cy="269892"/>
          </a:xfrm>
          <a:custGeom>
            <a:avLst/>
            <a:gdLst>
              <a:gd name="connsiteX0" fmla="*/ 0 w 1036698"/>
              <a:gd name="connsiteY0" fmla="*/ 23690 h 269892"/>
              <a:gd name="connsiteX1" fmla="*/ 414679 w 1036698"/>
              <a:gd name="connsiteY1" fmla="*/ 23690 h 269892"/>
              <a:gd name="connsiteX2" fmla="*/ 1036698 w 1036698"/>
              <a:gd name="connsiteY2" fmla="*/ 269892 h 269892"/>
            </a:gdLst>
            <a:ahLst/>
            <a:cxnLst>
              <a:cxn ang="0">
                <a:pos x="connsiteX0" y="connsiteY0"/>
              </a:cxn>
              <a:cxn ang="0">
                <a:pos x="connsiteX1" y="connsiteY1"/>
              </a:cxn>
              <a:cxn ang="0">
                <a:pos x="connsiteX2" y="connsiteY2"/>
              </a:cxn>
            </a:cxnLst>
            <a:rect l="l" t="t" r="r" b="b"/>
            <a:pathLst>
              <a:path w="1036698" h="269892">
                <a:moveTo>
                  <a:pt x="0" y="23690"/>
                </a:moveTo>
                <a:cubicBezTo>
                  <a:pt x="120948" y="3173"/>
                  <a:pt x="241896" y="-17344"/>
                  <a:pt x="414679" y="23690"/>
                </a:cubicBezTo>
                <a:cubicBezTo>
                  <a:pt x="587462" y="64724"/>
                  <a:pt x="1036698" y="269892"/>
                  <a:pt x="1036698" y="269892"/>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4820646" y="2980331"/>
            <a:ext cx="214217" cy="557192"/>
          </a:xfrm>
          <a:custGeom>
            <a:avLst/>
            <a:gdLst>
              <a:gd name="connsiteX0" fmla="*/ 0 w 214217"/>
              <a:gd name="connsiteY0" fmla="*/ 557192 h 557192"/>
              <a:gd name="connsiteX1" fmla="*/ 207339 w 214217"/>
              <a:gd name="connsiteY1" fmla="*/ 362823 h 557192"/>
              <a:gd name="connsiteX2" fmla="*/ 168463 w 214217"/>
              <a:gd name="connsiteY2" fmla="*/ 0 h 557192"/>
            </a:gdLst>
            <a:ahLst/>
            <a:cxnLst>
              <a:cxn ang="0">
                <a:pos x="connsiteX0" y="connsiteY0"/>
              </a:cxn>
              <a:cxn ang="0">
                <a:pos x="connsiteX1" y="connsiteY1"/>
              </a:cxn>
              <a:cxn ang="0">
                <a:pos x="connsiteX2" y="connsiteY2"/>
              </a:cxn>
            </a:cxnLst>
            <a:rect l="l" t="t" r="r" b="b"/>
            <a:pathLst>
              <a:path w="214217" h="557192">
                <a:moveTo>
                  <a:pt x="0" y="557192"/>
                </a:moveTo>
                <a:cubicBezTo>
                  <a:pt x="89631" y="506440"/>
                  <a:pt x="179262" y="455688"/>
                  <a:pt x="207339" y="362823"/>
                </a:cubicBezTo>
                <a:cubicBezTo>
                  <a:pt x="235416" y="269958"/>
                  <a:pt x="168463" y="0"/>
                  <a:pt x="168463" y="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4146792" y="1386502"/>
            <a:ext cx="868239" cy="1554955"/>
          </a:xfrm>
          <a:custGeom>
            <a:avLst/>
            <a:gdLst>
              <a:gd name="connsiteX0" fmla="*/ 0 w 868239"/>
              <a:gd name="connsiteY0" fmla="*/ 0 h 1554955"/>
              <a:gd name="connsiteX1" fmla="*/ 388762 w 868239"/>
              <a:gd name="connsiteY1" fmla="*/ 323949 h 1554955"/>
              <a:gd name="connsiteX2" fmla="*/ 790482 w 868239"/>
              <a:gd name="connsiteY2" fmla="*/ 945931 h 1554955"/>
              <a:gd name="connsiteX3" fmla="*/ 868234 w 868239"/>
              <a:gd name="connsiteY3" fmla="*/ 1554955 h 1554955"/>
            </a:gdLst>
            <a:ahLst/>
            <a:cxnLst>
              <a:cxn ang="0">
                <a:pos x="connsiteX0" y="connsiteY0"/>
              </a:cxn>
              <a:cxn ang="0">
                <a:pos x="connsiteX1" y="connsiteY1"/>
              </a:cxn>
              <a:cxn ang="0">
                <a:pos x="connsiteX2" y="connsiteY2"/>
              </a:cxn>
              <a:cxn ang="0">
                <a:pos x="connsiteX3" y="connsiteY3"/>
              </a:cxn>
            </a:cxnLst>
            <a:rect l="l" t="t" r="r" b="b"/>
            <a:pathLst>
              <a:path w="868239" h="1554955">
                <a:moveTo>
                  <a:pt x="0" y="0"/>
                </a:moveTo>
                <a:cubicBezTo>
                  <a:pt x="128507" y="83147"/>
                  <a:pt x="257015" y="166294"/>
                  <a:pt x="388762" y="323949"/>
                </a:cubicBezTo>
                <a:cubicBezTo>
                  <a:pt x="520509" y="481604"/>
                  <a:pt x="710570" y="740763"/>
                  <a:pt x="790482" y="945931"/>
                </a:cubicBezTo>
                <a:cubicBezTo>
                  <a:pt x="870394" y="1151099"/>
                  <a:pt x="868234" y="1554955"/>
                  <a:pt x="868234" y="1554955"/>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3810000" y="2990850"/>
            <a:ext cx="1193800" cy="241300"/>
          </a:xfrm>
          <a:custGeom>
            <a:avLst/>
            <a:gdLst>
              <a:gd name="connsiteX0" fmla="*/ 0 w 1193800"/>
              <a:gd name="connsiteY0" fmla="*/ 241300 h 241300"/>
              <a:gd name="connsiteX1" fmla="*/ 660400 w 1193800"/>
              <a:gd name="connsiteY1" fmla="*/ 196850 h 241300"/>
              <a:gd name="connsiteX2" fmla="*/ 1193800 w 1193800"/>
              <a:gd name="connsiteY2" fmla="*/ 0 h 241300"/>
            </a:gdLst>
            <a:ahLst/>
            <a:cxnLst>
              <a:cxn ang="0">
                <a:pos x="connsiteX0" y="connsiteY0"/>
              </a:cxn>
              <a:cxn ang="0">
                <a:pos x="connsiteX1" y="connsiteY1"/>
              </a:cxn>
              <a:cxn ang="0">
                <a:pos x="connsiteX2" y="connsiteY2"/>
              </a:cxn>
            </a:cxnLst>
            <a:rect l="l" t="t" r="r" b="b"/>
            <a:pathLst>
              <a:path w="1193800" h="241300">
                <a:moveTo>
                  <a:pt x="0" y="241300"/>
                </a:moveTo>
                <a:cubicBezTo>
                  <a:pt x="230716" y="239183"/>
                  <a:pt x="461433" y="237067"/>
                  <a:pt x="660400" y="196850"/>
                </a:cubicBezTo>
                <a:cubicBezTo>
                  <a:pt x="859367" y="156633"/>
                  <a:pt x="1193800" y="0"/>
                  <a:pt x="1193800" y="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5003800" y="2051050"/>
            <a:ext cx="317500" cy="927100"/>
          </a:xfrm>
          <a:custGeom>
            <a:avLst/>
            <a:gdLst>
              <a:gd name="connsiteX0" fmla="*/ 317500 w 317500"/>
              <a:gd name="connsiteY0" fmla="*/ 0 h 927100"/>
              <a:gd name="connsiteX1" fmla="*/ 177800 w 317500"/>
              <a:gd name="connsiteY1" fmla="*/ 520700 h 927100"/>
              <a:gd name="connsiteX2" fmla="*/ 0 w 317500"/>
              <a:gd name="connsiteY2" fmla="*/ 927100 h 927100"/>
            </a:gdLst>
            <a:ahLst/>
            <a:cxnLst>
              <a:cxn ang="0">
                <a:pos x="connsiteX0" y="connsiteY0"/>
              </a:cxn>
              <a:cxn ang="0">
                <a:pos x="connsiteX1" y="connsiteY1"/>
              </a:cxn>
              <a:cxn ang="0">
                <a:pos x="connsiteX2" y="connsiteY2"/>
              </a:cxn>
            </a:cxnLst>
            <a:rect l="l" t="t" r="r" b="b"/>
            <a:pathLst>
              <a:path w="317500" h="927100">
                <a:moveTo>
                  <a:pt x="317500" y="0"/>
                </a:moveTo>
                <a:cubicBezTo>
                  <a:pt x="274108" y="183091"/>
                  <a:pt x="230717" y="366183"/>
                  <a:pt x="177800" y="520700"/>
                </a:cubicBezTo>
                <a:cubicBezTo>
                  <a:pt x="124883" y="675217"/>
                  <a:pt x="0" y="927100"/>
                  <a:pt x="0" y="9271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5016500" y="1695450"/>
            <a:ext cx="939800" cy="1289050"/>
          </a:xfrm>
          <a:custGeom>
            <a:avLst/>
            <a:gdLst>
              <a:gd name="connsiteX0" fmla="*/ 939800 w 939800"/>
              <a:gd name="connsiteY0" fmla="*/ 0 h 1289050"/>
              <a:gd name="connsiteX1" fmla="*/ 793750 w 939800"/>
              <a:gd name="connsiteY1" fmla="*/ 247650 h 1289050"/>
              <a:gd name="connsiteX2" fmla="*/ 387350 w 939800"/>
              <a:gd name="connsiteY2" fmla="*/ 895350 h 1289050"/>
              <a:gd name="connsiteX3" fmla="*/ 0 w 939800"/>
              <a:gd name="connsiteY3" fmla="*/ 1289050 h 1289050"/>
            </a:gdLst>
            <a:ahLst/>
            <a:cxnLst>
              <a:cxn ang="0">
                <a:pos x="connsiteX0" y="connsiteY0"/>
              </a:cxn>
              <a:cxn ang="0">
                <a:pos x="connsiteX1" y="connsiteY1"/>
              </a:cxn>
              <a:cxn ang="0">
                <a:pos x="connsiteX2" y="connsiteY2"/>
              </a:cxn>
              <a:cxn ang="0">
                <a:pos x="connsiteX3" y="connsiteY3"/>
              </a:cxn>
            </a:cxnLst>
            <a:rect l="l" t="t" r="r" b="b"/>
            <a:pathLst>
              <a:path w="939800" h="1289050">
                <a:moveTo>
                  <a:pt x="939800" y="0"/>
                </a:moveTo>
                <a:cubicBezTo>
                  <a:pt x="912812" y="49212"/>
                  <a:pt x="885825" y="98425"/>
                  <a:pt x="793750" y="247650"/>
                </a:cubicBezTo>
                <a:cubicBezTo>
                  <a:pt x="701675" y="396875"/>
                  <a:pt x="519642" y="721783"/>
                  <a:pt x="387350" y="895350"/>
                </a:cubicBezTo>
                <a:cubicBezTo>
                  <a:pt x="255058" y="1068917"/>
                  <a:pt x="0" y="1289050"/>
                  <a:pt x="0" y="128905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5010150" y="1314450"/>
            <a:ext cx="1600200" cy="1676400"/>
          </a:xfrm>
          <a:custGeom>
            <a:avLst/>
            <a:gdLst>
              <a:gd name="connsiteX0" fmla="*/ 1600200 w 1600200"/>
              <a:gd name="connsiteY0" fmla="*/ 0 h 1676400"/>
              <a:gd name="connsiteX1" fmla="*/ 1289050 w 1600200"/>
              <a:gd name="connsiteY1" fmla="*/ 520700 h 1676400"/>
              <a:gd name="connsiteX2" fmla="*/ 641350 w 1600200"/>
              <a:gd name="connsiteY2" fmla="*/ 1295400 h 1676400"/>
              <a:gd name="connsiteX3" fmla="*/ 0 w 1600200"/>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1600200" h="1676400">
                <a:moveTo>
                  <a:pt x="1600200" y="0"/>
                </a:moveTo>
                <a:cubicBezTo>
                  <a:pt x="1524529" y="152400"/>
                  <a:pt x="1448858" y="304800"/>
                  <a:pt x="1289050" y="520700"/>
                </a:cubicBezTo>
                <a:cubicBezTo>
                  <a:pt x="1129242" y="736600"/>
                  <a:pt x="856192" y="1102783"/>
                  <a:pt x="641350" y="1295400"/>
                </a:cubicBezTo>
                <a:cubicBezTo>
                  <a:pt x="426508" y="1488017"/>
                  <a:pt x="0" y="1676400"/>
                  <a:pt x="0" y="16764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5003800" y="2959100"/>
            <a:ext cx="400050" cy="82659"/>
          </a:xfrm>
          <a:custGeom>
            <a:avLst/>
            <a:gdLst>
              <a:gd name="connsiteX0" fmla="*/ 400050 w 400050"/>
              <a:gd name="connsiteY0" fmla="*/ 0 h 82659"/>
              <a:gd name="connsiteX1" fmla="*/ 146050 w 400050"/>
              <a:gd name="connsiteY1" fmla="*/ 82550 h 82659"/>
              <a:gd name="connsiteX2" fmla="*/ 0 w 400050"/>
              <a:gd name="connsiteY2" fmla="*/ 19050 h 82659"/>
            </a:gdLst>
            <a:ahLst/>
            <a:cxnLst>
              <a:cxn ang="0">
                <a:pos x="connsiteX0" y="connsiteY0"/>
              </a:cxn>
              <a:cxn ang="0">
                <a:pos x="connsiteX1" y="connsiteY1"/>
              </a:cxn>
              <a:cxn ang="0">
                <a:pos x="connsiteX2" y="connsiteY2"/>
              </a:cxn>
            </a:cxnLst>
            <a:rect l="l" t="t" r="r" b="b"/>
            <a:pathLst>
              <a:path w="400050" h="82659">
                <a:moveTo>
                  <a:pt x="400050" y="0"/>
                </a:moveTo>
                <a:cubicBezTo>
                  <a:pt x="306387" y="39687"/>
                  <a:pt x="212725" y="79375"/>
                  <a:pt x="146050" y="82550"/>
                </a:cubicBezTo>
                <a:cubicBezTo>
                  <a:pt x="79375" y="85725"/>
                  <a:pt x="0" y="19050"/>
                  <a:pt x="0" y="1905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1117600" y="984250"/>
            <a:ext cx="3879850" cy="1974850"/>
          </a:xfrm>
          <a:custGeom>
            <a:avLst/>
            <a:gdLst>
              <a:gd name="connsiteX0" fmla="*/ 0 w 3879850"/>
              <a:gd name="connsiteY0" fmla="*/ 0 h 1974850"/>
              <a:gd name="connsiteX1" fmla="*/ 990600 w 3879850"/>
              <a:gd name="connsiteY1" fmla="*/ 139700 h 1974850"/>
              <a:gd name="connsiteX2" fmla="*/ 2508250 w 3879850"/>
              <a:gd name="connsiteY2" fmla="*/ 565150 h 1974850"/>
              <a:gd name="connsiteX3" fmla="*/ 3632200 w 3879850"/>
              <a:gd name="connsiteY3" fmla="*/ 1263650 h 1974850"/>
              <a:gd name="connsiteX4" fmla="*/ 3879850 w 3879850"/>
              <a:gd name="connsiteY4" fmla="*/ 1974850 h 197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850" h="1974850">
                <a:moveTo>
                  <a:pt x="0" y="0"/>
                </a:moveTo>
                <a:cubicBezTo>
                  <a:pt x="286279" y="22754"/>
                  <a:pt x="572558" y="45508"/>
                  <a:pt x="990600" y="139700"/>
                </a:cubicBezTo>
                <a:cubicBezTo>
                  <a:pt x="1408642" y="233892"/>
                  <a:pt x="2067983" y="377825"/>
                  <a:pt x="2508250" y="565150"/>
                </a:cubicBezTo>
                <a:cubicBezTo>
                  <a:pt x="2948517" y="752475"/>
                  <a:pt x="3403600" y="1028700"/>
                  <a:pt x="3632200" y="1263650"/>
                </a:cubicBezTo>
                <a:cubicBezTo>
                  <a:pt x="3860800" y="1498600"/>
                  <a:pt x="3879850" y="1974850"/>
                  <a:pt x="3879850" y="197485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990600" y="2023797"/>
            <a:ext cx="4006850" cy="941653"/>
          </a:xfrm>
          <a:custGeom>
            <a:avLst/>
            <a:gdLst>
              <a:gd name="connsiteX0" fmla="*/ 0 w 4006850"/>
              <a:gd name="connsiteY0" fmla="*/ 20903 h 941653"/>
              <a:gd name="connsiteX1" fmla="*/ 1384300 w 4006850"/>
              <a:gd name="connsiteY1" fmla="*/ 14553 h 941653"/>
              <a:gd name="connsiteX2" fmla="*/ 3175000 w 4006850"/>
              <a:gd name="connsiteY2" fmla="*/ 186003 h 941653"/>
              <a:gd name="connsiteX3" fmla="*/ 4006850 w 4006850"/>
              <a:gd name="connsiteY3" fmla="*/ 941653 h 941653"/>
            </a:gdLst>
            <a:ahLst/>
            <a:cxnLst>
              <a:cxn ang="0">
                <a:pos x="connsiteX0" y="connsiteY0"/>
              </a:cxn>
              <a:cxn ang="0">
                <a:pos x="connsiteX1" y="connsiteY1"/>
              </a:cxn>
              <a:cxn ang="0">
                <a:pos x="connsiteX2" y="connsiteY2"/>
              </a:cxn>
              <a:cxn ang="0">
                <a:pos x="connsiteX3" y="connsiteY3"/>
              </a:cxn>
            </a:cxnLst>
            <a:rect l="l" t="t" r="r" b="b"/>
            <a:pathLst>
              <a:path w="4006850" h="941653">
                <a:moveTo>
                  <a:pt x="0" y="20903"/>
                </a:moveTo>
                <a:cubicBezTo>
                  <a:pt x="427566" y="3969"/>
                  <a:pt x="855133" y="-12964"/>
                  <a:pt x="1384300" y="14553"/>
                </a:cubicBezTo>
                <a:cubicBezTo>
                  <a:pt x="1913467" y="42070"/>
                  <a:pt x="2737908" y="31486"/>
                  <a:pt x="3175000" y="186003"/>
                </a:cubicBezTo>
                <a:cubicBezTo>
                  <a:pt x="3612092" y="340520"/>
                  <a:pt x="4006850" y="941653"/>
                  <a:pt x="4006850" y="941653"/>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2120900" y="1943100"/>
            <a:ext cx="2889250" cy="1003300"/>
          </a:xfrm>
          <a:custGeom>
            <a:avLst/>
            <a:gdLst>
              <a:gd name="connsiteX0" fmla="*/ 0 w 2889250"/>
              <a:gd name="connsiteY0" fmla="*/ 0 h 1003300"/>
              <a:gd name="connsiteX1" fmla="*/ 1384300 w 2889250"/>
              <a:gd name="connsiteY1" fmla="*/ 44450 h 1003300"/>
              <a:gd name="connsiteX2" fmla="*/ 2298700 w 2889250"/>
              <a:gd name="connsiteY2" fmla="*/ 260350 h 1003300"/>
              <a:gd name="connsiteX3" fmla="*/ 2889250 w 2889250"/>
              <a:gd name="connsiteY3" fmla="*/ 1003300 h 1003300"/>
            </a:gdLst>
            <a:ahLst/>
            <a:cxnLst>
              <a:cxn ang="0">
                <a:pos x="connsiteX0" y="connsiteY0"/>
              </a:cxn>
              <a:cxn ang="0">
                <a:pos x="connsiteX1" y="connsiteY1"/>
              </a:cxn>
              <a:cxn ang="0">
                <a:pos x="connsiteX2" y="connsiteY2"/>
              </a:cxn>
              <a:cxn ang="0">
                <a:pos x="connsiteX3" y="connsiteY3"/>
              </a:cxn>
            </a:cxnLst>
            <a:rect l="l" t="t" r="r" b="b"/>
            <a:pathLst>
              <a:path w="2889250" h="1003300">
                <a:moveTo>
                  <a:pt x="0" y="0"/>
                </a:moveTo>
                <a:cubicBezTo>
                  <a:pt x="500591" y="529"/>
                  <a:pt x="1001183" y="1058"/>
                  <a:pt x="1384300" y="44450"/>
                </a:cubicBezTo>
                <a:cubicBezTo>
                  <a:pt x="1767417" y="87842"/>
                  <a:pt x="2047875" y="100542"/>
                  <a:pt x="2298700" y="260350"/>
                </a:cubicBezTo>
                <a:cubicBezTo>
                  <a:pt x="2549525" y="420158"/>
                  <a:pt x="2889250" y="1003300"/>
                  <a:pt x="2889250" y="1003300"/>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a:off x="1238250" y="2979274"/>
            <a:ext cx="3778250" cy="1643526"/>
          </a:xfrm>
          <a:custGeom>
            <a:avLst/>
            <a:gdLst>
              <a:gd name="connsiteX0" fmla="*/ 0 w 3778250"/>
              <a:gd name="connsiteY0" fmla="*/ 1643526 h 1643526"/>
              <a:gd name="connsiteX1" fmla="*/ 666750 w 3778250"/>
              <a:gd name="connsiteY1" fmla="*/ 760876 h 1643526"/>
              <a:gd name="connsiteX2" fmla="*/ 1962150 w 3778250"/>
              <a:gd name="connsiteY2" fmla="*/ 75076 h 1643526"/>
              <a:gd name="connsiteX3" fmla="*/ 3778250 w 3778250"/>
              <a:gd name="connsiteY3" fmla="*/ 17926 h 1643526"/>
            </a:gdLst>
            <a:ahLst/>
            <a:cxnLst>
              <a:cxn ang="0">
                <a:pos x="connsiteX0" y="connsiteY0"/>
              </a:cxn>
              <a:cxn ang="0">
                <a:pos x="connsiteX1" y="connsiteY1"/>
              </a:cxn>
              <a:cxn ang="0">
                <a:pos x="connsiteX2" y="connsiteY2"/>
              </a:cxn>
              <a:cxn ang="0">
                <a:pos x="connsiteX3" y="connsiteY3"/>
              </a:cxn>
            </a:cxnLst>
            <a:rect l="l" t="t" r="r" b="b"/>
            <a:pathLst>
              <a:path w="3778250" h="1643526">
                <a:moveTo>
                  <a:pt x="0" y="1643526"/>
                </a:moveTo>
                <a:cubicBezTo>
                  <a:pt x="169862" y="1332905"/>
                  <a:pt x="339725" y="1022284"/>
                  <a:pt x="666750" y="760876"/>
                </a:cubicBezTo>
                <a:cubicBezTo>
                  <a:pt x="993775" y="499468"/>
                  <a:pt x="1443567" y="198901"/>
                  <a:pt x="1962150" y="75076"/>
                </a:cubicBezTo>
                <a:cubicBezTo>
                  <a:pt x="2480733" y="-48749"/>
                  <a:pt x="3778250" y="17926"/>
                  <a:pt x="3778250" y="17926"/>
                </a:cubicBezTo>
              </a:path>
            </a:pathLst>
          </a:custGeom>
          <a:ln>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TextBox 49"/>
          <p:cNvSpPr txBox="1"/>
          <p:nvPr/>
        </p:nvSpPr>
        <p:spPr>
          <a:xfrm>
            <a:off x="4742679" y="2981904"/>
            <a:ext cx="3669387" cy="461665"/>
          </a:xfrm>
          <a:prstGeom prst="rect">
            <a:avLst/>
          </a:prstGeom>
          <a:noFill/>
        </p:spPr>
        <p:txBody>
          <a:bodyPr wrap="square" rtlCol="0">
            <a:spAutoFit/>
          </a:bodyPr>
          <a:lstStyle/>
          <a:p>
            <a:pPr algn="ctr"/>
            <a:r>
              <a:rPr lang="en-US" sz="2400" b="1" dirty="0" smtClean="0">
                <a:solidFill>
                  <a:srgbClr val="FFFF00"/>
                </a:solidFill>
                <a:effectLst>
                  <a:outerShdw blurRad="25400" dist="50800" dir="2700000" algn="tl" rotWithShape="0">
                    <a:prstClr val="black">
                      <a:alpha val="52000"/>
                    </a:prstClr>
                  </a:outerShdw>
                </a:effectLst>
              </a:rPr>
              <a:t>National Water Center</a:t>
            </a:r>
            <a:endParaRPr lang="en-US" sz="2400" b="1" dirty="0">
              <a:solidFill>
                <a:srgbClr val="FFFF00"/>
              </a:solidFill>
              <a:effectLst>
                <a:outerShdw blurRad="25400" dist="50800" dir="2700000" algn="tl" rotWithShape="0">
                  <a:prstClr val="black">
                    <a:alpha val="52000"/>
                  </a:prstClr>
                </a:outerShdw>
              </a:effectLst>
            </a:endParaRPr>
          </a:p>
        </p:txBody>
      </p:sp>
      <p:sp>
        <p:nvSpPr>
          <p:cNvPr id="37" name="Freeform 36"/>
          <p:cNvSpPr/>
          <p:nvPr/>
        </p:nvSpPr>
        <p:spPr>
          <a:xfrm>
            <a:off x="1270088" y="3014505"/>
            <a:ext cx="3771781" cy="1629116"/>
          </a:xfrm>
          <a:custGeom>
            <a:avLst/>
            <a:gdLst>
              <a:gd name="connsiteX0" fmla="*/ 0 w 3778250"/>
              <a:gd name="connsiteY0" fmla="*/ 1643526 h 1643526"/>
              <a:gd name="connsiteX1" fmla="*/ 666750 w 3778250"/>
              <a:gd name="connsiteY1" fmla="*/ 760876 h 1643526"/>
              <a:gd name="connsiteX2" fmla="*/ 1962150 w 3778250"/>
              <a:gd name="connsiteY2" fmla="*/ 75076 h 1643526"/>
              <a:gd name="connsiteX3" fmla="*/ 3778250 w 3778250"/>
              <a:gd name="connsiteY3" fmla="*/ 17926 h 1643526"/>
            </a:gdLst>
            <a:ahLst/>
            <a:cxnLst>
              <a:cxn ang="0">
                <a:pos x="connsiteX0" y="connsiteY0"/>
              </a:cxn>
              <a:cxn ang="0">
                <a:pos x="connsiteX1" y="connsiteY1"/>
              </a:cxn>
              <a:cxn ang="0">
                <a:pos x="connsiteX2" y="connsiteY2"/>
              </a:cxn>
              <a:cxn ang="0">
                <a:pos x="connsiteX3" y="connsiteY3"/>
              </a:cxn>
            </a:cxnLst>
            <a:rect l="l" t="t" r="r" b="b"/>
            <a:pathLst>
              <a:path w="3778250" h="1643526">
                <a:moveTo>
                  <a:pt x="0" y="1643526"/>
                </a:moveTo>
                <a:cubicBezTo>
                  <a:pt x="169862" y="1332905"/>
                  <a:pt x="339725" y="1022284"/>
                  <a:pt x="666750" y="760876"/>
                </a:cubicBezTo>
                <a:cubicBezTo>
                  <a:pt x="993775" y="499468"/>
                  <a:pt x="1443567" y="198901"/>
                  <a:pt x="1962150" y="75076"/>
                </a:cubicBezTo>
                <a:cubicBezTo>
                  <a:pt x="2480733" y="-48749"/>
                  <a:pt x="3778250" y="17926"/>
                  <a:pt x="3778250" y="17926"/>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1000632" y="2059085"/>
            <a:ext cx="4050637" cy="1048786"/>
          </a:xfrm>
          <a:custGeom>
            <a:avLst/>
            <a:gdLst>
              <a:gd name="connsiteX0" fmla="*/ 0 w 4006850"/>
              <a:gd name="connsiteY0" fmla="*/ 20903 h 941653"/>
              <a:gd name="connsiteX1" fmla="*/ 1384300 w 4006850"/>
              <a:gd name="connsiteY1" fmla="*/ 14553 h 941653"/>
              <a:gd name="connsiteX2" fmla="*/ 3175000 w 4006850"/>
              <a:gd name="connsiteY2" fmla="*/ 186003 h 941653"/>
              <a:gd name="connsiteX3" fmla="*/ 4006850 w 4006850"/>
              <a:gd name="connsiteY3" fmla="*/ 941653 h 941653"/>
            </a:gdLst>
            <a:ahLst/>
            <a:cxnLst>
              <a:cxn ang="0">
                <a:pos x="connsiteX0" y="connsiteY0"/>
              </a:cxn>
              <a:cxn ang="0">
                <a:pos x="connsiteX1" y="connsiteY1"/>
              </a:cxn>
              <a:cxn ang="0">
                <a:pos x="connsiteX2" y="connsiteY2"/>
              </a:cxn>
              <a:cxn ang="0">
                <a:pos x="connsiteX3" y="connsiteY3"/>
              </a:cxn>
            </a:cxnLst>
            <a:rect l="l" t="t" r="r" b="b"/>
            <a:pathLst>
              <a:path w="4006850" h="941653">
                <a:moveTo>
                  <a:pt x="0" y="20903"/>
                </a:moveTo>
                <a:cubicBezTo>
                  <a:pt x="427566" y="3969"/>
                  <a:pt x="855133" y="-12964"/>
                  <a:pt x="1384300" y="14553"/>
                </a:cubicBezTo>
                <a:cubicBezTo>
                  <a:pt x="1913467" y="42070"/>
                  <a:pt x="2737908" y="31486"/>
                  <a:pt x="3175000" y="186003"/>
                </a:cubicBezTo>
                <a:cubicBezTo>
                  <a:pt x="3612092" y="340520"/>
                  <a:pt x="4006850" y="941653"/>
                  <a:pt x="4006850" y="941653"/>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3983076" y="2744039"/>
            <a:ext cx="1036698" cy="269892"/>
          </a:xfrm>
          <a:custGeom>
            <a:avLst/>
            <a:gdLst>
              <a:gd name="connsiteX0" fmla="*/ 0 w 1036698"/>
              <a:gd name="connsiteY0" fmla="*/ 23690 h 269892"/>
              <a:gd name="connsiteX1" fmla="*/ 414679 w 1036698"/>
              <a:gd name="connsiteY1" fmla="*/ 23690 h 269892"/>
              <a:gd name="connsiteX2" fmla="*/ 1036698 w 1036698"/>
              <a:gd name="connsiteY2" fmla="*/ 269892 h 269892"/>
            </a:gdLst>
            <a:ahLst/>
            <a:cxnLst>
              <a:cxn ang="0">
                <a:pos x="connsiteX0" y="connsiteY0"/>
              </a:cxn>
              <a:cxn ang="0">
                <a:pos x="connsiteX1" y="connsiteY1"/>
              </a:cxn>
              <a:cxn ang="0">
                <a:pos x="connsiteX2" y="connsiteY2"/>
              </a:cxn>
            </a:cxnLst>
            <a:rect l="l" t="t" r="r" b="b"/>
            <a:pathLst>
              <a:path w="1036698" h="269892">
                <a:moveTo>
                  <a:pt x="0" y="23690"/>
                </a:moveTo>
                <a:cubicBezTo>
                  <a:pt x="120948" y="3173"/>
                  <a:pt x="241896" y="-17344"/>
                  <a:pt x="414679" y="23690"/>
                </a:cubicBezTo>
                <a:cubicBezTo>
                  <a:pt x="587462" y="64724"/>
                  <a:pt x="1036698" y="269892"/>
                  <a:pt x="1036698" y="269892"/>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2119364" y="1980036"/>
            <a:ext cx="2889250" cy="1003300"/>
          </a:xfrm>
          <a:custGeom>
            <a:avLst/>
            <a:gdLst>
              <a:gd name="connsiteX0" fmla="*/ 0 w 2889250"/>
              <a:gd name="connsiteY0" fmla="*/ 0 h 1003300"/>
              <a:gd name="connsiteX1" fmla="*/ 1384300 w 2889250"/>
              <a:gd name="connsiteY1" fmla="*/ 44450 h 1003300"/>
              <a:gd name="connsiteX2" fmla="*/ 2298700 w 2889250"/>
              <a:gd name="connsiteY2" fmla="*/ 260350 h 1003300"/>
              <a:gd name="connsiteX3" fmla="*/ 2889250 w 2889250"/>
              <a:gd name="connsiteY3" fmla="*/ 1003300 h 1003300"/>
            </a:gdLst>
            <a:ahLst/>
            <a:cxnLst>
              <a:cxn ang="0">
                <a:pos x="connsiteX0" y="connsiteY0"/>
              </a:cxn>
              <a:cxn ang="0">
                <a:pos x="connsiteX1" y="connsiteY1"/>
              </a:cxn>
              <a:cxn ang="0">
                <a:pos x="connsiteX2" y="connsiteY2"/>
              </a:cxn>
              <a:cxn ang="0">
                <a:pos x="connsiteX3" y="connsiteY3"/>
              </a:cxn>
            </a:cxnLst>
            <a:rect l="l" t="t" r="r" b="b"/>
            <a:pathLst>
              <a:path w="2889250" h="1003300">
                <a:moveTo>
                  <a:pt x="0" y="0"/>
                </a:moveTo>
                <a:cubicBezTo>
                  <a:pt x="500591" y="529"/>
                  <a:pt x="1001183" y="1058"/>
                  <a:pt x="1384300" y="44450"/>
                </a:cubicBezTo>
                <a:cubicBezTo>
                  <a:pt x="1767417" y="87842"/>
                  <a:pt x="2047875" y="100542"/>
                  <a:pt x="2298700" y="260350"/>
                </a:cubicBezTo>
                <a:cubicBezTo>
                  <a:pt x="2549525" y="420158"/>
                  <a:pt x="2889250" y="1003300"/>
                  <a:pt x="2889250" y="10033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3846948" y="3027786"/>
            <a:ext cx="1193800" cy="241300"/>
          </a:xfrm>
          <a:custGeom>
            <a:avLst/>
            <a:gdLst>
              <a:gd name="connsiteX0" fmla="*/ 0 w 1193800"/>
              <a:gd name="connsiteY0" fmla="*/ 241300 h 241300"/>
              <a:gd name="connsiteX1" fmla="*/ 660400 w 1193800"/>
              <a:gd name="connsiteY1" fmla="*/ 196850 h 241300"/>
              <a:gd name="connsiteX2" fmla="*/ 1193800 w 1193800"/>
              <a:gd name="connsiteY2" fmla="*/ 0 h 241300"/>
            </a:gdLst>
            <a:ahLst/>
            <a:cxnLst>
              <a:cxn ang="0">
                <a:pos x="connsiteX0" y="connsiteY0"/>
              </a:cxn>
              <a:cxn ang="0">
                <a:pos x="connsiteX1" y="connsiteY1"/>
              </a:cxn>
              <a:cxn ang="0">
                <a:pos x="connsiteX2" y="connsiteY2"/>
              </a:cxn>
            </a:cxnLst>
            <a:rect l="l" t="t" r="r" b="b"/>
            <a:pathLst>
              <a:path w="1193800" h="241300">
                <a:moveTo>
                  <a:pt x="0" y="241300"/>
                </a:moveTo>
                <a:cubicBezTo>
                  <a:pt x="230716" y="239183"/>
                  <a:pt x="461433" y="237067"/>
                  <a:pt x="660400" y="196850"/>
                </a:cubicBezTo>
                <a:cubicBezTo>
                  <a:pt x="859367" y="156633"/>
                  <a:pt x="1193800" y="0"/>
                  <a:pt x="1193800" y="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1096822" y="1021186"/>
            <a:ext cx="3879850" cy="1974850"/>
          </a:xfrm>
          <a:custGeom>
            <a:avLst/>
            <a:gdLst>
              <a:gd name="connsiteX0" fmla="*/ 0 w 3879850"/>
              <a:gd name="connsiteY0" fmla="*/ 0 h 1974850"/>
              <a:gd name="connsiteX1" fmla="*/ 990600 w 3879850"/>
              <a:gd name="connsiteY1" fmla="*/ 139700 h 1974850"/>
              <a:gd name="connsiteX2" fmla="*/ 2508250 w 3879850"/>
              <a:gd name="connsiteY2" fmla="*/ 565150 h 1974850"/>
              <a:gd name="connsiteX3" fmla="*/ 3632200 w 3879850"/>
              <a:gd name="connsiteY3" fmla="*/ 1263650 h 1974850"/>
              <a:gd name="connsiteX4" fmla="*/ 3879850 w 3879850"/>
              <a:gd name="connsiteY4" fmla="*/ 1974850 h 197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850" h="1974850">
                <a:moveTo>
                  <a:pt x="0" y="0"/>
                </a:moveTo>
                <a:cubicBezTo>
                  <a:pt x="286279" y="22754"/>
                  <a:pt x="572558" y="45508"/>
                  <a:pt x="990600" y="139700"/>
                </a:cubicBezTo>
                <a:cubicBezTo>
                  <a:pt x="1408642" y="233892"/>
                  <a:pt x="2067983" y="377825"/>
                  <a:pt x="2508250" y="565150"/>
                </a:cubicBezTo>
                <a:cubicBezTo>
                  <a:pt x="2948517" y="752475"/>
                  <a:pt x="3403600" y="1028700"/>
                  <a:pt x="3632200" y="1263650"/>
                </a:cubicBezTo>
                <a:cubicBezTo>
                  <a:pt x="3860800" y="1498600"/>
                  <a:pt x="3879850" y="1974850"/>
                  <a:pt x="3879850" y="197485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4116393" y="1413816"/>
            <a:ext cx="868239" cy="1554955"/>
          </a:xfrm>
          <a:custGeom>
            <a:avLst/>
            <a:gdLst>
              <a:gd name="connsiteX0" fmla="*/ 0 w 868239"/>
              <a:gd name="connsiteY0" fmla="*/ 0 h 1554955"/>
              <a:gd name="connsiteX1" fmla="*/ 388762 w 868239"/>
              <a:gd name="connsiteY1" fmla="*/ 323949 h 1554955"/>
              <a:gd name="connsiteX2" fmla="*/ 790482 w 868239"/>
              <a:gd name="connsiteY2" fmla="*/ 945931 h 1554955"/>
              <a:gd name="connsiteX3" fmla="*/ 868234 w 868239"/>
              <a:gd name="connsiteY3" fmla="*/ 1554955 h 1554955"/>
            </a:gdLst>
            <a:ahLst/>
            <a:cxnLst>
              <a:cxn ang="0">
                <a:pos x="connsiteX0" y="connsiteY0"/>
              </a:cxn>
              <a:cxn ang="0">
                <a:pos x="connsiteX1" y="connsiteY1"/>
              </a:cxn>
              <a:cxn ang="0">
                <a:pos x="connsiteX2" y="connsiteY2"/>
              </a:cxn>
              <a:cxn ang="0">
                <a:pos x="connsiteX3" y="connsiteY3"/>
              </a:cxn>
            </a:cxnLst>
            <a:rect l="l" t="t" r="r" b="b"/>
            <a:pathLst>
              <a:path w="868239" h="1554955">
                <a:moveTo>
                  <a:pt x="0" y="0"/>
                </a:moveTo>
                <a:cubicBezTo>
                  <a:pt x="128507" y="83147"/>
                  <a:pt x="257015" y="166294"/>
                  <a:pt x="388762" y="323949"/>
                </a:cubicBezTo>
                <a:cubicBezTo>
                  <a:pt x="520509" y="481604"/>
                  <a:pt x="710570" y="740763"/>
                  <a:pt x="790482" y="945931"/>
                </a:cubicBezTo>
                <a:cubicBezTo>
                  <a:pt x="870394" y="1151099"/>
                  <a:pt x="868234" y="1554955"/>
                  <a:pt x="868234" y="1554955"/>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5031127" y="2097608"/>
            <a:ext cx="317500" cy="927100"/>
          </a:xfrm>
          <a:custGeom>
            <a:avLst/>
            <a:gdLst>
              <a:gd name="connsiteX0" fmla="*/ 317500 w 317500"/>
              <a:gd name="connsiteY0" fmla="*/ 0 h 927100"/>
              <a:gd name="connsiteX1" fmla="*/ 177800 w 317500"/>
              <a:gd name="connsiteY1" fmla="*/ 520700 h 927100"/>
              <a:gd name="connsiteX2" fmla="*/ 0 w 317500"/>
              <a:gd name="connsiteY2" fmla="*/ 927100 h 927100"/>
            </a:gdLst>
            <a:ahLst/>
            <a:cxnLst>
              <a:cxn ang="0">
                <a:pos x="connsiteX0" y="connsiteY0"/>
              </a:cxn>
              <a:cxn ang="0">
                <a:pos x="connsiteX1" y="connsiteY1"/>
              </a:cxn>
              <a:cxn ang="0">
                <a:pos x="connsiteX2" y="connsiteY2"/>
              </a:cxn>
            </a:cxnLst>
            <a:rect l="l" t="t" r="r" b="b"/>
            <a:pathLst>
              <a:path w="317500" h="927100">
                <a:moveTo>
                  <a:pt x="317500" y="0"/>
                </a:moveTo>
                <a:cubicBezTo>
                  <a:pt x="274108" y="183091"/>
                  <a:pt x="230717" y="366183"/>
                  <a:pt x="177800" y="520700"/>
                </a:cubicBezTo>
                <a:cubicBezTo>
                  <a:pt x="124883" y="675217"/>
                  <a:pt x="0" y="927100"/>
                  <a:pt x="0" y="9271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5043827" y="1713142"/>
            <a:ext cx="939800" cy="1289050"/>
          </a:xfrm>
          <a:custGeom>
            <a:avLst/>
            <a:gdLst>
              <a:gd name="connsiteX0" fmla="*/ 939800 w 939800"/>
              <a:gd name="connsiteY0" fmla="*/ 0 h 1289050"/>
              <a:gd name="connsiteX1" fmla="*/ 793750 w 939800"/>
              <a:gd name="connsiteY1" fmla="*/ 247650 h 1289050"/>
              <a:gd name="connsiteX2" fmla="*/ 387350 w 939800"/>
              <a:gd name="connsiteY2" fmla="*/ 895350 h 1289050"/>
              <a:gd name="connsiteX3" fmla="*/ 0 w 939800"/>
              <a:gd name="connsiteY3" fmla="*/ 1289050 h 1289050"/>
            </a:gdLst>
            <a:ahLst/>
            <a:cxnLst>
              <a:cxn ang="0">
                <a:pos x="connsiteX0" y="connsiteY0"/>
              </a:cxn>
              <a:cxn ang="0">
                <a:pos x="connsiteX1" y="connsiteY1"/>
              </a:cxn>
              <a:cxn ang="0">
                <a:pos x="connsiteX2" y="connsiteY2"/>
              </a:cxn>
              <a:cxn ang="0">
                <a:pos x="connsiteX3" y="connsiteY3"/>
              </a:cxn>
            </a:cxnLst>
            <a:rect l="l" t="t" r="r" b="b"/>
            <a:pathLst>
              <a:path w="939800" h="1289050">
                <a:moveTo>
                  <a:pt x="939800" y="0"/>
                </a:moveTo>
                <a:cubicBezTo>
                  <a:pt x="912812" y="49212"/>
                  <a:pt x="885825" y="98425"/>
                  <a:pt x="793750" y="247650"/>
                </a:cubicBezTo>
                <a:cubicBezTo>
                  <a:pt x="701675" y="396875"/>
                  <a:pt x="519642" y="721783"/>
                  <a:pt x="387350" y="895350"/>
                </a:cubicBezTo>
                <a:cubicBezTo>
                  <a:pt x="255058" y="1068917"/>
                  <a:pt x="0" y="1289050"/>
                  <a:pt x="0" y="128905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Freeform 58"/>
          <p:cNvSpPr/>
          <p:nvPr/>
        </p:nvSpPr>
        <p:spPr>
          <a:xfrm>
            <a:off x="5027856" y="1341764"/>
            <a:ext cx="1600200" cy="1676400"/>
          </a:xfrm>
          <a:custGeom>
            <a:avLst/>
            <a:gdLst>
              <a:gd name="connsiteX0" fmla="*/ 1600200 w 1600200"/>
              <a:gd name="connsiteY0" fmla="*/ 0 h 1676400"/>
              <a:gd name="connsiteX1" fmla="*/ 1289050 w 1600200"/>
              <a:gd name="connsiteY1" fmla="*/ 520700 h 1676400"/>
              <a:gd name="connsiteX2" fmla="*/ 641350 w 1600200"/>
              <a:gd name="connsiteY2" fmla="*/ 1295400 h 1676400"/>
              <a:gd name="connsiteX3" fmla="*/ 0 w 1600200"/>
              <a:gd name="connsiteY3" fmla="*/ 1676400 h 1676400"/>
            </a:gdLst>
            <a:ahLst/>
            <a:cxnLst>
              <a:cxn ang="0">
                <a:pos x="connsiteX0" y="connsiteY0"/>
              </a:cxn>
              <a:cxn ang="0">
                <a:pos x="connsiteX1" y="connsiteY1"/>
              </a:cxn>
              <a:cxn ang="0">
                <a:pos x="connsiteX2" y="connsiteY2"/>
              </a:cxn>
              <a:cxn ang="0">
                <a:pos x="connsiteX3" y="connsiteY3"/>
              </a:cxn>
            </a:cxnLst>
            <a:rect l="l" t="t" r="r" b="b"/>
            <a:pathLst>
              <a:path w="1600200" h="1676400">
                <a:moveTo>
                  <a:pt x="1600200" y="0"/>
                </a:moveTo>
                <a:cubicBezTo>
                  <a:pt x="1524529" y="152400"/>
                  <a:pt x="1448858" y="304800"/>
                  <a:pt x="1289050" y="520700"/>
                </a:cubicBezTo>
                <a:cubicBezTo>
                  <a:pt x="1129242" y="736600"/>
                  <a:pt x="856192" y="1102783"/>
                  <a:pt x="641350" y="1295400"/>
                </a:cubicBezTo>
                <a:cubicBezTo>
                  <a:pt x="426508" y="1488017"/>
                  <a:pt x="0" y="1676400"/>
                  <a:pt x="0" y="167640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5011885" y="2996036"/>
            <a:ext cx="400050" cy="82659"/>
          </a:xfrm>
          <a:custGeom>
            <a:avLst/>
            <a:gdLst>
              <a:gd name="connsiteX0" fmla="*/ 400050 w 400050"/>
              <a:gd name="connsiteY0" fmla="*/ 0 h 82659"/>
              <a:gd name="connsiteX1" fmla="*/ 146050 w 400050"/>
              <a:gd name="connsiteY1" fmla="*/ 82550 h 82659"/>
              <a:gd name="connsiteX2" fmla="*/ 0 w 400050"/>
              <a:gd name="connsiteY2" fmla="*/ 19050 h 82659"/>
            </a:gdLst>
            <a:ahLst/>
            <a:cxnLst>
              <a:cxn ang="0">
                <a:pos x="connsiteX0" y="connsiteY0"/>
              </a:cxn>
              <a:cxn ang="0">
                <a:pos x="connsiteX1" y="connsiteY1"/>
              </a:cxn>
              <a:cxn ang="0">
                <a:pos x="connsiteX2" y="connsiteY2"/>
              </a:cxn>
            </a:cxnLst>
            <a:rect l="l" t="t" r="r" b="b"/>
            <a:pathLst>
              <a:path w="400050" h="82659">
                <a:moveTo>
                  <a:pt x="400050" y="0"/>
                </a:moveTo>
                <a:cubicBezTo>
                  <a:pt x="306387" y="39687"/>
                  <a:pt x="212725" y="79375"/>
                  <a:pt x="146050" y="82550"/>
                </a:cubicBezTo>
                <a:cubicBezTo>
                  <a:pt x="79375" y="85725"/>
                  <a:pt x="0" y="19050"/>
                  <a:pt x="0" y="1905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4857594" y="2998023"/>
            <a:ext cx="214217" cy="557192"/>
          </a:xfrm>
          <a:custGeom>
            <a:avLst/>
            <a:gdLst>
              <a:gd name="connsiteX0" fmla="*/ 0 w 214217"/>
              <a:gd name="connsiteY0" fmla="*/ 557192 h 557192"/>
              <a:gd name="connsiteX1" fmla="*/ 207339 w 214217"/>
              <a:gd name="connsiteY1" fmla="*/ 362823 h 557192"/>
              <a:gd name="connsiteX2" fmla="*/ 168463 w 214217"/>
              <a:gd name="connsiteY2" fmla="*/ 0 h 557192"/>
            </a:gdLst>
            <a:ahLst/>
            <a:cxnLst>
              <a:cxn ang="0">
                <a:pos x="connsiteX0" y="connsiteY0"/>
              </a:cxn>
              <a:cxn ang="0">
                <a:pos x="connsiteX1" y="connsiteY1"/>
              </a:cxn>
              <a:cxn ang="0">
                <a:pos x="connsiteX2" y="connsiteY2"/>
              </a:cxn>
            </a:cxnLst>
            <a:rect l="l" t="t" r="r" b="b"/>
            <a:pathLst>
              <a:path w="214217" h="557192">
                <a:moveTo>
                  <a:pt x="0" y="557192"/>
                </a:moveTo>
                <a:cubicBezTo>
                  <a:pt x="89631" y="506440"/>
                  <a:pt x="179262" y="455688"/>
                  <a:pt x="207339" y="362823"/>
                </a:cubicBezTo>
                <a:cubicBezTo>
                  <a:pt x="235416" y="269958"/>
                  <a:pt x="168463" y="0"/>
                  <a:pt x="168463" y="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5-Point Star 8"/>
          <p:cNvSpPr/>
          <p:nvPr/>
        </p:nvSpPr>
        <p:spPr>
          <a:xfrm>
            <a:off x="4806950" y="2768600"/>
            <a:ext cx="393700" cy="3937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3733800" y="31496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886200" y="26543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718050" y="34544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327650" y="28765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245100" y="19685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162050" y="45466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006600" y="184150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889000" y="19621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4025900" y="22415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4064000" y="13144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867400" y="16065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546850" y="12128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1035050" y="920750"/>
            <a:ext cx="165100" cy="165100"/>
          </a:xfrm>
          <a:prstGeom prst="ellipse">
            <a:avLst/>
          </a:prstGeom>
          <a:solidFill>
            <a:srgbClr val="FF0000"/>
          </a:solidFill>
          <a:ln>
            <a:solidFill>
              <a:srgbClr val="A125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0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3000"/>
                                        <p:tgtEl>
                                          <p:spTgt spid="3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wipe(left)">
                                      <p:cBhvr>
                                        <p:cTn id="10" dur="3000"/>
                                        <p:tgtEl>
                                          <p:spTgt spid="9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left)">
                                      <p:cBhvr>
                                        <p:cTn id="13" dur="3000"/>
                                        <p:tgtEl>
                                          <p:spTgt spid="9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wipe(left)">
                                      <p:cBhvr>
                                        <p:cTn id="16" dur="3000"/>
                                        <p:tgtEl>
                                          <p:spTgt spid="9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30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3000"/>
                                        <p:tgtEl>
                                          <p:spTgt spid="2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30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3000"/>
                                        <p:tgtEl>
                                          <p:spTgt spid="19"/>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3000"/>
                                        <p:tgtEl>
                                          <p:spTgt spid="2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3000"/>
                                        <p:tgtEl>
                                          <p:spTgt spid="26"/>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3000"/>
                                        <p:tgtEl>
                                          <p:spTgt spid="27"/>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right)">
                                      <p:cBhvr>
                                        <p:cTn id="40" dur="3000"/>
                                        <p:tgtEl>
                                          <p:spTgt spid="28"/>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right)">
                                      <p:cBhvr>
                                        <p:cTn id="43" dur="3000"/>
                                        <p:tgtEl>
                                          <p:spTgt spid="29"/>
                                        </p:tgtEl>
                                      </p:cBhvr>
                                    </p:animEffect>
                                  </p:childTnLst>
                                </p:cTn>
                              </p:par>
                            </p:childTnLst>
                          </p:cTn>
                        </p:par>
                        <p:par>
                          <p:cTn id="44" fill="hold">
                            <p:stCondLst>
                              <p:cond delay="3000"/>
                            </p:stCondLst>
                            <p:childTnLst>
                              <p:par>
                                <p:cTn id="45" presetID="22" presetClass="entr" presetSubtype="2" fill="hold" grpId="0"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right)">
                                      <p:cBhvr>
                                        <p:cTn id="47" dur="3000"/>
                                        <p:tgtEl>
                                          <p:spTgt spid="37"/>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right)">
                                      <p:cBhvr>
                                        <p:cTn id="50" dur="3000"/>
                                        <p:tgtEl>
                                          <p:spTgt spid="51"/>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right)">
                                      <p:cBhvr>
                                        <p:cTn id="53" dur="3000"/>
                                        <p:tgtEl>
                                          <p:spTgt spid="52"/>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right)">
                                      <p:cBhvr>
                                        <p:cTn id="56" dur="3000"/>
                                        <p:tgtEl>
                                          <p:spTgt spid="53"/>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right)">
                                      <p:cBhvr>
                                        <p:cTn id="59" dur="3000"/>
                                        <p:tgtEl>
                                          <p:spTgt spid="54"/>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right)">
                                      <p:cBhvr>
                                        <p:cTn id="62" dur="3000"/>
                                        <p:tgtEl>
                                          <p:spTgt spid="5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3000"/>
                                        <p:tgtEl>
                                          <p:spTgt spid="5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wipe(down)">
                                      <p:cBhvr>
                                        <p:cTn id="68" dur="3000"/>
                                        <p:tgtEl>
                                          <p:spTgt spid="5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3000"/>
                                        <p:tgtEl>
                                          <p:spTgt spid="5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left)">
                                      <p:cBhvr>
                                        <p:cTn id="74" dur="3000"/>
                                        <p:tgtEl>
                                          <p:spTgt spid="5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wipe(left)">
                                      <p:cBhvr>
                                        <p:cTn id="77" dur="3000"/>
                                        <p:tgtEl>
                                          <p:spTgt spid="60"/>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wipe(up)">
                                      <p:cBhvr>
                                        <p:cTn id="80" dur="3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4" grpId="0" animBg="1"/>
      <p:bldP spid="25" grpId="0" animBg="1"/>
      <p:bldP spid="26" grpId="0" animBg="1"/>
      <p:bldP spid="27" grpId="0" animBg="1"/>
      <p:bldP spid="28" grpId="0" animBg="1"/>
      <p:bldP spid="29" grpId="0" animBg="1"/>
      <p:bldP spid="31" grpId="0" animBg="1"/>
      <p:bldP spid="96" grpId="0" animBg="1"/>
      <p:bldP spid="97" grpId="0" animBg="1"/>
      <p:bldP spid="98" grpId="0" animBg="1"/>
      <p:bldP spid="37"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entagon 50"/>
          <p:cNvSpPr/>
          <p:nvPr/>
        </p:nvSpPr>
        <p:spPr>
          <a:xfrm>
            <a:off x="5429504" y="6057986"/>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6"/>
          <p:cNvGrpSpPr/>
          <p:nvPr/>
        </p:nvGrpSpPr>
        <p:grpSpPr>
          <a:xfrm>
            <a:off x="3407433" y="5597362"/>
            <a:ext cx="2293320" cy="1151048"/>
            <a:chOff x="2022056" y="1069197"/>
            <a:chExt cx="2293320" cy="952757"/>
          </a:xfrm>
          <a:gradFill flip="none" rotWithShape="1">
            <a:gsLst>
              <a:gs pos="0">
                <a:srgbClr val="057D4C"/>
              </a:gs>
              <a:gs pos="100000">
                <a:srgbClr val="4DBC4C"/>
              </a:gs>
            </a:gsLst>
            <a:lin ang="14220000" scaled="0"/>
            <a:tileRect/>
          </a:gradFill>
        </p:grpSpPr>
        <p:sp>
          <p:nvSpPr>
            <p:cNvPr id="38" name="Data 37"/>
            <p:cNvSpPr/>
            <p:nvPr/>
          </p:nvSpPr>
          <p:spPr>
            <a:xfrm>
              <a:off x="2326856" y="1069197"/>
              <a:ext cx="1988520" cy="813713"/>
            </a:xfrm>
            <a:prstGeom prst="flowChartInputOutput">
              <a:avLst/>
            </a:prstGeom>
            <a:grp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HRRR-E</a:t>
              </a:r>
            </a:p>
          </p:txBody>
        </p:sp>
        <p:sp>
          <p:nvSpPr>
            <p:cNvPr id="39" name="Data 38"/>
            <p:cNvSpPr/>
            <p:nvPr/>
          </p:nvSpPr>
          <p:spPr>
            <a:xfrm>
              <a:off x="2174456" y="1138719"/>
              <a:ext cx="1988520" cy="813713"/>
            </a:xfrm>
            <a:prstGeom prst="flowChartInputOutput">
              <a:avLst/>
            </a:prstGeom>
            <a:grp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HRRR-E</a:t>
              </a:r>
            </a:p>
          </p:txBody>
        </p:sp>
        <p:sp>
          <p:nvSpPr>
            <p:cNvPr id="40" name="Data 39"/>
            <p:cNvSpPr/>
            <p:nvPr/>
          </p:nvSpPr>
          <p:spPr>
            <a:xfrm>
              <a:off x="2022056" y="1208241"/>
              <a:ext cx="1988520" cy="813713"/>
            </a:xfrm>
            <a:prstGeom prst="flowChartInputOutput">
              <a:avLst/>
            </a:prstGeom>
            <a:grp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bg1"/>
                  </a:solidFill>
                </a:rPr>
                <a:t>Model Forecasts</a:t>
              </a:r>
            </a:p>
          </p:txBody>
        </p:sp>
      </p:grpSp>
      <p:sp>
        <p:nvSpPr>
          <p:cNvPr id="55" name="Pentagon 54"/>
          <p:cNvSpPr/>
          <p:nvPr/>
        </p:nvSpPr>
        <p:spPr>
          <a:xfrm rot="5400000">
            <a:off x="4037251" y="4912421"/>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6968408" y="6429616"/>
            <a:ext cx="2133600" cy="365125"/>
          </a:xfrm>
        </p:spPr>
        <p:txBody>
          <a:bodyPr/>
          <a:lstStyle/>
          <a:p>
            <a:fld id="{DFED2D5C-7DEC-4016-9B3B-6FCD74A1F0F1}" type="slidenum">
              <a:rPr lang="en-US" smtClean="0"/>
              <a:t>24</a:t>
            </a:fld>
            <a:endParaRPr lang="en-US" dirty="0"/>
          </a:p>
        </p:txBody>
      </p:sp>
      <p:sp>
        <p:nvSpPr>
          <p:cNvPr id="121" name="Title 3"/>
          <p:cNvSpPr txBox="1">
            <a:spLocks/>
          </p:cNvSpPr>
          <p:nvPr/>
        </p:nvSpPr>
        <p:spPr>
          <a:xfrm>
            <a:off x="0" y="0"/>
            <a:ext cx="9144000" cy="1058333"/>
          </a:xfrm>
          <a:prstGeom prst="rect">
            <a:avLst/>
          </a:prstGeom>
          <a:effectLst/>
        </p:spPr>
        <p:txBody>
          <a:bodyP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Initial Prediction Framework</a:t>
            </a:r>
          </a:p>
        </p:txBody>
      </p:sp>
      <p:sp>
        <p:nvSpPr>
          <p:cNvPr id="4" name="TextBox 3"/>
          <p:cNvSpPr txBox="1"/>
          <p:nvPr/>
        </p:nvSpPr>
        <p:spPr>
          <a:xfrm>
            <a:off x="221940" y="850700"/>
            <a:ext cx="2379633" cy="923330"/>
          </a:xfrm>
          <a:prstGeom prst="rect">
            <a:avLst/>
          </a:prstGeom>
          <a:noFill/>
        </p:spPr>
        <p:txBody>
          <a:bodyPr wrap="square" rtlCol="0">
            <a:spAutoFit/>
          </a:bodyPr>
          <a:lstStyle/>
          <a:p>
            <a:pPr algn="ctr"/>
            <a:r>
              <a:rPr lang="en-US" dirty="0" smtClean="0">
                <a:solidFill>
                  <a:srgbClr val="000000"/>
                </a:solidFill>
              </a:rPr>
              <a:t>Short-Range  Numerical Weather Prediction</a:t>
            </a:r>
            <a:endParaRPr lang="en-US" dirty="0">
              <a:solidFill>
                <a:srgbClr val="000000"/>
              </a:solidFill>
            </a:endParaRPr>
          </a:p>
        </p:txBody>
      </p:sp>
      <p:sp>
        <p:nvSpPr>
          <p:cNvPr id="23" name="TextBox 22"/>
          <p:cNvSpPr txBox="1"/>
          <p:nvPr/>
        </p:nvSpPr>
        <p:spPr>
          <a:xfrm>
            <a:off x="6526840" y="850700"/>
            <a:ext cx="2382890" cy="923330"/>
          </a:xfrm>
          <a:prstGeom prst="rect">
            <a:avLst/>
          </a:prstGeom>
          <a:noFill/>
        </p:spPr>
        <p:txBody>
          <a:bodyPr wrap="square" rtlCol="0">
            <a:spAutoFit/>
          </a:bodyPr>
          <a:lstStyle/>
          <a:p>
            <a:pPr algn="ctr"/>
            <a:r>
              <a:rPr lang="en-US" dirty="0" smtClean="0"/>
              <a:t>Medium-Range Numerical Weather Prediction Ensembles</a:t>
            </a:r>
            <a:endParaRPr lang="en-US" dirty="0"/>
          </a:p>
        </p:txBody>
      </p:sp>
      <p:sp>
        <p:nvSpPr>
          <p:cNvPr id="18" name="Oval 17"/>
          <p:cNvSpPr/>
          <p:nvPr/>
        </p:nvSpPr>
        <p:spPr>
          <a:xfrm>
            <a:off x="6682691" y="5708322"/>
            <a:ext cx="2219342" cy="937003"/>
          </a:xfrm>
          <a:prstGeom prst="ellipse">
            <a:avLst/>
          </a:prstGeom>
          <a:gradFill>
            <a:gsLst>
              <a:gs pos="0">
                <a:srgbClr val="4B8A43"/>
              </a:gs>
              <a:gs pos="100000">
                <a:srgbClr val="4DBC4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Forecaster</a:t>
            </a:r>
            <a:endParaRPr lang="en-US" dirty="0"/>
          </a:p>
        </p:txBody>
      </p:sp>
      <p:grpSp>
        <p:nvGrpSpPr>
          <p:cNvPr id="44" name="Group 43"/>
          <p:cNvGrpSpPr/>
          <p:nvPr/>
        </p:nvGrpSpPr>
        <p:grpSpPr>
          <a:xfrm>
            <a:off x="6038102" y="2095928"/>
            <a:ext cx="3105898" cy="3168549"/>
            <a:chOff x="6038102" y="2095928"/>
            <a:chExt cx="3105898" cy="3168549"/>
          </a:xfrm>
        </p:grpSpPr>
        <p:sp>
          <p:nvSpPr>
            <p:cNvPr id="52" name="Pentagon 51"/>
            <p:cNvSpPr/>
            <p:nvPr/>
          </p:nvSpPr>
          <p:spPr>
            <a:xfrm rot="10800000">
              <a:off x="6038102" y="4398025"/>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ecision 11"/>
            <p:cNvSpPr/>
            <p:nvPr/>
          </p:nvSpPr>
          <p:spPr>
            <a:xfrm>
              <a:off x="6419142" y="3772669"/>
              <a:ext cx="2724858" cy="1491808"/>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Hydrologic Data Assimilation</a:t>
              </a:r>
              <a:endParaRPr lang="en-US" dirty="0"/>
            </a:p>
          </p:txBody>
        </p:sp>
        <p:sp>
          <p:nvSpPr>
            <p:cNvPr id="53" name="Pentagon 52"/>
            <p:cNvSpPr/>
            <p:nvPr/>
          </p:nvSpPr>
          <p:spPr>
            <a:xfrm rot="5400000">
              <a:off x="7147773" y="3017179"/>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document 12"/>
            <p:cNvSpPr/>
            <p:nvPr/>
          </p:nvSpPr>
          <p:spPr>
            <a:xfrm>
              <a:off x="6830641" y="2095928"/>
              <a:ext cx="1923431" cy="1232899"/>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Observation (and Forecast) Data</a:t>
              </a:r>
              <a:endParaRPr lang="en-US" dirty="0"/>
            </a:p>
          </p:txBody>
        </p:sp>
      </p:grpSp>
      <p:sp>
        <p:nvSpPr>
          <p:cNvPr id="54" name="Pentagon 53"/>
          <p:cNvSpPr/>
          <p:nvPr/>
        </p:nvSpPr>
        <p:spPr>
          <a:xfrm rot="5400000">
            <a:off x="4032807" y="2861355"/>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608598" y="1139716"/>
            <a:ext cx="5309651" cy="2345928"/>
            <a:chOff x="608598" y="1139716"/>
            <a:chExt cx="5309651" cy="2345928"/>
          </a:xfrm>
        </p:grpSpPr>
        <p:sp>
          <p:nvSpPr>
            <p:cNvPr id="19" name="TextBox 18"/>
            <p:cNvSpPr txBox="1"/>
            <p:nvPr/>
          </p:nvSpPr>
          <p:spPr>
            <a:xfrm>
              <a:off x="608598" y="2285315"/>
              <a:ext cx="2412173" cy="1200329"/>
            </a:xfrm>
            <a:prstGeom prst="rect">
              <a:avLst/>
            </a:prstGeom>
            <a:noFill/>
          </p:spPr>
          <p:txBody>
            <a:bodyPr wrap="square" rtlCol="0">
              <a:spAutoFit/>
            </a:bodyPr>
            <a:lstStyle/>
            <a:p>
              <a:pPr algn="ctr"/>
              <a:r>
                <a:rPr lang="en-US" dirty="0" smtClean="0">
                  <a:solidFill>
                    <a:srgbClr val="000000"/>
                  </a:solidFill>
                </a:rPr>
                <a:t>Community-based Coupling Architecture to link Hydrologic and Weather models</a:t>
              </a:r>
              <a:endParaRPr lang="en-US" dirty="0">
                <a:solidFill>
                  <a:srgbClr val="000000"/>
                </a:solidFill>
              </a:endParaRPr>
            </a:p>
          </p:txBody>
        </p:sp>
        <p:sp>
          <p:nvSpPr>
            <p:cNvPr id="5" name="Predefined Process 4"/>
            <p:cNvSpPr/>
            <p:nvPr/>
          </p:nvSpPr>
          <p:spPr>
            <a:xfrm>
              <a:off x="3378337" y="2354837"/>
              <a:ext cx="2539912" cy="986319"/>
            </a:xfrm>
            <a:prstGeom prst="flowChartPredefinedProcess">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smtClean="0"/>
                <a:t>WRF-Hydro</a:t>
              </a:r>
              <a:endParaRPr lang="en-US" sz="2000" dirty="0"/>
            </a:p>
          </p:txBody>
        </p:sp>
        <p:sp>
          <p:nvSpPr>
            <p:cNvPr id="56" name="Pentagon 55"/>
            <p:cNvSpPr/>
            <p:nvPr/>
          </p:nvSpPr>
          <p:spPr>
            <a:xfrm rot="5400000">
              <a:off x="3063206" y="1620581"/>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Pentagon 56"/>
            <p:cNvSpPr/>
            <p:nvPr/>
          </p:nvSpPr>
          <p:spPr>
            <a:xfrm rot="5400000">
              <a:off x="4991080" y="1625033"/>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2391956" y="870907"/>
            <a:ext cx="2293320" cy="1151048"/>
            <a:chOff x="2022056" y="1069197"/>
            <a:chExt cx="2293320" cy="952757"/>
          </a:xfrm>
        </p:grpSpPr>
        <p:sp>
          <p:nvSpPr>
            <p:cNvPr id="21" name="Data 20"/>
            <p:cNvSpPr/>
            <p:nvPr/>
          </p:nvSpPr>
          <p:spPr>
            <a:xfrm>
              <a:off x="2326856" y="1069197"/>
              <a:ext cx="1988520" cy="813713"/>
            </a:xfrm>
            <a:prstGeom prst="flowChartInputOutput">
              <a:avLst/>
            </a:prstGeom>
            <a:solidFill>
              <a:schemeClr val="accent4">
                <a:lumMod val="40000"/>
                <a:lumOff val="60000"/>
              </a:schemeClr>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HRRR-E</a:t>
              </a:r>
            </a:p>
          </p:txBody>
        </p:sp>
        <p:sp>
          <p:nvSpPr>
            <p:cNvPr id="20" name="Data 19"/>
            <p:cNvSpPr/>
            <p:nvPr/>
          </p:nvSpPr>
          <p:spPr>
            <a:xfrm>
              <a:off x="2174456" y="1138719"/>
              <a:ext cx="1988520" cy="813713"/>
            </a:xfrm>
            <a:prstGeom prst="flowChartInputOutput">
              <a:avLst/>
            </a:prstGeom>
            <a:solidFill>
              <a:schemeClr val="accent4">
                <a:lumMod val="40000"/>
                <a:lumOff val="60000"/>
              </a:schemeClr>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HRRR-E</a:t>
              </a:r>
            </a:p>
          </p:txBody>
        </p:sp>
        <p:sp>
          <p:nvSpPr>
            <p:cNvPr id="3" name="Data 2"/>
            <p:cNvSpPr/>
            <p:nvPr/>
          </p:nvSpPr>
          <p:spPr>
            <a:xfrm>
              <a:off x="2022056" y="1208241"/>
              <a:ext cx="1988520" cy="813713"/>
            </a:xfrm>
            <a:prstGeom prst="flowChartInputOutput">
              <a:avLst/>
            </a:prstGeom>
            <a:solidFill>
              <a:schemeClr val="accent4">
                <a:lumMod val="40000"/>
                <a:lumOff val="60000"/>
              </a:schemeClr>
            </a:solid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solidFill>
                    <a:schemeClr val="tx1"/>
                  </a:solidFill>
                </a:rPr>
                <a:t>High-Resolution Rapid Refresh (HRRR)</a:t>
              </a:r>
            </a:p>
          </p:txBody>
        </p:sp>
      </p:grpSp>
      <p:grpSp>
        <p:nvGrpSpPr>
          <p:cNvPr id="10" name="Group 9"/>
          <p:cNvGrpSpPr/>
          <p:nvPr/>
        </p:nvGrpSpPr>
        <p:grpSpPr>
          <a:xfrm>
            <a:off x="4541765" y="875359"/>
            <a:ext cx="2293320" cy="1151048"/>
            <a:chOff x="4171865" y="1073649"/>
            <a:chExt cx="2293320" cy="952757"/>
          </a:xfrm>
          <a:solidFill>
            <a:schemeClr val="accent4">
              <a:lumMod val="60000"/>
              <a:lumOff val="40000"/>
            </a:schemeClr>
          </a:solidFill>
        </p:grpSpPr>
        <p:sp>
          <p:nvSpPr>
            <p:cNvPr id="24" name="Data 23"/>
            <p:cNvSpPr/>
            <p:nvPr/>
          </p:nvSpPr>
          <p:spPr>
            <a:xfrm>
              <a:off x="4476665" y="1073649"/>
              <a:ext cx="1988520" cy="813713"/>
            </a:xfrm>
            <a:prstGeom prst="flowChartInputOutput">
              <a:avLst/>
            </a:prstGeom>
            <a:grp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HRRR-E</a:t>
              </a:r>
            </a:p>
          </p:txBody>
        </p:sp>
        <p:sp>
          <p:nvSpPr>
            <p:cNvPr id="25" name="Data 24"/>
            <p:cNvSpPr/>
            <p:nvPr/>
          </p:nvSpPr>
          <p:spPr>
            <a:xfrm>
              <a:off x="4324265" y="1143171"/>
              <a:ext cx="1988520" cy="813713"/>
            </a:xfrm>
            <a:prstGeom prst="flowChartInputOutput">
              <a:avLst/>
            </a:prstGeom>
            <a:grp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HRRR-E</a:t>
              </a:r>
            </a:p>
          </p:txBody>
        </p:sp>
        <p:sp>
          <p:nvSpPr>
            <p:cNvPr id="26" name="Data 25"/>
            <p:cNvSpPr/>
            <p:nvPr/>
          </p:nvSpPr>
          <p:spPr>
            <a:xfrm>
              <a:off x="4171865" y="1212693"/>
              <a:ext cx="1988520" cy="813713"/>
            </a:xfrm>
            <a:prstGeom prst="flowChartInputOutput">
              <a:avLst/>
            </a:prstGeom>
            <a:grpFill/>
            <a:ln>
              <a:solidFill>
                <a:schemeClr val="accent4">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solidFill>
                    <a:schemeClr val="tx1"/>
                  </a:solidFill>
                </a:rPr>
                <a:t>GFS</a:t>
              </a:r>
            </a:p>
          </p:txBody>
        </p:sp>
      </p:grpSp>
      <p:grpSp>
        <p:nvGrpSpPr>
          <p:cNvPr id="45" name="Group 44"/>
          <p:cNvGrpSpPr/>
          <p:nvPr/>
        </p:nvGrpSpPr>
        <p:grpSpPr>
          <a:xfrm>
            <a:off x="604155" y="5589484"/>
            <a:ext cx="3008442" cy="1268516"/>
            <a:chOff x="604155" y="5589484"/>
            <a:chExt cx="3008442" cy="1268516"/>
          </a:xfrm>
        </p:grpSpPr>
        <p:sp>
          <p:nvSpPr>
            <p:cNvPr id="41" name="Multidocument 40"/>
            <p:cNvSpPr/>
            <p:nvPr/>
          </p:nvSpPr>
          <p:spPr>
            <a:xfrm>
              <a:off x="604155" y="5589484"/>
              <a:ext cx="1779918" cy="1142144"/>
            </a:xfrm>
            <a:prstGeom prst="flowChartMultidocumen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rgbClr val="000000"/>
                  </a:solidFill>
                </a:rPr>
                <a:t>Geospatial Infrastructure Data</a:t>
              </a:r>
              <a:endParaRPr lang="en-US" dirty="0">
                <a:solidFill>
                  <a:srgbClr val="000000"/>
                </a:solidFill>
              </a:endParaRPr>
            </a:p>
          </p:txBody>
        </p:sp>
        <p:sp>
          <p:nvSpPr>
            <p:cNvPr id="34" name="Pentagon 33"/>
            <p:cNvSpPr/>
            <p:nvPr/>
          </p:nvSpPr>
          <p:spPr>
            <a:xfrm>
              <a:off x="2379629" y="6053534"/>
              <a:ext cx="1232968" cy="271237"/>
            </a:xfrm>
            <a:prstGeom prst="homePlat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1628515" y="6457890"/>
              <a:ext cx="1651179" cy="400110"/>
            </a:xfrm>
            <a:prstGeom prst="rect">
              <a:avLst/>
            </a:prstGeom>
            <a:noFill/>
          </p:spPr>
          <p:txBody>
            <a:bodyPr wrap="square" rtlCol="0">
              <a:spAutoFit/>
            </a:bodyPr>
            <a:lstStyle/>
            <a:p>
              <a:pPr algn="ctr"/>
              <a:r>
                <a:rPr lang="en-US" sz="2000" b="1" dirty="0" smtClean="0">
                  <a:solidFill>
                    <a:srgbClr val="000000"/>
                  </a:solidFill>
                </a:rPr>
                <a:t>HSIP, HAZUS</a:t>
              </a:r>
              <a:endParaRPr lang="en-US" sz="2000" b="1" dirty="0">
                <a:solidFill>
                  <a:srgbClr val="000000"/>
                </a:solidFill>
              </a:endParaRPr>
            </a:p>
          </p:txBody>
        </p:sp>
      </p:grpSp>
      <p:grpSp>
        <p:nvGrpSpPr>
          <p:cNvPr id="47" name="Group 46"/>
          <p:cNvGrpSpPr/>
          <p:nvPr/>
        </p:nvGrpSpPr>
        <p:grpSpPr>
          <a:xfrm>
            <a:off x="-152400" y="3612394"/>
            <a:ext cx="7426912" cy="1895920"/>
            <a:chOff x="-152400" y="3612394"/>
            <a:chExt cx="7426912" cy="1895920"/>
          </a:xfrm>
        </p:grpSpPr>
        <p:sp>
          <p:nvSpPr>
            <p:cNvPr id="29" name="Rounded Rectangle 28"/>
            <p:cNvSpPr/>
            <p:nvPr/>
          </p:nvSpPr>
          <p:spPr>
            <a:xfrm>
              <a:off x="3267609" y="3612394"/>
              <a:ext cx="2786508" cy="1800032"/>
            </a:xfrm>
            <a:prstGeom prst="roundRect">
              <a:avLst>
                <a:gd name="adj" fmla="val 5022"/>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Right Arrow 32"/>
            <p:cNvSpPr/>
            <p:nvPr/>
          </p:nvSpPr>
          <p:spPr>
            <a:xfrm>
              <a:off x="209604" y="3760341"/>
              <a:ext cx="3033102" cy="1430163"/>
            </a:xfrm>
            <a:prstGeom prst="rightArrow">
              <a:avLst>
                <a:gd name="adj1" fmla="val 60345"/>
                <a:gd name="adj2" fmla="val 50000"/>
              </a:avLst>
            </a:prstGeom>
            <a:ln>
              <a:prstDash val="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Alternate Process 10"/>
            <p:cNvSpPr/>
            <p:nvPr/>
          </p:nvSpPr>
          <p:spPr>
            <a:xfrm>
              <a:off x="3366003" y="3711026"/>
              <a:ext cx="2602563" cy="319526"/>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Surface Water Models</a:t>
              </a:r>
              <a:endParaRPr lang="en-US" dirty="0">
                <a:solidFill>
                  <a:schemeClr val="tx1"/>
                </a:solidFill>
              </a:endParaRPr>
            </a:p>
          </p:txBody>
        </p:sp>
        <p:sp>
          <p:nvSpPr>
            <p:cNvPr id="30" name="Alternate Process 29"/>
            <p:cNvSpPr/>
            <p:nvPr/>
          </p:nvSpPr>
          <p:spPr>
            <a:xfrm>
              <a:off x="3366003" y="4122335"/>
              <a:ext cx="2602563" cy="319526"/>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Ground Water Models</a:t>
              </a:r>
              <a:endParaRPr lang="en-US" dirty="0">
                <a:solidFill>
                  <a:schemeClr val="tx1"/>
                </a:solidFill>
              </a:endParaRPr>
            </a:p>
          </p:txBody>
        </p:sp>
        <p:sp>
          <p:nvSpPr>
            <p:cNvPr id="31" name="Alternate Process 30"/>
            <p:cNvSpPr/>
            <p:nvPr/>
          </p:nvSpPr>
          <p:spPr>
            <a:xfrm>
              <a:off x="3366003" y="4545973"/>
              <a:ext cx="2602563" cy="319526"/>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Land Routing Models</a:t>
              </a:r>
              <a:endParaRPr lang="en-US" dirty="0">
                <a:solidFill>
                  <a:schemeClr val="tx1"/>
                </a:solidFill>
              </a:endParaRPr>
            </a:p>
          </p:txBody>
        </p:sp>
        <p:sp>
          <p:nvSpPr>
            <p:cNvPr id="32" name="Alternate Process 31"/>
            <p:cNvSpPr/>
            <p:nvPr/>
          </p:nvSpPr>
          <p:spPr>
            <a:xfrm>
              <a:off x="3366003" y="4969610"/>
              <a:ext cx="2602563" cy="319526"/>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Channel Routing Models</a:t>
              </a:r>
              <a:endParaRPr lang="en-US" dirty="0">
                <a:solidFill>
                  <a:schemeClr val="tx1"/>
                </a:solidFill>
              </a:endParaRPr>
            </a:p>
          </p:txBody>
        </p:sp>
        <p:sp>
          <p:nvSpPr>
            <p:cNvPr id="48" name="Alternate Process 47"/>
            <p:cNvSpPr/>
            <p:nvPr/>
          </p:nvSpPr>
          <p:spPr>
            <a:xfrm>
              <a:off x="312688" y="4171650"/>
              <a:ext cx="2128590" cy="611997"/>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Coastal/Estuarine Models</a:t>
              </a:r>
              <a:endParaRPr lang="en-US" dirty="0">
                <a:solidFill>
                  <a:schemeClr val="tx1"/>
                </a:solidFill>
              </a:endParaRPr>
            </a:p>
          </p:txBody>
        </p:sp>
        <p:sp>
          <p:nvSpPr>
            <p:cNvPr id="58" name="TextBox 57"/>
            <p:cNvSpPr txBox="1"/>
            <p:nvPr/>
          </p:nvSpPr>
          <p:spPr>
            <a:xfrm>
              <a:off x="6001114" y="4952828"/>
              <a:ext cx="1273398" cy="400110"/>
            </a:xfrm>
            <a:prstGeom prst="rect">
              <a:avLst/>
            </a:prstGeom>
            <a:noFill/>
          </p:spPr>
          <p:txBody>
            <a:bodyPr wrap="square" rtlCol="0">
              <a:spAutoFit/>
            </a:bodyPr>
            <a:lstStyle/>
            <a:p>
              <a:pPr algn="ctr"/>
              <a:r>
                <a:rPr lang="en-US" sz="2000" b="1" dirty="0" smtClean="0"/>
                <a:t>NHD-Plus</a:t>
              </a:r>
              <a:endParaRPr lang="en-US" sz="2000" b="1" dirty="0"/>
            </a:p>
          </p:txBody>
        </p:sp>
        <p:sp>
          <p:nvSpPr>
            <p:cNvPr id="60" name="TextBox 59"/>
            <p:cNvSpPr txBox="1"/>
            <p:nvPr/>
          </p:nvSpPr>
          <p:spPr>
            <a:xfrm>
              <a:off x="-152400" y="4800428"/>
              <a:ext cx="3136900" cy="707886"/>
            </a:xfrm>
            <a:prstGeom prst="rect">
              <a:avLst/>
            </a:prstGeom>
            <a:noFill/>
          </p:spPr>
          <p:txBody>
            <a:bodyPr wrap="square" rtlCol="0">
              <a:spAutoFit/>
            </a:bodyPr>
            <a:lstStyle/>
            <a:p>
              <a:pPr algn="ctr"/>
              <a:r>
                <a:rPr lang="en-US" sz="2000" b="1" dirty="0" smtClean="0">
                  <a:solidFill>
                    <a:srgbClr val="000000"/>
                  </a:solidFill>
                </a:rPr>
                <a:t>Total Water Level </a:t>
              </a:r>
            </a:p>
            <a:p>
              <a:pPr algn="ctr"/>
              <a:r>
                <a:rPr lang="en-US" sz="2000" b="1" dirty="0" smtClean="0">
                  <a:solidFill>
                    <a:srgbClr val="000000"/>
                  </a:solidFill>
                </a:rPr>
                <a:t>(Coastal Inundation)</a:t>
              </a:r>
              <a:endParaRPr lang="en-US" sz="2000" b="1" dirty="0">
                <a:solidFill>
                  <a:srgbClr val="000000"/>
                </a:solidFill>
              </a:endParaRPr>
            </a:p>
          </p:txBody>
        </p:sp>
      </p:grpSp>
    </p:spTree>
    <p:extLst>
      <p:ext uri="{BB962C8B-B14F-4D97-AF65-F5344CB8AC3E}">
        <p14:creationId xmlns:p14="http://schemas.microsoft.com/office/powerpoint/2010/main" val="140325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5" grpId="0" animBg="1"/>
      <p:bldP spid="18"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059482"/>
            <a:ext cx="8229600" cy="4525963"/>
          </a:xfrm>
        </p:spPr>
        <p:txBody>
          <a:bodyPr>
            <a:normAutofit/>
          </a:bodyPr>
          <a:lstStyle/>
          <a:p>
            <a:r>
              <a:rPr lang="en-US" sz="2800" dirty="0" smtClean="0">
                <a:effectLst>
                  <a:outerShdw blurRad="50800" dist="38100" dir="2700000" algn="tl" rotWithShape="0">
                    <a:schemeClr val="bg1">
                      <a:alpha val="34000"/>
                    </a:schemeClr>
                  </a:outerShdw>
                </a:effectLst>
              </a:rPr>
              <a:t>Developed by National Center for Atmospheric Research (NCAR)</a:t>
            </a:r>
          </a:p>
          <a:p>
            <a:r>
              <a:rPr lang="en-US" sz="2800" dirty="0" smtClean="0">
                <a:effectLst>
                  <a:outerShdw blurRad="50800" dist="38100" dir="2700000" algn="tl" rotWithShape="0">
                    <a:schemeClr val="bg1">
                      <a:alpha val="34000"/>
                    </a:schemeClr>
                  </a:outerShdw>
                </a:effectLst>
              </a:rPr>
              <a:t>Community-based and supported</a:t>
            </a:r>
          </a:p>
          <a:p>
            <a:r>
              <a:rPr lang="en-US" sz="2800" dirty="0" smtClean="0">
                <a:effectLst>
                  <a:outerShdw blurRad="50800" dist="38100" dir="2700000" algn="tl" rotWithShape="0">
                    <a:schemeClr val="bg1">
                      <a:alpha val="34000"/>
                    </a:schemeClr>
                  </a:outerShdw>
                </a:effectLst>
              </a:rPr>
              <a:t>Architecture to couple multi-scale, multi-physics models of the atmosphere and terrestrial hydrology</a:t>
            </a:r>
            <a:endParaRPr lang="en-US" sz="2800" dirty="0">
              <a:effectLst>
                <a:outerShdw blurRad="50800" dist="38100" dir="2700000" algn="tl" rotWithShape="0">
                  <a:schemeClr val="bg1">
                    <a:alpha val="34000"/>
                  </a:schemeClr>
                </a:outerShdw>
              </a:effectLst>
            </a:endParaRPr>
          </a:p>
        </p:txBody>
      </p:sp>
      <p:sp>
        <p:nvSpPr>
          <p:cNvPr id="2" name="Slide Number Placeholder 1"/>
          <p:cNvSpPr>
            <a:spLocks noGrp="1"/>
          </p:cNvSpPr>
          <p:nvPr>
            <p:ph type="sldNum" sz="quarter" idx="12"/>
          </p:nvPr>
        </p:nvSpPr>
        <p:spPr>
          <a:xfrm>
            <a:off x="6968408" y="6429616"/>
            <a:ext cx="2133600" cy="365125"/>
          </a:xfrm>
        </p:spPr>
        <p:txBody>
          <a:bodyPr/>
          <a:lstStyle/>
          <a:p>
            <a:fld id="{DFED2D5C-7DEC-4016-9B3B-6FCD74A1F0F1}" type="slidenum">
              <a:rPr lang="en-US" smtClean="0"/>
              <a:t>25</a:t>
            </a:fld>
            <a:endParaRPr lang="en-US" dirty="0"/>
          </a:p>
        </p:txBody>
      </p:sp>
      <p:sp>
        <p:nvSpPr>
          <p:cNvPr id="121" name="Title 3"/>
          <p:cNvSpPr txBox="1">
            <a:spLocks/>
          </p:cNvSpPr>
          <p:nvPr/>
        </p:nvSpPr>
        <p:spPr>
          <a:xfrm>
            <a:off x="0" y="0"/>
            <a:ext cx="9144000" cy="1058333"/>
          </a:xfrm>
          <a:prstGeom prst="rect">
            <a:avLst/>
          </a:prstGeom>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WRF-HYDRO System</a:t>
            </a:r>
          </a:p>
        </p:txBody>
      </p:sp>
      <p:pic>
        <p:nvPicPr>
          <p:cNvPr id="122" name="Picture 12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3181244" y="3896634"/>
            <a:ext cx="2768704" cy="1761608"/>
          </a:xfrm>
          <a:prstGeom prst="rect">
            <a:avLst/>
          </a:prstGeom>
          <a:ln>
            <a:solidFill>
              <a:srgbClr val="000000"/>
            </a:solidFill>
          </a:ln>
        </p:spPr>
      </p:pic>
      <p:pic>
        <p:nvPicPr>
          <p:cNvPr id="123" name="Picture 12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l="5348" t="12483" r="12146" b="12458"/>
          <a:stretch/>
        </p:blipFill>
        <p:spPr>
          <a:xfrm>
            <a:off x="6266578" y="3903262"/>
            <a:ext cx="2745457" cy="1748352"/>
          </a:xfrm>
          <a:prstGeom prst="rect">
            <a:avLst/>
          </a:prstGeom>
          <a:ln w="38100" cmpd="sng">
            <a:solidFill>
              <a:schemeClr val="tx1"/>
            </a:solidFill>
          </a:ln>
        </p:spPr>
      </p:pic>
      <p:pic>
        <p:nvPicPr>
          <p:cNvPr id="124" name="Picture 12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a:ext>
            </a:extLst>
          </a:blip>
          <a:srcRect/>
          <a:stretch/>
        </p:blipFill>
        <p:spPr>
          <a:xfrm>
            <a:off x="125161" y="3888054"/>
            <a:ext cx="2739453" cy="1778768"/>
          </a:xfrm>
          <a:prstGeom prst="rect">
            <a:avLst/>
          </a:prstGeom>
          <a:ln>
            <a:noFill/>
          </a:ln>
        </p:spPr>
      </p:pic>
      <p:sp>
        <p:nvSpPr>
          <p:cNvPr id="9" name="Left-Right Arrow 8"/>
          <p:cNvSpPr/>
          <p:nvPr/>
        </p:nvSpPr>
        <p:spPr>
          <a:xfrm>
            <a:off x="0" y="5494949"/>
            <a:ext cx="9144000" cy="1082198"/>
          </a:xfrm>
          <a:prstGeom prst="leftRightArrow">
            <a:avLst>
              <a:gd name="adj1" fmla="val 5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134641" y="5747367"/>
            <a:ext cx="1701958" cy="523220"/>
          </a:xfrm>
          <a:prstGeom prst="rect">
            <a:avLst/>
          </a:prstGeom>
          <a:noFill/>
        </p:spPr>
        <p:txBody>
          <a:bodyPr wrap="none" rtlCol="0">
            <a:spAutoFit/>
          </a:bodyPr>
          <a:lstStyle/>
          <a:p>
            <a:r>
              <a:rPr lang="en-US" sz="2800" b="1" dirty="0" smtClean="0">
                <a:solidFill>
                  <a:schemeClr val="bg1"/>
                </a:solidFill>
                <a:latin typeface="Arial"/>
                <a:cs typeface="Arial"/>
              </a:rPr>
              <a:t>10,000 m</a:t>
            </a:r>
            <a:endParaRPr lang="en-US" sz="2800" b="1" dirty="0">
              <a:solidFill>
                <a:schemeClr val="bg1"/>
              </a:solidFill>
              <a:latin typeface="Arial"/>
              <a:cs typeface="Arial"/>
            </a:endParaRPr>
          </a:p>
        </p:txBody>
      </p:sp>
      <p:sp>
        <p:nvSpPr>
          <p:cNvPr id="129" name="TextBox 128"/>
          <p:cNvSpPr txBox="1"/>
          <p:nvPr/>
        </p:nvSpPr>
        <p:spPr>
          <a:xfrm>
            <a:off x="2929585" y="5747367"/>
            <a:ext cx="1402497" cy="523220"/>
          </a:xfrm>
          <a:prstGeom prst="rect">
            <a:avLst/>
          </a:prstGeom>
          <a:noFill/>
        </p:spPr>
        <p:txBody>
          <a:bodyPr wrap="none" rtlCol="0">
            <a:spAutoFit/>
          </a:bodyPr>
          <a:lstStyle/>
          <a:p>
            <a:r>
              <a:rPr lang="en-US" sz="2800" b="1" dirty="0" smtClean="0">
                <a:solidFill>
                  <a:schemeClr val="bg1"/>
                </a:solidFill>
                <a:latin typeface="Arial"/>
                <a:cs typeface="Arial"/>
              </a:rPr>
              <a:t>1000 m </a:t>
            </a:r>
            <a:endParaRPr lang="en-US" sz="2800" b="1" dirty="0">
              <a:solidFill>
                <a:schemeClr val="bg1"/>
              </a:solidFill>
              <a:latin typeface="Arial"/>
              <a:cs typeface="Arial"/>
            </a:endParaRPr>
          </a:p>
        </p:txBody>
      </p:sp>
      <p:sp>
        <p:nvSpPr>
          <p:cNvPr id="130" name="TextBox 129"/>
          <p:cNvSpPr txBox="1"/>
          <p:nvPr/>
        </p:nvSpPr>
        <p:spPr>
          <a:xfrm>
            <a:off x="5524830" y="5747367"/>
            <a:ext cx="1202798" cy="523220"/>
          </a:xfrm>
          <a:prstGeom prst="rect">
            <a:avLst/>
          </a:prstGeom>
          <a:noFill/>
        </p:spPr>
        <p:txBody>
          <a:bodyPr wrap="none" rtlCol="0">
            <a:spAutoFit/>
          </a:bodyPr>
          <a:lstStyle/>
          <a:p>
            <a:r>
              <a:rPr lang="en-US" sz="2800" b="1" dirty="0" smtClean="0">
                <a:solidFill>
                  <a:schemeClr val="bg1"/>
                </a:solidFill>
                <a:latin typeface="Arial"/>
                <a:cs typeface="Arial"/>
              </a:rPr>
              <a:t>100 m</a:t>
            </a:r>
            <a:endParaRPr lang="en-US" sz="2800" b="1" dirty="0">
              <a:solidFill>
                <a:schemeClr val="bg1"/>
              </a:solidFill>
              <a:latin typeface="Arial"/>
              <a:cs typeface="Arial"/>
            </a:endParaRPr>
          </a:p>
        </p:txBody>
      </p:sp>
      <p:sp>
        <p:nvSpPr>
          <p:cNvPr id="131" name="TextBox 130"/>
          <p:cNvSpPr txBox="1"/>
          <p:nvPr/>
        </p:nvSpPr>
        <p:spPr>
          <a:xfrm>
            <a:off x="8319774" y="5747367"/>
            <a:ext cx="803400" cy="523220"/>
          </a:xfrm>
          <a:prstGeom prst="rect">
            <a:avLst/>
          </a:prstGeom>
          <a:noFill/>
        </p:spPr>
        <p:txBody>
          <a:bodyPr wrap="none" rtlCol="0">
            <a:spAutoFit/>
          </a:bodyPr>
          <a:lstStyle/>
          <a:p>
            <a:r>
              <a:rPr lang="en-US" sz="2800" b="1" dirty="0">
                <a:solidFill>
                  <a:schemeClr val="bg1"/>
                </a:solidFill>
                <a:latin typeface="Arial"/>
                <a:cs typeface="Arial"/>
              </a:rPr>
              <a:t>1</a:t>
            </a:r>
            <a:r>
              <a:rPr lang="en-US" sz="2800" b="1" dirty="0" smtClean="0">
                <a:solidFill>
                  <a:schemeClr val="bg1"/>
                </a:solidFill>
                <a:latin typeface="Arial"/>
                <a:cs typeface="Arial"/>
              </a:rPr>
              <a:t> m</a:t>
            </a:r>
            <a:endParaRPr lang="en-US" sz="2800" b="1" dirty="0">
              <a:solidFill>
                <a:schemeClr val="bg1"/>
              </a:solidFill>
              <a:latin typeface="Arial"/>
              <a:cs typeface="Arial"/>
            </a:endParaRPr>
          </a:p>
        </p:txBody>
      </p:sp>
    </p:spTree>
    <p:extLst>
      <p:ext uri="{BB962C8B-B14F-4D97-AF65-F5344CB8AC3E}">
        <p14:creationId xmlns:p14="http://schemas.microsoft.com/office/powerpoint/2010/main" val="214875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059482"/>
            <a:ext cx="8384544" cy="5619932"/>
          </a:xfrm>
        </p:spPr>
        <p:txBody>
          <a:bodyPr>
            <a:normAutofit fontScale="92500" lnSpcReduction="10000"/>
          </a:bodyPr>
          <a:lstStyle/>
          <a:p>
            <a:r>
              <a:rPr lang="en-US" sz="2800" dirty="0" smtClean="0">
                <a:effectLst>
                  <a:outerShdw blurRad="41275" dist="50800" dir="2700000" algn="tl" rotWithShape="0">
                    <a:schemeClr val="bg1">
                      <a:alpha val="34000"/>
                    </a:schemeClr>
                  </a:outerShdw>
                </a:effectLst>
              </a:rPr>
              <a:t>Strong linkages and leveraging of </a:t>
            </a:r>
            <a:r>
              <a:rPr lang="en-US" sz="2800" dirty="0" err="1" smtClean="0">
                <a:effectLst>
                  <a:outerShdw blurRad="41275" dist="50800" dir="2700000" algn="tl" rotWithShape="0">
                    <a:schemeClr val="bg1">
                      <a:alpha val="34000"/>
                    </a:schemeClr>
                  </a:outerShdw>
                </a:effectLst>
              </a:rPr>
              <a:t>hydromet</a:t>
            </a:r>
            <a:r>
              <a:rPr lang="en-US" sz="2800" dirty="0" smtClean="0">
                <a:effectLst>
                  <a:outerShdw blurRad="41275" dist="50800" dir="2700000" algn="tl" rotWithShape="0">
                    <a:schemeClr val="bg1">
                      <a:alpha val="34000"/>
                    </a:schemeClr>
                  </a:outerShdw>
                </a:effectLst>
              </a:rPr>
              <a:t> data infrastructure </a:t>
            </a:r>
          </a:p>
          <a:p>
            <a:pPr lvl="1"/>
            <a:r>
              <a:rPr lang="en-US" sz="2400" dirty="0" smtClean="0">
                <a:effectLst>
                  <a:outerShdw blurRad="41275" dist="50800" dir="2700000" algn="tl" rotWithShape="0">
                    <a:schemeClr val="bg1">
                      <a:alpha val="34000"/>
                    </a:schemeClr>
                  </a:outerShdw>
                </a:effectLst>
              </a:rPr>
              <a:t>UNIDATA, CUAHSI, NWS, USGS</a:t>
            </a:r>
          </a:p>
          <a:p>
            <a:r>
              <a:rPr lang="en-US" sz="2800" dirty="0" smtClean="0">
                <a:effectLst>
                  <a:outerShdw blurRad="41275" dist="50800" dir="2700000" algn="tl" rotWithShape="0">
                    <a:schemeClr val="bg1">
                      <a:alpha val="34000"/>
                    </a:schemeClr>
                  </a:outerShdw>
                </a:effectLst>
              </a:rPr>
              <a:t>Support and leveraging of existing ‘Earth System’ modeling enterprise</a:t>
            </a:r>
          </a:p>
          <a:p>
            <a:pPr lvl="1"/>
            <a:r>
              <a:rPr lang="en-US" sz="2400" dirty="0" smtClean="0">
                <a:effectLst>
                  <a:outerShdw blurRad="41275" dist="50800" dir="2700000" algn="tl" rotWithShape="0">
                    <a:schemeClr val="bg1">
                      <a:alpha val="34000"/>
                    </a:schemeClr>
                  </a:outerShdw>
                </a:effectLst>
              </a:rPr>
              <a:t>WRF, CESM, ESMF </a:t>
            </a:r>
          </a:p>
          <a:p>
            <a:r>
              <a:rPr lang="en-US" sz="3000" dirty="0" smtClean="0">
                <a:effectLst>
                  <a:outerShdw blurRad="41275" dist="50800" dir="2700000" algn="tl" rotWithShape="0">
                    <a:schemeClr val="bg1">
                      <a:alpha val="34000"/>
                    </a:schemeClr>
                  </a:outerShdw>
                </a:effectLst>
              </a:rPr>
              <a:t>Modular and extensible</a:t>
            </a:r>
          </a:p>
          <a:p>
            <a:r>
              <a:rPr lang="en-US" sz="2800" dirty="0" smtClean="0">
                <a:effectLst>
                  <a:outerShdw blurRad="41275" dist="50800" dir="2700000" algn="tl" rotWithShape="0">
                    <a:schemeClr val="bg1">
                      <a:alpha val="34000"/>
                    </a:schemeClr>
                  </a:outerShdw>
                </a:effectLst>
              </a:rPr>
              <a:t>Community verification and model </a:t>
            </a:r>
            <a:r>
              <a:rPr lang="en-US" sz="2800" dirty="0" err="1" smtClean="0">
                <a:effectLst>
                  <a:outerShdw blurRad="41275" dist="50800" dir="2700000" algn="tl" rotWithShape="0">
                    <a:schemeClr val="bg1">
                      <a:alpha val="34000"/>
                    </a:schemeClr>
                  </a:outerShdw>
                </a:effectLst>
              </a:rPr>
              <a:t>testbedding</a:t>
            </a:r>
            <a:endParaRPr lang="en-US" sz="2800" dirty="0" smtClean="0">
              <a:effectLst>
                <a:outerShdw blurRad="41275" dist="50800" dir="2700000" algn="tl" rotWithShape="0">
                  <a:schemeClr val="bg1">
                    <a:alpha val="34000"/>
                  </a:schemeClr>
                </a:outerShdw>
              </a:effectLst>
            </a:endParaRPr>
          </a:p>
          <a:p>
            <a:pPr lvl="1"/>
            <a:r>
              <a:rPr lang="en-US" sz="2400" dirty="0" smtClean="0">
                <a:effectLst>
                  <a:outerShdw blurRad="41275" dist="50800" dir="2700000" algn="tl" rotWithShape="0">
                    <a:schemeClr val="bg1">
                      <a:alpha val="34000"/>
                    </a:schemeClr>
                  </a:outerShdw>
                </a:effectLst>
              </a:rPr>
              <a:t>NCAR/NWS Development </a:t>
            </a:r>
            <a:r>
              <a:rPr lang="en-US" sz="2400" dirty="0" err="1" smtClean="0">
                <a:effectLst>
                  <a:outerShdw blurRad="41275" dist="50800" dir="2700000" algn="tl" rotWithShape="0">
                    <a:schemeClr val="bg1">
                      <a:alpha val="34000"/>
                    </a:schemeClr>
                  </a:outerShdw>
                </a:effectLst>
              </a:rPr>
              <a:t>Testbed</a:t>
            </a:r>
            <a:r>
              <a:rPr lang="en-US" sz="2400" dirty="0" smtClean="0">
                <a:effectLst>
                  <a:outerShdw blurRad="41275" dist="50800" dir="2700000" algn="tl" rotWithShape="0">
                    <a:schemeClr val="bg1">
                      <a:alpha val="34000"/>
                    </a:schemeClr>
                  </a:outerShdw>
                </a:effectLst>
              </a:rPr>
              <a:t> Center</a:t>
            </a:r>
          </a:p>
          <a:p>
            <a:pPr lvl="1"/>
            <a:r>
              <a:rPr lang="en-US" sz="2400" dirty="0" smtClean="0">
                <a:effectLst>
                  <a:outerShdw blurRad="41275" dist="50800" dir="2700000" algn="tl" rotWithShape="0">
                    <a:schemeClr val="bg1">
                      <a:alpha val="34000"/>
                    </a:schemeClr>
                  </a:outerShdw>
                </a:effectLst>
              </a:rPr>
              <a:t>Community data </a:t>
            </a:r>
            <a:r>
              <a:rPr lang="en-US" sz="2400" dirty="0">
                <a:effectLst>
                  <a:outerShdw blurRad="41275" dist="50800" dir="2700000" algn="tl" rotWithShape="0">
                    <a:schemeClr val="bg1">
                      <a:alpha val="34000"/>
                    </a:schemeClr>
                  </a:outerShdw>
                </a:effectLst>
              </a:rPr>
              <a:t>a</a:t>
            </a:r>
            <a:r>
              <a:rPr lang="en-US" sz="2400" dirty="0" smtClean="0">
                <a:effectLst>
                  <a:outerShdw blurRad="41275" dist="50800" dir="2700000" algn="tl" rotWithShape="0">
                    <a:schemeClr val="bg1">
                      <a:alpha val="34000"/>
                    </a:schemeClr>
                  </a:outerShdw>
                </a:effectLst>
              </a:rPr>
              <a:t>ssimilation frameworks</a:t>
            </a:r>
          </a:p>
          <a:p>
            <a:pPr lvl="2"/>
            <a:r>
              <a:rPr lang="en-US" sz="2000" dirty="0" smtClean="0">
                <a:effectLst>
                  <a:outerShdw blurRad="41275" dist="50800" dir="2700000" algn="tl" rotWithShape="0">
                    <a:schemeClr val="bg1">
                      <a:alpha val="34000"/>
                    </a:schemeClr>
                  </a:outerShdw>
                </a:effectLst>
              </a:rPr>
              <a:t>e.g. NCAR Data Assimilation Research </a:t>
            </a:r>
            <a:r>
              <a:rPr lang="en-US" sz="2000" dirty="0" err="1" smtClean="0">
                <a:effectLst>
                  <a:outerShdw blurRad="41275" dist="50800" dir="2700000" algn="tl" rotWithShape="0">
                    <a:schemeClr val="bg1">
                      <a:alpha val="34000"/>
                    </a:schemeClr>
                  </a:outerShdw>
                </a:effectLst>
              </a:rPr>
              <a:t>Testbed</a:t>
            </a:r>
            <a:r>
              <a:rPr lang="en-US" sz="2000" dirty="0" smtClean="0">
                <a:effectLst>
                  <a:outerShdw blurRad="41275" dist="50800" dir="2700000" algn="tl" rotWithShape="0">
                    <a:schemeClr val="bg1">
                      <a:alpha val="34000"/>
                    </a:schemeClr>
                  </a:outerShdw>
                </a:effectLst>
              </a:rPr>
              <a:t> (DART)</a:t>
            </a:r>
          </a:p>
          <a:p>
            <a:r>
              <a:rPr lang="en-US" sz="3000" dirty="0" smtClean="0">
                <a:effectLst>
                  <a:outerShdw blurRad="41275" dist="50800" dir="2700000" algn="tl" rotWithShape="0">
                    <a:schemeClr val="bg1">
                      <a:alpha val="34000"/>
                    </a:schemeClr>
                  </a:outerShdw>
                </a:effectLst>
              </a:rPr>
              <a:t>Leveraging high-performance computing platforms</a:t>
            </a:r>
          </a:p>
          <a:p>
            <a:r>
              <a:rPr lang="en-US" sz="3000" dirty="0" smtClean="0">
                <a:effectLst>
                  <a:outerShdw blurRad="41275" dist="50800" dir="2700000" algn="tl" rotWithShape="0">
                    <a:schemeClr val="bg1">
                      <a:alpha val="34000"/>
                    </a:schemeClr>
                  </a:outerShdw>
                </a:effectLst>
              </a:rPr>
              <a:t>Leverage existing and emerging standards in data formats and pre-/post-processing workflows</a:t>
            </a:r>
          </a:p>
        </p:txBody>
      </p:sp>
      <p:sp>
        <p:nvSpPr>
          <p:cNvPr id="2" name="Slide Number Placeholder 1"/>
          <p:cNvSpPr>
            <a:spLocks noGrp="1"/>
          </p:cNvSpPr>
          <p:nvPr>
            <p:ph type="sldNum" sz="quarter" idx="12"/>
          </p:nvPr>
        </p:nvSpPr>
        <p:spPr>
          <a:xfrm>
            <a:off x="6968408" y="6429616"/>
            <a:ext cx="2133600" cy="365125"/>
          </a:xfrm>
        </p:spPr>
        <p:txBody>
          <a:bodyPr/>
          <a:lstStyle/>
          <a:p>
            <a:fld id="{DFED2D5C-7DEC-4016-9B3B-6FCD74A1F0F1}" type="slidenum">
              <a:rPr lang="en-US" smtClean="0"/>
              <a:t>26</a:t>
            </a:fld>
            <a:endParaRPr lang="en-US" dirty="0"/>
          </a:p>
        </p:txBody>
      </p:sp>
      <p:sp>
        <p:nvSpPr>
          <p:cNvPr id="121" name="Title 3"/>
          <p:cNvSpPr txBox="1">
            <a:spLocks/>
          </p:cNvSpPr>
          <p:nvPr/>
        </p:nvSpPr>
        <p:spPr>
          <a:xfrm>
            <a:off x="0" y="0"/>
            <a:ext cx="9144000" cy="1058333"/>
          </a:xfrm>
          <a:prstGeom prst="rect">
            <a:avLst/>
          </a:prstGeom>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WRF-HYDRO System</a:t>
            </a:r>
          </a:p>
        </p:txBody>
      </p:sp>
    </p:spTree>
    <p:extLst>
      <p:ext uri="{BB962C8B-B14F-4D97-AF65-F5344CB8AC3E}">
        <p14:creationId xmlns:p14="http://schemas.microsoft.com/office/powerpoint/2010/main" val="4583049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27</a:t>
            </a:fld>
            <a:endParaRPr lang="en-US" dirty="0"/>
          </a:p>
        </p:txBody>
      </p:sp>
      <p:sp>
        <p:nvSpPr>
          <p:cNvPr id="121" name="Title 3"/>
          <p:cNvSpPr txBox="1">
            <a:spLocks/>
          </p:cNvSpPr>
          <p:nvPr/>
        </p:nvSpPr>
        <p:spPr>
          <a:xfrm>
            <a:off x="0" y="0"/>
            <a:ext cx="9144000" cy="1058333"/>
          </a:xfrm>
          <a:prstGeom prst="rect">
            <a:avLst/>
          </a:prstGeom>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WRF-HYDRO System</a:t>
            </a:r>
          </a:p>
        </p:txBody>
      </p:sp>
      <p:sp>
        <p:nvSpPr>
          <p:cNvPr id="10" name="Content Placeholder 6"/>
          <p:cNvSpPr txBox="1">
            <a:spLocks/>
          </p:cNvSpPr>
          <p:nvPr/>
        </p:nvSpPr>
        <p:spPr>
          <a:xfrm>
            <a:off x="4642837" y="1059482"/>
            <a:ext cx="4342419" cy="2122029"/>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effectLst>
                  <a:outerShdw blurRad="50800" dist="38100" dir="2700000" algn="tl" rotWithShape="0">
                    <a:schemeClr val="bg1">
                      <a:alpha val="34000"/>
                    </a:schemeClr>
                  </a:outerShdw>
                </a:effectLst>
              </a:rPr>
              <a:t>Fusion of column structure of land surface models and distributed structure of hydrologic models </a:t>
            </a:r>
            <a:endParaRPr lang="en-US" sz="2800" dirty="0">
              <a:effectLst>
                <a:outerShdw blurRad="50800" dist="38100" dir="2700000" algn="tl" rotWithShape="0">
                  <a:schemeClr val="bg1">
                    <a:alpha val="34000"/>
                  </a:schemeClr>
                </a:outerShdw>
              </a:effectLst>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0487" y="2988468"/>
            <a:ext cx="4785146" cy="371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1684" y="1078711"/>
            <a:ext cx="4404555" cy="330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6"/>
          <p:cNvSpPr txBox="1">
            <a:spLocks/>
          </p:cNvSpPr>
          <p:nvPr/>
        </p:nvSpPr>
        <p:spPr>
          <a:xfrm>
            <a:off x="-6601" y="4908258"/>
            <a:ext cx="4186715" cy="15478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solidFill>
                  <a:srgbClr val="000000"/>
                </a:solidFill>
              </a:rPr>
              <a:t>NOAH and NOAH-MP now supported</a:t>
            </a:r>
          </a:p>
          <a:p>
            <a:r>
              <a:rPr lang="en-US" sz="2800" dirty="0" smtClean="0">
                <a:solidFill>
                  <a:srgbClr val="000000"/>
                </a:solidFill>
              </a:rPr>
              <a:t>SAC-HTET in progress</a:t>
            </a:r>
            <a:endParaRPr lang="en-US" sz="2800" dirty="0">
              <a:solidFill>
                <a:srgbClr val="000000"/>
              </a:solidFill>
            </a:endParaRPr>
          </a:p>
        </p:txBody>
      </p:sp>
    </p:spTree>
    <p:extLst>
      <p:ext uri="{BB962C8B-B14F-4D97-AF65-F5344CB8AC3E}">
        <p14:creationId xmlns:p14="http://schemas.microsoft.com/office/powerpoint/2010/main" val="253639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28</a:t>
            </a:fld>
            <a:endParaRPr lang="en-US" dirty="0"/>
          </a:p>
        </p:txBody>
      </p:sp>
      <p:sp>
        <p:nvSpPr>
          <p:cNvPr id="121" name="Title 3"/>
          <p:cNvSpPr txBox="1">
            <a:spLocks/>
          </p:cNvSpPr>
          <p:nvPr/>
        </p:nvSpPr>
        <p:spPr>
          <a:xfrm>
            <a:off x="0" y="0"/>
            <a:ext cx="9144000" cy="1058333"/>
          </a:xfrm>
          <a:prstGeom prst="rect">
            <a:avLst/>
          </a:prstGeom>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WRF-HYDRO System</a:t>
            </a:r>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447" y="1023021"/>
            <a:ext cx="3425377" cy="3017300"/>
          </a:xfrm>
          <a:prstGeom prst="rect">
            <a:avLst/>
          </a:prstGeom>
        </p:spPr>
      </p:pic>
      <p:pic>
        <p:nvPicPr>
          <p:cNvPr id="14" name="Picture 13"/>
          <p:cNvPicPr>
            <a:picLocks noChangeAspect="1"/>
          </p:cNvPicPr>
          <p:nvPr/>
        </p:nvPicPr>
        <p:blipFill>
          <a:blip r:embed="rId4"/>
          <a:stretch>
            <a:fillRect/>
          </a:stretch>
        </p:blipFill>
        <p:spPr>
          <a:xfrm>
            <a:off x="4876258" y="873892"/>
            <a:ext cx="3680345" cy="2935730"/>
          </a:xfrm>
          <a:prstGeom prst="rect">
            <a:avLst/>
          </a:prstGeom>
        </p:spPr>
      </p:pic>
      <p:pic>
        <p:nvPicPr>
          <p:cNvPr id="15" name="Picture 1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l="5348" t="12483" r="12146" b="12458"/>
          <a:stretch/>
        </p:blipFill>
        <p:spPr>
          <a:xfrm>
            <a:off x="4397519" y="4779094"/>
            <a:ext cx="3071899" cy="1956236"/>
          </a:xfrm>
          <a:prstGeom prst="rect">
            <a:avLst/>
          </a:prstGeom>
        </p:spPr>
      </p:pic>
      <p:sp>
        <p:nvSpPr>
          <p:cNvPr id="19" name="Content Placeholder 6"/>
          <p:cNvSpPr txBox="1">
            <a:spLocks/>
          </p:cNvSpPr>
          <p:nvPr/>
        </p:nvSpPr>
        <p:spPr>
          <a:xfrm>
            <a:off x="5662583" y="3632658"/>
            <a:ext cx="3131497" cy="118167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solidFill>
                  <a:srgbClr val="000000"/>
                </a:solidFill>
              </a:rPr>
              <a:t>Groundwater Flow:</a:t>
            </a:r>
          </a:p>
          <a:p>
            <a:r>
              <a:rPr lang="en-US" sz="2400" dirty="0" err="1" smtClean="0">
                <a:solidFill>
                  <a:srgbClr val="000000"/>
                </a:solidFill>
              </a:rPr>
              <a:t>Boussinesq</a:t>
            </a:r>
            <a:r>
              <a:rPr lang="en-US" sz="2400" dirty="0" smtClean="0">
                <a:solidFill>
                  <a:srgbClr val="000000"/>
                </a:solidFill>
              </a:rPr>
              <a:t> Flow</a:t>
            </a:r>
            <a:endParaRPr lang="en-US" sz="2400" dirty="0">
              <a:solidFill>
                <a:srgbClr val="000000"/>
              </a:solidFill>
            </a:endParaRPr>
          </a:p>
        </p:txBody>
      </p:sp>
      <p:sp>
        <p:nvSpPr>
          <p:cNvPr id="13" name="Content Placeholder 6"/>
          <p:cNvSpPr txBox="1">
            <a:spLocks/>
          </p:cNvSpPr>
          <p:nvPr/>
        </p:nvSpPr>
        <p:spPr>
          <a:xfrm>
            <a:off x="198231" y="3903896"/>
            <a:ext cx="3734526" cy="118167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solidFill>
                  <a:srgbClr val="000000"/>
                </a:solidFill>
              </a:rPr>
              <a:t>Overland Flow:</a:t>
            </a:r>
          </a:p>
          <a:p>
            <a:r>
              <a:rPr lang="en-US" sz="2200" dirty="0" smtClean="0">
                <a:solidFill>
                  <a:srgbClr val="000000"/>
                </a:solidFill>
              </a:rPr>
              <a:t>Diffusive Wave (2D and 1D)</a:t>
            </a:r>
            <a:endParaRPr lang="en-US" sz="2200" dirty="0">
              <a:solidFill>
                <a:srgbClr val="000000"/>
              </a:solidFill>
            </a:endParaRPr>
          </a:p>
        </p:txBody>
      </p:sp>
      <p:sp>
        <p:nvSpPr>
          <p:cNvPr id="20" name="Content Placeholder 6"/>
          <p:cNvSpPr txBox="1">
            <a:spLocks/>
          </p:cNvSpPr>
          <p:nvPr/>
        </p:nvSpPr>
        <p:spPr>
          <a:xfrm>
            <a:off x="785135" y="5181353"/>
            <a:ext cx="3734526" cy="1181674"/>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b="1" dirty="0" smtClean="0">
                <a:solidFill>
                  <a:srgbClr val="000000"/>
                </a:solidFill>
              </a:rPr>
              <a:t>Channel Flow:</a:t>
            </a:r>
          </a:p>
          <a:p>
            <a:r>
              <a:rPr lang="en-US" sz="2400" dirty="0" smtClean="0">
                <a:solidFill>
                  <a:srgbClr val="000000"/>
                </a:solidFill>
              </a:rPr>
              <a:t>Gridded Diffusive Wave</a:t>
            </a:r>
          </a:p>
          <a:p>
            <a:r>
              <a:rPr lang="en-US" sz="2400" dirty="0" smtClean="0">
                <a:solidFill>
                  <a:srgbClr val="000000"/>
                </a:solidFill>
              </a:rPr>
              <a:t>Reach-based methods</a:t>
            </a:r>
            <a:endParaRPr lang="en-US" sz="2400" dirty="0">
              <a:solidFill>
                <a:srgbClr val="000000"/>
              </a:solidFill>
            </a:endParaRPr>
          </a:p>
        </p:txBody>
      </p:sp>
    </p:spTree>
    <p:extLst>
      <p:ext uri="{BB962C8B-B14F-4D97-AF65-F5344CB8AC3E}">
        <p14:creationId xmlns:p14="http://schemas.microsoft.com/office/powerpoint/2010/main" val="306674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Arial"/>
                <a:cs typeface="Arial"/>
              </a:rPr>
              <a:t>Scale implications</a:t>
            </a:r>
            <a:endParaRPr lang="en-US" sz="4800" dirty="0">
              <a:latin typeface="Arial"/>
              <a:cs typeface="Arial"/>
            </a:endParaRPr>
          </a:p>
        </p:txBody>
      </p:sp>
      <p:sp>
        <p:nvSpPr>
          <p:cNvPr id="5" name="Text Placeholder 4"/>
          <p:cNvSpPr>
            <a:spLocks noGrp="1"/>
          </p:cNvSpPr>
          <p:nvPr>
            <p:ph type="body" idx="1"/>
          </p:nvPr>
        </p:nvSpPr>
        <p:spPr/>
        <p:txBody>
          <a:bodyPr>
            <a:normAutofit/>
          </a:bodyPr>
          <a:lstStyle/>
          <a:p>
            <a:r>
              <a:rPr lang="en-US" sz="2800" dirty="0" smtClean="0"/>
              <a:t>“Street Level” Water Prediction</a:t>
            </a:r>
            <a:endParaRPr lang="en-US" sz="2800" dirty="0"/>
          </a:p>
        </p:txBody>
      </p:sp>
      <p:sp>
        <p:nvSpPr>
          <p:cNvPr id="4" name="Slide Number Placeholder 3"/>
          <p:cNvSpPr>
            <a:spLocks noGrp="1"/>
          </p:cNvSpPr>
          <p:nvPr>
            <p:ph type="sldNum" sz="quarter" idx="12"/>
          </p:nvPr>
        </p:nvSpPr>
        <p:spPr/>
        <p:txBody>
          <a:bodyPr/>
          <a:lstStyle/>
          <a:p>
            <a:fld id="{DFED2D5C-7DEC-4016-9B3B-6FCD74A1F0F1}" type="slidenum">
              <a:rPr lang="en-US" smtClean="0"/>
              <a:t>29</a:t>
            </a:fld>
            <a:endParaRPr lang="en-US"/>
          </a:p>
        </p:txBody>
      </p:sp>
    </p:spTree>
    <p:extLst>
      <p:ext uri="{BB962C8B-B14F-4D97-AF65-F5344CB8AC3E}">
        <p14:creationId xmlns:p14="http://schemas.microsoft.com/office/powerpoint/2010/main" val="201486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blip>
          <a:stretch>
            <a:fillRect/>
          </a:stretch>
        </p:blipFill>
        <p:spPr>
          <a:xfrm>
            <a:off x="0" y="0"/>
            <a:ext cx="9153800" cy="6858000"/>
          </a:xfrm>
          <a:prstGeom prst="rect">
            <a:avLst/>
          </a:prstGeom>
          <a:scene3d>
            <a:camera prst="orthographicFront"/>
            <a:lightRig rig="threePt" dir="t"/>
          </a:scene3d>
          <a:sp3d>
            <a:bevelT/>
          </a:sp3d>
        </p:spPr>
      </p:pic>
    </p:spTree>
    <p:extLst>
      <p:ext uri="{BB962C8B-B14F-4D97-AF65-F5344CB8AC3E}">
        <p14:creationId xmlns:p14="http://schemas.microsoft.com/office/powerpoint/2010/main" val="375650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761790"/>
            <a:ext cx="9144000" cy="1239564"/>
          </a:xfrm>
          <a:prstGeom prst="rect">
            <a:avLst/>
          </a:prstGeom>
          <a:solidFill>
            <a:srgbClr val="000090"/>
          </a:solidFill>
        </p:spPr>
        <p:txBody>
          <a:bodyPr wrap="square" rtlCol="0" anchor="ctr">
            <a:noAutofit/>
          </a:bodyPr>
          <a:lstStyle/>
          <a:p>
            <a:r>
              <a:rPr lang="en-US" sz="3600" b="1" dirty="0" smtClean="0">
                <a:solidFill>
                  <a:schemeClr val="bg1"/>
                </a:solidFill>
              </a:rPr>
              <a:t>       CLOSER LOOK AT</a:t>
            </a:r>
          </a:p>
          <a:p>
            <a:r>
              <a:rPr lang="en-US" sz="3600" b="1" dirty="0" smtClean="0">
                <a:solidFill>
                  <a:schemeClr val="bg1"/>
                </a:solidFill>
              </a:rPr>
              <a:t>     SCALE DIFFERENCE</a:t>
            </a:r>
            <a:endParaRPr lang="en-US" sz="3600" b="1" dirty="0">
              <a:solidFill>
                <a:schemeClr val="bg1"/>
              </a:solidFill>
            </a:endParaRPr>
          </a:p>
        </p:txBody>
      </p:sp>
      <p:sp>
        <p:nvSpPr>
          <p:cNvPr id="7" name="Title 6"/>
          <p:cNvSpPr>
            <a:spLocks noGrp="1"/>
          </p:cNvSpPr>
          <p:nvPr>
            <p:ph type="title"/>
          </p:nvPr>
        </p:nvSpPr>
        <p:spPr>
          <a:xfrm>
            <a:off x="72571" y="1139276"/>
            <a:ext cx="4399781" cy="1143000"/>
          </a:xfrm>
          <a:effectLst/>
        </p:spPr>
        <p:txBody>
          <a:bodyPr>
            <a:normAutofit/>
          </a:bodyPr>
          <a:lstStyle/>
          <a:p>
            <a:r>
              <a:rPr lang="en-US" sz="3600" b="1" dirty="0" smtClean="0">
                <a:solidFill>
                  <a:srgbClr val="000000"/>
                </a:solidFill>
                <a:latin typeface="Arial"/>
                <a:cs typeface="Arial"/>
              </a:rPr>
              <a:t>NWS Mid-Atlantic</a:t>
            </a:r>
            <a:br>
              <a:rPr lang="en-US" sz="3600" b="1" dirty="0" smtClean="0">
                <a:solidFill>
                  <a:srgbClr val="000000"/>
                </a:solidFill>
                <a:latin typeface="Arial"/>
                <a:cs typeface="Arial"/>
              </a:rPr>
            </a:br>
            <a:r>
              <a:rPr lang="en-US" sz="2800" b="1" dirty="0" smtClean="0">
                <a:solidFill>
                  <a:srgbClr val="000000"/>
                </a:solidFill>
                <a:latin typeface="Arial"/>
                <a:cs typeface="Arial"/>
              </a:rPr>
              <a:t>River Forecast Center</a:t>
            </a:r>
            <a:endParaRPr lang="en-US" sz="3600" b="1" dirty="0">
              <a:solidFill>
                <a:srgbClr val="000000"/>
              </a:solidFill>
              <a:latin typeface="Arial"/>
              <a:cs typeface="Arial"/>
            </a:endParaRPr>
          </a:p>
        </p:txBody>
      </p:sp>
      <p:sp>
        <p:nvSpPr>
          <p:cNvPr id="8" name="Content Placeholder 7"/>
          <p:cNvSpPr>
            <a:spLocks noGrp="1"/>
          </p:cNvSpPr>
          <p:nvPr>
            <p:ph idx="1"/>
          </p:nvPr>
        </p:nvSpPr>
        <p:spPr>
          <a:xfrm>
            <a:off x="335595" y="2464838"/>
            <a:ext cx="3934082" cy="1736763"/>
          </a:xfrm>
        </p:spPr>
        <p:txBody>
          <a:bodyPr/>
          <a:lstStyle/>
          <a:p>
            <a:r>
              <a:rPr lang="en-US" dirty="0" smtClean="0">
                <a:solidFill>
                  <a:srgbClr val="000000"/>
                </a:solidFill>
              </a:rPr>
              <a:t>Potomac River Basin</a:t>
            </a:r>
          </a:p>
          <a:p>
            <a:pPr lvl="1">
              <a:buSzPct val="70000"/>
              <a:buFont typeface="Wingdings" charset="2"/>
              <a:buChar char="Ø"/>
            </a:pPr>
            <a:r>
              <a:rPr lang="en-US" dirty="0">
                <a:solidFill>
                  <a:srgbClr val="000000"/>
                </a:solidFill>
              </a:rPr>
              <a:t>S</a:t>
            </a:r>
            <a:r>
              <a:rPr lang="en-US" dirty="0" smtClean="0">
                <a:solidFill>
                  <a:srgbClr val="000000"/>
                </a:solidFill>
              </a:rPr>
              <a:t>ub-watersheds</a:t>
            </a:r>
            <a:endParaRPr lang="en-US" dirty="0">
              <a:solidFill>
                <a:srgbClr val="000000"/>
              </a:solidFill>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30</a:t>
            </a:fld>
            <a:endParaRPr lang="en-US" dirty="0"/>
          </a:p>
        </p:txBody>
      </p:sp>
      <p:pic>
        <p:nvPicPr>
          <p:cNvPr id="4" name="Picture 3" descr="Basemap_MARFC.tiff"/>
          <p:cNvPicPr>
            <a:picLocks noChangeAspect="1"/>
          </p:cNvPicPr>
          <p:nvPr/>
        </p:nvPicPr>
        <p:blipFill rotWithShape="1">
          <a:blip r:embed="rId3" cstate="email">
            <a:extLst>
              <a:ext uri="{28A0092B-C50C-407E-A947-70E740481C1C}">
                <a14:useLocalDpi xmlns:a14="http://schemas.microsoft.com/office/drawing/2010/main"/>
              </a:ext>
            </a:extLst>
          </a:blip>
          <a:srcRect l="12004" r="15932"/>
          <a:stretch/>
        </p:blipFill>
        <p:spPr>
          <a:xfrm>
            <a:off x="4620980" y="405298"/>
            <a:ext cx="4247522" cy="5930878"/>
          </a:xfrm>
          <a:prstGeom prst="rect">
            <a:avLst/>
          </a:prstGeom>
          <a:ln w="28575" cmpd="sng">
            <a:solidFill>
              <a:schemeClr val="tx1"/>
            </a:solidFill>
          </a:ln>
          <a:effectLst>
            <a:outerShdw blurRad="73025" dist="88900" dir="2700000" algn="tl" rotWithShape="0">
              <a:prstClr val="black">
                <a:alpha val="28000"/>
              </a:prstClr>
            </a:outerShdw>
          </a:effectLst>
        </p:spPr>
      </p:pic>
      <p:cxnSp>
        <p:nvCxnSpPr>
          <p:cNvPr id="10" name="Straight Connector 9"/>
          <p:cNvCxnSpPr/>
          <p:nvPr/>
        </p:nvCxnSpPr>
        <p:spPr>
          <a:xfrm>
            <a:off x="4296701" y="1810336"/>
            <a:ext cx="1459256" cy="594439"/>
          </a:xfrm>
          <a:prstGeom prst="line">
            <a:avLst/>
          </a:prstGeom>
          <a:ln>
            <a:solidFill>
              <a:srgbClr val="000000"/>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107537" y="3107294"/>
            <a:ext cx="1715978" cy="675498"/>
          </a:xfrm>
          <a:prstGeom prst="line">
            <a:avLst/>
          </a:prstGeom>
          <a:ln>
            <a:solidFill>
              <a:srgbClr val="000000"/>
            </a:solidFill>
            <a:headEnd type="none"/>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901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3689" y="0"/>
            <a:ext cx="8229600" cy="770068"/>
          </a:xfrm>
        </p:spPr>
        <p:txBody>
          <a:bodyPr/>
          <a:lstStyle/>
          <a:p>
            <a:r>
              <a:rPr lang="en-US" b="1" dirty="0" smtClean="0">
                <a:latin typeface="Arial"/>
                <a:cs typeface="Arial"/>
              </a:rPr>
              <a:t>Potomac River Basin</a:t>
            </a:r>
            <a:endParaRPr lang="en-US" b="1" dirty="0">
              <a:latin typeface="Arial"/>
              <a:cs typeface="Arial"/>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31</a:t>
            </a:fld>
            <a:endParaRPr lang="en-US" dirty="0"/>
          </a:p>
        </p:txBody>
      </p:sp>
      <p:pic>
        <p:nvPicPr>
          <p:cNvPr id="5" name="Picture 4" descr="Potomac_Basins_GE.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83093"/>
            <a:ext cx="9144000" cy="6074907"/>
          </a:xfrm>
          <a:prstGeom prst="rect">
            <a:avLst/>
          </a:prstGeom>
        </p:spPr>
      </p:pic>
      <p:sp>
        <p:nvSpPr>
          <p:cNvPr id="6" name="TextBox 5"/>
          <p:cNvSpPr txBox="1"/>
          <p:nvPr/>
        </p:nvSpPr>
        <p:spPr>
          <a:xfrm>
            <a:off x="4026470" y="4850080"/>
            <a:ext cx="4756094" cy="954107"/>
          </a:xfrm>
          <a:prstGeom prst="rect">
            <a:avLst/>
          </a:prstGeom>
          <a:noFill/>
        </p:spPr>
        <p:txBody>
          <a:bodyPr wrap="square" rtlCol="0">
            <a:spAutoFit/>
          </a:bodyPr>
          <a:lstStyle/>
          <a:p>
            <a:r>
              <a:rPr lang="en-US" sz="2800" b="1" dirty="0" smtClean="0">
                <a:solidFill>
                  <a:schemeClr val="bg1"/>
                </a:solidFill>
                <a:effectLst>
                  <a:outerShdw blurRad="50800" dist="38100" dir="2700000" algn="tl" rotWithShape="0">
                    <a:prstClr val="black">
                      <a:alpha val="40000"/>
                    </a:prstClr>
                  </a:outerShdw>
                </a:effectLst>
                <a:latin typeface="Arial"/>
                <a:cs typeface="Arial"/>
              </a:rPr>
              <a:t>Forecast Points (29)</a:t>
            </a:r>
          </a:p>
          <a:p>
            <a:r>
              <a:rPr lang="en-US" sz="2800" b="1" dirty="0" smtClean="0">
                <a:solidFill>
                  <a:schemeClr val="bg1"/>
                </a:solidFill>
                <a:effectLst>
                  <a:outerShdw blurRad="50800" dist="38100" dir="2700000" algn="tl" rotWithShape="0">
                    <a:prstClr val="black">
                      <a:alpha val="40000"/>
                    </a:prstClr>
                  </a:outerShdw>
                </a:effectLst>
                <a:latin typeface="Arial"/>
                <a:cs typeface="Arial"/>
              </a:rPr>
              <a:t>(Stream Gage Locations)</a:t>
            </a:r>
            <a:endParaRPr lang="en-US" sz="2800" b="1" dirty="0">
              <a:solidFill>
                <a:schemeClr val="bg1"/>
              </a:solidFill>
              <a:effectLst>
                <a:outerShdw blurRad="50800" dist="38100" dir="2700000" algn="tl" rotWithShape="0">
                  <a:prstClr val="black">
                    <a:alpha val="40000"/>
                  </a:prstClr>
                </a:outerShdw>
              </a:effectLst>
              <a:latin typeface="Arial"/>
              <a:cs typeface="Arial"/>
            </a:endParaRPr>
          </a:p>
        </p:txBody>
      </p:sp>
      <p:cxnSp>
        <p:nvCxnSpPr>
          <p:cNvPr id="7" name="Straight Connector 6"/>
          <p:cNvCxnSpPr/>
          <p:nvPr/>
        </p:nvCxnSpPr>
        <p:spPr>
          <a:xfrm flipH="1" flipV="1">
            <a:off x="3269818" y="5214850"/>
            <a:ext cx="689091" cy="13510"/>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874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32</a:t>
            </a:fld>
            <a:endParaRPr lang="en-US" dirty="0"/>
          </a:p>
        </p:txBody>
      </p:sp>
      <p:pic>
        <p:nvPicPr>
          <p:cNvPr id="3" name="Picture 2" descr="Potomac_Basins_GE_NHDFlowLines.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59356"/>
            <a:ext cx="9144000" cy="6098644"/>
          </a:xfrm>
          <a:prstGeom prst="rect">
            <a:avLst/>
          </a:prstGeom>
        </p:spPr>
      </p:pic>
      <p:sp>
        <p:nvSpPr>
          <p:cNvPr id="4" name="Title 2"/>
          <p:cNvSpPr txBox="1">
            <a:spLocks/>
          </p:cNvSpPr>
          <p:nvPr/>
        </p:nvSpPr>
        <p:spPr>
          <a:xfrm>
            <a:off x="443689" y="0"/>
            <a:ext cx="8229600" cy="7700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Arial"/>
                <a:cs typeface="Arial"/>
              </a:rPr>
              <a:t>Potomac River Basin</a:t>
            </a:r>
            <a:endParaRPr lang="en-US" b="1" dirty="0">
              <a:latin typeface="Arial"/>
              <a:cs typeface="Arial"/>
            </a:endParaRPr>
          </a:p>
        </p:txBody>
      </p:sp>
      <p:sp>
        <p:nvSpPr>
          <p:cNvPr id="5" name="TextBox 4"/>
          <p:cNvSpPr txBox="1"/>
          <p:nvPr/>
        </p:nvSpPr>
        <p:spPr>
          <a:xfrm>
            <a:off x="4026470" y="4850080"/>
            <a:ext cx="4756094" cy="523220"/>
          </a:xfrm>
          <a:prstGeom prst="rect">
            <a:avLst/>
          </a:prstGeom>
          <a:noFill/>
        </p:spPr>
        <p:txBody>
          <a:bodyPr wrap="square" rtlCol="0">
            <a:spAutoFit/>
          </a:bodyPr>
          <a:lstStyle/>
          <a:p>
            <a:r>
              <a:rPr lang="en-US" sz="2800" b="1" dirty="0" smtClean="0">
                <a:solidFill>
                  <a:schemeClr val="bg1"/>
                </a:solidFill>
                <a:effectLst>
                  <a:outerShdw blurRad="50800" dist="38100" dir="2700000" algn="tl" rotWithShape="0">
                    <a:prstClr val="black">
                      <a:alpha val="40000"/>
                    </a:prstClr>
                  </a:outerShdw>
                </a:effectLst>
                <a:latin typeface="Arial"/>
                <a:cs typeface="Arial"/>
              </a:rPr>
              <a:t>NHD Plus Stream Network</a:t>
            </a:r>
            <a:endParaRPr lang="en-US" sz="2800" b="1" dirty="0">
              <a:solidFill>
                <a:schemeClr val="bg1"/>
              </a:solidFill>
              <a:effectLst>
                <a:outerShdw blurRad="50800" dist="38100" dir="2700000" algn="tl" rotWithShape="0">
                  <a:prstClr val="black">
                    <a:alpha val="40000"/>
                  </a:prstClr>
                </a:outerShdw>
              </a:effectLst>
              <a:latin typeface="Arial"/>
              <a:cs typeface="Arial"/>
            </a:endParaRPr>
          </a:p>
        </p:txBody>
      </p:sp>
      <p:cxnSp>
        <p:nvCxnSpPr>
          <p:cNvPr id="6" name="Straight Connector 5"/>
          <p:cNvCxnSpPr/>
          <p:nvPr/>
        </p:nvCxnSpPr>
        <p:spPr>
          <a:xfrm flipH="1" flipV="1">
            <a:off x="5107401" y="3580143"/>
            <a:ext cx="310765" cy="1215897"/>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058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33</a:t>
            </a:fld>
            <a:endParaRPr lang="en-US" dirty="0"/>
          </a:p>
        </p:txBody>
      </p:sp>
      <p:pic>
        <p:nvPicPr>
          <p:cNvPr id="3" name="Picture 2" descr="Potomac_Basins_GE_NHDCatchments.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79" y="745431"/>
            <a:ext cx="9144000" cy="6072249"/>
          </a:xfrm>
          <a:prstGeom prst="rect">
            <a:avLst/>
          </a:prstGeom>
        </p:spPr>
      </p:pic>
      <p:sp>
        <p:nvSpPr>
          <p:cNvPr id="4" name="Title 2"/>
          <p:cNvSpPr txBox="1">
            <a:spLocks/>
          </p:cNvSpPr>
          <p:nvPr/>
        </p:nvSpPr>
        <p:spPr>
          <a:xfrm>
            <a:off x="443689" y="0"/>
            <a:ext cx="8229600" cy="7700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Arial"/>
                <a:cs typeface="Arial"/>
              </a:rPr>
              <a:t>Potomac River Basin</a:t>
            </a:r>
            <a:endParaRPr lang="en-US" b="1" dirty="0">
              <a:latin typeface="Arial"/>
              <a:cs typeface="Arial"/>
            </a:endParaRPr>
          </a:p>
        </p:txBody>
      </p:sp>
      <p:sp>
        <p:nvSpPr>
          <p:cNvPr id="5" name="TextBox 4"/>
          <p:cNvSpPr txBox="1"/>
          <p:nvPr/>
        </p:nvSpPr>
        <p:spPr>
          <a:xfrm>
            <a:off x="4026470" y="4850080"/>
            <a:ext cx="4756094" cy="954107"/>
          </a:xfrm>
          <a:prstGeom prst="rect">
            <a:avLst/>
          </a:prstGeom>
          <a:noFill/>
        </p:spPr>
        <p:txBody>
          <a:bodyPr wrap="square" rtlCol="0">
            <a:spAutoFit/>
          </a:bodyPr>
          <a:lstStyle/>
          <a:p>
            <a:r>
              <a:rPr lang="en-US" sz="2800" b="1" dirty="0" smtClean="0">
                <a:solidFill>
                  <a:schemeClr val="bg1"/>
                </a:solidFill>
                <a:effectLst>
                  <a:outerShdw blurRad="50800" dist="38100" dir="2700000" algn="tl" rotWithShape="0">
                    <a:prstClr val="black">
                      <a:alpha val="40000"/>
                    </a:prstClr>
                  </a:outerShdw>
                </a:effectLst>
                <a:latin typeface="Arial"/>
                <a:cs typeface="Arial"/>
              </a:rPr>
              <a:t>NHD Plus Catchments</a:t>
            </a:r>
          </a:p>
          <a:p>
            <a:r>
              <a:rPr lang="en-US" sz="2800" b="1" dirty="0" smtClean="0">
                <a:solidFill>
                  <a:schemeClr val="bg1"/>
                </a:solidFill>
                <a:effectLst>
                  <a:outerShdw blurRad="50800" dist="38100" dir="2700000" algn="tl" rotWithShape="0">
                    <a:prstClr val="black">
                      <a:alpha val="40000"/>
                    </a:prstClr>
                  </a:outerShdw>
                </a:effectLst>
                <a:latin typeface="Arial"/>
                <a:cs typeface="Arial"/>
              </a:rPr>
              <a:t>~12,000</a:t>
            </a:r>
            <a:endParaRPr lang="en-US" sz="2800" b="1" dirty="0">
              <a:solidFill>
                <a:schemeClr val="bg1"/>
              </a:solidFill>
              <a:effectLst>
                <a:outerShdw blurRad="50800" dist="38100" dir="2700000" algn="tl" rotWithShape="0">
                  <a:prstClr val="black">
                    <a:alpha val="40000"/>
                  </a:prstClr>
                </a:outerShdw>
              </a:effectLst>
              <a:latin typeface="Arial"/>
              <a:cs typeface="Arial"/>
            </a:endParaRPr>
          </a:p>
        </p:txBody>
      </p:sp>
      <p:cxnSp>
        <p:nvCxnSpPr>
          <p:cNvPr id="6" name="Straight Connector 5"/>
          <p:cNvCxnSpPr/>
          <p:nvPr/>
        </p:nvCxnSpPr>
        <p:spPr>
          <a:xfrm flipH="1" flipV="1">
            <a:off x="5107401" y="3580143"/>
            <a:ext cx="310765" cy="1215897"/>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24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34</a:t>
            </a:fld>
            <a:endParaRPr lang="en-US" dirty="0"/>
          </a:p>
        </p:txBody>
      </p:sp>
      <p:pic>
        <p:nvPicPr>
          <p:cNvPr id="3" name="Picture 2" descr="Potomac_westsuburbs_NHDFlowlines.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93750"/>
            <a:ext cx="9144000" cy="6064250"/>
          </a:xfrm>
          <a:prstGeom prst="rect">
            <a:avLst/>
          </a:prstGeom>
        </p:spPr>
      </p:pic>
      <p:sp>
        <p:nvSpPr>
          <p:cNvPr id="4" name="Title 2"/>
          <p:cNvSpPr txBox="1">
            <a:spLocks/>
          </p:cNvSpPr>
          <p:nvPr/>
        </p:nvSpPr>
        <p:spPr>
          <a:xfrm>
            <a:off x="443689" y="0"/>
            <a:ext cx="8229600" cy="7700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Arial"/>
                <a:cs typeface="Arial"/>
              </a:rPr>
              <a:t>Potomac River Basin</a:t>
            </a:r>
            <a:endParaRPr lang="en-US" b="1" dirty="0">
              <a:latin typeface="Arial"/>
              <a:cs typeface="Arial"/>
            </a:endParaRPr>
          </a:p>
        </p:txBody>
      </p:sp>
      <p:grpSp>
        <p:nvGrpSpPr>
          <p:cNvPr id="14" name="Group 13"/>
          <p:cNvGrpSpPr/>
          <p:nvPr/>
        </p:nvGrpSpPr>
        <p:grpSpPr>
          <a:xfrm>
            <a:off x="783673" y="5160810"/>
            <a:ext cx="3067144" cy="671829"/>
            <a:chOff x="783673" y="5160810"/>
            <a:chExt cx="3067144" cy="671829"/>
          </a:xfrm>
        </p:grpSpPr>
        <p:sp>
          <p:nvSpPr>
            <p:cNvPr id="5" name="TextBox 4"/>
            <p:cNvSpPr txBox="1"/>
            <p:nvPr/>
          </p:nvSpPr>
          <p:spPr>
            <a:xfrm>
              <a:off x="783673" y="5309419"/>
              <a:ext cx="2188883" cy="523220"/>
            </a:xfrm>
            <a:prstGeom prst="rect">
              <a:avLst/>
            </a:prstGeom>
            <a:noFill/>
          </p:spPr>
          <p:txBody>
            <a:bodyPr wrap="square" rtlCol="0">
              <a:spAutoFit/>
            </a:bodyPr>
            <a:lstStyle/>
            <a:p>
              <a:r>
                <a:rPr lang="en-US" sz="2800" b="1" dirty="0" smtClean="0">
                  <a:solidFill>
                    <a:srgbClr val="FFFF00"/>
                  </a:solidFill>
                  <a:effectLst>
                    <a:outerShdw blurRad="50800" dist="38100" dir="2700000" algn="tl" rotWithShape="0">
                      <a:prstClr val="black">
                        <a:alpha val="40000"/>
                      </a:prstClr>
                    </a:outerShdw>
                  </a:effectLst>
                  <a:latin typeface="Arial"/>
                  <a:cs typeface="Arial"/>
                </a:rPr>
                <a:t>Sterling, VA</a:t>
              </a:r>
              <a:endParaRPr lang="en-US" sz="2800" b="1" dirty="0">
                <a:solidFill>
                  <a:srgbClr val="FFFF00"/>
                </a:solidFill>
                <a:effectLst>
                  <a:outerShdw blurRad="50800" dist="38100" dir="2700000" algn="tl" rotWithShape="0">
                    <a:prstClr val="black">
                      <a:alpha val="40000"/>
                    </a:prstClr>
                  </a:outerShdw>
                </a:effectLst>
                <a:latin typeface="Arial"/>
                <a:cs typeface="Arial"/>
              </a:endParaRPr>
            </a:p>
          </p:txBody>
        </p:sp>
        <p:cxnSp>
          <p:nvCxnSpPr>
            <p:cNvPr id="6" name="Straight Connector 5"/>
            <p:cNvCxnSpPr/>
            <p:nvPr/>
          </p:nvCxnSpPr>
          <p:spPr>
            <a:xfrm flipV="1">
              <a:off x="2891491" y="5160810"/>
              <a:ext cx="959326" cy="378279"/>
            </a:xfrm>
            <a:prstGeom prst="line">
              <a:avLst/>
            </a:prstGeom>
            <a:ln w="57150" cmpd="sng">
              <a:solidFill>
                <a:srgbClr val="FFFF00"/>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6029960" y="1044058"/>
            <a:ext cx="3211999" cy="954107"/>
          </a:xfrm>
          <a:prstGeom prst="rect">
            <a:avLst/>
          </a:prstGeom>
          <a:noFill/>
        </p:spPr>
        <p:txBody>
          <a:bodyPr wrap="square" rtlCol="0">
            <a:spAutoFit/>
          </a:bodyPr>
          <a:lstStyle/>
          <a:p>
            <a:r>
              <a:rPr lang="en-US" sz="2800" b="1" dirty="0" smtClean="0">
                <a:solidFill>
                  <a:srgbClr val="1EF5FF"/>
                </a:solidFill>
                <a:effectLst>
                  <a:outerShdw blurRad="50800" dist="38100" dir="2700000" algn="tl" rotWithShape="0">
                    <a:prstClr val="black">
                      <a:alpha val="40000"/>
                    </a:prstClr>
                  </a:outerShdw>
                </a:effectLst>
                <a:latin typeface="Arial"/>
                <a:cs typeface="Arial"/>
              </a:rPr>
              <a:t>NHD Plus       Stream Network</a:t>
            </a:r>
            <a:endParaRPr lang="en-US" sz="2800" b="1" dirty="0">
              <a:solidFill>
                <a:srgbClr val="1EF5FF"/>
              </a:solidFill>
              <a:effectLst>
                <a:outerShdw blurRad="50800" dist="38100" dir="2700000" algn="tl" rotWithShape="0">
                  <a:prstClr val="black">
                    <a:alpha val="40000"/>
                  </a:prstClr>
                </a:outerShdw>
              </a:effectLst>
              <a:latin typeface="Arial"/>
              <a:cs typeface="Arial"/>
            </a:endParaRPr>
          </a:p>
        </p:txBody>
      </p:sp>
      <p:grpSp>
        <p:nvGrpSpPr>
          <p:cNvPr id="25" name="Group 24"/>
          <p:cNvGrpSpPr/>
          <p:nvPr/>
        </p:nvGrpSpPr>
        <p:grpSpPr>
          <a:xfrm>
            <a:off x="202675" y="1256427"/>
            <a:ext cx="7900688" cy="5483378"/>
            <a:chOff x="202675" y="1256427"/>
            <a:chExt cx="7900688" cy="5483378"/>
          </a:xfrm>
        </p:grpSpPr>
        <p:cxnSp>
          <p:nvCxnSpPr>
            <p:cNvPr id="8" name="Straight Connector 7"/>
            <p:cNvCxnSpPr/>
            <p:nvPr/>
          </p:nvCxnSpPr>
          <p:spPr>
            <a:xfrm flipH="1" flipV="1">
              <a:off x="2822067" y="1421243"/>
              <a:ext cx="947408" cy="3346472"/>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202675" y="1256427"/>
              <a:ext cx="3284593" cy="3511288"/>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2187102" y="4908831"/>
              <a:ext cx="1259851" cy="100798"/>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102076" y="3326313"/>
              <a:ext cx="1017959" cy="1532119"/>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676568" y="5241462"/>
              <a:ext cx="3426795" cy="866858"/>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274797" y="5785698"/>
              <a:ext cx="4520518" cy="954107"/>
            </a:xfrm>
            <a:prstGeom prst="rect">
              <a:avLst/>
            </a:prstGeom>
            <a:noFill/>
          </p:spPr>
          <p:txBody>
            <a:bodyPr wrap="square" rtlCol="0">
              <a:spAutoFit/>
            </a:bodyPr>
            <a:lstStyle/>
            <a:p>
              <a:r>
                <a:rPr lang="en-US" sz="2800" b="1" dirty="0" smtClean="0">
                  <a:solidFill>
                    <a:schemeClr val="bg1"/>
                  </a:solidFill>
                  <a:effectLst>
                    <a:outerShdw blurRad="50800" dist="38100" dir="2700000" algn="tl" rotWithShape="0">
                      <a:prstClr val="black">
                        <a:alpha val="40000"/>
                      </a:prstClr>
                    </a:outerShdw>
                  </a:effectLst>
                  <a:latin typeface="Arial"/>
                  <a:cs typeface="Arial"/>
                </a:rPr>
                <a:t>NWS Forecast Points</a:t>
              </a:r>
            </a:p>
            <a:p>
              <a:r>
                <a:rPr lang="en-US" sz="2800" b="1" dirty="0" smtClean="0">
                  <a:solidFill>
                    <a:schemeClr val="bg1"/>
                  </a:solidFill>
                  <a:effectLst>
                    <a:outerShdw blurRad="50800" dist="38100" dir="2700000" algn="tl" rotWithShape="0">
                      <a:prstClr val="black">
                        <a:alpha val="40000"/>
                      </a:prstClr>
                    </a:outerShdw>
                  </a:effectLst>
                  <a:latin typeface="Arial"/>
                  <a:cs typeface="Arial"/>
                </a:rPr>
                <a:t>10-20 Miles Away</a:t>
              </a:r>
              <a:endParaRPr lang="en-US" sz="2800" b="1" dirty="0">
                <a:solidFill>
                  <a:schemeClr val="bg1"/>
                </a:solidFill>
                <a:effectLst>
                  <a:outerShdw blurRad="50800" dist="38100" dir="2700000" algn="tl" rotWithShape="0">
                    <a:prstClr val="black">
                      <a:alpha val="40000"/>
                    </a:prstClr>
                  </a:outerShdw>
                </a:effectLst>
                <a:latin typeface="Arial"/>
                <a:cs typeface="Arial"/>
              </a:endParaRPr>
            </a:p>
          </p:txBody>
        </p:sp>
      </p:grpSp>
    </p:spTree>
    <p:extLst>
      <p:ext uri="{BB962C8B-B14F-4D97-AF65-F5344CB8AC3E}">
        <p14:creationId xmlns:p14="http://schemas.microsoft.com/office/powerpoint/2010/main" val="24749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35</a:t>
            </a:fld>
            <a:endParaRPr lang="en-US" dirty="0"/>
          </a:p>
        </p:txBody>
      </p:sp>
      <p:pic>
        <p:nvPicPr>
          <p:cNvPr id="3" name="Picture 2" descr="Potomac_westsuburbs_NHDCatchments.tif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04260"/>
            <a:ext cx="9144000" cy="6053740"/>
          </a:xfrm>
          <a:prstGeom prst="rect">
            <a:avLst/>
          </a:prstGeom>
        </p:spPr>
      </p:pic>
      <p:sp>
        <p:nvSpPr>
          <p:cNvPr id="4" name="Title 2"/>
          <p:cNvSpPr txBox="1">
            <a:spLocks/>
          </p:cNvSpPr>
          <p:nvPr/>
        </p:nvSpPr>
        <p:spPr>
          <a:xfrm>
            <a:off x="443689" y="0"/>
            <a:ext cx="8229600" cy="7700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Arial"/>
                <a:cs typeface="Arial"/>
              </a:rPr>
              <a:t>Potomac River Basin</a:t>
            </a:r>
            <a:endParaRPr lang="en-US" b="1" dirty="0">
              <a:latin typeface="Arial"/>
              <a:cs typeface="Arial"/>
            </a:endParaRPr>
          </a:p>
        </p:txBody>
      </p:sp>
      <p:grpSp>
        <p:nvGrpSpPr>
          <p:cNvPr id="7" name="Group 6"/>
          <p:cNvGrpSpPr/>
          <p:nvPr/>
        </p:nvGrpSpPr>
        <p:grpSpPr>
          <a:xfrm>
            <a:off x="783673" y="5160810"/>
            <a:ext cx="3067144" cy="671829"/>
            <a:chOff x="783673" y="5160810"/>
            <a:chExt cx="3067144" cy="671829"/>
          </a:xfrm>
        </p:grpSpPr>
        <p:sp>
          <p:nvSpPr>
            <p:cNvPr id="5" name="TextBox 4"/>
            <p:cNvSpPr txBox="1"/>
            <p:nvPr/>
          </p:nvSpPr>
          <p:spPr>
            <a:xfrm>
              <a:off x="783673" y="5309419"/>
              <a:ext cx="2188883" cy="523220"/>
            </a:xfrm>
            <a:prstGeom prst="rect">
              <a:avLst/>
            </a:prstGeom>
            <a:noFill/>
          </p:spPr>
          <p:txBody>
            <a:bodyPr wrap="square" rtlCol="0">
              <a:spAutoFit/>
            </a:bodyPr>
            <a:lstStyle/>
            <a:p>
              <a:r>
                <a:rPr lang="en-US" sz="2800" b="1" dirty="0" smtClean="0">
                  <a:solidFill>
                    <a:schemeClr val="bg1"/>
                  </a:solidFill>
                  <a:effectLst>
                    <a:outerShdw blurRad="50800" dist="38100" dir="2700000" algn="tl" rotWithShape="0">
                      <a:prstClr val="black">
                        <a:alpha val="40000"/>
                      </a:prstClr>
                    </a:outerShdw>
                  </a:effectLst>
                  <a:latin typeface="Arial"/>
                  <a:cs typeface="Arial"/>
                </a:rPr>
                <a:t>Sterling, VA</a:t>
              </a:r>
              <a:endParaRPr lang="en-US" sz="2800" b="1" dirty="0">
                <a:solidFill>
                  <a:schemeClr val="bg1"/>
                </a:solidFill>
                <a:effectLst>
                  <a:outerShdw blurRad="50800" dist="38100" dir="2700000" algn="tl" rotWithShape="0">
                    <a:prstClr val="black">
                      <a:alpha val="40000"/>
                    </a:prstClr>
                  </a:outerShdw>
                </a:effectLst>
                <a:latin typeface="Arial"/>
                <a:cs typeface="Arial"/>
              </a:endParaRPr>
            </a:p>
          </p:txBody>
        </p:sp>
        <p:cxnSp>
          <p:nvCxnSpPr>
            <p:cNvPr id="6" name="Straight Connector 5"/>
            <p:cNvCxnSpPr/>
            <p:nvPr/>
          </p:nvCxnSpPr>
          <p:spPr>
            <a:xfrm flipV="1">
              <a:off x="2891491" y="5160810"/>
              <a:ext cx="959326" cy="378279"/>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6029960" y="1044058"/>
            <a:ext cx="2455348" cy="954107"/>
          </a:xfrm>
          <a:prstGeom prst="rect">
            <a:avLst/>
          </a:prstGeom>
          <a:noFill/>
        </p:spPr>
        <p:txBody>
          <a:bodyPr wrap="square" rtlCol="0">
            <a:spAutoFit/>
          </a:bodyPr>
          <a:lstStyle/>
          <a:p>
            <a:r>
              <a:rPr lang="en-US" sz="2800" b="1" dirty="0" smtClean="0">
                <a:solidFill>
                  <a:srgbClr val="FFFF00"/>
                </a:solidFill>
                <a:effectLst>
                  <a:outerShdw blurRad="50800" dist="38100" dir="2700000" algn="tl" rotWithShape="0">
                    <a:prstClr val="black">
                      <a:alpha val="40000"/>
                    </a:prstClr>
                  </a:outerShdw>
                </a:effectLst>
                <a:latin typeface="Arial"/>
                <a:cs typeface="Arial"/>
              </a:rPr>
              <a:t>NHD Plus Catchments</a:t>
            </a:r>
            <a:endParaRPr lang="en-US" sz="2800" b="1" dirty="0">
              <a:solidFill>
                <a:srgbClr val="FFFF00"/>
              </a:solidFill>
              <a:effectLst>
                <a:outerShdw blurRad="50800" dist="38100" dir="2700000" algn="tl" rotWithShape="0">
                  <a:prstClr val="black">
                    <a:alpha val="40000"/>
                  </a:prstClr>
                </a:outerShdw>
              </a:effectLst>
              <a:latin typeface="Arial"/>
              <a:cs typeface="Arial"/>
            </a:endParaRPr>
          </a:p>
        </p:txBody>
      </p:sp>
      <p:cxnSp>
        <p:nvCxnSpPr>
          <p:cNvPr id="17" name="Straight Connector 16"/>
          <p:cNvCxnSpPr/>
          <p:nvPr/>
        </p:nvCxnSpPr>
        <p:spPr>
          <a:xfrm flipH="1" flipV="1">
            <a:off x="2822067" y="1421243"/>
            <a:ext cx="947408" cy="3346472"/>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202675" y="1256427"/>
            <a:ext cx="3284593" cy="3511288"/>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2187102" y="4908831"/>
            <a:ext cx="1259851" cy="100798"/>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102076" y="3326313"/>
            <a:ext cx="1017959" cy="1532119"/>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676568" y="5241462"/>
            <a:ext cx="3426795" cy="866858"/>
          </a:xfrm>
          <a:prstGeom prst="line">
            <a:avLst/>
          </a:prstGeom>
          <a:ln w="57150" cmpd="sng">
            <a:solidFill>
              <a:schemeClr val="bg1"/>
            </a:solidFill>
            <a:headEnd type="none"/>
            <a:tailEnd type="stealth" w="lg" len="lg"/>
          </a:ln>
          <a:effectLst>
            <a:outerShdw blurRad="40000" dist="32639" dir="5400000" rotWithShape="0">
              <a:srgbClr val="000000">
                <a:alpha val="85000"/>
              </a:srgbClr>
            </a:outerShdw>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274797" y="5785698"/>
            <a:ext cx="4520518" cy="954107"/>
          </a:xfrm>
          <a:prstGeom prst="rect">
            <a:avLst/>
          </a:prstGeom>
          <a:noFill/>
        </p:spPr>
        <p:txBody>
          <a:bodyPr wrap="square" rtlCol="0">
            <a:spAutoFit/>
          </a:bodyPr>
          <a:lstStyle/>
          <a:p>
            <a:r>
              <a:rPr lang="en-US" sz="2800" b="1" dirty="0" smtClean="0">
                <a:solidFill>
                  <a:schemeClr val="bg1"/>
                </a:solidFill>
                <a:effectLst>
                  <a:outerShdw blurRad="50800" dist="38100" dir="2700000" algn="tl" rotWithShape="0">
                    <a:prstClr val="black">
                      <a:alpha val="40000"/>
                    </a:prstClr>
                  </a:outerShdw>
                </a:effectLst>
                <a:latin typeface="Arial"/>
                <a:cs typeface="Arial"/>
              </a:rPr>
              <a:t>NWS Forecast Points</a:t>
            </a:r>
          </a:p>
          <a:p>
            <a:r>
              <a:rPr lang="en-US" sz="2800" b="1" dirty="0" smtClean="0">
                <a:solidFill>
                  <a:schemeClr val="bg1"/>
                </a:solidFill>
                <a:effectLst>
                  <a:outerShdw blurRad="50800" dist="38100" dir="2700000" algn="tl" rotWithShape="0">
                    <a:prstClr val="black">
                      <a:alpha val="40000"/>
                    </a:prstClr>
                  </a:outerShdw>
                </a:effectLst>
                <a:latin typeface="Arial"/>
                <a:cs typeface="Arial"/>
              </a:rPr>
              <a:t>10-20 Miles Away</a:t>
            </a:r>
            <a:endParaRPr lang="en-US" sz="2800" b="1" dirty="0">
              <a:solidFill>
                <a:schemeClr val="bg1"/>
              </a:solidFill>
              <a:effectLst>
                <a:outerShdw blurRad="50800" dist="38100" dir="2700000" algn="tl" rotWithShape="0">
                  <a:prstClr val="black">
                    <a:alpha val="40000"/>
                  </a:prstClr>
                </a:outerShdw>
              </a:effectLst>
              <a:latin typeface="Arial"/>
              <a:cs typeface="Arial"/>
            </a:endParaRPr>
          </a:p>
        </p:txBody>
      </p:sp>
    </p:spTree>
    <p:extLst>
      <p:ext uri="{BB962C8B-B14F-4D97-AF65-F5344CB8AC3E}">
        <p14:creationId xmlns:p14="http://schemas.microsoft.com/office/powerpoint/2010/main" val="119105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36</a:t>
            </a:fld>
            <a:endParaRPr lang="en-US" dirty="0"/>
          </a:p>
        </p:txBody>
      </p:sp>
      <p:pic>
        <p:nvPicPr>
          <p:cNvPr id="3" name="Picture 2" descr="NHD_GE_SterlingVA.tif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69937"/>
            <a:ext cx="9153696" cy="5588064"/>
          </a:xfrm>
          <a:prstGeom prst="rect">
            <a:avLst/>
          </a:prstGeom>
        </p:spPr>
      </p:pic>
      <p:sp>
        <p:nvSpPr>
          <p:cNvPr id="5" name="Title 2"/>
          <p:cNvSpPr txBox="1">
            <a:spLocks/>
          </p:cNvSpPr>
          <p:nvPr/>
        </p:nvSpPr>
        <p:spPr>
          <a:xfrm>
            <a:off x="443689" y="0"/>
            <a:ext cx="8229600" cy="7700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Arial"/>
                <a:cs typeface="Arial"/>
              </a:rPr>
              <a:t>Sterling, VA</a:t>
            </a:r>
          </a:p>
          <a:p>
            <a:r>
              <a:rPr lang="en-US" sz="2800" b="1" dirty="0" smtClean="0">
                <a:latin typeface="Arial"/>
                <a:cs typeface="Arial"/>
              </a:rPr>
              <a:t>NHD Plus Catchments and Stream Network</a:t>
            </a:r>
            <a:endParaRPr lang="en-US" sz="2800" b="1" dirty="0">
              <a:latin typeface="Arial"/>
              <a:cs typeface="Arial"/>
            </a:endParaRPr>
          </a:p>
        </p:txBody>
      </p:sp>
      <p:sp>
        <p:nvSpPr>
          <p:cNvPr id="4" name="TextBox 3"/>
          <p:cNvSpPr txBox="1"/>
          <p:nvPr/>
        </p:nvSpPr>
        <p:spPr>
          <a:xfrm>
            <a:off x="5152391" y="3133903"/>
            <a:ext cx="3991609" cy="3724097"/>
          </a:xfrm>
          <a:prstGeom prst="rect">
            <a:avLst/>
          </a:prstGeom>
          <a:noFill/>
        </p:spPr>
        <p:txBody>
          <a:bodyPr wrap="square" rtlCol="0">
            <a:spAutoFit/>
          </a:bodyPr>
          <a:lstStyle/>
          <a:p>
            <a:r>
              <a:rPr lang="en-US" sz="2800" b="1" dirty="0" smtClean="0">
                <a:solidFill>
                  <a:schemeClr val="bg1"/>
                </a:solidFill>
                <a:effectLst>
                  <a:outerShdw blurRad="50800" dist="38100" dir="2700000" algn="tl" rotWithShape="0">
                    <a:prstClr val="black">
                      <a:alpha val="40000"/>
                    </a:prstClr>
                  </a:outerShdw>
                </a:effectLst>
              </a:rPr>
              <a:t>HSIP DATABASE</a:t>
            </a:r>
          </a:p>
          <a:p>
            <a:pPr marL="285750" indent="-285750">
              <a:buFont typeface="Arial"/>
              <a:buChar char="•"/>
            </a:pPr>
            <a:r>
              <a:rPr lang="en-US" sz="2400" dirty="0" smtClean="0">
                <a:solidFill>
                  <a:schemeClr val="bg1"/>
                </a:solidFill>
              </a:rPr>
              <a:t>570 Layers of geospatially enabled </a:t>
            </a:r>
            <a:r>
              <a:rPr lang="en-US" sz="2400" dirty="0" err="1" smtClean="0">
                <a:solidFill>
                  <a:schemeClr val="bg1"/>
                </a:solidFill>
              </a:rPr>
              <a:t>infastructure</a:t>
            </a:r>
            <a:r>
              <a:rPr lang="en-US" sz="2400" dirty="0" smtClean="0">
                <a:solidFill>
                  <a:schemeClr val="bg1"/>
                </a:solidFill>
              </a:rPr>
              <a:t> data</a:t>
            </a:r>
          </a:p>
          <a:p>
            <a:pPr marL="742950" lvl="1" indent="-285750">
              <a:buFont typeface="Arial"/>
              <a:buChar char="•"/>
            </a:pPr>
            <a:r>
              <a:rPr lang="en-US" sz="2000" dirty="0" smtClean="0">
                <a:solidFill>
                  <a:schemeClr val="bg1"/>
                </a:solidFill>
              </a:rPr>
              <a:t>Bridges, dams, levees</a:t>
            </a:r>
          </a:p>
          <a:p>
            <a:pPr marL="742950" lvl="1" indent="-285750">
              <a:buFont typeface="Arial"/>
              <a:buChar char="•"/>
            </a:pPr>
            <a:r>
              <a:rPr lang="en-US" sz="2000" dirty="0" smtClean="0">
                <a:solidFill>
                  <a:schemeClr val="bg1"/>
                </a:solidFill>
              </a:rPr>
              <a:t>Manufacturing </a:t>
            </a:r>
            <a:r>
              <a:rPr lang="en-US" sz="2000" dirty="0" err="1" smtClean="0">
                <a:solidFill>
                  <a:schemeClr val="bg1"/>
                </a:solidFill>
              </a:rPr>
              <a:t>faciliites</a:t>
            </a:r>
            <a:endParaRPr lang="en-US" sz="2000" dirty="0" smtClean="0">
              <a:solidFill>
                <a:schemeClr val="bg1"/>
              </a:solidFill>
            </a:endParaRPr>
          </a:p>
          <a:p>
            <a:pPr marL="742950" lvl="1" indent="-285750">
              <a:buFont typeface="Arial"/>
              <a:buChar char="•"/>
            </a:pPr>
            <a:r>
              <a:rPr lang="en-US" sz="2000" dirty="0" smtClean="0">
                <a:solidFill>
                  <a:schemeClr val="bg1"/>
                </a:solidFill>
              </a:rPr>
              <a:t>Emergency services centers</a:t>
            </a:r>
          </a:p>
          <a:p>
            <a:pPr marL="742950" lvl="1" indent="-285750">
              <a:buFont typeface="Arial"/>
              <a:buChar char="•"/>
            </a:pPr>
            <a:r>
              <a:rPr lang="en-US" sz="2000" dirty="0" smtClean="0">
                <a:solidFill>
                  <a:schemeClr val="bg1"/>
                </a:solidFill>
              </a:rPr>
              <a:t>Chemical, fuel, hazardous material storage </a:t>
            </a:r>
            <a:r>
              <a:rPr lang="en-US" sz="2000" dirty="0" err="1" smtClean="0">
                <a:solidFill>
                  <a:schemeClr val="bg1"/>
                </a:solidFill>
              </a:rPr>
              <a:t>facillities</a:t>
            </a:r>
            <a:endParaRPr lang="en-US" sz="2000" dirty="0" smtClean="0">
              <a:solidFill>
                <a:schemeClr val="bg1"/>
              </a:solidFill>
            </a:endParaRPr>
          </a:p>
          <a:p>
            <a:pPr marL="742950" lvl="1" indent="-285750">
              <a:buFont typeface="Arial"/>
              <a:buChar char="•"/>
            </a:pPr>
            <a:r>
              <a:rPr lang="en-US" sz="2000" dirty="0" smtClean="0">
                <a:solidFill>
                  <a:schemeClr val="bg1"/>
                </a:solidFill>
              </a:rPr>
              <a:t>Food processing, agricultural facilities, water treatment</a:t>
            </a:r>
          </a:p>
          <a:p>
            <a:pPr marL="742950" lvl="1" indent="-285750">
              <a:buFont typeface="Arial"/>
              <a:buChar char="•"/>
            </a:pPr>
            <a:r>
              <a:rPr lang="en-US" sz="2000" dirty="0">
                <a:solidFill>
                  <a:schemeClr val="bg1"/>
                </a:solidFill>
              </a:rPr>
              <a:t>e</a:t>
            </a:r>
            <a:r>
              <a:rPr lang="en-US" sz="2000" dirty="0" smtClean="0">
                <a:solidFill>
                  <a:schemeClr val="bg1"/>
                </a:solidFill>
              </a:rPr>
              <a:t>tc.</a:t>
            </a:r>
            <a:endParaRPr lang="en-US" sz="2000" dirty="0">
              <a:solidFill>
                <a:schemeClr val="bg1"/>
              </a:solidFill>
            </a:endParaRPr>
          </a:p>
        </p:txBody>
      </p:sp>
    </p:spTree>
    <p:extLst>
      <p:ext uri="{BB962C8B-B14F-4D97-AF65-F5344CB8AC3E}">
        <p14:creationId xmlns:p14="http://schemas.microsoft.com/office/powerpoint/2010/main" val="37891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37</a:t>
            </a:fld>
            <a:endParaRPr lang="en-US" dirty="0"/>
          </a:p>
        </p:txBody>
      </p:sp>
      <p:pic>
        <p:nvPicPr>
          <p:cNvPr id="4" name="Picture 3" descr="FEMA Flood Hazard Sterling VA.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07906"/>
            <a:ext cx="9144000" cy="5650094"/>
          </a:xfrm>
          <a:prstGeom prst="rect">
            <a:avLst/>
          </a:prstGeom>
        </p:spPr>
      </p:pic>
      <p:sp>
        <p:nvSpPr>
          <p:cNvPr id="5" name="Title 2"/>
          <p:cNvSpPr txBox="1">
            <a:spLocks/>
          </p:cNvSpPr>
          <p:nvPr/>
        </p:nvSpPr>
        <p:spPr>
          <a:xfrm>
            <a:off x="443689" y="0"/>
            <a:ext cx="8229600" cy="7700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Arial"/>
                <a:cs typeface="Arial"/>
              </a:rPr>
              <a:t>Sterling, VA</a:t>
            </a:r>
          </a:p>
          <a:p>
            <a:r>
              <a:rPr lang="en-US" sz="2800" b="1" dirty="0" smtClean="0">
                <a:latin typeface="Arial"/>
                <a:cs typeface="Arial"/>
              </a:rPr>
              <a:t>FEMA National Flood Hazard Layer</a:t>
            </a:r>
            <a:endParaRPr lang="en-US" sz="2800" b="1" dirty="0">
              <a:latin typeface="Arial"/>
              <a:cs typeface="Arial"/>
            </a:endParaRPr>
          </a:p>
        </p:txBody>
      </p:sp>
    </p:spTree>
    <p:extLst>
      <p:ext uri="{BB962C8B-B14F-4D97-AF65-F5344CB8AC3E}">
        <p14:creationId xmlns:p14="http://schemas.microsoft.com/office/powerpoint/2010/main" val="230805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826538"/>
          </a:xfrm>
        </p:spPr>
        <p:txBody>
          <a:bodyPr>
            <a:normAutofit/>
          </a:bodyPr>
          <a:lstStyle/>
          <a:p>
            <a:r>
              <a:rPr lang="en-US" sz="4800" b="1" dirty="0" smtClean="0">
                <a:latin typeface="Arial"/>
                <a:cs typeface="Arial"/>
              </a:rPr>
              <a:t>NWS Water Prediction</a:t>
            </a:r>
            <a:endParaRPr lang="en-US" sz="4800" b="1" dirty="0">
              <a:latin typeface="Arial"/>
              <a:cs typeface="Arial"/>
            </a:endParaRPr>
          </a:p>
        </p:txBody>
      </p:sp>
      <p:sp>
        <p:nvSpPr>
          <p:cNvPr id="4" name="Text Placeholder 3"/>
          <p:cNvSpPr>
            <a:spLocks noGrp="1"/>
          </p:cNvSpPr>
          <p:nvPr>
            <p:ph type="body" idx="1"/>
          </p:nvPr>
        </p:nvSpPr>
        <p:spPr>
          <a:xfrm>
            <a:off x="4616649" y="910153"/>
            <a:ext cx="4285733" cy="639762"/>
          </a:xfrm>
          <a:solidFill>
            <a:srgbClr val="3366FF"/>
          </a:solidFill>
        </p:spPr>
        <p:txBody>
          <a:bodyPr anchor="ctr"/>
          <a:lstStyle/>
          <a:p>
            <a:pPr algn="ctr"/>
            <a:r>
              <a:rPr lang="en-US" dirty="0" smtClean="0"/>
              <a:t>TOMORROW</a:t>
            </a:r>
            <a:endParaRPr lang="en-US" dirty="0"/>
          </a:p>
        </p:txBody>
      </p:sp>
      <p:sp>
        <p:nvSpPr>
          <p:cNvPr id="5" name="Content Placeholder 4"/>
          <p:cNvSpPr>
            <a:spLocks noGrp="1"/>
          </p:cNvSpPr>
          <p:nvPr>
            <p:ph sz="half" idx="2"/>
          </p:nvPr>
        </p:nvSpPr>
        <p:spPr>
          <a:xfrm>
            <a:off x="201576" y="1549915"/>
            <a:ext cx="4295812" cy="4891036"/>
          </a:xfrm>
        </p:spPr>
        <p:txBody>
          <a:bodyPr>
            <a:normAutofit lnSpcReduction="10000"/>
          </a:bodyPr>
          <a:lstStyle/>
          <a:p>
            <a:pPr>
              <a:lnSpc>
                <a:spcPct val="90000"/>
              </a:lnSpc>
            </a:pPr>
            <a:r>
              <a:rPr lang="en-US" sz="2200" dirty="0" smtClean="0">
                <a:solidFill>
                  <a:srgbClr val="000000"/>
                </a:solidFill>
              </a:rPr>
              <a:t>Approximately 6000 forecast locations at points</a:t>
            </a:r>
          </a:p>
          <a:p>
            <a:pPr>
              <a:lnSpc>
                <a:spcPct val="90000"/>
              </a:lnSpc>
            </a:pPr>
            <a:r>
              <a:rPr lang="en-US" sz="2200" dirty="0" smtClean="0">
                <a:solidFill>
                  <a:srgbClr val="000000"/>
                </a:solidFill>
              </a:rPr>
              <a:t>Driven by large catchment “lumped” modeling</a:t>
            </a:r>
          </a:p>
          <a:p>
            <a:pPr>
              <a:lnSpc>
                <a:spcPct val="90000"/>
              </a:lnSpc>
            </a:pPr>
            <a:r>
              <a:rPr lang="en-US" sz="2200" b="1" dirty="0" smtClean="0">
                <a:solidFill>
                  <a:srgbClr val="000000"/>
                </a:solidFill>
              </a:rPr>
              <a:t>Requires:</a:t>
            </a:r>
          </a:p>
          <a:p>
            <a:pPr lvl="1"/>
            <a:r>
              <a:rPr lang="en-US" dirty="0" smtClean="0">
                <a:solidFill>
                  <a:srgbClr val="000000"/>
                </a:solidFill>
              </a:rPr>
              <a:t>Precipitation and Air Temperature (averaged over watershed)</a:t>
            </a:r>
          </a:p>
          <a:p>
            <a:pPr lvl="1"/>
            <a:r>
              <a:rPr lang="en-US" dirty="0" smtClean="0">
                <a:solidFill>
                  <a:srgbClr val="000000"/>
                </a:solidFill>
              </a:rPr>
              <a:t>Reservoir Information</a:t>
            </a:r>
          </a:p>
          <a:p>
            <a:pPr lvl="1"/>
            <a:r>
              <a:rPr lang="en-US" dirty="0" smtClean="0">
                <a:solidFill>
                  <a:srgbClr val="000000"/>
                </a:solidFill>
              </a:rPr>
              <a:t>River Network Topology</a:t>
            </a:r>
          </a:p>
          <a:p>
            <a:pPr lvl="1"/>
            <a:r>
              <a:rPr lang="en-US" dirty="0" smtClean="0">
                <a:solidFill>
                  <a:srgbClr val="000000"/>
                </a:solidFill>
              </a:rPr>
              <a:t>Hydraulic modeling for large channels</a:t>
            </a:r>
          </a:p>
          <a:p>
            <a:pPr lvl="1"/>
            <a:r>
              <a:rPr lang="en-US" dirty="0" smtClean="0">
                <a:solidFill>
                  <a:srgbClr val="000000"/>
                </a:solidFill>
              </a:rPr>
              <a:t>Stream Gage Data</a:t>
            </a:r>
          </a:p>
          <a:p>
            <a:pPr lvl="1"/>
            <a:r>
              <a:rPr lang="en-US" dirty="0" smtClean="0">
                <a:solidFill>
                  <a:srgbClr val="000000"/>
                </a:solidFill>
              </a:rPr>
              <a:t>General Impacts near Gages</a:t>
            </a:r>
          </a:p>
          <a:p>
            <a:pPr lvl="1"/>
            <a:r>
              <a:rPr lang="en-US" dirty="0" smtClean="0">
                <a:solidFill>
                  <a:srgbClr val="000000"/>
                </a:solidFill>
              </a:rPr>
              <a:t>Local servers and storage</a:t>
            </a:r>
          </a:p>
        </p:txBody>
      </p:sp>
      <p:sp>
        <p:nvSpPr>
          <p:cNvPr id="6" name="Text Placeholder 5"/>
          <p:cNvSpPr>
            <a:spLocks noGrp="1"/>
          </p:cNvSpPr>
          <p:nvPr>
            <p:ph type="body" sz="quarter" idx="3"/>
          </p:nvPr>
        </p:nvSpPr>
        <p:spPr>
          <a:xfrm>
            <a:off x="213575" y="910153"/>
            <a:ext cx="4284800" cy="639762"/>
          </a:xfrm>
          <a:solidFill>
            <a:srgbClr val="000090"/>
          </a:solidFill>
        </p:spPr>
        <p:txBody>
          <a:bodyPr anchor="ctr"/>
          <a:lstStyle/>
          <a:p>
            <a:pPr algn="ctr"/>
            <a:r>
              <a:rPr lang="en-US" dirty="0" smtClean="0">
                <a:solidFill>
                  <a:schemeClr val="bg1"/>
                </a:solidFill>
              </a:rPr>
              <a:t>TODAY</a:t>
            </a:r>
            <a:endParaRPr lang="en-US" dirty="0">
              <a:solidFill>
                <a:schemeClr val="bg1"/>
              </a:solidFill>
            </a:endParaRPr>
          </a:p>
        </p:txBody>
      </p:sp>
      <p:sp>
        <p:nvSpPr>
          <p:cNvPr id="7" name="Content Placeholder 6"/>
          <p:cNvSpPr>
            <a:spLocks noGrp="1"/>
          </p:cNvSpPr>
          <p:nvPr>
            <p:ph sz="quarter" idx="4"/>
          </p:nvPr>
        </p:nvSpPr>
        <p:spPr>
          <a:xfrm>
            <a:off x="4645025" y="1549914"/>
            <a:ext cx="4294879" cy="5308085"/>
          </a:xfrm>
        </p:spPr>
        <p:txBody>
          <a:bodyPr>
            <a:normAutofit fontScale="92500" lnSpcReduction="20000"/>
          </a:bodyPr>
          <a:lstStyle/>
          <a:p>
            <a:r>
              <a:rPr lang="en-US" dirty="0" smtClean="0"/>
              <a:t>Approximately 3,000,000 forecast stream catchments</a:t>
            </a:r>
          </a:p>
          <a:p>
            <a:r>
              <a:rPr lang="en-US" dirty="0" smtClean="0"/>
              <a:t>Driven by high/hyper resolution Earth System modeling</a:t>
            </a:r>
          </a:p>
          <a:p>
            <a:r>
              <a:rPr lang="en-US" b="1" dirty="0" smtClean="0"/>
              <a:t>Requires:</a:t>
            </a:r>
          </a:p>
          <a:p>
            <a:pPr lvl="1"/>
            <a:r>
              <a:rPr lang="en-US" dirty="0" smtClean="0"/>
              <a:t>Full high-resolution meteorological suite</a:t>
            </a:r>
          </a:p>
          <a:p>
            <a:pPr lvl="1"/>
            <a:r>
              <a:rPr lang="en-US" dirty="0" smtClean="0"/>
              <a:t>Reservoir Information</a:t>
            </a:r>
          </a:p>
          <a:p>
            <a:pPr lvl="1"/>
            <a:r>
              <a:rPr lang="en-US" dirty="0" smtClean="0"/>
              <a:t>Stream Network Topology</a:t>
            </a:r>
          </a:p>
          <a:p>
            <a:pPr lvl="1"/>
            <a:r>
              <a:rPr lang="en-US" dirty="0" smtClean="0"/>
              <a:t>Hydraulic modeling for small channels</a:t>
            </a:r>
          </a:p>
          <a:p>
            <a:pPr lvl="1"/>
            <a:r>
              <a:rPr lang="en-US" dirty="0" smtClean="0"/>
              <a:t>High Resolution Terrain Data</a:t>
            </a:r>
          </a:p>
          <a:p>
            <a:pPr lvl="1"/>
            <a:r>
              <a:rPr lang="en-US" dirty="0" smtClean="0"/>
              <a:t>Land Cover Change Data</a:t>
            </a:r>
          </a:p>
          <a:p>
            <a:pPr lvl="1"/>
            <a:r>
              <a:rPr lang="en-US" dirty="0" smtClean="0"/>
              <a:t>Stream Gage Data (enhanced)</a:t>
            </a:r>
          </a:p>
          <a:p>
            <a:pPr lvl="1"/>
            <a:r>
              <a:rPr lang="en-US" dirty="0" smtClean="0"/>
              <a:t>Reach-based Inundation Mapping and Impacts</a:t>
            </a:r>
          </a:p>
          <a:p>
            <a:pPr lvl="1"/>
            <a:r>
              <a:rPr lang="en-US" dirty="0" smtClean="0"/>
              <a:t>Centralized high-performance computing</a:t>
            </a:r>
            <a:endParaRPr lang="en-US" dirty="0"/>
          </a:p>
        </p:txBody>
      </p:sp>
      <p:sp>
        <p:nvSpPr>
          <p:cNvPr id="2" name="Slide Number Placeholder 1"/>
          <p:cNvSpPr>
            <a:spLocks noGrp="1"/>
          </p:cNvSpPr>
          <p:nvPr>
            <p:ph type="sldNum" sz="quarter" idx="12"/>
          </p:nvPr>
        </p:nvSpPr>
        <p:spPr>
          <a:xfrm>
            <a:off x="7010400" y="6492875"/>
            <a:ext cx="2133600" cy="365125"/>
          </a:xfrm>
        </p:spPr>
        <p:txBody>
          <a:bodyPr/>
          <a:lstStyle/>
          <a:p>
            <a:fld id="{DFED2D5C-7DEC-4016-9B3B-6FCD74A1F0F1}" type="slidenum">
              <a:rPr lang="en-US" smtClean="0"/>
              <a:t>38</a:t>
            </a:fld>
            <a:endParaRPr lang="en-US" dirty="0"/>
          </a:p>
        </p:txBody>
      </p:sp>
    </p:spTree>
    <p:extLst>
      <p:ext uri="{BB962C8B-B14F-4D97-AF65-F5344CB8AC3E}">
        <p14:creationId xmlns:p14="http://schemas.microsoft.com/office/powerpoint/2010/main" val="158192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WC May2014 Group Photo.jp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1" y="0"/>
            <a:ext cx="9144001" cy="6857430"/>
          </a:xfrm>
          <a:prstGeom prst="rect">
            <a:avLst/>
          </a:prstGeom>
        </p:spPr>
      </p:pic>
      <p:pic>
        <p:nvPicPr>
          <p:cNvPr id="6" name="Picture 5" descr="NWC May2014 Group Photo.jpg"/>
          <p:cNvPicPr>
            <a:picLocks noChangeAspect="1"/>
          </p:cNvPicPr>
          <p:nvPr/>
        </p:nvPicPr>
        <p:blipFill rotWithShape="1">
          <a:blip r:embed="rId5" cstate="email">
            <a:alphaModFix amt="96000"/>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7430"/>
          </a:xfrm>
          <a:prstGeom prst="rect">
            <a:avLst/>
          </a:prstGeom>
        </p:spPr>
      </p:pic>
      <p:sp>
        <p:nvSpPr>
          <p:cNvPr id="7" name="Slide Number Placeholder 6"/>
          <p:cNvSpPr>
            <a:spLocks noGrp="1"/>
          </p:cNvSpPr>
          <p:nvPr>
            <p:ph type="sldNum" sz="quarter" idx="12"/>
          </p:nvPr>
        </p:nvSpPr>
        <p:spPr/>
        <p:txBody>
          <a:bodyPr/>
          <a:lstStyle/>
          <a:p>
            <a:fld id="{DFED2D5C-7DEC-4016-9B3B-6FCD74A1F0F1}" type="slidenum">
              <a:rPr lang="en-US" smtClean="0"/>
              <a:t>39</a:t>
            </a:fld>
            <a:endParaRPr lang="en-US"/>
          </a:p>
        </p:txBody>
      </p:sp>
      <p:sp>
        <p:nvSpPr>
          <p:cNvPr id="5" name="Content Placeholder 6"/>
          <p:cNvSpPr txBox="1">
            <a:spLocks/>
          </p:cNvSpPr>
          <p:nvPr/>
        </p:nvSpPr>
        <p:spPr>
          <a:xfrm>
            <a:off x="275725" y="1130300"/>
            <a:ext cx="7844619" cy="56261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bg1"/>
                </a:solidFill>
              </a:rPr>
              <a:t>Collaborative R&amp;D, Operations</a:t>
            </a:r>
          </a:p>
          <a:p>
            <a:pPr lvl="1"/>
            <a:r>
              <a:rPr lang="en-US" dirty="0" smtClean="0">
                <a:solidFill>
                  <a:srgbClr val="FFFF00"/>
                </a:solidFill>
              </a:rPr>
              <a:t>Support mission-oriented research and development</a:t>
            </a:r>
          </a:p>
          <a:p>
            <a:pPr lvl="1"/>
            <a:r>
              <a:rPr lang="en-US" dirty="0" smtClean="0">
                <a:solidFill>
                  <a:srgbClr val="FFFF00"/>
                </a:solidFill>
              </a:rPr>
              <a:t>Proving Ground Facility</a:t>
            </a:r>
          </a:p>
          <a:p>
            <a:pPr lvl="2"/>
            <a:r>
              <a:rPr lang="en-US" dirty="0" smtClean="0">
                <a:solidFill>
                  <a:srgbClr val="FFFF00"/>
                </a:solidFill>
              </a:rPr>
              <a:t>Science and Technology Transition</a:t>
            </a:r>
          </a:p>
          <a:p>
            <a:pPr lvl="1"/>
            <a:r>
              <a:rPr lang="en-US" dirty="0" smtClean="0">
                <a:solidFill>
                  <a:srgbClr val="FFFF00"/>
                </a:solidFill>
              </a:rPr>
              <a:t>Operations Center</a:t>
            </a:r>
          </a:p>
          <a:p>
            <a:pPr lvl="2"/>
            <a:r>
              <a:rPr lang="en-US" dirty="0" smtClean="0">
                <a:solidFill>
                  <a:srgbClr val="FFFF00"/>
                </a:solidFill>
              </a:rPr>
              <a:t>Socioeconomic Sector Desks</a:t>
            </a:r>
          </a:p>
          <a:p>
            <a:pPr lvl="2"/>
            <a:r>
              <a:rPr lang="en-US" dirty="0" smtClean="0">
                <a:solidFill>
                  <a:srgbClr val="FFFF00"/>
                </a:solidFill>
              </a:rPr>
              <a:t>Regional Desks</a:t>
            </a:r>
          </a:p>
          <a:p>
            <a:pPr lvl="2"/>
            <a:r>
              <a:rPr lang="en-US" dirty="0" smtClean="0">
                <a:solidFill>
                  <a:srgbClr val="FFFF00"/>
                </a:solidFill>
              </a:rPr>
              <a:t>Science Desks</a:t>
            </a:r>
          </a:p>
          <a:p>
            <a:r>
              <a:rPr lang="en-US" dirty="0" smtClean="0">
                <a:solidFill>
                  <a:schemeClr val="bg1"/>
                </a:solidFill>
              </a:rPr>
              <a:t>Interagency Staffing</a:t>
            </a:r>
          </a:p>
          <a:p>
            <a:endParaRPr lang="en-US" dirty="0" smtClean="0">
              <a:solidFill>
                <a:schemeClr val="bg1"/>
              </a:solidFill>
            </a:endParaRPr>
          </a:p>
        </p:txBody>
      </p:sp>
      <p:sp>
        <p:nvSpPr>
          <p:cNvPr id="10" name="Content Placeholder 5"/>
          <p:cNvSpPr txBox="1">
            <a:spLocks/>
          </p:cNvSpPr>
          <p:nvPr/>
        </p:nvSpPr>
        <p:spPr>
          <a:xfrm>
            <a:off x="0" y="0"/>
            <a:ext cx="9144000" cy="100662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3200"/>
              </a:lnSpc>
              <a:spcBef>
                <a:spcPts val="0"/>
              </a:spcBef>
              <a:spcAft>
                <a:spcPts val="1800"/>
              </a:spcAft>
              <a:buFont typeface="Arial"/>
              <a:buNone/>
            </a:pPr>
            <a:r>
              <a:rPr lang="en-US" sz="2800" b="1" i="1" dirty="0" smtClean="0">
                <a:solidFill>
                  <a:schemeClr val="bg1"/>
                </a:solidFill>
                <a:effectLst>
                  <a:outerShdw blurRad="50800" dist="38100" dir="2700000" algn="tl" rotWithShape="0">
                    <a:prstClr val="black">
                      <a:alpha val="76000"/>
                    </a:prstClr>
                  </a:outerShdw>
                </a:effectLst>
                <a:latin typeface="Arial"/>
                <a:cs typeface="Arial"/>
              </a:rPr>
              <a:t>Scientific excellence and innovation driving water prediction and decisions for a water-resilient nation.</a:t>
            </a:r>
            <a:endParaRPr lang="en-US" sz="2800" b="1" i="1" dirty="0">
              <a:solidFill>
                <a:schemeClr val="bg1"/>
              </a:solidFill>
              <a:effectLst>
                <a:outerShdw blurRad="50800" dist="38100" dir="2700000" algn="tl" rotWithShape="0">
                  <a:prstClr val="black">
                    <a:alpha val="76000"/>
                  </a:prstClr>
                </a:outerShdw>
              </a:effectLst>
              <a:latin typeface="Arial"/>
              <a:cs typeface="Arial"/>
            </a:endParaRPr>
          </a:p>
        </p:txBody>
      </p:sp>
      <p:grpSp>
        <p:nvGrpSpPr>
          <p:cNvPr id="13" name="Group 12"/>
          <p:cNvGrpSpPr/>
          <p:nvPr/>
        </p:nvGrpSpPr>
        <p:grpSpPr>
          <a:xfrm>
            <a:off x="5370651" y="4590743"/>
            <a:ext cx="3545161" cy="1874939"/>
            <a:chOff x="5370651" y="4590743"/>
            <a:chExt cx="3545161" cy="1874939"/>
          </a:xfrm>
        </p:grpSpPr>
        <p:sp>
          <p:nvSpPr>
            <p:cNvPr id="3" name="TextBox 2"/>
            <p:cNvSpPr txBox="1"/>
            <p:nvPr/>
          </p:nvSpPr>
          <p:spPr>
            <a:xfrm>
              <a:off x="6131146" y="4590743"/>
              <a:ext cx="1965803" cy="584776"/>
            </a:xfrm>
            <a:prstGeom prst="rect">
              <a:avLst/>
            </a:prstGeom>
            <a:noFill/>
          </p:spPr>
          <p:txBody>
            <a:bodyPr wrap="none" rtlCol="0">
              <a:spAutoFit/>
            </a:bodyPr>
            <a:lstStyle/>
            <a:p>
              <a:r>
                <a:rPr lang="en-US" sz="3200" b="1" dirty="0" smtClean="0">
                  <a:solidFill>
                    <a:schemeClr val="bg1"/>
                  </a:solidFill>
                </a:rPr>
                <a:t>RESEARCH</a:t>
              </a:r>
              <a:endParaRPr lang="en-US" sz="3200" b="1" dirty="0">
                <a:solidFill>
                  <a:schemeClr val="bg1"/>
                </a:solidFill>
              </a:endParaRPr>
            </a:p>
          </p:txBody>
        </p:sp>
        <p:sp>
          <p:nvSpPr>
            <p:cNvPr id="11" name="TextBox 10"/>
            <p:cNvSpPr txBox="1"/>
            <p:nvPr/>
          </p:nvSpPr>
          <p:spPr>
            <a:xfrm>
              <a:off x="5962756" y="5880906"/>
              <a:ext cx="2414844" cy="584776"/>
            </a:xfrm>
            <a:prstGeom prst="rect">
              <a:avLst/>
            </a:prstGeom>
            <a:noFill/>
          </p:spPr>
          <p:txBody>
            <a:bodyPr wrap="none" rtlCol="0">
              <a:spAutoFit/>
            </a:bodyPr>
            <a:lstStyle/>
            <a:p>
              <a:r>
                <a:rPr lang="en-US" sz="3200" b="1" dirty="0" smtClean="0">
                  <a:solidFill>
                    <a:schemeClr val="bg1"/>
                  </a:solidFill>
                </a:rPr>
                <a:t>OPERATIONS</a:t>
              </a:r>
              <a:endParaRPr lang="en-US" sz="3200" b="1" dirty="0">
                <a:solidFill>
                  <a:schemeClr val="bg1"/>
                </a:solidFill>
              </a:endParaRPr>
            </a:p>
          </p:txBody>
        </p:sp>
        <p:sp>
          <p:nvSpPr>
            <p:cNvPr id="4" name="Curved Right Arrow 3"/>
            <p:cNvSpPr/>
            <p:nvPr/>
          </p:nvSpPr>
          <p:spPr>
            <a:xfrm>
              <a:off x="5370651" y="4872007"/>
              <a:ext cx="611529" cy="1455278"/>
            </a:xfrm>
            <a:prstGeom prst="curved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2" name="Curved Right Arrow 11"/>
            <p:cNvSpPr/>
            <p:nvPr/>
          </p:nvSpPr>
          <p:spPr>
            <a:xfrm rot="10800000">
              <a:off x="8304283" y="4779396"/>
              <a:ext cx="611529" cy="1455278"/>
            </a:xfrm>
            <a:prstGeom prst="curved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grpSp>
    </p:spTree>
    <p:extLst>
      <p:ext uri="{BB962C8B-B14F-4D97-AF65-F5344CB8AC3E}">
        <p14:creationId xmlns:p14="http://schemas.microsoft.com/office/powerpoint/2010/main" val="155420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Lake Oroville 2 140116.tiff"/>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0" y="3410272"/>
            <a:ext cx="4595725" cy="3447728"/>
          </a:xfrm>
          <a:prstGeom prst="rect">
            <a:avLst/>
          </a:prstGeom>
          <a:scene3d>
            <a:camera prst="orthographicFront"/>
            <a:lightRig rig="threePt" dir="t"/>
          </a:scene3d>
          <a:sp3d>
            <a:bevelT/>
          </a:sp3d>
        </p:spPr>
      </p:pic>
      <p:pic>
        <p:nvPicPr>
          <p:cNvPr id="20" name="Picture 19" descr="Lake Oroville 2 110720.tiff"/>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4561509" cy="3453079"/>
          </a:xfrm>
          <a:prstGeom prst="rect">
            <a:avLst/>
          </a:prstGeom>
          <a:scene3d>
            <a:camera prst="orthographicFront"/>
            <a:lightRig rig="threePt" dir="t"/>
          </a:scene3d>
          <a:sp3d>
            <a:bevelT/>
          </a:sp3d>
        </p:spPr>
      </p:pic>
      <p:pic>
        <p:nvPicPr>
          <p:cNvPr id="18" name="Picture 17" descr="Folsom Lake 140116.tiff"/>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4550918" y="3438810"/>
            <a:ext cx="4621623" cy="3433459"/>
          </a:xfrm>
          <a:prstGeom prst="rect">
            <a:avLst/>
          </a:prstGeom>
          <a:scene3d>
            <a:camera prst="orthographicFront"/>
            <a:lightRig rig="threePt" dir="t"/>
          </a:scene3d>
          <a:sp3d>
            <a:bevelT/>
          </a:sp3d>
        </p:spPr>
      </p:pic>
      <p:pic>
        <p:nvPicPr>
          <p:cNvPr id="17" name="Picture 16" descr="Folsom Lake 110720.tiff"/>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tretch>
            <a:fillRect/>
          </a:stretch>
        </p:blipFill>
        <p:spPr>
          <a:xfrm>
            <a:off x="4546878" y="-1"/>
            <a:ext cx="4597122" cy="3438811"/>
          </a:xfrm>
          <a:prstGeom prst="rect">
            <a:avLst/>
          </a:prstGeom>
          <a:scene3d>
            <a:camera prst="orthographicFront"/>
            <a:lightRig rig="threePt" dir="t"/>
          </a:scene3d>
          <a:sp3d>
            <a:bevelT/>
          </a:sp3d>
        </p:spPr>
      </p:pic>
      <p:cxnSp>
        <p:nvCxnSpPr>
          <p:cNvPr id="13" name="Straight Connector 12"/>
          <p:cNvCxnSpPr/>
          <p:nvPr/>
        </p:nvCxnSpPr>
        <p:spPr>
          <a:xfrm>
            <a:off x="0" y="3438810"/>
            <a:ext cx="9144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552378" y="0"/>
            <a:ext cx="0" cy="6858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Shape 234"/>
          <p:cNvSpPr txBox="1">
            <a:spLocks/>
          </p:cNvSpPr>
          <p:nvPr/>
        </p:nvSpPr>
        <p:spPr>
          <a:xfrm>
            <a:off x="1" y="1"/>
            <a:ext cx="4552378" cy="713446"/>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chemeClr val="lt1"/>
              </a:buClr>
              <a:buSzPct val="25000"/>
              <a:buFont typeface="Arial Narrow"/>
              <a:buNone/>
            </a:pPr>
            <a:r>
              <a:rPr lang="en-US" sz="3600" b="1" dirty="0" smtClean="0">
                <a:solidFill>
                  <a:schemeClr val="bg1"/>
                </a:solidFill>
                <a:effectLst>
                  <a:outerShdw blurRad="50800" dist="50800" dir="2700000" algn="tl" rotWithShape="0">
                    <a:prstClr val="black"/>
                  </a:outerShdw>
                </a:effectLst>
                <a:ea typeface="Arial Narrow"/>
                <a:sym typeface="Arial Narrow"/>
              </a:rPr>
              <a:t>Lake Oroville, CA</a:t>
            </a:r>
            <a:endParaRPr lang="en-US" sz="3600" b="1" dirty="0">
              <a:solidFill>
                <a:schemeClr val="bg1"/>
              </a:solidFill>
              <a:effectLst>
                <a:outerShdw blurRad="50800" dist="50800" dir="2700000" algn="tl" rotWithShape="0">
                  <a:prstClr val="black"/>
                </a:outerShdw>
              </a:effectLst>
              <a:ea typeface="Arial Narrow"/>
              <a:sym typeface="Arial Narrow"/>
            </a:endParaRPr>
          </a:p>
        </p:txBody>
      </p:sp>
      <p:sp>
        <p:nvSpPr>
          <p:cNvPr id="15" name="Shape 234"/>
          <p:cNvSpPr txBox="1">
            <a:spLocks/>
          </p:cNvSpPr>
          <p:nvPr/>
        </p:nvSpPr>
        <p:spPr>
          <a:xfrm>
            <a:off x="4591622" y="0"/>
            <a:ext cx="4552378" cy="713446"/>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chemeClr val="lt1"/>
              </a:buClr>
              <a:buSzPct val="25000"/>
              <a:buFont typeface="Arial Narrow"/>
              <a:buNone/>
            </a:pPr>
            <a:r>
              <a:rPr lang="en-US" sz="3600" b="1" dirty="0" smtClean="0">
                <a:solidFill>
                  <a:schemeClr val="bg1"/>
                </a:solidFill>
                <a:effectLst>
                  <a:outerShdw blurRad="50800" dist="50800" dir="2700000" algn="tl" rotWithShape="0">
                    <a:prstClr val="black"/>
                  </a:outerShdw>
                </a:effectLst>
                <a:ea typeface="Arial Narrow"/>
                <a:sym typeface="Arial Narrow"/>
              </a:rPr>
              <a:t>Folsom Lake, CA</a:t>
            </a:r>
            <a:endParaRPr lang="en-US" sz="3600" b="1" dirty="0">
              <a:solidFill>
                <a:schemeClr val="bg1"/>
              </a:solidFill>
              <a:effectLst>
                <a:outerShdw blurRad="50800" dist="50800" dir="2700000" algn="tl" rotWithShape="0">
                  <a:prstClr val="black"/>
                </a:outerShdw>
              </a:effectLst>
              <a:ea typeface="Arial Narrow"/>
              <a:sym typeface="Arial Narrow"/>
            </a:endParaRPr>
          </a:p>
        </p:txBody>
      </p:sp>
      <p:sp>
        <p:nvSpPr>
          <p:cNvPr id="16" name="Shape 234"/>
          <p:cNvSpPr txBox="1">
            <a:spLocks/>
          </p:cNvSpPr>
          <p:nvPr/>
        </p:nvSpPr>
        <p:spPr>
          <a:xfrm>
            <a:off x="3479494" y="2966426"/>
            <a:ext cx="2166491" cy="323629"/>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chemeClr val="lt1"/>
              </a:buClr>
              <a:buSzPct val="25000"/>
              <a:buFont typeface="Arial Narrow"/>
              <a:buNone/>
            </a:pPr>
            <a:r>
              <a:rPr lang="en-US" sz="2400" b="1" dirty="0" smtClean="0">
                <a:solidFill>
                  <a:schemeClr val="bg1"/>
                </a:solidFill>
                <a:effectLst>
                  <a:outerShdw blurRad="50800" dist="50800" dir="2700000" algn="tl" rotWithShape="0">
                    <a:prstClr val="black"/>
                  </a:outerShdw>
                </a:effectLst>
                <a:ea typeface="Arial Narrow"/>
                <a:sym typeface="Arial Narrow"/>
              </a:rPr>
              <a:t>July 20, 2011</a:t>
            </a:r>
            <a:endParaRPr lang="en-US" sz="2400" b="1" dirty="0">
              <a:solidFill>
                <a:schemeClr val="bg1"/>
              </a:solidFill>
              <a:effectLst>
                <a:outerShdw blurRad="50800" dist="50800" dir="2700000" algn="tl" rotWithShape="0">
                  <a:prstClr val="black"/>
                </a:outerShdw>
              </a:effectLst>
              <a:ea typeface="Arial Narrow"/>
              <a:sym typeface="Arial Narrow"/>
            </a:endParaRPr>
          </a:p>
        </p:txBody>
      </p:sp>
      <p:sp>
        <p:nvSpPr>
          <p:cNvPr id="19" name="Shape 234"/>
          <p:cNvSpPr txBox="1">
            <a:spLocks/>
          </p:cNvSpPr>
          <p:nvPr/>
        </p:nvSpPr>
        <p:spPr>
          <a:xfrm>
            <a:off x="3159422" y="6367268"/>
            <a:ext cx="2802689" cy="323629"/>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chemeClr val="lt1"/>
              </a:buClr>
              <a:buSzPct val="25000"/>
              <a:buFont typeface="Arial Narrow"/>
              <a:buNone/>
            </a:pPr>
            <a:r>
              <a:rPr lang="en-US" sz="2400" b="1" dirty="0" smtClean="0">
                <a:solidFill>
                  <a:schemeClr val="bg1"/>
                </a:solidFill>
                <a:effectLst>
                  <a:outerShdw blurRad="50800" dist="50800" dir="2700000" algn="tl" rotWithShape="0">
                    <a:prstClr val="black"/>
                  </a:outerShdw>
                </a:effectLst>
                <a:ea typeface="Arial Narrow"/>
                <a:sym typeface="Arial Narrow"/>
              </a:rPr>
              <a:t>January 16, 2014</a:t>
            </a:r>
            <a:endParaRPr lang="en-US" sz="2400" b="1" dirty="0">
              <a:solidFill>
                <a:schemeClr val="bg1"/>
              </a:solidFill>
              <a:effectLst>
                <a:outerShdw blurRad="50800" dist="50800" dir="2700000" algn="tl" rotWithShape="0">
                  <a:prstClr val="black"/>
                </a:outerShdw>
              </a:effectLst>
              <a:ea typeface="Arial Narrow"/>
              <a:sym typeface="Arial Narrow"/>
            </a:endParaRPr>
          </a:p>
        </p:txBody>
      </p:sp>
      <p:sp>
        <p:nvSpPr>
          <p:cNvPr id="12" name="Shape 234"/>
          <p:cNvSpPr txBox="1">
            <a:spLocks/>
          </p:cNvSpPr>
          <p:nvPr/>
        </p:nvSpPr>
        <p:spPr>
          <a:xfrm>
            <a:off x="-221490" y="6504835"/>
            <a:ext cx="2166491" cy="323629"/>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chemeClr val="lt1"/>
              </a:buClr>
              <a:buSzPct val="25000"/>
              <a:buFont typeface="Arial Narrow"/>
              <a:buNone/>
            </a:pPr>
            <a:r>
              <a:rPr lang="en-US" sz="1800" b="1" dirty="0" smtClean="0">
                <a:solidFill>
                  <a:schemeClr val="bg1"/>
                </a:solidFill>
                <a:effectLst>
                  <a:outerShdw blurRad="50800" dist="50800" dir="2700000" algn="tl" rotWithShape="0">
                    <a:prstClr val="black"/>
                  </a:outerShdw>
                </a:effectLst>
                <a:ea typeface="Arial Narrow"/>
                <a:sym typeface="Arial Narrow"/>
              </a:rPr>
              <a:t>46% Capacity</a:t>
            </a:r>
            <a:endParaRPr lang="en-US" sz="1800" b="1" dirty="0">
              <a:solidFill>
                <a:schemeClr val="bg1"/>
              </a:solidFill>
              <a:effectLst>
                <a:outerShdw blurRad="50800" dist="50800" dir="2700000" algn="tl" rotWithShape="0">
                  <a:prstClr val="black"/>
                </a:outerShdw>
              </a:effectLst>
              <a:ea typeface="Arial Narrow"/>
              <a:sym typeface="Arial Narrow"/>
            </a:endParaRPr>
          </a:p>
        </p:txBody>
      </p:sp>
      <p:sp>
        <p:nvSpPr>
          <p:cNvPr id="22" name="Shape 234"/>
          <p:cNvSpPr txBox="1">
            <a:spLocks/>
          </p:cNvSpPr>
          <p:nvPr/>
        </p:nvSpPr>
        <p:spPr>
          <a:xfrm>
            <a:off x="7302363" y="6534371"/>
            <a:ext cx="2166491" cy="323629"/>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lgn="ctr">
              <a:buClr>
                <a:schemeClr val="lt1"/>
              </a:buClr>
              <a:buSzPct val="25000"/>
              <a:buFont typeface="Arial Narrow"/>
              <a:buNone/>
            </a:pPr>
            <a:r>
              <a:rPr lang="en-US" sz="1800" b="1" dirty="0" smtClean="0">
                <a:solidFill>
                  <a:schemeClr val="bg1"/>
                </a:solidFill>
                <a:effectLst>
                  <a:outerShdw blurRad="50800" dist="50800" dir="2700000" algn="tl" rotWithShape="0">
                    <a:prstClr val="black"/>
                  </a:outerShdw>
                </a:effectLst>
                <a:ea typeface="Arial Narrow"/>
                <a:sym typeface="Arial Narrow"/>
              </a:rPr>
              <a:t>32% Capacity</a:t>
            </a:r>
            <a:endParaRPr lang="en-US" sz="1800" b="1" dirty="0">
              <a:solidFill>
                <a:schemeClr val="bg1"/>
              </a:solidFill>
              <a:effectLst>
                <a:outerShdw blurRad="50800" dist="50800" dir="2700000" algn="tl" rotWithShape="0">
                  <a:prstClr val="black"/>
                </a:outerShdw>
              </a:effectLst>
              <a:ea typeface="Arial Narrow"/>
              <a:sym typeface="Arial Narrow"/>
            </a:endParaRPr>
          </a:p>
        </p:txBody>
      </p:sp>
      <p:sp>
        <p:nvSpPr>
          <p:cNvPr id="2" name="Rectangle 1"/>
          <p:cNvSpPr/>
          <p:nvPr/>
        </p:nvSpPr>
        <p:spPr>
          <a:xfrm>
            <a:off x="0" y="3452117"/>
            <a:ext cx="9144000" cy="340588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436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6000" b="1" dirty="0" smtClean="0">
                <a:latin typeface="Arial"/>
                <a:cs typeface="Arial"/>
              </a:rPr>
              <a:t>Summary</a:t>
            </a:r>
            <a:endParaRPr lang="en-US" sz="6000" b="1" dirty="0">
              <a:latin typeface="Arial"/>
              <a:cs typeface="Arial"/>
            </a:endParaRPr>
          </a:p>
        </p:txBody>
      </p:sp>
      <p:sp>
        <p:nvSpPr>
          <p:cNvPr id="11" name="Content Placeholder 10"/>
          <p:cNvSpPr>
            <a:spLocks noGrp="1"/>
          </p:cNvSpPr>
          <p:nvPr>
            <p:ph idx="1"/>
          </p:nvPr>
        </p:nvSpPr>
        <p:spPr>
          <a:xfrm>
            <a:off x="457200" y="988555"/>
            <a:ext cx="8486148" cy="4963865"/>
          </a:xfrm>
        </p:spPr>
        <p:txBody>
          <a:bodyPr>
            <a:noAutofit/>
          </a:bodyPr>
          <a:lstStyle/>
          <a:p>
            <a:pPr>
              <a:lnSpc>
                <a:spcPct val="90000"/>
              </a:lnSpc>
              <a:spcBef>
                <a:spcPts val="0"/>
              </a:spcBef>
              <a:spcAft>
                <a:spcPts val="900"/>
              </a:spcAft>
            </a:pPr>
            <a:r>
              <a:rPr lang="en-US" sz="2800" dirty="0" smtClean="0"/>
              <a:t>Water Mission has changed</a:t>
            </a:r>
          </a:p>
          <a:p>
            <a:pPr lvl="1">
              <a:lnSpc>
                <a:spcPct val="90000"/>
              </a:lnSpc>
              <a:spcBef>
                <a:spcPts val="0"/>
              </a:spcBef>
              <a:spcAft>
                <a:spcPts val="900"/>
              </a:spcAft>
            </a:pPr>
            <a:r>
              <a:rPr lang="en-US" sz="2000" dirty="0" smtClean="0"/>
              <a:t>Deliver comprehensive, integrated actionable water intelligence</a:t>
            </a:r>
          </a:p>
          <a:p>
            <a:pPr lvl="1">
              <a:lnSpc>
                <a:spcPct val="90000"/>
              </a:lnSpc>
              <a:spcBef>
                <a:spcPts val="0"/>
              </a:spcBef>
              <a:spcAft>
                <a:spcPts val="900"/>
              </a:spcAft>
            </a:pPr>
            <a:r>
              <a:rPr lang="en-US" sz="2000" dirty="0" smtClean="0"/>
              <a:t>Summit-to-Sea, Floods to Droughts, Treetops to Bedrock</a:t>
            </a:r>
          </a:p>
          <a:p>
            <a:pPr>
              <a:lnSpc>
                <a:spcPct val="90000"/>
              </a:lnSpc>
              <a:spcBef>
                <a:spcPts val="0"/>
              </a:spcBef>
              <a:spcAft>
                <a:spcPts val="900"/>
              </a:spcAft>
            </a:pPr>
            <a:r>
              <a:rPr lang="en-US" sz="2800" dirty="0" smtClean="0"/>
              <a:t>Implementing State-of-the-Art Technical Approach: </a:t>
            </a:r>
          </a:p>
          <a:p>
            <a:pPr lvl="1">
              <a:lnSpc>
                <a:spcPct val="90000"/>
              </a:lnSpc>
              <a:spcBef>
                <a:spcPts val="0"/>
              </a:spcBef>
              <a:spcAft>
                <a:spcPts val="900"/>
              </a:spcAft>
            </a:pPr>
            <a:r>
              <a:rPr lang="en-US" sz="2000" dirty="0" smtClean="0"/>
              <a:t>Water prediction through Earth System modeling</a:t>
            </a:r>
          </a:p>
          <a:p>
            <a:pPr lvl="1">
              <a:lnSpc>
                <a:spcPct val="90000"/>
              </a:lnSpc>
              <a:spcBef>
                <a:spcPts val="0"/>
              </a:spcBef>
              <a:spcAft>
                <a:spcPts val="900"/>
              </a:spcAft>
            </a:pPr>
            <a:r>
              <a:rPr lang="en-US" sz="2000" dirty="0" smtClean="0"/>
              <a:t>Impact-based decision support underpinned by geo-intelligence</a:t>
            </a:r>
          </a:p>
          <a:p>
            <a:pPr>
              <a:lnSpc>
                <a:spcPct val="90000"/>
              </a:lnSpc>
              <a:spcBef>
                <a:spcPts val="0"/>
              </a:spcBef>
              <a:spcAft>
                <a:spcPts val="900"/>
              </a:spcAft>
            </a:pPr>
            <a:r>
              <a:rPr lang="en-US" sz="2800" dirty="0" smtClean="0"/>
              <a:t>Scale Change: Orders of Magnitude More Data</a:t>
            </a:r>
          </a:p>
          <a:p>
            <a:pPr lvl="1">
              <a:lnSpc>
                <a:spcPct val="90000"/>
              </a:lnSpc>
              <a:spcBef>
                <a:spcPts val="0"/>
              </a:spcBef>
              <a:spcAft>
                <a:spcPts val="900"/>
              </a:spcAft>
            </a:pPr>
            <a:r>
              <a:rPr lang="en-US" sz="2000" dirty="0" smtClean="0"/>
              <a:t>Reach-based “Street Level” prediction</a:t>
            </a:r>
          </a:p>
          <a:p>
            <a:pPr lvl="1">
              <a:lnSpc>
                <a:spcPct val="90000"/>
              </a:lnSpc>
              <a:spcBef>
                <a:spcPts val="0"/>
              </a:spcBef>
              <a:spcAft>
                <a:spcPts val="900"/>
              </a:spcAft>
            </a:pPr>
            <a:r>
              <a:rPr lang="en-US" sz="2000" dirty="0" smtClean="0"/>
              <a:t>High Performance Computing</a:t>
            </a:r>
          </a:p>
          <a:p>
            <a:pPr>
              <a:lnSpc>
                <a:spcPct val="90000"/>
              </a:lnSpc>
              <a:spcBef>
                <a:spcPts val="0"/>
              </a:spcBef>
              <a:spcAft>
                <a:spcPts val="900"/>
              </a:spcAft>
            </a:pPr>
            <a:r>
              <a:rPr lang="en-US" sz="2800" dirty="0" smtClean="0"/>
              <a:t>New organization, cornerstone facility and philosophy</a:t>
            </a:r>
          </a:p>
          <a:p>
            <a:pPr lvl="1">
              <a:lnSpc>
                <a:spcPct val="90000"/>
              </a:lnSpc>
              <a:spcBef>
                <a:spcPts val="0"/>
              </a:spcBef>
              <a:spcAft>
                <a:spcPts val="900"/>
              </a:spcAft>
            </a:pPr>
            <a:r>
              <a:rPr lang="en-US" sz="2000" dirty="0" smtClean="0"/>
              <a:t>National Water Center</a:t>
            </a:r>
          </a:p>
          <a:p>
            <a:pPr lvl="1">
              <a:lnSpc>
                <a:spcPct val="90000"/>
              </a:lnSpc>
              <a:spcBef>
                <a:spcPts val="0"/>
              </a:spcBef>
              <a:spcAft>
                <a:spcPts val="900"/>
              </a:spcAft>
            </a:pPr>
            <a:r>
              <a:rPr lang="en-US" sz="2000" dirty="0" smtClean="0"/>
              <a:t>Collaborative, cross-NOAA, interagency, academic partnerships</a:t>
            </a:r>
            <a:endParaRPr lang="en-US" sz="2000" dirty="0"/>
          </a:p>
          <a:p>
            <a:pPr>
              <a:lnSpc>
                <a:spcPct val="90000"/>
              </a:lnSpc>
              <a:spcBef>
                <a:spcPts val="0"/>
              </a:spcBef>
              <a:spcAft>
                <a:spcPts val="900"/>
              </a:spcAft>
            </a:pPr>
            <a:r>
              <a:rPr lang="en-US" sz="2800" dirty="0" smtClean="0"/>
              <a:t>Incorporation of Water into fabric of NWS Enterprise</a:t>
            </a:r>
          </a:p>
        </p:txBody>
      </p:sp>
      <p:sp>
        <p:nvSpPr>
          <p:cNvPr id="2" name="Slide Number Placeholder 1"/>
          <p:cNvSpPr>
            <a:spLocks noGrp="1"/>
          </p:cNvSpPr>
          <p:nvPr>
            <p:ph type="sldNum" sz="quarter" idx="12"/>
          </p:nvPr>
        </p:nvSpPr>
        <p:spPr/>
        <p:txBody>
          <a:bodyPr/>
          <a:lstStyle/>
          <a:p>
            <a:fld id="{DFED2D5C-7DEC-4016-9B3B-6FCD74A1F0F1}" type="slidenum">
              <a:rPr lang="en-US" smtClean="0"/>
              <a:t>40</a:t>
            </a:fld>
            <a:endParaRPr lang="en-US" dirty="0"/>
          </a:p>
        </p:txBody>
      </p:sp>
    </p:spTree>
    <p:extLst>
      <p:ext uri="{BB962C8B-B14F-4D97-AF65-F5344CB8AC3E}">
        <p14:creationId xmlns:p14="http://schemas.microsoft.com/office/powerpoint/2010/main" val="140035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dissolve">
                                      <p:cBhvr>
                                        <p:cTn id="10" dur="500"/>
                                        <p:tgtEl>
                                          <p:spTgt spid="11">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dissolve">
                                      <p:cBhvr>
                                        <p:cTn id="13" dur="5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dissolve">
                                      <p:cBhvr>
                                        <p:cTn id="18" dur="500"/>
                                        <p:tgtEl>
                                          <p:spTgt spid="11">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dissolve">
                                      <p:cBhvr>
                                        <p:cTn id="21" dur="500"/>
                                        <p:tgtEl>
                                          <p:spTgt spid="11">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dissolve">
                                      <p:cBhvr>
                                        <p:cTn id="24" dur="500"/>
                                        <p:tgtEl>
                                          <p:spTgt spid="1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xEl>
                                              <p:pRg st="6" end="6"/>
                                            </p:txEl>
                                          </p:spTgt>
                                        </p:tgtEl>
                                        <p:attrNameLst>
                                          <p:attrName>style.visibility</p:attrName>
                                        </p:attrNameLst>
                                      </p:cBhvr>
                                      <p:to>
                                        <p:strVal val="visible"/>
                                      </p:to>
                                    </p:set>
                                    <p:animEffect transition="in" filter="dissolve">
                                      <p:cBhvr>
                                        <p:cTn id="29" dur="500"/>
                                        <p:tgtEl>
                                          <p:spTgt spid="11">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dissolve">
                                      <p:cBhvr>
                                        <p:cTn id="32" dur="500"/>
                                        <p:tgtEl>
                                          <p:spTgt spid="11">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animEffect transition="in" filter="dissolve">
                                      <p:cBhvr>
                                        <p:cTn id="35" dur="500"/>
                                        <p:tgtEl>
                                          <p:spTgt spid="11">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
                                            <p:txEl>
                                              <p:pRg st="9" end="9"/>
                                            </p:txEl>
                                          </p:spTgt>
                                        </p:tgtEl>
                                        <p:attrNameLst>
                                          <p:attrName>style.visibility</p:attrName>
                                        </p:attrNameLst>
                                      </p:cBhvr>
                                      <p:to>
                                        <p:strVal val="visible"/>
                                      </p:to>
                                    </p:set>
                                    <p:animEffect transition="in" filter="dissolve">
                                      <p:cBhvr>
                                        <p:cTn id="40" dur="500"/>
                                        <p:tgtEl>
                                          <p:spTgt spid="11">
                                            <p:txEl>
                                              <p:pRg st="9" end="9"/>
                                            </p:txEl>
                                          </p:spTgt>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1">
                                            <p:txEl>
                                              <p:pRg st="10" end="10"/>
                                            </p:txEl>
                                          </p:spTgt>
                                        </p:tgtEl>
                                        <p:attrNameLst>
                                          <p:attrName>style.visibility</p:attrName>
                                        </p:attrNameLst>
                                      </p:cBhvr>
                                      <p:to>
                                        <p:strVal val="visible"/>
                                      </p:to>
                                    </p:set>
                                    <p:animEffect transition="in" filter="dissolve">
                                      <p:cBhvr>
                                        <p:cTn id="43" dur="500"/>
                                        <p:tgtEl>
                                          <p:spTgt spid="11">
                                            <p:txEl>
                                              <p:pRg st="10" end="10"/>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1">
                                            <p:txEl>
                                              <p:pRg st="11" end="11"/>
                                            </p:txEl>
                                          </p:spTgt>
                                        </p:tgtEl>
                                        <p:attrNameLst>
                                          <p:attrName>style.visibility</p:attrName>
                                        </p:attrNameLst>
                                      </p:cBhvr>
                                      <p:to>
                                        <p:strVal val="visible"/>
                                      </p:to>
                                    </p:set>
                                    <p:animEffect transition="in" filter="dissolve">
                                      <p:cBhvr>
                                        <p:cTn id="46" dur="500"/>
                                        <p:tgtEl>
                                          <p:spTgt spid="11">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1">
                                            <p:txEl>
                                              <p:pRg st="12" end="12"/>
                                            </p:txEl>
                                          </p:spTgt>
                                        </p:tgtEl>
                                        <p:attrNameLst>
                                          <p:attrName>style.visibility</p:attrName>
                                        </p:attrNameLst>
                                      </p:cBhvr>
                                      <p:to>
                                        <p:strVal val="visible"/>
                                      </p:to>
                                    </p:set>
                                    <p:animEffect transition="in" filter="dissolve">
                                      <p:cBhvr>
                                        <p:cTn id="51"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41</a:t>
            </a:fld>
            <a:endParaRPr lang="en-US" dirty="0"/>
          </a:p>
        </p:txBody>
      </p:sp>
      <p:sp>
        <p:nvSpPr>
          <p:cNvPr id="5" name="TextBox 4"/>
          <p:cNvSpPr txBox="1"/>
          <p:nvPr/>
        </p:nvSpPr>
        <p:spPr>
          <a:xfrm>
            <a:off x="1851368" y="2616214"/>
            <a:ext cx="5959534" cy="1200329"/>
          </a:xfrm>
          <a:prstGeom prst="rect">
            <a:avLst/>
          </a:prstGeom>
          <a:noFill/>
        </p:spPr>
        <p:txBody>
          <a:bodyPr wrap="none" rtlCol="0">
            <a:spAutoFit/>
          </a:bodyPr>
          <a:lstStyle/>
          <a:p>
            <a:r>
              <a:rPr lang="en-US" sz="7200" dirty="0" smtClean="0"/>
              <a:t>BACKUP SLIDES</a:t>
            </a:r>
            <a:endParaRPr lang="en-US" sz="7200" dirty="0"/>
          </a:p>
        </p:txBody>
      </p:sp>
    </p:spTree>
    <p:extLst>
      <p:ext uri="{BB962C8B-B14F-4D97-AF65-F5344CB8AC3E}">
        <p14:creationId xmlns:p14="http://schemas.microsoft.com/office/powerpoint/2010/main" val="212179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492875"/>
            <a:ext cx="2133600" cy="365125"/>
          </a:xfrm>
        </p:spPr>
        <p:txBody>
          <a:bodyPr/>
          <a:lstStyle/>
          <a:p>
            <a:r>
              <a:rPr lang="en-US" dirty="0" smtClean="0"/>
              <a:t> </a:t>
            </a:r>
            <a:fld id="{DFED2D5C-7DEC-4016-9B3B-6FCD74A1F0F1}" type="slidenum">
              <a:rPr lang="en-US" smtClean="0"/>
              <a:t>42</a:t>
            </a:fld>
            <a:endParaRPr lang="en-US" dirty="0"/>
          </a:p>
        </p:txBody>
      </p:sp>
      <p:sp>
        <p:nvSpPr>
          <p:cNvPr id="121" name="Title 3"/>
          <p:cNvSpPr txBox="1">
            <a:spLocks/>
          </p:cNvSpPr>
          <p:nvPr/>
        </p:nvSpPr>
        <p:spPr>
          <a:xfrm>
            <a:off x="1502094" y="1"/>
            <a:ext cx="7641906" cy="1515656"/>
          </a:xfrm>
          <a:prstGeom prst="rect">
            <a:avLst/>
          </a:prstGeom>
          <a:effectLst/>
        </p:spPr>
        <p:txBody>
          <a:bodyP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400" b="1" dirty="0" smtClean="0">
                <a:solidFill>
                  <a:srgbClr val="000000"/>
                </a:solidFill>
                <a:latin typeface="Arial"/>
                <a:cs typeface="Arial"/>
              </a:rPr>
              <a:t>High-Resolution Rapid Refresh (HRRR)</a:t>
            </a:r>
          </a:p>
        </p:txBody>
      </p:sp>
      <p:sp>
        <p:nvSpPr>
          <p:cNvPr id="11" name="Content Placeholder 6"/>
          <p:cNvSpPr txBox="1">
            <a:spLocks/>
          </p:cNvSpPr>
          <p:nvPr/>
        </p:nvSpPr>
        <p:spPr>
          <a:xfrm>
            <a:off x="-1" y="6485913"/>
            <a:ext cx="8876013" cy="372086"/>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solidFill>
                  <a:srgbClr val="000000"/>
                </a:solidFill>
              </a:rPr>
              <a:t>HRRR = NOAA Real-Time 3-km Hourly Updated Cloud-resolving Atmospheric Model </a:t>
            </a:r>
            <a:endParaRPr lang="en-US" sz="2800" dirty="0">
              <a:solidFill>
                <a:srgbClr val="000000"/>
              </a:solidFill>
            </a:endParaRPr>
          </a:p>
        </p:txBody>
      </p:sp>
      <p:sp>
        <p:nvSpPr>
          <p:cNvPr id="8" name="Rectangle 10"/>
          <p:cNvSpPr>
            <a:spLocks noChangeArrowheads="1"/>
          </p:cNvSpPr>
          <p:nvPr/>
        </p:nvSpPr>
        <p:spPr bwMode="auto">
          <a:xfrm>
            <a:off x="681484" y="2086329"/>
            <a:ext cx="38771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2000" b="1" dirty="0" smtClean="0">
                <a:solidFill>
                  <a:srgbClr val="083763"/>
                </a:solidFill>
                <a:latin typeface="Arial"/>
                <a:cs typeface="Arial"/>
              </a:rPr>
              <a:t>Radar Reflectivity Observations</a:t>
            </a:r>
          </a:p>
        </p:txBody>
      </p:sp>
      <p:sp>
        <p:nvSpPr>
          <p:cNvPr id="9" name="Rectangle 11"/>
          <p:cNvSpPr>
            <a:spLocks noChangeArrowheads="1"/>
          </p:cNvSpPr>
          <p:nvPr/>
        </p:nvSpPr>
        <p:spPr bwMode="auto">
          <a:xfrm>
            <a:off x="5436899" y="2086329"/>
            <a:ext cx="33640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algn="ctr"/>
            <a:r>
              <a:rPr lang="en-US" altLang="en-US" sz="2000" b="1" dirty="0" smtClean="0">
                <a:solidFill>
                  <a:srgbClr val="083763"/>
                </a:solidFill>
                <a:latin typeface="Arial"/>
                <a:cs typeface="Arial"/>
              </a:rPr>
              <a:t>HRRR 15 UTC 29 June 2012</a:t>
            </a:r>
          </a:p>
        </p:txBody>
      </p:sp>
      <p:pic>
        <p:nvPicPr>
          <p:cNvPr id="10" name="Picture 9" descr="crefloopderecho25ms.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14625"/>
            <a:ext cx="9144000" cy="4004949"/>
          </a:xfrm>
          <a:prstGeom prst="rect">
            <a:avLst/>
          </a:prstGeom>
        </p:spPr>
      </p:pic>
      <p:pic>
        <p:nvPicPr>
          <p:cNvPr id="13" name="Picture 12" descr="noaa_logo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0120" y="136550"/>
            <a:ext cx="1216303" cy="121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p:cNvSpPr txBox="1">
            <a:spLocks/>
          </p:cNvSpPr>
          <p:nvPr/>
        </p:nvSpPr>
        <p:spPr>
          <a:xfrm>
            <a:off x="917103" y="1490548"/>
            <a:ext cx="7641906" cy="694181"/>
          </a:xfrm>
          <a:prstGeom prst="rect">
            <a:avLst/>
          </a:prstGeom>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0000"/>
                </a:solidFill>
                <a:latin typeface="Arial"/>
                <a:cs typeface="Arial"/>
              </a:rPr>
              <a:t>2012 </a:t>
            </a:r>
            <a:r>
              <a:rPr lang="en-US" sz="3200" b="1" dirty="0" err="1" smtClean="0">
                <a:solidFill>
                  <a:srgbClr val="000000"/>
                </a:solidFill>
                <a:latin typeface="Arial"/>
                <a:cs typeface="Arial"/>
              </a:rPr>
              <a:t>Derecho</a:t>
            </a:r>
            <a:r>
              <a:rPr lang="en-US" sz="3200" b="1" dirty="0" smtClean="0">
                <a:solidFill>
                  <a:srgbClr val="000000"/>
                </a:solidFill>
                <a:latin typeface="Arial"/>
                <a:cs typeface="Arial"/>
              </a:rPr>
              <a:t> Forecast</a:t>
            </a:r>
          </a:p>
        </p:txBody>
      </p:sp>
    </p:spTree>
    <p:extLst>
      <p:ext uri="{BB962C8B-B14F-4D97-AF65-F5344CB8AC3E}">
        <p14:creationId xmlns:p14="http://schemas.microsoft.com/office/powerpoint/2010/main" val="217858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lander\Desktop\RiskMap Projects Complete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59002"/>
            <a:ext cx="9144000" cy="4998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78778"/>
            <a:ext cx="1981200" cy="1220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3"/>
          <p:cNvSpPr txBox="1">
            <a:spLocks/>
          </p:cNvSpPr>
          <p:nvPr/>
        </p:nvSpPr>
        <p:spPr>
          <a:xfrm>
            <a:off x="0" y="0"/>
            <a:ext cx="9144000" cy="1219759"/>
          </a:xfrm>
          <a:prstGeom prst="rect">
            <a:avLst/>
          </a:prstGeom>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000000"/>
                </a:solidFill>
                <a:latin typeface="Arial"/>
                <a:cs typeface="Arial"/>
              </a:rPr>
              <a:t>FEMA </a:t>
            </a:r>
            <a:r>
              <a:rPr lang="en-US" sz="4800" b="1" dirty="0" err="1" smtClean="0">
                <a:solidFill>
                  <a:srgbClr val="000000"/>
                </a:solidFill>
                <a:latin typeface="Arial"/>
                <a:cs typeface="Arial"/>
              </a:rPr>
              <a:t>RiskMap</a:t>
            </a:r>
            <a:endParaRPr lang="en-US" sz="4800" b="1" dirty="0">
              <a:solidFill>
                <a:srgbClr val="000000"/>
              </a:solidFill>
              <a:latin typeface="Arial"/>
              <a:cs typeface="Arial"/>
            </a:endParaRPr>
          </a:p>
          <a:p>
            <a:r>
              <a:rPr lang="en-US" sz="2800" b="1" dirty="0" smtClean="0">
                <a:solidFill>
                  <a:srgbClr val="000000"/>
                </a:solidFill>
                <a:latin typeface="Arial"/>
                <a:cs typeface="Arial"/>
              </a:rPr>
              <a:t>Projects Completed Prior to 6/30/14</a:t>
            </a:r>
          </a:p>
        </p:txBody>
      </p:sp>
    </p:spTree>
    <p:extLst>
      <p:ext uri="{BB962C8B-B14F-4D97-AF65-F5344CB8AC3E}">
        <p14:creationId xmlns:p14="http://schemas.microsoft.com/office/powerpoint/2010/main" val="425431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lander\Desktop\RiskMap Projects Funde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17" y="1870827"/>
            <a:ext cx="9144000" cy="4998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201" y="5366038"/>
            <a:ext cx="1828800" cy="123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3"/>
          <p:cNvSpPr txBox="1">
            <a:spLocks/>
          </p:cNvSpPr>
          <p:nvPr/>
        </p:nvSpPr>
        <p:spPr>
          <a:xfrm>
            <a:off x="0" y="0"/>
            <a:ext cx="9144000" cy="1219759"/>
          </a:xfrm>
          <a:prstGeom prst="rect">
            <a:avLst/>
          </a:prstGeom>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000000"/>
                </a:solidFill>
                <a:latin typeface="Arial"/>
                <a:cs typeface="Arial"/>
              </a:rPr>
              <a:t>FEMA </a:t>
            </a:r>
            <a:r>
              <a:rPr lang="en-US" sz="4800" b="1" dirty="0" err="1" smtClean="0">
                <a:solidFill>
                  <a:srgbClr val="000000"/>
                </a:solidFill>
                <a:latin typeface="Arial"/>
                <a:cs typeface="Arial"/>
              </a:rPr>
              <a:t>RiskMap</a:t>
            </a:r>
            <a:endParaRPr lang="en-US" sz="4800" b="1" dirty="0">
              <a:solidFill>
                <a:srgbClr val="000000"/>
              </a:solidFill>
              <a:latin typeface="Arial"/>
              <a:cs typeface="Arial"/>
            </a:endParaRPr>
          </a:p>
          <a:p>
            <a:r>
              <a:rPr lang="en-US" sz="2800" b="1" dirty="0" smtClean="0">
                <a:solidFill>
                  <a:srgbClr val="000000"/>
                </a:solidFill>
                <a:latin typeface="Arial"/>
                <a:cs typeface="Arial"/>
              </a:rPr>
              <a:t>Projects Funded for Completion After 6/30/14</a:t>
            </a:r>
          </a:p>
        </p:txBody>
      </p:sp>
      <p:sp>
        <p:nvSpPr>
          <p:cNvPr id="9" name="Left Arrow 8"/>
          <p:cNvSpPr/>
          <p:nvPr/>
        </p:nvSpPr>
        <p:spPr>
          <a:xfrm>
            <a:off x="7116541" y="5608376"/>
            <a:ext cx="1144179" cy="691616"/>
          </a:xfrm>
          <a:prstGeom prst="leftArrow">
            <a:avLst/>
          </a:prstGeom>
          <a:gradFill>
            <a:gsLst>
              <a:gs pos="0">
                <a:srgbClr val="A31787"/>
              </a:gs>
              <a:gs pos="100000">
                <a:srgbClr val="FF51DB"/>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7620996" y="4767364"/>
            <a:ext cx="1144179" cy="691616"/>
          </a:xfrm>
          <a:prstGeom prst="leftArrow">
            <a:avLst/>
          </a:prstGeom>
          <a:gradFill>
            <a:gsLst>
              <a:gs pos="0">
                <a:srgbClr val="A31787"/>
              </a:gs>
              <a:gs pos="100000">
                <a:srgbClr val="FF51DB"/>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7872463" y="3912276"/>
            <a:ext cx="1144179" cy="691616"/>
          </a:xfrm>
          <a:prstGeom prst="leftArrow">
            <a:avLst/>
          </a:prstGeom>
          <a:gradFill>
            <a:gsLst>
              <a:gs pos="0">
                <a:srgbClr val="A31787"/>
              </a:gs>
              <a:gs pos="100000">
                <a:srgbClr val="FF51DB"/>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80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4"/>
          <p:cNvSpPr>
            <a:spLocks noGrp="1"/>
          </p:cNvSpPr>
          <p:nvPr>
            <p:ph type="sldNum" sz="quarter" idx="12"/>
          </p:nvPr>
        </p:nvSpPr>
        <p:spPr bwMode="auto">
          <a:xfrm>
            <a:off x="7010400" y="649287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8D7A75DB-29BE-B64C-A982-2301849B6753}" type="slidenum">
              <a:rPr lang="en-US" sz="1200">
                <a:solidFill>
                  <a:srgbClr val="898989"/>
                </a:solidFill>
                <a:latin typeface="Arial" charset="0"/>
              </a:rPr>
              <a:pPr/>
              <a:t>45</a:t>
            </a:fld>
            <a:endParaRPr lang="en-US" sz="1200">
              <a:solidFill>
                <a:srgbClr val="898989"/>
              </a:solidFill>
              <a:latin typeface="Arial" charset="0"/>
            </a:endParaRPr>
          </a:p>
        </p:txBody>
      </p:sp>
      <p:sp>
        <p:nvSpPr>
          <p:cNvPr id="15" name="Rectangle 3"/>
          <p:cNvSpPr txBox="1">
            <a:spLocks noChangeArrowheads="1"/>
          </p:cNvSpPr>
          <p:nvPr/>
        </p:nvSpPr>
        <p:spPr>
          <a:xfrm>
            <a:off x="0" y="1512541"/>
            <a:ext cx="4378537" cy="5341630"/>
          </a:xfrm>
          <a:prstGeom prst="rect">
            <a:avLst/>
          </a:prstGeom>
        </p:spPr>
        <p:txBody>
          <a:bodyPr/>
          <a:lstStyle/>
          <a:p>
            <a:r>
              <a:rPr lang="en-US" sz="2000" b="1" dirty="0" smtClean="0"/>
              <a:t>Entire </a:t>
            </a:r>
            <a:r>
              <a:rPr lang="en-US" sz="2000" b="1" dirty="0"/>
              <a:t>proposed network consists of about 1,000 sites: </a:t>
            </a:r>
            <a:endParaRPr lang="en-US" sz="2000" b="1" dirty="0" smtClean="0"/>
          </a:p>
          <a:p>
            <a:pPr marL="342900" indent="-223838">
              <a:buFont typeface="Arial"/>
              <a:buChar char="•"/>
            </a:pPr>
            <a:r>
              <a:rPr lang="en-US" sz="2000" dirty="0" smtClean="0"/>
              <a:t>76 </a:t>
            </a:r>
            <a:r>
              <a:rPr lang="en-US" sz="2000" dirty="0"/>
              <a:t>non-USGS stations </a:t>
            </a:r>
            <a:endParaRPr lang="en-US" sz="2000" dirty="0" smtClean="0"/>
          </a:p>
          <a:p>
            <a:pPr marL="342900" indent="-223838">
              <a:buFont typeface="Arial"/>
              <a:buChar char="•"/>
            </a:pPr>
            <a:r>
              <a:rPr lang="en-US" sz="2000" dirty="0" smtClean="0"/>
              <a:t>162 </a:t>
            </a:r>
            <a:r>
              <a:rPr lang="en-US" sz="2000" dirty="0"/>
              <a:t>coastal stations/tidal streams </a:t>
            </a:r>
            <a:endParaRPr lang="en-US" sz="2000" dirty="0" smtClean="0"/>
          </a:p>
          <a:p>
            <a:pPr marL="342900" indent="-223838">
              <a:buFont typeface="Arial"/>
              <a:buChar char="•"/>
            </a:pPr>
            <a:r>
              <a:rPr lang="en-US" sz="2000" dirty="0" smtClean="0"/>
              <a:t>60 </a:t>
            </a:r>
            <a:r>
              <a:rPr lang="en-US" sz="2000" dirty="0"/>
              <a:t>rapid-deployment gages </a:t>
            </a:r>
            <a:endParaRPr lang="en-US" sz="2000" dirty="0" smtClean="0"/>
          </a:p>
          <a:p>
            <a:pPr marL="342900" indent="-223838">
              <a:buFont typeface="Arial"/>
              <a:buChar char="•"/>
            </a:pPr>
            <a:r>
              <a:rPr lang="en-US" sz="2000" dirty="0" smtClean="0"/>
              <a:t>384 </a:t>
            </a:r>
            <a:r>
              <a:rPr lang="en-US" sz="2000" dirty="0"/>
              <a:t>temporary storm-tide sensors </a:t>
            </a:r>
            <a:endParaRPr lang="en-US" sz="2000" dirty="0" smtClean="0"/>
          </a:p>
          <a:p>
            <a:pPr marL="342900" indent="-223838">
              <a:buFont typeface="Arial"/>
              <a:buChar char="•"/>
            </a:pPr>
            <a:r>
              <a:rPr lang="en-US" sz="2000" dirty="0" smtClean="0"/>
              <a:t>217 </a:t>
            </a:r>
            <a:r>
              <a:rPr lang="en-US" sz="2000" dirty="0"/>
              <a:t>temporary wave sensors </a:t>
            </a:r>
            <a:endParaRPr lang="en-US" sz="2000" dirty="0" smtClean="0"/>
          </a:p>
          <a:p>
            <a:pPr marL="342900" indent="-223838">
              <a:buFont typeface="Arial"/>
              <a:buChar char="•"/>
            </a:pPr>
            <a:r>
              <a:rPr lang="en-US" sz="2000" dirty="0" smtClean="0"/>
              <a:t>102 </a:t>
            </a:r>
            <a:r>
              <a:rPr lang="en-US" sz="2000" dirty="0"/>
              <a:t>temporary barometric-pressure sensors </a:t>
            </a:r>
          </a:p>
          <a:p>
            <a:endParaRPr lang="en-US" sz="2000" dirty="0">
              <a:solidFill>
                <a:srgbClr val="000000"/>
              </a:solidFill>
            </a:endParaRPr>
          </a:p>
          <a:p>
            <a:pPr marL="342900" indent="-342900">
              <a:buFont typeface="Wingdings" charset="2"/>
              <a:buChar char="Ø"/>
            </a:pPr>
            <a:r>
              <a:rPr lang="en-US" sz="2000" dirty="0" smtClean="0">
                <a:solidFill>
                  <a:srgbClr val="000000"/>
                </a:solidFill>
              </a:rPr>
              <a:t>Pre</a:t>
            </a:r>
            <a:r>
              <a:rPr lang="en-US" sz="2000" dirty="0">
                <a:solidFill>
                  <a:srgbClr val="000000"/>
                </a:solidFill>
              </a:rPr>
              <a:t>-emptive network </a:t>
            </a:r>
          </a:p>
          <a:p>
            <a:pPr marL="342900" indent="-342900">
              <a:buFont typeface="Wingdings" charset="2"/>
              <a:buChar char="Ø"/>
            </a:pPr>
            <a:r>
              <a:rPr lang="en-US" sz="2000" dirty="0" smtClean="0">
                <a:solidFill>
                  <a:srgbClr val="000000"/>
                </a:solidFill>
              </a:rPr>
              <a:t>Northeast </a:t>
            </a:r>
            <a:r>
              <a:rPr lang="en-US" sz="2000" dirty="0">
                <a:solidFill>
                  <a:srgbClr val="000000"/>
                </a:solidFill>
              </a:rPr>
              <a:t>Coast from Virginia to Maine </a:t>
            </a:r>
          </a:p>
          <a:p>
            <a:pPr marL="342900" indent="-342900">
              <a:buFont typeface="Wingdings" charset="2"/>
              <a:buChar char="Ø"/>
            </a:pPr>
            <a:r>
              <a:rPr lang="en-US" sz="2000" dirty="0" smtClean="0">
                <a:solidFill>
                  <a:srgbClr val="000000"/>
                </a:solidFill>
              </a:rPr>
              <a:t>Nor’easters </a:t>
            </a:r>
            <a:r>
              <a:rPr lang="en-US" sz="2000" dirty="0">
                <a:solidFill>
                  <a:srgbClr val="000000"/>
                </a:solidFill>
              </a:rPr>
              <a:t>and tropical storms of varying magnitude </a:t>
            </a:r>
          </a:p>
          <a:p>
            <a:pPr marL="342900" indent="-342900">
              <a:buFont typeface="Wingdings" charset="2"/>
              <a:buChar char="Ø"/>
            </a:pPr>
            <a:r>
              <a:rPr lang="en-US" sz="2000" dirty="0" smtClean="0">
                <a:solidFill>
                  <a:srgbClr val="000000"/>
                </a:solidFill>
              </a:rPr>
              <a:t>Data </a:t>
            </a:r>
            <a:r>
              <a:rPr lang="en-US" sz="2000" dirty="0">
                <a:solidFill>
                  <a:srgbClr val="000000"/>
                </a:solidFill>
              </a:rPr>
              <a:t>distributed through an online mapper termed Short-term Network </a:t>
            </a:r>
          </a:p>
        </p:txBody>
      </p:sp>
      <p:sp>
        <p:nvSpPr>
          <p:cNvPr id="12" name="Title 3"/>
          <p:cNvSpPr txBox="1">
            <a:spLocks/>
          </p:cNvSpPr>
          <p:nvPr/>
        </p:nvSpPr>
        <p:spPr>
          <a:xfrm>
            <a:off x="0" y="0"/>
            <a:ext cx="9144001" cy="1422853"/>
          </a:xfrm>
          <a:prstGeom prst="rect">
            <a:avLst/>
          </a:prstGeom>
          <a:effectLst/>
        </p:spPr>
        <p:txBody>
          <a:bodyP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sz="5400" b="1" dirty="0" smtClean="0">
                <a:solidFill>
                  <a:srgbClr val="000000"/>
                </a:solidFill>
                <a:latin typeface="Arial"/>
                <a:cs typeface="Arial"/>
              </a:rPr>
              <a:t>Surge, Wave and Tide Hydrodynamics Network (</a:t>
            </a:r>
            <a:r>
              <a:rPr lang="en-US" sz="5400" b="1" dirty="0" err="1" smtClean="0">
                <a:solidFill>
                  <a:srgbClr val="000000"/>
                </a:solidFill>
                <a:latin typeface="Arial"/>
                <a:cs typeface="Arial"/>
              </a:rPr>
              <a:t>SWaTH</a:t>
            </a:r>
            <a:r>
              <a:rPr lang="en-US" sz="5400" b="1" dirty="0" smtClean="0">
                <a:solidFill>
                  <a:srgbClr val="000000"/>
                </a:solidFill>
                <a:latin typeface="Arial"/>
                <a:cs typeface="Arial"/>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09445" y="1375900"/>
            <a:ext cx="4455790" cy="5257192"/>
          </a:xfrm>
          <a:prstGeom prst="rect">
            <a:avLst/>
          </a:prstGeom>
          <a:scene3d>
            <a:camera prst="orthographicFront"/>
            <a:lightRig rig="threePt" dir="t"/>
          </a:scene3d>
          <a:sp3d>
            <a:bevelT/>
          </a:sp3d>
        </p:spPr>
      </p:pic>
      <p:pic>
        <p:nvPicPr>
          <p:cNvPr id="9"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3810" y="122684"/>
            <a:ext cx="1311294" cy="47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88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4"/>
          <p:cNvSpPr>
            <a:spLocks noGrp="1"/>
          </p:cNvSpPr>
          <p:nvPr>
            <p:ph type="sldNum" sz="quarter" idx="12"/>
          </p:nvPr>
        </p:nvSpPr>
        <p:spPr bwMode="auto">
          <a:xfrm>
            <a:off x="7010400" y="649287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8D7A75DB-29BE-B64C-A982-2301849B6753}" type="slidenum">
              <a:rPr lang="en-US" sz="1200">
                <a:solidFill>
                  <a:srgbClr val="898989"/>
                </a:solidFill>
                <a:latin typeface="Arial" charset="0"/>
              </a:rPr>
              <a:pPr/>
              <a:t>46</a:t>
            </a:fld>
            <a:endParaRPr lang="en-US" sz="1200">
              <a:solidFill>
                <a:srgbClr val="898989"/>
              </a:solidFill>
              <a:latin typeface="Arial" charset="0"/>
            </a:endParaRPr>
          </a:p>
        </p:txBody>
      </p:sp>
      <p:sp>
        <p:nvSpPr>
          <p:cNvPr id="15" name="Rectangle 3"/>
          <p:cNvSpPr txBox="1">
            <a:spLocks noChangeArrowheads="1"/>
          </p:cNvSpPr>
          <p:nvPr/>
        </p:nvSpPr>
        <p:spPr>
          <a:xfrm>
            <a:off x="264564" y="1053570"/>
            <a:ext cx="8650836" cy="2932113"/>
          </a:xfrm>
          <a:prstGeom prst="rect">
            <a:avLst/>
          </a:prstGeom>
        </p:spPr>
        <p:txBody>
          <a:bodyPr/>
          <a:lstStyle/>
          <a:p>
            <a:pPr marL="342900" indent="-342900">
              <a:lnSpc>
                <a:spcPct val="90000"/>
              </a:lnSpc>
              <a:spcBef>
                <a:spcPct val="20000"/>
              </a:spcBef>
              <a:buFont typeface="Arial" pitchFamily="34" charset="0"/>
              <a:buChar char="•"/>
              <a:defRPr/>
            </a:pPr>
            <a:r>
              <a:rPr lang="en-US" sz="2800" b="1" dirty="0" smtClean="0">
                <a:latin typeface="Arial"/>
                <a:cs typeface="Arial"/>
              </a:rPr>
              <a:t>Integrated a</a:t>
            </a:r>
            <a:r>
              <a:rPr lang="en-US" sz="2800" b="1" dirty="0" smtClean="0">
                <a:latin typeface="Arial"/>
                <a:ea typeface="+mn-ea"/>
                <a:cs typeface="Arial"/>
              </a:rPr>
              <a:t>ccounting for all sources of coastal flood inundation</a:t>
            </a:r>
          </a:p>
          <a:p>
            <a:pPr marL="800100" lvl="1" indent="-342900">
              <a:lnSpc>
                <a:spcPct val="90000"/>
              </a:lnSpc>
              <a:spcBef>
                <a:spcPct val="20000"/>
              </a:spcBef>
              <a:buFont typeface="Arial" pitchFamily="34" charset="0"/>
              <a:buChar char="•"/>
              <a:defRPr/>
            </a:pPr>
            <a:r>
              <a:rPr lang="en-US" sz="2400" dirty="0" smtClean="0">
                <a:latin typeface="Arial"/>
                <a:cs typeface="Arial"/>
              </a:rPr>
              <a:t>Land-falling rainfall and runoff, tides, storm </a:t>
            </a:r>
            <a:r>
              <a:rPr lang="en-US" sz="2400" dirty="0">
                <a:latin typeface="Arial"/>
                <a:cs typeface="Arial"/>
              </a:rPr>
              <a:t>s</a:t>
            </a:r>
            <a:r>
              <a:rPr lang="en-US" sz="2400" dirty="0" smtClean="0">
                <a:latin typeface="Arial"/>
                <a:cs typeface="Arial"/>
              </a:rPr>
              <a:t>urge and sea level rise</a:t>
            </a:r>
          </a:p>
          <a:p>
            <a:pPr marL="800100" lvl="1" indent="-342900">
              <a:lnSpc>
                <a:spcPct val="90000"/>
              </a:lnSpc>
              <a:spcBef>
                <a:spcPct val="20000"/>
              </a:spcBef>
              <a:buFont typeface="Arial" pitchFamily="34" charset="0"/>
              <a:buChar char="•"/>
              <a:defRPr/>
            </a:pPr>
            <a:r>
              <a:rPr lang="en-US" sz="2400" dirty="0" smtClean="0">
                <a:latin typeface="Arial"/>
                <a:cs typeface="Arial"/>
              </a:rPr>
              <a:t>Link terrestrial hydrology and coastal/estuarine modeling systems within Earth System framework</a:t>
            </a:r>
            <a:endParaRPr lang="en-US" sz="2400" dirty="0">
              <a:latin typeface="Arial"/>
              <a:cs typeface="Arial"/>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46527" y="3730806"/>
            <a:ext cx="7329602" cy="2963476"/>
          </a:xfrm>
          <a:prstGeom prst="rect">
            <a:avLst/>
          </a:prstGeom>
        </p:spPr>
      </p:pic>
      <p:sp>
        <p:nvSpPr>
          <p:cNvPr id="12" name="Title 3"/>
          <p:cNvSpPr txBox="1">
            <a:spLocks/>
          </p:cNvSpPr>
          <p:nvPr/>
        </p:nvSpPr>
        <p:spPr>
          <a:xfrm>
            <a:off x="0" y="0"/>
            <a:ext cx="9143999" cy="1058333"/>
          </a:xfrm>
          <a:prstGeom prst="rect">
            <a:avLst/>
          </a:prstGeom>
          <a:effectLst/>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solidFill>
                  <a:srgbClr val="000000"/>
                </a:solidFill>
                <a:latin typeface="Arial"/>
                <a:cs typeface="Arial"/>
              </a:rPr>
              <a:t>‘Total Water Level’</a:t>
            </a:r>
          </a:p>
        </p:txBody>
      </p:sp>
      <p:pic>
        <p:nvPicPr>
          <p:cNvPr id="13" name="Picture 12" descr="noaa_logo_smal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73594" y="3821986"/>
            <a:ext cx="502609" cy="50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evron 2"/>
          <p:cNvSpPr/>
          <p:nvPr/>
        </p:nvSpPr>
        <p:spPr>
          <a:xfrm rot="440135">
            <a:off x="-121368" y="4586312"/>
            <a:ext cx="2252769" cy="893388"/>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Terrestrial Hydrology </a:t>
            </a:r>
            <a:endParaRPr lang="en-US" b="1" dirty="0">
              <a:solidFill>
                <a:schemeClr val="tx1"/>
              </a:solidFill>
            </a:endParaRPr>
          </a:p>
        </p:txBody>
      </p:sp>
    </p:spTree>
    <p:extLst>
      <p:ext uri="{BB962C8B-B14F-4D97-AF65-F5344CB8AC3E}">
        <p14:creationId xmlns:p14="http://schemas.microsoft.com/office/powerpoint/2010/main" val="119865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latin typeface="Arial"/>
                <a:cs typeface="Arial"/>
              </a:rPr>
              <a:t>National Water center</a:t>
            </a:r>
            <a:endParaRPr lang="en-US" sz="4800" dirty="0">
              <a:latin typeface="Arial"/>
              <a:cs typeface="Arial"/>
            </a:endParaRPr>
          </a:p>
        </p:txBody>
      </p:sp>
      <p:sp>
        <p:nvSpPr>
          <p:cNvPr id="5" name="Text Placeholder 4"/>
          <p:cNvSpPr>
            <a:spLocks noGrp="1"/>
          </p:cNvSpPr>
          <p:nvPr>
            <p:ph type="body" idx="1"/>
          </p:nvPr>
        </p:nvSpPr>
        <p:spPr>
          <a:xfrm>
            <a:off x="722313" y="2275527"/>
            <a:ext cx="7772400" cy="2131374"/>
          </a:xfrm>
        </p:spPr>
        <p:txBody>
          <a:bodyPr>
            <a:normAutofit/>
          </a:bodyPr>
          <a:lstStyle/>
          <a:p>
            <a:pPr marL="457200" indent="-457200">
              <a:buFont typeface="Arial"/>
              <a:buChar char="•"/>
            </a:pPr>
            <a:r>
              <a:rPr lang="en-US" sz="2800" dirty="0" smtClean="0"/>
              <a:t>Organization</a:t>
            </a:r>
          </a:p>
          <a:p>
            <a:pPr marL="457200" indent="-457200">
              <a:buFont typeface="Arial"/>
              <a:buChar char="•"/>
            </a:pPr>
            <a:r>
              <a:rPr lang="en-US" sz="2800" dirty="0" smtClean="0"/>
              <a:t>Functions</a:t>
            </a:r>
          </a:p>
          <a:p>
            <a:pPr marL="457200" indent="-457200">
              <a:buFont typeface="Arial"/>
              <a:buChar char="•"/>
            </a:pPr>
            <a:r>
              <a:rPr lang="en-US" sz="2800" dirty="0" smtClean="0"/>
              <a:t>Staffing</a:t>
            </a:r>
          </a:p>
          <a:p>
            <a:pPr marL="457200" indent="-457200">
              <a:buFont typeface="Arial"/>
              <a:buChar char="•"/>
            </a:pPr>
            <a:r>
              <a:rPr lang="en-US" sz="2800" dirty="0" smtClean="0"/>
              <a:t>Initial Activities</a:t>
            </a:r>
          </a:p>
        </p:txBody>
      </p:sp>
      <p:sp>
        <p:nvSpPr>
          <p:cNvPr id="4" name="Slide Number Placeholder 3"/>
          <p:cNvSpPr>
            <a:spLocks noGrp="1"/>
          </p:cNvSpPr>
          <p:nvPr>
            <p:ph type="sldNum" sz="quarter" idx="12"/>
          </p:nvPr>
        </p:nvSpPr>
        <p:spPr/>
        <p:txBody>
          <a:bodyPr/>
          <a:lstStyle/>
          <a:p>
            <a:fld id="{DFED2D5C-7DEC-4016-9B3B-6FCD74A1F0F1}" type="slidenum">
              <a:rPr lang="en-US" smtClean="0"/>
              <a:t>47</a:t>
            </a:fld>
            <a:endParaRPr lang="en-US"/>
          </a:p>
        </p:txBody>
      </p:sp>
    </p:spTree>
    <p:extLst>
      <p:ext uri="{BB962C8B-B14F-4D97-AF65-F5344CB8AC3E}">
        <p14:creationId xmlns:p14="http://schemas.microsoft.com/office/powerpoint/2010/main" val="404373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6130"/>
          <a:stretch/>
        </p:blipFill>
        <p:spPr bwMode="auto">
          <a:xfrm>
            <a:off x="0" y="1622986"/>
            <a:ext cx="9144000" cy="5235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4"/>
          <p:cNvSpPr txBox="1">
            <a:spLocks/>
          </p:cNvSpPr>
          <p:nvPr/>
        </p:nvSpPr>
        <p:spPr>
          <a:xfrm>
            <a:off x="0" y="-130175"/>
            <a:ext cx="9143999" cy="1143000"/>
          </a:xfrm>
          <a:prstGeom prst="rect">
            <a:avLst/>
          </a:prstGeom>
        </p:spPr>
        <p:txBody>
          <a:bodyPr rtlCol="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5400" b="1" dirty="0" smtClean="0">
                <a:latin typeface="Arial"/>
                <a:ea typeface="MS PGothic" charset="0"/>
                <a:cs typeface="Arial"/>
              </a:rPr>
              <a:t>NWS Proposed Organizational Structure</a:t>
            </a:r>
            <a:endParaRPr lang="en-US" sz="5400" b="1" dirty="0">
              <a:solidFill>
                <a:srgbClr val="FF0000"/>
              </a:solidFill>
              <a:latin typeface="Arial"/>
              <a:ea typeface="MS PGothic" charset="0"/>
              <a:cs typeface="Arial"/>
            </a:endParaRPr>
          </a:p>
        </p:txBody>
      </p:sp>
    </p:spTree>
    <p:extLst>
      <p:ext uri="{BB962C8B-B14F-4D97-AF65-F5344CB8AC3E}">
        <p14:creationId xmlns:p14="http://schemas.microsoft.com/office/powerpoint/2010/main" val="233661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9" name="Title 4"/>
          <p:cNvSpPr>
            <a:spLocks noGrp="1"/>
          </p:cNvSpPr>
          <p:nvPr>
            <p:ph type="title"/>
          </p:nvPr>
        </p:nvSpPr>
        <p:spPr>
          <a:xfrm>
            <a:off x="0" y="-130175"/>
            <a:ext cx="9143999" cy="1143000"/>
          </a:xfrm>
        </p:spPr>
        <p:txBody>
          <a:bodyPr rtlCol="0">
            <a:noAutofit/>
          </a:bodyPr>
          <a:lstStyle/>
          <a:p>
            <a:pPr>
              <a:defRPr/>
            </a:pPr>
            <a:r>
              <a:rPr lang="en-US" sz="5400" b="1" dirty="0">
                <a:latin typeface="Arial"/>
                <a:ea typeface="MS PGothic" charset="0"/>
                <a:cs typeface="Arial"/>
              </a:rPr>
              <a:t>National Water Center</a:t>
            </a:r>
            <a:endParaRPr lang="en-US" sz="5400" b="1" dirty="0">
              <a:solidFill>
                <a:srgbClr val="FF0000"/>
              </a:solidFill>
              <a:latin typeface="Arial"/>
              <a:ea typeface="MS PGothic" charset="0"/>
              <a:cs typeface="Arial"/>
            </a:endParaRPr>
          </a:p>
        </p:txBody>
      </p:sp>
      <p:sp>
        <p:nvSpPr>
          <p:cNvPr id="17414" name="Content Placeholder 5"/>
          <p:cNvSpPr txBox="1">
            <a:spLocks/>
          </p:cNvSpPr>
          <p:nvPr/>
        </p:nvSpPr>
        <p:spPr bwMode="auto">
          <a:xfrm>
            <a:off x="468528" y="2986307"/>
            <a:ext cx="867547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marL="342900" indent="-342900">
              <a:defRPr sz="2400">
                <a:solidFill>
                  <a:schemeClr val="tx1"/>
                </a:solidFill>
                <a:latin typeface="Arial" charset="0"/>
                <a:ea typeface="ＭＳ Ｐゴシック" charset="0"/>
                <a:cs typeface="ＭＳ Ｐゴシック" charset="0"/>
              </a:defRPr>
            </a:lvl1pPr>
            <a:lvl2pPr marL="317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9pPr>
          </a:lstStyle>
          <a:p>
            <a:pPr lvl="1">
              <a:spcBef>
                <a:spcPts val="600"/>
              </a:spcBef>
              <a:spcAft>
                <a:spcPts val="600"/>
              </a:spcAft>
            </a:pPr>
            <a:r>
              <a:rPr lang="en-US" sz="2800" b="1" dirty="0">
                <a:solidFill>
                  <a:srgbClr val="000000"/>
                </a:solidFill>
              </a:rPr>
              <a:t>MISSION</a:t>
            </a:r>
          </a:p>
        </p:txBody>
      </p:sp>
      <p:sp>
        <p:nvSpPr>
          <p:cNvPr id="8" name="Content Placeholder 5"/>
          <p:cNvSpPr txBox="1">
            <a:spLocks/>
          </p:cNvSpPr>
          <p:nvPr/>
        </p:nvSpPr>
        <p:spPr bwMode="auto">
          <a:xfrm>
            <a:off x="468529" y="1316310"/>
            <a:ext cx="8613824"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marL="342900" indent="-342900">
              <a:defRPr sz="2400">
                <a:solidFill>
                  <a:schemeClr val="tx1"/>
                </a:solidFill>
                <a:latin typeface="Arial" charset="0"/>
                <a:ea typeface="ＭＳ Ｐゴシック" charset="0"/>
                <a:cs typeface="ＭＳ Ｐゴシック" charset="0"/>
              </a:defRPr>
            </a:lvl1pPr>
            <a:lvl2pPr marL="317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Char char="•"/>
              <a:defRPr sz="2400">
                <a:solidFill>
                  <a:schemeClr val="tx1"/>
                </a:solidFill>
                <a:latin typeface="Arial" charset="0"/>
                <a:ea typeface="ＭＳ Ｐゴシック" charset="0"/>
              </a:defRPr>
            </a:lvl9pPr>
          </a:lstStyle>
          <a:p>
            <a:pPr lvl="1">
              <a:spcBef>
                <a:spcPts val="600"/>
              </a:spcBef>
              <a:spcAft>
                <a:spcPts val="600"/>
              </a:spcAft>
            </a:pPr>
            <a:r>
              <a:rPr lang="en-US" sz="2800" b="1" dirty="0">
                <a:solidFill>
                  <a:srgbClr val="000000"/>
                </a:solidFill>
              </a:rPr>
              <a:t>VISION</a:t>
            </a:r>
          </a:p>
        </p:txBody>
      </p:sp>
      <p:sp>
        <p:nvSpPr>
          <p:cNvPr id="10" name="Content Placeholder 5"/>
          <p:cNvSpPr txBox="1">
            <a:spLocks/>
          </p:cNvSpPr>
          <p:nvPr/>
        </p:nvSpPr>
        <p:spPr>
          <a:xfrm>
            <a:off x="468528" y="3482060"/>
            <a:ext cx="8320088" cy="1433266"/>
          </a:xfrm>
          <a:prstGeom prst="rect">
            <a:avLst/>
          </a:prstGeom>
        </p:spPr>
        <p:txBody>
          <a:bodyPr vert="horz" lIns="91432" tIns="45716" rIns="91432" bIns="45716"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3027"/>
              </a:lnSpc>
              <a:spcBef>
                <a:spcPts val="0"/>
              </a:spcBef>
              <a:buNone/>
            </a:pPr>
            <a:r>
              <a:rPr lang="en-US" sz="2300" dirty="0"/>
              <a:t>The National Water Center collaboratively researches, develops and delivers state-of-the science National hydrologic analyses, forecast information, data, decision-support services and guidance to support and inform essential emergency services and water management decisions.  Through partnerships it integrates and supports consistent water prediction activities from global to local levels.</a:t>
            </a:r>
          </a:p>
        </p:txBody>
      </p:sp>
      <p:sp>
        <p:nvSpPr>
          <p:cNvPr id="17412" name="Content Placeholder 5"/>
          <p:cNvSpPr>
            <a:spLocks noGrp="1"/>
          </p:cNvSpPr>
          <p:nvPr>
            <p:ph idx="1"/>
          </p:nvPr>
        </p:nvSpPr>
        <p:spPr>
          <a:xfrm>
            <a:off x="468528" y="1768939"/>
            <a:ext cx="8320088" cy="1433266"/>
          </a:xfrm>
        </p:spPr>
        <p:txBody>
          <a:bodyPr>
            <a:noAutofit/>
          </a:bodyPr>
          <a:lstStyle/>
          <a:p>
            <a:pPr marL="0" indent="0">
              <a:lnSpc>
                <a:spcPts val="3027"/>
              </a:lnSpc>
              <a:spcBef>
                <a:spcPts val="0"/>
              </a:spcBef>
              <a:spcAft>
                <a:spcPts val="1703"/>
              </a:spcAft>
              <a:buNone/>
            </a:pPr>
            <a:r>
              <a:rPr lang="en-US" sz="2300" dirty="0"/>
              <a:t>Scientific excellence and innovation driving water prediction and decisions for a water-resilient nation.</a:t>
            </a:r>
          </a:p>
        </p:txBody>
      </p:sp>
      <p:sp>
        <p:nvSpPr>
          <p:cNvPr id="3" name="Date Placeholder 2"/>
          <p:cNvSpPr>
            <a:spLocks noGrp="1"/>
          </p:cNvSpPr>
          <p:nvPr>
            <p:ph type="dt" sz="half" idx="10"/>
          </p:nvPr>
        </p:nvSpPr>
        <p:spPr/>
        <p:txBody>
          <a:bodyPr/>
          <a:lstStyle/>
          <a:p>
            <a:fld id="{896CF36D-B5F5-2546-AE88-916B367EAB0B}" type="datetime1">
              <a:rPr lang="en-US" smtClean="0"/>
              <a:t>11/28/14</a:t>
            </a:fld>
            <a:endParaRPr lang="en-US"/>
          </a:p>
        </p:txBody>
      </p:sp>
      <p:sp>
        <p:nvSpPr>
          <p:cNvPr id="4" name="Slide Number Placeholder 3"/>
          <p:cNvSpPr>
            <a:spLocks noGrp="1"/>
          </p:cNvSpPr>
          <p:nvPr>
            <p:ph type="sldNum" sz="quarter" idx="12"/>
          </p:nvPr>
        </p:nvSpPr>
        <p:spPr/>
        <p:txBody>
          <a:bodyPr/>
          <a:lstStyle/>
          <a:p>
            <a:fld id="{3DEA7525-BC21-4740-9E26-BEDE38A67C79}" type="slidenum">
              <a:rPr lang="en-US" smtClean="0"/>
              <a:t>49</a:t>
            </a:fld>
            <a:endParaRPr lang="en-US"/>
          </a:p>
        </p:txBody>
      </p:sp>
    </p:spTree>
    <p:extLst>
      <p:ext uri="{BB962C8B-B14F-4D97-AF65-F5344CB8AC3E}">
        <p14:creationId xmlns:p14="http://schemas.microsoft.com/office/powerpoint/2010/main" val="220828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dsat_131022.tiff"/>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b="39571"/>
          <a:stretch/>
        </p:blipFill>
        <p:spPr>
          <a:xfrm>
            <a:off x="4558633" y="0"/>
            <a:ext cx="4585368" cy="4144211"/>
          </a:xfrm>
          <a:prstGeom prst="rect">
            <a:avLst/>
          </a:prstGeom>
          <a:scene3d>
            <a:camera prst="orthographicFront"/>
            <a:lightRig rig="threePt" dir="t"/>
          </a:scene3d>
          <a:sp3d>
            <a:bevelT/>
          </a:sp3d>
        </p:spPr>
      </p:pic>
      <p:pic>
        <p:nvPicPr>
          <p:cNvPr id="2" name="Picture 1" descr="Landsat_23-35_110510_crop.tif"/>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 y="0"/>
            <a:ext cx="4554665" cy="4170947"/>
          </a:xfrm>
          <a:prstGeom prst="rect">
            <a:avLst/>
          </a:prstGeom>
          <a:scene3d>
            <a:camera prst="orthographicFront"/>
            <a:lightRig rig="threePt" dir="t"/>
          </a:scene3d>
          <a:sp3d>
            <a:bevelT/>
          </a:sp3d>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 y="4182873"/>
            <a:ext cx="4569666" cy="2703349"/>
          </a:xfrm>
          <a:prstGeom prst="rect">
            <a:avLst/>
          </a:prstGeom>
          <a:scene3d>
            <a:camera prst="orthographicFront"/>
            <a:lightRig rig="threePt" dir="t"/>
          </a:scene3d>
          <a:sp3d>
            <a:bevelT/>
          </a:sp3d>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4557214" y="4174775"/>
            <a:ext cx="4586786" cy="2711446"/>
          </a:xfrm>
          <a:prstGeom prst="rect">
            <a:avLst/>
          </a:prstGeom>
          <a:scene3d>
            <a:camera prst="orthographicFront"/>
            <a:lightRig rig="threePt" dir="t"/>
          </a:scene3d>
          <a:sp3d>
            <a:bevelT/>
          </a:sp3d>
        </p:spPr>
      </p:pic>
      <p:sp>
        <p:nvSpPr>
          <p:cNvPr id="11" name="TextBox 10"/>
          <p:cNvSpPr txBox="1"/>
          <p:nvPr/>
        </p:nvSpPr>
        <p:spPr>
          <a:xfrm>
            <a:off x="5443412" y="644232"/>
            <a:ext cx="2687755" cy="461665"/>
          </a:xfrm>
          <a:prstGeom prst="rect">
            <a:avLst/>
          </a:prstGeom>
          <a:noFill/>
        </p:spPr>
        <p:txBody>
          <a:bodyPr wrap="none" rtlCol="0">
            <a:spAutoFit/>
          </a:bodyPr>
          <a:lstStyle/>
          <a:p>
            <a:r>
              <a:rPr lang="en-US" sz="2400" b="1" dirty="0" smtClean="0">
                <a:solidFill>
                  <a:schemeClr val="bg1"/>
                </a:solidFill>
                <a:effectLst>
                  <a:outerShdw blurRad="50800" dist="38100" dir="2700000" algn="tl" rotWithShape="0">
                    <a:prstClr val="black"/>
                  </a:outerShdw>
                </a:effectLst>
              </a:rPr>
              <a:t>November 28, 2012</a:t>
            </a:r>
            <a:endParaRPr lang="en-US" sz="2400" b="1" dirty="0">
              <a:solidFill>
                <a:schemeClr val="bg1"/>
              </a:solidFill>
              <a:effectLst>
                <a:outerShdw blurRad="50800" dist="38100" dir="2700000" algn="tl" rotWithShape="0">
                  <a:prstClr val="black"/>
                </a:outerShdw>
              </a:effectLst>
            </a:endParaRPr>
          </a:p>
        </p:txBody>
      </p:sp>
      <p:sp>
        <p:nvSpPr>
          <p:cNvPr id="10" name="TextBox 9"/>
          <p:cNvSpPr txBox="1"/>
          <p:nvPr/>
        </p:nvSpPr>
        <p:spPr>
          <a:xfrm>
            <a:off x="1218087" y="644232"/>
            <a:ext cx="1985189" cy="461665"/>
          </a:xfrm>
          <a:prstGeom prst="rect">
            <a:avLst/>
          </a:prstGeom>
          <a:noFill/>
        </p:spPr>
        <p:txBody>
          <a:bodyPr wrap="none" rtlCol="0">
            <a:spAutoFit/>
          </a:bodyPr>
          <a:lstStyle/>
          <a:p>
            <a:r>
              <a:rPr lang="en-US" sz="2400" b="1" dirty="0" smtClean="0">
                <a:solidFill>
                  <a:schemeClr val="bg1"/>
                </a:solidFill>
                <a:effectLst>
                  <a:outerShdw blurRad="50800" dist="38100" dir="2700000" algn="tl" rotWithShape="0">
                    <a:prstClr val="black"/>
                  </a:outerShdw>
                </a:effectLst>
              </a:rPr>
              <a:t>May, 10, 2011</a:t>
            </a:r>
            <a:endParaRPr lang="en-US" sz="2400" b="1" dirty="0">
              <a:solidFill>
                <a:schemeClr val="bg1"/>
              </a:solidFill>
              <a:effectLst>
                <a:outerShdw blurRad="50800" dist="38100" dir="2700000" algn="tl" rotWithShape="0">
                  <a:prstClr val="black"/>
                </a:outerShdw>
              </a:effectLst>
            </a:endParaRPr>
          </a:p>
        </p:txBody>
      </p:sp>
      <p:sp>
        <p:nvSpPr>
          <p:cNvPr id="28" name="Rectangle 27"/>
          <p:cNvSpPr/>
          <p:nvPr/>
        </p:nvSpPr>
        <p:spPr>
          <a:xfrm>
            <a:off x="4561982" y="1"/>
            <a:ext cx="4582017"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0" y="0"/>
            <a:ext cx="9144000" cy="646331"/>
          </a:xfrm>
          <a:prstGeom prst="rect">
            <a:avLst/>
          </a:prstGeom>
          <a:solidFill>
            <a:schemeClr val="bg1">
              <a:alpha val="28000"/>
            </a:schemeClr>
          </a:solidFill>
        </p:spPr>
        <p:txBody>
          <a:bodyPr wrap="square" rtlCol="0">
            <a:spAutoFit/>
          </a:bodyPr>
          <a:lstStyle/>
          <a:p>
            <a:pPr algn="ctr"/>
            <a:r>
              <a:rPr lang="en-US" sz="3600" b="1" dirty="0" smtClean="0">
                <a:solidFill>
                  <a:schemeClr val="bg1"/>
                </a:solidFill>
                <a:effectLst>
                  <a:outerShdw blurRad="50800" dist="50800" dir="2700000" algn="tl" rotWithShape="0">
                    <a:prstClr val="black"/>
                  </a:outerShdw>
                </a:effectLst>
              </a:rPr>
              <a:t>Mississippi River Above Memphis, TN</a:t>
            </a:r>
            <a:endParaRPr lang="en-US" sz="3600" b="1" dirty="0">
              <a:solidFill>
                <a:schemeClr val="bg1"/>
              </a:solidFill>
              <a:effectLst>
                <a:outerShdw blurRad="50800" dist="50800" dir="2700000" algn="tl" rotWithShape="0">
                  <a:prstClr val="black"/>
                </a:outerShdw>
              </a:effectLst>
            </a:endParaRPr>
          </a:p>
        </p:txBody>
      </p:sp>
      <p:sp>
        <p:nvSpPr>
          <p:cNvPr id="16" name="TextBox 15"/>
          <p:cNvSpPr txBox="1"/>
          <p:nvPr/>
        </p:nvSpPr>
        <p:spPr>
          <a:xfrm>
            <a:off x="4070750" y="3675944"/>
            <a:ext cx="964326" cy="461665"/>
          </a:xfrm>
          <a:prstGeom prst="rect">
            <a:avLst/>
          </a:prstGeom>
          <a:noFill/>
        </p:spPr>
        <p:txBody>
          <a:bodyPr wrap="none" rtlCol="0">
            <a:spAutoFit/>
          </a:bodyPr>
          <a:lstStyle/>
          <a:p>
            <a:r>
              <a:rPr lang="en-US" sz="2400" b="1" dirty="0" smtClean="0">
                <a:solidFill>
                  <a:schemeClr val="bg1"/>
                </a:solidFill>
                <a:effectLst>
                  <a:outerShdw blurRad="50800" dist="38100" dir="2700000" algn="tl" rotWithShape="0">
                    <a:prstClr val="black"/>
                  </a:outerShdw>
                </a:effectLst>
              </a:rPr>
              <a:t>50 km</a:t>
            </a:r>
            <a:endParaRPr lang="en-US" sz="2400" b="1" dirty="0">
              <a:solidFill>
                <a:schemeClr val="bg1"/>
              </a:solidFill>
              <a:effectLst>
                <a:outerShdw blurRad="50800" dist="38100" dir="2700000" algn="tl" rotWithShape="0">
                  <a:prstClr val="black"/>
                </a:outerShdw>
              </a:effectLst>
            </a:endParaRPr>
          </a:p>
        </p:txBody>
      </p:sp>
      <p:grpSp>
        <p:nvGrpSpPr>
          <p:cNvPr id="27" name="Group 26"/>
          <p:cNvGrpSpPr/>
          <p:nvPr/>
        </p:nvGrpSpPr>
        <p:grpSpPr>
          <a:xfrm>
            <a:off x="3409926" y="3616277"/>
            <a:ext cx="2260600" cy="146050"/>
            <a:chOff x="4559300" y="3797300"/>
            <a:chExt cx="2260600" cy="146050"/>
          </a:xfrm>
        </p:grpSpPr>
        <p:sp>
          <p:nvSpPr>
            <p:cNvPr id="17" name="Rectangle 16"/>
            <p:cNvSpPr/>
            <p:nvPr/>
          </p:nvSpPr>
          <p:spPr>
            <a:xfrm>
              <a:off x="4559300" y="3860800"/>
              <a:ext cx="450850" cy="698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010150" y="3797300"/>
              <a:ext cx="450850" cy="698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461000" y="3867150"/>
              <a:ext cx="450850" cy="698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61000" y="3797300"/>
              <a:ext cx="450850" cy="698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918200" y="3797300"/>
              <a:ext cx="450850" cy="698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369050" y="3860800"/>
              <a:ext cx="450850" cy="698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918200" y="3873500"/>
              <a:ext cx="450850" cy="698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369050" y="3797300"/>
              <a:ext cx="450850" cy="698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5010150" y="3860800"/>
              <a:ext cx="450850" cy="698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559300" y="3797300"/>
              <a:ext cx="450850" cy="698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317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 name="Straight Connector 237"/>
          <p:cNvCxnSpPr/>
          <p:nvPr/>
        </p:nvCxnSpPr>
        <p:spPr>
          <a:xfrm>
            <a:off x="3416202" y="509141"/>
            <a:ext cx="0" cy="2441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1095693" y="509141"/>
            <a:ext cx="0" cy="2441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8053915" y="509141"/>
            <a:ext cx="0" cy="3076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5727950" y="509141"/>
            <a:ext cx="0" cy="3076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a:off x="1095693" y="509141"/>
            <a:ext cx="6958222" cy="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37" name="Freeform 136"/>
          <p:cNvSpPr/>
          <p:nvPr/>
        </p:nvSpPr>
        <p:spPr>
          <a:xfrm>
            <a:off x="2398192" y="714024"/>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chemeClr val="tx1"/>
                </a:solidFill>
              </a:rPr>
              <a:t>Interdisciplinary Science and Engineering Division</a:t>
            </a:r>
          </a:p>
          <a:p>
            <a:pPr lvl="0" algn="ctr" defTabSz="355600">
              <a:lnSpc>
                <a:spcPct val="90000"/>
              </a:lnSpc>
              <a:spcBef>
                <a:spcPct val="0"/>
              </a:spcBef>
            </a:pPr>
            <a:r>
              <a:rPr lang="en-US" b="1" dirty="0" smtClean="0">
                <a:solidFill>
                  <a:schemeClr val="tx1"/>
                </a:solidFill>
              </a:rPr>
              <a:t>(ISED)</a:t>
            </a:r>
            <a:endParaRPr lang="en-US" b="1" kern="1200" dirty="0" smtClean="0">
              <a:solidFill>
                <a:schemeClr val="tx1"/>
              </a:solidFill>
            </a:endParaRPr>
          </a:p>
        </p:txBody>
      </p:sp>
      <p:sp>
        <p:nvSpPr>
          <p:cNvPr id="148" name="Freeform 147"/>
          <p:cNvSpPr/>
          <p:nvPr/>
        </p:nvSpPr>
        <p:spPr>
          <a:xfrm>
            <a:off x="87905" y="714024"/>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Geo Intelligence Division</a:t>
            </a:r>
          </a:p>
          <a:p>
            <a:pPr lvl="0" algn="ctr" defTabSz="355600">
              <a:lnSpc>
                <a:spcPct val="90000"/>
              </a:lnSpc>
              <a:spcBef>
                <a:spcPct val="0"/>
              </a:spcBef>
            </a:pPr>
            <a:r>
              <a:rPr lang="en-US" b="1" dirty="0" smtClean="0">
                <a:solidFill>
                  <a:srgbClr val="000000"/>
                </a:solidFill>
              </a:rPr>
              <a:t>(GID)</a:t>
            </a:r>
            <a:endParaRPr lang="en-US" b="1" kern="1200" dirty="0" smtClean="0">
              <a:solidFill>
                <a:srgbClr val="000000"/>
              </a:solidFill>
            </a:endParaRPr>
          </a:p>
        </p:txBody>
      </p:sp>
      <p:sp>
        <p:nvSpPr>
          <p:cNvPr id="155" name="Freeform 154"/>
          <p:cNvSpPr/>
          <p:nvPr/>
        </p:nvSpPr>
        <p:spPr>
          <a:xfrm>
            <a:off x="7046700" y="714024"/>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Social Intelligence Division</a:t>
            </a:r>
          </a:p>
          <a:p>
            <a:pPr lvl="0" algn="ctr" defTabSz="355600">
              <a:lnSpc>
                <a:spcPct val="90000"/>
              </a:lnSpc>
              <a:spcBef>
                <a:spcPct val="0"/>
              </a:spcBef>
            </a:pPr>
            <a:r>
              <a:rPr lang="en-US" b="1" dirty="0" smtClean="0">
                <a:solidFill>
                  <a:srgbClr val="000000"/>
                </a:solidFill>
              </a:rPr>
              <a:t>(SID)</a:t>
            </a:r>
            <a:endParaRPr lang="en-US" b="1" kern="1200" dirty="0" smtClean="0">
              <a:solidFill>
                <a:srgbClr val="000000"/>
              </a:solidFill>
            </a:endParaRPr>
          </a:p>
        </p:txBody>
      </p:sp>
      <p:sp>
        <p:nvSpPr>
          <p:cNvPr id="163" name="Freeform 162"/>
          <p:cNvSpPr/>
          <p:nvPr/>
        </p:nvSpPr>
        <p:spPr>
          <a:xfrm>
            <a:off x="4712805" y="714024"/>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0">
            <a:schemeClr val="accent3"/>
          </a:lnRef>
          <a:fillRef idx="3">
            <a:schemeClr val="accent3"/>
          </a:fillRef>
          <a:effectRef idx="3">
            <a:schemeClr val="accent3"/>
          </a:effectRef>
          <a:fontRef idx="minor">
            <a:schemeClr val="lt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Analysis and Prediction Division</a:t>
            </a:r>
          </a:p>
          <a:p>
            <a:pPr lvl="0" algn="ctr" defTabSz="355600">
              <a:lnSpc>
                <a:spcPct val="90000"/>
              </a:lnSpc>
              <a:spcBef>
                <a:spcPct val="0"/>
              </a:spcBef>
            </a:pPr>
            <a:r>
              <a:rPr lang="en-US" b="1" dirty="0" smtClean="0">
                <a:solidFill>
                  <a:srgbClr val="000000"/>
                </a:solidFill>
              </a:rPr>
              <a:t>(APD)</a:t>
            </a:r>
            <a:endParaRPr lang="en-US" b="1" kern="1200" dirty="0" smtClean="0">
              <a:solidFill>
                <a:srgbClr val="000000"/>
              </a:solidFill>
            </a:endParaRPr>
          </a:p>
        </p:txBody>
      </p:sp>
      <p:sp>
        <p:nvSpPr>
          <p:cNvPr id="2" name="TextBox 1"/>
          <p:cNvSpPr txBox="1"/>
          <p:nvPr/>
        </p:nvSpPr>
        <p:spPr>
          <a:xfrm>
            <a:off x="291026" y="1812738"/>
            <a:ext cx="1593255" cy="830997"/>
          </a:xfrm>
          <a:prstGeom prst="rect">
            <a:avLst/>
          </a:prstGeom>
          <a:noFill/>
        </p:spPr>
        <p:txBody>
          <a:bodyPr wrap="none" rtlCol="0">
            <a:spAutoFit/>
          </a:bodyPr>
          <a:lstStyle/>
          <a:p>
            <a:pPr algn="ctr"/>
            <a:r>
              <a:rPr lang="en-US" sz="2400" b="1" dirty="0" smtClean="0"/>
              <a:t>DATA/</a:t>
            </a:r>
          </a:p>
          <a:p>
            <a:pPr algn="ctr"/>
            <a:r>
              <a:rPr lang="en-US" sz="2400" b="1" dirty="0" smtClean="0"/>
              <a:t>ANALYTICS</a:t>
            </a:r>
          </a:p>
        </p:txBody>
      </p:sp>
      <p:sp>
        <p:nvSpPr>
          <p:cNvPr id="26" name="TextBox 25"/>
          <p:cNvSpPr txBox="1"/>
          <p:nvPr/>
        </p:nvSpPr>
        <p:spPr>
          <a:xfrm>
            <a:off x="2837726" y="1812738"/>
            <a:ext cx="1240995" cy="830997"/>
          </a:xfrm>
          <a:prstGeom prst="rect">
            <a:avLst/>
          </a:prstGeom>
          <a:noFill/>
        </p:spPr>
        <p:txBody>
          <a:bodyPr wrap="none" rtlCol="0">
            <a:spAutoFit/>
          </a:bodyPr>
          <a:lstStyle/>
          <a:p>
            <a:pPr algn="ctr"/>
            <a:r>
              <a:rPr lang="en-US" sz="2400" b="1" dirty="0" smtClean="0"/>
              <a:t>CORE</a:t>
            </a:r>
          </a:p>
          <a:p>
            <a:pPr algn="ctr"/>
            <a:r>
              <a:rPr lang="en-US" sz="2400" b="1" dirty="0" smtClean="0"/>
              <a:t>SCIENCE</a:t>
            </a:r>
            <a:endParaRPr lang="en-US" sz="2400" b="1" dirty="0"/>
          </a:p>
        </p:txBody>
      </p:sp>
      <p:sp>
        <p:nvSpPr>
          <p:cNvPr id="27" name="TextBox 26"/>
          <p:cNvSpPr txBox="1"/>
          <p:nvPr/>
        </p:nvSpPr>
        <p:spPr>
          <a:xfrm>
            <a:off x="4842076" y="1812738"/>
            <a:ext cx="1826141" cy="830997"/>
          </a:xfrm>
          <a:prstGeom prst="rect">
            <a:avLst/>
          </a:prstGeom>
          <a:noFill/>
        </p:spPr>
        <p:txBody>
          <a:bodyPr wrap="none" rtlCol="0">
            <a:spAutoFit/>
          </a:bodyPr>
          <a:lstStyle/>
          <a:p>
            <a:pPr algn="ctr"/>
            <a:r>
              <a:rPr lang="en-US" sz="2400" b="1" dirty="0" smtClean="0"/>
              <a:t>INTEGRATED</a:t>
            </a:r>
          </a:p>
          <a:p>
            <a:pPr algn="ctr"/>
            <a:r>
              <a:rPr lang="en-US" sz="2400" b="1" dirty="0" smtClean="0"/>
              <a:t>MODELING</a:t>
            </a:r>
            <a:endParaRPr lang="en-US" sz="2400" b="1" dirty="0"/>
          </a:p>
        </p:txBody>
      </p:sp>
      <p:sp>
        <p:nvSpPr>
          <p:cNvPr id="28" name="TextBox 27"/>
          <p:cNvSpPr txBox="1"/>
          <p:nvPr/>
        </p:nvSpPr>
        <p:spPr>
          <a:xfrm>
            <a:off x="7386443" y="1812738"/>
            <a:ext cx="1354608" cy="830997"/>
          </a:xfrm>
          <a:prstGeom prst="rect">
            <a:avLst/>
          </a:prstGeom>
          <a:noFill/>
        </p:spPr>
        <p:txBody>
          <a:bodyPr wrap="none" rtlCol="0">
            <a:spAutoFit/>
          </a:bodyPr>
          <a:lstStyle/>
          <a:p>
            <a:pPr algn="ctr"/>
            <a:r>
              <a:rPr lang="en-US" sz="2400" b="1" dirty="0" smtClean="0"/>
              <a:t>HUMAN</a:t>
            </a:r>
          </a:p>
          <a:p>
            <a:pPr algn="ctr"/>
            <a:r>
              <a:rPr lang="en-US" sz="2400" b="1" dirty="0" smtClean="0"/>
              <a:t>FACTORS</a:t>
            </a:r>
            <a:endParaRPr lang="en-US" sz="2400" b="1" dirty="0"/>
          </a:p>
        </p:txBody>
      </p:sp>
      <p:cxnSp>
        <p:nvCxnSpPr>
          <p:cNvPr id="29" name="Straight Connector 28"/>
          <p:cNvCxnSpPr/>
          <p:nvPr/>
        </p:nvCxnSpPr>
        <p:spPr>
          <a:xfrm>
            <a:off x="4583986" y="211728"/>
            <a:ext cx="0" cy="3076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388961" y="3645321"/>
            <a:ext cx="6667016" cy="2917424"/>
            <a:chOff x="1424989" y="3645321"/>
            <a:chExt cx="7234423" cy="2917424"/>
          </a:xfrm>
        </p:grpSpPr>
        <p:sp>
          <p:nvSpPr>
            <p:cNvPr id="30" name="TextBox 29"/>
            <p:cNvSpPr txBox="1"/>
            <p:nvPr/>
          </p:nvSpPr>
          <p:spPr>
            <a:xfrm>
              <a:off x="2828160" y="3645321"/>
              <a:ext cx="3900978" cy="646331"/>
            </a:xfrm>
            <a:prstGeom prst="rect">
              <a:avLst/>
            </a:prstGeom>
            <a:noFill/>
          </p:spPr>
          <p:txBody>
            <a:bodyPr wrap="none" rtlCol="0">
              <a:spAutoFit/>
            </a:bodyPr>
            <a:lstStyle/>
            <a:p>
              <a:pPr algn="ctr"/>
              <a:r>
                <a:rPr lang="en-US" sz="3600" b="1" dirty="0" smtClean="0"/>
                <a:t>STAFFING – First 50</a:t>
              </a:r>
              <a:endParaRPr lang="en-US" sz="3600" b="1" dirty="0"/>
            </a:p>
          </p:txBody>
        </p:sp>
        <p:sp>
          <p:nvSpPr>
            <p:cNvPr id="31" name="Content Placeholder 3"/>
            <p:cNvSpPr txBox="1">
              <a:spLocks/>
            </p:cNvSpPr>
            <p:nvPr/>
          </p:nvSpPr>
          <p:spPr>
            <a:xfrm>
              <a:off x="1424989" y="4167387"/>
              <a:ext cx="7234423" cy="23953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5 on site now</a:t>
              </a:r>
            </a:p>
            <a:p>
              <a:r>
                <a:rPr lang="en-US" sz="2400" dirty="0" smtClean="0"/>
                <a:t>5 vacancies advertised</a:t>
              </a:r>
            </a:p>
            <a:p>
              <a:r>
                <a:rPr lang="en-US" sz="2400" dirty="0" smtClean="0"/>
                <a:t>3 vacancies (Division Directors) announced soon</a:t>
              </a:r>
            </a:p>
            <a:p>
              <a:r>
                <a:rPr lang="en-US" sz="2400" dirty="0" smtClean="0"/>
                <a:t>30 UCAR Visiting Scientists (150 Applications)</a:t>
              </a:r>
            </a:p>
            <a:p>
              <a:r>
                <a:rPr lang="en-US" sz="2400" dirty="0" smtClean="0"/>
                <a:t>7 USGS staff in process</a:t>
              </a:r>
            </a:p>
            <a:p>
              <a:r>
                <a:rPr lang="en-US" sz="2400" dirty="0" smtClean="0"/>
                <a:t>1 FEMA staff in process</a:t>
              </a:r>
              <a:endParaRPr lang="en-US" sz="2400" dirty="0"/>
            </a:p>
          </p:txBody>
        </p:sp>
      </p:grpSp>
      <p:sp>
        <p:nvSpPr>
          <p:cNvPr id="32" name="TextBox 31"/>
          <p:cNvSpPr txBox="1"/>
          <p:nvPr/>
        </p:nvSpPr>
        <p:spPr>
          <a:xfrm>
            <a:off x="244028" y="2831949"/>
            <a:ext cx="8737926" cy="707886"/>
          </a:xfrm>
          <a:prstGeom prst="rect">
            <a:avLst/>
          </a:prstGeom>
          <a:noFill/>
        </p:spPr>
        <p:txBody>
          <a:bodyPr wrap="square" rtlCol="0">
            <a:spAutoFit/>
          </a:bodyPr>
          <a:lstStyle/>
          <a:p>
            <a:pPr algn="ctr"/>
            <a:r>
              <a:rPr lang="en-US" sz="4000" b="1" dirty="0" smtClean="0">
                <a:solidFill>
                  <a:srgbClr val="0000FF"/>
                </a:solidFill>
              </a:rPr>
              <a:t>Initial Operating Capability: May 2015</a:t>
            </a:r>
            <a:endParaRPr lang="en-US" sz="4000" b="1" dirty="0">
              <a:solidFill>
                <a:srgbClr val="0000FF"/>
              </a:solidFill>
            </a:endParaRPr>
          </a:p>
        </p:txBody>
      </p:sp>
    </p:spTree>
    <p:extLst>
      <p:ext uri="{BB962C8B-B14F-4D97-AF65-F5344CB8AC3E}">
        <p14:creationId xmlns:p14="http://schemas.microsoft.com/office/powerpoint/2010/main" val="78050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38108" y="1203912"/>
            <a:ext cx="8743846" cy="5543288"/>
          </a:xfrm>
        </p:spPr>
        <p:txBody>
          <a:bodyPr>
            <a:normAutofit/>
          </a:bodyPr>
          <a:lstStyle/>
          <a:p>
            <a:pPr>
              <a:lnSpc>
                <a:spcPct val="120000"/>
              </a:lnSpc>
            </a:pPr>
            <a:r>
              <a:rPr lang="en-US" sz="2400" dirty="0" smtClean="0"/>
              <a:t>Hydrology Program Senior Management Meeting (May 2014)</a:t>
            </a:r>
          </a:p>
          <a:p>
            <a:pPr>
              <a:lnSpc>
                <a:spcPct val="120000"/>
              </a:lnSpc>
            </a:pPr>
            <a:r>
              <a:rPr lang="en-US" sz="2400" dirty="0" smtClean="0"/>
              <a:t>National Flash Flood Summit (August 2014)</a:t>
            </a:r>
          </a:p>
          <a:p>
            <a:pPr>
              <a:lnSpc>
                <a:spcPct val="120000"/>
              </a:lnSpc>
            </a:pPr>
            <a:r>
              <a:rPr lang="en-US" sz="2400" dirty="0" smtClean="0"/>
              <a:t>National Flood Interoperability Experiment (NFIE)</a:t>
            </a:r>
          </a:p>
          <a:p>
            <a:pPr lvl="1">
              <a:lnSpc>
                <a:spcPct val="120000"/>
              </a:lnSpc>
            </a:pPr>
            <a:r>
              <a:rPr lang="en-US" sz="2000" dirty="0" smtClean="0"/>
              <a:t>Summer Institute at NWC (2015)</a:t>
            </a:r>
          </a:p>
          <a:p>
            <a:pPr>
              <a:lnSpc>
                <a:spcPct val="120000"/>
              </a:lnSpc>
            </a:pPr>
            <a:r>
              <a:rPr lang="en-US" sz="2400" dirty="0" smtClean="0"/>
              <a:t>Academic Sabbatical Program (Fall 2015)</a:t>
            </a:r>
          </a:p>
          <a:p>
            <a:pPr>
              <a:lnSpc>
                <a:spcPct val="120000"/>
              </a:lnSpc>
            </a:pPr>
            <a:r>
              <a:rPr lang="en-US" sz="2400" dirty="0" smtClean="0"/>
              <a:t>National Hydrology Program Managers Meeting (tent. May 2015)</a:t>
            </a:r>
          </a:p>
          <a:p>
            <a:pPr>
              <a:lnSpc>
                <a:spcPct val="120000"/>
              </a:lnSpc>
            </a:pPr>
            <a:r>
              <a:rPr lang="en-US" sz="2400" dirty="0" smtClean="0"/>
              <a:t>Ribbon Cutting (May 2015)</a:t>
            </a:r>
          </a:p>
          <a:p>
            <a:pPr lvl="1">
              <a:lnSpc>
                <a:spcPct val="120000"/>
              </a:lnSpc>
            </a:pPr>
            <a:r>
              <a:rPr lang="en-US" sz="2000" dirty="0" smtClean="0"/>
              <a:t>Secretary of Commerce</a:t>
            </a:r>
          </a:p>
          <a:p>
            <a:pPr lvl="1">
              <a:lnSpc>
                <a:spcPct val="120000"/>
              </a:lnSpc>
            </a:pPr>
            <a:r>
              <a:rPr lang="en-US" sz="2000" dirty="0" smtClean="0"/>
              <a:t>Secretary of Interior</a:t>
            </a:r>
          </a:p>
          <a:p>
            <a:pPr lvl="1">
              <a:lnSpc>
                <a:spcPct val="120000"/>
              </a:lnSpc>
            </a:pPr>
            <a:r>
              <a:rPr lang="en-US" sz="2000" dirty="0" smtClean="0"/>
              <a:t>Senator Richard Shelby (AL)</a:t>
            </a:r>
          </a:p>
          <a:p>
            <a:pPr>
              <a:lnSpc>
                <a:spcPct val="120000"/>
              </a:lnSpc>
            </a:pPr>
            <a:r>
              <a:rPr lang="en-US" sz="2400" dirty="0" smtClean="0"/>
              <a:t>NWC Visits the Regions: Spring 2015</a:t>
            </a:r>
          </a:p>
        </p:txBody>
      </p:sp>
      <p:sp>
        <p:nvSpPr>
          <p:cNvPr id="2" name="Slide Number Placeholder 1"/>
          <p:cNvSpPr>
            <a:spLocks noGrp="1"/>
          </p:cNvSpPr>
          <p:nvPr>
            <p:ph type="sldNum" sz="quarter" idx="12"/>
          </p:nvPr>
        </p:nvSpPr>
        <p:spPr/>
        <p:txBody>
          <a:bodyPr/>
          <a:lstStyle/>
          <a:p>
            <a:fld id="{DFED2D5C-7DEC-4016-9B3B-6FCD74A1F0F1}" type="slidenum">
              <a:rPr lang="en-US" smtClean="0"/>
              <a:t>51</a:t>
            </a:fld>
            <a:endParaRPr lang="en-US" dirty="0"/>
          </a:p>
        </p:txBody>
      </p:sp>
      <p:sp>
        <p:nvSpPr>
          <p:cNvPr id="5" name="Title 4"/>
          <p:cNvSpPr txBox="1">
            <a:spLocks/>
          </p:cNvSpPr>
          <p:nvPr/>
        </p:nvSpPr>
        <p:spPr>
          <a:xfrm>
            <a:off x="0" y="0"/>
            <a:ext cx="9143999" cy="1143000"/>
          </a:xfrm>
          <a:prstGeom prst="rect">
            <a:avLst/>
          </a:prstGeom>
        </p:spPr>
        <p:txBody>
          <a:bodyPr rtlCol="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5400" b="1" dirty="0" smtClean="0">
                <a:latin typeface="Arial"/>
                <a:ea typeface="MS PGothic" charset="0"/>
                <a:cs typeface="Arial"/>
              </a:rPr>
              <a:t>Initial NWC Activities</a:t>
            </a:r>
            <a:endParaRPr lang="en-US" sz="5400" b="1" dirty="0">
              <a:solidFill>
                <a:srgbClr val="FF0000"/>
              </a:solidFill>
              <a:latin typeface="Arial"/>
              <a:ea typeface="MS PGothic" charset="0"/>
              <a:cs typeface="Arial"/>
            </a:endParaRPr>
          </a:p>
        </p:txBody>
      </p:sp>
    </p:spTree>
    <p:extLst>
      <p:ext uri="{BB962C8B-B14F-4D97-AF65-F5344CB8AC3E}">
        <p14:creationId xmlns:p14="http://schemas.microsoft.com/office/powerpoint/2010/main" val="326739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160"/>
            <a:ext cx="9144000" cy="1143000"/>
          </a:xfrm>
          <a:effectLst/>
        </p:spPr>
        <p:txBody>
          <a:bodyPr>
            <a:normAutofit fontScale="90000"/>
          </a:bodyPr>
          <a:lstStyle/>
          <a:p>
            <a:r>
              <a:rPr lang="en-US" sz="3600" b="1" dirty="0" smtClean="0">
                <a:latin typeface="Arial"/>
                <a:cs typeface="Arial"/>
              </a:rPr>
              <a:t>National Flood Interoperability Experiment</a:t>
            </a:r>
            <a:endParaRPr lang="en-US" b="1" dirty="0">
              <a:latin typeface="Arial"/>
              <a:cs typeface="Arial"/>
            </a:endParaRPr>
          </a:p>
        </p:txBody>
      </p:sp>
      <p:sp>
        <p:nvSpPr>
          <p:cNvPr id="5" name="Content Placeholder 3"/>
          <p:cNvSpPr txBox="1">
            <a:spLocks/>
          </p:cNvSpPr>
          <p:nvPr/>
        </p:nvSpPr>
        <p:spPr>
          <a:xfrm>
            <a:off x="457200" y="1375900"/>
            <a:ext cx="8229600" cy="41152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Community Initiative: private sector, academia, federal agencies</a:t>
            </a:r>
          </a:p>
          <a:p>
            <a:pPr lvl="1"/>
            <a:r>
              <a:rPr lang="en-US" sz="2400" dirty="0" smtClean="0"/>
              <a:t>Demonstrate initial set of water </a:t>
            </a:r>
            <a:r>
              <a:rPr lang="en-US" sz="2400" b="1" dirty="0" smtClean="0"/>
              <a:t>data services </a:t>
            </a:r>
            <a:r>
              <a:rPr lang="en-US" sz="2400" dirty="0" smtClean="0"/>
              <a:t>using community standards</a:t>
            </a:r>
          </a:p>
          <a:p>
            <a:pPr lvl="1"/>
            <a:r>
              <a:rPr lang="en-US" sz="2400" dirty="0" smtClean="0"/>
              <a:t>Demonstrate </a:t>
            </a:r>
            <a:r>
              <a:rPr lang="en-US" sz="2400" b="1" dirty="0" smtClean="0"/>
              <a:t>real time flood simulation and mapping</a:t>
            </a:r>
            <a:r>
              <a:rPr lang="en-US" sz="2400" dirty="0" smtClean="0"/>
              <a:t> using cutting edge tools and techniques</a:t>
            </a:r>
          </a:p>
          <a:p>
            <a:pPr lvl="1"/>
            <a:r>
              <a:rPr lang="en-US" sz="2400" dirty="0" smtClean="0"/>
              <a:t>Prototype a project-based interdisciplinary </a:t>
            </a:r>
            <a:r>
              <a:rPr lang="en-US" sz="2400" b="1" dirty="0" smtClean="0"/>
              <a:t>education model</a:t>
            </a:r>
            <a:r>
              <a:rPr lang="en-US" sz="2400" dirty="0" smtClean="0"/>
              <a:t> for emerging scientists and technologists</a:t>
            </a:r>
          </a:p>
          <a:p>
            <a:pPr lvl="2"/>
            <a:r>
              <a:rPr lang="en-US" sz="2000" dirty="0" smtClean="0"/>
              <a:t>Semester curricula and NWC Summer Institute</a:t>
            </a: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640" y="5587523"/>
            <a:ext cx="1628766" cy="592505"/>
          </a:xfrm>
          <a:prstGeom prst="rect">
            <a:avLst/>
          </a:prstGeom>
        </p:spPr>
      </p:pic>
      <p:pic>
        <p:nvPicPr>
          <p:cNvPr id="8" name="Picture 7"/>
          <p:cNvPicPr>
            <a:picLocks noChangeAspect="1"/>
          </p:cNvPicPr>
          <p:nvPr/>
        </p:nvPicPr>
        <p:blipFill>
          <a:blip r:embed="rId3"/>
          <a:stretch>
            <a:fillRect/>
          </a:stretch>
        </p:blipFill>
        <p:spPr>
          <a:xfrm>
            <a:off x="8161508" y="5282883"/>
            <a:ext cx="868751" cy="86070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65975" y="5609438"/>
            <a:ext cx="1292135" cy="589028"/>
          </a:xfrm>
          <a:prstGeom prst="rect">
            <a:avLst/>
          </a:prstGeom>
        </p:spPr>
      </p:pic>
      <p:pic>
        <p:nvPicPr>
          <p:cNvPr id="10" name="Picture 9"/>
          <p:cNvPicPr>
            <a:picLocks noChangeAspect="1"/>
          </p:cNvPicPr>
          <p:nvPr/>
        </p:nvPicPr>
        <p:blipFill>
          <a:blip r:embed="rId5"/>
          <a:stretch>
            <a:fillRect/>
          </a:stretch>
        </p:blipFill>
        <p:spPr>
          <a:xfrm>
            <a:off x="4493804" y="5622667"/>
            <a:ext cx="1663389" cy="1013628"/>
          </a:xfrm>
          <a:prstGeom prst="rect">
            <a:avLst/>
          </a:prstGeom>
        </p:spPr>
      </p:pic>
      <p:pic>
        <p:nvPicPr>
          <p:cNvPr id="11" name="Picture 10" descr="USAC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89133" y="5400374"/>
            <a:ext cx="878962" cy="668252"/>
          </a:xfrm>
          <a:prstGeom prst="rect">
            <a:avLst/>
          </a:prstGeom>
        </p:spPr>
      </p:pic>
      <p:pic>
        <p:nvPicPr>
          <p:cNvPr id="12" name="Picture 11" descr="USGS.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21325" y="5969438"/>
            <a:ext cx="706564" cy="70052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20412" y="5819045"/>
            <a:ext cx="890609" cy="890609"/>
          </a:xfrm>
          <a:prstGeom prst="rect">
            <a:avLst/>
          </a:prstGeom>
        </p:spPr>
      </p:pic>
      <p:pic>
        <p:nvPicPr>
          <p:cNvPr id="14" name="Picture 13"/>
          <p:cNvPicPr>
            <a:picLocks noChangeAspect="1"/>
          </p:cNvPicPr>
          <p:nvPr/>
        </p:nvPicPr>
        <p:blipFill>
          <a:blip r:embed="rId9"/>
          <a:stretch>
            <a:fillRect/>
          </a:stretch>
        </p:blipFill>
        <p:spPr>
          <a:xfrm>
            <a:off x="796280" y="6244469"/>
            <a:ext cx="1954032" cy="447370"/>
          </a:xfrm>
          <a:prstGeom prst="rect">
            <a:avLst/>
          </a:prstGeom>
        </p:spPr>
      </p:pic>
      <p:pic>
        <p:nvPicPr>
          <p:cNvPr id="15" name="Picture 14"/>
          <p:cNvPicPr>
            <a:picLocks noChangeAspect="1"/>
          </p:cNvPicPr>
          <p:nvPr/>
        </p:nvPicPr>
        <p:blipFill>
          <a:blip r:embed="rId10"/>
          <a:stretch>
            <a:fillRect/>
          </a:stretch>
        </p:blipFill>
        <p:spPr>
          <a:xfrm>
            <a:off x="3174770" y="6284334"/>
            <a:ext cx="1557668" cy="434104"/>
          </a:xfrm>
          <a:prstGeom prst="rect">
            <a:avLst/>
          </a:prstGeom>
        </p:spPr>
      </p:pic>
    </p:spTree>
    <p:extLst>
      <p:ext uri="{BB962C8B-B14F-4D97-AF65-F5344CB8AC3E}">
        <p14:creationId xmlns:p14="http://schemas.microsoft.com/office/powerpoint/2010/main" val="134162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latin typeface="Arial"/>
                <a:cs typeface="Arial"/>
              </a:rPr>
              <a:t>National Water center</a:t>
            </a:r>
            <a:endParaRPr lang="en-US" sz="4800" dirty="0">
              <a:latin typeface="Arial"/>
              <a:cs typeface="Arial"/>
            </a:endParaRPr>
          </a:p>
        </p:txBody>
      </p:sp>
      <p:sp>
        <p:nvSpPr>
          <p:cNvPr id="5" name="Text Placeholder 4"/>
          <p:cNvSpPr>
            <a:spLocks noGrp="1"/>
          </p:cNvSpPr>
          <p:nvPr>
            <p:ph type="body" idx="1"/>
          </p:nvPr>
        </p:nvSpPr>
        <p:spPr>
          <a:xfrm>
            <a:off x="722313" y="2275527"/>
            <a:ext cx="7772400" cy="2131374"/>
          </a:xfrm>
        </p:spPr>
        <p:txBody>
          <a:bodyPr>
            <a:normAutofit/>
          </a:bodyPr>
          <a:lstStyle/>
          <a:p>
            <a:pPr marL="457200" indent="-457200">
              <a:buFont typeface="Arial"/>
              <a:buChar char="•"/>
            </a:pPr>
            <a:r>
              <a:rPr lang="en-US" sz="2800" dirty="0" smtClean="0"/>
              <a:t>Facility Design Tour</a:t>
            </a:r>
            <a:endParaRPr lang="en-US" sz="2800" dirty="0"/>
          </a:p>
        </p:txBody>
      </p:sp>
      <p:sp>
        <p:nvSpPr>
          <p:cNvPr id="4" name="Slide Number Placeholder 3"/>
          <p:cNvSpPr>
            <a:spLocks noGrp="1"/>
          </p:cNvSpPr>
          <p:nvPr>
            <p:ph type="sldNum" sz="quarter" idx="12"/>
          </p:nvPr>
        </p:nvSpPr>
        <p:spPr/>
        <p:txBody>
          <a:bodyPr/>
          <a:lstStyle/>
          <a:p>
            <a:fld id="{DFED2D5C-7DEC-4016-9B3B-6FCD74A1F0F1}" type="slidenum">
              <a:rPr lang="en-US" smtClean="0"/>
              <a:t>53</a:t>
            </a:fld>
            <a:endParaRPr lang="en-US"/>
          </a:p>
        </p:txBody>
      </p:sp>
    </p:spTree>
    <p:extLst>
      <p:ext uri="{BB962C8B-B14F-4D97-AF65-F5344CB8AC3E}">
        <p14:creationId xmlns:p14="http://schemas.microsoft.com/office/powerpoint/2010/main" val="38963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5567" y="2102631"/>
            <a:ext cx="6190517" cy="3436598"/>
          </a:xfrm>
          <a:prstGeom prst="rect">
            <a:avLst/>
          </a:prstGeom>
          <a:noFill/>
        </p:spPr>
        <p:txBody>
          <a:bodyPr wrap="square" lIns="82058" tIns="41029" rIns="82058" bIns="41029" rtlCol="0">
            <a:spAutoFit/>
          </a:bodyPr>
          <a:lstStyle/>
          <a:p>
            <a:pPr marL="410291" indent="-410291">
              <a:lnSpc>
                <a:spcPct val="120000"/>
              </a:lnSpc>
              <a:buAutoNum type="arabicPeriod"/>
            </a:pPr>
            <a:r>
              <a:rPr lang="en-US" sz="2800" dirty="0"/>
              <a:t>Generations in the Workplace</a:t>
            </a:r>
          </a:p>
          <a:p>
            <a:pPr marL="410291" indent="-410291">
              <a:lnSpc>
                <a:spcPct val="120000"/>
              </a:lnSpc>
              <a:buAutoNum type="arabicPeriod"/>
            </a:pPr>
            <a:r>
              <a:rPr lang="en-US" sz="2800" dirty="0"/>
              <a:t>Real Estate Optimization</a:t>
            </a:r>
          </a:p>
          <a:p>
            <a:pPr marL="410291" indent="-410291">
              <a:lnSpc>
                <a:spcPct val="120000"/>
              </a:lnSpc>
              <a:buAutoNum type="arabicPeriod"/>
            </a:pPr>
            <a:r>
              <a:rPr lang="en-US" sz="2800" dirty="0"/>
              <a:t>Enhance Collaboration</a:t>
            </a:r>
          </a:p>
          <a:p>
            <a:pPr marL="410291" indent="-410291">
              <a:lnSpc>
                <a:spcPct val="120000"/>
              </a:lnSpc>
              <a:buAutoNum type="arabicPeriod"/>
            </a:pPr>
            <a:r>
              <a:rPr lang="en-US" sz="2800" dirty="0"/>
              <a:t>Attract, Develop and Engage</a:t>
            </a:r>
          </a:p>
          <a:p>
            <a:pPr marL="410291" indent="-410291">
              <a:lnSpc>
                <a:spcPct val="120000"/>
              </a:lnSpc>
              <a:buAutoNum type="arabicPeriod"/>
            </a:pPr>
            <a:r>
              <a:rPr lang="en-US" sz="2800" dirty="0"/>
              <a:t>Build Brand and Culture</a:t>
            </a:r>
          </a:p>
          <a:p>
            <a:pPr marL="410291" indent="-410291">
              <a:lnSpc>
                <a:spcPct val="120000"/>
              </a:lnSpc>
              <a:buAutoNum type="arabicPeriod"/>
            </a:pPr>
            <a:r>
              <a:rPr lang="en-US" sz="2800" dirty="0"/>
              <a:t>Wellbeing </a:t>
            </a:r>
            <a:r>
              <a:rPr lang="en-US" sz="2800" dirty="0" smtClean="0"/>
              <a:t>at </a:t>
            </a:r>
            <a:r>
              <a:rPr lang="en-US" sz="2800" dirty="0"/>
              <a:t>Work</a:t>
            </a:r>
          </a:p>
          <a:p>
            <a:pPr marL="410291" indent="-410291">
              <a:lnSpc>
                <a:spcPct val="120000"/>
              </a:lnSpc>
              <a:buAutoNum type="arabicPeriod"/>
            </a:pPr>
            <a:endParaRPr lang="en-US" sz="1400" dirty="0"/>
          </a:p>
        </p:txBody>
      </p:sp>
      <p:sp>
        <p:nvSpPr>
          <p:cNvPr id="3" name="TextBox 2"/>
          <p:cNvSpPr txBox="1"/>
          <p:nvPr/>
        </p:nvSpPr>
        <p:spPr>
          <a:xfrm>
            <a:off x="317477" y="1228306"/>
            <a:ext cx="8499051" cy="759968"/>
          </a:xfrm>
          <a:prstGeom prst="rect">
            <a:avLst/>
          </a:prstGeom>
          <a:noFill/>
        </p:spPr>
        <p:txBody>
          <a:bodyPr wrap="square" lIns="82058" tIns="41029" rIns="82058" bIns="41029" rtlCol="0">
            <a:spAutoFit/>
          </a:bodyPr>
          <a:lstStyle/>
          <a:p>
            <a:pPr algn="ctr"/>
            <a:r>
              <a:rPr lang="en-US" sz="4400" b="1" dirty="0">
                <a:solidFill>
                  <a:srgbClr val="00B0F0"/>
                </a:solidFill>
              </a:rPr>
              <a:t>6 WORKPLACE ISSUES</a:t>
            </a:r>
          </a:p>
        </p:txBody>
      </p:sp>
      <p:sp>
        <p:nvSpPr>
          <p:cNvPr id="5" name="Title 4"/>
          <p:cNvSpPr txBox="1">
            <a:spLocks/>
          </p:cNvSpPr>
          <p:nvPr/>
        </p:nvSpPr>
        <p:spPr>
          <a:xfrm>
            <a:off x="0" y="0"/>
            <a:ext cx="9143999" cy="1143000"/>
          </a:xfrm>
          <a:prstGeom prst="rect">
            <a:avLst/>
          </a:prstGeom>
        </p:spPr>
        <p:txBody>
          <a:bodyPr rtlCol="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latin typeface="Arial"/>
                <a:ea typeface="MS PGothic" charset="0"/>
                <a:cs typeface="Arial"/>
              </a:rPr>
              <a:t>National Water Center Design</a:t>
            </a:r>
            <a:endParaRPr lang="en-US" b="1" dirty="0">
              <a:solidFill>
                <a:srgbClr val="FF0000"/>
              </a:solidFill>
              <a:latin typeface="Arial"/>
              <a:ea typeface="MS PGothic" charset="0"/>
              <a:cs typeface="Arial"/>
            </a:endParaRPr>
          </a:p>
        </p:txBody>
      </p:sp>
    </p:spTree>
    <p:extLst>
      <p:ext uri="{BB962C8B-B14F-4D97-AF65-F5344CB8AC3E}">
        <p14:creationId xmlns:p14="http://schemas.microsoft.com/office/powerpoint/2010/main" val="218445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2727" y="2175979"/>
            <a:ext cx="7985256" cy="3606901"/>
          </a:xfrm>
          <a:prstGeom prst="rect">
            <a:avLst/>
          </a:prstGeom>
          <a:noFill/>
        </p:spPr>
        <p:txBody>
          <a:bodyPr wrap="square" lIns="82058" tIns="41029" rIns="82058" bIns="41029" rtlCol="0">
            <a:spAutoFit/>
          </a:bodyPr>
          <a:lstStyle/>
          <a:p>
            <a:r>
              <a:rPr lang="en-US" sz="3200" b="1" dirty="0">
                <a:solidFill>
                  <a:srgbClr val="00B0F0"/>
                </a:solidFill>
              </a:rPr>
              <a:t>70% of GSA workers will retire in the next 10 years.</a:t>
            </a:r>
          </a:p>
          <a:p>
            <a:r>
              <a:rPr lang="en-US" dirty="0" smtClean="0"/>
              <a:t> </a:t>
            </a:r>
          </a:p>
          <a:p>
            <a:r>
              <a:rPr lang="en-US" dirty="0" smtClean="0"/>
              <a:t>At present, organizations are comprised  largely of</a:t>
            </a:r>
            <a:r>
              <a:rPr lang="en-US" sz="2500" dirty="0"/>
              <a:t> </a:t>
            </a:r>
            <a:r>
              <a:rPr lang="en-US" sz="2500" b="1" dirty="0"/>
              <a:t>Baby Boomers</a:t>
            </a:r>
            <a:r>
              <a:rPr lang="en-US" dirty="0" smtClean="0"/>
              <a:t>, Born between 1946 and 1964, and a slightly smaller group of </a:t>
            </a:r>
            <a:r>
              <a:rPr lang="en-US" sz="2500" b="1" dirty="0"/>
              <a:t>Gen </a:t>
            </a:r>
            <a:r>
              <a:rPr lang="en-US" sz="2500" b="1" dirty="0" err="1"/>
              <a:t>Xers</a:t>
            </a:r>
            <a:r>
              <a:rPr lang="en-US" sz="2500" b="1" dirty="0"/>
              <a:t> </a:t>
            </a:r>
            <a:r>
              <a:rPr lang="en-US" dirty="0" smtClean="0"/>
              <a:t>1964-1977.  </a:t>
            </a:r>
          </a:p>
          <a:p>
            <a:endParaRPr lang="en-US" dirty="0" smtClean="0"/>
          </a:p>
          <a:p>
            <a:r>
              <a:rPr lang="en-US" dirty="0" smtClean="0"/>
              <a:t>The smallest percentage of the workforce is distributed between the </a:t>
            </a:r>
            <a:r>
              <a:rPr lang="en-US" sz="2500" b="1" dirty="0" err="1"/>
              <a:t>Millennials</a:t>
            </a:r>
            <a:r>
              <a:rPr lang="en-US" dirty="0" smtClean="0"/>
              <a:t>, born after 1977 and </a:t>
            </a:r>
            <a:r>
              <a:rPr lang="en-US" sz="2500" b="1" dirty="0" err="1"/>
              <a:t>Traditionals</a:t>
            </a:r>
            <a:r>
              <a:rPr lang="en-US" b="1" dirty="0" smtClean="0"/>
              <a:t> </a:t>
            </a:r>
            <a:r>
              <a:rPr lang="en-US" dirty="0" smtClean="0"/>
              <a:t>born before 1946.   </a:t>
            </a:r>
          </a:p>
          <a:p>
            <a:endParaRPr lang="en-US" dirty="0" smtClean="0"/>
          </a:p>
          <a:p>
            <a:endParaRPr lang="en-US" dirty="0"/>
          </a:p>
        </p:txBody>
      </p:sp>
      <p:sp>
        <p:nvSpPr>
          <p:cNvPr id="3" name="TextBox 2"/>
          <p:cNvSpPr txBox="1"/>
          <p:nvPr/>
        </p:nvSpPr>
        <p:spPr>
          <a:xfrm>
            <a:off x="667538" y="648195"/>
            <a:ext cx="831273" cy="1074625"/>
          </a:xfrm>
          <a:prstGeom prst="rect">
            <a:avLst/>
          </a:prstGeom>
          <a:noFill/>
        </p:spPr>
        <p:txBody>
          <a:bodyPr wrap="square" lIns="73630" tIns="36816" rIns="73630" bIns="36816" rtlCol="0">
            <a:spAutoFit/>
          </a:bodyPr>
          <a:lstStyle/>
          <a:p>
            <a:pPr algn="ctr" fontAlgn="base">
              <a:spcBef>
                <a:spcPct val="0"/>
              </a:spcBef>
              <a:spcAft>
                <a:spcPct val="0"/>
              </a:spcAft>
            </a:pPr>
            <a:r>
              <a:rPr lang="en-US" sz="6500" b="1" dirty="0">
                <a:solidFill>
                  <a:srgbClr val="00B0F0"/>
                </a:solidFill>
              </a:rPr>
              <a:t>1</a:t>
            </a:r>
          </a:p>
        </p:txBody>
      </p:sp>
      <p:sp>
        <p:nvSpPr>
          <p:cNvPr id="4" name="TextBox 3"/>
          <p:cNvSpPr txBox="1"/>
          <p:nvPr/>
        </p:nvSpPr>
        <p:spPr>
          <a:xfrm>
            <a:off x="1523999" y="880038"/>
            <a:ext cx="4030414" cy="704372"/>
          </a:xfrm>
          <a:prstGeom prst="rect">
            <a:avLst/>
          </a:prstGeom>
          <a:noFill/>
        </p:spPr>
        <p:txBody>
          <a:bodyPr wrap="square" lIns="0" tIns="0" rIns="0" bIns="0" rtlCol="0">
            <a:spAutoFit/>
          </a:bodyPr>
          <a:lstStyle/>
          <a:p>
            <a:pPr fontAlgn="base">
              <a:lnSpc>
                <a:spcPct val="77000"/>
              </a:lnSpc>
              <a:spcBef>
                <a:spcPct val="0"/>
              </a:spcBef>
              <a:spcAft>
                <a:spcPct val="0"/>
              </a:spcAft>
            </a:pPr>
            <a:r>
              <a:rPr lang="en-US" sz="2900" b="1" dirty="0">
                <a:solidFill>
                  <a:srgbClr val="00B0F0"/>
                </a:solidFill>
              </a:rPr>
              <a:t>GENERATION IN THE WORKPLACE</a:t>
            </a:r>
          </a:p>
        </p:txBody>
      </p:sp>
      <p:sp>
        <p:nvSpPr>
          <p:cNvPr id="5" name="TextBox 4"/>
          <p:cNvSpPr txBox="1"/>
          <p:nvPr/>
        </p:nvSpPr>
        <p:spPr>
          <a:xfrm>
            <a:off x="2469370" y="6579708"/>
            <a:ext cx="4510877" cy="236748"/>
          </a:xfrm>
          <a:prstGeom prst="rect">
            <a:avLst/>
          </a:prstGeom>
          <a:noFill/>
        </p:spPr>
        <p:txBody>
          <a:bodyPr wrap="square" lIns="82058" tIns="41029" rIns="82058" bIns="41029" rtlCol="0">
            <a:spAutoFit/>
          </a:bodyPr>
          <a:lstStyle/>
          <a:p>
            <a:pPr algn="ctr"/>
            <a:r>
              <a:rPr lang="en-US" sz="1000" dirty="0"/>
              <a:t>Proprietary Information</a:t>
            </a:r>
          </a:p>
        </p:txBody>
      </p:sp>
    </p:spTree>
    <p:extLst>
      <p:ext uri="{BB962C8B-B14F-4D97-AF65-F5344CB8AC3E}">
        <p14:creationId xmlns:p14="http://schemas.microsoft.com/office/powerpoint/2010/main" val="30609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538" y="648195"/>
            <a:ext cx="831273" cy="1074625"/>
          </a:xfrm>
          <a:prstGeom prst="rect">
            <a:avLst/>
          </a:prstGeom>
          <a:noFill/>
        </p:spPr>
        <p:txBody>
          <a:bodyPr wrap="square" lIns="73630" tIns="36816" rIns="73630" bIns="36816" rtlCol="0">
            <a:spAutoFit/>
          </a:bodyPr>
          <a:lstStyle/>
          <a:p>
            <a:pPr algn="ctr" fontAlgn="base">
              <a:spcBef>
                <a:spcPct val="0"/>
              </a:spcBef>
              <a:spcAft>
                <a:spcPct val="0"/>
              </a:spcAft>
            </a:pPr>
            <a:r>
              <a:rPr lang="en-US" sz="6500" b="1" dirty="0">
                <a:solidFill>
                  <a:srgbClr val="00B0F0"/>
                </a:solidFill>
              </a:rPr>
              <a:t>2</a:t>
            </a:r>
          </a:p>
        </p:txBody>
      </p:sp>
      <p:sp>
        <p:nvSpPr>
          <p:cNvPr id="3" name="TextBox 2"/>
          <p:cNvSpPr txBox="1"/>
          <p:nvPr/>
        </p:nvSpPr>
        <p:spPr>
          <a:xfrm>
            <a:off x="1524000" y="880038"/>
            <a:ext cx="3075709" cy="704372"/>
          </a:xfrm>
          <a:prstGeom prst="rect">
            <a:avLst/>
          </a:prstGeom>
          <a:noFill/>
        </p:spPr>
        <p:txBody>
          <a:bodyPr wrap="square" lIns="0" tIns="0" rIns="0" bIns="0" rtlCol="0">
            <a:spAutoFit/>
          </a:bodyPr>
          <a:lstStyle/>
          <a:p>
            <a:pPr fontAlgn="base">
              <a:lnSpc>
                <a:spcPct val="77000"/>
              </a:lnSpc>
              <a:spcBef>
                <a:spcPct val="0"/>
              </a:spcBef>
              <a:spcAft>
                <a:spcPct val="0"/>
              </a:spcAft>
            </a:pPr>
            <a:r>
              <a:rPr lang="en-US" sz="2900" b="1" dirty="0">
                <a:solidFill>
                  <a:srgbClr val="00B0F0"/>
                </a:solidFill>
              </a:rPr>
              <a:t>REAL ESTATE OPTIMIZATION</a:t>
            </a:r>
          </a:p>
        </p:txBody>
      </p:sp>
      <p:sp>
        <p:nvSpPr>
          <p:cNvPr id="4" name="TextBox 3"/>
          <p:cNvSpPr txBox="1"/>
          <p:nvPr/>
        </p:nvSpPr>
        <p:spPr>
          <a:xfrm>
            <a:off x="218961" y="2037746"/>
            <a:ext cx="5322859" cy="4643805"/>
          </a:xfrm>
          <a:prstGeom prst="rect">
            <a:avLst/>
          </a:prstGeom>
          <a:noFill/>
        </p:spPr>
        <p:txBody>
          <a:bodyPr wrap="square" lIns="82058" tIns="41029" rIns="82058" bIns="41029" rtlCol="0">
            <a:spAutoFit/>
          </a:bodyPr>
          <a:lstStyle/>
          <a:p>
            <a:pPr lvl="0"/>
            <a:r>
              <a:rPr lang="en-US" sz="2200" dirty="0"/>
              <a:t>Provide a </a:t>
            </a:r>
            <a:r>
              <a:rPr lang="en-US" sz="2200" b="1" dirty="0">
                <a:solidFill>
                  <a:srgbClr val="00B0F0"/>
                </a:solidFill>
              </a:rPr>
              <a:t>range of settings </a:t>
            </a:r>
            <a:r>
              <a:rPr lang="en-US" sz="2200" dirty="0"/>
              <a:t>that supports a </a:t>
            </a:r>
            <a:r>
              <a:rPr lang="en-US" sz="2200" b="1" dirty="0">
                <a:solidFill>
                  <a:srgbClr val="00B0F0"/>
                </a:solidFill>
              </a:rPr>
              <a:t>variety of </a:t>
            </a:r>
            <a:r>
              <a:rPr lang="en-US" sz="2200" b="1" dirty="0" err="1">
                <a:solidFill>
                  <a:srgbClr val="00B0F0"/>
                </a:solidFill>
              </a:rPr>
              <a:t>workstyles</a:t>
            </a:r>
            <a:r>
              <a:rPr lang="en-US" sz="2200" b="1" dirty="0">
                <a:solidFill>
                  <a:srgbClr val="00B0F0"/>
                </a:solidFill>
              </a:rPr>
              <a:t> </a:t>
            </a:r>
            <a:r>
              <a:rPr lang="en-US" sz="2200" dirty="0"/>
              <a:t>and that support: collaboration, focus, learning and socialization.  </a:t>
            </a:r>
          </a:p>
          <a:p>
            <a:pPr lvl="0"/>
            <a:endParaRPr lang="en-US" sz="2200" dirty="0"/>
          </a:p>
          <a:p>
            <a:pPr lvl="0"/>
            <a:r>
              <a:rPr lang="en-US" sz="2200" dirty="0"/>
              <a:t>Organize interrelated zones with specific </a:t>
            </a:r>
            <a:r>
              <a:rPr lang="en-US" sz="2200" b="1" dirty="0">
                <a:solidFill>
                  <a:srgbClr val="00B0F0"/>
                </a:solidFill>
              </a:rPr>
              <a:t>intent &amp; vibe</a:t>
            </a:r>
            <a:r>
              <a:rPr lang="en-US" sz="2200" dirty="0"/>
              <a:t>.</a:t>
            </a:r>
          </a:p>
          <a:p>
            <a:pPr lvl="0"/>
            <a:endParaRPr lang="en-US" sz="2200" dirty="0"/>
          </a:p>
          <a:p>
            <a:pPr lvl="0"/>
            <a:r>
              <a:rPr lang="en-US" sz="2200" dirty="0"/>
              <a:t>Design settings for </a:t>
            </a:r>
            <a:r>
              <a:rPr lang="en-US" sz="2200" b="1" dirty="0">
                <a:solidFill>
                  <a:srgbClr val="00B0F0"/>
                </a:solidFill>
              </a:rPr>
              <a:t>multiple functions</a:t>
            </a:r>
            <a:r>
              <a:rPr lang="en-US" sz="2200" dirty="0"/>
              <a:t>.</a:t>
            </a:r>
          </a:p>
          <a:p>
            <a:pPr lvl="0"/>
            <a:endParaRPr lang="en-US" sz="2200" dirty="0"/>
          </a:p>
          <a:p>
            <a:pPr lvl="0"/>
            <a:r>
              <a:rPr lang="en-US" sz="2200" dirty="0"/>
              <a:t>Consider </a:t>
            </a:r>
            <a:r>
              <a:rPr lang="en-US" sz="2200" b="1" dirty="0">
                <a:solidFill>
                  <a:srgbClr val="00B0F0"/>
                </a:solidFill>
              </a:rPr>
              <a:t>alternative workplace strategies</a:t>
            </a:r>
          </a:p>
          <a:p>
            <a:r>
              <a:rPr lang="en-US" sz="2200" dirty="0"/>
              <a:t> </a:t>
            </a:r>
          </a:p>
          <a:p>
            <a:r>
              <a:rPr lang="en-US" sz="2200" dirty="0"/>
              <a:t> </a:t>
            </a:r>
          </a:p>
        </p:txBody>
      </p:sp>
      <p:sp>
        <p:nvSpPr>
          <p:cNvPr id="5" name="TextBox 4"/>
          <p:cNvSpPr txBox="1"/>
          <p:nvPr/>
        </p:nvSpPr>
        <p:spPr>
          <a:xfrm>
            <a:off x="2469370" y="6579708"/>
            <a:ext cx="4510877" cy="236748"/>
          </a:xfrm>
          <a:prstGeom prst="rect">
            <a:avLst/>
          </a:prstGeom>
          <a:noFill/>
        </p:spPr>
        <p:txBody>
          <a:bodyPr wrap="square" lIns="82058" tIns="41029" rIns="82058" bIns="41029" rtlCol="0">
            <a:spAutoFit/>
          </a:bodyPr>
          <a:lstStyle/>
          <a:p>
            <a:pPr algn="ctr"/>
            <a:r>
              <a:rPr lang="en-US" sz="1000" dirty="0"/>
              <a:t>Proprietary Information</a:t>
            </a:r>
          </a:p>
        </p:txBody>
      </p:sp>
      <p:grpSp>
        <p:nvGrpSpPr>
          <p:cNvPr id="6" name="Group 5"/>
          <p:cNvGrpSpPr/>
          <p:nvPr/>
        </p:nvGrpSpPr>
        <p:grpSpPr>
          <a:xfrm>
            <a:off x="5394554" y="429797"/>
            <a:ext cx="4282314" cy="2402140"/>
            <a:chOff x="3834886" y="285750"/>
            <a:chExt cx="3008124" cy="1738523"/>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34886" y="285750"/>
              <a:ext cx="2486831" cy="1738523"/>
            </a:xfrm>
            <a:prstGeom prst="rect">
              <a:avLst/>
            </a:prstGeom>
            <a:noFill/>
            <a:ln w="12700">
              <a:noFill/>
              <a:miter lim="800000"/>
              <a:headEnd/>
              <a:tailEnd/>
            </a:ln>
          </p:spPr>
        </p:pic>
        <p:sp>
          <p:nvSpPr>
            <p:cNvPr id="8" name="Rectangle 7"/>
            <p:cNvSpPr/>
            <p:nvPr/>
          </p:nvSpPr>
          <p:spPr>
            <a:xfrm>
              <a:off x="6130977" y="322289"/>
              <a:ext cx="712033" cy="509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5651500" y="3670241"/>
            <a:ext cx="3283264" cy="2554545"/>
          </a:xfrm>
          <a:prstGeom prst="rect">
            <a:avLst/>
          </a:prstGeom>
          <a:noFill/>
        </p:spPr>
        <p:txBody>
          <a:bodyPr wrap="square" rtlCol="0">
            <a:spAutoFit/>
          </a:bodyPr>
          <a:lstStyle/>
          <a:p>
            <a:pPr marL="228600" lvl="0" indent="-228600">
              <a:buFont typeface="Arial"/>
              <a:buChar char="•"/>
            </a:pPr>
            <a:r>
              <a:rPr lang="en-US" sz="4000" b="1" dirty="0" smtClean="0">
                <a:solidFill>
                  <a:srgbClr val="00B0F0"/>
                </a:solidFill>
              </a:rPr>
              <a:t>Focusing</a:t>
            </a:r>
            <a:endParaRPr lang="en-US" sz="4000" dirty="0" smtClean="0"/>
          </a:p>
          <a:p>
            <a:pPr marL="228600" lvl="0" indent="-228600">
              <a:buFont typeface="Arial"/>
              <a:buChar char="•"/>
            </a:pPr>
            <a:r>
              <a:rPr lang="en-US" sz="4000" b="1" dirty="0" smtClean="0">
                <a:solidFill>
                  <a:srgbClr val="00B0F0"/>
                </a:solidFill>
              </a:rPr>
              <a:t>Collaborating</a:t>
            </a:r>
            <a:endParaRPr lang="en-US" sz="4000" dirty="0" smtClean="0"/>
          </a:p>
          <a:p>
            <a:pPr marL="228600" lvl="0" indent="-228600">
              <a:buFont typeface="Arial"/>
              <a:buChar char="•"/>
            </a:pPr>
            <a:r>
              <a:rPr lang="en-US" sz="4000" b="1" dirty="0" smtClean="0">
                <a:solidFill>
                  <a:srgbClr val="00B0F0"/>
                </a:solidFill>
              </a:rPr>
              <a:t>Learning</a:t>
            </a:r>
            <a:endParaRPr lang="en-US" sz="4000" dirty="0" smtClean="0"/>
          </a:p>
          <a:p>
            <a:pPr marL="228600" lvl="0" indent="-228600">
              <a:buFont typeface="Arial"/>
              <a:buChar char="•"/>
            </a:pPr>
            <a:r>
              <a:rPr lang="en-US" sz="4000" b="1" dirty="0" smtClean="0">
                <a:solidFill>
                  <a:srgbClr val="00B0F0"/>
                </a:solidFill>
              </a:rPr>
              <a:t>Socializing</a:t>
            </a:r>
            <a:endParaRPr lang="en-US" sz="4000" dirty="0"/>
          </a:p>
        </p:txBody>
      </p:sp>
    </p:spTree>
    <p:extLst>
      <p:ext uri="{BB962C8B-B14F-4D97-AF65-F5344CB8AC3E}">
        <p14:creationId xmlns:p14="http://schemas.microsoft.com/office/powerpoint/2010/main" val="3179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2.jpg"/>
          <p:cNvPicPr>
            <a:picLocks noChangeAspect="1"/>
          </p:cNvPicPr>
          <p:nvPr/>
        </p:nvPicPr>
        <p:blipFill>
          <a:blip r:embed="rId2" cstate="print"/>
          <a:stretch>
            <a:fillRect/>
          </a:stretch>
        </p:blipFill>
        <p:spPr>
          <a:xfrm>
            <a:off x="-2696289" y="-133801"/>
            <a:ext cx="12779218" cy="7001896"/>
          </a:xfrm>
          <a:prstGeom prst="rect">
            <a:avLst/>
          </a:prstGeom>
        </p:spPr>
      </p:pic>
    </p:spTree>
    <p:extLst>
      <p:ext uri="{BB962C8B-B14F-4D97-AF65-F5344CB8AC3E}">
        <p14:creationId xmlns:p14="http://schemas.microsoft.com/office/powerpoint/2010/main" val="342264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3.jpg"/>
          <p:cNvPicPr>
            <a:picLocks noChangeAspect="1"/>
          </p:cNvPicPr>
          <p:nvPr/>
        </p:nvPicPr>
        <p:blipFill>
          <a:blip r:embed="rId3" cstate="print"/>
          <a:stretch>
            <a:fillRect/>
          </a:stretch>
        </p:blipFill>
        <p:spPr>
          <a:xfrm>
            <a:off x="-405649" y="-50475"/>
            <a:ext cx="12747743" cy="6965992"/>
          </a:xfrm>
          <a:prstGeom prst="rect">
            <a:avLst/>
          </a:prstGeom>
        </p:spPr>
      </p:pic>
    </p:spTree>
    <p:extLst>
      <p:ext uri="{BB962C8B-B14F-4D97-AF65-F5344CB8AC3E}">
        <p14:creationId xmlns:p14="http://schemas.microsoft.com/office/powerpoint/2010/main" val="119756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6.jpg"/>
          <p:cNvPicPr>
            <a:picLocks noChangeAspect="1"/>
          </p:cNvPicPr>
          <p:nvPr/>
        </p:nvPicPr>
        <p:blipFill>
          <a:blip r:embed="rId2" cstate="print"/>
          <a:stretch>
            <a:fillRect/>
          </a:stretch>
        </p:blipFill>
        <p:spPr>
          <a:xfrm>
            <a:off x="288735" y="1883183"/>
            <a:ext cx="5276273" cy="2879912"/>
          </a:xfrm>
          <a:prstGeom prst="rect">
            <a:avLst/>
          </a:prstGeom>
        </p:spPr>
      </p:pic>
      <p:pic>
        <p:nvPicPr>
          <p:cNvPr id="5" name="Picture 4" descr="Untitled-7.jpg"/>
          <p:cNvPicPr>
            <a:picLocks noChangeAspect="1"/>
          </p:cNvPicPr>
          <p:nvPr/>
        </p:nvPicPr>
        <p:blipFill>
          <a:blip r:embed="rId3" cstate="print"/>
          <a:stretch>
            <a:fillRect/>
          </a:stretch>
        </p:blipFill>
        <p:spPr>
          <a:xfrm>
            <a:off x="5636386" y="896705"/>
            <a:ext cx="3128818" cy="5401235"/>
          </a:xfrm>
          <a:prstGeom prst="rect">
            <a:avLst/>
          </a:prstGeom>
        </p:spPr>
      </p:pic>
    </p:spTree>
    <p:extLst>
      <p:ext uri="{BB962C8B-B14F-4D97-AF65-F5344CB8AC3E}">
        <p14:creationId xmlns:p14="http://schemas.microsoft.com/office/powerpoint/2010/main" val="1176504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ndy+BeforeandAfter.ti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TextBox 5"/>
          <p:cNvSpPr txBox="1"/>
          <p:nvPr/>
        </p:nvSpPr>
        <p:spPr>
          <a:xfrm>
            <a:off x="6321030" y="799092"/>
            <a:ext cx="988221" cy="461665"/>
          </a:xfrm>
          <a:prstGeom prst="rect">
            <a:avLst/>
          </a:prstGeom>
          <a:noFill/>
        </p:spPr>
        <p:txBody>
          <a:bodyPr wrap="none" rtlCol="0">
            <a:spAutoFit/>
          </a:bodyPr>
          <a:lstStyle/>
          <a:p>
            <a:r>
              <a:rPr lang="en-US" sz="2400" b="1" dirty="0" smtClean="0">
                <a:solidFill>
                  <a:schemeClr val="bg1"/>
                </a:solidFill>
                <a:effectLst>
                  <a:outerShdw blurRad="50800" dist="38100" dir="2700000" algn="tl" rotWithShape="0">
                    <a:prstClr val="black"/>
                  </a:outerShdw>
                </a:effectLst>
              </a:rPr>
              <a:t>AFTER</a:t>
            </a:r>
            <a:endParaRPr lang="en-US" sz="2400" b="1" dirty="0">
              <a:solidFill>
                <a:schemeClr val="bg1"/>
              </a:solidFill>
              <a:effectLst>
                <a:outerShdw blurRad="50800" dist="38100" dir="2700000" algn="tl" rotWithShape="0">
                  <a:prstClr val="black"/>
                </a:outerShdw>
              </a:effectLst>
            </a:endParaRPr>
          </a:p>
        </p:txBody>
      </p:sp>
      <p:sp>
        <p:nvSpPr>
          <p:cNvPr id="7" name="TextBox 6"/>
          <p:cNvSpPr txBox="1"/>
          <p:nvPr/>
        </p:nvSpPr>
        <p:spPr>
          <a:xfrm>
            <a:off x="1641409" y="799092"/>
            <a:ext cx="1180131" cy="461665"/>
          </a:xfrm>
          <a:prstGeom prst="rect">
            <a:avLst/>
          </a:prstGeom>
          <a:noFill/>
        </p:spPr>
        <p:txBody>
          <a:bodyPr wrap="none" rtlCol="0">
            <a:spAutoFit/>
          </a:bodyPr>
          <a:lstStyle/>
          <a:p>
            <a:r>
              <a:rPr lang="en-US" sz="2400" b="1" dirty="0" smtClean="0">
                <a:solidFill>
                  <a:schemeClr val="bg1"/>
                </a:solidFill>
                <a:effectLst>
                  <a:outerShdw blurRad="50800" dist="38100" dir="2700000" algn="tl" rotWithShape="0">
                    <a:prstClr val="black"/>
                  </a:outerShdw>
                </a:effectLst>
              </a:rPr>
              <a:t>BEFORE</a:t>
            </a:r>
            <a:endParaRPr lang="en-US" sz="2400" b="1" dirty="0">
              <a:solidFill>
                <a:schemeClr val="bg1"/>
              </a:solidFill>
              <a:effectLst>
                <a:outerShdw blurRad="50800" dist="38100" dir="2700000" algn="tl" rotWithShape="0">
                  <a:prstClr val="black"/>
                </a:outerShdw>
              </a:effectLst>
            </a:endParaRPr>
          </a:p>
        </p:txBody>
      </p:sp>
      <p:sp>
        <p:nvSpPr>
          <p:cNvPr id="8" name="Rectangle 7"/>
          <p:cNvSpPr/>
          <p:nvPr/>
        </p:nvSpPr>
        <p:spPr>
          <a:xfrm>
            <a:off x="4611300" y="1"/>
            <a:ext cx="4532699"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0"/>
            <a:ext cx="9144000" cy="1323439"/>
          </a:xfrm>
          <a:prstGeom prst="rect">
            <a:avLst/>
          </a:prstGeom>
          <a:solidFill>
            <a:schemeClr val="tx1">
              <a:alpha val="21000"/>
            </a:schemeClr>
          </a:solidFill>
        </p:spPr>
        <p:txBody>
          <a:bodyPr wrap="square" rtlCol="0">
            <a:spAutoFit/>
          </a:bodyPr>
          <a:lstStyle/>
          <a:p>
            <a:pPr algn="ctr"/>
            <a:r>
              <a:rPr lang="en-US" sz="4800" b="1" dirty="0" smtClean="0">
                <a:solidFill>
                  <a:schemeClr val="bg1"/>
                </a:solidFill>
                <a:effectLst>
                  <a:outerShdw blurRad="50800" dist="50800" dir="2700000" algn="tl" rotWithShape="0">
                    <a:prstClr val="black"/>
                  </a:outerShdw>
                </a:effectLst>
              </a:rPr>
              <a:t>Hurricane Sandy</a:t>
            </a:r>
          </a:p>
          <a:p>
            <a:pPr algn="ctr"/>
            <a:endParaRPr lang="en-US" sz="3200" b="1" dirty="0">
              <a:solidFill>
                <a:schemeClr val="bg1"/>
              </a:solidFill>
              <a:effectLst>
                <a:outerShdw blurRad="50800" dist="50800" dir="2700000" algn="tl" rotWithShape="0">
                  <a:prstClr val="black"/>
                </a:outerShdw>
              </a:effectLst>
            </a:endParaRPr>
          </a:p>
        </p:txBody>
      </p:sp>
    </p:spTree>
    <p:extLst>
      <p:ext uri="{BB962C8B-B14F-4D97-AF65-F5344CB8AC3E}">
        <p14:creationId xmlns:p14="http://schemas.microsoft.com/office/powerpoint/2010/main" val="135028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5.jpg"/>
          <p:cNvPicPr>
            <a:picLocks noChangeAspect="1"/>
          </p:cNvPicPr>
          <p:nvPr/>
        </p:nvPicPr>
        <p:blipFill>
          <a:blip r:embed="rId2" cstate="print"/>
          <a:stretch>
            <a:fillRect/>
          </a:stretch>
        </p:blipFill>
        <p:spPr>
          <a:xfrm>
            <a:off x="-1841022" y="0"/>
            <a:ext cx="12549736" cy="6858000"/>
          </a:xfrm>
          <a:prstGeom prst="rect">
            <a:avLst/>
          </a:prstGeom>
        </p:spPr>
      </p:pic>
    </p:spTree>
    <p:extLst>
      <p:ext uri="{BB962C8B-B14F-4D97-AF65-F5344CB8AC3E}">
        <p14:creationId xmlns:p14="http://schemas.microsoft.com/office/powerpoint/2010/main" val="234790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538" y="648195"/>
            <a:ext cx="831273" cy="1074625"/>
          </a:xfrm>
          <a:prstGeom prst="rect">
            <a:avLst/>
          </a:prstGeom>
          <a:noFill/>
        </p:spPr>
        <p:txBody>
          <a:bodyPr wrap="square" lIns="73630" tIns="36816" rIns="73630" bIns="36816" rtlCol="0">
            <a:spAutoFit/>
          </a:bodyPr>
          <a:lstStyle/>
          <a:p>
            <a:pPr algn="ctr" fontAlgn="base">
              <a:spcBef>
                <a:spcPct val="0"/>
              </a:spcBef>
              <a:spcAft>
                <a:spcPct val="0"/>
              </a:spcAft>
            </a:pPr>
            <a:r>
              <a:rPr lang="en-US" sz="6500" b="1" dirty="0">
                <a:solidFill>
                  <a:srgbClr val="00B0F0"/>
                </a:solidFill>
              </a:rPr>
              <a:t>3</a:t>
            </a:r>
          </a:p>
        </p:txBody>
      </p:sp>
      <p:sp>
        <p:nvSpPr>
          <p:cNvPr id="3" name="TextBox 2"/>
          <p:cNvSpPr txBox="1"/>
          <p:nvPr/>
        </p:nvSpPr>
        <p:spPr>
          <a:xfrm>
            <a:off x="1523999" y="880038"/>
            <a:ext cx="4307505" cy="360740"/>
          </a:xfrm>
          <a:prstGeom prst="rect">
            <a:avLst/>
          </a:prstGeom>
          <a:noFill/>
        </p:spPr>
        <p:txBody>
          <a:bodyPr wrap="square" lIns="0" tIns="0" rIns="0" bIns="0" rtlCol="0">
            <a:spAutoFit/>
          </a:bodyPr>
          <a:lstStyle/>
          <a:p>
            <a:pPr fontAlgn="base">
              <a:lnSpc>
                <a:spcPct val="77000"/>
              </a:lnSpc>
              <a:spcBef>
                <a:spcPct val="0"/>
              </a:spcBef>
              <a:spcAft>
                <a:spcPct val="0"/>
              </a:spcAft>
            </a:pPr>
            <a:r>
              <a:rPr lang="en-US" sz="2900" b="1" dirty="0">
                <a:solidFill>
                  <a:srgbClr val="00B0F0"/>
                </a:solidFill>
              </a:rPr>
              <a:t>ENHANCE COLLABORATION</a:t>
            </a:r>
          </a:p>
        </p:txBody>
      </p:sp>
      <p:sp>
        <p:nvSpPr>
          <p:cNvPr id="4" name="TextBox 3"/>
          <p:cNvSpPr txBox="1"/>
          <p:nvPr/>
        </p:nvSpPr>
        <p:spPr>
          <a:xfrm>
            <a:off x="898966" y="2918372"/>
            <a:ext cx="7268342" cy="1215717"/>
          </a:xfrm>
          <a:prstGeom prst="rect">
            <a:avLst/>
          </a:prstGeom>
          <a:noFill/>
        </p:spPr>
        <p:txBody>
          <a:bodyPr wrap="square" lIns="0" tIns="0" rIns="0" bIns="0" rtlCol="0">
            <a:spAutoFit/>
          </a:bodyPr>
          <a:lstStyle/>
          <a:p>
            <a:pPr fontAlgn="base">
              <a:spcBef>
                <a:spcPct val="0"/>
              </a:spcBef>
              <a:spcAft>
                <a:spcPct val="0"/>
              </a:spcAft>
            </a:pPr>
            <a:r>
              <a:rPr lang="en-US" sz="2500" b="1" dirty="0">
                <a:solidFill>
                  <a:schemeClr val="bg1">
                    <a:lumMod val="50000"/>
                  </a:schemeClr>
                </a:solidFill>
              </a:rPr>
              <a:t>HOW CAN THE WORKPLACE </a:t>
            </a:r>
            <a:br>
              <a:rPr lang="en-US" sz="2500" b="1" dirty="0">
                <a:solidFill>
                  <a:schemeClr val="bg1">
                    <a:lumMod val="50000"/>
                  </a:schemeClr>
                </a:solidFill>
              </a:rPr>
            </a:br>
            <a:r>
              <a:rPr lang="en-US" sz="2500" b="1" dirty="0">
                <a:solidFill>
                  <a:schemeClr val="bg1">
                    <a:lumMod val="50000"/>
                  </a:schemeClr>
                </a:solidFill>
              </a:rPr>
              <a:t>BE DESIGNED TO TRULY </a:t>
            </a:r>
            <a:br>
              <a:rPr lang="en-US" sz="2500" b="1" dirty="0">
                <a:solidFill>
                  <a:schemeClr val="bg1">
                    <a:lumMod val="50000"/>
                  </a:schemeClr>
                </a:solidFill>
              </a:rPr>
            </a:br>
            <a:r>
              <a:rPr lang="en-US" sz="2900" b="1" dirty="0">
                <a:solidFill>
                  <a:srgbClr val="00B0F0"/>
                </a:solidFill>
              </a:rPr>
              <a:t>ENHANCE</a:t>
            </a:r>
            <a:r>
              <a:rPr lang="en-US" sz="2500" b="1" dirty="0">
                <a:solidFill>
                  <a:schemeClr val="bg1">
                    <a:lumMod val="50000"/>
                  </a:schemeClr>
                </a:solidFill>
              </a:rPr>
              <a:t> COLLABORATION?</a:t>
            </a:r>
          </a:p>
        </p:txBody>
      </p:sp>
      <p:pic>
        <p:nvPicPr>
          <p:cNvPr id="5" name="Picture 4" descr="gallery7_10-0003472.jpg"/>
          <p:cNvPicPr>
            <a:picLocks noChangeAspect="1"/>
          </p:cNvPicPr>
          <p:nvPr/>
        </p:nvPicPr>
        <p:blipFill>
          <a:blip r:embed="rId2" cstate="screen"/>
          <a:srcRect/>
          <a:stretch>
            <a:fillRect/>
          </a:stretch>
        </p:blipFill>
        <p:spPr>
          <a:xfrm>
            <a:off x="6096001" y="2294706"/>
            <a:ext cx="2721776" cy="2047384"/>
          </a:xfrm>
          <a:prstGeom prst="rect">
            <a:avLst/>
          </a:prstGeom>
          <a:ln w="6350">
            <a:solidFill>
              <a:schemeClr val="bg1">
                <a:lumMod val="85000"/>
              </a:schemeClr>
            </a:solidFill>
          </a:ln>
        </p:spPr>
      </p:pic>
      <p:sp>
        <p:nvSpPr>
          <p:cNvPr id="6" name="TextBox 5"/>
          <p:cNvSpPr txBox="1"/>
          <p:nvPr/>
        </p:nvSpPr>
        <p:spPr>
          <a:xfrm>
            <a:off x="2469370" y="6579708"/>
            <a:ext cx="4510877" cy="236748"/>
          </a:xfrm>
          <a:prstGeom prst="rect">
            <a:avLst/>
          </a:prstGeom>
          <a:noFill/>
        </p:spPr>
        <p:txBody>
          <a:bodyPr wrap="square" lIns="82058" tIns="41029" rIns="82058" bIns="41029" rtlCol="0">
            <a:spAutoFit/>
          </a:bodyPr>
          <a:lstStyle/>
          <a:p>
            <a:pPr algn="ctr"/>
            <a:r>
              <a:rPr lang="en-US" sz="1000" dirty="0"/>
              <a:t>Proprietary Information</a:t>
            </a:r>
          </a:p>
        </p:txBody>
      </p:sp>
    </p:spTree>
    <p:extLst>
      <p:ext uri="{BB962C8B-B14F-4D97-AF65-F5344CB8AC3E}">
        <p14:creationId xmlns:p14="http://schemas.microsoft.com/office/powerpoint/2010/main" val="168644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titled-4.jpg"/>
          <p:cNvPicPr>
            <a:picLocks noChangeAspect="1"/>
          </p:cNvPicPr>
          <p:nvPr/>
        </p:nvPicPr>
        <p:blipFill>
          <a:blip r:embed="rId2" cstate="print"/>
          <a:stretch>
            <a:fillRect/>
          </a:stretch>
        </p:blipFill>
        <p:spPr>
          <a:xfrm>
            <a:off x="-1867380" y="-10095"/>
            <a:ext cx="12823546" cy="7009144"/>
          </a:xfrm>
          <a:prstGeom prst="rect">
            <a:avLst/>
          </a:prstGeom>
        </p:spPr>
      </p:pic>
    </p:spTree>
    <p:extLst>
      <p:ext uri="{BB962C8B-B14F-4D97-AF65-F5344CB8AC3E}">
        <p14:creationId xmlns:p14="http://schemas.microsoft.com/office/powerpoint/2010/main" val="318379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vincenth\Documents\A Forms\NOAA Alabama\pictures\IMG_8356.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6699" y="1228812"/>
            <a:ext cx="3361203" cy="4050164"/>
          </a:xfrm>
          <a:prstGeom prst="rect">
            <a:avLst/>
          </a:prstGeom>
          <a:noFill/>
        </p:spPr>
      </p:pic>
      <p:pic>
        <p:nvPicPr>
          <p:cNvPr id="13314" name="Picture 2" descr="c:\users\vincenth\Documents\A Forms\NOAA Alabama\pictures\IMG_836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8480" y="1218982"/>
            <a:ext cx="3478672" cy="4059995"/>
          </a:xfrm>
          <a:prstGeom prst="rect">
            <a:avLst/>
          </a:prstGeom>
          <a:noFill/>
        </p:spPr>
      </p:pic>
    </p:spTree>
    <p:extLst>
      <p:ext uri="{BB962C8B-B14F-4D97-AF65-F5344CB8AC3E}">
        <p14:creationId xmlns:p14="http://schemas.microsoft.com/office/powerpoint/2010/main" val="236026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8.jpg"/>
          <p:cNvPicPr>
            <a:picLocks noChangeAspect="1"/>
          </p:cNvPicPr>
          <p:nvPr/>
        </p:nvPicPr>
        <p:blipFill>
          <a:blip r:embed="rId2" cstate="print"/>
          <a:stretch>
            <a:fillRect/>
          </a:stretch>
        </p:blipFill>
        <p:spPr>
          <a:xfrm>
            <a:off x="680433" y="2475503"/>
            <a:ext cx="7522962" cy="4107206"/>
          </a:xfrm>
          <a:prstGeom prst="rect">
            <a:avLst/>
          </a:prstGeom>
        </p:spPr>
      </p:pic>
      <p:pic>
        <p:nvPicPr>
          <p:cNvPr id="5" name="Picture 4" descr="Untitled-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09417" y="242099"/>
            <a:ext cx="3913909" cy="2151529"/>
          </a:xfrm>
          <a:prstGeom prst="rect">
            <a:avLst/>
          </a:prstGeom>
        </p:spPr>
      </p:pic>
    </p:spTree>
    <p:extLst>
      <p:ext uri="{BB962C8B-B14F-4D97-AF65-F5344CB8AC3E}">
        <p14:creationId xmlns:p14="http://schemas.microsoft.com/office/powerpoint/2010/main" val="71821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7538" y="648195"/>
            <a:ext cx="831273" cy="1074625"/>
          </a:xfrm>
          <a:prstGeom prst="rect">
            <a:avLst/>
          </a:prstGeom>
          <a:noFill/>
        </p:spPr>
        <p:txBody>
          <a:bodyPr wrap="square" lIns="73630" tIns="36816" rIns="73630" bIns="36816" rtlCol="0">
            <a:spAutoFit/>
          </a:bodyPr>
          <a:lstStyle/>
          <a:p>
            <a:pPr algn="ctr" fontAlgn="base">
              <a:spcBef>
                <a:spcPct val="0"/>
              </a:spcBef>
              <a:spcAft>
                <a:spcPct val="0"/>
              </a:spcAft>
            </a:pPr>
            <a:r>
              <a:rPr lang="en-US" sz="6500" b="1" dirty="0">
                <a:solidFill>
                  <a:srgbClr val="00B0F0"/>
                </a:solidFill>
              </a:rPr>
              <a:t>4</a:t>
            </a:r>
          </a:p>
        </p:txBody>
      </p:sp>
      <p:sp>
        <p:nvSpPr>
          <p:cNvPr id="3" name="TextBox 2"/>
          <p:cNvSpPr txBox="1"/>
          <p:nvPr/>
        </p:nvSpPr>
        <p:spPr>
          <a:xfrm>
            <a:off x="1523999" y="880038"/>
            <a:ext cx="4307505" cy="1048005"/>
          </a:xfrm>
          <a:prstGeom prst="rect">
            <a:avLst/>
          </a:prstGeom>
          <a:noFill/>
        </p:spPr>
        <p:txBody>
          <a:bodyPr wrap="square" lIns="0" tIns="0" rIns="0" bIns="0" rtlCol="0">
            <a:spAutoFit/>
          </a:bodyPr>
          <a:lstStyle/>
          <a:p>
            <a:pPr fontAlgn="base">
              <a:lnSpc>
                <a:spcPct val="77000"/>
              </a:lnSpc>
              <a:spcBef>
                <a:spcPct val="0"/>
              </a:spcBef>
              <a:spcAft>
                <a:spcPct val="0"/>
              </a:spcAft>
            </a:pPr>
            <a:r>
              <a:rPr lang="en-US" sz="2900" b="1" dirty="0">
                <a:solidFill>
                  <a:srgbClr val="00B0F0"/>
                </a:solidFill>
              </a:rPr>
              <a:t>ATTRACT</a:t>
            </a:r>
          </a:p>
          <a:p>
            <a:pPr fontAlgn="base">
              <a:lnSpc>
                <a:spcPct val="77000"/>
              </a:lnSpc>
              <a:spcBef>
                <a:spcPct val="0"/>
              </a:spcBef>
              <a:spcAft>
                <a:spcPct val="0"/>
              </a:spcAft>
            </a:pPr>
            <a:r>
              <a:rPr lang="en-US" sz="2900" b="1" dirty="0">
                <a:solidFill>
                  <a:srgbClr val="00B0F0"/>
                </a:solidFill>
              </a:rPr>
              <a:t>DEVELOP</a:t>
            </a:r>
          </a:p>
          <a:p>
            <a:pPr fontAlgn="base">
              <a:lnSpc>
                <a:spcPct val="77000"/>
              </a:lnSpc>
              <a:spcBef>
                <a:spcPct val="0"/>
              </a:spcBef>
              <a:spcAft>
                <a:spcPct val="0"/>
              </a:spcAft>
            </a:pPr>
            <a:r>
              <a:rPr lang="en-US" sz="2900" b="1" dirty="0">
                <a:solidFill>
                  <a:srgbClr val="00B0F0"/>
                </a:solidFill>
              </a:rPr>
              <a:t>ENGAGE</a:t>
            </a:r>
          </a:p>
        </p:txBody>
      </p:sp>
      <p:sp>
        <p:nvSpPr>
          <p:cNvPr id="4" name="TextBox 3"/>
          <p:cNvSpPr txBox="1"/>
          <p:nvPr/>
        </p:nvSpPr>
        <p:spPr>
          <a:xfrm>
            <a:off x="848590" y="2770565"/>
            <a:ext cx="7174451" cy="1661994"/>
          </a:xfrm>
          <a:prstGeom prst="rect">
            <a:avLst/>
          </a:prstGeom>
          <a:noFill/>
        </p:spPr>
        <p:txBody>
          <a:bodyPr wrap="square" lIns="0" tIns="0" rIns="0" bIns="0" rtlCol="0">
            <a:spAutoFit/>
          </a:bodyPr>
          <a:lstStyle/>
          <a:p>
            <a:pPr fontAlgn="base">
              <a:spcBef>
                <a:spcPct val="0"/>
              </a:spcBef>
              <a:spcAft>
                <a:spcPct val="0"/>
              </a:spcAft>
            </a:pPr>
            <a:r>
              <a:rPr lang="en-US" sz="2500" b="1" dirty="0">
                <a:solidFill>
                  <a:schemeClr val="bg1">
                    <a:lumMod val="50000"/>
                  </a:schemeClr>
                </a:solidFill>
              </a:rPr>
              <a:t>HOW CAN SPACE ATTRACT AND ENGAGE THE RIGHT TALENT, AND HELP WORKERS DEVELOP </a:t>
            </a:r>
            <a:r>
              <a:rPr lang="en-US" sz="2500" b="1" dirty="0">
                <a:solidFill>
                  <a:srgbClr val="00B0F0"/>
                </a:solidFill>
              </a:rPr>
              <a:t>THE </a:t>
            </a:r>
            <a:r>
              <a:rPr lang="en-US" sz="2900" b="1" dirty="0">
                <a:solidFill>
                  <a:srgbClr val="00B0F0"/>
                </a:solidFill>
              </a:rPr>
              <a:t>SKILLS NEEDED</a:t>
            </a:r>
            <a:r>
              <a:rPr lang="en-US" sz="2900" b="1" dirty="0">
                <a:solidFill>
                  <a:schemeClr val="bg1">
                    <a:lumMod val="50000"/>
                  </a:schemeClr>
                </a:solidFill>
              </a:rPr>
              <a:t> </a:t>
            </a:r>
            <a:r>
              <a:rPr lang="en-US" sz="2500" b="1" dirty="0">
                <a:solidFill>
                  <a:schemeClr val="bg1">
                    <a:lumMod val="50000"/>
                  </a:schemeClr>
                </a:solidFill>
              </a:rPr>
              <a:t>FOR </a:t>
            </a:r>
            <a:br>
              <a:rPr lang="en-US" sz="2500" b="1" dirty="0">
                <a:solidFill>
                  <a:schemeClr val="bg1">
                    <a:lumMod val="50000"/>
                  </a:schemeClr>
                </a:solidFill>
              </a:rPr>
            </a:br>
            <a:r>
              <a:rPr lang="en-US" sz="2500" b="1" dirty="0">
                <a:solidFill>
                  <a:schemeClr val="bg1">
                    <a:lumMod val="50000"/>
                  </a:schemeClr>
                </a:solidFill>
              </a:rPr>
              <a:t>AN INTERCONNECTED WORLD?</a:t>
            </a:r>
          </a:p>
        </p:txBody>
      </p:sp>
      <p:pic>
        <p:nvPicPr>
          <p:cNvPr id="5" name="Picture 4" descr="14-0018_R.jpg"/>
          <p:cNvPicPr>
            <a:picLocks noChangeAspect="1"/>
          </p:cNvPicPr>
          <p:nvPr/>
        </p:nvPicPr>
        <p:blipFill>
          <a:blip r:embed="rId2" cstate="screen"/>
          <a:stretch>
            <a:fillRect/>
          </a:stretch>
        </p:blipFill>
        <p:spPr>
          <a:xfrm>
            <a:off x="6045620" y="302096"/>
            <a:ext cx="2721899" cy="2024595"/>
          </a:xfrm>
          <a:prstGeom prst="rect">
            <a:avLst/>
          </a:prstGeom>
          <a:ln w="6350">
            <a:solidFill>
              <a:schemeClr val="bg1">
                <a:lumMod val="85000"/>
              </a:schemeClr>
            </a:solidFill>
          </a:ln>
        </p:spPr>
      </p:pic>
      <p:sp>
        <p:nvSpPr>
          <p:cNvPr id="6" name="TextBox 5"/>
          <p:cNvSpPr txBox="1"/>
          <p:nvPr/>
        </p:nvSpPr>
        <p:spPr>
          <a:xfrm>
            <a:off x="2469370" y="6579708"/>
            <a:ext cx="4510877" cy="236748"/>
          </a:xfrm>
          <a:prstGeom prst="rect">
            <a:avLst/>
          </a:prstGeom>
          <a:noFill/>
        </p:spPr>
        <p:txBody>
          <a:bodyPr wrap="square" lIns="82058" tIns="41029" rIns="82058" bIns="41029" rtlCol="0">
            <a:spAutoFit/>
          </a:bodyPr>
          <a:lstStyle/>
          <a:p>
            <a:pPr algn="ctr"/>
            <a:r>
              <a:rPr lang="en-US" sz="1000" dirty="0"/>
              <a:t>Proprietary Information</a:t>
            </a:r>
          </a:p>
        </p:txBody>
      </p:sp>
    </p:spTree>
    <p:extLst>
      <p:ext uri="{BB962C8B-B14F-4D97-AF65-F5344CB8AC3E}">
        <p14:creationId xmlns:p14="http://schemas.microsoft.com/office/powerpoint/2010/main" val="199930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vincenth\Documents\A Forms\NOAA Alabama\pictures\IMG_843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8307" y="2099946"/>
            <a:ext cx="4531575" cy="2469217"/>
          </a:xfrm>
          <a:prstGeom prst="rect">
            <a:avLst/>
          </a:prstGeom>
          <a:noFill/>
        </p:spPr>
      </p:pic>
      <p:pic>
        <p:nvPicPr>
          <p:cNvPr id="17411" name="Picture 3" descr="c:\users\vincenth\Documents\A Forms\NOAA Alabama\pictures\IMG_845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25340" y="924066"/>
            <a:ext cx="3731369" cy="4522029"/>
          </a:xfrm>
          <a:prstGeom prst="rect">
            <a:avLst/>
          </a:prstGeom>
          <a:noFill/>
        </p:spPr>
      </p:pic>
    </p:spTree>
    <p:extLst>
      <p:ext uri="{BB962C8B-B14F-4D97-AF65-F5344CB8AC3E}">
        <p14:creationId xmlns:p14="http://schemas.microsoft.com/office/powerpoint/2010/main" val="160713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vincenth\Documents\A Forms\NOAA Alabama\pictures\IMG_850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07628" y="481697"/>
            <a:ext cx="5976705" cy="2631319"/>
          </a:xfrm>
          <a:prstGeom prst="rect">
            <a:avLst/>
          </a:prstGeom>
          <a:noFill/>
        </p:spPr>
      </p:pic>
      <p:pic>
        <p:nvPicPr>
          <p:cNvPr id="18435" name="Picture 3" descr="c:\users\vincenth\Documents\A Forms\NOAA Alabama\pictures\IMG_845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09863" y="3234790"/>
            <a:ext cx="5991384" cy="3264655"/>
          </a:xfrm>
          <a:prstGeom prst="rect">
            <a:avLst/>
          </a:prstGeom>
          <a:noFill/>
        </p:spPr>
      </p:pic>
    </p:spTree>
    <p:extLst>
      <p:ext uri="{BB962C8B-B14F-4D97-AF65-F5344CB8AC3E}">
        <p14:creationId xmlns:p14="http://schemas.microsoft.com/office/powerpoint/2010/main" val="23670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vincenth\Documents\A Forms\NOAA Alabama\pictures\IMG_828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907" y="378714"/>
            <a:ext cx="8958093" cy="5796413"/>
          </a:xfrm>
          <a:prstGeom prst="rect">
            <a:avLst/>
          </a:prstGeom>
          <a:noFill/>
        </p:spPr>
      </p:pic>
    </p:spTree>
    <p:extLst>
      <p:ext uri="{BB962C8B-B14F-4D97-AF65-F5344CB8AC3E}">
        <p14:creationId xmlns:p14="http://schemas.microsoft.com/office/powerpoint/2010/main" val="330799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FED2D5C-7DEC-4016-9B3B-6FCD74A1F0F1}" type="slidenum">
              <a:rPr lang="en-US" smtClean="0"/>
              <a:t>69</a:t>
            </a:fld>
            <a:endParaRPr lang="en-US" dirty="0"/>
          </a:p>
        </p:txBody>
      </p:sp>
      <p:sp>
        <p:nvSpPr>
          <p:cNvPr id="3" name="TextBox 2"/>
          <p:cNvSpPr txBox="1"/>
          <p:nvPr/>
        </p:nvSpPr>
        <p:spPr>
          <a:xfrm>
            <a:off x="322892" y="2643909"/>
            <a:ext cx="8492709" cy="1528624"/>
          </a:xfrm>
          <a:prstGeom prst="rect">
            <a:avLst/>
          </a:prstGeom>
          <a:noFill/>
        </p:spPr>
        <p:txBody>
          <a:bodyPr wrap="none" rtlCol="0">
            <a:spAutoFit/>
          </a:bodyPr>
          <a:lstStyle/>
          <a:p>
            <a:pPr algn="ctr">
              <a:lnSpc>
                <a:spcPct val="150000"/>
              </a:lnSpc>
            </a:pPr>
            <a:r>
              <a:rPr lang="en-US" sz="3200" dirty="0" smtClean="0">
                <a:latin typeface="Lucida Calligraphy"/>
                <a:cs typeface="Lucida Calligraphy"/>
              </a:rPr>
              <a:t>Eventually, all things merge into one, </a:t>
            </a:r>
          </a:p>
          <a:p>
            <a:pPr algn="ctr">
              <a:lnSpc>
                <a:spcPct val="150000"/>
              </a:lnSpc>
            </a:pPr>
            <a:r>
              <a:rPr lang="en-US" sz="3200" dirty="0" smtClean="0">
                <a:latin typeface="Lucida Calligraphy"/>
                <a:cs typeface="Lucida Calligraphy"/>
              </a:rPr>
              <a:t>and a river runs through it.</a:t>
            </a:r>
            <a:endParaRPr lang="en-US" sz="3200" dirty="0">
              <a:latin typeface="Lucida Calligraphy"/>
              <a:cs typeface="Lucida Calligraphy"/>
            </a:endParaRPr>
          </a:p>
        </p:txBody>
      </p:sp>
      <p:sp>
        <p:nvSpPr>
          <p:cNvPr id="4" name="TextBox 3"/>
          <p:cNvSpPr txBox="1"/>
          <p:nvPr/>
        </p:nvSpPr>
        <p:spPr>
          <a:xfrm>
            <a:off x="5688131" y="4539672"/>
            <a:ext cx="2783214" cy="528350"/>
          </a:xfrm>
          <a:prstGeom prst="rect">
            <a:avLst/>
          </a:prstGeom>
          <a:noFill/>
        </p:spPr>
        <p:txBody>
          <a:bodyPr wrap="none" rtlCol="0">
            <a:spAutoFit/>
          </a:bodyPr>
          <a:lstStyle/>
          <a:p>
            <a:pPr algn="ctr">
              <a:lnSpc>
                <a:spcPct val="150000"/>
              </a:lnSpc>
            </a:pPr>
            <a:r>
              <a:rPr lang="en-US" sz="2000" dirty="0" smtClean="0">
                <a:latin typeface="Lucida Calligraphy"/>
                <a:cs typeface="Lucida Calligraphy"/>
              </a:rPr>
              <a:t>- Norman McLean</a:t>
            </a:r>
            <a:endParaRPr lang="en-US" sz="2000" dirty="0">
              <a:latin typeface="Lucida Calligraphy"/>
              <a:cs typeface="Lucida Calligraphy"/>
            </a:endParaRPr>
          </a:p>
        </p:txBody>
      </p:sp>
    </p:spTree>
    <p:extLst>
      <p:ext uri="{BB962C8B-B14F-4D97-AF65-F5344CB8AC3E}">
        <p14:creationId xmlns:p14="http://schemas.microsoft.com/office/powerpoint/2010/main" val="78609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Arial"/>
                <a:cs typeface="Arial"/>
              </a:rPr>
              <a:t>CASE FOR CHANGE</a:t>
            </a:r>
            <a:endParaRPr lang="en-US" sz="4800" dirty="0">
              <a:latin typeface="Arial"/>
              <a:cs typeface="Arial"/>
            </a:endParaRPr>
          </a:p>
        </p:txBody>
      </p:sp>
      <p:sp>
        <p:nvSpPr>
          <p:cNvPr id="5" name="Text Placeholder 4"/>
          <p:cNvSpPr>
            <a:spLocks noGrp="1"/>
          </p:cNvSpPr>
          <p:nvPr>
            <p:ph type="body" idx="1"/>
          </p:nvPr>
        </p:nvSpPr>
        <p:spPr/>
        <p:txBody>
          <a:bodyPr>
            <a:normAutofit/>
          </a:bodyPr>
          <a:lstStyle/>
          <a:p>
            <a:r>
              <a:rPr lang="en-US" sz="2800" dirty="0" smtClean="0"/>
              <a:t>Comprehensive </a:t>
            </a:r>
            <a:r>
              <a:rPr lang="en-US" sz="2800" dirty="0" smtClean="0"/>
              <a:t>Water Prediction</a:t>
            </a:r>
            <a:endParaRPr lang="en-US" sz="2800" dirty="0"/>
          </a:p>
        </p:txBody>
      </p:sp>
      <p:sp>
        <p:nvSpPr>
          <p:cNvPr id="4" name="Slide Number Placeholder 3"/>
          <p:cNvSpPr>
            <a:spLocks noGrp="1"/>
          </p:cNvSpPr>
          <p:nvPr>
            <p:ph type="sldNum" sz="quarter" idx="12"/>
          </p:nvPr>
        </p:nvSpPr>
        <p:spPr/>
        <p:txBody>
          <a:bodyPr/>
          <a:lstStyle/>
          <a:p>
            <a:fld id="{DFED2D5C-7DEC-4016-9B3B-6FCD74A1F0F1}" type="slidenum">
              <a:rPr lang="en-US" smtClean="0"/>
              <a:t>7</a:t>
            </a:fld>
            <a:endParaRPr lang="en-US"/>
          </a:p>
        </p:txBody>
      </p:sp>
    </p:spTree>
    <p:extLst>
      <p:ext uri="{BB962C8B-B14F-4D97-AF65-F5344CB8AC3E}">
        <p14:creationId xmlns:p14="http://schemas.microsoft.com/office/powerpoint/2010/main" val="399769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5" name="Straight Arrow Connector 44"/>
          <p:cNvCxnSpPr/>
          <p:nvPr/>
        </p:nvCxnSpPr>
        <p:spPr>
          <a:xfrm>
            <a:off x="8215483" y="2539699"/>
            <a:ext cx="0" cy="3316623"/>
          </a:xfrm>
          <a:prstGeom prst="straightConnector1">
            <a:avLst/>
          </a:prstGeom>
          <a:ln w="38100" cmpd="sng">
            <a:solidFill>
              <a:srgbClr val="000090"/>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0" y="-1"/>
            <a:ext cx="9144000" cy="797727"/>
          </a:xfrm>
        </p:spPr>
        <p:txBody>
          <a:bodyPr>
            <a:noAutofit/>
          </a:bodyPr>
          <a:lstStyle/>
          <a:p>
            <a:r>
              <a:rPr lang="en-US" sz="3200" b="1" dirty="0" smtClean="0">
                <a:latin typeface="Arial"/>
                <a:cs typeface="Arial"/>
              </a:rPr>
              <a:t>NOAA Research and Development Funnel</a:t>
            </a:r>
            <a:endParaRPr lang="en-US" sz="3200" b="1" dirty="0">
              <a:latin typeface="Arial"/>
              <a:cs typeface="Arial"/>
            </a:endParaRPr>
          </a:p>
        </p:txBody>
      </p:sp>
      <p:grpSp>
        <p:nvGrpSpPr>
          <p:cNvPr id="11" name="Group 10"/>
          <p:cNvGrpSpPr/>
          <p:nvPr/>
        </p:nvGrpSpPr>
        <p:grpSpPr>
          <a:xfrm>
            <a:off x="1465319" y="944247"/>
            <a:ext cx="6268312" cy="5009370"/>
            <a:chOff x="2297054" y="1027042"/>
            <a:chExt cx="4538865" cy="5488608"/>
          </a:xfrm>
        </p:grpSpPr>
        <p:sp>
          <p:nvSpPr>
            <p:cNvPr id="5" name="Rectangle 4"/>
            <p:cNvSpPr/>
            <p:nvPr/>
          </p:nvSpPr>
          <p:spPr>
            <a:xfrm>
              <a:off x="2385398" y="2484783"/>
              <a:ext cx="4406347" cy="3942521"/>
            </a:xfrm>
            <a:prstGeom prst="rect">
              <a:avLst/>
            </a:prstGeom>
            <a:gradFill flip="none" rotWithShape="1">
              <a:gsLst>
                <a:gs pos="20000">
                  <a:srgbClr val="000090"/>
                </a:gs>
                <a:gs pos="80000">
                  <a:srgbClr val="000090"/>
                </a:gs>
                <a:gs pos="51000">
                  <a:schemeClr val="accent1">
                    <a:tint val="100000"/>
                    <a:shade val="100000"/>
                    <a:satMod val="13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385398" y="1422400"/>
              <a:ext cx="4406347" cy="1360557"/>
            </a:xfrm>
            <a:prstGeom prst="rect">
              <a:avLst/>
            </a:prstGeom>
            <a:gradFill flip="none" rotWithShape="1">
              <a:gsLst>
                <a:gs pos="6000">
                  <a:srgbClr val="000090"/>
                </a:gs>
                <a:gs pos="94000">
                  <a:srgbClr val="000090"/>
                </a:gs>
                <a:gs pos="51000">
                  <a:srgbClr val="C0020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a:off x="2297054" y="1027042"/>
              <a:ext cx="1626917" cy="548860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Triangle 9"/>
            <p:cNvSpPr/>
            <p:nvPr/>
          </p:nvSpPr>
          <p:spPr>
            <a:xfrm flipH="1">
              <a:off x="5173633" y="1027042"/>
              <a:ext cx="1662286" cy="548860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3346445" y="4869785"/>
            <a:ext cx="2506060" cy="923330"/>
          </a:xfrm>
          <a:prstGeom prst="rect">
            <a:avLst/>
          </a:prstGeom>
          <a:noFill/>
        </p:spPr>
        <p:txBody>
          <a:bodyPr wrap="square" rtlCol="0">
            <a:spAutoFit/>
          </a:bodyPr>
          <a:lstStyle/>
          <a:p>
            <a:pPr algn="ctr"/>
            <a:r>
              <a:rPr lang="en-US" b="1" dirty="0" smtClean="0">
                <a:solidFill>
                  <a:srgbClr val="FFFFFF"/>
                </a:solidFill>
              </a:rPr>
              <a:t>Operational System Development and Implementation</a:t>
            </a:r>
            <a:endParaRPr lang="en-US" b="1" dirty="0">
              <a:solidFill>
                <a:srgbClr val="FFFFFF"/>
              </a:solidFill>
            </a:endParaRPr>
          </a:p>
        </p:txBody>
      </p:sp>
      <p:sp>
        <p:nvSpPr>
          <p:cNvPr id="13" name="TextBox 12"/>
          <p:cNvSpPr txBox="1"/>
          <p:nvPr/>
        </p:nvSpPr>
        <p:spPr>
          <a:xfrm>
            <a:off x="3016208" y="3651711"/>
            <a:ext cx="3166534" cy="646331"/>
          </a:xfrm>
          <a:prstGeom prst="rect">
            <a:avLst/>
          </a:prstGeom>
          <a:noFill/>
        </p:spPr>
        <p:txBody>
          <a:bodyPr wrap="square" rtlCol="0">
            <a:spAutoFit/>
          </a:bodyPr>
          <a:lstStyle/>
          <a:p>
            <a:pPr algn="ctr"/>
            <a:r>
              <a:rPr lang="en-US" b="1" dirty="0" smtClean="0">
                <a:solidFill>
                  <a:srgbClr val="FFFFFF"/>
                </a:solidFill>
              </a:rPr>
              <a:t>Science and Technology Transition</a:t>
            </a:r>
            <a:endParaRPr lang="en-US" b="1" dirty="0">
              <a:solidFill>
                <a:srgbClr val="FFFFFF"/>
              </a:solidFill>
            </a:endParaRPr>
          </a:p>
        </p:txBody>
      </p:sp>
      <p:sp>
        <p:nvSpPr>
          <p:cNvPr id="14" name="TextBox 13"/>
          <p:cNvSpPr txBox="1"/>
          <p:nvPr/>
        </p:nvSpPr>
        <p:spPr>
          <a:xfrm>
            <a:off x="3346445" y="4253136"/>
            <a:ext cx="2506060" cy="523220"/>
          </a:xfrm>
          <a:prstGeom prst="rect">
            <a:avLst/>
          </a:prstGeom>
          <a:noFill/>
        </p:spPr>
        <p:txBody>
          <a:bodyPr wrap="square" rtlCol="0">
            <a:spAutoFit/>
          </a:bodyPr>
          <a:lstStyle/>
          <a:p>
            <a:pPr algn="ctr"/>
            <a:r>
              <a:rPr lang="en-US" sz="2800" b="1" dirty="0" smtClean="0">
                <a:solidFill>
                  <a:srgbClr val="FFFFFF"/>
                </a:solidFill>
              </a:rPr>
              <a:t>Test Beds</a:t>
            </a:r>
            <a:endParaRPr lang="en-US" sz="2800" b="1" dirty="0">
              <a:solidFill>
                <a:srgbClr val="FFFFFF"/>
              </a:solidFill>
            </a:endParaRPr>
          </a:p>
        </p:txBody>
      </p:sp>
      <p:sp>
        <p:nvSpPr>
          <p:cNvPr id="15" name="TextBox 14"/>
          <p:cNvSpPr txBox="1"/>
          <p:nvPr/>
        </p:nvSpPr>
        <p:spPr>
          <a:xfrm>
            <a:off x="2254964" y="2625855"/>
            <a:ext cx="4689022" cy="923330"/>
          </a:xfrm>
          <a:prstGeom prst="rect">
            <a:avLst/>
          </a:prstGeom>
          <a:noFill/>
        </p:spPr>
        <p:txBody>
          <a:bodyPr wrap="square" rtlCol="0">
            <a:spAutoFit/>
          </a:bodyPr>
          <a:lstStyle/>
          <a:p>
            <a:pPr algn="ctr"/>
            <a:r>
              <a:rPr lang="en-US" b="1" dirty="0" smtClean="0">
                <a:solidFill>
                  <a:srgbClr val="FFFFFF"/>
                </a:solidFill>
              </a:rPr>
              <a:t>Mission-oriented Research and Development to Improve NOAA’s Operational and Information Services</a:t>
            </a:r>
            <a:endParaRPr lang="en-US" b="1" dirty="0">
              <a:solidFill>
                <a:srgbClr val="FFFFFF"/>
              </a:solidFill>
            </a:endParaRPr>
          </a:p>
        </p:txBody>
      </p:sp>
      <p:sp>
        <p:nvSpPr>
          <p:cNvPr id="16" name="TextBox 15"/>
          <p:cNvSpPr txBox="1"/>
          <p:nvPr/>
        </p:nvSpPr>
        <p:spPr>
          <a:xfrm>
            <a:off x="1758384" y="1345329"/>
            <a:ext cx="5682182" cy="646331"/>
          </a:xfrm>
          <a:prstGeom prst="rect">
            <a:avLst/>
          </a:prstGeom>
          <a:noFill/>
        </p:spPr>
        <p:txBody>
          <a:bodyPr wrap="square" rtlCol="0">
            <a:spAutoFit/>
          </a:bodyPr>
          <a:lstStyle/>
          <a:p>
            <a:pPr algn="ctr"/>
            <a:r>
              <a:rPr lang="en-US" b="1" spc="300" dirty="0" smtClean="0">
                <a:solidFill>
                  <a:srgbClr val="FFFFFF"/>
                </a:solidFill>
              </a:rPr>
              <a:t>General Research and Development</a:t>
            </a:r>
          </a:p>
          <a:p>
            <a:pPr algn="ctr"/>
            <a:r>
              <a:rPr lang="en-US" b="1" i="1" spc="300" dirty="0" smtClean="0">
                <a:solidFill>
                  <a:srgbClr val="FFFFFF"/>
                </a:solidFill>
              </a:rPr>
              <a:t>Related to NOAA’s Mission</a:t>
            </a:r>
            <a:endParaRPr lang="en-US" b="1" i="1" spc="300" dirty="0">
              <a:solidFill>
                <a:srgbClr val="FFFFFF"/>
              </a:solidFill>
            </a:endParaRPr>
          </a:p>
        </p:txBody>
      </p:sp>
      <p:sp>
        <p:nvSpPr>
          <p:cNvPr id="17" name="TextBox 16"/>
          <p:cNvSpPr txBox="1"/>
          <p:nvPr/>
        </p:nvSpPr>
        <p:spPr>
          <a:xfrm>
            <a:off x="2237276" y="1919716"/>
            <a:ext cx="4724399" cy="584776"/>
          </a:xfrm>
          <a:prstGeom prst="rect">
            <a:avLst/>
          </a:prstGeom>
          <a:noFill/>
        </p:spPr>
        <p:txBody>
          <a:bodyPr wrap="square" rtlCol="0">
            <a:spAutoFit/>
          </a:bodyPr>
          <a:lstStyle/>
          <a:p>
            <a:pPr algn="ctr"/>
            <a:r>
              <a:rPr lang="en-US" sz="3200" b="1" spc="600" dirty="0" smtClean="0">
                <a:solidFill>
                  <a:srgbClr val="FFFFFF">
                    <a:alpha val="74000"/>
                  </a:srgbClr>
                </a:solidFill>
              </a:rPr>
              <a:t>Research Partners</a:t>
            </a:r>
            <a:endParaRPr lang="en-US" sz="3200" b="1" spc="600" dirty="0">
              <a:solidFill>
                <a:srgbClr val="FFFFFF">
                  <a:alpha val="74000"/>
                </a:srgbClr>
              </a:solidFill>
            </a:endParaRPr>
          </a:p>
        </p:txBody>
      </p:sp>
      <p:sp>
        <p:nvSpPr>
          <p:cNvPr id="18" name="Rectangle 17"/>
          <p:cNvSpPr/>
          <p:nvPr/>
        </p:nvSpPr>
        <p:spPr>
          <a:xfrm>
            <a:off x="1628134" y="1318690"/>
            <a:ext cx="5926402" cy="4566886"/>
          </a:xfrm>
          <a:prstGeom prst="rect">
            <a:avLst/>
          </a:prstGeom>
          <a:no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37624" y="4565817"/>
            <a:ext cx="1683402" cy="369332"/>
          </a:xfrm>
          <a:prstGeom prst="rect">
            <a:avLst/>
          </a:prstGeom>
          <a:noFill/>
        </p:spPr>
        <p:txBody>
          <a:bodyPr wrap="square" rtlCol="0" anchor="ctr">
            <a:spAutoFit/>
          </a:bodyPr>
          <a:lstStyle/>
          <a:p>
            <a:pPr algn="r"/>
            <a:r>
              <a:rPr lang="en-US" b="1" dirty="0" smtClean="0">
                <a:solidFill>
                  <a:srgbClr val="000090"/>
                </a:solidFill>
              </a:rPr>
              <a:t>2 Years</a:t>
            </a:r>
            <a:endParaRPr lang="en-US" b="1" dirty="0">
              <a:solidFill>
                <a:srgbClr val="000090"/>
              </a:solidFill>
            </a:endParaRPr>
          </a:p>
        </p:txBody>
      </p:sp>
      <p:sp>
        <p:nvSpPr>
          <p:cNvPr id="20" name="TextBox 19"/>
          <p:cNvSpPr txBox="1"/>
          <p:nvPr/>
        </p:nvSpPr>
        <p:spPr>
          <a:xfrm>
            <a:off x="-137624" y="3453858"/>
            <a:ext cx="1683402" cy="369332"/>
          </a:xfrm>
          <a:prstGeom prst="rect">
            <a:avLst/>
          </a:prstGeom>
          <a:noFill/>
        </p:spPr>
        <p:txBody>
          <a:bodyPr wrap="square" rtlCol="0">
            <a:spAutoFit/>
          </a:bodyPr>
          <a:lstStyle/>
          <a:p>
            <a:pPr algn="r"/>
            <a:r>
              <a:rPr lang="en-US" b="1" dirty="0" smtClean="0">
                <a:solidFill>
                  <a:srgbClr val="000090"/>
                </a:solidFill>
              </a:rPr>
              <a:t>5 Years</a:t>
            </a:r>
            <a:endParaRPr lang="en-US" b="1" dirty="0">
              <a:solidFill>
                <a:srgbClr val="000090"/>
              </a:solidFill>
            </a:endParaRPr>
          </a:p>
        </p:txBody>
      </p:sp>
      <p:sp>
        <p:nvSpPr>
          <p:cNvPr id="21" name="TextBox 20"/>
          <p:cNvSpPr txBox="1"/>
          <p:nvPr/>
        </p:nvSpPr>
        <p:spPr>
          <a:xfrm>
            <a:off x="-137624" y="2346682"/>
            <a:ext cx="1683402" cy="369332"/>
          </a:xfrm>
          <a:prstGeom prst="rect">
            <a:avLst/>
          </a:prstGeom>
          <a:noFill/>
        </p:spPr>
        <p:txBody>
          <a:bodyPr wrap="square" rtlCol="0">
            <a:spAutoFit/>
          </a:bodyPr>
          <a:lstStyle/>
          <a:p>
            <a:pPr algn="r"/>
            <a:r>
              <a:rPr lang="en-US" b="1" dirty="0" smtClean="0">
                <a:solidFill>
                  <a:srgbClr val="000090"/>
                </a:solidFill>
              </a:rPr>
              <a:t>20 Years</a:t>
            </a:r>
            <a:endParaRPr lang="en-US" b="1" dirty="0">
              <a:solidFill>
                <a:srgbClr val="000090"/>
              </a:solidFill>
            </a:endParaRPr>
          </a:p>
        </p:txBody>
      </p:sp>
      <p:sp>
        <p:nvSpPr>
          <p:cNvPr id="22" name="TextBox 21"/>
          <p:cNvSpPr txBox="1"/>
          <p:nvPr/>
        </p:nvSpPr>
        <p:spPr>
          <a:xfrm>
            <a:off x="-137624" y="5529196"/>
            <a:ext cx="1683402" cy="646331"/>
          </a:xfrm>
          <a:prstGeom prst="rect">
            <a:avLst/>
          </a:prstGeom>
          <a:noFill/>
        </p:spPr>
        <p:txBody>
          <a:bodyPr wrap="square" rtlCol="0">
            <a:spAutoFit/>
          </a:bodyPr>
          <a:lstStyle/>
          <a:p>
            <a:pPr algn="r"/>
            <a:r>
              <a:rPr lang="en-US" b="1" dirty="0" smtClean="0">
                <a:solidFill>
                  <a:srgbClr val="000090"/>
                </a:solidFill>
              </a:rPr>
              <a:t>Current Operations</a:t>
            </a:r>
            <a:endParaRPr lang="en-US" b="1" dirty="0">
              <a:solidFill>
                <a:srgbClr val="000090"/>
              </a:solidFill>
            </a:endParaRPr>
          </a:p>
        </p:txBody>
      </p:sp>
      <p:cxnSp>
        <p:nvCxnSpPr>
          <p:cNvPr id="24" name="Straight Connector 23"/>
          <p:cNvCxnSpPr/>
          <p:nvPr/>
        </p:nvCxnSpPr>
        <p:spPr>
          <a:xfrm flipV="1">
            <a:off x="7544780" y="828159"/>
            <a:ext cx="0" cy="375478"/>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33592" y="814906"/>
            <a:ext cx="0" cy="375479"/>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7228909" y="993810"/>
            <a:ext cx="321677" cy="0"/>
          </a:xfrm>
          <a:prstGeom prst="straightConnector1">
            <a:avLst/>
          </a:prstGeom>
          <a:ln>
            <a:solidFill>
              <a:srgbClr val="00009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1644636" y="1002645"/>
            <a:ext cx="324752" cy="0"/>
          </a:xfrm>
          <a:prstGeom prst="straightConnector1">
            <a:avLst/>
          </a:prstGeom>
          <a:ln>
            <a:solidFill>
              <a:srgbClr val="00009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823508" y="811814"/>
            <a:ext cx="5568214" cy="346249"/>
          </a:xfrm>
          <a:prstGeom prst="rect">
            <a:avLst/>
          </a:prstGeom>
          <a:noFill/>
        </p:spPr>
        <p:txBody>
          <a:bodyPr wrap="square" rtlCol="0">
            <a:spAutoFit/>
          </a:bodyPr>
          <a:lstStyle/>
          <a:p>
            <a:pPr algn="ctr">
              <a:lnSpc>
                <a:spcPct val="90000"/>
              </a:lnSpc>
            </a:pPr>
            <a:r>
              <a:rPr lang="en-US" b="1" dirty="0" smtClean="0">
                <a:solidFill>
                  <a:srgbClr val="000090"/>
                </a:solidFill>
              </a:rPr>
              <a:t>All of atmospheric and oceanic science and technology</a:t>
            </a:r>
            <a:endParaRPr lang="en-US" b="1" dirty="0">
              <a:solidFill>
                <a:srgbClr val="000090"/>
              </a:solidFill>
            </a:endParaRPr>
          </a:p>
        </p:txBody>
      </p:sp>
      <p:cxnSp>
        <p:nvCxnSpPr>
          <p:cNvPr id="30" name="Straight Connector 29"/>
          <p:cNvCxnSpPr/>
          <p:nvPr/>
        </p:nvCxnSpPr>
        <p:spPr>
          <a:xfrm flipV="1">
            <a:off x="3706192" y="5946895"/>
            <a:ext cx="0" cy="375479"/>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5428974" y="6134634"/>
            <a:ext cx="530087" cy="0"/>
          </a:xfrm>
          <a:prstGeom prst="straightConnector1">
            <a:avLst/>
          </a:prstGeom>
          <a:ln>
            <a:solidFill>
              <a:srgbClr val="000090"/>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5437810" y="5933643"/>
            <a:ext cx="0" cy="375479"/>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178313" y="6136842"/>
            <a:ext cx="530087" cy="0"/>
          </a:xfrm>
          <a:prstGeom prst="straightConnector1">
            <a:avLst/>
          </a:prstGeom>
          <a:ln>
            <a:solidFill>
              <a:srgbClr val="00009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335966" y="6285133"/>
            <a:ext cx="4501836" cy="595548"/>
          </a:xfrm>
          <a:prstGeom prst="rect">
            <a:avLst/>
          </a:prstGeom>
          <a:noFill/>
        </p:spPr>
        <p:txBody>
          <a:bodyPr wrap="square" rtlCol="0">
            <a:spAutoFit/>
          </a:bodyPr>
          <a:lstStyle/>
          <a:p>
            <a:pPr algn="ctr">
              <a:lnSpc>
                <a:spcPct val="90000"/>
              </a:lnSpc>
            </a:pPr>
            <a:r>
              <a:rPr lang="en-US" b="1" dirty="0" smtClean="0">
                <a:solidFill>
                  <a:srgbClr val="000090"/>
                </a:solidFill>
              </a:rPr>
              <a:t>Science and Technology Specific to NOAA Operational and Information Services</a:t>
            </a:r>
            <a:endParaRPr lang="en-US" b="1" dirty="0">
              <a:solidFill>
                <a:srgbClr val="000090"/>
              </a:solidFill>
            </a:endParaRPr>
          </a:p>
        </p:txBody>
      </p:sp>
      <p:cxnSp>
        <p:nvCxnSpPr>
          <p:cNvPr id="3" name="Straight Arrow Connector 2"/>
          <p:cNvCxnSpPr/>
          <p:nvPr/>
        </p:nvCxnSpPr>
        <p:spPr>
          <a:xfrm>
            <a:off x="2344510" y="3174623"/>
            <a:ext cx="0" cy="2555979"/>
          </a:xfrm>
          <a:prstGeom prst="straightConnector1">
            <a:avLst/>
          </a:prstGeom>
          <a:ln w="38100" cmpd="sng">
            <a:solidFill>
              <a:srgbClr val="DF0202"/>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693258" y="4381774"/>
            <a:ext cx="1318785" cy="923330"/>
          </a:xfrm>
          <a:prstGeom prst="rect">
            <a:avLst/>
          </a:prstGeom>
          <a:solidFill>
            <a:schemeClr val="bg1"/>
          </a:solidFill>
        </p:spPr>
        <p:txBody>
          <a:bodyPr wrap="square" rtlCol="0">
            <a:spAutoFit/>
          </a:bodyPr>
          <a:lstStyle/>
          <a:p>
            <a:pPr algn="ctr"/>
            <a:r>
              <a:rPr lang="en-US" b="1" dirty="0" smtClean="0">
                <a:solidFill>
                  <a:srgbClr val="DF0202"/>
                </a:solidFill>
              </a:rPr>
              <a:t>Advances in Science and Technology</a:t>
            </a:r>
            <a:endParaRPr lang="en-US" b="1" dirty="0">
              <a:solidFill>
                <a:srgbClr val="DF0202"/>
              </a:solidFill>
            </a:endParaRPr>
          </a:p>
        </p:txBody>
      </p:sp>
      <p:cxnSp>
        <p:nvCxnSpPr>
          <p:cNvPr id="37" name="Straight Arrow Connector 36"/>
          <p:cNvCxnSpPr/>
          <p:nvPr/>
        </p:nvCxnSpPr>
        <p:spPr>
          <a:xfrm>
            <a:off x="6811469" y="3180503"/>
            <a:ext cx="0" cy="2555979"/>
          </a:xfrm>
          <a:prstGeom prst="straightConnector1">
            <a:avLst/>
          </a:prstGeom>
          <a:ln w="38100" cmpd="sng">
            <a:solidFill>
              <a:srgbClr val="DF0202"/>
            </a:solidFill>
            <a:headEnd type="stealth"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707910" y="4281671"/>
            <a:ext cx="358189" cy="11396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5985791" y="4243275"/>
            <a:ext cx="1683402" cy="1200329"/>
          </a:xfrm>
          <a:prstGeom prst="rect">
            <a:avLst/>
          </a:prstGeom>
          <a:noFill/>
        </p:spPr>
        <p:txBody>
          <a:bodyPr wrap="square" rtlCol="0">
            <a:spAutoFit/>
          </a:bodyPr>
          <a:lstStyle/>
          <a:p>
            <a:pPr algn="ctr"/>
            <a:r>
              <a:rPr lang="en-US" b="1" dirty="0" smtClean="0">
                <a:solidFill>
                  <a:srgbClr val="DF0202"/>
                </a:solidFill>
              </a:rPr>
              <a:t>Requirements and Operational Concepts</a:t>
            </a:r>
            <a:endParaRPr lang="en-US" b="1" dirty="0">
              <a:solidFill>
                <a:srgbClr val="DF0202"/>
              </a:solidFill>
            </a:endParaRPr>
          </a:p>
        </p:txBody>
      </p:sp>
      <p:cxnSp>
        <p:nvCxnSpPr>
          <p:cNvPr id="41" name="Straight Connector 40"/>
          <p:cNvCxnSpPr/>
          <p:nvPr/>
        </p:nvCxnSpPr>
        <p:spPr>
          <a:xfrm flipH="1">
            <a:off x="7684787" y="2552109"/>
            <a:ext cx="847408" cy="0"/>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7690655" y="5879132"/>
            <a:ext cx="841540" cy="0"/>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8079361" y="3522384"/>
            <a:ext cx="358189" cy="113960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7521974" y="3586190"/>
            <a:ext cx="1595573" cy="923330"/>
          </a:xfrm>
          <a:prstGeom prst="rect">
            <a:avLst/>
          </a:prstGeom>
          <a:noFill/>
        </p:spPr>
        <p:txBody>
          <a:bodyPr wrap="square" rtlCol="0">
            <a:spAutoFit/>
          </a:bodyPr>
          <a:lstStyle/>
          <a:p>
            <a:pPr algn="ctr"/>
            <a:r>
              <a:rPr lang="en-US" b="1" dirty="0" smtClean="0">
                <a:solidFill>
                  <a:srgbClr val="000090"/>
                </a:solidFill>
              </a:rPr>
              <a:t>NOAA Mission Research and Development</a:t>
            </a:r>
            <a:endParaRPr lang="en-US" b="1" dirty="0">
              <a:solidFill>
                <a:srgbClr val="000090"/>
              </a:solidFill>
            </a:endParaRPr>
          </a:p>
        </p:txBody>
      </p:sp>
      <p:cxnSp>
        <p:nvCxnSpPr>
          <p:cNvPr id="48" name="Straight Connector 47"/>
          <p:cNvCxnSpPr/>
          <p:nvPr/>
        </p:nvCxnSpPr>
        <p:spPr>
          <a:xfrm flipH="1">
            <a:off x="1555750" y="2557988"/>
            <a:ext cx="139700" cy="0"/>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1555750" y="3667121"/>
            <a:ext cx="139700" cy="0"/>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1555750" y="4776254"/>
            <a:ext cx="139700" cy="0"/>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1555750" y="5885388"/>
            <a:ext cx="139700" cy="0"/>
          </a:xfrm>
          <a:prstGeom prst="line">
            <a:avLst/>
          </a:prstGeom>
          <a:ln w="12700" cmpd="sng">
            <a:solidFill>
              <a:srgbClr val="00009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2641600" y="3669709"/>
            <a:ext cx="3911600"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090333" y="4778843"/>
            <a:ext cx="2971801"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3842553" y="4296745"/>
            <a:ext cx="1513844"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85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9" name="Straight Connector 418"/>
          <p:cNvCxnSpPr/>
          <p:nvPr/>
        </p:nvCxnSpPr>
        <p:spPr>
          <a:xfrm>
            <a:off x="5076862" y="775582"/>
            <a:ext cx="711525" cy="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a:off x="1163418" y="1623554"/>
            <a:ext cx="0" cy="311175"/>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2770307" y="1623554"/>
            <a:ext cx="0" cy="311175"/>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2" name="Straight Connector 281"/>
          <p:cNvCxnSpPr/>
          <p:nvPr/>
        </p:nvCxnSpPr>
        <p:spPr>
          <a:xfrm>
            <a:off x="8177030" y="1627915"/>
            <a:ext cx="0" cy="306814"/>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7" name="Straight Connector 276"/>
          <p:cNvCxnSpPr/>
          <p:nvPr/>
        </p:nvCxnSpPr>
        <p:spPr>
          <a:xfrm>
            <a:off x="5006983" y="1827870"/>
            <a:ext cx="0" cy="1018813"/>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2" name="Straight Connector 221"/>
          <p:cNvCxnSpPr/>
          <p:nvPr/>
        </p:nvCxnSpPr>
        <p:spPr>
          <a:xfrm>
            <a:off x="4575377" y="530942"/>
            <a:ext cx="0" cy="393391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a:off x="3416202" y="4464852"/>
            <a:ext cx="0" cy="2441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a:off x="1095693" y="4464852"/>
            <a:ext cx="0" cy="2441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8053915" y="4464852"/>
            <a:ext cx="0" cy="3076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a:off x="5727950" y="4464852"/>
            <a:ext cx="0" cy="307686"/>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36" name="Freeform 135"/>
          <p:cNvSpPr/>
          <p:nvPr/>
        </p:nvSpPr>
        <p:spPr>
          <a:xfrm>
            <a:off x="3799698" y="1722448"/>
            <a:ext cx="1582340" cy="776125"/>
          </a:xfrm>
          <a:custGeom>
            <a:avLst/>
            <a:gdLst>
              <a:gd name="connsiteX0" fmla="*/ 0 w 1081448"/>
              <a:gd name="connsiteY0" fmla="*/ 0 h 369047"/>
              <a:gd name="connsiteX1" fmla="*/ 1081448 w 1081448"/>
              <a:gd name="connsiteY1" fmla="*/ 0 h 369047"/>
              <a:gd name="connsiteX2" fmla="*/ 1081448 w 1081448"/>
              <a:gd name="connsiteY2" fmla="*/ 369047 h 369047"/>
              <a:gd name="connsiteX3" fmla="*/ 0 w 1081448"/>
              <a:gd name="connsiteY3" fmla="*/ 369047 h 369047"/>
              <a:gd name="connsiteX4" fmla="*/ 0 w 1081448"/>
              <a:gd name="connsiteY4" fmla="*/ 0 h 36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48" h="369047">
                <a:moveTo>
                  <a:pt x="0" y="0"/>
                </a:moveTo>
                <a:lnTo>
                  <a:pt x="1081448" y="0"/>
                </a:lnTo>
                <a:lnTo>
                  <a:pt x="1081448" y="369047"/>
                </a:lnTo>
                <a:lnTo>
                  <a:pt x="0" y="369047"/>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b="1" kern="1200" dirty="0" smtClean="0">
                <a:solidFill>
                  <a:srgbClr val="000000"/>
                </a:solidFill>
              </a:rPr>
              <a:t>Deputy Director</a:t>
            </a:r>
          </a:p>
        </p:txBody>
      </p:sp>
      <p:sp>
        <p:nvSpPr>
          <p:cNvPr id="172" name="Freeform 171"/>
          <p:cNvSpPr/>
          <p:nvPr/>
        </p:nvSpPr>
        <p:spPr>
          <a:xfrm>
            <a:off x="4914181" y="2721549"/>
            <a:ext cx="2450805" cy="870133"/>
          </a:xfrm>
          <a:custGeom>
            <a:avLst/>
            <a:gdLst>
              <a:gd name="connsiteX0" fmla="*/ 0 w 2038956"/>
              <a:gd name="connsiteY0" fmla="*/ 0 h 494161"/>
              <a:gd name="connsiteX1" fmla="*/ 2038956 w 2038956"/>
              <a:gd name="connsiteY1" fmla="*/ 0 h 494161"/>
              <a:gd name="connsiteX2" fmla="*/ 2038956 w 2038956"/>
              <a:gd name="connsiteY2" fmla="*/ 494161 h 494161"/>
              <a:gd name="connsiteX3" fmla="*/ 0 w 2038956"/>
              <a:gd name="connsiteY3" fmla="*/ 494161 h 494161"/>
              <a:gd name="connsiteX4" fmla="*/ 0 w 2038956"/>
              <a:gd name="connsiteY4" fmla="*/ 0 h 49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956" h="494161">
                <a:moveTo>
                  <a:pt x="0" y="0"/>
                </a:moveTo>
                <a:lnTo>
                  <a:pt x="2038956" y="0"/>
                </a:lnTo>
                <a:lnTo>
                  <a:pt x="2038956" y="494161"/>
                </a:lnTo>
                <a:lnTo>
                  <a:pt x="0" y="494161"/>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Chief Projects, Programs and Portfolios Officer</a:t>
            </a:r>
          </a:p>
        </p:txBody>
      </p:sp>
      <p:sp>
        <p:nvSpPr>
          <p:cNvPr id="173" name="Freeform 172"/>
          <p:cNvSpPr/>
          <p:nvPr/>
        </p:nvSpPr>
        <p:spPr>
          <a:xfrm>
            <a:off x="4031275" y="416170"/>
            <a:ext cx="1081448" cy="676945"/>
          </a:xfrm>
          <a:custGeom>
            <a:avLst/>
            <a:gdLst>
              <a:gd name="connsiteX0" fmla="*/ 0 w 1081448"/>
              <a:gd name="connsiteY0" fmla="*/ 0 h 369047"/>
              <a:gd name="connsiteX1" fmla="*/ 1081448 w 1081448"/>
              <a:gd name="connsiteY1" fmla="*/ 0 h 369047"/>
              <a:gd name="connsiteX2" fmla="*/ 1081448 w 1081448"/>
              <a:gd name="connsiteY2" fmla="*/ 369047 h 369047"/>
              <a:gd name="connsiteX3" fmla="*/ 0 w 1081448"/>
              <a:gd name="connsiteY3" fmla="*/ 369047 h 369047"/>
              <a:gd name="connsiteX4" fmla="*/ 0 w 1081448"/>
              <a:gd name="connsiteY4" fmla="*/ 0 h 36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48" h="369047">
                <a:moveTo>
                  <a:pt x="0" y="0"/>
                </a:moveTo>
                <a:lnTo>
                  <a:pt x="1081448" y="0"/>
                </a:lnTo>
                <a:lnTo>
                  <a:pt x="1081448" y="369047"/>
                </a:lnTo>
                <a:lnTo>
                  <a:pt x="0" y="369047"/>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b="1" kern="1200" dirty="0" smtClean="0">
                <a:solidFill>
                  <a:srgbClr val="000000"/>
                </a:solidFill>
              </a:rPr>
              <a:t>Director</a:t>
            </a:r>
          </a:p>
        </p:txBody>
      </p:sp>
      <p:sp>
        <p:nvSpPr>
          <p:cNvPr id="174" name="Freeform 173"/>
          <p:cNvSpPr/>
          <p:nvPr/>
        </p:nvSpPr>
        <p:spPr>
          <a:xfrm>
            <a:off x="329639" y="1716006"/>
            <a:ext cx="1551365" cy="789673"/>
          </a:xfrm>
          <a:custGeom>
            <a:avLst/>
            <a:gdLst>
              <a:gd name="connsiteX0" fmla="*/ 0 w 2038956"/>
              <a:gd name="connsiteY0" fmla="*/ 0 h 494161"/>
              <a:gd name="connsiteX1" fmla="*/ 2038956 w 2038956"/>
              <a:gd name="connsiteY1" fmla="*/ 0 h 494161"/>
              <a:gd name="connsiteX2" fmla="*/ 2038956 w 2038956"/>
              <a:gd name="connsiteY2" fmla="*/ 494161 h 494161"/>
              <a:gd name="connsiteX3" fmla="*/ 0 w 2038956"/>
              <a:gd name="connsiteY3" fmla="*/ 494161 h 494161"/>
              <a:gd name="connsiteX4" fmla="*/ 0 w 2038956"/>
              <a:gd name="connsiteY4" fmla="*/ 0 h 49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956" h="494161">
                <a:moveTo>
                  <a:pt x="0" y="0"/>
                </a:moveTo>
                <a:lnTo>
                  <a:pt x="2038956" y="0"/>
                </a:lnTo>
                <a:lnTo>
                  <a:pt x="2038956" y="494161"/>
                </a:lnTo>
                <a:lnTo>
                  <a:pt x="0" y="494161"/>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b="1" kern="1200" dirty="0" smtClean="0">
                <a:solidFill>
                  <a:srgbClr val="000000"/>
                </a:solidFill>
              </a:rPr>
              <a:t>Chief of Staff</a:t>
            </a:r>
          </a:p>
        </p:txBody>
      </p:sp>
      <p:sp>
        <p:nvSpPr>
          <p:cNvPr id="175" name="Freeform 174"/>
          <p:cNvSpPr/>
          <p:nvPr/>
        </p:nvSpPr>
        <p:spPr>
          <a:xfrm>
            <a:off x="7364987" y="1725013"/>
            <a:ext cx="1551365" cy="789673"/>
          </a:xfrm>
          <a:custGeom>
            <a:avLst/>
            <a:gdLst>
              <a:gd name="connsiteX0" fmla="*/ 0 w 2038956"/>
              <a:gd name="connsiteY0" fmla="*/ 0 h 494161"/>
              <a:gd name="connsiteX1" fmla="*/ 2038956 w 2038956"/>
              <a:gd name="connsiteY1" fmla="*/ 0 h 494161"/>
              <a:gd name="connsiteX2" fmla="*/ 2038956 w 2038956"/>
              <a:gd name="connsiteY2" fmla="*/ 494161 h 494161"/>
              <a:gd name="connsiteX3" fmla="*/ 0 w 2038956"/>
              <a:gd name="connsiteY3" fmla="*/ 494161 h 494161"/>
              <a:gd name="connsiteX4" fmla="*/ 0 w 2038956"/>
              <a:gd name="connsiteY4" fmla="*/ 0 h 49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956" h="494161">
                <a:moveTo>
                  <a:pt x="0" y="0"/>
                </a:moveTo>
                <a:lnTo>
                  <a:pt x="2038956" y="0"/>
                </a:lnTo>
                <a:lnTo>
                  <a:pt x="2038956" y="494161"/>
                </a:lnTo>
                <a:lnTo>
                  <a:pt x="0" y="494161"/>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b="1" kern="1200" dirty="0" smtClean="0">
                <a:solidFill>
                  <a:srgbClr val="000000"/>
                </a:solidFill>
              </a:rPr>
              <a:t>Chief Administrative Officer</a:t>
            </a:r>
          </a:p>
        </p:txBody>
      </p:sp>
      <p:sp>
        <p:nvSpPr>
          <p:cNvPr id="197" name="Freeform 196"/>
          <p:cNvSpPr/>
          <p:nvPr/>
        </p:nvSpPr>
        <p:spPr>
          <a:xfrm>
            <a:off x="1998593" y="1716006"/>
            <a:ext cx="1551365" cy="789673"/>
          </a:xfrm>
          <a:custGeom>
            <a:avLst/>
            <a:gdLst>
              <a:gd name="connsiteX0" fmla="*/ 0 w 2038956"/>
              <a:gd name="connsiteY0" fmla="*/ 0 h 494161"/>
              <a:gd name="connsiteX1" fmla="*/ 2038956 w 2038956"/>
              <a:gd name="connsiteY1" fmla="*/ 0 h 494161"/>
              <a:gd name="connsiteX2" fmla="*/ 2038956 w 2038956"/>
              <a:gd name="connsiteY2" fmla="*/ 494161 h 494161"/>
              <a:gd name="connsiteX3" fmla="*/ 0 w 2038956"/>
              <a:gd name="connsiteY3" fmla="*/ 494161 h 494161"/>
              <a:gd name="connsiteX4" fmla="*/ 0 w 2038956"/>
              <a:gd name="connsiteY4" fmla="*/ 0 h 49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956" h="494161">
                <a:moveTo>
                  <a:pt x="0" y="0"/>
                </a:moveTo>
                <a:lnTo>
                  <a:pt x="2038956" y="0"/>
                </a:lnTo>
                <a:lnTo>
                  <a:pt x="2038956" y="494161"/>
                </a:lnTo>
                <a:lnTo>
                  <a:pt x="0" y="494161"/>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en-US" b="1" kern="1200" dirty="0" smtClean="0">
                <a:solidFill>
                  <a:srgbClr val="000000"/>
                </a:solidFill>
              </a:rPr>
              <a:t>Chief Budget Officer</a:t>
            </a:r>
          </a:p>
        </p:txBody>
      </p:sp>
      <p:cxnSp>
        <p:nvCxnSpPr>
          <p:cNvPr id="269" name="Straight Connector 268"/>
          <p:cNvCxnSpPr/>
          <p:nvPr/>
        </p:nvCxnSpPr>
        <p:spPr>
          <a:xfrm>
            <a:off x="1095693" y="4464852"/>
            <a:ext cx="6958222" cy="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a:off x="1156131" y="1623627"/>
            <a:ext cx="7020899" cy="0"/>
          </a:xfrm>
          <a:prstGeom prst="line">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18" name="Freeform 417"/>
          <p:cNvSpPr/>
          <p:nvPr/>
        </p:nvSpPr>
        <p:spPr>
          <a:xfrm>
            <a:off x="5524604" y="416170"/>
            <a:ext cx="1840381" cy="676945"/>
          </a:xfrm>
          <a:custGeom>
            <a:avLst/>
            <a:gdLst>
              <a:gd name="connsiteX0" fmla="*/ 0 w 1005380"/>
              <a:gd name="connsiteY0" fmla="*/ 0 h 317491"/>
              <a:gd name="connsiteX1" fmla="*/ 1005380 w 1005380"/>
              <a:gd name="connsiteY1" fmla="*/ 0 h 317491"/>
              <a:gd name="connsiteX2" fmla="*/ 1005380 w 1005380"/>
              <a:gd name="connsiteY2" fmla="*/ 317491 h 317491"/>
              <a:gd name="connsiteX3" fmla="*/ 0 w 1005380"/>
              <a:gd name="connsiteY3" fmla="*/ 317491 h 317491"/>
              <a:gd name="connsiteX4" fmla="*/ 0 w 1005380"/>
              <a:gd name="connsiteY4" fmla="*/ 0 h 31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380" h="317491">
                <a:moveTo>
                  <a:pt x="0" y="0"/>
                </a:moveTo>
                <a:lnTo>
                  <a:pt x="1005380" y="0"/>
                </a:lnTo>
                <a:lnTo>
                  <a:pt x="1005380" y="317491"/>
                </a:lnTo>
                <a:lnTo>
                  <a:pt x="0" y="317491"/>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Executive Officer</a:t>
            </a:r>
          </a:p>
          <a:p>
            <a:pPr lvl="0" algn="ctr" defTabSz="355600">
              <a:lnSpc>
                <a:spcPct val="90000"/>
              </a:lnSpc>
              <a:spcBef>
                <a:spcPct val="0"/>
              </a:spcBef>
            </a:pPr>
            <a:r>
              <a:rPr lang="en-US" b="1" dirty="0" smtClean="0">
                <a:solidFill>
                  <a:srgbClr val="000000"/>
                </a:solidFill>
              </a:rPr>
              <a:t>(NOAA Corps)</a:t>
            </a:r>
            <a:endParaRPr lang="en-US" b="1" kern="1200" dirty="0" smtClean="0">
              <a:solidFill>
                <a:srgbClr val="000000"/>
              </a:solidFill>
            </a:endParaRPr>
          </a:p>
        </p:txBody>
      </p:sp>
      <p:sp>
        <p:nvSpPr>
          <p:cNvPr id="137" name="Freeform 136"/>
          <p:cNvSpPr/>
          <p:nvPr/>
        </p:nvSpPr>
        <p:spPr>
          <a:xfrm>
            <a:off x="2398192" y="4563895"/>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chemeClr val="tx1"/>
                </a:solidFill>
              </a:rPr>
              <a:t>Interdisciplinary Science and Engineering Division</a:t>
            </a:r>
          </a:p>
          <a:p>
            <a:pPr lvl="0" algn="ctr" defTabSz="355600">
              <a:lnSpc>
                <a:spcPct val="90000"/>
              </a:lnSpc>
              <a:spcBef>
                <a:spcPct val="0"/>
              </a:spcBef>
            </a:pPr>
            <a:r>
              <a:rPr lang="en-US" b="1" dirty="0" smtClean="0">
                <a:solidFill>
                  <a:schemeClr val="tx1"/>
                </a:solidFill>
              </a:rPr>
              <a:t>(ISED)</a:t>
            </a:r>
            <a:endParaRPr lang="en-US" b="1" kern="1200" dirty="0" smtClean="0">
              <a:solidFill>
                <a:schemeClr val="tx1"/>
              </a:solidFill>
            </a:endParaRPr>
          </a:p>
        </p:txBody>
      </p:sp>
      <p:sp>
        <p:nvSpPr>
          <p:cNvPr id="148" name="Freeform 147"/>
          <p:cNvSpPr/>
          <p:nvPr/>
        </p:nvSpPr>
        <p:spPr>
          <a:xfrm>
            <a:off x="87905" y="4563895"/>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Geo Intelligence Division</a:t>
            </a:r>
          </a:p>
          <a:p>
            <a:pPr lvl="0" algn="ctr" defTabSz="355600">
              <a:lnSpc>
                <a:spcPct val="90000"/>
              </a:lnSpc>
              <a:spcBef>
                <a:spcPct val="0"/>
              </a:spcBef>
            </a:pPr>
            <a:r>
              <a:rPr lang="en-US" b="1" dirty="0" smtClean="0">
                <a:solidFill>
                  <a:srgbClr val="000000"/>
                </a:solidFill>
              </a:rPr>
              <a:t>(GID)</a:t>
            </a:r>
            <a:endParaRPr lang="en-US" b="1" kern="1200" dirty="0" smtClean="0">
              <a:solidFill>
                <a:srgbClr val="000000"/>
              </a:solidFill>
            </a:endParaRPr>
          </a:p>
        </p:txBody>
      </p:sp>
      <p:sp>
        <p:nvSpPr>
          <p:cNvPr id="155" name="Freeform 154"/>
          <p:cNvSpPr/>
          <p:nvPr/>
        </p:nvSpPr>
        <p:spPr>
          <a:xfrm>
            <a:off x="7046700" y="4563895"/>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Social Intelligence Division</a:t>
            </a:r>
          </a:p>
          <a:p>
            <a:pPr lvl="0" algn="ctr" defTabSz="355600">
              <a:lnSpc>
                <a:spcPct val="90000"/>
              </a:lnSpc>
              <a:spcBef>
                <a:spcPct val="0"/>
              </a:spcBef>
            </a:pPr>
            <a:r>
              <a:rPr lang="en-US" b="1" dirty="0" smtClean="0">
                <a:solidFill>
                  <a:srgbClr val="000000"/>
                </a:solidFill>
              </a:rPr>
              <a:t>(SID)</a:t>
            </a:r>
            <a:endParaRPr lang="en-US" b="1" kern="1200" dirty="0" smtClean="0">
              <a:solidFill>
                <a:srgbClr val="000000"/>
              </a:solidFill>
            </a:endParaRPr>
          </a:p>
        </p:txBody>
      </p:sp>
      <p:sp>
        <p:nvSpPr>
          <p:cNvPr id="163" name="Freeform 162"/>
          <p:cNvSpPr/>
          <p:nvPr/>
        </p:nvSpPr>
        <p:spPr>
          <a:xfrm>
            <a:off x="4712805" y="4563895"/>
            <a:ext cx="2046174" cy="106825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b="1" kern="1200" dirty="0" smtClean="0">
                <a:solidFill>
                  <a:srgbClr val="000000"/>
                </a:solidFill>
              </a:rPr>
              <a:t>Analysis and Prediction Division</a:t>
            </a:r>
          </a:p>
          <a:p>
            <a:pPr lvl="0" algn="ctr" defTabSz="355600">
              <a:lnSpc>
                <a:spcPct val="90000"/>
              </a:lnSpc>
              <a:spcBef>
                <a:spcPct val="0"/>
              </a:spcBef>
            </a:pPr>
            <a:r>
              <a:rPr lang="en-US" b="1" dirty="0" smtClean="0">
                <a:solidFill>
                  <a:srgbClr val="000000"/>
                </a:solidFill>
              </a:rPr>
              <a:t>(APD)</a:t>
            </a:r>
            <a:endParaRPr lang="en-US" b="1" kern="1200" dirty="0" smtClean="0">
              <a:solidFill>
                <a:srgbClr val="000000"/>
              </a:solidFill>
            </a:endParaRPr>
          </a:p>
        </p:txBody>
      </p:sp>
    </p:spTree>
    <p:extLst>
      <p:ext uri="{BB962C8B-B14F-4D97-AF65-F5344CB8AC3E}">
        <p14:creationId xmlns:p14="http://schemas.microsoft.com/office/powerpoint/2010/main" val="63073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Freeform 147"/>
          <p:cNvSpPr/>
          <p:nvPr/>
        </p:nvSpPr>
        <p:spPr>
          <a:xfrm>
            <a:off x="139796" y="146765"/>
            <a:ext cx="8845446" cy="763054"/>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sz="2400" b="1" kern="1200" dirty="0" smtClean="0">
                <a:solidFill>
                  <a:srgbClr val="000000"/>
                </a:solidFill>
              </a:rPr>
              <a:t>Geo Intelligence Division</a:t>
            </a:r>
          </a:p>
          <a:p>
            <a:pPr lvl="0" algn="ctr" defTabSz="355600">
              <a:lnSpc>
                <a:spcPct val="90000"/>
              </a:lnSpc>
              <a:spcBef>
                <a:spcPct val="0"/>
              </a:spcBef>
            </a:pPr>
            <a:r>
              <a:rPr lang="en-US" sz="2400" b="1" dirty="0" smtClean="0">
                <a:solidFill>
                  <a:srgbClr val="000000"/>
                </a:solidFill>
              </a:rPr>
              <a:t>(GID)</a:t>
            </a:r>
            <a:endParaRPr lang="en-US" sz="2400" b="1" kern="1200" dirty="0" smtClean="0">
              <a:solidFill>
                <a:srgbClr val="000000"/>
              </a:solidFill>
            </a:endParaRPr>
          </a:p>
        </p:txBody>
      </p:sp>
      <p:sp>
        <p:nvSpPr>
          <p:cNvPr id="41" name="TextBox 40"/>
          <p:cNvSpPr txBox="1"/>
          <p:nvPr/>
        </p:nvSpPr>
        <p:spPr>
          <a:xfrm>
            <a:off x="17162" y="1099365"/>
            <a:ext cx="8769040" cy="5293758"/>
          </a:xfrm>
          <a:prstGeom prst="rect">
            <a:avLst/>
          </a:prstGeom>
          <a:noFill/>
        </p:spPr>
        <p:txBody>
          <a:bodyPr wrap="square" rIns="45720" rtlCol="0">
            <a:spAutoFit/>
          </a:bodyPr>
          <a:lstStyle/>
          <a:p>
            <a:pPr marL="1374775" indent="-1374775">
              <a:spcAft>
                <a:spcPts val="1200"/>
              </a:spcAft>
            </a:pPr>
            <a:r>
              <a:rPr lang="en-US" b="1" dirty="0"/>
              <a:t>Mission:</a:t>
            </a:r>
            <a:r>
              <a:rPr lang="en-US" dirty="0"/>
              <a:t>	</a:t>
            </a:r>
            <a:r>
              <a:rPr lang="en-US" dirty="0" smtClean="0"/>
              <a:t>GID provides centralized and consistent  data services, geospatial analyses, and cartographic expertise to support science and engineering development, systems implementation, and water </a:t>
            </a:r>
            <a:r>
              <a:rPr lang="en-US" dirty="0"/>
              <a:t>resources </a:t>
            </a:r>
            <a:r>
              <a:rPr lang="en-US" dirty="0" smtClean="0"/>
              <a:t>operations at </a:t>
            </a:r>
            <a:r>
              <a:rPr lang="en-US" dirty="0"/>
              <a:t>local, regional, </a:t>
            </a:r>
            <a:r>
              <a:rPr lang="en-US" dirty="0" smtClean="0"/>
              <a:t>national and global scales. Supports development and operations.</a:t>
            </a:r>
          </a:p>
          <a:p>
            <a:pPr marL="1374775" indent="-1374775">
              <a:spcAft>
                <a:spcPts val="1200"/>
              </a:spcAft>
            </a:pPr>
            <a:r>
              <a:rPr lang="en-US" b="1" dirty="0" smtClean="0"/>
              <a:t>Develops</a:t>
            </a:r>
            <a:r>
              <a:rPr lang="en-US" b="1" dirty="0"/>
              <a:t>:</a:t>
            </a:r>
            <a:r>
              <a:rPr lang="en-US" dirty="0"/>
              <a:t>	Geospatial Data; Actionable Intelligence derived from Data; Geospatial Software Applications; Maps; Graphics; New Products and Product Improvements; spatial discretization techniques; analytical methods</a:t>
            </a:r>
          </a:p>
          <a:p>
            <a:pPr marL="1374775" indent="-1374775">
              <a:spcAft>
                <a:spcPts val="1200"/>
              </a:spcAft>
            </a:pPr>
            <a:r>
              <a:rPr lang="en-US" b="1" dirty="0"/>
              <a:t>Operates:</a:t>
            </a:r>
            <a:r>
              <a:rPr lang="en-US" dirty="0"/>
              <a:t>	</a:t>
            </a:r>
            <a:r>
              <a:rPr lang="en-US" dirty="0" smtClean="0"/>
              <a:t>Airborne Gamma-Survey; Geographic </a:t>
            </a:r>
            <a:r>
              <a:rPr lang="en-US" dirty="0"/>
              <a:t>Information Systems; Mapping and Graphics software, systems and tools; Databases; Models; </a:t>
            </a:r>
            <a:r>
              <a:rPr lang="en-US" dirty="0" err="1"/>
              <a:t>Geostatistical</a:t>
            </a:r>
            <a:r>
              <a:rPr lang="en-US" dirty="0"/>
              <a:t> Analysis Software</a:t>
            </a:r>
          </a:p>
          <a:p>
            <a:pPr marL="1374775" indent="-1374775">
              <a:spcAft>
                <a:spcPts val="1200"/>
              </a:spcAft>
            </a:pPr>
            <a:r>
              <a:rPr lang="en-US" b="1" dirty="0"/>
              <a:t>Produces:</a:t>
            </a:r>
            <a:r>
              <a:rPr lang="en-US" dirty="0"/>
              <a:t>	Enterprise Geospatial Datasets, Maps, </a:t>
            </a:r>
            <a:r>
              <a:rPr lang="en-US" dirty="0" smtClean="0"/>
              <a:t>Atlases; Graphics</a:t>
            </a:r>
            <a:r>
              <a:rPr lang="en-US" dirty="0"/>
              <a:t>, Documentation; </a:t>
            </a:r>
            <a:r>
              <a:rPr lang="en-US" dirty="0" smtClean="0"/>
              <a:t>Geo Intelligence</a:t>
            </a:r>
            <a:endParaRPr lang="en-US" dirty="0"/>
          </a:p>
          <a:p>
            <a:pPr marL="1374775" indent="-1374775">
              <a:spcAft>
                <a:spcPts val="1200"/>
              </a:spcAft>
            </a:pPr>
            <a:r>
              <a:rPr lang="en-US" b="1" dirty="0"/>
              <a:t>Maintains:</a:t>
            </a:r>
            <a:r>
              <a:rPr lang="en-US" dirty="0"/>
              <a:t>	Enterprise Geospatial Datasets, Map and Data Archives, Data Services, Product Documentation</a:t>
            </a:r>
          </a:p>
          <a:p>
            <a:pPr marL="1374775" indent="-1374775">
              <a:spcAft>
                <a:spcPts val="1200"/>
              </a:spcAft>
            </a:pPr>
            <a:r>
              <a:rPr lang="en-US" b="1" dirty="0"/>
              <a:t>Supports:</a:t>
            </a:r>
            <a:r>
              <a:rPr lang="en-US" dirty="0"/>
              <a:t>	</a:t>
            </a:r>
            <a:r>
              <a:rPr lang="en-US" dirty="0" smtClean="0"/>
              <a:t>NWC </a:t>
            </a:r>
            <a:r>
              <a:rPr lang="en-US" dirty="0"/>
              <a:t>Operations; Field Operations; External Partners, Customers and Stakeholders; Knowledge Management </a:t>
            </a:r>
          </a:p>
        </p:txBody>
      </p:sp>
      <p:sp>
        <p:nvSpPr>
          <p:cNvPr id="2" name="Footer Placeholder 1"/>
          <p:cNvSpPr>
            <a:spLocks noGrp="1"/>
          </p:cNvSpPr>
          <p:nvPr>
            <p:ph type="ftr" sz="quarter" idx="11"/>
          </p:nvPr>
        </p:nvSpPr>
        <p:spPr/>
        <p:txBody>
          <a:bodyPr/>
          <a:lstStyle/>
          <a:p>
            <a:r>
              <a:rPr lang="en-US" smtClean="0"/>
              <a:t>DRAFT NWC Structure and Functions - Aug. 13 2014</a:t>
            </a:r>
            <a:endParaRPr lang="en-US"/>
          </a:p>
        </p:txBody>
      </p:sp>
    </p:spTree>
    <p:extLst>
      <p:ext uri="{BB962C8B-B14F-4D97-AF65-F5344CB8AC3E}">
        <p14:creationId xmlns:p14="http://schemas.microsoft.com/office/powerpoint/2010/main" val="85336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Freeform 136"/>
          <p:cNvSpPr/>
          <p:nvPr/>
        </p:nvSpPr>
        <p:spPr>
          <a:xfrm>
            <a:off x="194295" y="118332"/>
            <a:ext cx="8771991" cy="734623"/>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sz="2400" b="1" kern="1200" dirty="0" smtClean="0">
                <a:solidFill>
                  <a:schemeClr val="tx1"/>
                </a:solidFill>
              </a:rPr>
              <a:t>Interdisciplinary Science and Engineering Division</a:t>
            </a:r>
          </a:p>
          <a:p>
            <a:pPr lvl="0" algn="ctr" defTabSz="355600">
              <a:lnSpc>
                <a:spcPct val="90000"/>
              </a:lnSpc>
              <a:spcBef>
                <a:spcPct val="0"/>
              </a:spcBef>
            </a:pPr>
            <a:r>
              <a:rPr lang="en-US" sz="2400" b="1" dirty="0" smtClean="0">
                <a:solidFill>
                  <a:schemeClr val="tx1"/>
                </a:solidFill>
              </a:rPr>
              <a:t>(SED)</a:t>
            </a:r>
            <a:endParaRPr lang="en-US" sz="2400" b="1" kern="1200" dirty="0" smtClean="0">
              <a:solidFill>
                <a:schemeClr val="tx1"/>
              </a:solidFill>
            </a:endParaRPr>
          </a:p>
        </p:txBody>
      </p:sp>
      <p:sp>
        <p:nvSpPr>
          <p:cNvPr id="40" name="TextBox 39"/>
          <p:cNvSpPr txBox="1"/>
          <p:nvPr/>
        </p:nvSpPr>
        <p:spPr>
          <a:xfrm>
            <a:off x="193062" y="982397"/>
            <a:ext cx="8773223" cy="5293758"/>
          </a:xfrm>
          <a:prstGeom prst="rect">
            <a:avLst/>
          </a:prstGeom>
          <a:noFill/>
        </p:spPr>
        <p:txBody>
          <a:bodyPr wrap="square" rIns="45720" rtlCol="0">
            <a:spAutoFit/>
          </a:bodyPr>
          <a:lstStyle/>
          <a:p>
            <a:pPr marL="1374775" indent="-1374775">
              <a:spcAft>
                <a:spcPts val="1200"/>
              </a:spcAft>
            </a:pPr>
            <a:r>
              <a:rPr lang="en-US" b="1" dirty="0"/>
              <a:t>Mission:</a:t>
            </a:r>
            <a:r>
              <a:rPr lang="en-US" dirty="0"/>
              <a:t>	</a:t>
            </a:r>
            <a:r>
              <a:rPr lang="en-US" dirty="0" smtClean="0"/>
              <a:t>ISED provides core science capacity, algorithm and software component development and operational decision support </a:t>
            </a:r>
            <a:r>
              <a:rPr lang="en-US" dirty="0"/>
              <a:t>for </a:t>
            </a:r>
            <a:r>
              <a:rPr lang="en-US" dirty="0" smtClean="0"/>
              <a:t>local, regional, national and global scales. Supports development and operations.</a:t>
            </a:r>
          </a:p>
          <a:p>
            <a:pPr marL="1374775" indent="-1374775">
              <a:spcAft>
                <a:spcPts val="1200"/>
              </a:spcAft>
            </a:pPr>
            <a:r>
              <a:rPr lang="en-US" b="1" dirty="0" smtClean="0"/>
              <a:t>Develops</a:t>
            </a:r>
            <a:r>
              <a:rPr lang="en-US" b="1" dirty="0"/>
              <a:t>: </a:t>
            </a:r>
            <a:r>
              <a:rPr lang="en-US" dirty="0"/>
              <a:t>	Core Scientific Knowledge; Software Applications; Model Components; New Products and Product Improvements; Evaluation Techniques; Methodologies; Algorithms</a:t>
            </a:r>
          </a:p>
          <a:p>
            <a:pPr>
              <a:spcAft>
                <a:spcPts val="1200"/>
              </a:spcAft>
            </a:pPr>
            <a:r>
              <a:rPr lang="en-US" b="1" dirty="0"/>
              <a:t>Operates:</a:t>
            </a:r>
            <a:r>
              <a:rPr lang="en-US" dirty="0"/>
              <a:t>	Models; Analytical Tools; Databases; Information Systems</a:t>
            </a:r>
          </a:p>
          <a:p>
            <a:pPr marL="1374775" indent="-1374775">
              <a:spcAft>
                <a:spcPts val="1200"/>
              </a:spcAft>
            </a:pPr>
            <a:r>
              <a:rPr lang="en-US" b="1" dirty="0"/>
              <a:t>Produces:</a:t>
            </a:r>
            <a:r>
              <a:rPr lang="en-US" dirty="0"/>
              <a:t>	Scientific </a:t>
            </a:r>
            <a:r>
              <a:rPr lang="en-US" dirty="0" smtClean="0"/>
              <a:t>Publications; </a:t>
            </a:r>
            <a:r>
              <a:rPr lang="en-US" dirty="0"/>
              <a:t>Software Applications; Evaluations of algorithms, techniques, tools, products and services; Product Documentation; Incremental improvements in scientific or technical maturity of algorithms, models and tools; Evaluations of skill and performance of models, products and services; new methodologies; parameterizations and calibrations</a:t>
            </a:r>
          </a:p>
          <a:p>
            <a:pPr marL="1374775" indent="-1374775">
              <a:spcAft>
                <a:spcPts val="1200"/>
              </a:spcAft>
            </a:pPr>
            <a:r>
              <a:rPr lang="en-US" b="1" dirty="0"/>
              <a:t>Maintains:</a:t>
            </a:r>
            <a:r>
              <a:rPr lang="en-US" dirty="0"/>
              <a:t>	</a:t>
            </a:r>
            <a:r>
              <a:rPr lang="en-US" dirty="0" smtClean="0"/>
              <a:t> Scientific </a:t>
            </a:r>
            <a:r>
              <a:rPr lang="en-US" dirty="0"/>
              <a:t>Expertise; Product Documentation; Developmental and Operational Software</a:t>
            </a:r>
          </a:p>
          <a:p>
            <a:pPr marL="1374775" indent="-1374775">
              <a:spcAft>
                <a:spcPts val="1200"/>
              </a:spcAft>
            </a:pPr>
            <a:r>
              <a:rPr lang="en-US" b="1" dirty="0"/>
              <a:t>Supports:</a:t>
            </a:r>
            <a:r>
              <a:rPr lang="en-US" dirty="0"/>
              <a:t>	NWC Operations; Field Operations; External Partners, Customers and Stakeholders; Knowledge Management</a:t>
            </a:r>
          </a:p>
        </p:txBody>
      </p:sp>
      <p:sp>
        <p:nvSpPr>
          <p:cNvPr id="2" name="Footer Placeholder 1"/>
          <p:cNvSpPr>
            <a:spLocks noGrp="1"/>
          </p:cNvSpPr>
          <p:nvPr>
            <p:ph type="ftr" sz="quarter" idx="11"/>
          </p:nvPr>
        </p:nvSpPr>
        <p:spPr/>
        <p:txBody>
          <a:bodyPr/>
          <a:lstStyle/>
          <a:p>
            <a:r>
              <a:rPr lang="en-US" smtClean="0"/>
              <a:t>DRAFT NWC Structure and Functions - Aug. 13 2014</a:t>
            </a:r>
            <a:endParaRPr lang="en-US"/>
          </a:p>
        </p:txBody>
      </p:sp>
    </p:spTree>
    <p:extLst>
      <p:ext uri="{BB962C8B-B14F-4D97-AF65-F5344CB8AC3E}">
        <p14:creationId xmlns:p14="http://schemas.microsoft.com/office/powerpoint/2010/main" val="123558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Freeform 162"/>
          <p:cNvSpPr/>
          <p:nvPr/>
        </p:nvSpPr>
        <p:spPr>
          <a:xfrm>
            <a:off x="184396" y="195474"/>
            <a:ext cx="8778728" cy="776755"/>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sz="2400" b="1" kern="1200" dirty="0" smtClean="0">
                <a:solidFill>
                  <a:srgbClr val="000000"/>
                </a:solidFill>
              </a:rPr>
              <a:t>Analysis and Prediction Division</a:t>
            </a:r>
          </a:p>
          <a:p>
            <a:pPr lvl="0" algn="ctr" defTabSz="355600">
              <a:lnSpc>
                <a:spcPct val="90000"/>
              </a:lnSpc>
              <a:spcBef>
                <a:spcPct val="0"/>
              </a:spcBef>
            </a:pPr>
            <a:r>
              <a:rPr lang="en-US" sz="2400" b="1" dirty="0" smtClean="0">
                <a:solidFill>
                  <a:srgbClr val="000000"/>
                </a:solidFill>
              </a:rPr>
              <a:t>(APD)</a:t>
            </a:r>
            <a:endParaRPr lang="en-US" sz="2400" b="1" kern="1200" dirty="0" smtClean="0">
              <a:solidFill>
                <a:srgbClr val="000000"/>
              </a:solidFill>
            </a:endParaRPr>
          </a:p>
        </p:txBody>
      </p:sp>
      <p:sp>
        <p:nvSpPr>
          <p:cNvPr id="43" name="TextBox 42"/>
          <p:cNvSpPr txBox="1"/>
          <p:nvPr/>
        </p:nvSpPr>
        <p:spPr>
          <a:xfrm>
            <a:off x="184395" y="1336596"/>
            <a:ext cx="8862009" cy="3908763"/>
          </a:xfrm>
          <a:prstGeom prst="rect">
            <a:avLst/>
          </a:prstGeom>
          <a:noFill/>
        </p:spPr>
        <p:txBody>
          <a:bodyPr wrap="square" rtlCol="0">
            <a:spAutoFit/>
          </a:bodyPr>
          <a:lstStyle/>
          <a:p>
            <a:pPr marL="1374775" indent="-1374775">
              <a:spcAft>
                <a:spcPts val="1200"/>
              </a:spcAft>
            </a:pPr>
            <a:r>
              <a:rPr lang="en-US" b="1" dirty="0"/>
              <a:t>Mission:</a:t>
            </a:r>
            <a:r>
              <a:rPr lang="en-US" dirty="0"/>
              <a:t>	</a:t>
            </a:r>
            <a:r>
              <a:rPr lang="en-US" dirty="0" smtClean="0"/>
              <a:t>APD integrates science, software, and data components into </a:t>
            </a:r>
            <a:r>
              <a:rPr lang="en-US" dirty="0"/>
              <a:t>operational water </a:t>
            </a:r>
            <a:r>
              <a:rPr lang="en-US" dirty="0" smtClean="0"/>
              <a:t>resources </a:t>
            </a:r>
            <a:r>
              <a:rPr lang="en-US" dirty="0"/>
              <a:t>p</a:t>
            </a:r>
            <a:r>
              <a:rPr lang="en-US" dirty="0" smtClean="0"/>
              <a:t>rediction systems for </a:t>
            </a:r>
            <a:r>
              <a:rPr lang="en-US" dirty="0"/>
              <a:t>local, regional, and </a:t>
            </a:r>
            <a:r>
              <a:rPr lang="en-US" dirty="0" smtClean="0"/>
              <a:t>national and global implementation.  Operates systems at national  and global scales.  Supports development and operations.</a:t>
            </a:r>
          </a:p>
          <a:p>
            <a:pPr marL="1374775" indent="-1374775">
              <a:spcAft>
                <a:spcPts val="1200"/>
              </a:spcAft>
            </a:pPr>
            <a:r>
              <a:rPr lang="en-US" b="1" dirty="0" smtClean="0"/>
              <a:t>Develops</a:t>
            </a:r>
            <a:r>
              <a:rPr lang="en-US" b="1" dirty="0"/>
              <a:t>: </a:t>
            </a:r>
            <a:r>
              <a:rPr lang="en-US" dirty="0"/>
              <a:t>	Integrated systems and infrastructure; Integrated Models; Modeling and Data Assimilation Tools and Systems; Model Calibrations and Parameterizations</a:t>
            </a:r>
          </a:p>
          <a:p>
            <a:pPr>
              <a:spcAft>
                <a:spcPts val="1200"/>
              </a:spcAft>
            </a:pPr>
            <a:r>
              <a:rPr lang="en-US" b="1" dirty="0"/>
              <a:t>Operates:</a:t>
            </a:r>
            <a:r>
              <a:rPr lang="en-US" dirty="0"/>
              <a:t>	Numerical Models; Analytical Tools; Databases; Information Systems</a:t>
            </a:r>
          </a:p>
          <a:p>
            <a:pPr>
              <a:spcAft>
                <a:spcPts val="1200"/>
              </a:spcAft>
            </a:pPr>
            <a:r>
              <a:rPr lang="en-US" b="1" dirty="0"/>
              <a:t>Produces:</a:t>
            </a:r>
            <a:r>
              <a:rPr lang="en-US" dirty="0"/>
              <a:t>	Systems Architecture; Decision Support Products</a:t>
            </a:r>
          </a:p>
          <a:p>
            <a:pPr>
              <a:spcAft>
                <a:spcPts val="1200"/>
              </a:spcAft>
            </a:pPr>
            <a:r>
              <a:rPr lang="en-US" b="1" dirty="0"/>
              <a:t>Maintains</a:t>
            </a:r>
            <a:r>
              <a:rPr lang="en-US" b="1" dirty="0" smtClean="0"/>
              <a:t>:  	</a:t>
            </a:r>
            <a:r>
              <a:rPr lang="en-US" dirty="0" smtClean="0"/>
              <a:t>Systems, Integrated Models,</a:t>
            </a:r>
            <a:r>
              <a:rPr lang="en-US" dirty="0"/>
              <a:t> </a:t>
            </a:r>
            <a:r>
              <a:rPr lang="en-US" dirty="0" smtClean="0"/>
              <a:t>Databases, Records and Documents</a:t>
            </a:r>
            <a:endParaRPr lang="en-US" dirty="0"/>
          </a:p>
          <a:p>
            <a:pPr marL="1374775" indent="-1374775">
              <a:spcAft>
                <a:spcPts val="1200"/>
              </a:spcAft>
            </a:pPr>
            <a:r>
              <a:rPr lang="en-US" b="1" dirty="0"/>
              <a:t>Supports:</a:t>
            </a:r>
            <a:r>
              <a:rPr lang="en-US" dirty="0"/>
              <a:t>	NWC Operations; Field Operations; External Partners, Customers and Stakeholders; Web Data and Product Dissemination; Knowledge Management </a:t>
            </a:r>
            <a:r>
              <a:rPr lang="en-US" dirty="0" smtClean="0"/>
              <a:t> </a:t>
            </a:r>
            <a:endParaRPr lang="en-US" dirty="0"/>
          </a:p>
        </p:txBody>
      </p:sp>
      <p:sp>
        <p:nvSpPr>
          <p:cNvPr id="2" name="Footer Placeholder 1"/>
          <p:cNvSpPr>
            <a:spLocks noGrp="1"/>
          </p:cNvSpPr>
          <p:nvPr>
            <p:ph type="ftr" sz="quarter" idx="11"/>
          </p:nvPr>
        </p:nvSpPr>
        <p:spPr/>
        <p:txBody>
          <a:bodyPr/>
          <a:lstStyle/>
          <a:p>
            <a:r>
              <a:rPr lang="en-US" smtClean="0"/>
              <a:t>DRAFT NWC Structure and Functions - Aug. 13 2014</a:t>
            </a:r>
            <a:endParaRPr lang="en-US"/>
          </a:p>
        </p:txBody>
      </p:sp>
    </p:spTree>
    <p:extLst>
      <p:ext uri="{BB962C8B-B14F-4D97-AF65-F5344CB8AC3E}">
        <p14:creationId xmlns:p14="http://schemas.microsoft.com/office/powerpoint/2010/main" val="179529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03140" y="118558"/>
            <a:ext cx="8912515" cy="839220"/>
          </a:xfrm>
          <a:custGeom>
            <a:avLst/>
            <a:gdLst>
              <a:gd name="connsiteX0" fmla="*/ 0 w 1722535"/>
              <a:gd name="connsiteY0" fmla="*/ 0 h 513233"/>
              <a:gd name="connsiteX1" fmla="*/ 1722535 w 1722535"/>
              <a:gd name="connsiteY1" fmla="*/ 0 h 513233"/>
              <a:gd name="connsiteX2" fmla="*/ 1722535 w 1722535"/>
              <a:gd name="connsiteY2" fmla="*/ 513233 h 513233"/>
              <a:gd name="connsiteX3" fmla="*/ 0 w 1722535"/>
              <a:gd name="connsiteY3" fmla="*/ 513233 h 513233"/>
              <a:gd name="connsiteX4" fmla="*/ 0 w 1722535"/>
              <a:gd name="connsiteY4" fmla="*/ 0 h 51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535" h="513233">
                <a:moveTo>
                  <a:pt x="0" y="0"/>
                </a:moveTo>
                <a:lnTo>
                  <a:pt x="1722535" y="0"/>
                </a:lnTo>
                <a:lnTo>
                  <a:pt x="1722535" y="513233"/>
                </a:lnTo>
                <a:lnTo>
                  <a:pt x="0" y="513233"/>
                </a:lnTo>
                <a:lnTo>
                  <a:pt x="0" y="0"/>
                </a:lnTo>
                <a:close/>
              </a:path>
            </a:pathLst>
          </a:custGeom>
        </p:spPr>
        <p:style>
          <a:lnRef idx="1">
            <a:schemeClr val="dk1"/>
          </a:lnRef>
          <a:fillRef idx="2">
            <a:schemeClr val="dk1"/>
          </a:fillRef>
          <a:effectRef idx="1">
            <a:schemeClr val="dk1"/>
          </a:effectRef>
          <a:fontRef idx="minor">
            <a:schemeClr val="dk1"/>
          </a:fontRef>
        </p:style>
        <p:txBody>
          <a:bodyPr spcFirstLastPara="0" vert="horz" wrap="square" lIns="5080" tIns="5080" rIns="5080" bIns="5080" numCol="1" spcCol="1270" anchor="ctr" anchorCtr="0">
            <a:noAutofit/>
          </a:bodyPr>
          <a:lstStyle/>
          <a:p>
            <a:pPr lvl="0" algn="ctr" defTabSz="355600">
              <a:lnSpc>
                <a:spcPct val="90000"/>
              </a:lnSpc>
              <a:spcBef>
                <a:spcPct val="0"/>
              </a:spcBef>
            </a:pPr>
            <a:r>
              <a:rPr lang="en-US" sz="2400" b="1" kern="1200" dirty="0" smtClean="0">
                <a:solidFill>
                  <a:srgbClr val="000000"/>
                </a:solidFill>
              </a:rPr>
              <a:t>Social Intelligence Division</a:t>
            </a:r>
          </a:p>
          <a:p>
            <a:pPr lvl="0" algn="ctr" defTabSz="355600">
              <a:lnSpc>
                <a:spcPct val="90000"/>
              </a:lnSpc>
              <a:spcBef>
                <a:spcPct val="0"/>
              </a:spcBef>
            </a:pPr>
            <a:r>
              <a:rPr lang="en-US" sz="2400" b="1" dirty="0" smtClean="0">
                <a:solidFill>
                  <a:srgbClr val="000000"/>
                </a:solidFill>
              </a:rPr>
              <a:t>(SID)</a:t>
            </a:r>
            <a:endParaRPr lang="en-US" sz="2400" b="1" kern="1200" dirty="0" smtClean="0">
              <a:solidFill>
                <a:srgbClr val="000000"/>
              </a:solidFill>
            </a:endParaRPr>
          </a:p>
        </p:txBody>
      </p:sp>
      <p:sp>
        <p:nvSpPr>
          <p:cNvPr id="42" name="TextBox 41"/>
          <p:cNvSpPr txBox="1"/>
          <p:nvPr/>
        </p:nvSpPr>
        <p:spPr>
          <a:xfrm>
            <a:off x="103139" y="1108475"/>
            <a:ext cx="8912515" cy="4462761"/>
          </a:xfrm>
          <a:prstGeom prst="rect">
            <a:avLst/>
          </a:prstGeom>
          <a:noFill/>
        </p:spPr>
        <p:txBody>
          <a:bodyPr wrap="square" rtlCol="0">
            <a:spAutoFit/>
          </a:bodyPr>
          <a:lstStyle/>
          <a:p>
            <a:pPr marL="1425575" indent="-1425575">
              <a:spcAft>
                <a:spcPts val="1200"/>
              </a:spcAft>
            </a:pPr>
            <a:r>
              <a:rPr lang="en-US" b="1" dirty="0"/>
              <a:t>Mission:</a:t>
            </a:r>
            <a:r>
              <a:rPr lang="en-US" dirty="0"/>
              <a:t>	</a:t>
            </a:r>
            <a:r>
              <a:rPr lang="en-US" dirty="0" smtClean="0"/>
              <a:t>SID provides geographic and socioeconomic sector-specific water resources information, risk, impact and economic assessments and decision support services.  Marshalls local, regional, and national assets</a:t>
            </a:r>
            <a:r>
              <a:rPr lang="en-US" dirty="0"/>
              <a:t> </a:t>
            </a:r>
            <a:r>
              <a:rPr lang="en-US" dirty="0" smtClean="0"/>
              <a:t>to ensure effective service delivery at all scales.</a:t>
            </a:r>
          </a:p>
          <a:p>
            <a:pPr marL="1425575" indent="-1425575">
              <a:spcAft>
                <a:spcPts val="1200"/>
              </a:spcAft>
            </a:pPr>
            <a:r>
              <a:rPr lang="en-US" b="1" dirty="0" smtClean="0"/>
              <a:t>Develops</a:t>
            </a:r>
            <a:r>
              <a:rPr lang="en-US" b="1" dirty="0"/>
              <a:t>:</a:t>
            </a:r>
            <a:r>
              <a:rPr lang="en-US" dirty="0"/>
              <a:t>	</a:t>
            </a:r>
            <a:r>
              <a:rPr lang="en-US" dirty="0" smtClean="0"/>
              <a:t>Relationships </a:t>
            </a:r>
            <a:r>
              <a:rPr lang="en-US" dirty="0"/>
              <a:t>with partners and stakeholders; </a:t>
            </a:r>
            <a:r>
              <a:rPr lang="en-US" dirty="0" smtClean="0"/>
              <a:t> Decision Support Services; </a:t>
            </a:r>
            <a:r>
              <a:rPr lang="en-US" dirty="0"/>
              <a:t>Analyses of Impacts and Risks; </a:t>
            </a:r>
            <a:r>
              <a:rPr lang="en-US" dirty="0" smtClean="0"/>
              <a:t>Requirements for improved information and services; Training </a:t>
            </a:r>
            <a:r>
              <a:rPr lang="en-US" dirty="0"/>
              <a:t>and </a:t>
            </a:r>
            <a:r>
              <a:rPr lang="en-US" dirty="0" smtClean="0"/>
              <a:t>Education Programs; </a:t>
            </a:r>
          </a:p>
          <a:p>
            <a:pPr>
              <a:spcAft>
                <a:spcPts val="1200"/>
              </a:spcAft>
            </a:pPr>
            <a:r>
              <a:rPr lang="en-US" b="1" dirty="0" smtClean="0"/>
              <a:t>Operates</a:t>
            </a:r>
            <a:r>
              <a:rPr lang="en-US" b="1" dirty="0"/>
              <a:t>:</a:t>
            </a:r>
            <a:r>
              <a:rPr lang="en-US" dirty="0"/>
              <a:t>	Hazards and Impacts Databases; Models; Information Systems</a:t>
            </a:r>
          </a:p>
          <a:p>
            <a:pPr marL="1374775" indent="-1374775">
              <a:spcAft>
                <a:spcPts val="1200"/>
              </a:spcAft>
            </a:pPr>
            <a:r>
              <a:rPr lang="en-US" b="1" dirty="0"/>
              <a:t>Produces:</a:t>
            </a:r>
            <a:r>
              <a:rPr lang="en-US" dirty="0"/>
              <a:t>	Economic analyses; Impact Analyses; Risk Assessments; Legal and Policy Assessments; Outreach materials; Scientific Publications</a:t>
            </a:r>
          </a:p>
          <a:p>
            <a:pPr>
              <a:spcAft>
                <a:spcPts val="1200"/>
              </a:spcAft>
            </a:pPr>
            <a:r>
              <a:rPr lang="en-US" b="1" dirty="0"/>
              <a:t>Maintains:	</a:t>
            </a:r>
            <a:r>
              <a:rPr lang="en-US" dirty="0"/>
              <a:t>Socioeconomic Databases; Requirements Databases;</a:t>
            </a:r>
          </a:p>
          <a:p>
            <a:pPr marL="1374775" indent="-1374775">
              <a:spcAft>
                <a:spcPts val="1200"/>
              </a:spcAft>
            </a:pPr>
            <a:r>
              <a:rPr lang="en-US" b="1" dirty="0"/>
              <a:t>Supports:</a:t>
            </a:r>
            <a:r>
              <a:rPr lang="en-US" dirty="0"/>
              <a:t>	Community Resiliency; NWC Operations; Field Operations; External Partners, Customers and Stakeholders; Training; Knowledge Management </a:t>
            </a:r>
          </a:p>
        </p:txBody>
      </p:sp>
      <p:sp>
        <p:nvSpPr>
          <p:cNvPr id="2" name="Footer Placeholder 1"/>
          <p:cNvSpPr>
            <a:spLocks noGrp="1"/>
          </p:cNvSpPr>
          <p:nvPr>
            <p:ph type="ftr" sz="quarter" idx="11"/>
          </p:nvPr>
        </p:nvSpPr>
        <p:spPr/>
        <p:txBody>
          <a:bodyPr/>
          <a:lstStyle/>
          <a:p>
            <a:r>
              <a:rPr lang="en-US" smtClean="0"/>
              <a:t>DRAFT NWC Structure and Functions - Aug. 13 2014</a:t>
            </a: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400030005"/>
              </p:ext>
            </p:extLst>
          </p:nvPr>
        </p:nvGraphicFramePr>
        <p:xfrm>
          <a:off x="103143" y="5562899"/>
          <a:ext cx="8828750" cy="1036319"/>
        </p:xfrm>
        <a:graphic>
          <a:graphicData uri="http://schemas.openxmlformats.org/drawingml/2006/table">
            <a:tbl>
              <a:tblPr firstRow="1" bandRow="1">
                <a:tableStyleId>{5C22544A-7EE6-4342-B048-85BDC9FD1C3A}</a:tableStyleId>
              </a:tblPr>
              <a:tblGrid>
                <a:gridCol w="1765750"/>
                <a:gridCol w="1765750"/>
                <a:gridCol w="1765750"/>
                <a:gridCol w="1765750"/>
                <a:gridCol w="1765750"/>
              </a:tblGrid>
              <a:tr h="244346">
                <a:tc gridSpan="5">
                  <a:txBody>
                    <a:bodyPr/>
                    <a:lstStyle/>
                    <a:p>
                      <a:pPr algn="ctr"/>
                      <a:r>
                        <a:rPr lang="en-US" sz="1400" dirty="0" smtClean="0"/>
                        <a:t>Operations Center Desks: 10</a:t>
                      </a:r>
                      <a:r>
                        <a:rPr lang="en-US" sz="1400" baseline="0" dirty="0" smtClean="0"/>
                        <a:t> Socio-economic Sectors</a:t>
                      </a:r>
                      <a:endParaRPr lang="en-US" sz="14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66519">
                <a:tc>
                  <a:txBody>
                    <a:bodyPr/>
                    <a:lstStyle/>
                    <a:p>
                      <a:pPr algn="ctr"/>
                      <a:r>
                        <a:rPr lang="en-US" sz="1200" dirty="0" smtClean="0"/>
                        <a:t>Floods, Storm Surge and Debris Flows</a:t>
                      </a:r>
                      <a:endParaRPr lang="en-US" sz="1200" dirty="0"/>
                    </a:p>
                  </a:txBody>
                  <a:tcPr anchor="ctr"/>
                </a:tc>
                <a:tc>
                  <a:txBody>
                    <a:bodyPr/>
                    <a:lstStyle/>
                    <a:p>
                      <a:pPr algn="ctr"/>
                      <a:r>
                        <a:rPr lang="en-US" sz="1200" dirty="0" smtClean="0"/>
                        <a:t>Agriculture</a:t>
                      </a:r>
                      <a:endParaRPr lang="en-US" sz="1200" dirty="0"/>
                    </a:p>
                  </a:txBody>
                  <a:tcPr anchor="ctr"/>
                </a:tc>
                <a:tc>
                  <a:txBody>
                    <a:bodyPr/>
                    <a:lstStyle/>
                    <a:p>
                      <a:pPr algn="ctr"/>
                      <a:r>
                        <a:rPr lang="en-US" sz="1200" dirty="0" smtClean="0"/>
                        <a:t>Water Quality</a:t>
                      </a:r>
                      <a:endParaRPr lang="en-US" sz="1200" dirty="0"/>
                    </a:p>
                  </a:txBody>
                  <a:tcPr anchor="ctr"/>
                </a:tc>
                <a:tc>
                  <a:txBody>
                    <a:bodyPr/>
                    <a:lstStyle/>
                    <a:p>
                      <a:pPr algn="ctr"/>
                      <a:r>
                        <a:rPr lang="en-US" sz="1200" dirty="0" smtClean="0"/>
                        <a:t>Weather</a:t>
                      </a:r>
                      <a:endParaRPr lang="en-US" sz="1200" dirty="0"/>
                    </a:p>
                  </a:txBody>
                  <a:tcPr anchor="ctr"/>
                </a:tc>
                <a:tc>
                  <a:txBody>
                    <a:bodyPr/>
                    <a:lstStyle/>
                    <a:p>
                      <a:pPr algn="ctr"/>
                      <a:r>
                        <a:rPr lang="en-US" sz="1200" dirty="0" smtClean="0"/>
                        <a:t>Transportation</a:t>
                      </a:r>
                      <a:endParaRPr lang="en-US" sz="1200" dirty="0"/>
                    </a:p>
                  </a:txBody>
                  <a:tcPr anchor="ctr"/>
                </a:tc>
              </a:tr>
              <a:tr h="219911">
                <a:tc>
                  <a:txBody>
                    <a:bodyPr/>
                    <a:lstStyle/>
                    <a:p>
                      <a:pPr algn="ctr"/>
                      <a:r>
                        <a:rPr lang="en-US" sz="1200" dirty="0" smtClean="0"/>
                        <a:t>Drought</a:t>
                      </a:r>
                      <a:endParaRPr lang="en-US" sz="1200" dirty="0"/>
                    </a:p>
                  </a:txBody>
                  <a:tcPr anchor="ctr"/>
                </a:tc>
                <a:tc>
                  <a:txBody>
                    <a:bodyPr/>
                    <a:lstStyle/>
                    <a:p>
                      <a:pPr algn="ctr"/>
                      <a:r>
                        <a:rPr lang="en-US" sz="1200" dirty="0" smtClean="0"/>
                        <a:t>Ecosystems</a:t>
                      </a:r>
                      <a:endParaRPr lang="en-US" sz="1200" dirty="0"/>
                    </a:p>
                  </a:txBody>
                  <a:tcPr anchor="ctr"/>
                </a:tc>
                <a:tc>
                  <a:txBody>
                    <a:bodyPr/>
                    <a:lstStyle/>
                    <a:p>
                      <a:pPr algn="ctr"/>
                      <a:r>
                        <a:rPr lang="en-US" sz="1200" dirty="0" smtClean="0"/>
                        <a:t>Climate</a:t>
                      </a:r>
                      <a:endParaRPr lang="en-US" sz="1200" dirty="0"/>
                    </a:p>
                  </a:txBody>
                  <a:tcPr anchor="ctr"/>
                </a:tc>
                <a:tc>
                  <a:txBody>
                    <a:bodyPr/>
                    <a:lstStyle/>
                    <a:p>
                      <a:pPr algn="ctr"/>
                      <a:r>
                        <a:rPr lang="en-US" sz="1200" dirty="0" smtClean="0"/>
                        <a:t>Water Supply</a:t>
                      </a:r>
                      <a:endParaRPr lang="en-US" sz="1200" dirty="0"/>
                    </a:p>
                  </a:txBody>
                  <a:tcPr anchor="ctr"/>
                </a:tc>
                <a:tc>
                  <a:txBody>
                    <a:bodyPr/>
                    <a:lstStyle/>
                    <a:p>
                      <a:pPr algn="ctr"/>
                      <a:r>
                        <a:rPr lang="en-US" sz="1200" dirty="0" smtClean="0"/>
                        <a:t>Energy</a:t>
                      </a:r>
                      <a:endParaRPr lang="en-US" sz="1200" dirty="0"/>
                    </a:p>
                  </a:txBody>
                  <a:tcPr anchor="ctr"/>
                </a:tc>
              </a:tr>
            </a:tbl>
          </a:graphicData>
        </a:graphic>
      </p:graphicFrame>
    </p:spTree>
    <p:extLst>
      <p:ext uri="{BB962C8B-B14F-4D97-AF65-F5344CB8AC3E}">
        <p14:creationId xmlns:p14="http://schemas.microsoft.com/office/powerpoint/2010/main" val="132587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irc_mi" descr="http://wallpaperscraft.com/image/blue_line_wave_pattern_transparent_68586_640x360.jpg"/>
          <p:cNvPicPr/>
          <p:nvPr/>
        </p:nvPicPr>
        <p:blipFill rotWithShape="1">
          <a:blip r:embed="rId3" cstate="print">
            <a:alphaModFix amt="22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b="-1"/>
          <a:stretch/>
        </p:blipFill>
        <p:spPr bwMode="auto">
          <a:xfrm>
            <a:off x="-258695" y="-133048"/>
            <a:ext cx="9536452" cy="7140965"/>
          </a:xfrm>
          <a:prstGeom prst="rect">
            <a:avLst/>
          </a:prstGeom>
          <a:ln>
            <a:noFill/>
          </a:ln>
          <a:effectLst>
            <a:softEdge rad="112500"/>
          </a:effectLst>
          <a:extLst>
            <a:ext uri="{53640926-AAD7-44d8-BBD7-CCE9431645EC}">
              <a14:shadowObscured xmlns:a14="http://schemas.microsoft.com/office/drawing/2010/main"/>
            </a:ext>
          </a:extLst>
        </p:spPr>
      </p:pic>
      <p:sp>
        <p:nvSpPr>
          <p:cNvPr id="4" name="Title 3"/>
          <p:cNvSpPr>
            <a:spLocks noGrp="1"/>
          </p:cNvSpPr>
          <p:nvPr>
            <p:ph type="title"/>
          </p:nvPr>
        </p:nvSpPr>
        <p:spPr>
          <a:xfrm>
            <a:off x="0" y="1"/>
            <a:ext cx="9144000" cy="856772"/>
          </a:xfrm>
          <a:effectLst/>
        </p:spPr>
        <p:txBody>
          <a:bodyPr>
            <a:normAutofit fontScale="90000"/>
          </a:bodyPr>
          <a:lstStyle/>
          <a:p>
            <a:r>
              <a:rPr lang="en-US" sz="5400" b="1" dirty="0" smtClean="0">
                <a:solidFill>
                  <a:srgbClr val="000000"/>
                </a:solidFill>
                <a:latin typeface="Arial"/>
                <a:cs typeface="Arial"/>
              </a:rPr>
              <a:t>Stakeholder Priorities</a:t>
            </a:r>
            <a:endParaRPr lang="en-US" sz="5400" b="1" dirty="0">
              <a:solidFill>
                <a:srgbClr val="000000"/>
              </a:solidFill>
              <a:latin typeface="Arial"/>
              <a:cs typeface="Arial"/>
            </a:endParaRPr>
          </a:p>
        </p:txBody>
      </p:sp>
      <p:sp>
        <p:nvSpPr>
          <p:cNvPr id="2" name="Slide Number Placeholder 1"/>
          <p:cNvSpPr>
            <a:spLocks noGrp="1"/>
          </p:cNvSpPr>
          <p:nvPr>
            <p:ph type="sldNum" sz="quarter" idx="12"/>
          </p:nvPr>
        </p:nvSpPr>
        <p:spPr/>
        <p:txBody>
          <a:bodyPr/>
          <a:lstStyle/>
          <a:p>
            <a:fld id="{DFED2D5C-7DEC-4016-9B3B-6FCD74A1F0F1}" type="slidenum">
              <a:rPr lang="en-US" smtClean="0"/>
              <a:t>76</a:t>
            </a:fld>
            <a:endParaRPr lang="en-US" dirty="0"/>
          </a:p>
        </p:txBody>
      </p:sp>
      <p:graphicFrame>
        <p:nvGraphicFramePr>
          <p:cNvPr id="8" name="Group 49"/>
          <p:cNvGraphicFramePr>
            <a:graphicFrameLocks noGrp="1"/>
          </p:cNvGraphicFramePr>
          <p:nvPr>
            <p:extLst>
              <p:ext uri="{D42A27DB-BD31-4B8C-83A1-F6EECF244321}">
                <p14:modId xmlns:p14="http://schemas.microsoft.com/office/powerpoint/2010/main" val="2825154288"/>
              </p:ext>
            </p:extLst>
          </p:nvPr>
        </p:nvGraphicFramePr>
        <p:xfrm>
          <a:off x="168305" y="847794"/>
          <a:ext cx="8859027" cy="5943600"/>
        </p:xfrm>
        <a:graphic>
          <a:graphicData uri="http://schemas.openxmlformats.org/drawingml/2006/table">
            <a:tbl>
              <a:tblPr/>
              <a:tblGrid>
                <a:gridCol w="2677600"/>
                <a:gridCol w="6181427"/>
              </a:tblGrid>
              <a:tr h="35041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yriad Web Pro"/>
                        </a:rPr>
                        <a:t>Themes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BEDE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161645"/>
                          </a:solidFill>
                          <a:effectLst/>
                          <a:latin typeface="Myriad Web Pro"/>
                        </a:rPr>
                        <a:t>Primary Subcomponents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DBEDEB"/>
                    </a:solidFill>
                  </a:tcPr>
                </a:tc>
              </a:tr>
              <a:tr h="315373">
                <a:tc rowSpan="8">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yriad Web Pro"/>
                        </a:rPr>
                        <a:t>Large Watershed Models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Coupled freshwater coastal model</a:t>
                      </a:r>
                      <a:endParaRPr kumimoji="0" lang="en-US" sz="1100" b="0" i="0" u="none" strike="noStrike" cap="none" normalizeH="0" baseline="0" dirty="0" smtClean="0">
                        <a:ln>
                          <a:noFill/>
                        </a:ln>
                        <a:solidFill>
                          <a:srgbClr val="161645"/>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Scenarios including sea level rise, climate change, storm surge</a:t>
                      </a:r>
                      <a:endParaRPr kumimoji="0" lang="en-US" sz="1100" b="0" i="0" u="none" strike="noStrike" cap="none" normalizeH="0" baseline="0" dirty="0" smtClean="0">
                        <a:ln>
                          <a:noFill/>
                        </a:ln>
                        <a:solidFill>
                          <a:schemeClr val="tx1"/>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Reservoir and flow management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yriad Web Pro"/>
                        </a:rPr>
                        <a:t>Low flow decision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yriad Web Pro"/>
                        </a:rPr>
                        <a:t>Graphics and visualization tools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Myriad Web Pro"/>
                        </a:rPr>
                        <a:t>Water supply forecasting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Probabilistic scenarios</a:t>
                      </a:r>
                      <a:endParaRPr kumimoji="0" lang="en-US" sz="1100" b="0" i="0" u="none" strike="noStrike" cap="none" normalizeH="0" baseline="0" dirty="0" smtClean="0">
                        <a:ln>
                          <a:noFill/>
                        </a:ln>
                        <a:solidFill>
                          <a:schemeClr val="tx1"/>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Modeling drought and flood intensity, duration, and frequency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yriad Web Pro"/>
                        </a:rPr>
                        <a:t>Flood Inundation Maps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Graphics and visualization tools</a:t>
                      </a:r>
                      <a:endParaRPr kumimoji="0" lang="en-US" sz="1100" b="0" i="0" u="none" strike="noStrike" cap="none" normalizeH="0" baseline="0" dirty="0" smtClean="0">
                        <a:ln>
                          <a:noFill/>
                        </a:ln>
                        <a:solidFill>
                          <a:schemeClr val="tx1"/>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Probabilistic maps</a:t>
                      </a:r>
                      <a:endParaRPr kumimoji="0" lang="en-US" sz="1100" b="0" i="0" u="none" strike="noStrike" cap="none" normalizeH="0" baseline="0" dirty="0" smtClean="0">
                        <a:ln>
                          <a:noFill/>
                        </a:ln>
                        <a:solidFill>
                          <a:schemeClr val="tx1"/>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yriad Web Pro"/>
                        </a:rPr>
                        <a:t>Intensive Sub-watershed Models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High resolution for model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Myriad Web Pro"/>
                        </a:rPr>
                        <a:t>Ungauged</a:t>
                      </a:r>
                      <a:r>
                        <a:rPr kumimoji="0" lang="en-US" sz="1600" b="0" i="0" u="none" strike="noStrike" cap="none" normalizeH="0" baseline="0" dirty="0" smtClean="0">
                          <a:ln>
                            <a:noFill/>
                          </a:ln>
                          <a:solidFill>
                            <a:schemeClr val="tx1"/>
                          </a:solidFill>
                          <a:effectLst/>
                          <a:latin typeface="Myriad Web Pro"/>
                        </a:rPr>
                        <a:t> watersheds</a:t>
                      </a:r>
                      <a:endParaRPr kumimoji="0" lang="en-US" sz="1100" b="1" i="0" u="none" strike="noStrike" cap="none" normalizeH="0" baseline="0" dirty="0" smtClean="0">
                        <a:ln>
                          <a:noFill/>
                        </a:ln>
                        <a:solidFill>
                          <a:schemeClr val="tx1"/>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37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Provide sedimentation decision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6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yriad Web Pro"/>
                        </a:rPr>
                        <a:t>Data Warehouse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Connecting state databases to federal databases, supporting historical rainfall/runoff data, NWS forecasts, and climate forecasts</a:t>
                      </a:r>
                      <a:endParaRPr kumimoji="0" lang="en-US" sz="1100" b="0" i="0" u="none" strike="noStrike" cap="none" normalizeH="0" baseline="0" dirty="0" smtClean="0">
                        <a:ln>
                          <a:noFill/>
                        </a:ln>
                        <a:solidFill>
                          <a:schemeClr val="tx1"/>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256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yriad Web Pro"/>
                        </a:rPr>
                        <a:t>Water Quality Monitoring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yriad Web Pro"/>
                        </a:rPr>
                        <a:t>Monitoring in critical habitats only, basic water quality parameters, and water, air, and ground temperature</a:t>
                      </a:r>
                      <a:endParaRPr kumimoji="0" lang="en-US" sz="1100" b="0" i="0" u="none" strike="noStrike" cap="none" normalizeH="0" baseline="0" dirty="0" smtClean="0">
                        <a:ln>
                          <a:noFill/>
                        </a:ln>
                        <a:solidFill>
                          <a:schemeClr val="tx1"/>
                        </a:solidFill>
                        <a:effectLst/>
                        <a:latin typeface="Myriad Web Pro"/>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262545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982174" y="6492875"/>
            <a:ext cx="1161826" cy="365125"/>
          </a:xfrm>
        </p:spPr>
        <p:txBody>
          <a:bodyPr/>
          <a:lstStyle/>
          <a:p>
            <a:fld id="{DFED2D5C-7DEC-4016-9B3B-6FCD74A1F0F1}" type="slidenum">
              <a:rPr lang="en-US" smtClean="0"/>
              <a:t>8</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093276660"/>
              </p:ext>
            </p:extLst>
          </p:nvPr>
        </p:nvGraphicFramePr>
        <p:xfrm>
          <a:off x="452120" y="508000"/>
          <a:ext cx="8239760" cy="584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6327462"/>
            <a:ext cx="7197366" cy="523220"/>
          </a:xfrm>
          <a:prstGeom prst="rect">
            <a:avLst/>
          </a:prstGeom>
          <a:noFill/>
        </p:spPr>
        <p:txBody>
          <a:bodyPr wrap="none" rtlCol="0">
            <a:spAutoFit/>
          </a:bodyPr>
          <a:lstStyle/>
          <a:p>
            <a:r>
              <a:rPr lang="en-US" sz="1400" baseline="30000" dirty="0" smtClean="0"/>
              <a:t>1</a:t>
            </a:r>
            <a:r>
              <a:rPr lang="en-US" sz="1400" dirty="0" smtClean="0"/>
              <a:t>National Weather Service Hydrologic Information Center (</a:t>
            </a:r>
            <a:r>
              <a:rPr lang="en-US" sz="1400" dirty="0" smtClean="0">
                <a:hlinkClick r:id="rId4"/>
              </a:rPr>
              <a:t>www.nws.noaa.gov/hic/</a:t>
            </a:r>
            <a:r>
              <a:rPr lang="en-US" sz="1400" dirty="0" smtClean="0"/>
              <a:t>)</a:t>
            </a:r>
          </a:p>
          <a:p>
            <a:r>
              <a:rPr lang="en-US" sz="1400" baseline="30000" dirty="0" smtClean="0"/>
              <a:t>2</a:t>
            </a:r>
            <a:r>
              <a:rPr lang="en-US" sz="1400" dirty="0" smtClean="0"/>
              <a:t>Damages are adjusted for inflation to 2013.  Damages are considered to be minimum estimates.</a:t>
            </a:r>
            <a:endParaRPr lang="en-US" sz="1400" dirty="0"/>
          </a:p>
        </p:txBody>
      </p:sp>
      <p:sp>
        <p:nvSpPr>
          <p:cNvPr id="7" name="TextBox 6"/>
          <p:cNvSpPr txBox="1"/>
          <p:nvPr/>
        </p:nvSpPr>
        <p:spPr>
          <a:xfrm rot="18900000">
            <a:off x="6133313" y="5391554"/>
            <a:ext cx="636863" cy="369332"/>
          </a:xfrm>
          <a:prstGeom prst="rect">
            <a:avLst/>
          </a:prstGeom>
          <a:noFill/>
        </p:spPr>
        <p:txBody>
          <a:bodyPr wrap="none" rtlCol="0">
            <a:spAutoFit/>
          </a:bodyPr>
          <a:lstStyle/>
          <a:p>
            <a:r>
              <a:rPr lang="en-US" dirty="0" smtClean="0">
                <a:solidFill>
                  <a:schemeClr val="bg1">
                    <a:lumMod val="65000"/>
                  </a:schemeClr>
                </a:solidFill>
              </a:rPr>
              <a:t>2023</a:t>
            </a:r>
            <a:endParaRPr lang="en-US" dirty="0">
              <a:solidFill>
                <a:schemeClr val="bg1">
                  <a:lumMod val="65000"/>
                </a:schemeClr>
              </a:solidFill>
            </a:endParaRPr>
          </a:p>
        </p:txBody>
      </p:sp>
      <p:sp>
        <p:nvSpPr>
          <p:cNvPr id="8" name="TextBox 7"/>
          <p:cNvSpPr txBox="1"/>
          <p:nvPr/>
        </p:nvSpPr>
        <p:spPr>
          <a:xfrm rot="18900000">
            <a:off x="6510346" y="5393507"/>
            <a:ext cx="642386" cy="369332"/>
          </a:xfrm>
          <a:prstGeom prst="rect">
            <a:avLst/>
          </a:prstGeom>
          <a:noFill/>
        </p:spPr>
        <p:txBody>
          <a:bodyPr wrap="none" rtlCol="0">
            <a:spAutoFit/>
          </a:bodyPr>
          <a:lstStyle/>
          <a:p>
            <a:r>
              <a:rPr lang="en-US" dirty="0" smtClean="0">
                <a:solidFill>
                  <a:schemeClr val="bg1">
                    <a:lumMod val="65000"/>
                  </a:schemeClr>
                </a:solidFill>
              </a:rPr>
              <a:t>2033</a:t>
            </a:r>
            <a:endParaRPr lang="en-US" dirty="0">
              <a:solidFill>
                <a:schemeClr val="bg1">
                  <a:lumMod val="65000"/>
                </a:schemeClr>
              </a:solidFill>
            </a:endParaRPr>
          </a:p>
        </p:txBody>
      </p:sp>
      <p:sp>
        <p:nvSpPr>
          <p:cNvPr id="9" name="TextBox 8"/>
          <p:cNvSpPr txBox="1"/>
          <p:nvPr/>
        </p:nvSpPr>
        <p:spPr>
          <a:xfrm rot="18900000">
            <a:off x="6892902" y="5397372"/>
            <a:ext cx="653319" cy="369332"/>
          </a:xfrm>
          <a:prstGeom prst="rect">
            <a:avLst/>
          </a:prstGeom>
          <a:noFill/>
        </p:spPr>
        <p:txBody>
          <a:bodyPr wrap="none" rtlCol="0">
            <a:spAutoFit/>
          </a:bodyPr>
          <a:lstStyle/>
          <a:p>
            <a:r>
              <a:rPr lang="en-US" dirty="0" smtClean="0">
                <a:solidFill>
                  <a:schemeClr val="bg1">
                    <a:lumMod val="65000"/>
                  </a:schemeClr>
                </a:solidFill>
              </a:rPr>
              <a:t>2043</a:t>
            </a:r>
            <a:endParaRPr lang="en-US" dirty="0">
              <a:solidFill>
                <a:schemeClr val="bg1">
                  <a:lumMod val="65000"/>
                </a:schemeClr>
              </a:solidFill>
            </a:endParaRPr>
          </a:p>
        </p:txBody>
      </p:sp>
      <p:cxnSp>
        <p:nvCxnSpPr>
          <p:cNvPr id="13" name="Straight Connector 12"/>
          <p:cNvCxnSpPr/>
          <p:nvPr/>
        </p:nvCxnSpPr>
        <p:spPr>
          <a:xfrm flipV="1">
            <a:off x="6172200" y="2438400"/>
            <a:ext cx="1219200" cy="533400"/>
          </a:xfrm>
          <a:prstGeom prst="line">
            <a:avLst/>
          </a:prstGeom>
          <a:ln w="9525"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600200" y="2743200"/>
            <a:ext cx="4572000"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600200" y="1600200"/>
            <a:ext cx="5715000"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943600" y="1600200"/>
            <a:ext cx="0" cy="114300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374076" y="1992868"/>
            <a:ext cx="1102924" cy="369332"/>
          </a:xfrm>
          <a:prstGeom prst="rect">
            <a:avLst/>
          </a:prstGeom>
          <a:solidFill>
            <a:schemeClr val="bg1"/>
          </a:solidFill>
        </p:spPr>
        <p:txBody>
          <a:bodyPr wrap="none" rtlCol="0">
            <a:spAutoFit/>
          </a:bodyPr>
          <a:lstStyle/>
          <a:p>
            <a:r>
              <a:rPr lang="en-US" dirty="0" smtClean="0">
                <a:solidFill>
                  <a:srgbClr val="0000FF"/>
                </a:solidFill>
                <a:latin typeface="Symbol" charset="2"/>
                <a:cs typeface="Symbol" charset="2"/>
              </a:rPr>
              <a:t>D</a:t>
            </a:r>
            <a:r>
              <a:rPr lang="en-US" dirty="0" smtClean="0">
                <a:solidFill>
                  <a:srgbClr val="0000FF"/>
                </a:solidFill>
              </a:rPr>
              <a:t>=$300 B</a:t>
            </a:r>
            <a:endParaRPr lang="en-US" dirty="0">
              <a:solidFill>
                <a:srgbClr val="0000FF"/>
              </a:solidFill>
            </a:endParaRPr>
          </a:p>
        </p:txBody>
      </p:sp>
      <p:cxnSp>
        <p:nvCxnSpPr>
          <p:cNvPr id="24" name="Straight Connector 23"/>
          <p:cNvCxnSpPr/>
          <p:nvPr/>
        </p:nvCxnSpPr>
        <p:spPr>
          <a:xfrm flipH="1">
            <a:off x="6096000" y="2971800"/>
            <a:ext cx="1371600" cy="0"/>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355790" y="2438400"/>
            <a:ext cx="0" cy="53340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400800" y="3059668"/>
            <a:ext cx="908610" cy="369332"/>
          </a:xfrm>
          <a:prstGeom prst="rect">
            <a:avLst/>
          </a:prstGeom>
          <a:solidFill>
            <a:schemeClr val="bg1"/>
          </a:solidFill>
        </p:spPr>
        <p:txBody>
          <a:bodyPr wrap="none" rtlCol="0">
            <a:spAutoFit/>
          </a:bodyPr>
          <a:lstStyle/>
          <a:p>
            <a:r>
              <a:rPr lang="en-US" dirty="0" smtClean="0">
                <a:solidFill>
                  <a:srgbClr val="FF0000"/>
                </a:solidFill>
                <a:latin typeface="Symbol" charset="2"/>
                <a:cs typeface="Symbol" charset="2"/>
              </a:rPr>
              <a:t>D</a:t>
            </a:r>
            <a:r>
              <a:rPr lang="en-US" dirty="0" smtClean="0">
                <a:solidFill>
                  <a:srgbClr val="FF0000"/>
                </a:solidFill>
              </a:rPr>
              <a:t>=2538</a:t>
            </a:r>
            <a:endParaRPr lang="en-US" dirty="0">
              <a:solidFill>
                <a:srgbClr val="FF0000"/>
              </a:solidFill>
            </a:endParaRPr>
          </a:p>
        </p:txBody>
      </p:sp>
      <p:sp>
        <p:nvSpPr>
          <p:cNvPr id="16" name="TextBox 15"/>
          <p:cNvSpPr txBox="1"/>
          <p:nvPr/>
        </p:nvSpPr>
        <p:spPr>
          <a:xfrm>
            <a:off x="304436" y="124826"/>
            <a:ext cx="8510464" cy="1261884"/>
          </a:xfrm>
          <a:prstGeom prst="rect">
            <a:avLst/>
          </a:prstGeom>
          <a:solidFill>
            <a:srgbClr val="FFFFFF"/>
          </a:solidFill>
        </p:spPr>
        <p:txBody>
          <a:bodyPr wrap="square" rtlCol="0">
            <a:spAutoFit/>
          </a:bodyPr>
          <a:lstStyle/>
          <a:p>
            <a:pPr algn="ctr"/>
            <a:r>
              <a:rPr lang="en-US" sz="4400" b="1" dirty="0" smtClean="0">
                <a:latin typeface="Arial"/>
                <a:cs typeface="Arial"/>
              </a:rPr>
              <a:t>National Flood Loss</a:t>
            </a:r>
            <a:r>
              <a:rPr lang="en-US" sz="4400" b="1" baseline="30000" dirty="0" smtClean="0">
                <a:latin typeface="Arial"/>
                <a:cs typeface="Arial"/>
              </a:rPr>
              <a:t>1</a:t>
            </a:r>
          </a:p>
          <a:p>
            <a:pPr algn="ctr"/>
            <a:r>
              <a:rPr lang="en-US" sz="3200" b="1" dirty="0" smtClean="0">
                <a:latin typeface="Arial"/>
                <a:cs typeface="Arial"/>
              </a:rPr>
              <a:t>Water Year 1903-2013</a:t>
            </a:r>
          </a:p>
        </p:txBody>
      </p:sp>
    </p:spTree>
    <p:extLst>
      <p:ext uri="{BB962C8B-B14F-4D97-AF65-F5344CB8AC3E}">
        <p14:creationId xmlns:p14="http://schemas.microsoft.com/office/powerpoint/2010/main" val="309733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5438"/>
            <a:ext cx="9144000" cy="862175"/>
          </a:xfrm>
          <a:effectLst/>
        </p:spPr>
        <p:txBody>
          <a:bodyPr>
            <a:noAutofit/>
          </a:bodyPr>
          <a:lstStyle/>
          <a:p>
            <a:r>
              <a:rPr lang="en-US" sz="3600" dirty="0">
                <a:solidFill>
                  <a:srgbClr val="000000"/>
                </a:solidFill>
                <a:latin typeface="Arial"/>
                <a:cs typeface="Arial"/>
              </a:rPr>
              <a:t>National Academy of Sciences Report</a:t>
            </a:r>
            <a:br>
              <a:rPr lang="en-US" sz="3600" dirty="0">
                <a:solidFill>
                  <a:srgbClr val="000000"/>
                </a:solidFill>
                <a:latin typeface="Arial"/>
                <a:cs typeface="Arial"/>
              </a:rPr>
            </a:br>
            <a:r>
              <a:rPr lang="en-US" sz="3200" i="1" dirty="0">
                <a:solidFill>
                  <a:srgbClr val="000000"/>
                </a:solidFill>
                <a:latin typeface="Arial"/>
                <a:cs typeface="Arial"/>
              </a:rPr>
              <a:t>Weather Services for the Nation: Second to None</a:t>
            </a:r>
            <a:br>
              <a:rPr lang="en-US" sz="3200" i="1" dirty="0">
                <a:solidFill>
                  <a:srgbClr val="000000"/>
                </a:solidFill>
                <a:latin typeface="Arial"/>
                <a:cs typeface="Arial"/>
              </a:rPr>
            </a:br>
            <a:endParaRPr lang="en-US" sz="3600" dirty="0">
              <a:solidFill>
                <a:srgbClr val="000000"/>
              </a:solidFill>
              <a:latin typeface="Arial"/>
              <a:cs typeface="Arial"/>
            </a:endParaRPr>
          </a:p>
        </p:txBody>
      </p:sp>
      <p:sp>
        <p:nvSpPr>
          <p:cNvPr id="3" name="Content Placeholder 2"/>
          <p:cNvSpPr>
            <a:spLocks noGrp="1"/>
          </p:cNvSpPr>
          <p:nvPr>
            <p:ph idx="1"/>
          </p:nvPr>
        </p:nvSpPr>
        <p:spPr>
          <a:xfrm>
            <a:off x="457200" y="1903388"/>
            <a:ext cx="8229600" cy="4358393"/>
          </a:xfrm>
        </p:spPr>
        <p:txBody>
          <a:bodyPr>
            <a:noAutofit/>
          </a:bodyPr>
          <a:lstStyle/>
          <a:p>
            <a:r>
              <a:rPr lang="en-US" sz="2400" dirty="0">
                <a:solidFill>
                  <a:srgbClr val="000000"/>
                </a:solidFill>
              </a:rPr>
              <a:t>Three inter-related issues:</a:t>
            </a:r>
          </a:p>
          <a:p>
            <a:pPr lvl="1"/>
            <a:r>
              <a:rPr lang="en-US" sz="2000" dirty="0">
                <a:solidFill>
                  <a:srgbClr val="000000"/>
                </a:solidFill>
              </a:rPr>
              <a:t>inadequate state of NWS hydrologic science</a:t>
            </a:r>
          </a:p>
          <a:p>
            <a:pPr lvl="1"/>
            <a:r>
              <a:rPr lang="en-US" sz="2000" dirty="0">
                <a:solidFill>
                  <a:srgbClr val="000000"/>
                </a:solidFill>
              </a:rPr>
              <a:t>inefficient function and structure of the NWS’s hydrologic forecasting operations, and</a:t>
            </a:r>
          </a:p>
          <a:p>
            <a:pPr lvl="1"/>
            <a:r>
              <a:rPr lang="en-US" sz="2000" dirty="0">
                <a:solidFill>
                  <a:srgbClr val="000000"/>
                </a:solidFill>
              </a:rPr>
              <a:t>lack of expertise, skill and training necessary to support a modern hydrologic program</a:t>
            </a:r>
          </a:p>
          <a:p>
            <a:r>
              <a:rPr lang="en-US" sz="2400" dirty="0" smtClean="0">
                <a:solidFill>
                  <a:srgbClr val="000000"/>
                </a:solidFill>
              </a:rPr>
              <a:t>Recommendations:</a:t>
            </a:r>
            <a:endParaRPr lang="en-US" sz="2400" dirty="0">
              <a:solidFill>
                <a:srgbClr val="000000"/>
              </a:solidFill>
            </a:endParaRPr>
          </a:p>
          <a:p>
            <a:pPr lvl="1"/>
            <a:r>
              <a:rPr lang="en-US" sz="2000" dirty="0">
                <a:solidFill>
                  <a:srgbClr val="000000"/>
                </a:solidFill>
              </a:rPr>
              <a:t>Improve pathways to accelerate research to operations</a:t>
            </a:r>
          </a:p>
          <a:p>
            <a:pPr lvl="1"/>
            <a:r>
              <a:rPr lang="en-US" sz="2000" dirty="0">
                <a:solidFill>
                  <a:srgbClr val="000000"/>
                </a:solidFill>
              </a:rPr>
              <a:t>Improve RFC operational workflow to reflect state of the art science</a:t>
            </a:r>
          </a:p>
          <a:p>
            <a:pPr lvl="1"/>
            <a:r>
              <a:rPr lang="en-US" sz="2000" dirty="0">
                <a:solidFill>
                  <a:srgbClr val="000000"/>
                </a:solidFill>
              </a:rPr>
              <a:t>Implement consistent framework to assess hydrologic prediction skill</a:t>
            </a:r>
          </a:p>
          <a:p>
            <a:pPr lvl="1"/>
            <a:r>
              <a:rPr lang="en-US" sz="2000" dirty="0">
                <a:solidFill>
                  <a:srgbClr val="000000"/>
                </a:solidFill>
              </a:rPr>
              <a:t>National Water Center test-bed for hydrologic prediction</a:t>
            </a:r>
          </a:p>
          <a:p>
            <a:pPr lvl="1"/>
            <a:r>
              <a:rPr lang="en-US" sz="2000" dirty="0">
                <a:solidFill>
                  <a:srgbClr val="000000"/>
                </a:solidFill>
              </a:rPr>
              <a:t>Enhance core competencies of hydrologic workforce </a:t>
            </a:r>
          </a:p>
        </p:txBody>
      </p:sp>
      <p:sp>
        <p:nvSpPr>
          <p:cNvPr id="4" name="Date Placeholder 3"/>
          <p:cNvSpPr>
            <a:spLocks noGrp="1"/>
          </p:cNvSpPr>
          <p:nvPr>
            <p:ph type="dt" sz="half" idx="10"/>
          </p:nvPr>
        </p:nvSpPr>
        <p:spPr/>
        <p:txBody>
          <a:bodyPr/>
          <a:lstStyle/>
          <a:p>
            <a:fld id="{C2ED31AD-F2C8-9249-BDEC-2852C3DD794E}" type="datetime1">
              <a:rPr lang="en-US" smtClean="0"/>
              <a:t>11/28/14</a:t>
            </a:fld>
            <a:endParaRPr lang="en-US"/>
          </a:p>
        </p:txBody>
      </p:sp>
      <p:sp>
        <p:nvSpPr>
          <p:cNvPr id="6" name="Slide Number Placeholder 5"/>
          <p:cNvSpPr>
            <a:spLocks noGrp="1"/>
          </p:cNvSpPr>
          <p:nvPr>
            <p:ph type="sldNum" sz="quarter" idx="12"/>
          </p:nvPr>
        </p:nvSpPr>
        <p:spPr/>
        <p:txBody>
          <a:bodyPr/>
          <a:lstStyle/>
          <a:p>
            <a:fld id="{3DEA7525-BC21-4740-9E26-BEDE38A67C79}" type="slidenum">
              <a:rPr lang="en-US" smtClean="0"/>
              <a:t>9</a:t>
            </a:fld>
            <a:endParaRPr lang="en-US"/>
          </a:p>
        </p:txBody>
      </p:sp>
      <p:sp>
        <p:nvSpPr>
          <p:cNvPr id="7" name="TextBox 6"/>
          <p:cNvSpPr txBox="1"/>
          <p:nvPr/>
        </p:nvSpPr>
        <p:spPr>
          <a:xfrm>
            <a:off x="0" y="1268031"/>
            <a:ext cx="9144000" cy="579781"/>
          </a:xfrm>
          <a:prstGeom prst="rect">
            <a:avLst/>
          </a:prstGeom>
          <a:noFill/>
          <a:effectLst/>
        </p:spPr>
        <p:txBody>
          <a:bodyPr wrap="square" lIns="86493" tIns="43247" rIns="86493" bIns="43247" rtlCol="0">
            <a:spAutoFit/>
          </a:bodyPr>
          <a:lstStyle/>
          <a:p>
            <a:pPr algn="ctr"/>
            <a:r>
              <a:rPr lang="en-US" sz="3200" b="1" dirty="0">
                <a:solidFill>
                  <a:srgbClr val="000000"/>
                </a:solidFill>
                <a:latin typeface="Arial"/>
                <a:cs typeface="Arial"/>
              </a:rPr>
              <a:t>Assessment of the NWS Hydrology Program</a:t>
            </a:r>
          </a:p>
        </p:txBody>
      </p:sp>
    </p:spTree>
    <p:extLst>
      <p:ext uri="{BB962C8B-B14F-4D97-AF65-F5344CB8AC3E}">
        <p14:creationId xmlns:p14="http://schemas.microsoft.com/office/powerpoint/2010/main" val="116572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41218</TotalTime>
  <Words>4895</Words>
  <Application>Microsoft Macintosh PowerPoint</Application>
  <PresentationFormat>On-screen Show (4:3)</PresentationFormat>
  <Paragraphs>920</Paragraphs>
  <Slides>76</Slides>
  <Notes>49</Notes>
  <HiddenSlides>1</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PowerPoint Presentation</vt:lpstr>
      <vt:lpstr>PowerPoint Presentation</vt:lpstr>
      <vt:lpstr>PowerPoint Presentation</vt:lpstr>
      <vt:lpstr>PowerPoint Presentation</vt:lpstr>
      <vt:lpstr>PowerPoint Presentation</vt:lpstr>
      <vt:lpstr>CASE FOR CHANGE</vt:lpstr>
      <vt:lpstr>PowerPoint Presentation</vt:lpstr>
      <vt:lpstr>National Academy of Sciences Report Weather Services for the Nation: Second to None </vt:lpstr>
      <vt:lpstr>NWS River Forecast Centers (RFCs)</vt:lpstr>
      <vt:lpstr>PowerPoint Presentation</vt:lpstr>
      <vt:lpstr>PowerPoint Presentation</vt:lpstr>
      <vt:lpstr>PowerPoint Presentation</vt:lpstr>
      <vt:lpstr>PowerPoint Presentation</vt:lpstr>
      <vt:lpstr>PowerPoint Presentation</vt:lpstr>
      <vt:lpstr>PowerPoint Presentation</vt:lpstr>
      <vt:lpstr>Stakeholder Priorities</vt:lpstr>
      <vt:lpstr>Stakeholder Priorities</vt:lpstr>
      <vt:lpstr>Technical approach</vt:lpstr>
      <vt:lpstr>Multiple Objectives</vt:lpstr>
      <vt:lpstr>Modeling Evolution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Scale implications</vt:lpstr>
      <vt:lpstr>NWS Mid-Atlantic River Forecast Center</vt:lpstr>
      <vt:lpstr>Potomac River Basin</vt:lpstr>
      <vt:lpstr>PowerPoint Presentation</vt:lpstr>
      <vt:lpstr>PowerPoint Presentation</vt:lpstr>
      <vt:lpstr>PowerPoint Presentation</vt:lpstr>
      <vt:lpstr>PowerPoint Presentation</vt:lpstr>
      <vt:lpstr>PowerPoint Presentation</vt:lpstr>
      <vt:lpstr>PowerPoint Presentation</vt:lpstr>
      <vt:lpstr>NWS Water Prediction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National Water center</vt:lpstr>
      <vt:lpstr>PowerPoint Presentation</vt:lpstr>
      <vt:lpstr>National Water Center</vt:lpstr>
      <vt:lpstr>PowerPoint Presentation</vt:lpstr>
      <vt:lpstr>PowerPoint Presentation</vt:lpstr>
      <vt:lpstr>National Flood Interoperability Experiment</vt:lpstr>
      <vt:lpstr>National Water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NOAA Research and Development Funnel</vt:lpstr>
      <vt:lpstr>PowerPoint Presentation</vt:lpstr>
      <vt:lpstr>PowerPoint Presentation</vt:lpstr>
      <vt:lpstr>PowerPoint Presentation</vt:lpstr>
      <vt:lpstr>PowerPoint Presentation</vt:lpstr>
      <vt:lpstr>PowerPoint Presentation</vt:lpstr>
      <vt:lpstr>Stakeholder Priorities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E. Abshire</dc:creator>
  <cp:lastModifiedBy>Don Cline</cp:lastModifiedBy>
  <cp:revision>343</cp:revision>
  <dcterms:created xsi:type="dcterms:W3CDTF">2014-08-04T20:30:13Z</dcterms:created>
  <dcterms:modified xsi:type="dcterms:W3CDTF">2014-12-02T02:16:05Z</dcterms:modified>
</cp:coreProperties>
</file>